
<file path=[Content_Types].xml><?xml version="1.0" encoding="utf-8"?>
<Types xmlns="http://schemas.openxmlformats.org/package/2006/content-types">
  <Default Extension="png" ContentType="image/png"/>
  <Default Extension="jpeg" ContentType="image/jpe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6" r:id="rId3"/>
    <p:sldId id="256" r:id="rId4"/>
    <p:sldId id="343" r:id="rId5"/>
    <p:sldId id="257" r:id="rId6"/>
    <p:sldId id="260" r:id="rId7"/>
    <p:sldId id="267" r:id="rId8"/>
    <p:sldId id="270" r:id="rId9"/>
    <p:sldId id="269" r:id="rId10"/>
    <p:sldId id="273" r:id="rId11"/>
    <p:sldId id="274" r:id="rId12"/>
    <p:sldId id="275" r:id="rId13"/>
    <p:sldId id="306" r:id="rId14"/>
    <p:sldId id="278" r:id="rId15"/>
    <p:sldId id="280" r:id="rId16"/>
    <p:sldId id="301" r:id="rId17"/>
    <p:sldId id="281" r:id="rId18"/>
    <p:sldId id="307" r:id="rId19"/>
    <p:sldId id="308" r:id="rId20"/>
    <p:sldId id="357" r:id="rId21"/>
    <p:sldId id="344" r:id="rId22"/>
    <p:sldId id="345" r:id="rId23"/>
    <p:sldId id="346" r:id="rId24"/>
    <p:sldId id="347" r:id="rId25"/>
    <p:sldId id="348" r:id="rId26"/>
    <p:sldId id="350" r:id="rId27"/>
    <p:sldId id="351" r:id="rId28"/>
    <p:sldId id="352" r:id="rId29"/>
    <p:sldId id="353" r:id="rId30"/>
    <p:sldId id="354" r:id="rId31"/>
    <p:sldId id="355" r:id="rId32"/>
    <p:sldId id="315" r:id="rId33"/>
    <p:sldId id="358" r:id="rId34"/>
    <p:sldId id="359" r:id="rId35"/>
    <p:sldId id="360" r:id="rId36"/>
    <p:sldId id="361" r:id="rId37"/>
    <p:sldId id="362" r:id="rId38"/>
    <p:sldId id="363" r:id="rId39"/>
    <p:sldId id="364" r:id="rId40"/>
    <p:sldId id="365" r:id="rId41"/>
  </p:sldIdLst>
  <p:sldSz cx="9144000" cy="6858000" type="screen4x3"/>
  <p:notesSz cx="6858000" cy="9144000"/>
  <p:defaultTextStyle>
    <a:defPPr>
      <a:defRPr lang="zh-CN"/>
    </a:defPPr>
    <a:lvl1pPr algn="l" rtl="0" eaLnBrk="0" fontAlgn="base" hangingPunct="0">
      <a:spcBef>
        <a:spcPct val="20000"/>
      </a:spcBef>
      <a:spcAft>
        <a:spcPct val="0"/>
      </a:spcAft>
      <a:defRPr sz="3200" kern="1200">
        <a:solidFill>
          <a:schemeClr val="tx1"/>
        </a:solidFill>
        <a:latin typeface="宋体" panose="02010600030101010101" pitchFamily="2" charset="-122"/>
        <a:ea typeface="微软雅黑" panose="020B0503020204020204" pitchFamily="82" charset="2"/>
        <a:cs typeface="+mn-cs"/>
      </a:defRPr>
    </a:lvl1pPr>
    <a:lvl2pPr marL="457200" algn="l" rtl="0" eaLnBrk="0" fontAlgn="base" hangingPunct="0">
      <a:spcBef>
        <a:spcPct val="20000"/>
      </a:spcBef>
      <a:spcAft>
        <a:spcPct val="0"/>
      </a:spcAft>
      <a:defRPr sz="3200" kern="1200">
        <a:solidFill>
          <a:schemeClr val="tx1"/>
        </a:solidFill>
        <a:latin typeface="宋体" panose="02010600030101010101" pitchFamily="2" charset="-122"/>
        <a:ea typeface="微软雅黑" panose="020B0503020204020204" pitchFamily="82" charset="2"/>
        <a:cs typeface="+mn-cs"/>
      </a:defRPr>
    </a:lvl2pPr>
    <a:lvl3pPr marL="914400" algn="l" rtl="0" eaLnBrk="0" fontAlgn="base" hangingPunct="0">
      <a:spcBef>
        <a:spcPct val="20000"/>
      </a:spcBef>
      <a:spcAft>
        <a:spcPct val="0"/>
      </a:spcAft>
      <a:defRPr sz="3200" kern="1200">
        <a:solidFill>
          <a:schemeClr val="tx1"/>
        </a:solidFill>
        <a:latin typeface="宋体" panose="02010600030101010101" pitchFamily="2" charset="-122"/>
        <a:ea typeface="微软雅黑" panose="020B0503020204020204" pitchFamily="82" charset="2"/>
        <a:cs typeface="+mn-cs"/>
      </a:defRPr>
    </a:lvl3pPr>
    <a:lvl4pPr marL="1371600" algn="l" rtl="0" eaLnBrk="0" fontAlgn="base" hangingPunct="0">
      <a:spcBef>
        <a:spcPct val="20000"/>
      </a:spcBef>
      <a:spcAft>
        <a:spcPct val="0"/>
      </a:spcAft>
      <a:defRPr sz="3200" kern="1200">
        <a:solidFill>
          <a:schemeClr val="tx1"/>
        </a:solidFill>
        <a:latin typeface="宋体" panose="02010600030101010101" pitchFamily="2" charset="-122"/>
        <a:ea typeface="微软雅黑" panose="020B0503020204020204" pitchFamily="82" charset="2"/>
        <a:cs typeface="+mn-cs"/>
      </a:defRPr>
    </a:lvl4pPr>
    <a:lvl5pPr marL="1828800" algn="l" rtl="0" eaLnBrk="0" fontAlgn="base" hangingPunct="0">
      <a:spcBef>
        <a:spcPct val="20000"/>
      </a:spcBef>
      <a:spcAft>
        <a:spcPct val="0"/>
      </a:spcAft>
      <a:defRPr sz="3200" kern="1200">
        <a:solidFill>
          <a:schemeClr val="tx1"/>
        </a:solidFill>
        <a:latin typeface="宋体" panose="02010600030101010101" pitchFamily="2" charset="-122"/>
        <a:ea typeface="微软雅黑" panose="020B0503020204020204" pitchFamily="82" charset="2"/>
        <a:cs typeface="+mn-cs"/>
      </a:defRPr>
    </a:lvl5pPr>
    <a:lvl6pPr marL="2286000" algn="l" defTabSz="914400" rtl="0" eaLnBrk="1" latinLnBrk="0" hangingPunct="1">
      <a:defRPr sz="3200" kern="1200">
        <a:solidFill>
          <a:schemeClr val="tx1"/>
        </a:solidFill>
        <a:latin typeface="宋体" panose="02010600030101010101" pitchFamily="2" charset="-122"/>
        <a:ea typeface="微软雅黑" panose="020B0503020204020204" pitchFamily="82" charset="2"/>
        <a:cs typeface="+mn-cs"/>
      </a:defRPr>
    </a:lvl6pPr>
    <a:lvl7pPr marL="2743200" algn="l" defTabSz="914400" rtl="0" eaLnBrk="1" latinLnBrk="0" hangingPunct="1">
      <a:defRPr sz="3200" kern="1200">
        <a:solidFill>
          <a:schemeClr val="tx1"/>
        </a:solidFill>
        <a:latin typeface="宋体" panose="02010600030101010101" pitchFamily="2" charset="-122"/>
        <a:ea typeface="微软雅黑" panose="020B0503020204020204" pitchFamily="82" charset="2"/>
        <a:cs typeface="+mn-cs"/>
      </a:defRPr>
    </a:lvl7pPr>
    <a:lvl8pPr marL="3200400" algn="l" defTabSz="914400" rtl="0" eaLnBrk="1" latinLnBrk="0" hangingPunct="1">
      <a:defRPr sz="3200" kern="1200">
        <a:solidFill>
          <a:schemeClr val="tx1"/>
        </a:solidFill>
        <a:latin typeface="宋体" panose="02010600030101010101" pitchFamily="2" charset="-122"/>
        <a:ea typeface="微软雅黑" panose="020B0503020204020204" pitchFamily="82" charset="2"/>
        <a:cs typeface="+mn-cs"/>
      </a:defRPr>
    </a:lvl8pPr>
    <a:lvl9pPr marL="3657600" algn="l" defTabSz="914400" rtl="0" eaLnBrk="1" latinLnBrk="0" hangingPunct="1">
      <a:defRPr sz="3200" kern="1200">
        <a:solidFill>
          <a:schemeClr val="tx1"/>
        </a:solidFill>
        <a:latin typeface="宋体" panose="02010600030101010101" pitchFamily="2" charset="-122"/>
        <a:ea typeface="微软雅黑" panose="020B0503020204020204" pitchFamily="82" charset="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FF9900"/>
    <a:srgbClr val="FFFF99"/>
    <a:srgbClr val="800000"/>
    <a:srgbClr val="A50021"/>
    <a:srgbClr val="990000"/>
    <a:srgbClr val="6633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84" d="100"/>
          <a:sy n="84" d="100"/>
        </p:scale>
        <p:origin x="-1554" y="-78"/>
      </p:cViewPr>
      <p:guideLst>
        <p:guide orient="horz" pos="2138"/>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C0C4BCFB-DC0D-43CF-B63B-DA4BF40FC4E7}" type="slidenum">
              <a:rPr lang="zh-CN" altLang="en-US"/>
            </a:fld>
            <a:endParaRPr lang="en-US" altLang="zh-CN"/>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DBEE6CF-761D-47FB-9D92-45D7818DA908}" type="slidenum">
              <a:rPr lang="zh-CN" altLang="en-US"/>
            </a:fld>
            <a:endParaRPr lang="en-US" altLang="zh-CN"/>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177E871-7DA7-4E98-ABE1-A9D53E536CFB}" type="slidenum">
              <a:rPr lang="zh-CN" altLang="en-US"/>
            </a:fld>
            <a:endParaRPr lang="en-US" altLang="zh-CN"/>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55F9133-651C-4917-8951-C2641E131B93}" type="slidenum">
              <a:rPr lang="zh-CN" altLang="en-US"/>
            </a:fld>
            <a:endParaRPr lang="en-US" altLang="zh-CN"/>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BA15B75-44AE-4738-9EF1-204DC7D5AEE7}" type="slidenum">
              <a:rPr lang="zh-CN" altLang="en-US"/>
            </a:fld>
            <a:endParaRPr lang="en-US" altLang="zh-CN"/>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1E1CF634-02ED-41C5-9E18-6C2C14519555}" type="slidenum">
              <a:rPr lang="zh-CN" altLang="en-US"/>
            </a:fld>
            <a:endParaRPr lang="en-US" altLang="zh-CN"/>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3DFD12DE-D7FD-4B32-9834-D98980D754AE}" type="slidenum">
              <a:rPr lang="zh-CN" altLang="en-US"/>
            </a:fld>
            <a:endParaRPr lang="en-US" altLang="zh-CN"/>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5E73B31F-85B9-48E0-8BB5-6FD21830C75C}" type="slidenum">
              <a:rPr lang="zh-CN" altLang="en-US"/>
            </a:fld>
            <a:endParaRPr lang="en-US" altLang="zh-CN"/>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3277C291-B097-4A08-ADBC-0FF3EB4A2E10}" type="slidenum">
              <a:rPr lang="zh-CN" altLang="en-US"/>
            </a:fld>
            <a:endParaRPr lang="en-US" altLang="zh-CN"/>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4EC80647-892C-4D73-89FE-8A92FBEE1682}" type="slidenum">
              <a:rPr lang="zh-CN" altLang="en-US"/>
            </a:fld>
            <a:endParaRPr lang="en-US" altLang="zh-CN"/>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8B3E4E88-1A09-491C-A533-AEE33096BB02}" type="slidenum">
              <a:rPr lang="zh-CN" altLang="en-US"/>
            </a:fld>
            <a:endParaRPr lang="en-US" altLang="zh-CN"/>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1028" name="Rectangle 4"/>
          <p:cNvSpPr>
            <a:spLocks noGrp="1"/>
          </p:cNvSpPr>
          <p:nvPr>
            <p:ph type="dt" sz="half"/>
          </p:nvPr>
        </p:nvSpPr>
        <p:spPr>
          <a:xfrm>
            <a:off x="457200" y="6245225"/>
            <a:ext cx="2133600" cy="476250"/>
          </a:xfrm>
          <a:prstGeom prst="rect">
            <a:avLst/>
          </a:prstGeom>
          <a:noFill/>
          <a:ln w="9525">
            <a:noFill/>
            <a:miter/>
          </a:ln>
        </p:spPr>
        <p:txBody>
          <a:bodyPr/>
          <a:lstStyle>
            <a:lvl1pPr>
              <a:defRPr sz="1400" noProof="1" dirty="0">
                <a:ea typeface="宋体" panose="02010600030101010101" pitchFamily="2" charset="-122"/>
              </a:defRPr>
            </a:lvl1pPr>
          </a:lstStyle>
          <a:p>
            <a:endParaRPr lang="zh-CN" altLang="en-US"/>
          </a:p>
        </p:txBody>
      </p:sp>
      <p:sp>
        <p:nvSpPr>
          <p:cNvPr id="1029" name="Rectangle 5"/>
          <p:cNvSpPr>
            <a:spLocks noGrp="1"/>
          </p:cNvSpPr>
          <p:nvPr>
            <p:ph type="ftr" sz="quarter"/>
          </p:nvPr>
        </p:nvSpPr>
        <p:spPr>
          <a:xfrm>
            <a:off x="3124200" y="6245225"/>
            <a:ext cx="2895600" cy="476250"/>
          </a:xfrm>
          <a:prstGeom prst="rect">
            <a:avLst/>
          </a:prstGeom>
          <a:noFill/>
          <a:ln w="9525">
            <a:noFill/>
            <a:miter/>
          </a:ln>
        </p:spPr>
        <p:txBody>
          <a:bodyPr/>
          <a:lstStyle>
            <a:lvl1pPr algn="ctr">
              <a:defRPr sz="1400" noProof="1" dirty="0">
                <a:ea typeface="宋体" panose="02010600030101010101" pitchFamily="2" charset="-122"/>
              </a:defRPr>
            </a:lvl1pPr>
          </a:lstStyle>
          <a:p>
            <a:endParaRPr lang="zh-CN" altLang="en-US"/>
          </a:p>
        </p:txBody>
      </p:sp>
      <p:sp>
        <p:nvSpPr>
          <p:cNvPr id="1030" name="Rectangle 6"/>
          <p:cNvSpPr>
            <a:spLocks noGrp="1"/>
          </p:cNvSpPr>
          <p:nvPr>
            <p:ph type="sldNum" sz="quarter"/>
          </p:nvPr>
        </p:nvSpPr>
        <p:spPr>
          <a:xfrm>
            <a:off x="6553200" y="6245225"/>
            <a:ext cx="2133600" cy="476250"/>
          </a:xfrm>
          <a:prstGeom prst="rect">
            <a:avLst/>
          </a:prstGeom>
          <a:noFill/>
          <a:ln w="9525">
            <a:noFill/>
            <a:miter/>
          </a:ln>
        </p:spPr>
        <p:txBody>
          <a:bodyPr vert="horz" wrap="square" lIns="91440" tIns="45720" rIns="91440" bIns="45720" numCol="1" anchor="t" anchorCtr="0" compatLnSpc="1"/>
          <a:lstStyle>
            <a:lvl1pPr algn="r" eaLnBrk="1" hangingPunct="1">
              <a:spcBef>
                <a:spcPct val="0"/>
              </a:spcBef>
              <a:buFont typeface="Arial" panose="020B0604020202020204" pitchFamily="34" charset="0"/>
              <a:buNone/>
              <a:defRPr sz="1400">
                <a:latin typeface="+mn-lt"/>
                <a:ea typeface="宋体" panose="02010600030101010101" pitchFamily="2" charset="-122"/>
              </a:defRPr>
            </a:lvl1pPr>
          </a:lstStyle>
          <a:p>
            <a:fld id="{240BC5DF-F41F-45D1-B87C-670B28177E9F}"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82" charset="2"/>
        </a:defRPr>
      </a:lvl2pPr>
      <a:lvl3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82" charset="2"/>
        </a:defRPr>
      </a:lvl3pPr>
      <a:lvl4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82" charset="2"/>
        </a:defRPr>
      </a:lvl4pPr>
      <a:lvl5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82" charset="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82" charset="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82" charset="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82" charset="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82" charset="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slide" Target="slide27.xml"/><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jpeg"/><Relationship Id="rId1" Type="http://schemas.openxmlformats.org/officeDocument/2006/relationships/slide" Target="slide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png"/><Relationship Id="rId3" Type="http://schemas.openxmlformats.org/officeDocument/2006/relationships/image" Target="../media/image4.jpeg"/><Relationship Id="rId2" Type="http://schemas.openxmlformats.org/officeDocument/2006/relationships/hyperlink" Target="http://www.lezai.com/zjzj/2007/8/0782882.shtml" TargetMode="Externa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jpeg"/><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jpeg"/><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jpeg"/><Relationship Id="rId1" Type="http://schemas.openxmlformats.org/officeDocument/2006/relationships/slide" Target="slide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slide" Target="slide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jpeg"/><Relationship Id="rId1" Type="http://schemas.openxmlformats.org/officeDocument/2006/relationships/slide" Target="slide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jpeg"/><Relationship Id="rId1" Type="http://schemas.openxmlformats.org/officeDocument/2006/relationships/slide" Target="slide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8.png"/><Relationship Id="rId4" Type="http://schemas.microsoft.com/office/2007/relationships/media" Target="file:///D:\My%20Documents\&#35838;&#20214;\&#40065;&#36805;&#33258;&#20256;\&#40065;&#36805;&#23376;&#24351;.MP3" TargetMode="External"/><Relationship Id="rId3" Type="http://schemas.openxmlformats.org/officeDocument/2006/relationships/audio" Target="file:///D:\My%20Documents\&#35838;&#20214;\&#40065;&#36805;&#33258;&#20256;\&#40065;&#36805;&#23376;&#24351;.MP3" TargetMode="External"/><Relationship Id="rId2" Type="http://schemas.openxmlformats.org/officeDocument/2006/relationships/image" Target="../media/image7.png"/><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11.GIF"/><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image" Target="../media/image32.GIF"/></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png"/><Relationship Id="rId1" Type="http://schemas.openxmlformats.org/officeDocument/2006/relationships/image" Target="../media/image37.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1.jpeg"/><Relationship Id="rId1" Type="http://schemas.openxmlformats.org/officeDocument/2006/relationships/hyperlink" Target="http://images.google.cn/imgres?imgurl=http://static10.photo.sina.com.cn/orignal/3f7b92d06ab15f0899a79&amp;imgrefurl=http://blog.sina.com.cn/s/blog_3f7b92d0010006b4.html&amp;h=1181&amp;w=809&amp;sz=169&amp;hl=zh-CN&amp;start=8&amp;usg=__dpWGrE8Ow1oMbMXPrrdZOeEGZsU=&amp;tbnid=GtE2vsG3J-XLPM:&amp;tbnh=150&amp;tbnw=103&amp;prev=/images%3Fq%3D%25E9%25B2%2581%25E8%25BF%2585%25E7%2585%25A7%25E7%2589%2587%26gbv%3D2%26complete%3D1%26hl%3Dzh-CN%26newwindow%3D1" TargetMode="Externa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4.jpeg"/><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image" Target="../media/image11.GI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16.jpeg"/><Relationship Id="rId1" Type="http://schemas.openxmlformats.org/officeDocument/2006/relationships/slide" Target="slide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jpeg"/><Relationship Id="rId1"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4"/>
          <p:cNvSpPr txBox="1">
            <a:spLocks noChangeArrowheads="1"/>
          </p:cNvSpPr>
          <p:nvPr/>
        </p:nvSpPr>
        <p:spPr bwMode="auto">
          <a:xfrm>
            <a:off x="1116013" y="2781300"/>
            <a:ext cx="6697662" cy="1006475"/>
          </a:xfrm>
          <a:prstGeom prst="rect">
            <a:avLst/>
          </a:prstGeom>
          <a:noFill/>
          <a:ln w="9525">
            <a:noFill/>
            <a:miter lim="800000"/>
          </a:ln>
        </p:spPr>
        <p:txBody>
          <a:bodyPr>
            <a:spAutoFit/>
          </a:bodyPr>
          <a:lstStyle/>
          <a:p>
            <a:pPr algn="ctr" eaLnBrk="1" hangingPunct="1">
              <a:spcBef>
                <a:spcPct val="0"/>
              </a:spcBef>
              <a:buFont typeface="Arial" panose="020B0604020202020204" pitchFamily="34" charset="0"/>
              <a:buNone/>
            </a:pPr>
            <a:r>
              <a:rPr lang="en-US" altLang="zh-CN" sz="6000" b="1">
                <a:solidFill>
                  <a:srgbClr val="070707"/>
                </a:solidFill>
                <a:ea typeface="宋体" panose="02010600030101010101" pitchFamily="2" charset="-122"/>
              </a:rPr>
              <a:t>9 </a:t>
            </a:r>
            <a:r>
              <a:rPr lang="zh-CN" altLang="en-US" sz="6000" b="1">
                <a:solidFill>
                  <a:srgbClr val="070707"/>
                </a:solidFill>
                <a:ea typeface="宋体" panose="02010600030101010101" pitchFamily="2" charset="-122"/>
              </a:rPr>
              <a:t>鲁迅自传</a:t>
            </a:r>
            <a:endParaRPr lang="zh-CN" altLang="en-US" sz="6000" b="1">
              <a:solidFill>
                <a:srgbClr val="070707"/>
              </a:solidFill>
              <a:ea typeface="宋体" panose="02010600030101010101" pitchFamily="2" charset="-122"/>
            </a:endParaRPr>
          </a:p>
        </p:txBody>
      </p:sp>
      <p:sp>
        <p:nvSpPr>
          <p:cNvPr id="2082" name="MH_Text_1"/>
          <p:cNvSpPr>
            <a:spLocks noChangeArrowheads="1"/>
          </p:cNvSpPr>
          <p:nvPr/>
        </p:nvSpPr>
        <p:spPr bwMode="auto">
          <a:xfrm>
            <a:off x="735013" y="4668838"/>
            <a:ext cx="1665287" cy="1055687"/>
          </a:xfrm>
          <a:prstGeom prst="roundRect">
            <a:avLst>
              <a:gd name="adj" fmla="val 6991"/>
            </a:avLst>
          </a:prstGeom>
          <a:solidFill>
            <a:srgbClr val="CCFFFF"/>
          </a:solidFill>
          <a:ln w="9525">
            <a:noFill/>
            <a:round/>
          </a:ln>
          <a:effectLst>
            <a:outerShdw dist="25401" dir="2700000" algn="ctr" rotWithShape="0">
              <a:srgbClr val="000000">
                <a:alpha val="25000"/>
              </a:srgbClr>
            </a:outerShdw>
          </a:effectLst>
        </p:spPr>
        <p:txBody>
          <a:bodyPr lIns="90170" tIns="720090" rIns="90170" bIns="46990" anchor="ctr"/>
          <a:lstStyle/>
          <a:p>
            <a:pPr algn="ctr"/>
            <a:endParaRPr lang="zh-CN" altLang="en-US"/>
          </a:p>
        </p:txBody>
      </p:sp>
      <p:sp>
        <p:nvSpPr>
          <p:cNvPr id="2083" name="MH_SubTitle_1">
            <a:hlinkClick r:id="rId1" action="ppaction://hlinksldjump"/>
          </p:cNvPr>
          <p:cNvSpPr>
            <a:spLocks noChangeArrowheads="1"/>
          </p:cNvSpPr>
          <p:nvPr/>
        </p:nvSpPr>
        <p:spPr bwMode="auto">
          <a:xfrm>
            <a:off x="733425" y="4940300"/>
            <a:ext cx="1665288" cy="539750"/>
          </a:xfrm>
          <a:prstGeom prst="rect">
            <a:avLst/>
          </a:prstGeom>
          <a:solidFill>
            <a:srgbClr val="008080"/>
          </a:solidFill>
          <a:ln w="9525">
            <a:noFill/>
            <a:miter lim="800000"/>
          </a:ln>
        </p:spPr>
        <p:txBody>
          <a:bodyPr lIns="0" tIns="0" rIns="0" bIns="0" anchor="ctr"/>
          <a:lstStyle/>
          <a:p>
            <a:pPr algn="ctr"/>
            <a:r>
              <a:rPr lang="zh-CN" altLang="en-US" sz="1800">
                <a:solidFill>
                  <a:srgbClr val="FFFFFF"/>
                </a:solidFill>
                <a:ea typeface="宋体" panose="02010600030101010101" pitchFamily="2" charset="-122"/>
              </a:rPr>
              <a:t>导入新课</a:t>
            </a:r>
            <a:endParaRPr lang="zh-CN" altLang="en-US"/>
          </a:p>
        </p:txBody>
      </p:sp>
      <p:sp>
        <p:nvSpPr>
          <p:cNvPr id="2084" name="MH_Other_1"/>
          <p:cNvSpPr>
            <a:spLocks noChangeArrowheads="1"/>
          </p:cNvSpPr>
          <p:nvPr/>
        </p:nvSpPr>
        <p:spPr bwMode="auto">
          <a:xfrm>
            <a:off x="2160588" y="5111750"/>
            <a:ext cx="168275" cy="171450"/>
          </a:xfrm>
          <a:prstGeom prst="ellipse">
            <a:avLst/>
          </a:prstGeom>
          <a:solidFill>
            <a:srgbClr val="FFFFFF"/>
          </a:solidFill>
          <a:ln w="25400">
            <a:solidFill>
              <a:srgbClr val="2E617E"/>
            </a:solidFill>
            <a:round/>
          </a:ln>
        </p:spPr>
        <p:txBody>
          <a:bodyPr anchor="ctr"/>
          <a:lstStyle/>
          <a:p>
            <a:pPr algn="ctr"/>
            <a:endParaRPr lang="zh-CN" altLang="en-US"/>
          </a:p>
        </p:txBody>
      </p:sp>
      <p:sp>
        <p:nvSpPr>
          <p:cNvPr id="2085" name="MH_Text_2"/>
          <p:cNvSpPr>
            <a:spLocks noChangeArrowheads="1"/>
          </p:cNvSpPr>
          <p:nvPr/>
        </p:nvSpPr>
        <p:spPr bwMode="auto">
          <a:xfrm>
            <a:off x="2700338" y="4652963"/>
            <a:ext cx="1665287" cy="1057275"/>
          </a:xfrm>
          <a:prstGeom prst="roundRect">
            <a:avLst>
              <a:gd name="adj" fmla="val 6991"/>
            </a:avLst>
          </a:prstGeom>
          <a:solidFill>
            <a:srgbClr val="CCFFFF"/>
          </a:solidFill>
          <a:ln w="9525">
            <a:noFill/>
            <a:round/>
          </a:ln>
          <a:effectLst>
            <a:outerShdw dist="25401" dir="2700000" algn="ctr" rotWithShape="0">
              <a:srgbClr val="000000">
                <a:alpha val="25000"/>
              </a:srgbClr>
            </a:outerShdw>
          </a:effectLst>
        </p:spPr>
        <p:txBody>
          <a:bodyPr lIns="90170" tIns="720090" rIns="90170" bIns="46990" anchor="ctr"/>
          <a:lstStyle/>
          <a:p>
            <a:pPr algn="ctr"/>
            <a:endParaRPr lang="zh-CN" altLang="en-US"/>
          </a:p>
        </p:txBody>
      </p:sp>
      <p:sp>
        <p:nvSpPr>
          <p:cNvPr id="2086" name="MH_SubTitle_2">
            <a:hlinkClick r:id="rId2" action="ppaction://hlinksldjump"/>
          </p:cNvPr>
          <p:cNvSpPr>
            <a:spLocks noChangeArrowheads="1"/>
          </p:cNvSpPr>
          <p:nvPr/>
        </p:nvSpPr>
        <p:spPr bwMode="auto">
          <a:xfrm>
            <a:off x="2722563" y="4940300"/>
            <a:ext cx="1665287" cy="539750"/>
          </a:xfrm>
          <a:prstGeom prst="rect">
            <a:avLst/>
          </a:prstGeom>
          <a:solidFill>
            <a:srgbClr val="008080"/>
          </a:solidFill>
          <a:ln w="9525">
            <a:noFill/>
            <a:miter lim="800000"/>
          </a:ln>
        </p:spPr>
        <p:txBody>
          <a:bodyPr lIns="0" tIns="0" rIns="0" bIns="0" anchor="ctr"/>
          <a:lstStyle/>
          <a:p>
            <a:pPr algn="ctr"/>
            <a:r>
              <a:rPr lang="zh-CN" altLang="en-US" sz="1800">
                <a:solidFill>
                  <a:srgbClr val="FFFFFF"/>
                </a:solidFill>
                <a:ea typeface="宋体" panose="02010600030101010101" pitchFamily="2" charset="-122"/>
              </a:rPr>
              <a:t>讲授新课</a:t>
            </a:r>
            <a:endParaRPr lang="zh-CN" altLang="en-US"/>
          </a:p>
        </p:txBody>
      </p:sp>
      <p:sp>
        <p:nvSpPr>
          <p:cNvPr id="2087" name="MH_Other_2"/>
          <p:cNvSpPr>
            <a:spLocks noChangeArrowheads="1"/>
          </p:cNvSpPr>
          <p:nvPr/>
        </p:nvSpPr>
        <p:spPr bwMode="auto">
          <a:xfrm>
            <a:off x="2757488" y="5108575"/>
            <a:ext cx="168275" cy="171450"/>
          </a:xfrm>
          <a:prstGeom prst="ellipse">
            <a:avLst/>
          </a:prstGeom>
          <a:solidFill>
            <a:srgbClr val="FFFFFF"/>
          </a:solidFill>
          <a:ln w="25400">
            <a:solidFill>
              <a:srgbClr val="707C1A"/>
            </a:solidFill>
            <a:round/>
          </a:ln>
        </p:spPr>
        <p:txBody>
          <a:bodyPr anchor="ctr"/>
          <a:lstStyle/>
          <a:p>
            <a:pPr algn="ctr"/>
            <a:endParaRPr lang="zh-CN" altLang="en-US"/>
          </a:p>
        </p:txBody>
      </p:sp>
      <p:sp>
        <p:nvSpPr>
          <p:cNvPr id="2088" name="MH_Other_3"/>
          <p:cNvSpPr>
            <a:spLocks noChangeArrowheads="1"/>
          </p:cNvSpPr>
          <p:nvPr/>
        </p:nvSpPr>
        <p:spPr bwMode="auto">
          <a:xfrm>
            <a:off x="4191000" y="5111750"/>
            <a:ext cx="168275" cy="171450"/>
          </a:xfrm>
          <a:prstGeom prst="ellipse">
            <a:avLst/>
          </a:prstGeom>
          <a:solidFill>
            <a:srgbClr val="FFFFFF"/>
          </a:solidFill>
          <a:ln w="25400">
            <a:solidFill>
              <a:srgbClr val="707C1A"/>
            </a:solidFill>
            <a:round/>
          </a:ln>
        </p:spPr>
        <p:txBody>
          <a:bodyPr anchor="ctr"/>
          <a:lstStyle/>
          <a:p>
            <a:pPr algn="ctr"/>
            <a:endParaRPr lang="zh-CN" altLang="en-US"/>
          </a:p>
        </p:txBody>
      </p:sp>
      <p:sp>
        <p:nvSpPr>
          <p:cNvPr id="2089" name="MH_Text_3"/>
          <p:cNvSpPr>
            <a:spLocks noChangeArrowheads="1"/>
          </p:cNvSpPr>
          <p:nvPr/>
        </p:nvSpPr>
        <p:spPr bwMode="auto">
          <a:xfrm>
            <a:off x="4730750" y="4667250"/>
            <a:ext cx="1666875" cy="1057275"/>
          </a:xfrm>
          <a:prstGeom prst="roundRect">
            <a:avLst>
              <a:gd name="adj" fmla="val 6991"/>
            </a:avLst>
          </a:prstGeom>
          <a:solidFill>
            <a:srgbClr val="CCFFFF"/>
          </a:solidFill>
          <a:ln w="9525">
            <a:noFill/>
            <a:round/>
          </a:ln>
          <a:effectLst>
            <a:outerShdw dist="25401" dir="2700000" algn="ctr" rotWithShape="0">
              <a:srgbClr val="000000">
                <a:alpha val="25000"/>
              </a:srgbClr>
            </a:outerShdw>
          </a:effectLst>
        </p:spPr>
        <p:txBody>
          <a:bodyPr lIns="90170" tIns="720090" rIns="90170" bIns="46990" anchor="ctr"/>
          <a:lstStyle/>
          <a:p>
            <a:pPr algn="ctr"/>
            <a:endParaRPr lang="zh-CN" altLang="en-US"/>
          </a:p>
        </p:txBody>
      </p:sp>
      <p:sp>
        <p:nvSpPr>
          <p:cNvPr id="2090" name="MH_SubTitle_3">
            <a:hlinkClick r:id="rId3" action="ppaction://hlinksldjump"/>
          </p:cNvPr>
          <p:cNvSpPr>
            <a:spLocks noChangeArrowheads="1"/>
          </p:cNvSpPr>
          <p:nvPr/>
        </p:nvSpPr>
        <p:spPr bwMode="auto">
          <a:xfrm>
            <a:off x="4730750" y="4940300"/>
            <a:ext cx="1665288" cy="539750"/>
          </a:xfrm>
          <a:prstGeom prst="rect">
            <a:avLst/>
          </a:prstGeom>
          <a:solidFill>
            <a:srgbClr val="008080"/>
          </a:solidFill>
          <a:ln w="9525">
            <a:noFill/>
            <a:miter lim="800000"/>
          </a:ln>
        </p:spPr>
        <p:txBody>
          <a:bodyPr lIns="0" tIns="0" rIns="0" bIns="0" anchor="ctr"/>
          <a:lstStyle/>
          <a:p>
            <a:pPr algn="ctr"/>
            <a:r>
              <a:rPr lang="zh-CN" altLang="en-US" sz="1800">
                <a:solidFill>
                  <a:srgbClr val="FFFFFF"/>
                </a:solidFill>
                <a:ea typeface="宋体" panose="02010600030101010101" pitchFamily="2" charset="-122"/>
              </a:rPr>
              <a:t>课堂小结</a:t>
            </a:r>
            <a:endParaRPr lang="zh-CN" altLang="en-US"/>
          </a:p>
        </p:txBody>
      </p:sp>
      <p:sp>
        <p:nvSpPr>
          <p:cNvPr id="2091" name="MH_Other_4"/>
          <p:cNvSpPr>
            <a:spLocks noChangeArrowheads="1"/>
          </p:cNvSpPr>
          <p:nvPr/>
        </p:nvSpPr>
        <p:spPr bwMode="auto">
          <a:xfrm>
            <a:off x="4787900" y="5108575"/>
            <a:ext cx="169863" cy="171450"/>
          </a:xfrm>
          <a:prstGeom prst="ellipse">
            <a:avLst/>
          </a:prstGeom>
          <a:solidFill>
            <a:srgbClr val="FFFFFF"/>
          </a:solidFill>
          <a:ln w="25400">
            <a:solidFill>
              <a:srgbClr val="2E617E"/>
            </a:solidFill>
            <a:round/>
          </a:ln>
        </p:spPr>
        <p:txBody>
          <a:bodyPr anchor="ctr"/>
          <a:lstStyle/>
          <a:p>
            <a:pPr algn="ctr"/>
            <a:endParaRPr lang="zh-CN" altLang="en-US"/>
          </a:p>
        </p:txBody>
      </p:sp>
      <p:sp>
        <p:nvSpPr>
          <p:cNvPr id="2092" name="MH_Other_5"/>
          <p:cNvSpPr>
            <a:spLocks noChangeArrowheads="1"/>
          </p:cNvSpPr>
          <p:nvPr/>
        </p:nvSpPr>
        <p:spPr bwMode="auto">
          <a:xfrm>
            <a:off x="6189663" y="5111750"/>
            <a:ext cx="168275" cy="171450"/>
          </a:xfrm>
          <a:prstGeom prst="ellipse">
            <a:avLst/>
          </a:prstGeom>
          <a:solidFill>
            <a:srgbClr val="FFFFFF"/>
          </a:solidFill>
          <a:ln w="25400">
            <a:solidFill>
              <a:srgbClr val="2E617E"/>
            </a:solidFill>
            <a:round/>
          </a:ln>
        </p:spPr>
        <p:txBody>
          <a:bodyPr anchor="ctr"/>
          <a:lstStyle/>
          <a:p>
            <a:pPr algn="ctr"/>
            <a:endParaRPr lang="zh-CN" altLang="en-US"/>
          </a:p>
        </p:txBody>
      </p:sp>
      <p:sp>
        <p:nvSpPr>
          <p:cNvPr id="2093" name="MH_Text_4"/>
          <p:cNvSpPr>
            <a:spLocks noChangeArrowheads="1"/>
          </p:cNvSpPr>
          <p:nvPr/>
        </p:nvSpPr>
        <p:spPr bwMode="auto">
          <a:xfrm>
            <a:off x="6738938" y="4667250"/>
            <a:ext cx="1665287" cy="1057275"/>
          </a:xfrm>
          <a:prstGeom prst="roundRect">
            <a:avLst>
              <a:gd name="adj" fmla="val 6991"/>
            </a:avLst>
          </a:prstGeom>
          <a:solidFill>
            <a:srgbClr val="CCFFFF"/>
          </a:solidFill>
          <a:ln w="9525">
            <a:noFill/>
            <a:round/>
          </a:ln>
          <a:effectLst>
            <a:outerShdw dist="25401" dir="2700000" algn="ctr" rotWithShape="0">
              <a:srgbClr val="000000">
                <a:alpha val="25000"/>
              </a:srgbClr>
            </a:outerShdw>
          </a:effectLst>
        </p:spPr>
        <p:txBody>
          <a:bodyPr lIns="90170" tIns="720090" rIns="90170" bIns="46990" anchor="ctr"/>
          <a:lstStyle/>
          <a:p>
            <a:pPr algn="ctr"/>
            <a:endParaRPr lang="zh-CN" altLang="en-US"/>
          </a:p>
        </p:txBody>
      </p:sp>
      <p:sp>
        <p:nvSpPr>
          <p:cNvPr id="2094" name="MH_SubTitle_4">
            <a:hlinkClick r:id="rId4" action="ppaction://hlinksldjump"/>
          </p:cNvPr>
          <p:cNvSpPr>
            <a:spLocks noChangeArrowheads="1"/>
          </p:cNvSpPr>
          <p:nvPr/>
        </p:nvSpPr>
        <p:spPr bwMode="auto">
          <a:xfrm>
            <a:off x="6738938" y="4940300"/>
            <a:ext cx="1668462" cy="539750"/>
          </a:xfrm>
          <a:prstGeom prst="rect">
            <a:avLst/>
          </a:prstGeom>
          <a:solidFill>
            <a:srgbClr val="008080"/>
          </a:solidFill>
          <a:ln w="9525">
            <a:noFill/>
            <a:miter lim="800000"/>
          </a:ln>
        </p:spPr>
        <p:txBody>
          <a:bodyPr lIns="0" tIns="0" rIns="0" bIns="0" anchor="ctr"/>
          <a:lstStyle/>
          <a:p>
            <a:pPr algn="ctr"/>
            <a:r>
              <a:rPr lang="zh-CN" altLang="en-US" sz="1800">
                <a:solidFill>
                  <a:srgbClr val="FFFFFF"/>
                </a:solidFill>
                <a:ea typeface="宋体" panose="02010600030101010101" pitchFamily="2" charset="-122"/>
              </a:rPr>
              <a:t>当堂检测</a:t>
            </a:r>
            <a:endParaRPr lang="zh-CN" altLang="en-US"/>
          </a:p>
        </p:txBody>
      </p:sp>
      <p:sp>
        <p:nvSpPr>
          <p:cNvPr id="2095" name="MH_Other_6"/>
          <p:cNvSpPr>
            <a:spLocks noChangeArrowheads="1"/>
          </p:cNvSpPr>
          <p:nvPr/>
        </p:nvSpPr>
        <p:spPr bwMode="auto">
          <a:xfrm>
            <a:off x="6788150" y="5108575"/>
            <a:ext cx="168275" cy="171450"/>
          </a:xfrm>
          <a:prstGeom prst="ellipse">
            <a:avLst/>
          </a:prstGeom>
          <a:solidFill>
            <a:srgbClr val="FFFFFF"/>
          </a:solidFill>
          <a:ln w="25400">
            <a:solidFill>
              <a:srgbClr val="707C1A"/>
            </a:solidFill>
            <a:round/>
          </a:ln>
        </p:spPr>
        <p:txBody>
          <a:bodyPr anchor="ctr"/>
          <a:lstStyle/>
          <a:p>
            <a:pPr algn="ctr"/>
            <a:endParaRPr lang="zh-CN" altLang="en-US"/>
          </a:p>
        </p:txBody>
      </p:sp>
      <p:grpSp>
        <p:nvGrpSpPr>
          <p:cNvPr id="2096" name="组合 3093"/>
          <p:cNvGrpSpPr/>
          <p:nvPr/>
        </p:nvGrpSpPr>
        <p:grpSpPr bwMode="auto">
          <a:xfrm>
            <a:off x="2097088" y="5064125"/>
            <a:ext cx="890587" cy="266700"/>
            <a:chOff x="0" y="0"/>
            <a:chExt cx="561" cy="169"/>
          </a:xfrm>
        </p:grpSpPr>
        <p:pic>
          <p:nvPicPr>
            <p:cNvPr id="2097" name="MH_Other_7"/>
            <p:cNvPicPr>
              <a:picLocks noChangeArrowheads="1"/>
            </p:cNvPicPr>
            <p:nvPr/>
          </p:nvPicPr>
          <p:blipFill>
            <a:blip r:embed="rId5" cstate="print"/>
            <a:srcRect/>
            <a:stretch>
              <a:fillRect/>
            </a:stretch>
          </p:blipFill>
          <p:spPr bwMode="auto">
            <a:xfrm>
              <a:off x="0" y="0"/>
              <a:ext cx="561" cy="169"/>
            </a:xfrm>
            <a:prstGeom prst="rect">
              <a:avLst/>
            </a:prstGeom>
            <a:noFill/>
            <a:ln w="9525">
              <a:noFill/>
              <a:miter lim="800000"/>
              <a:headEnd/>
              <a:tailEnd/>
            </a:ln>
          </p:spPr>
        </p:pic>
        <p:sp>
          <p:nvSpPr>
            <p:cNvPr id="2098" name="Text Box 24"/>
            <p:cNvSpPr txBox="1">
              <a:spLocks noChangeArrowheads="1"/>
            </p:cNvSpPr>
            <p:nvPr/>
          </p:nvSpPr>
          <p:spPr bwMode="auto">
            <a:xfrm>
              <a:off x="70" y="65"/>
              <a:ext cx="422" cy="39"/>
            </a:xfrm>
            <a:prstGeom prst="rect">
              <a:avLst/>
            </a:prstGeom>
            <a:noFill/>
            <a:ln w="9525">
              <a:noFill/>
              <a:miter lim="800000"/>
            </a:ln>
          </p:spPr>
          <p:txBody>
            <a:bodyPr anchor="ctr"/>
            <a:lstStyle/>
            <a:p>
              <a:pPr algn="ctr"/>
              <a:endParaRPr lang="zh-CN" altLang="en-US"/>
            </a:p>
          </p:txBody>
        </p:sp>
      </p:grpSp>
      <p:sp>
        <p:nvSpPr>
          <p:cNvPr id="2099" name="MH_Other_8"/>
          <p:cNvSpPr>
            <a:spLocks noChangeArrowheads="1"/>
          </p:cNvSpPr>
          <p:nvPr/>
        </p:nvSpPr>
        <p:spPr bwMode="auto">
          <a:xfrm>
            <a:off x="2195513" y="5153025"/>
            <a:ext cx="695325" cy="88900"/>
          </a:xfrm>
          <a:prstGeom prst="roundRect">
            <a:avLst>
              <a:gd name="adj" fmla="val 50000"/>
            </a:avLst>
          </a:prstGeom>
          <a:gradFill rotWithShape="1">
            <a:gsLst>
              <a:gs pos="0">
                <a:srgbClr val="000000">
                  <a:alpha val="1999"/>
                </a:srgbClr>
              </a:gs>
              <a:gs pos="29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71001">
                <a:srgbClr val="000000">
                  <a:alpha val="1999"/>
                </a:srgbClr>
              </a:gs>
              <a:gs pos="100000">
                <a:srgbClr val="000000">
                  <a:alpha val="1999"/>
                </a:srgbClr>
              </a:gs>
            </a:gsLst>
            <a:path path="rect">
              <a:fillToRect l="50000" t="50000" r="50000" b="50000"/>
            </a:path>
          </a:gradFill>
          <a:ln w="9525">
            <a:noFill/>
            <a:round/>
          </a:ln>
          <a:effectLst>
            <a:outerShdw sx="102000" sy="102000" algn="ctr" rotWithShape="0">
              <a:srgbClr val="000000">
                <a:alpha val="32999"/>
              </a:srgbClr>
            </a:outerShdw>
          </a:effectLst>
        </p:spPr>
        <p:txBody>
          <a:bodyPr anchor="ctr"/>
          <a:lstStyle/>
          <a:p>
            <a:pPr algn="ctr"/>
            <a:endParaRPr lang="zh-CN" altLang="en-US"/>
          </a:p>
        </p:txBody>
      </p:sp>
      <p:grpSp>
        <p:nvGrpSpPr>
          <p:cNvPr id="2100" name="组合 3097"/>
          <p:cNvGrpSpPr/>
          <p:nvPr/>
        </p:nvGrpSpPr>
        <p:grpSpPr bwMode="auto">
          <a:xfrm>
            <a:off x="4127500" y="5064125"/>
            <a:ext cx="889000" cy="266700"/>
            <a:chOff x="0" y="0"/>
            <a:chExt cx="560" cy="169"/>
          </a:xfrm>
        </p:grpSpPr>
        <p:pic>
          <p:nvPicPr>
            <p:cNvPr id="2101" name="MH_Other_9"/>
            <p:cNvPicPr>
              <a:picLocks noChangeArrowheads="1"/>
            </p:cNvPicPr>
            <p:nvPr/>
          </p:nvPicPr>
          <p:blipFill>
            <a:blip r:embed="rId5" cstate="print"/>
            <a:srcRect/>
            <a:stretch>
              <a:fillRect/>
            </a:stretch>
          </p:blipFill>
          <p:spPr bwMode="auto">
            <a:xfrm>
              <a:off x="0" y="0"/>
              <a:ext cx="560" cy="169"/>
            </a:xfrm>
            <a:prstGeom prst="rect">
              <a:avLst/>
            </a:prstGeom>
            <a:noFill/>
            <a:ln w="9525">
              <a:noFill/>
              <a:miter lim="800000"/>
              <a:headEnd/>
              <a:tailEnd/>
            </a:ln>
          </p:spPr>
        </p:pic>
        <p:sp>
          <p:nvSpPr>
            <p:cNvPr id="2102" name="Text Box 28"/>
            <p:cNvSpPr txBox="1">
              <a:spLocks noChangeArrowheads="1"/>
            </p:cNvSpPr>
            <p:nvPr/>
          </p:nvSpPr>
          <p:spPr bwMode="auto">
            <a:xfrm>
              <a:off x="70" y="65"/>
              <a:ext cx="422" cy="39"/>
            </a:xfrm>
            <a:prstGeom prst="rect">
              <a:avLst/>
            </a:prstGeom>
            <a:noFill/>
            <a:ln w="9525">
              <a:noFill/>
              <a:miter lim="800000"/>
            </a:ln>
          </p:spPr>
          <p:txBody>
            <a:bodyPr anchor="ctr"/>
            <a:lstStyle/>
            <a:p>
              <a:pPr algn="ctr"/>
              <a:endParaRPr lang="zh-CN" altLang="en-US"/>
            </a:p>
          </p:txBody>
        </p:sp>
      </p:grpSp>
      <p:sp>
        <p:nvSpPr>
          <p:cNvPr id="2103" name="MH_Other_10"/>
          <p:cNvSpPr>
            <a:spLocks noChangeArrowheads="1"/>
          </p:cNvSpPr>
          <p:nvPr/>
        </p:nvSpPr>
        <p:spPr bwMode="auto">
          <a:xfrm>
            <a:off x="4225925" y="5153025"/>
            <a:ext cx="695325" cy="88900"/>
          </a:xfrm>
          <a:prstGeom prst="roundRect">
            <a:avLst>
              <a:gd name="adj" fmla="val 50000"/>
            </a:avLst>
          </a:prstGeom>
          <a:gradFill rotWithShape="1">
            <a:gsLst>
              <a:gs pos="0">
                <a:srgbClr val="000000">
                  <a:alpha val="1999"/>
                </a:srgbClr>
              </a:gs>
              <a:gs pos="29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71001">
                <a:srgbClr val="000000">
                  <a:alpha val="1999"/>
                </a:srgbClr>
              </a:gs>
              <a:gs pos="100000">
                <a:srgbClr val="000000">
                  <a:alpha val="1999"/>
                </a:srgbClr>
              </a:gs>
            </a:gsLst>
            <a:path path="rect">
              <a:fillToRect l="50000" t="50000" r="50000" b="50000"/>
            </a:path>
          </a:gradFill>
          <a:ln w="9525">
            <a:noFill/>
            <a:round/>
          </a:ln>
          <a:effectLst>
            <a:outerShdw sx="102000" sy="102000" algn="ctr" rotWithShape="0">
              <a:srgbClr val="000000">
                <a:alpha val="32999"/>
              </a:srgbClr>
            </a:outerShdw>
          </a:effectLst>
        </p:spPr>
        <p:txBody>
          <a:bodyPr anchor="ctr"/>
          <a:lstStyle/>
          <a:p>
            <a:pPr algn="ctr"/>
            <a:endParaRPr lang="zh-CN" altLang="en-US"/>
          </a:p>
        </p:txBody>
      </p:sp>
      <p:pic>
        <p:nvPicPr>
          <p:cNvPr id="2104" name="MH_Other_11"/>
          <p:cNvPicPr>
            <a:picLocks noChangeArrowheads="1"/>
          </p:cNvPicPr>
          <p:nvPr/>
        </p:nvPicPr>
        <p:blipFill>
          <a:blip r:embed="rId5" cstate="print"/>
          <a:srcRect/>
          <a:stretch>
            <a:fillRect/>
          </a:stretch>
        </p:blipFill>
        <p:spPr bwMode="auto">
          <a:xfrm>
            <a:off x="6126163" y="5064125"/>
            <a:ext cx="890587" cy="266700"/>
          </a:xfrm>
          <a:prstGeom prst="rect">
            <a:avLst/>
          </a:prstGeom>
          <a:noFill/>
          <a:ln w="9525">
            <a:noFill/>
            <a:miter lim="800000"/>
            <a:headEnd/>
            <a:tailEnd/>
          </a:ln>
        </p:spPr>
      </p:pic>
      <p:sp>
        <p:nvSpPr>
          <p:cNvPr id="2105" name="Text Box 31"/>
          <p:cNvSpPr txBox="1">
            <a:spLocks noChangeArrowheads="1"/>
          </p:cNvSpPr>
          <p:nvPr/>
        </p:nvSpPr>
        <p:spPr bwMode="auto">
          <a:xfrm>
            <a:off x="6237288" y="5165725"/>
            <a:ext cx="669925" cy="61913"/>
          </a:xfrm>
          <a:prstGeom prst="rect">
            <a:avLst/>
          </a:prstGeom>
          <a:noFill/>
          <a:ln w="9525">
            <a:noFill/>
            <a:miter lim="800000"/>
          </a:ln>
        </p:spPr>
        <p:txBody>
          <a:bodyPr anchor="ctr"/>
          <a:lstStyle/>
          <a:p>
            <a:pPr algn="ctr"/>
            <a:endParaRPr lang="zh-CN" altLang="en-US"/>
          </a:p>
        </p:txBody>
      </p:sp>
      <p:sp>
        <p:nvSpPr>
          <p:cNvPr id="2106" name="MH_Other_12"/>
          <p:cNvSpPr>
            <a:spLocks noChangeArrowheads="1"/>
          </p:cNvSpPr>
          <p:nvPr/>
        </p:nvSpPr>
        <p:spPr bwMode="auto">
          <a:xfrm>
            <a:off x="6224588" y="5153025"/>
            <a:ext cx="695325" cy="88900"/>
          </a:xfrm>
          <a:prstGeom prst="roundRect">
            <a:avLst>
              <a:gd name="adj" fmla="val 50000"/>
            </a:avLst>
          </a:prstGeom>
          <a:gradFill rotWithShape="1">
            <a:gsLst>
              <a:gs pos="0">
                <a:srgbClr val="000000">
                  <a:alpha val="1999"/>
                </a:srgbClr>
              </a:gs>
              <a:gs pos="29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71001">
                <a:srgbClr val="000000">
                  <a:alpha val="1999"/>
                </a:srgbClr>
              </a:gs>
              <a:gs pos="100000">
                <a:srgbClr val="000000">
                  <a:alpha val="1999"/>
                </a:srgbClr>
              </a:gs>
            </a:gsLst>
            <a:path path="rect">
              <a:fillToRect l="50000" t="50000" r="50000" b="50000"/>
            </a:path>
          </a:gradFill>
          <a:ln w="9525">
            <a:noFill/>
            <a:round/>
          </a:ln>
          <a:effectLst>
            <a:outerShdw sx="102000" sy="102000" algn="ctr" rotWithShape="0">
              <a:srgbClr val="000000">
                <a:alpha val="32999"/>
              </a:srgbClr>
            </a:outerShdw>
          </a:effectLst>
        </p:spPr>
        <p:txBody>
          <a:bodyPr anchor="ctr"/>
          <a:lstStyle/>
          <a:p>
            <a:pPr algn="ctr"/>
            <a:endParaRPr lang="zh-CN" altLang="en-US"/>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11265"/>
          <p:cNvSpPr txBox="1">
            <a:spLocks noChangeArrowheads="1"/>
          </p:cNvSpPr>
          <p:nvPr/>
        </p:nvSpPr>
        <p:spPr bwMode="auto">
          <a:xfrm>
            <a:off x="3708400" y="2565400"/>
            <a:ext cx="5029200" cy="2511425"/>
          </a:xfrm>
          <a:prstGeom prst="rect">
            <a:avLst/>
          </a:prstGeom>
          <a:noFill/>
          <a:ln w="9525">
            <a:noFill/>
            <a:miter lim="800000"/>
          </a:ln>
        </p:spPr>
        <p:txBody>
          <a:bodyPr>
            <a:spAutoFit/>
          </a:bodyPr>
          <a:lstStyle/>
          <a:p>
            <a:pPr eaLnBrk="1" hangingPunct="1">
              <a:lnSpc>
                <a:spcPct val="110000"/>
              </a:lnSpc>
              <a:spcBef>
                <a:spcPct val="50000"/>
              </a:spcBef>
              <a:buFont typeface="Arial" panose="020B0604020202020204" pitchFamily="34" charset="0"/>
              <a:buNone/>
            </a:pPr>
            <a:r>
              <a:rPr lang="zh-CN" altLang="en-US" sz="3600" b="1">
                <a:solidFill>
                  <a:srgbClr val="800000"/>
                </a:solidFill>
                <a:latin typeface="Arial" panose="020B0604020202020204" pitchFamily="34" charset="0"/>
                <a:ea typeface="宋体" panose="02010600030101010101" pitchFamily="2" charset="-122"/>
              </a:rPr>
              <a:t>朗读课文，划出时间线索，思考文章写了哪些内容？用简洁的语言概括。</a:t>
            </a:r>
            <a:endParaRPr lang="zh-CN" altLang="en-US" sz="3600" b="1">
              <a:solidFill>
                <a:srgbClr val="800000"/>
              </a:solidFill>
              <a:latin typeface="Arial" panose="020B0604020202020204" pitchFamily="34" charset="0"/>
              <a:ea typeface="宋体" panose="02010600030101010101" pitchFamily="2" charset="-122"/>
            </a:endParaRPr>
          </a:p>
        </p:txBody>
      </p:sp>
      <p:sp>
        <p:nvSpPr>
          <p:cNvPr id="11267" name="矩形 11266"/>
          <p:cNvSpPr>
            <a:spLocks noChangeArrowheads="1" noChangeShapeType="1" noTextEdit="1"/>
          </p:cNvSpPr>
          <p:nvPr/>
        </p:nvSpPr>
        <p:spPr bwMode="auto">
          <a:xfrm>
            <a:off x="4283075" y="1628775"/>
            <a:ext cx="3457575" cy="576263"/>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FF"/>
                  </a:solidFill>
                  <a:round/>
                </a:ln>
                <a:solidFill>
                  <a:srgbClr val="FF0000"/>
                </a:solidFill>
                <a:latin typeface="华文新魏" panose="02010800040101010101" charset="-122"/>
                <a:ea typeface="华文新魏" panose="02010800040101010101" charset="-122"/>
              </a:rPr>
              <a:t>追寻伟人足迹</a:t>
            </a:r>
            <a:endParaRPr lang="zh-CN" altLang="en-US" sz="3600" b="1" kern="10">
              <a:ln w="9525">
                <a:solidFill>
                  <a:srgbClr val="0000FF"/>
                </a:solidFill>
                <a:round/>
              </a:ln>
              <a:solidFill>
                <a:srgbClr val="FF0000"/>
              </a:solidFill>
              <a:latin typeface="华文新魏" panose="02010800040101010101" charset="-122"/>
              <a:ea typeface="华文新魏" panose="02010800040101010101" charset="-122"/>
            </a:endParaRPr>
          </a:p>
        </p:txBody>
      </p:sp>
      <p:pic>
        <p:nvPicPr>
          <p:cNvPr id="11268" name="图片 11267" descr="98"/>
          <p:cNvPicPr>
            <a:picLocks noChangeAspect="1" noChangeArrowheads="1"/>
          </p:cNvPicPr>
          <p:nvPr/>
        </p:nvPicPr>
        <p:blipFill>
          <a:blip r:embed="rId1" cstate="print"/>
          <a:srcRect/>
          <a:stretch>
            <a:fillRect/>
          </a:stretch>
        </p:blipFill>
        <p:spPr bwMode="auto">
          <a:xfrm>
            <a:off x="684213" y="836613"/>
            <a:ext cx="2374900" cy="3600450"/>
          </a:xfrm>
          <a:prstGeom prst="rect">
            <a:avLst/>
          </a:prstGeom>
          <a:noFill/>
          <a:ln w="9525">
            <a:noFill/>
            <a:miter lim="800000"/>
            <a:headEnd/>
            <a:tailEnd/>
          </a:ln>
        </p:spPr>
      </p:pic>
      <p:sp>
        <p:nvSpPr>
          <p:cNvPr id="11269" name="文本框 11268"/>
          <p:cNvSpPr txBox="1">
            <a:spLocks noChangeArrowheads="1"/>
          </p:cNvSpPr>
          <p:nvPr/>
        </p:nvSpPr>
        <p:spPr bwMode="auto">
          <a:xfrm>
            <a:off x="1042988" y="4738688"/>
            <a:ext cx="1584325" cy="1066800"/>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鲁迅和寿镜吾</a:t>
            </a:r>
            <a:endParaRPr lang="zh-CN" altLang="en-US" b="1">
              <a:solidFill>
                <a:srgbClr val="CC0000"/>
              </a:solidFill>
              <a:latin typeface="Arial" panose="020B0604020202020204" pitchFamily="34" charset="0"/>
              <a:ea typeface="宋体" panose="02010600030101010101" pitchFamily="2" charset="-122"/>
            </a:endParaRP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additive="base">
                                        <p:cTn id="7" dur="1000" fill="hold"/>
                                        <p:tgtEl>
                                          <p:spTgt spid="11268"/>
                                        </p:tgtEl>
                                        <p:attrNameLst>
                                          <p:attrName>ppt_x</p:attrName>
                                        </p:attrNameLst>
                                      </p:cBhvr>
                                      <p:tavLst>
                                        <p:tav tm="0">
                                          <p:val>
                                            <p:strVal val="#ppt_x"/>
                                          </p:val>
                                        </p:tav>
                                        <p:tav tm="100000">
                                          <p:val>
                                            <p:strVal val="#ppt_x"/>
                                          </p:val>
                                        </p:tav>
                                      </p:tavLst>
                                    </p:anim>
                                    <p:anim calcmode="lin" valueType="num">
                                      <p:cBhvr additive="base">
                                        <p:cTn id="8" dur="1000" fill="hold"/>
                                        <p:tgtEl>
                                          <p:spTgt spid="1126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3" presetClass="entr" presetSubtype="10" fill="hold" grpId="0" nodeType="afterEffect">
                                  <p:stCondLst>
                                    <p:cond delay="0"/>
                                  </p:stCondLst>
                                  <p:childTnLst>
                                    <p:set>
                                      <p:cBhvr>
                                        <p:cTn id="11" dur="1" fill="hold">
                                          <p:stCondLst>
                                            <p:cond delay="0"/>
                                          </p:stCondLst>
                                        </p:cTn>
                                        <p:tgtEl>
                                          <p:spTgt spid="11269"/>
                                        </p:tgtEl>
                                        <p:attrNameLst>
                                          <p:attrName>style.visibility</p:attrName>
                                        </p:attrNameLst>
                                      </p:cBhvr>
                                      <p:to>
                                        <p:strVal val="visible"/>
                                      </p:to>
                                    </p:set>
                                    <p:animEffect transition="in" filter="blinds(horizontal)">
                                      <p:cBhvr>
                                        <p:cTn id="12" dur="500"/>
                                        <p:tgtEl>
                                          <p:spTgt spid="11269"/>
                                        </p:tgtEl>
                                      </p:cBhvr>
                                    </p:animEffect>
                                  </p:childTnLst>
                                </p:cTn>
                              </p:par>
                            </p:childTnLst>
                          </p:cTn>
                        </p:par>
                        <p:par>
                          <p:cTn id="13" fill="hold">
                            <p:stCondLst>
                              <p:cond delay="1500"/>
                            </p:stCondLst>
                            <p:childTnLst>
                              <p:par>
                                <p:cTn id="14" presetID="3" presetClass="entr" presetSubtype="10" fill="hold" grpId="0" nodeType="afterEffect">
                                  <p:stCondLst>
                                    <p:cond delay="0"/>
                                  </p:stCondLst>
                                  <p:childTnLst>
                                    <p:set>
                                      <p:cBhvr>
                                        <p:cTn id="15" dur="1" fill="hold">
                                          <p:stCondLst>
                                            <p:cond delay="0"/>
                                          </p:stCondLst>
                                        </p:cTn>
                                        <p:tgtEl>
                                          <p:spTgt spid="11267"/>
                                        </p:tgtEl>
                                        <p:attrNameLst>
                                          <p:attrName>style.visibility</p:attrName>
                                        </p:attrNameLst>
                                      </p:cBhvr>
                                      <p:to>
                                        <p:strVal val="visible"/>
                                      </p:to>
                                    </p:set>
                                    <p:animEffect transition="in" filter="blinds(horizontal)">
                                      <p:cBhvr>
                                        <p:cTn id="16" dur="500"/>
                                        <p:tgtEl>
                                          <p:spTgt spid="11267"/>
                                        </p:tgtEl>
                                      </p:cBhvr>
                                    </p:animEffect>
                                  </p:childTnLst>
                                </p:cTn>
                              </p:par>
                            </p:childTnLst>
                          </p:cTn>
                        </p:par>
                        <p:par>
                          <p:cTn id="17" fill="hold">
                            <p:stCondLst>
                              <p:cond delay="2000"/>
                            </p:stCondLst>
                            <p:childTnLst>
                              <p:par>
                                <p:cTn id="18" presetID="27" presetClass="entr" presetSubtype="0" fill="hold" grpId="0" nodeType="afterEffect">
                                  <p:stCondLst>
                                    <p:cond delay="0"/>
                                  </p:stCondLst>
                                  <p:iterate type="lt">
                                    <p:tmPct val="50000"/>
                                  </p:iterate>
                                  <p:childTnLst>
                                    <p:set>
                                      <p:cBhvr>
                                        <p:cTn id="19" dur="1" fill="hold">
                                          <p:stCondLst>
                                            <p:cond delay="0"/>
                                          </p:stCondLst>
                                        </p:cTn>
                                        <p:tgtEl>
                                          <p:spTgt spid="11266"/>
                                        </p:tgtEl>
                                        <p:attrNameLst>
                                          <p:attrName>style.visibility</p:attrName>
                                        </p:attrNameLst>
                                      </p:cBhvr>
                                      <p:to>
                                        <p:strVal val="visible"/>
                                      </p:to>
                                    </p:set>
                                    <p:anim calcmode="discrete" valueType="clr">
                                      <p:cBhvr override="childStyle">
                                        <p:cTn id="20" dur="80"/>
                                        <p:tgtEl>
                                          <p:spTgt spid="11266"/>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1266"/>
                                        </p:tgtEl>
                                        <p:attrNameLst>
                                          <p:attrName>fillcolor</p:attrName>
                                        </p:attrNameLst>
                                      </p:cBhvr>
                                      <p:tavLst>
                                        <p:tav tm="0">
                                          <p:val>
                                            <p:clrVal>
                                              <a:schemeClr val="accent2"/>
                                            </p:clrVal>
                                          </p:val>
                                        </p:tav>
                                        <p:tav tm="50000">
                                          <p:val>
                                            <p:clrVal>
                                              <a:schemeClr val="hlink"/>
                                            </p:clrVal>
                                          </p:val>
                                        </p:tav>
                                      </p:tavLst>
                                    </p:anim>
                                    <p:set>
                                      <p:cBhvr>
                                        <p:cTn id="22" dur="80"/>
                                        <p:tgtEl>
                                          <p:spTgt spid="1126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animBg="1"/>
      <p:bldP spid="112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12289"/>
          <p:cNvSpPr txBox="1">
            <a:spLocks noChangeArrowheads="1"/>
          </p:cNvSpPr>
          <p:nvPr/>
        </p:nvSpPr>
        <p:spPr bwMode="auto">
          <a:xfrm>
            <a:off x="3511550" y="5092700"/>
            <a:ext cx="3581400" cy="641350"/>
          </a:xfrm>
          <a:prstGeom prst="rect">
            <a:avLst/>
          </a:prstGeom>
          <a:noFill/>
          <a:ln w="9525">
            <a:noFill/>
            <a:miter lim="800000"/>
          </a:ln>
        </p:spPr>
        <p:txBody>
          <a:bodyPr>
            <a:spAutoFit/>
          </a:bodyPr>
          <a:lstStyle/>
          <a:p>
            <a:pPr eaLnBrk="1" hangingPunct="1">
              <a:spcBef>
                <a:spcPct val="50000"/>
              </a:spcBef>
              <a:buFont typeface="Arial" panose="020B0604020202020204" pitchFamily="34" charset="0"/>
              <a:buNone/>
            </a:pPr>
            <a:r>
              <a:rPr lang="en-US" altLang="zh-CN">
                <a:solidFill>
                  <a:srgbClr val="FFFF00"/>
                </a:solidFill>
                <a:latin typeface="Arial" panose="020B0604020202020204" pitchFamily="34" charset="0"/>
                <a:ea typeface="宋体" panose="02010600030101010101" pitchFamily="2" charset="-122"/>
              </a:rPr>
              <a:t> </a:t>
            </a:r>
            <a:r>
              <a:rPr lang="zh-CN" altLang="en-US" sz="3600" b="1">
                <a:solidFill>
                  <a:srgbClr val="800000"/>
                </a:solidFill>
                <a:ea typeface="宋体" panose="02010600030101010101" pitchFamily="2" charset="-122"/>
              </a:rPr>
              <a:t>创作成果（</a:t>
            </a:r>
            <a:r>
              <a:rPr lang="en-US" altLang="zh-CN" sz="3600" b="1">
                <a:solidFill>
                  <a:srgbClr val="800000"/>
                </a:solidFill>
                <a:ea typeface="宋体" panose="02010600030101010101" pitchFamily="2" charset="-122"/>
              </a:rPr>
              <a:t>4</a:t>
            </a:r>
            <a:r>
              <a:rPr lang="zh-CN" altLang="en-US" sz="3600" b="1">
                <a:solidFill>
                  <a:srgbClr val="800000"/>
                </a:solidFill>
                <a:ea typeface="宋体" panose="02010600030101010101" pitchFamily="2" charset="-122"/>
              </a:rPr>
              <a:t>）</a:t>
            </a:r>
            <a:endParaRPr lang="zh-CN" altLang="en-US" sz="3600" b="1">
              <a:solidFill>
                <a:srgbClr val="800000"/>
              </a:solidFill>
              <a:ea typeface="宋体" panose="02010600030101010101" pitchFamily="2" charset="-122"/>
            </a:endParaRPr>
          </a:p>
        </p:txBody>
      </p:sp>
      <p:sp>
        <p:nvSpPr>
          <p:cNvPr id="12291" name="文本框 12290"/>
          <p:cNvSpPr txBox="1">
            <a:spLocks noChangeArrowheads="1"/>
          </p:cNvSpPr>
          <p:nvPr/>
        </p:nvSpPr>
        <p:spPr bwMode="auto">
          <a:xfrm>
            <a:off x="5076825" y="2282825"/>
            <a:ext cx="4114800" cy="641350"/>
          </a:xfrm>
          <a:prstGeom prst="rect">
            <a:avLst/>
          </a:prstGeom>
          <a:noFill/>
          <a:ln w="9525">
            <a:noFill/>
            <a:miter lim="800000"/>
          </a:ln>
        </p:spPr>
        <p:txBody>
          <a:bodyPr>
            <a:spAutoFit/>
          </a:bodyPr>
          <a:lstStyle/>
          <a:p>
            <a:pPr eaLnBrk="1" hangingPunct="1">
              <a:spcBef>
                <a:spcPct val="50000"/>
              </a:spcBef>
              <a:buFont typeface="Arial" panose="020B0604020202020204" pitchFamily="34" charset="0"/>
              <a:buNone/>
            </a:pPr>
            <a:r>
              <a:rPr lang="en-US" altLang="zh-CN" sz="3600" b="1">
                <a:solidFill>
                  <a:srgbClr val="CC0000"/>
                </a:solidFill>
                <a:latin typeface="Arial" panose="020B0604020202020204" pitchFamily="34" charset="0"/>
                <a:ea typeface="宋体" panose="02010600030101010101" pitchFamily="2" charset="-122"/>
              </a:rPr>
              <a:t>1881</a:t>
            </a:r>
            <a:r>
              <a:rPr lang="zh-CN" altLang="en-US" sz="3600" b="1">
                <a:solidFill>
                  <a:srgbClr val="CC0000"/>
                </a:solidFill>
                <a:latin typeface="Arial" panose="020B0604020202020204" pitchFamily="34" charset="0"/>
                <a:ea typeface="宋体" panose="02010600030101010101" pitchFamily="2" charset="-122"/>
              </a:rPr>
              <a:t>年</a:t>
            </a:r>
            <a:r>
              <a:rPr lang="en-US" altLang="zh-CN" sz="3600" b="1">
                <a:solidFill>
                  <a:srgbClr val="CC0000"/>
                </a:solidFill>
                <a:latin typeface="Arial" panose="020B0604020202020204" pitchFamily="34" charset="0"/>
                <a:ea typeface="宋体" panose="02010600030101010101" pitchFamily="2" charset="-122"/>
              </a:rPr>
              <a:t>—1930</a:t>
            </a:r>
            <a:r>
              <a:rPr lang="zh-CN" altLang="en-US" sz="3600" b="1">
                <a:solidFill>
                  <a:srgbClr val="CC0000"/>
                </a:solidFill>
                <a:latin typeface="Arial" panose="020B0604020202020204" pitchFamily="34" charset="0"/>
                <a:ea typeface="宋体" panose="02010600030101010101" pitchFamily="2" charset="-122"/>
              </a:rPr>
              <a:t>年</a:t>
            </a:r>
            <a:r>
              <a:rPr lang="zh-CN" altLang="en-US" sz="3600" b="1">
                <a:solidFill>
                  <a:srgbClr val="FF3300"/>
                </a:solidFill>
                <a:latin typeface="Arial" panose="020B0604020202020204" pitchFamily="34" charset="0"/>
                <a:ea typeface="宋体" panose="02010600030101010101" pitchFamily="2" charset="-122"/>
              </a:rPr>
              <a:t>  </a:t>
            </a:r>
            <a:endParaRPr lang="zh-CN" altLang="en-US" sz="3600" b="1">
              <a:solidFill>
                <a:srgbClr val="FF3300"/>
              </a:solidFill>
              <a:latin typeface="Arial" panose="020B0604020202020204" pitchFamily="34" charset="0"/>
              <a:ea typeface="宋体" panose="02010600030101010101" pitchFamily="2" charset="-122"/>
            </a:endParaRPr>
          </a:p>
        </p:txBody>
      </p:sp>
      <p:sp>
        <p:nvSpPr>
          <p:cNvPr id="12292" name="左大括号 12291"/>
          <p:cNvSpPr/>
          <p:nvPr/>
        </p:nvSpPr>
        <p:spPr bwMode="auto">
          <a:xfrm>
            <a:off x="5651500" y="3213100"/>
            <a:ext cx="273050" cy="1858963"/>
          </a:xfrm>
          <a:prstGeom prst="leftBrace">
            <a:avLst>
              <a:gd name="adj1" fmla="val 56577"/>
              <a:gd name="adj2" fmla="val 50000"/>
            </a:avLst>
          </a:prstGeom>
          <a:noFill/>
          <a:ln w="25400" cap="sq">
            <a:solidFill>
              <a:srgbClr val="993300"/>
            </a:solidFill>
            <a:round/>
          </a:ln>
        </p:spPr>
        <p:txBody>
          <a:bodyPr wrap="none" anchor="ctr"/>
          <a:lstStyle/>
          <a:p>
            <a:pPr algn="ctr" eaLnBrk="1" hangingPunct="1">
              <a:spcBef>
                <a:spcPct val="0"/>
              </a:spcBef>
              <a:buFont typeface="Arial" panose="020B0604020202020204" pitchFamily="34" charset="0"/>
              <a:buNone/>
            </a:pPr>
            <a:endParaRPr lang="zh-CN" altLang="en-US" sz="1800">
              <a:solidFill>
                <a:srgbClr val="800000"/>
              </a:solidFill>
              <a:ea typeface="宋体" panose="02010600030101010101" pitchFamily="2" charset="-122"/>
            </a:endParaRPr>
          </a:p>
        </p:txBody>
      </p:sp>
      <p:sp>
        <p:nvSpPr>
          <p:cNvPr id="12293" name="矩形 12292"/>
          <p:cNvSpPr>
            <a:spLocks noChangeArrowheads="1"/>
          </p:cNvSpPr>
          <p:nvPr/>
        </p:nvSpPr>
        <p:spPr bwMode="auto">
          <a:xfrm>
            <a:off x="3802063" y="2276475"/>
            <a:ext cx="2093912" cy="641350"/>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3600" b="1">
                <a:solidFill>
                  <a:srgbClr val="800000"/>
                </a:solidFill>
                <a:latin typeface="Arial" panose="020B0604020202020204" pitchFamily="34" charset="0"/>
                <a:ea typeface="宋体" panose="02010600030101010101" pitchFamily="2" charset="-122"/>
              </a:rPr>
              <a:t>时间：</a:t>
            </a:r>
            <a:endParaRPr lang="zh-CN" altLang="en-US" sz="3600" b="1">
              <a:solidFill>
                <a:srgbClr val="800000"/>
              </a:solidFill>
              <a:latin typeface="Arial" panose="020B0604020202020204" pitchFamily="34" charset="0"/>
              <a:ea typeface="宋体" panose="02010600030101010101" pitchFamily="2" charset="-122"/>
            </a:endParaRPr>
          </a:p>
        </p:txBody>
      </p:sp>
      <p:sp>
        <p:nvSpPr>
          <p:cNvPr id="12294" name="矩形 12293"/>
          <p:cNvSpPr>
            <a:spLocks noChangeArrowheads="1"/>
          </p:cNvSpPr>
          <p:nvPr/>
        </p:nvSpPr>
        <p:spPr bwMode="auto">
          <a:xfrm>
            <a:off x="3609975" y="3751263"/>
            <a:ext cx="2401888" cy="1190625"/>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3600" b="1">
                <a:solidFill>
                  <a:srgbClr val="800000"/>
                </a:solidFill>
                <a:ea typeface="宋体" panose="02010600030101010101" pitchFamily="2" charset="-122"/>
              </a:rPr>
              <a:t>生平经历</a:t>
            </a:r>
            <a:endParaRPr lang="zh-CN" altLang="en-US" sz="3600" b="1">
              <a:solidFill>
                <a:srgbClr val="800000"/>
              </a:solidFill>
              <a:ea typeface="宋体" panose="02010600030101010101" pitchFamily="2" charset="-122"/>
            </a:endParaRPr>
          </a:p>
          <a:p>
            <a:pPr eaLnBrk="1" hangingPunct="1">
              <a:spcBef>
                <a:spcPct val="0"/>
              </a:spcBef>
              <a:buFont typeface="Arial" panose="020B0604020202020204" pitchFamily="34" charset="0"/>
              <a:buNone/>
            </a:pPr>
            <a:r>
              <a:rPr lang="zh-CN" altLang="en-US" sz="3600" b="1">
                <a:solidFill>
                  <a:srgbClr val="800000"/>
                </a:solidFill>
                <a:ea typeface="宋体" panose="02010600030101010101" pitchFamily="2" charset="-122"/>
              </a:rPr>
              <a:t>（</a:t>
            </a:r>
            <a:r>
              <a:rPr lang="en-US" altLang="zh-CN" sz="3600" b="1">
                <a:solidFill>
                  <a:srgbClr val="800000"/>
                </a:solidFill>
                <a:ea typeface="宋体" panose="02010600030101010101" pitchFamily="2" charset="-122"/>
              </a:rPr>
              <a:t>1—3</a:t>
            </a:r>
            <a:r>
              <a:rPr lang="zh-CN" altLang="en-US" sz="3600" b="1">
                <a:solidFill>
                  <a:srgbClr val="800000"/>
                </a:solidFill>
                <a:ea typeface="宋体" panose="02010600030101010101" pitchFamily="2" charset="-122"/>
              </a:rPr>
              <a:t>）</a:t>
            </a:r>
            <a:endParaRPr lang="zh-CN" altLang="en-US" sz="3600" b="1">
              <a:solidFill>
                <a:srgbClr val="800000"/>
              </a:solidFill>
              <a:ea typeface="宋体" panose="02010600030101010101" pitchFamily="2" charset="-122"/>
            </a:endParaRPr>
          </a:p>
        </p:txBody>
      </p:sp>
      <p:sp>
        <p:nvSpPr>
          <p:cNvPr id="12295" name="矩形 12294"/>
          <p:cNvSpPr>
            <a:spLocks noChangeArrowheads="1"/>
          </p:cNvSpPr>
          <p:nvPr/>
        </p:nvSpPr>
        <p:spPr bwMode="auto">
          <a:xfrm>
            <a:off x="5940425" y="3006725"/>
            <a:ext cx="3167063" cy="641350"/>
          </a:xfrm>
          <a:prstGeom prst="rect">
            <a:avLst/>
          </a:prstGeom>
          <a:noFill/>
          <a:ln w="9525">
            <a:noFill/>
            <a:miter lim="800000"/>
          </a:ln>
        </p:spPr>
        <p:txBody>
          <a:bodyPr wrap="none">
            <a:spAutoFit/>
          </a:bodyPr>
          <a:lstStyle/>
          <a:p>
            <a:pPr eaLnBrk="1" hangingPunct="1">
              <a:spcBef>
                <a:spcPct val="0"/>
              </a:spcBef>
              <a:buFont typeface="Arial" panose="020B0604020202020204" pitchFamily="34" charset="0"/>
              <a:buNone/>
            </a:pPr>
            <a:r>
              <a:rPr lang="zh-CN" altLang="en-US" sz="3600" b="1">
                <a:solidFill>
                  <a:srgbClr val="CC0000"/>
                </a:solidFill>
                <a:ea typeface="宋体" panose="02010600030101010101" pitchFamily="2" charset="-122"/>
              </a:rPr>
              <a:t>家庭状况（</a:t>
            </a:r>
            <a:r>
              <a:rPr lang="en-US" altLang="zh-CN" sz="3600" b="1">
                <a:solidFill>
                  <a:srgbClr val="CC0000"/>
                </a:solidFill>
                <a:ea typeface="宋体" panose="02010600030101010101" pitchFamily="2" charset="-122"/>
              </a:rPr>
              <a:t>1</a:t>
            </a:r>
            <a:r>
              <a:rPr lang="zh-CN" altLang="en-US" sz="3600" b="1">
                <a:solidFill>
                  <a:srgbClr val="CC0000"/>
                </a:solidFill>
                <a:ea typeface="宋体" panose="02010600030101010101" pitchFamily="2" charset="-122"/>
              </a:rPr>
              <a:t>）</a:t>
            </a:r>
            <a:endParaRPr lang="zh-CN" altLang="en-US" sz="3600" b="1">
              <a:solidFill>
                <a:srgbClr val="CC0000"/>
              </a:solidFill>
              <a:ea typeface="宋体" panose="02010600030101010101" pitchFamily="2" charset="-122"/>
            </a:endParaRPr>
          </a:p>
        </p:txBody>
      </p:sp>
      <p:sp>
        <p:nvSpPr>
          <p:cNvPr id="12296" name="矩形 12295"/>
          <p:cNvSpPr>
            <a:spLocks noChangeArrowheads="1"/>
          </p:cNvSpPr>
          <p:nvPr/>
        </p:nvSpPr>
        <p:spPr bwMode="auto">
          <a:xfrm>
            <a:off x="5972175" y="4441825"/>
            <a:ext cx="3167063" cy="641350"/>
          </a:xfrm>
          <a:prstGeom prst="rect">
            <a:avLst/>
          </a:prstGeom>
          <a:noFill/>
          <a:ln w="9525">
            <a:noFill/>
            <a:miter lim="800000"/>
          </a:ln>
        </p:spPr>
        <p:txBody>
          <a:bodyPr wrap="none">
            <a:spAutoFit/>
          </a:bodyPr>
          <a:lstStyle/>
          <a:p>
            <a:pPr eaLnBrk="1" hangingPunct="1">
              <a:spcBef>
                <a:spcPct val="0"/>
              </a:spcBef>
              <a:buFont typeface="Arial" panose="020B0604020202020204" pitchFamily="34" charset="0"/>
              <a:buNone/>
            </a:pPr>
            <a:r>
              <a:rPr lang="zh-CN" altLang="en-US" sz="3600" b="1">
                <a:solidFill>
                  <a:srgbClr val="CC0000"/>
                </a:solidFill>
                <a:ea typeface="宋体" panose="02010600030101010101" pitchFamily="2" charset="-122"/>
              </a:rPr>
              <a:t>工作简历（</a:t>
            </a:r>
            <a:r>
              <a:rPr lang="en-US" altLang="zh-CN" sz="3600" b="1">
                <a:solidFill>
                  <a:srgbClr val="CC0000"/>
                </a:solidFill>
                <a:ea typeface="宋体" panose="02010600030101010101" pitchFamily="2" charset="-122"/>
              </a:rPr>
              <a:t>3</a:t>
            </a:r>
            <a:r>
              <a:rPr lang="zh-CN" altLang="en-US" sz="3600" b="1">
                <a:solidFill>
                  <a:srgbClr val="CC0000"/>
                </a:solidFill>
                <a:ea typeface="宋体" panose="02010600030101010101" pitchFamily="2" charset="-122"/>
              </a:rPr>
              <a:t>）</a:t>
            </a:r>
            <a:endParaRPr lang="zh-CN" altLang="en-US" sz="3600" b="1">
              <a:solidFill>
                <a:srgbClr val="CC0000"/>
              </a:solidFill>
              <a:ea typeface="宋体" panose="02010600030101010101" pitchFamily="2" charset="-122"/>
            </a:endParaRPr>
          </a:p>
        </p:txBody>
      </p:sp>
      <p:sp>
        <p:nvSpPr>
          <p:cNvPr id="12297" name="矩形 12296"/>
          <p:cNvSpPr>
            <a:spLocks noChangeArrowheads="1"/>
          </p:cNvSpPr>
          <p:nvPr/>
        </p:nvSpPr>
        <p:spPr bwMode="auto">
          <a:xfrm>
            <a:off x="5972175" y="3711575"/>
            <a:ext cx="3167063" cy="641350"/>
          </a:xfrm>
          <a:prstGeom prst="rect">
            <a:avLst/>
          </a:prstGeom>
          <a:noFill/>
          <a:ln w="9525">
            <a:noFill/>
            <a:miter lim="800000"/>
          </a:ln>
        </p:spPr>
        <p:txBody>
          <a:bodyPr wrap="none">
            <a:spAutoFit/>
          </a:bodyPr>
          <a:lstStyle/>
          <a:p>
            <a:pPr eaLnBrk="1" hangingPunct="1">
              <a:spcBef>
                <a:spcPct val="0"/>
              </a:spcBef>
              <a:buFont typeface="Arial" panose="020B0604020202020204" pitchFamily="34" charset="0"/>
              <a:buNone/>
            </a:pPr>
            <a:r>
              <a:rPr lang="zh-CN" altLang="en-US" sz="3600" b="1">
                <a:solidFill>
                  <a:srgbClr val="CC0000"/>
                </a:solidFill>
                <a:ea typeface="宋体" panose="02010600030101010101" pitchFamily="2" charset="-122"/>
              </a:rPr>
              <a:t>求学过程（</a:t>
            </a:r>
            <a:r>
              <a:rPr lang="en-US" altLang="zh-CN" sz="3600" b="1">
                <a:solidFill>
                  <a:srgbClr val="CC0000"/>
                </a:solidFill>
                <a:ea typeface="宋体" panose="02010600030101010101" pitchFamily="2" charset="-122"/>
              </a:rPr>
              <a:t>2</a:t>
            </a:r>
            <a:r>
              <a:rPr lang="zh-CN" altLang="en-US" sz="3600" b="1">
                <a:solidFill>
                  <a:srgbClr val="CC0000"/>
                </a:solidFill>
                <a:ea typeface="宋体" panose="02010600030101010101" pitchFamily="2" charset="-122"/>
              </a:rPr>
              <a:t>）</a:t>
            </a:r>
            <a:endParaRPr lang="zh-CN" altLang="en-US" sz="3600" b="1">
              <a:solidFill>
                <a:srgbClr val="CC0000"/>
              </a:solidFill>
              <a:ea typeface="宋体" panose="02010600030101010101" pitchFamily="2" charset="-122"/>
            </a:endParaRPr>
          </a:p>
        </p:txBody>
      </p:sp>
      <p:pic>
        <p:nvPicPr>
          <p:cNvPr id="12298" name="图片 12297" descr="1903在东京">
            <a:hlinkClick r:id="rId1" action="ppaction://hlinksldjump"/>
          </p:cNvPr>
          <p:cNvPicPr>
            <a:picLocks noChangeAspect="1" noChangeArrowheads="1"/>
          </p:cNvPicPr>
          <p:nvPr/>
        </p:nvPicPr>
        <p:blipFill>
          <a:blip r:embed="rId2" cstate="print"/>
          <a:srcRect/>
          <a:stretch>
            <a:fillRect/>
          </a:stretch>
        </p:blipFill>
        <p:spPr bwMode="auto">
          <a:xfrm>
            <a:off x="684213" y="836613"/>
            <a:ext cx="2374900" cy="3600450"/>
          </a:xfrm>
          <a:prstGeom prst="rect">
            <a:avLst/>
          </a:prstGeom>
          <a:noFill/>
          <a:ln w="9525">
            <a:noFill/>
            <a:miter lim="800000"/>
            <a:headEnd/>
            <a:tailEnd/>
          </a:ln>
        </p:spPr>
      </p:pic>
      <p:sp>
        <p:nvSpPr>
          <p:cNvPr id="12299" name="文本框 12298"/>
          <p:cNvSpPr txBox="1">
            <a:spLocks noChangeArrowheads="1"/>
          </p:cNvSpPr>
          <p:nvPr/>
        </p:nvSpPr>
        <p:spPr bwMode="auto">
          <a:xfrm>
            <a:off x="1042988" y="4724400"/>
            <a:ext cx="1873250" cy="1066800"/>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en-US" altLang="zh-CN" b="1">
                <a:solidFill>
                  <a:srgbClr val="CC0000"/>
                </a:solidFill>
                <a:ea typeface="宋体" panose="02010600030101010101" pitchFamily="2" charset="-122"/>
              </a:rPr>
              <a:t>1903</a:t>
            </a:r>
            <a:r>
              <a:rPr lang="zh-CN" altLang="en-US" b="1">
                <a:solidFill>
                  <a:srgbClr val="CC0000"/>
                </a:solidFill>
                <a:ea typeface="宋体" panose="02010600030101010101" pitchFamily="2" charset="-122"/>
              </a:rPr>
              <a:t>年在东京</a:t>
            </a:r>
            <a:endParaRPr lang="zh-CN" altLang="en-US" b="1">
              <a:solidFill>
                <a:srgbClr val="CC0000"/>
              </a:solidFill>
              <a:ea typeface="宋体" panose="02010600030101010101" pitchFamily="2" charset="-122"/>
            </a:endParaRPr>
          </a:p>
        </p:txBody>
      </p:sp>
      <p:sp>
        <p:nvSpPr>
          <p:cNvPr id="12301" name="矩形 12300"/>
          <p:cNvSpPr>
            <a:spLocks noChangeArrowheads="1" noChangeShapeType="1" noTextEdit="1"/>
          </p:cNvSpPr>
          <p:nvPr/>
        </p:nvSpPr>
        <p:spPr bwMode="auto">
          <a:xfrm>
            <a:off x="4716463" y="1125538"/>
            <a:ext cx="3457575" cy="574675"/>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FF"/>
                  </a:solidFill>
                  <a:round/>
                </a:ln>
                <a:solidFill>
                  <a:srgbClr val="FF0000"/>
                </a:solidFill>
                <a:latin typeface="华文新魏" panose="02010800040101010101" charset="-122"/>
                <a:ea typeface="华文新魏" panose="02010800040101010101" charset="-122"/>
              </a:rPr>
              <a:t>追寻伟人足迹</a:t>
            </a:r>
            <a:endParaRPr lang="zh-CN" altLang="en-US" sz="3600" b="1" kern="10">
              <a:ln w="9525">
                <a:solidFill>
                  <a:srgbClr val="0000FF"/>
                </a:solidFill>
                <a:round/>
              </a:ln>
              <a:solidFill>
                <a:srgbClr val="FF0000"/>
              </a:solidFill>
              <a:latin typeface="华文新魏" panose="02010800040101010101" charset="-122"/>
              <a:ea typeface="华文新魏" panose="02010800040101010101" charset="-122"/>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2298"/>
                                        </p:tgtEl>
                                        <p:attrNameLst>
                                          <p:attrName>style.visibility</p:attrName>
                                        </p:attrNameLst>
                                      </p:cBhvr>
                                      <p:to>
                                        <p:strVal val="visible"/>
                                      </p:to>
                                    </p:set>
                                    <p:animEffect transition="in" filter="checkerboard(across)">
                                      <p:cBhvr>
                                        <p:cTn id="7" dur="1000"/>
                                        <p:tgtEl>
                                          <p:spTgt spid="12298"/>
                                        </p:tgtEl>
                                      </p:cBhvr>
                                    </p:animEffect>
                                  </p:childTnLst>
                                </p:cTn>
                              </p:par>
                            </p:childTnLst>
                          </p:cTn>
                        </p:par>
                        <p:par>
                          <p:cTn id="8" fill="hold">
                            <p:stCondLst>
                              <p:cond delay="1000"/>
                            </p:stCondLst>
                            <p:childTnLst>
                              <p:par>
                                <p:cTn id="9" presetID="4" presetClass="entr" presetSubtype="16" fill="hold" grpId="0" nodeType="afterEffect">
                                  <p:stCondLst>
                                    <p:cond delay="0"/>
                                  </p:stCondLst>
                                  <p:childTnLst>
                                    <p:set>
                                      <p:cBhvr>
                                        <p:cTn id="10" dur="1" fill="hold">
                                          <p:stCondLst>
                                            <p:cond delay="0"/>
                                          </p:stCondLst>
                                        </p:cTn>
                                        <p:tgtEl>
                                          <p:spTgt spid="12299"/>
                                        </p:tgtEl>
                                        <p:attrNameLst>
                                          <p:attrName>style.visibility</p:attrName>
                                        </p:attrNameLst>
                                      </p:cBhvr>
                                      <p:to>
                                        <p:strVal val="visible"/>
                                      </p:to>
                                    </p:set>
                                    <p:animEffect transition="in" filter="box(in)">
                                      <p:cBhvr>
                                        <p:cTn id="11" dur="500"/>
                                        <p:tgtEl>
                                          <p:spTgt spid="12299"/>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12301"/>
                                        </p:tgtEl>
                                        <p:attrNameLst>
                                          <p:attrName>style.visibility</p:attrName>
                                        </p:attrNameLst>
                                      </p:cBhvr>
                                      <p:to>
                                        <p:strVal val="visible"/>
                                      </p:to>
                                    </p:set>
                                    <p:animEffect transition="in" filter="blinds(horizontal)">
                                      <p:cBhvr>
                                        <p:cTn id="15" dur="500"/>
                                        <p:tgtEl>
                                          <p:spTgt spid="12301"/>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2293"/>
                                        </p:tgtEl>
                                        <p:attrNameLst>
                                          <p:attrName>style.visibility</p:attrName>
                                        </p:attrNameLst>
                                      </p:cBhvr>
                                      <p:to>
                                        <p:strVal val="visible"/>
                                      </p:to>
                                    </p:set>
                                    <p:anim calcmode="lin" valueType="num">
                                      <p:cBhvr additive="base">
                                        <p:cTn id="20" dur="500" fill="hold"/>
                                        <p:tgtEl>
                                          <p:spTgt spid="12293"/>
                                        </p:tgtEl>
                                        <p:attrNameLst>
                                          <p:attrName>ppt_x</p:attrName>
                                        </p:attrNameLst>
                                      </p:cBhvr>
                                      <p:tavLst>
                                        <p:tav tm="0">
                                          <p:val>
                                            <p:strVal val="0-#ppt_w/2"/>
                                          </p:val>
                                        </p:tav>
                                        <p:tav tm="100000">
                                          <p:val>
                                            <p:strVal val="#ppt_x"/>
                                          </p:val>
                                        </p:tav>
                                      </p:tavLst>
                                    </p:anim>
                                    <p:anim calcmode="lin" valueType="num">
                                      <p:cBhvr additive="base">
                                        <p:cTn id="21" dur="500" fill="hold"/>
                                        <p:tgtEl>
                                          <p:spTgt spid="12293"/>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5" presetClass="entr" presetSubtype="0" fill="hold" grpId="0" nodeType="clickEffect">
                                  <p:stCondLst>
                                    <p:cond delay="0"/>
                                  </p:stCondLst>
                                  <p:iterate type="lt">
                                    <p:tmPct val="10000"/>
                                  </p:iterate>
                                  <p:childTnLst>
                                    <p:set>
                                      <p:cBhvr>
                                        <p:cTn id="25" dur="1" fill="hold">
                                          <p:stCondLst>
                                            <p:cond delay="0"/>
                                          </p:stCondLst>
                                        </p:cTn>
                                        <p:tgtEl>
                                          <p:spTgt spid="12291"/>
                                        </p:tgtEl>
                                        <p:attrNameLst>
                                          <p:attrName>style.visibility</p:attrName>
                                        </p:attrNameLst>
                                      </p:cBhvr>
                                      <p:to>
                                        <p:strVal val="visible"/>
                                      </p:to>
                                    </p:set>
                                    <p:animEffect transition="in" filter="fade">
                                      <p:cBhvr>
                                        <p:cTn id="26" dur="500"/>
                                        <p:tgtEl>
                                          <p:spTgt spid="12291"/>
                                        </p:tgtEl>
                                      </p:cBhvr>
                                    </p:animEffect>
                                    <p:anim calcmode="lin" valueType="num">
                                      <p:cBhvr>
                                        <p:cTn id="27" dur="500" fill="hold"/>
                                        <p:tgtEl>
                                          <p:spTgt spid="12291"/>
                                        </p:tgtEl>
                                        <p:attrNameLst>
                                          <p:attrName>ppt_w</p:attrName>
                                        </p:attrNameLst>
                                      </p:cBhvr>
                                      <p:tavLst>
                                        <p:tav tm="0" fmla="#ppt_w*sin(2.5*pi*$)">
                                          <p:val>
                                            <p:fltVal val="0"/>
                                          </p:val>
                                        </p:tav>
                                        <p:tav tm="100000">
                                          <p:val>
                                            <p:fltVal val="1"/>
                                          </p:val>
                                        </p:tav>
                                      </p:tavLst>
                                    </p:anim>
                                    <p:anim calcmode="lin" valueType="num">
                                      <p:cBhvr>
                                        <p:cTn id="28" dur="500" fill="hold"/>
                                        <p:tgtEl>
                                          <p:spTgt spid="12291"/>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2294"/>
                                        </p:tgtEl>
                                        <p:attrNameLst>
                                          <p:attrName>style.visibility</p:attrName>
                                        </p:attrNameLst>
                                      </p:cBhvr>
                                      <p:to>
                                        <p:strVal val="visible"/>
                                      </p:to>
                                    </p:set>
                                    <p:anim calcmode="lin" valueType="num">
                                      <p:cBhvr additive="base">
                                        <p:cTn id="33" dur="500" fill="hold"/>
                                        <p:tgtEl>
                                          <p:spTgt spid="12294"/>
                                        </p:tgtEl>
                                        <p:attrNameLst>
                                          <p:attrName>ppt_x</p:attrName>
                                        </p:attrNameLst>
                                      </p:cBhvr>
                                      <p:tavLst>
                                        <p:tav tm="0">
                                          <p:val>
                                            <p:strVal val="0-#ppt_w/2"/>
                                          </p:val>
                                        </p:tav>
                                        <p:tav tm="100000">
                                          <p:val>
                                            <p:strVal val="#ppt_x"/>
                                          </p:val>
                                        </p:tav>
                                      </p:tavLst>
                                    </p:anim>
                                    <p:anim calcmode="lin" valueType="num">
                                      <p:cBhvr additive="base">
                                        <p:cTn id="34" dur="500" fill="hold"/>
                                        <p:tgtEl>
                                          <p:spTgt spid="12294"/>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29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45" presetClass="entr" presetSubtype="0" fill="hold" grpId="0" nodeType="clickEffect">
                                  <p:stCondLst>
                                    <p:cond delay="0"/>
                                  </p:stCondLst>
                                  <p:iterate type="lt">
                                    <p:tmPct val="10000"/>
                                  </p:iterate>
                                  <p:childTnLst>
                                    <p:set>
                                      <p:cBhvr>
                                        <p:cTn id="42" dur="1" fill="hold">
                                          <p:stCondLst>
                                            <p:cond delay="0"/>
                                          </p:stCondLst>
                                        </p:cTn>
                                        <p:tgtEl>
                                          <p:spTgt spid="12295"/>
                                        </p:tgtEl>
                                        <p:attrNameLst>
                                          <p:attrName>style.visibility</p:attrName>
                                        </p:attrNameLst>
                                      </p:cBhvr>
                                      <p:to>
                                        <p:strVal val="visible"/>
                                      </p:to>
                                    </p:set>
                                    <p:animEffect transition="in" filter="fade">
                                      <p:cBhvr>
                                        <p:cTn id="43" dur="500"/>
                                        <p:tgtEl>
                                          <p:spTgt spid="12295"/>
                                        </p:tgtEl>
                                      </p:cBhvr>
                                    </p:animEffect>
                                    <p:anim calcmode="lin" valueType="num">
                                      <p:cBhvr>
                                        <p:cTn id="44" dur="500" fill="hold"/>
                                        <p:tgtEl>
                                          <p:spTgt spid="12295"/>
                                        </p:tgtEl>
                                        <p:attrNameLst>
                                          <p:attrName>ppt_w</p:attrName>
                                        </p:attrNameLst>
                                      </p:cBhvr>
                                      <p:tavLst>
                                        <p:tav tm="0" fmla="#ppt_w*sin(2.5*pi*$)">
                                          <p:val>
                                            <p:fltVal val="0"/>
                                          </p:val>
                                        </p:tav>
                                        <p:tav tm="100000">
                                          <p:val>
                                            <p:fltVal val="1"/>
                                          </p:val>
                                        </p:tav>
                                      </p:tavLst>
                                    </p:anim>
                                    <p:anim calcmode="lin" valueType="num">
                                      <p:cBhvr>
                                        <p:cTn id="45" dur="500" fill="hold"/>
                                        <p:tgtEl>
                                          <p:spTgt spid="12295"/>
                                        </p:tgtEl>
                                        <p:attrNameLst>
                                          <p:attrName>ppt_h</p:attrName>
                                        </p:attrNameLst>
                                      </p:cBhvr>
                                      <p:tavLst>
                                        <p:tav tm="0">
                                          <p:val>
                                            <p:strVal val="#ppt_h"/>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45" presetClass="entr" presetSubtype="0" fill="hold" grpId="0" nodeType="clickEffect">
                                  <p:stCondLst>
                                    <p:cond delay="0"/>
                                  </p:stCondLst>
                                  <p:iterate type="lt">
                                    <p:tmPct val="10000"/>
                                  </p:iterate>
                                  <p:childTnLst>
                                    <p:set>
                                      <p:cBhvr>
                                        <p:cTn id="49" dur="1" fill="hold">
                                          <p:stCondLst>
                                            <p:cond delay="0"/>
                                          </p:stCondLst>
                                        </p:cTn>
                                        <p:tgtEl>
                                          <p:spTgt spid="12297"/>
                                        </p:tgtEl>
                                        <p:attrNameLst>
                                          <p:attrName>style.visibility</p:attrName>
                                        </p:attrNameLst>
                                      </p:cBhvr>
                                      <p:to>
                                        <p:strVal val="visible"/>
                                      </p:to>
                                    </p:set>
                                    <p:animEffect transition="in" filter="fade">
                                      <p:cBhvr>
                                        <p:cTn id="50" dur="500"/>
                                        <p:tgtEl>
                                          <p:spTgt spid="12297"/>
                                        </p:tgtEl>
                                      </p:cBhvr>
                                    </p:animEffect>
                                    <p:anim calcmode="lin" valueType="num">
                                      <p:cBhvr>
                                        <p:cTn id="51" dur="500" fill="hold"/>
                                        <p:tgtEl>
                                          <p:spTgt spid="12297"/>
                                        </p:tgtEl>
                                        <p:attrNameLst>
                                          <p:attrName>ppt_w</p:attrName>
                                        </p:attrNameLst>
                                      </p:cBhvr>
                                      <p:tavLst>
                                        <p:tav tm="0" fmla="#ppt_w*sin(2.5*pi*$)">
                                          <p:val>
                                            <p:fltVal val="0"/>
                                          </p:val>
                                        </p:tav>
                                        <p:tav tm="100000">
                                          <p:val>
                                            <p:fltVal val="1"/>
                                          </p:val>
                                        </p:tav>
                                      </p:tavLst>
                                    </p:anim>
                                    <p:anim calcmode="lin" valueType="num">
                                      <p:cBhvr>
                                        <p:cTn id="52" dur="500" fill="hold"/>
                                        <p:tgtEl>
                                          <p:spTgt spid="12297"/>
                                        </p:tgtEl>
                                        <p:attrNameLst>
                                          <p:attrName>ppt_h</p:attrName>
                                        </p:attrNameLst>
                                      </p:cBhvr>
                                      <p:tavLst>
                                        <p:tav tm="0">
                                          <p:val>
                                            <p:strVal val="#ppt_h"/>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45" presetClass="entr" presetSubtype="0" fill="hold" grpId="0" nodeType="clickEffect">
                                  <p:stCondLst>
                                    <p:cond delay="0"/>
                                  </p:stCondLst>
                                  <p:iterate type="lt">
                                    <p:tmPct val="10000"/>
                                  </p:iterate>
                                  <p:childTnLst>
                                    <p:set>
                                      <p:cBhvr>
                                        <p:cTn id="56" dur="1" fill="hold">
                                          <p:stCondLst>
                                            <p:cond delay="0"/>
                                          </p:stCondLst>
                                        </p:cTn>
                                        <p:tgtEl>
                                          <p:spTgt spid="12296"/>
                                        </p:tgtEl>
                                        <p:attrNameLst>
                                          <p:attrName>style.visibility</p:attrName>
                                        </p:attrNameLst>
                                      </p:cBhvr>
                                      <p:to>
                                        <p:strVal val="visible"/>
                                      </p:to>
                                    </p:set>
                                    <p:animEffect transition="in" filter="fade">
                                      <p:cBhvr>
                                        <p:cTn id="57" dur="500"/>
                                        <p:tgtEl>
                                          <p:spTgt spid="12296"/>
                                        </p:tgtEl>
                                      </p:cBhvr>
                                    </p:animEffect>
                                    <p:anim calcmode="lin" valueType="num">
                                      <p:cBhvr>
                                        <p:cTn id="58" dur="500" fill="hold"/>
                                        <p:tgtEl>
                                          <p:spTgt spid="12296"/>
                                        </p:tgtEl>
                                        <p:attrNameLst>
                                          <p:attrName>ppt_w</p:attrName>
                                        </p:attrNameLst>
                                      </p:cBhvr>
                                      <p:tavLst>
                                        <p:tav tm="0" fmla="#ppt_w*sin(2.5*pi*$)">
                                          <p:val>
                                            <p:fltVal val="0"/>
                                          </p:val>
                                        </p:tav>
                                        <p:tav tm="100000">
                                          <p:val>
                                            <p:fltVal val="1"/>
                                          </p:val>
                                        </p:tav>
                                      </p:tavLst>
                                    </p:anim>
                                    <p:anim calcmode="lin" valueType="num">
                                      <p:cBhvr>
                                        <p:cTn id="59" dur="500" fill="hold"/>
                                        <p:tgtEl>
                                          <p:spTgt spid="12296"/>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12290"/>
                                        </p:tgtEl>
                                        <p:attrNameLst>
                                          <p:attrName>style.visibility</p:attrName>
                                        </p:attrNameLst>
                                      </p:cBhvr>
                                      <p:to>
                                        <p:strVal val="visible"/>
                                      </p:to>
                                    </p:set>
                                    <p:anim calcmode="lin" valueType="num">
                                      <p:cBhvr additive="base">
                                        <p:cTn id="64" dur="500" fill="hold"/>
                                        <p:tgtEl>
                                          <p:spTgt spid="12290"/>
                                        </p:tgtEl>
                                        <p:attrNameLst>
                                          <p:attrName>ppt_x</p:attrName>
                                        </p:attrNameLst>
                                      </p:cBhvr>
                                      <p:tavLst>
                                        <p:tav tm="0">
                                          <p:val>
                                            <p:strVal val="#ppt_x"/>
                                          </p:val>
                                        </p:tav>
                                        <p:tav tm="100000">
                                          <p:val>
                                            <p:strVal val="#ppt_x"/>
                                          </p:val>
                                        </p:tav>
                                      </p:tavLst>
                                    </p:anim>
                                    <p:anim calcmode="lin" valueType="num">
                                      <p:cBhvr additive="base">
                                        <p:cTn id="65"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p:bldP spid="12292" grpId="0" animBg="1"/>
      <p:bldP spid="12293" grpId="0"/>
      <p:bldP spid="12294" grpId="0"/>
      <p:bldP spid="12295" grpId="0"/>
      <p:bldP spid="12296" grpId="0"/>
      <p:bldP spid="12297" grpId="0"/>
      <p:bldP spid="12299" grpId="0"/>
      <p:bldP spid="1230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矩形 13314"/>
          <p:cNvSpPr>
            <a:spLocks noChangeArrowheads="1"/>
          </p:cNvSpPr>
          <p:nvPr/>
        </p:nvSpPr>
        <p:spPr bwMode="auto">
          <a:xfrm>
            <a:off x="3651250" y="2205038"/>
            <a:ext cx="5162550" cy="519112"/>
          </a:xfrm>
          <a:prstGeom prst="rect">
            <a:avLst/>
          </a:prstGeom>
          <a:noFill/>
          <a:ln w="9525">
            <a:noFill/>
            <a:miter lim="800000"/>
          </a:ln>
        </p:spPr>
        <p:txBody>
          <a:bodyPr wrap="none">
            <a:spAutoFit/>
          </a:bodyPr>
          <a:lstStyle/>
          <a:p>
            <a:pPr algn="ctr" eaLnBrk="1" hangingPunct="1">
              <a:spcBef>
                <a:spcPct val="0"/>
              </a:spcBef>
              <a:buFont typeface="Arial" panose="020B0604020202020204" pitchFamily="34" charset="0"/>
              <a:buNone/>
            </a:pPr>
            <a:r>
              <a:rPr lang="zh-CN" altLang="en-US" sz="2800" b="1">
                <a:solidFill>
                  <a:srgbClr val="800000"/>
                </a:solidFill>
                <a:latin typeface="Arial" panose="020B0604020202020204" pitchFamily="34" charset="0"/>
                <a:ea typeface="宋体" panose="02010600030101010101" pitchFamily="2" charset="-122"/>
              </a:rPr>
              <a:t>短篇小说集：</a:t>
            </a:r>
            <a:r>
              <a:rPr lang="en-US" altLang="zh-CN" sz="2800" b="1">
                <a:solidFill>
                  <a:srgbClr val="A50021"/>
                </a:solidFill>
                <a:latin typeface="Arial" panose="020B0604020202020204" pitchFamily="34" charset="0"/>
                <a:ea typeface="宋体" panose="02010600030101010101" pitchFamily="2" charset="-122"/>
              </a:rPr>
              <a:t>《</a:t>
            </a:r>
            <a:r>
              <a:rPr lang="zh-CN" altLang="en-US" sz="2800" b="1">
                <a:solidFill>
                  <a:srgbClr val="A50021"/>
                </a:solidFill>
                <a:latin typeface="Arial" panose="020B0604020202020204" pitchFamily="34" charset="0"/>
                <a:ea typeface="宋体" panose="02010600030101010101" pitchFamily="2" charset="-122"/>
              </a:rPr>
              <a:t>呐喊</a:t>
            </a:r>
            <a:r>
              <a:rPr lang="en-US" altLang="zh-CN" sz="2800" b="1">
                <a:solidFill>
                  <a:srgbClr val="A50021"/>
                </a:solidFill>
                <a:latin typeface="Arial" panose="020B0604020202020204" pitchFamily="34" charset="0"/>
                <a:ea typeface="宋体" panose="02010600030101010101" pitchFamily="2" charset="-122"/>
              </a:rPr>
              <a:t>》《</a:t>
            </a:r>
            <a:r>
              <a:rPr lang="zh-CN" altLang="en-US" sz="2800" b="1">
                <a:solidFill>
                  <a:srgbClr val="A50021"/>
                </a:solidFill>
                <a:latin typeface="Arial" panose="020B0604020202020204" pitchFamily="34" charset="0"/>
                <a:ea typeface="宋体" panose="02010600030101010101" pitchFamily="2" charset="-122"/>
              </a:rPr>
              <a:t>彷徨</a:t>
            </a:r>
            <a:r>
              <a:rPr lang="en-US" altLang="zh-CN" sz="2800" b="1">
                <a:solidFill>
                  <a:srgbClr val="A50021"/>
                </a:solidFill>
                <a:latin typeface="Arial" panose="020B0604020202020204" pitchFamily="34" charset="0"/>
                <a:ea typeface="宋体" panose="02010600030101010101" pitchFamily="2" charset="-122"/>
              </a:rPr>
              <a:t>》</a:t>
            </a:r>
            <a:endParaRPr lang="en-US" altLang="zh-CN" sz="2800" b="1">
              <a:solidFill>
                <a:srgbClr val="A50021"/>
              </a:solidFill>
              <a:latin typeface="Arial" panose="020B0604020202020204" pitchFamily="34" charset="0"/>
              <a:ea typeface="宋体" panose="02010600030101010101" pitchFamily="2" charset="-122"/>
            </a:endParaRPr>
          </a:p>
        </p:txBody>
      </p:sp>
      <p:sp>
        <p:nvSpPr>
          <p:cNvPr id="13316" name="矩形 13315"/>
          <p:cNvSpPr>
            <a:spLocks noChangeArrowheads="1"/>
          </p:cNvSpPr>
          <p:nvPr/>
        </p:nvSpPr>
        <p:spPr bwMode="auto">
          <a:xfrm>
            <a:off x="3708400" y="2903538"/>
            <a:ext cx="3041650" cy="519112"/>
          </a:xfrm>
          <a:prstGeom prst="rect">
            <a:avLst/>
          </a:prstGeom>
          <a:noFill/>
          <a:ln w="9525">
            <a:noFill/>
            <a:miter lim="800000"/>
          </a:ln>
        </p:spPr>
        <p:txBody>
          <a:bodyPr wrap="none">
            <a:spAutoFit/>
          </a:bodyPr>
          <a:lstStyle/>
          <a:p>
            <a:pPr algn="ctr" eaLnBrk="1" hangingPunct="1">
              <a:spcBef>
                <a:spcPct val="0"/>
              </a:spcBef>
              <a:buFont typeface="Arial" panose="020B0604020202020204" pitchFamily="34" charset="0"/>
              <a:buNone/>
            </a:pPr>
            <a:r>
              <a:rPr lang="zh-CN" altLang="en-US" sz="2800" b="1">
                <a:solidFill>
                  <a:srgbClr val="800000"/>
                </a:solidFill>
                <a:latin typeface="Arial" panose="020B0604020202020204" pitchFamily="34" charset="0"/>
                <a:ea typeface="宋体" panose="02010600030101010101" pitchFamily="2" charset="-122"/>
              </a:rPr>
              <a:t>一本论文：</a:t>
            </a:r>
            <a:r>
              <a:rPr lang="en-US" altLang="zh-CN" sz="2800" b="1">
                <a:solidFill>
                  <a:srgbClr val="A50021"/>
                </a:solidFill>
                <a:latin typeface="Arial" panose="020B0604020202020204" pitchFamily="34" charset="0"/>
                <a:ea typeface="宋体" panose="02010600030101010101" pitchFamily="2" charset="-122"/>
              </a:rPr>
              <a:t>《</a:t>
            </a:r>
            <a:r>
              <a:rPr lang="zh-CN" altLang="en-US" sz="2800" b="1">
                <a:solidFill>
                  <a:srgbClr val="A50021"/>
                </a:solidFill>
                <a:latin typeface="Arial" panose="020B0604020202020204" pitchFamily="34" charset="0"/>
                <a:ea typeface="宋体" panose="02010600030101010101" pitchFamily="2" charset="-122"/>
              </a:rPr>
              <a:t>坟</a:t>
            </a:r>
            <a:r>
              <a:rPr lang="en-US" altLang="zh-CN" sz="2800" b="1">
                <a:solidFill>
                  <a:srgbClr val="A50021"/>
                </a:solidFill>
                <a:latin typeface="Arial" panose="020B0604020202020204" pitchFamily="34" charset="0"/>
                <a:ea typeface="宋体" panose="02010600030101010101" pitchFamily="2" charset="-122"/>
              </a:rPr>
              <a:t>》</a:t>
            </a:r>
            <a:endParaRPr lang="en-US" altLang="zh-CN" sz="2800" b="1">
              <a:solidFill>
                <a:srgbClr val="A50021"/>
              </a:solidFill>
              <a:latin typeface="Arial" panose="020B0604020202020204" pitchFamily="34" charset="0"/>
              <a:ea typeface="宋体" panose="02010600030101010101" pitchFamily="2" charset="-122"/>
            </a:endParaRPr>
          </a:p>
        </p:txBody>
      </p:sp>
      <p:sp>
        <p:nvSpPr>
          <p:cNvPr id="13317" name="矩形 13316"/>
          <p:cNvSpPr>
            <a:spLocks noChangeArrowheads="1"/>
          </p:cNvSpPr>
          <p:nvPr/>
        </p:nvSpPr>
        <p:spPr bwMode="auto">
          <a:xfrm>
            <a:off x="3702050" y="3500438"/>
            <a:ext cx="4470400" cy="519112"/>
          </a:xfrm>
          <a:prstGeom prst="rect">
            <a:avLst/>
          </a:prstGeom>
          <a:noFill/>
          <a:ln w="9525">
            <a:noFill/>
            <a:miter lim="800000"/>
          </a:ln>
        </p:spPr>
        <p:txBody>
          <a:bodyPr wrap="none">
            <a:spAutoFit/>
          </a:bodyPr>
          <a:lstStyle/>
          <a:p>
            <a:pPr algn="ctr" eaLnBrk="1" hangingPunct="1">
              <a:spcBef>
                <a:spcPct val="0"/>
              </a:spcBef>
              <a:buFont typeface="Arial" panose="020B0604020202020204" pitchFamily="34" charset="0"/>
              <a:buNone/>
            </a:pPr>
            <a:r>
              <a:rPr lang="zh-CN" altLang="en-US" sz="2800" b="1">
                <a:solidFill>
                  <a:srgbClr val="800000"/>
                </a:solidFill>
                <a:latin typeface="Arial" panose="020B0604020202020204" pitchFamily="34" charset="0"/>
                <a:ea typeface="宋体" panose="02010600030101010101" pitchFamily="2" charset="-122"/>
              </a:rPr>
              <a:t>一本回忆记：</a:t>
            </a:r>
            <a:r>
              <a:rPr lang="en-US" altLang="zh-CN" sz="2800" b="1">
                <a:solidFill>
                  <a:srgbClr val="A50021"/>
                </a:solidFill>
                <a:latin typeface="Arial" panose="020B0604020202020204" pitchFamily="34" charset="0"/>
                <a:ea typeface="宋体" panose="02010600030101010101" pitchFamily="2" charset="-122"/>
              </a:rPr>
              <a:t>《</a:t>
            </a:r>
            <a:r>
              <a:rPr lang="zh-CN" altLang="en-US" sz="2800" b="1">
                <a:solidFill>
                  <a:srgbClr val="A50021"/>
                </a:solidFill>
                <a:latin typeface="Arial" panose="020B0604020202020204" pitchFamily="34" charset="0"/>
                <a:ea typeface="宋体" panose="02010600030101010101" pitchFamily="2" charset="-122"/>
              </a:rPr>
              <a:t>朝花夕拾</a:t>
            </a:r>
            <a:r>
              <a:rPr lang="en-US" altLang="zh-CN" sz="2800" b="1">
                <a:solidFill>
                  <a:srgbClr val="A50021"/>
                </a:solidFill>
                <a:latin typeface="Arial" panose="020B0604020202020204" pitchFamily="34" charset="0"/>
                <a:ea typeface="宋体" panose="02010600030101010101" pitchFamily="2" charset="-122"/>
              </a:rPr>
              <a:t>》</a:t>
            </a:r>
            <a:endParaRPr lang="en-US" altLang="zh-CN" sz="2800" b="1">
              <a:solidFill>
                <a:srgbClr val="A50021"/>
              </a:solidFill>
              <a:latin typeface="Arial" panose="020B0604020202020204" pitchFamily="34" charset="0"/>
              <a:ea typeface="宋体" panose="02010600030101010101" pitchFamily="2" charset="-122"/>
            </a:endParaRPr>
          </a:p>
        </p:txBody>
      </p:sp>
      <p:sp>
        <p:nvSpPr>
          <p:cNvPr id="13318" name="矩形 13317"/>
          <p:cNvSpPr>
            <a:spLocks noChangeArrowheads="1"/>
          </p:cNvSpPr>
          <p:nvPr/>
        </p:nvSpPr>
        <p:spPr bwMode="auto">
          <a:xfrm>
            <a:off x="3708400" y="4129088"/>
            <a:ext cx="3756025" cy="519112"/>
          </a:xfrm>
          <a:prstGeom prst="rect">
            <a:avLst/>
          </a:prstGeom>
          <a:noFill/>
          <a:ln w="9525">
            <a:noFill/>
            <a:miter lim="800000"/>
          </a:ln>
        </p:spPr>
        <p:txBody>
          <a:bodyPr wrap="none">
            <a:spAutoFit/>
          </a:bodyPr>
          <a:lstStyle/>
          <a:p>
            <a:pPr algn="ctr" eaLnBrk="1" hangingPunct="1">
              <a:spcBef>
                <a:spcPct val="0"/>
              </a:spcBef>
              <a:buFont typeface="Arial" panose="020B0604020202020204" pitchFamily="34" charset="0"/>
              <a:buNone/>
            </a:pPr>
            <a:r>
              <a:rPr lang="zh-CN" altLang="en-US" sz="2800" b="1">
                <a:solidFill>
                  <a:srgbClr val="800000"/>
                </a:solidFill>
                <a:latin typeface="Arial" panose="020B0604020202020204" pitchFamily="34" charset="0"/>
                <a:ea typeface="宋体" panose="02010600030101010101" pitchFamily="2" charset="-122"/>
              </a:rPr>
              <a:t>一本散文诗：</a:t>
            </a:r>
            <a:r>
              <a:rPr lang="en-US" altLang="zh-CN" sz="2800" b="1">
                <a:solidFill>
                  <a:srgbClr val="A50021"/>
                </a:solidFill>
                <a:latin typeface="Arial" panose="020B0604020202020204" pitchFamily="34" charset="0"/>
                <a:ea typeface="宋体" panose="02010600030101010101" pitchFamily="2" charset="-122"/>
              </a:rPr>
              <a:t>《</a:t>
            </a:r>
            <a:r>
              <a:rPr lang="zh-CN" altLang="en-US" sz="2800" b="1">
                <a:solidFill>
                  <a:srgbClr val="A50021"/>
                </a:solidFill>
                <a:latin typeface="Arial" panose="020B0604020202020204" pitchFamily="34" charset="0"/>
                <a:ea typeface="宋体" panose="02010600030101010101" pitchFamily="2" charset="-122"/>
              </a:rPr>
              <a:t>野草</a:t>
            </a:r>
            <a:r>
              <a:rPr lang="en-US" altLang="zh-CN" sz="2800" b="1">
                <a:solidFill>
                  <a:srgbClr val="A50021"/>
                </a:solidFill>
                <a:latin typeface="Arial" panose="020B0604020202020204" pitchFamily="34" charset="0"/>
                <a:ea typeface="宋体" panose="02010600030101010101" pitchFamily="2" charset="-122"/>
              </a:rPr>
              <a:t>》</a:t>
            </a:r>
            <a:endParaRPr lang="en-US" altLang="zh-CN" sz="2800" b="1">
              <a:solidFill>
                <a:srgbClr val="A50021"/>
              </a:solidFill>
              <a:latin typeface="Arial" panose="020B0604020202020204" pitchFamily="34" charset="0"/>
              <a:ea typeface="宋体" panose="02010600030101010101" pitchFamily="2" charset="-122"/>
            </a:endParaRPr>
          </a:p>
        </p:txBody>
      </p:sp>
      <p:sp>
        <p:nvSpPr>
          <p:cNvPr id="13319" name="矩形 13318"/>
          <p:cNvSpPr>
            <a:spLocks noChangeArrowheads="1"/>
          </p:cNvSpPr>
          <p:nvPr/>
        </p:nvSpPr>
        <p:spPr bwMode="auto">
          <a:xfrm>
            <a:off x="3563938" y="4724400"/>
            <a:ext cx="5545137" cy="946150"/>
          </a:xfrm>
          <a:prstGeom prst="rect">
            <a:avLst/>
          </a:prstGeom>
          <a:noFill/>
          <a:ln w="9525">
            <a:noFill/>
            <a:miter lim="800000"/>
          </a:ln>
        </p:spPr>
        <p:txBody>
          <a:bodyPr>
            <a:spAutoFit/>
          </a:bodyPr>
          <a:lstStyle/>
          <a:p>
            <a:pPr algn="ctr" eaLnBrk="1" hangingPunct="1">
              <a:spcBef>
                <a:spcPct val="0"/>
              </a:spcBef>
              <a:buFont typeface="Arial" panose="020B0604020202020204" pitchFamily="34" charset="0"/>
              <a:buNone/>
            </a:pPr>
            <a:r>
              <a:rPr lang="zh-CN" altLang="en-US" sz="2800" b="1">
                <a:solidFill>
                  <a:srgbClr val="800000"/>
                </a:solidFill>
                <a:latin typeface="Arial" panose="020B0604020202020204" pitchFamily="34" charset="0"/>
                <a:ea typeface="宋体" panose="02010600030101010101" pitchFamily="2" charset="-122"/>
              </a:rPr>
              <a:t>四本短评：</a:t>
            </a:r>
            <a:r>
              <a:rPr lang="en-US" altLang="zh-CN" sz="2800" b="1">
                <a:solidFill>
                  <a:srgbClr val="A50021"/>
                </a:solidFill>
                <a:latin typeface="Arial" panose="020B0604020202020204" pitchFamily="34" charset="0"/>
                <a:ea typeface="宋体" panose="02010600030101010101" pitchFamily="2" charset="-122"/>
              </a:rPr>
              <a:t>《</a:t>
            </a:r>
            <a:r>
              <a:rPr lang="zh-CN" altLang="en-US" sz="2800" b="1">
                <a:solidFill>
                  <a:srgbClr val="A50021"/>
                </a:solidFill>
                <a:latin typeface="Arial" panose="020B0604020202020204" pitchFamily="34" charset="0"/>
                <a:ea typeface="宋体" panose="02010600030101010101" pitchFamily="2" charset="-122"/>
              </a:rPr>
              <a:t>热风</a:t>
            </a:r>
            <a:r>
              <a:rPr lang="en-US" altLang="zh-CN" sz="2800" b="1">
                <a:solidFill>
                  <a:srgbClr val="A50021"/>
                </a:solidFill>
                <a:latin typeface="Arial" panose="020B0604020202020204" pitchFamily="34" charset="0"/>
                <a:ea typeface="宋体" panose="02010600030101010101" pitchFamily="2" charset="-122"/>
              </a:rPr>
              <a:t>》《</a:t>
            </a:r>
            <a:r>
              <a:rPr lang="zh-CN" altLang="en-US" sz="2800" b="1">
                <a:solidFill>
                  <a:srgbClr val="A50021"/>
                </a:solidFill>
                <a:latin typeface="Arial" panose="020B0604020202020204" pitchFamily="34" charset="0"/>
                <a:ea typeface="宋体" panose="02010600030101010101" pitchFamily="2" charset="-122"/>
              </a:rPr>
              <a:t>而已集</a:t>
            </a:r>
            <a:r>
              <a:rPr lang="en-US" altLang="zh-CN" sz="2800" b="1">
                <a:solidFill>
                  <a:srgbClr val="A50021"/>
                </a:solidFill>
                <a:latin typeface="Arial" panose="020B0604020202020204" pitchFamily="34" charset="0"/>
                <a:ea typeface="宋体" panose="02010600030101010101" pitchFamily="2" charset="-122"/>
              </a:rPr>
              <a:t>》</a:t>
            </a:r>
            <a:endParaRPr lang="en-US" altLang="zh-CN" sz="2800" b="1">
              <a:solidFill>
                <a:srgbClr val="A50021"/>
              </a:solidFill>
              <a:latin typeface="Arial" panose="020B0604020202020204" pitchFamily="34" charset="0"/>
              <a:ea typeface="宋体" panose="02010600030101010101" pitchFamily="2" charset="-122"/>
            </a:endParaRPr>
          </a:p>
          <a:p>
            <a:pPr algn="ctr" eaLnBrk="1" hangingPunct="1">
              <a:spcBef>
                <a:spcPct val="0"/>
              </a:spcBef>
              <a:buFont typeface="Arial" panose="020B0604020202020204" pitchFamily="34" charset="0"/>
              <a:buNone/>
            </a:pPr>
            <a:r>
              <a:rPr lang="en-US" altLang="zh-CN" sz="2800" b="1">
                <a:solidFill>
                  <a:srgbClr val="A50021"/>
                </a:solidFill>
                <a:latin typeface="Arial" panose="020B0604020202020204" pitchFamily="34" charset="0"/>
                <a:ea typeface="宋体" panose="02010600030101010101" pitchFamily="2" charset="-122"/>
              </a:rPr>
              <a:t>       《</a:t>
            </a:r>
            <a:r>
              <a:rPr lang="zh-CN" altLang="en-US" sz="2800" b="1">
                <a:solidFill>
                  <a:srgbClr val="A50021"/>
                </a:solidFill>
                <a:latin typeface="Arial" panose="020B0604020202020204" pitchFamily="34" charset="0"/>
                <a:ea typeface="宋体" panose="02010600030101010101" pitchFamily="2" charset="-122"/>
              </a:rPr>
              <a:t>华盖集</a:t>
            </a:r>
            <a:r>
              <a:rPr lang="en-US" altLang="zh-CN" sz="2800" b="1">
                <a:solidFill>
                  <a:srgbClr val="A50021"/>
                </a:solidFill>
                <a:latin typeface="Arial" panose="020B0604020202020204" pitchFamily="34" charset="0"/>
                <a:ea typeface="宋体" panose="02010600030101010101" pitchFamily="2" charset="-122"/>
              </a:rPr>
              <a:t>》《</a:t>
            </a:r>
            <a:r>
              <a:rPr lang="zh-CN" altLang="en-US" sz="2800" b="1">
                <a:solidFill>
                  <a:srgbClr val="A50021"/>
                </a:solidFill>
                <a:latin typeface="Arial" panose="020B0604020202020204" pitchFamily="34" charset="0"/>
                <a:ea typeface="宋体" panose="02010600030101010101" pitchFamily="2" charset="-122"/>
              </a:rPr>
              <a:t>华盖集续编</a:t>
            </a:r>
            <a:r>
              <a:rPr lang="en-US" altLang="zh-CN" sz="2800" b="1">
                <a:solidFill>
                  <a:srgbClr val="A50021"/>
                </a:solidFill>
                <a:latin typeface="Arial" panose="020B0604020202020204" pitchFamily="34" charset="0"/>
                <a:ea typeface="宋体" panose="02010600030101010101" pitchFamily="2" charset="-122"/>
              </a:rPr>
              <a:t>》</a:t>
            </a:r>
            <a:endParaRPr lang="en-US" altLang="zh-CN" sz="2800" b="1">
              <a:solidFill>
                <a:srgbClr val="A50021"/>
              </a:solidFill>
              <a:latin typeface="Arial" panose="020B0604020202020204" pitchFamily="34" charset="0"/>
              <a:ea typeface="宋体" panose="02010600030101010101" pitchFamily="2" charset="-122"/>
            </a:endParaRPr>
          </a:p>
        </p:txBody>
      </p:sp>
      <p:pic>
        <p:nvPicPr>
          <p:cNvPr id="13320" name="图片 13319" descr="u=3069203308,2793834012&amp;fm=0&amp;gp=40[1]"/>
          <p:cNvPicPr>
            <a:picLocks noChangeAspect="1" noChangeArrowheads="1"/>
          </p:cNvPicPr>
          <p:nvPr/>
        </p:nvPicPr>
        <p:blipFill>
          <a:blip r:embed="rId1" cstate="print"/>
          <a:srcRect/>
          <a:stretch>
            <a:fillRect/>
          </a:stretch>
        </p:blipFill>
        <p:spPr bwMode="auto">
          <a:xfrm>
            <a:off x="684213" y="836613"/>
            <a:ext cx="2374900" cy="3600450"/>
          </a:xfrm>
          <a:prstGeom prst="rect">
            <a:avLst/>
          </a:prstGeom>
          <a:noFill/>
          <a:ln w="9525">
            <a:noFill/>
            <a:miter lim="800000"/>
            <a:headEnd/>
            <a:tailEnd/>
          </a:ln>
        </p:spPr>
      </p:pic>
      <p:sp>
        <p:nvSpPr>
          <p:cNvPr id="2" name="文本框 13320"/>
          <p:cNvSpPr txBox="1">
            <a:spLocks noChangeArrowheads="1"/>
          </p:cNvSpPr>
          <p:nvPr/>
        </p:nvSpPr>
        <p:spPr bwMode="auto">
          <a:xfrm>
            <a:off x="1023938" y="4946650"/>
            <a:ext cx="184150" cy="366713"/>
          </a:xfrm>
          <a:prstGeom prst="rect">
            <a:avLst/>
          </a:prstGeom>
          <a:noFill/>
          <a:ln w="9525">
            <a:noFill/>
            <a:miter lim="800000"/>
          </a:ln>
        </p:spPr>
        <p:txBody>
          <a:bodyPr wrap="none">
            <a:spAutoFit/>
          </a:bodyPr>
          <a:lstStyle/>
          <a:p>
            <a:pPr algn="ct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sp>
        <p:nvSpPr>
          <p:cNvPr id="13322" name="文本框 13321"/>
          <p:cNvSpPr txBox="1">
            <a:spLocks noChangeArrowheads="1"/>
          </p:cNvSpPr>
          <p:nvPr/>
        </p:nvSpPr>
        <p:spPr bwMode="auto">
          <a:xfrm>
            <a:off x="971550" y="4868863"/>
            <a:ext cx="1816100" cy="579437"/>
          </a:xfrm>
          <a:prstGeom prst="rect">
            <a:avLst/>
          </a:prstGeom>
          <a:noFill/>
          <a:ln w="9525">
            <a:noFill/>
            <a:miter lim="800000"/>
          </a:ln>
        </p:spPr>
        <p:txBody>
          <a:bodyPr wrap="none">
            <a:spAutoFit/>
          </a:bodyPr>
          <a:lstStyle/>
          <a:p>
            <a:pPr algn="ctr" eaLnBrk="1" hangingPunct="1">
              <a:spcBef>
                <a:spcPct val="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留学日本</a:t>
            </a:r>
            <a:endParaRPr lang="zh-CN" altLang="en-US" b="1">
              <a:solidFill>
                <a:srgbClr val="CC0000"/>
              </a:solidFill>
              <a:latin typeface="Arial" panose="020B0604020202020204" pitchFamily="34" charset="0"/>
              <a:ea typeface="宋体" panose="02010600030101010101" pitchFamily="2" charset="-122"/>
            </a:endParaRPr>
          </a:p>
        </p:txBody>
      </p:sp>
      <p:sp>
        <p:nvSpPr>
          <p:cNvPr id="13323" name="矩形 13322"/>
          <p:cNvSpPr>
            <a:spLocks noChangeArrowheads="1" noChangeShapeType="1" noTextEdit="1"/>
          </p:cNvSpPr>
          <p:nvPr/>
        </p:nvSpPr>
        <p:spPr bwMode="auto">
          <a:xfrm>
            <a:off x="5003800" y="1196975"/>
            <a:ext cx="2592388" cy="504825"/>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FF"/>
                  </a:solidFill>
                  <a:round/>
                </a:ln>
                <a:solidFill>
                  <a:srgbClr val="FF0000"/>
                </a:solidFill>
                <a:latin typeface="华文新魏" panose="02010800040101010101" charset="-122"/>
                <a:ea typeface="华文新魏" panose="02010800040101010101" charset="-122"/>
              </a:rPr>
              <a:t>创作成果</a:t>
            </a:r>
            <a:endParaRPr lang="zh-CN" altLang="en-US" sz="3600" b="1" kern="10">
              <a:ln w="9525">
                <a:solidFill>
                  <a:srgbClr val="0000FF"/>
                </a:solidFill>
                <a:round/>
              </a:ln>
              <a:solidFill>
                <a:srgbClr val="FF0000"/>
              </a:solidFill>
              <a:latin typeface="华文新魏" panose="02010800040101010101" charset="-122"/>
              <a:ea typeface="华文新魏" panose="020108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320"/>
                                        </p:tgtEl>
                                        <p:attrNameLst>
                                          <p:attrName>style.visibility</p:attrName>
                                        </p:attrNameLst>
                                      </p:cBhvr>
                                      <p:to>
                                        <p:strVal val="visible"/>
                                      </p:to>
                                    </p:set>
                                    <p:animEffect transition="in" filter="blinds(horizontal)">
                                      <p:cBhvr>
                                        <p:cTn id="7" dur="500"/>
                                        <p:tgtEl>
                                          <p:spTgt spid="1332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3322"/>
                                        </p:tgtEl>
                                        <p:attrNameLst>
                                          <p:attrName>style.visibility</p:attrName>
                                        </p:attrNameLst>
                                      </p:cBhvr>
                                      <p:to>
                                        <p:strVal val="visible"/>
                                      </p:to>
                                    </p:set>
                                    <p:animEffect transition="in" filter="blinds(horizontal)">
                                      <p:cBhvr>
                                        <p:cTn id="11" dur="500"/>
                                        <p:tgtEl>
                                          <p:spTgt spid="13322"/>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3323"/>
                                        </p:tgtEl>
                                        <p:attrNameLst>
                                          <p:attrName>style.visibility</p:attrName>
                                        </p:attrNameLst>
                                      </p:cBhvr>
                                      <p:to>
                                        <p:strVal val="visible"/>
                                      </p:to>
                                    </p:set>
                                    <p:animEffect transition="in" filter="blinds(horizontal)">
                                      <p:cBhvr>
                                        <p:cTn id="15" dur="500"/>
                                        <p:tgtEl>
                                          <p:spTgt spid="13323"/>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3315"/>
                                        </p:tgtEl>
                                        <p:attrNameLst>
                                          <p:attrName>style.visibility</p:attrName>
                                        </p:attrNameLst>
                                      </p:cBhvr>
                                      <p:to>
                                        <p:strVal val="visible"/>
                                      </p:to>
                                    </p:set>
                                    <p:anim calcmode="lin" valueType="num">
                                      <p:cBhvr additive="base">
                                        <p:cTn id="20" dur="500" fill="hold"/>
                                        <p:tgtEl>
                                          <p:spTgt spid="13315"/>
                                        </p:tgtEl>
                                        <p:attrNameLst>
                                          <p:attrName>ppt_x</p:attrName>
                                        </p:attrNameLst>
                                      </p:cBhvr>
                                      <p:tavLst>
                                        <p:tav tm="0">
                                          <p:val>
                                            <p:strVal val="1+#ppt_w/2"/>
                                          </p:val>
                                        </p:tav>
                                        <p:tav tm="100000">
                                          <p:val>
                                            <p:strVal val="#ppt_x"/>
                                          </p:val>
                                        </p:tav>
                                      </p:tavLst>
                                    </p:anim>
                                    <p:anim calcmode="lin" valueType="num">
                                      <p:cBhvr additive="base">
                                        <p:cTn id="21" dur="500" fill="hold"/>
                                        <p:tgtEl>
                                          <p:spTgt spid="13315"/>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13316"/>
                                        </p:tgtEl>
                                        <p:attrNameLst>
                                          <p:attrName>style.visibility</p:attrName>
                                        </p:attrNameLst>
                                      </p:cBhvr>
                                      <p:to>
                                        <p:strVal val="visible"/>
                                      </p:to>
                                    </p:set>
                                    <p:anim calcmode="lin" valueType="num">
                                      <p:cBhvr additive="base">
                                        <p:cTn id="26" dur="500" fill="hold"/>
                                        <p:tgtEl>
                                          <p:spTgt spid="13316"/>
                                        </p:tgtEl>
                                        <p:attrNameLst>
                                          <p:attrName>ppt_x</p:attrName>
                                        </p:attrNameLst>
                                      </p:cBhvr>
                                      <p:tavLst>
                                        <p:tav tm="0">
                                          <p:val>
                                            <p:strVal val="1+#ppt_w/2"/>
                                          </p:val>
                                        </p:tav>
                                        <p:tav tm="100000">
                                          <p:val>
                                            <p:strVal val="#ppt_x"/>
                                          </p:val>
                                        </p:tav>
                                      </p:tavLst>
                                    </p:anim>
                                    <p:anim calcmode="lin" valueType="num">
                                      <p:cBhvr additive="base">
                                        <p:cTn id="27" dur="500" fill="hold"/>
                                        <p:tgtEl>
                                          <p:spTgt spid="13316"/>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13317"/>
                                        </p:tgtEl>
                                        <p:attrNameLst>
                                          <p:attrName>style.visibility</p:attrName>
                                        </p:attrNameLst>
                                      </p:cBhvr>
                                      <p:to>
                                        <p:strVal val="visible"/>
                                      </p:to>
                                    </p:set>
                                    <p:anim calcmode="lin" valueType="num">
                                      <p:cBhvr additive="base">
                                        <p:cTn id="32" dur="500" fill="hold"/>
                                        <p:tgtEl>
                                          <p:spTgt spid="13317"/>
                                        </p:tgtEl>
                                        <p:attrNameLst>
                                          <p:attrName>ppt_x</p:attrName>
                                        </p:attrNameLst>
                                      </p:cBhvr>
                                      <p:tavLst>
                                        <p:tav tm="0">
                                          <p:val>
                                            <p:strVal val="1+#ppt_w/2"/>
                                          </p:val>
                                        </p:tav>
                                        <p:tav tm="100000">
                                          <p:val>
                                            <p:strVal val="#ppt_x"/>
                                          </p:val>
                                        </p:tav>
                                      </p:tavLst>
                                    </p:anim>
                                    <p:anim calcmode="lin" valueType="num">
                                      <p:cBhvr additive="base">
                                        <p:cTn id="33" dur="500" fill="hold"/>
                                        <p:tgtEl>
                                          <p:spTgt spid="1331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13318"/>
                                        </p:tgtEl>
                                        <p:attrNameLst>
                                          <p:attrName>style.visibility</p:attrName>
                                        </p:attrNameLst>
                                      </p:cBhvr>
                                      <p:to>
                                        <p:strVal val="visible"/>
                                      </p:to>
                                    </p:set>
                                    <p:anim calcmode="lin" valueType="num">
                                      <p:cBhvr additive="base">
                                        <p:cTn id="38" dur="500" fill="hold"/>
                                        <p:tgtEl>
                                          <p:spTgt spid="13318"/>
                                        </p:tgtEl>
                                        <p:attrNameLst>
                                          <p:attrName>ppt_x</p:attrName>
                                        </p:attrNameLst>
                                      </p:cBhvr>
                                      <p:tavLst>
                                        <p:tav tm="0">
                                          <p:val>
                                            <p:strVal val="1+#ppt_w/2"/>
                                          </p:val>
                                        </p:tav>
                                        <p:tav tm="100000">
                                          <p:val>
                                            <p:strVal val="#ppt_x"/>
                                          </p:val>
                                        </p:tav>
                                      </p:tavLst>
                                    </p:anim>
                                    <p:anim calcmode="lin" valueType="num">
                                      <p:cBhvr additive="base">
                                        <p:cTn id="39" dur="500" fill="hold"/>
                                        <p:tgtEl>
                                          <p:spTgt spid="13318"/>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13319"/>
                                        </p:tgtEl>
                                        <p:attrNameLst>
                                          <p:attrName>style.visibility</p:attrName>
                                        </p:attrNameLst>
                                      </p:cBhvr>
                                      <p:to>
                                        <p:strVal val="visible"/>
                                      </p:to>
                                    </p:set>
                                    <p:anim calcmode="lin" valueType="num">
                                      <p:cBhvr additive="base">
                                        <p:cTn id="44" dur="500" fill="hold"/>
                                        <p:tgtEl>
                                          <p:spTgt spid="13319"/>
                                        </p:tgtEl>
                                        <p:attrNameLst>
                                          <p:attrName>ppt_x</p:attrName>
                                        </p:attrNameLst>
                                      </p:cBhvr>
                                      <p:tavLst>
                                        <p:tav tm="0">
                                          <p:val>
                                            <p:strVal val="1+#ppt_w/2"/>
                                          </p:val>
                                        </p:tav>
                                        <p:tav tm="100000">
                                          <p:val>
                                            <p:strVal val="#ppt_x"/>
                                          </p:val>
                                        </p:tav>
                                      </p:tavLst>
                                    </p:anim>
                                    <p:anim calcmode="lin" valueType="num">
                                      <p:cBhvr additive="base">
                                        <p:cTn id="45" dur="500" fill="hold"/>
                                        <p:tgtEl>
                                          <p:spTgt spid="133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6" grpId="0"/>
      <p:bldP spid="13317" grpId="0"/>
      <p:bldP spid="13318" grpId="0"/>
      <p:bldP spid="13319" grpId="0"/>
      <p:bldP spid="13322" grpId="0"/>
      <p:bldP spid="133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14337"/>
          <p:cNvSpPr txBox="1">
            <a:spLocks noChangeArrowheads="1"/>
          </p:cNvSpPr>
          <p:nvPr/>
        </p:nvSpPr>
        <p:spPr bwMode="auto">
          <a:xfrm>
            <a:off x="3708400" y="2636838"/>
            <a:ext cx="4953000" cy="1906587"/>
          </a:xfrm>
          <a:prstGeom prst="rect">
            <a:avLst/>
          </a:prstGeom>
          <a:noFill/>
          <a:ln w="9525">
            <a:noFill/>
            <a:miter lim="800000"/>
          </a:ln>
        </p:spPr>
        <p:txBody>
          <a:bodyPr>
            <a:spAutoFit/>
          </a:bodyPr>
          <a:lstStyle/>
          <a:p>
            <a:pPr eaLnBrk="1" hangingPunct="1">
              <a:lnSpc>
                <a:spcPct val="110000"/>
              </a:lnSpc>
              <a:spcBef>
                <a:spcPct val="0"/>
              </a:spcBef>
              <a:buFont typeface="Arial" panose="020B0604020202020204" pitchFamily="34" charset="0"/>
              <a:buNone/>
            </a:pPr>
            <a:r>
              <a:rPr lang="zh-CN" altLang="en-US" sz="3600" b="1">
                <a:solidFill>
                  <a:srgbClr val="800000"/>
                </a:solidFill>
                <a:ea typeface="宋体" panose="02010600030101010101" pitchFamily="2" charset="-122"/>
              </a:rPr>
              <a:t>再读课文，列表梳理鲁迅</a:t>
            </a:r>
            <a:r>
              <a:rPr lang="en-US" altLang="zh-CN" sz="3600" b="1">
                <a:solidFill>
                  <a:srgbClr val="800000"/>
                </a:solidFill>
                <a:ea typeface="宋体" panose="02010600030101010101" pitchFamily="2" charset="-122"/>
              </a:rPr>
              <a:t>1881</a:t>
            </a:r>
            <a:r>
              <a:rPr lang="zh-CN" altLang="en-US" sz="3600" b="1">
                <a:solidFill>
                  <a:srgbClr val="800000"/>
                </a:solidFill>
                <a:ea typeface="宋体" panose="02010600030101010101" pitchFamily="2" charset="-122"/>
              </a:rPr>
              <a:t>年</a:t>
            </a:r>
            <a:r>
              <a:rPr lang="en-US" altLang="zh-CN" sz="3600" b="1">
                <a:solidFill>
                  <a:srgbClr val="800000"/>
                </a:solidFill>
                <a:ea typeface="宋体" panose="02010600030101010101" pitchFamily="2" charset="-122"/>
              </a:rPr>
              <a:t>—1930</a:t>
            </a:r>
            <a:r>
              <a:rPr lang="zh-CN" altLang="en-US" sz="3600" b="1">
                <a:solidFill>
                  <a:srgbClr val="800000"/>
                </a:solidFill>
                <a:ea typeface="宋体" panose="02010600030101010101" pitchFamily="2" charset="-122"/>
              </a:rPr>
              <a:t>年间的生平经历。</a:t>
            </a:r>
            <a:r>
              <a:rPr lang="zh-CN" altLang="en-US" sz="3600" b="1">
                <a:ea typeface="宋体" panose="02010600030101010101" pitchFamily="2" charset="-122"/>
              </a:rPr>
              <a:t> </a:t>
            </a:r>
            <a:endParaRPr lang="zh-CN" altLang="en-US" sz="3600" b="1">
              <a:ea typeface="宋体" panose="02010600030101010101" pitchFamily="2" charset="-122"/>
            </a:endParaRPr>
          </a:p>
        </p:txBody>
      </p:sp>
      <p:pic>
        <p:nvPicPr>
          <p:cNvPr id="14339" name="图片 14338" descr="12"/>
          <p:cNvPicPr>
            <a:picLocks noChangeAspect="1" noChangeArrowheads="1"/>
          </p:cNvPicPr>
          <p:nvPr/>
        </p:nvPicPr>
        <p:blipFill>
          <a:blip r:embed="rId1" cstate="print"/>
          <a:srcRect/>
          <a:stretch>
            <a:fillRect/>
          </a:stretch>
        </p:blipFill>
        <p:spPr bwMode="auto">
          <a:xfrm>
            <a:off x="684213" y="836613"/>
            <a:ext cx="2374900" cy="3600450"/>
          </a:xfrm>
          <a:prstGeom prst="rect">
            <a:avLst/>
          </a:prstGeom>
          <a:noFill/>
          <a:ln w="9525">
            <a:noFill/>
            <a:miter lim="800000"/>
            <a:headEnd/>
            <a:tailEnd/>
          </a:ln>
        </p:spPr>
      </p:pic>
      <p:sp>
        <p:nvSpPr>
          <p:cNvPr id="14340" name="文本框 14339"/>
          <p:cNvSpPr txBox="1">
            <a:spLocks noChangeArrowheads="1"/>
          </p:cNvSpPr>
          <p:nvPr/>
        </p:nvSpPr>
        <p:spPr bwMode="auto">
          <a:xfrm>
            <a:off x="684213" y="4724400"/>
            <a:ext cx="2374900" cy="1066800"/>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日本仙台医学专科学校</a:t>
            </a:r>
            <a:endParaRPr lang="zh-CN" altLang="en-US" b="1">
              <a:solidFill>
                <a:srgbClr val="CC0000"/>
              </a:solidFill>
              <a:latin typeface="Arial" panose="020B0604020202020204" pitchFamily="34" charset="0"/>
              <a:ea typeface="宋体" panose="02010600030101010101" pitchFamily="2" charset="-122"/>
            </a:endParaRPr>
          </a:p>
        </p:txBody>
      </p:sp>
      <p:sp>
        <p:nvSpPr>
          <p:cNvPr id="14342" name="矩形 14341"/>
          <p:cNvSpPr>
            <a:spLocks noChangeArrowheads="1" noChangeShapeType="1" noTextEdit="1"/>
          </p:cNvSpPr>
          <p:nvPr/>
        </p:nvSpPr>
        <p:spPr bwMode="auto">
          <a:xfrm>
            <a:off x="4716463" y="1125538"/>
            <a:ext cx="3168650" cy="574675"/>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FF"/>
                  </a:solidFill>
                  <a:round/>
                </a:ln>
                <a:solidFill>
                  <a:srgbClr val="FF0000"/>
                </a:solidFill>
                <a:latin typeface="华文新魏" panose="02010800040101010101" charset="-122"/>
                <a:ea typeface="华文新魏" panose="02010800040101010101" charset="-122"/>
              </a:rPr>
              <a:t>追寻伟人足迹</a:t>
            </a:r>
            <a:endParaRPr lang="zh-CN" altLang="en-US" sz="3600" b="1" kern="10">
              <a:ln w="9525">
                <a:solidFill>
                  <a:srgbClr val="0000FF"/>
                </a:solidFill>
                <a:round/>
              </a:ln>
              <a:solidFill>
                <a:srgbClr val="FF0000"/>
              </a:solidFill>
              <a:latin typeface="华文新魏" panose="02010800040101010101" charset="-122"/>
              <a:ea typeface="华文新魏" panose="02010800040101010101" charset="-122"/>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box(in)">
                                      <p:cBhvr>
                                        <p:cTn id="7" dur="1000"/>
                                        <p:tgtEl>
                                          <p:spTgt spid="14339"/>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4340"/>
                                        </p:tgtEl>
                                        <p:attrNameLst>
                                          <p:attrName>style.visibility</p:attrName>
                                        </p:attrNameLst>
                                      </p:cBhvr>
                                      <p:to>
                                        <p:strVal val="visible"/>
                                      </p:to>
                                    </p:set>
                                    <p:animEffect transition="in" filter="diamond(in)">
                                      <p:cBhvr>
                                        <p:cTn id="11" dur="1000"/>
                                        <p:tgtEl>
                                          <p:spTgt spid="14340"/>
                                        </p:tgtEl>
                                      </p:cBhvr>
                                    </p:animEffect>
                                  </p:childTnLst>
                                </p:cTn>
                              </p:par>
                            </p:childTnLst>
                          </p:cTn>
                        </p:par>
                        <p:par>
                          <p:cTn id="12" fill="hold">
                            <p:stCondLst>
                              <p:cond delay="2000"/>
                            </p:stCondLst>
                            <p:childTnLst>
                              <p:par>
                                <p:cTn id="13" presetID="3" presetClass="entr" presetSubtype="10" fill="hold" grpId="0" nodeType="afterEffect">
                                  <p:stCondLst>
                                    <p:cond delay="0"/>
                                  </p:stCondLst>
                                  <p:childTnLst>
                                    <p:set>
                                      <p:cBhvr>
                                        <p:cTn id="14" dur="1" fill="hold">
                                          <p:stCondLst>
                                            <p:cond delay="0"/>
                                          </p:stCondLst>
                                        </p:cTn>
                                        <p:tgtEl>
                                          <p:spTgt spid="14342"/>
                                        </p:tgtEl>
                                        <p:attrNameLst>
                                          <p:attrName>style.visibility</p:attrName>
                                        </p:attrNameLst>
                                      </p:cBhvr>
                                      <p:to>
                                        <p:strVal val="visible"/>
                                      </p:to>
                                    </p:set>
                                    <p:animEffect transition="in" filter="blinds(horizontal)">
                                      <p:cBhvr>
                                        <p:cTn id="15" dur="500"/>
                                        <p:tgtEl>
                                          <p:spTgt spid="14342"/>
                                        </p:tgtEl>
                                      </p:cBhvr>
                                    </p:animEffect>
                                  </p:childTnLst>
                                </p:cTn>
                              </p:par>
                            </p:childTnLst>
                          </p:cTn>
                        </p:par>
                        <p:par>
                          <p:cTn id="16" fill="hold">
                            <p:stCondLst>
                              <p:cond delay="25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14338"/>
                                        </p:tgtEl>
                                        <p:attrNameLst>
                                          <p:attrName>style.visibility</p:attrName>
                                        </p:attrNameLst>
                                      </p:cBhvr>
                                      <p:to>
                                        <p:strVal val="visible"/>
                                      </p:to>
                                    </p:set>
                                    <p:anim calcmode="discrete" valueType="clr">
                                      <p:cBhvr override="childStyle">
                                        <p:cTn id="19" dur="80"/>
                                        <p:tgtEl>
                                          <p:spTgt spid="14338"/>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4338"/>
                                        </p:tgtEl>
                                        <p:attrNameLst>
                                          <p:attrName>fillcolor</p:attrName>
                                        </p:attrNameLst>
                                      </p:cBhvr>
                                      <p:tavLst>
                                        <p:tav tm="0">
                                          <p:val>
                                            <p:clrVal>
                                              <a:schemeClr val="accent2"/>
                                            </p:clrVal>
                                          </p:val>
                                        </p:tav>
                                        <p:tav tm="50000">
                                          <p:val>
                                            <p:clrVal>
                                              <a:schemeClr val="hlink"/>
                                            </p:clrVal>
                                          </p:val>
                                        </p:tav>
                                      </p:tavLst>
                                    </p:anim>
                                    <p:set>
                                      <p:cBhvr>
                                        <p:cTn id="21" dur="80"/>
                                        <p:tgtEl>
                                          <p:spTgt spid="1433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40" grpId="0"/>
      <p:bldP spid="1434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2" name="表格 15361"/>
          <p:cNvGraphicFramePr/>
          <p:nvPr/>
        </p:nvGraphicFramePr>
        <p:xfrm>
          <a:off x="323850" y="692150"/>
          <a:ext cx="8496300" cy="5181600"/>
        </p:xfrm>
        <a:graphic>
          <a:graphicData uri="http://schemas.openxmlformats.org/drawingml/2006/table">
            <a:tbl>
              <a:tblPr/>
              <a:tblGrid>
                <a:gridCol w="849313"/>
                <a:gridCol w="1557337"/>
                <a:gridCol w="6089650"/>
              </a:tblGrid>
              <a:tr h="1798638">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b="1">
                          <a:latin typeface="黑体" panose="02010600030101010101" pitchFamily="49" charset="-122"/>
                          <a:ea typeface="黑体" panose="02010600030101010101" pitchFamily="49" charset="-122"/>
                        </a:rPr>
                        <a:t>人生阶段</a:t>
                      </a:r>
                      <a:endParaRPr lang="zh-CN" altLang="en-US" b="1">
                        <a:latin typeface="黑体" panose="02010600030101010101" pitchFamily="49" charset="-122"/>
                        <a:ea typeface="黑体" panose="02010600030101010101" pitchFamily="49"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3600" b="1">
                          <a:latin typeface="黑体" panose="02010600030101010101" pitchFamily="49" charset="-122"/>
                          <a:ea typeface="黑体" panose="02010600030101010101" pitchFamily="49" charset="-122"/>
                        </a:rPr>
                        <a:t>时间</a:t>
                      </a:r>
                      <a:endParaRPr lang="zh-CN" altLang="en-US" sz="3600" b="1">
                        <a:latin typeface="黑体" panose="02010600030101010101" pitchFamily="49" charset="-122"/>
                        <a:ea typeface="黑体" panose="02010600030101010101" pitchFamily="49"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3600" b="1">
                          <a:latin typeface="黑体" panose="02010600030101010101" pitchFamily="49" charset="-122"/>
                          <a:ea typeface="黑体" panose="02010600030101010101" pitchFamily="49" charset="-122"/>
                        </a:rPr>
                        <a:t>经       历</a:t>
                      </a:r>
                      <a:endParaRPr lang="zh-CN" altLang="en-US" sz="3600" b="1">
                        <a:latin typeface="黑体" panose="02010600030101010101" pitchFamily="49" charset="-122"/>
                        <a:ea typeface="黑体" panose="02010600030101010101" pitchFamily="49"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1214437">
                <a:tc rowSpan="3">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b="1">
                          <a:latin typeface="黑体" panose="02010600030101010101" pitchFamily="49" charset="-122"/>
                          <a:ea typeface="黑体" panose="02010600030101010101" pitchFamily="49" charset="-122"/>
                        </a:rPr>
                        <a:t>求学前</a:t>
                      </a:r>
                      <a:endParaRPr lang="zh-CN" altLang="en-US" b="1">
                        <a:latin typeface="黑体" panose="02010600030101010101" pitchFamily="49" charset="-122"/>
                        <a:ea typeface="黑体" panose="02010600030101010101" pitchFamily="49" charset="-122"/>
                      </a:endParaRPr>
                    </a:p>
                    <a:p>
                      <a:pPr marL="0" lvl="0" indent="0" algn="ctr" eaLnBrk="0" hangingPunct="0">
                        <a:spcBef>
                          <a:spcPct val="0"/>
                        </a:spcBef>
                        <a:buNone/>
                      </a:pPr>
                      <a:r>
                        <a:rPr lang="zh-CN" altLang="en-US" b="1">
                          <a:latin typeface="黑体" panose="02010600030101010101" pitchFamily="49" charset="-122"/>
                          <a:ea typeface="黑体" panose="02010600030101010101" pitchFamily="49" charset="-122"/>
                        </a:rPr>
                        <a:t>家庭情况</a:t>
                      </a:r>
                      <a:endParaRPr lang="zh-CN" altLang="en-US" b="1">
                        <a:latin typeface="黑体" panose="02010600030101010101" pitchFamily="49" charset="-122"/>
                        <a:ea typeface="黑体" panose="02010600030101010101" pitchFamily="49"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en-US" altLang="zh-CN" b="1">
                          <a:latin typeface="宋体" panose="02010600030101010101" pitchFamily="2" charset="-122"/>
                          <a:ea typeface="Times New Roman" panose="02020603050405020304" pitchFamily="2" charset="0"/>
                        </a:rPr>
                        <a:t>1881</a:t>
                      </a:r>
                      <a:r>
                        <a:rPr lang="zh-CN" altLang="en-US" b="1">
                          <a:latin typeface="宋体" panose="02010600030101010101" pitchFamily="2" charset="-122"/>
                          <a:ea typeface="Times New Roman" panose="02020603050405020304" pitchFamily="2" charset="0"/>
                        </a:rPr>
                        <a:t>年</a:t>
                      </a:r>
                      <a:endParaRPr lang="zh-CN" altLang="en-US"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endParaRPr b="1">
                        <a:solidFill>
                          <a:srgbClr val="990000"/>
                        </a:solidFill>
                        <a:latin typeface="宋体" panose="02010600030101010101" pitchFamily="2"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944563">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b="1">
                          <a:latin typeface="宋体" panose="02010600030101010101" pitchFamily="2" charset="-122"/>
                          <a:ea typeface="Times New Roman" panose="02020603050405020304" pitchFamily="2" charset="0"/>
                        </a:rPr>
                        <a:t>十三岁时</a:t>
                      </a:r>
                      <a:endParaRPr lang="zh-CN" altLang="en-US"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b="1">
                          <a:latin typeface="宋体" panose="02010600030101010101" pitchFamily="2" charset="-122"/>
                          <a:ea typeface="Times New Roman" panose="02020603050405020304" pitchFamily="2" charset="0"/>
                        </a:rPr>
                        <a:t> </a:t>
                      </a:r>
                      <a:endParaRPr lang="en-US" altLang="zh-CN" b="1">
                        <a:solidFill>
                          <a:srgbClr val="990000"/>
                        </a:solidFill>
                        <a:latin typeface="宋体" panose="02010600030101010101" pitchFamily="2"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1223962">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9525" cap="flat" cmpd="sng">
                      <a:solidFill>
                        <a:srgbClr val="000000"/>
                      </a:solidFill>
                      <a:prstDash val="solid"/>
                      <a:headEnd type="none" w="med" len="med"/>
                      <a:tailEnd type="none" w="med" len="med"/>
                    </a:lnB>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b="1">
                          <a:latin typeface="宋体" panose="02010600030101010101" pitchFamily="2" charset="-122"/>
                          <a:ea typeface="Times New Roman" panose="02020603050405020304" pitchFamily="2" charset="0"/>
                        </a:rPr>
                        <a:t>约有三年多</a:t>
                      </a:r>
                      <a:endParaRPr lang="zh-CN" altLang="en-US"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b="1">
                          <a:latin typeface="宋体" panose="02010600030101010101" pitchFamily="2" charset="-122"/>
                          <a:ea typeface="Times New Roman" panose="02020603050405020304" pitchFamily="2" charset="0"/>
                        </a:rPr>
                        <a:t> </a:t>
                      </a:r>
                      <a:endParaRPr lang="en-US" altLang="zh-CN"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5382" name="矩形 15381"/>
          <p:cNvSpPr>
            <a:spLocks noChangeArrowheads="1"/>
          </p:cNvSpPr>
          <p:nvPr/>
        </p:nvSpPr>
        <p:spPr bwMode="auto">
          <a:xfrm>
            <a:off x="2843213" y="2565400"/>
            <a:ext cx="5786437" cy="1066800"/>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b="1">
                <a:solidFill>
                  <a:srgbClr val="990000"/>
                </a:solidFill>
                <a:latin typeface="楷体_GB2312" panose="02010609030101010101" charset="-122"/>
                <a:ea typeface="楷体_GB2312" panose="02010609030101010101" charset="-122"/>
              </a:rPr>
              <a:t>生于浙江省绍兴府城里一姓周的家里。</a:t>
            </a:r>
            <a:endParaRPr lang="zh-CN" altLang="en-US" b="1">
              <a:solidFill>
                <a:srgbClr val="990000"/>
              </a:solidFill>
              <a:latin typeface="楷体_GB2312" panose="02010609030101010101" charset="-122"/>
              <a:ea typeface="楷体_GB2312" panose="02010609030101010101" charset="-122"/>
            </a:endParaRPr>
          </a:p>
        </p:txBody>
      </p:sp>
      <p:sp>
        <p:nvSpPr>
          <p:cNvPr id="15383" name="矩形 15382"/>
          <p:cNvSpPr>
            <a:spLocks noChangeArrowheads="1"/>
          </p:cNvSpPr>
          <p:nvPr/>
        </p:nvSpPr>
        <p:spPr bwMode="auto">
          <a:xfrm>
            <a:off x="2843213" y="3860800"/>
            <a:ext cx="5832475" cy="579438"/>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b="1">
                <a:solidFill>
                  <a:srgbClr val="990000"/>
                </a:solidFill>
                <a:latin typeface="楷体_GB2312" panose="02010609030101010101" charset="-122"/>
                <a:ea typeface="楷体_GB2312" panose="02010609030101010101" charset="-122"/>
              </a:rPr>
              <a:t>家遭大变故，寄住在亲戚家。</a:t>
            </a:r>
            <a:endParaRPr lang="zh-CN" altLang="en-US" b="1">
              <a:solidFill>
                <a:srgbClr val="990000"/>
              </a:solidFill>
              <a:latin typeface="楷体_GB2312" panose="02010609030101010101" charset="-122"/>
              <a:ea typeface="楷体_GB2312" panose="02010609030101010101" charset="-122"/>
            </a:endParaRPr>
          </a:p>
        </p:txBody>
      </p:sp>
      <p:sp>
        <p:nvSpPr>
          <p:cNvPr id="15384" name="矩形 15383"/>
          <p:cNvSpPr>
            <a:spLocks noChangeArrowheads="1"/>
          </p:cNvSpPr>
          <p:nvPr/>
        </p:nvSpPr>
        <p:spPr bwMode="auto">
          <a:xfrm>
            <a:off x="2843213" y="4724400"/>
            <a:ext cx="5784850" cy="1066800"/>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b="1">
                <a:solidFill>
                  <a:srgbClr val="990000"/>
                </a:solidFill>
                <a:latin typeface="楷体_GB2312" panose="02010609030101010101" charset="-122"/>
                <a:ea typeface="楷体_GB2312" panose="02010609030101010101" charset="-122"/>
              </a:rPr>
              <a:t>父亲去世。离开绍兴，前往南京求学。</a:t>
            </a:r>
            <a:endParaRPr lang="zh-CN" altLang="en-US" b="1">
              <a:solidFill>
                <a:srgbClr val="990000"/>
              </a:solidFill>
              <a:latin typeface="楷体_GB2312" panose="02010609030101010101" charset="-122"/>
              <a:ea typeface="楷体_GB2312" panose="02010609030101010101" charset="-122"/>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5382"/>
                                        </p:tgtEl>
                                        <p:attrNameLst>
                                          <p:attrName>style.visibility</p:attrName>
                                        </p:attrNameLst>
                                      </p:cBhvr>
                                      <p:to>
                                        <p:strVal val="visible"/>
                                      </p:to>
                                    </p:set>
                                    <p:anim calcmode="lin" valueType="num">
                                      <p:cBhvr>
                                        <p:cTn id="7" dur="500" fill="hold"/>
                                        <p:tgtEl>
                                          <p:spTgt spid="15382"/>
                                        </p:tgtEl>
                                        <p:attrNameLst>
                                          <p:attrName>ppt_w</p:attrName>
                                        </p:attrNameLst>
                                      </p:cBhvr>
                                      <p:tavLst>
                                        <p:tav tm="0">
                                          <p:val>
                                            <p:strVal val="#ppt_w*0.70"/>
                                          </p:val>
                                        </p:tav>
                                        <p:tav tm="100000">
                                          <p:val>
                                            <p:strVal val="#ppt_w"/>
                                          </p:val>
                                        </p:tav>
                                      </p:tavLst>
                                    </p:anim>
                                    <p:anim calcmode="lin" valueType="num">
                                      <p:cBhvr>
                                        <p:cTn id="8" dur="500" fill="hold"/>
                                        <p:tgtEl>
                                          <p:spTgt spid="15382"/>
                                        </p:tgtEl>
                                        <p:attrNameLst>
                                          <p:attrName>ppt_h</p:attrName>
                                        </p:attrNameLst>
                                      </p:cBhvr>
                                      <p:tavLst>
                                        <p:tav tm="0">
                                          <p:val>
                                            <p:strVal val="#ppt_h"/>
                                          </p:val>
                                        </p:tav>
                                        <p:tav tm="100000">
                                          <p:val>
                                            <p:strVal val="#ppt_h"/>
                                          </p:val>
                                        </p:tav>
                                      </p:tavLst>
                                    </p:anim>
                                    <p:animEffect transition="in" filter="fade">
                                      <p:cBhvr>
                                        <p:cTn id="9" dur="500"/>
                                        <p:tgtEl>
                                          <p:spTgt spid="1538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5383"/>
                                        </p:tgtEl>
                                        <p:attrNameLst>
                                          <p:attrName>style.visibility</p:attrName>
                                        </p:attrNameLst>
                                      </p:cBhvr>
                                      <p:to>
                                        <p:strVal val="visible"/>
                                      </p:to>
                                    </p:set>
                                    <p:anim calcmode="lin" valueType="num">
                                      <p:cBhvr>
                                        <p:cTn id="14" dur="500" fill="hold"/>
                                        <p:tgtEl>
                                          <p:spTgt spid="15383"/>
                                        </p:tgtEl>
                                        <p:attrNameLst>
                                          <p:attrName>ppt_w</p:attrName>
                                        </p:attrNameLst>
                                      </p:cBhvr>
                                      <p:tavLst>
                                        <p:tav tm="0">
                                          <p:val>
                                            <p:strVal val="#ppt_w*0.70"/>
                                          </p:val>
                                        </p:tav>
                                        <p:tav tm="100000">
                                          <p:val>
                                            <p:strVal val="#ppt_w"/>
                                          </p:val>
                                        </p:tav>
                                      </p:tavLst>
                                    </p:anim>
                                    <p:anim calcmode="lin" valueType="num">
                                      <p:cBhvr>
                                        <p:cTn id="15" dur="500" fill="hold"/>
                                        <p:tgtEl>
                                          <p:spTgt spid="15383"/>
                                        </p:tgtEl>
                                        <p:attrNameLst>
                                          <p:attrName>ppt_h</p:attrName>
                                        </p:attrNameLst>
                                      </p:cBhvr>
                                      <p:tavLst>
                                        <p:tav tm="0">
                                          <p:val>
                                            <p:strVal val="#ppt_h"/>
                                          </p:val>
                                        </p:tav>
                                        <p:tav tm="100000">
                                          <p:val>
                                            <p:strVal val="#ppt_h"/>
                                          </p:val>
                                        </p:tav>
                                      </p:tavLst>
                                    </p:anim>
                                    <p:animEffect transition="in" filter="fade">
                                      <p:cBhvr>
                                        <p:cTn id="16" dur="500"/>
                                        <p:tgtEl>
                                          <p:spTgt spid="15383"/>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5384"/>
                                        </p:tgtEl>
                                        <p:attrNameLst>
                                          <p:attrName>style.visibility</p:attrName>
                                        </p:attrNameLst>
                                      </p:cBhvr>
                                      <p:to>
                                        <p:strVal val="visible"/>
                                      </p:to>
                                    </p:set>
                                    <p:anim calcmode="lin" valueType="num">
                                      <p:cBhvr>
                                        <p:cTn id="21" dur="1000" fill="hold"/>
                                        <p:tgtEl>
                                          <p:spTgt spid="15384"/>
                                        </p:tgtEl>
                                        <p:attrNameLst>
                                          <p:attrName>ppt_w</p:attrName>
                                        </p:attrNameLst>
                                      </p:cBhvr>
                                      <p:tavLst>
                                        <p:tav tm="0">
                                          <p:val>
                                            <p:strVal val="#ppt_w*0.70"/>
                                          </p:val>
                                        </p:tav>
                                        <p:tav tm="100000">
                                          <p:val>
                                            <p:strVal val="#ppt_w"/>
                                          </p:val>
                                        </p:tav>
                                      </p:tavLst>
                                    </p:anim>
                                    <p:anim calcmode="lin" valueType="num">
                                      <p:cBhvr>
                                        <p:cTn id="22" dur="1000" fill="hold"/>
                                        <p:tgtEl>
                                          <p:spTgt spid="15384"/>
                                        </p:tgtEl>
                                        <p:attrNameLst>
                                          <p:attrName>ppt_h</p:attrName>
                                        </p:attrNameLst>
                                      </p:cBhvr>
                                      <p:tavLst>
                                        <p:tav tm="0">
                                          <p:val>
                                            <p:strVal val="#ppt_h"/>
                                          </p:val>
                                        </p:tav>
                                        <p:tav tm="100000">
                                          <p:val>
                                            <p:strVal val="#ppt_h"/>
                                          </p:val>
                                        </p:tav>
                                      </p:tavLst>
                                    </p:anim>
                                    <p:animEffect transition="in" filter="fade">
                                      <p:cBhvr>
                                        <p:cTn id="23" dur="1000"/>
                                        <p:tgtEl>
                                          <p:spTgt spid="153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82" grpId="0"/>
      <p:bldP spid="15383" grpId="0"/>
      <p:bldP spid="1538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6" name="内容占位符 16385"/>
          <p:cNvGraphicFramePr>
            <a:graphicFrameLocks noGrp="1"/>
          </p:cNvGraphicFramePr>
          <p:nvPr>
            <p:ph idx="4294967295"/>
          </p:nvPr>
        </p:nvGraphicFramePr>
        <p:xfrm>
          <a:off x="250825" y="908050"/>
          <a:ext cx="8713788" cy="4579938"/>
        </p:xfrm>
        <a:graphic>
          <a:graphicData uri="http://schemas.openxmlformats.org/drawingml/2006/table">
            <a:tbl>
              <a:tblPr/>
              <a:tblGrid>
                <a:gridCol w="1182688"/>
                <a:gridCol w="1509712"/>
                <a:gridCol w="6021388"/>
              </a:tblGrid>
              <a:tr h="792163">
                <a:tc rowSpan="5">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3600" b="1">
                          <a:latin typeface="黑体" panose="02010600030101010101" pitchFamily="49" charset="-122"/>
                          <a:ea typeface="黑体" panose="02010600030101010101" pitchFamily="49" charset="-122"/>
                        </a:rPr>
                        <a:t>求学</a:t>
                      </a:r>
                      <a:endParaRPr lang="zh-CN" altLang="en-US" sz="3600" b="1">
                        <a:latin typeface="黑体" panose="02010600030101010101" pitchFamily="49" charset="-122"/>
                        <a:ea typeface="黑体" panose="02010600030101010101" pitchFamily="49"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b="1">
                          <a:latin typeface="宋体" panose="02010600030101010101" pitchFamily="2" charset="-122"/>
                          <a:ea typeface="Times New Roman" panose="02020603050405020304" pitchFamily="2" charset="0"/>
                        </a:rPr>
                        <a:t>十八岁</a:t>
                      </a:r>
                      <a:endParaRPr lang="zh-CN" altLang="en-US"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endParaRPr b="1">
                        <a:solidFill>
                          <a:srgbClr val="990000"/>
                        </a:solidFill>
                        <a:latin typeface="宋体" panose="02010600030101010101" pitchFamily="2"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946150">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b="1">
                          <a:latin typeface="宋体" panose="02010600030101010101" pitchFamily="2" charset="-122"/>
                          <a:ea typeface="Times New Roman" panose="02020603050405020304" pitchFamily="2" charset="0"/>
                        </a:rPr>
                        <a:t>过了半年</a:t>
                      </a:r>
                      <a:endParaRPr lang="zh-CN" altLang="en-US"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endParaRPr b="1">
                        <a:solidFill>
                          <a:srgbClr val="990000"/>
                        </a:solidFill>
                        <a:latin typeface="宋体" panose="02010600030101010101" pitchFamily="2"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947737">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b="1">
                          <a:latin typeface="宋体" panose="02010600030101010101" pitchFamily="2" charset="-122"/>
                          <a:ea typeface="Times New Roman" panose="02020603050405020304" pitchFamily="2" charset="0"/>
                        </a:rPr>
                        <a:t>毕业之后</a:t>
                      </a:r>
                      <a:endParaRPr lang="zh-CN" altLang="en-US"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b="1">
                          <a:latin typeface="宋体" panose="02010600030101010101" pitchFamily="2" charset="-122"/>
                          <a:ea typeface="Times New Roman" panose="02020603050405020304" pitchFamily="2" charset="0"/>
                        </a:rPr>
                        <a:t> </a:t>
                      </a:r>
                      <a:endParaRPr lang="en-US" altLang="zh-CN" b="1">
                        <a:solidFill>
                          <a:srgbClr val="990000"/>
                        </a:solidFill>
                        <a:latin typeface="宋体" panose="02010600030101010101" pitchFamily="2"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946150">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b="1">
                          <a:latin typeface="宋体" panose="02010600030101010101" pitchFamily="2" charset="-122"/>
                          <a:ea typeface="Times New Roman" panose="02020603050405020304" pitchFamily="2" charset="0"/>
                        </a:rPr>
                        <a:t>预备学校毕业</a:t>
                      </a:r>
                      <a:endParaRPr lang="zh-CN" altLang="en-US"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b="1">
                          <a:latin typeface="宋体" panose="02010600030101010101" pitchFamily="2" charset="-122"/>
                          <a:ea typeface="Times New Roman" panose="02020603050405020304" pitchFamily="2" charset="0"/>
                        </a:rPr>
                        <a:t> </a:t>
                      </a:r>
                      <a:endParaRPr lang="en-US" altLang="zh-CN" b="1">
                        <a:solidFill>
                          <a:srgbClr val="990000"/>
                        </a:solidFill>
                        <a:latin typeface="宋体" panose="02010600030101010101" pitchFamily="2"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947738">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28575" cap="flat" cmpd="sng">
                      <a:solidFill>
                        <a:schemeClr val="tx1"/>
                      </a:solidFill>
                      <a:prstDash val="solid"/>
                      <a:headEnd type="none" w="med" len="med"/>
                      <a:tailEnd type="none" w="med" len="med"/>
                    </a:lnB>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b="1">
                          <a:latin typeface="宋体" panose="02010600030101010101" pitchFamily="2" charset="-122"/>
                          <a:ea typeface="Times New Roman" panose="02020603050405020304" pitchFamily="2" charset="0"/>
                        </a:rPr>
                        <a:t>两年后</a:t>
                      </a:r>
                      <a:endParaRPr lang="zh-CN" altLang="en-US"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b="1">
                          <a:latin typeface="宋体" panose="02010600030101010101" pitchFamily="2" charset="-122"/>
                          <a:ea typeface="Times New Roman" panose="02020603050405020304" pitchFamily="2" charset="0"/>
                        </a:rPr>
                        <a:t> </a:t>
                      </a:r>
                      <a:br>
                        <a:rPr lang="en-US" altLang="zh-CN" b="1">
                          <a:solidFill>
                            <a:srgbClr val="990000"/>
                          </a:solidFill>
                          <a:latin typeface="宋体" panose="02010600030101010101" pitchFamily="2" charset="-122"/>
                        </a:rPr>
                      </a:br>
                      <a:endParaRPr lang="en-US" altLang="zh-CN" b="1">
                        <a:solidFill>
                          <a:srgbClr val="990000"/>
                        </a:solidFill>
                        <a:latin typeface="宋体" panose="02010600030101010101" pitchFamily="2"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6409" name="矩形 16408"/>
          <p:cNvSpPr>
            <a:spLocks noChangeArrowheads="1"/>
          </p:cNvSpPr>
          <p:nvPr/>
        </p:nvSpPr>
        <p:spPr bwMode="auto">
          <a:xfrm>
            <a:off x="3086100" y="976313"/>
            <a:ext cx="4438650" cy="579437"/>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b="1">
                <a:solidFill>
                  <a:srgbClr val="990000"/>
                </a:solidFill>
                <a:latin typeface="楷体_GB2312" panose="02010609030101010101" charset="-122"/>
                <a:ea typeface="楷体_GB2312" panose="02010609030101010101" charset="-122"/>
              </a:rPr>
              <a:t>入江南水师学堂。</a:t>
            </a:r>
            <a:endParaRPr lang="zh-CN" altLang="en-US" b="1">
              <a:solidFill>
                <a:srgbClr val="990000"/>
              </a:solidFill>
              <a:latin typeface="楷体_GB2312" panose="02010609030101010101" charset="-122"/>
              <a:ea typeface="楷体_GB2312" panose="02010609030101010101" charset="-122"/>
            </a:endParaRPr>
          </a:p>
        </p:txBody>
      </p:sp>
      <p:sp>
        <p:nvSpPr>
          <p:cNvPr id="16410" name="矩形 16409"/>
          <p:cNvSpPr>
            <a:spLocks noChangeArrowheads="1"/>
          </p:cNvSpPr>
          <p:nvPr/>
        </p:nvSpPr>
        <p:spPr bwMode="auto">
          <a:xfrm>
            <a:off x="3086100" y="2849563"/>
            <a:ext cx="4006850" cy="579437"/>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b="1">
                <a:solidFill>
                  <a:srgbClr val="990000"/>
                </a:solidFill>
                <a:latin typeface="楷体_GB2312" panose="02010609030101010101" charset="-122"/>
                <a:ea typeface="楷体_GB2312" panose="02010609030101010101" charset="-122"/>
              </a:rPr>
              <a:t>到日本留学。</a:t>
            </a:r>
            <a:endParaRPr lang="zh-CN" altLang="en-US" b="1">
              <a:solidFill>
                <a:srgbClr val="990000"/>
              </a:solidFill>
              <a:latin typeface="楷体_GB2312" panose="02010609030101010101" charset="-122"/>
              <a:ea typeface="楷体_GB2312" panose="02010609030101010101" charset="-122"/>
            </a:endParaRPr>
          </a:p>
        </p:txBody>
      </p:sp>
      <p:sp>
        <p:nvSpPr>
          <p:cNvPr id="16411" name="矩形 16410"/>
          <p:cNvSpPr>
            <a:spLocks noChangeArrowheads="1"/>
          </p:cNvSpPr>
          <p:nvPr/>
        </p:nvSpPr>
        <p:spPr bwMode="auto">
          <a:xfrm>
            <a:off x="3033713" y="4649788"/>
            <a:ext cx="6110287" cy="579437"/>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b="1">
                <a:solidFill>
                  <a:srgbClr val="990000"/>
                </a:solidFill>
                <a:latin typeface="楷体_GB2312" panose="02010609030101010101" charset="-122"/>
                <a:ea typeface="楷体_GB2312" panose="02010609030101010101" charset="-122"/>
              </a:rPr>
              <a:t>终止学医，决心从事文艺事业。</a:t>
            </a:r>
            <a:endParaRPr lang="zh-CN" altLang="en-US" b="1">
              <a:solidFill>
                <a:srgbClr val="990000"/>
              </a:solidFill>
              <a:latin typeface="楷体_GB2312" panose="02010609030101010101" charset="-122"/>
              <a:ea typeface="楷体_GB2312" panose="02010609030101010101" charset="-122"/>
            </a:endParaRPr>
          </a:p>
        </p:txBody>
      </p:sp>
      <p:sp>
        <p:nvSpPr>
          <p:cNvPr id="16412" name="矩形 16411"/>
          <p:cNvSpPr>
            <a:spLocks noChangeArrowheads="1"/>
          </p:cNvSpPr>
          <p:nvPr/>
        </p:nvSpPr>
        <p:spPr bwMode="auto">
          <a:xfrm>
            <a:off x="3074988" y="1912938"/>
            <a:ext cx="4810125" cy="579437"/>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b="1">
                <a:solidFill>
                  <a:srgbClr val="990000"/>
                </a:solidFill>
                <a:latin typeface="楷体_GB2312" panose="02010609030101010101" charset="-122"/>
                <a:ea typeface="楷体_GB2312" panose="02010609030101010101" charset="-122"/>
              </a:rPr>
              <a:t>改入矿路学堂学开矿。</a:t>
            </a:r>
            <a:endParaRPr lang="zh-CN" altLang="en-US" b="1">
              <a:solidFill>
                <a:srgbClr val="990000"/>
              </a:solidFill>
              <a:latin typeface="楷体_GB2312" panose="02010609030101010101" charset="-122"/>
              <a:ea typeface="楷体_GB2312" panose="02010609030101010101" charset="-122"/>
            </a:endParaRPr>
          </a:p>
        </p:txBody>
      </p:sp>
      <p:sp>
        <p:nvSpPr>
          <p:cNvPr id="16413" name="矩形 16412"/>
          <p:cNvSpPr>
            <a:spLocks noChangeArrowheads="1"/>
          </p:cNvSpPr>
          <p:nvPr/>
        </p:nvSpPr>
        <p:spPr bwMode="auto">
          <a:xfrm>
            <a:off x="3019425" y="3786188"/>
            <a:ext cx="5873750" cy="579437"/>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b="1">
                <a:solidFill>
                  <a:srgbClr val="990000"/>
                </a:solidFill>
                <a:latin typeface="楷体_GB2312" panose="02010609030101010101" charset="-122"/>
                <a:ea typeface="楷体_GB2312" panose="02010609030101010101" charset="-122"/>
              </a:rPr>
              <a:t>决意学医，进仙台医专学习。</a:t>
            </a:r>
            <a:endParaRPr lang="zh-CN" altLang="en-US" b="1">
              <a:solidFill>
                <a:srgbClr val="990000"/>
              </a:solidFill>
              <a:latin typeface="楷体_GB2312" panose="02010609030101010101" charset="-122"/>
              <a:ea typeface="楷体_GB2312" panose="0201060903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6409"/>
                                        </p:tgtEl>
                                        <p:attrNameLst>
                                          <p:attrName>style.visibility</p:attrName>
                                        </p:attrNameLst>
                                      </p:cBhvr>
                                      <p:to>
                                        <p:strVal val="visible"/>
                                      </p:to>
                                    </p:set>
                                    <p:anim calcmode="lin" valueType="num">
                                      <p:cBhvr>
                                        <p:cTn id="7" dur="500" fill="hold"/>
                                        <p:tgtEl>
                                          <p:spTgt spid="16409"/>
                                        </p:tgtEl>
                                        <p:attrNameLst>
                                          <p:attrName>ppt_w</p:attrName>
                                        </p:attrNameLst>
                                      </p:cBhvr>
                                      <p:tavLst>
                                        <p:tav tm="0">
                                          <p:val>
                                            <p:strVal val="#ppt_w*0.70"/>
                                          </p:val>
                                        </p:tav>
                                        <p:tav tm="100000">
                                          <p:val>
                                            <p:strVal val="#ppt_w"/>
                                          </p:val>
                                        </p:tav>
                                      </p:tavLst>
                                    </p:anim>
                                    <p:anim calcmode="lin" valueType="num">
                                      <p:cBhvr>
                                        <p:cTn id="8" dur="500" fill="hold"/>
                                        <p:tgtEl>
                                          <p:spTgt spid="16409"/>
                                        </p:tgtEl>
                                        <p:attrNameLst>
                                          <p:attrName>ppt_h</p:attrName>
                                        </p:attrNameLst>
                                      </p:cBhvr>
                                      <p:tavLst>
                                        <p:tav tm="0">
                                          <p:val>
                                            <p:strVal val="#ppt_h"/>
                                          </p:val>
                                        </p:tav>
                                        <p:tav tm="100000">
                                          <p:val>
                                            <p:strVal val="#ppt_h"/>
                                          </p:val>
                                        </p:tav>
                                      </p:tavLst>
                                    </p:anim>
                                    <p:animEffect transition="in" filter="fade">
                                      <p:cBhvr>
                                        <p:cTn id="9" dur="500"/>
                                        <p:tgtEl>
                                          <p:spTgt spid="16409"/>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6412"/>
                                        </p:tgtEl>
                                        <p:attrNameLst>
                                          <p:attrName>style.visibility</p:attrName>
                                        </p:attrNameLst>
                                      </p:cBhvr>
                                      <p:to>
                                        <p:strVal val="visible"/>
                                      </p:to>
                                    </p:set>
                                    <p:anim calcmode="lin" valueType="num">
                                      <p:cBhvr>
                                        <p:cTn id="14" dur="500" fill="hold"/>
                                        <p:tgtEl>
                                          <p:spTgt spid="16412"/>
                                        </p:tgtEl>
                                        <p:attrNameLst>
                                          <p:attrName>ppt_w</p:attrName>
                                        </p:attrNameLst>
                                      </p:cBhvr>
                                      <p:tavLst>
                                        <p:tav tm="0">
                                          <p:val>
                                            <p:strVal val="#ppt_w*0.70"/>
                                          </p:val>
                                        </p:tav>
                                        <p:tav tm="100000">
                                          <p:val>
                                            <p:strVal val="#ppt_w"/>
                                          </p:val>
                                        </p:tav>
                                      </p:tavLst>
                                    </p:anim>
                                    <p:anim calcmode="lin" valueType="num">
                                      <p:cBhvr>
                                        <p:cTn id="15" dur="500" fill="hold"/>
                                        <p:tgtEl>
                                          <p:spTgt spid="16412"/>
                                        </p:tgtEl>
                                        <p:attrNameLst>
                                          <p:attrName>ppt_h</p:attrName>
                                        </p:attrNameLst>
                                      </p:cBhvr>
                                      <p:tavLst>
                                        <p:tav tm="0">
                                          <p:val>
                                            <p:strVal val="#ppt_h"/>
                                          </p:val>
                                        </p:tav>
                                        <p:tav tm="100000">
                                          <p:val>
                                            <p:strVal val="#ppt_h"/>
                                          </p:val>
                                        </p:tav>
                                      </p:tavLst>
                                    </p:anim>
                                    <p:animEffect transition="in" filter="fade">
                                      <p:cBhvr>
                                        <p:cTn id="16" dur="500"/>
                                        <p:tgtEl>
                                          <p:spTgt spid="16412"/>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6410"/>
                                        </p:tgtEl>
                                        <p:attrNameLst>
                                          <p:attrName>style.visibility</p:attrName>
                                        </p:attrNameLst>
                                      </p:cBhvr>
                                      <p:to>
                                        <p:strVal val="visible"/>
                                      </p:to>
                                    </p:set>
                                    <p:anim calcmode="lin" valueType="num">
                                      <p:cBhvr>
                                        <p:cTn id="21" dur="500" fill="hold"/>
                                        <p:tgtEl>
                                          <p:spTgt spid="16410"/>
                                        </p:tgtEl>
                                        <p:attrNameLst>
                                          <p:attrName>ppt_w</p:attrName>
                                        </p:attrNameLst>
                                      </p:cBhvr>
                                      <p:tavLst>
                                        <p:tav tm="0">
                                          <p:val>
                                            <p:strVal val="#ppt_w*0.70"/>
                                          </p:val>
                                        </p:tav>
                                        <p:tav tm="100000">
                                          <p:val>
                                            <p:strVal val="#ppt_w"/>
                                          </p:val>
                                        </p:tav>
                                      </p:tavLst>
                                    </p:anim>
                                    <p:anim calcmode="lin" valueType="num">
                                      <p:cBhvr>
                                        <p:cTn id="22" dur="500" fill="hold"/>
                                        <p:tgtEl>
                                          <p:spTgt spid="16410"/>
                                        </p:tgtEl>
                                        <p:attrNameLst>
                                          <p:attrName>ppt_h</p:attrName>
                                        </p:attrNameLst>
                                      </p:cBhvr>
                                      <p:tavLst>
                                        <p:tav tm="0">
                                          <p:val>
                                            <p:strVal val="#ppt_h"/>
                                          </p:val>
                                        </p:tav>
                                        <p:tav tm="100000">
                                          <p:val>
                                            <p:strVal val="#ppt_h"/>
                                          </p:val>
                                        </p:tav>
                                      </p:tavLst>
                                    </p:anim>
                                    <p:animEffect transition="in" filter="fade">
                                      <p:cBhvr>
                                        <p:cTn id="23" dur="500"/>
                                        <p:tgtEl>
                                          <p:spTgt spid="16410"/>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16413"/>
                                        </p:tgtEl>
                                        <p:attrNameLst>
                                          <p:attrName>style.visibility</p:attrName>
                                        </p:attrNameLst>
                                      </p:cBhvr>
                                      <p:to>
                                        <p:strVal val="visible"/>
                                      </p:to>
                                    </p:set>
                                    <p:anim calcmode="lin" valueType="num">
                                      <p:cBhvr>
                                        <p:cTn id="28" dur="500" fill="hold"/>
                                        <p:tgtEl>
                                          <p:spTgt spid="16413"/>
                                        </p:tgtEl>
                                        <p:attrNameLst>
                                          <p:attrName>ppt_w</p:attrName>
                                        </p:attrNameLst>
                                      </p:cBhvr>
                                      <p:tavLst>
                                        <p:tav tm="0">
                                          <p:val>
                                            <p:strVal val="#ppt_w*0.70"/>
                                          </p:val>
                                        </p:tav>
                                        <p:tav tm="100000">
                                          <p:val>
                                            <p:strVal val="#ppt_w"/>
                                          </p:val>
                                        </p:tav>
                                      </p:tavLst>
                                    </p:anim>
                                    <p:anim calcmode="lin" valueType="num">
                                      <p:cBhvr>
                                        <p:cTn id="29" dur="500" fill="hold"/>
                                        <p:tgtEl>
                                          <p:spTgt spid="16413"/>
                                        </p:tgtEl>
                                        <p:attrNameLst>
                                          <p:attrName>ppt_h</p:attrName>
                                        </p:attrNameLst>
                                      </p:cBhvr>
                                      <p:tavLst>
                                        <p:tav tm="0">
                                          <p:val>
                                            <p:strVal val="#ppt_h"/>
                                          </p:val>
                                        </p:tav>
                                        <p:tav tm="100000">
                                          <p:val>
                                            <p:strVal val="#ppt_h"/>
                                          </p:val>
                                        </p:tav>
                                      </p:tavLst>
                                    </p:anim>
                                    <p:animEffect transition="in" filter="fade">
                                      <p:cBhvr>
                                        <p:cTn id="30" dur="500"/>
                                        <p:tgtEl>
                                          <p:spTgt spid="16413"/>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6411"/>
                                        </p:tgtEl>
                                        <p:attrNameLst>
                                          <p:attrName>style.visibility</p:attrName>
                                        </p:attrNameLst>
                                      </p:cBhvr>
                                      <p:to>
                                        <p:strVal val="visible"/>
                                      </p:to>
                                    </p:set>
                                    <p:anim calcmode="lin" valueType="num">
                                      <p:cBhvr>
                                        <p:cTn id="35" dur="500" fill="hold"/>
                                        <p:tgtEl>
                                          <p:spTgt spid="16411"/>
                                        </p:tgtEl>
                                        <p:attrNameLst>
                                          <p:attrName>ppt_w</p:attrName>
                                        </p:attrNameLst>
                                      </p:cBhvr>
                                      <p:tavLst>
                                        <p:tav tm="0">
                                          <p:val>
                                            <p:strVal val="#ppt_w*0.70"/>
                                          </p:val>
                                        </p:tav>
                                        <p:tav tm="100000">
                                          <p:val>
                                            <p:strVal val="#ppt_w"/>
                                          </p:val>
                                        </p:tav>
                                      </p:tavLst>
                                    </p:anim>
                                    <p:anim calcmode="lin" valueType="num">
                                      <p:cBhvr>
                                        <p:cTn id="36" dur="500" fill="hold"/>
                                        <p:tgtEl>
                                          <p:spTgt spid="16411"/>
                                        </p:tgtEl>
                                        <p:attrNameLst>
                                          <p:attrName>ppt_h</p:attrName>
                                        </p:attrNameLst>
                                      </p:cBhvr>
                                      <p:tavLst>
                                        <p:tav tm="0">
                                          <p:val>
                                            <p:strVal val="#ppt_h"/>
                                          </p:val>
                                        </p:tav>
                                        <p:tav tm="100000">
                                          <p:val>
                                            <p:strVal val="#ppt_h"/>
                                          </p:val>
                                        </p:tav>
                                      </p:tavLst>
                                    </p:anim>
                                    <p:animEffect transition="in" filter="fade">
                                      <p:cBhvr>
                                        <p:cTn id="37" dur="500"/>
                                        <p:tgtEl>
                                          <p:spTgt spid="16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9" grpId="0"/>
      <p:bldP spid="16410" grpId="0"/>
      <p:bldP spid="16411" grpId="0"/>
      <p:bldP spid="16412" grpId="0"/>
      <p:bldP spid="164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10" name="表格 17409"/>
          <p:cNvGraphicFramePr/>
          <p:nvPr/>
        </p:nvGraphicFramePr>
        <p:xfrm>
          <a:off x="50800" y="825500"/>
          <a:ext cx="8912225" cy="5016500"/>
        </p:xfrm>
        <a:graphic>
          <a:graphicData uri="http://schemas.openxmlformats.org/drawingml/2006/table">
            <a:tbl>
              <a:tblPr/>
              <a:tblGrid>
                <a:gridCol w="633095"/>
                <a:gridCol w="1975485"/>
                <a:gridCol w="6303010"/>
              </a:tblGrid>
              <a:tr h="546735">
                <a:tc rowSpan="10">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b="1">
                          <a:latin typeface="黑体" panose="02010600030101010101" pitchFamily="49" charset="-122"/>
                          <a:ea typeface="黑体" panose="02010600030101010101" pitchFamily="49" charset="-122"/>
                        </a:rPr>
                        <a:t>工</a:t>
                      </a:r>
                      <a:endParaRPr lang="zh-CN" altLang="en-US" sz="2000" b="1">
                        <a:latin typeface="黑体" panose="02010600030101010101" pitchFamily="49" charset="-122"/>
                        <a:ea typeface="黑体" panose="02010600030101010101" pitchFamily="49" charset="-122"/>
                      </a:endParaRPr>
                    </a:p>
                    <a:p>
                      <a:pPr marL="0" lvl="0" indent="0" algn="ctr">
                        <a:spcBef>
                          <a:spcPct val="0"/>
                        </a:spcBef>
                        <a:buNone/>
                      </a:pPr>
                      <a:r>
                        <a:rPr lang="zh-CN" altLang="en-US" sz="2000" b="1">
                          <a:latin typeface="黑体" panose="02010600030101010101" pitchFamily="49" charset="-122"/>
                          <a:ea typeface="黑体" panose="02010600030101010101" pitchFamily="49" charset="-122"/>
                        </a:rPr>
                        <a:t>作</a:t>
                      </a:r>
                      <a:endParaRPr lang="zh-CN" altLang="en-US" sz="2000" b="1">
                        <a:latin typeface="黑体" panose="02010600030101010101" pitchFamily="49" charset="-122"/>
                        <a:ea typeface="黑体" panose="02010600030101010101" pitchFamily="49"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b="1">
                          <a:latin typeface="宋体" panose="02010600030101010101" pitchFamily="2" charset="-122"/>
                          <a:ea typeface="Times New Roman" panose="02020603050405020304" pitchFamily="2" charset="0"/>
                        </a:rPr>
                        <a:t>二十九岁</a:t>
                      </a:r>
                      <a:endParaRPr lang="zh-CN" altLang="en-US" sz="2000"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l">
                        <a:spcBef>
                          <a:spcPct val="0"/>
                        </a:spcBef>
                        <a:buNone/>
                      </a:pPr>
                      <a:r>
                        <a:rPr lang="en-US" altLang="zh-CN" sz="2000">
                          <a:latin typeface="Times New Roman" panose="02020603050405020304" pitchFamily="2" charset="0"/>
                          <a:ea typeface="Times New Roman" panose="02020603050405020304" pitchFamily="2" charset="0"/>
                        </a:rPr>
                        <a:t> </a:t>
                      </a:r>
                      <a:endParaRPr lang="en-US" altLang="zh-CN" sz="2000">
                        <a:latin typeface="Times New Roman" panose="02020603050405020304" pitchFamily="2" charset="0"/>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546100">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b="1">
                          <a:latin typeface="宋体" panose="02010600030101010101" pitchFamily="2" charset="-122"/>
                          <a:ea typeface="Times New Roman" panose="02020603050405020304" pitchFamily="2" charset="0"/>
                        </a:rPr>
                        <a:t>第二年</a:t>
                      </a:r>
                      <a:endParaRPr lang="zh-CN" altLang="en-US" sz="2000"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l">
                        <a:spcBef>
                          <a:spcPct val="0"/>
                        </a:spcBef>
                        <a:buNone/>
                      </a:pPr>
                      <a:r>
                        <a:rPr lang="en-US" altLang="zh-CN" sz="2000">
                          <a:latin typeface="Times New Roman" panose="02020603050405020304" pitchFamily="2" charset="0"/>
                          <a:ea typeface="Times New Roman" panose="02020603050405020304" pitchFamily="2" charset="0"/>
                        </a:rPr>
                        <a:t> </a:t>
                      </a:r>
                      <a:endParaRPr lang="en-US" altLang="zh-CN" sz="2000">
                        <a:latin typeface="Times New Roman" panose="02020603050405020304" pitchFamily="2" charset="0"/>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593725">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b="1">
                          <a:latin typeface="宋体" panose="02010600030101010101" pitchFamily="2" charset="-122"/>
                          <a:ea typeface="Times New Roman" panose="02020603050405020304" pitchFamily="2" charset="0"/>
                        </a:rPr>
                        <a:t>第三年</a:t>
                      </a:r>
                      <a:endParaRPr lang="zh-CN" altLang="en-US" sz="2000"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l">
                        <a:spcBef>
                          <a:spcPct val="0"/>
                        </a:spcBef>
                        <a:buNone/>
                      </a:pPr>
                      <a:r>
                        <a:rPr lang="en-US" altLang="zh-CN" sz="2000">
                          <a:latin typeface="Times New Roman" panose="02020603050405020304" pitchFamily="2" charset="0"/>
                          <a:ea typeface="Times New Roman" panose="02020603050405020304" pitchFamily="2" charset="0"/>
                        </a:rPr>
                        <a:t> </a:t>
                      </a:r>
                      <a:endParaRPr lang="en-US" altLang="zh-CN" sz="2000">
                        <a:latin typeface="Times New Roman" panose="02020603050405020304" pitchFamily="2" charset="0"/>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57835">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b="1">
                          <a:latin typeface="宋体" panose="02010600030101010101" pitchFamily="2" charset="-122"/>
                          <a:ea typeface="Times New Roman" panose="02020603050405020304" pitchFamily="2" charset="0"/>
                        </a:rPr>
                        <a:t>绍兴光复后</a:t>
                      </a:r>
                      <a:endParaRPr lang="zh-CN" altLang="en-US" sz="2000"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l">
                        <a:spcBef>
                          <a:spcPct val="0"/>
                        </a:spcBef>
                        <a:buNone/>
                      </a:pPr>
                      <a:r>
                        <a:rPr lang="en-US" altLang="zh-CN" sz="2000">
                          <a:latin typeface="Times New Roman" panose="02020603050405020304" pitchFamily="2" charset="0"/>
                          <a:ea typeface="Times New Roman" panose="02020603050405020304" pitchFamily="2" charset="0"/>
                        </a:rPr>
                        <a:t> </a:t>
                      </a:r>
                      <a:endParaRPr lang="en-US" altLang="zh-CN" sz="2000">
                        <a:latin typeface="Times New Roman" panose="02020603050405020304" pitchFamily="2" charset="0"/>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98780">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b="1">
                          <a:latin typeface="宋体" panose="02010600030101010101" pitchFamily="2" charset="-122"/>
                          <a:ea typeface="Times New Roman" panose="02020603050405020304" pitchFamily="2" charset="0"/>
                        </a:rPr>
                        <a:t>南京政府成立</a:t>
                      </a:r>
                      <a:endParaRPr lang="zh-CN" altLang="en-US" sz="2000"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l">
                        <a:spcBef>
                          <a:spcPct val="0"/>
                        </a:spcBef>
                        <a:buNone/>
                      </a:pPr>
                      <a:r>
                        <a:rPr lang="en-US" altLang="zh-CN" sz="2000">
                          <a:latin typeface="Times New Roman" panose="02020603050405020304" pitchFamily="2" charset="0"/>
                          <a:ea typeface="Times New Roman" panose="02020603050405020304" pitchFamily="2" charset="0"/>
                        </a:rPr>
                        <a:t> </a:t>
                      </a:r>
                      <a:endParaRPr lang="en-US" altLang="zh-CN" sz="2000">
                        <a:latin typeface="Times New Roman" panose="02020603050405020304" pitchFamily="2" charset="0"/>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546735">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b="1">
                          <a:latin typeface="宋体" panose="02010600030101010101" pitchFamily="2" charset="-122"/>
                          <a:ea typeface="Times New Roman" panose="02020603050405020304" pitchFamily="2" charset="0"/>
                        </a:rPr>
                        <a:t>后来</a:t>
                      </a:r>
                      <a:endParaRPr lang="zh-CN" altLang="en-US" sz="2000"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l">
                        <a:spcBef>
                          <a:spcPct val="0"/>
                        </a:spcBef>
                        <a:buNone/>
                      </a:pPr>
                      <a:r>
                        <a:rPr lang="en-US" altLang="zh-CN" sz="2000">
                          <a:latin typeface="Times New Roman" panose="02020603050405020304" pitchFamily="2" charset="0"/>
                          <a:ea typeface="Times New Roman" panose="02020603050405020304" pitchFamily="2" charset="0"/>
                        </a:rPr>
                        <a:t> </a:t>
                      </a:r>
                      <a:endParaRPr lang="en-US" altLang="zh-CN" sz="2000">
                        <a:latin typeface="Times New Roman" panose="02020603050405020304" pitchFamily="2" charset="0"/>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33070">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b="1">
                          <a:latin typeface="宋体" panose="02010600030101010101" pitchFamily="2" charset="-122"/>
                          <a:ea typeface="Times New Roman" panose="02020603050405020304" pitchFamily="2" charset="0"/>
                        </a:rPr>
                        <a:t>一九二六年</a:t>
                      </a:r>
                      <a:endParaRPr lang="zh-CN" altLang="en-US" sz="2000"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l">
                        <a:spcBef>
                          <a:spcPct val="0"/>
                        </a:spcBef>
                        <a:buNone/>
                      </a:pPr>
                      <a:r>
                        <a:rPr lang="en-US" altLang="zh-CN" sz="2000">
                          <a:latin typeface="Times New Roman" panose="02020603050405020304" pitchFamily="2" charset="0"/>
                          <a:ea typeface="Times New Roman" panose="02020603050405020304" pitchFamily="2" charset="0"/>
                        </a:rPr>
                        <a:t> </a:t>
                      </a:r>
                      <a:endParaRPr lang="en-US" altLang="zh-CN" sz="2000">
                        <a:latin typeface="Times New Roman" panose="02020603050405020304" pitchFamily="2" charset="0"/>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551180">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b="1">
                          <a:latin typeface="宋体" panose="02010600030101010101" pitchFamily="2" charset="-122"/>
                          <a:ea typeface="Times New Roman" panose="02020603050405020304" pitchFamily="2" charset="0"/>
                        </a:rPr>
                        <a:t>十二月</a:t>
                      </a:r>
                      <a:endParaRPr lang="zh-CN" altLang="en-US" sz="2000"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l">
                        <a:spcBef>
                          <a:spcPct val="0"/>
                        </a:spcBef>
                        <a:buNone/>
                      </a:pPr>
                      <a:r>
                        <a:rPr lang="en-US" altLang="zh-CN" sz="2000">
                          <a:latin typeface="Times New Roman" panose="02020603050405020304" pitchFamily="2" charset="0"/>
                          <a:ea typeface="Times New Roman" panose="02020603050405020304" pitchFamily="2" charset="0"/>
                        </a:rPr>
                        <a:t> </a:t>
                      </a:r>
                      <a:endParaRPr lang="en-US" altLang="zh-CN" sz="2000">
                        <a:latin typeface="Times New Roman" panose="02020603050405020304" pitchFamily="2" charset="0"/>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543560">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b="1">
                          <a:latin typeface="宋体" panose="02010600030101010101" pitchFamily="2" charset="-122"/>
                          <a:ea typeface="Times New Roman" panose="02020603050405020304" pitchFamily="2" charset="0"/>
                        </a:rPr>
                        <a:t>四月</a:t>
                      </a:r>
                      <a:endParaRPr lang="zh-CN" altLang="en-US" sz="2000"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l">
                        <a:spcBef>
                          <a:spcPct val="0"/>
                        </a:spcBef>
                        <a:buNone/>
                      </a:pPr>
                      <a:r>
                        <a:rPr lang="en-US" altLang="zh-CN" sz="2000">
                          <a:latin typeface="Times New Roman" panose="02020603050405020304" pitchFamily="2" charset="0"/>
                          <a:ea typeface="Times New Roman" panose="02020603050405020304" pitchFamily="2" charset="0"/>
                        </a:rPr>
                        <a:t> </a:t>
                      </a:r>
                      <a:endParaRPr lang="en-US" altLang="zh-CN" sz="2000">
                        <a:latin typeface="Times New Roman" panose="02020603050405020304" pitchFamily="2" charset="0"/>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98780">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28575" cap="flat" cmpd="sng">
                      <a:solidFill>
                        <a:schemeClr val="tx1"/>
                      </a:solidFill>
                      <a:prstDash val="solid"/>
                      <a:headEnd type="none" w="med" len="med"/>
                      <a:tailEnd type="none" w="med" len="med"/>
                    </a:lnB>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b="1">
                          <a:latin typeface="宋体" panose="02010600030101010101" pitchFamily="2" charset="-122"/>
                          <a:ea typeface="Times New Roman" panose="02020603050405020304" pitchFamily="2" charset="0"/>
                        </a:rPr>
                        <a:t>九月</a:t>
                      </a:r>
                      <a:endParaRPr lang="zh-CN" altLang="en-US" sz="2000" b="1">
                        <a:latin typeface="宋体" panose="02010600030101010101" pitchFamily="2" charset="-122"/>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l">
                        <a:spcBef>
                          <a:spcPct val="0"/>
                        </a:spcBef>
                        <a:buNone/>
                      </a:pPr>
                      <a:r>
                        <a:rPr lang="en-US" altLang="zh-CN" sz="2000">
                          <a:latin typeface="Times New Roman" panose="02020603050405020304" pitchFamily="2" charset="0"/>
                          <a:ea typeface="Times New Roman" panose="02020603050405020304" pitchFamily="2" charset="0"/>
                        </a:rPr>
                        <a:t> </a:t>
                      </a:r>
                      <a:endParaRPr lang="en-US" altLang="zh-CN" sz="2000">
                        <a:latin typeface="Times New Roman" panose="02020603050405020304" pitchFamily="2" charset="0"/>
                        <a:ea typeface="Times New Roman" panose="02020603050405020304" pitchFamily="2" charset="0"/>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7448" name="矩形 17447"/>
          <p:cNvSpPr>
            <a:spLocks noChangeArrowheads="1"/>
          </p:cNvSpPr>
          <p:nvPr/>
        </p:nvSpPr>
        <p:spPr bwMode="auto">
          <a:xfrm>
            <a:off x="3276600" y="2565400"/>
            <a:ext cx="4286250" cy="395288"/>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000" b="1">
                <a:solidFill>
                  <a:srgbClr val="990000"/>
                </a:solidFill>
                <a:latin typeface="楷体_GB2312" panose="02010609030101010101" charset="-122"/>
                <a:ea typeface="楷体_GB2312" panose="02010609030101010101" charset="-122"/>
              </a:rPr>
              <a:t>任浙江师范学校校长。</a:t>
            </a:r>
            <a:endParaRPr lang="zh-CN" altLang="en-US" sz="2000" b="1">
              <a:solidFill>
                <a:srgbClr val="990000"/>
              </a:solidFill>
              <a:latin typeface="楷体_GB2312" panose="02010609030101010101" charset="-122"/>
              <a:ea typeface="楷体_GB2312" panose="02010609030101010101" charset="-122"/>
            </a:endParaRPr>
          </a:p>
        </p:txBody>
      </p:sp>
      <p:sp>
        <p:nvSpPr>
          <p:cNvPr id="17449" name="矩形 17448"/>
          <p:cNvSpPr>
            <a:spLocks noChangeArrowheads="1"/>
          </p:cNvSpPr>
          <p:nvPr/>
        </p:nvSpPr>
        <p:spPr bwMode="auto">
          <a:xfrm>
            <a:off x="3275013" y="3932238"/>
            <a:ext cx="6248400" cy="396875"/>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000" b="1">
                <a:solidFill>
                  <a:srgbClr val="990000"/>
                </a:solidFill>
                <a:latin typeface="楷体_GB2312" panose="02010609030101010101" charset="-122"/>
                <a:ea typeface="楷体_GB2312" panose="02010609030101010101" charset="-122"/>
              </a:rPr>
              <a:t>躲避政府迫害，到厦门大学做教授。</a:t>
            </a:r>
            <a:endParaRPr lang="zh-CN" altLang="en-US" sz="2000" b="1">
              <a:solidFill>
                <a:srgbClr val="990000"/>
              </a:solidFill>
              <a:latin typeface="楷体_GB2312" panose="02010609030101010101" charset="-122"/>
              <a:ea typeface="楷体_GB2312" panose="02010609030101010101" charset="-122"/>
            </a:endParaRPr>
          </a:p>
        </p:txBody>
      </p:sp>
      <p:sp>
        <p:nvSpPr>
          <p:cNvPr id="17450" name="矩形 17449"/>
          <p:cNvSpPr>
            <a:spLocks noChangeArrowheads="1"/>
          </p:cNvSpPr>
          <p:nvPr/>
        </p:nvSpPr>
        <p:spPr bwMode="auto">
          <a:xfrm>
            <a:off x="3275013" y="2995613"/>
            <a:ext cx="6858000" cy="396875"/>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000" b="1">
                <a:solidFill>
                  <a:srgbClr val="990000"/>
                </a:solidFill>
                <a:latin typeface="楷体_GB2312" panose="02010609030101010101" charset="-122"/>
                <a:ea typeface="楷体_GB2312" panose="02010609030101010101" charset="-122"/>
              </a:rPr>
              <a:t>任南京临时政府教育部部员，迁北京。</a:t>
            </a:r>
            <a:endParaRPr lang="zh-CN" altLang="en-US" sz="2000" b="1">
              <a:solidFill>
                <a:srgbClr val="990000"/>
              </a:solidFill>
              <a:latin typeface="楷体_GB2312" panose="02010609030101010101" charset="-122"/>
              <a:ea typeface="楷体_GB2312" panose="02010609030101010101" charset="-122"/>
            </a:endParaRPr>
          </a:p>
        </p:txBody>
      </p:sp>
      <p:sp>
        <p:nvSpPr>
          <p:cNvPr id="17451" name="矩形 17450"/>
          <p:cNvSpPr>
            <a:spLocks noChangeArrowheads="1"/>
          </p:cNvSpPr>
          <p:nvPr/>
        </p:nvSpPr>
        <p:spPr bwMode="auto">
          <a:xfrm>
            <a:off x="3348038" y="4437063"/>
            <a:ext cx="3962400" cy="395287"/>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000" b="1">
                <a:solidFill>
                  <a:srgbClr val="990000"/>
                </a:solidFill>
                <a:latin typeface="楷体_GB2312" panose="02010609030101010101" charset="-122"/>
                <a:ea typeface="楷体_GB2312" panose="02010609030101010101" charset="-122"/>
              </a:rPr>
              <a:t>在中山大学做教授。</a:t>
            </a:r>
            <a:endParaRPr lang="zh-CN" altLang="en-US" sz="2000" b="1">
              <a:solidFill>
                <a:srgbClr val="990000"/>
              </a:solidFill>
              <a:latin typeface="楷体_GB2312" panose="02010609030101010101" charset="-122"/>
              <a:ea typeface="楷体_GB2312" panose="02010609030101010101" charset="-122"/>
            </a:endParaRPr>
          </a:p>
        </p:txBody>
      </p:sp>
      <p:sp>
        <p:nvSpPr>
          <p:cNvPr id="17452" name="矩形 17451"/>
          <p:cNvSpPr>
            <a:spLocks noChangeArrowheads="1"/>
          </p:cNvSpPr>
          <p:nvPr/>
        </p:nvSpPr>
        <p:spPr bwMode="auto">
          <a:xfrm>
            <a:off x="3419475" y="5011738"/>
            <a:ext cx="1865313" cy="396875"/>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000" b="1">
                <a:solidFill>
                  <a:srgbClr val="990000"/>
                </a:solidFill>
                <a:latin typeface="楷体_GB2312" panose="02010609030101010101" charset="-122"/>
                <a:ea typeface="楷体_GB2312" panose="02010609030101010101" charset="-122"/>
              </a:rPr>
              <a:t>辞职。</a:t>
            </a:r>
            <a:endParaRPr lang="zh-CN" altLang="en-US" sz="2000" b="1">
              <a:solidFill>
                <a:srgbClr val="990000"/>
              </a:solidFill>
              <a:latin typeface="楷体_GB2312" panose="02010609030101010101" charset="-122"/>
              <a:ea typeface="楷体_GB2312" panose="02010609030101010101" charset="-122"/>
            </a:endParaRPr>
          </a:p>
        </p:txBody>
      </p:sp>
      <p:sp>
        <p:nvSpPr>
          <p:cNvPr id="17453" name="矩形 17452"/>
          <p:cNvSpPr>
            <a:spLocks noChangeArrowheads="1"/>
          </p:cNvSpPr>
          <p:nvPr/>
        </p:nvSpPr>
        <p:spPr bwMode="auto">
          <a:xfrm>
            <a:off x="3348038" y="5445125"/>
            <a:ext cx="5105400" cy="396875"/>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000" b="1">
                <a:solidFill>
                  <a:srgbClr val="990000"/>
                </a:solidFill>
                <a:latin typeface="楷体_GB2312" panose="02010609030101010101" charset="-122"/>
                <a:ea typeface="楷体_GB2312" panose="02010609030101010101" charset="-122"/>
              </a:rPr>
              <a:t>出广东，后一直住在上海。</a:t>
            </a:r>
            <a:endParaRPr lang="zh-CN" altLang="en-US" sz="2000" b="1">
              <a:solidFill>
                <a:srgbClr val="990000"/>
              </a:solidFill>
              <a:latin typeface="楷体_GB2312" panose="02010609030101010101" charset="-122"/>
              <a:ea typeface="楷体_GB2312" panose="02010609030101010101" charset="-122"/>
            </a:endParaRPr>
          </a:p>
        </p:txBody>
      </p:sp>
      <p:sp>
        <p:nvSpPr>
          <p:cNvPr id="17454" name="矩形 17453"/>
          <p:cNvSpPr>
            <a:spLocks noChangeArrowheads="1"/>
          </p:cNvSpPr>
          <p:nvPr/>
        </p:nvSpPr>
        <p:spPr bwMode="auto">
          <a:xfrm>
            <a:off x="3276600" y="908050"/>
            <a:ext cx="6038850" cy="396875"/>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000" b="1">
                <a:solidFill>
                  <a:srgbClr val="990000"/>
                </a:solidFill>
                <a:latin typeface="楷体_GB2312" panose="02010609030101010101" charset="-122"/>
                <a:ea typeface="楷体_GB2312" panose="02010609030101010101" charset="-122"/>
              </a:rPr>
              <a:t>回国，在浙江杭州两级师范学堂做教员。</a:t>
            </a:r>
            <a:endParaRPr lang="zh-CN" altLang="en-US" sz="2000" b="1">
              <a:solidFill>
                <a:srgbClr val="990000"/>
              </a:solidFill>
              <a:latin typeface="楷体_GB2312" panose="02010609030101010101" charset="-122"/>
              <a:ea typeface="楷体_GB2312" panose="02010609030101010101" charset="-122"/>
            </a:endParaRPr>
          </a:p>
        </p:txBody>
      </p:sp>
      <p:sp>
        <p:nvSpPr>
          <p:cNvPr id="17455" name="矩形 17454"/>
          <p:cNvSpPr>
            <a:spLocks noChangeArrowheads="1"/>
          </p:cNvSpPr>
          <p:nvPr/>
        </p:nvSpPr>
        <p:spPr bwMode="auto">
          <a:xfrm>
            <a:off x="3276600" y="1409700"/>
            <a:ext cx="4648200" cy="396875"/>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000" b="1">
                <a:solidFill>
                  <a:srgbClr val="990000"/>
                </a:solidFill>
                <a:latin typeface="楷体_GB2312" panose="02010609030101010101" charset="-122"/>
                <a:ea typeface="楷体_GB2312" panose="02010609030101010101" charset="-122"/>
              </a:rPr>
              <a:t>在绍兴中学堂做教务长。</a:t>
            </a:r>
            <a:endParaRPr lang="zh-CN" altLang="en-US" sz="2000" b="1">
              <a:solidFill>
                <a:srgbClr val="990000"/>
              </a:solidFill>
              <a:latin typeface="楷体_GB2312" panose="02010609030101010101" charset="-122"/>
              <a:ea typeface="楷体_GB2312" panose="02010609030101010101" charset="-122"/>
            </a:endParaRPr>
          </a:p>
        </p:txBody>
      </p:sp>
      <p:sp>
        <p:nvSpPr>
          <p:cNvPr id="17456" name="矩形 17455"/>
          <p:cNvSpPr>
            <a:spLocks noChangeArrowheads="1"/>
          </p:cNvSpPr>
          <p:nvPr/>
        </p:nvSpPr>
        <p:spPr bwMode="auto">
          <a:xfrm>
            <a:off x="3275013" y="1989138"/>
            <a:ext cx="5922962" cy="395287"/>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000" b="1">
                <a:solidFill>
                  <a:srgbClr val="990000"/>
                </a:solidFill>
                <a:latin typeface="楷体_GB2312" panose="02010609030101010101" charset="-122"/>
                <a:ea typeface="楷体_GB2312" panose="02010609030101010101" charset="-122"/>
              </a:rPr>
              <a:t>走出，想做书店编译员，被拒绝。</a:t>
            </a:r>
            <a:endParaRPr lang="zh-CN" altLang="en-US" sz="2000" b="1">
              <a:solidFill>
                <a:srgbClr val="990000"/>
              </a:solidFill>
              <a:latin typeface="楷体_GB2312" panose="02010609030101010101" charset="-122"/>
              <a:ea typeface="楷体_GB2312" panose="02010609030101010101" charset="-122"/>
            </a:endParaRPr>
          </a:p>
        </p:txBody>
      </p:sp>
      <p:sp>
        <p:nvSpPr>
          <p:cNvPr id="17457" name="矩形 17456"/>
          <p:cNvSpPr>
            <a:spLocks noChangeArrowheads="1"/>
          </p:cNvSpPr>
          <p:nvPr/>
        </p:nvSpPr>
        <p:spPr bwMode="auto">
          <a:xfrm>
            <a:off x="3276600" y="3500438"/>
            <a:ext cx="5764213" cy="396875"/>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000" b="1">
                <a:solidFill>
                  <a:srgbClr val="990000"/>
                </a:solidFill>
                <a:latin typeface="楷体_GB2312" panose="02010609030101010101" charset="-122"/>
                <a:ea typeface="楷体_GB2312" panose="02010609030101010101" charset="-122"/>
              </a:rPr>
              <a:t>兼做北大、北师大、女师大国文讲师 。</a:t>
            </a:r>
            <a:endParaRPr lang="zh-CN" altLang="en-US" sz="2000" b="1">
              <a:solidFill>
                <a:srgbClr val="990000"/>
              </a:solidFill>
              <a:latin typeface="楷体_GB2312" panose="02010609030101010101" charset="-122"/>
              <a:ea typeface="楷体_GB2312" panose="02010609030101010101" charset="-122"/>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7454"/>
                                        </p:tgtEl>
                                        <p:attrNameLst>
                                          <p:attrName>style.visibility</p:attrName>
                                        </p:attrNameLst>
                                      </p:cBhvr>
                                      <p:to>
                                        <p:strVal val="visible"/>
                                      </p:to>
                                    </p:set>
                                    <p:anim calcmode="lin" valueType="num">
                                      <p:cBhvr>
                                        <p:cTn id="7" dur="500" fill="hold"/>
                                        <p:tgtEl>
                                          <p:spTgt spid="17454"/>
                                        </p:tgtEl>
                                        <p:attrNameLst>
                                          <p:attrName>ppt_x</p:attrName>
                                        </p:attrNameLst>
                                      </p:cBhvr>
                                      <p:tavLst>
                                        <p:tav tm="0">
                                          <p:val>
                                            <p:strVal val="#ppt_x-.2"/>
                                          </p:val>
                                        </p:tav>
                                        <p:tav tm="100000">
                                          <p:val>
                                            <p:strVal val="#ppt_x"/>
                                          </p:val>
                                        </p:tav>
                                      </p:tavLst>
                                    </p:anim>
                                    <p:anim calcmode="lin" valueType="num">
                                      <p:cBhvr>
                                        <p:cTn id="8" dur="500" fill="hold"/>
                                        <p:tgtEl>
                                          <p:spTgt spid="17454"/>
                                        </p:tgtEl>
                                        <p:attrNameLst>
                                          <p:attrName>ppt_y</p:attrName>
                                        </p:attrNameLst>
                                      </p:cBhvr>
                                      <p:tavLst>
                                        <p:tav tm="0">
                                          <p:val>
                                            <p:strVal val="#ppt_y"/>
                                          </p:val>
                                        </p:tav>
                                        <p:tav tm="100000">
                                          <p:val>
                                            <p:strVal val="#ppt_y"/>
                                          </p:val>
                                        </p:tav>
                                      </p:tavLst>
                                    </p:anim>
                                    <p:animEffect transition="in" filter="wipe(right)" prLst="gradientSize: 0.1">
                                      <p:cBhvr>
                                        <p:cTn id="9" dur="500"/>
                                        <p:tgtEl>
                                          <p:spTgt spid="1745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7455"/>
                                        </p:tgtEl>
                                        <p:attrNameLst>
                                          <p:attrName>style.visibility</p:attrName>
                                        </p:attrNameLst>
                                      </p:cBhvr>
                                      <p:to>
                                        <p:strVal val="visible"/>
                                      </p:to>
                                    </p:set>
                                    <p:anim calcmode="lin" valueType="num">
                                      <p:cBhvr>
                                        <p:cTn id="14" dur="500" fill="hold"/>
                                        <p:tgtEl>
                                          <p:spTgt spid="17455"/>
                                        </p:tgtEl>
                                        <p:attrNameLst>
                                          <p:attrName>ppt_x</p:attrName>
                                        </p:attrNameLst>
                                      </p:cBhvr>
                                      <p:tavLst>
                                        <p:tav tm="0">
                                          <p:val>
                                            <p:strVal val="#ppt_x-.2"/>
                                          </p:val>
                                        </p:tav>
                                        <p:tav tm="100000">
                                          <p:val>
                                            <p:strVal val="#ppt_x"/>
                                          </p:val>
                                        </p:tav>
                                      </p:tavLst>
                                    </p:anim>
                                    <p:anim calcmode="lin" valueType="num">
                                      <p:cBhvr>
                                        <p:cTn id="15" dur="500" fill="hold"/>
                                        <p:tgtEl>
                                          <p:spTgt spid="17455"/>
                                        </p:tgtEl>
                                        <p:attrNameLst>
                                          <p:attrName>ppt_y</p:attrName>
                                        </p:attrNameLst>
                                      </p:cBhvr>
                                      <p:tavLst>
                                        <p:tav tm="0">
                                          <p:val>
                                            <p:strVal val="#ppt_y"/>
                                          </p:val>
                                        </p:tav>
                                        <p:tav tm="100000">
                                          <p:val>
                                            <p:strVal val="#ppt_y"/>
                                          </p:val>
                                        </p:tav>
                                      </p:tavLst>
                                    </p:anim>
                                    <p:animEffect transition="in" filter="wipe(right)" prLst="gradientSize: 0.1">
                                      <p:cBhvr>
                                        <p:cTn id="16" dur="500"/>
                                        <p:tgtEl>
                                          <p:spTgt spid="1745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7456"/>
                                        </p:tgtEl>
                                        <p:attrNameLst>
                                          <p:attrName>style.visibility</p:attrName>
                                        </p:attrNameLst>
                                      </p:cBhvr>
                                      <p:to>
                                        <p:strVal val="visible"/>
                                      </p:to>
                                    </p:set>
                                    <p:anim calcmode="lin" valueType="num">
                                      <p:cBhvr>
                                        <p:cTn id="21" dur="500" fill="hold"/>
                                        <p:tgtEl>
                                          <p:spTgt spid="17456"/>
                                        </p:tgtEl>
                                        <p:attrNameLst>
                                          <p:attrName>ppt_x</p:attrName>
                                        </p:attrNameLst>
                                      </p:cBhvr>
                                      <p:tavLst>
                                        <p:tav tm="0">
                                          <p:val>
                                            <p:strVal val="#ppt_x-.2"/>
                                          </p:val>
                                        </p:tav>
                                        <p:tav tm="100000">
                                          <p:val>
                                            <p:strVal val="#ppt_x"/>
                                          </p:val>
                                        </p:tav>
                                      </p:tavLst>
                                    </p:anim>
                                    <p:anim calcmode="lin" valueType="num">
                                      <p:cBhvr>
                                        <p:cTn id="22" dur="500" fill="hold"/>
                                        <p:tgtEl>
                                          <p:spTgt spid="17456"/>
                                        </p:tgtEl>
                                        <p:attrNameLst>
                                          <p:attrName>ppt_y</p:attrName>
                                        </p:attrNameLst>
                                      </p:cBhvr>
                                      <p:tavLst>
                                        <p:tav tm="0">
                                          <p:val>
                                            <p:strVal val="#ppt_y"/>
                                          </p:val>
                                        </p:tav>
                                        <p:tav tm="100000">
                                          <p:val>
                                            <p:strVal val="#ppt_y"/>
                                          </p:val>
                                        </p:tav>
                                      </p:tavLst>
                                    </p:anim>
                                    <p:animEffect transition="in" filter="wipe(right)" prLst="gradientSize: 0.1">
                                      <p:cBhvr>
                                        <p:cTn id="23" dur="500"/>
                                        <p:tgtEl>
                                          <p:spTgt spid="17456"/>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7448"/>
                                        </p:tgtEl>
                                        <p:attrNameLst>
                                          <p:attrName>style.visibility</p:attrName>
                                        </p:attrNameLst>
                                      </p:cBhvr>
                                      <p:to>
                                        <p:strVal val="visible"/>
                                      </p:to>
                                    </p:set>
                                    <p:anim calcmode="lin" valueType="num">
                                      <p:cBhvr>
                                        <p:cTn id="28" dur="500" fill="hold"/>
                                        <p:tgtEl>
                                          <p:spTgt spid="17448"/>
                                        </p:tgtEl>
                                        <p:attrNameLst>
                                          <p:attrName>ppt_x</p:attrName>
                                        </p:attrNameLst>
                                      </p:cBhvr>
                                      <p:tavLst>
                                        <p:tav tm="0">
                                          <p:val>
                                            <p:strVal val="#ppt_x-.2"/>
                                          </p:val>
                                        </p:tav>
                                        <p:tav tm="100000">
                                          <p:val>
                                            <p:strVal val="#ppt_x"/>
                                          </p:val>
                                        </p:tav>
                                      </p:tavLst>
                                    </p:anim>
                                    <p:anim calcmode="lin" valueType="num">
                                      <p:cBhvr>
                                        <p:cTn id="29" dur="500" fill="hold"/>
                                        <p:tgtEl>
                                          <p:spTgt spid="17448"/>
                                        </p:tgtEl>
                                        <p:attrNameLst>
                                          <p:attrName>ppt_y</p:attrName>
                                        </p:attrNameLst>
                                      </p:cBhvr>
                                      <p:tavLst>
                                        <p:tav tm="0">
                                          <p:val>
                                            <p:strVal val="#ppt_y"/>
                                          </p:val>
                                        </p:tav>
                                        <p:tav tm="100000">
                                          <p:val>
                                            <p:strVal val="#ppt_y"/>
                                          </p:val>
                                        </p:tav>
                                      </p:tavLst>
                                    </p:anim>
                                    <p:animEffect transition="in" filter="wipe(right)" prLst="gradientSize: 0.1">
                                      <p:cBhvr>
                                        <p:cTn id="30" dur="500"/>
                                        <p:tgtEl>
                                          <p:spTgt spid="17448"/>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17450"/>
                                        </p:tgtEl>
                                        <p:attrNameLst>
                                          <p:attrName>style.visibility</p:attrName>
                                        </p:attrNameLst>
                                      </p:cBhvr>
                                      <p:to>
                                        <p:strVal val="visible"/>
                                      </p:to>
                                    </p:set>
                                    <p:anim calcmode="lin" valueType="num">
                                      <p:cBhvr>
                                        <p:cTn id="35" dur="500" fill="hold"/>
                                        <p:tgtEl>
                                          <p:spTgt spid="17450"/>
                                        </p:tgtEl>
                                        <p:attrNameLst>
                                          <p:attrName>ppt_x</p:attrName>
                                        </p:attrNameLst>
                                      </p:cBhvr>
                                      <p:tavLst>
                                        <p:tav tm="0">
                                          <p:val>
                                            <p:strVal val="#ppt_x-.2"/>
                                          </p:val>
                                        </p:tav>
                                        <p:tav tm="100000">
                                          <p:val>
                                            <p:strVal val="#ppt_x"/>
                                          </p:val>
                                        </p:tav>
                                      </p:tavLst>
                                    </p:anim>
                                    <p:anim calcmode="lin" valueType="num">
                                      <p:cBhvr>
                                        <p:cTn id="36" dur="500" fill="hold"/>
                                        <p:tgtEl>
                                          <p:spTgt spid="17450"/>
                                        </p:tgtEl>
                                        <p:attrNameLst>
                                          <p:attrName>ppt_y</p:attrName>
                                        </p:attrNameLst>
                                      </p:cBhvr>
                                      <p:tavLst>
                                        <p:tav tm="0">
                                          <p:val>
                                            <p:strVal val="#ppt_y"/>
                                          </p:val>
                                        </p:tav>
                                        <p:tav tm="100000">
                                          <p:val>
                                            <p:strVal val="#ppt_y"/>
                                          </p:val>
                                        </p:tav>
                                      </p:tavLst>
                                    </p:anim>
                                    <p:animEffect transition="in" filter="wipe(right)" prLst="gradientSize: 0.1">
                                      <p:cBhvr>
                                        <p:cTn id="37" dur="500"/>
                                        <p:tgtEl>
                                          <p:spTgt spid="17450"/>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17457"/>
                                        </p:tgtEl>
                                        <p:attrNameLst>
                                          <p:attrName>style.visibility</p:attrName>
                                        </p:attrNameLst>
                                      </p:cBhvr>
                                      <p:to>
                                        <p:strVal val="visible"/>
                                      </p:to>
                                    </p:set>
                                    <p:anim calcmode="lin" valueType="num">
                                      <p:cBhvr>
                                        <p:cTn id="42" dur="1000" fill="hold"/>
                                        <p:tgtEl>
                                          <p:spTgt spid="17457"/>
                                        </p:tgtEl>
                                        <p:attrNameLst>
                                          <p:attrName>ppt_x</p:attrName>
                                        </p:attrNameLst>
                                      </p:cBhvr>
                                      <p:tavLst>
                                        <p:tav tm="0">
                                          <p:val>
                                            <p:strVal val="#ppt_x-.2"/>
                                          </p:val>
                                        </p:tav>
                                        <p:tav tm="100000">
                                          <p:val>
                                            <p:strVal val="#ppt_x"/>
                                          </p:val>
                                        </p:tav>
                                      </p:tavLst>
                                    </p:anim>
                                    <p:anim calcmode="lin" valueType="num">
                                      <p:cBhvr>
                                        <p:cTn id="43" dur="1000" fill="hold"/>
                                        <p:tgtEl>
                                          <p:spTgt spid="17457"/>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7457"/>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17449"/>
                                        </p:tgtEl>
                                        <p:attrNameLst>
                                          <p:attrName>style.visibility</p:attrName>
                                        </p:attrNameLst>
                                      </p:cBhvr>
                                      <p:to>
                                        <p:strVal val="visible"/>
                                      </p:to>
                                    </p:set>
                                    <p:anim calcmode="lin" valueType="num">
                                      <p:cBhvr>
                                        <p:cTn id="49" dur="500" fill="hold"/>
                                        <p:tgtEl>
                                          <p:spTgt spid="17449"/>
                                        </p:tgtEl>
                                        <p:attrNameLst>
                                          <p:attrName>ppt_x</p:attrName>
                                        </p:attrNameLst>
                                      </p:cBhvr>
                                      <p:tavLst>
                                        <p:tav tm="0">
                                          <p:val>
                                            <p:strVal val="#ppt_x-.2"/>
                                          </p:val>
                                        </p:tav>
                                        <p:tav tm="100000">
                                          <p:val>
                                            <p:strVal val="#ppt_x"/>
                                          </p:val>
                                        </p:tav>
                                      </p:tavLst>
                                    </p:anim>
                                    <p:anim calcmode="lin" valueType="num">
                                      <p:cBhvr>
                                        <p:cTn id="50" dur="500" fill="hold"/>
                                        <p:tgtEl>
                                          <p:spTgt spid="17449"/>
                                        </p:tgtEl>
                                        <p:attrNameLst>
                                          <p:attrName>ppt_y</p:attrName>
                                        </p:attrNameLst>
                                      </p:cBhvr>
                                      <p:tavLst>
                                        <p:tav tm="0">
                                          <p:val>
                                            <p:strVal val="#ppt_y"/>
                                          </p:val>
                                        </p:tav>
                                        <p:tav tm="100000">
                                          <p:val>
                                            <p:strVal val="#ppt_y"/>
                                          </p:val>
                                        </p:tav>
                                      </p:tavLst>
                                    </p:anim>
                                    <p:animEffect transition="in" filter="wipe(right)" prLst="gradientSize: 0.1">
                                      <p:cBhvr>
                                        <p:cTn id="51" dur="500"/>
                                        <p:tgtEl>
                                          <p:spTgt spid="17449"/>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17451"/>
                                        </p:tgtEl>
                                        <p:attrNameLst>
                                          <p:attrName>style.visibility</p:attrName>
                                        </p:attrNameLst>
                                      </p:cBhvr>
                                      <p:to>
                                        <p:strVal val="visible"/>
                                      </p:to>
                                    </p:set>
                                    <p:anim calcmode="lin" valueType="num">
                                      <p:cBhvr>
                                        <p:cTn id="56" dur="500" fill="hold"/>
                                        <p:tgtEl>
                                          <p:spTgt spid="17451"/>
                                        </p:tgtEl>
                                        <p:attrNameLst>
                                          <p:attrName>ppt_x</p:attrName>
                                        </p:attrNameLst>
                                      </p:cBhvr>
                                      <p:tavLst>
                                        <p:tav tm="0">
                                          <p:val>
                                            <p:strVal val="#ppt_x-.2"/>
                                          </p:val>
                                        </p:tav>
                                        <p:tav tm="100000">
                                          <p:val>
                                            <p:strVal val="#ppt_x"/>
                                          </p:val>
                                        </p:tav>
                                      </p:tavLst>
                                    </p:anim>
                                    <p:anim calcmode="lin" valueType="num">
                                      <p:cBhvr>
                                        <p:cTn id="57" dur="500" fill="hold"/>
                                        <p:tgtEl>
                                          <p:spTgt spid="17451"/>
                                        </p:tgtEl>
                                        <p:attrNameLst>
                                          <p:attrName>ppt_y</p:attrName>
                                        </p:attrNameLst>
                                      </p:cBhvr>
                                      <p:tavLst>
                                        <p:tav tm="0">
                                          <p:val>
                                            <p:strVal val="#ppt_y"/>
                                          </p:val>
                                        </p:tav>
                                        <p:tav tm="100000">
                                          <p:val>
                                            <p:strVal val="#ppt_y"/>
                                          </p:val>
                                        </p:tav>
                                      </p:tavLst>
                                    </p:anim>
                                    <p:animEffect transition="in" filter="wipe(right)" prLst="gradientSize: 0.1">
                                      <p:cBhvr>
                                        <p:cTn id="58" dur="500"/>
                                        <p:tgtEl>
                                          <p:spTgt spid="17451"/>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0" nodeType="clickEffect">
                                  <p:stCondLst>
                                    <p:cond delay="0"/>
                                  </p:stCondLst>
                                  <p:childTnLst>
                                    <p:set>
                                      <p:cBhvr>
                                        <p:cTn id="62" dur="1" fill="hold">
                                          <p:stCondLst>
                                            <p:cond delay="0"/>
                                          </p:stCondLst>
                                        </p:cTn>
                                        <p:tgtEl>
                                          <p:spTgt spid="17452"/>
                                        </p:tgtEl>
                                        <p:attrNameLst>
                                          <p:attrName>style.visibility</p:attrName>
                                        </p:attrNameLst>
                                      </p:cBhvr>
                                      <p:to>
                                        <p:strVal val="visible"/>
                                      </p:to>
                                    </p:set>
                                    <p:anim calcmode="lin" valueType="num">
                                      <p:cBhvr>
                                        <p:cTn id="63" dur="500" fill="hold"/>
                                        <p:tgtEl>
                                          <p:spTgt spid="17452"/>
                                        </p:tgtEl>
                                        <p:attrNameLst>
                                          <p:attrName>ppt_x</p:attrName>
                                        </p:attrNameLst>
                                      </p:cBhvr>
                                      <p:tavLst>
                                        <p:tav tm="0">
                                          <p:val>
                                            <p:strVal val="#ppt_x-.2"/>
                                          </p:val>
                                        </p:tav>
                                        <p:tav tm="100000">
                                          <p:val>
                                            <p:strVal val="#ppt_x"/>
                                          </p:val>
                                        </p:tav>
                                      </p:tavLst>
                                    </p:anim>
                                    <p:anim calcmode="lin" valueType="num">
                                      <p:cBhvr>
                                        <p:cTn id="64" dur="500" fill="hold"/>
                                        <p:tgtEl>
                                          <p:spTgt spid="17452"/>
                                        </p:tgtEl>
                                        <p:attrNameLst>
                                          <p:attrName>ppt_y</p:attrName>
                                        </p:attrNameLst>
                                      </p:cBhvr>
                                      <p:tavLst>
                                        <p:tav tm="0">
                                          <p:val>
                                            <p:strVal val="#ppt_y"/>
                                          </p:val>
                                        </p:tav>
                                        <p:tav tm="100000">
                                          <p:val>
                                            <p:strVal val="#ppt_y"/>
                                          </p:val>
                                        </p:tav>
                                      </p:tavLst>
                                    </p:anim>
                                    <p:animEffect transition="in" filter="wipe(right)" prLst="gradientSize: 0.1">
                                      <p:cBhvr>
                                        <p:cTn id="65" dur="500"/>
                                        <p:tgtEl>
                                          <p:spTgt spid="17452"/>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grpId="0" nodeType="clickEffect">
                                  <p:stCondLst>
                                    <p:cond delay="0"/>
                                  </p:stCondLst>
                                  <p:childTnLst>
                                    <p:set>
                                      <p:cBhvr>
                                        <p:cTn id="69" dur="1" fill="hold">
                                          <p:stCondLst>
                                            <p:cond delay="0"/>
                                          </p:stCondLst>
                                        </p:cTn>
                                        <p:tgtEl>
                                          <p:spTgt spid="17453"/>
                                        </p:tgtEl>
                                        <p:attrNameLst>
                                          <p:attrName>style.visibility</p:attrName>
                                        </p:attrNameLst>
                                      </p:cBhvr>
                                      <p:to>
                                        <p:strVal val="visible"/>
                                      </p:to>
                                    </p:set>
                                    <p:anim calcmode="lin" valueType="num">
                                      <p:cBhvr>
                                        <p:cTn id="70" dur="500" fill="hold"/>
                                        <p:tgtEl>
                                          <p:spTgt spid="17453"/>
                                        </p:tgtEl>
                                        <p:attrNameLst>
                                          <p:attrName>ppt_x</p:attrName>
                                        </p:attrNameLst>
                                      </p:cBhvr>
                                      <p:tavLst>
                                        <p:tav tm="0">
                                          <p:val>
                                            <p:strVal val="#ppt_x-.2"/>
                                          </p:val>
                                        </p:tav>
                                        <p:tav tm="100000">
                                          <p:val>
                                            <p:strVal val="#ppt_x"/>
                                          </p:val>
                                        </p:tav>
                                      </p:tavLst>
                                    </p:anim>
                                    <p:anim calcmode="lin" valueType="num">
                                      <p:cBhvr>
                                        <p:cTn id="71" dur="500" fill="hold"/>
                                        <p:tgtEl>
                                          <p:spTgt spid="17453"/>
                                        </p:tgtEl>
                                        <p:attrNameLst>
                                          <p:attrName>ppt_y</p:attrName>
                                        </p:attrNameLst>
                                      </p:cBhvr>
                                      <p:tavLst>
                                        <p:tav tm="0">
                                          <p:val>
                                            <p:strVal val="#ppt_y"/>
                                          </p:val>
                                        </p:tav>
                                        <p:tav tm="100000">
                                          <p:val>
                                            <p:strVal val="#ppt_y"/>
                                          </p:val>
                                        </p:tav>
                                      </p:tavLst>
                                    </p:anim>
                                    <p:animEffect transition="in" filter="wipe(right)" prLst="gradientSize: 0.1">
                                      <p:cBhvr>
                                        <p:cTn id="72" dur="500"/>
                                        <p:tgtEl>
                                          <p:spTgt spid="17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48" grpId="0"/>
      <p:bldP spid="17449" grpId="0"/>
      <p:bldP spid="17450" grpId="0"/>
      <p:bldP spid="17451" grpId="0"/>
      <p:bldP spid="17452" grpId="0"/>
      <p:bldP spid="17453" grpId="0"/>
      <p:bldP spid="17454" grpId="0"/>
      <p:bldP spid="17455" grpId="0"/>
      <p:bldP spid="17456" grpId="0"/>
      <p:bldP spid="1745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文本框 18433"/>
          <p:cNvSpPr txBox="1"/>
          <p:nvPr/>
        </p:nvSpPr>
        <p:spPr>
          <a:xfrm>
            <a:off x="250825" y="1119188"/>
            <a:ext cx="8785225" cy="1373187"/>
          </a:xfrm>
          <a:prstGeom prst="rect">
            <a:avLst/>
          </a:prstGeom>
          <a:noFill/>
          <a:ln w="9525">
            <a:noFill/>
            <a:miter/>
          </a:ln>
        </p:spPr>
        <p:txBody>
          <a:bodyPr>
            <a:spAutoFit/>
          </a:bodyPr>
          <a:lstStyle/>
          <a:p>
            <a:pPr eaLnBrk="1" hangingPunct="1">
              <a:spcBef>
                <a:spcPct val="50000"/>
              </a:spcBef>
              <a:buFont typeface="Arial" panose="020B0604020202020204" pitchFamily="34" charset="0"/>
              <a:buNone/>
            </a:pPr>
            <a:r>
              <a:rPr lang="zh-CN" altLang="en-US" sz="2800" b="1">
                <a:solidFill>
                  <a:srgbClr val="2D2D89"/>
                </a:solidFill>
                <a:ea typeface="宋体" panose="02010600030101010101" pitchFamily="2" charset="-122"/>
              </a:rPr>
              <a:t>鲁迅从</a:t>
            </a:r>
            <a:r>
              <a:rPr lang="en-US" altLang="zh-CN" sz="2800" b="1">
                <a:solidFill>
                  <a:srgbClr val="2D2D89"/>
                </a:solidFill>
                <a:ea typeface="宋体" panose="02010600030101010101" pitchFamily="2" charset="-122"/>
              </a:rPr>
              <a:t>18</a:t>
            </a:r>
            <a:r>
              <a:rPr lang="zh-CN" altLang="en-US" sz="2800" b="1">
                <a:solidFill>
                  <a:srgbClr val="2D2D89"/>
                </a:solidFill>
                <a:ea typeface="宋体" panose="02010600030101010101" pitchFamily="2" charset="-122"/>
              </a:rPr>
              <a:t>岁到</a:t>
            </a:r>
            <a:r>
              <a:rPr lang="en-US" altLang="zh-CN" sz="2800" b="1">
                <a:solidFill>
                  <a:srgbClr val="2D2D89"/>
                </a:solidFill>
                <a:ea typeface="宋体" panose="02010600030101010101" pitchFamily="2" charset="-122"/>
              </a:rPr>
              <a:t>29</a:t>
            </a:r>
            <a:r>
              <a:rPr lang="zh-CN" altLang="en-US" sz="2800" b="1">
                <a:solidFill>
                  <a:srgbClr val="2D2D89"/>
                </a:solidFill>
                <a:ea typeface="宋体" panose="02010600030101010101" pitchFamily="2" charset="-122"/>
              </a:rPr>
              <a:t>岁的十年中始终有一种宝贵的思想贯穿其中，这种思想也影响了他的一生，这种思想是什么？你从那里看出来的？（即人生道路上的几次重大转折）</a:t>
            </a:r>
            <a:endParaRPr lang="zh-CN" altLang="en-US" sz="2800" b="1">
              <a:solidFill>
                <a:srgbClr val="2D2D89"/>
              </a:solidFill>
              <a:ea typeface="宋体" panose="02010600030101010101" pitchFamily="2" charset="-122"/>
            </a:endParaRPr>
          </a:p>
        </p:txBody>
      </p:sp>
      <p:sp>
        <p:nvSpPr>
          <p:cNvPr id="18435" name="文本框 18434"/>
          <p:cNvSpPr txBox="1">
            <a:spLocks noChangeArrowheads="1"/>
          </p:cNvSpPr>
          <p:nvPr/>
        </p:nvSpPr>
        <p:spPr bwMode="auto">
          <a:xfrm>
            <a:off x="323850" y="2492375"/>
            <a:ext cx="8712200" cy="1373188"/>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en-US" altLang="zh-CN" sz="2800">
                <a:latin typeface="Times New Roman" panose="02020603050405020304" pitchFamily="2" charset="0"/>
                <a:ea typeface="宋体" panose="02010600030101010101" pitchFamily="2" charset="-122"/>
              </a:rPr>
              <a:t>    </a:t>
            </a:r>
            <a:r>
              <a:rPr lang="zh-CN" altLang="en-US" sz="2800" b="1">
                <a:latin typeface="Times New Roman" panose="02020603050405020304" pitchFamily="2" charset="0"/>
                <a:ea typeface="宋体" panose="02010600030101010101" pitchFamily="2" charset="-122"/>
              </a:rPr>
              <a:t>这种思想是：自觉把个人的追求与祖国、民族的命运紧紧结合在一起。从其青年时期三个发展阶段可以看出：</a:t>
            </a:r>
            <a:endParaRPr lang="zh-CN" altLang="en-US" sz="2800" b="1">
              <a:latin typeface="Times New Roman" panose="02020603050405020304" pitchFamily="2" charset="0"/>
              <a:ea typeface="宋体" panose="02010600030101010101" pitchFamily="2" charset="-122"/>
            </a:endParaRPr>
          </a:p>
        </p:txBody>
      </p:sp>
      <p:sp>
        <p:nvSpPr>
          <p:cNvPr id="18436" name="文本框 18435"/>
          <p:cNvSpPr txBox="1">
            <a:spLocks noChangeArrowheads="1"/>
          </p:cNvSpPr>
          <p:nvPr/>
        </p:nvSpPr>
        <p:spPr bwMode="auto">
          <a:xfrm>
            <a:off x="0" y="3786188"/>
            <a:ext cx="9144000" cy="946150"/>
          </a:xfrm>
          <a:prstGeom prst="rect">
            <a:avLst/>
          </a:prstGeom>
          <a:noFill/>
          <a:ln w="9525">
            <a:noFill/>
            <a:miter lim="800000"/>
          </a:ln>
        </p:spPr>
        <p:txBody>
          <a:bodyPr>
            <a:spAutoFit/>
          </a:bodyPr>
          <a:lstStyle/>
          <a:p>
            <a:pPr eaLnBrk="1" hangingPunct="1">
              <a:spcBef>
                <a:spcPct val="0"/>
              </a:spcBef>
              <a:buFont typeface="Wingdings" panose="05000000000000000000" pitchFamily="2" charset="2"/>
              <a:buChar char="Ø"/>
            </a:pPr>
            <a:r>
              <a:rPr lang="zh-CN" altLang="en-US" sz="2800" b="1">
                <a:solidFill>
                  <a:srgbClr val="FF0000"/>
                </a:solidFill>
                <a:latin typeface="Times New Roman" panose="02020603050405020304" pitchFamily="2" charset="0"/>
                <a:ea typeface="宋体" panose="02010600030101010101" pitchFamily="2" charset="-122"/>
              </a:rPr>
              <a:t>鲁迅思想形成阶段</a:t>
            </a:r>
            <a:r>
              <a:rPr lang="zh-CN" altLang="en-US" sz="2800" b="1">
                <a:latin typeface="Times New Roman" panose="02020603050405020304" pitchFamily="2" charset="0"/>
                <a:ea typeface="宋体" panose="02010600030101010101" pitchFamily="2" charset="-122"/>
              </a:rPr>
              <a:t>：从考入水师到改进矿路学堂。</a:t>
            </a:r>
            <a:r>
              <a:rPr lang="zh-CN" altLang="en-US" sz="2800" b="1">
                <a:solidFill>
                  <a:srgbClr val="FF0000"/>
                </a:solidFill>
                <a:latin typeface="Times New Roman" panose="02020603050405020304" pitchFamily="2" charset="0"/>
                <a:ea typeface="宋体" panose="02010600030101010101" pitchFamily="2" charset="-122"/>
              </a:rPr>
              <a:t>（洋务救国）</a:t>
            </a:r>
            <a:endParaRPr lang="zh-CN" altLang="en-US" sz="2800" b="1">
              <a:solidFill>
                <a:srgbClr val="FF0000"/>
              </a:solidFill>
              <a:latin typeface="Times New Roman" panose="02020603050405020304" pitchFamily="2" charset="0"/>
              <a:ea typeface="宋体" panose="02010600030101010101" pitchFamily="2" charset="-122"/>
            </a:endParaRPr>
          </a:p>
        </p:txBody>
      </p:sp>
      <p:sp>
        <p:nvSpPr>
          <p:cNvPr id="18437" name="文本框 18436"/>
          <p:cNvSpPr txBox="1">
            <a:spLocks noChangeArrowheads="1"/>
          </p:cNvSpPr>
          <p:nvPr/>
        </p:nvSpPr>
        <p:spPr bwMode="auto">
          <a:xfrm>
            <a:off x="0" y="4700588"/>
            <a:ext cx="9239250" cy="946150"/>
          </a:xfrm>
          <a:prstGeom prst="rect">
            <a:avLst/>
          </a:prstGeom>
          <a:noFill/>
          <a:ln w="9525">
            <a:noFill/>
            <a:miter lim="800000"/>
          </a:ln>
        </p:spPr>
        <p:txBody>
          <a:bodyPr>
            <a:spAutoFit/>
          </a:bodyPr>
          <a:lstStyle/>
          <a:p>
            <a:pPr eaLnBrk="1" hangingPunct="1">
              <a:spcBef>
                <a:spcPct val="0"/>
              </a:spcBef>
              <a:buFont typeface="Wingdings" panose="05000000000000000000" pitchFamily="2" charset="2"/>
              <a:buChar char="Ø"/>
            </a:pPr>
            <a:r>
              <a:rPr lang="zh-CN" altLang="en-US" sz="2800" b="1">
                <a:solidFill>
                  <a:srgbClr val="FF0000"/>
                </a:solidFill>
                <a:latin typeface="Times New Roman" panose="02020603050405020304" pitchFamily="2" charset="0"/>
                <a:ea typeface="宋体" panose="02010600030101010101" pitchFamily="2" charset="-122"/>
              </a:rPr>
              <a:t>鲁迅思想发展阶段：</a:t>
            </a:r>
            <a:r>
              <a:rPr lang="zh-CN" altLang="en-US" sz="2800" b="1">
                <a:latin typeface="Times New Roman" panose="02020603050405020304" pitchFamily="2" charset="0"/>
                <a:ea typeface="宋体" panose="02010600030101010101" pitchFamily="2" charset="-122"/>
              </a:rPr>
              <a:t>留学日本，“决意要学医”。</a:t>
            </a:r>
            <a:r>
              <a:rPr lang="zh-CN" altLang="en-US" sz="2800" b="1">
                <a:solidFill>
                  <a:srgbClr val="FF0000"/>
                </a:solidFill>
                <a:latin typeface="Times New Roman" panose="02020603050405020304" pitchFamily="2" charset="0"/>
                <a:ea typeface="宋体" panose="02010600030101010101" pitchFamily="2" charset="-122"/>
              </a:rPr>
              <a:t>（医学救国）</a:t>
            </a:r>
            <a:endParaRPr lang="zh-CN" altLang="en-US" sz="2800" b="1">
              <a:solidFill>
                <a:srgbClr val="FF0000"/>
              </a:solidFill>
              <a:latin typeface="Times New Roman" panose="02020603050405020304" pitchFamily="2" charset="0"/>
              <a:ea typeface="宋体" panose="02010600030101010101" pitchFamily="2" charset="-122"/>
            </a:endParaRPr>
          </a:p>
        </p:txBody>
      </p:sp>
      <p:sp>
        <p:nvSpPr>
          <p:cNvPr id="18438" name="文本框 18437"/>
          <p:cNvSpPr txBox="1">
            <a:spLocks noChangeArrowheads="1"/>
          </p:cNvSpPr>
          <p:nvPr/>
        </p:nvSpPr>
        <p:spPr bwMode="auto">
          <a:xfrm>
            <a:off x="0" y="5586413"/>
            <a:ext cx="8934450" cy="946150"/>
          </a:xfrm>
          <a:prstGeom prst="rect">
            <a:avLst/>
          </a:prstGeom>
          <a:noFill/>
          <a:ln w="9525">
            <a:noFill/>
            <a:miter lim="800000"/>
          </a:ln>
        </p:spPr>
        <p:txBody>
          <a:bodyPr>
            <a:spAutoFit/>
          </a:bodyPr>
          <a:lstStyle/>
          <a:p>
            <a:pPr eaLnBrk="1" hangingPunct="1">
              <a:spcBef>
                <a:spcPct val="0"/>
              </a:spcBef>
              <a:buFont typeface="Wingdings" panose="05000000000000000000" pitchFamily="2" charset="2"/>
              <a:buChar char="Ø"/>
            </a:pPr>
            <a:r>
              <a:rPr lang="zh-CN" altLang="en-US" sz="2800" b="1">
                <a:solidFill>
                  <a:srgbClr val="FF0000"/>
                </a:solidFill>
                <a:latin typeface="Times New Roman" panose="02020603050405020304" pitchFamily="2" charset="0"/>
                <a:ea typeface="宋体" panose="02010600030101010101" pitchFamily="2" charset="-122"/>
              </a:rPr>
              <a:t>鲁迅思想转折阶段：</a:t>
            </a:r>
            <a:r>
              <a:rPr lang="zh-CN" altLang="en-US" sz="2800" b="1">
                <a:solidFill>
                  <a:srgbClr val="000000"/>
                </a:solidFill>
                <a:latin typeface="Times New Roman" panose="02020603050405020304" pitchFamily="2" charset="0"/>
                <a:ea typeface="宋体" panose="02010600030101010101" pitchFamily="2" charset="-122"/>
              </a:rPr>
              <a:t>弃医从文。                                </a:t>
            </a:r>
            <a:r>
              <a:rPr lang="zh-CN" altLang="en-US" sz="2800" b="1">
                <a:solidFill>
                  <a:srgbClr val="FF0000"/>
                </a:solidFill>
                <a:latin typeface="Times New Roman" panose="02020603050405020304" pitchFamily="2" charset="0"/>
                <a:ea typeface="宋体" panose="02010600030101010101" pitchFamily="2" charset="-122"/>
              </a:rPr>
              <a:t>（文艺救国）</a:t>
            </a:r>
            <a:endParaRPr lang="zh-CN" altLang="en-US" sz="2800" b="1">
              <a:solidFill>
                <a:srgbClr val="FF0000"/>
              </a:solidFill>
              <a:latin typeface="Times New Roman" panose="02020603050405020304" pitchFamily="2" charset="0"/>
              <a:ea typeface="宋体" panose="02010600030101010101" pitchFamily="2" charset="-122"/>
            </a:endParaRPr>
          </a:p>
        </p:txBody>
      </p:sp>
      <p:grpSp>
        <p:nvGrpSpPr>
          <p:cNvPr id="2" name="Group 10"/>
          <p:cNvGrpSpPr/>
          <p:nvPr/>
        </p:nvGrpSpPr>
        <p:grpSpPr bwMode="auto">
          <a:xfrm>
            <a:off x="538163" y="547688"/>
            <a:ext cx="2054225" cy="633412"/>
            <a:chOff x="0" y="0"/>
            <a:chExt cx="3236" cy="998"/>
          </a:xfrm>
        </p:grpSpPr>
        <p:grpSp>
          <p:nvGrpSpPr>
            <p:cNvPr id="18439" name="Group 11"/>
            <p:cNvGrpSpPr/>
            <p:nvPr/>
          </p:nvGrpSpPr>
          <p:grpSpPr bwMode="auto">
            <a:xfrm>
              <a:off x="0" y="8"/>
              <a:ext cx="3236" cy="940"/>
              <a:chOff x="0" y="0"/>
              <a:chExt cx="3236" cy="940"/>
            </a:xfrm>
          </p:grpSpPr>
          <p:sp>
            <p:nvSpPr>
              <p:cNvPr id="18440" name="MH_Other_2"/>
              <p:cNvSpPr>
                <a:spLocks noChangeArrowheads="1"/>
              </p:cNvSpPr>
              <p:nvPr/>
            </p:nvSpPr>
            <p:spPr bwMode="auto">
              <a:xfrm>
                <a:off x="186" y="205"/>
                <a:ext cx="2890" cy="601"/>
              </a:xfrm>
              <a:custGeom>
                <a:avLst/>
                <a:gdLst/>
                <a:ahLst/>
                <a:cxnLst>
                  <a:cxn ang="0">
                    <a:pos x="2907" y="675"/>
                  </a:cxn>
                  <a:cxn ang="0">
                    <a:pos x="3244" y="337"/>
                  </a:cxn>
                  <a:cxn ang="0">
                    <a:pos x="2907" y="0"/>
                  </a:cxn>
                  <a:cxn ang="0">
                    <a:pos x="337" y="0"/>
                  </a:cxn>
                  <a:cxn ang="0">
                    <a:pos x="0" y="337"/>
                  </a:cxn>
                  <a:cxn ang="0">
                    <a:pos x="337" y="675"/>
                  </a:cxn>
                  <a:cxn ang="0">
                    <a:pos x="2907" y="675"/>
                  </a:cxn>
                </a:cxnLst>
                <a:rect l="0" t="0" r="r" b="b"/>
                <a:pathLst>
                  <a:path w="3244" h="675">
                    <a:moveTo>
                      <a:pt x="2907" y="675"/>
                    </a:moveTo>
                    <a:cubicBezTo>
                      <a:pt x="3093" y="675"/>
                      <a:pt x="3244" y="523"/>
                      <a:pt x="3244" y="337"/>
                    </a:cubicBezTo>
                    <a:cubicBezTo>
                      <a:pt x="3244" y="151"/>
                      <a:pt x="3093" y="0"/>
                      <a:pt x="2907" y="0"/>
                    </a:cubicBezTo>
                    <a:cubicBezTo>
                      <a:pt x="337" y="0"/>
                      <a:pt x="337" y="0"/>
                      <a:pt x="337" y="0"/>
                    </a:cubicBezTo>
                    <a:cubicBezTo>
                      <a:pt x="151" y="0"/>
                      <a:pt x="0" y="151"/>
                      <a:pt x="0" y="337"/>
                    </a:cubicBezTo>
                    <a:cubicBezTo>
                      <a:pt x="0" y="523"/>
                      <a:pt x="151" y="675"/>
                      <a:pt x="337" y="675"/>
                    </a:cubicBezTo>
                    <a:lnTo>
                      <a:pt x="2907" y="675"/>
                    </a:lnTo>
                    <a:close/>
                  </a:path>
                </a:pathLst>
              </a:custGeom>
              <a:solidFill>
                <a:srgbClr val="008080"/>
              </a:solidFill>
              <a:ln w="9525">
                <a:noFill/>
                <a:round/>
              </a:ln>
            </p:spPr>
            <p:txBody>
              <a:bodyPr/>
              <a:lstStyle/>
              <a:p>
                <a:pP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pic>
            <p:nvPicPr>
              <p:cNvPr id="18441" name="MH_Other_8"/>
              <p:cNvPicPr preferRelativeResize="0">
                <a:picLocks noChangeArrowheads="1"/>
              </p:cNvPicPr>
              <p:nvPr/>
            </p:nvPicPr>
            <p:blipFill>
              <a:blip r:embed="rId1" cstate="print"/>
              <a:srcRect/>
              <a:stretch>
                <a:fillRect/>
              </a:stretch>
            </p:blipFill>
            <p:spPr bwMode="auto">
              <a:xfrm>
                <a:off x="0" y="0"/>
                <a:ext cx="3237" cy="941"/>
              </a:xfrm>
              <a:prstGeom prst="rect">
                <a:avLst/>
              </a:prstGeom>
              <a:noFill/>
              <a:ln w="9525">
                <a:noFill/>
                <a:miter lim="800000"/>
                <a:headEnd/>
                <a:tailEnd/>
              </a:ln>
            </p:spPr>
          </p:pic>
          <p:sp>
            <p:nvSpPr>
              <p:cNvPr id="18442" name="MH_Other_9"/>
              <p:cNvSpPr>
                <a:spLocks noEditPoints="1" noChangeArrowheads="1"/>
              </p:cNvSpPr>
              <p:nvPr/>
            </p:nvSpPr>
            <p:spPr bwMode="auto">
              <a:xfrm>
                <a:off x="348" y="329"/>
                <a:ext cx="349" cy="340"/>
              </a:xfrm>
              <a:custGeom>
                <a:avLst/>
                <a:gdLst/>
                <a:ahLst/>
                <a:cxnLst>
                  <a:cxn ang="0">
                    <a:pos x="105" y="95"/>
                  </a:cxn>
                  <a:cxn ang="0">
                    <a:pos x="76" y="66"/>
                  </a:cxn>
                  <a:cxn ang="0">
                    <a:pos x="83" y="42"/>
                  </a:cxn>
                  <a:cxn ang="0">
                    <a:pos x="42" y="0"/>
                  </a:cxn>
                  <a:cxn ang="0">
                    <a:pos x="0" y="42"/>
                  </a:cxn>
                  <a:cxn ang="0">
                    <a:pos x="42" y="83"/>
                  </a:cxn>
                  <a:cxn ang="0">
                    <a:pos x="66" y="76"/>
                  </a:cxn>
                  <a:cxn ang="0">
                    <a:pos x="95" y="105"/>
                  </a:cxn>
                  <a:cxn ang="0">
                    <a:pos x="100" y="107"/>
                  </a:cxn>
                  <a:cxn ang="0">
                    <a:pos x="105" y="105"/>
                  </a:cxn>
                  <a:cxn ang="0">
                    <a:pos x="105" y="95"/>
                  </a:cxn>
                  <a:cxn ang="0">
                    <a:pos x="7" y="42"/>
                  </a:cxn>
                  <a:cxn ang="0">
                    <a:pos x="42" y="7"/>
                  </a:cxn>
                  <a:cxn ang="0">
                    <a:pos x="76" y="42"/>
                  </a:cxn>
                  <a:cxn ang="0">
                    <a:pos x="42" y="76"/>
                  </a:cxn>
                  <a:cxn ang="0">
                    <a:pos x="7" y="42"/>
                  </a:cxn>
                </a:cxnLst>
                <a:rect l="0" t="0" r="r" b="b"/>
                <a:pathLst>
                  <a:path w="108" h="107">
                    <a:moveTo>
                      <a:pt x="105" y="95"/>
                    </a:moveTo>
                    <a:cubicBezTo>
                      <a:pt x="76" y="66"/>
                      <a:pt x="76" y="66"/>
                      <a:pt x="76" y="66"/>
                    </a:cubicBezTo>
                    <a:cubicBezTo>
                      <a:pt x="81" y="59"/>
                      <a:pt x="83" y="51"/>
                      <a:pt x="83" y="42"/>
                    </a:cubicBezTo>
                    <a:cubicBezTo>
                      <a:pt x="83" y="19"/>
                      <a:pt x="65" y="0"/>
                      <a:pt x="42" y="0"/>
                    </a:cubicBezTo>
                    <a:cubicBezTo>
                      <a:pt x="19" y="0"/>
                      <a:pt x="0" y="19"/>
                      <a:pt x="0" y="42"/>
                    </a:cubicBezTo>
                    <a:cubicBezTo>
                      <a:pt x="0" y="65"/>
                      <a:pt x="19" y="83"/>
                      <a:pt x="42" y="83"/>
                    </a:cubicBezTo>
                    <a:cubicBezTo>
                      <a:pt x="51" y="83"/>
                      <a:pt x="59" y="81"/>
                      <a:pt x="66" y="76"/>
                    </a:cubicBezTo>
                    <a:cubicBezTo>
                      <a:pt x="95" y="105"/>
                      <a:pt x="95" y="105"/>
                      <a:pt x="95" y="105"/>
                    </a:cubicBezTo>
                    <a:cubicBezTo>
                      <a:pt x="96" y="106"/>
                      <a:pt x="98" y="107"/>
                      <a:pt x="100" y="107"/>
                    </a:cubicBezTo>
                    <a:cubicBezTo>
                      <a:pt x="101" y="107"/>
                      <a:pt x="103" y="106"/>
                      <a:pt x="105" y="105"/>
                    </a:cubicBezTo>
                    <a:cubicBezTo>
                      <a:pt x="108" y="102"/>
                      <a:pt x="108" y="97"/>
                      <a:pt x="105" y="95"/>
                    </a:cubicBezTo>
                    <a:moveTo>
                      <a:pt x="7" y="42"/>
                    </a:moveTo>
                    <a:cubicBezTo>
                      <a:pt x="7" y="23"/>
                      <a:pt x="23" y="7"/>
                      <a:pt x="42" y="7"/>
                    </a:cubicBezTo>
                    <a:cubicBezTo>
                      <a:pt x="61" y="7"/>
                      <a:pt x="76" y="23"/>
                      <a:pt x="76" y="42"/>
                    </a:cubicBezTo>
                    <a:cubicBezTo>
                      <a:pt x="76" y="61"/>
                      <a:pt x="61" y="76"/>
                      <a:pt x="42" y="76"/>
                    </a:cubicBezTo>
                    <a:cubicBezTo>
                      <a:pt x="23" y="76"/>
                      <a:pt x="7" y="61"/>
                      <a:pt x="7" y="42"/>
                    </a:cubicBezTo>
                  </a:path>
                </a:pathLst>
              </a:custGeom>
              <a:solidFill>
                <a:srgbClr val="FFFFFF"/>
              </a:solidFill>
              <a:ln w="9525">
                <a:noFill/>
                <a:round/>
              </a:ln>
            </p:spPr>
            <p:txBody>
              <a:bodyPr/>
              <a:lstStyle/>
              <a:p>
                <a:pP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sp>
            <p:nvSpPr>
              <p:cNvPr id="18443" name="MH_Other_10"/>
              <p:cNvSpPr>
                <a:spLocks noChangeArrowheads="1"/>
              </p:cNvSpPr>
              <p:nvPr/>
            </p:nvSpPr>
            <p:spPr bwMode="auto">
              <a:xfrm>
                <a:off x="428" y="404"/>
                <a:ext cx="140" cy="140"/>
              </a:xfrm>
              <a:custGeom>
                <a:avLst/>
                <a:gdLst/>
                <a:ahLst/>
                <a:cxnLst>
                  <a:cxn ang="0">
                    <a:pos x="39" y="18"/>
                  </a:cxn>
                  <a:cxn ang="0">
                    <a:pos x="25" y="18"/>
                  </a:cxn>
                  <a:cxn ang="0">
                    <a:pos x="25" y="4"/>
                  </a:cxn>
                  <a:cxn ang="0">
                    <a:pos x="21" y="0"/>
                  </a:cxn>
                  <a:cxn ang="0">
                    <a:pos x="18" y="4"/>
                  </a:cxn>
                  <a:cxn ang="0">
                    <a:pos x="18" y="18"/>
                  </a:cxn>
                  <a:cxn ang="0">
                    <a:pos x="3" y="18"/>
                  </a:cxn>
                  <a:cxn ang="0">
                    <a:pos x="0" y="22"/>
                  </a:cxn>
                  <a:cxn ang="0">
                    <a:pos x="3" y="26"/>
                  </a:cxn>
                  <a:cxn ang="0">
                    <a:pos x="18" y="26"/>
                  </a:cxn>
                  <a:cxn ang="0">
                    <a:pos x="18" y="40"/>
                  </a:cxn>
                  <a:cxn ang="0">
                    <a:pos x="21" y="44"/>
                  </a:cxn>
                  <a:cxn ang="0">
                    <a:pos x="25" y="40"/>
                  </a:cxn>
                  <a:cxn ang="0">
                    <a:pos x="25" y="26"/>
                  </a:cxn>
                  <a:cxn ang="0">
                    <a:pos x="39" y="26"/>
                  </a:cxn>
                  <a:cxn ang="0">
                    <a:pos x="43" y="22"/>
                  </a:cxn>
                  <a:cxn ang="0">
                    <a:pos x="39" y="18"/>
                  </a:cxn>
                </a:cxnLst>
                <a:rect l="0" t="0" r="r" b="b"/>
                <a:pathLst>
                  <a:path w="43" h="44">
                    <a:moveTo>
                      <a:pt x="39" y="18"/>
                    </a:moveTo>
                    <a:cubicBezTo>
                      <a:pt x="25" y="18"/>
                      <a:pt x="25" y="18"/>
                      <a:pt x="25" y="18"/>
                    </a:cubicBezTo>
                    <a:cubicBezTo>
                      <a:pt x="25" y="4"/>
                      <a:pt x="25" y="4"/>
                      <a:pt x="25" y="4"/>
                    </a:cubicBezTo>
                    <a:cubicBezTo>
                      <a:pt x="25" y="2"/>
                      <a:pt x="23" y="0"/>
                      <a:pt x="21" y="0"/>
                    </a:cubicBezTo>
                    <a:cubicBezTo>
                      <a:pt x="19" y="0"/>
                      <a:pt x="18" y="2"/>
                      <a:pt x="18" y="4"/>
                    </a:cubicBezTo>
                    <a:cubicBezTo>
                      <a:pt x="18" y="18"/>
                      <a:pt x="18" y="18"/>
                      <a:pt x="18" y="18"/>
                    </a:cubicBezTo>
                    <a:cubicBezTo>
                      <a:pt x="3" y="18"/>
                      <a:pt x="3" y="18"/>
                      <a:pt x="3" y="18"/>
                    </a:cubicBezTo>
                    <a:cubicBezTo>
                      <a:pt x="1" y="18"/>
                      <a:pt x="0" y="20"/>
                      <a:pt x="0" y="22"/>
                    </a:cubicBezTo>
                    <a:cubicBezTo>
                      <a:pt x="0" y="24"/>
                      <a:pt x="1" y="26"/>
                      <a:pt x="3" y="26"/>
                    </a:cubicBezTo>
                    <a:cubicBezTo>
                      <a:pt x="18" y="26"/>
                      <a:pt x="18" y="26"/>
                      <a:pt x="18" y="26"/>
                    </a:cubicBezTo>
                    <a:cubicBezTo>
                      <a:pt x="18" y="40"/>
                      <a:pt x="18" y="40"/>
                      <a:pt x="18" y="40"/>
                    </a:cubicBezTo>
                    <a:cubicBezTo>
                      <a:pt x="18" y="42"/>
                      <a:pt x="19" y="44"/>
                      <a:pt x="21" y="44"/>
                    </a:cubicBezTo>
                    <a:cubicBezTo>
                      <a:pt x="23" y="44"/>
                      <a:pt x="25" y="42"/>
                      <a:pt x="25" y="40"/>
                    </a:cubicBezTo>
                    <a:cubicBezTo>
                      <a:pt x="25" y="26"/>
                      <a:pt x="25" y="26"/>
                      <a:pt x="25" y="26"/>
                    </a:cubicBezTo>
                    <a:cubicBezTo>
                      <a:pt x="39" y="26"/>
                      <a:pt x="39" y="26"/>
                      <a:pt x="39" y="26"/>
                    </a:cubicBezTo>
                    <a:cubicBezTo>
                      <a:pt x="41" y="26"/>
                      <a:pt x="43" y="24"/>
                      <a:pt x="43" y="22"/>
                    </a:cubicBezTo>
                    <a:cubicBezTo>
                      <a:pt x="43" y="20"/>
                      <a:pt x="41" y="18"/>
                      <a:pt x="39" y="18"/>
                    </a:cubicBezTo>
                  </a:path>
                </a:pathLst>
              </a:custGeom>
              <a:solidFill>
                <a:srgbClr val="FFFFFF"/>
              </a:solidFill>
              <a:ln w="9525">
                <a:noFill/>
                <a:round/>
              </a:ln>
            </p:spPr>
            <p:txBody>
              <a:bodyPr/>
              <a:lstStyle/>
              <a:p>
                <a:pP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grpSp>
        <p:sp>
          <p:nvSpPr>
            <p:cNvPr id="18444" name="MH_SubTitle_4"/>
            <p:cNvSpPr txBox="1">
              <a:spLocks noChangeArrowheads="1"/>
            </p:cNvSpPr>
            <p:nvPr/>
          </p:nvSpPr>
          <p:spPr bwMode="auto">
            <a:xfrm>
              <a:off x="1022" y="0"/>
              <a:ext cx="2043" cy="998"/>
            </a:xfrm>
            <a:prstGeom prst="rect">
              <a:avLst/>
            </a:prstGeom>
            <a:noFill/>
            <a:ln w="9525">
              <a:noFill/>
              <a:miter lim="800000"/>
            </a:ln>
          </p:spPr>
          <p:txBody>
            <a:bodyPr lIns="90170" tIns="46990" rIns="90170" bIns="46990" anchor="ctr"/>
            <a:lstStyle/>
            <a:p>
              <a:pPr eaLnBrk="1" hangingPunct="1">
                <a:lnSpc>
                  <a:spcPct val="110000"/>
                </a:lnSpc>
                <a:spcBef>
                  <a:spcPct val="0"/>
                </a:spcBef>
                <a:buFont typeface="Arial" panose="020B0604020202020204" pitchFamily="34" charset="0"/>
                <a:buNone/>
              </a:pPr>
              <a:r>
                <a:rPr lang="zh-CN" altLang="en-US" sz="2000">
                  <a:solidFill>
                    <a:schemeClr val="bg1"/>
                  </a:solidFill>
                  <a:latin typeface="Arial" panose="020B0604020202020204" pitchFamily="34" charset="0"/>
                </a:rPr>
                <a:t>合作探究</a:t>
              </a:r>
              <a:endParaRPr lang="zh-CN" altLang="en-US" sz="2000">
                <a:solidFill>
                  <a:schemeClr val="bg1"/>
                </a:solidFill>
                <a:latin typeface="Arial" panose="020B0604020202020204" pitchFamily="34" charset="0"/>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500" fill="hold"/>
                                        <p:tgtEl>
                                          <p:spTgt spid="18435"/>
                                        </p:tgtEl>
                                        <p:attrNameLst>
                                          <p:attrName>ppt_x</p:attrName>
                                        </p:attrNameLst>
                                      </p:cBhvr>
                                      <p:tavLst>
                                        <p:tav tm="0">
                                          <p:val>
                                            <p:strVal val="0-#ppt_w/2"/>
                                          </p:val>
                                        </p:tav>
                                        <p:tav tm="100000">
                                          <p:val>
                                            <p:strVal val="#ppt_x"/>
                                          </p:val>
                                        </p:tav>
                                      </p:tavLst>
                                    </p:anim>
                                    <p:anim calcmode="lin" valueType="num">
                                      <p:cBhvr additive="base">
                                        <p:cTn id="8" dur="500" fill="hold"/>
                                        <p:tgtEl>
                                          <p:spTgt spid="184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8436"/>
                                        </p:tgtEl>
                                        <p:attrNameLst>
                                          <p:attrName>style.visibility</p:attrName>
                                        </p:attrNameLst>
                                      </p:cBhvr>
                                      <p:to>
                                        <p:strVal val="visible"/>
                                      </p:to>
                                    </p:set>
                                    <p:animEffect transition="in" filter="dissolve">
                                      <p:cBhvr>
                                        <p:cTn id="13" dur="500"/>
                                        <p:tgtEl>
                                          <p:spTgt spid="18436"/>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8437"/>
                                        </p:tgtEl>
                                        <p:attrNameLst>
                                          <p:attrName>style.visibility</p:attrName>
                                        </p:attrNameLst>
                                      </p:cBhvr>
                                      <p:to>
                                        <p:strVal val="visible"/>
                                      </p:to>
                                    </p:set>
                                    <p:animEffect transition="in" filter="dissolve">
                                      <p:cBhvr>
                                        <p:cTn id="18" dur="500"/>
                                        <p:tgtEl>
                                          <p:spTgt spid="18437"/>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8438"/>
                                        </p:tgtEl>
                                        <p:attrNameLst>
                                          <p:attrName>style.visibility</p:attrName>
                                        </p:attrNameLst>
                                      </p:cBhvr>
                                      <p:to>
                                        <p:strVal val="visible"/>
                                      </p:to>
                                    </p:set>
                                    <p:animEffect transition="in" filter="dissolve">
                                      <p:cBhvr>
                                        <p:cTn id="23" dur="5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p:bldP spid="18437" grpId="0"/>
      <p:bldP spid="184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9457"/>
          <p:cNvSpPr>
            <a:spLocks noGrp="1"/>
          </p:cNvSpPr>
          <p:nvPr>
            <p:ph type="title" idx="4294967295"/>
          </p:nvPr>
        </p:nvSpPr>
        <p:spPr>
          <a:xfrm>
            <a:off x="395288" y="620713"/>
            <a:ext cx="8229600" cy="1143000"/>
          </a:xfrm>
          <a:prstGeom prst="rect">
            <a:avLst/>
          </a:prstGeom>
          <a:ln>
            <a:miter/>
          </a:ln>
        </p:spPr>
        <p:txBody>
          <a:bodyPr anchor="ctr"/>
          <a:lstStyle/>
          <a:p>
            <a:pPr algn="l"/>
            <a:br>
              <a:rPr lang="en-US" altLang="zh-CN" sz="3200"/>
            </a:br>
            <a:r>
              <a:rPr lang="zh-CN" altLang="en-US" sz="2800">
                <a:solidFill>
                  <a:srgbClr val="2D2D89"/>
                </a:solidFill>
              </a:rPr>
              <a:t>三次重大转折中哪次最重要？鲁迅学医的原因是什么？又为什么要弃医从文？</a:t>
            </a:r>
            <a:endParaRPr lang="zh-CN" altLang="en-US" sz="2800">
              <a:solidFill>
                <a:srgbClr val="2D2D89"/>
              </a:solidFill>
            </a:endParaRPr>
          </a:p>
        </p:txBody>
      </p:sp>
      <p:sp>
        <p:nvSpPr>
          <p:cNvPr id="2" name="内容占位符 19458"/>
          <p:cNvSpPr>
            <a:spLocks noGrp="1" noChangeArrowheads="1"/>
          </p:cNvSpPr>
          <p:nvPr>
            <p:ph idx="4294967295"/>
          </p:nvPr>
        </p:nvSpPr>
        <p:spPr bwMode="auto">
          <a:xfrm>
            <a:off x="468313" y="1700213"/>
            <a:ext cx="8229600" cy="4525962"/>
          </a:xfrm>
          <a:prstGeom prst="rect">
            <a:avLst/>
          </a:prstGeom>
          <a:noFill/>
          <a:ln>
            <a:miter lim="800000"/>
          </a:ln>
        </p:spPr>
        <p:txBody>
          <a:bodyPr/>
          <a:lstStyle/>
          <a:p>
            <a:pPr marL="0" indent="0">
              <a:buFontTx/>
              <a:buNone/>
            </a:pPr>
            <a:endParaRPr lang="zh-CN" altLang="en-US">
              <a:latin typeface="宋体" panose="02010600030101010101" pitchFamily="2" charset="-122"/>
            </a:endParaRPr>
          </a:p>
          <a:p>
            <a:pPr marL="0" indent="0">
              <a:buFontTx/>
              <a:buNone/>
            </a:pPr>
            <a:r>
              <a:rPr lang="zh-CN" altLang="en-US">
                <a:latin typeface="宋体" panose="02010600030101010101" pitchFamily="2" charset="-122"/>
              </a:rPr>
              <a:t>第三次，直接表露出鲁迅一心为了救国救民的积极的人生态度和强烈的爱国主义思想</a:t>
            </a:r>
            <a:endParaRPr lang="zh-CN" altLang="en-US">
              <a:latin typeface="宋体" panose="02010600030101010101" pitchFamily="2" charset="-122"/>
            </a:endParaRPr>
          </a:p>
        </p:txBody>
      </p:sp>
      <p:sp>
        <p:nvSpPr>
          <p:cNvPr id="19460" name="文本框 19459"/>
          <p:cNvSpPr txBox="1">
            <a:spLocks noChangeArrowheads="1"/>
          </p:cNvSpPr>
          <p:nvPr/>
        </p:nvSpPr>
        <p:spPr bwMode="auto">
          <a:xfrm>
            <a:off x="-36513" y="4508500"/>
            <a:ext cx="9144001" cy="1189038"/>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en-US" altLang="zh-CN" sz="3600">
                <a:solidFill>
                  <a:srgbClr val="FF0000"/>
                </a:solidFill>
                <a:latin typeface="Arial" panose="020B0604020202020204" pitchFamily="34" charset="0"/>
                <a:ea typeface="宋体" panose="02010600030101010101" pitchFamily="2" charset="-122"/>
              </a:rPr>
              <a:t>      </a:t>
            </a:r>
            <a:r>
              <a:rPr lang="zh-CN" altLang="en-US" sz="3600">
                <a:solidFill>
                  <a:srgbClr val="FF0000"/>
                </a:solidFill>
                <a:latin typeface="Arial" panose="020B0604020202020204" pitchFamily="34" charset="0"/>
                <a:ea typeface="宋体" panose="02010600030101010101" pitchFamily="2" charset="-122"/>
              </a:rPr>
              <a:t>结合</a:t>
            </a:r>
            <a:r>
              <a:rPr lang="en-US" altLang="zh-CN" sz="3600">
                <a:solidFill>
                  <a:srgbClr val="FF0000"/>
                </a:solidFill>
                <a:latin typeface="Arial" panose="020B0604020202020204" pitchFamily="34" charset="0"/>
                <a:ea typeface="宋体" panose="02010600030101010101" pitchFamily="2" charset="-122"/>
              </a:rPr>
              <a:t>《</a:t>
            </a:r>
            <a:r>
              <a:rPr lang="zh-CN" altLang="en-US" sz="3600">
                <a:solidFill>
                  <a:srgbClr val="FF0000"/>
                </a:solidFill>
                <a:latin typeface="Arial" panose="020B0604020202020204" pitchFamily="34" charset="0"/>
                <a:ea typeface="宋体" panose="02010600030101010101" pitchFamily="2" charset="-122"/>
              </a:rPr>
              <a:t>呐喊</a:t>
            </a:r>
            <a:r>
              <a:rPr lang="en-US" altLang="zh-CN" sz="3600">
                <a:solidFill>
                  <a:srgbClr val="FF0000"/>
                </a:solidFill>
                <a:latin typeface="Arial" panose="020B0604020202020204" pitchFamily="34" charset="0"/>
                <a:ea typeface="宋体" panose="02010600030101010101" pitchFamily="2" charset="-122"/>
              </a:rPr>
              <a:t>》</a:t>
            </a:r>
            <a:r>
              <a:rPr lang="zh-CN" altLang="en-US" sz="3600">
                <a:solidFill>
                  <a:srgbClr val="FF0000"/>
                </a:solidFill>
                <a:latin typeface="Arial" panose="020B0604020202020204" pitchFamily="34" charset="0"/>
                <a:ea typeface="宋体" panose="02010600030101010101" pitchFamily="2" charset="-122"/>
              </a:rPr>
              <a:t>自序分析 ，鲁迅最终实现自己崇高的人生价值，不愧为民族英雄。</a:t>
            </a:r>
            <a:endParaRPr lang="zh-CN" altLang="en-US" sz="3600">
              <a:solidFill>
                <a:srgbClr val="FF0000"/>
              </a:solidFill>
              <a:latin typeface="Arial" panose="020B0604020202020204" pitchFamily="34" charset="0"/>
              <a:ea typeface="宋体" panose="02010600030101010101" pitchFamily="2" charset="-122"/>
            </a:endParaRPr>
          </a:p>
        </p:txBody>
      </p:sp>
      <p:sp>
        <p:nvSpPr>
          <p:cNvPr id="19461" name="文本框 19460"/>
          <p:cNvSpPr txBox="1">
            <a:spLocks noChangeArrowheads="1"/>
          </p:cNvSpPr>
          <p:nvPr/>
        </p:nvSpPr>
        <p:spPr bwMode="auto">
          <a:xfrm>
            <a:off x="611188" y="3716338"/>
            <a:ext cx="7561262" cy="579437"/>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a:solidFill>
                  <a:srgbClr val="FF0000"/>
                </a:solidFill>
                <a:latin typeface="Arial" panose="020B0604020202020204" pitchFamily="34" charset="0"/>
                <a:ea typeface="宋体" panose="02010600030101010101" pitchFamily="2" charset="-122"/>
              </a:rPr>
              <a:t>想用新医学来拯救当时危困的祖国</a:t>
            </a:r>
            <a:endParaRPr lang="zh-CN" altLang="en-US">
              <a:solidFill>
                <a:srgbClr val="FF0000"/>
              </a:solidFill>
              <a:latin typeface="Arial" panose="020B0604020202020204" pitchFamily="34"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2000" fill="hold"/>
                                        <p:tgtEl>
                                          <p:spTgt spid="19458"/>
                                        </p:tgtEl>
                                        <p:attrNameLst>
                                          <p:attrName>ppt_x</p:attrName>
                                        </p:attrNameLst>
                                      </p:cBhvr>
                                      <p:tavLst>
                                        <p:tav tm="0">
                                          <p:val>
                                            <p:strVal val="#ppt_x"/>
                                          </p:val>
                                        </p:tav>
                                        <p:tav tm="100000">
                                          <p:val>
                                            <p:strVal val="#ppt_x"/>
                                          </p:val>
                                        </p:tav>
                                      </p:tavLst>
                                    </p:anim>
                                    <p:anim calcmode="lin" valueType="num">
                                      <p:cBhvr additive="base">
                                        <p:cTn id="8" dur="20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1" presetClass="entr" presetSubtype="4" fill="hold" grpId="0" nodeType="clickEffect">
                                  <p:stCondLst>
                                    <p:cond delay="0"/>
                                  </p:stCondLst>
                                  <p:childTnLst>
                                    <p:set>
                                      <p:cBhvr>
                                        <p:cTn id="19" dur="1" fill="hold">
                                          <p:stCondLst>
                                            <p:cond delay="0"/>
                                          </p:stCondLst>
                                        </p:cTn>
                                        <p:tgtEl>
                                          <p:spTgt spid="19461"/>
                                        </p:tgtEl>
                                        <p:attrNameLst>
                                          <p:attrName>style.visibility</p:attrName>
                                        </p:attrNameLst>
                                      </p:cBhvr>
                                      <p:to>
                                        <p:strVal val="visible"/>
                                      </p:to>
                                    </p:set>
                                    <p:animEffect transition="in" filter="wheel(4)">
                                      <p:cBhvr>
                                        <p:cTn id="20" dur="2000"/>
                                        <p:tgtEl>
                                          <p:spTgt spid="19461"/>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9460"/>
                                        </p:tgtEl>
                                        <p:attrNameLst>
                                          <p:attrName>style.visibility</p:attrName>
                                        </p:attrNameLst>
                                      </p:cBhvr>
                                      <p:to>
                                        <p:strVal val="visible"/>
                                      </p:to>
                                    </p:set>
                                    <p:animEffect transition="in" filter="dissolve">
                                      <p:cBhvr>
                                        <p:cTn id="25" dur="20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2" grpId="0" build="p"/>
      <p:bldP spid="2" grpId="1"/>
      <p:bldP spid="19460" grpId="0"/>
      <p:bldP spid="1946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标题 36865"/>
          <p:cNvSpPr>
            <a:spLocks noGrp="1" noChangeArrowheads="1"/>
          </p:cNvSpPr>
          <p:nvPr>
            <p:ph type="title" idx="4294967295"/>
          </p:nvPr>
        </p:nvSpPr>
        <p:spPr bwMode="auto">
          <a:xfrm>
            <a:off x="323850" y="979488"/>
            <a:ext cx="8229600" cy="1143000"/>
          </a:xfrm>
          <a:prstGeom prst="rect">
            <a:avLst/>
          </a:prstGeom>
          <a:solidFill>
            <a:srgbClr val="FFFFFF"/>
          </a:solidFill>
          <a:ln>
            <a:miter lim="800000"/>
          </a:ln>
        </p:spPr>
        <p:txBody>
          <a:bodyPr anchor="ctr"/>
          <a:lstStyle/>
          <a:p>
            <a:pPr algn="l"/>
            <a:r>
              <a:rPr lang="zh-CN" altLang="en-US" sz="2800"/>
              <a:t>第三段中的第二年，</a:t>
            </a:r>
            <a:r>
              <a:rPr lang="zh-CN" altLang="en-US" sz="2800">
                <a:solidFill>
                  <a:srgbClr val="FF0000"/>
                </a:solidFill>
              </a:rPr>
              <a:t>就</a:t>
            </a:r>
            <a:r>
              <a:rPr lang="zh-CN" altLang="en-US" sz="2800"/>
              <a:t>。。第三年</a:t>
            </a:r>
            <a:r>
              <a:rPr lang="zh-CN" altLang="en-US" sz="2800">
                <a:solidFill>
                  <a:srgbClr val="FF0000"/>
                </a:solidFill>
              </a:rPr>
              <a:t>又</a:t>
            </a:r>
            <a:r>
              <a:rPr lang="zh-CN" altLang="en-US" sz="2800"/>
              <a:t>走出，</a:t>
            </a:r>
            <a:r>
              <a:rPr lang="zh-CN" altLang="en-US" sz="2800">
                <a:solidFill>
                  <a:srgbClr val="FF0000"/>
                </a:solidFill>
              </a:rPr>
              <a:t>到底</a:t>
            </a:r>
            <a:r>
              <a:rPr lang="zh-CN" altLang="en-US" sz="2800"/>
              <a:t>被拒绝，红色字体等词表达了作者什么样的情感？请找出第二段中类似的词语</a:t>
            </a:r>
            <a:endParaRPr lang="zh-CN" altLang="en-US" sz="2800"/>
          </a:p>
        </p:txBody>
      </p:sp>
      <p:sp>
        <p:nvSpPr>
          <p:cNvPr id="36867" name="内容占位符 36866"/>
          <p:cNvSpPr>
            <a:spLocks noGrp="1" noChangeArrowheads="1"/>
          </p:cNvSpPr>
          <p:nvPr>
            <p:ph idx="4294967295"/>
          </p:nvPr>
        </p:nvSpPr>
        <p:spPr bwMode="auto">
          <a:xfrm>
            <a:off x="395288" y="2636838"/>
            <a:ext cx="8569325" cy="2897187"/>
          </a:xfrm>
          <a:prstGeom prst="rect">
            <a:avLst/>
          </a:prstGeom>
          <a:noFill/>
          <a:ln>
            <a:miter lim="800000"/>
          </a:ln>
        </p:spPr>
        <p:txBody>
          <a:bodyPr/>
          <a:lstStyle/>
          <a:p>
            <a:r>
              <a:rPr lang="zh-CN" altLang="en-US"/>
              <a:t>表达作者因政局混乱和社会黑暗处处碰壁，从而失望，伤感，愤懑的思想感情（思想与现实不相融合的苦闷无奈）</a:t>
            </a: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with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p:cTn id="7" dur="2000" fill="hold"/>
                                        <p:tgtEl>
                                          <p:spTgt spid="36866"/>
                                        </p:tgtEl>
                                        <p:attrNameLst>
                                          <p:attrName>ppt_x</p:attrName>
                                        </p:attrNameLst>
                                      </p:cBhvr>
                                      <p:tavLst>
                                        <p:tav tm="0">
                                          <p:val>
                                            <p:strVal val="#ppt_x"/>
                                          </p:val>
                                        </p:tav>
                                        <p:tav tm="100000">
                                          <p:val>
                                            <p:strVal val="#ppt_x"/>
                                          </p:val>
                                        </p:tav>
                                      </p:tavLst>
                                    </p:anim>
                                    <p:anim calcmode="lin" valueType="num">
                                      <p:cBhvr>
                                        <p:cTn id="8" dur="2000" fill="hold"/>
                                        <p:tgtEl>
                                          <p:spTgt spid="368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36867">
                                            <p:txEl>
                                              <p:pRg st="0" end="0"/>
                                            </p:txEl>
                                          </p:spTgt>
                                        </p:tgtEl>
                                        <p:attrNameLst>
                                          <p:attrName>style.visibility</p:attrName>
                                        </p:attrNameLst>
                                      </p:cBhvr>
                                      <p:to>
                                        <p:strVal val="visible"/>
                                      </p:to>
                                    </p:set>
                                    <p:animEffect transition="in" filter="wedge">
                                      <p:cBhvr>
                                        <p:cTn id="13" dur="3000"/>
                                        <p:tgtEl>
                                          <p:spTgt spid="368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nimBg="1"/>
      <p:bldP spid="3686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文本框 3074" descr="信纸"/>
          <p:cNvSpPr txBox="1">
            <a:spLocks noChangeArrowheads="1"/>
          </p:cNvSpPr>
          <p:nvPr/>
        </p:nvSpPr>
        <p:spPr bwMode="auto">
          <a:xfrm>
            <a:off x="395288" y="1700213"/>
            <a:ext cx="5184775" cy="3992562"/>
          </a:xfrm>
          <a:prstGeom prst="rect">
            <a:avLst/>
          </a:prstGeom>
          <a:blipFill dpi="0" rotWithShape="1">
            <a:blip r:embed="rId1" cstate="print">
              <a:alphaModFix amt="0"/>
            </a:blip>
            <a:srcRect/>
            <a:tile tx="0" ty="0" sx="100000" sy="100000" flip="none" algn="tl"/>
          </a:blipFill>
          <a:ln w="9525">
            <a:noFill/>
            <a:miter lim="800000"/>
          </a:ln>
        </p:spPr>
        <p:txBody>
          <a:bodyPr>
            <a:spAutoFit/>
          </a:bodyPr>
          <a:lstStyle/>
          <a:p>
            <a:pPr eaLnBrk="1" hangingPunct="1">
              <a:spcBef>
                <a:spcPct val="0"/>
              </a:spcBef>
              <a:buFont typeface="Arial" panose="020B0604020202020204" pitchFamily="34" charset="0"/>
              <a:buNone/>
            </a:pPr>
            <a:r>
              <a:rPr lang="en-US" altLang="zh-CN" b="1">
                <a:solidFill>
                  <a:srgbClr val="800000"/>
                </a:solidFill>
                <a:ea typeface="宋体" panose="02010600030101010101" pitchFamily="2" charset="-122"/>
              </a:rPr>
              <a:t>    </a:t>
            </a:r>
            <a:r>
              <a:rPr lang="zh-CN" altLang="en-US" sz="2800" b="1">
                <a:latin typeface="黑体" panose="02010600030101010101" pitchFamily="49" charset="-122"/>
                <a:ea typeface="黑体" panose="02010600030101010101" pitchFamily="49" charset="-122"/>
              </a:rPr>
              <a:t>在我国现代文学史上有一个身材矮小却形象高大的人，广大人民称他为</a:t>
            </a:r>
            <a:r>
              <a:rPr lang="zh-CN" altLang="en-US" sz="2800" b="1">
                <a:latin typeface="宋体" panose="02010600030101010101" pitchFamily="2" charset="-122"/>
                <a:ea typeface="黑体" panose="02010600030101010101" pitchFamily="49" charset="-122"/>
              </a:rPr>
              <a:t>“</a:t>
            </a:r>
            <a:r>
              <a:rPr lang="zh-CN" altLang="en-US" sz="2800" b="1">
                <a:latin typeface="黑体" panose="02010600030101010101" pitchFamily="49" charset="-122"/>
                <a:ea typeface="黑体" panose="02010600030101010101" pitchFamily="49" charset="-122"/>
              </a:rPr>
              <a:t>民族魂</a:t>
            </a:r>
            <a:r>
              <a:rPr lang="zh-CN" altLang="en-US" sz="2800" b="1">
                <a:latin typeface="宋体" panose="02010600030101010101" pitchFamily="2" charset="-122"/>
                <a:ea typeface="黑体" panose="02010600030101010101" pitchFamily="49" charset="-122"/>
              </a:rPr>
              <a:t>”</a:t>
            </a:r>
            <a:r>
              <a:rPr lang="zh-CN" altLang="en-US" sz="2800" b="1">
                <a:latin typeface="黑体" panose="02010600030101010101" pitchFamily="49" charset="-122"/>
                <a:ea typeface="黑体" panose="02010600030101010101" pitchFamily="49" charset="-122"/>
              </a:rPr>
              <a:t>。他以匕首投枪般的文字准确剖析社会，他以</a:t>
            </a:r>
            <a:r>
              <a:rPr lang="zh-CN" altLang="en-US" sz="2800" b="1">
                <a:latin typeface="宋体" panose="02010600030101010101" pitchFamily="2" charset="-122"/>
                <a:ea typeface="黑体" panose="02010600030101010101" pitchFamily="49" charset="-122"/>
              </a:rPr>
              <a:t>“</a:t>
            </a:r>
            <a:r>
              <a:rPr lang="zh-CN" altLang="en-US" sz="2800" b="1">
                <a:latin typeface="黑体" panose="02010600030101010101" pitchFamily="49" charset="-122"/>
                <a:ea typeface="黑体" panose="02010600030101010101" pitchFamily="49" charset="-122"/>
              </a:rPr>
              <a:t>同志</a:t>
            </a:r>
            <a:r>
              <a:rPr lang="zh-CN" altLang="en-US" sz="2800" b="1">
                <a:latin typeface="宋体" panose="02010600030101010101" pitchFamily="2" charset="-122"/>
                <a:ea typeface="黑体" panose="02010600030101010101" pitchFamily="49" charset="-122"/>
              </a:rPr>
              <a:t>”</a:t>
            </a:r>
            <a:r>
              <a:rPr lang="zh-CN" altLang="en-US" sz="2800" b="1">
                <a:latin typeface="黑体" panose="02010600030101010101" pitchFamily="49" charset="-122"/>
                <a:ea typeface="黑体" panose="02010600030101010101" pitchFamily="49" charset="-122"/>
              </a:rPr>
              <a:t>般的关怀指引革命青年。他是谁呢</a:t>
            </a:r>
            <a:r>
              <a:rPr lang="en-US" altLang="zh-CN" sz="2800" b="1">
                <a:latin typeface="黑体" panose="02010600030101010101" pitchFamily="49" charset="-122"/>
                <a:ea typeface="黑体" panose="02010600030101010101" pitchFamily="49" charset="-122"/>
              </a:rPr>
              <a:t>?</a:t>
            </a:r>
            <a:r>
              <a:rPr lang="zh-CN" altLang="en-US" sz="2800" b="1">
                <a:latin typeface="黑体" panose="02010600030101010101" pitchFamily="49" charset="-122"/>
                <a:ea typeface="黑体" panose="02010600030101010101" pitchFamily="49" charset="-122"/>
              </a:rPr>
              <a:t>他就是我们深深敬仰的鲁迅先生。今天我们学习</a:t>
            </a:r>
            <a:r>
              <a:rPr lang="en-US" altLang="zh-CN" sz="2800" b="1">
                <a:latin typeface="黑体" panose="02010600030101010101" pitchFamily="49" charset="-122"/>
                <a:ea typeface="黑体" panose="02010600030101010101" pitchFamily="49" charset="-122"/>
              </a:rPr>
              <a:t>《</a:t>
            </a:r>
            <a:r>
              <a:rPr lang="zh-CN" altLang="en-US" sz="2800" b="1">
                <a:latin typeface="黑体" panose="02010600030101010101" pitchFamily="49" charset="-122"/>
                <a:ea typeface="黑体" panose="02010600030101010101" pitchFamily="49" charset="-122"/>
              </a:rPr>
              <a:t>鲁迅自传</a:t>
            </a:r>
            <a:r>
              <a:rPr lang="en-US" altLang="zh-CN" sz="2800" b="1">
                <a:latin typeface="黑体" panose="02010600030101010101" pitchFamily="49" charset="-122"/>
                <a:ea typeface="黑体" panose="02010600030101010101" pitchFamily="49" charset="-122"/>
              </a:rPr>
              <a:t>》</a:t>
            </a:r>
            <a:r>
              <a:rPr lang="zh-CN" altLang="en-US" sz="2800" b="1">
                <a:latin typeface="黑体" panose="02010600030101010101" pitchFamily="49" charset="-122"/>
                <a:ea typeface="黑体" panose="02010600030101010101" pitchFamily="49" charset="-122"/>
              </a:rPr>
              <a:t>，来了解这位伟人的一生。</a:t>
            </a:r>
            <a:endParaRPr lang="zh-CN" altLang="en-US" sz="2800" b="1">
              <a:latin typeface="黑体" panose="02010600030101010101" pitchFamily="49" charset="-122"/>
              <a:ea typeface="黑体" panose="02010600030101010101" pitchFamily="49" charset="-122"/>
            </a:endParaRPr>
          </a:p>
        </p:txBody>
      </p:sp>
      <p:sp>
        <p:nvSpPr>
          <p:cNvPr id="3076" name="文本框 3075"/>
          <p:cNvSpPr txBox="1">
            <a:spLocks noChangeArrowheads="1"/>
          </p:cNvSpPr>
          <p:nvPr/>
        </p:nvSpPr>
        <p:spPr bwMode="auto">
          <a:xfrm>
            <a:off x="6083300" y="5589588"/>
            <a:ext cx="2809875" cy="517525"/>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en-US" altLang="zh-CN" sz="2800" b="1">
                <a:solidFill>
                  <a:srgbClr val="CC0000"/>
                </a:solidFill>
                <a:latin typeface="宋体" panose="02010600030101010101" pitchFamily="2" charset="-122"/>
                <a:ea typeface="宋体" panose="02010600030101010101" pitchFamily="2" charset="-122"/>
              </a:rPr>
              <a:t>“</a:t>
            </a:r>
            <a:r>
              <a:rPr lang="zh-CN" altLang="en-US" sz="2800" b="1">
                <a:solidFill>
                  <a:srgbClr val="CC0000"/>
                </a:solidFill>
                <a:latin typeface="Arial" panose="020B0604020202020204" pitchFamily="34" charset="0"/>
                <a:ea typeface="宋体" panose="02010600030101010101" pitchFamily="2" charset="-122"/>
              </a:rPr>
              <a:t>民族魂</a:t>
            </a:r>
            <a:r>
              <a:rPr lang="zh-CN" altLang="en-US" sz="2800" b="1">
                <a:solidFill>
                  <a:srgbClr val="CC0000"/>
                </a:solidFill>
                <a:latin typeface="宋体" panose="02010600030101010101" pitchFamily="2" charset="-122"/>
                <a:ea typeface="宋体" panose="02010600030101010101" pitchFamily="2" charset="-122"/>
              </a:rPr>
              <a:t>”</a:t>
            </a:r>
            <a:r>
              <a:rPr lang="zh-CN" altLang="en-US" sz="2800" b="1">
                <a:solidFill>
                  <a:srgbClr val="CC0000"/>
                </a:solidFill>
                <a:latin typeface="Arial" panose="020B0604020202020204" pitchFamily="34" charset="0"/>
                <a:ea typeface="宋体" panose="02010600030101010101" pitchFamily="2" charset="-122"/>
              </a:rPr>
              <a:t>鲁迅</a:t>
            </a:r>
            <a:endParaRPr lang="zh-CN" altLang="en-US" sz="2800" b="1">
              <a:solidFill>
                <a:srgbClr val="CC0000"/>
              </a:solidFill>
              <a:latin typeface="Arial" panose="020B0604020202020204" pitchFamily="34" charset="0"/>
              <a:ea typeface="宋体" panose="02010600030101010101" pitchFamily="2" charset="-122"/>
            </a:endParaRPr>
          </a:p>
        </p:txBody>
      </p:sp>
      <p:pic>
        <p:nvPicPr>
          <p:cNvPr id="2" name="图片 3077" descr="20061130175917307">
            <a:hlinkClick r:id="rId2"/>
          </p:cNvPr>
          <p:cNvPicPr>
            <a:picLocks noChangeAspect="1" noChangeArrowheads="1"/>
          </p:cNvPicPr>
          <p:nvPr/>
        </p:nvPicPr>
        <p:blipFill>
          <a:blip r:embed="rId3" cstate="print"/>
          <a:srcRect/>
          <a:stretch>
            <a:fillRect/>
          </a:stretch>
        </p:blipFill>
        <p:spPr bwMode="auto">
          <a:xfrm>
            <a:off x="6227763" y="1700213"/>
            <a:ext cx="2374900" cy="3600450"/>
          </a:xfrm>
          <a:prstGeom prst="rect">
            <a:avLst/>
          </a:prstGeom>
          <a:noFill/>
          <a:ln w="9525">
            <a:noFill/>
            <a:miter lim="800000"/>
            <a:headEnd/>
            <a:tailEnd/>
          </a:ln>
        </p:spPr>
      </p:pic>
      <p:grpSp>
        <p:nvGrpSpPr>
          <p:cNvPr id="3" name="Group 10"/>
          <p:cNvGrpSpPr/>
          <p:nvPr/>
        </p:nvGrpSpPr>
        <p:grpSpPr bwMode="auto">
          <a:xfrm>
            <a:off x="609600" y="692150"/>
            <a:ext cx="2055813" cy="633413"/>
            <a:chOff x="0" y="0"/>
            <a:chExt cx="3236" cy="998"/>
          </a:xfrm>
        </p:grpSpPr>
        <p:grpSp>
          <p:nvGrpSpPr>
            <p:cNvPr id="3077" name="Group 11"/>
            <p:cNvGrpSpPr/>
            <p:nvPr/>
          </p:nvGrpSpPr>
          <p:grpSpPr bwMode="auto">
            <a:xfrm>
              <a:off x="0" y="8"/>
              <a:ext cx="3236" cy="940"/>
              <a:chOff x="0" y="0"/>
              <a:chExt cx="3236" cy="940"/>
            </a:xfrm>
          </p:grpSpPr>
          <p:sp>
            <p:nvSpPr>
              <p:cNvPr id="3078" name="MH_Other_2"/>
              <p:cNvSpPr>
                <a:spLocks noChangeArrowheads="1"/>
              </p:cNvSpPr>
              <p:nvPr/>
            </p:nvSpPr>
            <p:spPr bwMode="auto">
              <a:xfrm>
                <a:off x="186" y="205"/>
                <a:ext cx="2890" cy="601"/>
              </a:xfrm>
              <a:custGeom>
                <a:avLst/>
                <a:gdLst/>
                <a:ahLst/>
                <a:cxnLst>
                  <a:cxn ang="0">
                    <a:pos x="2907" y="675"/>
                  </a:cxn>
                  <a:cxn ang="0">
                    <a:pos x="3244" y="337"/>
                  </a:cxn>
                  <a:cxn ang="0">
                    <a:pos x="2907" y="0"/>
                  </a:cxn>
                  <a:cxn ang="0">
                    <a:pos x="337" y="0"/>
                  </a:cxn>
                  <a:cxn ang="0">
                    <a:pos x="0" y="337"/>
                  </a:cxn>
                  <a:cxn ang="0">
                    <a:pos x="337" y="675"/>
                  </a:cxn>
                  <a:cxn ang="0">
                    <a:pos x="2907" y="675"/>
                  </a:cxn>
                </a:cxnLst>
                <a:rect l="0" t="0" r="r" b="b"/>
                <a:pathLst>
                  <a:path w="3244" h="675">
                    <a:moveTo>
                      <a:pt x="2907" y="675"/>
                    </a:moveTo>
                    <a:cubicBezTo>
                      <a:pt x="3093" y="675"/>
                      <a:pt x="3244" y="523"/>
                      <a:pt x="3244" y="337"/>
                    </a:cubicBezTo>
                    <a:cubicBezTo>
                      <a:pt x="3244" y="151"/>
                      <a:pt x="3093" y="0"/>
                      <a:pt x="2907" y="0"/>
                    </a:cubicBezTo>
                    <a:cubicBezTo>
                      <a:pt x="337" y="0"/>
                      <a:pt x="337" y="0"/>
                      <a:pt x="337" y="0"/>
                    </a:cubicBezTo>
                    <a:cubicBezTo>
                      <a:pt x="151" y="0"/>
                      <a:pt x="0" y="151"/>
                      <a:pt x="0" y="337"/>
                    </a:cubicBezTo>
                    <a:cubicBezTo>
                      <a:pt x="0" y="523"/>
                      <a:pt x="151" y="675"/>
                      <a:pt x="337" y="675"/>
                    </a:cubicBezTo>
                    <a:lnTo>
                      <a:pt x="2907" y="675"/>
                    </a:lnTo>
                    <a:close/>
                  </a:path>
                </a:pathLst>
              </a:custGeom>
              <a:solidFill>
                <a:srgbClr val="008080"/>
              </a:solidFill>
              <a:ln w="9525">
                <a:noFill/>
                <a:round/>
              </a:ln>
            </p:spPr>
            <p:txBody>
              <a:bodyPr/>
              <a:lstStyle/>
              <a:p>
                <a:pP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pic>
            <p:nvPicPr>
              <p:cNvPr id="3079" name="MH_Other_8"/>
              <p:cNvPicPr preferRelativeResize="0">
                <a:picLocks noChangeArrowheads="1"/>
              </p:cNvPicPr>
              <p:nvPr/>
            </p:nvPicPr>
            <p:blipFill>
              <a:blip r:embed="rId4" cstate="print"/>
              <a:srcRect/>
              <a:stretch>
                <a:fillRect/>
              </a:stretch>
            </p:blipFill>
            <p:spPr bwMode="auto">
              <a:xfrm>
                <a:off x="0" y="0"/>
                <a:ext cx="3237" cy="941"/>
              </a:xfrm>
              <a:prstGeom prst="rect">
                <a:avLst/>
              </a:prstGeom>
              <a:noFill/>
              <a:ln w="9525">
                <a:noFill/>
                <a:miter lim="800000"/>
                <a:headEnd/>
                <a:tailEnd/>
              </a:ln>
            </p:spPr>
          </p:pic>
          <p:sp>
            <p:nvSpPr>
              <p:cNvPr id="3080" name="MH_Other_9"/>
              <p:cNvSpPr>
                <a:spLocks noEditPoints="1" noChangeArrowheads="1"/>
              </p:cNvSpPr>
              <p:nvPr/>
            </p:nvSpPr>
            <p:spPr bwMode="auto">
              <a:xfrm>
                <a:off x="348" y="329"/>
                <a:ext cx="349" cy="340"/>
              </a:xfrm>
              <a:custGeom>
                <a:avLst/>
                <a:gdLst/>
                <a:ahLst/>
                <a:cxnLst>
                  <a:cxn ang="0">
                    <a:pos x="105" y="95"/>
                  </a:cxn>
                  <a:cxn ang="0">
                    <a:pos x="76" y="66"/>
                  </a:cxn>
                  <a:cxn ang="0">
                    <a:pos x="83" y="42"/>
                  </a:cxn>
                  <a:cxn ang="0">
                    <a:pos x="42" y="0"/>
                  </a:cxn>
                  <a:cxn ang="0">
                    <a:pos x="0" y="42"/>
                  </a:cxn>
                  <a:cxn ang="0">
                    <a:pos x="42" y="83"/>
                  </a:cxn>
                  <a:cxn ang="0">
                    <a:pos x="66" y="76"/>
                  </a:cxn>
                  <a:cxn ang="0">
                    <a:pos x="95" y="105"/>
                  </a:cxn>
                  <a:cxn ang="0">
                    <a:pos x="100" y="107"/>
                  </a:cxn>
                  <a:cxn ang="0">
                    <a:pos x="105" y="105"/>
                  </a:cxn>
                  <a:cxn ang="0">
                    <a:pos x="105" y="95"/>
                  </a:cxn>
                  <a:cxn ang="0">
                    <a:pos x="7" y="42"/>
                  </a:cxn>
                  <a:cxn ang="0">
                    <a:pos x="42" y="7"/>
                  </a:cxn>
                  <a:cxn ang="0">
                    <a:pos x="76" y="42"/>
                  </a:cxn>
                  <a:cxn ang="0">
                    <a:pos x="42" y="76"/>
                  </a:cxn>
                  <a:cxn ang="0">
                    <a:pos x="7" y="42"/>
                  </a:cxn>
                </a:cxnLst>
                <a:rect l="0" t="0" r="r" b="b"/>
                <a:pathLst>
                  <a:path w="108" h="107">
                    <a:moveTo>
                      <a:pt x="105" y="95"/>
                    </a:moveTo>
                    <a:cubicBezTo>
                      <a:pt x="76" y="66"/>
                      <a:pt x="76" y="66"/>
                      <a:pt x="76" y="66"/>
                    </a:cubicBezTo>
                    <a:cubicBezTo>
                      <a:pt x="81" y="59"/>
                      <a:pt x="83" y="51"/>
                      <a:pt x="83" y="42"/>
                    </a:cubicBezTo>
                    <a:cubicBezTo>
                      <a:pt x="83" y="19"/>
                      <a:pt x="65" y="0"/>
                      <a:pt x="42" y="0"/>
                    </a:cubicBezTo>
                    <a:cubicBezTo>
                      <a:pt x="19" y="0"/>
                      <a:pt x="0" y="19"/>
                      <a:pt x="0" y="42"/>
                    </a:cubicBezTo>
                    <a:cubicBezTo>
                      <a:pt x="0" y="65"/>
                      <a:pt x="19" y="83"/>
                      <a:pt x="42" y="83"/>
                    </a:cubicBezTo>
                    <a:cubicBezTo>
                      <a:pt x="51" y="83"/>
                      <a:pt x="59" y="81"/>
                      <a:pt x="66" y="76"/>
                    </a:cubicBezTo>
                    <a:cubicBezTo>
                      <a:pt x="95" y="105"/>
                      <a:pt x="95" y="105"/>
                      <a:pt x="95" y="105"/>
                    </a:cubicBezTo>
                    <a:cubicBezTo>
                      <a:pt x="96" y="106"/>
                      <a:pt x="98" y="107"/>
                      <a:pt x="100" y="107"/>
                    </a:cubicBezTo>
                    <a:cubicBezTo>
                      <a:pt x="101" y="107"/>
                      <a:pt x="103" y="106"/>
                      <a:pt x="105" y="105"/>
                    </a:cubicBezTo>
                    <a:cubicBezTo>
                      <a:pt x="108" y="102"/>
                      <a:pt x="108" y="97"/>
                      <a:pt x="105" y="95"/>
                    </a:cubicBezTo>
                    <a:moveTo>
                      <a:pt x="7" y="42"/>
                    </a:moveTo>
                    <a:cubicBezTo>
                      <a:pt x="7" y="23"/>
                      <a:pt x="23" y="7"/>
                      <a:pt x="42" y="7"/>
                    </a:cubicBezTo>
                    <a:cubicBezTo>
                      <a:pt x="61" y="7"/>
                      <a:pt x="76" y="23"/>
                      <a:pt x="76" y="42"/>
                    </a:cubicBezTo>
                    <a:cubicBezTo>
                      <a:pt x="76" y="61"/>
                      <a:pt x="61" y="76"/>
                      <a:pt x="42" y="76"/>
                    </a:cubicBezTo>
                    <a:cubicBezTo>
                      <a:pt x="23" y="76"/>
                      <a:pt x="7" y="61"/>
                      <a:pt x="7" y="42"/>
                    </a:cubicBezTo>
                  </a:path>
                </a:pathLst>
              </a:custGeom>
              <a:solidFill>
                <a:srgbClr val="FFFFFF"/>
              </a:solidFill>
              <a:ln w="9525">
                <a:noFill/>
                <a:round/>
              </a:ln>
            </p:spPr>
            <p:txBody>
              <a:bodyPr/>
              <a:lstStyle/>
              <a:p>
                <a:pP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sp>
            <p:nvSpPr>
              <p:cNvPr id="3081" name="MH_Other_10"/>
              <p:cNvSpPr>
                <a:spLocks noChangeArrowheads="1"/>
              </p:cNvSpPr>
              <p:nvPr/>
            </p:nvSpPr>
            <p:spPr bwMode="auto">
              <a:xfrm>
                <a:off x="428" y="404"/>
                <a:ext cx="140" cy="140"/>
              </a:xfrm>
              <a:custGeom>
                <a:avLst/>
                <a:gdLst/>
                <a:ahLst/>
                <a:cxnLst>
                  <a:cxn ang="0">
                    <a:pos x="39" y="18"/>
                  </a:cxn>
                  <a:cxn ang="0">
                    <a:pos x="25" y="18"/>
                  </a:cxn>
                  <a:cxn ang="0">
                    <a:pos x="25" y="4"/>
                  </a:cxn>
                  <a:cxn ang="0">
                    <a:pos x="21" y="0"/>
                  </a:cxn>
                  <a:cxn ang="0">
                    <a:pos x="18" y="4"/>
                  </a:cxn>
                  <a:cxn ang="0">
                    <a:pos x="18" y="18"/>
                  </a:cxn>
                  <a:cxn ang="0">
                    <a:pos x="3" y="18"/>
                  </a:cxn>
                  <a:cxn ang="0">
                    <a:pos x="0" y="22"/>
                  </a:cxn>
                  <a:cxn ang="0">
                    <a:pos x="3" y="26"/>
                  </a:cxn>
                  <a:cxn ang="0">
                    <a:pos x="18" y="26"/>
                  </a:cxn>
                  <a:cxn ang="0">
                    <a:pos x="18" y="40"/>
                  </a:cxn>
                  <a:cxn ang="0">
                    <a:pos x="21" y="44"/>
                  </a:cxn>
                  <a:cxn ang="0">
                    <a:pos x="25" y="40"/>
                  </a:cxn>
                  <a:cxn ang="0">
                    <a:pos x="25" y="26"/>
                  </a:cxn>
                  <a:cxn ang="0">
                    <a:pos x="39" y="26"/>
                  </a:cxn>
                  <a:cxn ang="0">
                    <a:pos x="43" y="22"/>
                  </a:cxn>
                  <a:cxn ang="0">
                    <a:pos x="39" y="18"/>
                  </a:cxn>
                </a:cxnLst>
                <a:rect l="0" t="0" r="r" b="b"/>
                <a:pathLst>
                  <a:path w="43" h="44">
                    <a:moveTo>
                      <a:pt x="39" y="18"/>
                    </a:moveTo>
                    <a:cubicBezTo>
                      <a:pt x="25" y="18"/>
                      <a:pt x="25" y="18"/>
                      <a:pt x="25" y="18"/>
                    </a:cubicBezTo>
                    <a:cubicBezTo>
                      <a:pt x="25" y="4"/>
                      <a:pt x="25" y="4"/>
                      <a:pt x="25" y="4"/>
                    </a:cubicBezTo>
                    <a:cubicBezTo>
                      <a:pt x="25" y="2"/>
                      <a:pt x="23" y="0"/>
                      <a:pt x="21" y="0"/>
                    </a:cubicBezTo>
                    <a:cubicBezTo>
                      <a:pt x="19" y="0"/>
                      <a:pt x="18" y="2"/>
                      <a:pt x="18" y="4"/>
                    </a:cubicBezTo>
                    <a:cubicBezTo>
                      <a:pt x="18" y="18"/>
                      <a:pt x="18" y="18"/>
                      <a:pt x="18" y="18"/>
                    </a:cubicBezTo>
                    <a:cubicBezTo>
                      <a:pt x="3" y="18"/>
                      <a:pt x="3" y="18"/>
                      <a:pt x="3" y="18"/>
                    </a:cubicBezTo>
                    <a:cubicBezTo>
                      <a:pt x="1" y="18"/>
                      <a:pt x="0" y="20"/>
                      <a:pt x="0" y="22"/>
                    </a:cubicBezTo>
                    <a:cubicBezTo>
                      <a:pt x="0" y="24"/>
                      <a:pt x="1" y="26"/>
                      <a:pt x="3" y="26"/>
                    </a:cubicBezTo>
                    <a:cubicBezTo>
                      <a:pt x="18" y="26"/>
                      <a:pt x="18" y="26"/>
                      <a:pt x="18" y="26"/>
                    </a:cubicBezTo>
                    <a:cubicBezTo>
                      <a:pt x="18" y="40"/>
                      <a:pt x="18" y="40"/>
                      <a:pt x="18" y="40"/>
                    </a:cubicBezTo>
                    <a:cubicBezTo>
                      <a:pt x="18" y="42"/>
                      <a:pt x="19" y="44"/>
                      <a:pt x="21" y="44"/>
                    </a:cubicBezTo>
                    <a:cubicBezTo>
                      <a:pt x="23" y="44"/>
                      <a:pt x="25" y="42"/>
                      <a:pt x="25" y="40"/>
                    </a:cubicBezTo>
                    <a:cubicBezTo>
                      <a:pt x="25" y="26"/>
                      <a:pt x="25" y="26"/>
                      <a:pt x="25" y="26"/>
                    </a:cubicBezTo>
                    <a:cubicBezTo>
                      <a:pt x="39" y="26"/>
                      <a:pt x="39" y="26"/>
                      <a:pt x="39" y="26"/>
                    </a:cubicBezTo>
                    <a:cubicBezTo>
                      <a:pt x="41" y="26"/>
                      <a:pt x="43" y="24"/>
                      <a:pt x="43" y="22"/>
                    </a:cubicBezTo>
                    <a:cubicBezTo>
                      <a:pt x="43" y="20"/>
                      <a:pt x="41" y="18"/>
                      <a:pt x="39" y="18"/>
                    </a:cubicBezTo>
                  </a:path>
                </a:pathLst>
              </a:custGeom>
              <a:solidFill>
                <a:srgbClr val="FFFFFF"/>
              </a:solidFill>
              <a:ln w="9525">
                <a:noFill/>
                <a:round/>
              </a:ln>
            </p:spPr>
            <p:txBody>
              <a:bodyPr/>
              <a:lstStyle/>
              <a:p>
                <a:pP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grpSp>
        <p:sp>
          <p:nvSpPr>
            <p:cNvPr id="3082" name="MH_SubTitle_4"/>
            <p:cNvSpPr txBox="1">
              <a:spLocks noChangeArrowheads="1"/>
            </p:cNvSpPr>
            <p:nvPr/>
          </p:nvSpPr>
          <p:spPr bwMode="auto">
            <a:xfrm>
              <a:off x="1022" y="0"/>
              <a:ext cx="2043" cy="998"/>
            </a:xfrm>
            <a:prstGeom prst="rect">
              <a:avLst/>
            </a:prstGeom>
            <a:noFill/>
            <a:ln w="9525">
              <a:noFill/>
              <a:miter lim="800000"/>
            </a:ln>
          </p:spPr>
          <p:txBody>
            <a:bodyPr lIns="90170" tIns="46990" rIns="90170" bIns="46990" anchor="ctr"/>
            <a:lstStyle/>
            <a:p>
              <a:pPr eaLnBrk="1" hangingPunct="1">
                <a:lnSpc>
                  <a:spcPct val="110000"/>
                </a:lnSpc>
                <a:spcBef>
                  <a:spcPct val="0"/>
                </a:spcBef>
                <a:buFont typeface="Arial" panose="020B0604020202020204" pitchFamily="34" charset="0"/>
                <a:buNone/>
              </a:pPr>
              <a:r>
                <a:rPr lang="zh-CN" altLang="en-US" sz="2000">
                  <a:solidFill>
                    <a:srgbClr val="FFFFFF"/>
                  </a:solidFill>
                  <a:latin typeface="微软雅黑" panose="020B0503020204020204" pitchFamily="82" charset="2"/>
                </a:rPr>
                <a:t>情景引入</a:t>
              </a:r>
              <a:endParaRPr lang="zh-CN" altLang="en-US" sz="2000">
                <a:solidFill>
                  <a:srgbClr val="FFFFFF"/>
                </a:solidFill>
                <a:latin typeface="微软雅黑" panose="020B0503020204020204" pitchFamily="82" charset="2"/>
              </a:endParaRPr>
            </a:p>
          </p:txBody>
        </p:sp>
      </p:gr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strips(downLeft)">
                                      <p:cBhvr>
                                        <p:cTn id="7" dur="500"/>
                                        <p:tgtEl>
                                          <p:spTgt spid="307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075">
                                            <p:txEl>
                                              <p:pRg st="0" end="0"/>
                                            </p:txEl>
                                          </p:spTgt>
                                        </p:tgtEl>
                                        <p:attrNameLst>
                                          <p:attrName>style.visibility</p:attrName>
                                        </p:attrNameLst>
                                      </p:cBhvr>
                                      <p:to>
                                        <p:strVal val="visible"/>
                                      </p:to>
                                    </p:set>
                                    <p:anim calcmode="lin" valueType="num">
                                      <p:cBhvr>
                                        <p:cTn id="11" dur="500" fill="hold"/>
                                        <p:tgtEl>
                                          <p:spTgt spid="3075">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075">
                                            <p:txEl>
                                              <p:pRg st="0" end="0"/>
                                            </p:txEl>
                                          </p:spTgt>
                                        </p:tgtEl>
                                        <p:attrNameLst>
                                          <p:attrName>ppt_h</p:attrName>
                                        </p:attrNameLst>
                                      </p:cBhvr>
                                      <p:tavLst>
                                        <p:tav tm="0">
                                          <p:val>
                                            <p:fltVal val="0"/>
                                          </p:val>
                                        </p:tav>
                                        <p:tav tm="100000">
                                          <p:val>
                                            <p:strVal val="#ppt_h"/>
                                          </p:val>
                                        </p:tav>
                                      </p:tavLst>
                                    </p:anim>
                                    <p:animEffect transition="in" filter="fade">
                                      <p:cBhvr>
                                        <p:cTn id="13" dur="500"/>
                                        <p:tgtEl>
                                          <p:spTgt spid="30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文本框 31745"/>
          <p:cNvSpPr txBox="1">
            <a:spLocks noChangeArrowheads="1"/>
          </p:cNvSpPr>
          <p:nvPr/>
        </p:nvSpPr>
        <p:spPr bwMode="auto">
          <a:xfrm>
            <a:off x="3563938" y="2060575"/>
            <a:ext cx="5257800" cy="2511425"/>
          </a:xfrm>
          <a:prstGeom prst="rect">
            <a:avLst/>
          </a:prstGeom>
          <a:noFill/>
          <a:ln w="9525">
            <a:noFill/>
            <a:miter lim="800000"/>
          </a:ln>
        </p:spPr>
        <p:txBody>
          <a:bodyPr>
            <a:spAutoFit/>
          </a:bodyPr>
          <a:lstStyle/>
          <a:p>
            <a:pPr eaLnBrk="1" hangingPunct="1">
              <a:lnSpc>
                <a:spcPct val="110000"/>
              </a:lnSpc>
              <a:spcBef>
                <a:spcPct val="50000"/>
              </a:spcBef>
              <a:buFont typeface="Arial" panose="020B0604020202020204" pitchFamily="34" charset="0"/>
              <a:buNone/>
            </a:pPr>
            <a:r>
              <a:rPr lang="en-US" altLang="zh-CN">
                <a:solidFill>
                  <a:srgbClr val="800000"/>
                </a:solidFill>
                <a:latin typeface="Arial" panose="020B0604020202020204" pitchFamily="34" charset="0"/>
                <a:ea typeface="宋体" panose="02010600030101010101" pitchFamily="2" charset="-122"/>
              </a:rPr>
              <a:t>        </a:t>
            </a:r>
            <a:r>
              <a:rPr lang="zh-CN" altLang="en-US" sz="3600" b="1">
                <a:solidFill>
                  <a:srgbClr val="800000"/>
                </a:solidFill>
                <a:ea typeface="宋体" panose="02010600030101010101" pitchFamily="2" charset="-122"/>
              </a:rPr>
              <a:t>这篇自传语言简洁凝练，感情丰富。研读课文，赏析能表达作者思想的关键词句。</a:t>
            </a:r>
            <a:endParaRPr lang="zh-CN" altLang="en-US" sz="3600" b="1">
              <a:solidFill>
                <a:srgbClr val="800000"/>
              </a:solidFill>
              <a:ea typeface="宋体" panose="02010600030101010101" pitchFamily="2" charset="-122"/>
            </a:endParaRPr>
          </a:p>
        </p:txBody>
      </p:sp>
      <p:sp>
        <p:nvSpPr>
          <p:cNvPr id="31747" name="矩形 31746"/>
          <p:cNvSpPr>
            <a:spLocks noChangeArrowheads="1" noChangeShapeType="1" noTextEdit="1"/>
          </p:cNvSpPr>
          <p:nvPr/>
        </p:nvSpPr>
        <p:spPr bwMode="auto">
          <a:xfrm>
            <a:off x="5148263" y="1125538"/>
            <a:ext cx="2665412" cy="573087"/>
          </a:xfrm>
          <a:prstGeom prst="rect">
            <a:avLst/>
          </a:prstGeom>
        </p:spPr>
        <p:txBody>
          <a:bodyPr wrap="none" fromWordArt="1">
            <a:prstTxWarp prst="textPlain">
              <a:avLst>
                <a:gd name="adj" fmla="val 50000"/>
              </a:avLst>
            </a:prstTxWarp>
          </a:bodyPr>
          <a:lstStyle/>
          <a:p>
            <a:pPr algn="ctr"/>
            <a:r>
              <a:rPr lang="zh-CN" altLang="en-US" sz="3600" b="1" kern="10">
                <a:ln w="9525">
                  <a:solidFill>
                    <a:srgbClr val="3366FF"/>
                  </a:solidFill>
                  <a:round/>
                </a:ln>
                <a:solidFill>
                  <a:srgbClr val="FF0000"/>
                </a:solidFill>
                <a:latin typeface="华文新魏" panose="02010800040101010101" charset="-122"/>
                <a:ea typeface="华文新魏" panose="02010800040101010101" charset="-122"/>
              </a:rPr>
              <a:t>感受伟人心灵</a:t>
            </a:r>
            <a:endParaRPr lang="zh-CN" altLang="en-US" sz="3600" b="1" kern="10">
              <a:ln w="9525">
                <a:solidFill>
                  <a:srgbClr val="3366FF"/>
                </a:solidFill>
                <a:round/>
              </a:ln>
              <a:solidFill>
                <a:srgbClr val="FF0000"/>
              </a:solidFill>
              <a:latin typeface="华文新魏" panose="02010800040101010101" charset="-122"/>
              <a:ea typeface="华文新魏" panose="02010800040101010101" charset="-122"/>
            </a:endParaRPr>
          </a:p>
        </p:txBody>
      </p:sp>
      <p:pic>
        <p:nvPicPr>
          <p:cNvPr id="31748" name="图片 31747" descr="1909杭州">
            <a:hlinkClick r:id="rId1" action="ppaction://hlinksldjump"/>
          </p:cNvPr>
          <p:cNvPicPr>
            <a:picLocks noChangeAspect="1" noChangeArrowheads="1"/>
          </p:cNvPicPr>
          <p:nvPr/>
        </p:nvPicPr>
        <p:blipFill>
          <a:blip r:embed="rId2" cstate="print"/>
          <a:srcRect/>
          <a:stretch>
            <a:fillRect/>
          </a:stretch>
        </p:blipFill>
        <p:spPr bwMode="auto">
          <a:xfrm>
            <a:off x="684213" y="836613"/>
            <a:ext cx="2374900" cy="3600450"/>
          </a:xfrm>
          <a:prstGeom prst="rect">
            <a:avLst/>
          </a:prstGeom>
          <a:noFill/>
          <a:ln w="9525">
            <a:noFill/>
            <a:miter lim="800000"/>
            <a:headEnd/>
            <a:tailEnd/>
          </a:ln>
        </p:spPr>
      </p:pic>
      <p:sp>
        <p:nvSpPr>
          <p:cNvPr id="31749" name="矩形 31748"/>
          <p:cNvSpPr>
            <a:spLocks noChangeArrowheads="1"/>
          </p:cNvSpPr>
          <p:nvPr/>
        </p:nvSpPr>
        <p:spPr bwMode="auto">
          <a:xfrm>
            <a:off x="684213" y="4738688"/>
            <a:ext cx="2449512" cy="1066800"/>
          </a:xfrm>
          <a:prstGeom prst="rect">
            <a:avLst/>
          </a:prstGeom>
          <a:noFill/>
          <a:ln w="9525">
            <a:noFill/>
            <a:miter lim="800000"/>
          </a:ln>
        </p:spPr>
        <p:txBody>
          <a:bodyPr>
            <a:spAutoFit/>
          </a:bodyPr>
          <a:lstStyle/>
          <a:p>
            <a:pPr algn="ctr" eaLnBrk="1" hangingPunct="1">
              <a:spcBef>
                <a:spcPct val="0"/>
              </a:spcBef>
              <a:buFont typeface="Arial" panose="020B0604020202020204" pitchFamily="34" charset="0"/>
              <a:buNone/>
            </a:pPr>
            <a:r>
              <a:rPr lang="en-US" altLang="zh-CN" b="1">
                <a:solidFill>
                  <a:srgbClr val="CC0000"/>
                </a:solidFill>
                <a:latin typeface="Arial" panose="020B0604020202020204" pitchFamily="34" charset="0"/>
                <a:ea typeface="宋体" panose="02010600030101010101" pitchFamily="2" charset="-122"/>
              </a:rPr>
              <a:t>1909</a:t>
            </a:r>
            <a:r>
              <a:rPr lang="zh-CN" altLang="en-US" b="1">
                <a:solidFill>
                  <a:srgbClr val="CC0000"/>
                </a:solidFill>
                <a:latin typeface="Arial" panose="020B0604020202020204" pitchFamily="34" charset="0"/>
                <a:ea typeface="宋体" panose="02010600030101010101" pitchFamily="2" charset="-122"/>
              </a:rPr>
              <a:t>年回国                       后在杭州</a:t>
            </a:r>
            <a:endParaRPr lang="zh-CN" altLang="en-US" b="1">
              <a:solidFill>
                <a:srgbClr val="CC0000"/>
              </a:solidFill>
              <a:latin typeface="Arial" panose="020B0604020202020204" pitchFamily="34" charset="0"/>
              <a:ea typeface="宋体" panose="02010600030101010101" pitchFamily="2"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withEffect">
                                  <p:stCondLst>
                                    <p:cond delay="0"/>
                                  </p:stCondLst>
                                  <p:childTnLst>
                                    <p:set>
                                      <p:cBhvr>
                                        <p:cTn id="6" dur="1" fill="hold">
                                          <p:stCondLst>
                                            <p:cond delay="0"/>
                                          </p:stCondLst>
                                        </p:cTn>
                                        <p:tgtEl>
                                          <p:spTgt spid="31748"/>
                                        </p:tgtEl>
                                        <p:attrNameLst>
                                          <p:attrName>style.visibility</p:attrName>
                                        </p:attrNameLst>
                                      </p:cBhvr>
                                      <p:to>
                                        <p:strVal val="visible"/>
                                      </p:to>
                                    </p:set>
                                    <p:animEffect transition="in" filter="diamond(out)">
                                      <p:cBhvr>
                                        <p:cTn id="7" dur="1000"/>
                                        <p:tgtEl>
                                          <p:spTgt spid="31748"/>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31749"/>
                                        </p:tgtEl>
                                        <p:attrNameLst>
                                          <p:attrName>style.visibility</p:attrName>
                                        </p:attrNameLst>
                                      </p:cBhvr>
                                      <p:to>
                                        <p:strVal val="visible"/>
                                      </p:to>
                                    </p:set>
                                    <p:animEffect transition="in" filter="slide(fromBottom)">
                                      <p:cBhvr>
                                        <p:cTn id="11" dur="500"/>
                                        <p:tgtEl>
                                          <p:spTgt spid="31749"/>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31747"/>
                                        </p:tgtEl>
                                        <p:attrNameLst>
                                          <p:attrName>style.visibility</p:attrName>
                                        </p:attrNameLst>
                                      </p:cBhvr>
                                      <p:to>
                                        <p:strVal val="visible"/>
                                      </p:to>
                                    </p:set>
                                    <p:animEffect transition="in" filter="blinds(horizontal)">
                                      <p:cBhvr>
                                        <p:cTn id="15" dur="500"/>
                                        <p:tgtEl>
                                          <p:spTgt spid="31747"/>
                                        </p:tgtEl>
                                      </p:cBhvr>
                                    </p:animEffect>
                                  </p:childTnLst>
                                </p:cTn>
                              </p:par>
                            </p:childTnLst>
                          </p:cTn>
                        </p:par>
                        <p:par>
                          <p:cTn id="16" fill="hold">
                            <p:stCondLst>
                              <p:cond delay="20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31746"/>
                                        </p:tgtEl>
                                        <p:attrNameLst>
                                          <p:attrName>style.visibility</p:attrName>
                                        </p:attrNameLst>
                                      </p:cBhvr>
                                      <p:to>
                                        <p:strVal val="visible"/>
                                      </p:to>
                                    </p:set>
                                    <p:anim calcmode="discrete" valueType="clr">
                                      <p:cBhvr override="childStyle">
                                        <p:cTn id="19" dur="80"/>
                                        <p:tgtEl>
                                          <p:spTgt spid="31746"/>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1746"/>
                                        </p:tgtEl>
                                        <p:attrNameLst>
                                          <p:attrName>fillcolor</p:attrName>
                                        </p:attrNameLst>
                                      </p:cBhvr>
                                      <p:tavLst>
                                        <p:tav tm="0">
                                          <p:val>
                                            <p:clrVal>
                                              <a:schemeClr val="accent2"/>
                                            </p:clrVal>
                                          </p:val>
                                        </p:tav>
                                        <p:tav tm="50000">
                                          <p:val>
                                            <p:clrVal>
                                              <a:schemeClr val="hlink"/>
                                            </p:clrVal>
                                          </p:val>
                                        </p:tav>
                                      </p:tavLst>
                                    </p:anim>
                                    <p:set>
                                      <p:cBhvr>
                                        <p:cTn id="21" dur="80"/>
                                        <p:tgtEl>
                                          <p:spTgt spid="3174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7" grpId="0" animBg="1"/>
      <p:bldP spid="3174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文本框 32769"/>
          <p:cNvSpPr txBox="1">
            <a:spLocks noChangeArrowheads="1"/>
          </p:cNvSpPr>
          <p:nvPr/>
        </p:nvSpPr>
        <p:spPr bwMode="auto">
          <a:xfrm>
            <a:off x="3708400" y="1916113"/>
            <a:ext cx="4895850" cy="3306762"/>
          </a:xfrm>
          <a:prstGeom prst="rect">
            <a:avLst/>
          </a:prstGeom>
          <a:noFill/>
          <a:ln w="9525">
            <a:noFill/>
            <a:miter lim="800000"/>
          </a:ln>
        </p:spPr>
        <p:txBody>
          <a:bodyPr>
            <a:spAutoFit/>
          </a:bodyPr>
          <a:lstStyle/>
          <a:p>
            <a:pPr eaLnBrk="1" hangingPunct="1">
              <a:lnSpc>
                <a:spcPct val="110000"/>
              </a:lnSpc>
              <a:spcBef>
                <a:spcPct val="50000"/>
              </a:spcBef>
              <a:buFont typeface="Arial" panose="020B0604020202020204" pitchFamily="34" charset="0"/>
              <a:buNone/>
            </a:pPr>
            <a:r>
              <a:rPr lang="en-US" altLang="zh-CN" b="1">
                <a:solidFill>
                  <a:srgbClr val="800000"/>
                </a:solidFill>
                <a:ea typeface="宋体" panose="02010600030101010101" pitchFamily="2" charset="-122"/>
              </a:rPr>
              <a:t>    </a:t>
            </a:r>
            <a:r>
              <a:rPr lang="zh-CN" altLang="en-US" b="1">
                <a:solidFill>
                  <a:srgbClr val="800000"/>
                </a:solidFill>
                <a:ea typeface="宋体" panose="02010600030101010101" pitchFamily="2" charset="-122"/>
              </a:rPr>
              <a:t>但到我十三岁时，我家忽而遭了一场很大的变故</a:t>
            </a:r>
            <a:r>
              <a:rPr lang="en-US" altLang="zh-CN" b="1">
                <a:solidFill>
                  <a:srgbClr val="800000"/>
                </a:solidFill>
                <a:ea typeface="宋体" panose="02010600030101010101" pitchFamily="2" charset="-122"/>
              </a:rPr>
              <a:t>……</a:t>
            </a:r>
            <a:r>
              <a:rPr lang="zh-CN" altLang="en-US" b="1">
                <a:solidFill>
                  <a:srgbClr val="800000"/>
                </a:solidFill>
                <a:ea typeface="宋体" panose="02010600030101010101" pitchFamily="2" charset="-122"/>
              </a:rPr>
              <a:t>因为我总不肯学做幕友或商人</a:t>
            </a:r>
            <a:r>
              <a:rPr lang="en-US" altLang="zh-CN" b="1">
                <a:solidFill>
                  <a:srgbClr val="800000"/>
                </a:solidFill>
                <a:ea typeface="宋体" panose="02010600030101010101" pitchFamily="2" charset="-122"/>
              </a:rPr>
              <a:t>……</a:t>
            </a:r>
            <a:r>
              <a:rPr lang="zh-CN" altLang="en-US" b="1">
                <a:solidFill>
                  <a:srgbClr val="800000"/>
                </a:solidFill>
                <a:ea typeface="宋体" panose="02010600030101010101" pitchFamily="2" charset="-122"/>
              </a:rPr>
              <a:t>两条路指什么？为什么又强调“这是我乡。。。路”？</a:t>
            </a:r>
            <a:endParaRPr lang="zh-CN" altLang="en-US" b="1">
              <a:solidFill>
                <a:srgbClr val="800000"/>
              </a:solidFill>
              <a:ea typeface="宋体" panose="02010600030101010101" pitchFamily="2" charset="-122"/>
            </a:endParaRPr>
          </a:p>
        </p:txBody>
      </p:sp>
      <p:pic>
        <p:nvPicPr>
          <p:cNvPr id="32771" name="图片 32770" descr="1912luxun">
            <a:hlinkClick r:id="rId1" action="ppaction://hlinksldjump"/>
          </p:cNvPr>
          <p:cNvPicPr>
            <a:picLocks noChangeAspect="1" noChangeArrowheads="1"/>
          </p:cNvPicPr>
          <p:nvPr/>
        </p:nvPicPr>
        <p:blipFill>
          <a:blip r:embed="rId2" cstate="print"/>
          <a:srcRect/>
          <a:stretch>
            <a:fillRect/>
          </a:stretch>
        </p:blipFill>
        <p:spPr bwMode="auto">
          <a:xfrm>
            <a:off x="684213" y="836613"/>
            <a:ext cx="2374900" cy="3600450"/>
          </a:xfrm>
          <a:prstGeom prst="rect">
            <a:avLst/>
          </a:prstGeom>
          <a:noFill/>
          <a:ln w="9525">
            <a:noFill/>
            <a:miter lim="800000"/>
            <a:headEnd/>
            <a:tailEnd/>
          </a:ln>
        </p:spPr>
      </p:pic>
      <p:sp>
        <p:nvSpPr>
          <p:cNvPr id="32772" name="文本框 32771"/>
          <p:cNvSpPr txBox="1">
            <a:spLocks noChangeArrowheads="1"/>
          </p:cNvSpPr>
          <p:nvPr/>
        </p:nvSpPr>
        <p:spPr bwMode="auto">
          <a:xfrm>
            <a:off x="684213" y="4738688"/>
            <a:ext cx="2332037" cy="1066800"/>
          </a:xfrm>
          <a:prstGeom prst="rect">
            <a:avLst/>
          </a:prstGeom>
          <a:noFill/>
          <a:ln w="9525">
            <a:noFill/>
            <a:miter lim="800000"/>
          </a:ln>
        </p:spPr>
        <p:txBody>
          <a:bodyPr>
            <a:spAutoFit/>
          </a:bodyPr>
          <a:lstStyle/>
          <a:p>
            <a:pPr algn="ctr" eaLnBrk="1" hangingPunct="1">
              <a:spcBef>
                <a:spcPct val="0"/>
              </a:spcBef>
              <a:buFont typeface="Arial" panose="020B0604020202020204" pitchFamily="34" charset="0"/>
              <a:buNone/>
            </a:pPr>
            <a:r>
              <a:rPr lang="en-US" altLang="zh-CN" b="1">
                <a:solidFill>
                  <a:srgbClr val="CC0000"/>
                </a:solidFill>
                <a:latin typeface="Arial" panose="020B0604020202020204" pitchFamily="34" charset="0"/>
                <a:ea typeface="宋体" panose="02010600030101010101" pitchFamily="2" charset="-122"/>
              </a:rPr>
              <a:t>1912</a:t>
            </a:r>
            <a:r>
              <a:rPr lang="zh-CN" altLang="en-US" b="1">
                <a:solidFill>
                  <a:srgbClr val="CC0000"/>
                </a:solidFill>
                <a:latin typeface="Arial" panose="020B0604020202020204" pitchFamily="34" charset="0"/>
                <a:ea typeface="宋体" panose="02010600030101010101" pitchFamily="2" charset="-122"/>
              </a:rPr>
              <a:t>年在</a:t>
            </a:r>
            <a:endParaRPr lang="zh-CN" altLang="en-US" b="1">
              <a:solidFill>
                <a:srgbClr val="CC0000"/>
              </a:solidFill>
              <a:latin typeface="Arial" panose="020B0604020202020204" pitchFamily="34" charset="0"/>
              <a:ea typeface="宋体" panose="02010600030101010101" pitchFamily="2" charset="-122"/>
            </a:endParaRPr>
          </a:p>
          <a:p>
            <a:pPr algn="ctr" eaLnBrk="1" hangingPunct="1">
              <a:spcBef>
                <a:spcPct val="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南京</a:t>
            </a:r>
            <a:endParaRPr lang="zh-CN" altLang="en-US" b="1">
              <a:solidFill>
                <a:srgbClr val="CC0000"/>
              </a:solidFill>
              <a:latin typeface="Arial" panose="020B0604020202020204" pitchFamily="34" charset="0"/>
              <a:ea typeface="宋体" panose="02010600030101010101" pitchFamily="2" charset="-122"/>
            </a:endParaRPr>
          </a:p>
        </p:txBody>
      </p:sp>
      <p:sp>
        <p:nvSpPr>
          <p:cNvPr id="32774" name="矩形 32773"/>
          <p:cNvSpPr>
            <a:spLocks noChangeArrowheads="1" noChangeShapeType="1" noTextEdit="1"/>
          </p:cNvSpPr>
          <p:nvPr/>
        </p:nvSpPr>
        <p:spPr bwMode="auto">
          <a:xfrm>
            <a:off x="5148263" y="1268413"/>
            <a:ext cx="2665412" cy="573087"/>
          </a:xfrm>
          <a:prstGeom prst="rect">
            <a:avLst/>
          </a:prstGeom>
        </p:spPr>
        <p:txBody>
          <a:bodyPr wrap="none" fromWordArt="1">
            <a:prstTxWarp prst="textPlain">
              <a:avLst>
                <a:gd name="adj" fmla="val 50000"/>
              </a:avLst>
            </a:prstTxWarp>
          </a:bodyPr>
          <a:lstStyle/>
          <a:p>
            <a:pPr algn="ctr"/>
            <a:r>
              <a:rPr lang="zh-CN" altLang="en-US" sz="3600" b="1" kern="10">
                <a:ln w="9525">
                  <a:solidFill>
                    <a:srgbClr val="3366FF"/>
                  </a:solidFill>
                  <a:round/>
                </a:ln>
                <a:solidFill>
                  <a:srgbClr val="FF0000"/>
                </a:solidFill>
                <a:latin typeface="华文新魏" panose="02010800040101010101" charset="-122"/>
                <a:ea typeface="华文新魏" panose="02010800040101010101" charset="-122"/>
              </a:rPr>
              <a:t>感受伟人心灵</a:t>
            </a:r>
            <a:endParaRPr lang="zh-CN" altLang="en-US" sz="3600" b="1" kern="10">
              <a:ln w="9525">
                <a:solidFill>
                  <a:srgbClr val="3366FF"/>
                </a:solidFill>
                <a:round/>
              </a:ln>
              <a:solidFill>
                <a:srgbClr val="FF0000"/>
              </a:solidFill>
              <a:latin typeface="华文新魏" panose="02010800040101010101" charset="-122"/>
              <a:ea typeface="华文新魏" panose="02010800040101010101"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p:cTn id="7" dur="500" fill="hold"/>
                                        <p:tgtEl>
                                          <p:spTgt spid="32771"/>
                                        </p:tgtEl>
                                        <p:attrNameLst>
                                          <p:attrName>ppt_w</p:attrName>
                                        </p:attrNameLst>
                                      </p:cBhvr>
                                      <p:tavLst>
                                        <p:tav tm="0">
                                          <p:val>
                                            <p:fltVal val="0"/>
                                          </p:val>
                                        </p:tav>
                                        <p:tav tm="100000">
                                          <p:val>
                                            <p:strVal val="#ppt_w"/>
                                          </p:val>
                                        </p:tav>
                                      </p:tavLst>
                                    </p:anim>
                                    <p:anim calcmode="lin" valueType="num">
                                      <p:cBhvr>
                                        <p:cTn id="8" dur="500" fill="hold"/>
                                        <p:tgtEl>
                                          <p:spTgt spid="3277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32772"/>
                                        </p:tgtEl>
                                        <p:attrNameLst>
                                          <p:attrName>style.visibility</p:attrName>
                                        </p:attrNameLst>
                                      </p:cBhvr>
                                      <p:to>
                                        <p:strVal val="visible"/>
                                      </p:to>
                                    </p:set>
                                    <p:anim calcmode="lin" valueType="num">
                                      <p:cBhvr>
                                        <p:cTn id="12" dur="500" fill="hold"/>
                                        <p:tgtEl>
                                          <p:spTgt spid="32772"/>
                                        </p:tgtEl>
                                        <p:attrNameLst>
                                          <p:attrName>ppt_w</p:attrName>
                                        </p:attrNameLst>
                                      </p:cBhvr>
                                      <p:tavLst>
                                        <p:tav tm="0">
                                          <p:val>
                                            <p:fltVal val="0"/>
                                          </p:val>
                                        </p:tav>
                                        <p:tav tm="100000">
                                          <p:val>
                                            <p:strVal val="#ppt_w"/>
                                          </p:val>
                                        </p:tav>
                                      </p:tavLst>
                                    </p:anim>
                                    <p:anim calcmode="lin" valueType="num">
                                      <p:cBhvr>
                                        <p:cTn id="13" dur="500" fill="hold"/>
                                        <p:tgtEl>
                                          <p:spTgt spid="3277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32774"/>
                                        </p:tgtEl>
                                        <p:attrNameLst>
                                          <p:attrName>style.visibility</p:attrName>
                                        </p:attrNameLst>
                                      </p:cBhvr>
                                      <p:to>
                                        <p:strVal val="visible"/>
                                      </p:to>
                                    </p:set>
                                    <p:animEffect transition="in" filter="blinds(horizontal)">
                                      <p:cBhvr>
                                        <p:cTn id="17" dur="500"/>
                                        <p:tgtEl>
                                          <p:spTgt spid="32774"/>
                                        </p:tgtEl>
                                      </p:cBhvr>
                                    </p:animEffect>
                                  </p:childTnLst>
                                </p:cTn>
                              </p:par>
                            </p:childTnLst>
                          </p:cTn>
                        </p:par>
                        <p:par>
                          <p:cTn id="18" fill="hold">
                            <p:stCondLst>
                              <p:cond delay="1500"/>
                            </p:stCondLst>
                            <p:childTnLst>
                              <p:par>
                                <p:cTn id="19" presetID="2" presetClass="entr" presetSubtype="9" fill="hold" grpId="0" nodeType="afterEffect">
                                  <p:stCondLst>
                                    <p:cond delay="0"/>
                                  </p:stCondLst>
                                  <p:childTnLst>
                                    <p:set>
                                      <p:cBhvr>
                                        <p:cTn id="20" dur="1" fill="hold">
                                          <p:stCondLst>
                                            <p:cond delay="0"/>
                                          </p:stCondLst>
                                        </p:cTn>
                                        <p:tgtEl>
                                          <p:spTgt spid="32770"/>
                                        </p:tgtEl>
                                        <p:attrNameLst>
                                          <p:attrName>style.visibility</p:attrName>
                                        </p:attrNameLst>
                                      </p:cBhvr>
                                      <p:to>
                                        <p:strVal val="visible"/>
                                      </p:to>
                                    </p:set>
                                    <p:anim calcmode="lin" valueType="num">
                                      <p:cBhvr>
                                        <p:cTn id="21" dur="500" fill="hold"/>
                                        <p:tgtEl>
                                          <p:spTgt spid="32770"/>
                                        </p:tgtEl>
                                        <p:attrNameLst>
                                          <p:attrName>ppt_x</p:attrName>
                                        </p:attrNameLst>
                                      </p:cBhvr>
                                      <p:tavLst>
                                        <p:tav tm="0">
                                          <p:val>
                                            <p:strVal val="0-#ppt_w/2"/>
                                          </p:val>
                                        </p:tav>
                                        <p:tav tm="100000">
                                          <p:val>
                                            <p:strVal val="#ppt_x"/>
                                          </p:val>
                                        </p:tav>
                                      </p:tavLst>
                                    </p:anim>
                                    <p:anim calcmode="lin" valueType="num">
                                      <p:cBhvr>
                                        <p:cTn id="22" dur="500" fill="hold"/>
                                        <p:tgtEl>
                                          <p:spTgt spid="3277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2" grpId="0"/>
      <p:bldP spid="32774"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文本框 33793"/>
          <p:cNvSpPr txBox="1">
            <a:spLocks noChangeArrowheads="1"/>
          </p:cNvSpPr>
          <p:nvPr/>
        </p:nvSpPr>
        <p:spPr bwMode="auto">
          <a:xfrm>
            <a:off x="3563938" y="1916113"/>
            <a:ext cx="5111750" cy="2771775"/>
          </a:xfrm>
          <a:prstGeom prst="rect">
            <a:avLst/>
          </a:prstGeom>
          <a:noFill/>
          <a:ln w="9525">
            <a:noFill/>
            <a:miter lim="800000"/>
          </a:ln>
        </p:spPr>
        <p:txBody>
          <a:bodyPr>
            <a:spAutoFit/>
          </a:bodyPr>
          <a:lstStyle/>
          <a:p>
            <a:pPr eaLnBrk="1" hangingPunct="1">
              <a:lnSpc>
                <a:spcPct val="110000"/>
              </a:lnSpc>
              <a:spcBef>
                <a:spcPct val="50000"/>
              </a:spcBef>
              <a:buFont typeface="Arial" panose="020B0604020202020204" pitchFamily="34" charset="0"/>
              <a:buNone/>
            </a:pPr>
            <a:r>
              <a:rPr lang="en-US" altLang="zh-CN">
                <a:solidFill>
                  <a:srgbClr val="800000"/>
                </a:solidFill>
                <a:latin typeface="Arial" panose="020B0604020202020204" pitchFamily="34" charset="0"/>
                <a:ea typeface="宋体" panose="02010600030101010101" pitchFamily="2" charset="-122"/>
              </a:rPr>
              <a:t>       </a:t>
            </a:r>
            <a:r>
              <a:rPr lang="zh-CN" altLang="en-US">
                <a:solidFill>
                  <a:srgbClr val="800000"/>
                </a:solidFill>
                <a:latin typeface="Arial" panose="020B0604020202020204" pitchFamily="34" charset="0"/>
                <a:ea typeface="宋体" panose="02010600030101010101" pitchFamily="2" charset="-122"/>
              </a:rPr>
              <a:t>幕友或商人。鲁迅不愿做封建统治者的帮凶，也不愿做唯利是图的商人，他所要选择和追求的人生决不仅仅是为谋取个人的生存出路。</a:t>
            </a:r>
            <a:endParaRPr lang="zh-CN" altLang="en-US" b="1">
              <a:solidFill>
                <a:srgbClr val="800000"/>
              </a:solidFill>
              <a:latin typeface="楷体_GB2312" panose="02010609030101010101" charset="-122"/>
              <a:ea typeface="楷体_GB2312" panose="02010609030101010101" charset="-122"/>
            </a:endParaRPr>
          </a:p>
        </p:txBody>
      </p:sp>
      <p:sp>
        <p:nvSpPr>
          <p:cNvPr id="33795" name="文本框 33794"/>
          <p:cNvSpPr txBox="1">
            <a:spLocks noChangeArrowheads="1"/>
          </p:cNvSpPr>
          <p:nvPr/>
        </p:nvSpPr>
        <p:spPr bwMode="auto">
          <a:xfrm>
            <a:off x="611188" y="4724400"/>
            <a:ext cx="2520950" cy="579438"/>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endParaRPr lang="zh-CN" altLang="en-US" b="1">
              <a:solidFill>
                <a:srgbClr val="CC0000"/>
              </a:solidFill>
              <a:latin typeface="Arial" panose="020B0604020202020204" pitchFamily="34" charset="0"/>
              <a:ea typeface="宋体" panose="02010600030101010101" pitchFamily="2" charset="-122"/>
            </a:endParaRPr>
          </a:p>
        </p:txBody>
      </p:sp>
      <p:pic>
        <p:nvPicPr>
          <p:cNvPr id="33796" name="图片 33795" descr="076lx"/>
          <p:cNvPicPr>
            <a:picLocks noChangeAspect="1" noChangeArrowheads="1"/>
          </p:cNvPicPr>
          <p:nvPr/>
        </p:nvPicPr>
        <p:blipFill>
          <a:blip r:embed="rId1" cstate="print"/>
          <a:srcRect/>
          <a:stretch>
            <a:fillRect/>
          </a:stretch>
        </p:blipFill>
        <p:spPr bwMode="auto">
          <a:xfrm>
            <a:off x="684213" y="836613"/>
            <a:ext cx="2374900" cy="3671887"/>
          </a:xfrm>
          <a:prstGeom prst="rect">
            <a:avLst/>
          </a:prstGeom>
          <a:noFill/>
          <a:ln w="9525">
            <a:noFill/>
            <a:miter lim="800000"/>
            <a:headEnd/>
            <a:tailEnd/>
          </a:ln>
        </p:spPr>
      </p:pic>
      <p:sp>
        <p:nvSpPr>
          <p:cNvPr id="33797" name="文本框 33796"/>
          <p:cNvSpPr txBox="1">
            <a:spLocks noChangeArrowheads="1"/>
          </p:cNvSpPr>
          <p:nvPr/>
        </p:nvSpPr>
        <p:spPr bwMode="auto">
          <a:xfrm>
            <a:off x="684213" y="4797425"/>
            <a:ext cx="2376487" cy="1066800"/>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鲁迅在北师大演讲</a:t>
            </a:r>
            <a:endParaRPr lang="zh-CN" altLang="en-US" b="1">
              <a:solidFill>
                <a:srgbClr val="CC0000"/>
              </a:solidFill>
              <a:latin typeface="Arial" panose="020B0604020202020204" pitchFamily="34" charset="0"/>
              <a:ea typeface="宋体" panose="02010600030101010101" pitchFamily="2" charset="-122"/>
            </a:endParaRPr>
          </a:p>
        </p:txBody>
      </p:sp>
      <p:sp>
        <p:nvSpPr>
          <p:cNvPr id="33799" name="矩形 33798"/>
          <p:cNvSpPr>
            <a:spLocks noChangeArrowheads="1" noChangeShapeType="1" noTextEdit="1"/>
          </p:cNvSpPr>
          <p:nvPr/>
        </p:nvSpPr>
        <p:spPr bwMode="auto">
          <a:xfrm>
            <a:off x="5076825" y="1125538"/>
            <a:ext cx="2665413" cy="573087"/>
          </a:xfrm>
          <a:prstGeom prst="rect">
            <a:avLst/>
          </a:prstGeom>
        </p:spPr>
        <p:txBody>
          <a:bodyPr wrap="none" fromWordArt="1">
            <a:prstTxWarp prst="textPlain">
              <a:avLst>
                <a:gd name="adj" fmla="val 50000"/>
              </a:avLst>
            </a:prstTxWarp>
          </a:bodyPr>
          <a:lstStyle/>
          <a:p>
            <a:pPr algn="ctr"/>
            <a:r>
              <a:rPr lang="zh-CN" altLang="en-US" sz="3600" b="1" kern="10">
                <a:ln w="9525">
                  <a:solidFill>
                    <a:srgbClr val="3366FF"/>
                  </a:solidFill>
                  <a:round/>
                </a:ln>
                <a:solidFill>
                  <a:srgbClr val="FF0000"/>
                </a:solidFill>
                <a:latin typeface="华文新魏" panose="02010800040101010101" charset="-122"/>
                <a:ea typeface="华文新魏" panose="02010800040101010101" charset="-122"/>
              </a:rPr>
              <a:t>感受伟人心灵</a:t>
            </a:r>
            <a:endParaRPr lang="zh-CN" altLang="en-US" sz="3600" b="1" kern="10">
              <a:ln w="9525">
                <a:solidFill>
                  <a:srgbClr val="3366FF"/>
                </a:solidFill>
                <a:round/>
              </a:ln>
              <a:solidFill>
                <a:srgbClr val="FF0000"/>
              </a:solidFill>
              <a:latin typeface="华文新魏" panose="02010800040101010101" charset="-122"/>
              <a:ea typeface="华文新魏" panose="02010800040101010101" charset="-122"/>
            </a:endParaRP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slide(fromBottom)">
                                      <p:cBhvr>
                                        <p:cTn id="7" dur="500"/>
                                        <p:tgtEl>
                                          <p:spTgt spid="33796"/>
                                        </p:tgtEl>
                                      </p:cBhvr>
                                    </p:animEffect>
                                  </p:childTnLst>
                                </p:cTn>
                              </p:par>
                              <p:par>
                                <p:cTn id="8" presetID="20" presetClass="entr" presetSubtype="0" fill="hold" grpId="1" nodeType="withEffect" nodePh="1">
                                  <p:stCondLst>
                                    <p:cond delay="0"/>
                                  </p:stCondLst>
                                  <p:endCondLst>
                                    <p:cond delay="0"/>
                                  </p:endCondLst>
                                  <p:childTnLst>
                                    <p:set>
                                      <p:cBhvr>
                                        <p:cTn id="9" dur="1" fill="hold">
                                          <p:stCondLst>
                                            <p:cond delay="0"/>
                                          </p:stCondLst>
                                        </p:cTn>
                                        <p:tgtEl>
                                          <p:spTgt spid="33795"/>
                                        </p:tgtEl>
                                        <p:attrNameLst>
                                          <p:attrName>style.visibility</p:attrName>
                                        </p:attrNameLst>
                                      </p:cBhvr>
                                      <p:to>
                                        <p:strVal val="visible"/>
                                      </p:to>
                                    </p:set>
                                    <p:animEffect transition="in" filter="wedge">
                                      <p:cBhvr>
                                        <p:cTn id="10" dur="1000"/>
                                        <p:tgtEl>
                                          <p:spTgt spid="33795"/>
                                        </p:tgtEl>
                                      </p:cBhvr>
                                    </p:animEffect>
                                  </p:childTnLst>
                                </p:cTn>
                              </p:par>
                            </p:childTnLst>
                          </p:cTn>
                        </p:par>
                        <p:par>
                          <p:cTn id="11" fill="hold">
                            <p:stCondLst>
                              <p:cond delay="500"/>
                            </p:stCondLst>
                            <p:childTnLst>
                              <p:par>
                                <p:cTn id="12" presetID="4" presetClass="entr" presetSubtype="16" fill="hold" grpId="0" nodeType="afterEffect">
                                  <p:stCondLst>
                                    <p:cond delay="0"/>
                                  </p:stCondLst>
                                  <p:childTnLst>
                                    <p:set>
                                      <p:cBhvr>
                                        <p:cTn id="13" dur="1" fill="hold">
                                          <p:stCondLst>
                                            <p:cond delay="0"/>
                                          </p:stCondLst>
                                        </p:cTn>
                                        <p:tgtEl>
                                          <p:spTgt spid="33797"/>
                                        </p:tgtEl>
                                        <p:attrNameLst>
                                          <p:attrName>style.visibility</p:attrName>
                                        </p:attrNameLst>
                                      </p:cBhvr>
                                      <p:to>
                                        <p:strVal val="visible"/>
                                      </p:to>
                                    </p:set>
                                    <p:animEffect transition="in" filter="box(in)">
                                      <p:cBhvr>
                                        <p:cTn id="14" dur="500"/>
                                        <p:tgtEl>
                                          <p:spTgt spid="33797"/>
                                        </p:tgtEl>
                                      </p:cBhvr>
                                    </p:animEffect>
                                  </p:childTnLst>
                                </p:cTn>
                              </p:par>
                            </p:childTnLst>
                          </p:cTn>
                        </p:par>
                        <p:par>
                          <p:cTn id="15" fill="hold">
                            <p:stCondLst>
                              <p:cond delay="1000"/>
                            </p:stCondLst>
                            <p:childTnLst>
                              <p:par>
                                <p:cTn id="16" presetID="3" presetClass="entr" presetSubtype="10" fill="hold" grpId="0" nodeType="afterEffect">
                                  <p:stCondLst>
                                    <p:cond delay="0"/>
                                  </p:stCondLst>
                                  <p:childTnLst>
                                    <p:set>
                                      <p:cBhvr>
                                        <p:cTn id="17" dur="1" fill="hold">
                                          <p:stCondLst>
                                            <p:cond delay="0"/>
                                          </p:stCondLst>
                                        </p:cTn>
                                        <p:tgtEl>
                                          <p:spTgt spid="33799"/>
                                        </p:tgtEl>
                                        <p:attrNameLst>
                                          <p:attrName>style.visibility</p:attrName>
                                        </p:attrNameLst>
                                      </p:cBhvr>
                                      <p:to>
                                        <p:strVal val="visible"/>
                                      </p:to>
                                    </p:set>
                                    <p:animEffect transition="in" filter="blinds(horizontal)">
                                      <p:cBhvr>
                                        <p:cTn id="18" dur="500"/>
                                        <p:tgtEl>
                                          <p:spTgt spid="33799"/>
                                        </p:tgtEl>
                                      </p:cBhvr>
                                    </p:animEffect>
                                  </p:childTnLst>
                                </p:cTn>
                              </p:par>
                            </p:childTnLst>
                          </p:cTn>
                        </p:par>
                        <p:par>
                          <p:cTn id="19" fill="hold">
                            <p:stCondLst>
                              <p:cond delay="150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33794"/>
                                        </p:tgtEl>
                                        <p:attrNameLst>
                                          <p:attrName>style.visibility</p:attrName>
                                        </p:attrNameLst>
                                      </p:cBhvr>
                                      <p:to>
                                        <p:strVal val="visible"/>
                                      </p:to>
                                    </p:set>
                                    <p:anim calcmode="discrete" valueType="clr">
                                      <p:cBhvr override="childStyle">
                                        <p:cTn id="22" dur="80"/>
                                        <p:tgtEl>
                                          <p:spTgt spid="33794"/>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3794"/>
                                        </p:tgtEl>
                                        <p:attrNameLst>
                                          <p:attrName>fillcolor</p:attrName>
                                        </p:attrNameLst>
                                      </p:cBhvr>
                                      <p:tavLst>
                                        <p:tav tm="0">
                                          <p:val>
                                            <p:clrVal>
                                              <a:schemeClr val="accent2"/>
                                            </p:clrVal>
                                          </p:val>
                                        </p:tav>
                                        <p:tav tm="50000">
                                          <p:val>
                                            <p:clrVal>
                                              <a:schemeClr val="hlink"/>
                                            </p:clrVal>
                                          </p:val>
                                        </p:tav>
                                      </p:tavLst>
                                    </p:anim>
                                    <p:set>
                                      <p:cBhvr>
                                        <p:cTn id="24" dur="80"/>
                                        <p:tgtEl>
                                          <p:spTgt spid="33794"/>
                                        </p:tgtEl>
                                        <p:attrNameLst>
                                          <p:attrName>fill.type</p:attrName>
                                        </p:attrNameLst>
                                      </p:cBhvr>
                                      <p:to>
                                        <p:strVal val="solid"/>
                                      </p:to>
                                    </p:se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1" nodeType="clickEffect">
                                  <p:stCondLst>
                                    <p:cond delay="0"/>
                                  </p:stCondLst>
                                  <p:iterate type="lt">
                                    <p:tmAbs val="0"/>
                                  </p:iterate>
                                  <p:childTnLst>
                                    <p:set>
                                      <p:cBhvr>
                                        <p:cTn id="28" dur="1" fill="hold">
                                          <p:stCondLst>
                                            <p:cond delay="0"/>
                                          </p:stCondLst>
                                        </p:cTn>
                                        <p:tgtEl>
                                          <p:spTgt spid="33794"/>
                                        </p:tgtEl>
                                        <p:attrNameLst>
                                          <p:attrName>style.visibility</p:attrName>
                                        </p:attrNameLst>
                                      </p:cBhvr>
                                      <p:to>
                                        <p:strVal val="visible"/>
                                      </p:to>
                                    </p:set>
                                    <p:animEffect transition="in" filter="randombar(horizontal)">
                                      <p:cBhvr>
                                        <p:cTn id="29" dur="20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4" grpId="1"/>
      <p:bldP spid="33795" grpId="1"/>
      <p:bldP spid="33797" grpId="0"/>
      <p:bldP spid="33799"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文本框 34817"/>
          <p:cNvSpPr txBox="1">
            <a:spLocks noChangeArrowheads="1"/>
          </p:cNvSpPr>
          <p:nvPr/>
        </p:nvSpPr>
        <p:spPr bwMode="auto">
          <a:xfrm>
            <a:off x="3851275" y="2133600"/>
            <a:ext cx="4679950" cy="1165225"/>
          </a:xfrm>
          <a:prstGeom prst="rect">
            <a:avLst/>
          </a:prstGeom>
          <a:noFill/>
          <a:ln w="9525">
            <a:noFill/>
            <a:miter lim="800000"/>
          </a:ln>
        </p:spPr>
        <p:txBody>
          <a:bodyPr>
            <a:spAutoFit/>
          </a:bodyPr>
          <a:lstStyle/>
          <a:p>
            <a:pPr eaLnBrk="1" hangingPunct="1">
              <a:lnSpc>
                <a:spcPct val="110000"/>
              </a:lnSpc>
              <a:spcBef>
                <a:spcPct val="50000"/>
              </a:spcBef>
              <a:buFont typeface="Arial" panose="020B0604020202020204" pitchFamily="34" charset="0"/>
              <a:buNone/>
            </a:pPr>
            <a:r>
              <a:rPr lang="zh-CN" altLang="en-US" b="1">
                <a:solidFill>
                  <a:srgbClr val="800000"/>
                </a:solidFill>
                <a:ea typeface="宋体" panose="02010600030101010101" pitchFamily="2" charset="-122"/>
              </a:rPr>
              <a:t>我已经决意要学医了。如何理解“决意”？</a:t>
            </a:r>
            <a:endParaRPr lang="zh-CN" altLang="en-US" b="1">
              <a:solidFill>
                <a:srgbClr val="0000FF"/>
              </a:solidFill>
              <a:latin typeface="楷体_GB2312" panose="02010609030101010101" charset="-122"/>
              <a:ea typeface="楷体_GB2312" panose="02010609030101010101" charset="-122"/>
            </a:endParaRPr>
          </a:p>
        </p:txBody>
      </p:sp>
      <p:pic>
        <p:nvPicPr>
          <p:cNvPr id="34819" name="图片 34818" descr="1925北京">
            <a:hlinkClick r:id="rId1" action="ppaction://hlinksldjump"/>
          </p:cNvPr>
          <p:cNvPicPr>
            <a:picLocks noChangeAspect="1" noChangeArrowheads="1"/>
          </p:cNvPicPr>
          <p:nvPr/>
        </p:nvPicPr>
        <p:blipFill>
          <a:blip r:embed="rId2" cstate="print"/>
          <a:srcRect/>
          <a:stretch>
            <a:fillRect/>
          </a:stretch>
        </p:blipFill>
        <p:spPr bwMode="auto">
          <a:xfrm>
            <a:off x="684213" y="836613"/>
            <a:ext cx="2374900" cy="3600450"/>
          </a:xfrm>
          <a:prstGeom prst="rect">
            <a:avLst/>
          </a:prstGeom>
          <a:noFill/>
          <a:ln w="9525">
            <a:noFill/>
            <a:miter lim="800000"/>
            <a:headEnd/>
            <a:tailEnd/>
          </a:ln>
        </p:spPr>
      </p:pic>
      <p:sp>
        <p:nvSpPr>
          <p:cNvPr id="34820" name="矩形 34819"/>
          <p:cNvSpPr>
            <a:spLocks noChangeArrowheads="1"/>
          </p:cNvSpPr>
          <p:nvPr/>
        </p:nvSpPr>
        <p:spPr bwMode="auto">
          <a:xfrm>
            <a:off x="611188" y="4797425"/>
            <a:ext cx="2447925" cy="1066800"/>
          </a:xfrm>
          <a:prstGeom prst="rect">
            <a:avLst/>
          </a:prstGeom>
          <a:noFill/>
          <a:ln w="9525">
            <a:noFill/>
            <a:miter lim="800000"/>
          </a:ln>
        </p:spPr>
        <p:txBody>
          <a:bodyPr>
            <a:spAutoFit/>
          </a:bodyPr>
          <a:lstStyle/>
          <a:p>
            <a:pPr algn="ctr" eaLnBrk="1" hangingPunct="1">
              <a:spcBef>
                <a:spcPct val="0"/>
              </a:spcBef>
              <a:buFont typeface="Arial" panose="020B0604020202020204" pitchFamily="34" charset="0"/>
              <a:buNone/>
            </a:pPr>
            <a:r>
              <a:rPr lang="en-US" altLang="zh-CN" b="1">
                <a:solidFill>
                  <a:srgbClr val="CC0000"/>
                </a:solidFill>
                <a:latin typeface="Arial" panose="020B0604020202020204" pitchFamily="34" charset="0"/>
                <a:ea typeface="宋体" panose="02010600030101010101" pitchFamily="2" charset="-122"/>
              </a:rPr>
              <a:t>1926</a:t>
            </a:r>
            <a:r>
              <a:rPr lang="zh-CN" altLang="en-US" b="1">
                <a:solidFill>
                  <a:srgbClr val="CC0000"/>
                </a:solidFill>
                <a:latin typeface="Arial" panose="020B0604020202020204" pitchFamily="34" charset="0"/>
                <a:ea typeface="宋体" panose="02010600030101010101" pitchFamily="2" charset="-122"/>
              </a:rPr>
              <a:t>年在</a:t>
            </a:r>
            <a:endParaRPr lang="zh-CN" altLang="en-US" b="1">
              <a:solidFill>
                <a:srgbClr val="CC0000"/>
              </a:solidFill>
              <a:latin typeface="Arial" panose="020B0604020202020204" pitchFamily="34" charset="0"/>
              <a:ea typeface="宋体" panose="02010600030101010101" pitchFamily="2" charset="-122"/>
            </a:endParaRPr>
          </a:p>
          <a:p>
            <a:pPr algn="ctr" eaLnBrk="1" hangingPunct="1">
              <a:spcBef>
                <a:spcPct val="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厦门</a:t>
            </a:r>
            <a:endParaRPr lang="zh-CN" altLang="en-US" b="1">
              <a:solidFill>
                <a:srgbClr val="CC0000"/>
              </a:solidFill>
              <a:latin typeface="Arial" panose="020B0604020202020204" pitchFamily="34" charset="0"/>
              <a:ea typeface="宋体" panose="02010600030101010101" pitchFamily="2" charset="-122"/>
            </a:endParaRPr>
          </a:p>
        </p:txBody>
      </p:sp>
      <p:sp>
        <p:nvSpPr>
          <p:cNvPr id="34822" name="矩形 34821"/>
          <p:cNvSpPr>
            <a:spLocks noChangeArrowheads="1" noChangeShapeType="1" noTextEdit="1"/>
          </p:cNvSpPr>
          <p:nvPr/>
        </p:nvSpPr>
        <p:spPr bwMode="auto">
          <a:xfrm>
            <a:off x="5148263" y="1196975"/>
            <a:ext cx="2665412" cy="501650"/>
          </a:xfrm>
          <a:prstGeom prst="rect">
            <a:avLst/>
          </a:prstGeom>
        </p:spPr>
        <p:txBody>
          <a:bodyPr wrap="none" fromWordArt="1">
            <a:prstTxWarp prst="textPlain">
              <a:avLst>
                <a:gd name="adj" fmla="val 50000"/>
              </a:avLst>
            </a:prstTxWarp>
          </a:bodyPr>
          <a:lstStyle/>
          <a:p>
            <a:pPr algn="ctr"/>
            <a:r>
              <a:rPr lang="zh-CN" altLang="en-US" sz="3600" b="1" kern="10">
                <a:ln w="9525">
                  <a:solidFill>
                    <a:srgbClr val="3366FF"/>
                  </a:solidFill>
                  <a:round/>
                </a:ln>
                <a:solidFill>
                  <a:srgbClr val="FF0000"/>
                </a:solidFill>
                <a:latin typeface="华文新魏" panose="02010800040101010101" charset="-122"/>
                <a:ea typeface="华文新魏" panose="02010800040101010101" charset="-122"/>
              </a:rPr>
              <a:t>感受伟人心灵</a:t>
            </a:r>
            <a:endParaRPr lang="zh-CN" altLang="en-US" sz="3600" b="1" kern="10">
              <a:ln w="9525">
                <a:solidFill>
                  <a:srgbClr val="3366FF"/>
                </a:solidFill>
                <a:round/>
              </a:ln>
              <a:solidFill>
                <a:srgbClr val="FF0000"/>
              </a:solidFill>
              <a:latin typeface="华文新魏" panose="02010800040101010101" charset="-122"/>
              <a:ea typeface="华文新魏" panose="02010800040101010101" charset="-122"/>
            </a:endParaRPr>
          </a:p>
        </p:txBody>
      </p:sp>
      <p:sp>
        <p:nvSpPr>
          <p:cNvPr id="34823" name="文本框 34822"/>
          <p:cNvSpPr txBox="1">
            <a:spLocks noChangeArrowheads="1"/>
          </p:cNvSpPr>
          <p:nvPr/>
        </p:nvSpPr>
        <p:spPr bwMode="auto">
          <a:xfrm>
            <a:off x="3851275" y="4437063"/>
            <a:ext cx="3960813" cy="579437"/>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a:latin typeface="Arial" panose="020B0604020202020204" pitchFamily="34" charset="0"/>
                <a:ea typeface="宋体" panose="02010600030101010101" pitchFamily="2" charset="-122"/>
              </a:rPr>
              <a:t>表示作者决心坚定</a:t>
            </a:r>
            <a:endParaRPr lang="zh-CN" altLang="en-US">
              <a:latin typeface="Arial" panose="020B0604020202020204" pitchFamily="34"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fade">
                                      <p:cBhvr>
                                        <p:cTn id="7" dur="1000"/>
                                        <p:tgtEl>
                                          <p:spTgt spid="34819"/>
                                        </p:tgtEl>
                                      </p:cBhvr>
                                    </p:animEffect>
                                    <p:anim calcmode="lin" valueType="num">
                                      <p:cBhvr>
                                        <p:cTn id="8" dur="1000" fill="hold"/>
                                        <p:tgtEl>
                                          <p:spTgt spid="34819"/>
                                        </p:tgtEl>
                                        <p:attrNameLst>
                                          <p:attrName>style.rotation</p:attrName>
                                        </p:attrNameLst>
                                      </p:cBhvr>
                                      <p:tavLst>
                                        <p:tav tm="0">
                                          <p:val>
                                            <p:fltVal val="720"/>
                                          </p:val>
                                        </p:tav>
                                        <p:tav tm="100000">
                                          <p:val>
                                            <p:fltVal val="0"/>
                                          </p:val>
                                        </p:tav>
                                      </p:tavLst>
                                    </p:anim>
                                    <p:anim calcmode="lin" valueType="num">
                                      <p:cBhvr>
                                        <p:cTn id="9" dur="1000" fill="hold"/>
                                        <p:tgtEl>
                                          <p:spTgt spid="34819"/>
                                        </p:tgtEl>
                                        <p:attrNameLst>
                                          <p:attrName>ppt_h</p:attrName>
                                        </p:attrNameLst>
                                      </p:cBhvr>
                                      <p:tavLst>
                                        <p:tav tm="0">
                                          <p:val>
                                            <p:fltVal val="0"/>
                                          </p:val>
                                        </p:tav>
                                        <p:tav tm="100000">
                                          <p:val>
                                            <p:strVal val="#ppt_h"/>
                                          </p:val>
                                        </p:tav>
                                      </p:tavLst>
                                    </p:anim>
                                    <p:anim calcmode="lin" valueType="num">
                                      <p:cBhvr>
                                        <p:cTn id="10" dur="1000" fill="hold"/>
                                        <p:tgtEl>
                                          <p:spTgt spid="34819"/>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8" presetClass="entr" presetSubtype="16" fill="hold" grpId="0" nodeType="afterEffect">
                                  <p:stCondLst>
                                    <p:cond delay="0"/>
                                  </p:stCondLst>
                                  <p:childTnLst>
                                    <p:set>
                                      <p:cBhvr>
                                        <p:cTn id="13" dur="1" fill="hold">
                                          <p:stCondLst>
                                            <p:cond delay="0"/>
                                          </p:stCondLst>
                                        </p:cTn>
                                        <p:tgtEl>
                                          <p:spTgt spid="34820"/>
                                        </p:tgtEl>
                                        <p:attrNameLst>
                                          <p:attrName>style.visibility</p:attrName>
                                        </p:attrNameLst>
                                      </p:cBhvr>
                                      <p:to>
                                        <p:strVal val="visible"/>
                                      </p:to>
                                    </p:set>
                                    <p:animEffect transition="in" filter="diamond(in)">
                                      <p:cBhvr>
                                        <p:cTn id="14" dur="500"/>
                                        <p:tgtEl>
                                          <p:spTgt spid="34820"/>
                                        </p:tgtEl>
                                      </p:cBhvr>
                                    </p:animEffect>
                                  </p:childTnLst>
                                </p:cTn>
                              </p:par>
                            </p:childTnLst>
                          </p:cTn>
                        </p:par>
                        <p:par>
                          <p:cTn id="15" fill="hold">
                            <p:stCondLst>
                              <p:cond delay="1500"/>
                            </p:stCondLst>
                            <p:childTnLst>
                              <p:par>
                                <p:cTn id="16" presetID="3" presetClass="entr" presetSubtype="10" fill="hold" grpId="0" nodeType="afterEffect">
                                  <p:stCondLst>
                                    <p:cond delay="0"/>
                                  </p:stCondLst>
                                  <p:childTnLst>
                                    <p:set>
                                      <p:cBhvr>
                                        <p:cTn id="17" dur="1" fill="hold">
                                          <p:stCondLst>
                                            <p:cond delay="0"/>
                                          </p:stCondLst>
                                        </p:cTn>
                                        <p:tgtEl>
                                          <p:spTgt spid="34822"/>
                                        </p:tgtEl>
                                        <p:attrNameLst>
                                          <p:attrName>style.visibility</p:attrName>
                                        </p:attrNameLst>
                                      </p:cBhvr>
                                      <p:to>
                                        <p:strVal val="visible"/>
                                      </p:to>
                                    </p:set>
                                    <p:animEffect transition="in" filter="blinds(horizontal)">
                                      <p:cBhvr>
                                        <p:cTn id="18" dur="500"/>
                                        <p:tgtEl>
                                          <p:spTgt spid="34822"/>
                                        </p:tgtEl>
                                      </p:cBhvr>
                                    </p:animEffect>
                                  </p:childTnLst>
                                </p:cTn>
                              </p:par>
                            </p:childTnLst>
                          </p:cTn>
                        </p:par>
                        <p:par>
                          <p:cTn id="19" fill="hold">
                            <p:stCondLst>
                              <p:cond delay="2000"/>
                            </p:stCondLst>
                            <p:childTnLst>
                              <p:par>
                                <p:cTn id="20" presetID="2" presetClass="entr" presetSubtype="9" fill="hold" grpId="0" nodeType="afterEffect">
                                  <p:stCondLst>
                                    <p:cond delay="0"/>
                                  </p:stCondLst>
                                  <p:childTnLst>
                                    <p:set>
                                      <p:cBhvr>
                                        <p:cTn id="21" dur="1" fill="hold">
                                          <p:stCondLst>
                                            <p:cond delay="0"/>
                                          </p:stCondLst>
                                        </p:cTn>
                                        <p:tgtEl>
                                          <p:spTgt spid="34818"/>
                                        </p:tgtEl>
                                        <p:attrNameLst>
                                          <p:attrName>style.visibility</p:attrName>
                                        </p:attrNameLst>
                                      </p:cBhvr>
                                      <p:to>
                                        <p:strVal val="visible"/>
                                      </p:to>
                                    </p:set>
                                    <p:anim calcmode="lin" valueType="num">
                                      <p:cBhvr>
                                        <p:cTn id="22" dur="500" fill="hold"/>
                                        <p:tgtEl>
                                          <p:spTgt spid="34818"/>
                                        </p:tgtEl>
                                        <p:attrNameLst>
                                          <p:attrName>ppt_x</p:attrName>
                                        </p:attrNameLst>
                                      </p:cBhvr>
                                      <p:tavLst>
                                        <p:tav tm="0">
                                          <p:val>
                                            <p:strVal val="0-#ppt_w/2"/>
                                          </p:val>
                                        </p:tav>
                                        <p:tav tm="100000">
                                          <p:val>
                                            <p:strVal val="#ppt_x"/>
                                          </p:val>
                                        </p:tav>
                                      </p:tavLst>
                                    </p:anim>
                                    <p:anim calcmode="lin" valueType="num">
                                      <p:cBhvr>
                                        <p:cTn id="23" dur="500" fill="hold"/>
                                        <p:tgtEl>
                                          <p:spTgt spid="34818"/>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nodeType="clickEffect">
                                  <p:stCondLst>
                                    <p:cond delay="0"/>
                                  </p:stCondLst>
                                  <p:childTnLst>
                                    <p:set>
                                      <p:cBhvr>
                                        <p:cTn id="27" dur="1" fill="hold">
                                          <p:stCondLst>
                                            <p:cond delay="0"/>
                                          </p:stCondLst>
                                        </p:cTn>
                                        <p:tgtEl>
                                          <p:spTgt spid="34823">
                                            <p:txEl>
                                              <p:pRg st="0" end="0"/>
                                            </p:txEl>
                                          </p:spTgt>
                                        </p:tgtEl>
                                        <p:attrNameLst>
                                          <p:attrName>style.visibility</p:attrName>
                                        </p:attrNameLst>
                                      </p:cBhvr>
                                      <p:to>
                                        <p:strVal val="visible"/>
                                      </p:to>
                                    </p:set>
                                    <p:animEffect transition="in" filter="wedge">
                                      <p:cBhvr>
                                        <p:cTn id="28" dur="2000"/>
                                        <p:tgtEl>
                                          <p:spTgt spid="348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20" grpId="0"/>
      <p:bldP spid="3482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文本框 35841"/>
          <p:cNvSpPr txBox="1">
            <a:spLocks noChangeArrowheads="1"/>
          </p:cNvSpPr>
          <p:nvPr/>
        </p:nvSpPr>
        <p:spPr bwMode="auto">
          <a:xfrm>
            <a:off x="3851275" y="2276475"/>
            <a:ext cx="4897438" cy="3387725"/>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en-US" altLang="zh-CN" sz="3600" b="1">
                <a:solidFill>
                  <a:srgbClr val="800000"/>
                </a:solidFill>
                <a:latin typeface="Arial" panose="020B0604020202020204" pitchFamily="34" charset="0"/>
                <a:ea typeface="宋体" panose="02010600030101010101" pitchFamily="2" charset="-122"/>
              </a:rPr>
              <a:t>       </a:t>
            </a:r>
            <a:r>
              <a:rPr lang="zh-CN" altLang="en-US" sz="3600" b="1">
                <a:solidFill>
                  <a:srgbClr val="800000"/>
                </a:solidFill>
                <a:latin typeface="楷体_GB2312" panose="02010609030101010101" charset="-122"/>
                <a:ea typeface="楷体_GB2312" panose="02010609030101010101" charset="-122"/>
              </a:rPr>
              <a:t>鲁迅用高度概括而简练的文字，把自己人生道路上的两次重大选择很朴实地展示给读者，言简意丰，蕴藉深刻。</a:t>
            </a:r>
            <a:endParaRPr lang="zh-CN" altLang="en-US" sz="3600" b="1">
              <a:solidFill>
                <a:srgbClr val="800000"/>
              </a:solidFill>
              <a:latin typeface="楷体_GB2312" panose="02010609030101010101" charset="-122"/>
              <a:ea typeface="楷体_GB2312" panose="02010609030101010101" charset="-122"/>
            </a:endParaRPr>
          </a:p>
        </p:txBody>
      </p:sp>
      <p:sp>
        <p:nvSpPr>
          <p:cNvPr id="35843" name="文本框 35842"/>
          <p:cNvSpPr txBox="1">
            <a:spLocks noChangeArrowheads="1"/>
          </p:cNvSpPr>
          <p:nvPr/>
        </p:nvSpPr>
        <p:spPr bwMode="auto">
          <a:xfrm>
            <a:off x="250825" y="4652963"/>
            <a:ext cx="3121025" cy="433387"/>
          </a:xfrm>
          <a:prstGeom prst="rect">
            <a:avLst/>
          </a:prstGeom>
          <a:noFill/>
          <a:ln w="9525">
            <a:noFill/>
            <a:miter lim="800000"/>
          </a:ln>
        </p:spPr>
        <p:txBody>
          <a:bodyPr>
            <a:spAutoFit/>
          </a:bodyPr>
          <a:lstStyle/>
          <a:p>
            <a:pPr eaLnBrk="1" hangingPunct="1">
              <a:lnSpc>
                <a:spcPct val="70000"/>
              </a:lnSpc>
              <a:spcBef>
                <a:spcPct val="50000"/>
              </a:spcBef>
              <a:buFont typeface="Arial" panose="020B0604020202020204" pitchFamily="34" charset="0"/>
              <a:buNone/>
            </a:pPr>
            <a:r>
              <a:rPr lang="en-US" altLang="zh-CN" b="1">
                <a:solidFill>
                  <a:srgbClr val="CC0000"/>
                </a:solidFill>
                <a:latin typeface="Arial" panose="020B0604020202020204" pitchFamily="34" charset="0"/>
                <a:ea typeface="宋体" panose="02010600030101010101" pitchFamily="2" charset="-122"/>
              </a:rPr>
              <a:t>       </a:t>
            </a:r>
            <a:endParaRPr lang="en-US" altLang="zh-CN" b="1">
              <a:solidFill>
                <a:srgbClr val="CC0000"/>
              </a:solidFill>
              <a:latin typeface="Arial" panose="020B0604020202020204" pitchFamily="34" charset="0"/>
              <a:ea typeface="宋体" panose="02010600030101010101" pitchFamily="2" charset="-122"/>
            </a:endParaRPr>
          </a:p>
        </p:txBody>
      </p:sp>
      <p:sp>
        <p:nvSpPr>
          <p:cNvPr id="35844" name="矩形 35843"/>
          <p:cNvSpPr>
            <a:spLocks noChangeArrowheads="1"/>
          </p:cNvSpPr>
          <p:nvPr/>
        </p:nvSpPr>
        <p:spPr bwMode="auto">
          <a:xfrm>
            <a:off x="827088" y="4797425"/>
            <a:ext cx="2016125" cy="1066800"/>
          </a:xfrm>
          <a:prstGeom prst="rect">
            <a:avLst/>
          </a:prstGeom>
          <a:noFill/>
          <a:ln w="9525">
            <a:noFill/>
            <a:miter lim="800000"/>
          </a:ln>
        </p:spPr>
        <p:txBody>
          <a:bodyPr>
            <a:spAutoFit/>
          </a:bodyPr>
          <a:lstStyle/>
          <a:p>
            <a:pPr algn="ctr" eaLnBrk="1" hangingPunct="1">
              <a:spcBef>
                <a:spcPct val="0"/>
              </a:spcBef>
              <a:buFont typeface="Arial" panose="020B0604020202020204" pitchFamily="34" charset="0"/>
              <a:buNone/>
            </a:pPr>
            <a:r>
              <a:rPr lang="en-US" altLang="zh-CN" b="1">
                <a:solidFill>
                  <a:srgbClr val="CC0000"/>
                </a:solidFill>
                <a:ea typeface="宋体" panose="02010600030101010101" pitchFamily="2" charset="-122"/>
              </a:rPr>
              <a:t>1927</a:t>
            </a:r>
            <a:r>
              <a:rPr lang="zh-CN" altLang="en-US" b="1">
                <a:solidFill>
                  <a:srgbClr val="CC0000"/>
                </a:solidFill>
                <a:ea typeface="宋体" panose="02010600030101010101" pitchFamily="2" charset="-122"/>
              </a:rPr>
              <a:t>年在</a:t>
            </a:r>
            <a:endParaRPr lang="zh-CN" altLang="en-US" b="1">
              <a:solidFill>
                <a:srgbClr val="CC0000"/>
              </a:solidFill>
              <a:ea typeface="宋体" panose="02010600030101010101" pitchFamily="2" charset="-122"/>
            </a:endParaRPr>
          </a:p>
          <a:p>
            <a:pPr algn="ctr" eaLnBrk="1" hangingPunct="1">
              <a:spcBef>
                <a:spcPct val="0"/>
              </a:spcBef>
              <a:buFont typeface="Arial" panose="020B0604020202020204" pitchFamily="34" charset="0"/>
              <a:buNone/>
            </a:pPr>
            <a:r>
              <a:rPr lang="zh-CN" altLang="en-US" b="1">
                <a:solidFill>
                  <a:srgbClr val="CC0000"/>
                </a:solidFill>
                <a:ea typeface="宋体" panose="02010600030101010101" pitchFamily="2" charset="-122"/>
              </a:rPr>
              <a:t>广州 </a:t>
            </a:r>
            <a:endParaRPr lang="zh-CN" altLang="en-US" b="1">
              <a:solidFill>
                <a:srgbClr val="CC0000"/>
              </a:solidFill>
              <a:ea typeface="宋体" panose="02010600030101010101" pitchFamily="2" charset="-122"/>
            </a:endParaRPr>
          </a:p>
        </p:txBody>
      </p:sp>
      <p:pic>
        <p:nvPicPr>
          <p:cNvPr id="35846" name="图片 35845"/>
          <p:cNvPicPr>
            <a:picLocks noChangeAspect="1" noChangeArrowheads="1"/>
          </p:cNvPicPr>
          <p:nvPr/>
        </p:nvPicPr>
        <p:blipFill>
          <a:blip r:embed="rId1" cstate="print"/>
          <a:srcRect/>
          <a:stretch>
            <a:fillRect/>
          </a:stretch>
        </p:blipFill>
        <p:spPr bwMode="auto">
          <a:xfrm>
            <a:off x="684213" y="836613"/>
            <a:ext cx="2374900" cy="3600450"/>
          </a:xfrm>
          <a:prstGeom prst="rect">
            <a:avLst/>
          </a:prstGeom>
          <a:noFill/>
          <a:ln w="9525">
            <a:noFill/>
            <a:miter lim="800000"/>
            <a:headEnd/>
            <a:tailEnd/>
          </a:ln>
        </p:spPr>
      </p:pic>
      <p:sp>
        <p:nvSpPr>
          <p:cNvPr id="35847" name="矩形 35846"/>
          <p:cNvSpPr>
            <a:spLocks noChangeArrowheads="1" noChangeShapeType="1" noTextEdit="1"/>
          </p:cNvSpPr>
          <p:nvPr/>
        </p:nvSpPr>
        <p:spPr bwMode="auto">
          <a:xfrm>
            <a:off x="5219700" y="1268413"/>
            <a:ext cx="2665413" cy="573087"/>
          </a:xfrm>
          <a:prstGeom prst="rect">
            <a:avLst/>
          </a:prstGeom>
        </p:spPr>
        <p:txBody>
          <a:bodyPr wrap="none" fromWordArt="1">
            <a:prstTxWarp prst="textPlain">
              <a:avLst>
                <a:gd name="adj" fmla="val 50000"/>
              </a:avLst>
            </a:prstTxWarp>
          </a:bodyPr>
          <a:lstStyle/>
          <a:p>
            <a:pPr algn="ctr"/>
            <a:r>
              <a:rPr lang="zh-CN" altLang="en-US" sz="3600" b="1" kern="10">
                <a:ln w="9525">
                  <a:solidFill>
                    <a:srgbClr val="3366FF"/>
                  </a:solidFill>
                  <a:round/>
                </a:ln>
                <a:solidFill>
                  <a:srgbClr val="FF0000"/>
                </a:solidFill>
                <a:latin typeface="华文新魏" panose="02010800040101010101" charset="-122"/>
                <a:ea typeface="华文新魏" panose="02010800040101010101" charset="-122"/>
              </a:rPr>
              <a:t>感受伟人心灵</a:t>
            </a:r>
            <a:endParaRPr lang="zh-CN" altLang="en-US" sz="3600" b="1" kern="10">
              <a:ln w="9525">
                <a:solidFill>
                  <a:srgbClr val="3366FF"/>
                </a:solidFill>
                <a:round/>
              </a:ln>
              <a:solidFill>
                <a:srgbClr val="FF0000"/>
              </a:solidFill>
              <a:latin typeface="华文新魏" panose="02010800040101010101" charset="-122"/>
              <a:ea typeface="华文新魏" panose="02010800040101010101"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35846"/>
                                        </p:tgtEl>
                                        <p:attrNameLst>
                                          <p:attrName>style.visibility</p:attrName>
                                        </p:attrNameLst>
                                      </p:cBhvr>
                                      <p:to>
                                        <p:strVal val="visible"/>
                                      </p:to>
                                    </p:set>
                                    <p:animEffect transition="in" filter="wedge">
                                      <p:cBhvr>
                                        <p:cTn id="7" dur="500"/>
                                        <p:tgtEl>
                                          <p:spTgt spid="35846"/>
                                        </p:tgtEl>
                                      </p:cBhvr>
                                    </p:animEffect>
                                  </p:childTnLst>
                                </p:cTn>
                              </p:par>
                              <p:par>
                                <p:cTn id="8" presetID="35" presetClass="entr" presetSubtype="0" fill="hold" grpId="0" nodeType="withEffect">
                                  <p:stCondLst>
                                    <p:cond delay="0"/>
                                  </p:stCondLst>
                                  <p:childTnLst>
                                    <p:set>
                                      <p:cBhvr>
                                        <p:cTn id="9" dur="1" fill="hold">
                                          <p:stCondLst>
                                            <p:cond delay="0"/>
                                          </p:stCondLst>
                                        </p:cTn>
                                        <p:tgtEl>
                                          <p:spTgt spid="35843"/>
                                        </p:tgtEl>
                                        <p:attrNameLst>
                                          <p:attrName>style.visibility</p:attrName>
                                        </p:attrNameLst>
                                      </p:cBhvr>
                                      <p:to>
                                        <p:strVal val="visible"/>
                                      </p:to>
                                    </p:set>
                                    <p:animEffect transition="in" filter="fade">
                                      <p:cBhvr>
                                        <p:cTn id="10" dur="1000"/>
                                        <p:tgtEl>
                                          <p:spTgt spid="35843"/>
                                        </p:tgtEl>
                                      </p:cBhvr>
                                    </p:animEffect>
                                    <p:anim calcmode="lin" valueType="num">
                                      <p:cBhvr>
                                        <p:cTn id="11" dur="1000" fill="hold"/>
                                        <p:tgtEl>
                                          <p:spTgt spid="35843"/>
                                        </p:tgtEl>
                                        <p:attrNameLst>
                                          <p:attrName>style.rotation</p:attrName>
                                        </p:attrNameLst>
                                      </p:cBhvr>
                                      <p:tavLst>
                                        <p:tav tm="0">
                                          <p:val>
                                            <p:fltVal val="720"/>
                                          </p:val>
                                        </p:tav>
                                        <p:tav tm="100000">
                                          <p:val>
                                            <p:fltVal val="0"/>
                                          </p:val>
                                        </p:tav>
                                      </p:tavLst>
                                    </p:anim>
                                    <p:anim calcmode="lin" valueType="num">
                                      <p:cBhvr>
                                        <p:cTn id="12" dur="1000" fill="hold"/>
                                        <p:tgtEl>
                                          <p:spTgt spid="35843"/>
                                        </p:tgtEl>
                                        <p:attrNameLst>
                                          <p:attrName>ppt_h</p:attrName>
                                        </p:attrNameLst>
                                      </p:cBhvr>
                                      <p:tavLst>
                                        <p:tav tm="0">
                                          <p:val>
                                            <p:fltVal val="0"/>
                                          </p:val>
                                        </p:tav>
                                        <p:tav tm="100000">
                                          <p:val>
                                            <p:strVal val="#ppt_h"/>
                                          </p:val>
                                        </p:tav>
                                      </p:tavLst>
                                    </p:anim>
                                    <p:anim calcmode="lin" valueType="num">
                                      <p:cBhvr>
                                        <p:cTn id="13" dur="1000" fill="hold"/>
                                        <p:tgtEl>
                                          <p:spTgt spid="35843"/>
                                        </p:tgtEl>
                                        <p:attrNameLst>
                                          <p:attrName>ppt_w</p:attrName>
                                        </p:attrNameLst>
                                      </p:cBhvr>
                                      <p:tavLst>
                                        <p:tav tm="0">
                                          <p:val>
                                            <p:fltVal val="0"/>
                                          </p:val>
                                        </p:tav>
                                        <p:tav tm="100000">
                                          <p:val>
                                            <p:strVal val="#ppt_w"/>
                                          </p:val>
                                        </p:tav>
                                      </p:tavLst>
                                    </p:anim>
                                  </p:childTnLst>
                                </p:cTn>
                              </p:par>
                            </p:childTnLst>
                          </p:cTn>
                        </p:par>
                        <p:par>
                          <p:cTn id="14" fill="hold">
                            <p:stCondLst>
                              <p:cond delay="500"/>
                            </p:stCondLst>
                            <p:childTnLst>
                              <p:par>
                                <p:cTn id="15" presetID="5" presetClass="entr" presetSubtype="10" fill="hold" grpId="0" nodeType="afterEffect">
                                  <p:stCondLst>
                                    <p:cond delay="0"/>
                                  </p:stCondLst>
                                  <p:childTnLst>
                                    <p:set>
                                      <p:cBhvr>
                                        <p:cTn id="16" dur="1" fill="hold">
                                          <p:stCondLst>
                                            <p:cond delay="0"/>
                                          </p:stCondLst>
                                        </p:cTn>
                                        <p:tgtEl>
                                          <p:spTgt spid="35844"/>
                                        </p:tgtEl>
                                        <p:attrNameLst>
                                          <p:attrName>style.visibility</p:attrName>
                                        </p:attrNameLst>
                                      </p:cBhvr>
                                      <p:to>
                                        <p:strVal val="visible"/>
                                      </p:to>
                                    </p:set>
                                    <p:animEffect transition="in" filter="checkerboard(across)">
                                      <p:cBhvr>
                                        <p:cTn id="17" dur="500"/>
                                        <p:tgtEl>
                                          <p:spTgt spid="35844"/>
                                        </p:tgtEl>
                                      </p:cBhvr>
                                    </p:animEffect>
                                  </p:childTnLst>
                                </p:cTn>
                              </p:par>
                            </p:childTnLst>
                          </p:cTn>
                        </p:par>
                        <p:par>
                          <p:cTn id="18" fill="hold">
                            <p:stCondLst>
                              <p:cond delay="1000"/>
                            </p:stCondLst>
                            <p:childTnLst>
                              <p:par>
                                <p:cTn id="19" presetID="3" presetClass="entr" presetSubtype="10" fill="hold" grpId="0" nodeType="afterEffect">
                                  <p:stCondLst>
                                    <p:cond delay="0"/>
                                  </p:stCondLst>
                                  <p:childTnLst>
                                    <p:set>
                                      <p:cBhvr>
                                        <p:cTn id="20" dur="1" fill="hold">
                                          <p:stCondLst>
                                            <p:cond delay="0"/>
                                          </p:stCondLst>
                                        </p:cTn>
                                        <p:tgtEl>
                                          <p:spTgt spid="35847"/>
                                        </p:tgtEl>
                                        <p:attrNameLst>
                                          <p:attrName>style.visibility</p:attrName>
                                        </p:attrNameLst>
                                      </p:cBhvr>
                                      <p:to>
                                        <p:strVal val="visible"/>
                                      </p:to>
                                    </p:set>
                                    <p:animEffect transition="in" filter="blinds(horizontal)">
                                      <p:cBhvr>
                                        <p:cTn id="21" dur="500"/>
                                        <p:tgtEl>
                                          <p:spTgt spid="35847"/>
                                        </p:tgtEl>
                                      </p:cBhvr>
                                    </p:animEffect>
                                  </p:childTnLst>
                                </p:cTn>
                              </p:par>
                            </p:childTnLst>
                          </p:cTn>
                        </p:par>
                        <p:par>
                          <p:cTn id="22" fill="hold">
                            <p:stCondLst>
                              <p:cond delay="1500"/>
                            </p:stCondLst>
                            <p:childTnLst>
                              <p:par>
                                <p:cTn id="23" presetID="2" presetClass="entr" presetSubtype="1" fill="hold" grpId="0" nodeType="afterEffect">
                                  <p:stCondLst>
                                    <p:cond delay="0"/>
                                  </p:stCondLst>
                                  <p:iterate type="lt">
                                    <p:tmAbs val="0"/>
                                  </p:iterate>
                                  <p:childTnLst>
                                    <p:set>
                                      <p:cBhvr>
                                        <p:cTn id="24" dur="1" fill="hold">
                                          <p:stCondLst>
                                            <p:cond delay="0"/>
                                          </p:stCondLst>
                                        </p:cTn>
                                        <p:tgtEl>
                                          <p:spTgt spid="35842">
                                            <p:txEl>
                                              <p:pRg st="0" end="0"/>
                                            </p:txEl>
                                          </p:spTgt>
                                        </p:tgtEl>
                                        <p:attrNameLst>
                                          <p:attrName>style.visibility</p:attrName>
                                        </p:attrNameLst>
                                      </p:cBhvr>
                                      <p:to>
                                        <p:strVal val="visible"/>
                                      </p:to>
                                    </p:set>
                                    <p:anim calcmode="lin" valueType="num">
                                      <p:cBhvr>
                                        <p:cTn id="25" dur="500" fill="hold"/>
                                        <p:tgtEl>
                                          <p:spTgt spid="35842">
                                            <p:txEl>
                                              <p:pRg st="0" end="0"/>
                                            </p:txEl>
                                          </p:spTgt>
                                        </p:tgtEl>
                                        <p:attrNameLst>
                                          <p:attrName>ppt_x</p:attrName>
                                        </p:attrNameLst>
                                      </p:cBhvr>
                                      <p:tavLst>
                                        <p:tav tm="0">
                                          <p:val>
                                            <p:strVal val="#ppt_x"/>
                                          </p:val>
                                        </p:tav>
                                        <p:tav tm="100000">
                                          <p:val>
                                            <p:strVal val="#ppt_x"/>
                                          </p:val>
                                        </p:tav>
                                      </p:tavLst>
                                    </p:anim>
                                    <p:anim calcmode="lin" valueType="num">
                                      <p:cBhvr>
                                        <p:cTn id="26" dur="500" fill="hold"/>
                                        <p:tgtEl>
                                          <p:spTgt spid="35842">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uild="allAtOnce"/>
      <p:bldP spid="35843" grpId="0"/>
      <p:bldP spid="35844" grpId="0"/>
      <p:bldP spid="35847"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文本框 37889"/>
          <p:cNvSpPr txBox="1">
            <a:spLocks noChangeArrowheads="1"/>
          </p:cNvSpPr>
          <p:nvPr/>
        </p:nvSpPr>
        <p:spPr bwMode="auto">
          <a:xfrm>
            <a:off x="3635375" y="2276475"/>
            <a:ext cx="5256213" cy="2238375"/>
          </a:xfrm>
          <a:prstGeom prst="rect">
            <a:avLst/>
          </a:prstGeom>
          <a:noFill/>
          <a:ln w="9525">
            <a:noFill/>
            <a:miter lim="800000"/>
          </a:ln>
        </p:spPr>
        <p:txBody>
          <a:bodyPr>
            <a:spAutoFit/>
          </a:bodyPr>
          <a:lstStyle/>
          <a:p>
            <a:pPr eaLnBrk="1" fontAlgn="ctr" hangingPunct="1">
              <a:lnSpc>
                <a:spcPct val="110000"/>
              </a:lnSpc>
              <a:spcBef>
                <a:spcPct val="50000"/>
              </a:spcBef>
              <a:buFont typeface="Arial" panose="020B0604020202020204" pitchFamily="34" charset="0"/>
              <a:buNone/>
            </a:pPr>
            <a:r>
              <a:rPr lang="zh-CN" altLang="en-US" b="1">
                <a:solidFill>
                  <a:srgbClr val="800000"/>
                </a:solidFill>
                <a:ea typeface="宋体" panose="02010600030101010101" pitchFamily="2" charset="-122"/>
              </a:rPr>
              <a:t>有几个学者到段祺瑞政府去告密，说我不好，要捕拿我</a:t>
            </a:r>
            <a:r>
              <a:rPr lang="en-US" altLang="zh-CN" b="1">
                <a:solidFill>
                  <a:srgbClr val="800000"/>
                </a:solidFill>
                <a:ea typeface="宋体" panose="02010600030101010101" pitchFamily="2" charset="-122"/>
              </a:rPr>
              <a:t>……</a:t>
            </a:r>
            <a:r>
              <a:rPr lang="zh-CN" altLang="en-US" b="1">
                <a:solidFill>
                  <a:srgbClr val="800000"/>
                </a:solidFill>
                <a:ea typeface="宋体" panose="02010600030101010101" pitchFamily="2" charset="-122"/>
              </a:rPr>
              <a:t>一件重大的事作者为何用轻描淡写的语气？</a:t>
            </a:r>
            <a:endParaRPr lang="zh-CN" altLang="en-US" b="1">
              <a:solidFill>
                <a:srgbClr val="800000"/>
              </a:solidFill>
              <a:ea typeface="宋体" panose="02010600030101010101" pitchFamily="2" charset="-122"/>
            </a:endParaRPr>
          </a:p>
        </p:txBody>
      </p:sp>
      <p:sp>
        <p:nvSpPr>
          <p:cNvPr id="26626" name="文本框 37890"/>
          <p:cNvSpPr txBox="1">
            <a:spLocks noChangeArrowheads="1"/>
          </p:cNvSpPr>
          <p:nvPr/>
        </p:nvSpPr>
        <p:spPr bwMode="auto">
          <a:xfrm>
            <a:off x="827088" y="4797425"/>
            <a:ext cx="3024187" cy="433388"/>
          </a:xfrm>
          <a:prstGeom prst="rect">
            <a:avLst/>
          </a:prstGeom>
          <a:noFill/>
          <a:ln w="9525">
            <a:noFill/>
            <a:miter lim="800000"/>
          </a:ln>
        </p:spPr>
        <p:txBody>
          <a:bodyPr>
            <a:spAutoFit/>
          </a:bodyPr>
          <a:lstStyle/>
          <a:p>
            <a:pPr eaLnBrk="1" hangingPunct="1">
              <a:lnSpc>
                <a:spcPct val="70000"/>
              </a:lnSpc>
              <a:spcBef>
                <a:spcPct val="50000"/>
              </a:spcBef>
              <a:buFont typeface="Arial" panose="020B0604020202020204" pitchFamily="34" charset="0"/>
              <a:buNone/>
            </a:pPr>
            <a:r>
              <a:rPr lang="en-US" altLang="zh-CN" b="1">
                <a:solidFill>
                  <a:srgbClr val="0033CC"/>
                </a:solidFill>
                <a:latin typeface="Arial" panose="020B0604020202020204" pitchFamily="34" charset="0"/>
                <a:ea typeface="宋体" panose="02010600030101010101" pitchFamily="2" charset="-122"/>
              </a:rPr>
              <a:t>      </a:t>
            </a:r>
            <a:endParaRPr lang="en-US" altLang="zh-CN" sz="3600" b="1">
              <a:solidFill>
                <a:srgbClr val="336600"/>
              </a:solidFill>
              <a:latin typeface="Arial" panose="020B0604020202020204" pitchFamily="34" charset="0"/>
              <a:ea typeface="宋体" panose="02010600030101010101" pitchFamily="2" charset="-122"/>
            </a:endParaRPr>
          </a:p>
        </p:txBody>
      </p:sp>
      <p:pic>
        <p:nvPicPr>
          <p:cNvPr id="37892" name="图片 37891" descr="1928上海">
            <a:hlinkClick r:id="rId1" action="ppaction://hlinksldjump"/>
          </p:cNvPr>
          <p:cNvPicPr>
            <a:picLocks noChangeAspect="1" noChangeArrowheads="1"/>
          </p:cNvPicPr>
          <p:nvPr/>
        </p:nvPicPr>
        <p:blipFill>
          <a:blip r:embed="rId2" cstate="print"/>
          <a:srcRect/>
          <a:stretch>
            <a:fillRect/>
          </a:stretch>
        </p:blipFill>
        <p:spPr bwMode="auto">
          <a:xfrm>
            <a:off x="684213" y="836613"/>
            <a:ext cx="2374900" cy="3600450"/>
          </a:xfrm>
          <a:prstGeom prst="rect">
            <a:avLst/>
          </a:prstGeom>
          <a:noFill/>
          <a:ln w="9525">
            <a:noFill/>
            <a:miter lim="800000"/>
            <a:headEnd/>
            <a:tailEnd/>
          </a:ln>
        </p:spPr>
      </p:pic>
      <p:sp>
        <p:nvSpPr>
          <p:cNvPr id="37893" name="文本框 37892"/>
          <p:cNvSpPr txBox="1">
            <a:spLocks noChangeArrowheads="1"/>
          </p:cNvSpPr>
          <p:nvPr/>
        </p:nvSpPr>
        <p:spPr bwMode="auto">
          <a:xfrm>
            <a:off x="539750" y="4810125"/>
            <a:ext cx="2474913" cy="1066800"/>
          </a:xfrm>
          <a:prstGeom prst="rect">
            <a:avLst/>
          </a:prstGeom>
          <a:noFill/>
          <a:ln w="9525">
            <a:noFill/>
            <a:miter lim="800000"/>
          </a:ln>
        </p:spPr>
        <p:txBody>
          <a:bodyPr>
            <a:spAutoFit/>
          </a:bodyPr>
          <a:lstStyle/>
          <a:p>
            <a:pPr algn="ctr" eaLnBrk="1" hangingPunct="1">
              <a:spcBef>
                <a:spcPct val="0"/>
              </a:spcBef>
              <a:buFont typeface="Arial" panose="020B0604020202020204" pitchFamily="34" charset="0"/>
              <a:buNone/>
            </a:pPr>
            <a:r>
              <a:rPr lang="en-US" altLang="zh-CN" b="1">
                <a:solidFill>
                  <a:srgbClr val="CC0000"/>
                </a:solidFill>
                <a:latin typeface="Arial" panose="020B0604020202020204" pitchFamily="34" charset="0"/>
                <a:ea typeface="宋体" panose="02010600030101010101" pitchFamily="2" charset="-122"/>
              </a:rPr>
              <a:t>1930</a:t>
            </a:r>
            <a:r>
              <a:rPr lang="zh-CN" altLang="en-US" b="1">
                <a:solidFill>
                  <a:srgbClr val="CC0000"/>
                </a:solidFill>
                <a:latin typeface="Arial" panose="020B0604020202020204" pitchFamily="34" charset="0"/>
                <a:ea typeface="宋体" panose="02010600030101010101" pitchFamily="2" charset="-122"/>
              </a:rPr>
              <a:t>年在</a:t>
            </a:r>
            <a:endParaRPr lang="zh-CN" altLang="en-US" b="1">
              <a:solidFill>
                <a:srgbClr val="CC0000"/>
              </a:solidFill>
              <a:latin typeface="Arial" panose="020B0604020202020204" pitchFamily="34" charset="0"/>
              <a:ea typeface="宋体" panose="02010600030101010101" pitchFamily="2" charset="-122"/>
            </a:endParaRPr>
          </a:p>
          <a:p>
            <a:pPr algn="ctr" eaLnBrk="1" hangingPunct="1">
              <a:spcBef>
                <a:spcPct val="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上海</a:t>
            </a:r>
            <a:endParaRPr lang="zh-CN" altLang="en-US" b="1">
              <a:solidFill>
                <a:srgbClr val="CC0000"/>
              </a:solidFill>
              <a:latin typeface="Arial" panose="020B0604020202020204" pitchFamily="34" charset="0"/>
              <a:ea typeface="宋体" panose="02010600030101010101" pitchFamily="2" charset="-122"/>
            </a:endParaRPr>
          </a:p>
        </p:txBody>
      </p:sp>
      <p:sp>
        <p:nvSpPr>
          <p:cNvPr id="37895" name="矩形 37894"/>
          <p:cNvSpPr>
            <a:spLocks noChangeArrowheads="1" noChangeShapeType="1" noTextEdit="1"/>
          </p:cNvSpPr>
          <p:nvPr/>
        </p:nvSpPr>
        <p:spPr bwMode="auto">
          <a:xfrm>
            <a:off x="4716463" y="1339850"/>
            <a:ext cx="2665412" cy="573088"/>
          </a:xfrm>
          <a:prstGeom prst="rect">
            <a:avLst/>
          </a:prstGeom>
        </p:spPr>
        <p:txBody>
          <a:bodyPr wrap="none" fromWordArt="1">
            <a:prstTxWarp prst="textPlain">
              <a:avLst>
                <a:gd name="adj" fmla="val 50000"/>
              </a:avLst>
            </a:prstTxWarp>
          </a:bodyPr>
          <a:lstStyle/>
          <a:p>
            <a:pPr algn="ctr"/>
            <a:r>
              <a:rPr lang="zh-CN" altLang="en-US" sz="3600" b="1" kern="10">
                <a:ln w="9525">
                  <a:solidFill>
                    <a:srgbClr val="3366FF"/>
                  </a:solidFill>
                  <a:round/>
                </a:ln>
                <a:solidFill>
                  <a:srgbClr val="FF0000"/>
                </a:solidFill>
                <a:latin typeface="华文新魏" panose="02010800040101010101" charset="-122"/>
                <a:ea typeface="华文新魏" panose="02010800040101010101" charset="-122"/>
              </a:rPr>
              <a:t>感受伟人心灵</a:t>
            </a:r>
            <a:endParaRPr lang="zh-CN" altLang="en-US" sz="3600" b="1" kern="10">
              <a:ln w="9525">
                <a:solidFill>
                  <a:srgbClr val="3366FF"/>
                </a:solidFill>
                <a:round/>
              </a:ln>
              <a:solidFill>
                <a:srgbClr val="FF0000"/>
              </a:solidFill>
              <a:latin typeface="华文新魏" panose="02010800040101010101" charset="-122"/>
              <a:ea typeface="华文新魏" panose="02010800040101010101" charset="-122"/>
            </a:endParaRP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slide(fromBottom)">
                                      <p:cBhvr>
                                        <p:cTn id="7" dur="500"/>
                                        <p:tgtEl>
                                          <p:spTgt spid="37892"/>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37893"/>
                                        </p:tgtEl>
                                        <p:attrNameLst>
                                          <p:attrName>style.visibility</p:attrName>
                                        </p:attrNameLst>
                                      </p:cBhvr>
                                      <p:to>
                                        <p:strVal val="visible"/>
                                      </p:to>
                                    </p:set>
                                    <p:animEffect transition="in" filter="box(in)">
                                      <p:cBhvr>
                                        <p:cTn id="11" dur="500"/>
                                        <p:tgtEl>
                                          <p:spTgt spid="37893"/>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7895"/>
                                        </p:tgtEl>
                                        <p:attrNameLst>
                                          <p:attrName>style.visibility</p:attrName>
                                        </p:attrNameLst>
                                      </p:cBhvr>
                                      <p:to>
                                        <p:strVal val="visible"/>
                                      </p:to>
                                    </p:set>
                                    <p:animEffect transition="in" filter="blinds(horizontal)">
                                      <p:cBhvr>
                                        <p:cTn id="15" dur="500"/>
                                        <p:tgtEl>
                                          <p:spTgt spid="37895"/>
                                        </p:tgtEl>
                                      </p:cBhvr>
                                    </p:animEffect>
                                  </p:childTnLst>
                                </p:cTn>
                              </p:par>
                            </p:childTnLst>
                          </p:cTn>
                        </p:par>
                        <p:par>
                          <p:cTn id="16" fill="hold">
                            <p:stCondLst>
                              <p:cond delay="1500"/>
                            </p:stCondLst>
                            <p:childTnLst>
                              <p:par>
                                <p:cTn id="17" presetID="2" presetClass="entr" presetSubtype="9" fill="hold" grpId="0" nodeType="afterEffect">
                                  <p:stCondLst>
                                    <p:cond delay="0"/>
                                  </p:stCondLst>
                                  <p:childTnLst>
                                    <p:set>
                                      <p:cBhvr>
                                        <p:cTn id="18" dur="1" fill="hold">
                                          <p:stCondLst>
                                            <p:cond delay="0"/>
                                          </p:stCondLst>
                                        </p:cTn>
                                        <p:tgtEl>
                                          <p:spTgt spid="37890"/>
                                        </p:tgtEl>
                                        <p:attrNameLst>
                                          <p:attrName>style.visibility</p:attrName>
                                        </p:attrNameLst>
                                      </p:cBhvr>
                                      <p:to>
                                        <p:strVal val="visible"/>
                                      </p:to>
                                    </p:set>
                                    <p:anim calcmode="lin" valueType="num">
                                      <p:cBhvr>
                                        <p:cTn id="19" dur="500" fill="hold"/>
                                        <p:tgtEl>
                                          <p:spTgt spid="37890"/>
                                        </p:tgtEl>
                                        <p:attrNameLst>
                                          <p:attrName>ppt_x</p:attrName>
                                        </p:attrNameLst>
                                      </p:cBhvr>
                                      <p:tavLst>
                                        <p:tav tm="0">
                                          <p:val>
                                            <p:strVal val="0-#ppt_w/2"/>
                                          </p:val>
                                        </p:tav>
                                        <p:tav tm="100000">
                                          <p:val>
                                            <p:strVal val="#ppt_x"/>
                                          </p:val>
                                        </p:tav>
                                      </p:tavLst>
                                    </p:anim>
                                    <p:anim calcmode="lin" valueType="num">
                                      <p:cBhvr>
                                        <p:cTn id="20" dur="500" fill="hold"/>
                                        <p:tgtEl>
                                          <p:spTgt spid="3789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37893" grpId="0"/>
      <p:bldP spid="37895"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文本框 38913"/>
          <p:cNvSpPr txBox="1">
            <a:spLocks noChangeArrowheads="1"/>
          </p:cNvSpPr>
          <p:nvPr/>
        </p:nvSpPr>
        <p:spPr bwMode="auto">
          <a:xfrm>
            <a:off x="3563938" y="1989138"/>
            <a:ext cx="5327650" cy="3306762"/>
          </a:xfrm>
          <a:prstGeom prst="rect">
            <a:avLst/>
          </a:prstGeom>
          <a:noFill/>
          <a:ln w="9525">
            <a:noFill/>
            <a:miter lim="800000"/>
          </a:ln>
        </p:spPr>
        <p:txBody>
          <a:bodyPr>
            <a:spAutoFit/>
          </a:bodyPr>
          <a:lstStyle/>
          <a:p>
            <a:pPr eaLnBrk="1" hangingPunct="1">
              <a:lnSpc>
                <a:spcPct val="110000"/>
              </a:lnSpc>
              <a:spcBef>
                <a:spcPct val="50000"/>
              </a:spcBef>
              <a:buFont typeface="Arial" panose="020B0604020202020204" pitchFamily="34" charset="0"/>
              <a:buNone/>
            </a:pPr>
            <a:r>
              <a:rPr lang="en-US" altLang="zh-CN" sz="2800">
                <a:solidFill>
                  <a:srgbClr val="800000"/>
                </a:solidFill>
                <a:latin typeface="Arial" panose="020B0604020202020204" pitchFamily="34" charset="0"/>
                <a:ea typeface="华文行楷" panose="02010800040101010101" charset="-122"/>
              </a:rPr>
              <a:t>        </a:t>
            </a:r>
            <a:r>
              <a:rPr lang="zh-CN" altLang="en-US" b="1">
                <a:solidFill>
                  <a:srgbClr val="800000"/>
                </a:solidFill>
                <a:latin typeface="楷体_GB2312" panose="02010609030101010101" charset="-122"/>
                <a:ea typeface="楷体_GB2312" panose="02010609030101010101" charset="-122"/>
              </a:rPr>
              <a:t>鲁迅用轻描淡写的语气写饱含了对敌人的蔑视，“不好”正体现他“横眉冷对千夫指，俯首甘为孺子牛”的精神，表现了鲁迅的不畏强暴。</a:t>
            </a:r>
            <a:endParaRPr lang="zh-CN" altLang="en-US" b="1">
              <a:solidFill>
                <a:srgbClr val="800000"/>
              </a:solidFill>
              <a:latin typeface="楷体_GB2312" panose="02010609030101010101" charset="-122"/>
              <a:ea typeface="楷体_GB2312" panose="02010609030101010101" charset="-122"/>
            </a:endParaRPr>
          </a:p>
        </p:txBody>
      </p:sp>
      <p:pic>
        <p:nvPicPr>
          <p:cNvPr id="38915" name="图片 38914" descr="1930">
            <a:hlinkClick r:id="rId1" action="ppaction://hlinksldjump"/>
          </p:cNvPr>
          <p:cNvPicPr>
            <a:picLocks noChangeAspect="1" noChangeArrowheads="1"/>
          </p:cNvPicPr>
          <p:nvPr/>
        </p:nvPicPr>
        <p:blipFill>
          <a:blip r:embed="rId2" cstate="print"/>
          <a:srcRect/>
          <a:stretch>
            <a:fillRect/>
          </a:stretch>
        </p:blipFill>
        <p:spPr bwMode="auto">
          <a:xfrm>
            <a:off x="684213" y="836613"/>
            <a:ext cx="2374900" cy="3600450"/>
          </a:xfrm>
          <a:prstGeom prst="rect">
            <a:avLst/>
          </a:prstGeom>
          <a:noFill/>
          <a:ln w="9525">
            <a:noFill/>
            <a:miter lim="800000"/>
            <a:headEnd/>
            <a:tailEnd/>
          </a:ln>
        </p:spPr>
      </p:pic>
      <p:sp>
        <p:nvSpPr>
          <p:cNvPr id="38916" name="矩形 38915"/>
          <p:cNvSpPr>
            <a:spLocks noChangeArrowheads="1"/>
          </p:cNvSpPr>
          <p:nvPr/>
        </p:nvSpPr>
        <p:spPr bwMode="auto">
          <a:xfrm>
            <a:off x="827088" y="4797425"/>
            <a:ext cx="2016125" cy="1066800"/>
          </a:xfrm>
          <a:prstGeom prst="rect">
            <a:avLst/>
          </a:prstGeom>
          <a:noFill/>
          <a:ln w="9525">
            <a:noFill/>
            <a:miter lim="800000"/>
          </a:ln>
        </p:spPr>
        <p:txBody>
          <a:bodyPr>
            <a:spAutoFit/>
          </a:bodyPr>
          <a:lstStyle/>
          <a:p>
            <a:pPr algn="ctr" eaLnBrk="1" hangingPunct="1">
              <a:spcBef>
                <a:spcPct val="0"/>
              </a:spcBef>
              <a:buFont typeface="Arial" panose="020B0604020202020204" pitchFamily="34" charset="0"/>
              <a:buNone/>
            </a:pPr>
            <a:r>
              <a:rPr lang="en-US" altLang="zh-CN" b="1">
                <a:solidFill>
                  <a:srgbClr val="CC0000"/>
                </a:solidFill>
                <a:ea typeface="宋体" panose="02010600030101010101" pitchFamily="2" charset="-122"/>
              </a:rPr>
              <a:t>1930</a:t>
            </a:r>
            <a:r>
              <a:rPr lang="zh-CN" altLang="en-US" b="1">
                <a:solidFill>
                  <a:srgbClr val="CC0000"/>
                </a:solidFill>
                <a:ea typeface="宋体" panose="02010600030101010101" pitchFamily="2" charset="-122"/>
              </a:rPr>
              <a:t>年在</a:t>
            </a:r>
            <a:endParaRPr lang="zh-CN" altLang="en-US" b="1">
              <a:solidFill>
                <a:srgbClr val="CC0000"/>
              </a:solidFill>
              <a:ea typeface="宋体" panose="02010600030101010101" pitchFamily="2" charset="-122"/>
            </a:endParaRPr>
          </a:p>
          <a:p>
            <a:pPr algn="ctr" eaLnBrk="1" hangingPunct="1">
              <a:spcBef>
                <a:spcPct val="0"/>
              </a:spcBef>
              <a:buFont typeface="Arial" panose="020B0604020202020204" pitchFamily="34" charset="0"/>
              <a:buNone/>
            </a:pPr>
            <a:r>
              <a:rPr lang="zh-CN" altLang="en-US" b="1">
                <a:solidFill>
                  <a:srgbClr val="CC0000"/>
                </a:solidFill>
                <a:ea typeface="宋体" panose="02010600030101010101" pitchFamily="2" charset="-122"/>
              </a:rPr>
              <a:t>上海</a:t>
            </a:r>
            <a:endParaRPr lang="zh-CN" altLang="en-US" b="1">
              <a:solidFill>
                <a:srgbClr val="CC0000"/>
              </a:solidFill>
              <a:ea typeface="宋体" panose="02010600030101010101" pitchFamily="2" charset="-122"/>
            </a:endParaRPr>
          </a:p>
        </p:txBody>
      </p:sp>
      <p:sp>
        <p:nvSpPr>
          <p:cNvPr id="38918" name="矩形 38917"/>
          <p:cNvSpPr>
            <a:spLocks noChangeArrowheads="1" noChangeShapeType="1" noTextEdit="1"/>
          </p:cNvSpPr>
          <p:nvPr/>
        </p:nvSpPr>
        <p:spPr bwMode="auto">
          <a:xfrm>
            <a:off x="5148263" y="1196975"/>
            <a:ext cx="2665412" cy="573088"/>
          </a:xfrm>
          <a:prstGeom prst="rect">
            <a:avLst/>
          </a:prstGeom>
        </p:spPr>
        <p:txBody>
          <a:bodyPr wrap="none" fromWordArt="1">
            <a:prstTxWarp prst="textPlain">
              <a:avLst>
                <a:gd name="adj" fmla="val 50000"/>
              </a:avLst>
            </a:prstTxWarp>
          </a:bodyPr>
          <a:lstStyle/>
          <a:p>
            <a:pPr algn="ctr"/>
            <a:r>
              <a:rPr lang="zh-CN" altLang="en-US" sz="3600" b="1" kern="10">
                <a:ln w="9525">
                  <a:solidFill>
                    <a:srgbClr val="3366FF"/>
                  </a:solidFill>
                  <a:round/>
                </a:ln>
                <a:solidFill>
                  <a:srgbClr val="FF0000"/>
                </a:solidFill>
                <a:latin typeface="华文新魏" panose="02010800040101010101" charset="-122"/>
                <a:ea typeface="华文新魏" panose="02010800040101010101" charset="-122"/>
              </a:rPr>
              <a:t>感受伟人心灵</a:t>
            </a:r>
            <a:endParaRPr lang="zh-CN" altLang="en-US" sz="3600" b="1" kern="10">
              <a:ln w="9525">
                <a:solidFill>
                  <a:srgbClr val="3366FF"/>
                </a:solidFill>
                <a:round/>
              </a:ln>
              <a:solidFill>
                <a:srgbClr val="FF0000"/>
              </a:solidFill>
              <a:latin typeface="华文新魏" panose="02010800040101010101" charset="-122"/>
              <a:ea typeface="华文新魏" panose="02010800040101010101"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38915"/>
                                        </p:tgtEl>
                                        <p:attrNameLst>
                                          <p:attrName>style.visibility</p:attrName>
                                        </p:attrNameLst>
                                      </p:cBhvr>
                                      <p:to>
                                        <p:strVal val="visible"/>
                                      </p:to>
                                    </p:set>
                                    <p:anim calcmode="lin" valueType="num">
                                      <p:cBhvr>
                                        <p:cTn id="7" dur="500" decel="50000" fill="hold">
                                          <p:stCondLst>
                                            <p:cond delay="0"/>
                                          </p:stCondLst>
                                        </p:cTn>
                                        <p:tgtEl>
                                          <p:spTgt spid="3891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891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8915"/>
                                        </p:tgtEl>
                                        <p:attrNameLst>
                                          <p:attrName>ppt_w</p:attrName>
                                        </p:attrNameLst>
                                      </p:cBhvr>
                                      <p:tavLst>
                                        <p:tav tm="0">
                                          <p:val>
                                            <p:strVal val="#ppt_w*.05"/>
                                          </p:val>
                                        </p:tav>
                                        <p:tav tm="100000">
                                          <p:val>
                                            <p:strVal val="#ppt_w"/>
                                          </p:val>
                                        </p:tav>
                                      </p:tavLst>
                                    </p:anim>
                                    <p:anim calcmode="lin" valueType="num">
                                      <p:cBhvr>
                                        <p:cTn id="10" dur="1000" fill="hold"/>
                                        <p:tgtEl>
                                          <p:spTgt spid="3891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891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891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891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8915"/>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38916"/>
                                        </p:tgtEl>
                                        <p:attrNameLst>
                                          <p:attrName>style.visibility</p:attrName>
                                        </p:attrNameLst>
                                      </p:cBhvr>
                                      <p:to>
                                        <p:strVal val="visible"/>
                                      </p:to>
                                    </p:set>
                                    <p:animEffect transition="in" filter="slide(fromBottom)">
                                      <p:cBhvr>
                                        <p:cTn id="18" dur="500"/>
                                        <p:tgtEl>
                                          <p:spTgt spid="38916"/>
                                        </p:tgtEl>
                                      </p:cBhvr>
                                    </p:animEffect>
                                  </p:childTnLst>
                                </p:cTn>
                              </p:par>
                            </p:childTnLst>
                          </p:cTn>
                        </p:par>
                        <p:par>
                          <p:cTn id="19" fill="hold">
                            <p:stCondLst>
                              <p:cond delay="1500"/>
                            </p:stCondLst>
                            <p:childTnLst>
                              <p:par>
                                <p:cTn id="20" presetID="3" presetClass="entr" presetSubtype="10" fill="hold" grpId="0" nodeType="afterEffect">
                                  <p:stCondLst>
                                    <p:cond delay="0"/>
                                  </p:stCondLst>
                                  <p:childTnLst>
                                    <p:set>
                                      <p:cBhvr>
                                        <p:cTn id="21" dur="1" fill="hold">
                                          <p:stCondLst>
                                            <p:cond delay="0"/>
                                          </p:stCondLst>
                                        </p:cTn>
                                        <p:tgtEl>
                                          <p:spTgt spid="38918"/>
                                        </p:tgtEl>
                                        <p:attrNameLst>
                                          <p:attrName>style.visibility</p:attrName>
                                        </p:attrNameLst>
                                      </p:cBhvr>
                                      <p:to>
                                        <p:strVal val="visible"/>
                                      </p:to>
                                    </p:set>
                                    <p:animEffect transition="in" filter="blinds(horizontal)">
                                      <p:cBhvr>
                                        <p:cTn id="22" dur="500"/>
                                        <p:tgtEl>
                                          <p:spTgt spid="38918"/>
                                        </p:tgtEl>
                                      </p:cBhvr>
                                    </p:animEffect>
                                  </p:childTnLst>
                                </p:cTn>
                              </p:par>
                            </p:childTnLst>
                          </p:cTn>
                        </p:par>
                        <p:par>
                          <p:cTn id="23" fill="hold">
                            <p:stCondLst>
                              <p:cond delay="2000"/>
                            </p:stCondLst>
                            <p:childTnLst>
                              <p:par>
                                <p:cTn id="24" presetID="27" presetClass="entr" presetSubtype="0" fill="hold" grpId="0" nodeType="afterEffect">
                                  <p:stCondLst>
                                    <p:cond delay="0"/>
                                  </p:stCondLst>
                                  <p:iterate type="lt">
                                    <p:tmPct val="50000"/>
                                  </p:iterate>
                                  <p:childTnLst>
                                    <p:set>
                                      <p:cBhvr>
                                        <p:cTn id="25" dur="1" fill="hold">
                                          <p:stCondLst>
                                            <p:cond delay="0"/>
                                          </p:stCondLst>
                                        </p:cTn>
                                        <p:tgtEl>
                                          <p:spTgt spid="38914"/>
                                        </p:tgtEl>
                                        <p:attrNameLst>
                                          <p:attrName>style.visibility</p:attrName>
                                        </p:attrNameLst>
                                      </p:cBhvr>
                                      <p:to>
                                        <p:strVal val="visible"/>
                                      </p:to>
                                    </p:set>
                                    <p:anim calcmode="discrete" valueType="clr">
                                      <p:cBhvr override="childStyle">
                                        <p:cTn id="26" dur="80"/>
                                        <p:tgtEl>
                                          <p:spTgt spid="38914"/>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38914"/>
                                        </p:tgtEl>
                                        <p:attrNameLst>
                                          <p:attrName>fillcolor</p:attrName>
                                        </p:attrNameLst>
                                      </p:cBhvr>
                                      <p:tavLst>
                                        <p:tav tm="0">
                                          <p:val>
                                            <p:clrVal>
                                              <a:schemeClr val="accent2"/>
                                            </p:clrVal>
                                          </p:val>
                                        </p:tav>
                                        <p:tav tm="50000">
                                          <p:val>
                                            <p:clrVal>
                                              <a:schemeClr val="hlink"/>
                                            </p:clrVal>
                                          </p:val>
                                        </p:tav>
                                      </p:tavLst>
                                    </p:anim>
                                    <p:set>
                                      <p:cBhvr>
                                        <p:cTn id="28" dur="80"/>
                                        <p:tgtEl>
                                          <p:spTgt spid="389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38916" grpId="0"/>
      <p:bldP spid="38918"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3" name="文本框 39937"/>
          <p:cNvSpPr txBox="1">
            <a:spLocks noChangeArrowheads="1"/>
          </p:cNvSpPr>
          <p:nvPr/>
        </p:nvSpPr>
        <p:spPr bwMode="auto">
          <a:xfrm>
            <a:off x="1455738" y="4875213"/>
            <a:ext cx="184150" cy="366712"/>
          </a:xfrm>
          <a:prstGeom prst="rect">
            <a:avLst/>
          </a:prstGeom>
          <a:noFill/>
          <a:ln w="9525">
            <a:noFill/>
            <a:miter lim="800000"/>
          </a:ln>
        </p:spPr>
        <p:txBody>
          <a:bodyPr wrap="none">
            <a:spAutoFit/>
          </a:bodyPr>
          <a:lstStyle/>
          <a:p>
            <a:pPr algn="ct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sp>
        <p:nvSpPr>
          <p:cNvPr id="39939" name="文本框 39938"/>
          <p:cNvSpPr txBox="1">
            <a:spLocks noChangeArrowheads="1"/>
          </p:cNvSpPr>
          <p:nvPr/>
        </p:nvSpPr>
        <p:spPr bwMode="auto">
          <a:xfrm>
            <a:off x="755650" y="4643438"/>
            <a:ext cx="2259013" cy="579437"/>
          </a:xfrm>
          <a:prstGeom prst="rect">
            <a:avLst/>
          </a:prstGeom>
          <a:noFill/>
          <a:ln w="9525">
            <a:noFill/>
            <a:miter lim="800000"/>
          </a:ln>
        </p:spPr>
        <p:txBody>
          <a:bodyPr>
            <a:spAutoFit/>
          </a:bodyPr>
          <a:lstStyle/>
          <a:p>
            <a:pPr algn="ctr" eaLnBrk="1" hangingPunct="1">
              <a:spcBef>
                <a:spcPct val="0"/>
              </a:spcBef>
              <a:buFont typeface="Arial" panose="020B0604020202020204" pitchFamily="34" charset="0"/>
              <a:buNone/>
            </a:pPr>
            <a:endParaRPr lang="zh-CN" altLang="en-US" b="1">
              <a:solidFill>
                <a:srgbClr val="CC0000"/>
              </a:solidFill>
              <a:latin typeface="Arial" panose="020B0604020202020204" pitchFamily="34" charset="0"/>
              <a:ea typeface="宋体" panose="02010600030101010101" pitchFamily="2" charset="-122"/>
            </a:endParaRPr>
          </a:p>
        </p:txBody>
      </p:sp>
      <p:sp>
        <p:nvSpPr>
          <p:cNvPr id="39940" name="文本框 39939"/>
          <p:cNvSpPr txBox="1">
            <a:spLocks noChangeArrowheads="1"/>
          </p:cNvSpPr>
          <p:nvPr/>
        </p:nvSpPr>
        <p:spPr bwMode="auto">
          <a:xfrm>
            <a:off x="3635375" y="2852738"/>
            <a:ext cx="5284788" cy="1163637"/>
          </a:xfrm>
          <a:prstGeom prst="rect">
            <a:avLst/>
          </a:prstGeom>
          <a:noFill/>
          <a:ln w="9525">
            <a:noFill/>
            <a:miter lim="800000"/>
          </a:ln>
        </p:spPr>
        <p:txBody>
          <a:bodyPr>
            <a:spAutoFit/>
          </a:bodyPr>
          <a:lstStyle/>
          <a:p>
            <a:pPr eaLnBrk="1" hangingPunct="1">
              <a:lnSpc>
                <a:spcPct val="110000"/>
              </a:lnSpc>
              <a:spcBef>
                <a:spcPct val="0"/>
              </a:spcBef>
              <a:buFont typeface="Arial" panose="020B0604020202020204" pitchFamily="34" charset="0"/>
              <a:buNone/>
            </a:pPr>
            <a:r>
              <a:rPr lang="zh-CN" altLang="en-US" b="1">
                <a:solidFill>
                  <a:srgbClr val="FF3300"/>
                </a:solidFill>
                <a:ea typeface="宋体" panose="02010600030101010101" pitchFamily="2" charset="-122"/>
              </a:rPr>
              <a:t>第三段和第四段中分别有“不好”，含义是否相同？</a:t>
            </a:r>
            <a:endParaRPr lang="zh-CN" altLang="en-US" b="1">
              <a:solidFill>
                <a:srgbClr val="800000"/>
              </a:solidFill>
              <a:ea typeface="宋体" panose="02010600030101010101" pitchFamily="2" charset="-122"/>
            </a:endParaRPr>
          </a:p>
        </p:txBody>
      </p:sp>
      <p:pic>
        <p:nvPicPr>
          <p:cNvPr id="39941" name="图片 39940" descr="全家照">
            <a:hlinkClick r:id="rId1" action="ppaction://hlinksldjump"/>
          </p:cNvPr>
          <p:cNvPicPr>
            <a:picLocks noChangeAspect="1" noChangeArrowheads="1"/>
          </p:cNvPicPr>
          <p:nvPr/>
        </p:nvPicPr>
        <p:blipFill>
          <a:blip r:embed="rId2" cstate="print"/>
          <a:srcRect/>
          <a:stretch>
            <a:fillRect/>
          </a:stretch>
        </p:blipFill>
        <p:spPr bwMode="auto">
          <a:xfrm>
            <a:off x="684213" y="836613"/>
            <a:ext cx="2374900" cy="3600450"/>
          </a:xfrm>
          <a:prstGeom prst="rect">
            <a:avLst/>
          </a:prstGeom>
          <a:noFill/>
          <a:ln w="9525">
            <a:noFill/>
            <a:miter lim="800000"/>
            <a:headEnd/>
            <a:tailEnd/>
          </a:ln>
        </p:spPr>
      </p:pic>
      <p:sp>
        <p:nvSpPr>
          <p:cNvPr id="39942" name="文本框 39941"/>
          <p:cNvSpPr txBox="1">
            <a:spLocks noChangeArrowheads="1"/>
          </p:cNvSpPr>
          <p:nvPr/>
        </p:nvSpPr>
        <p:spPr bwMode="auto">
          <a:xfrm>
            <a:off x="684213" y="4640263"/>
            <a:ext cx="2362200" cy="1309687"/>
          </a:xfrm>
          <a:prstGeom prst="rect">
            <a:avLst/>
          </a:prstGeom>
          <a:noFill/>
          <a:ln w="9525">
            <a:noFill/>
            <a:miter lim="800000"/>
          </a:ln>
        </p:spPr>
        <p:txBody>
          <a:bodyPr>
            <a:spAutoFit/>
          </a:bodyPr>
          <a:lstStyle/>
          <a:p>
            <a:pPr algn="ctr" eaLnBrk="1" hangingPunct="1">
              <a:spcBef>
                <a:spcPct val="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全家福</a:t>
            </a:r>
            <a:endParaRPr lang="zh-CN" altLang="en-US" b="1">
              <a:solidFill>
                <a:srgbClr val="CC0000"/>
              </a:solidFill>
              <a:latin typeface="Arial" panose="020B0604020202020204" pitchFamily="34" charset="0"/>
              <a:ea typeface="宋体" panose="02010600030101010101" pitchFamily="2" charset="-122"/>
            </a:endParaRPr>
          </a:p>
          <a:p>
            <a:pPr algn="ctr" eaLnBrk="1" hangingPunct="1">
              <a:spcBef>
                <a:spcPct val="0"/>
              </a:spcBef>
              <a:buFont typeface="Arial" panose="020B0604020202020204" pitchFamily="34" charset="0"/>
              <a:buNone/>
            </a:pPr>
            <a:r>
              <a:rPr lang="zh-CN" altLang="en-US" sz="2400" b="1">
                <a:solidFill>
                  <a:srgbClr val="CC0000"/>
                </a:solidFill>
                <a:latin typeface="Arial" panose="020B0604020202020204" pitchFamily="34" charset="0"/>
                <a:ea typeface="宋体" panose="02010600030101010101" pitchFamily="2" charset="-122"/>
              </a:rPr>
              <a:t>妻子：许广平</a:t>
            </a:r>
            <a:endParaRPr lang="zh-CN" altLang="en-US" sz="2400" b="1">
              <a:solidFill>
                <a:srgbClr val="CC0000"/>
              </a:solidFill>
              <a:latin typeface="Arial" panose="020B0604020202020204" pitchFamily="34" charset="0"/>
              <a:ea typeface="宋体" panose="02010600030101010101" pitchFamily="2" charset="-122"/>
            </a:endParaRPr>
          </a:p>
          <a:p>
            <a:pPr algn="ctr" eaLnBrk="1" hangingPunct="1">
              <a:spcBef>
                <a:spcPct val="0"/>
              </a:spcBef>
              <a:buFont typeface="Arial" panose="020B0604020202020204" pitchFamily="34" charset="0"/>
              <a:buNone/>
            </a:pPr>
            <a:r>
              <a:rPr lang="zh-CN" altLang="en-US" sz="2400" b="1">
                <a:solidFill>
                  <a:srgbClr val="CC0000"/>
                </a:solidFill>
                <a:latin typeface="Arial" panose="020B0604020202020204" pitchFamily="34" charset="0"/>
                <a:ea typeface="宋体" panose="02010600030101010101" pitchFamily="2" charset="-122"/>
              </a:rPr>
              <a:t>儿子：周海婴</a:t>
            </a:r>
            <a:endParaRPr lang="zh-CN" altLang="en-US" sz="2400" b="1">
              <a:solidFill>
                <a:srgbClr val="CC0000"/>
              </a:solidFill>
              <a:latin typeface="Arial" panose="020B0604020202020204" pitchFamily="34" charset="0"/>
              <a:ea typeface="宋体" panose="02010600030101010101" pitchFamily="2" charset="-122"/>
            </a:endParaRPr>
          </a:p>
        </p:txBody>
      </p:sp>
      <p:sp>
        <p:nvSpPr>
          <p:cNvPr id="39944" name="矩形 39943"/>
          <p:cNvSpPr>
            <a:spLocks noChangeArrowheads="1" noChangeShapeType="1" noTextEdit="1"/>
          </p:cNvSpPr>
          <p:nvPr/>
        </p:nvSpPr>
        <p:spPr bwMode="auto">
          <a:xfrm>
            <a:off x="4716463" y="1484313"/>
            <a:ext cx="2665412" cy="573087"/>
          </a:xfrm>
          <a:prstGeom prst="rect">
            <a:avLst/>
          </a:prstGeom>
        </p:spPr>
        <p:txBody>
          <a:bodyPr wrap="none" fromWordArt="1">
            <a:prstTxWarp prst="textPlain">
              <a:avLst>
                <a:gd name="adj" fmla="val 50000"/>
              </a:avLst>
            </a:prstTxWarp>
          </a:bodyPr>
          <a:lstStyle/>
          <a:p>
            <a:pPr algn="ctr"/>
            <a:r>
              <a:rPr lang="zh-CN" altLang="en-US" sz="3600" b="1" kern="10">
                <a:ln w="9525">
                  <a:solidFill>
                    <a:srgbClr val="3366FF"/>
                  </a:solidFill>
                  <a:round/>
                </a:ln>
                <a:solidFill>
                  <a:srgbClr val="FF0000"/>
                </a:solidFill>
                <a:latin typeface="华文新魏" panose="02010800040101010101" charset="-122"/>
                <a:ea typeface="华文新魏" panose="02010800040101010101" charset="-122"/>
              </a:rPr>
              <a:t>感受伟人心灵</a:t>
            </a:r>
            <a:endParaRPr lang="zh-CN" altLang="en-US" sz="3600" b="1" kern="10">
              <a:ln w="9525">
                <a:solidFill>
                  <a:srgbClr val="3366FF"/>
                </a:solidFill>
                <a:round/>
              </a:ln>
              <a:solidFill>
                <a:srgbClr val="FF0000"/>
              </a:solidFill>
              <a:latin typeface="华文新魏" panose="02010800040101010101" charset="-122"/>
              <a:ea typeface="华文新魏" panose="02010800040101010101"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nodePh="1">
                                  <p:stCondLst>
                                    <p:cond delay="0"/>
                                  </p:stCondLst>
                                  <p:endCondLst>
                                    <p:cond delay="0"/>
                                  </p:endCondLst>
                                  <p:childTnLst>
                                    <p:set>
                                      <p:cBhvr>
                                        <p:cTn id="6" dur="1" fill="hold">
                                          <p:stCondLst>
                                            <p:cond delay="0"/>
                                          </p:stCondLst>
                                        </p:cTn>
                                        <p:tgtEl>
                                          <p:spTgt spid="39939"/>
                                        </p:tgtEl>
                                        <p:attrNameLst>
                                          <p:attrName>style.visibility</p:attrName>
                                        </p:attrNameLst>
                                      </p:cBhvr>
                                      <p:to>
                                        <p:strVal val="visible"/>
                                      </p:to>
                                    </p:set>
                                    <p:anim calcmode="lin" valueType="num">
                                      <p:cBhvr>
                                        <p:cTn id="7" dur="500" decel="50000" fill="hold">
                                          <p:stCondLst>
                                            <p:cond delay="0"/>
                                          </p:stCondLst>
                                        </p:cTn>
                                        <p:tgtEl>
                                          <p:spTgt spid="3993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993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9939"/>
                                        </p:tgtEl>
                                        <p:attrNameLst>
                                          <p:attrName>ppt_w</p:attrName>
                                        </p:attrNameLst>
                                      </p:cBhvr>
                                      <p:tavLst>
                                        <p:tav tm="0">
                                          <p:val>
                                            <p:strVal val="#ppt_w*.05"/>
                                          </p:val>
                                        </p:tav>
                                        <p:tav tm="100000">
                                          <p:val>
                                            <p:strVal val="#ppt_w"/>
                                          </p:val>
                                        </p:tav>
                                      </p:tavLst>
                                    </p:anim>
                                    <p:anim calcmode="lin" valueType="num">
                                      <p:cBhvr>
                                        <p:cTn id="10" dur="1000" fill="hold"/>
                                        <p:tgtEl>
                                          <p:spTgt spid="3993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993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993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993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9939"/>
                                        </p:tgtEl>
                                      </p:cBhvr>
                                    </p:animEffect>
                                  </p:childTnLst>
                                </p:cTn>
                              </p:par>
                              <p:par>
                                <p:cTn id="15" presetID="54" presetClass="entr" presetSubtype="0" accel="100000" fill="hold" nodeType="withEffect">
                                  <p:stCondLst>
                                    <p:cond delay="0"/>
                                  </p:stCondLst>
                                  <p:childTnLst>
                                    <p:set>
                                      <p:cBhvr>
                                        <p:cTn id="16" dur="1" fill="hold">
                                          <p:stCondLst>
                                            <p:cond delay="0"/>
                                          </p:stCondLst>
                                        </p:cTn>
                                        <p:tgtEl>
                                          <p:spTgt spid="39941"/>
                                        </p:tgtEl>
                                        <p:attrNameLst>
                                          <p:attrName>style.visibility</p:attrName>
                                        </p:attrNameLst>
                                      </p:cBhvr>
                                      <p:to>
                                        <p:strVal val="visible"/>
                                      </p:to>
                                    </p:set>
                                    <p:anim calcmode="lin" valueType="num">
                                      <p:cBhvr>
                                        <p:cTn id="17" dur="500" fill="hold"/>
                                        <p:tgtEl>
                                          <p:spTgt spid="39941"/>
                                        </p:tgtEl>
                                        <p:attrNameLst>
                                          <p:attrName>ppt_w</p:attrName>
                                        </p:attrNameLst>
                                      </p:cBhvr>
                                      <p:tavLst>
                                        <p:tav tm="0">
                                          <p:val>
                                            <p:strVal val="#ppt_w*0.05"/>
                                          </p:val>
                                        </p:tav>
                                        <p:tav tm="100000">
                                          <p:val>
                                            <p:strVal val="#ppt_w"/>
                                          </p:val>
                                        </p:tav>
                                      </p:tavLst>
                                    </p:anim>
                                    <p:anim calcmode="lin" valueType="num">
                                      <p:cBhvr>
                                        <p:cTn id="18" dur="500" fill="hold"/>
                                        <p:tgtEl>
                                          <p:spTgt spid="39941"/>
                                        </p:tgtEl>
                                        <p:attrNameLst>
                                          <p:attrName>ppt_h</p:attrName>
                                        </p:attrNameLst>
                                      </p:cBhvr>
                                      <p:tavLst>
                                        <p:tav tm="0">
                                          <p:val>
                                            <p:strVal val="#ppt_h"/>
                                          </p:val>
                                        </p:tav>
                                        <p:tav tm="100000">
                                          <p:val>
                                            <p:strVal val="#ppt_h"/>
                                          </p:val>
                                        </p:tav>
                                      </p:tavLst>
                                    </p:anim>
                                    <p:anim calcmode="lin" valueType="num">
                                      <p:cBhvr>
                                        <p:cTn id="19" dur="500" fill="hold"/>
                                        <p:tgtEl>
                                          <p:spTgt spid="39941"/>
                                        </p:tgtEl>
                                        <p:attrNameLst>
                                          <p:attrName>ppt_x</p:attrName>
                                        </p:attrNameLst>
                                      </p:cBhvr>
                                      <p:tavLst>
                                        <p:tav tm="0">
                                          <p:val>
                                            <p:strVal val="#ppt_x-.2"/>
                                          </p:val>
                                        </p:tav>
                                        <p:tav tm="100000">
                                          <p:val>
                                            <p:strVal val="#ppt_x"/>
                                          </p:val>
                                        </p:tav>
                                      </p:tavLst>
                                    </p:anim>
                                    <p:anim calcmode="lin" valueType="num">
                                      <p:cBhvr>
                                        <p:cTn id="20" dur="500" fill="hold"/>
                                        <p:tgtEl>
                                          <p:spTgt spid="39941"/>
                                        </p:tgtEl>
                                        <p:attrNameLst>
                                          <p:attrName>ppt_y</p:attrName>
                                        </p:attrNameLst>
                                      </p:cBhvr>
                                      <p:tavLst>
                                        <p:tav tm="0">
                                          <p:val>
                                            <p:strVal val="#ppt_y"/>
                                          </p:val>
                                        </p:tav>
                                        <p:tav tm="100000">
                                          <p:val>
                                            <p:strVal val="#ppt_y"/>
                                          </p:val>
                                        </p:tav>
                                      </p:tavLst>
                                    </p:anim>
                                    <p:animEffect transition="in" filter="fade">
                                      <p:cBhvr>
                                        <p:cTn id="21" dur="500"/>
                                        <p:tgtEl>
                                          <p:spTgt spid="39941"/>
                                        </p:tgtEl>
                                      </p:cBhvr>
                                    </p:animEffect>
                                  </p:childTnLst>
                                </p:cTn>
                              </p:par>
                            </p:childTnLst>
                          </p:cTn>
                        </p:par>
                        <p:par>
                          <p:cTn id="22" fill="hold">
                            <p:stCondLst>
                              <p:cond delay="1000"/>
                            </p:stCondLst>
                            <p:childTnLst>
                              <p:par>
                                <p:cTn id="23" presetID="54" presetClass="entr" presetSubtype="0" accel="100000" fill="hold" grpId="0" nodeType="afterEffect">
                                  <p:stCondLst>
                                    <p:cond delay="0"/>
                                  </p:stCondLst>
                                  <p:childTnLst>
                                    <p:set>
                                      <p:cBhvr>
                                        <p:cTn id="24" dur="1" fill="hold">
                                          <p:stCondLst>
                                            <p:cond delay="0"/>
                                          </p:stCondLst>
                                        </p:cTn>
                                        <p:tgtEl>
                                          <p:spTgt spid="39942"/>
                                        </p:tgtEl>
                                        <p:attrNameLst>
                                          <p:attrName>style.visibility</p:attrName>
                                        </p:attrNameLst>
                                      </p:cBhvr>
                                      <p:to>
                                        <p:strVal val="visible"/>
                                      </p:to>
                                    </p:set>
                                    <p:anim calcmode="lin" valueType="num">
                                      <p:cBhvr>
                                        <p:cTn id="25" dur="500" fill="hold"/>
                                        <p:tgtEl>
                                          <p:spTgt spid="39942"/>
                                        </p:tgtEl>
                                        <p:attrNameLst>
                                          <p:attrName>ppt_w</p:attrName>
                                        </p:attrNameLst>
                                      </p:cBhvr>
                                      <p:tavLst>
                                        <p:tav tm="0">
                                          <p:val>
                                            <p:strVal val="#ppt_w*0.05"/>
                                          </p:val>
                                        </p:tav>
                                        <p:tav tm="100000">
                                          <p:val>
                                            <p:strVal val="#ppt_w"/>
                                          </p:val>
                                        </p:tav>
                                      </p:tavLst>
                                    </p:anim>
                                    <p:anim calcmode="lin" valueType="num">
                                      <p:cBhvr>
                                        <p:cTn id="26" dur="500" fill="hold"/>
                                        <p:tgtEl>
                                          <p:spTgt spid="39942"/>
                                        </p:tgtEl>
                                        <p:attrNameLst>
                                          <p:attrName>ppt_h</p:attrName>
                                        </p:attrNameLst>
                                      </p:cBhvr>
                                      <p:tavLst>
                                        <p:tav tm="0">
                                          <p:val>
                                            <p:strVal val="#ppt_h"/>
                                          </p:val>
                                        </p:tav>
                                        <p:tav tm="100000">
                                          <p:val>
                                            <p:strVal val="#ppt_h"/>
                                          </p:val>
                                        </p:tav>
                                      </p:tavLst>
                                    </p:anim>
                                    <p:anim calcmode="lin" valueType="num">
                                      <p:cBhvr>
                                        <p:cTn id="27" dur="500" fill="hold"/>
                                        <p:tgtEl>
                                          <p:spTgt spid="39942"/>
                                        </p:tgtEl>
                                        <p:attrNameLst>
                                          <p:attrName>ppt_x</p:attrName>
                                        </p:attrNameLst>
                                      </p:cBhvr>
                                      <p:tavLst>
                                        <p:tav tm="0">
                                          <p:val>
                                            <p:strVal val="#ppt_x-.2"/>
                                          </p:val>
                                        </p:tav>
                                        <p:tav tm="100000">
                                          <p:val>
                                            <p:strVal val="#ppt_x"/>
                                          </p:val>
                                        </p:tav>
                                      </p:tavLst>
                                    </p:anim>
                                    <p:anim calcmode="lin" valueType="num">
                                      <p:cBhvr>
                                        <p:cTn id="28" dur="500" fill="hold"/>
                                        <p:tgtEl>
                                          <p:spTgt spid="39942"/>
                                        </p:tgtEl>
                                        <p:attrNameLst>
                                          <p:attrName>ppt_y</p:attrName>
                                        </p:attrNameLst>
                                      </p:cBhvr>
                                      <p:tavLst>
                                        <p:tav tm="0">
                                          <p:val>
                                            <p:strVal val="#ppt_y"/>
                                          </p:val>
                                        </p:tav>
                                        <p:tav tm="100000">
                                          <p:val>
                                            <p:strVal val="#ppt_y"/>
                                          </p:val>
                                        </p:tav>
                                      </p:tavLst>
                                    </p:anim>
                                    <p:animEffect transition="in" filter="fade">
                                      <p:cBhvr>
                                        <p:cTn id="29" dur="500"/>
                                        <p:tgtEl>
                                          <p:spTgt spid="39942"/>
                                        </p:tgtEl>
                                      </p:cBhvr>
                                    </p:animEffect>
                                  </p:childTnLst>
                                </p:cTn>
                              </p:par>
                            </p:childTnLst>
                          </p:cTn>
                        </p:par>
                        <p:par>
                          <p:cTn id="30" fill="hold">
                            <p:stCondLst>
                              <p:cond delay="1500"/>
                            </p:stCondLst>
                            <p:childTnLst>
                              <p:par>
                                <p:cTn id="31" presetID="3" presetClass="entr" presetSubtype="10" fill="hold" grpId="0" nodeType="afterEffect">
                                  <p:stCondLst>
                                    <p:cond delay="0"/>
                                  </p:stCondLst>
                                  <p:childTnLst>
                                    <p:set>
                                      <p:cBhvr>
                                        <p:cTn id="32" dur="1" fill="hold">
                                          <p:stCondLst>
                                            <p:cond delay="0"/>
                                          </p:stCondLst>
                                        </p:cTn>
                                        <p:tgtEl>
                                          <p:spTgt spid="39944"/>
                                        </p:tgtEl>
                                        <p:attrNameLst>
                                          <p:attrName>style.visibility</p:attrName>
                                        </p:attrNameLst>
                                      </p:cBhvr>
                                      <p:to>
                                        <p:strVal val="visible"/>
                                      </p:to>
                                    </p:set>
                                    <p:animEffect transition="in" filter="blinds(horizontal)">
                                      <p:cBhvr>
                                        <p:cTn id="33" dur="500"/>
                                        <p:tgtEl>
                                          <p:spTgt spid="39944"/>
                                        </p:tgtEl>
                                      </p:cBhvr>
                                    </p:animEffect>
                                  </p:childTnLst>
                                </p:cTn>
                              </p:par>
                            </p:childTnLst>
                          </p:cTn>
                        </p:par>
                        <p:par>
                          <p:cTn id="34" fill="hold">
                            <p:stCondLst>
                              <p:cond delay="2000"/>
                            </p:stCondLst>
                            <p:childTnLst>
                              <p:par>
                                <p:cTn id="35" presetID="2" presetClass="entr" presetSubtype="9" fill="hold" grpId="0" nodeType="afterEffect">
                                  <p:stCondLst>
                                    <p:cond delay="0"/>
                                  </p:stCondLst>
                                  <p:childTnLst>
                                    <p:set>
                                      <p:cBhvr>
                                        <p:cTn id="36" dur="1" fill="hold">
                                          <p:stCondLst>
                                            <p:cond delay="0"/>
                                          </p:stCondLst>
                                        </p:cTn>
                                        <p:tgtEl>
                                          <p:spTgt spid="39940"/>
                                        </p:tgtEl>
                                        <p:attrNameLst>
                                          <p:attrName>style.visibility</p:attrName>
                                        </p:attrNameLst>
                                      </p:cBhvr>
                                      <p:to>
                                        <p:strVal val="visible"/>
                                      </p:to>
                                    </p:set>
                                    <p:anim calcmode="lin" valueType="num">
                                      <p:cBhvr>
                                        <p:cTn id="37" dur="500" fill="hold"/>
                                        <p:tgtEl>
                                          <p:spTgt spid="39940"/>
                                        </p:tgtEl>
                                        <p:attrNameLst>
                                          <p:attrName>ppt_x</p:attrName>
                                        </p:attrNameLst>
                                      </p:cBhvr>
                                      <p:tavLst>
                                        <p:tav tm="0">
                                          <p:val>
                                            <p:strVal val="0-#ppt_w/2"/>
                                          </p:val>
                                        </p:tav>
                                        <p:tav tm="100000">
                                          <p:val>
                                            <p:strVal val="#ppt_x"/>
                                          </p:val>
                                        </p:tav>
                                      </p:tavLst>
                                    </p:anim>
                                    <p:anim calcmode="lin" valueType="num">
                                      <p:cBhvr>
                                        <p:cTn id="38" dur="500" fill="hold"/>
                                        <p:tgtEl>
                                          <p:spTgt spid="399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P spid="39940" grpId="0"/>
      <p:bldP spid="39942" grpId="0"/>
      <p:bldP spid="39944"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文本框 40961"/>
          <p:cNvSpPr txBox="1">
            <a:spLocks noChangeArrowheads="1"/>
          </p:cNvSpPr>
          <p:nvPr/>
        </p:nvSpPr>
        <p:spPr bwMode="auto">
          <a:xfrm>
            <a:off x="3492500" y="1628775"/>
            <a:ext cx="5256213" cy="2009775"/>
          </a:xfrm>
          <a:prstGeom prst="rect">
            <a:avLst/>
          </a:prstGeom>
          <a:noFill/>
          <a:ln w="9525">
            <a:noFill/>
            <a:miter lim="800000"/>
          </a:ln>
        </p:spPr>
        <p:txBody>
          <a:bodyPr>
            <a:spAutoFit/>
          </a:bodyPr>
          <a:lstStyle/>
          <a:p>
            <a:pPr eaLnBrk="1" hangingPunct="1">
              <a:lnSpc>
                <a:spcPct val="105000"/>
              </a:lnSpc>
              <a:spcBef>
                <a:spcPct val="0"/>
              </a:spcBef>
              <a:buFont typeface="Arial" panose="020B0604020202020204" pitchFamily="34" charset="0"/>
              <a:buNone/>
            </a:pPr>
            <a:r>
              <a:rPr lang="en-US" altLang="zh-CN" sz="3000" b="1">
                <a:solidFill>
                  <a:srgbClr val="800000"/>
                </a:solidFill>
                <a:latin typeface="华文行楷" panose="02010800040101010101" charset="-122"/>
                <a:ea typeface="华文行楷" panose="02010800040101010101" charset="-122"/>
              </a:rPr>
              <a:t>        </a:t>
            </a:r>
            <a:r>
              <a:rPr lang="zh-CN" altLang="en-US" sz="3000" b="1">
                <a:solidFill>
                  <a:srgbClr val="800000"/>
                </a:solidFill>
                <a:latin typeface="华文行楷" panose="02010800040101010101" charset="-122"/>
                <a:ea typeface="华文行楷" panose="02010800040101010101" charset="-122"/>
              </a:rPr>
              <a:t>第三段是指反动派对鲁迅的指责和诬陷，同时在轻描淡写的语气中也有鲁迅对几个学者对反动政府的蔑视意味。</a:t>
            </a:r>
            <a:endParaRPr lang="zh-CN" altLang="en-US" sz="3000" b="1">
              <a:solidFill>
                <a:srgbClr val="800000"/>
              </a:solidFill>
              <a:latin typeface="楷体_GB2312" panose="02010609030101010101" charset="-122"/>
              <a:ea typeface="楷体_GB2312" panose="02010609030101010101" charset="-122"/>
            </a:endParaRPr>
          </a:p>
        </p:txBody>
      </p:sp>
      <p:sp>
        <p:nvSpPr>
          <p:cNvPr id="40963" name="文本框 40962"/>
          <p:cNvSpPr txBox="1">
            <a:spLocks noChangeArrowheads="1"/>
          </p:cNvSpPr>
          <p:nvPr/>
        </p:nvSpPr>
        <p:spPr bwMode="auto">
          <a:xfrm>
            <a:off x="755650" y="4738688"/>
            <a:ext cx="2303463" cy="1066800"/>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en-US" altLang="zh-CN" b="1">
                <a:solidFill>
                  <a:srgbClr val="CC0000"/>
                </a:solidFill>
                <a:ea typeface="宋体" panose="02010600030101010101" pitchFamily="2" charset="-122"/>
              </a:rPr>
              <a:t>1933</a:t>
            </a:r>
            <a:r>
              <a:rPr lang="zh-CN" altLang="en-US" b="1">
                <a:solidFill>
                  <a:srgbClr val="CC0000"/>
                </a:solidFill>
                <a:ea typeface="宋体" panose="02010600030101010101" pitchFamily="2" charset="-122"/>
              </a:rPr>
              <a:t>年鲁迅和姚克合影</a:t>
            </a:r>
            <a:endParaRPr lang="zh-CN" altLang="en-US" b="1">
              <a:solidFill>
                <a:srgbClr val="CC0000"/>
              </a:solidFill>
              <a:ea typeface="宋体" panose="02010600030101010101" pitchFamily="2" charset="-122"/>
            </a:endParaRPr>
          </a:p>
        </p:txBody>
      </p:sp>
      <p:pic>
        <p:nvPicPr>
          <p:cNvPr id="29699" name="图片 40964"/>
          <p:cNvPicPr>
            <a:picLocks noChangeAspect="1" noChangeArrowheads="1"/>
          </p:cNvPicPr>
          <p:nvPr/>
        </p:nvPicPr>
        <p:blipFill>
          <a:blip r:embed="rId1" cstate="print"/>
          <a:srcRect/>
          <a:stretch>
            <a:fillRect/>
          </a:stretch>
        </p:blipFill>
        <p:spPr bwMode="auto">
          <a:xfrm>
            <a:off x="684213" y="836613"/>
            <a:ext cx="2447925" cy="3600450"/>
          </a:xfrm>
          <a:prstGeom prst="rect">
            <a:avLst/>
          </a:prstGeom>
          <a:noFill/>
          <a:ln w="9525">
            <a:noFill/>
            <a:miter lim="800000"/>
            <a:headEnd/>
            <a:tailEnd/>
          </a:ln>
        </p:spPr>
      </p:pic>
      <p:sp>
        <p:nvSpPr>
          <p:cNvPr id="40966" name="矩形 40965"/>
          <p:cNvSpPr>
            <a:spLocks noChangeArrowheads="1" noChangeShapeType="1" noTextEdit="1"/>
          </p:cNvSpPr>
          <p:nvPr/>
        </p:nvSpPr>
        <p:spPr bwMode="auto">
          <a:xfrm>
            <a:off x="4859338" y="908050"/>
            <a:ext cx="2665412" cy="573088"/>
          </a:xfrm>
          <a:prstGeom prst="rect">
            <a:avLst/>
          </a:prstGeom>
        </p:spPr>
        <p:txBody>
          <a:bodyPr wrap="none" fromWordArt="1">
            <a:prstTxWarp prst="textPlain">
              <a:avLst>
                <a:gd name="adj" fmla="val 50000"/>
              </a:avLst>
            </a:prstTxWarp>
          </a:bodyPr>
          <a:lstStyle/>
          <a:p>
            <a:pPr algn="ctr"/>
            <a:r>
              <a:rPr lang="zh-CN" altLang="en-US" sz="3600" b="1" kern="10">
                <a:ln w="9525">
                  <a:solidFill>
                    <a:srgbClr val="3366FF"/>
                  </a:solidFill>
                  <a:round/>
                </a:ln>
                <a:solidFill>
                  <a:srgbClr val="FF0000"/>
                </a:solidFill>
                <a:latin typeface="华文新魏" panose="02010800040101010101" charset="-122"/>
                <a:ea typeface="华文新魏" panose="02010800040101010101" charset="-122"/>
              </a:rPr>
              <a:t>感受伟人心灵</a:t>
            </a:r>
            <a:endParaRPr lang="zh-CN" altLang="en-US" sz="3600" b="1" kern="10">
              <a:ln w="9525">
                <a:solidFill>
                  <a:srgbClr val="3366FF"/>
                </a:solidFill>
                <a:round/>
              </a:ln>
              <a:solidFill>
                <a:srgbClr val="FF0000"/>
              </a:solidFill>
              <a:latin typeface="华文新魏" panose="02010800040101010101" charset="-122"/>
              <a:ea typeface="华文新魏" panose="02010800040101010101" charset="-122"/>
            </a:endParaRPr>
          </a:p>
        </p:txBody>
      </p:sp>
      <p:sp>
        <p:nvSpPr>
          <p:cNvPr id="29701" name="文本框 40966"/>
          <p:cNvSpPr txBox="1">
            <a:spLocks noChangeArrowheads="1"/>
          </p:cNvSpPr>
          <p:nvPr/>
        </p:nvSpPr>
        <p:spPr bwMode="auto">
          <a:xfrm>
            <a:off x="3779838" y="4149725"/>
            <a:ext cx="4887912" cy="1562100"/>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en-US" altLang="zh-CN">
                <a:solidFill>
                  <a:srgbClr val="A50021"/>
                </a:solidFill>
                <a:latin typeface="Arial" panose="020B0604020202020204" pitchFamily="34" charset="0"/>
                <a:ea typeface="华文行楷" panose="02010800040101010101" charset="-122"/>
              </a:rPr>
              <a:t>      </a:t>
            </a:r>
            <a:r>
              <a:rPr lang="zh-CN" altLang="en-US">
                <a:solidFill>
                  <a:srgbClr val="A50021"/>
                </a:solidFill>
                <a:latin typeface="Arial" panose="020B0604020202020204" pitchFamily="34" charset="0"/>
                <a:ea typeface="华文行楷" panose="02010800040101010101" charset="-122"/>
              </a:rPr>
              <a:t>第四段指对自己的创作成果的评价，严格要求自己，暗含自谦意味。</a:t>
            </a:r>
            <a:endParaRPr lang="zh-CN" altLang="en-US">
              <a:solidFill>
                <a:srgbClr val="A50021"/>
              </a:solidFill>
              <a:latin typeface="Arial" panose="020B0604020202020204" pitchFamily="34" charset="0"/>
              <a:ea typeface="华文行楷" panose="02010800040101010101" charset="-122"/>
            </a:endParaRPr>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963"/>
                                        </p:tgtEl>
                                        <p:attrNameLst>
                                          <p:attrName>style.visibility</p:attrName>
                                        </p:attrNameLst>
                                      </p:cBhvr>
                                      <p:to>
                                        <p:strVal val="visible"/>
                                      </p:to>
                                    </p:set>
                                    <p:anim calcmode="lin" valueType="num">
                                      <p:cBhvr>
                                        <p:cTn id="7" dur="500" fill="hold"/>
                                        <p:tgtEl>
                                          <p:spTgt spid="40963"/>
                                        </p:tgtEl>
                                        <p:attrNameLst>
                                          <p:attrName>ppt_x</p:attrName>
                                        </p:attrNameLst>
                                      </p:cBhvr>
                                      <p:tavLst>
                                        <p:tav tm="0">
                                          <p:val>
                                            <p:strVal val="#ppt_x"/>
                                          </p:val>
                                        </p:tav>
                                        <p:tav tm="100000">
                                          <p:val>
                                            <p:strVal val="#ppt_x"/>
                                          </p:val>
                                        </p:tav>
                                      </p:tavLst>
                                    </p:anim>
                                    <p:anim calcmode="lin" valueType="num">
                                      <p:cBhvr>
                                        <p:cTn id="8" dur="500" fill="hold"/>
                                        <p:tgtEl>
                                          <p:spTgt spid="409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40966"/>
                                        </p:tgtEl>
                                        <p:attrNameLst>
                                          <p:attrName>style.visibility</p:attrName>
                                        </p:attrNameLst>
                                      </p:cBhvr>
                                      <p:to>
                                        <p:strVal val="visible"/>
                                      </p:to>
                                    </p:set>
                                    <p:animEffect transition="in" filter="blinds(horizontal)">
                                      <p:cBhvr>
                                        <p:cTn id="12" dur="500"/>
                                        <p:tgtEl>
                                          <p:spTgt spid="40966"/>
                                        </p:tgtEl>
                                      </p:cBhvr>
                                    </p:animEffect>
                                  </p:childTnLst>
                                </p:cTn>
                              </p:par>
                            </p:childTnLst>
                          </p:cTn>
                        </p:par>
                        <p:par>
                          <p:cTn id="13" fill="hold">
                            <p:stCondLst>
                              <p:cond delay="1000"/>
                            </p:stCondLst>
                            <p:childTnLst>
                              <p:par>
                                <p:cTn id="14" presetID="27" presetClass="entr" presetSubtype="0" fill="hold" grpId="1" nodeType="afterEffect">
                                  <p:stCondLst>
                                    <p:cond delay="0"/>
                                  </p:stCondLst>
                                  <p:iterate type="lt">
                                    <p:tmPct val="50000"/>
                                  </p:iterate>
                                  <p:childTnLst>
                                    <p:set>
                                      <p:cBhvr>
                                        <p:cTn id="15" dur="1" fill="hold">
                                          <p:stCondLst>
                                            <p:cond delay="0"/>
                                          </p:stCondLst>
                                        </p:cTn>
                                        <p:tgtEl>
                                          <p:spTgt spid="40962"/>
                                        </p:tgtEl>
                                        <p:attrNameLst>
                                          <p:attrName>style.visibility</p:attrName>
                                        </p:attrNameLst>
                                      </p:cBhvr>
                                      <p:to>
                                        <p:strVal val="visible"/>
                                      </p:to>
                                    </p:set>
                                    <p:anim calcmode="discrete" valueType="clr">
                                      <p:cBhvr override="childStyle">
                                        <p:cTn id="16" dur="80"/>
                                        <p:tgtEl>
                                          <p:spTgt spid="40962"/>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40962"/>
                                        </p:tgtEl>
                                        <p:attrNameLst>
                                          <p:attrName>fillcolor</p:attrName>
                                        </p:attrNameLst>
                                      </p:cBhvr>
                                      <p:tavLst>
                                        <p:tav tm="0">
                                          <p:val>
                                            <p:clrVal>
                                              <a:schemeClr val="accent2"/>
                                            </p:clrVal>
                                          </p:val>
                                        </p:tav>
                                        <p:tav tm="50000">
                                          <p:val>
                                            <p:clrVal>
                                              <a:schemeClr val="hlink"/>
                                            </p:clrVal>
                                          </p:val>
                                        </p:tav>
                                      </p:tavLst>
                                    </p:anim>
                                    <p:set>
                                      <p:cBhvr>
                                        <p:cTn id="18" dur="80"/>
                                        <p:tgtEl>
                                          <p:spTgt spid="4096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1"/>
      <p:bldP spid="40963" grpId="0"/>
      <p:bldP spid="40966"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文本框 41985"/>
          <p:cNvSpPr txBox="1">
            <a:spLocks noChangeArrowheads="1"/>
          </p:cNvSpPr>
          <p:nvPr/>
        </p:nvSpPr>
        <p:spPr bwMode="auto">
          <a:xfrm>
            <a:off x="3563938" y="2565400"/>
            <a:ext cx="5308600" cy="1906588"/>
          </a:xfrm>
          <a:prstGeom prst="rect">
            <a:avLst/>
          </a:prstGeom>
          <a:noFill/>
          <a:ln w="9525">
            <a:noFill/>
            <a:miter lim="800000"/>
          </a:ln>
        </p:spPr>
        <p:txBody>
          <a:bodyPr>
            <a:spAutoFit/>
          </a:bodyPr>
          <a:lstStyle/>
          <a:p>
            <a:pPr eaLnBrk="1" hangingPunct="1">
              <a:lnSpc>
                <a:spcPct val="110000"/>
              </a:lnSpc>
              <a:spcBef>
                <a:spcPct val="50000"/>
              </a:spcBef>
              <a:buFont typeface="Arial" panose="020B0604020202020204" pitchFamily="34" charset="0"/>
              <a:buNone/>
            </a:pPr>
            <a:r>
              <a:rPr lang="en-US" altLang="zh-CN" sz="3600" b="1">
                <a:solidFill>
                  <a:srgbClr val="800000"/>
                </a:solidFill>
                <a:latin typeface="Arial" panose="020B0604020202020204" pitchFamily="34" charset="0"/>
                <a:ea typeface="宋体" panose="02010600030101010101" pitchFamily="2" charset="-122"/>
              </a:rPr>
              <a:t>      </a:t>
            </a:r>
            <a:r>
              <a:rPr lang="zh-CN" altLang="en-US" sz="3600" b="1">
                <a:solidFill>
                  <a:srgbClr val="800000"/>
                </a:solidFill>
                <a:ea typeface="宋体" panose="02010600030101010101" pitchFamily="2" charset="-122"/>
              </a:rPr>
              <a:t>通读课文，分析这篇自传在写作上有什么特色？找出相关语句并赏析。</a:t>
            </a:r>
            <a:endParaRPr lang="zh-CN" altLang="en-US" sz="3600" b="1">
              <a:solidFill>
                <a:srgbClr val="800000"/>
              </a:solidFill>
              <a:ea typeface="宋体" panose="02010600030101010101" pitchFamily="2" charset="-122"/>
            </a:endParaRPr>
          </a:p>
        </p:txBody>
      </p:sp>
      <p:sp>
        <p:nvSpPr>
          <p:cNvPr id="41987" name="矩形 41986"/>
          <p:cNvSpPr>
            <a:spLocks noChangeArrowheads="1" noChangeShapeType="1" noTextEdit="1"/>
          </p:cNvSpPr>
          <p:nvPr/>
        </p:nvSpPr>
        <p:spPr bwMode="auto">
          <a:xfrm>
            <a:off x="4716463" y="1412875"/>
            <a:ext cx="3311525" cy="503238"/>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FF"/>
                  </a:solidFill>
                  <a:round/>
                </a:ln>
                <a:solidFill>
                  <a:srgbClr val="FF0000"/>
                </a:solidFill>
                <a:latin typeface="华文新魏" panose="02010800040101010101" charset="-122"/>
                <a:ea typeface="华文新魏" panose="02010800040101010101" charset="-122"/>
              </a:rPr>
              <a:t>归纳自传特点</a:t>
            </a:r>
            <a:endParaRPr lang="zh-CN" altLang="en-US" sz="3600" b="1" kern="10">
              <a:ln w="9525">
                <a:solidFill>
                  <a:srgbClr val="0000FF"/>
                </a:solidFill>
                <a:round/>
              </a:ln>
              <a:solidFill>
                <a:srgbClr val="FF0000"/>
              </a:solidFill>
              <a:latin typeface="华文新魏" panose="02010800040101010101" charset="-122"/>
              <a:ea typeface="华文新魏" panose="02010800040101010101" charset="-122"/>
            </a:endParaRPr>
          </a:p>
        </p:txBody>
      </p:sp>
      <p:sp>
        <p:nvSpPr>
          <p:cNvPr id="41988" name="文本框 41987"/>
          <p:cNvSpPr txBox="1">
            <a:spLocks noChangeArrowheads="1"/>
          </p:cNvSpPr>
          <p:nvPr/>
        </p:nvSpPr>
        <p:spPr bwMode="auto">
          <a:xfrm>
            <a:off x="1116013" y="4149725"/>
            <a:ext cx="1584325" cy="1066800"/>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鲁迅在家中</a:t>
            </a:r>
            <a:endParaRPr lang="zh-CN" altLang="en-US" b="1">
              <a:solidFill>
                <a:srgbClr val="CC0000"/>
              </a:solidFill>
              <a:latin typeface="Arial" panose="020B0604020202020204" pitchFamily="34" charset="0"/>
              <a:ea typeface="宋体" panose="02010600030101010101" pitchFamily="2" charset="-122"/>
            </a:endParaRPr>
          </a:p>
        </p:txBody>
      </p:sp>
      <p:pic>
        <p:nvPicPr>
          <p:cNvPr id="41990" name="图片 41989"/>
          <p:cNvPicPr>
            <a:picLocks noChangeAspect="1" noChangeArrowheads="1"/>
          </p:cNvPicPr>
          <p:nvPr/>
        </p:nvPicPr>
        <p:blipFill>
          <a:blip r:embed="rId1" cstate="print"/>
          <a:srcRect/>
          <a:stretch>
            <a:fillRect/>
          </a:stretch>
        </p:blipFill>
        <p:spPr bwMode="auto">
          <a:xfrm>
            <a:off x="684213" y="836613"/>
            <a:ext cx="2374900" cy="2952750"/>
          </a:xfrm>
          <a:prstGeom prst="rect">
            <a:avLst/>
          </a:prstGeom>
          <a:noFill/>
          <a:ln w="9525">
            <a:noFill/>
            <a:miter lim="800000"/>
            <a:headEnd/>
            <a:tailEnd/>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41990"/>
                                        </p:tgtEl>
                                        <p:attrNameLst>
                                          <p:attrName>style.visibility</p:attrName>
                                        </p:attrNameLst>
                                      </p:cBhvr>
                                      <p:to>
                                        <p:strVal val="visible"/>
                                      </p:to>
                                    </p:set>
                                    <p:animEffect transition="in" filter="wedge">
                                      <p:cBhvr>
                                        <p:cTn id="7" dur="500"/>
                                        <p:tgtEl>
                                          <p:spTgt spid="41990"/>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41988"/>
                                        </p:tgtEl>
                                        <p:attrNameLst>
                                          <p:attrName>style.visibility</p:attrName>
                                        </p:attrNameLst>
                                      </p:cBhvr>
                                      <p:to>
                                        <p:strVal val="visible"/>
                                      </p:to>
                                    </p:set>
                                    <p:animEffect transition="in" filter="slide(fromBottom)">
                                      <p:cBhvr>
                                        <p:cTn id="11" dur="500"/>
                                        <p:tgtEl>
                                          <p:spTgt spid="4198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41987"/>
                                        </p:tgtEl>
                                        <p:attrNameLst>
                                          <p:attrName>style.visibility</p:attrName>
                                        </p:attrNameLst>
                                      </p:cBhvr>
                                      <p:to>
                                        <p:strVal val="visible"/>
                                      </p:to>
                                    </p:set>
                                    <p:animEffect transition="in" filter="blinds(horizontal)">
                                      <p:cBhvr>
                                        <p:cTn id="15" dur="500"/>
                                        <p:tgtEl>
                                          <p:spTgt spid="41987"/>
                                        </p:tgtEl>
                                      </p:cBhvr>
                                    </p:animEffect>
                                  </p:childTnLst>
                                </p:cTn>
                              </p:par>
                            </p:childTnLst>
                          </p:cTn>
                        </p:par>
                        <p:par>
                          <p:cTn id="16" fill="hold">
                            <p:stCondLst>
                              <p:cond delay="15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41986"/>
                                        </p:tgtEl>
                                        <p:attrNameLst>
                                          <p:attrName>style.visibility</p:attrName>
                                        </p:attrNameLst>
                                      </p:cBhvr>
                                      <p:to>
                                        <p:strVal val="visible"/>
                                      </p:to>
                                    </p:set>
                                    <p:anim calcmode="discrete" valueType="clr">
                                      <p:cBhvr override="childStyle">
                                        <p:cTn id="19" dur="80"/>
                                        <p:tgtEl>
                                          <p:spTgt spid="41986"/>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41986"/>
                                        </p:tgtEl>
                                        <p:attrNameLst>
                                          <p:attrName>fillcolor</p:attrName>
                                        </p:attrNameLst>
                                      </p:cBhvr>
                                      <p:tavLst>
                                        <p:tav tm="0">
                                          <p:val>
                                            <p:clrVal>
                                              <a:schemeClr val="accent2"/>
                                            </p:clrVal>
                                          </p:val>
                                        </p:tav>
                                        <p:tav tm="50000">
                                          <p:val>
                                            <p:clrVal>
                                              <a:schemeClr val="hlink"/>
                                            </p:clrVal>
                                          </p:val>
                                        </p:tav>
                                      </p:tavLst>
                                    </p:anim>
                                    <p:set>
                                      <p:cBhvr>
                                        <p:cTn id="21" dur="80"/>
                                        <p:tgtEl>
                                          <p:spTgt spid="4198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41987" grpId="0" animBg="1"/>
      <p:bldP spid="4198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图片 3073" descr="E:\课件图片素材\背景素材\BJ_001.JPG"/>
          <p:cNvPicPr>
            <a:picLocks noChangeAspect="1" noChangeArrowheads="1"/>
          </p:cNvPicPr>
          <p:nvPr/>
        </p:nvPicPr>
        <p:blipFill>
          <a:blip r:embed="rId1" cstate="print"/>
          <a:srcRect/>
          <a:stretch>
            <a:fillRect/>
          </a:stretch>
        </p:blipFill>
        <p:spPr bwMode="auto">
          <a:xfrm>
            <a:off x="395288" y="692150"/>
            <a:ext cx="8382000" cy="5588000"/>
          </a:xfrm>
          <a:prstGeom prst="rect">
            <a:avLst/>
          </a:prstGeom>
          <a:noFill/>
          <a:ln w="9525">
            <a:noFill/>
            <a:miter lim="800000"/>
            <a:headEnd/>
            <a:tailEnd/>
          </a:ln>
        </p:spPr>
      </p:pic>
      <p:sp>
        <p:nvSpPr>
          <p:cNvPr id="3081" name="矩形 3080"/>
          <p:cNvSpPr/>
          <p:nvPr/>
        </p:nvSpPr>
        <p:spPr>
          <a:xfrm>
            <a:off x="3429000" y="2571750"/>
            <a:ext cx="184150" cy="457200"/>
          </a:xfrm>
          <a:prstGeom prst="rect">
            <a:avLst/>
          </a:prstGeom>
          <a:noFill/>
          <a:ln w="9525">
            <a:noFill/>
            <a:miter/>
          </a:ln>
        </p:spPr>
        <p:txBody>
          <a:bodyPr wrap="none">
            <a:spAutoFit/>
          </a:bodyPr>
          <a:lstStyle/>
          <a:p>
            <a:endParaRPr b="1" noProof="1">
              <a:solidFill>
                <a:srgbClr val="FF9900"/>
              </a:solidFill>
              <a:effectLst>
                <a:outerShdw blurRad="38100" dist="38100" dir="2700000">
                  <a:srgbClr val="000000"/>
                </a:outerShdw>
              </a:effectLst>
              <a:latin typeface="Times New Roman" panose="02020603050405020304" pitchFamily="2" charset="0"/>
              <a:ea typeface="宋体" panose="02010600030101010101" pitchFamily="2" charset="-122"/>
            </a:endParaRPr>
          </a:p>
        </p:txBody>
      </p:sp>
      <p:sp>
        <p:nvSpPr>
          <p:cNvPr id="3082" name="矩形 3081"/>
          <p:cNvSpPr>
            <a:spLocks noChangeArrowheads="1" noChangeShapeType="1" noTextEdit="1"/>
          </p:cNvSpPr>
          <p:nvPr/>
        </p:nvSpPr>
        <p:spPr bwMode="auto">
          <a:xfrm>
            <a:off x="3352800" y="2057400"/>
            <a:ext cx="2438400" cy="1447800"/>
          </a:xfrm>
          <a:prstGeom prst="rect">
            <a:avLst/>
          </a:prstGeom>
        </p:spPr>
        <p:txBody>
          <a:bodyPr wrap="none" fromWordArt="1">
            <a:prstTxWarp prst="textPlain">
              <a:avLst>
                <a:gd name="adj" fmla="val 50000"/>
              </a:avLst>
            </a:prstTxWarp>
          </a:bodyPr>
          <a:lstStyle/>
          <a:p>
            <a:pPr algn="ctr"/>
            <a:r>
              <a:rPr lang="zh-CN" altLang="en-US" sz="4800" b="1" kern="1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华文行楷" panose="02010800040101010101" charset="-122"/>
                <a:ea typeface="华文行楷" panose="02010800040101010101" charset="-122"/>
              </a:rPr>
              <a:t>鲁迅</a:t>
            </a:r>
            <a:endParaRPr lang="zh-CN" altLang="en-US" sz="4800" b="1" kern="1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华文行楷" panose="02010800040101010101" charset="-122"/>
              <a:ea typeface="华文行楷" panose="02010800040101010101" charset="-122"/>
            </a:endParaRPr>
          </a:p>
        </p:txBody>
      </p:sp>
      <p:sp>
        <p:nvSpPr>
          <p:cNvPr id="3083" name="矩形 3082"/>
          <p:cNvSpPr>
            <a:spLocks noChangeArrowheads="1" noChangeShapeType="1" noTextEdit="1"/>
          </p:cNvSpPr>
          <p:nvPr/>
        </p:nvSpPr>
        <p:spPr bwMode="auto">
          <a:xfrm>
            <a:off x="5867400" y="3505200"/>
            <a:ext cx="1524000" cy="990600"/>
          </a:xfrm>
          <a:prstGeom prst="rect">
            <a:avLst/>
          </a:prstGeom>
        </p:spPr>
        <p:txBody>
          <a:bodyPr wrap="none" fromWordArt="1">
            <a:prstTxWarp prst="textPlain">
              <a:avLst>
                <a:gd name="adj" fmla="val 50000"/>
              </a:avLst>
            </a:prstTxWarp>
          </a:bodyPr>
          <a:lstStyle/>
          <a:p>
            <a:pPr algn="ctr"/>
            <a:r>
              <a:rPr lang="zh-CN" altLang="en-US" sz="3600" b="1" kern="10">
                <a:ln w="19050">
                  <a:solidFill>
                    <a:srgbClr val="99CCFF"/>
                  </a:solidFill>
                  <a:round/>
                </a:ln>
                <a:solidFill>
                  <a:srgbClr val="0066CC"/>
                </a:solidFill>
                <a:effectLst>
                  <a:outerShdw dist="35921" dir="2700000" algn="ctr" rotWithShape="0">
                    <a:srgbClr val="990000"/>
                  </a:outerShdw>
                </a:effectLst>
                <a:latin typeface="楷体_GB2312" panose="02010609030101010101" charset="-122"/>
                <a:ea typeface="楷体_GB2312" panose="02010609030101010101" charset="-122"/>
              </a:rPr>
              <a:t>自传</a:t>
            </a:r>
            <a:endParaRPr lang="zh-CN" altLang="en-US" sz="3600" b="1" kern="10">
              <a:ln w="19050">
                <a:solidFill>
                  <a:srgbClr val="99CCFF"/>
                </a:solidFill>
                <a:round/>
              </a:ln>
              <a:solidFill>
                <a:srgbClr val="0066CC"/>
              </a:solidFill>
              <a:effectLst>
                <a:outerShdw dist="35921" dir="2700000" algn="ctr" rotWithShape="0">
                  <a:srgbClr val="990000"/>
                </a:outerShdw>
              </a:effectLst>
              <a:latin typeface="楷体_GB2312" panose="02010609030101010101" charset="-122"/>
              <a:ea typeface="楷体_GB2312" panose="02010609030101010101" charset="-122"/>
            </a:endParaRPr>
          </a:p>
        </p:txBody>
      </p:sp>
      <p:sp>
        <p:nvSpPr>
          <p:cNvPr id="3084" name="文本框 3083"/>
          <p:cNvSpPr txBox="1">
            <a:spLocks noChangeArrowheads="1"/>
          </p:cNvSpPr>
          <p:nvPr/>
        </p:nvSpPr>
        <p:spPr bwMode="auto">
          <a:xfrm>
            <a:off x="7620000" y="4343400"/>
            <a:ext cx="611188" cy="828675"/>
          </a:xfrm>
          <a:prstGeom prst="rect">
            <a:avLst/>
          </a:prstGeom>
          <a:noFill/>
          <a:ln w="9525">
            <a:noFill/>
            <a:miter lim="800000"/>
          </a:ln>
        </p:spPr>
        <p:txBody>
          <a:bodyPr vert="eaVert" wrap="none">
            <a:spAutoFit/>
          </a:bodyPr>
          <a:lstStyle/>
          <a:p>
            <a:pPr eaLnBrk="1" hangingPunct="1">
              <a:spcBef>
                <a:spcPct val="0"/>
              </a:spcBef>
              <a:buFont typeface="Arial" panose="020B0604020202020204" pitchFamily="34" charset="0"/>
              <a:buNone/>
            </a:pPr>
            <a:r>
              <a:rPr lang="zh-CN" altLang="en-US" sz="2800">
                <a:solidFill>
                  <a:srgbClr val="FF3300"/>
                </a:solidFill>
                <a:latin typeface="Times New Roman" panose="02020603050405020304" pitchFamily="2" charset="0"/>
                <a:ea typeface="华文彩云" panose="02010800040101010101" pitchFamily="2" charset="-122"/>
              </a:rPr>
              <a:t>鲁迅</a:t>
            </a:r>
            <a:endParaRPr lang="zh-CN" altLang="en-US" sz="2800">
              <a:solidFill>
                <a:srgbClr val="FF3300"/>
              </a:solidFill>
              <a:latin typeface="Times New Roman" panose="02020603050405020304" pitchFamily="2" charset="0"/>
              <a:ea typeface="华文彩云" panose="02010800040101010101" pitchFamily="2" charset="-122"/>
            </a:endParaRPr>
          </a:p>
        </p:txBody>
      </p:sp>
      <p:sp>
        <p:nvSpPr>
          <p:cNvPr id="3085" name="椭圆 3084" descr="D:\My Documents\鲁迅\luxin\1933.bmp"/>
          <p:cNvSpPr>
            <a:spLocks noChangeArrowheads="1"/>
          </p:cNvSpPr>
          <p:nvPr/>
        </p:nvSpPr>
        <p:spPr bwMode="auto">
          <a:xfrm>
            <a:off x="1258888" y="1268413"/>
            <a:ext cx="1981200" cy="2362200"/>
          </a:xfrm>
          <a:prstGeom prst="ellipse">
            <a:avLst/>
          </a:prstGeom>
          <a:blipFill dpi="0" rotWithShape="0">
            <a:blip r:embed="rId2" cstate="print"/>
            <a:srcRect/>
            <a:stretch>
              <a:fillRect/>
            </a:stretch>
          </a:blipFill>
          <a:ln w="12700">
            <a:solidFill>
              <a:schemeClr val="tx1"/>
            </a:solidFill>
            <a:round/>
          </a:ln>
        </p:spPr>
        <p:txBody>
          <a:bodyPr/>
          <a:lstStyle/>
          <a:p>
            <a:pP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pic>
        <p:nvPicPr>
          <p:cNvPr id="4103" name="鲁迅子弟.MP3">
            <a:hlinkClick r:id="" action="ppaction://media"/>
          </p:cNvPr>
          <p:cNvPicPr>
            <a:picLocks noRot="1" noChangeAspect="1" noChangeArrowheads="1"/>
          </p:cNvPicPr>
          <p:nvPr>
            <a:audioFile r:link="rId3"/>
            <p:extLst>
              <p:ext uri="{DAA4B4D4-6D71-4841-9C94-3DE7FCFB9230}">
                <p14:media xmlns:p14="http://schemas.microsoft.com/office/powerpoint/2010/main" r:link="rId4"/>
              </p:ext>
            </p:extLst>
          </p:nvPr>
        </p:nvPicPr>
        <p:blipFill>
          <a:blip r:embed="rId5" cstate="print"/>
          <a:srcRect/>
          <a:stretch>
            <a:fillRect/>
          </a:stretch>
        </p:blipFill>
        <p:spPr bwMode="auto">
          <a:xfrm>
            <a:off x="609600" y="762000"/>
            <a:ext cx="76200" cy="76200"/>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3085"/>
                                        </p:tgtEl>
                                        <p:attrNameLst>
                                          <p:attrName>style.visibility</p:attrName>
                                        </p:attrNameLst>
                                      </p:cBhvr>
                                      <p:to>
                                        <p:strVal val="visible"/>
                                      </p:to>
                                    </p:set>
                                    <p:anim calcmode="lin" valueType="num">
                                      <p:cBhvr>
                                        <p:cTn id="7" dur="5000" fill="hold"/>
                                        <p:tgtEl>
                                          <p:spTgt spid="3085"/>
                                        </p:tgtEl>
                                        <p:attrNameLst>
                                          <p:attrName>ppt_w</p:attrName>
                                        </p:attrNameLst>
                                      </p:cBhvr>
                                      <p:tavLst>
                                        <p:tav tm="0" fmla="#ppt_w*sin(2.5*pi*$)">
                                          <p:val>
                                            <p:fltVal val="0"/>
                                          </p:val>
                                        </p:tav>
                                        <p:tav tm="100000">
                                          <p:val>
                                            <p:fltVal val="1"/>
                                          </p:val>
                                        </p:tav>
                                      </p:tavLst>
                                    </p:anim>
                                    <p:anim calcmode="lin" valueType="num">
                                      <p:cBhvr>
                                        <p:cTn id="8" dur="5000" fill="hold"/>
                                        <p:tgtEl>
                                          <p:spTgt spid="3085"/>
                                        </p:tgtEl>
                                        <p:attrNameLst>
                                          <p:attrName>ppt_h</p:attrName>
                                        </p:attrNameLst>
                                      </p:cBhvr>
                                      <p:tavLst>
                                        <p:tav tm="0">
                                          <p:val>
                                            <p:strVal val="#ppt_h"/>
                                          </p:val>
                                        </p:tav>
                                        <p:tav tm="100000">
                                          <p:val>
                                            <p:strVal val="#ppt_h"/>
                                          </p:val>
                                        </p:tav>
                                      </p:tavLst>
                                    </p:anim>
                                  </p:childTnLst>
                                </p:cTn>
                              </p:par>
                            </p:childTnLst>
                          </p:cTn>
                        </p:par>
                        <p:par>
                          <p:cTn id="9" fill="hold">
                            <p:stCondLst>
                              <p:cond delay="5000"/>
                            </p:stCondLst>
                            <p:childTnLst>
                              <p:par>
                                <p:cTn id="10" presetID="15" presetClass="entr" presetSubtype="0" fill="hold" grpId="0" nodeType="afterEffect">
                                  <p:stCondLst>
                                    <p:cond delay="1000"/>
                                  </p:stCondLst>
                                  <p:childTnLst>
                                    <p:set>
                                      <p:cBhvr>
                                        <p:cTn id="11" dur="1" fill="hold">
                                          <p:stCondLst>
                                            <p:cond delay="0"/>
                                          </p:stCondLst>
                                        </p:cTn>
                                        <p:tgtEl>
                                          <p:spTgt spid="3082"/>
                                        </p:tgtEl>
                                        <p:attrNameLst>
                                          <p:attrName>style.visibility</p:attrName>
                                        </p:attrNameLst>
                                      </p:cBhvr>
                                      <p:to>
                                        <p:strVal val="visible"/>
                                      </p:to>
                                    </p:set>
                                    <p:anim calcmode="lin" valueType="num">
                                      <p:cBhvr>
                                        <p:cTn id="12" dur="1000" fill="hold"/>
                                        <p:tgtEl>
                                          <p:spTgt spid="3082"/>
                                        </p:tgtEl>
                                        <p:attrNameLst>
                                          <p:attrName>ppt_w</p:attrName>
                                        </p:attrNameLst>
                                      </p:cBhvr>
                                      <p:tavLst>
                                        <p:tav tm="0">
                                          <p:val>
                                            <p:fltVal val="0"/>
                                          </p:val>
                                        </p:tav>
                                        <p:tav tm="100000">
                                          <p:val>
                                            <p:strVal val="#ppt_w"/>
                                          </p:val>
                                        </p:tav>
                                      </p:tavLst>
                                    </p:anim>
                                    <p:anim calcmode="lin" valueType="num">
                                      <p:cBhvr>
                                        <p:cTn id="13" dur="1000" fill="hold"/>
                                        <p:tgtEl>
                                          <p:spTgt spid="3082"/>
                                        </p:tgtEl>
                                        <p:attrNameLst>
                                          <p:attrName>ppt_h</p:attrName>
                                        </p:attrNameLst>
                                      </p:cBhvr>
                                      <p:tavLst>
                                        <p:tav tm="0">
                                          <p:val>
                                            <p:fltVal val="0"/>
                                          </p:val>
                                        </p:tav>
                                        <p:tav tm="100000">
                                          <p:val>
                                            <p:strVal val="#ppt_h"/>
                                          </p:val>
                                        </p:tav>
                                      </p:tavLst>
                                    </p:anim>
                                    <p:anim calcmode="lin" valueType="num">
                                      <p:cBhvr>
                                        <p:cTn id="14" dur="1000" fill="hold"/>
                                        <p:tgtEl>
                                          <p:spTgt spid="308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3082"/>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7000"/>
                            </p:stCondLst>
                            <p:childTnLst>
                              <p:par>
                                <p:cTn id="17" presetID="23" presetClass="entr" presetSubtype="16" fill="hold" grpId="0" nodeType="afterEffect">
                                  <p:stCondLst>
                                    <p:cond delay="1000"/>
                                  </p:stCondLst>
                                  <p:childTnLst>
                                    <p:set>
                                      <p:cBhvr>
                                        <p:cTn id="18" dur="1" fill="hold">
                                          <p:stCondLst>
                                            <p:cond delay="0"/>
                                          </p:stCondLst>
                                        </p:cTn>
                                        <p:tgtEl>
                                          <p:spTgt spid="3083"/>
                                        </p:tgtEl>
                                        <p:attrNameLst>
                                          <p:attrName>style.visibility</p:attrName>
                                        </p:attrNameLst>
                                      </p:cBhvr>
                                      <p:to>
                                        <p:strVal val="visible"/>
                                      </p:to>
                                    </p:set>
                                    <p:anim calcmode="lin" valueType="num">
                                      <p:cBhvr>
                                        <p:cTn id="19" dur="500" fill="hold"/>
                                        <p:tgtEl>
                                          <p:spTgt spid="3083"/>
                                        </p:tgtEl>
                                        <p:attrNameLst>
                                          <p:attrName>ppt_w</p:attrName>
                                        </p:attrNameLst>
                                      </p:cBhvr>
                                      <p:tavLst>
                                        <p:tav tm="0">
                                          <p:val>
                                            <p:fltVal val="0"/>
                                          </p:val>
                                        </p:tav>
                                        <p:tav tm="100000">
                                          <p:val>
                                            <p:strVal val="#ppt_w"/>
                                          </p:val>
                                        </p:tav>
                                      </p:tavLst>
                                    </p:anim>
                                    <p:anim calcmode="lin" valueType="num">
                                      <p:cBhvr>
                                        <p:cTn id="20" dur="500" fill="hold"/>
                                        <p:tgtEl>
                                          <p:spTgt spid="3083"/>
                                        </p:tgtEl>
                                        <p:attrNameLst>
                                          <p:attrName>ppt_h</p:attrName>
                                        </p:attrNameLst>
                                      </p:cBhvr>
                                      <p:tavLst>
                                        <p:tav tm="0">
                                          <p:val>
                                            <p:fltVal val="0"/>
                                          </p:val>
                                        </p:tav>
                                        <p:tav tm="100000">
                                          <p:val>
                                            <p:strVal val="#ppt_h"/>
                                          </p:val>
                                        </p:tav>
                                      </p:tavLst>
                                    </p:anim>
                                  </p:childTnLst>
                                </p:cTn>
                              </p:par>
                            </p:childTnLst>
                          </p:cTn>
                        </p:par>
                        <p:par>
                          <p:cTn id="21" fill="hold">
                            <p:stCondLst>
                              <p:cond delay="8500"/>
                            </p:stCondLst>
                            <p:childTnLst>
                              <p:par>
                                <p:cTn id="22" presetID="1" presetClass="entr" presetSubtype="0" fill="hold" grpId="0" nodeType="afterEffect">
                                  <p:stCondLst>
                                    <p:cond delay="1000"/>
                                  </p:stCondLst>
                                  <p:childTnLst>
                                    <p:set>
                                      <p:cBhvr>
                                        <p:cTn id="23" dur="1" fill="hold">
                                          <p:stCondLst>
                                            <p:cond delay="499"/>
                                          </p:stCondLst>
                                        </p:cTn>
                                        <p:tgtEl>
                                          <p:spTgt spid="308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4103"/>
                    </p:tgtEl>
                  </p:cond>
                </p:stCondLst>
                <p:endSync evt="end" delay="0">
                  <p:rtn val="all"/>
                </p:endSync>
                <p:childTnLst>
                  <p:par>
                    <p:cTn id="25" fill="hold">
                      <p:stCondLst>
                        <p:cond delay="0"/>
                      </p:stCondLst>
                      <p:childTnLst>
                        <p:par>
                          <p:cTn id="26" fill="hold">
                            <p:stCondLst>
                              <p:cond delay="0"/>
                            </p:stCondLst>
                            <p:childTnLst>
                              <p:par>
                                <p:cTn id="27" presetID="1" presetClass="mediacall" presetSubtype="0" fill="hold" nodeType="clickEffect">
                                  <p:stCondLst>
                                    <p:cond delay="0"/>
                                  </p:stCondLst>
                                  <p:childTnLst>
                                    <p:cmd type="call" cmd="playFrom(0.0)">
                                      <p:cBhvr>
                                        <p:cTn id="28" dur="1" fill="hold"/>
                                        <p:tgtEl>
                                          <p:spTgt spid="4103"/>
                                        </p:tgtEl>
                                      </p:cBhvr>
                                    </p:cmd>
                                  </p:childTnLst>
                                </p:cTn>
                              </p:par>
                            </p:childTnLst>
                          </p:cTn>
                        </p:par>
                      </p:childTnLst>
                    </p:cTn>
                  </p:par>
                </p:childTnLst>
              </p:cTn>
              <p:nextCondLst>
                <p:cond evt="onClick" delay="0">
                  <p:tgtEl>
                    <p:spTgt spid="4103"/>
                  </p:tgtEl>
                </p:cond>
              </p:nextCondLst>
            </p:seq>
            <p:audio>
              <p:cMediaNode>
                <p:cTn id="29" fill="hold" display="0">
                  <p:stCondLst>
                    <p:cond delay="indefinite"/>
                  </p:stCondLst>
                  <p:endCondLst>
                    <p:cond evt="onNext" delay="0">
                      <p:tgtEl>
                        <p:sldTgt/>
                      </p:tgtEl>
                    </p:cond>
                    <p:cond evt="onPrev" delay="0">
                      <p:tgtEl>
                        <p:sldTgt/>
                      </p:tgtEl>
                    </p:cond>
                    <p:cond evt="onStopAudio" delay="0">
                      <p:tgtEl>
                        <p:sldTgt/>
                      </p:tgtEl>
                    </p:cond>
                  </p:endCondLst>
                </p:cTn>
                <p:tgtEl>
                  <p:spTgt spid="4103"/>
                </p:tgtEl>
              </p:cMediaNode>
            </p:audio>
          </p:childTnLst>
        </p:cTn>
      </p:par>
    </p:tnLst>
    <p:bldLst>
      <p:bldP spid="3082" grpId="0" animBg="1"/>
      <p:bldP spid="3083" grpId="0" animBg="1"/>
      <p:bldP spid="3084" grpId="0" advAuto="1000" autoUpdateAnimBg="0" build="p"/>
      <p:bldP spid="3085" grpId="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矩形 43009"/>
          <p:cNvSpPr>
            <a:spLocks noChangeArrowheads="1"/>
          </p:cNvSpPr>
          <p:nvPr/>
        </p:nvSpPr>
        <p:spPr bwMode="auto">
          <a:xfrm>
            <a:off x="3995738" y="3789363"/>
            <a:ext cx="4732337" cy="579437"/>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b="1">
                <a:solidFill>
                  <a:srgbClr val="800000"/>
                </a:solidFill>
                <a:ea typeface="宋体" panose="02010600030101010101" pitchFamily="2" charset="-122"/>
              </a:rPr>
              <a:t>用第一人称。</a:t>
            </a:r>
            <a:endParaRPr lang="zh-CN" altLang="en-US" b="1">
              <a:solidFill>
                <a:srgbClr val="800000"/>
              </a:solidFill>
              <a:ea typeface="宋体" panose="02010600030101010101" pitchFamily="2" charset="-122"/>
            </a:endParaRPr>
          </a:p>
        </p:txBody>
      </p:sp>
      <p:sp>
        <p:nvSpPr>
          <p:cNvPr id="43011" name="矩形 43010"/>
          <p:cNvSpPr>
            <a:spLocks noChangeArrowheads="1"/>
          </p:cNvSpPr>
          <p:nvPr/>
        </p:nvSpPr>
        <p:spPr bwMode="auto">
          <a:xfrm>
            <a:off x="3995738" y="4365625"/>
            <a:ext cx="5148262" cy="1311275"/>
          </a:xfrm>
          <a:prstGeom prst="rect">
            <a:avLst/>
          </a:prstGeom>
          <a:noFill/>
          <a:ln w="9525">
            <a:noFill/>
            <a:miter lim="800000"/>
          </a:ln>
        </p:spPr>
        <p:txBody>
          <a:bodyPr>
            <a:spAutoFit/>
          </a:bodyPr>
          <a:lstStyle/>
          <a:p>
            <a:pPr eaLnBrk="1" hangingPunct="1">
              <a:lnSpc>
                <a:spcPct val="125000"/>
              </a:lnSpc>
              <a:spcBef>
                <a:spcPct val="0"/>
              </a:spcBef>
              <a:buFont typeface="Arial" panose="020B0604020202020204" pitchFamily="34" charset="0"/>
              <a:buNone/>
            </a:pPr>
            <a:r>
              <a:rPr lang="zh-CN" altLang="en-US" b="1">
                <a:solidFill>
                  <a:srgbClr val="800000"/>
                </a:solidFill>
                <a:ea typeface="宋体" panose="02010600030101010101" pitchFamily="2" charset="-122"/>
              </a:rPr>
              <a:t>有详有略，选择反映性格</a:t>
            </a:r>
            <a:endParaRPr lang="zh-CN" altLang="en-US" b="1">
              <a:solidFill>
                <a:srgbClr val="800000"/>
              </a:solidFill>
              <a:ea typeface="宋体" panose="02010600030101010101" pitchFamily="2" charset="-122"/>
            </a:endParaRPr>
          </a:p>
          <a:p>
            <a:pPr eaLnBrk="1" hangingPunct="1">
              <a:lnSpc>
                <a:spcPct val="125000"/>
              </a:lnSpc>
              <a:spcBef>
                <a:spcPct val="0"/>
              </a:spcBef>
              <a:buFont typeface="Arial" panose="020B0604020202020204" pitchFamily="34" charset="0"/>
              <a:buNone/>
            </a:pPr>
            <a:r>
              <a:rPr lang="zh-CN" altLang="en-US" b="1">
                <a:solidFill>
                  <a:srgbClr val="800000"/>
                </a:solidFill>
                <a:ea typeface="宋体" panose="02010600030101010101" pitchFamily="2" charset="-122"/>
              </a:rPr>
              <a:t>和思想倾向的内容详写。</a:t>
            </a:r>
            <a:endParaRPr lang="zh-CN" altLang="en-US" b="1">
              <a:solidFill>
                <a:srgbClr val="800000"/>
              </a:solidFill>
              <a:ea typeface="宋体" panose="02010600030101010101" pitchFamily="2" charset="-122"/>
            </a:endParaRPr>
          </a:p>
        </p:txBody>
      </p:sp>
      <p:sp>
        <p:nvSpPr>
          <p:cNvPr id="43012" name="矩形 43011"/>
          <p:cNvSpPr>
            <a:spLocks noChangeArrowheads="1"/>
          </p:cNvSpPr>
          <p:nvPr/>
        </p:nvSpPr>
        <p:spPr bwMode="auto">
          <a:xfrm>
            <a:off x="3924300" y="1916113"/>
            <a:ext cx="3743325" cy="579437"/>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b="1">
                <a:solidFill>
                  <a:srgbClr val="800000"/>
                </a:solidFill>
                <a:ea typeface="宋体" panose="02010600030101010101" pitchFamily="2" charset="-122"/>
              </a:rPr>
              <a:t>以时间为顺序。</a:t>
            </a:r>
            <a:endParaRPr lang="zh-CN" altLang="en-US" b="1">
              <a:solidFill>
                <a:srgbClr val="800000"/>
              </a:solidFill>
              <a:ea typeface="宋体" panose="02010600030101010101" pitchFamily="2" charset="-122"/>
            </a:endParaRPr>
          </a:p>
        </p:txBody>
      </p:sp>
      <p:sp>
        <p:nvSpPr>
          <p:cNvPr id="43013" name="矩形 43012"/>
          <p:cNvSpPr>
            <a:spLocks noChangeArrowheads="1"/>
          </p:cNvSpPr>
          <p:nvPr/>
        </p:nvSpPr>
        <p:spPr bwMode="auto">
          <a:xfrm>
            <a:off x="3924300" y="2636838"/>
            <a:ext cx="4895850" cy="1066800"/>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b="1">
                <a:solidFill>
                  <a:srgbClr val="800000"/>
                </a:solidFill>
                <a:ea typeface="宋体" panose="02010600030101010101" pitchFamily="2" charset="-122"/>
              </a:rPr>
              <a:t>叙述自己的生平事迹和</a:t>
            </a:r>
            <a:endParaRPr lang="zh-CN" altLang="en-US" b="1">
              <a:solidFill>
                <a:srgbClr val="800000"/>
              </a:solidFill>
              <a:ea typeface="宋体" panose="02010600030101010101" pitchFamily="2" charset="-122"/>
            </a:endParaRPr>
          </a:p>
          <a:p>
            <a:pPr eaLnBrk="1" hangingPunct="1">
              <a:spcBef>
                <a:spcPct val="0"/>
              </a:spcBef>
              <a:buFont typeface="Arial" panose="020B0604020202020204" pitchFamily="34" charset="0"/>
              <a:buNone/>
            </a:pPr>
            <a:r>
              <a:rPr lang="zh-CN" altLang="en-US" b="1">
                <a:solidFill>
                  <a:srgbClr val="800000"/>
                </a:solidFill>
                <a:ea typeface="宋体" panose="02010600030101010101" pitchFamily="2" charset="-122"/>
              </a:rPr>
              <a:t>主要成就。</a:t>
            </a:r>
            <a:endParaRPr lang="zh-CN" altLang="en-US" b="1">
              <a:solidFill>
                <a:srgbClr val="800000"/>
              </a:solidFill>
              <a:ea typeface="宋体" panose="02010600030101010101" pitchFamily="2" charset="-122"/>
            </a:endParaRPr>
          </a:p>
        </p:txBody>
      </p:sp>
      <p:pic>
        <p:nvPicPr>
          <p:cNvPr id="43014" name="图片 43013" descr="123-014"/>
          <p:cNvPicPr>
            <a:picLocks noChangeAspect="1" noChangeArrowheads="1"/>
          </p:cNvPicPr>
          <p:nvPr/>
        </p:nvPicPr>
        <p:blipFill>
          <a:blip r:embed="rId1" cstate="print"/>
          <a:srcRect/>
          <a:stretch>
            <a:fillRect/>
          </a:stretch>
        </p:blipFill>
        <p:spPr bwMode="auto">
          <a:xfrm>
            <a:off x="3565525" y="4627563"/>
            <a:ext cx="358775" cy="352425"/>
          </a:xfrm>
          <a:prstGeom prst="rect">
            <a:avLst/>
          </a:prstGeom>
          <a:noFill/>
          <a:ln w="9525">
            <a:noFill/>
            <a:miter lim="800000"/>
            <a:headEnd/>
            <a:tailEnd/>
          </a:ln>
        </p:spPr>
      </p:pic>
      <p:pic>
        <p:nvPicPr>
          <p:cNvPr id="43015" name="图片 43014" descr="123-011"/>
          <p:cNvPicPr>
            <a:picLocks noChangeAspect="1" noChangeArrowheads="1"/>
          </p:cNvPicPr>
          <p:nvPr/>
        </p:nvPicPr>
        <p:blipFill>
          <a:blip r:embed="rId2" cstate="print"/>
          <a:srcRect/>
          <a:stretch>
            <a:fillRect/>
          </a:stretch>
        </p:blipFill>
        <p:spPr bwMode="auto">
          <a:xfrm>
            <a:off x="3530600" y="2035175"/>
            <a:ext cx="393700" cy="385763"/>
          </a:xfrm>
          <a:prstGeom prst="rect">
            <a:avLst/>
          </a:prstGeom>
          <a:noFill/>
          <a:ln w="9525">
            <a:noFill/>
            <a:miter lim="800000"/>
            <a:headEnd/>
            <a:tailEnd/>
          </a:ln>
        </p:spPr>
      </p:pic>
      <p:pic>
        <p:nvPicPr>
          <p:cNvPr id="43016" name="图片 43015" descr="123-012"/>
          <p:cNvPicPr>
            <a:picLocks noChangeAspect="1" noChangeArrowheads="1"/>
          </p:cNvPicPr>
          <p:nvPr/>
        </p:nvPicPr>
        <p:blipFill>
          <a:blip r:embed="rId3" cstate="print"/>
          <a:srcRect/>
          <a:stretch>
            <a:fillRect/>
          </a:stretch>
        </p:blipFill>
        <p:spPr bwMode="auto">
          <a:xfrm>
            <a:off x="3530600" y="2755900"/>
            <a:ext cx="393700" cy="385763"/>
          </a:xfrm>
          <a:prstGeom prst="rect">
            <a:avLst/>
          </a:prstGeom>
          <a:noFill/>
          <a:ln w="9525">
            <a:noFill/>
            <a:miter lim="800000"/>
            <a:headEnd/>
            <a:tailEnd/>
          </a:ln>
        </p:spPr>
      </p:pic>
      <p:pic>
        <p:nvPicPr>
          <p:cNvPr id="43017" name="图片 43016" descr="123-013"/>
          <p:cNvPicPr>
            <a:picLocks noChangeAspect="1" noChangeArrowheads="1"/>
          </p:cNvPicPr>
          <p:nvPr/>
        </p:nvPicPr>
        <p:blipFill>
          <a:blip r:embed="rId4" cstate="print"/>
          <a:srcRect/>
          <a:stretch>
            <a:fillRect/>
          </a:stretch>
        </p:blipFill>
        <p:spPr bwMode="auto">
          <a:xfrm>
            <a:off x="3530600" y="3908425"/>
            <a:ext cx="393700" cy="385763"/>
          </a:xfrm>
          <a:prstGeom prst="rect">
            <a:avLst/>
          </a:prstGeom>
          <a:noFill/>
          <a:ln w="9525">
            <a:noFill/>
            <a:miter lim="800000"/>
            <a:headEnd/>
            <a:tailEnd/>
          </a:ln>
        </p:spPr>
      </p:pic>
      <p:pic>
        <p:nvPicPr>
          <p:cNvPr id="31753" name="图片 43017" descr="gg041019_030[1]"/>
          <p:cNvPicPr>
            <a:picLocks noChangeAspect="1" noChangeArrowheads="1"/>
          </p:cNvPicPr>
          <p:nvPr/>
        </p:nvPicPr>
        <p:blipFill>
          <a:blip r:embed="rId5" cstate="print"/>
          <a:srcRect/>
          <a:stretch>
            <a:fillRect/>
          </a:stretch>
        </p:blipFill>
        <p:spPr bwMode="auto">
          <a:xfrm>
            <a:off x="684213" y="836613"/>
            <a:ext cx="2374900" cy="3600450"/>
          </a:xfrm>
          <a:prstGeom prst="rect">
            <a:avLst/>
          </a:prstGeom>
          <a:noFill/>
          <a:ln w="9525">
            <a:noFill/>
            <a:miter lim="800000"/>
            <a:headEnd/>
            <a:tailEnd/>
          </a:ln>
        </p:spPr>
      </p:pic>
      <p:sp>
        <p:nvSpPr>
          <p:cNvPr id="43019" name="文本框 43018"/>
          <p:cNvSpPr txBox="1">
            <a:spLocks noChangeArrowheads="1"/>
          </p:cNvSpPr>
          <p:nvPr/>
        </p:nvSpPr>
        <p:spPr bwMode="auto">
          <a:xfrm>
            <a:off x="395288" y="4724400"/>
            <a:ext cx="3024187" cy="1117600"/>
          </a:xfrm>
          <a:prstGeom prst="rect">
            <a:avLst/>
          </a:prstGeom>
          <a:noFill/>
          <a:ln w="9525">
            <a:noFill/>
            <a:miter lim="800000"/>
          </a:ln>
        </p:spPr>
        <p:txBody>
          <a:bodyPr>
            <a:spAutoFit/>
          </a:bodyPr>
          <a:lstStyle/>
          <a:p>
            <a:pPr algn="ctr" eaLnBrk="1" hangingPunct="1">
              <a:lnSpc>
                <a:spcPct val="120000"/>
              </a:lnSpc>
              <a:spcBef>
                <a:spcPct val="50000"/>
              </a:spcBef>
              <a:buFont typeface="Arial" panose="020B0604020202020204" pitchFamily="34" charset="0"/>
              <a:buNone/>
            </a:pPr>
            <a:r>
              <a:rPr lang="zh-CN" altLang="en-US" sz="2800" b="1">
                <a:solidFill>
                  <a:srgbClr val="CC0000"/>
                </a:solidFill>
                <a:latin typeface="Arial" panose="020B0604020202020204" pitchFamily="34" charset="0"/>
                <a:ea typeface="宋体" panose="02010600030101010101" pitchFamily="2" charset="-122"/>
              </a:rPr>
              <a:t>宋庆龄许广平参加鲁迅追悼会</a:t>
            </a:r>
            <a:endParaRPr lang="zh-CN" altLang="en-US" sz="2800" b="1">
              <a:solidFill>
                <a:srgbClr val="CC0000"/>
              </a:solidFill>
              <a:latin typeface="Arial" panose="020B0604020202020204" pitchFamily="34" charset="0"/>
              <a:ea typeface="宋体" panose="02010600030101010101" pitchFamily="2" charset="-122"/>
            </a:endParaRPr>
          </a:p>
        </p:txBody>
      </p:sp>
      <p:sp>
        <p:nvSpPr>
          <p:cNvPr id="43021" name="矩形 43020"/>
          <p:cNvSpPr>
            <a:spLocks noChangeArrowheads="1" noChangeShapeType="1" noTextEdit="1"/>
          </p:cNvSpPr>
          <p:nvPr/>
        </p:nvSpPr>
        <p:spPr bwMode="auto">
          <a:xfrm>
            <a:off x="4716463" y="1196975"/>
            <a:ext cx="3311525" cy="503238"/>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FF"/>
                  </a:solidFill>
                  <a:round/>
                </a:ln>
                <a:solidFill>
                  <a:srgbClr val="FF0000"/>
                </a:solidFill>
                <a:latin typeface="华文新魏" panose="02010800040101010101" charset="-122"/>
                <a:ea typeface="华文新魏" panose="02010800040101010101" charset="-122"/>
              </a:rPr>
              <a:t>归纳自传特点</a:t>
            </a:r>
            <a:endParaRPr lang="zh-CN" altLang="en-US" sz="3600" b="1" kern="10">
              <a:ln w="9525">
                <a:solidFill>
                  <a:srgbClr val="0000FF"/>
                </a:solidFill>
                <a:round/>
              </a:ln>
              <a:solidFill>
                <a:srgbClr val="FF0000"/>
              </a:solidFill>
              <a:latin typeface="华文新魏" panose="02010800040101010101" charset="-122"/>
              <a:ea typeface="华文新魏" panose="02010800040101010101"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3019"/>
                                        </p:tgtEl>
                                        <p:attrNameLst>
                                          <p:attrName>style.visibility</p:attrName>
                                        </p:attrNameLst>
                                      </p:cBhvr>
                                      <p:to>
                                        <p:strVal val="visible"/>
                                      </p:to>
                                    </p:set>
                                    <p:animEffect transition="in" filter="wedge">
                                      <p:cBhvr>
                                        <p:cTn id="7" dur="500"/>
                                        <p:tgtEl>
                                          <p:spTgt spid="4301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3021"/>
                                        </p:tgtEl>
                                        <p:attrNameLst>
                                          <p:attrName>style.visibility</p:attrName>
                                        </p:attrNameLst>
                                      </p:cBhvr>
                                      <p:to>
                                        <p:strVal val="visible"/>
                                      </p:to>
                                    </p:set>
                                    <p:animEffect transition="in" filter="blinds(horizontal)">
                                      <p:cBhvr>
                                        <p:cTn id="11" dur="500"/>
                                        <p:tgtEl>
                                          <p:spTgt spid="43021"/>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nodeType="clickEffect">
                                  <p:stCondLst>
                                    <p:cond delay="0"/>
                                  </p:stCondLst>
                                  <p:childTnLst>
                                    <p:set>
                                      <p:cBhvr>
                                        <p:cTn id="15" dur="1" fill="hold">
                                          <p:stCondLst>
                                            <p:cond delay="0"/>
                                          </p:stCondLst>
                                        </p:cTn>
                                        <p:tgtEl>
                                          <p:spTgt spid="43015"/>
                                        </p:tgtEl>
                                        <p:attrNameLst>
                                          <p:attrName>style.visibility</p:attrName>
                                        </p:attrNameLst>
                                      </p:cBhvr>
                                      <p:to>
                                        <p:strVal val="visible"/>
                                      </p:to>
                                    </p:set>
                                    <p:animEffect transition="in" filter="slide(fromBottom)">
                                      <p:cBhvr>
                                        <p:cTn id="16" dur="500"/>
                                        <p:tgtEl>
                                          <p:spTgt spid="43015"/>
                                        </p:tgtEl>
                                      </p:cBhvr>
                                    </p:animEffect>
                                  </p:childTnLst>
                                </p:cTn>
                              </p:par>
                            </p:childTnLst>
                          </p:cTn>
                        </p:par>
                        <p:par>
                          <p:cTn id="17" fill="hold">
                            <p:stCondLst>
                              <p:cond delay="500"/>
                            </p:stCondLst>
                            <p:childTnLst>
                              <p:par>
                                <p:cTn id="18" presetID="55" presetClass="entr" presetSubtype="0" fill="hold" grpId="0" nodeType="afterEffect">
                                  <p:stCondLst>
                                    <p:cond delay="0"/>
                                  </p:stCondLst>
                                  <p:childTnLst>
                                    <p:set>
                                      <p:cBhvr>
                                        <p:cTn id="19" dur="1" fill="hold">
                                          <p:stCondLst>
                                            <p:cond delay="0"/>
                                          </p:stCondLst>
                                        </p:cTn>
                                        <p:tgtEl>
                                          <p:spTgt spid="43012"/>
                                        </p:tgtEl>
                                        <p:attrNameLst>
                                          <p:attrName>style.visibility</p:attrName>
                                        </p:attrNameLst>
                                      </p:cBhvr>
                                      <p:to>
                                        <p:strVal val="visible"/>
                                      </p:to>
                                    </p:set>
                                    <p:anim calcmode="lin" valueType="num">
                                      <p:cBhvr>
                                        <p:cTn id="20" dur="500" fill="hold"/>
                                        <p:tgtEl>
                                          <p:spTgt spid="43012"/>
                                        </p:tgtEl>
                                        <p:attrNameLst>
                                          <p:attrName>ppt_w</p:attrName>
                                        </p:attrNameLst>
                                      </p:cBhvr>
                                      <p:tavLst>
                                        <p:tav tm="0">
                                          <p:val>
                                            <p:strVal val="#ppt_w*0.70"/>
                                          </p:val>
                                        </p:tav>
                                        <p:tav tm="100000">
                                          <p:val>
                                            <p:strVal val="#ppt_w"/>
                                          </p:val>
                                        </p:tav>
                                      </p:tavLst>
                                    </p:anim>
                                    <p:anim calcmode="lin" valueType="num">
                                      <p:cBhvr>
                                        <p:cTn id="21" dur="500" fill="hold"/>
                                        <p:tgtEl>
                                          <p:spTgt spid="43012"/>
                                        </p:tgtEl>
                                        <p:attrNameLst>
                                          <p:attrName>ppt_h</p:attrName>
                                        </p:attrNameLst>
                                      </p:cBhvr>
                                      <p:tavLst>
                                        <p:tav tm="0">
                                          <p:val>
                                            <p:strVal val="#ppt_h"/>
                                          </p:val>
                                        </p:tav>
                                        <p:tav tm="100000">
                                          <p:val>
                                            <p:strVal val="#ppt_h"/>
                                          </p:val>
                                        </p:tav>
                                      </p:tavLst>
                                    </p:anim>
                                    <p:animEffect transition="in" filter="fade">
                                      <p:cBhvr>
                                        <p:cTn id="22" dur="500"/>
                                        <p:tgtEl>
                                          <p:spTgt spid="43012"/>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43016"/>
                                        </p:tgtEl>
                                        <p:attrNameLst>
                                          <p:attrName>style.visibility</p:attrName>
                                        </p:attrNameLst>
                                      </p:cBhvr>
                                      <p:to>
                                        <p:strVal val="visible"/>
                                      </p:to>
                                    </p:set>
                                    <p:animEffect transition="in" filter="slide(fromBottom)">
                                      <p:cBhvr>
                                        <p:cTn id="27" dur="500"/>
                                        <p:tgtEl>
                                          <p:spTgt spid="43016"/>
                                        </p:tgtEl>
                                      </p:cBhvr>
                                    </p:animEffect>
                                  </p:childTnLst>
                                </p:cTn>
                              </p:par>
                            </p:childTnLst>
                          </p:cTn>
                        </p:par>
                        <p:par>
                          <p:cTn id="28" fill="hold">
                            <p:stCondLst>
                              <p:cond delay="500"/>
                            </p:stCondLst>
                            <p:childTnLst>
                              <p:par>
                                <p:cTn id="29" presetID="55" presetClass="entr" presetSubtype="0" fill="hold" grpId="0" nodeType="afterEffect">
                                  <p:stCondLst>
                                    <p:cond delay="0"/>
                                  </p:stCondLst>
                                  <p:childTnLst>
                                    <p:set>
                                      <p:cBhvr>
                                        <p:cTn id="30" dur="1" fill="hold">
                                          <p:stCondLst>
                                            <p:cond delay="0"/>
                                          </p:stCondLst>
                                        </p:cTn>
                                        <p:tgtEl>
                                          <p:spTgt spid="43013"/>
                                        </p:tgtEl>
                                        <p:attrNameLst>
                                          <p:attrName>style.visibility</p:attrName>
                                        </p:attrNameLst>
                                      </p:cBhvr>
                                      <p:to>
                                        <p:strVal val="visible"/>
                                      </p:to>
                                    </p:set>
                                    <p:anim calcmode="lin" valueType="num">
                                      <p:cBhvr>
                                        <p:cTn id="31" dur="500" fill="hold"/>
                                        <p:tgtEl>
                                          <p:spTgt spid="43013"/>
                                        </p:tgtEl>
                                        <p:attrNameLst>
                                          <p:attrName>ppt_w</p:attrName>
                                        </p:attrNameLst>
                                      </p:cBhvr>
                                      <p:tavLst>
                                        <p:tav tm="0">
                                          <p:val>
                                            <p:strVal val="#ppt_w*0.70"/>
                                          </p:val>
                                        </p:tav>
                                        <p:tav tm="100000">
                                          <p:val>
                                            <p:strVal val="#ppt_w"/>
                                          </p:val>
                                        </p:tav>
                                      </p:tavLst>
                                    </p:anim>
                                    <p:anim calcmode="lin" valueType="num">
                                      <p:cBhvr>
                                        <p:cTn id="32" dur="500" fill="hold"/>
                                        <p:tgtEl>
                                          <p:spTgt spid="43013"/>
                                        </p:tgtEl>
                                        <p:attrNameLst>
                                          <p:attrName>ppt_h</p:attrName>
                                        </p:attrNameLst>
                                      </p:cBhvr>
                                      <p:tavLst>
                                        <p:tav tm="0">
                                          <p:val>
                                            <p:strVal val="#ppt_h"/>
                                          </p:val>
                                        </p:tav>
                                        <p:tav tm="100000">
                                          <p:val>
                                            <p:strVal val="#ppt_h"/>
                                          </p:val>
                                        </p:tav>
                                      </p:tavLst>
                                    </p:anim>
                                    <p:animEffect transition="in" filter="fade">
                                      <p:cBhvr>
                                        <p:cTn id="33" dur="500"/>
                                        <p:tgtEl>
                                          <p:spTgt spid="43013"/>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nodeType="clickEffect">
                                  <p:stCondLst>
                                    <p:cond delay="0"/>
                                  </p:stCondLst>
                                  <p:childTnLst>
                                    <p:set>
                                      <p:cBhvr>
                                        <p:cTn id="37" dur="1" fill="hold">
                                          <p:stCondLst>
                                            <p:cond delay="0"/>
                                          </p:stCondLst>
                                        </p:cTn>
                                        <p:tgtEl>
                                          <p:spTgt spid="43017"/>
                                        </p:tgtEl>
                                        <p:attrNameLst>
                                          <p:attrName>style.visibility</p:attrName>
                                        </p:attrNameLst>
                                      </p:cBhvr>
                                      <p:to>
                                        <p:strVal val="visible"/>
                                      </p:to>
                                    </p:set>
                                    <p:animEffect transition="in" filter="slide(fromBottom)">
                                      <p:cBhvr>
                                        <p:cTn id="38" dur="500"/>
                                        <p:tgtEl>
                                          <p:spTgt spid="43017"/>
                                        </p:tgtEl>
                                      </p:cBhvr>
                                    </p:animEffect>
                                  </p:childTnLst>
                                </p:cTn>
                              </p:par>
                            </p:childTnLst>
                          </p:cTn>
                        </p:par>
                        <p:par>
                          <p:cTn id="39" fill="hold">
                            <p:stCondLst>
                              <p:cond delay="500"/>
                            </p:stCondLst>
                            <p:childTnLst>
                              <p:par>
                                <p:cTn id="40" presetID="55" presetClass="entr" presetSubtype="0" fill="hold" grpId="0" nodeType="afterEffect">
                                  <p:stCondLst>
                                    <p:cond delay="0"/>
                                  </p:stCondLst>
                                  <p:childTnLst>
                                    <p:set>
                                      <p:cBhvr>
                                        <p:cTn id="41" dur="1" fill="hold">
                                          <p:stCondLst>
                                            <p:cond delay="0"/>
                                          </p:stCondLst>
                                        </p:cTn>
                                        <p:tgtEl>
                                          <p:spTgt spid="43010"/>
                                        </p:tgtEl>
                                        <p:attrNameLst>
                                          <p:attrName>style.visibility</p:attrName>
                                        </p:attrNameLst>
                                      </p:cBhvr>
                                      <p:to>
                                        <p:strVal val="visible"/>
                                      </p:to>
                                    </p:set>
                                    <p:anim calcmode="lin" valueType="num">
                                      <p:cBhvr>
                                        <p:cTn id="42" dur="500" fill="hold"/>
                                        <p:tgtEl>
                                          <p:spTgt spid="43010"/>
                                        </p:tgtEl>
                                        <p:attrNameLst>
                                          <p:attrName>ppt_w</p:attrName>
                                        </p:attrNameLst>
                                      </p:cBhvr>
                                      <p:tavLst>
                                        <p:tav tm="0">
                                          <p:val>
                                            <p:strVal val="#ppt_w*0.70"/>
                                          </p:val>
                                        </p:tav>
                                        <p:tav tm="100000">
                                          <p:val>
                                            <p:strVal val="#ppt_w"/>
                                          </p:val>
                                        </p:tav>
                                      </p:tavLst>
                                    </p:anim>
                                    <p:anim calcmode="lin" valueType="num">
                                      <p:cBhvr>
                                        <p:cTn id="43" dur="500" fill="hold"/>
                                        <p:tgtEl>
                                          <p:spTgt spid="43010"/>
                                        </p:tgtEl>
                                        <p:attrNameLst>
                                          <p:attrName>ppt_h</p:attrName>
                                        </p:attrNameLst>
                                      </p:cBhvr>
                                      <p:tavLst>
                                        <p:tav tm="0">
                                          <p:val>
                                            <p:strVal val="#ppt_h"/>
                                          </p:val>
                                        </p:tav>
                                        <p:tav tm="100000">
                                          <p:val>
                                            <p:strVal val="#ppt_h"/>
                                          </p:val>
                                        </p:tav>
                                      </p:tavLst>
                                    </p:anim>
                                    <p:animEffect transition="in" filter="fade">
                                      <p:cBhvr>
                                        <p:cTn id="44" dur="500"/>
                                        <p:tgtEl>
                                          <p:spTgt spid="43010"/>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43014"/>
                                        </p:tgtEl>
                                        <p:attrNameLst>
                                          <p:attrName>style.visibility</p:attrName>
                                        </p:attrNameLst>
                                      </p:cBhvr>
                                      <p:to>
                                        <p:strVal val="visible"/>
                                      </p:to>
                                    </p:set>
                                    <p:animEffect transition="in" filter="slide(fromBottom)">
                                      <p:cBhvr>
                                        <p:cTn id="49" dur="500"/>
                                        <p:tgtEl>
                                          <p:spTgt spid="43014"/>
                                        </p:tgtEl>
                                      </p:cBhvr>
                                    </p:animEffect>
                                  </p:childTnLst>
                                </p:cTn>
                              </p:par>
                            </p:childTnLst>
                          </p:cTn>
                        </p:par>
                        <p:par>
                          <p:cTn id="50" fill="hold">
                            <p:stCondLst>
                              <p:cond delay="500"/>
                            </p:stCondLst>
                            <p:childTnLst>
                              <p:par>
                                <p:cTn id="51" presetID="55" presetClass="entr" presetSubtype="0" fill="hold" grpId="0" nodeType="afterEffect">
                                  <p:stCondLst>
                                    <p:cond delay="0"/>
                                  </p:stCondLst>
                                  <p:childTnLst>
                                    <p:set>
                                      <p:cBhvr>
                                        <p:cTn id="52" dur="1" fill="hold">
                                          <p:stCondLst>
                                            <p:cond delay="0"/>
                                          </p:stCondLst>
                                        </p:cTn>
                                        <p:tgtEl>
                                          <p:spTgt spid="43011"/>
                                        </p:tgtEl>
                                        <p:attrNameLst>
                                          <p:attrName>style.visibility</p:attrName>
                                        </p:attrNameLst>
                                      </p:cBhvr>
                                      <p:to>
                                        <p:strVal val="visible"/>
                                      </p:to>
                                    </p:set>
                                    <p:anim calcmode="lin" valueType="num">
                                      <p:cBhvr>
                                        <p:cTn id="53" dur="500" fill="hold"/>
                                        <p:tgtEl>
                                          <p:spTgt spid="43011"/>
                                        </p:tgtEl>
                                        <p:attrNameLst>
                                          <p:attrName>ppt_w</p:attrName>
                                        </p:attrNameLst>
                                      </p:cBhvr>
                                      <p:tavLst>
                                        <p:tav tm="0">
                                          <p:val>
                                            <p:strVal val="#ppt_w*0.70"/>
                                          </p:val>
                                        </p:tav>
                                        <p:tav tm="100000">
                                          <p:val>
                                            <p:strVal val="#ppt_w"/>
                                          </p:val>
                                        </p:tav>
                                      </p:tavLst>
                                    </p:anim>
                                    <p:anim calcmode="lin" valueType="num">
                                      <p:cBhvr>
                                        <p:cTn id="54" dur="500" fill="hold"/>
                                        <p:tgtEl>
                                          <p:spTgt spid="43011"/>
                                        </p:tgtEl>
                                        <p:attrNameLst>
                                          <p:attrName>ppt_h</p:attrName>
                                        </p:attrNameLst>
                                      </p:cBhvr>
                                      <p:tavLst>
                                        <p:tav tm="0">
                                          <p:val>
                                            <p:strVal val="#ppt_h"/>
                                          </p:val>
                                        </p:tav>
                                        <p:tav tm="100000">
                                          <p:val>
                                            <p:strVal val="#ppt_h"/>
                                          </p:val>
                                        </p:tav>
                                      </p:tavLst>
                                    </p:anim>
                                    <p:animEffect transition="in" filter="fade">
                                      <p:cBhvr>
                                        <p:cTn id="55" dur="500"/>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0"/>
      <p:bldP spid="43012" grpId="0"/>
      <p:bldP spid="43013" grpId="0"/>
      <p:bldP spid="43019" grpId="0"/>
      <p:bldP spid="4302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框 28673"/>
          <p:cNvSpPr txBox="1">
            <a:spLocks noChangeArrowheads="1"/>
          </p:cNvSpPr>
          <p:nvPr/>
        </p:nvSpPr>
        <p:spPr bwMode="auto">
          <a:xfrm>
            <a:off x="611188" y="1700213"/>
            <a:ext cx="8208962" cy="3843337"/>
          </a:xfrm>
          <a:prstGeom prst="rect">
            <a:avLst/>
          </a:prstGeom>
          <a:noFill/>
          <a:ln w="9525">
            <a:noFill/>
            <a:miter lim="800000"/>
          </a:ln>
        </p:spPr>
        <p:txBody>
          <a:bodyPr>
            <a:spAutoFit/>
          </a:bodyPr>
          <a:lstStyle/>
          <a:p>
            <a:pPr eaLnBrk="1" hangingPunct="1">
              <a:lnSpc>
                <a:spcPct val="150000"/>
              </a:lnSpc>
              <a:spcBef>
                <a:spcPct val="0"/>
              </a:spcBef>
              <a:buFont typeface="Arial" panose="020B0604020202020204" pitchFamily="34" charset="0"/>
              <a:buNone/>
            </a:pPr>
            <a:r>
              <a:rPr lang="en-US" altLang="zh-CN" sz="3600" b="1">
                <a:solidFill>
                  <a:srgbClr val="0000FF"/>
                </a:solidFill>
                <a:latin typeface="Arial" panose="020B0604020202020204" pitchFamily="34" charset="0"/>
                <a:ea typeface="宋体" panose="02010600030101010101" pitchFamily="2" charset="-122"/>
              </a:rPr>
              <a:t>       </a:t>
            </a:r>
            <a:r>
              <a:rPr lang="zh-CN" altLang="en-US" b="1">
                <a:solidFill>
                  <a:srgbClr val="800000"/>
                </a:solidFill>
                <a:ea typeface="宋体" panose="02010600030101010101" pitchFamily="2" charset="-122"/>
              </a:rPr>
              <a:t>鲁迅先生逝世后，郁达夫曾说：“没有伟大的人物出现的民族，是世界上最可怜的生物之群；有了伟大的人物，而不知拥护、爱戴、崇仰的国家，是没有希望的奴隶之邦。”愿以此与同学们共勉。</a:t>
            </a:r>
            <a:endParaRPr lang="zh-CN" altLang="en-US" b="1">
              <a:solidFill>
                <a:srgbClr val="800000"/>
              </a:solidFill>
              <a:ea typeface="宋体" panose="02010600030101010101" pitchFamily="2" charset="-122"/>
            </a:endParaRPr>
          </a:p>
        </p:txBody>
      </p:sp>
      <p:grpSp>
        <p:nvGrpSpPr>
          <p:cNvPr id="32770" name="Group 10"/>
          <p:cNvGrpSpPr/>
          <p:nvPr/>
        </p:nvGrpSpPr>
        <p:grpSpPr bwMode="auto">
          <a:xfrm>
            <a:off x="771525" y="647700"/>
            <a:ext cx="2055813" cy="633413"/>
            <a:chOff x="0" y="0"/>
            <a:chExt cx="3236" cy="998"/>
          </a:xfrm>
        </p:grpSpPr>
        <p:grpSp>
          <p:nvGrpSpPr>
            <p:cNvPr id="32771" name="Group 11"/>
            <p:cNvGrpSpPr/>
            <p:nvPr/>
          </p:nvGrpSpPr>
          <p:grpSpPr bwMode="auto">
            <a:xfrm>
              <a:off x="0" y="8"/>
              <a:ext cx="3236" cy="940"/>
              <a:chOff x="0" y="0"/>
              <a:chExt cx="3236" cy="940"/>
            </a:xfrm>
          </p:grpSpPr>
          <p:sp>
            <p:nvSpPr>
              <p:cNvPr id="32772" name="MH_Other_2"/>
              <p:cNvSpPr>
                <a:spLocks noChangeArrowheads="1"/>
              </p:cNvSpPr>
              <p:nvPr/>
            </p:nvSpPr>
            <p:spPr bwMode="auto">
              <a:xfrm>
                <a:off x="186" y="205"/>
                <a:ext cx="2890" cy="601"/>
              </a:xfrm>
              <a:custGeom>
                <a:avLst/>
                <a:gdLst/>
                <a:ahLst/>
                <a:cxnLst>
                  <a:cxn ang="0">
                    <a:pos x="2907" y="675"/>
                  </a:cxn>
                  <a:cxn ang="0">
                    <a:pos x="3244" y="337"/>
                  </a:cxn>
                  <a:cxn ang="0">
                    <a:pos x="2907" y="0"/>
                  </a:cxn>
                  <a:cxn ang="0">
                    <a:pos x="337" y="0"/>
                  </a:cxn>
                  <a:cxn ang="0">
                    <a:pos x="0" y="337"/>
                  </a:cxn>
                  <a:cxn ang="0">
                    <a:pos x="337" y="675"/>
                  </a:cxn>
                  <a:cxn ang="0">
                    <a:pos x="2907" y="675"/>
                  </a:cxn>
                </a:cxnLst>
                <a:rect l="0" t="0" r="r" b="b"/>
                <a:pathLst>
                  <a:path w="3244" h="675">
                    <a:moveTo>
                      <a:pt x="2907" y="675"/>
                    </a:moveTo>
                    <a:cubicBezTo>
                      <a:pt x="3093" y="675"/>
                      <a:pt x="3244" y="523"/>
                      <a:pt x="3244" y="337"/>
                    </a:cubicBezTo>
                    <a:cubicBezTo>
                      <a:pt x="3244" y="151"/>
                      <a:pt x="3093" y="0"/>
                      <a:pt x="2907" y="0"/>
                    </a:cubicBezTo>
                    <a:cubicBezTo>
                      <a:pt x="337" y="0"/>
                      <a:pt x="337" y="0"/>
                      <a:pt x="337" y="0"/>
                    </a:cubicBezTo>
                    <a:cubicBezTo>
                      <a:pt x="151" y="0"/>
                      <a:pt x="0" y="151"/>
                      <a:pt x="0" y="337"/>
                    </a:cubicBezTo>
                    <a:cubicBezTo>
                      <a:pt x="0" y="523"/>
                      <a:pt x="151" y="675"/>
                      <a:pt x="337" y="675"/>
                    </a:cubicBezTo>
                    <a:lnTo>
                      <a:pt x="2907" y="675"/>
                    </a:lnTo>
                    <a:close/>
                  </a:path>
                </a:pathLst>
              </a:custGeom>
              <a:solidFill>
                <a:srgbClr val="008080"/>
              </a:solidFill>
              <a:ln w="9525">
                <a:noFill/>
                <a:round/>
              </a:ln>
            </p:spPr>
            <p:txBody>
              <a:bodyPr/>
              <a:lstStyle/>
              <a:p>
                <a:pP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pic>
            <p:nvPicPr>
              <p:cNvPr id="32773" name="MH_Other_8"/>
              <p:cNvPicPr preferRelativeResize="0">
                <a:picLocks noChangeArrowheads="1"/>
              </p:cNvPicPr>
              <p:nvPr/>
            </p:nvPicPr>
            <p:blipFill>
              <a:blip r:embed="rId1" cstate="print"/>
              <a:srcRect/>
              <a:stretch>
                <a:fillRect/>
              </a:stretch>
            </p:blipFill>
            <p:spPr bwMode="auto">
              <a:xfrm>
                <a:off x="0" y="0"/>
                <a:ext cx="3237" cy="941"/>
              </a:xfrm>
              <a:prstGeom prst="rect">
                <a:avLst/>
              </a:prstGeom>
              <a:noFill/>
              <a:ln w="9525">
                <a:noFill/>
                <a:miter lim="800000"/>
                <a:headEnd/>
                <a:tailEnd/>
              </a:ln>
            </p:spPr>
          </p:pic>
          <p:sp>
            <p:nvSpPr>
              <p:cNvPr id="32774" name="MH_Other_9"/>
              <p:cNvSpPr>
                <a:spLocks noEditPoints="1" noChangeArrowheads="1"/>
              </p:cNvSpPr>
              <p:nvPr/>
            </p:nvSpPr>
            <p:spPr bwMode="auto">
              <a:xfrm>
                <a:off x="348" y="329"/>
                <a:ext cx="349" cy="340"/>
              </a:xfrm>
              <a:custGeom>
                <a:avLst/>
                <a:gdLst/>
                <a:ahLst/>
                <a:cxnLst>
                  <a:cxn ang="0">
                    <a:pos x="105" y="95"/>
                  </a:cxn>
                  <a:cxn ang="0">
                    <a:pos x="76" y="66"/>
                  </a:cxn>
                  <a:cxn ang="0">
                    <a:pos x="83" y="42"/>
                  </a:cxn>
                  <a:cxn ang="0">
                    <a:pos x="42" y="0"/>
                  </a:cxn>
                  <a:cxn ang="0">
                    <a:pos x="0" y="42"/>
                  </a:cxn>
                  <a:cxn ang="0">
                    <a:pos x="42" y="83"/>
                  </a:cxn>
                  <a:cxn ang="0">
                    <a:pos x="66" y="76"/>
                  </a:cxn>
                  <a:cxn ang="0">
                    <a:pos x="95" y="105"/>
                  </a:cxn>
                  <a:cxn ang="0">
                    <a:pos x="100" y="107"/>
                  </a:cxn>
                  <a:cxn ang="0">
                    <a:pos x="105" y="105"/>
                  </a:cxn>
                  <a:cxn ang="0">
                    <a:pos x="105" y="95"/>
                  </a:cxn>
                  <a:cxn ang="0">
                    <a:pos x="7" y="42"/>
                  </a:cxn>
                  <a:cxn ang="0">
                    <a:pos x="42" y="7"/>
                  </a:cxn>
                  <a:cxn ang="0">
                    <a:pos x="76" y="42"/>
                  </a:cxn>
                  <a:cxn ang="0">
                    <a:pos x="42" y="76"/>
                  </a:cxn>
                  <a:cxn ang="0">
                    <a:pos x="7" y="42"/>
                  </a:cxn>
                </a:cxnLst>
                <a:rect l="0" t="0" r="r" b="b"/>
                <a:pathLst>
                  <a:path w="108" h="107">
                    <a:moveTo>
                      <a:pt x="105" y="95"/>
                    </a:moveTo>
                    <a:cubicBezTo>
                      <a:pt x="76" y="66"/>
                      <a:pt x="76" y="66"/>
                      <a:pt x="76" y="66"/>
                    </a:cubicBezTo>
                    <a:cubicBezTo>
                      <a:pt x="81" y="59"/>
                      <a:pt x="83" y="51"/>
                      <a:pt x="83" y="42"/>
                    </a:cubicBezTo>
                    <a:cubicBezTo>
                      <a:pt x="83" y="19"/>
                      <a:pt x="65" y="0"/>
                      <a:pt x="42" y="0"/>
                    </a:cubicBezTo>
                    <a:cubicBezTo>
                      <a:pt x="19" y="0"/>
                      <a:pt x="0" y="19"/>
                      <a:pt x="0" y="42"/>
                    </a:cubicBezTo>
                    <a:cubicBezTo>
                      <a:pt x="0" y="65"/>
                      <a:pt x="19" y="83"/>
                      <a:pt x="42" y="83"/>
                    </a:cubicBezTo>
                    <a:cubicBezTo>
                      <a:pt x="51" y="83"/>
                      <a:pt x="59" y="81"/>
                      <a:pt x="66" y="76"/>
                    </a:cubicBezTo>
                    <a:cubicBezTo>
                      <a:pt x="95" y="105"/>
                      <a:pt x="95" y="105"/>
                      <a:pt x="95" y="105"/>
                    </a:cubicBezTo>
                    <a:cubicBezTo>
                      <a:pt x="96" y="106"/>
                      <a:pt x="98" y="107"/>
                      <a:pt x="100" y="107"/>
                    </a:cubicBezTo>
                    <a:cubicBezTo>
                      <a:pt x="101" y="107"/>
                      <a:pt x="103" y="106"/>
                      <a:pt x="105" y="105"/>
                    </a:cubicBezTo>
                    <a:cubicBezTo>
                      <a:pt x="108" y="102"/>
                      <a:pt x="108" y="97"/>
                      <a:pt x="105" y="95"/>
                    </a:cubicBezTo>
                    <a:moveTo>
                      <a:pt x="7" y="42"/>
                    </a:moveTo>
                    <a:cubicBezTo>
                      <a:pt x="7" y="23"/>
                      <a:pt x="23" y="7"/>
                      <a:pt x="42" y="7"/>
                    </a:cubicBezTo>
                    <a:cubicBezTo>
                      <a:pt x="61" y="7"/>
                      <a:pt x="76" y="23"/>
                      <a:pt x="76" y="42"/>
                    </a:cubicBezTo>
                    <a:cubicBezTo>
                      <a:pt x="76" y="61"/>
                      <a:pt x="61" y="76"/>
                      <a:pt x="42" y="76"/>
                    </a:cubicBezTo>
                    <a:cubicBezTo>
                      <a:pt x="23" y="76"/>
                      <a:pt x="7" y="61"/>
                      <a:pt x="7" y="42"/>
                    </a:cubicBezTo>
                  </a:path>
                </a:pathLst>
              </a:custGeom>
              <a:solidFill>
                <a:srgbClr val="FFFFFF"/>
              </a:solidFill>
              <a:ln w="9525">
                <a:noFill/>
                <a:round/>
              </a:ln>
            </p:spPr>
            <p:txBody>
              <a:bodyPr/>
              <a:lstStyle/>
              <a:p>
                <a:pP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sp>
            <p:nvSpPr>
              <p:cNvPr id="32775" name="MH_Other_10"/>
              <p:cNvSpPr>
                <a:spLocks noChangeArrowheads="1"/>
              </p:cNvSpPr>
              <p:nvPr/>
            </p:nvSpPr>
            <p:spPr bwMode="auto">
              <a:xfrm>
                <a:off x="428" y="404"/>
                <a:ext cx="140" cy="140"/>
              </a:xfrm>
              <a:custGeom>
                <a:avLst/>
                <a:gdLst/>
                <a:ahLst/>
                <a:cxnLst>
                  <a:cxn ang="0">
                    <a:pos x="39" y="18"/>
                  </a:cxn>
                  <a:cxn ang="0">
                    <a:pos x="25" y="18"/>
                  </a:cxn>
                  <a:cxn ang="0">
                    <a:pos x="25" y="4"/>
                  </a:cxn>
                  <a:cxn ang="0">
                    <a:pos x="21" y="0"/>
                  </a:cxn>
                  <a:cxn ang="0">
                    <a:pos x="18" y="4"/>
                  </a:cxn>
                  <a:cxn ang="0">
                    <a:pos x="18" y="18"/>
                  </a:cxn>
                  <a:cxn ang="0">
                    <a:pos x="3" y="18"/>
                  </a:cxn>
                  <a:cxn ang="0">
                    <a:pos x="0" y="22"/>
                  </a:cxn>
                  <a:cxn ang="0">
                    <a:pos x="3" y="26"/>
                  </a:cxn>
                  <a:cxn ang="0">
                    <a:pos x="18" y="26"/>
                  </a:cxn>
                  <a:cxn ang="0">
                    <a:pos x="18" y="40"/>
                  </a:cxn>
                  <a:cxn ang="0">
                    <a:pos x="21" y="44"/>
                  </a:cxn>
                  <a:cxn ang="0">
                    <a:pos x="25" y="40"/>
                  </a:cxn>
                  <a:cxn ang="0">
                    <a:pos x="25" y="26"/>
                  </a:cxn>
                  <a:cxn ang="0">
                    <a:pos x="39" y="26"/>
                  </a:cxn>
                  <a:cxn ang="0">
                    <a:pos x="43" y="22"/>
                  </a:cxn>
                  <a:cxn ang="0">
                    <a:pos x="39" y="18"/>
                  </a:cxn>
                </a:cxnLst>
                <a:rect l="0" t="0" r="r" b="b"/>
                <a:pathLst>
                  <a:path w="43" h="44">
                    <a:moveTo>
                      <a:pt x="39" y="18"/>
                    </a:moveTo>
                    <a:cubicBezTo>
                      <a:pt x="25" y="18"/>
                      <a:pt x="25" y="18"/>
                      <a:pt x="25" y="18"/>
                    </a:cubicBezTo>
                    <a:cubicBezTo>
                      <a:pt x="25" y="4"/>
                      <a:pt x="25" y="4"/>
                      <a:pt x="25" y="4"/>
                    </a:cubicBezTo>
                    <a:cubicBezTo>
                      <a:pt x="25" y="2"/>
                      <a:pt x="23" y="0"/>
                      <a:pt x="21" y="0"/>
                    </a:cubicBezTo>
                    <a:cubicBezTo>
                      <a:pt x="19" y="0"/>
                      <a:pt x="18" y="2"/>
                      <a:pt x="18" y="4"/>
                    </a:cubicBezTo>
                    <a:cubicBezTo>
                      <a:pt x="18" y="18"/>
                      <a:pt x="18" y="18"/>
                      <a:pt x="18" y="18"/>
                    </a:cubicBezTo>
                    <a:cubicBezTo>
                      <a:pt x="3" y="18"/>
                      <a:pt x="3" y="18"/>
                      <a:pt x="3" y="18"/>
                    </a:cubicBezTo>
                    <a:cubicBezTo>
                      <a:pt x="1" y="18"/>
                      <a:pt x="0" y="20"/>
                      <a:pt x="0" y="22"/>
                    </a:cubicBezTo>
                    <a:cubicBezTo>
                      <a:pt x="0" y="24"/>
                      <a:pt x="1" y="26"/>
                      <a:pt x="3" y="26"/>
                    </a:cubicBezTo>
                    <a:cubicBezTo>
                      <a:pt x="18" y="26"/>
                      <a:pt x="18" y="26"/>
                      <a:pt x="18" y="26"/>
                    </a:cubicBezTo>
                    <a:cubicBezTo>
                      <a:pt x="18" y="40"/>
                      <a:pt x="18" y="40"/>
                      <a:pt x="18" y="40"/>
                    </a:cubicBezTo>
                    <a:cubicBezTo>
                      <a:pt x="18" y="42"/>
                      <a:pt x="19" y="44"/>
                      <a:pt x="21" y="44"/>
                    </a:cubicBezTo>
                    <a:cubicBezTo>
                      <a:pt x="23" y="44"/>
                      <a:pt x="25" y="42"/>
                      <a:pt x="25" y="40"/>
                    </a:cubicBezTo>
                    <a:cubicBezTo>
                      <a:pt x="25" y="26"/>
                      <a:pt x="25" y="26"/>
                      <a:pt x="25" y="26"/>
                    </a:cubicBezTo>
                    <a:cubicBezTo>
                      <a:pt x="39" y="26"/>
                      <a:pt x="39" y="26"/>
                      <a:pt x="39" y="26"/>
                    </a:cubicBezTo>
                    <a:cubicBezTo>
                      <a:pt x="41" y="26"/>
                      <a:pt x="43" y="24"/>
                      <a:pt x="43" y="22"/>
                    </a:cubicBezTo>
                    <a:cubicBezTo>
                      <a:pt x="43" y="20"/>
                      <a:pt x="41" y="18"/>
                      <a:pt x="39" y="18"/>
                    </a:cubicBezTo>
                  </a:path>
                </a:pathLst>
              </a:custGeom>
              <a:solidFill>
                <a:srgbClr val="FFFFFF"/>
              </a:solidFill>
              <a:ln w="9525">
                <a:noFill/>
                <a:round/>
              </a:ln>
            </p:spPr>
            <p:txBody>
              <a:bodyPr/>
              <a:lstStyle/>
              <a:p>
                <a:pP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grpSp>
        <p:sp>
          <p:nvSpPr>
            <p:cNvPr id="32776" name="MH_SubTitle_4"/>
            <p:cNvSpPr txBox="1">
              <a:spLocks noChangeArrowheads="1"/>
            </p:cNvSpPr>
            <p:nvPr/>
          </p:nvSpPr>
          <p:spPr bwMode="auto">
            <a:xfrm>
              <a:off x="1022" y="0"/>
              <a:ext cx="2043" cy="998"/>
            </a:xfrm>
            <a:prstGeom prst="rect">
              <a:avLst/>
            </a:prstGeom>
            <a:noFill/>
            <a:ln w="9525">
              <a:noFill/>
              <a:miter lim="800000"/>
            </a:ln>
          </p:spPr>
          <p:txBody>
            <a:bodyPr lIns="90170" tIns="46990" rIns="90170" bIns="46990" anchor="ctr"/>
            <a:lstStyle/>
            <a:p>
              <a:pPr eaLnBrk="1" hangingPunct="1">
                <a:lnSpc>
                  <a:spcPct val="110000"/>
                </a:lnSpc>
                <a:spcBef>
                  <a:spcPct val="0"/>
                </a:spcBef>
                <a:buFont typeface="Arial" panose="020B0604020202020204" pitchFamily="34" charset="0"/>
                <a:buNone/>
              </a:pPr>
              <a:r>
                <a:rPr lang="zh-CN" altLang="en-US" sz="2000">
                  <a:solidFill>
                    <a:schemeClr val="bg1"/>
                  </a:solidFill>
                  <a:latin typeface="Arial" panose="020B0604020202020204" pitchFamily="34" charset="0"/>
                </a:rPr>
                <a:t>课堂小结</a:t>
              </a:r>
              <a:endParaRPr lang="zh-CN" altLang="en-US" sz="2000">
                <a:solidFill>
                  <a:schemeClr val="bg1"/>
                </a:solidFill>
                <a:latin typeface="Arial" panose="020B0604020202020204" pitchFamily="34" charset="0"/>
              </a:endParaRPr>
            </a:p>
          </p:txBody>
        </p:sp>
      </p:gr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8674"/>
                                        </p:tgtEl>
                                        <p:attrNameLst>
                                          <p:attrName>style.visibility</p:attrName>
                                        </p:attrNameLst>
                                      </p:cBhvr>
                                      <p:to>
                                        <p:strVal val="visible"/>
                                      </p:to>
                                    </p:set>
                                    <p:anim calcmode="discrete" valueType="clr">
                                      <p:cBhvr override="childStyle">
                                        <p:cTn id="7" dur="80"/>
                                        <p:tgtEl>
                                          <p:spTgt spid="2867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8674"/>
                                        </p:tgtEl>
                                        <p:attrNameLst>
                                          <p:attrName>fillcolor</p:attrName>
                                        </p:attrNameLst>
                                      </p:cBhvr>
                                      <p:tavLst>
                                        <p:tav tm="0">
                                          <p:val>
                                            <p:clrVal>
                                              <a:schemeClr val="accent2"/>
                                            </p:clrVal>
                                          </p:val>
                                        </p:tav>
                                        <p:tav tm="50000">
                                          <p:val>
                                            <p:clrVal>
                                              <a:schemeClr val="hlink"/>
                                            </p:clrVal>
                                          </p:val>
                                        </p:tav>
                                      </p:tavLst>
                                    </p:anim>
                                    <p:set>
                                      <p:cBhvr>
                                        <p:cTn id="9" dur="80"/>
                                        <p:tgtEl>
                                          <p:spTgt spid="2867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文本框 44033"/>
          <p:cNvSpPr txBox="1">
            <a:spLocks noChangeArrowheads="1"/>
          </p:cNvSpPr>
          <p:nvPr/>
        </p:nvSpPr>
        <p:spPr bwMode="auto">
          <a:xfrm>
            <a:off x="3851275" y="2708275"/>
            <a:ext cx="4824413" cy="1906588"/>
          </a:xfrm>
          <a:prstGeom prst="rect">
            <a:avLst/>
          </a:prstGeom>
          <a:noFill/>
          <a:ln w="9525">
            <a:noFill/>
            <a:miter lim="800000"/>
          </a:ln>
        </p:spPr>
        <p:txBody>
          <a:bodyPr>
            <a:spAutoFit/>
          </a:bodyPr>
          <a:lstStyle/>
          <a:p>
            <a:pPr eaLnBrk="1" hangingPunct="1">
              <a:lnSpc>
                <a:spcPct val="110000"/>
              </a:lnSpc>
              <a:spcBef>
                <a:spcPct val="0"/>
              </a:spcBef>
              <a:buFont typeface="Arial" panose="020B0604020202020204" pitchFamily="34" charset="0"/>
              <a:buNone/>
            </a:pPr>
            <a:r>
              <a:rPr lang="zh-CN" altLang="en-US" sz="3600" b="1">
                <a:ea typeface="宋体" panose="02010600030101010101" pitchFamily="2" charset="-122"/>
              </a:rPr>
              <a:t>拓展延伸：</a:t>
            </a:r>
            <a:endParaRPr lang="zh-CN" altLang="en-US" sz="3600" b="1">
              <a:ea typeface="宋体" panose="02010600030101010101" pitchFamily="2" charset="-122"/>
            </a:endParaRPr>
          </a:p>
          <a:p>
            <a:pPr eaLnBrk="1" hangingPunct="1">
              <a:lnSpc>
                <a:spcPct val="110000"/>
              </a:lnSpc>
              <a:spcBef>
                <a:spcPct val="0"/>
              </a:spcBef>
              <a:buFont typeface="Arial" panose="020B0604020202020204" pitchFamily="34" charset="0"/>
              <a:buNone/>
            </a:pPr>
            <a:r>
              <a:rPr lang="zh-CN" altLang="en-US" sz="3600" b="1">
                <a:solidFill>
                  <a:srgbClr val="800000"/>
                </a:solidFill>
                <a:ea typeface="宋体" panose="02010600030101010101" pitchFamily="2" charset="-122"/>
              </a:rPr>
              <a:t>赏析鲁迅的诗歌，感受人物的形象</a:t>
            </a:r>
            <a:r>
              <a:rPr lang="zh-CN" altLang="en-US" sz="3600" b="1">
                <a:solidFill>
                  <a:srgbClr val="800000"/>
                </a:solidFill>
                <a:latin typeface="Arial" panose="020B0604020202020204" pitchFamily="34" charset="0"/>
                <a:ea typeface="宋体" panose="02010600030101010101" pitchFamily="2" charset="-122"/>
              </a:rPr>
              <a:t>。</a:t>
            </a:r>
            <a:endParaRPr lang="zh-CN" altLang="en-US" sz="3600" b="1">
              <a:solidFill>
                <a:srgbClr val="800000"/>
              </a:solidFill>
              <a:latin typeface="Arial" panose="020B0604020202020204" pitchFamily="34" charset="0"/>
              <a:ea typeface="宋体" panose="02010600030101010101" pitchFamily="2" charset="-122"/>
            </a:endParaRPr>
          </a:p>
        </p:txBody>
      </p:sp>
      <p:sp>
        <p:nvSpPr>
          <p:cNvPr id="44035" name="矩形 44034"/>
          <p:cNvSpPr>
            <a:spLocks noChangeArrowheads="1" noChangeShapeType="1" noTextEdit="1"/>
          </p:cNvSpPr>
          <p:nvPr/>
        </p:nvSpPr>
        <p:spPr bwMode="auto">
          <a:xfrm>
            <a:off x="4498975" y="1771650"/>
            <a:ext cx="3024188" cy="503238"/>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FF"/>
                  </a:solidFill>
                  <a:round/>
                </a:ln>
                <a:solidFill>
                  <a:srgbClr val="FF0000"/>
                </a:solidFill>
                <a:latin typeface="华文新魏" panose="02010800040101010101" charset="-122"/>
                <a:ea typeface="华文新魏" panose="02010800040101010101" charset="-122"/>
              </a:rPr>
              <a:t>重温高大形象</a:t>
            </a:r>
            <a:endParaRPr lang="zh-CN" altLang="en-US" sz="3600" b="1" kern="10">
              <a:ln w="9525">
                <a:solidFill>
                  <a:srgbClr val="0000FF"/>
                </a:solidFill>
                <a:round/>
              </a:ln>
              <a:solidFill>
                <a:srgbClr val="FF0000"/>
              </a:solidFill>
              <a:latin typeface="华文新魏" panose="02010800040101010101" charset="-122"/>
              <a:ea typeface="华文新魏" panose="02010800040101010101" charset="-122"/>
            </a:endParaRPr>
          </a:p>
        </p:txBody>
      </p:sp>
      <p:pic>
        <p:nvPicPr>
          <p:cNvPr id="33795" name="图片 44035" descr="mad00"/>
          <p:cNvPicPr>
            <a:picLocks noChangeAspect="1" noChangeArrowheads="1"/>
          </p:cNvPicPr>
          <p:nvPr/>
        </p:nvPicPr>
        <p:blipFill>
          <a:blip r:embed="rId1" cstate="print"/>
          <a:srcRect/>
          <a:stretch>
            <a:fillRect/>
          </a:stretch>
        </p:blipFill>
        <p:spPr bwMode="auto">
          <a:xfrm>
            <a:off x="755650" y="836613"/>
            <a:ext cx="2232025" cy="3600450"/>
          </a:xfrm>
          <a:prstGeom prst="rect">
            <a:avLst/>
          </a:prstGeom>
          <a:noFill/>
          <a:ln w="9525">
            <a:noFill/>
            <a:miter lim="800000"/>
            <a:headEnd/>
            <a:tailEnd/>
          </a:ln>
        </p:spPr>
      </p:pic>
      <p:sp>
        <p:nvSpPr>
          <p:cNvPr id="44037" name="矩形 44036"/>
          <p:cNvSpPr>
            <a:spLocks noChangeArrowheads="1"/>
          </p:cNvSpPr>
          <p:nvPr/>
        </p:nvSpPr>
        <p:spPr bwMode="auto">
          <a:xfrm>
            <a:off x="900113" y="4797425"/>
            <a:ext cx="2046287" cy="1066800"/>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鲁迅作品扉页</a:t>
            </a:r>
            <a:endParaRPr lang="zh-CN" altLang="en-US" b="1">
              <a:solidFill>
                <a:srgbClr val="CC0000"/>
              </a:solidFill>
              <a:latin typeface="Arial" panose="020B0604020202020204" pitchFamily="34" charset="0"/>
              <a:ea typeface="宋体" panose="02010600030101010101" pitchFamily="2" charset="-122"/>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4037"/>
                                        </p:tgtEl>
                                        <p:attrNameLst>
                                          <p:attrName>style.visibility</p:attrName>
                                        </p:attrNameLst>
                                      </p:cBhvr>
                                      <p:to>
                                        <p:strVal val="visible"/>
                                      </p:to>
                                    </p:set>
                                    <p:anim calcmode="lin" valueType="num">
                                      <p:cBhvr>
                                        <p:cTn id="7" dur="500" fill="hold"/>
                                        <p:tgtEl>
                                          <p:spTgt spid="44037"/>
                                        </p:tgtEl>
                                        <p:attrNameLst>
                                          <p:attrName>ppt_x</p:attrName>
                                        </p:attrNameLst>
                                      </p:cBhvr>
                                      <p:tavLst>
                                        <p:tav tm="0">
                                          <p:val>
                                            <p:strVal val="#ppt_x"/>
                                          </p:val>
                                        </p:tav>
                                        <p:tav tm="100000">
                                          <p:val>
                                            <p:strVal val="#ppt_x"/>
                                          </p:val>
                                        </p:tav>
                                      </p:tavLst>
                                    </p:anim>
                                    <p:anim calcmode="lin" valueType="num">
                                      <p:cBhvr>
                                        <p:cTn id="8" dur="500" fill="hold"/>
                                        <p:tgtEl>
                                          <p:spTgt spid="440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44035"/>
                                        </p:tgtEl>
                                        <p:attrNameLst>
                                          <p:attrName>style.visibility</p:attrName>
                                        </p:attrNameLst>
                                      </p:cBhvr>
                                      <p:to>
                                        <p:strVal val="visible"/>
                                      </p:to>
                                    </p:set>
                                    <p:animEffect transition="in" filter="blinds(horizontal)">
                                      <p:cBhvr>
                                        <p:cTn id="12" dur="500"/>
                                        <p:tgtEl>
                                          <p:spTgt spid="44035"/>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44034"/>
                                        </p:tgtEl>
                                        <p:attrNameLst>
                                          <p:attrName>style.visibility</p:attrName>
                                        </p:attrNameLst>
                                      </p:cBhvr>
                                      <p:to>
                                        <p:strVal val="visible"/>
                                      </p:to>
                                    </p:set>
                                    <p:animEffect transition="in" filter="slide(fromBottom)">
                                      <p:cBhvr>
                                        <p:cTn id="16" dur="500"/>
                                        <p:tgtEl>
                                          <p:spTgt spid="44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44035" grpId="0" animBg="1"/>
      <p:bldP spid="44037" grpId="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文本框 20481"/>
          <p:cNvSpPr txBox="1">
            <a:spLocks noChangeArrowheads="1"/>
          </p:cNvSpPr>
          <p:nvPr/>
        </p:nvSpPr>
        <p:spPr bwMode="auto">
          <a:xfrm>
            <a:off x="4356100" y="2205038"/>
            <a:ext cx="3889375" cy="2949575"/>
          </a:xfrm>
          <a:prstGeom prst="rect">
            <a:avLst/>
          </a:prstGeom>
          <a:noFill/>
          <a:ln w="9525">
            <a:noFill/>
            <a:miter lim="800000"/>
          </a:ln>
        </p:spPr>
        <p:txBody>
          <a:bodyPr>
            <a:spAutoFit/>
          </a:bodyPr>
          <a:lstStyle/>
          <a:p>
            <a:pPr eaLnBrk="1" hangingPunct="1">
              <a:lnSpc>
                <a:spcPct val="130000"/>
              </a:lnSpc>
              <a:spcBef>
                <a:spcPct val="0"/>
              </a:spcBef>
              <a:buFont typeface="Arial" panose="020B0604020202020204" pitchFamily="34" charset="0"/>
              <a:buNone/>
            </a:pPr>
            <a:r>
              <a:rPr lang="zh-CN" altLang="en-US" sz="3600" b="1">
                <a:solidFill>
                  <a:srgbClr val="800000"/>
                </a:solidFill>
                <a:ea typeface="宋体" panose="02010600030101010101" pitchFamily="2" charset="-122"/>
              </a:rPr>
              <a:t>灵台无计逃神矢，</a:t>
            </a:r>
            <a:endParaRPr lang="zh-CN" altLang="en-US" sz="3600" b="1">
              <a:solidFill>
                <a:srgbClr val="800000"/>
              </a:solidFill>
              <a:ea typeface="宋体" panose="02010600030101010101" pitchFamily="2" charset="-122"/>
            </a:endParaRPr>
          </a:p>
          <a:p>
            <a:pPr eaLnBrk="1" hangingPunct="1">
              <a:lnSpc>
                <a:spcPct val="130000"/>
              </a:lnSpc>
              <a:spcBef>
                <a:spcPct val="0"/>
              </a:spcBef>
              <a:buFont typeface="Arial" panose="020B0604020202020204" pitchFamily="34" charset="0"/>
              <a:buNone/>
            </a:pPr>
            <a:r>
              <a:rPr lang="zh-CN" altLang="en-US" sz="3600" b="1">
                <a:solidFill>
                  <a:srgbClr val="800000"/>
                </a:solidFill>
                <a:ea typeface="宋体" panose="02010600030101010101" pitchFamily="2" charset="-122"/>
              </a:rPr>
              <a:t>风雨如磐暗故园。 </a:t>
            </a:r>
            <a:endParaRPr lang="zh-CN" altLang="en-US" sz="3600" b="1">
              <a:solidFill>
                <a:srgbClr val="800000"/>
              </a:solidFill>
              <a:ea typeface="宋体" panose="02010600030101010101" pitchFamily="2" charset="-122"/>
            </a:endParaRPr>
          </a:p>
          <a:p>
            <a:pPr eaLnBrk="1" hangingPunct="1">
              <a:lnSpc>
                <a:spcPct val="130000"/>
              </a:lnSpc>
              <a:spcBef>
                <a:spcPct val="0"/>
              </a:spcBef>
              <a:buFont typeface="Arial" panose="020B0604020202020204" pitchFamily="34" charset="0"/>
              <a:buNone/>
            </a:pPr>
            <a:r>
              <a:rPr lang="zh-CN" altLang="en-US" sz="3600" b="1">
                <a:solidFill>
                  <a:srgbClr val="800000"/>
                </a:solidFill>
                <a:ea typeface="宋体" panose="02010600030101010101" pitchFamily="2" charset="-122"/>
              </a:rPr>
              <a:t>寄意寒星荃不察，</a:t>
            </a:r>
            <a:endParaRPr lang="zh-CN" altLang="en-US" sz="3600" b="1">
              <a:solidFill>
                <a:srgbClr val="800000"/>
              </a:solidFill>
              <a:ea typeface="宋体" panose="02010600030101010101" pitchFamily="2" charset="-122"/>
            </a:endParaRPr>
          </a:p>
          <a:p>
            <a:pPr eaLnBrk="1" hangingPunct="1">
              <a:lnSpc>
                <a:spcPct val="130000"/>
              </a:lnSpc>
              <a:spcBef>
                <a:spcPct val="0"/>
              </a:spcBef>
              <a:buFont typeface="Arial" panose="020B0604020202020204" pitchFamily="34" charset="0"/>
              <a:buNone/>
            </a:pPr>
            <a:r>
              <a:rPr lang="zh-CN" altLang="en-US" sz="3600" b="1">
                <a:solidFill>
                  <a:srgbClr val="800000"/>
                </a:solidFill>
                <a:ea typeface="宋体" panose="02010600030101010101" pitchFamily="2" charset="-122"/>
              </a:rPr>
              <a:t>我以我血荐轩辕。</a:t>
            </a:r>
            <a:endParaRPr lang="zh-CN" altLang="en-US" sz="3600" b="1">
              <a:solidFill>
                <a:srgbClr val="800000"/>
              </a:solidFill>
              <a:ea typeface="宋体" panose="02010600030101010101" pitchFamily="2" charset="-122"/>
            </a:endParaRPr>
          </a:p>
        </p:txBody>
      </p:sp>
      <p:sp>
        <p:nvSpPr>
          <p:cNvPr id="20483" name="矩形 20482"/>
          <p:cNvSpPr>
            <a:spLocks noChangeArrowheads="1" noChangeShapeType="1" noTextEdit="1"/>
          </p:cNvSpPr>
          <p:nvPr/>
        </p:nvSpPr>
        <p:spPr bwMode="auto">
          <a:xfrm>
            <a:off x="5148263" y="1268413"/>
            <a:ext cx="2233612" cy="647700"/>
          </a:xfrm>
          <a:prstGeom prst="rect">
            <a:avLst/>
          </a:prstGeom>
        </p:spPr>
        <p:txBody>
          <a:bodyPr wrap="none" fromWordArt="1">
            <a:prstTxWarp prst="textWave1">
              <a:avLst>
                <a:gd name="adj1" fmla="val 13005"/>
                <a:gd name="adj2" fmla="val 0"/>
              </a:avLst>
            </a:prstTxWarp>
          </a:bodyPr>
          <a:lstStyle/>
          <a:p>
            <a:pPr algn="ctr"/>
            <a:r>
              <a:rPr lang="zh-CN" altLang="en-US" sz="3600" b="1" kern="10">
                <a:ln w="9525">
                  <a:solidFill>
                    <a:srgbClr val="0000FF"/>
                  </a:solidFill>
                  <a:round/>
                </a:ln>
                <a:solidFill>
                  <a:srgbClr val="FF0000"/>
                </a:solidFill>
                <a:effectLst>
                  <a:outerShdw dist="53882" dir="2700000" algn="ctr" rotWithShape="0">
                    <a:srgbClr val="C0C0C0">
                      <a:alpha val="78998"/>
                    </a:srgbClr>
                  </a:outerShdw>
                </a:effectLst>
                <a:latin typeface="宋体" panose="02010600030101010101" pitchFamily="2" charset="-122"/>
                <a:ea typeface="宋体" panose="02010600030101010101" pitchFamily="2" charset="-122"/>
              </a:rPr>
              <a:t>自题小像</a:t>
            </a:r>
            <a:endParaRPr lang="zh-CN" altLang="en-US" sz="3600" b="1" kern="10">
              <a:ln w="9525">
                <a:solidFill>
                  <a:srgbClr val="0000FF"/>
                </a:solidFill>
                <a:round/>
              </a:ln>
              <a:solidFill>
                <a:srgbClr val="FF0000"/>
              </a:solidFill>
              <a:effectLst>
                <a:outerShdw dist="53882" dir="2700000" algn="ctr" rotWithShape="0">
                  <a:srgbClr val="C0C0C0">
                    <a:alpha val="78998"/>
                  </a:srgbClr>
                </a:outerShdw>
              </a:effectLst>
              <a:latin typeface="宋体" panose="02010600030101010101" pitchFamily="2" charset="-122"/>
              <a:ea typeface="宋体" panose="02010600030101010101" pitchFamily="2" charset="-122"/>
            </a:endParaRPr>
          </a:p>
        </p:txBody>
      </p:sp>
      <p:sp>
        <p:nvSpPr>
          <p:cNvPr id="20484" name="矩形 20483"/>
          <p:cNvSpPr>
            <a:spLocks noChangeArrowheads="1"/>
          </p:cNvSpPr>
          <p:nvPr/>
        </p:nvSpPr>
        <p:spPr bwMode="auto">
          <a:xfrm>
            <a:off x="900113" y="4797425"/>
            <a:ext cx="2046287" cy="1066800"/>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鲁迅作品扉页</a:t>
            </a:r>
            <a:endParaRPr lang="zh-CN" altLang="en-US" b="1">
              <a:solidFill>
                <a:srgbClr val="CC0000"/>
              </a:solidFill>
              <a:latin typeface="Arial" panose="020B0604020202020204" pitchFamily="34" charset="0"/>
              <a:ea typeface="宋体" panose="02010600030101010101" pitchFamily="2" charset="-122"/>
            </a:endParaRPr>
          </a:p>
        </p:txBody>
      </p:sp>
      <p:pic>
        <p:nvPicPr>
          <p:cNvPr id="34820" name="图片 20485"/>
          <p:cNvPicPr>
            <a:picLocks noChangeAspect="1" noChangeArrowheads="1"/>
          </p:cNvPicPr>
          <p:nvPr/>
        </p:nvPicPr>
        <p:blipFill>
          <a:blip r:embed="rId1" cstate="print"/>
          <a:srcRect/>
          <a:stretch>
            <a:fillRect/>
          </a:stretch>
        </p:blipFill>
        <p:spPr bwMode="auto">
          <a:xfrm>
            <a:off x="684213" y="836613"/>
            <a:ext cx="2374900" cy="3455987"/>
          </a:xfrm>
          <a:prstGeom prst="rect">
            <a:avLst/>
          </a:prstGeom>
          <a:noFill/>
          <a:ln w="9525">
            <a:noFill/>
            <a:miter lim="800000"/>
            <a:headEnd/>
            <a:tailEnd/>
          </a:ln>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checkerboard(across)">
                                      <p:cBhvr>
                                        <p:cTn id="7" dur="500"/>
                                        <p:tgtEl>
                                          <p:spTgt spid="2048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0483"/>
                                        </p:tgtEl>
                                        <p:attrNameLst>
                                          <p:attrName>style.visibility</p:attrName>
                                        </p:attrNameLst>
                                      </p:cBhvr>
                                      <p:to>
                                        <p:strVal val="visible"/>
                                      </p:to>
                                    </p:set>
                                    <p:animEffect transition="in" filter="blinds(horizontal)">
                                      <p:cBhvr>
                                        <p:cTn id="11" dur="500"/>
                                        <p:tgtEl>
                                          <p:spTgt spid="20483"/>
                                        </p:tgtEl>
                                      </p:cBhvr>
                                    </p:animEffect>
                                  </p:childTnLst>
                                </p:cTn>
                              </p:par>
                            </p:childTnLst>
                          </p:cTn>
                        </p:par>
                        <p:par>
                          <p:cTn id="12" fill="hold">
                            <p:stCondLst>
                              <p:cond delay="10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20482"/>
                                        </p:tgtEl>
                                        <p:attrNameLst>
                                          <p:attrName>style.visibility</p:attrName>
                                        </p:attrNameLst>
                                      </p:cBhvr>
                                      <p:to>
                                        <p:strVal val="visible"/>
                                      </p:to>
                                    </p:set>
                                    <p:anim calcmode="discrete" valueType="clr">
                                      <p:cBhvr override="childStyle">
                                        <p:cTn id="15" dur="80"/>
                                        <p:tgtEl>
                                          <p:spTgt spid="20482"/>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20482"/>
                                        </p:tgtEl>
                                        <p:attrNameLst>
                                          <p:attrName>fillcolor</p:attrName>
                                        </p:attrNameLst>
                                      </p:cBhvr>
                                      <p:tavLst>
                                        <p:tav tm="0">
                                          <p:val>
                                            <p:clrVal>
                                              <a:schemeClr val="accent2"/>
                                            </p:clrVal>
                                          </p:val>
                                        </p:tav>
                                        <p:tav tm="50000">
                                          <p:val>
                                            <p:clrVal>
                                              <a:schemeClr val="hlink"/>
                                            </p:clrVal>
                                          </p:val>
                                        </p:tav>
                                      </p:tavLst>
                                    </p:anim>
                                    <p:set>
                                      <p:cBhvr>
                                        <p:cTn id="17" dur="80"/>
                                        <p:tgtEl>
                                          <p:spTgt spid="2048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animBg="1"/>
      <p:bldP spid="2048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7" name="内容占位符 21506"/>
          <p:cNvSpPr>
            <a:spLocks noGrp="1" noChangeArrowheads="1"/>
          </p:cNvSpPr>
          <p:nvPr>
            <p:ph idx="4294967295"/>
          </p:nvPr>
        </p:nvSpPr>
        <p:spPr bwMode="auto">
          <a:xfrm>
            <a:off x="457200" y="1600200"/>
            <a:ext cx="8229600" cy="4525963"/>
          </a:xfrm>
          <a:prstGeom prst="rect">
            <a:avLst/>
          </a:prstGeom>
          <a:solidFill>
            <a:srgbClr val="FFFFFF"/>
          </a:solidFill>
          <a:ln>
            <a:miter lim="800000"/>
          </a:ln>
        </p:spPr>
        <p:txBody>
          <a:bodyPr/>
          <a:lstStyle/>
          <a:p>
            <a:r>
              <a:rPr lang="zh-CN" altLang="en-US"/>
              <a:t>【翻译】</a:t>
            </a:r>
            <a:endParaRPr lang="zh-CN" altLang="en-US"/>
          </a:p>
          <a:p>
            <a:r>
              <a:rPr lang="zh-CN" altLang="en-US"/>
              <a:t>我的爱国之心犹如被爱神之箭所射一般无处可逃，</a:t>
            </a:r>
            <a:endParaRPr lang="zh-CN" altLang="en-US"/>
          </a:p>
          <a:p>
            <a:r>
              <a:rPr lang="zh-CN" altLang="en-US"/>
              <a:t>祖国、故乡，正在风雨飘摇中黯然失色。</a:t>
            </a:r>
            <a:endParaRPr lang="zh-CN" altLang="en-US"/>
          </a:p>
          <a:p>
            <a:r>
              <a:rPr lang="zh-CN" altLang="en-US"/>
              <a:t>我把我的心意寄托给人民，然而人民却难以察觉，</a:t>
            </a:r>
            <a:endParaRPr lang="zh-CN" altLang="en-US"/>
          </a:p>
          <a:p>
            <a:r>
              <a:rPr lang="zh-CN" altLang="en-US"/>
              <a:t>我愿意把我毕生的精力托付给我的祖国。</a:t>
            </a: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animEffect transition="in" filter="dissolve">
                                      <p:cBhvr>
                                        <p:cTn id="7" dur="2000"/>
                                        <p:tgtEl>
                                          <p:spTgt spid="215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1507">
                                            <p:txEl>
                                              <p:pRg st="2" end="2"/>
                                            </p:txEl>
                                          </p:spTgt>
                                        </p:tgtEl>
                                        <p:attrNameLst>
                                          <p:attrName>style.visibility</p:attrName>
                                        </p:attrNameLst>
                                      </p:cBhvr>
                                      <p:to>
                                        <p:strVal val="visible"/>
                                      </p:to>
                                    </p:set>
                                    <p:anim calcmode="lin" valueType="num">
                                      <p:cBhvr>
                                        <p:cTn id="12" dur="2000" fill="hold"/>
                                        <p:tgtEl>
                                          <p:spTgt spid="21507">
                                            <p:txEl>
                                              <p:pRg st="2" end="2"/>
                                            </p:txEl>
                                          </p:spTgt>
                                        </p:tgtEl>
                                        <p:attrNameLst>
                                          <p:attrName>ppt_w</p:attrName>
                                        </p:attrNameLst>
                                      </p:cBhvr>
                                      <p:tavLst>
                                        <p:tav tm="0">
                                          <p:val>
                                            <p:fltVal val="0"/>
                                          </p:val>
                                        </p:tav>
                                        <p:tav tm="100000">
                                          <p:val>
                                            <p:strVal val="#ppt_w"/>
                                          </p:val>
                                        </p:tav>
                                      </p:tavLst>
                                    </p:anim>
                                    <p:anim calcmode="lin" valueType="num">
                                      <p:cBhvr>
                                        <p:cTn id="13" dur="2000" fill="hold"/>
                                        <p:tgtEl>
                                          <p:spTgt spid="21507">
                                            <p:txEl>
                                              <p:pRg st="2" end="2"/>
                                            </p:txEl>
                                          </p:spTgt>
                                        </p:tgtEl>
                                        <p:attrNameLst>
                                          <p:attrName>ppt_h</p:attrName>
                                        </p:attrNameLst>
                                      </p:cBhvr>
                                      <p:tavLst>
                                        <p:tav tm="0">
                                          <p:val>
                                            <p:fltVal val="0"/>
                                          </p:val>
                                        </p:tav>
                                        <p:tav tm="100000">
                                          <p:val>
                                            <p:strVal val="#ppt_h"/>
                                          </p:val>
                                        </p:tav>
                                      </p:tavLst>
                                    </p:anim>
                                    <p:animEffect transition="in" filter="fade">
                                      <p:cBhvr>
                                        <p:cTn id="14" dur="2000"/>
                                        <p:tgtEl>
                                          <p:spTgt spid="21507">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1507">
                                            <p:txEl>
                                              <p:pRg st="3" end="3"/>
                                            </p:txEl>
                                          </p:spTgt>
                                        </p:tgtEl>
                                        <p:attrNameLst>
                                          <p:attrName>style.visibility</p:attrName>
                                        </p:attrNameLst>
                                      </p:cBhvr>
                                      <p:to>
                                        <p:strVal val="visible"/>
                                      </p:to>
                                    </p:set>
                                    <p:animEffect transition="in" filter="randombar(horizontal)">
                                      <p:cBhvr>
                                        <p:cTn id="19" dur="2000"/>
                                        <p:tgtEl>
                                          <p:spTgt spid="21507">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6" fill="hold" nodeType="clickEffect">
                                  <p:stCondLst>
                                    <p:cond delay="0"/>
                                  </p:stCondLst>
                                  <p:childTnLst>
                                    <p:set>
                                      <p:cBhvr>
                                        <p:cTn id="23" dur="1" fill="hold">
                                          <p:stCondLst>
                                            <p:cond delay="0"/>
                                          </p:stCondLst>
                                        </p:cTn>
                                        <p:tgtEl>
                                          <p:spTgt spid="21507">
                                            <p:txEl>
                                              <p:pRg st="4" end="4"/>
                                            </p:txEl>
                                          </p:spTgt>
                                        </p:tgtEl>
                                        <p:attrNameLst>
                                          <p:attrName>style.visibility</p:attrName>
                                        </p:attrNameLst>
                                      </p:cBhvr>
                                      <p:to>
                                        <p:strVal val="visible"/>
                                      </p:to>
                                    </p:set>
                                    <p:animEffect transition="in" filter="barn(inHorizontal)">
                                      <p:cBhvr>
                                        <p:cTn id="24" dur="2000"/>
                                        <p:tgtEl>
                                          <p:spTgt spid="215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文本框 23553"/>
          <p:cNvSpPr txBox="1">
            <a:spLocks noChangeArrowheads="1"/>
          </p:cNvSpPr>
          <p:nvPr/>
        </p:nvSpPr>
        <p:spPr bwMode="auto">
          <a:xfrm>
            <a:off x="3563938" y="2205038"/>
            <a:ext cx="5462587" cy="3311525"/>
          </a:xfrm>
          <a:prstGeom prst="rect">
            <a:avLst/>
          </a:prstGeom>
          <a:noFill/>
          <a:ln w="9525">
            <a:noFill/>
            <a:miter lim="800000"/>
          </a:ln>
        </p:spPr>
        <p:txBody>
          <a:bodyPr>
            <a:spAutoFit/>
          </a:bodyPr>
          <a:lstStyle/>
          <a:p>
            <a:pPr eaLnBrk="1" hangingPunct="1">
              <a:lnSpc>
                <a:spcPct val="110000"/>
              </a:lnSpc>
              <a:spcBef>
                <a:spcPct val="50000"/>
              </a:spcBef>
              <a:buFont typeface="Arial" panose="020B0604020202020204" pitchFamily="34" charset="0"/>
              <a:buNone/>
            </a:pPr>
            <a:r>
              <a:rPr lang="en-US" altLang="zh-CN" b="1">
                <a:solidFill>
                  <a:srgbClr val="800000"/>
                </a:solidFill>
                <a:ea typeface="宋体" panose="02010600030101010101" pitchFamily="2" charset="-122"/>
              </a:rPr>
              <a:t>    </a:t>
            </a:r>
            <a:r>
              <a:rPr lang="zh-CN" altLang="en-US" b="1">
                <a:solidFill>
                  <a:srgbClr val="800000"/>
                </a:solidFill>
                <a:latin typeface="楷体_GB2312" panose="02010609030101010101" charset="-122"/>
                <a:ea typeface="楷体_GB2312" panose="02010609030101010101" charset="-122"/>
              </a:rPr>
              <a:t>鲁迅表达了对于祖国命运的深沉关切和忧思，流露了对于广大人民愚昧、不觉悟的愤慨和焦虑。他立誓要为祖国的复兴献出自己的鲜血和生命。</a:t>
            </a:r>
            <a:endParaRPr lang="zh-CN" altLang="en-US" b="1">
              <a:solidFill>
                <a:srgbClr val="800000"/>
              </a:solidFill>
              <a:latin typeface="楷体_GB2312" panose="02010609030101010101" charset="-122"/>
              <a:ea typeface="楷体_GB2312" panose="02010609030101010101" charset="-122"/>
            </a:endParaRPr>
          </a:p>
        </p:txBody>
      </p:sp>
      <p:sp>
        <p:nvSpPr>
          <p:cNvPr id="23555" name="矩形 23554"/>
          <p:cNvSpPr>
            <a:spLocks noChangeArrowheads="1"/>
          </p:cNvSpPr>
          <p:nvPr/>
        </p:nvSpPr>
        <p:spPr bwMode="auto">
          <a:xfrm>
            <a:off x="900113" y="4797425"/>
            <a:ext cx="2046287" cy="1066800"/>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鲁迅作品扉页</a:t>
            </a:r>
            <a:endParaRPr lang="zh-CN" altLang="en-US" b="1">
              <a:solidFill>
                <a:srgbClr val="CC0000"/>
              </a:solidFill>
              <a:latin typeface="Arial" panose="020B0604020202020204" pitchFamily="34" charset="0"/>
              <a:ea typeface="宋体" panose="02010600030101010101" pitchFamily="2" charset="-122"/>
            </a:endParaRPr>
          </a:p>
        </p:txBody>
      </p:sp>
      <p:pic>
        <p:nvPicPr>
          <p:cNvPr id="36867" name="图片 23556"/>
          <p:cNvPicPr>
            <a:picLocks noChangeAspect="1" noChangeArrowheads="1"/>
          </p:cNvPicPr>
          <p:nvPr/>
        </p:nvPicPr>
        <p:blipFill>
          <a:blip r:embed="rId1" cstate="print"/>
          <a:srcRect/>
          <a:stretch>
            <a:fillRect/>
          </a:stretch>
        </p:blipFill>
        <p:spPr bwMode="auto">
          <a:xfrm>
            <a:off x="684213" y="836613"/>
            <a:ext cx="2374900" cy="3600450"/>
          </a:xfrm>
          <a:prstGeom prst="rect">
            <a:avLst/>
          </a:prstGeom>
          <a:noFill/>
          <a:ln w="9525">
            <a:noFill/>
            <a:miter lim="800000"/>
            <a:headEnd/>
            <a:tailEnd/>
          </a:ln>
        </p:spPr>
      </p:pic>
      <p:sp>
        <p:nvSpPr>
          <p:cNvPr id="23558" name="矩形 23557"/>
          <p:cNvSpPr>
            <a:spLocks noChangeArrowheads="1" noChangeShapeType="1" noTextEdit="1"/>
          </p:cNvSpPr>
          <p:nvPr/>
        </p:nvSpPr>
        <p:spPr bwMode="auto">
          <a:xfrm>
            <a:off x="4932363" y="1484313"/>
            <a:ext cx="3024187" cy="503237"/>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FF"/>
                  </a:solidFill>
                  <a:round/>
                </a:ln>
                <a:solidFill>
                  <a:srgbClr val="FF0000"/>
                </a:solidFill>
                <a:latin typeface="华文新魏" panose="02010800040101010101" charset="-122"/>
                <a:ea typeface="华文新魏" panose="02010800040101010101" charset="-122"/>
              </a:rPr>
              <a:t>重温高大形象</a:t>
            </a:r>
            <a:endParaRPr lang="zh-CN" altLang="en-US" sz="3600" b="1" kern="10">
              <a:ln w="9525">
                <a:solidFill>
                  <a:srgbClr val="0000FF"/>
                </a:solidFill>
                <a:round/>
              </a:ln>
              <a:solidFill>
                <a:srgbClr val="FF0000"/>
              </a:solidFill>
              <a:latin typeface="华文新魏" panose="02010800040101010101" charset="-122"/>
              <a:ea typeface="华文新魏" panose="02010800040101010101" charset="-122"/>
            </a:endParaRPr>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p:cTn id="7" dur="500" fill="hold"/>
                                        <p:tgtEl>
                                          <p:spTgt spid="23555"/>
                                        </p:tgtEl>
                                        <p:attrNameLst>
                                          <p:attrName>ppt_x</p:attrName>
                                        </p:attrNameLst>
                                      </p:cBhvr>
                                      <p:tavLst>
                                        <p:tav tm="0">
                                          <p:val>
                                            <p:strVal val="#ppt_x"/>
                                          </p:val>
                                        </p:tav>
                                        <p:tav tm="100000">
                                          <p:val>
                                            <p:strVal val="#ppt_x"/>
                                          </p:val>
                                        </p:tav>
                                      </p:tavLst>
                                    </p:anim>
                                    <p:anim calcmode="lin" valueType="num">
                                      <p:cBhvr>
                                        <p:cTn id="8" dur="500" fill="hold"/>
                                        <p:tgtEl>
                                          <p:spTgt spid="2355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23558"/>
                                        </p:tgtEl>
                                        <p:attrNameLst>
                                          <p:attrName>style.visibility</p:attrName>
                                        </p:attrNameLst>
                                      </p:cBhvr>
                                      <p:to>
                                        <p:strVal val="visible"/>
                                      </p:to>
                                    </p:set>
                                    <p:animEffect transition="in" filter="blinds(horizontal)">
                                      <p:cBhvr>
                                        <p:cTn id="12" dur="500"/>
                                        <p:tgtEl>
                                          <p:spTgt spid="23558"/>
                                        </p:tgtEl>
                                      </p:cBhvr>
                                    </p:animEffect>
                                  </p:childTnLst>
                                </p:cTn>
                              </p:par>
                            </p:childTnLst>
                          </p:cTn>
                        </p:par>
                        <p:par>
                          <p:cTn id="13" fill="hold">
                            <p:stCondLst>
                              <p:cond delay="1000"/>
                            </p:stCondLst>
                            <p:childTnLst>
                              <p:par>
                                <p:cTn id="14" presetID="27" presetClass="entr" presetSubtype="0" fill="hold" grpId="0" nodeType="afterEffect">
                                  <p:stCondLst>
                                    <p:cond delay="0"/>
                                  </p:stCondLst>
                                  <p:iterate type="lt">
                                    <p:tmPct val="50000"/>
                                  </p:iterate>
                                  <p:childTnLst>
                                    <p:set>
                                      <p:cBhvr>
                                        <p:cTn id="15" dur="1" fill="hold">
                                          <p:stCondLst>
                                            <p:cond delay="0"/>
                                          </p:stCondLst>
                                        </p:cTn>
                                        <p:tgtEl>
                                          <p:spTgt spid="23554"/>
                                        </p:tgtEl>
                                        <p:attrNameLst>
                                          <p:attrName>style.visibility</p:attrName>
                                        </p:attrNameLst>
                                      </p:cBhvr>
                                      <p:to>
                                        <p:strVal val="visible"/>
                                      </p:to>
                                    </p:set>
                                    <p:anim calcmode="discrete" valueType="clr">
                                      <p:cBhvr override="childStyle">
                                        <p:cTn id="16" dur="80"/>
                                        <p:tgtEl>
                                          <p:spTgt spid="23554"/>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23554"/>
                                        </p:tgtEl>
                                        <p:attrNameLst>
                                          <p:attrName>fillcolor</p:attrName>
                                        </p:attrNameLst>
                                      </p:cBhvr>
                                      <p:tavLst>
                                        <p:tav tm="0">
                                          <p:val>
                                            <p:clrVal>
                                              <a:schemeClr val="accent2"/>
                                            </p:clrVal>
                                          </p:val>
                                        </p:tav>
                                        <p:tav tm="50000">
                                          <p:val>
                                            <p:clrVal>
                                              <a:schemeClr val="hlink"/>
                                            </p:clrVal>
                                          </p:val>
                                        </p:tav>
                                      </p:tavLst>
                                    </p:anim>
                                    <p:set>
                                      <p:cBhvr>
                                        <p:cTn id="18" dur="80"/>
                                        <p:tgtEl>
                                          <p:spTgt spid="2355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p:bldP spid="23558"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文本框 24577"/>
          <p:cNvSpPr txBox="1">
            <a:spLocks noChangeArrowheads="1"/>
          </p:cNvSpPr>
          <p:nvPr/>
        </p:nvSpPr>
        <p:spPr bwMode="auto">
          <a:xfrm>
            <a:off x="3708400" y="2420938"/>
            <a:ext cx="4968875" cy="2238375"/>
          </a:xfrm>
          <a:prstGeom prst="rect">
            <a:avLst/>
          </a:prstGeom>
          <a:noFill/>
          <a:ln w="9525">
            <a:noFill/>
            <a:miter lim="800000"/>
          </a:ln>
        </p:spPr>
        <p:txBody>
          <a:bodyPr>
            <a:spAutoFit/>
          </a:bodyPr>
          <a:lstStyle/>
          <a:p>
            <a:pPr eaLnBrk="1" hangingPunct="1">
              <a:lnSpc>
                <a:spcPct val="110000"/>
              </a:lnSpc>
              <a:spcBef>
                <a:spcPct val="0"/>
              </a:spcBef>
              <a:buFont typeface="Arial" panose="020B0604020202020204" pitchFamily="34" charset="0"/>
              <a:buNone/>
            </a:pPr>
            <a:r>
              <a:rPr lang="en-US" altLang="zh-CN" b="1">
                <a:solidFill>
                  <a:srgbClr val="800000"/>
                </a:solidFill>
                <a:latin typeface="Arial" panose="020B0604020202020204" pitchFamily="34" charset="0"/>
                <a:ea typeface="宋体" panose="02010600030101010101" pitchFamily="2" charset="-122"/>
              </a:rPr>
              <a:t>      </a:t>
            </a:r>
            <a:r>
              <a:rPr lang="zh-CN" altLang="en-US" b="1">
                <a:solidFill>
                  <a:srgbClr val="800000"/>
                </a:solidFill>
                <a:latin typeface="楷体_GB2312" panose="02010609030101010101" charset="-122"/>
                <a:ea typeface="楷体_GB2312" panose="02010609030101010101" charset="-122"/>
              </a:rPr>
              <a:t>全诗刻画了一位忧国忧民、看不到人民力量而又不堪孤寂、求索奋斗的青年爱国者的光辉形象。</a:t>
            </a:r>
            <a:endParaRPr lang="zh-CN" altLang="en-US" b="1">
              <a:solidFill>
                <a:srgbClr val="800000"/>
              </a:solidFill>
              <a:latin typeface="楷体_GB2312" panose="02010609030101010101" charset="-122"/>
              <a:ea typeface="楷体_GB2312" panose="02010609030101010101" charset="-122"/>
            </a:endParaRPr>
          </a:p>
        </p:txBody>
      </p:sp>
      <p:pic>
        <p:nvPicPr>
          <p:cNvPr id="37890" name="图片 24578" descr="u=24306568,2406155248&amp;fm=0&amp;gp=-6[1]"/>
          <p:cNvPicPr>
            <a:picLocks noChangeAspect="1" noChangeArrowheads="1"/>
          </p:cNvPicPr>
          <p:nvPr/>
        </p:nvPicPr>
        <p:blipFill>
          <a:blip r:embed="rId1" cstate="print"/>
          <a:srcRect/>
          <a:stretch>
            <a:fillRect/>
          </a:stretch>
        </p:blipFill>
        <p:spPr bwMode="auto">
          <a:xfrm>
            <a:off x="684213" y="836613"/>
            <a:ext cx="2370137" cy="3600450"/>
          </a:xfrm>
          <a:prstGeom prst="rect">
            <a:avLst/>
          </a:prstGeom>
          <a:noFill/>
          <a:ln w="9525">
            <a:noFill/>
            <a:miter lim="800000"/>
            <a:headEnd/>
            <a:tailEnd/>
          </a:ln>
        </p:spPr>
      </p:pic>
      <p:sp>
        <p:nvSpPr>
          <p:cNvPr id="24580" name="矩形 24579"/>
          <p:cNvSpPr>
            <a:spLocks noChangeArrowheads="1"/>
          </p:cNvSpPr>
          <p:nvPr/>
        </p:nvSpPr>
        <p:spPr bwMode="auto">
          <a:xfrm>
            <a:off x="900113" y="4797425"/>
            <a:ext cx="2046287" cy="1066800"/>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鲁迅作品扉页</a:t>
            </a:r>
            <a:endParaRPr lang="zh-CN" altLang="en-US" b="1">
              <a:solidFill>
                <a:srgbClr val="CC0000"/>
              </a:solidFill>
              <a:latin typeface="Arial" panose="020B0604020202020204" pitchFamily="34" charset="0"/>
              <a:ea typeface="宋体" panose="02010600030101010101" pitchFamily="2" charset="-122"/>
            </a:endParaRPr>
          </a:p>
        </p:txBody>
      </p:sp>
      <p:pic>
        <p:nvPicPr>
          <p:cNvPr id="37892" name="图片 24581"/>
          <p:cNvPicPr>
            <a:picLocks noChangeAspect="1" noChangeArrowheads="1"/>
          </p:cNvPicPr>
          <p:nvPr/>
        </p:nvPicPr>
        <p:blipFill>
          <a:blip r:embed="rId2" cstate="print"/>
          <a:srcRect/>
          <a:stretch>
            <a:fillRect/>
          </a:stretch>
        </p:blipFill>
        <p:spPr bwMode="auto">
          <a:xfrm>
            <a:off x="684213" y="765175"/>
            <a:ext cx="2374900" cy="3600450"/>
          </a:xfrm>
          <a:prstGeom prst="rect">
            <a:avLst/>
          </a:prstGeom>
          <a:noFill/>
          <a:ln w="9525">
            <a:noFill/>
            <a:miter lim="800000"/>
            <a:headEnd/>
            <a:tailEnd/>
          </a:ln>
        </p:spPr>
      </p:pic>
      <p:sp>
        <p:nvSpPr>
          <p:cNvPr id="24583" name="矩形 24582"/>
          <p:cNvSpPr>
            <a:spLocks noChangeArrowheads="1" noChangeShapeType="1" noTextEdit="1"/>
          </p:cNvSpPr>
          <p:nvPr/>
        </p:nvSpPr>
        <p:spPr bwMode="auto">
          <a:xfrm>
            <a:off x="4859338" y="1557338"/>
            <a:ext cx="3024187" cy="503237"/>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FF"/>
                  </a:solidFill>
                  <a:round/>
                </a:ln>
                <a:solidFill>
                  <a:srgbClr val="FF0000"/>
                </a:solidFill>
                <a:latin typeface="华文新魏" panose="02010800040101010101" charset="-122"/>
                <a:ea typeface="华文新魏" panose="02010800040101010101" charset="-122"/>
              </a:rPr>
              <a:t>重温高大形象</a:t>
            </a:r>
            <a:endParaRPr lang="zh-CN" altLang="en-US" sz="3600" b="1" kern="10">
              <a:ln w="9525">
                <a:solidFill>
                  <a:srgbClr val="0000FF"/>
                </a:solidFill>
                <a:round/>
              </a:ln>
              <a:solidFill>
                <a:srgbClr val="FF0000"/>
              </a:solidFill>
              <a:latin typeface="华文新魏" panose="02010800040101010101" charset="-122"/>
              <a:ea typeface="华文新魏" panose="020108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slide(fromBottom)">
                                      <p:cBhvr>
                                        <p:cTn id="7" dur="500"/>
                                        <p:tgtEl>
                                          <p:spTgt spid="2458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4583"/>
                                        </p:tgtEl>
                                        <p:attrNameLst>
                                          <p:attrName>style.visibility</p:attrName>
                                        </p:attrNameLst>
                                      </p:cBhvr>
                                      <p:to>
                                        <p:strVal val="visible"/>
                                      </p:to>
                                    </p:set>
                                    <p:animEffect transition="in" filter="blinds(horizontal)">
                                      <p:cBhvr>
                                        <p:cTn id="11" dur="500"/>
                                        <p:tgtEl>
                                          <p:spTgt spid="24583"/>
                                        </p:tgtEl>
                                      </p:cBhvr>
                                    </p:animEffect>
                                  </p:childTnLst>
                                </p:cTn>
                              </p:par>
                            </p:childTnLst>
                          </p:cTn>
                        </p:par>
                        <p:par>
                          <p:cTn id="12" fill="hold">
                            <p:stCondLst>
                              <p:cond delay="1000"/>
                            </p:stCondLst>
                            <p:childTnLst>
                              <p:par>
                                <p:cTn id="13" presetID="3" presetClass="entr" presetSubtype="5" fill="hold" grpId="0" nodeType="afterEffect">
                                  <p:stCondLst>
                                    <p:cond delay="0"/>
                                  </p:stCondLst>
                                  <p:childTnLst>
                                    <p:set>
                                      <p:cBhvr>
                                        <p:cTn id="14" dur="1" fill="hold">
                                          <p:stCondLst>
                                            <p:cond delay="0"/>
                                          </p:stCondLst>
                                        </p:cTn>
                                        <p:tgtEl>
                                          <p:spTgt spid="24578"/>
                                        </p:tgtEl>
                                        <p:attrNameLst>
                                          <p:attrName>style.visibility</p:attrName>
                                        </p:attrNameLst>
                                      </p:cBhvr>
                                      <p:to>
                                        <p:strVal val="visible"/>
                                      </p:to>
                                    </p:set>
                                    <p:animEffect transition="in" filter="blinds(vertical)">
                                      <p:cBhvr>
                                        <p:cTn id="15" dur="5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80" grpId="0"/>
      <p:bldP spid="24583"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文本框 25601"/>
          <p:cNvSpPr txBox="1">
            <a:spLocks noChangeArrowheads="1"/>
          </p:cNvSpPr>
          <p:nvPr/>
        </p:nvSpPr>
        <p:spPr bwMode="auto">
          <a:xfrm>
            <a:off x="3851275" y="692150"/>
            <a:ext cx="5183188" cy="5591175"/>
          </a:xfrm>
          <a:prstGeom prst="rect">
            <a:avLst/>
          </a:prstGeom>
          <a:noFill/>
          <a:ln w="9525">
            <a:noFill/>
            <a:miter lim="800000"/>
          </a:ln>
        </p:spPr>
        <p:txBody>
          <a:bodyPr>
            <a:spAutoFit/>
          </a:bodyPr>
          <a:lstStyle/>
          <a:p>
            <a:pPr algn="ctr" eaLnBrk="1" hangingPunct="1">
              <a:lnSpc>
                <a:spcPct val="125000"/>
              </a:lnSpc>
              <a:spcBef>
                <a:spcPct val="0"/>
              </a:spcBef>
              <a:buFont typeface="Arial" panose="020B0604020202020204" pitchFamily="34" charset="0"/>
              <a:buNone/>
            </a:pPr>
            <a:r>
              <a:rPr lang="zh-CN" altLang="en-US" sz="3600" b="1">
                <a:latin typeface="方正硬笔行书简体" panose="03000509000000000000" pitchFamily="65" charset="-122"/>
                <a:ea typeface="方正硬笔行书简体" panose="03000509000000000000" pitchFamily="65" charset="-122"/>
              </a:rPr>
              <a:t>运交华盖意何求，</a:t>
            </a:r>
            <a:endParaRPr lang="zh-CN" altLang="en-US" sz="3600" b="1">
              <a:latin typeface="方正硬笔行书简体" panose="03000509000000000000" pitchFamily="65" charset="-122"/>
              <a:ea typeface="方正硬笔行书简体" panose="03000509000000000000" pitchFamily="65" charset="-122"/>
            </a:endParaRPr>
          </a:p>
          <a:p>
            <a:pPr algn="ctr" eaLnBrk="1" hangingPunct="1">
              <a:lnSpc>
                <a:spcPct val="125000"/>
              </a:lnSpc>
              <a:spcBef>
                <a:spcPct val="0"/>
              </a:spcBef>
              <a:buFont typeface="Arial" panose="020B0604020202020204" pitchFamily="34" charset="0"/>
              <a:buNone/>
            </a:pPr>
            <a:r>
              <a:rPr lang="zh-CN" altLang="en-US" sz="3600" b="1">
                <a:latin typeface="方正硬笔行书简体" panose="03000509000000000000" pitchFamily="65" charset="-122"/>
                <a:ea typeface="方正硬笔行书简体" panose="03000509000000000000" pitchFamily="65" charset="-122"/>
              </a:rPr>
              <a:t>未敢翻身已碰头。 </a:t>
            </a:r>
            <a:endParaRPr lang="zh-CN" altLang="en-US" sz="3600" b="1">
              <a:latin typeface="方正硬笔行书简体" panose="03000509000000000000" pitchFamily="65" charset="-122"/>
              <a:ea typeface="方正硬笔行书简体" panose="03000509000000000000" pitchFamily="65" charset="-122"/>
            </a:endParaRPr>
          </a:p>
          <a:p>
            <a:pPr algn="ctr" eaLnBrk="1" hangingPunct="1">
              <a:lnSpc>
                <a:spcPct val="125000"/>
              </a:lnSpc>
              <a:spcBef>
                <a:spcPct val="0"/>
              </a:spcBef>
              <a:buFont typeface="Arial" panose="020B0604020202020204" pitchFamily="34" charset="0"/>
              <a:buNone/>
            </a:pPr>
            <a:r>
              <a:rPr lang="zh-CN" altLang="en-US" sz="3600" b="1">
                <a:latin typeface="方正硬笔行书简体" panose="03000509000000000000" pitchFamily="65" charset="-122"/>
                <a:ea typeface="方正硬笔行书简体" panose="03000509000000000000" pitchFamily="65" charset="-122"/>
              </a:rPr>
              <a:t>破帽遮颜过闹市，</a:t>
            </a:r>
            <a:endParaRPr lang="zh-CN" altLang="en-US" sz="3600" b="1">
              <a:latin typeface="方正硬笔行书简体" panose="03000509000000000000" pitchFamily="65" charset="-122"/>
              <a:ea typeface="方正硬笔行书简体" panose="03000509000000000000" pitchFamily="65" charset="-122"/>
            </a:endParaRPr>
          </a:p>
          <a:p>
            <a:pPr algn="ctr" eaLnBrk="1" hangingPunct="1">
              <a:lnSpc>
                <a:spcPct val="125000"/>
              </a:lnSpc>
              <a:spcBef>
                <a:spcPct val="0"/>
              </a:spcBef>
              <a:buFont typeface="Arial" panose="020B0604020202020204" pitchFamily="34" charset="0"/>
              <a:buNone/>
            </a:pPr>
            <a:r>
              <a:rPr lang="zh-CN" altLang="en-US" sz="3600" b="1">
                <a:latin typeface="方正硬笔行书简体" panose="03000509000000000000" pitchFamily="65" charset="-122"/>
                <a:ea typeface="方正硬笔行书简体" panose="03000509000000000000" pitchFamily="65" charset="-122"/>
              </a:rPr>
              <a:t>漏船载酒泛中流。 </a:t>
            </a:r>
            <a:endParaRPr lang="zh-CN" altLang="en-US" sz="3600" b="1">
              <a:latin typeface="方正硬笔行书简体" panose="03000509000000000000" pitchFamily="65" charset="-122"/>
              <a:ea typeface="方正硬笔行书简体" panose="03000509000000000000" pitchFamily="65" charset="-122"/>
            </a:endParaRPr>
          </a:p>
          <a:p>
            <a:pPr algn="ctr" eaLnBrk="1" hangingPunct="1">
              <a:lnSpc>
                <a:spcPct val="125000"/>
              </a:lnSpc>
              <a:spcBef>
                <a:spcPct val="0"/>
              </a:spcBef>
              <a:buFont typeface="Arial" panose="020B0604020202020204" pitchFamily="34" charset="0"/>
              <a:buNone/>
            </a:pPr>
            <a:r>
              <a:rPr lang="zh-CN" altLang="en-US" sz="3600" b="1">
                <a:latin typeface="方正硬笔行书简体" panose="03000509000000000000" pitchFamily="65" charset="-122"/>
                <a:ea typeface="方正硬笔行书简体" panose="03000509000000000000" pitchFamily="65" charset="-122"/>
              </a:rPr>
              <a:t>横眉冷对千夫指，</a:t>
            </a:r>
            <a:endParaRPr lang="zh-CN" altLang="en-US" sz="3600" b="1">
              <a:latin typeface="方正硬笔行书简体" panose="03000509000000000000" pitchFamily="65" charset="-122"/>
              <a:ea typeface="方正硬笔行书简体" panose="03000509000000000000" pitchFamily="65" charset="-122"/>
            </a:endParaRPr>
          </a:p>
          <a:p>
            <a:pPr algn="ctr" eaLnBrk="1" hangingPunct="1">
              <a:lnSpc>
                <a:spcPct val="125000"/>
              </a:lnSpc>
              <a:spcBef>
                <a:spcPct val="0"/>
              </a:spcBef>
              <a:buFont typeface="Arial" panose="020B0604020202020204" pitchFamily="34" charset="0"/>
              <a:buNone/>
            </a:pPr>
            <a:r>
              <a:rPr lang="zh-CN" altLang="en-US" sz="3600" b="1">
                <a:latin typeface="方正硬笔行书简体" panose="03000509000000000000" pitchFamily="65" charset="-122"/>
                <a:ea typeface="方正硬笔行书简体" panose="03000509000000000000" pitchFamily="65" charset="-122"/>
              </a:rPr>
              <a:t>俯首甘为孺子牛。 </a:t>
            </a:r>
            <a:endParaRPr lang="zh-CN" altLang="en-US" sz="3600" b="1">
              <a:latin typeface="方正硬笔行书简体" panose="03000509000000000000" pitchFamily="65" charset="-122"/>
              <a:ea typeface="方正硬笔行书简体" panose="03000509000000000000" pitchFamily="65" charset="-122"/>
            </a:endParaRPr>
          </a:p>
          <a:p>
            <a:pPr algn="ctr" eaLnBrk="1" hangingPunct="1">
              <a:lnSpc>
                <a:spcPct val="125000"/>
              </a:lnSpc>
              <a:spcBef>
                <a:spcPct val="0"/>
              </a:spcBef>
              <a:buFont typeface="Arial" panose="020B0604020202020204" pitchFamily="34" charset="0"/>
              <a:buNone/>
            </a:pPr>
            <a:r>
              <a:rPr lang="zh-CN" altLang="en-US" sz="3600" b="1">
                <a:latin typeface="方正硬笔行书简体" panose="03000509000000000000" pitchFamily="65" charset="-122"/>
                <a:ea typeface="方正硬笔行书简体" panose="03000509000000000000" pitchFamily="65" charset="-122"/>
              </a:rPr>
              <a:t>躲进小楼成一统，</a:t>
            </a:r>
            <a:endParaRPr lang="zh-CN" altLang="en-US" sz="3600" b="1">
              <a:latin typeface="方正硬笔行书简体" panose="03000509000000000000" pitchFamily="65" charset="-122"/>
              <a:ea typeface="方正硬笔行书简体" panose="03000509000000000000" pitchFamily="65" charset="-122"/>
            </a:endParaRPr>
          </a:p>
          <a:p>
            <a:pPr algn="ctr" eaLnBrk="1" hangingPunct="1">
              <a:lnSpc>
                <a:spcPct val="125000"/>
              </a:lnSpc>
              <a:spcBef>
                <a:spcPct val="0"/>
              </a:spcBef>
              <a:buFont typeface="Arial" panose="020B0604020202020204" pitchFamily="34" charset="0"/>
              <a:buNone/>
            </a:pPr>
            <a:r>
              <a:rPr lang="zh-CN" altLang="en-US" sz="3600" b="1">
                <a:latin typeface="方正硬笔行书简体" panose="03000509000000000000" pitchFamily="65" charset="-122"/>
                <a:ea typeface="方正硬笔行书简体" panose="03000509000000000000" pitchFamily="65" charset="-122"/>
              </a:rPr>
              <a:t>管他冬夏与春秋。 </a:t>
            </a:r>
            <a:endParaRPr lang="zh-CN" altLang="en-US" sz="3600" b="1">
              <a:latin typeface="方正硬笔行书简体" panose="03000509000000000000" pitchFamily="65" charset="-122"/>
              <a:ea typeface="方正硬笔行书简体" panose="03000509000000000000" pitchFamily="65" charset="-122"/>
            </a:endParaRPr>
          </a:p>
        </p:txBody>
      </p:sp>
      <p:sp>
        <p:nvSpPr>
          <p:cNvPr id="25603" name="矩形 25602"/>
          <p:cNvSpPr/>
          <p:nvPr/>
        </p:nvSpPr>
        <p:spPr>
          <a:xfrm>
            <a:off x="3563938" y="1989138"/>
            <a:ext cx="720725" cy="1944687"/>
          </a:xfrm>
          <a:prstGeom prst="rect">
            <a:avLst/>
          </a:prstGeom>
        </p:spPr>
        <p:txBody>
          <a:bodyPr wrap="none" fromWordArt="1">
            <a:prstTxWarp prst="textPlain">
              <a:avLst>
                <a:gd name="adj" fmla="val 50000"/>
              </a:avLst>
            </a:prstTxWarp>
            <a:normAutofit/>
          </a:bodyPr>
          <a:lstStyle/>
          <a:p>
            <a:pPr algn="ctr"/>
            <a:r>
              <a:rPr lang="zh-CN" altLang="en-US" sz="3600" b="1" noProof="1">
                <a:ln w="9525" cap="flat" cmpd="sng">
                  <a:solidFill>
                    <a:schemeClr val="bg1"/>
                  </a:solidFill>
                  <a:prstDash val="solid"/>
                  <a:headEnd type="none" w="med" len="med"/>
                  <a:tailEnd type="none" w="med" len="med"/>
                </a:ln>
                <a:solidFill>
                  <a:srgbClr val="800000"/>
                </a:solidFill>
                <a:latin typeface="华文新魏" panose="02010800040101010101" charset="-122"/>
                <a:ea typeface="华文新魏" panose="02010800040101010101" charset="-122"/>
                <a:cs typeface="+mn-ea"/>
              </a:rPr>
              <a:t>自</a:t>
            </a:r>
            <a:endParaRPr lang="zh-CN" altLang="en-US" sz="3600" b="1" noProof="1">
              <a:ln w="9525" cap="flat" cmpd="sng">
                <a:solidFill>
                  <a:schemeClr val="bg1"/>
                </a:solidFill>
                <a:prstDash val="solid"/>
                <a:headEnd type="none" w="med" len="med"/>
                <a:tailEnd type="none" w="med" len="med"/>
              </a:ln>
              <a:solidFill>
                <a:srgbClr val="800000"/>
              </a:solidFill>
              <a:latin typeface="华文新魏" panose="02010800040101010101" charset="-122"/>
              <a:ea typeface="华文新魏" panose="02010800040101010101" charset="-122"/>
            </a:endParaRPr>
          </a:p>
          <a:p>
            <a:pPr algn="ctr"/>
            <a:endParaRPr lang="zh-CN" altLang="en-US" sz="3600" b="1" noProof="1">
              <a:ln w="9525" cap="flat" cmpd="sng">
                <a:solidFill>
                  <a:schemeClr val="bg1"/>
                </a:solidFill>
                <a:prstDash val="solid"/>
                <a:headEnd type="none" w="med" len="med"/>
                <a:tailEnd type="none" w="med" len="med"/>
              </a:ln>
              <a:solidFill>
                <a:srgbClr val="800000"/>
              </a:solidFill>
              <a:latin typeface="华文新魏" panose="02010800040101010101" charset="-122"/>
              <a:ea typeface="华文新魏" panose="02010800040101010101" charset="-122"/>
            </a:endParaRPr>
          </a:p>
          <a:p>
            <a:pPr algn="ctr"/>
            <a:r>
              <a:rPr lang="zh-CN" altLang="en-US" sz="3600" b="1" noProof="1">
                <a:ln w="9525" cap="flat" cmpd="sng">
                  <a:solidFill>
                    <a:schemeClr val="bg1"/>
                  </a:solidFill>
                  <a:prstDash val="solid"/>
                  <a:headEnd type="none" w="med" len="med"/>
                  <a:tailEnd type="none" w="med" len="med"/>
                </a:ln>
                <a:solidFill>
                  <a:srgbClr val="800000"/>
                </a:solidFill>
                <a:latin typeface="华文新魏" panose="02010800040101010101" charset="-122"/>
                <a:ea typeface="华文新魏" panose="02010800040101010101" charset="-122"/>
                <a:cs typeface="+mn-ea"/>
              </a:rPr>
              <a:t>嘲</a:t>
            </a:r>
            <a:endParaRPr lang="zh-CN" altLang="en-US" sz="3600" b="1" noProof="1">
              <a:ln w="9525" cap="flat" cmpd="sng">
                <a:solidFill>
                  <a:schemeClr val="bg1"/>
                </a:solidFill>
                <a:prstDash val="solid"/>
                <a:headEnd type="none" w="med" len="med"/>
                <a:tailEnd type="none" w="med" len="med"/>
              </a:ln>
              <a:solidFill>
                <a:srgbClr val="800000"/>
              </a:solidFill>
              <a:latin typeface="华文新魏" panose="02010800040101010101" charset="-122"/>
              <a:ea typeface="华文新魏" panose="02010800040101010101" charset="-122"/>
            </a:endParaRPr>
          </a:p>
        </p:txBody>
      </p:sp>
      <p:pic>
        <p:nvPicPr>
          <p:cNvPr id="38915" name="图片 25603" descr="30526059bee1ebadb9f1732efda77ee8[1]"/>
          <p:cNvPicPr>
            <a:picLocks noChangeAspect="1" noChangeArrowheads="1"/>
          </p:cNvPicPr>
          <p:nvPr/>
        </p:nvPicPr>
        <p:blipFill>
          <a:blip r:embed="rId1" cstate="print"/>
          <a:srcRect/>
          <a:stretch>
            <a:fillRect/>
          </a:stretch>
        </p:blipFill>
        <p:spPr bwMode="auto">
          <a:xfrm>
            <a:off x="684213" y="836613"/>
            <a:ext cx="2382837" cy="3600450"/>
          </a:xfrm>
          <a:prstGeom prst="rect">
            <a:avLst/>
          </a:prstGeom>
          <a:noFill/>
          <a:ln w="9525">
            <a:noFill/>
            <a:miter lim="800000"/>
            <a:headEnd/>
            <a:tailEnd/>
          </a:ln>
        </p:spPr>
      </p:pic>
      <p:sp>
        <p:nvSpPr>
          <p:cNvPr id="25605" name="矩形 25604"/>
          <p:cNvSpPr>
            <a:spLocks noChangeArrowheads="1"/>
          </p:cNvSpPr>
          <p:nvPr/>
        </p:nvSpPr>
        <p:spPr bwMode="auto">
          <a:xfrm>
            <a:off x="900113" y="4797425"/>
            <a:ext cx="2046287" cy="1066800"/>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鲁迅作品扉页</a:t>
            </a:r>
            <a:endParaRPr lang="zh-CN" altLang="en-US" b="1">
              <a:solidFill>
                <a:srgbClr val="CC0000"/>
              </a:solidFill>
              <a:latin typeface="Arial" panose="020B0604020202020204" pitchFamily="34" charset="0"/>
              <a:ea typeface="宋体" panose="02010600030101010101" pitchFamily="2" charset="-122"/>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wedge">
                                      <p:cBhvr>
                                        <p:cTn id="7" dur="500"/>
                                        <p:tgtEl>
                                          <p:spTgt spid="2560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5603"/>
                                        </p:tgtEl>
                                        <p:attrNameLst>
                                          <p:attrName>style.visibility</p:attrName>
                                        </p:attrNameLst>
                                      </p:cBhvr>
                                      <p:to>
                                        <p:strVal val="visible"/>
                                      </p:to>
                                    </p:set>
                                    <p:anim calcmode="lin" valueType="num">
                                      <p:cBhvr>
                                        <p:cTn id="11" dur="500" fill="hold"/>
                                        <p:tgtEl>
                                          <p:spTgt spid="25603"/>
                                        </p:tgtEl>
                                        <p:attrNameLst>
                                          <p:attrName>ppt_x</p:attrName>
                                        </p:attrNameLst>
                                      </p:cBhvr>
                                      <p:tavLst>
                                        <p:tav tm="0">
                                          <p:val>
                                            <p:strVal val="#ppt_x"/>
                                          </p:val>
                                        </p:tav>
                                        <p:tav tm="100000">
                                          <p:val>
                                            <p:strVal val="#ppt_x"/>
                                          </p:val>
                                        </p:tav>
                                      </p:tavLst>
                                    </p:anim>
                                    <p:anim calcmode="lin" valueType="num">
                                      <p:cBhvr>
                                        <p:cTn id="12" dur="500" fill="hold"/>
                                        <p:tgtEl>
                                          <p:spTgt spid="2560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7" presetClass="entr" presetSubtype="0" fill="hold" grpId="0" nodeType="afterEffect">
                                  <p:stCondLst>
                                    <p:cond delay="0"/>
                                  </p:stCondLst>
                                  <p:iterate type="lt">
                                    <p:tmPct val="50000"/>
                                  </p:iterate>
                                  <p:childTnLst>
                                    <p:set>
                                      <p:cBhvr>
                                        <p:cTn id="15" dur="1" fill="hold">
                                          <p:stCondLst>
                                            <p:cond delay="0"/>
                                          </p:stCondLst>
                                        </p:cTn>
                                        <p:tgtEl>
                                          <p:spTgt spid="25602"/>
                                        </p:tgtEl>
                                        <p:attrNameLst>
                                          <p:attrName>style.visibility</p:attrName>
                                        </p:attrNameLst>
                                      </p:cBhvr>
                                      <p:to>
                                        <p:strVal val="visible"/>
                                      </p:to>
                                    </p:set>
                                    <p:anim calcmode="discrete" valueType="clr">
                                      <p:cBhvr override="childStyle">
                                        <p:cTn id="16" dur="80"/>
                                        <p:tgtEl>
                                          <p:spTgt spid="25602"/>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25602"/>
                                        </p:tgtEl>
                                        <p:attrNameLst>
                                          <p:attrName>fillcolor</p:attrName>
                                        </p:attrNameLst>
                                      </p:cBhvr>
                                      <p:tavLst>
                                        <p:tav tm="0">
                                          <p:val>
                                            <p:clrVal>
                                              <a:schemeClr val="accent2"/>
                                            </p:clrVal>
                                          </p:val>
                                        </p:tav>
                                        <p:tav tm="50000">
                                          <p:val>
                                            <p:clrVal>
                                              <a:schemeClr val="hlink"/>
                                            </p:clrVal>
                                          </p:val>
                                        </p:tav>
                                      </p:tavLst>
                                    </p:anim>
                                    <p:set>
                                      <p:cBhvr>
                                        <p:cTn id="18" dur="80"/>
                                        <p:tgtEl>
                                          <p:spTgt spid="2560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5" grpId="0"/>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文本框 26625"/>
          <p:cNvSpPr txBox="1">
            <a:spLocks noChangeArrowheads="1"/>
          </p:cNvSpPr>
          <p:nvPr/>
        </p:nvSpPr>
        <p:spPr bwMode="auto">
          <a:xfrm>
            <a:off x="3563938" y="2133600"/>
            <a:ext cx="5105400" cy="3306763"/>
          </a:xfrm>
          <a:prstGeom prst="rect">
            <a:avLst/>
          </a:prstGeom>
          <a:noFill/>
          <a:ln w="9525">
            <a:noFill/>
            <a:miter lim="800000"/>
          </a:ln>
        </p:spPr>
        <p:txBody>
          <a:bodyPr>
            <a:spAutoFit/>
          </a:bodyPr>
          <a:lstStyle/>
          <a:p>
            <a:pPr eaLnBrk="1" hangingPunct="1">
              <a:lnSpc>
                <a:spcPct val="110000"/>
              </a:lnSpc>
              <a:spcBef>
                <a:spcPct val="50000"/>
              </a:spcBef>
              <a:buFont typeface="Arial" panose="020B0604020202020204" pitchFamily="34" charset="0"/>
              <a:buNone/>
            </a:pPr>
            <a:r>
              <a:rPr lang="en-US" altLang="zh-CN">
                <a:solidFill>
                  <a:srgbClr val="800000"/>
                </a:solidFill>
                <a:latin typeface="华文行楷" panose="02010800040101010101" charset="-122"/>
                <a:ea typeface="华文行楷" panose="02010800040101010101" charset="-122"/>
              </a:rPr>
              <a:t>       </a:t>
            </a:r>
            <a:r>
              <a:rPr lang="zh-CN" altLang="en-US" b="1">
                <a:solidFill>
                  <a:srgbClr val="800000"/>
                </a:solidFill>
                <a:latin typeface="楷体_GB2312" panose="02010609030101010101" charset="-122"/>
                <a:ea typeface="楷体_GB2312" panose="02010609030101010101" charset="-122"/>
              </a:rPr>
              <a:t>他以幽默的笔调，描写自己在国民党文化“围剿”中的艰难处境，但他从容镇定，顽强应战，表现出“喜笑怒骂，皆成文章”的战斗风格。</a:t>
            </a:r>
            <a:endParaRPr lang="zh-CN" altLang="en-US" b="1">
              <a:solidFill>
                <a:srgbClr val="800000"/>
              </a:solidFill>
              <a:latin typeface="楷体_GB2312" panose="02010609030101010101" charset="-122"/>
              <a:ea typeface="楷体_GB2312" panose="02010609030101010101" charset="-122"/>
            </a:endParaRPr>
          </a:p>
        </p:txBody>
      </p:sp>
      <p:sp>
        <p:nvSpPr>
          <p:cNvPr id="26627" name="文本框 26626"/>
          <p:cNvSpPr txBox="1">
            <a:spLocks noChangeArrowheads="1"/>
          </p:cNvSpPr>
          <p:nvPr/>
        </p:nvSpPr>
        <p:spPr bwMode="auto">
          <a:xfrm>
            <a:off x="900113" y="4797425"/>
            <a:ext cx="1944687" cy="1066800"/>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鲁迅作品扉页</a:t>
            </a:r>
            <a:endParaRPr lang="zh-CN" altLang="en-US" b="1">
              <a:solidFill>
                <a:srgbClr val="CC0000"/>
              </a:solidFill>
              <a:latin typeface="Arial" panose="020B0604020202020204" pitchFamily="34" charset="0"/>
              <a:ea typeface="宋体" panose="02010600030101010101" pitchFamily="2" charset="-122"/>
            </a:endParaRPr>
          </a:p>
        </p:txBody>
      </p:sp>
      <p:pic>
        <p:nvPicPr>
          <p:cNvPr id="39939" name="图片 26628"/>
          <p:cNvPicPr>
            <a:picLocks noChangeAspect="1" noChangeArrowheads="1"/>
          </p:cNvPicPr>
          <p:nvPr/>
        </p:nvPicPr>
        <p:blipFill>
          <a:blip r:embed="rId1" cstate="print"/>
          <a:srcRect/>
          <a:stretch>
            <a:fillRect/>
          </a:stretch>
        </p:blipFill>
        <p:spPr bwMode="auto">
          <a:xfrm>
            <a:off x="755650" y="836613"/>
            <a:ext cx="2374900" cy="3529012"/>
          </a:xfrm>
          <a:prstGeom prst="rect">
            <a:avLst/>
          </a:prstGeom>
          <a:noFill/>
          <a:ln w="9525">
            <a:noFill/>
            <a:miter lim="800000"/>
            <a:headEnd/>
            <a:tailEnd/>
          </a:ln>
        </p:spPr>
      </p:pic>
      <p:sp>
        <p:nvSpPr>
          <p:cNvPr id="26630" name="矩形 26629"/>
          <p:cNvSpPr>
            <a:spLocks noChangeArrowheads="1" noChangeShapeType="1" noTextEdit="1"/>
          </p:cNvSpPr>
          <p:nvPr/>
        </p:nvSpPr>
        <p:spPr bwMode="auto">
          <a:xfrm>
            <a:off x="4932363" y="1341438"/>
            <a:ext cx="3024187" cy="503237"/>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FF"/>
                  </a:solidFill>
                  <a:round/>
                </a:ln>
                <a:solidFill>
                  <a:srgbClr val="FF0000"/>
                </a:solidFill>
                <a:latin typeface="华文新魏" panose="02010800040101010101" charset="-122"/>
                <a:ea typeface="华文新魏" panose="02010800040101010101" charset="-122"/>
              </a:rPr>
              <a:t>重温高大形象</a:t>
            </a:r>
            <a:endParaRPr lang="zh-CN" altLang="en-US" sz="3600" b="1" kern="10">
              <a:ln w="9525">
                <a:solidFill>
                  <a:srgbClr val="0000FF"/>
                </a:solidFill>
                <a:round/>
              </a:ln>
              <a:solidFill>
                <a:srgbClr val="FF0000"/>
              </a:solidFill>
              <a:latin typeface="华文新魏" panose="02010800040101010101" charset="-122"/>
              <a:ea typeface="华文新魏" panose="02010800040101010101" charset="-122"/>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checkerboard(across)">
                                      <p:cBhvr>
                                        <p:cTn id="7" dur="500"/>
                                        <p:tgtEl>
                                          <p:spTgt spid="2662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6630"/>
                                        </p:tgtEl>
                                        <p:attrNameLst>
                                          <p:attrName>style.visibility</p:attrName>
                                        </p:attrNameLst>
                                      </p:cBhvr>
                                      <p:to>
                                        <p:strVal val="visible"/>
                                      </p:to>
                                    </p:set>
                                    <p:animEffect transition="in" filter="blinds(horizontal)">
                                      <p:cBhvr>
                                        <p:cTn id="11" dur="500"/>
                                        <p:tgtEl>
                                          <p:spTgt spid="26630"/>
                                        </p:tgtEl>
                                      </p:cBhvr>
                                    </p:animEffect>
                                  </p:childTnLst>
                                </p:cTn>
                              </p:par>
                            </p:childTnLst>
                          </p:cTn>
                        </p:par>
                        <p:par>
                          <p:cTn id="12" fill="hold">
                            <p:stCondLst>
                              <p:cond delay="10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26626"/>
                                        </p:tgtEl>
                                        <p:attrNameLst>
                                          <p:attrName>style.visibility</p:attrName>
                                        </p:attrNameLst>
                                      </p:cBhvr>
                                      <p:to>
                                        <p:strVal val="visible"/>
                                      </p:to>
                                    </p:set>
                                    <p:anim calcmode="discrete" valueType="clr">
                                      <p:cBhvr override="childStyle">
                                        <p:cTn id="15" dur="80"/>
                                        <p:tgtEl>
                                          <p:spTgt spid="26626"/>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26626"/>
                                        </p:tgtEl>
                                        <p:attrNameLst>
                                          <p:attrName>fillcolor</p:attrName>
                                        </p:attrNameLst>
                                      </p:cBhvr>
                                      <p:tavLst>
                                        <p:tav tm="0">
                                          <p:val>
                                            <p:clrVal>
                                              <a:schemeClr val="accent2"/>
                                            </p:clrVal>
                                          </p:val>
                                        </p:tav>
                                        <p:tav tm="50000">
                                          <p:val>
                                            <p:clrVal>
                                              <a:schemeClr val="hlink"/>
                                            </p:clrVal>
                                          </p:val>
                                        </p:tav>
                                      </p:tavLst>
                                    </p:anim>
                                    <p:set>
                                      <p:cBhvr>
                                        <p:cTn id="17" dur="80"/>
                                        <p:tgtEl>
                                          <p:spTgt spid="2662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7" grpId="0"/>
      <p:bldP spid="26630"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矩形 27649"/>
          <p:cNvSpPr>
            <a:spLocks noChangeArrowheads="1"/>
          </p:cNvSpPr>
          <p:nvPr/>
        </p:nvSpPr>
        <p:spPr bwMode="auto">
          <a:xfrm>
            <a:off x="3708400" y="1989138"/>
            <a:ext cx="5113338" cy="3848100"/>
          </a:xfrm>
          <a:prstGeom prst="rect">
            <a:avLst/>
          </a:prstGeom>
          <a:noFill/>
          <a:ln w="9525">
            <a:noFill/>
            <a:miter lim="800000"/>
          </a:ln>
        </p:spPr>
        <p:txBody>
          <a:bodyPr>
            <a:spAutoFit/>
          </a:bodyPr>
          <a:lstStyle/>
          <a:p>
            <a:pPr eaLnBrk="1" hangingPunct="1">
              <a:lnSpc>
                <a:spcPct val="110000"/>
              </a:lnSpc>
              <a:spcBef>
                <a:spcPct val="0"/>
              </a:spcBef>
              <a:buFont typeface="Arial" panose="020B0604020202020204" pitchFamily="34" charset="0"/>
              <a:buNone/>
            </a:pPr>
            <a:r>
              <a:rPr lang="en-US" altLang="zh-CN" b="1">
                <a:solidFill>
                  <a:srgbClr val="800000"/>
                </a:solidFill>
                <a:latin typeface="Arial" panose="020B0604020202020204" pitchFamily="34" charset="0"/>
                <a:ea typeface="宋体" panose="02010600030101010101" pitchFamily="2" charset="-122"/>
              </a:rPr>
              <a:t>       </a:t>
            </a:r>
            <a:r>
              <a:rPr lang="zh-CN" altLang="en-US" b="1">
                <a:solidFill>
                  <a:srgbClr val="800000"/>
                </a:solidFill>
                <a:latin typeface="楷体_GB2312" panose="02010609030101010101" charset="-122"/>
                <a:ea typeface="楷体_GB2312" panose="02010609030101010101" charset="-122"/>
              </a:rPr>
              <a:t>这首诗感情深沉，有一次，鲁迅把诗的意思讲给内山完造听，听的人哭了，鲁迅也哭了。因为他处在八面攻击之中，想到自己的处境，想到中国人民的将来，他怎能不悲愤，不落泪</a:t>
            </a:r>
            <a:r>
              <a:rPr lang="en-US" altLang="zh-CN" b="1">
                <a:solidFill>
                  <a:srgbClr val="800000"/>
                </a:solidFill>
                <a:latin typeface="楷体_GB2312" panose="02010609030101010101" charset="-122"/>
                <a:ea typeface="楷体_GB2312" panose="02010609030101010101" charset="-122"/>
              </a:rPr>
              <a:t>?!</a:t>
            </a:r>
            <a:endParaRPr lang="en-US" altLang="zh-CN" b="1">
              <a:solidFill>
                <a:srgbClr val="800000"/>
              </a:solidFill>
              <a:latin typeface="楷体_GB2312" panose="02010609030101010101" charset="-122"/>
              <a:ea typeface="楷体_GB2312" panose="02010609030101010101" charset="-122"/>
            </a:endParaRPr>
          </a:p>
        </p:txBody>
      </p:sp>
      <p:pic>
        <p:nvPicPr>
          <p:cNvPr id="40962" name="图片 27650">
            <a:hlinkClick r:id="rId1"/>
          </p:cNvPr>
          <p:cNvPicPr>
            <a:picLocks noChangeAspect="1" noChangeArrowheads="1"/>
          </p:cNvPicPr>
          <p:nvPr/>
        </p:nvPicPr>
        <p:blipFill>
          <a:blip r:embed="rId2" cstate="print"/>
          <a:srcRect/>
          <a:stretch>
            <a:fillRect/>
          </a:stretch>
        </p:blipFill>
        <p:spPr bwMode="auto">
          <a:xfrm>
            <a:off x="684213" y="908050"/>
            <a:ext cx="2374900" cy="3529013"/>
          </a:xfrm>
          <a:prstGeom prst="rect">
            <a:avLst/>
          </a:prstGeom>
          <a:noFill/>
          <a:ln w="9525">
            <a:noFill/>
            <a:miter lim="800000"/>
            <a:headEnd/>
            <a:tailEnd/>
          </a:ln>
        </p:spPr>
      </p:pic>
      <p:sp>
        <p:nvSpPr>
          <p:cNvPr id="27652" name="文本框 27651"/>
          <p:cNvSpPr txBox="1">
            <a:spLocks noChangeArrowheads="1"/>
          </p:cNvSpPr>
          <p:nvPr/>
        </p:nvSpPr>
        <p:spPr bwMode="auto">
          <a:xfrm>
            <a:off x="1042988" y="4581525"/>
            <a:ext cx="1657350" cy="1311275"/>
          </a:xfrm>
          <a:prstGeom prst="rect">
            <a:avLst/>
          </a:prstGeom>
          <a:noFill/>
          <a:ln w="9525">
            <a:noFill/>
            <a:miter lim="800000"/>
          </a:ln>
        </p:spPr>
        <p:txBody>
          <a:bodyPr>
            <a:spAutoFit/>
          </a:bodyPr>
          <a:lstStyle/>
          <a:p>
            <a:pPr algn="ctr" eaLnBrk="1" hangingPunct="1">
              <a:lnSpc>
                <a:spcPct val="125000"/>
              </a:lnSpc>
              <a:spcBef>
                <a:spcPct val="5000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民族魂鲁迅</a:t>
            </a:r>
            <a:endParaRPr lang="zh-CN" altLang="en-US" b="1">
              <a:solidFill>
                <a:srgbClr val="CC0000"/>
              </a:solidFill>
              <a:latin typeface="Arial" panose="020B0604020202020204" pitchFamily="34" charset="0"/>
              <a:ea typeface="宋体" panose="02010600030101010101" pitchFamily="2" charset="-122"/>
            </a:endParaRPr>
          </a:p>
        </p:txBody>
      </p:sp>
      <p:sp>
        <p:nvSpPr>
          <p:cNvPr id="27654" name="矩形 27653"/>
          <p:cNvSpPr>
            <a:spLocks noChangeArrowheads="1" noChangeShapeType="1" noTextEdit="1"/>
          </p:cNvSpPr>
          <p:nvPr/>
        </p:nvSpPr>
        <p:spPr bwMode="auto">
          <a:xfrm>
            <a:off x="4787900" y="1196975"/>
            <a:ext cx="3024188" cy="503238"/>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FF"/>
                  </a:solidFill>
                  <a:round/>
                </a:ln>
                <a:solidFill>
                  <a:srgbClr val="FF0000"/>
                </a:solidFill>
                <a:latin typeface="华文新魏" panose="02010800040101010101" charset="-122"/>
                <a:ea typeface="华文新魏" panose="02010800040101010101" charset="-122"/>
              </a:rPr>
              <a:t>重温高大形象</a:t>
            </a:r>
            <a:endParaRPr lang="zh-CN" altLang="en-US" sz="3600" b="1" kern="10">
              <a:ln w="9525">
                <a:solidFill>
                  <a:srgbClr val="0000FF"/>
                </a:solidFill>
                <a:round/>
              </a:ln>
              <a:solidFill>
                <a:srgbClr val="FF0000"/>
              </a:solidFill>
              <a:latin typeface="华文新魏" panose="02010800040101010101" charset="-122"/>
              <a:ea typeface="华文新魏" panose="020108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blinds(horizontal)">
                                      <p:cBhvr>
                                        <p:cTn id="7" dur="500"/>
                                        <p:tgtEl>
                                          <p:spTgt spid="2765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7654"/>
                                        </p:tgtEl>
                                        <p:attrNameLst>
                                          <p:attrName>style.visibility</p:attrName>
                                        </p:attrNameLst>
                                      </p:cBhvr>
                                      <p:to>
                                        <p:strVal val="visible"/>
                                      </p:to>
                                    </p:set>
                                    <p:animEffect transition="in" filter="blinds(horizontal)">
                                      <p:cBhvr>
                                        <p:cTn id="11" dur="500"/>
                                        <p:tgtEl>
                                          <p:spTgt spid="27654"/>
                                        </p:tgtEl>
                                      </p:cBhvr>
                                    </p:animEffect>
                                  </p:childTnLst>
                                </p:cTn>
                              </p:par>
                            </p:childTnLst>
                          </p:cTn>
                        </p:par>
                        <p:par>
                          <p:cTn id="12" fill="hold">
                            <p:stCondLst>
                              <p:cond delay="1000"/>
                            </p:stCondLst>
                            <p:childTnLst>
                              <p:par>
                                <p:cTn id="13" presetID="27" presetClass="entr" presetSubtype="0" fill="hold" nodeType="afterEffect">
                                  <p:stCondLst>
                                    <p:cond delay="0"/>
                                  </p:stCondLst>
                                  <p:iterate type="lt">
                                    <p:tmPct val="50000"/>
                                  </p:iterate>
                                  <p:childTnLst>
                                    <p:set>
                                      <p:cBhvr>
                                        <p:cTn id="14" dur="1" fill="hold">
                                          <p:stCondLst>
                                            <p:cond delay="0"/>
                                          </p:stCondLst>
                                        </p:cTn>
                                        <p:tgtEl>
                                          <p:spTgt spid="27650">
                                            <p:txEl>
                                              <p:pRg st="0" end="0"/>
                                            </p:txEl>
                                          </p:spTgt>
                                        </p:tgtEl>
                                        <p:attrNameLst>
                                          <p:attrName>style.visibility</p:attrName>
                                        </p:attrNameLst>
                                      </p:cBhvr>
                                      <p:to>
                                        <p:strVal val="visible"/>
                                      </p:to>
                                    </p:set>
                                    <p:anim calcmode="discrete" valueType="clr">
                                      <p:cBhvr override="childStyle">
                                        <p:cTn id="15" dur="80"/>
                                        <p:tgtEl>
                                          <p:spTgt spid="2765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27650">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27650">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5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5121"/>
          <p:cNvSpPr txBox="1">
            <a:spLocks noChangeArrowheads="1"/>
          </p:cNvSpPr>
          <p:nvPr/>
        </p:nvSpPr>
        <p:spPr bwMode="auto">
          <a:xfrm>
            <a:off x="3492500" y="2133600"/>
            <a:ext cx="5365750" cy="2838450"/>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en-US" altLang="zh-CN" sz="3600" b="1">
                <a:solidFill>
                  <a:srgbClr val="FF6600"/>
                </a:solidFill>
                <a:ea typeface="宋体" panose="02010600030101010101" pitchFamily="2" charset="-122"/>
              </a:rPr>
              <a:t>    </a:t>
            </a:r>
            <a:r>
              <a:rPr lang="zh-CN" altLang="en-US" sz="3600" b="1">
                <a:solidFill>
                  <a:srgbClr val="800000"/>
                </a:solidFill>
                <a:latin typeface="楷体_GB2312" panose="02010609030101010101" charset="-122"/>
                <a:ea typeface="楷体_GB2312" panose="02010609030101010101" charset="-122"/>
              </a:rPr>
              <a:t>鲁迅（</a:t>
            </a:r>
            <a:r>
              <a:rPr lang="en-US" altLang="zh-CN" sz="3600" b="1">
                <a:solidFill>
                  <a:srgbClr val="800000"/>
                </a:solidFill>
                <a:latin typeface="楷体_GB2312" panose="02010609030101010101" charset="-122"/>
                <a:ea typeface="楷体_GB2312" panose="02010609030101010101" charset="-122"/>
              </a:rPr>
              <a:t>1881---1936</a:t>
            </a:r>
            <a:r>
              <a:rPr lang="zh-CN" altLang="en-US" sz="3600" b="1">
                <a:solidFill>
                  <a:srgbClr val="800000"/>
                </a:solidFill>
                <a:latin typeface="楷体_GB2312" panose="02010609030101010101" charset="-122"/>
                <a:ea typeface="楷体_GB2312" panose="02010609030101010101" charset="-122"/>
              </a:rPr>
              <a:t>）原名周树人，字豫才，浙江绍兴人。中国现代伟大的文学家、思想家、革命家。</a:t>
            </a:r>
            <a:endParaRPr lang="zh-CN" altLang="en-US" sz="3600" b="1">
              <a:solidFill>
                <a:srgbClr val="800000"/>
              </a:solidFill>
              <a:latin typeface="楷体_GB2312" panose="02010609030101010101" charset="-122"/>
              <a:ea typeface="楷体_GB2312" panose="02010609030101010101" charset="-122"/>
            </a:endParaRPr>
          </a:p>
        </p:txBody>
      </p:sp>
      <p:sp>
        <p:nvSpPr>
          <p:cNvPr id="5123" name="矩形 5122"/>
          <p:cNvSpPr>
            <a:spLocks noChangeArrowheads="1" noChangeShapeType="1" noTextEdit="1"/>
          </p:cNvSpPr>
          <p:nvPr/>
        </p:nvSpPr>
        <p:spPr bwMode="auto">
          <a:xfrm>
            <a:off x="5435600" y="1341438"/>
            <a:ext cx="1943100" cy="528637"/>
          </a:xfrm>
          <a:prstGeom prst="rect">
            <a:avLst/>
          </a:prstGeom>
        </p:spPr>
        <p:txBody>
          <a:bodyPr wrap="none" fromWordArt="1">
            <a:prstTxWarp prst="textPlain">
              <a:avLst>
                <a:gd name="adj" fmla="val 50000"/>
              </a:avLst>
            </a:prstTxWarp>
          </a:bodyPr>
          <a:lstStyle/>
          <a:p>
            <a:pPr algn="ctr"/>
            <a:r>
              <a:rPr lang="zh-CN" altLang="en-US" sz="3600" kern="10">
                <a:ln w="9525">
                  <a:solidFill>
                    <a:srgbClr val="0000FF"/>
                  </a:solidFill>
                  <a:round/>
                </a:ln>
                <a:solidFill>
                  <a:srgbClr val="FF0000"/>
                </a:solidFill>
                <a:latin typeface="宋体" panose="02010600030101010101" pitchFamily="2" charset="-122"/>
                <a:ea typeface="宋体" panose="02010600030101010101" pitchFamily="2" charset="-122"/>
              </a:rPr>
              <a:t>作者简介</a:t>
            </a:r>
            <a:endParaRPr lang="zh-CN" altLang="en-US" sz="3600" kern="10">
              <a:ln w="9525">
                <a:solidFill>
                  <a:srgbClr val="0000FF"/>
                </a:solidFill>
                <a:round/>
              </a:ln>
              <a:solidFill>
                <a:srgbClr val="FF0000"/>
              </a:solidFill>
              <a:latin typeface="宋体" panose="02010600030101010101" pitchFamily="2" charset="-122"/>
              <a:ea typeface="宋体" panose="02010600030101010101" pitchFamily="2" charset="-122"/>
            </a:endParaRPr>
          </a:p>
        </p:txBody>
      </p:sp>
      <p:sp>
        <p:nvSpPr>
          <p:cNvPr id="5124" name="文本框 5123"/>
          <p:cNvSpPr txBox="1">
            <a:spLocks noChangeArrowheads="1"/>
          </p:cNvSpPr>
          <p:nvPr/>
        </p:nvSpPr>
        <p:spPr bwMode="auto">
          <a:xfrm>
            <a:off x="900113" y="4724400"/>
            <a:ext cx="1944687" cy="579438"/>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中年鲁迅</a:t>
            </a:r>
            <a:endParaRPr lang="zh-CN" altLang="en-US" b="1">
              <a:solidFill>
                <a:srgbClr val="CC0000"/>
              </a:solidFill>
              <a:latin typeface="Arial" panose="020B0604020202020204" pitchFamily="34" charset="0"/>
              <a:ea typeface="宋体" panose="02010600030101010101" pitchFamily="2" charset="-122"/>
            </a:endParaRPr>
          </a:p>
        </p:txBody>
      </p:sp>
      <p:pic>
        <p:nvPicPr>
          <p:cNvPr id="5126" name="图片 5125"/>
          <p:cNvPicPr>
            <a:picLocks noChangeAspect="1" noChangeArrowheads="1"/>
          </p:cNvPicPr>
          <p:nvPr/>
        </p:nvPicPr>
        <p:blipFill>
          <a:blip r:embed="rId1" cstate="print"/>
          <a:srcRect/>
          <a:stretch>
            <a:fillRect/>
          </a:stretch>
        </p:blipFill>
        <p:spPr bwMode="auto">
          <a:xfrm>
            <a:off x="684213" y="836613"/>
            <a:ext cx="2447925" cy="3600450"/>
          </a:xfrm>
          <a:prstGeom prst="rect">
            <a:avLst/>
          </a:prstGeom>
          <a:noFill/>
          <a:ln w="9525">
            <a:noFill/>
            <a:miter lim="800000"/>
            <a:headEnd/>
            <a:tailEnd/>
          </a:ln>
        </p:spPr>
      </p:pic>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wedge">
                                      <p:cBhvr>
                                        <p:cTn id="7" dur="500"/>
                                        <p:tgtEl>
                                          <p:spTgt spid="5126"/>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5124"/>
                                        </p:tgtEl>
                                        <p:attrNameLst>
                                          <p:attrName>style.visibility</p:attrName>
                                        </p:attrNameLst>
                                      </p:cBhvr>
                                      <p:to>
                                        <p:strVal val="visible"/>
                                      </p:to>
                                    </p:set>
                                    <p:animEffect transition="in" filter="diamond(in)">
                                      <p:cBhvr>
                                        <p:cTn id="11" dur="500"/>
                                        <p:tgtEl>
                                          <p:spTgt spid="5124"/>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5123"/>
                                        </p:tgtEl>
                                        <p:attrNameLst>
                                          <p:attrName>style.visibility</p:attrName>
                                        </p:attrNameLst>
                                      </p:cBhvr>
                                      <p:to>
                                        <p:strVal val="visible"/>
                                      </p:to>
                                    </p:set>
                                    <p:animEffect transition="in" filter="blinds(horizontal)">
                                      <p:cBhvr>
                                        <p:cTn id="15" dur="500"/>
                                        <p:tgtEl>
                                          <p:spTgt spid="5123"/>
                                        </p:tgtEl>
                                      </p:cBhvr>
                                    </p:animEffect>
                                  </p:childTnLst>
                                </p:cTn>
                              </p:par>
                            </p:childTnLst>
                          </p:cTn>
                        </p:par>
                        <p:par>
                          <p:cTn id="16" fill="hold">
                            <p:stCondLst>
                              <p:cond delay="1500"/>
                            </p:stCondLst>
                            <p:childTnLst>
                              <p:par>
                                <p:cTn id="17" presetID="40" presetClass="entr" presetSubtype="0" fill="hold" nodeType="afterEffect">
                                  <p:stCondLst>
                                    <p:cond delay="0"/>
                                  </p:stCondLst>
                                  <p:iterate type="wd">
                                    <p:tmPct val="18000"/>
                                  </p:iterate>
                                  <p:childTnLst>
                                    <p:set>
                                      <p:cBhvr>
                                        <p:cTn id="18" dur="1" fill="hold">
                                          <p:stCondLst>
                                            <p:cond delay="0"/>
                                          </p:stCondLst>
                                        </p:cTn>
                                        <p:tgtEl>
                                          <p:spTgt spid="5122">
                                            <p:txEl>
                                              <p:pRg st="0" end="0"/>
                                            </p:txEl>
                                          </p:spTgt>
                                        </p:tgtEl>
                                        <p:attrNameLst>
                                          <p:attrName>style.visibility</p:attrName>
                                        </p:attrNameLst>
                                      </p:cBhvr>
                                      <p:to>
                                        <p:strVal val="visible"/>
                                      </p:to>
                                    </p:set>
                                    <p:animEffect transition="in" filter="fade">
                                      <p:cBhvr>
                                        <p:cTn id="19" dur="500"/>
                                        <p:tgtEl>
                                          <p:spTgt spid="5122">
                                            <p:txEl>
                                              <p:pRg st="0" end="0"/>
                                            </p:txEl>
                                          </p:spTgt>
                                        </p:tgtEl>
                                      </p:cBhvr>
                                    </p:animEffect>
                                    <p:anim calcmode="lin" valueType="num">
                                      <p:cBhvr>
                                        <p:cTn id="20" dur="500" fill="hold"/>
                                        <p:tgtEl>
                                          <p:spTgt spid="5122">
                                            <p:txEl>
                                              <p:pRg st="0" end="0"/>
                                            </p:txEl>
                                          </p:spTgt>
                                        </p:tgtEl>
                                        <p:attrNameLst>
                                          <p:attrName>ppt_x</p:attrName>
                                        </p:attrNameLst>
                                      </p:cBhvr>
                                      <p:tavLst>
                                        <p:tav tm="0">
                                          <p:val>
                                            <p:strVal val="#ppt_x-.1"/>
                                          </p:val>
                                        </p:tav>
                                        <p:tav tm="100000">
                                          <p:val>
                                            <p:strVal val="#ppt_x"/>
                                          </p:val>
                                        </p:tav>
                                      </p:tavLst>
                                    </p:anim>
                                    <p:anim calcmode="lin" valueType="num">
                                      <p:cBhvr>
                                        <p:cTn id="21" dur="500" fill="hold"/>
                                        <p:tgtEl>
                                          <p:spTgt spid="512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p:bldP spid="51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6145"/>
          <p:cNvSpPr>
            <a:spLocks noChangeArrowheads="1" noChangeShapeType="1" noTextEdit="1"/>
          </p:cNvSpPr>
          <p:nvPr/>
        </p:nvSpPr>
        <p:spPr bwMode="auto">
          <a:xfrm>
            <a:off x="5364163" y="908050"/>
            <a:ext cx="1943100" cy="530225"/>
          </a:xfrm>
          <a:prstGeom prst="rect">
            <a:avLst/>
          </a:prstGeom>
        </p:spPr>
        <p:txBody>
          <a:bodyPr wrap="none" fromWordArt="1">
            <a:prstTxWarp prst="textPlain">
              <a:avLst>
                <a:gd name="adj" fmla="val 50000"/>
              </a:avLst>
            </a:prstTxWarp>
          </a:bodyPr>
          <a:lstStyle/>
          <a:p>
            <a:pPr algn="ctr"/>
            <a:r>
              <a:rPr lang="zh-CN" altLang="en-US" sz="3600" kern="10">
                <a:ln w="9525">
                  <a:solidFill>
                    <a:srgbClr val="0000FF"/>
                  </a:solidFill>
                  <a:round/>
                </a:ln>
                <a:solidFill>
                  <a:srgbClr val="FF0000"/>
                </a:solidFill>
                <a:latin typeface="宋体" panose="02010600030101010101" pitchFamily="2" charset="-122"/>
                <a:ea typeface="宋体" panose="02010600030101010101" pitchFamily="2" charset="-122"/>
              </a:rPr>
              <a:t>作者作品</a:t>
            </a:r>
            <a:endParaRPr lang="zh-CN" altLang="en-US" sz="3600" kern="10">
              <a:ln w="9525">
                <a:solidFill>
                  <a:srgbClr val="0000FF"/>
                </a:solidFill>
                <a:round/>
              </a:ln>
              <a:solidFill>
                <a:srgbClr val="FF0000"/>
              </a:solidFill>
              <a:latin typeface="宋体" panose="02010600030101010101" pitchFamily="2" charset="-122"/>
              <a:ea typeface="宋体" panose="02010600030101010101" pitchFamily="2" charset="-122"/>
            </a:endParaRPr>
          </a:p>
        </p:txBody>
      </p:sp>
      <p:sp>
        <p:nvSpPr>
          <p:cNvPr id="6147" name="文本框 6146"/>
          <p:cNvSpPr txBox="1">
            <a:spLocks noChangeArrowheads="1"/>
          </p:cNvSpPr>
          <p:nvPr/>
        </p:nvSpPr>
        <p:spPr bwMode="auto">
          <a:xfrm>
            <a:off x="900113" y="5013325"/>
            <a:ext cx="2016125" cy="579438"/>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老年鲁迅</a:t>
            </a:r>
            <a:endParaRPr lang="zh-CN" altLang="en-US" b="1">
              <a:solidFill>
                <a:srgbClr val="CC0000"/>
              </a:solidFill>
              <a:latin typeface="Arial" panose="020B0604020202020204" pitchFamily="34" charset="0"/>
              <a:ea typeface="宋体" panose="02010600030101010101" pitchFamily="2" charset="-122"/>
            </a:endParaRPr>
          </a:p>
        </p:txBody>
      </p:sp>
      <p:pic>
        <p:nvPicPr>
          <p:cNvPr id="6148" name="图片 6147" descr="200703191316142396647[1]"/>
          <p:cNvPicPr>
            <a:picLocks noChangeAspect="1" noChangeArrowheads="1"/>
          </p:cNvPicPr>
          <p:nvPr/>
        </p:nvPicPr>
        <p:blipFill>
          <a:blip r:embed="rId1" cstate="print"/>
          <a:srcRect/>
          <a:stretch>
            <a:fillRect/>
          </a:stretch>
        </p:blipFill>
        <p:spPr bwMode="auto">
          <a:xfrm>
            <a:off x="684213" y="836613"/>
            <a:ext cx="2374900" cy="3671887"/>
          </a:xfrm>
          <a:prstGeom prst="rect">
            <a:avLst/>
          </a:prstGeom>
          <a:noFill/>
          <a:ln w="9525">
            <a:noFill/>
            <a:miter lim="800000"/>
            <a:headEnd/>
            <a:tailEnd/>
          </a:ln>
        </p:spPr>
      </p:pic>
      <p:sp>
        <p:nvSpPr>
          <p:cNvPr id="6150" name="矩形 6149"/>
          <p:cNvSpPr>
            <a:spLocks noChangeArrowheads="1"/>
          </p:cNvSpPr>
          <p:nvPr/>
        </p:nvSpPr>
        <p:spPr bwMode="auto">
          <a:xfrm>
            <a:off x="3348038" y="1860550"/>
            <a:ext cx="5621337" cy="3871913"/>
          </a:xfrm>
          <a:prstGeom prst="rect">
            <a:avLst/>
          </a:prstGeom>
          <a:noFill/>
          <a:ln w="9525">
            <a:noFill/>
            <a:miter lim="800000"/>
          </a:ln>
        </p:spPr>
        <p:txBody>
          <a:bodyPr anchor="ctr">
            <a:spAutoFit/>
          </a:bodyPr>
          <a:lstStyle/>
          <a:p>
            <a:pPr eaLnBrk="1" hangingPunct="1">
              <a:spcBef>
                <a:spcPct val="0"/>
              </a:spcBef>
              <a:buFont typeface="Arial" panose="020B0604020202020204" pitchFamily="34" charset="0"/>
              <a:buNone/>
            </a:pPr>
            <a:r>
              <a:rPr lang="zh-CN" altLang="en-US" b="1">
                <a:ea typeface="宋体" panose="02010600030101010101" pitchFamily="2" charset="-122"/>
              </a:rPr>
              <a:t>鲁迅作品有：小说集</a:t>
            </a:r>
            <a:r>
              <a:rPr lang="en-US" altLang="zh-CN" b="1">
                <a:solidFill>
                  <a:srgbClr val="FF0000"/>
                </a:solidFill>
                <a:ea typeface="宋体" panose="02010600030101010101" pitchFamily="2" charset="-122"/>
              </a:rPr>
              <a:t>《</a:t>
            </a:r>
            <a:r>
              <a:rPr lang="zh-CN" altLang="en-US" b="1">
                <a:solidFill>
                  <a:srgbClr val="FF0000"/>
                </a:solidFill>
                <a:ea typeface="宋体" panose="02010600030101010101" pitchFamily="2" charset="-122"/>
              </a:rPr>
              <a:t>呐喊</a:t>
            </a:r>
            <a:r>
              <a:rPr lang="en-US" altLang="zh-CN" b="1">
                <a:solidFill>
                  <a:srgbClr val="FF0000"/>
                </a:solidFill>
                <a:ea typeface="宋体" panose="02010600030101010101" pitchFamily="2" charset="-122"/>
              </a:rPr>
              <a:t>》</a:t>
            </a:r>
            <a:r>
              <a:rPr lang="zh-CN" altLang="en-US" sz="2800" b="1">
                <a:ea typeface="宋体" panose="02010600030101010101" pitchFamily="2" charset="-122"/>
              </a:rPr>
              <a:t>（包括</a:t>
            </a:r>
            <a:r>
              <a:rPr lang="en-US" altLang="zh-CN" sz="2800" b="1">
                <a:ea typeface="宋体" panose="02010600030101010101" pitchFamily="2" charset="-122"/>
              </a:rPr>
              <a:t>《</a:t>
            </a:r>
            <a:r>
              <a:rPr lang="zh-CN" altLang="en-US" sz="2800" b="1">
                <a:ea typeface="宋体" panose="02010600030101010101" pitchFamily="2" charset="-122"/>
              </a:rPr>
              <a:t>孔乙己</a:t>
            </a:r>
            <a:r>
              <a:rPr lang="en-US" altLang="zh-CN" sz="2800" b="1">
                <a:ea typeface="宋体" panose="02010600030101010101" pitchFamily="2" charset="-122"/>
              </a:rPr>
              <a:t>》《</a:t>
            </a:r>
            <a:r>
              <a:rPr lang="zh-CN" altLang="en-US" sz="2800" b="1">
                <a:ea typeface="宋体" panose="02010600030101010101" pitchFamily="2" charset="-122"/>
              </a:rPr>
              <a:t>药</a:t>
            </a:r>
            <a:r>
              <a:rPr lang="en-US" altLang="zh-CN" sz="2800" b="1">
                <a:ea typeface="宋体" panose="02010600030101010101" pitchFamily="2" charset="-122"/>
              </a:rPr>
              <a:t>》《</a:t>
            </a:r>
            <a:r>
              <a:rPr lang="zh-CN" altLang="en-US" sz="2800" b="1">
                <a:ea typeface="宋体" panose="02010600030101010101" pitchFamily="2" charset="-122"/>
              </a:rPr>
              <a:t>故乡</a:t>
            </a:r>
            <a:r>
              <a:rPr lang="en-US" altLang="zh-CN" sz="2800" b="1">
                <a:ea typeface="宋体" panose="02010600030101010101" pitchFamily="2" charset="-122"/>
              </a:rPr>
              <a:t>》《</a:t>
            </a:r>
            <a:r>
              <a:rPr lang="zh-CN" altLang="en-US" sz="2800" b="1">
                <a:ea typeface="宋体" panose="02010600030101010101" pitchFamily="2" charset="-122"/>
              </a:rPr>
              <a:t>阿</a:t>
            </a:r>
            <a:r>
              <a:rPr lang="en-US" altLang="zh-CN" sz="2800" b="1">
                <a:ea typeface="宋体" panose="02010600030101010101" pitchFamily="2" charset="-122"/>
              </a:rPr>
              <a:t>Q</a:t>
            </a:r>
            <a:r>
              <a:rPr lang="zh-CN" altLang="en-US" sz="2800" b="1">
                <a:ea typeface="宋体" panose="02010600030101010101" pitchFamily="2" charset="-122"/>
              </a:rPr>
              <a:t>正传</a:t>
            </a:r>
            <a:r>
              <a:rPr lang="en-US" altLang="zh-CN" sz="2800" b="1">
                <a:ea typeface="宋体" panose="02010600030101010101" pitchFamily="2" charset="-122"/>
              </a:rPr>
              <a:t>》</a:t>
            </a:r>
            <a:r>
              <a:rPr lang="zh-CN" altLang="en-US" sz="2800" b="1">
                <a:ea typeface="宋体" panose="02010600030101010101" pitchFamily="2" charset="-122"/>
              </a:rPr>
              <a:t>等</a:t>
            </a:r>
            <a:r>
              <a:rPr lang="zh-CN" altLang="en-US" b="1">
                <a:ea typeface="宋体" panose="02010600030101010101" pitchFamily="2" charset="-122"/>
              </a:rPr>
              <a:t>）、</a:t>
            </a:r>
            <a:r>
              <a:rPr lang="en-US" altLang="zh-CN" b="1">
                <a:solidFill>
                  <a:srgbClr val="FF0000"/>
                </a:solidFill>
                <a:ea typeface="宋体" panose="02010600030101010101" pitchFamily="2" charset="-122"/>
              </a:rPr>
              <a:t>《</a:t>
            </a:r>
            <a:r>
              <a:rPr lang="zh-CN" altLang="en-US" b="1">
                <a:solidFill>
                  <a:srgbClr val="FF0000"/>
                </a:solidFill>
                <a:ea typeface="宋体" panose="02010600030101010101" pitchFamily="2" charset="-122"/>
              </a:rPr>
              <a:t>彷徨</a:t>
            </a:r>
            <a:r>
              <a:rPr lang="en-US" altLang="zh-CN" b="1">
                <a:solidFill>
                  <a:srgbClr val="FF0000"/>
                </a:solidFill>
                <a:ea typeface="宋体" panose="02010600030101010101" pitchFamily="2" charset="-122"/>
              </a:rPr>
              <a:t>》</a:t>
            </a:r>
            <a:r>
              <a:rPr lang="zh-CN" altLang="en-US" b="1">
                <a:ea typeface="宋体" panose="02010600030101010101" pitchFamily="2" charset="-122"/>
              </a:rPr>
              <a:t>（</a:t>
            </a:r>
            <a:r>
              <a:rPr lang="zh-CN" altLang="en-US" sz="2800" b="1">
                <a:ea typeface="宋体" panose="02010600030101010101" pitchFamily="2" charset="-122"/>
              </a:rPr>
              <a:t>包括</a:t>
            </a:r>
            <a:r>
              <a:rPr lang="en-US" altLang="zh-CN" sz="2800" b="1">
                <a:ea typeface="宋体" panose="02010600030101010101" pitchFamily="2" charset="-122"/>
              </a:rPr>
              <a:t>《</a:t>
            </a:r>
            <a:r>
              <a:rPr lang="zh-CN" altLang="en-US" sz="2800" b="1">
                <a:ea typeface="宋体" panose="02010600030101010101" pitchFamily="2" charset="-122"/>
              </a:rPr>
              <a:t>祝福</a:t>
            </a:r>
            <a:r>
              <a:rPr lang="en-US" altLang="zh-CN" sz="2800" b="1">
                <a:ea typeface="宋体" panose="02010600030101010101" pitchFamily="2" charset="-122"/>
              </a:rPr>
              <a:t>》</a:t>
            </a:r>
            <a:r>
              <a:rPr lang="zh-CN" altLang="en-US" sz="2800" b="1">
                <a:ea typeface="宋体" panose="02010600030101010101" pitchFamily="2" charset="-122"/>
              </a:rPr>
              <a:t>等</a:t>
            </a:r>
            <a:r>
              <a:rPr lang="zh-CN" altLang="en-US" b="1">
                <a:ea typeface="宋体" panose="02010600030101010101" pitchFamily="2" charset="-122"/>
              </a:rPr>
              <a:t>）、</a:t>
            </a:r>
            <a:r>
              <a:rPr lang="en-US" altLang="zh-CN" b="1">
                <a:ea typeface="宋体" panose="02010600030101010101" pitchFamily="2" charset="-122"/>
              </a:rPr>
              <a:t>《</a:t>
            </a:r>
            <a:r>
              <a:rPr lang="zh-CN" altLang="en-US" b="1">
                <a:ea typeface="宋体" panose="02010600030101010101" pitchFamily="2" charset="-122"/>
              </a:rPr>
              <a:t>故事新编</a:t>
            </a:r>
            <a:r>
              <a:rPr lang="en-US" altLang="zh-CN" b="1">
                <a:ea typeface="宋体" panose="02010600030101010101" pitchFamily="2" charset="-122"/>
              </a:rPr>
              <a:t>》</a:t>
            </a:r>
            <a:r>
              <a:rPr lang="zh-CN" altLang="en-US" b="1">
                <a:ea typeface="宋体" panose="02010600030101010101" pitchFamily="2" charset="-122"/>
              </a:rPr>
              <a:t>、散文集</a:t>
            </a:r>
            <a:r>
              <a:rPr lang="en-US" altLang="zh-CN" b="1">
                <a:solidFill>
                  <a:srgbClr val="FF0000"/>
                </a:solidFill>
                <a:ea typeface="宋体" panose="02010600030101010101" pitchFamily="2" charset="-122"/>
              </a:rPr>
              <a:t>《</a:t>
            </a:r>
            <a:r>
              <a:rPr lang="zh-CN" altLang="en-US" b="1">
                <a:solidFill>
                  <a:srgbClr val="FF0000"/>
                </a:solidFill>
                <a:ea typeface="宋体" panose="02010600030101010101" pitchFamily="2" charset="-122"/>
              </a:rPr>
              <a:t>朝花夕拾</a:t>
            </a:r>
            <a:r>
              <a:rPr lang="en-US" altLang="zh-CN" b="1">
                <a:solidFill>
                  <a:srgbClr val="FF0000"/>
                </a:solidFill>
                <a:ea typeface="宋体" panose="02010600030101010101" pitchFamily="2" charset="-122"/>
              </a:rPr>
              <a:t>》</a:t>
            </a:r>
            <a:r>
              <a:rPr lang="zh-CN" altLang="en-US" sz="2800" b="1">
                <a:ea typeface="宋体" panose="02010600030101010101" pitchFamily="2" charset="-122"/>
              </a:rPr>
              <a:t>（包括</a:t>
            </a:r>
            <a:r>
              <a:rPr lang="en-US" altLang="zh-CN" sz="2800" b="1">
                <a:ea typeface="宋体" panose="02010600030101010101" pitchFamily="2" charset="-122"/>
              </a:rPr>
              <a:t>《</a:t>
            </a:r>
            <a:r>
              <a:rPr lang="zh-CN" altLang="en-US" sz="2800" b="1">
                <a:ea typeface="宋体" panose="02010600030101010101" pitchFamily="2" charset="-122"/>
              </a:rPr>
              <a:t>藤野先生</a:t>
            </a:r>
            <a:r>
              <a:rPr lang="en-US" altLang="zh-CN" sz="2800" b="1">
                <a:ea typeface="宋体" panose="02010600030101010101" pitchFamily="2" charset="-122"/>
              </a:rPr>
              <a:t>》《</a:t>
            </a:r>
            <a:r>
              <a:rPr lang="zh-CN" altLang="en-US" sz="2800" b="1">
                <a:ea typeface="宋体" panose="02010600030101010101" pitchFamily="2" charset="-122"/>
              </a:rPr>
              <a:t>从百草园到三味书屋</a:t>
            </a:r>
            <a:r>
              <a:rPr lang="en-US" altLang="zh-CN" sz="2800" b="1">
                <a:ea typeface="宋体" panose="02010600030101010101" pitchFamily="2" charset="-122"/>
              </a:rPr>
              <a:t>》</a:t>
            </a:r>
            <a:r>
              <a:rPr lang="zh-CN" altLang="en-US" sz="2800" b="1">
                <a:ea typeface="宋体" panose="02010600030101010101" pitchFamily="2" charset="-122"/>
              </a:rPr>
              <a:t>等）</a:t>
            </a:r>
            <a:r>
              <a:rPr lang="zh-CN" altLang="en-US" b="1">
                <a:ea typeface="宋体" panose="02010600030101010101" pitchFamily="2" charset="-122"/>
              </a:rPr>
              <a:t>、杂文集</a:t>
            </a:r>
            <a:r>
              <a:rPr lang="en-US" altLang="zh-CN" b="1">
                <a:solidFill>
                  <a:srgbClr val="FF0000"/>
                </a:solidFill>
                <a:ea typeface="宋体" panose="02010600030101010101" pitchFamily="2" charset="-122"/>
              </a:rPr>
              <a:t>《</a:t>
            </a:r>
            <a:r>
              <a:rPr lang="zh-CN" altLang="en-US" b="1">
                <a:solidFill>
                  <a:srgbClr val="FF0000"/>
                </a:solidFill>
                <a:ea typeface="宋体" panose="02010600030101010101" pitchFamily="2" charset="-122"/>
              </a:rPr>
              <a:t>华盖集</a:t>
            </a:r>
            <a:r>
              <a:rPr lang="en-US" altLang="zh-CN" b="1">
                <a:solidFill>
                  <a:srgbClr val="FF0000"/>
                </a:solidFill>
                <a:ea typeface="宋体" panose="02010600030101010101" pitchFamily="2" charset="-122"/>
              </a:rPr>
              <a:t>》《</a:t>
            </a:r>
            <a:r>
              <a:rPr lang="zh-CN" altLang="en-US" b="1">
                <a:solidFill>
                  <a:srgbClr val="FF0000"/>
                </a:solidFill>
                <a:ea typeface="宋体" panose="02010600030101010101" pitchFamily="2" charset="-122"/>
              </a:rPr>
              <a:t>而已集</a:t>
            </a:r>
            <a:r>
              <a:rPr lang="en-US" altLang="zh-CN" b="1">
                <a:solidFill>
                  <a:srgbClr val="FF0000"/>
                </a:solidFill>
                <a:ea typeface="宋体" panose="02010600030101010101" pitchFamily="2" charset="-122"/>
              </a:rPr>
              <a:t>》</a:t>
            </a:r>
            <a:r>
              <a:rPr lang="zh-CN" altLang="en-US" b="1">
                <a:ea typeface="宋体" panose="02010600030101010101" pitchFamily="2" charset="-122"/>
              </a:rPr>
              <a:t>等。</a:t>
            </a:r>
            <a:endParaRPr lang="zh-CN" altLang="en-US" b="1">
              <a:ea typeface="宋体" panose="02010600030101010101" pitchFamily="2"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checkerboard(across)">
                                      <p:cBhvr>
                                        <p:cTn id="7" dur="500"/>
                                        <p:tgtEl>
                                          <p:spTgt spid="614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6147"/>
                                        </p:tgtEl>
                                        <p:attrNameLst>
                                          <p:attrName>style.visibility</p:attrName>
                                        </p:attrNameLst>
                                      </p:cBhvr>
                                      <p:to>
                                        <p:strVal val="visible"/>
                                      </p:to>
                                    </p:set>
                                    <p:animEffect transition="in" filter="checkerboard(across)">
                                      <p:cBhvr>
                                        <p:cTn id="11" dur="500"/>
                                        <p:tgtEl>
                                          <p:spTgt spid="6147"/>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146"/>
                                        </p:tgtEl>
                                        <p:attrNameLst>
                                          <p:attrName>style.visibility</p:attrName>
                                        </p:attrNameLst>
                                      </p:cBhvr>
                                      <p:to>
                                        <p:strVal val="visible"/>
                                      </p:to>
                                    </p:set>
                                    <p:animEffect transition="in" filter="blinds(horizontal)">
                                      <p:cBhvr>
                                        <p:cTn id="15" dur="500"/>
                                        <p:tgtEl>
                                          <p:spTgt spid="6146"/>
                                        </p:tgtEl>
                                      </p:cBhvr>
                                    </p:animEffect>
                                  </p:childTnLst>
                                </p:cTn>
                              </p:par>
                            </p:childTnLst>
                          </p:cTn>
                        </p:par>
                        <p:par>
                          <p:cTn id="16" fill="hold">
                            <p:stCondLst>
                              <p:cond delay="1500"/>
                            </p:stCondLst>
                            <p:childTnLst>
                              <p:par>
                                <p:cTn id="17" presetID="21" presetClass="entr" presetSubtype="4" fill="hold" grpId="0" nodeType="afterEffect">
                                  <p:stCondLst>
                                    <p:cond delay="0"/>
                                  </p:stCondLst>
                                  <p:childTnLst>
                                    <p:set>
                                      <p:cBhvr>
                                        <p:cTn id="18" dur="1" fill="hold">
                                          <p:stCondLst>
                                            <p:cond delay="0"/>
                                          </p:stCondLst>
                                        </p:cTn>
                                        <p:tgtEl>
                                          <p:spTgt spid="6150"/>
                                        </p:tgtEl>
                                        <p:attrNameLst>
                                          <p:attrName>style.visibility</p:attrName>
                                        </p:attrNameLst>
                                      </p:cBhvr>
                                      <p:to>
                                        <p:strVal val="visible"/>
                                      </p:to>
                                    </p:set>
                                    <p:animEffect transition="in" filter="wheel(4)">
                                      <p:cBhvr>
                                        <p:cTn id="19" dur="20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7" grpId="0"/>
      <p:bldP spid="615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文本框 7169"/>
          <p:cNvSpPr txBox="1">
            <a:spLocks noChangeArrowheads="1"/>
          </p:cNvSpPr>
          <p:nvPr/>
        </p:nvSpPr>
        <p:spPr bwMode="auto">
          <a:xfrm>
            <a:off x="3492500" y="1958975"/>
            <a:ext cx="5832475" cy="1066800"/>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en-US" altLang="zh-CN" b="1">
                <a:solidFill>
                  <a:srgbClr val="3366FF"/>
                </a:solidFill>
                <a:ea typeface="宋体" panose="02010600030101010101" pitchFamily="2" charset="-122"/>
              </a:rPr>
              <a:t>  </a:t>
            </a:r>
            <a:r>
              <a:rPr lang="zh-CN" altLang="en-US" b="1">
                <a:solidFill>
                  <a:srgbClr val="800000"/>
                </a:solidFill>
                <a:ea typeface="宋体" panose="02010600030101010101" pitchFamily="2" charset="-122"/>
              </a:rPr>
              <a:t>解释经文的著作。如：经</a:t>
            </a:r>
            <a:endParaRPr lang="zh-CN" altLang="en-US" b="1">
              <a:solidFill>
                <a:srgbClr val="800000"/>
              </a:solidFill>
              <a:ea typeface="宋体" panose="02010600030101010101" pitchFamily="2" charset="-122"/>
            </a:endParaRPr>
          </a:p>
          <a:p>
            <a:pPr eaLnBrk="1" hangingPunct="1">
              <a:spcBef>
                <a:spcPct val="0"/>
              </a:spcBef>
              <a:buFont typeface="Arial" panose="020B0604020202020204" pitchFamily="34" charset="0"/>
              <a:buNone/>
            </a:pPr>
            <a:r>
              <a:rPr lang="zh-CN" altLang="en-US" b="1">
                <a:solidFill>
                  <a:srgbClr val="800000"/>
                </a:solidFill>
                <a:ea typeface="宋体" panose="02010600030101010101" pitchFamily="2" charset="-122"/>
              </a:rPr>
              <a:t>传</a:t>
            </a:r>
            <a:r>
              <a:rPr lang="en-US" altLang="zh-CN" b="1">
                <a:solidFill>
                  <a:srgbClr val="800000"/>
                </a:solidFill>
                <a:ea typeface="宋体" panose="02010600030101010101" pitchFamily="2" charset="-122"/>
              </a:rPr>
              <a:t>/《</a:t>
            </a:r>
            <a:r>
              <a:rPr lang="zh-CN" altLang="en-US" b="1">
                <a:solidFill>
                  <a:srgbClr val="800000"/>
                </a:solidFill>
                <a:ea typeface="宋体" panose="02010600030101010101" pitchFamily="2" charset="-122"/>
              </a:rPr>
              <a:t>左传</a:t>
            </a:r>
            <a:r>
              <a:rPr lang="en-US" altLang="zh-CN" b="1">
                <a:solidFill>
                  <a:srgbClr val="800000"/>
                </a:solidFill>
                <a:ea typeface="宋体" panose="02010600030101010101" pitchFamily="2" charset="-122"/>
              </a:rPr>
              <a:t>》《</a:t>
            </a:r>
            <a:r>
              <a:rPr lang="zh-CN" altLang="en-US" b="1">
                <a:solidFill>
                  <a:srgbClr val="800000"/>
                </a:solidFill>
                <a:ea typeface="宋体" panose="02010600030101010101" pitchFamily="2" charset="-122"/>
              </a:rPr>
              <a:t>经传释词</a:t>
            </a:r>
            <a:r>
              <a:rPr lang="en-US" altLang="zh-CN" b="1">
                <a:solidFill>
                  <a:srgbClr val="800000"/>
                </a:solidFill>
                <a:ea typeface="宋体" panose="02010600030101010101" pitchFamily="2" charset="-122"/>
              </a:rPr>
              <a:t>》</a:t>
            </a:r>
            <a:r>
              <a:rPr lang="en-US" altLang="zh-CN" b="1">
                <a:solidFill>
                  <a:srgbClr val="3366FF"/>
                </a:solidFill>
                <a:ea typeface="宋体" panose="02010600030101010101" pitchFamily="2" charset="-122"/>
              </a:rPr>
              <a:t> </a:t>
            </a:r>
            <a:endParaRPr lang="en-US" altLang="zh-CN" b="1">
              <a:solidFill>
                <a:srgbClr val="3366FF"/>
              </a:solidFill>
              <a:ea typeface="宋体" panose="02010600030101010101" pitchFamily="2" charset="-122"/>
            </a:endParaRPr>
          </a:p>
        </p:txBody>
      </p:sp>
      <p:sp>
        <p:nvSpPr>
          <p:cNvPr id="7171" name="文本框 7170"/>
          <p:cNvSpPr txBox="1">
            <a:spLocks noChangeArrowheads="1"/>
          </p:cNvSpPr>
          <p:nvPr/>
        </p:nvSpPr>
        <p:spPr bwMode="auto">
          <a:xfrm>
            <a:off x="3636963" y="3098800"/>
            <a:ext cx="5903912" cy="1066800"/>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en-US" altLang="zh-CN" b="1">
                <a:solidFill>
                  <a:srgbClr val="0000FF"/>
                </a:solidFill>
                <a:ea typeface="宋体" panose="02010600030101010101" pitchFamily="2" charset="-122"/>
              </a:rPr>
              <a:t> </a:t>
            </a:r>
            <a:r>
              <a:rPr lang="zh-CN" altLang="en-US" b="1">
                <a:solidFill>
                  <a:srgbClr val="800000"/>
                </a:solidFill>
                <a:ea typeface="宋体" panose="02010600030101010101" pitchFamily="2" charset="-122"/>
              </a:rPr>
              <a:t>传记：列传</a:t>
            </a:r>
            <a:r>
              <a:rPr lang="en-US" altLang="zh-CN" b="1">
                <a:solidFill>
                  <a:srgbClr val="800000"/>
                </a:solidFill>
                <a:ea typeface="宋体" panose="02010600030101010101" pitchFamily="2" charset="-122"/>
              </a:rPr>
              <a:t>/</a:t>
            </a:r>
            <a:r>
              <a:rPr lang="zh-CN" altLang="en-US" b="1">
                <a:solidFill>
                  <a:srgbClr val="800000"/>
                </a:solidFill>
                <a:ea typeface="宋体" panose="02010600030101010101" pitchFamily="2" charset="-122"/>
              </a:rPr>
              <a:t>别传</a:t>
            </a:r>
            <a:r>
              <a:rPr lang="en-US" altLang="zh-CN" b="1">
                <a:solidFill>
                  <a:srgbClr val="800000"/>
                </a:solidFill>
                <a:ea typeface="宋体" panose="02010600030101010101" pitchFamily="2" charset="-122"/>
              </a:rPr>
              <a:t>/</a:t>
            </a:r>
            <a:r>
              <a:rPr lang="zh-CN" altLang="en-US" b="1">
                <a:solidFill>
                  <a:srgbClr val="800000"/>
                </a:solidFill>
                <a:ea typeface="宋体" panose="02010600030101010101" pitchFamily="2" charset="-122"/>
              </a:rPr>
              <a:t>外传</a:t>
            </a:r>
            <a:r>
              <a:rPr lang="en-US" altLang="zh-CN" b="1">
                <a:solidFill>
                  <a:srgbClr val="800000"/>
                </a:solidFill>
                <a:ea typeface="宋体" panose="02010600030101010101" pitchFamily="2" charset="-122"/>
              </a:rPr>
              <a:t>/</a:t>
            </a:r>
            <a:r>
              <a:rPr lang="zh-CN" altLang="en-US" b="1">
                <a:solidFill>
                  <a:srgbClr val="800000"/>
                </a:solidFill>
                <a:ea typeface="宋体" panose="02010600030101010101" pitchFamily="2" charset="-122"/>
              </a:rPr>
              <a:t>自</a:t>
            </a:r>
            <a:endParaRPr lang="zh-CN" altLang="en-US" b="1">
              <a:solidFill>
                <a:srgbClr val="800000"/>
              </a:solidFill>
              <a:ea typeface="宋体" panose="02010600030101010101" pitchFamily="2" charset="-122"/>
            </a:endParaRPr>
          </a:p>
          <a:p>
            <a:pPr eaLnBrk="1" hangingPunct="1">
              <a:spcBef>
                <a:spcPct val="0"/>
              </a:spcBef>
              <a:buFont typeface="Arial" panose="020B0604020202020204" pitchFamily="34" charset="0"/>
              <a:buNone/>
            </a:pPr>
            <a:r>
              <a:rPr lang="zh-CN" altLang="en-US" b="1">
                <a:solidFill>
                  <a:srgbClr val="800000"/>
                </a:solidFill>
                <a:ea typeface="宋体" panose="02010600030101010101" pitchFamily="2" charset="-122"/>
              </a:rPr>
              <a:t>传。如：</a:t>
            </a:r>
            <a:r>
              <a:rPr lang="en-US" altLang="zh-CN" b="1">
                <a:solidFill>
                  <a:srgbClr val="800000"/>
                </a:solidFill>
                <a:ea typeface="宋体" panose="02010600030101010101" pitchFamily="2" charset="-122"/>
              </a:rPr>
              <a:t>《</a:t>
            </a:r>
            <a:r>
              <a:rPr lang="zh-CN" altLang="en-US" b="1">
                <a:solidFill>
                  <a:srgbClr val="800000"/>
                </a:solidFill>
                <a:ea typeface="宋体" panose="02010600030101010101" pitchFamily="2" charset="-122"/>
              </a:rPr>
              <a:t>史记</a:t>
            </a:r>
            <a:r>
              <a:rPr lang="en-US" altLang="zh-CN" b="1">
                <a:solidFill>
                  <a:srgbClr val="800000"/>
                </a:solidFill>
                <a:ea typeface="宋体" panose="02010600030101010101" pitchFamily="2" charset="-122"/>
              </a:rPr>
              <a:t>•</a:t>
            </a:r>
            <a:r>
              <a:rPr lang="zh-CN" altLang="en-US" b="1">
                <a:solidFill>
                  <a:srgbClr val="800000"/>
                </a:solidFill>
                <a:ea typeface="宋体" panose="02010600030101010101" pitchFamily="2" charset="-122"/>
              </a:rPr>
              <a:t>屈原列传</a:t>
            </a:r>
            <a:r>
              <a:rPr lang="en-US" altLang="zh-CN" b="1">
                <a:solidFill>
                  <a:srgbClr val="800000"/>
                </a:solidFill>
                <a:ea typeface="宋体" panose="02010600030101010101" pitchFamily="2" charset="-122"/>
              </a:rPr>
              <a:t>》</a:t>
            </a:r>
            <a:endParaRPr lang="en-US" altLang="zh-CN" b="1">
              <a:solidFill>
                <a:srgbClr val="800000"/>
              </a:solidFill>
              <a:ea typeface="宋体" panose="02010600030101010101" pitchFamily="2" charset="-122"/>
            </a:endParaRPr>
          </a:p>
        </p:txBody>
      </p:sp>
      <p:sp>
        <p:nvSpPr>
          <p:cNvPr id="7172" name="文本框 7171"/>
          <p:cNvSpPr txBox="1">
            <a:spLocks noChangeArrowheads="1"/>
          </p:cNvSpPr>
          <p:nvPr/>
        </p:nvSpPr>
        <p:spPr bwMode="auto">
          <a:xfrm>
            <a:off x="3419475" y="4221163"/>
            <a:ext cx="5903913" cy="1554162"/>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en-US" altLang="zh-CN" b="1">
                <a:solidFill>
                  <a:srgbClr val="000099"/>
                </a:solidFill>
                <a:ea typeface="宋体" panose="02010600030101010101" pitchFamily="2" charset="-122"/>
              </a:rPr>
              <a:t>  </a:t>
            </a:r>
            <a:r>
              <a:rPr lang="zh-CN" altLang="en-US" b="1">
                <a:solidFill>
                  <a:srgbClr val="800000"/>
                </a:solidFill>
                <a:ea typeface="宋体" panose="02010600030101010101" pitchFamily="2" charset="-122"/>
              </a:rPr>
              <a:t>叙述历史故事的作品（多</a:t>
            </a:r>
            <a:endParaRPr lang="zh-CN" altLang="en-US" b="1">
              <a:solidFill>
                <a:srgbClr val="800000"/>
              </a:solidFill>
              <a:ea typeface="宋体" panose="02010600030101010101" pitchFamily="2" charset="-122"/>
            </a:endParaRPr>
          </a:p>
          <a:p>
            <a:pPr eaLnBrk="1" hangingPunct="1">
              <a:spcBef>
                <a:spcPct val="0"/>
              </a:spcBef>
              <a:buFont typeface="Arial" panose="020B0604020202020204" pitchFamily="34" charset="0"/>
              <a:buNone/>
            </a:pPr>
            <a:r>
              <a:rPr lang="zh-CN" altLang="en-US" b="1">
                <a:solidFill>
                  <a:srgbClr val="800000"/>
                </a:solidFill>
                <a:ea typeface="宋体" panose="02010600030101010101" pitchFamily="2" charset="-122"/>
              </a:rPr>
              <a:t>为小说）。如：</a:t>
            </a:r>
            <a:r>
              <a:rPr lang="en-US" altLang="zh-CN" b="1">
                <a:solidFill>
                  <a:srgbClr val="800000"/>
                </a:solidFill>
                <a:ea typeface="宋体" panose="02010600030101010101" pitchFamily="2" charset="-122"/>
              </a:rPr>
              <a:t>《</a:t>
            </a:r>
            <a:r>
              <a:rPr lang="zh-CN" altLang="en-US" b="1">
                <a:solidFill>
                  <a:srgbClr val="800000"/>
                </a:solidFill>
                <a:ea typeface="宋体" panose="02010600030101010101" pitchFamily="2" charset="-122"/>
              </a:rPr>
              <a:t>水浒传</a:t>
            </a:r>
            <a:r>
              <a:rPr lang="en-US" altLang="zh-CN" b="1">
                <a:solidFill>
                  <a:srgbClr val="800000"/>
                </a:solidFill>
                <a:ea typeface="宋体" panose="02010600030101010101" pitchFamily="2" charset="-122"/>
              </a:rPr>
              <a:t>》</a:t>
            </a:r>
            <a:endParaRPr lang="en-US" altLang="zh-CN" b="1">
              <a:solidFill>
                <a:srgbClr val="800000"/>
              </a:solidFill>
              <a:ea typeface="宋体" panose="02010600030101010101" pitchFamily="2" charset="-122"/>
            </a:endParaRPr>
          </a:p>
          <a:p>
            <a:pPr eaLnBrk="1" hangingPunct="1">
              <a:spcBef>
                <a:spcPct val="0"/>
              </a:spcBef>
              <a:buFont typeface="Arial" panose="020B0604020202020204" pitchFamily="34" charset="0"/>
              <a:buNone/>
            </a:pPr>
            <a:r>
              <a:rPr lang="en-US" altLang="zh-CN" b="1">
                <a:solidFill>
                  <a:srgbClr val="800000"/>
                </a:solidFill>
                <a:ea typeface="宋体" panose="02010600030101010101" pitchFamily="2" charset="-122"/>
              </a:rPr>
              <a:t>《</a:t>
            </a:r>
            <a:r>
              <a:rPr lang="zh-CN" altLang="en-US" b="1">
                <a:solidFill>
                  <a:srgbClr val="800000"/>
                </a:solidFill>
                <a:ea typeface="宋体" panose="02010600030101010101" pitchFamily="2" charset="-122"/>
              </a:rPr>
              <a:t>阿</a:t>
            </a:r>
            <a:r>
              <a:rPr lang="en-US" altLang="zh-CN" b="1">
                <a:solidFill>
                  <a:srgbClr val="800000"/>
                </a:solidFill>
                <a:ea typeface="宋体" panose="02010600030101010101" pitchFamily="2" charset="-122"/>
              </a:rPr>
              <a:t>Q</a:t>
            </a:r>
            <a:r>
              <a:rPr lang="zh-CN" altLang="en-US" b="1">
                <a:solidFill>
                  <a:srgbClr val="800000"/>
                </a:solidFill>
                <a:ea typeface="宋体" panose="02010600030101010101" pitchFamily="2" charset="-122"/>
              </a:rPr>
              <a:t>正传</a:t>
            </a:r>
            <a:r>
              <a:rPr lang="en-US" altLang="zh-CN" b="1">
                <a:solidFill>
                  <a:srgbClr val="800000"/>
                </a:solidFill>
                <a:ea typeface="宋体" panose="02010600030101010101" pitchFamily="2" charset="-122"/>
              </a:rPr>
              <a:t>》</a:t>
            </a:r>
            <a:endParaRPr lang="en-US" altLang="zh-CN" b="1">
              <a:solidFill>
                <a:srgbClr val="800000"/>
              </a:solidFill>
              <a:ea typeface="宋体" panose="02010600030101010101" pitchFamily="2" charset="-122"/>
            </a:endParaRPr>
          </a:p>
        </p:txBody>
      </p:sp>
      <p:sp>
        <p:nvSpPr>
          <p:cNvPr id="7173" name="矩形 7172"/>
          <p:cNvSpPr>
            <a:spLocks noChangeArrowheads="1" noChangeShapeType="1" noTextEdit="1"/>
          </p:cNvSpPr>
          <p:nvPr/>
        </p:nvSpPr>
        <p:spPr bwMode="auto">
          <a:xfrm>
            <a:off x="5219700" y="1125538"/>
            <a:ext cx="2087563" cy="503237"/>
          </a:xfrm>
          <a:prstGeom prst="rect">
            <a:avLst/>
          </a:prstGeom>
        </p:spPr>
        <p:txBody>
          <a:bodyPr wrap="none" fromWordArt="1">
            <a:prstTxWarp prst="textPlain">
              <a:avLst>
                <a:gd name="adj" fmla="val 50000"/>
              </a:avLst>
            </a:prstTxWarp>
          </a:bodyPr>
          <a:lstStyle/>
          <a:p>
            <a:pPr algn="ctr"/>
            <a:r>
              <a:rPr lang="zh-CN" altLang="en-US" sz="3600" kern="10">
                <a:ln w="9525">
                  <a:solidFill>
                    <a:srgbClr val="0000FF"/>
                  </a:solidFill>
                  <a:round/>
                </a:ln>
                <a:solidFill>
                  <a:srgbClr val="FF0000"/>
                </a:solidFill>
                <a:latin typeface="宋体" panose="02010600030101010101" pitchFamily="2" charset="-122"/>
                <a:ea typeface="宋体" panose="02010600030101010101" pitchFamily="2" charset="-122"/>
              </a:rPr>
              <a:t>传的知识</a:t>
            </a:r>
            <a:endParaRPr lang="zh-CN" altLang="en-US" sz="3600" kern="10">
              <a:ln w="9525">
                <a:solidFill>
                  <a:srgbClr val="0000FF"/>
                </a:solidFill>
                <a:round/>
              </a:ln>
              <a:solidFill>
                <a:srgbClr val="FF0000"/>
              </a:solidFill>
              <a:latin typeface="宋体" panose="02010600030101010101" pitchFamily="2" charset="-122"/>
              <a:ea typeface="宋体" panose="02010600030101010101" pitchFamily="2" charset="-122"/>
            </a:endParaRPr>
          </a:p>
        </p:txBody>
      </p:sp>
      <p:pic>
        <p:nvPicPr>
          <p:cNvPr id="7174" name="图片 7173" descr="123-013"/>
          <p:cNvPicPr>
            <a:picLocks noChangeAspect="1" noChangeArrowheads="1"/>
          </p:cNvPicPr>
          <p:nvPr/>
        </p:nvPicPr>
        <p:blipFill>
          <a:blip r:embed="rId1" cstate="print"/>
          <a:srcRect/>
          <a:stretch>
            <a:fillRect/>
          </a:stretch>
        </p:blipFill>
        <p:spPr bwMode="auto">
          <a:xfrm>
            <a:off x="3565525" y="4467225"/>
            <a:ext cx="273050" cy="288925"/>
          </a:xfrm>
          <a:prstGeom prst="rect">
            <a:avLst/>
          </a:prstGeom>
          <a:noFill/>
          <a:ln w="9525">
            <a:noFill/>
            <a:miter lim="800000"/>
            <a:headEnd/>
            <a:tailEnd/>
          </a:ln>
        </p:spPr>
      </p:pic>
      <p:pic>
        <p:nvPicPr>
          <p:cNvPr id="7175" name="图片 7174" descr="123-011"/>
          <p:cNvPicPr>
            <a:picLocks noChangeAspect="1" noChangeArrowheads="1"/>
          </p:cNvPicPr>
          <p:nvPr/>
        </p:nvPicPr>
        <p:blipFill>
          <a:blip r:embed="rId2" cstate="print"/>
          <a:srcRect/>
          <a:stretch>
            <a:fillRect/>
          </a:stretch>
        </p:blipFill>
        <p:spPr bwMode="auto">
          <a:xfrm>
            <a:off x="3565525" y="2162175"/>
            <a:ext cx="287338" cy="288925"/>
          </a:xfrm>
          <a:prstGeom prst="rect">
            <a:avLst/>
          </a:prstGeom>
          <a:noFill/>
          <a:ln w="9525">
            <a:noFill/>
            <a:miter lim="800000"/>
            <a:headEnd/>
            <a:tailEnd/>
          </a:ln>
        </p:spPr>
      </p:pic>
      <p:pic>
        <p:nvPicPr>
          <p:cNvPr id="7176" name="图片 7175" descr="123-012"/>
          <p:cNvPicPr>
            <a:picLocks noChangeAspect="1" noChangeArrowheads="1"/>
          </p:cNvPicPr>
          <p:nvPr/>
        </p:nvPicPr>
        <p:blipFill>
          <a:blip r:embed="rId3" cstate="print"/>
          <a:srcRect/>
          <a:stretch>
            <a:fillRect/>
          </a:stretch>
        </p:blipFill>
        <p:spPr bwMode="auto">
          <a:xfrm>
            <a:off x="3563938" y="3314700"/>
            <a:ext cx="288925" cy="287338"/>
          </a:xfrm>
          <a:prstGeom prst="rect">
            <a:avLst/>
          </a:prstGeom>
          <a:noFill/>
          <a:ln w="9525">
            <a:noFill/>
            <a:miter lim="800000"/>
            <a:headEnd/>
            <a:tailEnd/>
          </a:ln>
        </p:spPr>
      </p:pic>
      <p:sp>
        <p:nvSpPr>
          <p:cNvPr id="7177" name="文本框 7176"/>
          <p:cNvSpPr txBox="1">
            <a:spLocks noChangeArrowheads="1"/>
          </p:cNvSpPr>
          <p:nvPr/>
        </p:nvSpPr>
        <p:spPr bwMode="auto">
          <a:xfrm>
            <a:off x="900113" y="4738688"/>
            <a:ext cx="1943100" cy="1066800"/>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鲁迅父亲周伯宜</a:t>
            </a:r>
            <a:endParaRPr lang="zh-CN" altLang="en-US" b="1">
              <a:solidFill>
                <a:srgbClr val="CC0000"/>
              </a:solidFill>
              <a:latin typeface="Arial" panose="020B0604020202020204" pitchFamily="34" charset="0"/>
              <a:ea typeface="宋体" panose="02010600030101010101" pitchFamily="2" charset="-122"/>
            </a:endParaRPr>
          </a:p>
        </p:txBody>
      </p:sp>
      <p:pic>
        <p:nvPicPr>
          <p:cNvPr id="7178" name="图片 7177" descr="56"/>
          <p:cNvPicPr>
            <a:picLocks noChangeAspect="1" noChangeArrowheads="1"/>
          </p:cNvPicPr>
          <p:nvPr/>
        </p:nvPicPr>
        <p:blipFill>
          <a:blip r:embed="rId4" cstate="print"/>
          <a:srcRect/>
          <a:stretch>
            <a:fillRect/>
          </a:stretch>
        </p:blipFill>
        <p:spPr bwMode="auto">
          <a:xfrm>
            <a:off x="684213" y="836613"/>
            <a:ext cx="2374900" cy="3600450"/>
          </a:xfrm>
          <a:prstGeom prst="rect">
            <a:avLst/>
          </a:prstGeom>
          <a:noFill/>
          <a:ln w="9525">
            <a:noFill/>
            <a:miter lim="800000"/>
            <a:headEnd/>
            <a:tailEnd/>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7178"/>
                                        </p:tgtEl>
                                        <p:attrNameLst>
                                          <p:attrName>style.visibility</p:attrName>
                                        </p:attrNameLst>
                                      </p:cBhvr>
                                      <p:to>
                                        <p:strVal val="visible"/>
                                      </p:to>
                                    </p:set>
                                    <p:animEffect transition="in" filter="wedge">
                                      <p:cBhvr>
                                        <p:cTn id="7" dur="1000"/>
                                        <p:tgtEl>
                                          <p:spTgt spid="7178"/>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7177"/>
                                        </p:tgtEl>
                                        <p:attrNameLst>
                                          <p:attrName>style.visibility</p:attrName>
                                        </p:attrNameLst>
                                      </p:cBhvr>
                                      <p:to>
                                        <p:strVal val="visible"/>
                                      </p:to>
                                    </p:set>
                                    <p:animEffect transition="in" filter="slide(fromBottom)">
                                      <p:cBhvr>
                                        <p:cTn id="11" dur="500"/>
                                        <p:tgtEl>
                                          <p:spTgt spid="7177"/>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7173"/>
                                        </p:tgtEl>
                                        <p:attrNameLst>
                                          <p:attrName>style.visibility</p:attrName>
                                        </p:attrNameLst>
                                      </p:cBhvr>
                                      <p:to>
                                        <p:strVal val="visible"/>
                                      </p:to>
                                    </p:set>
                                    <p:animEffect transition="in" filter="blinds(horizontal)">
                                      <p:cBhvr>
                                        <p:cTn id="15" dur="500"/>
                                        <p:tgtEl>
                                          <p:spTgt spid="7173"/>
                                        </p:tgtEl>
                                      </p:cBhvr>
                                    </p:animEffect>
                                  </p:childTnLst>
                                </p:cTn>
                              </p:par>
                            </p:childTnLst>
                          </p:cTn>
                        </p:par>
                        <p:par>
                          <p:cTn id="16" fill="hold">
                            <p:stCondLst>
                              <p:cond delay="2000"/>
                            </p:stCondLst>
                            <p:childTnLst>
                              <p:par>
                                <p:cTn id="17" presetID="8" presetClass="entr" presetSubtype="16" fill="hold" nodeType="afterEffect">
                                  <p:stCondLst>
                                    <p:cond delay="0"/>
                                  </p:stCondLst>
                                  <p:childTnLst>
                                    <p:set>
                                      <p:cBhvr>
                                        <p:cTn id="18" dur="1" fill="hold">
                                          <p:stCondLst>
                                            <p:cond delay="0"/>
                                          </p:stCondLst>
                                        </p:cTn>
                                        <p:tgtEl>
                                          <p:spTgt spid="7175"/>
                                        </p:tgtEl>
                                        <p:attrNameLst>
                                          <p:attrName>style.visibility</p:attrName>
                                        </p:attrNameLst>
                                      </p:cBhvr>
                                      <p:to>
                                        <p:strVal val="visible"/>
                                      </p:to>
                                    </p:set>
                                    <p:animEffect transition="in" filter="diamond(in)">
                                      <p:cBhvr>
                                        <p:cTn id="19" dur="500"/>
                                        <p:tgtEl>
                                          <p:spTgt spid="7175"/>
                                        </p:tgtEl>
                                      </p:cBhvr>
                                    </p:animEffect>
                                  </p:childTnLst>
                                </p:cTn>
                              </p:par>
                            </p:childTnLst>
                          </p:cTn>
                        </p:par>
                        <p:par>
                          <p:cTn id="20" fill="hold">
                            <p:stCondLst>
                              <p:cond delay="2500"/>
                            </p:stCondLst>
                            <p:childTnLst>
                              <p:par>
                                <p:cTn id="21" presetID="8" presetClass="entr" presetSubtype="16" fill="hold" grpId="0" nodeType="afterEffect">
                                  <p:stCondLst>
                                    <p:cond delay="0"/>
                                  </p:stCondLst>
                                  <p:childTnLst>
                                    <p:set>
                                      <p:cBhvr>
                                        <p:cTn id="22" dur="1" fill="hold">
                                          <p:stCondLst>
                                            <p:cond delay="0"/>
                                          </p:stCondLst>
                                        </p:cTn>
                                        <p:tgtEl>
                                          <p:spTgt spid="7170"/>
                                        </p:tgtEl>
                                        <p:attrNameLst>
                                          <p:attrName>style.visibility</p:attrName>
                                        </p:attrNameLst>
                                      </p:cBhvr>
                                      <p:to>
                                        <p:strVal val="visible"/>
                                      </p:to>
                                    </p:set>
                                    <p:animEffect transition="in" filter="diamond(in)">
                                      <p:cBhvr>
                                        <p:cTn id="23" dur="1000"/>
                                        <p:tgtEl>
                                          <p:spTgt spid="7170"/>
                                        </p:tgtEl>
                                      </p:cBhvr>
                                    </p:animEffect>
                                  </p:childTnLst>
                                </p:cTn>
                              </p:par>
                            </p:childTnLst>
                          </p:cTn>
                        </p:par>
                        <p:par>
                          <p:cTn id="24" fill="hold">
                            <p:stCondLst>
                              <p:cond delay="3500"/>
                            </p:stCondLst>
                            <p:childTnLst>
                              <p:par>
                                <p:cTn id="25" presetID="8" presetClass="entr" presetSubtype="16" fill="hold" nodeType="afterEffect">
                                  <p:stCondLst>
                                    <p:cond delay="0"/>
                                  </p:stCondLst>
                                  <p:childTnLst>
                                    <p:set>
                                      <p:cBhvr>
                                        <p:cTn id="26" dur="1" fill="hold">
                                          <p:stCondLst>
                                            <p:cond delay="0"/>
                                          </p:stCondLst>
                                        </p:cTn>
                                        <p:tgtEl>
                                          <p:spTgt spid="7176"/>
                                        </p:tgtEl>
                                        <p:attrNameLst>
                                          <p:attrName>style.visibility</p:attrName>
                                        </p:attrNameLst>
                                      </p:cBhvr>
                                      <p:to>
                                        <p:strVal val="visible"/>
                                      </p:to>
                                    </p:set>
                                    <p:animEffect transition="in" filter="diamond(in)">
                                      <p:cBhvr>
                                        <p:cTn id="27" dur="500"/>
                                        <p:tgtEl>
                                          <p:spTgt spid="7176"/>
                                        </p:tgtEl>
                                      </p:cBhvr>
                                    </p:animEffect>
                                  </p:childTnLst>
                                </p:cTn>
                              </p:par>
                            </p:childTnLst>
                          </p:cTn>
                        </p:par>
                        <p:par>
                          <p:cTn id="28" fill="hold">
                            <p:stCondLst>
                              <p:cond delay="4000"/>
                            </p:stCondLst>
                            <p:childTnLst>
                              <p:par>
                                <p:cTn id="29" presetID="4" presetClass="entr" presetSubtype="32" fill="hold" grpId="0" nodeType="afterEffect">
                                  <p:stCondLst>
                                    <p:cond delay="0"/>
                                  </p:stCondLst>
                                  <p:childTnLst>
                                    <p:set>
                                      <p:cBhvr>
                                        <p:cTn id="30" dur="1" fill="hold">
                                          <p:stCondLst>
                                            <p:cond delay="0"/>
                                          </p:stCondLst>
                                        </p:cTn>
                                        <p:tgtEl>
                                          <p:spTgt spid="7171"/>
                                        </p:tgtEl>
                                        <p:attrNameLst>
                                          <p:attrName>style.visibility</p:attrName>
                                        </p:attrNameLst>
                                      </p:cBhvr>
                                      <p:to>
                                        <p:strVal val="visible"/>
                                      </p:to>
                                    </p:set>
                                    <p:animEffect transition="in" filter="box(out)">
                                      <p:cBhvr>
                                        <p:cTn id="31" dur="500"/>
                                        <p:tgtEl>
                                          <p:spTgt spid="7171"/>
                                        </p:tgtEl>
                                      </p:cBhvr>
                                    </p:animEffect>
                                  </p:childTnLst>
                                </p:cTn>
                              </p:par>
                            </p:childTnLst>
                          </p:cTn>
                        </p:par>
                        <p:par>
                          <p:cTn id="32" fill="hold">
                            <p:stCondLst>
                              <p:cond delay="4500"/>
                            </p:stCondLst>
                            <p:childTnLst>
                              <p:par>
                                <p:cTn id="33" presetID="8" presetClass="entr" presetSubtype="16" fill="hold" nodeType="afterEffect">
                                  <p:stCondLst>
                                    <p:cond delay="0"/>
                                  </p:stCondLst>
                                  <p:childTnLst>
                                    <p:set>
                                      <p:cBhvr>
                                        <p:cTn id="34" dur="1" fill="hold">
                                          <p:stCondLst>
                                            <p:cond delay="0"/>
                                          </p:stCondLst>
                                        </p:cTn>
                                        <p:tgtEl>
                                          <p:spTgt spid="7174"/>
                                        </p:tgtEl>
                                        <p:attrNameLst>
                                          <p:attrName>style.visibility</p:attrName>
                                        </p:attrNameLst>
                                      </p:cBhvr>
                                      <p:to>
                                        <p:strVal val="visible"/>
                                      </p:to>
                                    </p:set>
                                    <p:animEffect transition="in" filter="diamond(in)">
                                      <p:cBhvr>
                                        <p:cTn id="35" dur="500"/>
                                        <p:tgtEl>
                                          <p:spTgt spid="7174"/>
                                        </p:tgtEl>
                                      </p:cBhvr>
                                    </p:animEffect>
                                  </p:childTnLst>
                                </p:cTn>
                              </p:par>
                            </p:childTnLst>
                          </p:cTn>
                        </p:par>
                        <p:par>
                          <p:cTn id="36" fill="hold">
                            <p:stCondLst>
                              <p:cond delay="5000"/>
                            </p:stCondLst>
                            <p:childTnLst>
                              <p:par>
                                <p:cTn id="37" presetID="5" presetClass="entr" presetSubtype="10" fill="hold" grpId="0" nodeType="afterEffect">
                                  <p:stCondLst>
                                    <p:cond delay="0"/>
                                  </p:stCondLst>
                                  <p:childTnLst>
                                    <p:set>
                                      <p:cBhvr>
                                        <p:cTn id="38" dur="1" fill="hold">
                                          <p:stCondLst>
                                            <p:cond delay="0"/>
                                          </p:stCondLst>
                                        </p:cTn>
                                        <p:tgtEl>
                                          <p:spTgt spid="7172"/>
                                        </p:tgtEl>
                                        <p:attrNameLst>
                                          <p:attrName>style.visibility</p:attrName>
                                        </p:attrNameLst>
                                      </p:cBhvr>
                                      <p:to>
                                        <p:strVal val="visible"/>
                                      </p:to>
                                    </p:set>
                                    <p:animEffect transition="in" filter="checkerboard(across)">
                                      <p:cBhvr>
                                        <p:cTn id="39"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p:bldP spid="7172" grpId="0"/>
      <p:bldP spid="7173" grpId="0" animBg="1"/>
      <p:bldP spid="717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8193"/>
          <p:cNvSpPr txBox="1">
            <a:spLocks noChangeArrowheads="1"/>
          </p:cNvSpPr>
          <p:nvPr/>
        </p:nvSpPr>
        <p:spPr bwMode="auto">
          <a:xfrm>
            <a:off x="3657600" y="3357563"/>
            <a:ext cx="914400" cy="823912"/>
          </a:xfrm>
          <a:prstGeom prst="rect">
            <a:avLst/>
          </a:prstGeom>
          <a:noFill/>
          <a:ln w="9525">
            <a:noFill/>
            <a:miter lim="800000"/>
          </a:ln>
        </p:spPr>
        <p:txBody>
          <a:bodyPr>
            <a:spAutoFit/>
          </a:bodyPr>
          <a:lstStyle/>
          <a:p>
            <a:pPr eaLnBrk="1" hangingPunct="1">
              <a:spcBef>
                <a:spcPct val="50000"/>
              </a:spcBef>
              <a:buFont typeface="Arial" panose="020B0604020202020204" pitchFamily="34" charset="0"/>
              <a:buNone/>
            </a:pPr>
            <a:r>
              <a:rPr lang="zh-CN" altLang="en-US" sz="4800" b="1">
                <a:solidFill>
                  <a:srgbClr val="6600FF"/>
                </a:solidFill>
                <a:latin typeface="Arial" panose="020B0604020202020204" pitchFamily="34" charset="0"/>
                <a:ea typeface="宋体" panose="02010600030101010101" pitchFamily="2" charset="-122"/>
              </a:rPr>
              <a:t>传</a:t>
            </a:r>
            <a:endParaRPr lang="zh-CN" altLang="en-US" sz="4800" b="1">
              <a:solidFill>
                <a:srgbClr val="6600FF"/>
              </a:solidFill>
              <a:latin typeface="Arial" panose="020B0604020202020204" pitchFamily="34" charset="0"/>
              <a:ea typeface="宋体" panose="02010600030101010101" pitchFamily="2" charset="-122"/>
            </a:endParaRPr>
          </a:p>
        </p:txBody>
      </p:sp>
      <p:sp>
        <p:nvSpPr>
          <p:cNvPr id="2" name="文本框 8194"/>
          <p:cNvSpPr txBox="1">
            <a:spLocks noChangeArrowheads="1"/>
          </p:cNvSpPr>
          <p:nvPr/>
        </p:nvSpPr>
        <p:spPr bwMode="auto">
          <a:xfrm>
            <a:off x="2667000" y="3657600"/>
            <a:ext cx="381000" cy="366713"/>
          </a:xfrm>
          <a:prstGeom prst="rect">
            <a:avLst/>
          </a:prstGeom>
          <a:noFill/>
          <a:ln w="9525">
            <a:noFill/>
            <a:miter lim="800000"/>
          </a:ln>
        </p:spPr>
        <p:txBody>
          <a:bodyPr>
            <a:spAutoFit/>
          </a:bodyPr>
          <a:lstStyle/>
          <a:p>
            <a:pPr eaLnBrk="1" hangingPunct="1">
              <a:spcBef>
                <a:spcPct val="5000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sp>
        <p:nvSpPr>
          <p:cNvPr id="8196" name="左大括号 8195"/>
          <p:cNvSpPr/>
          <p:nvPr/>
        </p:nvSpPr>
        <p:spPr bwMode="auto">
          <a:xfrm>
            <a:off x="4572000" y="3111500"/>
            <a:ext cx="215900" cy="1612900"/>
          </a:xfrm>
          <a:prstGeom prst="leftBrace">
            <a:avLst>
              <a:gd name="adj1" fmla="val 62082"/>
              <a:gd name="adj2" fmla="val 50000"/>
            </a:avLst>
          </a:prstGeom>
          <a:noFill/>
          <a:ln w="25400" cap="sq">
            <a:solidFill>
              <a:srgbClr val="993300"/>
            </a:solidFill>
            <a:round/>
          </a:ln>
        </p:spPr>
        <p:txBody>
          <a:bodyPr wrap="none" anchor="ctr"/>
          <a:lstStyle/>
          <a:p>
            <a:pPr algn="ctr" eaLnBrk="1" hangingPunct="1">
              <a:spcBef>
                <a:spcPct val="0"/>
              </a:spcBef>
              <a:buFont typeface="Arial" panose="020B0604020202020204" pitchFamily="34" charset="0"/>
              <a:buNone/>
            </a:pPr>
            <a:endParaRPr lang="zh-CN" altLang="en-US" sz="1800" b="1">
              <a:solidFill>
                <a:srgbClr val="A50021"/>
              </a:solidFill>
              <a:latin typeface="Arial" panose="020B0604020202020204" pitchFamily="34" charset="0"/>
              <a:ea typeface="宋体" panose="02010600030101010101" pitchFamily="2" charset="-122"/>
            </a:endParaRPr>
          </a:p>
        </p:txBody>
      </p:sp>
      <p:sp>
        <p:nvSpPr>
          <p:cNvPr id="8197" name="文本框 8196"/>
          <p:cNvSpPr txBox="1">
            <a:spLocks noChangeArrowheads="1"/>
          </p:cNvSpPr>
          <p:nvPr/>
        </p:nvSpPr>
        <p:spPr bwMode="auto">
          <a:xfrm>
            <a:off x="4859338" y="2997200"/>
            <a:ext cx="2160587" cy="641350"/>
          </a:xfrm>
          <a:prstGeom prst="rect">
            <a:avLst/>
          </a:prstGeom>
          <a:noFill/>
          <a:ln w="9525">
            <a:noFill/>
            <a:miter lim="800000"/>
          </a:ln>
        </p:spPr>
        <p:txBody>
          <a:bodyPr>
            <a:spAutoFit/>
          </a:bodyPr>
          <a:lstStyle/>
          <a:p>
            <a:pPr eaLnBrk="1" hangingPunct="1">
              <a:spcBef>
                <a:spcPct val="50000"/>
              </a:spcBef>
              <a:buFont typeface="Arial" panose="020B0604020202020204" pitchFamily="34" charset="0"/>
              <a:buNone/>
            </a:pPr>
            <a:r>
              <a:rPr lang="zh-CN" altLang="en-US" sz="3600" b="1">
                <a:solidFill>
                  <a:srgbClr val="6600CC"/>
                </a:solidFill>
                <a:ea typeface="宋体" panose="02010600030101010101" pitchFamily="2" charset="-122"/>
              </a:rPr>
              <a:t>篇幅长短</a:t>
            </a:r>
            <a:endParaRPr lang="zh-CN" altLang="en-US" sz="3600" b="1">
              <a:solidFill>
                <a:srgbClr val="6600CC"/>
              </a:solidFill>
              <a:ea typeface="宋体" panose="02010600030101010101" pitchFamily="2" charset="-122"/>
            </a:endParaRPr>
          </a:p>
        </p:txBody>
      </p:sp>
      <p:sp>
        <p:nvSpPr>
          <p:cNvPr id="8198" name="文本框 8197"/>
          <p:cNvSpPr txBox="1">
            <a:spLocks noChangeArrowheads="1"/>
          </p:cNvSpPr>
          <p:nvPr/>
        </p:nvSpPr>
        <p:spPr bwMode="auto">
          <a:xfrm>
            <a:off x="4859338" y="4156075"/>
            <a:ext cx="2160587" cy="641350"/>
          </a:xfrm>
          <a:prstGeom prst="rect">
            <a:avLst/>
          </a:prstGeom>
          <a:noFill/>
          <a:ln w="9525">
            <a:noFill/>
            <a:miter lim="800000"/>
          </a:ln>
        </p:spPr>
        <p:txBody>
          <a:bodyPr>
            <a:spAutoFit/>
          </a:bodyPr>
          <a:lstStyle/>
          <a:p>
            <a:pPr eaLnBrk="1" hangingPunct="1">
              <a:spcBef>
                <a:spcPct val="50000"/>
              </a:spcBef>
              <a:buFont typeface="Arial" panose="020B0604020202020204" pitchFamily="34" charset="0"/>
              <a:buNone/>
            </a:pPr>
            <a:r>
              <a:rPr lang="zh-CN" altLang="en-US" sz="3600" b="1">
                <a:solidFill>
                  <a:srgbClr val="6600CC"/>
                </a:solidFill>
                <a:ea typeface="宋体" panose="02010600030101010101" pitchFamily="2" charset="-122"/>
              </a:rPr>
              <a:t>立传人物</a:t>
            </a:r>
            <a:endParaRPr lang="zh-CN" altLang="en-US" sz="3600" b="1">
              <a:solidFill>
                <a:srgbClr val="6600CC"/>
              </a:solidFill>
              <a:ea typeface="宋体" panose="02010600030101010101" pitchFamily="2" charset="-122"/>
            </a:endParaRPr>
          </a:p>
        </p:txBody>
      </p:sp>
      <p:sp>
        <p:nvSpPr>
          <p:cNvPr id="8199" name="左大括号 8198"/>
          <p:cNvSpPr/>
          <p:nvPr/>
        </p:nvSpPr>
        <p:spPr bwMode="auto">
          <a:xfrm>
            <a:off x="6948488" y="2708275"/>
            <a:ext cx="152400" cy="1066800"/>
          </a:xfrm>
          <a:prstGeom prst="leftBrace">
            <a:avLst>
              <a:gd name="adj1" fmla="val 58171"/>
              <a:gd name="adj2" fmla="val 50000"/>
            </a:avLst>
          </a:prstGeom>
          <a:noFill/>
          <a:ln w="25400" cap="sq">
            <a:solidFill>
              <a:srgbClr val="800000"/>
            </a:solidFill>
            <a:round/>
          </a:ln>
        </p:spPr>
        <p:txBody>
          <a:bodyPr/>
          <a:lstStyle/>
          <a:p>
            <a:pPr algn="ct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sp>
        <p:nvSpPr>
          <p:cNvPr id="3" name="文本框 8199"/>
          <p:cNvSpPr txBox="1">
            <a:spLocks noChangeArrowheads="1"/>
          </p:cNvSpPr>
          <p:nvPr/>
        </p:nvSpPr>
        <p:spPr bwMode="auto">
          <a:xfrm>
            <a:off x="4549775" y="5105400"/>
            <a:ext cx="609600" cy="366713"/>
          </a:xfrm>
          <a:prstGeom prst="rect">
            <a:avLst/>
          </a:prstGeom>
          <a:noFill/>
          <a:ln w="9525">
            <a:noFill/>
            <a:miter lim="800000"/>
          </a:ln>
        </p:spPr>
        <p:txBody>
          <a:bodyPr>
            <a:spAutoFit/>
          </a:bodyPr>
          <a:lstStyle/>
          <a:p>
            <a:pPr eaLnBrk="1" hangingPunct="1">
              <a:spcBef>
                <a:spcPct val="5000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sp>
        <p:nvSpPr>
          <p:cNvPr id="8201" name="文本框 8200"/>
          <p:cNvSpPr txBox="1">
            <a:spLocks noChangeArrowheads="1"/>
          </p:cNvSpPr>
          <p:nvPr/>
        </p:nvSpPr>
        <p:spPr bwMode="auto">
          <a:xfrm>
            <a:off x="7092950" y="2633663"/>
            <a:ext cx="1143000" cy="579437"/>
          </a:xfrm>
          <a:prstGeom prst="rect">
            <a:avLst/>
          </a:prstGeom>
          <a:noFill/>
          <a:ln w="9525">
            <a:noFill/>
            <a:miter lim="800000"/>
          </a:ln>
        </p:spPr>
        <p:txBody>
          <a:bodyPr>
            <a:spAutoFit/>
          </a:bodyPr>
          <a:lstStyle/>
          <a:p>
            <a:pPr eaLnBrk="1" hangingPunct="1">
              <a:spcBef>
                <a:spcPct val="50000"/>
              </a:spcBef>
              <a:buFont typeface="Arial" panose="020B0604020202020204" pitchFamily="34" charset="0"/>
              <a:buNone/>
            </a:pPr>
            <a:r>
              <a:rPr lang="zh-CN" altLang="en-US" b="1">
                <a:solidFill>
                  <a:srgbClr val="800080"/>
                </a:solidFill>
                <a:ea typeface="宋体" panose="02010600030101010101" pitchFamily="2" charset="-122"/>
              </a:rPr>
              <a:t>大传</a:t>
            </a:r>
            <a:endParaRPr lang="zh-CN" altLang="en-US" b="1">
              <a:solidFill>
                <a:srgbClr val="800080"/>
              </a:solidFill>
              <a:ea typeface="宋体" panose="02010600030101010101" pitchFamily="2" charset="-122"/>
            </a:endParaRPr>
          </a:p>
        </p:txBody>
      </p:sp>
      <p:sp>
        <p:nvSpPr>
          <p:cNvPr id="8202" name="文本框 8201"/>
          <p:cNvSpPr txBox="1">
            <a:spLocks noChangeArrowheads="1"/>
          </p:cNvSpPr>
          <p:nvPr/>
        </p:nvSpPr>
        <p:spPr bwMode="auto">
          <a:xfrm>
            <a:off x="7092950" y="3213100"/>
            <a:ext cx="1295400" cy="579438"/>
          </a:xfrm>
          <a:prstGeom prst="rect">
            <a:avLst/>
          </a:prstGeom>
          <a:noFill/>
          <a:ln w="9525">
            <a:noFill/>
            <a:miter lim="800000"/>
          </a:ln>
        </p:spPr>
        <p:txBody>
          <a:bodyPr>
            <a:spAutoFit/>
          </a:bodyPr>
          <a:lstStyle/>
          <a:p>
            <a:pPr eaLnBrk="1" hangingPunct="1">
              <a:spcBef>
                <a:spcPct val="50000"/>
              </a:spcBef>
              <a:buFont typeface="Arial" panose="020B0604020202020204" pitchFamily="34" charset="0"/>
              <a:buNone/>
            </a:pPr>
            <a:r>
              <a:rPr lang="zh-CN" altLang="en-US" b="1">
                <a:solidFill>
                  <a:srgbClr val="800080"/>
                </a:solidFill>
                <a:ea typeface="宋体" panose="02010600030101010101" pitchFamily="2" charset="-122"/>
              </a:rPr>
              <a:t>小传</a:t>
            </a:r>
            <a:endParaRPr lang="zh-CN" altLang="en-US" b="1">
              <a:solidFill>
                <a:srgbClr val="800080"/>
              </a:solidFill>
              <a:ea typeface="宋体" panose="02010600030101010101" pitchFamily="2" charset="-122"/>
            </a:endParaRPr>
          </a:p>
        </p:txBody>
      </p:sp>
      <p:sp>
        <p:nvSpPr>
          <p:cNvPr id="8203" name="文本框 8202"/>
          <p:cNvSpPr txBox="1">
            <a:spLocks noChangeArrowheads="1"/>
          </p:cNvSpPr>
          <p:nvPr/>
        </p:nvSpPr>
        <p:spPr bwMode="auto">
          <a:xfrm>
            <a:off x="7161213" y="3860800"/>
            <a:ext cx="1371600" cy="579438"/>
          </a:xfrm>
          <a:prstGeom prst="rect">
            <a:avLst/>
          </a:prstGeom>
          <a:noFill/>
          <a:ln w="9525">
            <a:noFill/>
            <a:miter lim="800000"/>
          </a:ln>
        </p:spPr>
        <p:txBody>
          <a:bodyPr>
            <a:spAutoFit/>
          </a:bodyPr>
          <a:lstStyle/>
          <a:p>
            <a:pPr eaLnBrk="1" hangingPunct="1">
              <a:spcBef>
                <a:spcPct val="50000"/>
              </a:spcBef>
              <a:buFont typeface="Arial" panose="020B0604020202020204" pitchFamily="34" charset="0"/>
              <a:buNone/>
            </a:pPr>
            <a:r>
              <a:rPr lang="zh-CN" altLang="en-US" b="1">
                <a:solidFill>
                  <a:srgbClr val="800080"/>
                </a:solidFill>
                <a:ea typeface="宋体" panose="02010600030101010101" pitchFamily="2" charset="-122"/>
              </a:rPr>
              <a:t>自传</a:t>
            </a:r>
            <a:endParaRPr lang="zh-CN" altLang="en-US" b="1">
              <a:solidFill>
                <a:srgbClr val="800080"/>
              </a:solidFill>
              <a:ea typeface="宋体" panose="02010600030101010101" pitchFamily="2" charset="-122"/>
            </a:endParaRPr>
          </a:p>
        </p:txBody>
      </p:sp>
      <p:sp>
        <p:nvSpPr>
          <p:cNvPr id="8204" name="文本框 8203"/>
          <p:cNvSpPr txBox="1">
            <a:spLocks noChangeArrowheads="1"/>
          </p:cNvSpPr>
          <p:nvPr/>
        </p:nvSpPr>
        <p:spPr bwMode="auto">
          <a:xfrm>
            <a:off x="7161213" y="4437063"/>
            <a:ext cx="1143000" cy="579437"/>
          </a:xfrm>
          <a:prstGeom prst="rect">
            <a:avLst/>
          </a:prstGeom>
          <a:noFill/>
          <a:ln w="9525">
            <a:noFill/>
            <a:miter lim="800000"/>
          </a:ln>
        </p:spPr>
        <p:txBody>
          <a:bodyPr>
            <a:spAutoFit/>
          </a:bodyPr>
          <a:lstStyle/>
          <a:p>
            <a:pPr eaLnBrk="1" hangingPunct="1">
              <a:spcBef>
                <a:spcPct val="50000"/>
              </a:spcBef>
              <a:buFont typeface="Arial" panose="020B0604020202020204" pitchFamily="34" charset="0"/>
              <a:buNone/>
            </a:pPr>
            <a:r>
              <a:rPr lang="zh-CN" altLang="en-US" b="1">
                <a:solidFill>
                  <a:srgbClr val="800080"/>
                </a:solidFill>
                <a:ea typeface="宋体" panose="02010600030101010101" pitchFamily="2" charset="-122"/>
              </a:rPr>
              <a:t>评传</a:t>
            </a:r>
            <a:endParaRPr lang="zh-CN" altLang="en-US" b="1">
              <a:solidFill>
                <a:srgbClr val="800080"/>
              </a:solidFill>
              <a:ea typeface="宋体" panose="02010600030101010101" pitchFamily="2" charset="-122"/>
            </a:endParaRPr>
          </a:p>
        </p:txBody>
      </p:sp>
      <p:sp>
        <p:nvSpPr>
          <p:cNvPr id="8205" name="左大括号 8204"/>
          <p:cNvSpPr/>
          <p:nvPr/>
        </p:nvSpPr>
        <p:spPr bwMode="auto">
          <a:xfrm>
            <a:off x="6948488" y="4005263"/>
            <a:ext cx="152400" cy="1066800"/>
          </a:xfrm>
          <a:prstGeom prst="leftBrace">
            <a:avLst>
              <a:gd name="adj1" fmla="val 58171"/>
              <a:gd name="adj2" fmla="val 50000"/>
            </a:avLst>
          </a:prstGeom>
          <a:noFill/>
          <a:ln w="25400" cap="sq">
            <a:solidFill>
              <a:srgbClr val="800000"/>
            </a:solidFill>
            <a:round/>
          </a:ln>
        </p:spPr>
        <p:txBody>
          <a:bodyPr/>
          <a:lstStyle/>
          <a:p>
            <a:pPr algn="ct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sp>
        <p:nvSpPr>
          <p:cNvPr id="8206" name="文本框 8205"/>
          <p:cNvSpPr txBox="1">
            <a:spLocks noChangeArrowheads="1"/>
          </p:cNvSpPr>
          <p:nvPr/>
        </p:nvSpPr>
        <p:spPr bwMode="auto">
          <a:xfrm>
            <a:off x="900113" y="4797425"/>
            <a:ext cx="1944687" cy="1066800"/>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鲁迅母亲鲁瑞</a:t>
            </a:r>
            <a:endParaRPr lang="zh-CN" altLang="en-US" b="1">
              <a:solidFill>
                <a:srgbClr val="CC0000"/>
              </a:solidFill>
              <a:latin typeface="Arial" panose="020B0604020202020204" pitchFamily="34" charset="0"/>
              <a:ea typeface="宋体" panose="02010600030101010101" pitchFamily="2" charset="-122"/>
            </a:endParaRPr>
          </a:p>
        </p:txBody>
      </p:sp>
      <p:pic>
        <p:nvPicPr>
          <p:cNvPr id="8207" name="图片 8206" descr="C:\Documents and Settings\Administrator\桌面\语七\第二单元资源包\5.鲁迅自传\媒体资源\图片\鲁迅母亲鲁瑞.jpg鲁迅母亲鲁瑞"/>
          <p:cNvPicPr>
            <a:picLocks noChangeAspect="1" noChangeArrowheads="1"/>
          </p:cNvPicPr>
          <p:nvPr/>
        </p:nvPicPr>
        <p:blipFill>
          <a:blip r:embed="rId1" cstate="print"/>
          <a:srcRect/>
          <a:stretch>
            <a:fillRect/>
          </a:stretch>
        </p:blipFill>
        <p:spPr bwMode="auto">
          <a:xfrm>
            <a:off x="755650" y="1120775"/>
            <a:ext cx="2303463" cy="3032125"/>
          </a:xfrm>
          <a:prstGeom prst="rect">
            <a:avLst/>
          </a:prstGeom>
          <a:noFill/>
          <a:ln w="9525">
            <a:noFill/>
            <a:miter lim="800000"/>
            <a:headEnd/>
            <a:tailEnd/>
          </a:ln>
        </p:spPr>
      </p:pic>
      <p:sp>
        <p:nvSpPr>
          <p:cNvPr id="8209" name="矩形 8208"/>
          <p:cNvSpPr>
            <a:spLocks noChangeArrowheads="1" noChangeShapeType="1" noTextEdit="1"/>
          </p:cNvSpPr>
          <p:nvPr/>
        </p:nvSpPr>
        <p:spPr bwMode="auto">
          <a:xfrm>
            <a:off x="5148263" y="1412875"/>
            <a:ext cx="2159000" cy="576263"/>
          </a:xfrm>
          <a:prstGeom prst="rect">
            <a:avLst/>
          </a:prstGeom>
        </p:spPr>
        <p:txBody>
          <a:bodyPr wrap="none" fromWordArt="1">
            <a:prstTxWarp prst="textPlain">
              <a:avLst>
                <a:gd name="adj" fmla="val 50000"/>
              </a:avLst>
            </a:prstTxWarp>
          </a:bodyPr>
          <a:lstStyle/>
          <a:p>
            <a:pPr algn="ctr"/>
            <a:r>
              <a:rPr lang="zh-CN" altLang="en-US" sz="3600" kern="10">
                <a:ln w="9525">
                  <a:solidFill>
                    <a:srgbClr val="0000FF"/>
                  </a:solidFill>
                  <a:round/>
                </a:ln>
                <a:solidFill>
                  <a:srgbClr val="FF0000"/>
                </a:solidFill>
                <a:latin typeface="宋体" panose="02010600030101010101" pitchFamily="2" charset="-122"/>
                <a:ea typeface="宋体" panose="02010600030101010101" pitchFamily="2" charset="-122"/>
              </a:rPr>
              <a:t>传的知识</a:t>
            </a:r>
            <a:endParaRPr lang="zh-CN" altLang="en-US" sz="3600" kern="10">
              <a:ln w="9525">
                <a:solidFill>
                  <a:srgbClr val="0000FF"/>
                </a:solidFill>
                <a:round/>
              </a:ln>
              <a:solidFill>
                <a:srgbClr val="FF0000"/>
              </a:solidFill>
              <a:latin typeface="宋体" panose="02010600030101010101" pitchFamily="2" charset="-122"/>
              <a:ea typeface="宋体" panose="02010600030101010101" pitchFamily="2" charset="-122"/>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8207"/>
                                        </p:tgtEl>
                                        <p:attrNameLst>
                                          <p:attrName>style.visibility</p:attrName>
                                        </p:attrNameLst>
                                      </p:cBhvr>
                                      <p:to>
                                        <p:strVal val="visible"/>
                                      </p:to>
                                    </p:set>
                                    <p:animEffect transition="in" filter="box(in)">
                                      <p:cBhvr>
                                        <p:cTn id="7" dur="1000"/>
                                        <p:tgtEl>
                                          <p:spTgt spid="8207"/>
                                        </p:tgtEl>
                                      </p:cBhvr>
                                    </p:animEffect>
                                  </p:childTnLst>
                                </p:cTn>
                              </p:par>
                            </p:childTnLst>
                          </p:cTn>
                        </p:par>
                        <p:par>
                          <p:cTn id="8" fill="hold">
                            <p:stCondLst>
                              <p:cond delay="1000"/>
                            </p:stCondLst>
                            <p:childTnLst>
                              <p:par>
                                <p:cTn id="9" presetID="20" presetClass="entr" presetSubtype="0" fill="hold" grpId="0" nodeType="afterEffect">
                                  <p:stCondLst>
                                    <p:cond delay="0"/>
                                  </p:stCondLst>
                                  <p:childTnLst>
                                    <p:set>
                                      <p:cBhvr>
                                        <p:cTn id="10" dur="1" fill="hold">
                                          <p:stCondLst>
                                            <p:cond delay="0"/>
                                          </p:stCondLst>
                                        </p:cTn>
                                        <p:tgtEl>
                                          <p:spTgt spid="8206"/>
                                        </p:tgtEl>
                                        <p:attrNameLst>
                                          <p:attrName>style.visibility</p:attrName>
                                        </p:attrNameLst>
                                      </p:cBhvr>
                                      <p:to>
                                        <p:strVal val="visible"/>
                                      </p:to>
                                    </p:set>
                                    <p:animEffect transition="in" filter="wedge">
                                      <p:cBhvr>
                                        <p:cTn id="11" dur="500"/>
                                        <p:tgtEl>
                                          <p:spTgt spid="8206"/>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8209"/>
                                        </p:tgtEl>
                                        <p:attrNameLst>
                                          <p:attrName>style.visibility</p:attrName>
                                        </p:attrNameLst>
                                      </p:cBhvr>
                                      <p:to>
                                        <p:strVal val="visible"/>
                                      </p:to>
                                    </p:set>
                                    <p:animEffect transition="in" filter="blinds(horizontal)">
                                      <p:cBhvr>
                                        <p:cTn id="15" dur="500"/>
                                        <p:tgtEl>
                                          <p:spTgt spid="820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194"/>
                                        </p:tgtEl>
                                        <p:attrNameLst>
                                          <p:attrName>style.visibility</p:attrName>
                                        </p:attrNameLst>
                                      </p:cBhvr>
                                      <p:to>
                                        <p:strVal val="visible"/>
                                      </p:to>
                                    </p:set>
                                    <p:animEffect transition="in" filter="blinds(horizontal)">
                                      <p:cBhvr>
                                        <p:cTn id="20" dur="500"/>
                                        <p:tgtEl>
                                          <p:spTgt spid="8194"/>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196"/>
                                        </p:tgtEl>
                                        <p:attrNameLst>
                                          <p:attrName>style.visibility</p:attrName>
                                        </p:attrNameLst>
                                      </p:cBhvr>
                                      <p:to>
                                        <p:strVal val="visible"/>
                                      </p:to>
                                    </p:set>
                                    <p:animEffect transition="in" filter="checkerboard(across)">
                                      <p:cBhvr>
                                        <p:cTn id="25" dur="500"/>
                                        <p:tgtEl>
                                          <p:spTgt spid="8196"/>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grpId="0" nodeType="clickEffect">
                                  <p:stCondLst>
                                    <p:cond delay="0"/>
                                  </p:stCondLst>
                                  <p:childTnLst>
                                    <p:set>
                                      <p:cBhvr>
                                        <p:cTn id="29" dur="1" fill="hold">
                                          <p:stCondLst>
                                            <p:cond delay="0"/>
                                          </p:stCondLst>
                                        </p:cTn>
                                        <p:tgtEl>
                                          <p:spTgt spid="8197"/>
                                        </p:tgtEl>
                                        <p:attrNameLst>
                                          <p:attrName>style.visibility</p:attrName>
                                        </p:attrNameLst>
                                      </p:cBhvr>
                                      <p:to>
                                        <p:strVal val="visible"/>
                                      </p:to>
                                    </p:set>
                                    <p:animEffect transition="in" filter="strips(downLeft)">
                                      <p:cBhvr>
                                        <p:cTn id="30" dur="500"/>
                                        <p:tgtEl>
                                          <p:spTgt spid="8197"/>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8198"/>
                                        </p:tgtEl>
                                        <p:attrNameLst>
                                          <p:attrName>style.visibility</p:attrName>
                                        </p:attrNameLst>
                                      </p:cBhvr>
                                      <p:to>
                                        <p:strVal val="visible"/>
                                      </p:to>
                                    </p:set>
                                    <p:animEffect transition="in" filter="strips(downLeft)">
                                      <p:cBhvr>
                                        <p:cTn id="35" dur="500"/>
                                        <p:tgtEl>
                                          <p:spTgt spid="8198"/>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 fill="hold">
                                          <p:stCondLst>
                                            <p:cond delay="0"/>
                                          </p:stCondLst>
                                        </p:cTn>
                                        <p:tgtEl>
                                          <p:spTgt spid="8199"/>
                                        </p:tgtEl>
                                        <p:attrNameLst>
                                          <p:attrName>style.visibility</p:attrName>
                                        </p:attrNameLst>
                                      </p:cBhvr>
                                      <p:to>
                                        <p:strVal val="visible"/>
                                      </p:to>
                                    </p:set>
                                    <p:animEffect transition="in" filter="checkerboard(across)">
                                      <p:cBhvr>
                                        <p:cTn id="40" dur="500"/>
                                        <p:tgtEl>
                                          <p:spTgt spid="8199"/>
                                        </p:tgtEl>
                                      </p:cBhvr>
                                    </p:animEffect>
                                  </p:childTnLst>
                                </p:cTn>
                              </p:par>
                            </p:childTnLst>
                          </p:cTn>
                        </p:par>
                      </p:childTnLst>
                    </p:cTn>
                  </p:par>
                  <p:par>
                    <p:cTn id="41" fill="hold">
                      <p:stCondLst>
                        <p:cond delay="indefinite"/>
                      </p:stCondLst>
                      <p:childTnLst>
                        <p:par>
                          <p:cTn id="42" fill="hold">
                            <p:stCondLst>
                              <p:cond delay="0"/>
                            </p:stCondLst>
                            <p:childTnLst>
                              <p:par>
                                <p:cTn id="43" presetID="45" presetClass="entr" presetSubtype="0" fill="hold" grpId="0" nodeType="clickEffect">
                                  <p:stCondLst>
                                    <p:cond delay="0"/>
                                  </p:stCondLst>
                                  <p:iterate type="lt">
                                    <p:tmPct val="10000"/>
                                  </p:iterate>
                                  <p:childTnLst>
                                    <p:set>
                                      <p:cBhvr>
                                        <p:cTn id="44" dur="1" fill="hold">
                                          <p:stCondLst>
                                            <p:cond delay="0"/>
                                          </p:stCondLst>
                                        </p:cTn>
                                        <p:tgtEl>
                                          <p:spTgt spid="8201"/>
                                        </p:tgtEl>
                                        <p:attrNameLst>
                                          <p:attrName>style.visibility</p:attrName>
                                        </p:attrNameLst>
                                      </p:cBhvr>
                                      <p:to>
                                        <p:strVal val="visible"/>
                                      </p:to>
                                    </p:set>
                                    <p:animEffect transition="in" filter="fade">
                                      <p:cBhvr>
                                        <p:cTn id="45" dur="500"/>
                                        <p:tgtEl>
                                          <p:spTgt spid="8201"/>
                                        </p:tgtEl>
                                      </p:cBhvr>
                                    </p:animEffect>
                                    <p:anim calcmode="lin" valueType="num">
                                      <p:cBhvr>
                                        <p:cTn id="46" dur="500" fill="hold"/>
                                        <p:tgtEl>
                                          <p:spTgt spid="8201"/>
                                        </p:tgtEl>
                                        <p:attrNameLst>
                                          <p:attrName>ppt_w</p:attrName>
                                        </p:attrNameLst>
                                      </p:cBhvr>
                                      <p:tavLst>
                                        <p:tav tm="0" fmla="#ppt_w*sin(2.5*pi*$)">
                                          <p:val>
                                            <p:fltVal val="0"/>
                                          </p:val>
                                        </p:tav>
                                        <p:tav tm="100000">
                                          <p:val>
                                            <p:fltVal val="1"/>
                                          </p:val>
                                        </p:tav>
                                      </p:tavLst>
                                    </p:anim>
                                    <p:anim calcmode="lin" valueType="num">
                                      <p:cBhvr>
                                        <p:cTn id="47" dur="500" fill="hold"/>
                                        <p:tgtEl>
                                          <p:spTgt spid="8201"/>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45" presetClass="entr" presetSubtype="0" fill="hold" grpId="0" nodeType="clickEffect">
                                  <p:stCondLst>
                                    <p:cond delay="0"/>
                                  </p:stCondLst>
                                  <p:iterate type="lt">
                                    <p:tmPct val="10000"/>
                                  </p:iterate>
                                  <p:childTnLst>
                                    <p:set>
                                      <p:cBhvr>
                                        <p:cTn id="51" dur="1" fill="hold">
                                          <p:stCondLst>
                                            <p:cond delay="0"/>
                                          </p:stCondLst>
                                        </p:cTn>
                                        <p:tgtEl>
                                          <p:spTgt spid="8202"/>
                                        </p:tgtEl>
                                        <p:attrNameLst>
                                          <p:attrName>style.visibility</p:attrName>
                                        </p:attrNameLst>
                                      </p:cBhvr>
                                      <p:to>
                                        <p:strVal val="visible"/>
                                      </p:to>
                                    </p:set>
                                    <p:animEffect transition="in" filter="fade">
                                      <p:cBhvr>
                                        <p:cTn id="52" dur="500"/>
                                        <p:tgtEl>
                                          <p:spTgt spid="8202"/>
                                        </p:tgtEl>
                                      </p:cBhvr>
                                    </p:animEffect>
                                    <p:anim calcmode="lin" valueType="num">
                                      <p:cBhvr>
                                        <p:cTn id="53" dur="500" fill="hold"/>
                                        <p:tgtEl>
                                          <p:spTgt spid="8202"/>
                                        </p:tgtEl>
                                        <p:attrNameLst>
                                          <p:attrName>ppt_w</p:attrName>
                                        </p:attrNameLst>
                                      </p:cBhvr>
                                      <p:tavLst>
                                        <p:tav tm="0" fmla="#ppt_w*sin(2.5*pi*$)">
                                          <p:val>
                                            <p:fltVal val="0"/>
                                          </p:val>
                                        </p:tav>
                                        <p:tav tm="100000">
                                          <p:val>
                                            <p:fltVal val="1"/>
                                          </p:val>
                                        </p:tav>
                                      </p:tavLst>
                                    </p:anim>
                                    <p:anim calcmode="lin" valueType="num">
                                      <p:cBhvr>
                                        <p:cTn id="54" dur="500" fill="hold"/>
                                        <p:tgtEl>
                                          <p:spTgt spid="8202"/>
                                        </p:tgtEl>
                                        <p:attrNameLst>
                                          <p:attrName>ppt_h</p:attrName>
                                        </p:attrNameLst>
                                      </p:cBhvr>
                                      <p:tavLst>
                                        <p:tav tm="0">
                                          <p:val>
                                            <p:strVal val="#ppt_h"/>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5" presetClass="entr" presetSubtype="10" fill="hold" nodeType="clickEffect">
                                  <p:stCondLst>
                                    <p:cond delay="0"/>
                                  </p:stCondLst>
                                  <p:childTnLst>
                                    <p:set>
                                      <p:cBhvr>
                                        <p:cTn id="58" dur="1" fill="hold">
                                          <p:stCondLst>
                                            <p:cond delay="0"/>
                                          </p:stCondLst>
                                        </p:cTn>
                                        <p:tgtEl>
                                          <p:spTgt spid="8205"/>
                                        </p:tgtEl>
                                        <p:attrNameLst>
                                          <p:attrName>style.visibility</p:attrName>
                                        </p:attrNameLst>
                                      </p:cBhvr>
                                      <p:to>
                                        <p:strVal val="visible"/>
                                      </p:to>
                                    </p:set>
                                    <p:animEffect transition="in" filter="checkerboard(across)">
                                      <p:cBhvr>
                                        <p:cTn id="59" dur="500"/>
                                        <p:tgtEl>
                                          <p:spTgt spid="8205"/>
                                        </p:tgtEl>
                                      </p:cBhvr>
                                    </p:animEffect>
                                  </p:childTnLst>
                                </p:cTn>
                              </p:par>
                            </p:childTnLst>
                          </p:cTn>
                        </p:par>
                      </p:childTnLst>
                    </p:cTn>
                  </p:par>
                  <p:par>
                    <p:cTn id="60" fill="hold">
                      <p:stCondLst>
                        <p:cond delay="indefinite"/>
                      </p:stCondLst>
                      <p:childTnLst>
                        <p:par>
                          <p:cTn id="61" fill="hold">
                            <p:stCondLst>
                              <p:cond delay="0"/>
                            </p:stCondLst>
                            <p:childTnLst>
                              <p:par>
                                <p:cTn id="62" presetID="27" presetClass="entr" presetSubtype="0" fill="hold" grpId="0" nodeType="clickEffect">
                                  <p:stCondLst>
                                    <p:cond delay="0"/>
                                  </p:stCondLst>
                                  <p:iterate type="lt">
                                    <p:tmPct val="50000"/>
                                  </p:iterate>
                                  <p:childTnLst>
                                    <p:set>
                                      <p:cBhvr>
                                        <p:cTn id="63" dur="1" fill="hold">
                                          <p:stCondLst>
                                            <p:cond delay="0"/>
                                          </p:stCondLst>
                                        </p:cTn>
                                        <p:tgtEl>
                                          <p:spTgt spid="8203"/>
                                        </p:tgtEl>
                                        <p:attrNameLst>
                                          <p:attrName>style.visibility</p:attrName>
                                        </p:attrNameLst>
                                      </p:cBhvr>
                                      <p:to>
                                        <p:strVal val="visible"/>
                                      </p:to>
                                    </p:set>
                                    <p:anim calcmode="discrete" valueType="clr">
                                      <p:cBhvr override="childStyle">
                                        <p:cTn id="64" dur="500"/>
                                        <p:tgtEl>
                                          <p:spTgt spid="8203"/>
                                        </p:tgtEl>
                                        <p:attrNameLst>
                                          <p:attrName>style.color</p:attrName>
                                        </p:attrNameLst>
                                      </p:cBhvr>
                                      <p:tavLst>
                                        <p:tav tm="0">
                                          <p:val>
                                            <p:clrVal>
                                              <a:schemeClr val="accent2"/>
                                            </p:clrVal>
                                          </p:val>
                                        </p:tav>
                                        <p:tav tm="50000">
                                          <p:val>
                                            <p:clrVal>
                                              <a:schemeClr val="hlink"/>
                                            </p:clrVal>
                                          </p:val>
                                        </p:tav>
                                      </p:tavLst>
                                    </p:anim>
                                    <p:anim calcmode="discrete" valueType="clr">
                                      <p:cBhvr>
                                        <p:cTn id="65" dur="500"/>
                                        <p:tgtEl>
                                          <p:spTgt spid="8203"/>
                                        </p:tgtEl>
                                        <p:attrNameLst>
                                          <p:attrName>fillcolor</p:attrName>
                                        </p:attrNameLst>
                                      </p:cBhvr>
                                      <p:tavLst>
                                        <p:tav tm="0">
                                          <p:val>
                                            <p:clrVal>
                                              <a:schemeClr val="accent2"/>
                                            </p:clrVal>
                                          </p:val>
                                        </p:tav>
                                        <p:tav tm="50000">
                                          <p:val>
                                            <p:clrVal>
                                              <a:schemeClr val="hlink"/>
                                            </p:clrVal>
                                          </p:val>
                                        </p:tav>
                                      </p:tavLst>
                                    </p:anim>
                                    <p:set>
                                      <p:cBhvr>
                                        <p:cTn id="66" dur="500"/>
                                        <p:tgtEl>
                                          <p:spTgt spid="8203"/>
                                        </p:tgtEl>
                                        <p:attrNameLst>
                                          <p:attrName>fill.type</p:attrName>
                                        </p:attrNameLst>
                                      </p:cBhvr>
                                      <p:to>
                                        <p:strVal val="solid"/>
                                      </p:to>
                                    </p:set>
                                  </p:childTnLst>
                                </p:cTn>
                              </p:par>
                            </p:childTnLst>
                          </p:cTn>
                        </p:par>
                      </p:childTnLst>
                    </p:cTn>
                  </p:par>
                  <p:par>
                    <p:cTn id="67" fill="hold">
                      <p:stCondLst>
                        <p:cond delay="indefinite"/>
                      </p:stCondLst>
                      <p:childTnLst>
                        <p:par>
                          <p:cTn id="68" fill="hold">
                            <p:stCondLst>
                              <p:cond delay="0"/>
                            </p:stCondLst>
                            <p:childTnLst>
                              <p:par>
                                <p:cTn id="69" presetID="27" presetClass="entr" presetSubtype="0" fill="hold" grpId="0" nodeType="clickEffect">
                                  <p:stCondLst>
                                    <p:cond delay="0"/>
                                  </p:stCondLst>
                                  <p:iterate type="lt">
                                    <p:tmPct val="50000"/>
                                  </p:iterate>
                                  <p:childTnLst>
                                    <p:set>
                                      <p:cBhvr>
                                        <p:cTn id="70" dur="1" fill="hold">
                                          <p:stCondLst>
                                            <p:cond delay="0"/>
                                          </p:stCondLst>
                                        </p:cTn>
                                        <p:tgtEl>
                                          <p:spTgt spid="8204"/>
                                        </p:tgtEl>
                                        <p:attrNameLst>
                                          <p:attrName>style.visibility</p:attrName>
                                        </p:attrNameLst>
                                      </p:cBhvr>
                                      <p:to>
                                        <p:strVal val="visible"/>
                                      </p:to>
                                    </p:set>
                                    <p:anim calcmode="discrete" valueType="clr">
                                      <p:cBhvr override="childStyle">
                                        <p:cTn id="71" dur="500"/>
                                        <p:tgtEl>
                                          <p:spTgt spid="8204"/>
                                        </p:tgtEl>
                                        <p:attrNameLst>
                                          <p:attrName>style.color</p:attrName>
                                        </p:attrNameLst>
                                      </p:cBhvr>
                                      <p:tavLst>
                                        <p:tav tm="0">
                                          <p:val>
                                            <p:clrVal>
                                              <a:schemeClr val="accent2"/>
                                            </p:clrVal>
                                          </p:val>
                                        </p:tav>
                                        <p:tav tm="50000">
                                          <p:val>
                                            <p:clrVal>
                                              <a:schemeClr val="hlink"/>
                                            </p:clrVal>
                                          </p:val>
                                        </p:tav>
                                      </p:tavLst>
                                    </p:anim>
                                    <p:anim calcmode="discrete" valueType="clr">
                                      <p:cBhvr>
                                        <p:cTn id="72" dur="500"/>
                                        <p:tgtEl>
                                          <p:spTgt spid="8204"/>
                                        </p:tgtEl>
                                        <p:attrNameLst>
                                          <p:attrName>fillcolor</p:attrName>
                                        </p:attrNameLst>
                                      </p:cBhvr>
                                      <p:tavLst>
                                        <p:tav tm="0">
                                          <p:val>
                                            <p:clrVal>
                                              <a:schemeClr val="accent2"/>
                                            </p:clrVal>
                                          </p:val>
                                        </p:tav>
                                        <p:tav tm="50000">
                                          <p:val>
                                            <p:clrVal>
                                              <a:schemeClr val="hlink"/>
                                            </p:clrVal>
                                          </p:val>
                                        </p:tav>
                                      </p:tavLst>
                                    </p:anim>
                                    <p:set>
                                      <p:cBhvr>
                                        <p:cTn id="73" dur="500"/>
                                        <p:tgtEl>
                                          <p:spTgt spid="820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6" grpId="0" animBg="1"/>
      <p:bldP spid="8197" grpId="0"/>
      <p:bldP spid="8198" grpId="0"/>
      <p:bldP spid="8201" grpId="0"/>
      <p:bldP spid="8202" grpId="0"/>
      <p:bldP spid="8203" grpId="0"/>
      <p:bldP spid="8204" grpId="0"/>
      <p:bldP spid="8206" grpId="0"/>
      <p:bldP spid="820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文本框 9217"/>
          <p:cNvSpPr txBox="1">
            <a:spLocks noChangeArrowheads="1"/>
          </p:cNvSpPr>
          <p:nvPr/>
        </p:nvSpPr>
        <p:spPr bwMode="auto">
          <a:xfrm>
            <a:off x="2667000" y="3657600"/>
            <a:ext cx="381000" cy="366713"/>
          </a:xfrm>
          <a:prstGeom prst="rect">
            <a:avLst/>
          </a:prstGeom>
          <a:noFill/>
          <a:ln w="9525">
            <a:noFill/>
            <a:miter lim="800000"/>
          </a:ln>
        </p:spPr>
        <p:txBody>
          <a:bodyPr>
            <a:spAutoFit/>
          </a:bodyPr>
          <a:lstStyle/>
          <a:p>
            <a:pPr eaLnBrk="1" hangingPunct="1">
              <a:spcBef>
                <a:spcPct val="5000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sp>
        <p:nvSpPr>
          <p:cNvPr id="9218" name="文本框 9218"/>
          <p:cNvSpPr txBox="1">
            <a:spLocks noChangeArrowheads="1"/>
          </p:cNvSpPr>
          <p:nvPr/>
        </p:nvSpPr>
        <p:spPr bwMode="auto">
          <a:xfrm>
            <a:off x="4271963" y="5105400"/>
            <a:ext cx="609600" cy="366713"/>
          </a:xfrm>
          <a:prstGeom prst="rect">
            <a:avLst/>
          </a:prstGeom>
          <a:noFill/>
          <a:ln w="9525">
            <a:noFill/>
            <a:miter lim="800000"/>
          </a:ln>
        </p:spPr>
        <p:txBody>
          <a:bodyPr>
            <a:spAutoFit/>
          </a:bodyPr>
          <a:lstStyle/>
          <a:p>
            <a:pPr eaLnBrk="1" hangingPunct="1">
              <a:spcBef>
                <a:spcPct val="5000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sp>
        <p:nvSpPr>
          <p:cNvPr id="9220" name="文本框 9219"/>
          <p:cNvSpPr txBox="1">
            <a:spLocks noChangeArrowheads="1"/>
          </p:cNvSpPr>
          <p:nvPr/>
        </p:nvSpPr>
        <p:spPr bwMode="auto">
          <a:xfrm>
            <a:off x="3421063" y="3141663"/>
            <a:ext cx="5364162" cy="2211387"/>
          </a:xfrm>
          <a:prstGeom prst="rect">
            <a:avLst/>
          </a:prstGeom>
          <a:noFill/>
          <a:ln w="9525">
            <a:noFill/>
            <a:miter lim="800000"/>
          </a:ln>
        </p:spPr>
        <p:txBody>
          <a:bodyPr>
            <a:spAutoFit/>
          </a:bodyPr>
          <a:lstStyle/>
          <a:p>
            <a:pPr eaLnBrk="1" hangingPunct="1">
              <a:lnSpc>
                <a:spcPct val="145000"/>
              </a:lnSpc>
              <a:spcBef>
                <a:spcPct val="0"/>
              </a:spcBef>
              <a:buFont typeface="Arial" panose="020B0604020202020204" pitchFamily="34" charset="0"/>
              <a:buNone/>
            </a:pPr>
            <a:r>
              <a:rPr lang="zh-CN" altLang="en-US" b="1" u="sng">
                <a:solidFill>
                  <a:srgbClr val="FF0000"/>
                </a:solidFill>
                <a:ea typeface="宋体" panose="02010600030101010101" pitchFamily="2" charset="-122"/>
              </a:rPr>
              <a:t>浙</a:t>
            </a:r>
            <a:r>
              <a:rPr lang="zh-CN" altLang="en-US" b="1">
                <a:ea typeface="宋体" panose="02010600030101010101" pitchFamily="2" charset="-122"/>
              </a:rPr>
              <a:t>江	    亲</a:t>
            </a:r>
            <a:r>
              <a:rPr lang="zh-CN" altLang="en-US" b="1" u="sng">
                <a:solidFill>
                  <a:srgbClr val="FF0000"/>
                </a:solidFill>
                <a:ea typeface="宋体" panose="02010600030101010101" pitchFamily="2" charset="-122"/>
              </a:rPr>
              <a:t>戚</a:t>
            </a:r>
            <a:r>
              <a:rPr lang="zh-CN" altLang="en-US" b="1">
                <a:ea typeface="宋体" panose="02010600030101010101" pitchFamily="2" charset="-122"/>
              </a:rPr>
              <a:t>    </a:t>
            </a:r>
            <a:r>
              <a:rPr lang="zh-CN" altLang="en-US" b="1" u="sng">
                <a:solidFill>
                  <a:srgbClr val="FF0000"/>
                </a:solidFill>
                <a:ea typeface="宋体" panose="02010600030101010101" pitchFamily="2" charset="-122"/>
              </a:rPr>
              <a:t>乞</a:t>
            </a:r>
            <a:r>
              <a:rPr lang="zh-CN" altLang="en-US" b="1">
                <a:ea typeface="宋体" panose="02010600030101010101" pitchFamily="2" charset="-122"/>
              </a:rPr>
              <a:t>食</a:t>
            </a:r>
            <a:endParaRPr lang="zh-CN" altLang="en-US" b="1">
              <a:ea typeface="宋体" panose="02010600030101010101" pitchFamily="2" charset="-122"/>
            </a:endParaRPr>
          </a:p>
          <a:p>
            <a:pPr eaLnBrk="1" hangingPunct="1">
              <a:lnSpc>
                <a:spcPct val="145000"/>
              </a:lnSpc>
              <a:spcBef>
                <a:spcPct val="0"/>
              </a:spcBef>
              <a:buFont typeface="Arial" panose="020B0604020202020204" pitchFamily="34" charset="0"/>
              <a:buNone/>
            </a:pPr>
            <a:r>
              <a:rPr lang="zh-CN" altLang="en-US" b="1">
                <a:ea typeface="宋体" panose="02010600030101010101" pitchFamily="2" charset="-122"/>
              </a:rPr>
              <a:t>学</a:t>
            </a:r>
            <a:r>
              <a:rPr lang="zh-CN" altLang="en-US" b="1" u="sng">
                <a:solidFill>
                  <a:srgbClr val="FF0000"/>
                </a:solidFill>
                <a:ea typeface="宋体" panose="02010600030101010101" pitchFamily="2" charset="-122"/>
              </a:rPr>
              <a:t>籍</a:t>
            </a:r>
            <a:r>
              <a:rPr lang="zh-CN" altLang="en-US" b="1">
                <a:ea typeface="宋体" panose="02010600030101010101" pitchFamily="2" charset="-122"/>
              </a:rPr>
              <a:t>	   </a:t>
            </a:r>
            <a:r>
              <a:rPr lang="zh-CN" altLang="en-US" b="1" u="sng">
                <a:solidFill>
                  <a:srgbClr val="FF0000"/>
                </a:solidFill>
                <a:ea typeface="宋体" panose="02010600030101010101" pitchFamily="2" charset="-122"/>
              </a:rPr>
              <a:t>厦</a:t>
            </a:r>
            <a:r>
              <a:rPr lang="zh-CN" altLang="en-US" b="1">
                <a:ea typeface="宋体" panose="02010600030101010101" pitchFamily="2" charset="-122"/>
              </a:rPr>
              <a:t>门	   </a:t>
            </a:r>
            <a:r>
              <a:rPr lang="zh-CN" altLang="en-US" b="1" u="sng">
                <a:solidFill>
                  <a:srgbClr val="FF0000"/>
                </a:solidFill>
                <a:ea typeface="宋体" panose="02010600030101010101" pitchFamily="2" charset="-122"/>
              </a:rPr>
              <a:t>筹</a:t>
            </a:r>
            <a:r>
              <a:rPr lang="zh-CN" altLang="en-US" b="1">
                <a:ea typeface="宋体" panose="02010600030101010101" pitchFamily="2" charset="-122"/>
              </a:rPr>
              <a:t>办</a:t>
            </a:r>
            <a:endParaRPr lang="zh-CN" altLang="en-US" b="1">
              <a:ea typeface="宋体" panose="02010600030101010101" pitchFamily="2" charset="-122"/>
            </a:endParaRPr>
          </a:p>
          <a:p>
            <a:pPr eaLnBrk="1" hangingPunct="1">
              <a:lnSpc>
                <a:spcPct val="145000"/>
              </a:lnSpc>
              <a:spcBef>
                <a:spcPct val="0"/>
              </a:spcBef>
              <a:buFont typeface="Arial" panose="020B0604020202020204" pitchFamily="34" charset="0"/>
              <a:buNone/>
            </a:pPr>
            <a:r>
              <a:rPr lang="zh-CN" altLang="en-US" b="1" u="sng">
                <a:solidFill>
                  <a:srgbClr val="FF0000"/>
                </a:solidFill>
                <a:ea typeface="宋体" panose="02010600030101010101" pitchFamily="2" charset="-122"/>
              </a:rPr>
              <a:t>彷</a:t>
            </a:r>
            <a:r>
              <a:rPr lang="zh-CN" altLang="en-US" b="1">
                <a:ea typeface="宋体" panose="02010600030101010101" pitchFamily="2" charset="-122"/>
              </a:rPr>
              <a:t>徨      </a:t>
            </a:r>
            <a:r>
              <a:rPr lang="zh-CN" altLang="en-US" b="1" u="sng">
                <a:solidFill>
                  <a:srgbClr val="FF0000"/>
                </a:solidFill>
                <a:ea typeface="宋体" panose="02010600030101010101" pitchFamily="2" charset="-122"/>
              </a:rPr>
              <a:t>祺</a:t>
            </a:r>
            <a:r>
              <a:rPr lang="zh-CN" altLang="en-US" b="1">
                <a:ea typeface="宋体" panose="02010600030101010101" pitchFamily="2" charset="-122"/>
              </a:rPr>
              <a:t>	   </a:t>
            </a:r>
            <a:r>
              <a:rPr lang="zh-CN" altLang="en-US" b="1" u="sng">
                <a:solidFill>
                  <a:srgbClr val="FF0000"/>
                </a:solidFill>
                <a:ea typeface="宋体" panose="02010600030101010101" pitchFamily="2" charset="-122"/>
              </a:rPr>
              <a:t>皖</a:t>
            </a:r>
            <a:endParaRPr lang="zh-CN" altLang="en-US" b="1" u="sng">
              <a:solidFill>
                <a:srgbClr val="FF0000"/>
              </a:solidFill>
              <a:ea typeface="宋体" panose="02010600030101010101" pitchFamily="2" charset="-122"/>
            </a:endParaRPr>
          </a:p>
        </p:txBody>
      </p:sp>
      <p:sp>
        <p:nvSpPr>
          <p:cNvPr id="9221" name="文本框 9220"/>
          <p:cNvSpPr txBox="1">
            <a:spLocks noChangeArrowheads="1"/>
          </p:cNvSpPr>
          <p:nvPr/>
        </p:nvSpPr>
        <p:spPr bwMode="auto">
          <a:xfrm>
            <a:off x="3635375" y="2276475"/>
            <a:ext cx="4105275" cy="639763"/>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3600" b="1">
                <a:solidFill>
                  <a:srgbClr val="990000"/>
                </a:solidFill>
                <a:latin typeface="黑体" panose="02010600030101010101" pitchFamily="49" charset="-122"/>
                <a:ea typeface="黑体" panose="02010600030101010101" pitchFamily="49" charset="-122"/>
              </a:rPr>
              <a:t>掌握画线字的读音</a:t>
            </a:r>
            <a:endParaRPr lang="zh-CN" altLang="en-US" sz="3600" b="1">
              <a:solidFill>
                <a:srgbClr val="990000"/>
              </a:solidFill>
              <a:latin typeface="黑体" panose="02010600030101010101" pitchFamily="49" charset="-122"/>
              <a:ea typeface="黑体" panose="02010600030101010101" pitchFamily="49" charset="-122"/>
            </a:endParaRPr>
          </a:p>
        </p:txBody>
      </p:sp>
      <p:sp>
        <p:nvSpPr>
          <p:cNvPr id="9222" name="文本框 9221"/>
          <p:cNvSpPr txBox="1">
            <a:spLocks noChangeArrowheads="1"/>
          </p:cNvSpPr>
          <p:nvPr/>
        </p:nvSpPr>
        <p:spPr bwMode="auto">
          <a:xfrm>
            <a:off x="7092950" y="4781550"/>
            <a:ext cx="2051050" cy="519113"/>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800" b="1">
                <a:solidFill>
                  <a:srgbClr val="FF0000"/>
                </a:solidFill>
                <a:ea typeface="宋体" panose="02010600030101010101" pitchFamily="2" charset="-122"/>
              </a:rPr>
              <a:t>（</a:t>
            </a:r>
            <a:r>
              <a:rPr lang="en-US" altLang="zh-CN" sz="2800" b="1">
                <a:solidFill>
                  <a:srgbClr val="FF0000"/>
                </a:solidFill>
                <a:ea typeface="宋体" panose="02010600030101010101" pitchFamily="2" charset="-122"/>
              </a:rPr>
              <a:t>wǎn</a:t>
            </a:r>
            <a:r>
              <a:rPr lang="zh-CN" altLang="en-US" sz="2800" b="1">
                <a:solidFill>
                  <a:srgbClr val="FF0000"/>
                </a:solidFill>
                <a:ea typeface="宋体" panose="02010600030101010101" pitchFamily="2" charset="-122"/>
              </a:rPr>
              <a:t>）</a:t>
            </a:r>
            <a:endParaRPr lang="zh-CN" altLang="en-US" sz="2800" b="1">
              <a:solidFill>
                <a:srgbClr val="FF0000"/>
              </a:solidFill>
              <a:ea typeface="宋体" panose="02010600030101010101" pitchFamily="2" charset="-122"/>
            </a:endParaRPr>
          </a:p>
        </p:txBody>
      </p:sp>
      <p:sp>
        <p:nvSpPr>
          <p:cNvPr id="9223" name="文本框 9222"/>
          <p:cNvSpPr txBox="1">
            <a:spLocks noChangeArrowheads="1"/>
          </p:cNvSpPr>
          <p:nvPr/>
        </p:nvSpPr>
        <p:spPr bwMode="auto">
          <a:xfrm>
            <a:off x="4068763" y="3357563"/>
            <a:ext cx="1798637" cy="519112"/>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800" b="1">
                <a:solidFill>
                  <a:srgbClr val="FF0000"/>
                </a:solidFill>
                <a:ea typeface="宋体" panose="02010600030101010101" pitchFamily="2" charset="-122"/>
              </a:rPr>
              <a:t>（</a:t>
            </a:r>
            <a:r>
              <a:rPr lang="en-US" altLang="zh-CN" sz="2800" b="1">
                <a:solidFill>
                  <a:srgbClr val="FF0000"/>
                </a:solidFill>
                <a:ea typeface="宋体" panose="02010600030101010101" pitchFamily="2" charset="-122"/>
              </a:rPr>
              <a:t>zhè</a:t>
            </a:r>
            <a:r>
              <a:rPr lang="zh-CN" altLang="en-US" sz="2800" b="1">
                <a:solidFill>
                  <a:srgbClr val="FF0000"/>
                </a:solidFill>
                <a:ea typeface="宋体" panose="02010600030101010101" pitchFamily="2" charset="-122"/>
              </a:rPr>
              <a:t>）</a:t>
            </a:r>
            <a:endParaRPr lang="zh-CN" altLang="en-US" sz="2800" b="1">
              <a:solidFill>
                <a:srgbClr val="FF0000"/>
              </a:solidFill>
              <a:ea typeface="宋体" panose="02010600030101010101" pitchFamily="2" charset="-122"/>
            </a:endParaRPr>
          </a:p>
        </p:txBody>
      </p:sp>
      <p:sp>
        <p:nvSpPr>
          <p:cNvPr id="9224" name="文本框 9223"/>
          <p:cNvSpPr txBox="1">
            <a:spLocks noChangeArrowheads="1"/>
          </p:cNvSpPr>
          <p:nvPr/>
        </p:nvSpPr>
        <p:spPr bwMode="auto">
          <a:xfrm>
            <a:off x="5868988" y="3357563"/>
            <a:ext cx="1798637" cy="519112"/>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800" b="1">
                <a:solidFill>
                  <a:srgbClr val="FF0000"/>
                </a:solidFill>
                <a:ea typeface="宋体" panose="02010600030101010101" pitchFamily="2" charset="-122"/>
              </a:rPr>
              <a:t>（</a:t>
            </a:r>
            <a:r>
              <a:rPr lang="en-US" altLang="zh-CN" sz="2800" b="1">
                <a:solidFill>
                  <a:srgbClr val="FF0000"/>
                </a:solidFill>
                <a:ea typeface="宋体" panose="02010600030101010101" pitchFamily="2" charset="-122"/>
              </a:rPr>
              <a:t>qī</a:t>
            </a:r>
            <a:r>
              <a:rPr lang="zh-CN" altLang="en-US" sz="2800" b="1">
                <a:solidFill>
                  <a:srgbClr val="FF0000"/>
                </a:solidFill>
                <a:ea typeface="宋体" panose="02010600030101010101" pitchFamily="2" charset="-122"/>
              </a:rPr>
              <a:t>）</a:t>
            </a:r>
            <a:endParaRPr lang="zh-CN" altLang="en-US" sz="2800" b="1">
              <a:solidFill>
                <a:srgbClr val="FF0000"/>
              </a:solidFill>
              <a:ea typeface="宋体" panose="02010600030101010101" pitchFamily="2" charset="-122"/>
            </a:endParaRPr>
          </a:p>
        </p:txBody>
      </p:sp>
      <p:sp>
        <p:nvSpPr>
          <p:cNvPr id="9225" name="矩形 9224"/>
          <p:cNvSpPr>
            <a:spLocks noChangeArrowheads="1"/>
          </p:cNvSpPr>
          <p:nvPr/>
        </p:nvSpPr>
        <p:spPr bwMode="auto">
          <a:xfrm>
            <a:off x="7596188" y="3357563"/>
            <a:ext cx="1547812" cy="519112"/>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800" b="1">
                <a:solidFill>
                  <a:srgbClr val="FF0000"/>
                </a:solidFill>
                <a:ea typeface="宋体" panose="02010600030101010101" pitchFamily="2" charset="-122"/>
              </a:rPr>
              <a:t>（</a:t>
            </a:r>
            <a:r>
              <a:rPr lang="en-US" altLang="zh-CN" sz="2800" b="1">
                <a:solidFill>
                  <a:srgbClr val="FF0000"/>
                </a:solidFill>
                <a:ea typeface="宋体" panose="02010600030101010101" pitchFamily="2" charset="-122"/>
              </a:rPr>
              <a:t>qǐ</a:t>
            </a:r>
            <a:r>
              <a:rPr lang="zh-CN" altLang="en-US" sz="2800" b="1">
                <a:solidFill>
                  <a:srgbClr val="FF0000"/>
                </a:solidFill>
                <a:ea typeface="宋体" panose="02010600030101010101" pitchFamily="2" charset="-122"/>
              </a:rPr>
              <a:t>）</a:t>
            </a:r>
            <a:endParaRPr lang="zh-CN" altLang="en-US" sz="2800" b="1">
              <a:solidFill>
                <a:srgbClr val="FF0000"/>
              </a:solidFill>
              <a:ea typeface="宋体" panose="02010600030101010101" pitchFamily="2" charset="-122"/>
            </a:endParaRPr>
          </a:p>
        </p:txBody>
      </p:sp>
      <p:sp>
        <p:nvSpPr>
          <p:cNvPr id="9226" name="矩形 9225"/>
          <p:cNvSpPr>
            <a:spLocks noChangeArrowheads="1"/>
          </p:cNvSpPr>
          <p:nvPr/>
        </p:nvSpPr>
        <p:spPr bwMode="auto">
          <a:xfrm>
            <a:off x="4068763" y="4054475"/>
            <a:ext cx="1943100" cy="519113"/>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800" b="1">
                <a:solidFill>
                  <a:srgbClr val="FF0000"/>
                </a:solidFill>
                <a:ea typeface="宋体" panose="02010600030101010101" pitchFamily="2" charset="-122"/>
              </a:rPr>
              <a:t>（</a:t>
            </a:r>
            <a:r>
              <a:rPr lang="en-US" altLang="zh-CN" sz="2800" b="1">
                <a:solidFill>
                  <a:srgbClr val="FF0000"/>
                </a:solidFill>
                <a:ea typeface="宋体" panose="02010600030101010101" pitchFamily="2" charset="-122"/>
              </a:rPr>
              <a:t>jí</a:t>
            </a:r>
            <a:r>
              <a:rPr lang="zh-CN" altLang="en-US" sz="2800" b="1">
                <a:solidFill>
                  <a:srgbClr val="FF0000"/>
                </a:solidFill>
                <a:ea typeface="宋体" panose="02010600030101010101" pitchFamily="2" charset="-122"/>
              </a:rPr>
              <a:t>）</a:t>
            </a:r>
            <a:endParaRPr lang="zh-CN" altLang="en-US" sz="2800" b="1">
              <a:solidFill>
                <a:srgbClr val="FF0000"/>
              </a:solidFill>
              <a:ea typeface="宋体" panose="02010600030101010101" pitchFamily="2" charset="-122"/>
            </a:endParaRPr>
          </a:p>
        </p:txBody>
      </p:sp>
      <p:sp>
        <p:nvSpPr>
          <p:cNvPr id="9227" name="矩形 9226"/>
          <p:cNvSpPr>
            <a:spLocks noChangeArrowheads="1"/>
          </p:cNvSpPr>
          <p:nvPr/>
        </p:nvSpPr>
        <p:spPr bwMode="auto">
          <a:xfrm>
            <a:off x="5653088" y="4076700"/>
            <a:ext cx="1871662" cy="519113"/>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800" b="1">
                <a:solidFill>
                  <a:srgbClr val="FF0000"/>
                </a:solidFill>
                <a:ea typeface="宋体" panose="02010600030101010101" pitchFamily="2" charset="-122"/>
              </a:rPr>
              <a:t>（</a:t>
            </a:r>
            <a:r>
              <a:rPr lang="en-US" altLang="zh-CN" sz="2800" b="1">
                <a:solidFill>
                  <a:srgbClr val="FF0000"/>
                </a:solidFill>
                <a:ea typeface="宋体" panose="02010600030101010101" pitchFamily="2" charset="-122"/>
              </a:rPr>
              <a:t>xià</a:t>
            </a:r>
            <a:r>
              <a:rPr lang="zh-CN" altLang="en-US" sz="2800" b="1">
                <a:solidFill>
                  <a:srgbClr val="FF0000"/>
                </a:solidFill>
                <a:ea typeface="宋体" panose="02010600030101010101" pitchFamily="2" charset="-122"/>
              </a:rPr>
              <a:t>）</a:t>
            </a:r>
            <a:endParaRPr lang="zh-CN" altLang="en-US" sz="2800" b="1">
              <a:solidFill>
                <a:srgbClr val="FF0000"/>
              </a:solidFill>
              <a:ea typeface="宋体" panose="02010600030101010101" pitchFamily="2" charset="-122"/>
            </a:endParaRPr>
          </a:p>
        </p:txBody>
      </p:sp>
      <p:sp>
        <p:nvSpPr>
          <p:cNvPr id="9228" name="矩形 9227"/>
          <p:cNvSpPr>
            <a:spLocks noChangeArrowheads="1"/>
          </p:cNvSpPr>
          <p:nvPr/>
        </p:nvSpPr>
        <p:spPr bwMode="auto">
          <a:xfrm>
            <a:off x="7493000" y="4076700"/>
            <a:ext cx="1651000" cy="519113"/>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800" b="1">
                <a:solidFill>
                  <a:srgbClr val="FF0000"/>
                </a:solidFill>
                <a:ea typeface="宋体" panose="02010600030101010101" pitchFamily="2" charset="-122"/>
              </a:rPr>
              <a:t>（</a:t>
            </a:r>
            <a:r>
              <a:rPr lang="en-US" altLang="zh-CN" sz="2800" b="1">
                <a:solidFill>
                  <a:srgbClr val="FF0000"/>
                </a:solidFill>
                <a:ea typeface="宋体" panose="02010600030101010101" pitchFamily="2" charset="-122"/>
              </a:rPr>
              <a:t>chóu</a:t>
            </a:r>
            <a:r>
              <a:rPr lang="zh-CN" altLang="en-US" sz="2800" b="1">
                <a:solidFill>
                  <a:srgbClr val="FF0000"/>
                </a:solidFill>
                <a:ea typeface="宋体" panose="02010600030101010101" pitchFamily="2" charset="-122"/>
              </a:rPr>
              <a:t>）</a:t>
            </a:r>
            <a:endParaRPr lang="zh-CN" altLang="en-US" sz="2800" b="1">
              <a:solidFill>
                <a:srgbClr val="FF0000"/>
              </a:solidFill>
              <a:ea typeface="宋体" panose="02010600030101010101" pitchFamily="2" charset="-122"/>
            </a:endParaRPr>
          </a:p>
        </p:txBody>
      </p:sp>
      <p:sp>
        <p:nvSpPr>
          <p:cNvPr id="9229" name="矩形 9228"/>
          <p:cNvSpPr>
            <a:spLocks noChangeArrowheads="1"/>
          </p:cNvSpPr>
          <p:nvPr/>
        </p:nvSpPr>
        <p:spPr bwMode="auto">
          <a:xfrm>
            <a:off x="4068763" y="4775200"/>
            <a:ext cx="2016125" cy="519113"/>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800" b="1">
                <a:solidFill>
                  <a:srgbClr val="FF0000"/>
                </a:solidFill>
                <a:ea typeface="宋体" panose="02010600030101010101" pitchFamily="2" charset="-122"/>
              </a:rPr>
              <a:t>（</a:t>
            </a:r>
            <a:r>
              <a:rPr lang="en-US" altLang="zh-CN" sz="2800" b="1">
                <a:solidFill>
                  <a:srgbClr val="FF0000"/>
                </a:solidFill>
                <a:ea typeface="宋体" panose="02010600030101010101" pitchFamily="2" charset="-122"/>
              </a:rPr>
              <a:t>páng</a:t>
            </a:r>
            <a:r>
              <a:rPr lang="zh-CN" altLang="en-US" sz="2800" b="1">
                <a:solidFill>
                  <a:srgbClr val="FF0000"/>
                </a:solidFill>
                <a:ea typeface="宋体" panose="02010600030101010101" pitchFamily="2" charset="-122"/>
              </a:rPr>
              <a:t>）</a:t>
            </a:r>
            <a:endParaRPr lang="zh-CN" altLang="en-US" sz="2800" b="1">
              <a:solidFill>
                <a:srgbClr val="FF0000"/>
              </a:solidFill>
              <a:ea typeface="宋体" panose="02010600030101010101" pitchFamily="2" charset="-122"/>
            </a:endParaRPr>
          </a:p>
        </p:txBody>
      </p:sp>
      <p:sp>
        <p:nvSpPr>
          <p:cNvPr id="9230" name="矩形 9229"/>
          <p:cNvSpPr>
            <a:spLocks noChangeArrowheads="1"/>
          </p:cNvSpPr>
          <p:nvPr/>
        </p:nvSpPr>
        <p:spPr bwMode="auto">
          <a:xfrm>
            <a:off x="5795963" y="4781550"/>
            <a:ext cx="1655762" cy="519113"/>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sz="2800" b="1">
                <a:solidFill>
                  <a:srgbClr val="FF0000"/>
                </a:solidFill>
                <a:ea typeface="宋体" panose="02010600030101010101" pitchFamily="2" charset="-122"/>
              </a:rPr>
              <a:t>（</a:t>
            </a:r>
            <a:r>
              <a:rPr lang="en-US" altLang="zh-CN" sz="2800" b="1">
                <a:solidFill>
                  <a:srgbClr val="FF0000"/>
                </a:solidFill>
                <a:ea typeface="宋体" panose="02010600030101010101" pitchFamily="2" charset="-122"/>
              </a:rPr>
              <a:t>qí</a:t>
            </a:r>
            <a:r>
              <a:rPr lang="zh-CN" altLang="en-US" sz="2800" b="1">
                <a:solidFill>
                  <a:srgbClr val="FF0000"/>
                </a:solidFill>
                <a:ea typeface="宋体" panose="02010600030101010101" pitchFamily="2" charset="-122"/>
              </a:rPr>
              <a:t>）</a:t>
            </a:r>
            <a:endParaRPr lang="zh-CN" altLang="en-US" sz="2800" b="1">
              <a:solidFill>
                <a:srgbClr val="FF0000"/>
              </a:solidFill>
              <a:ea typeface="宋体" panose="02010600030101010101" pitchFamily="2" charset="-122"/>
            </a:endParaRPr>
          </a:p>
        </p:txBody>
      </p:sp>
      <p:sp>
        <p:nvSpPr>
          <p:cNvPr id="9231" name="矩形 9230"/>
          <p:cNvSpPr>
            <a:spLocks noChangeArrowheads="1" noChangeShapeType="1" noTextEdit="1"/>
          </p:cNvSpPr>
          <p:nvPr/>
        </p:nvSpPr>
        <p:spPr bwMode="auto">
          <a:xfrm>
            <a:off x="4498975" y="1555750"/>
            <a:ext cx="2232025" cy="530225"/>
          </a:xfrm>
          <a:prstGeom prst="rect">
            <a:avLst/>
          </a:prstGeom>
        </p:spPr>
        <p:txBody>
          <a:bodyPr wrap="none" fromWordArt="1">
            <a:prstTxWarp prst="textPlain">
              <a:avLst>
                <a:gd name="adj" fmla="val 50000"/>
              </a:avLst>
            </a:prstTxWarp>
          </a:bodyPr>
          <a:lstStyle/>
          <a:p>
            <a:pPr algn="ctr"/>
            <a:r>
              <a:rPr lang="zh-CN" altLang="en-US" sz="3600" kern="10">
                <a:ln w="9525">
                  <a:solidFill>
                    <a:srgbClr val="0000FF"/>
                  </a:solidFill>
                  <a:round/>
                </a:ln>
                <a:solidFill>
                  <a:srgbClr val="FF0000"/>
                </a:solidFill>
                <a:latin typeface="宋体" panose="02010600030101010101" pitchFamily="2" charset="-122"/>
                <a:ea typeface="宋体" panose="02010600030101010101" pitchFamily="2" charset="-122"/>
              </a:rPr>
              <a:t>字词检测</a:t>
            </a:r>
            <a:endParaRPr lang="zh-CN" altLang="en-US" sz="3600" kern="10">
              <a:ln w="9525">
                <a:solidFill>
                  <a:srgbClr val="0000FF"/>
                </a:solidFill>
                <a:round/>
              </a:ln>
              <a:solidFill>
                <a:srgbClr val="FF0000"/>
              </a:solidFill>
              <a:latin typeface="宋体" panose="02010600030101010101" pitchFamily="2" charset="-122"/>
              <a:ea typeface="宋体" panose="02010600030101010101" pitchFamily="2" charset="-122"/>
            </a:endParaRPr>
          </a:p>
        </p:txBody>
      </p:sp>
      <p:pic>
        <p:nvPicPr>
          <p:cNvPr id="9232" name="图片 9231" descr="百草园">
            <a:hlinkClick r:id="rId1" action="ppaction://hlinksldjump"/>
          </p:cNvPr>
          <p:cNvPicPr>
            <a:picLocks noChangeAspect="1" noChangeArrowheads="1"/>
          </p:cNvPicPr>
          <p:nvPr/>
        </p:nvPicPr>
        <p:blipFill>
          <a:blip r:embed="rId2" cstate="print"/>
          <a:srcRect/>
          <a:stretch>
            <a:fillRect/>
          </a:stretch>
        </p:blipFill>
        <p:spPr bwMode="auto">
          <a:xfrm>
            <a:off x="466725" y="1771650"/>
            <a:ext cx="2466975" cy="3600450"/>
          </a:xfrm>
          <a:prstGeom prst="rect">
            <a:avLst/>
          </a:prstGeom>
          <a:noFill/>
          <a:ln w="9525">
            <a:noFill/>
            <a:miter lim="800000"/>
            <a:headEnd/>
            <a:tailEnd/>
          </a:ln>
        </p:spPr>
      </p:pic>
      <p:sp>
        <p:nvSpPr>
          <p:cNvPr id="9233" name="文本框 9232"/>
          <p:cNvSpPr txBox="1">
            <a:spLocks noChangeArrowheads="1"/>
          </p:cNvSpPr>
          <p:nvPr/>
        </p:nvSpPr>
        <p:spPr bwMode="auto">
          <a:xfrm>
            <a:off x="900113" y="5516563"/>
            <a:ext cx="1512887" cy="579437"/>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百草园</a:t>
            </a:r>
            <a:endParaRPr lang="zh-CN" altLang="en-US" b="1">
              <a:solidFill>
                <a:srgbClr val="CC0000"/>
              </a:solidFill>
              <a:latin typeface="Arial" panose="020B0604020202020204" pitchFamily="34" charset="0"/>
              <a:ea typeface="宋体" panose="02010600030101010101" pitchFamily="2" charset="-122"/>
            </a:endParaRPr>
          </a:p>
        </p:txBody>
      </p:sp>
      <p:grpSp>
        <p:nvGrpSpPr>
          <p:cNvPr id="2" name="Group 10"/>
          <p:cNvGrpSpPr/>
          <p:nvPr/>
        </p:nvGrpSpPr>
        <p:grpSpPr bwMode="auto">
          <a:xfrm>
            <a:off x="322263" y="620713"/>
            <a:ext cx="2055812" cy="631825"/>
            <a:chOff x="0" y="0"/>
            <a:chExt cx="3236" cy="998"/>
          </a:xfrm>
        </p:grpSpPr>
        <p:grpSp>
          <p:nvGrpSpPr>
            <p:cNvPr id="9234" name="Group 11"/>
            <p:cNvGrpSpPr/>
            <p:nvPr/>
          </p:nvGrpSpPr>
          <p:grpSpPr bwMode="auto">
            <a:xfrm>
              <a:off x="0" y="8"/>
              <a:ext cx="3236" cy="940"/>
              <a:chOff x="0" y="0"/>
              <a:chExt cx="3236" cy="940"/>
            </a:xfrm>
          </p:grpSpPr>
          <p:sp>
            <p:nvSpPr>
              <p:cNvPr id="9235" name="MH_Other_2"/>
              <p:cNvSpPr>
                <a:spLocks noChangeArrowheads="1"/>
              </p:cNvSpPr>
              <p:nvPr/>
            </p:nvSpPr>
            <p:spPr bwMode="auto">
              <a:xfrm>
                <a:off x="186" y="205"/>
                <a:ext cx="2890" cy="601"/>
              </a:xfrm>
              <a:custGeom>
                <a:avLst/>
                <a:gdLst/>
                <a:ahLst/>
                <a:cxnLst>
                  <a:cxn ang="0">
                    <a:pos x="2907" y="675"/>
                  </a:cxn>
                  <a:cxn ang="0">
                    <a:pos x="3244" y="337"/>
                  </a:cxn>
                  <a:cxn ang="0">
                    <a:pos x="2907" y="0"/>
                  </a:cxn>
                  <a:cxn ang="0">
                    <a:pos x="337" y="0"/>
                  </a:cxn>
                  <a:cxn ang="0">
                    <a:pos x="0" y="337"/>
                  </a:cxn>
                  <a:cxn ang="0">
                    <a:pos x="337" y="675"/>
                  </a:cxn>
                  <a:cxn ang="0">
                    <a:pos x="2907" y="675"/>
                  </a:cxn>
                </a:cxnLst>
                <a:rect l="0" t="0" r="r" b="b"/>
                <a:pathLst>
                  <a:path w="3244" h="675">
                    <a:moveTo>
                      <a:pt x="2907" y="675"/>
                    </a:moveTo>
                    <a:cubicBezTo>
                      <a:pt x="3093" y="675"/>
                      <a:pt x="3244" y="523"/>
                      <a:pt x="3244" y="337"/>
                    </a:cubicBezTo>
                    <a:cubicBezTo>
                      <a:pt x="3244" y="151"/>
                      <a:pt x="3093" y="0"/>
                      <a:pt x="2907" y="0"/>
                    </a:cubicBezTo>
                    <a:cubicBezTo>
                      <a:pt x="337" y="0"/>
                      <a:pt x="337" y="0"/>
                      <a:pt x="337" y="0"/>
                    </a:cubicBezTo>
                    <a:cubicBezTo>
                      <a:pt x="151" y="0"/>
                      <a:pt x="0" y="151"/>
                      <a:pt x="0" y="337"/>
                    </a:cubicBezTo>
                    <a:cubicBezTo>
                      <a:pt x="0" y="523"/>
                      <a:pt x="151" y="675"/>
                      <a:pt x="337" y="675"/>
                    </a:cubicBezTo>
                    <a:lnTo>
                      <a:pt x="2907" y="675"/>
                    </a:lnTo>
                    <a:close/>
                  </a:path>
                </a:pathLst>
              </a:custGeom>
              <a:solidFill>
                <a:srgbClr val="008080"/>
              </a:solidFill>
              <a:ln w="9525">
                <a:noFill/>
                <a:round/>
              </a:ln>
            </p:spPr>
            <p:txBody>
              <a:bodyPr/>
              <a:lstStyle/>
              <a:p>
                <a:pP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pic>
            <p:nvPicPr>
              <p:cNvPr id="9236" name="MH_Other_8"/>
              <p:cNvPicPr preferRelativeResize="0">
                <a:picLocks noChangeArrowheads="1"/>
              </p:cNvPicPr>
              <p:nvPr/>
            </p:nvPicPr>
            <p:blipFill>
              <a:blip r:embed="rId3" cstate="print"/>
              <a:srcRect/>
              <a:stretch>
                <a:fillRect/>
              </a:stretch>
            </p:blipFill>
            <p:spPr bwMode="auto">
              <a:xfrm>
                <a:off x="0" y="0"/>
                <a:ext cx="3237" cy="941"/>
              </a:xfrm>
              <a:prstGeom prst="rect">
                <a:avLst/>
              </a:prstGeom>
              <a:noFill/>
              <a:ln w="9525">
                <a:noFill/>
                <a:miter lim="800000"/>
                <a:headEnd/>
                <a:tailEnd/>
              </a:ln>
            </p:spPr>
          </p:pic>
          <p:sp>
            <p:nvSpPr>
              <p:cNvPr id="9237" name="MH_Other_9"/>
              <p:cNvSpPr>
                <a:spLocks noEditPoints="1" noChangeArrowheads="1"/>
              </p:cNvSpPr>
              <p:nvPr/>
            </p:nvSpPr>
            <p:spPr bwMode="auto">
              <a:xfrm>
                <a:off x="348" y="329"/>
                <a:ext cx="349" cy="340"/>
              </a:xfrm>
              <a:custGeom>
                <a:avLst/>
                <a:gdLst/>
                <a:ahLst/>
                <a:cxnLst>
                  <a:cxn ang="0">
                    <a:pos x="105" y="95"/>
                  </a:cxn>
                  <a:cxn ang="0">
                    <a:pos x="76" y="66"/>
                  </a:cxn>
                  <a:cxn ang="0">
                    <a:pos x="83" y="42"/>
                  </a:cxn>
                  <a:cxn ang="0">
                    <a:pos x="42" y="0"/>
                  </a:cxn>
                  <a:cxn ang="0">
                    <a:pos x="0" y="42"/>
                  </a:cxn>
                  <a:cxn ang="0">
                    <a:pos x="42" y="83"/>
                  </a:cxn>
                  <a:cxn ang="0">
                    <a:pos x="66" y="76"/>
                  </a:cxn>
                  <a:cxn ang="0">
                    <a:pos x="95" y="105"/>
                  </a:cxn>
                  <a:cxn ang="0">
                    <a:pos x="100" y="107"/>
                  </a:cxn>
                  <a:cxn ang="0">
                    <a:pos x="105" y="105"/>
                  </a:cxn>
                  <a:cxn ang="0">
                    <a:pos x="105" y="95"/>
                  </a:cxn>
                  <a:cxn ang="0">
                    <a:pos x="7" y="42"/>
                  </a:cxn>
                  <a:cxn ang="0">
                    <a:pos x="42" y="7"/>
                  </a:cxn>
                  <a:cxn ang="0">
                    <a:pos x="76" y="42"/>
                  </a:cxn>
                  <a:cxn ang="0">
                    <a:pos x="42" y="76"/>
                  </a:cxn>
                  <a:cxn ang="0">
                    <a:pos x="7" y="42"/>
                  </a:cxn>
                </a:cxnLst>
                <a:rect l="0" t="0" r="r" b="b"/>
                <a:pathLst>
                  <a:path w="108" h="107">
                    <a:moveTo>
                      <a:pt x="105" y="95"/>
                    </a:moveTo>
                    <a:cubicBezTo>
                      <a:pt x="76" y="66"/>
                      <a:pt x="76" y="66"/>
                      <a:pt x="76" y="66"/>
                    </a:cubicBezTo>
                    <a:cubicBezTo>
                      <a:pt x="81" y="59"/>
                      <a:pt x="83" y="51"/>
                      <a:pt x="83" y="42"/>
                    </a:cubicBezTo>
                    <a:cubicBezTo>
                      <a:pt x="83" y="19"/>
                      <a:pt x="65" y="0"/>
                      <a:pt x="42" y="0"/>
                    </a:cubicBezTo>
                    <a:cubicBezTo>
                      <a:pt x="19" y="0"/>
                      <a:pt x="0" y="19"/>
                      <a:pt x="0" y="42"/>
                    </a:cubicBezTo>
                    <a:cubicBezTo>
                      <a:pt x="0" y="65"/>
                      <a:pt x="19" y="83"/>
                      <a:pt x="42" y="83"/>
                    </a:cubicBezTo>
                    <a:cubicBezTo>
                      <a:pt x="51" y="83"/>
                      <a:pt x="59" y="81"/>
                      <a:pt x="66" y="76"/>
                    </a:cubicBezTo>
                    <a:cubicBezTo>
                      <a:pt x="95" y="105"/>
                      <a:pt x="95" y="105"/>
                      <a:pt x="95" y="105"/>
                    </a:cubicBezTo>
                    <a:cubicBezTo>
                      <a:pt x="96" y="106"/>
                      <a:pt x="98" y="107"/>
                      <a:pt x="100" y="107"/>
                    </a:cubicBezTo>
                    <a:cubicBezTo>
                      <a:pt x="101" y="107"/>
                      <a:pt x="103" y="106"/>
                      <a:pt x="105" y="105"/>
                    </a:cubicBezTo>
                    <a:cubicBezTo>
                      <a:pt x="108" y="102"/>
                      <a:pt x="108" y="97"/>
                      <a:pt x="105" y="95"/>
                    </a:cubicBezTo>
                    <a:moveTo>
                      <a:pt x="7" y="42"/>
                    </a:moveTo>
                    <a:cubicBezTo>
                      <a:pt x="7" y="23"/>
                      <a:pt x="23" y="7"/>
                      <a:pt x="42" y="7"/>
                    </a:cubicBezTo>
                    <a:cubicBezTo>
                      <a:pt x="61" y="7"/>
                      <a:pt x="76" y="23"/>
                      <a:pt x="76" y="42"/>
                    </a:cubicBezTo>
                    <a:cubicBezTo>
                      <a:pt x="76" y="61"/>
                      <a:pt x="61" y="76"/>
                      <a:pt x="42" y="76"/>
                    </a:cubicBezTo>
                    <a:cubicBezTo>
                      <a:pt x="23" y="76"/>
                      <a:pt x="7" y="61"/>
                      <a:pt x="7" y="42"/>
                    </a:cubicBezTo>
                  </a:path>
                </a:pathLst>
              </a:custGeom>
              <a:solidFill>
                <a:srgbClr val="FFFFFF"/>
              </a:solidFill>
              <a:ln w="9525">
                <a:noFill/>
                <a:round/>
              </a:ln>
            </p:spPr>
            <p:txBody>
              <a:bodyPr/>
              <a:lstStyle/>
              <a:p>
                <a:pP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sp>
            <p:nvSpPr>
              <p:cNvPr id="9238" name="MH_Other_10"/>
              <p:cNvSpPr>
                <a:spLocks noChangeArrowheads="1"/>
              </p:cNvSpPr>
              <p:nvPr/>
            </p:nvSpPr>
            <p:spPr bwMode="auto">
              <a:xfrm>
                <a:off x="428" y="404"/>
                <a:ext cx="140" cy="140"/>
              </a:xfrm>
              <a:custGeom>
                <a:avLst/>
                <a:gdLst/>
                <a:ahLst/>
                <a:cxnLst>
                  <a:cxn ang="0">
                    <a:pos x="39" y="18"/>
                  </a:cxn>
                  <a:cxn ang="0">
                    <a:pos x="25" y="18"/>
                  </a:cxn>
                  <a:cxn ang="0">
                    <a:pos x="25" y="4"/>
                  </a:cxn>
                  <a:cxn ang="0">
                    <a:pos x="21" y="0"/>
                  </a:cxn>
                  <a:cxn ang="0">
                    <a:pos x="18" y="4"/>
                  </a:cxn>
                  <a:cxn ang="0">
                    <a:pos x="18" y="18"/>
                  </a:cxn>
                  <a:cxn ang="0">
                    <a:pos x="3" y="18"/>
                  </a:cxn>
                  <a:cxn ang="0">
                    <a:pos x="0" y="22"/>
                  </a:cxn>
                  <a:cxn ang="0">
                    <a:pos x="3" y="26"/>
                  </a:cxn>
                  <a:cxn ang="0">
                    <a:pos x="18" y="26"/>
                  </a:cxn>
                  <a:cxn ang="0">
                    <a:pos x="18" y="40"/>
                  </a:cxn>
                  <a:cxn ang="0">
                    <a:pos x="21" y="44"/>
                  </a:cxn>
                  <a:cxn ang="0">
                    <a:pos x="25" y="40"/>
                  </a:cxn>
                  <a:cxn ang="0">
                    <a:pos x="25" y="26"/>
                  </a:cxn>
                  <a:cxn ang="0">
                    <a:pos x="39" y="26"/>
                  </a:cxn>
                  <a:cxn ang="0">
                    <a:pos x="43" y="22"/>
                  </a:cxn>
                  <a:cxn ang="0">
                    <a:pos x="39" y="18"/>
                  </a:cxn>
                </a:cxnLst>
                <a:rect l="0" t="0" r="r" b="b"/>
                <a:pathLst>
                  <a:path w="43" h="44">
                    <a:moveTo>
                      <a:pt x="39" y="18"/>
                    </a:moveTo>
                    <a:cubicBezTo>
                      <a:pt x="25" y="18"/>
                      <a:pt x="25" y="18"/>
                      <a:pt x="25" y="18"/>
                    </a:cubicBezTo>
                    <a:cubicBezTo>
                      <a:pt x="25" y="4"/>
                      <a:pt x="25" y="4"/>
                      <a:pt x="25" y="4"/>
                    </a:cubicBezTo>
                    <a:cubicBezTo>
                      <a:pt x="25" y="2"/>
                      <a:pt x="23" y="0"/>
                      <a:pt x="21" y="0"/>
                    </a:cubicBezTo>
                    <a:cubicBezTo>
                      <a:pt x="19" y="0"/>
                      <a:pt x="18" y="2"/>
                      <a:pt x="18" y="4"/>
                    </a:cubicBezTo>
                    <a:cubicBezTo>
                      <a:pt x="18" y="18"/>
                      <a:pt x="18" y="18"/>
                      <a:pt x="18" y="18"/>
                    </a:cubicBezTo>
                    <a:cubicBezTo>
                      <a:pt x="3" y="18"/>
                      <a:pt x="3" y="18"/>
                      <a:pt x="3" y="18"/>
                    </a:cubicBezTo>
                    <a:cubicBezTo>
                      <a:pt x="1" y="18"/>
                      <a:pt x="0" y="20"/>
                      <a:pt x="0" y="22"/>
                    </a:cubicBezTo>
                    <a:cubicBezTo>
                      <a:pt x="0" y="24"/>
                      <a:pt x="1" y="26"/>
                      <a:pt x="3" y="26"/>
                    </a:cubicBezTo>
                    <a:cubicBezTo>
                      <a:pt x="18" y="26"/>
                      <a:pt x="18" y="26"/>
                      <a:pt x="18" y="26"/>
                    </a:cubicBezTo>
                    <a:cubicBezTo>
                      <a:pt x="18" y="40"/>
                      <a:pt x="18" y="40"/>
                      <a:pt x="18" y="40"/>
                    </a:cubicBezTo>
                    <a:cubicBezTo>
                      <a:pt x="18" y="42"/>
                      <a:pt x="19" y="44"/>
                      <a:pt x="21" y="44"/>
                    </a:cubicBezTo>
                    <a:cubicBezTo>
                      <a:pt x="23" y="44"/>
                      <a:pt x="25" y="42"/>
                      <a:pt x="25" y="40"/>
                    </a:cubicBezTo>
                    <a:cubicBezTo>
                      <a:pt x="25" y="26"/>
                      <a:pt x="25" y="26"/>
                      <a:pt x="25" y="26"/>
                    </a:cubicBezTo>
                    <a:cubicBezTo>
                      <a:pt x="39" y="26"/>
                      <a:pt x="39" y="26"/>
                      <a:pt x="39" y="26"/>
                    </a:cubicBezTo>
                    <a:cubicBezTo>
                      <a:pt x="41" y="26"/>
                      <a:pt x="43" y="24"/>
                      <a:pt x="43" y="22"/>
                    </a:cubicBezTo>
                    <a:cubicBezTo>
                      <a:pt x="43" y="20"/>
                      <a:pt x="41" y="18"/>
                      <a:pt x="39" y="18"/>
                    </a:cubicBezTo>
                  </a:path>
                </a:pathLst>
              </a:custGeom>
              <a:solidFill>
                <a:srgbClr val="FFFFFF"/>
              </a:solidFill>
              <a:ln w="9525">
                <a:noFill/>
                <a:round/>
              </a:ln>
            </p:spPr>
            <p:txBody>
              <a:bodyPr/>
              <a:lstStyle/>
              <a:p>
                <a:pP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grpSp>
        <p:sp>
          <p:nvSpPr>
            <p:cNvPr id="9239" name="MH_SubTitle_4"/>
            <p:cNvSpPr txBox="1">
              <a:spLocks noChangeArrowheads="1"/>
            </p:cNvSpPr>
            <p:nvPr/>
          </p:nvSpPr>
          <p:spPr bwMode="auto">
            <a:xfrm>
              <a:off x="1022" y="0"/>
              <a:ext cx="2043" cy="998"/>
            </a:xfrm>
            <a:prstGeom prst="rect">
              <a:avLst/>
            </a:prstGeom>
            <a:noFill/>
            <a:ln w="9525">
              <a:noFill/>
              <a:miter lim="800000"/>
            </a:ln>
          </p:spPr>
          <p:txBody>
            <a:bodyPr lIns="90170" tIns="46990" rIns="90170" bIns="46990" anchor="ctr"/>
            <a:lstStyle/>
            <a:p>
              <a:pPr eaLnBrk="1" hangingPunct="1">
                <a:lnSpc>
                  <a:spcPct val="110000"/>
                </a:lnSpc>
                <a:spcBef>
                  <a:spcPct val="0"/>
                </a:spcBef>
                <a:buFont typeface="Arial" panose="020B0604020202020204" pitchFamily="34" charset="0"/>
                <a:buNone/>
              </a:pPr>
              <a:r>
                <a:rPr lang="zh-CN" altLang="en-US" sz="2000">
                  <a:solidFill>
                    <a:srgbClr val="FFFFFF"/>
                  </a:solidFill>
                  <a:latin typeface="微软雅黑" panose="020B0503020204020204" pitchFamily="82" charset="2"/>
                </a:rPr>
                <a:t>自主预习</a:t>
              </a:r>
              <a:endParaRPr lang="zh-CN" altLang="en-US" sz="2000">
                <a:solidFill>
                  <a:srgbClr val="FFFFFF"/>
                </a:solidFill>
                <a:latin typeface="微软雅黑" panose="020B0503020204020204" pitchFamily="82" charset="2"/>
              </a:endParaRPr>
            </a:p>
          </p:txBody>
        </p:sp>
      </p:gr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232"/>
                                        </p:tgtEl>
                                        <p:attrNameLst>
                                          <p:attrName>style.visibility</p:attrName>
                                        </p:attrNameLst>
                                      </p:cBhvr>
                                      <p:to>
                                        <p:strVal val="visible"/>
                                      </p:to>
                                    </p:set>
                                    <p:animEffect transition="in" filter="blinds(horizontal)">
                                      <p:cBhvr>
                                        <p:cTn id="7" dur="500"/>
                                        <p:tgtEl>
                                          <p:spTgt spid="9232"/>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9233"/>
                                        </p:tgtEl>
                                        <p:attrNameLst>
                                          <p:attrName>style.visibility</p:attrName>
                                        </p:attrNameLst>
                                      </p:cBhvr>
                                      <p:to>
                                        <p:strVal val="visible"/>
                                      </p:to>
                                    </p:set>
                                    <p:anim calcmode="discrete" valueType="clr">
                                      <p:cBhvr override="childStyle">
                                        <p:cTn id="11" dur="80"/>
                                        <p:tgtEl>
                                          <p:spTgt spid="9233"/>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9233"/>
                                        </p:tgtEl>
                                        <p:attrNameLst>
                                          <p:attrName>fillcolor</p:attrName>
                                        </p:attrNameLst>
                                      </p:cBhvr>
                                      <p:tavLst>
                                        <p:tav tm="0">
                                          <p:val>
                                            <p:clrVal>
                                              <a:schemeClr val="accent2"/>
                                            </p:clrVal>
                                          </p:val>
                                        </p:tav>
                                        <p:tav tm="50000">
                                          <p:val>
                                            <p:clrVal>
                                              <a:schemeClr val="hlink"/>
                                            </p:clrVal>
                                          </p:val>
                                        </p:tav>
                                      </p:tavLst>
                                    </p:anim>
                                    <p:set>
                                      <p:cBhvr>
                                        <p:cTn id="13" dur="80"/>
                                        <p:tgtEl>
                                          <p:spTgt spid="9233"/>
                                        </p:tgtEl>
                                        <p:attrNameLst>
                                          <p:attrName>fill.type</p:attrName>
                                        </p:attrNameLst>
                                      </p:cBhvr>
                                      <p:to>
                                        <p:strVal val="solid"/>
                                      </p:to>
                                    </p:set>
                                  </p:childTnLst>
                                </p:cTn>
                              </p:par>
                            </p:childTnLst>
                          </p:cTn>
                        </p:par>
                        <p:par>
                          <p:cTn id="14" fill="hold">
                            <p:stCondLst>
                              <p:cond delay="159"/>
                            </p:stCondLst>
                            <p:childTnLst>
                              <p:par>
                                <p:cTn id="15" presetID="3" presetClass="entr" presetSubtype="10" fill="hold" grpId="0" nodeType="afterEffect">
                                  <p:stCondLst>
                                    <p:cond delay="0"/>
                                  </p:stCondLst>
                                  <p:childTnLst>
                                    <p:set>
                                      <p:cBhvr>
                                        <p:cTn id="16" dur="1" fill="hold">
                                          <p:stCondLst>
                                            <p:cond delay="0"/>
                                          </p:stCondLst>
                                        </p:cTn>
                                        <p:tgtEl>
                                          <p:spTgt spid="9231"/>
                                        </p:tgtEl>
                                        <p:attrNameLst>
                                          <p:attrName>style.visibility</p:attrName>
                                        </p:attrNameLst>
                                      </p:cBhvr>
                                      <p:to>
                                        <p:strVal val="visible"/>
                                      </p:to>
                                    </p:set>
                                    <p:animEffect transition="in" filter="blinds(horizontal)">
                                      <p:cBhvr>
                                        <p:cTn id="17" dur="500"/>
                                        <p:tgtEl>
                                          <p:spTgt spid="9231"/>
                                        </p:tgtEl>
                                      </p:cBhvr>
                                    </p:animEffect>
                                  </p:childTnLst>
                                </p:cTn>
                              </p:par>
                            </p:childTnLst>
                          </p:cTn>
                        </p:par>
                        <p:par>
                          <p:cTn id="18" fill="hold">
                            <p:stCondLst>
                              <p:cond delay="659"/>
                            </p:stCondLst>
                            <p:childTnLst>
                              <p:par>
                                <p:cTn id="19" presetID="50" presetClass="entr" presetSubtype="0" decel="100000" fill="hold" grpId="0" nodeType="afterEffect">
                                  <p:stCondLst>
                                    <p:cond delay="0"/>
                                  </p:stCondLst>
                                  <p:childTnLst>
                                    <p:set>
                                      <p:cBhvr>
                                        <p:cTn id="20" dur="1" fill="hold">
                                          <p:stCondLst>
                                            <p:cond delay="0"/>
                                          </p:stCondLst>
                                        </p:cTn>
                                        <p:tgtEl>
                                          <p:spTgt spid="9221"/>
                                        </p:tgtEl>
                                        <p:attrNameLst>
                                          <p:attrName>style.visibility</p:attrName>
                                        </p:attrNameLst>
                                      </p:cBhvr>
                                      <p:to>
                                        <p:strVal val="visible"/>
                                      </p:to>
                                    </p:set>
                                    <p:anim calcmode="lin" valueType="num">
                                      <p:cBhvr>
                                        <p:cTn id="21" dur="500" fill="hold"/>
                                        <p:tgtEl>
                                          <p:spTgt spid="9221"/>
                                        </p:tgtEl>
                                        <p:attrNameLst>
                                          <p:attrName>ppt_w</p:attrName>
                                        </p:attrNameLst>
                                      </p:cBhvr>
                                      <p:tavLst>
                                        <p:tav tm="0">
                                          <p:val>
                                            <p:strVal val="#ppt_w+.3"/>
                                          </p:val>
                                        </p:tav>
                                        <p:tav tm="100000">
                                          <p:val>
                                            <p:strVal val="#ppt_w"/>
                                          </p:val>
                                        </p:tav>
                                      </p:tavLst>
                                    </p:anim>
                                    <p:anim calcmode="lin" valueType="num">
                                      <p:cBhvr>
                                        <p:cTn id="22" dur="500" fill="hold"/>
                                        <p:tgtEl>
                                          <p:spTgt spid="9221"/>
                                        </p:tgtEl>
                                        <p:attrNameLst>
                                          <p:attrName>ppt_h</p:attrName>
                                        </p:attrNameLst>
                                      </p:cBhvr>
                                      <p:tavLst>
                                        <p:tav tm="0">
                                          <p:val>
                                            <p:strVal val="#ppt_h"/>
                                          </p:val>
                                        </p:tav>
                                        <p:tav tm="100000">
                                          <p:val>
                                            <p:strVal val="#ppt_h"/>
                                          </p:val>
                                        </p:tav>
                                      </p:tavLst>
                                    </p:anim>
                                    <p:animEffect transition="in" filter="fade">
                                      <p:cBhvr>
                                        <p:cTn id="23" dur="500"/>
                                        <p:tgtEl>
                                          <p:spTgt spid="9221"/>
                                        </p:tgtEl>
                                      </p:cBhvr>
                                    </p:animEffect>
                                  </p:childTnLst>
                                </p:cTn>
                              </p:par>
                            </p:childTnLst>
                          </p:cTn>
                        </p:par>
                        <p:par>
                          <p:cTn id="24" fill="hold">
                            <p:stCondLst>
                              <p:cond delay="1159"/>
                            </p:stCondLst>
                            <p:childTnLst>
                              <p:par>
                                <p:cTn id="25" presetID="23" presetClass="entr" presetSubtype="16" fill="hold" grpId="0" nodeType="afterEffect">
                                  <p:stCondLst>
                                    <p:cond delay="0"/>
                                  </p:stCondLst>
                                  <p:childTnLst>
                                    <p:set>
                                      <p:cBhvr>
                                        <p:cTn id="26" dur="1" fill="hold">
                                          <p:stCondLst>
                                            <p:cond delay="0"/>
                                          </p:stCondLst>
                                        </p:cTn>
                                        <p:tgtEl>
                                          <p:spTgt spid="9220"/>
                                        </p:tgtEl>
                                        <p:attrNameLst>
                                          <p:attrName>style.visibility</p:attrName>
                                        </p:attrNameLst>
                                      </p:cBhvr>
                                      <p:to>
                                        <p:strVal val="visible"/>
                                      </p:to>
                                    </p:set>
                                    <p:anim calcmode="lin" valueType="num">
                                      <p:cBhvr>
                                        <p:cTn id="27" dur="500" fill="hold"/>
                                        <p:tgtEl>
                                          <p:spTgt spid="9220"/>
                                        </p:tgtEl>
                                        <p:attrNameLst>
                                          <p:attrName>ppt_w</p:attrName>
                                        </p:attrNameLst>
                                      </p:cBhvr>
                                      <p:tavLst>
                                        <p:tav tm="0">
                                          <p:val>
                                            <p:fltVal val="0"/>
                                          </p:val>
                                        </p:tav>
                                        <p:tav tm="100000">
                                          <p:val>
                                            <p:strVal val="#ppt_w"/>
                                          </p:val>
                                        </p:tav>
                                      </p:tavLst>
                                    </p:anim>
                                    <p:anim calcmode="lin" valueType="num">
                                      <p:cBhvr>
                                        <p:cTn id="28" dur="500" fill="hold"/>
                                        <p:tgtEl>
                                          <p:spTgt spid="9220"/>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9223"/>
                                        </p:tgtEl>
                                        <p:attrNameLst>
                                          <p:attrName>style.visibility</p:attrName>
                                        </p:attrNameLst>
                                      </p:cBhvr>
                                      <p:to>
                                        <p:strVal val="visible"/>
                                      </p:to>
                                    </p:set>
                                    <p:anim calcmode="lin" valueType="num">
                                      <p:cBhvr additive="base">
                                        <p:cTn id="33" dur="500" fill="hold"/>
                                        <p:tgtEl>
                                          <p:spTgt spid="9223"/>
                                        </p:tgtEl>
                                        <p:attrNameLst>
                                          <p:attrName>ppt_x</p:attrName>
                                        </p:attrNameLst>
                                      </p:cBhvr>
                                      <p:tavLst>
                                        <p:tav tm="0">
                                          <p:val>
                                            <p:strVal val="#ppt_x"/>
                                          </p:val>
                                        </p:tav>
                                        <p:tav tm="100000">
                                          <p:val>
                                            <p:strVal val="#ppt_x"/>
                                          </p:val>
                                        </p:tav>
                                      </p:tavLst>
                                    </p:anim>
                                    <p:anim calcmode="lin" valueType="num">
                                      <p:cBhvr additive="base">
                                        <p:cTn id="34" dur="500" fill="hold"/>
                                        <p:tgtEl>
                                          <p:spTgt spid="922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1" fill="hold" grpId="0" nodeType="clickEffect">
                                  <p:stCondLst>
                                    <p:cond delay="0"/>
                                  </p:stCondLst>
                                  <p:childTnLst>
                                    <p:set>
                                      <p:cBhvr>
                                        <p:cTn id="38" dur="1" fill="hold">
                                          <p:stCondLst>
                                            <p:cond delay="0"/>
                                          </p:stCondLst>
                                        </p:cTn>
                                        <p:tgtEl>
                                          <p:spTgt spid="9224"/>
                                        </p:tgtEl>
                                        <p:attrNameLst>
                                          <p:attrName>style.visibility</p:attrName>
                                        </p:attrNameLst>
                                      </p:cBhvr>
                                      <p:to>
                                        <p:strVal val="visible"/>
                                      </p:to>
                                    </p:set>
                                    <p:anim calcmode="lin" valueType="num">
                                      <p:cBhvr additive="base">
                                        <p:cTn id="39" dur="500" fill="hold"/>
                                        <p:tgtEl>
                                          <p:spTgt spid="9224"/>
                                        </p:tgtEl>
                                        <p:attrNameLst>
                                          <p:attrName>ppt_x</p:attrName>
                                        </p:attrNameLst>
                                      </p:cBhvr>
                                      <p:tavLst>
                                        <p:tav tm="0">
                                          <p:val>
                                            <p:strVal val="#ppt_x"/>
                                          </p:val>
                                        </p:tav>
                                        <p:tav tm="100000">
                                          <p:val>
                                            <p:strVal val="#ppt_x"/>
                                          </p:val>
                                        </p:tav>
                                      </p:tavLst>
                                    </p:anim>
                                    <p:anim calcmode="lin" valueType="num">
                                      <p:cBhvr additive="base">
                                        <p:cTn id="40" dur="500" fill="hold"/>
                                        <p:tgtEl>
                                          <p:spTgt spid="9224"/>
                                        </p:tgtEl>
                                        <p:attrNameLst>
                                          <p:attrName>ppt_y</p:attrName>
                                        </p:attrNameLst>
                                      </p:cBhvr>
                                      <p:tavLst>
                                        <p:tav tm="0">
                                          <p:val>
                                            <p:strVal val="0-#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3" fill="hold" grpId="0" nodeType="clickEffect">
                                  <p:stCondLst>
                                    <p:cond delay="0"/>
                                  </p:stCondLst>
                                  <p:childTnLst>
                                    <p:set>
                                      <p:cBhvr>
                                        <p:cTn id="44" dur="1" fill="hold">
                                          <p:stCondLst>
                                            <p:cond delay="0"/>
                                          </p:stCondLst>
                                        </p:cTn>
                                        <p:tgtEl>
                                          <p:spTgt spid="9225"/>
                                        </p:tgtEl>
                                        <p:attrNameLst>
                                          <p:attrName>style.visibility</p:attrName>
                                        </p:attrNameLst>
                                      </p:cBhvr>
                                      <p:to>
                                        <p:strVal val="visible"/>
                                      </p:to>
                                    </p:set>
                                    <p:anim calcmode="lin" valueType="num">
                                      <p:cBhvr additive="base">
                                        <p:cTn id="45" dur="500" fill="hold"/>
                                        <p:tgtEl>
                                          <p:spTgt spid="9225"/>
                                        </p:tgtEl>
                                        <p:attrNameLst>
                                          <p:attrName>ppt_x</p:attrName>
                                        </p:attrNameLst>
                                      </p:cBhvr>
                                      <p:tavLst>
                                        <p:tav tm="0">
                                          <p:val>
                                            <p:strVal val="1+#ppt_w/2"/>
                                          </p:val>
                                        </p:tav>
                                        <p:tav tm="100000">
                                          <p:val>
                                            <p:strVal val="#ppt_x"/>
                                          </p:val>
                                        </p:tav>
                                      </p:tavLst>
                                    </p:anim>
                                    <p:anim calcmode="lin" valueType="num">
                                      <p:cBhvr additive="base">
                                        <p:cTn id="46" dur="500" fill="hold"/>
                                        <p:tgtEl>
                                          <p:spTgt spid="9225"/>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iterate type="lt">
                                    <p:tmAbs val="0"/>
                                  </p:iterate>
                                  <p:childTnLst>
                                    <p:set>
                                      <p:cBhvr>
                                        <p:cTn id="50" dur="1" fill="hold">
                                          <p:stCondLst>
                                            <p:cond delay="0"/>
                                          </p:stCondLst>
                                        </p:cTn>
                                        <p:tgtEl>
                                          <p:spTgt spid="9226"/>
                                        </p:tgtEl>
                                        <p:attrNameLst>
                                          <p:attrName>style.visibility</p:attrName>
                                        </p:attrNameLst>
                                      </p:cBhvr>
                                      <p:to>
                                        <p:strVal val="visible"/>
                                      </p:to>
                                    </p:set>
                                    <p:anim calcmode="lin" valueType="num">
                                      <p:cBhvr additive="base">
                                        <p:cTn id="51" dur="500" fill="hold"/>
                                        <p:tgtEl>
                                          <p:spTgt spid="9226"/>
                                        </p:tgtEl>
                                        <p:attrNameLst>
                                          <p:attrName>ppt_x</p:attrName>
                                        </p:attrNameLst>
                                      </p:cBhvr>
                                      <p:tavLst>
                                        <p:tav tm="0">
                                          <p:val>
                                            <p:strVal val="0-#ppt_w/2"/>
                                          </p:val>
                                        </p:tav>
                                        <p:tav tm="100000">
                                          <p:val>
                                            <p:strVal val="#ppt_x"/>
                                          </p:val>
                                        </p:tav>
                                      </p:tavLst>
                                    </p:anim>
                                    <p:anim calcmode="lin" valueType="num">
                                      <p:cBhvr additive="base">
                                        <p:cTn id="52" dur="500" fill="hold"/>
                                        <p:tgtEl>
                                          <p:spTgt spid="9226"/>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9227"/>
                                        </p:tgtEl>
                                        <p:attrNameLst>
                                          <p:attrName>style.visibility</p:attrName>
                                        </p:attrNameLst>
                                      </p:cBhvr>
                                      <p:to>
                                        <p:strVal val="visible"/>
                                      </p:to>
                                    </p:set>
                                    <p:anim calcmode="lin" valueType="num">
                                      <p:cBhvr additive="base">
                                        <p:cTn id="57" dur="500" fill="hold"/>
                                        <p:tgtEl>
                                          <p:spTgt spid="9227"/>
                                        </p:tgtEl>
                                        <p:attrNameLst>
                                          <p:attrName>ppt_x</p:attrName>
                                        </p:attrNameLst>
                                      </p:cBhvr>
                                      <p:tavLst>
                                        <p:tav tm="0">
                                          <p:val>
                                            <p:strVal val="#ppt_x"/>
                                          </p:val>
                                        </p:tav>
                                        <p:tav tm="100000">
                                          <p:val>
                                            <p:strVal val="#ppt_x"/>
                                          </p:val>
                                        </p:tav>
                                      </p:tavLst>
                                    </p:anim>
                                    <p:anim calcmode="lin" valueType="num">
                                      <p:cBhvr additive="base">
                                        <p:cTn id="58"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grpId="0" nodeType="clickEffect">
                                  <p:stCondLst>
                                    <p:cond delay="0"/>
                                  </p:stCondLst>
                                  <p:iterate type="lt">
                                    <p:tmAbs val="0"/>
                                  </p:iterate>
                                  <p:childTnLst>
                                    <p:set>
                                      <p:cBhvr>
                                        <p:cTn id="62" dur="1" fill="hold">
                                          <p:stCondLst>
                                            <p:cond delay="0"/>
                                          </p:stCondLst>
                                        </p:cTn>
                                        <p:tgtEl>
                                          <p:spTgt spid="9228"/>
                                        </p:tgtEl>
                                        <p:attrNameLst>
                                          <p:attrName>style.visibility</p:attrName>
                                        </p:attrNameLst>
                                      </p:cBhvr>
                                      <p:to>
                                        <p:strVal val="visible"/>
                                      </p:to>
                                    </p:set>
                                    <p:anim calcmode="lin" valueType="num">
                                      <p:cBhvr additive="base">
                                        <p:cTn id="63" dur="500" fill="hold"/>
                                        <p:tgtEl>
                                          <p:spTgt spid="9228"/>
                                        </p:tgtEl>
                                        <p:attrNameLst>
                                          <p:attrName>ppt_x</p:attrName>
                                        </p:attrNameLst>
                                      </p:cBhvr>
                                      <p:tavLst>
                                        <p:tav tm="0">
                                          <p:val>
                                            <p:strVal val="1+#ppt_w/2"/>
                                          </p:val>
                                        </p:tav>
                                        <p:tav tm="100000">
                                          <p:val>
                                            <p:strVal val="#ppt_x"/>
                                          </p:val>
                                        </p:tav>
                                      </p:tavLst>
                                    </p:anim>
                                    <p:anim calcmode="lin" valueType="num">
                                      <p:cBhvr additive="base">
                                        <p:cTn id="64" dur="500" fill="hold"/>
                                        <p:tgtEl>
                                          <p:spTgt spid="9228"/>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12" fill="hold" grpId="0" nodeType="clickEffect">
                                  <p:stCondLst>
                                    <p:cond delay="0"/>
                                  </p:stCondLst>
                                  <p:childTnLst>
                                    <p:set>
                                      <p:cBhvr>
                                        <p:cTn id="68" dur="1" fill="hold">
                                          <p:stCondLst>
                                            <p:cond delay="0"/>
                                          </p:stCondLst>
                                        </p:cTn>
                                        <p:tgtEl>
                                          <p:spTgt spid="9229"/>
                                        </p:tgtEl>
                                        <p:attrNameLst>
                                          <p:attrName>style.visibility</p:attrName>
                                        </p:attrNameLst>
                                      </p:cBhvr>
                                      <p:to>
                                        <p:strVal val="visible"/>
                                      </p:to>
                                    </p:set>
                                    <p:anim calcmode="lin" valueType="num">
                                      <p:cBhvr additive="base">
                                        <p:cTn id="69" dur="500" fill="hold"/>
                                        <p:tgtEl>
                                          <p:spTgt spid="9229"/>
                                        </p:tgtEl>
                                        <p:attrNameLst>
                                          <p:attrName>ppt_x</p:attrName>
                                        </p:attrNameLst>
                                      </p:cBhvr>
                                      <p:tavLst>
                                        <p:tav tm="0">
                                          <p:val>
                                            <p:strVal val="0-#ppt_w/2"/>
                                          </p:val>
                                        </p:tav>
                                        <p:tav tm="100000">
                                          <p:val>
                                            <p:strVal val="#ppt_x"/>
                                          </p:val>
                                        </p:tav>
                                      </p:tavLst>
                                    </p:anim>
                                    <p:anim calcmode="lin" valueType="num">
                                      <p:cBhvr additive="base">
                                        <p:cTn id="70" dur="500" fill="hold"/>
                                        <p:tgtEl>
                                          <p:spTgt spid="9229"/>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9230"/>
                                        </p:tgtEl>
                                        <p:attrNameLst>
                                          <p:attrName>style.visibility</p:attrName>
                                        </p:attrNameLst>
                                      </p:cBhvr>
                                      <p:to>
                                        <p:strVal val="visible"/>
                                      </p:to>
                                    </p:set>
                                    <p:anim calcmode="lin" valueType="num">
                                      <p:cBhvr additive="base">
                                        <p:cTn id="75" dur="500" fill="hold"/>
                                        <p:tgtEl>
                                          <p:spTgt spid="9230"/>
                                        </p:tgtEl>
                                        <p:attrNameLst>
                                          <p:attrName>ppt_x</p:attrName>
                                        </p:attrNameLst>
                                      </p:cBhvr>
                                      <p:tavLst>
                                        <p:tav tm="0">
                                          <p:val>
                                            <p:strVal val="#ppt_x"/>
                                          </p:val>
                                        </p:tav>
                                        <p:tav tm="100000">
                                          <p:val>
                                            <p:strVal val="#ppt_x"/>
                                          </p:val>
                                        </p:tav>
                                      </p:tavLst>
                                    </p:anim>
                                    <p:anim calcmode="lin" valueType="num">
                                      <p:cBhvr additive="base">
                                        <p:cTn id="76" dur="500" fill="hold"/>
                                        <p:tgtEl>
                                          <p:spTgt spid="9230"/>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6" fill="hold" grpId="0" nodeType="clickEffect">
                                  <p:stCondLst>
                                    <p:cond delay="0"/>
                                  </p:stCondLst>
                                  <p:childTnLst>
                                    <p:set>
                                      <p:cBhvr>
                                        <p:cTn id="80" dur="1" fill="hold">
                                          <p:stCondLst>
                                            <p:cond delay="0"/>
                                          </p:stCondLst>
                                        </p:cTn>
                                        <p:tgtEl>
                                          <p:spTgt spid="9222"/>
                                        </p:tgtEl>
                                        <p:attrNameLst>
                                          <p:attrName>style.visibility</p:attrName>
                                        </p:attrNameLst>
                                      </p:cBhvr>
                                      <p:to>
                                        <p:strVal val="visible"/>
                                      </p:to>
                                    </p:set>
                                    <p:anim calcmode="lin" valueType="num">
                                      <p:cBhvr additive="base">
                                        <p:cTn id="81" dur="500" fill="hold"/>
                                        <p:tgtEl>
                                          <p:spTgt spid="9222"/>
                                        </p:tgtEl>
                                        <p:attrNameLst>
                                          <p:attrName>ppt_x</p:attrName>
                                        </p:attrNameLst>
                                      </p:cBhvr>
                                      <p:tavLst>
                                        <p:tav tm="0">
                                          <p:val>
                                            <p:strVal val="1+#ppt_w/2"/>
                                          </p:val>
                                        </p:tav>
                                        <p:tav tm="100000">
                                          <p:val>
                                            <p:strVal val="#ppt_x"/>
                                          </p:val>
                                        </p:tav>
                                      </p:tavLst>
                                    </p:anim>
                                    <p:anim calcmode="lin" valueType="num">
                                      <p:cBhvr additive="base">
                                        <p:cTn id="8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9221" grpId="0"/>
      <p:bldP spid="9222" grpId="0"/>
      <p:bldP spid="9223" grpId="0"/>
      <p:bldP spid="9224" grpId="0"/>
      <p:bldP spid="9225" grpId="0"/>
      <p:bldP spid="9226" grpId="0"/>
      <p:bldP spid="9227" grpId="0"/>
      <p:bldP spid="9228" grpId="0"/>
      <p:bldP spid="9229" grpId="0"/>
      <p:bldP spid="9230" grpId="0"/>
      <p:bldP spid="9231" grpId="0" animBg="1"/>
      <p:bldP spid="92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10241"/>
          <p:cNvSpPr txBox="1">
            <a:spLocks noChangeArrowheads="1"/>
          </p:cNvSpPr>
          <p:nvPr/>
        </p:nvSpPr>
        <p:spPr bwMode="auto">
          <a:xfrm>
            <a:off x="4787900" y="5037138"/>
            <a:ext cx="3657600" cy="579437"/>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b="1">
                <a:solidFill>
                  <a:srgbClr val="FF0000"/>
                </a:solidFill>
                <a:ea typeface="宋体" panose="02010600030101010101" pitchFamily="2" charset="-122"/>
              </a:rPr>
              <a:t>大声喊叫助威。</a:t>
            </a:r>
            <a:endParaRPr lang="zh-CN" altLang="en-US" b="1">
              <a:solidFill>
                <a:srgbClr val="FF0000"/>
              </a:solidFill>
              <a:ea typeface="宋体" panose="02010600030101010101" pitchFamily="2" charset="-122"/>
            </a:endParaRPr>
          </a:p>
        </p:txBody>
      </p:sp>
      <p:sp>
        <p:nvSpPr>
          <p:cNvPr id="10243" name="矩形 10242"/>
          <p:cNvSpPr>
            <a:spLocks noChangeArrowheads="1"/>
          </p:cNvSpPr>
          <p:nvPr/>
        </p:nvSpPr>
        <p:spPr bwMode="auto">
          <a:xfrm>
            <a:off x="3563938" y="2112963"/>
            <a:ext cx="1698625" cy="579437"/>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b="1">
                <a:ea typeface="宋体" panose="02010600030101010101" pitchFamily="2" charset="-122"/>
              </a:rPr>
              <a:t>变故：</a:t>
            </a:r>
            <a:endParaRPr lang="zh-CN" altLang="en-US" b="1">
              <a:ea typeface="宋体" panose="02010600030101010101" pitchFamily="2" charset="-122"/>
            </a:endParaRPr>
          </a:p>
        </p:txBody>
      </p:sp>
      <p:sp>
        <p:nvSpPr>
          <p:cNvPr id="10244" name="矩形 10243"/>
          <p:cNvSpPr>
            <a:spLocks noChangeArrowheads="1"/>
          </p:cNvSpPr>
          <p:nvPr/>
        </p:nvSpPr>
        <p:spPr bwMode="auto">
          <a:xfrm>
            <a:off x="3635375" y="3640138"/>
            <a:ext cx="1698625" cy="579437"/>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b="1">
                <a:ea typeface="宋体" panose="02010600030101010101" pitchFamily="2" charset="-122"/>
              </a:rPr>
              <a:t>彷徨：</a:t>
            </a:r>
            <a:endParaRPr lang="zh-CN" altLang="en-US" b="1">
              <a:ea typeface="宋体" panose="02010600030101010101" pitchFamily="2" charset="-122"/>
            </a:endParaRPr>
          </a:p>
        </p:txBody>
      </p:sp>
      <p:sp>
        <p:nvSpPr>
          <p:cNvPr id="10245" name="矩形 10244"/>
          <p:cNvSpPr>
            <a:spLocks noChangeArrowheads="1"/>
          </p:cNvSpPr>
          <p:nvPr/>
        </p:nvSpPr>
        <p:spPr bwMode="auto">
          <a:xfrm>
            <a:off x="3635375" y="5013325"/>
            <a:ext cx="1698625" cy="579438"/>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b="1">
                <a:ea typeface="宋体" panose="02010600030101010101" pitchFamily="2" charset="-122"/>
              </a:rPr>
              <a:t>呐喊：</a:t>
            </a:r>
            <a:endParaRPr lang="zh-CN" altLang="en-US" b="1">
              <a:ea typeface="宋体" panose="02010600030101010101" pitchFamily="2" charset="-122"/>
            </a:endParaRPr>
          </a:p>
        </p:txBody>
      </p:sp>
      <p:sp>
        <p:nvSpPr>
          <p:cNvPr id="10246" name="矩形 10245"/>
          <p:cNvSpPr>
            <a:spLocks noChangeArrowheads="1"/>
          </p:cNvSpPr>
          <p:nvPr/>
        </p:nvSpPr>
        <p:spPr bwMode="auto">
          <a:xfrm>
            <a:off x="4643438" y="2112963"/>
            <a:ext cx="3448050" cy="579437"/>
          </a:xfrm>
          <a:prstGeom prst="rect">
            <a:avLst/>
          </a:prstGeom>
          <a:noFill/>
          <a:ln w="9525">
            <a:noFill/>
            <a:miter lim="800000"/>
          </a:ln>
        </p:spPr>
        <p:txBody>
          <a:bodyPr wrap="none">
            <a:spAutoFit/>
          </a:bodyPr>
          <a:lstStyle/>
          <a:p>
            <a:pPr eaLnBrk="1" hangingPunct="1">
              <a:spcBef>
                <a:spcPct val="0"/>
              </a:spcBef>
              <a:buFont typeface="Arial" panose="020B0604020202020204" pitchFamily="34" charset="0"/>
              <a:buNone/>
            </a:pPr>
            <a:r>
              <a:rPr lang="zh-CN" altLang="en-US" b="1">
                <a:solidFill>
                  <a:srgbClr val="FF0000"/>
                </a:solidFill>
                <a:ea typeface="宋体" panose="02010600030101010101" pitchFamily="2" charset="-122"/>
              </a:rPr>
              <a:t>意外发生的事情。</a:t>
            </a:r>
            <a:endParaRPr lang="zh-CN" altLang="en-US" b="1">
              <a:solidFill>
                <a:srgbClr val="FF0000"/>
              </a:solidFill>
              <a:ea typeface="宋体" panose="02010600030101010101" pitchFamily="2" charset="-122"/>
            </a:endParaRPr>
          </a:p>
        </p:txBody>
      </p:sp>
      <p:sp>
        <p:nvSpPr>
          <p:cNvPr id="10247" name="矩形 10246"/>
          <p:cNvSpPr>
            <a:spLocks noChangeArrowheads="1"/>
          </p:cNvSpPr>
          <p:nvPr/>
        </p:nvSpPr>
        <p:spPr bwMode="auto">
          <a:xfrm>
            <a:off x="4643438" y="2852738"/>
            <a:ext cx="2663825" cy="579437"/>
          </a:xfrm>
          <a:prstGeom prst="rect">
            <a:avLst/>
          </a:prstGeom>
          <a:noFill/>
          <a:ln w="9525">
            <a:noFill/>
            <a:miter lim="800000"/>
          </a:ln>
        </p:spPr>
        <p:txBody>
          <a:bodyPr>
            <a:spAutoFit/>
          </a:bodyPr>
          <a:lstStyle/>
          <a:p>
            <a:pPr eaLnBrk="1" hangingPunct="1">
              <a:spcBef>
                <a:spcPct val="0"/>
              </a:spcBef>
              <a:buFont typeface="Arial" panose="020B0604020202020204" pitchFamily="34" charset="0"/>
              <a:buNone/>
            </a:pPr>
            <a:r>
              <a:rPr lang="zh-CN" altLang="en-US" b="1">
                <a:solidFill>
                  <a:srgbClr val="FF0000"/>
                </a:solidFill>
                <a:ea typeface="宋体" panose="02010600030101010101" pitchFamily="2" charset="-122"/>
              </a:rPr>
              <a:t>筹划举办。</a:t>
            </a:r>
            <a:endParaRPr lang="zh-CN" altLang="en-US" b="1">
              <a:solidFill>
                <a:srgbClr val="FF0000"/>
              </a:solidFill>
              <a:ea typeface="宋体" panose="02010600030101010101" pitchFamily="2" charset="-122"/>
            </a:endParaRPr>
          </a:p>
        </p:txBody>
      </p:sp>
      <p:sp>
        <p:nvSpPr>
          <p:cNvPr id="10248" name="矩形 10247"/>
          <p:cNvSpPr>
            <a:spLocks noChangeArrowheads="1"/>
          </p:cNvSpPr>
          <p:nvPr/>
        </p:nvSpPr>
        <p:spPr bwMode="auto">
          <a:xfrm>
            <a:off x="4716463" y="3500438"/>
            <a:ext cx="4391025" cy="1311275"/>
          </a:xfrm>
          <a:prstGeom prst="rect">
            <a:avLst/>
          </a:prstGeom>
          <a:noFill/>
          <a:ln w="9525">
            <a:noFill/>
            <a:miter lim="800000"/>
          </a:ln>
        </p:spPr>
        <p:txBody>
          <a:bodyPr>
            <a:spAutoFit/>
          </a:bodyPr>
          <a:lstStyle/>
          <a:p>
            <a:pPr eaLnBrk="1" hangingPunct="1">
              <a:lnSpc>
                <a:spcPct val="125000"/>
              </a:lnSpc>
              <a:spcBef>
                <a:spcPct val="0"/>
              </a:spcBef>
              <a:buFont typeface="Arial" panose="020B0604020202020204" pitchFamily="34" charset="0"/>
              <a:buNone/>
            </a:pPr>
            <a:r>
              <a:rPr lang="zh-CN" altLang="en-US" b="1">
                <a:solidFill>
                  <a:srgbClr val="FF0000"/>
                </a:solidFill>
                <a:ea typeface="宋体" panose="02010600030101010101" pitchFamily="2" charset="-122"/>
              </a:rPr>
              <a:t>走来走去，犹疑不决，</a:t>
            </a:r>
            <a:endParaRPr lang="zh-CN" altLang="en-US" b="1">
              <a:solidFill>
                <a:srgbClr val="FF0000"/>
              </a:solidFill>
              <a:ea typeface="宋体" panose="02010600030101010101" pitchFamily="2" charset="-122"/>
            </a:endParaRPr>
          </a:p>
          <a:p>
            <a:pPr eaLnBrk="1" hangingPunct="1">
              <a:lnSpc>
                <a:spcPct val="125000"/>
              </a:lnSpc>
              <a:spcBef>
                <a:spcPct val="0"/>
              </a:spcBef>
              <a:buFont typeface="Arial" panose="020B0604020202020204" pitchFamily="34" charset="0"/>
              <a:buNone/>
            </a:pPr>
            <a:r>
              <a:rPr lang="zh-CN" altLang="en-US" b="1">
                <a:solidFill>
                  <a:srgbClr val="FF0000"/>
                </a:solidFill>
                <a:ea typeface="宋体" panose="02010600030101010101" pitchFamily="2" charset="-122"/>
              </a:rPr>
              <a:t>不知往哪个方向去。</a:t>
            </a:r>
            <a:endParaRPr lang="zh-CN" altLang="en-US" b="1">
              <a:solidFill>
                <a:srgbClr val="FF0000"/>
              </a:solidFill>
              <a:ea typeface="宋体" panose="02010600030101010101" pitchFamily="2" charset="-122"/>
            </a:endParaRPr>
          </a:p>
        </p:txBody>
      </p:sp>
      <p:sp>
        <p:nvSpPr>
          <p:cNvPr id="2" name="文本框 10248"/>
          <p:cNvSpPr txBox="1">
            <a:spLocks noChangeArrowheads="1"/>
          </p:cNvSpPr>
          <p:nvPr/>
        </p:nvSpPr>
        <p:spPr bwMode="auto">
          <a:xfrm>
            <a:off x="4119563" y="2859088"/>
            <a:ext cx="184150" cy="366712"/>
          </a:xfrm>
          <a:prstGeom prst="rect">
            <a:avLst/>
          </a:prstGeom>
          <a:noFill/>
          <a:ln w="9525">
            <a:noFill/>
            <a:miter lim="800000"/>
          </a:ln>
        </p:spPr>
        <p:txBody>
          <a:bodyPr wrap="none">
            <a:spAutoFit/>
          </a:bodyPr>
          <a:lstStyle/>
          <a:p>
            <a:pPr algn="ctr" eaLnBrk="1" hangingPunct="1">
              <a:spcBef>
                <a:spcPct val="0"/>
              </a:spcBef>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sp>
        <p:nvSpPr>
          <p:cNvPr id="10250" name="矩形 10249"/>
          <p:cNvSpPr>
            <a:spLocks noChangeArrowheads="1"/>
          </p:cNvSpPr>
          <p:nvPr/>
        </p:nvSpPr>
        <p:spPr bwMode="auto">
          <a:xfrm>
            <a:off x="3563938" y="2852738"/>
            <a:ext cx="1408112" cy="579437"/>
          </a:xfrm>
          <a:prstGeom prst="rect">
            <a:avLst/>
          </a:prstGeom>
          <a:noFill/>
          <a:ln w="9525">
            <a:noFill/>
            <a:miter lim="800000"/>
          </a:ln>
        </p:spPr>
        <p:txBody>
          <a:bodyPr wrap="none">
            <a:spAutoFit/>
          </a:bodyPr>
          <a:lstStyle/>
          <a:p>
            <a:pPr eaLnBrk="1" hangingPunct="1">
              <a:spcBef>
                <a:spcPct val="0"/>
              </a:spcBef>
              <a:buFont typeface="Arial" panose="020B0604020202020204" pitchFamily="34" charset="0"/>
              <a:buNone/>
            </a:pPr>
            <a:r>
              <a:rPr lang="zh-CN" altLang="en-US" b="1">
                <a:ea typeface="宋体" panose="02010600030101010101" pitchFamily="2" charset="-122"/>
              </a:rPr>
              <a:t>筹办：</a:t>
            </a:r>
            <a:endParaRPr lang="zh-CN" altLang="en-US" b="1">
              <a:ea typeface="宋体" panose="02010600030101010101" pitchFamily="2" charset="-122"/>
            </a:endParaRPr>
          </a:p>
        </p:txBody>
      </p:sp>
      <p:pic>
        <p:nvPicPr>
          <p:cNvPr id="10251" name="图片 10250" descr="三味书屋">
            <a:hlinkClick r:id="rId1" action="ppaction://hlinksldjump"/>
          </p:cNvPr>
          <p:cNvPicPr>
            <a:picLocks noChangeAspect="1" noChangeArrowheads="1"/>
          </p:cNvPicPr>
          <p:nvPr/>
        </p:nvPicPr>
        <p:blipFill>
          <a:blip r:embed="rId2" cstate="print"/>
          <a:srcRect/>
          <a:stretch>
            <a:fillRect/>
          </a:stretch>
        </p:blipFill>
        <p:spPr bwMode="auto">
          <a:xfrm>
            <a:off x="684213" y="836613"/>
            <a:ext cx="2447925" cy="3600450"/>
          </a:xfrm>
          <a:prstGeom prst="rect">
            <a:avLst/>
          </a:prstGeom>
          <a:noFill/>
          <a:ln w="9525">
            <a:noFill/>
            <a:miter lim="800000"/>
            <a:headEnd/>
            <a:tailEnd/>
          </a:ln>
        </p:spPr>
      </p:pic>
      <p:sp>
        <p:nvSpPr>
          <p:cNvPr id="10252" name="文本框 10251"/>
          <p:cNvSpPr txBox="1">
            <a:spLocks noChangeArrowheads="1"/>
          </p:cNvSpPr>
          <p:nvPr/>
        </p:nvSpPr>
        <p:spPr bwMode="auto">
          <a:xfrm>
            <a:off x="827088" y="4868863"/>
            <a:ext cx="2089150" cy="579437"/>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b="1">
                <a:solidFill>
                  <a:srgbClr val="CC0000"/>
                </a:solidFill>
                <a:latin typeface="Arial" panose="020B0604020202020204" pitchFamily="34" charset="0"/>
                <a:ea typeface="宋体" panose="02010600030101010101" pitchFamily="2" charset="-122"/>
              </a:rPr>
              <a:t>三味书屋</a:t>
            </a:r>
            <a:endParaRPr lang="zh-CN" altLang="en-US" b="1">
              <a:solidFill>
                <a:srgbClr val="CC0000"/>
              </a:solidFill>
              <a:latin typeface="Arial" panose="020B0604020202020204" pitchFamily="34" charset="0"/>
              <a:ea typeface="宋体" panose="02010600030101010101" pitchFamily="2" charset="-122"/>
            </a:endParaRPr>
          </a:p>
        </p:txBody>
      </p:sp>
      <p:sp>
        <p:nvSpPr>
          <p:cNvPr id="10254" name="矩形 10253"/>
          <p:cNvSpPr>
            <a:spLocks noChangeArrowheads="1" noChangeShapeType="1" noTextEdit="1"/>
          </p:cNvSpPr>
          <p:nvPr/>
        </p:nvSpPr>
        <p:spPr bwMode="auto">
          <a:xfrm>
            <a:off x="5076825" y="1196975"/>
            <a:ext cx="2303463" cy="503238"/>
          </a:xfrm>
          <a:prstGeom prst="rect">
            <a:avLst/>
          </a:prstGeom>
        </p:spPr>
        <p:txBody>
          <a:bodyPr wrap="none" fromWordArt="1">
            <a:prstTxWarp prst="textPlain">
              <a:avLst>
                <a:gd name="adj" fmla="val 50000"/>
              </a:avLst>
            </a:prstTxWarp>
          </a:bodyPr>
          <a:lstStyle/>
          <a:p>
            <a:pPr algn="ctr"/>
            <a:r>
              <a:rPr lang="zh-CN" altLang="en-US" sz="3600" kern="10">
                <a:ln w="12700">
                  <a:solidFill>
                    <a:srgbClr val="0000FF"/>
                  </a:solidFill>
                  <a:round/>
                </a:ln>
                <a:solidFill>
                  <a:srgbClr val="FF0000"/>
                </a:solidFill>
                <a:latin typeface="宋体" panose="02010600030101010101" pitchFamily="2" charset="-122"/>
                <a:ea typeface="宋体" panose="02010600030101010101" pitchFamily="2" charset="-122"/>
              </a:rPr>
              <a:t>字词检测</a:t>
            </a:r>
            <a:endParaRPr lang="zh-CN" altLang="en-US" sz="3600" kern="10">
              <a:ln w="12700">
                <a:solidFill>
                  <a:srgbClr val="0000FF"/>
                </a:solidFill>
                <a:round/>
              </a:ln>
              <a:solidFill>
                <a:srgbClr val="FF0000"/>
              </a:solidFill>
              <a:latin typeface="宋体" panose="02010600030101010101" pitchFamily="2" charset="-122"/>
              <a:ea typeface="宋体" panose="02010600030101010101" pitchFamily="2" charset="-122"/>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10251"/>
                                        </p:tgtEl>
                                        <p:attrNameLst>
                                          <p:attrName>style.visibility</p:attrName>
                                        </p:attrNameLst>
                                      </p:cBhvr>
                                      <p:to>
                                        <p:strVal val="visible"/>
                                      </p:to>
                                    </p:set>
                                    <p:animEffect transition="in" filter="wedge">
                                      <p:cBhvr>
                                        <p:cTn id="7" dur="1000"/>
                                        <p:tgtEl>
                                          <p:spTgt spid="10251"/>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10252"/>
                                        </p:tgtEl>
                                        <p:attrNameLst>
                                          <p:attrName>style.visibility</p:attrName>
                                        </p:attrNameLst>
                                      </p:cBhvr>
                                      <p:to>
                                        <p:strVal val="visible"/>
                                      </p:to>
                                    </p:set>
                                    <p:animEffect transition="in" filter="slide(fromBottom)">
                                      <p:cBhvr>
                                        <p:cTn id="11" dur="500"/>
                                        <p:tgtEl>
                                          <p:spTgt spid="10252"/>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10254"/>
                                        </p:tgtEl>
                                        <p:attrNameLst>
                                          <p:attrName>style.visibility</p:attrName>
                                        </p:attrNameLst>
                                      </p:cBhvr>
                                      <p:to>
                                        <p:strVal val="visible"/>
                                      </p:to>
                                    </p:set>
                                    <p:animEffect transition="in" filter="blinds(horizontal)">
                                      <p:cBhvr>
                                        <p:cTn id="15" dur="500"/>
                                        <p:tgtEl>
                                          <p:spTgt spid="10254"/>
                                        </p:tgtEl>
                                      </p:cBhvr>
                                    </p:animEffect>
                                  </p:childTnLst>
                                </p:cTn>
                              </p:par>
                            </p:childTnLst>
                          </p:cTn>
                        </p:par>
                        <p:par>
                          <p:cTn id="16" fill="hold">
                            <p:stCondLst>
                              <p:cond delay="2000"/>
                            </p:stCondLst>
                            <p:childTnLst>
                              <p:par>
                                <p:cTn id="17" presetID="3" presetClass="entr" presetSubtype="10" fill="hold" grpId="0" nodeType="afterEffect">
                                  <p:stCondLst>
                                    <p:cond delay="0"/>
                                  </p:stCondLst>
                                  <p:childTnLst>
                                    <p:set>
                                      <p:cBhvr>
                                        <p:cTn id="18" dur="1" fill="hold">
                                          <p:stCondLst>
                                            <p:cond delay="0"/>
                                          </p:stCondLst>
                                        </p:cTn>
                                        <p:tgtEl>
                                          <p:spTgt spid="10243"/>
                                        </p:tgtEl>
                                        <p:attrNameLst>
                                          <p:attrName>style.visibility</p:attrName>
                                        </p:attrNameLst>
                                      </p:cBhvr>
                                      <p:to>
                                        <p:strVal val="visible"/>
                                      </p:to>
                                    </p:set>
                                    <p:animEffect transition="in" filter="blinds(horizontal)">
                                      <p:cBhvr>
                                        <p:cTn id="19" dur="500"/>
                                        <p:tgtEl>
                                          <p:spTgt spid="1024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10246"/>
                                        </p:tgtEl>
                                        <p:attrNameLst>
                                          <p:attrName>style.visibility</p:attrName>
                                        </p:attrNameLst>
                                      </p:cBhvr>
                                      <p:to>
                                        <p:strVal val="visible"/>
                                      </p:to>
                                    </p:set>
                                    <p:anim calcmode="lin" valueType="num">
                                      <p:cBhvr additive="base">
                                        <p:cTn id="24" dur="500" fill="hold"/>
                                        <p:tgtEl>
                                          <p:spTgt spid="10246"/>
                                        </p:tgtEl>
                                        <p:attrNameLst>
                                          <p:attrName>ppt_x</p:attrName>
                                        </p:attrNameLst>
                                      </p:cBhvr>
                                      <p:tavLst>
                                        <p:tav tm="0">
                                          <p:val>
                                            <p:strVal val="1+#ppt_w/2"/>
                                          </p:val>
                                        </p:tav>
                                        <p:tav tm="100000">
                                          <p:val>
                                            <p:strVal val="#ppt_x"/>
                                          </p:val>
                                        </p:tav>
                                      </p:tavLst>
                                    </p:anim>
                                    <p:anim calcmode="lin" valueType="num">
                                      <p:cBhvr additive="base">
                                        <p:cTn id="25" dur="500" fill="hold"/>
                                        <p:tgtEl>
                                          <p:spTgt spid="10246"/>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3" presetClass="entr" presetSubtype="5" fill="hold" grpId="0" nodeType="afterEffect">
                                  <p:stCondLst>
                                    <p:cond delay="0"/>
                                  </p:stCondLst>
                                  <p:childTnLst>
                                    <p:set>
                                      <p:cBhvr>
                                        <p:cTn id="28" dur="1" fill="hold">
                                          <p:stCondLst>
                                            <p:cond delay="0"/>
                                          </p:stCondLst>
                                        </p:cTn>
                                        <p:tgtEl>
                                          <p:spTgt spid="10250"/>
                                        </p:tgtEl>
                                        <p:attrNameLst>
                                          <p:attrName>style.visibility</p:attrName>
                                        </p:attrNameLst>
                                      </p:cBhvr>
                                      <p:to>
                                        <p:strVal val="visible"/>
                                      </p:to>
                                    </p:set>
                                    <p:animEffect transition="in" filter="blinds(vertical)">
                                      <p:cBhvr>
                                        <p:cTn id="29" dur="500"/>
                                        <p:tgtEl>
                                          <p:spTgt spid="1025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0247"/>
                                        </p:tgtEl>
                                        <p:attrNameLst>
                                          <p:attrName>style.visibility</p:attrName>
                                        </p:attrNameLst>
                                      </p:cBhvr>
                                      <p:to>
                                        <p:strVal val="visible"/>
                                      </p:to>
                                    </p:set>
                                    <p:anim calcmode="lin" valueType="num">
                                      <p:cBhvr additive="base">
                                        <p:cTn id="34" dur="500" fill="hold"/>
                                        <p:tgtEl>
                                          <p:spTgt spid="10247"/>
                                        </p:tgtEl>
                                        <p:attrNameLst>
                                          <p:attrName>ppt_x</p:attrName>
                                        </p:attrNameLst>
                                      </p:cBhvr>
                                      <p:tavLst>
                                        <p:tav tm="0">
                                          <p:val>
                                            <p:strVal val="1+#ppt_w/2"/>
                                          </p:val>
                                        </p:tav>
                                        <p:tav tm="100000">
                                          <p:val>
                                            <p:strVal val="#ppt_x"/>
                                          </p:val>
                                        </p:tav>
                                      </p:tavLst>
                                    </p:anim>
                                    <p:anim calcmode="lin" valueType="num">
                                      <p:cBhvr additive="base">
                                        <p:cTn id="35" dur="500" fill="hold"/>
                                        <p:tgtEl>
                                          <p:spTgt spid="10247"/>
                                        </p:tgtEl>
                                        <p:attrNameLst>
                                          <p:attrName>ppt_y</p:attrName>
                                        </p:attrNameLst>
                                      </p:cBhvr>
                                      <p:tavLst>
                                        <p:tav tm="0">
                                          <p:val>
                                            <p:strVal val="#ppt_y"/>
                                          </p:val>
                                        </p:tav>
                                        <p:tav tm="100000">
                                          <p:val>
                                            <p:strVal val="#ppt_y"/>
                                          </p:val>
                                        </p:tav>
                                      </p:tavLst>
                                    </p:anim>
                                  </p:childTnLst>
                                </p:cTn>
                              </p:par>
                            </p:childTnLst>
                          </p:cTn>
                        </p:par>
                        <p:par>
                          <p:cTn id="36" fill="hold">
                            <p:stCondLst>
                              <p:cond delay="500"/>
                            </p:stCondLst>
                            <p:childTnLst>
                              <p:par>
                                <p:cTn id="37" presetID="5" presetClass="entr" presetSubtype="10" fill="hold" grpId="0" nodeType="afterEffect">
                                  <p:stCondLst>
                                    <p:cond delay="0"/>
                                  </p:stCondLst>
                                  <p:childTnLst>
                                    <p:set>
                                      <p:cBhvr>
                                        <p:cTn id="38" dur="1" fill="hold">
                                          <p:stCondLst>
                                            <p:cond delay="0"/>
                                          </p:stCondLst>
                                        </p:cTn>
                                        <p:tgtEl>
                                          <p:spTgt spid="10244"/>
                                        </p:tgtEl>
                                        <p:attrNameLst>
                                          <p:attrName>style.visibility</p:attrName>
                                        </p:attrNameLst>
                                      </p:cBhvr>
                                      <p:to>
                                        <p:strVal val="visible"/>
                                      </p:to>
                                    </p:set>
                                    <p:animEffect transition="in" filter="checkerboard(across)">
                                      <p:cBhvr>
                                        <p:cTn id="39" dur="500"/>
                                        <p:tgtEl>
                                          <p:spTgt spid="10244"/>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10248"/>
                                        </p:tgtEl>
                                        <p:attrNameLst>
                                          <p:attrName>style.visibility</p:attrName>
                                        </p:attrNameLst>
                                      </p:cBhvr>
                                      <p:to>
                                        <p:strVal val="visible"/>
                                      </p:to>
                                    </p:set>
                                    <p:anim calcmode="lin" valueType="num">
                                      <p:cBhvr additive="base">
                                        <p:cTn id="44" dur="500" fill="hold"/>
                                        <p:tgtEl>
                                          <p:spTgt spid="10248"/>
                                        </p:tgtEl>
                                        <p:attrNameLst>
                                          <p:attrName>ppt_x</p:attrName>
                                        </p:attrNameLst>
                                      </p:cBhvr>
                                      <p:tavLst>
                                        <p:tav tm="0">
                                          <p:val>
                                            <p:strVal val="1+#ppt_w/2"/>
                                          </p:val>
                                        </p:tav>
                                        <p:tav tm="100000">
                                          <p:val>
                                            <p:strVal val="#ppt_x"/>
                                          </p:val>
                                        </p:tav>
                                      </p:tavLst>
                                    </p:anim>
                                    <p:anim calcmode="lin" valueType="num">
                                      <p:cBhvr additive="base">
                                        <p:cTn id="45" dur="500" fill="hold"/>
                                        <p:tgtEl>
                                          <p:spTgt spid="10248"/>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8" presetClass="entr" presetSubtype="16" fill="hold" grpId="0" nodeType="afterEffect">
                                  <p:stCondLst>
                                    <p:cond delay="0"/>
                                  </p:stCondLst>
                                  <p:childTnLst>
                                    <p:set>
                                      <p:cBhvr>
                                        <p:cTn id="48" dur="1" fill="hold">
                                          <p:stCondLst>
                                            <p:cond delay="0"/>
                                          </p:stCondLst>
                                        </p:cTn>
                                        <p:tgtEl>
                                          <p:spTgt spid="10245"/>
                                        </p:tgtEl>
                                        <p:attrNameLst>
                                          <p:attrName>style.visibility</p:attrName>
                                        </p:attrNameLst>
                                      </p:cBhvr>
                                      <p:to>
                                        <p:strVal val="visible"/>
                                      </p:to>
                                    </p:set>
                                    <p:animEffect transition="in" filter="diamond(in)">
                                      <p:cBhvr>
                                        <p:cTn id="49" dur="500"/>
                                        <p:tgtEl>
                                          <p:spTgt spid="10245"/>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grpId="0" nodeType="clickEffect">
                                  <p:stCondLst>
                                    <p:cond delay="0"/>
                                  </p:stCondLst>
                                  <p:childTnLst>
                                    <p:set>
                                      <p:cBhvr>
                                        <p:cTn id="53" dur="1" fill="hold">
                                          <p:stCondLst>
                                            <p:cond delay="0"/>
                                          </p:stCondLst>
                                        </p:cTn>
                                        <p:tgtEl>
                                          <p:spTgt spid="10242"/>
                                        </p:tgtEl>
                                        <p:attrNameLst>
                                          <p:attrName>style.visibility</p:attrName>
                                        </p:attrNameLst>
                                      </p:cBhvr>
                                      <p:to>
                                        <p:strVal val="visible"/>
                                      </p:to>
                                    </p:set>
                                    <p:anim calcmode="lin" valueType="num">
                                      <p:cBhvr additive="base">
                                        <p:cTn id="54" dur="500" fill="hold"/>
                                        <p:tgtEl>
                                          <p:spTgt spid="10242"/>
                                        </p:tgtEl>
                                        <p:attrNameLst>
                                          <p:attrName>ppt_x</p:attrName>
                                        </p:attrNameLst>
                                      </p:cBhvr>
                                      <p:tavLst>
                                        <p:tav tm="0">
                                          <p:val>
                                            <p:strVal val="1+#ppt_w/2"/>
                                          </p:val>
                                        </p:tav>
                                        <p:tav tm="100000">
                                          <p:val>
                                            <p:strVal val="#ppt_x"/>
                                          </p:val>
                                        </p:tav>
                                      </p:tavLst>
                                    </p:anim>
                                    <p:anim calcmode="lin" valueType="num">
                                      <p:cBhvr additive="base">
                                        <p:cTn id="55" dur="500" fill="hold"/>
                                        <p:tgtEl>
                                          <p:spTgt spid="102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3" grpId="0"/>
      <p:bldP spid="10244" grpId="0"/>
      <p:bldP spid="10245" grpId="0"/>
      <p:bldP spid="10246" grpId="0"/>
      <p:bldP spid="10247" grpId="0"/>
      <p:bldP spid="10248" grpId="0"/>
      <p:bldP spid="10250" grpId="0"/>
      <p:bldP spid="10252" grpId="0"/>
      <p:bldP spid="10254" grpId="0" animBg="1"/>
    </p:bldLst>
  </p:timing>
</p:sld>
</file>

<file path=ppt/theme/theme1.xml><?xml version="1.0" encoding="utf-8"?>
<a:theme xmlns:a="http://schemas.openxmlformats.org/drawingml/2006/main" name="模板">
  <a:themeElements>
    <a:clrScheme name="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20000"/>
          </a:spcBef>
          <a:spcAft>
            <a:spcPct val="0"/>
          </a:spcAft>
          <a:buClrTx/>
          <a:buSzTx/>
          <a:buFontTx/>
          <a:buNone/>
          <a:defRPr kumimoji="0" lang="zh-CN" sz="3200" b="0" i="0" u="none" strike="noStrike" cap="none" normalizeH="0" baseline="0" smtClean="0">
            <a:ln>
              <a:noFill/>
            </a:ln>
            <a:solidFill>
              <a:schemeClr val="tx1"/>
            </a:solidFill>
            <a:effectLst/>
            <a:latin typeface="宋体" panose="02010600030101010101" pitchFamily="2" charset="-122"/>
            <a:ea typeface="微软雅黑" panose="020B0503020204020204" pitchFamily="82" charset="2"/>
          </a:defRPr>
        </a:defPPr>
      </a:lstStyle>
    </a:spDef>
    <a:lnDef>
      <a:spPr bwMode="auto">
        <a:xfrm>
          <a:off x="0" y="0"/>
          <a:ext cx="1" cy="1"/>
        </a:xfrm>
        <a:custGeom>
          <a:avLst/>
          <a:gdLst/>
          <a:ahLst/>
          <a:cxnLst/>
          <a:rect l="0" t="0" r="0" b="0"/>
          <a:pathLst/>
        </a:custGeom>
        <a:solidFill>
          <a:srgbClr val="FFFFFF"/>
        </a:solid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20000"/>
          </a:spcBef>
          <a:spcAft>
            <a:spcPct val="0"/>
          </a:spcAft>
          <a:buClrTx/>
          <a:buSzTx/>
          <a:buFontTx/>
          <a:buNone/>
          <a:defRPr kumimoji="0" lang="zh-CN" sz="3200" b="0" i="0" u="none" strike="noStrike" cap="none" normalizeH="0" baseline="0" smtClean="0">
            <a:ln>
              <a:noFill/>
            </a:ln>
            <a:solidFill>
              <a:schemeClr val="tx1"/>
            </a:solidFill>
            <a:effectLst/>
            <a:latin typeface="宋体" panose="02010600030101010101" pitchFamily="2" charset="-122"/>
            <a:ea typeface="微软雅黑" panose="020B0503020204020204" pitchFamily="82" charset="2"/>
          </a:defRPr>
        </a:defPPr>
      </a:lstStyle>
    </a:lnDef>
  </a:objectDefaults>
  <a:extraClrSchemeLst>
    <a:extraClrScheme>
      <a:clrScheme name="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3147</Words>
  <Application>WPS 演示</Application>
  <PresentationFormat>全屏显示(4:3)</PresentationFormat>
  <Paragraphs>498</Paragraphs>
  <Slides>39</Slides>
  <Notes>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39</vt:i4>
      </vt:variant>
    </vt:vector>
  </HeadingPairs>
  <TitlesOfParts>
    <vt:vector size="54" baseType="lpstr">
      <vt:lpstr>Arial</vt:lpstr>
      <vt:lpstr>宋体</vt:lpstr>
      <vt:lpstr>Wingdings</vt:lpstr>
      <vt:lpstr>微软雅黑</vt:lpstr>
      <vt:lpstr>华文细黑</vt:lpstr>
      <vt:lpstr>黑体</vt:lpstr>
      <vt:lpstr>Times New Roman</vt:lpstr>
      <vt:lpstr>华文行楷</vt:lpstr>
      <vt:lpstr>楷体_GB2312</vt:lpstr>
      <vt:lpstr>华文彩云</vt:lpstr>
      <vt:lpstr>华文新魏</vt:lpstr>
      <vt:lpstr>微软雅黑</vt:lpstr>
      <vt:lpstr>Calibri</vt:lpstr>
      <vt:lpstr>方正硬笔行书简体</vt:lpstr>
      <vt:lpstr>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三次重大转折中哪次最重要？鲁迅学医的原因是什么？又为什么要弃医从文？</vt:lpstr>
      <vt:lpstr>第三段中的第二年，就。。第三年又走出，到底被拒绝，红色字体等词表达了作者什么样的情感？请找出第二段中类似的词语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7</cp:revision>
  <dcterms:created xsi:type="dcterms:W3CDTF">2017-02-05T06:14:43Z</dcterms:created>
  <dcterms:modified xsi:type="dcterms:W3CDTF">2017-02-05T06:15:20Z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