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5" r:id="rId14"/>
    <p:sldId id="336" r:id="rId15"/>
    <p:sldId id="33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70694-1146-40E3-9CE0-DA077AA0AEC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EA62D-D29B-4960-B3F7-510EE7F7C9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85F55-63BD-4285-BA6C-2A3E58AE69E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6EFFA-B84D-4B93-AFA9-DF7190FACD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F8EE5-C93B-42BF-94D6-C104E8B9288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18496-B3AF-4191-AD07-896CB6D5F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C2F11-87E2-4290-9A13-9F02D6BD5DC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0A895-D743-4D3F-A39C-BFEE6E82E0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1AA97-C6F1-4F6F-BDF2-74E3E1C9C4A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3C91-5FDE-4D54-BDF4-184C8182E2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B60DC-EED0-45FD-9270-66411ED01CC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29D69-BD5E-4B19-B9D4-21326BEDA0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DE1E7-BBD5-44C2-92E6-E586B4F9B3E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92941-4D57-432F-BD34-75BA39BD18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7E22-7B6A-4362-B1BA-985787F93AC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4AAB0-9955-4D07-ADF2-3E2D5ACC60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8CF4A-0136-4E6A-B1A8-7ED19EECAB9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DF2EA-6941-46B1-8E6E-FF8941078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53131-48FD-497A-97BF-1C338838595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4B4BF-1CFE-4C70-9AD5-E66F517336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5B92-1904-4C9B-BE6B-19D15BB861D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5E4DB-C6BB-47EB-A7FB-B2336EE772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F05A6-F0CB-4D9F-A95E-8ED0703D835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16B45-4EDB-4C24-B9F6-F86042E987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F7C70-5F8D-4A0A-8E82-F55030E09B4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4C90-3DC9-4E0F-BEA9-6D72FC5479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71853-CF9F-4B42-A30D-D333A4DAD41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30867-C4AD-4E68-97AB-78D74F3866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B06B5-3333-496F-86FB-25CEC30F683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9DF73-90BA-4381-B250-02120D4AC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0DE503-767C-48A9-9FE7-59E32E53873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B0FD31-87ED-49E7-96AE-83C06DF554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4.docx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3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5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躬自厚而薄责于人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则远怨矣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严于要求自己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而少要求别人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就可以使别人的怨恨远离了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人与人相处难免会有各种矛盾与纠纷。为人处世应该多替别人考虑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从别人的角度看待问题。一旦发生矛盾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应该多做自我批评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而不能一味指责别人。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责己严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待人宽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是保持良好和谐的人际关系所不可缺少的原则。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本课选文中哪几则阐述了儒家对待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这种态度的具体内容是什么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则阐述了儒家对待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的态度。儒家认为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人犯错误不应该刻意掩饰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应该及时改正。犯了错误不改正是更大的错误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犯错误后刻意掩饰是小人所为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犯错误后不掩饰并及时改正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才能受到人们的尊敬。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孔子的观点是怎样的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做事不能贪图快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不能急功近利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不能只顾眼前利益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缺乏长远考虑。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则中子夏问政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无欲速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无见小利。欲速则不达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见小利则大事不成。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取信于民。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孔子就施政方面的问题概括了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居首要位置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这种排序表现了孔子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取信于民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的重要政治思想。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文章从哪几个方面论述了诚信问题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文章第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则就对诚信问题展开了论述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表达了自己的观点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即只有明白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的区别才算真正的智慧。紧接着第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则就如何对待过错的问题表达了自己的看法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同时说明了君子之过与小人之过的区别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阐明了君子对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的正确态度。而第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则说明了不论是做人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还是为政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诚信至关重要。这些都是诚信的重要内容。这几部分的阐述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表明了孔子对诚信的基本看法。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139700" y="2794000"/>
          <a:ext cx="8128000" cy="1524000"/>
        </p:xfrm>
        <a:graphic>
          <a:graphicData uri="http://schemas.openxmlformats.org/presentationml/2006/ole">
            <p:oleObj spid="_x0000_s4101" name="文档" r:id="rId6" imgW="3839157" imgH="7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诲女知之乎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汝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君子之过也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如日月之食焉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无欲速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然后知松柏之后彫也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彫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1938" y="2979738"/>
            <a:ext cx="16700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7713" y="3375025"/>
            <a:ext cx="16700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24088" y="3768725"/>
            <a:ext cx="1960562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1988" y="4175125"/>
            <a:ext cx="19589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65" name="矩形 1"/>
          <p:cNvSpPr>
            <a:spLocks noChangeAspect="1"/>
          </p:cNvSpPr>
          <p:nvPr/>
        </p:nvSpPr>
        <p:spPr bwMode="auto">
          <a:xfrm>
            <a:off x="508000" y="22764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12738" y="2759075"/>
          <a:ext cx="8128000" cy="457200"/>
        </p:xfrm>
        <a:graphic>
          <a:graphicData uri="http://schemas.openxmlformats.org/presentationml/2006/ole">
            <p:oleObj spid="_x0000_s2057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20516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这样以后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承接连词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表示一件事情之后接着又发生另一件事情。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2888" y="3268663"/>
            <a:ext cx="1081087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人而无信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不知其可也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信用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足食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足兵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民信之矣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今行而无信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则秦未可亲也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信物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欲信大义于天下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伸张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信可乐也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自可断来信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徐徐更谓之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这里指媒人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6513" y="2813050"/>
            <a:ext cx="11350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375" y="3217863"/>
            <a:ext cx="11350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6263" y="3621088"/>
            <a:ext cx="1157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3100" y="4027488"/>
            <a:ext cx="20240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1725" y="4406900"/>
            <a:ext cx="11588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13213" y="4832350"/>
            <a:ext cx="26289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如日月之食焉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坐须臾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沛公起如厕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沛公默然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固不如也。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赶得上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王如知此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则无望民之多于邻国也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君子之过也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如日月之食焉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亏耗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足食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足兵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民信之矣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粮食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止子路宿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杀鸡为黍而食之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</a:rPr>
              <a:t>sì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拿东西给人吃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自我徂尔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三岁食贫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受、得到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3700" y="2014538"/>
            <a:ext cx="882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2825" y="2403475"/>
            <a:ext cx="8810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52938" y="2824163"/>
            <a:ext cx="14192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7163" y="3221038"/>
            <a:ext cx="1157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92613" y="4019550"/>
            <a:ext cx="1401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30613" y="4411663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91025" y="4824413"/>
            <a:ext cx="25511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65525" y="5235575"/>
            <a:ext cx="17065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88" name="矩形 1"/>
          <p:cNvSpPr>
            <a:spLocks noChangeAspect="1"/>
          </p:cNvSpPr>
          <p:nvPr/>
        </p:nvSpPr>
        <p:spPr bwMode="auto">
          <a:xfrm>
            <a:off x="508000" y="2119313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12738" y="2624138"/>
          <a:ext cx="8128000" cy="1741487"/>
        </p:xfrm>
        <a:graphic>
          <a:graphicData uri="http://schemas.openxmlformats.org/presentationml/2006/ole">
            <p:oleObj spid="_x0000_s3080" name="文档" r:id="rId9" imgW="3839157" imgH="821667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636963" y="2662238"/>
            <a:ext cx="25638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7900" y="3571875"/>
            <a:ext cx="36845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89350" y="3941763"/>
            <a:ext cx="37226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过而不改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是谓过矣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人能弘道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非道弘人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其何以行之哉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躬自厚而薄责于人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状语后置、省略句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如之何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如之何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吾末如之何也已矣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6488" y="2625725"/>
            <a:ext cx="7889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11563" y="3022600"/>
            <a:ext cx="790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7200" y="3411538"/>
            <a:ext cx="10636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40125" y="3819525"/>
            <a:ext cx="21875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50013" y="4221163"/>
            <a:ext cx="21875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3050" y="4614863"/>
            <a:ext cx="5762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君子之过也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如日月之食焉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人皆见之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人皆仰之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人能弘道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非道弘人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无欲速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无见小利。欲速则不达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见小利则大事不成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人而无信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不知其可也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然后知松柏之后彫也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子在川上曰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逝者如斯夫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不舍昼夜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3488" y="2376488"/>
            <a:ext cx="11017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875" y="2376488"/>
            <a:ext cx="11017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3950" y="2765425"/>
            <a:ext cx="11017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8400" y="3168650"/>
            <a:ext cx="22288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9188" y="3576638"/>
            <a:ext cx="13874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5625" y="3967163"/>
            <a:ext cx="2517775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0825" y="4383088"/>
            <a:ext cx="13874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知之为知之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不知为不知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是知也。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懂就是懂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不懂就是不懂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这就是聪明。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聪明的人要敢于正视自己的无知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不懂装懂是愚蠢的。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关于治学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孔子认为不仅要有正确的学习方法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更要有正确的学习态度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谦虚诚实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实事求是。因为只有敢于承认自己的无知、不足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才能自强不息、奋发有为。治学也如做人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是否诚实也是我们区分君子与小人的标准。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人能弘道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非道弘人。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人能够光大道义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而不是道义能够使人显扬。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孔子意在强调人只有修养自身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扩充自己、提高自己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才可以把道发扬光大。如果并非真心诚意地做仁德之事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就不能畅然人生之正气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获得人生的快乐与真谛。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90</TotalTime>
  <Words>1459</Words>
  <Application>Microsoft Office PowerPoint</Application>
  <PresentationFormat>全屏显示(4:3)</PresentationFormat>
  <Paragraphs>119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</cp:revision>
  <dcterms:created xsi:type="dcterms:W3CDTF">2015-07-28T05:59:53Z</dcterms:created>
  <dcterms:modified xsi:type="dcterms:W3CDTF">2016-09-19T01:42:38Z</dcterms:modified>
</cp:coreProperties>
</file>