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7" r:id="rId3"/>
    <p:sldId id="27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2FDB2607-1784-4EEB-B798-7EB5836EED8A}">
        <p14:showMediaCtrls xmlns:p14="http://schemas.microsoft.com/office/powerpoint/2010/main" val="1"/>
      </p:ext>
    </p:extLst>
  </p:showPr>
  <p:clrMru>
    <a:srgbClr val="6BC6C1"/>
    <a:srgbClr val="16A8A8"/>
    <a:srgbClr val="FCFAEB"/>
    <a:srgbClr val="EED1E0"/>
    <a:srgbClr val="AE997D"/>
    <a:srgbClr val="5D5450"/>
    <a:srgbClr val="C0A783"/>
    <a:srgbClr val="C8B694"/>
    <a:srgbClr val="08B896"/>
    <a:srgbClr val="6B66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3}" styleName="Medium Style 2 - Accent 3">
    <a:wholeTbl>
      <a:tcTxStyle>
        <a:fontRef idx="minor">
          <a:srgbClr val="000000"/>
        </a:fontRef>
        <a:srgbClr val="000000"/>
      </a:tcTxStyle>
      <a:tcStyle>
        <a:tcBdr>
          <a:left>
            <a:ln w="12700" cmpd="sng">
              <a:solidFill>
                <a:srgbClr val="FFFFFF"/>
              </a:solidFill>
            </a:ln>
          </a:left>
          <a:right>
            <a:ln w="12700" cmpd="sng">
              <a:solidFill>
                <a:srgbClr val="FFFFFF"/>
              </a:solidFill>
            </a:ln>
          </a:right>
          <a:top>
            <a:ln w="12700" cmpd="sng">
              <a:solidFill>
                <a:srgbClr val="FFFFFF"/>
              </a:solidFill>
            </a:ln>
          </a:top>
          <a:bottom>
            <a:ln w="12700" cmpd="sng">
              <a:solidFill>
                <a:srgbClr val="FFFFFF"/>
              </a:solidFill>
            </a:ln>
          </a:bottom>
          <a:insideH>
            <a:ln w="12700" cmpd="sng">
              <a:solidFill>
                <a:srgbClr val="FFFFFF"/>
              </a:solidFill>
            </a:ln>
          </a:insideH>
          <a:insideV>
            <a:ln w="12700" cmpd="sng">
              <a:solidFill>
                <a:srgbClr val="FFFFFF"/>
              </a:solidFill>
            </a:ln>
          </a:insideV>
        </a:tcBdr>
        <a:fill>
          <a:solidFill>
            <a:srgbClr val="A5A5A5">
              <a:tint val="20000"/>
            </a:srgbClr>
          </a:solidFill>
        </a:fill>
      </a:tcStyle>
    </a:wholeTbl>
    <a:band1H>
      <a:tcStyle>
        <a:tcBdr/>
        <a:fill>
          <a:solidFill>
            <a:srgbClr val="A5A5A5">
              <a:tint val="40000"/>
            </a:srgbClr>
          </a:solidFill>
        </a:fill>
      </a:tcStyle>
    </a:band1H>
    <a:band2H>
      <a:tcStyle>
        <a:tcBdr/>
      </a:tcStyle>
    </a:band2H>
    <a:band1V>
      <a:tcStyle>
        <a:tcBdr/>
        <a:fill>
          <a:solidFill>
            <a:srgbClr val="A5A5A5">
              <a:tint val="40000"/>
            </a:srgbClr>
          </a:solidFill>
        </a:fill>
      </a:tcStyle>
    </a:band1V>
    <a:band2V>
      <a:tcStyle>
        <a:tcBdr/>
      </a:tcStyle>
    </a:band2V>
    <a:lastCol>
      <a:tcTxStyle b="on">
        <a:fontRef idx="minor">
          <a:srgbClr val="000000"/>
        </a:fontRef>
        <a:srgbClr val="000000"/>
      </a:tcTxStyle>
      <a:tcStyle>
        <a:tcBdr/>
        <a:fill>
          <a:solidFill>
            <a:srgbClr val="A5A5A5"/>
          </a:solidFill>
        </a:fill>
      </a:tcStyle>
    </a:lastCol>
    <a:firstCol>
      <a:tcTxStyle b="on">
        <a:fontRef idx="minor">
          <a:srgbClr val="000000"/>
        </a:fontRef>
        <a:srgbClr val="000000"/>
      </a:tcTxStyle>
      <a:tcStyle>
        <a:tcBdr/>
        <a:fill>
          <a:solidFill>
            <a:srgbClr val="A5A5A5"/>
          </a:solidFill>
        </a:fill>
      </a:tcStyle>
    </a:firstCol>
    <a:lastRow>
      <a:tcTxStyle b="on">
        <a:fontRef idx="minor">
          <a:srgbClr val="000000"/>
        </a:fontRef>
        <a:srgbClr val="000000"/>
      </a:tcTxStyle>
      <a:tcStyle>
        <a:tcBdr>
          <a:top>
            <a:ln w="38100" cmpd="sng">
              <a:solidFill>
                <a:srgbClr val="FFFFFF"/>
              </a:solidFill>
            </a:ln>
          </a:top>
        </a:tcBdr>
        <a:fill>
          <a:solidFill>
            <a:srgbClr val="A5A5A5"/>
          </a:solidFill>
        </a:fill>
      </a:tcStyle>
    </a:lastRow>
    <a:firstRow>
      <a:tcTxStyle b="on">
        <a:fontRef idx="minor">
          <a:srgbClr val="000000"/>
        </a:fontRef>
        <a:srgbClr val="000000"/>
      </a:tcTxStyle>
      <a:tcStyle>
        <a:tcBdr>
          <a:top>
            <a:ln w="38100" cmpd="sng">
              <a:solidFill>
                <a:srgbClr val="FFFFFF"/>
              </a:solidFill>
            </a:ln>
          </a:top>
        </a:tcBdr>
        <a:fill>
          <a:solidFill>
            <a:srgbClr val="A5A5A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2448" autoAdjust="0"/>
  </p:normalViewPr>
  <p:slideViewPr>
    <p:cSldViewPr snapToGrid="0" showGuides="1">
      <p:cViewPr varScale="1">
        <p:scale>
          <a:sx n="72" d="100"/>
          <a:sy n="72" d="100"/>
        </p:scale>
        <p:origin x="816" y="54"/>
      </p:cViewPr>
      <p:guideLst>
        <p:guide orient="horz" pos="3385"/>
        <p:guide orient="horz" pos="2160"/>
        <p:guide pos="3851"/>
        <p:guide pos="2933"/>
        <p:guide pos="474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6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3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84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85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</p:spPr>
      </p:sp>
      <p:sp>
        <p:nvSpPr>
          <p:cNvPr id="1048686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t" anchorCtr="0" compatLnSpc="1"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1048687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b" anchorCtr="0" compatLnSpc="1"/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8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92" tIns="45745" rIns="91492" bIns="45745" numCol="1" anchor="b" anchorCtr="0" compatLnSpc="1"/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4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8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599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1048600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ECCF33B-4DEF-437B-9837-5F550FF469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0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02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8AA8B6B9-4F3C-4712-8529-2EB497F6F6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6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67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67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ECCF33B-4DEF-437B-9837-5F550FF469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7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7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8AA8B6B9-4F3C-4712-8529-2EB497F6F6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6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6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65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658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ECCF33B-4DEF-437B-9837-5F550FF469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5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60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8AA8B6B9-4F3C-4712-8529-2EB497F6F6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3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582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58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ECCF33B-4DEF-437B-9837-5F550FF469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58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58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8AA8B6B9-4F3C-4712-8529-2EB497F6F6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6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7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668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48669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ECCF33B-4DEF-437B-9837-5F550FF469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7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71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8AA8B6B9-4F3C-4712-8529-2EB497F6F6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5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1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642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643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64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ECCF33B-4DEF-437B-9837-5F550FF469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4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4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8AA8B6B9-4F3C-4712-8529-2EB497F6F6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4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0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621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48622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623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48624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625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ECCF33B-4DEF-437B-9837-5F550FF469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26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27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8AA8B6B9-4F3C-4712-8529-2EB497F6F6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5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5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65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ECCF33B-4DEF-437B-9837-5F550FF469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5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5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8AA8B6B9-4F3C-4712-8529-2EB497F6F6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3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5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ECCF33B-4DEF-437B-9837-5F550FF469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596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597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8AA8B6B9-4F3C-4712-8529-2EB497F6F6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6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77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678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679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48680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ECCF33B-4DEF-437B-9837-5F550FF469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81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82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8AA8B6B9-4F3C-4712-8529-2EB497F6F6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6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61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662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1048663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1048664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FECCF33B-4DEF-437B-9837-5F550FF469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65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666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8AA8B6B9-4F3C-4712-8529-2EB497F6F6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2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04857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048578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CCF33B-4DEF-437B-9837-5F550FF46992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579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4858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A8B6B9-4F3C-4712-8529-2EB497F6F66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4304" name="表格 4194303"/>
          <p:cNvGraphicFramePr/>
          <p:nvPr/>
        </p:nvGraphicFramePr>
        <p:xfrm>
          <a:off x="-219702" y="0"/>
          <a:ext cx="12423966" cy="6837344"/>
        </p:xfrm>
        <a:graphic>
          <a:graphicData uri="http://schemas.openxmlformats.org/drawingml/2006/table">
            <a:tbl>
              <a:tblPr firstRow="1" bandRow="1">
                <a:tableStyleId>{F5AB1C69-6EDB-4FF4-983F-18BD219EF323}</a:tableStyleId>
              </a:tblPr>
              <a:tblGrid>
                <a:gridCol w="2484793"/>
                <a:gridCol w="2484793"/>
                <a:gridCol w="2484755"/>
                <a:gridCol w="2484831"/>
                <a:gridCol w="2484793"/>
              </a:tblGrid>
              <a:tr h="1428187">
                <a:tc>
                  <a:txBody>
                    <a:bodyPr/>
                    <a:p>
                      <a:r>
                        <a:rPr lang="en-US" altLang="en-US" sz="7700" b="0"/>
                        <a:t>姓名</a:t>
                      </a:r>
                      <a:endParaRPr lang="en-US" altLang="en-US" sz="7700" b="0"/>
                    </a:p>
                  </a:txBody>
                  <a:tcPr/>
                </a:tc>
                <a:tc>
                  <a:txBody>
                    <a:bodyPr/>
                    <a:p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en-US" altLang="en-US" sz="7700" b="0"/>
                        <a:t>年龄</a:t>
                      </a:r>
                      <a:endParaRPr lang="en-US" altLang="en-US" sz="7700" b="0"/>
                    </a:p>
                  </a:txBody>
                  <a:tcPr/>
                </a:tc>
                <a:tc>
                  <a:txBody>
                    <a:bodyPr/>
                    <a:p>
                      <a:endParaRPr lang="en-US" altLang="en-US"/>
                    </a:p>
                  </a:txBody>
                  <a:tcPr/>
                </a:tc>
                <a:tc>
                  <a:txBody>
                    <a:bodyPr/>
                    <a:p>
                      <a:endParaRPr lang="en-US" altLang="en-US"/>
                    </a:p>
                  </a:txBody>
                  <a:tcPr/>
                </a:tc>
              </a:tr>
              <a:tr h="1352289">
                <a:tc>
                  <a:txBody>
                    <a:bodyPr/>
                    <a:p>
                      <a:r>
                        <a:rPr lang="en-US" altLang="en-US" sz="7900" b="0"/>
                        <a:t>朝代</a:t>
                      </a:r>
                      <a:endParaRPr lang="en-US" altLang="en-US" sz="7900" b="0"/>
                    </a:p>
                  </a:txBody>
                  <a:tcPr/>
                </a:tc>
                <a:tc>
                  <a:txBody>
                    <a:bodyPr/>
                    <a:p>
                      <a:endParaRPr lang="en-US" altLang="en-US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en-US" altLang="en-US" sz="6900"/>
                        <a:t>祖籍</a:t>
                      </a:r>
                      <a:endParaRPr lang="en-US" altLang="en-US" sz="6900"/>
                    </a:p>
                  </a:txBody>
                  <a:tcPr/>
                </a:tc>
                <a:tc>
                  <a:txBody>
                    <a:bodyPr/>
                    <a:p>
                      <a:endParaRPr lang="en-US" altLang="en-US"/>
                    </a:p>
                  </a:txBody>
                  <a:tcPr/>
                </a:tc>
                <a:tc>
                  <a:txBody>
                    <a:bodyPr/>
                    <a:p>
                      <a:endParaRPr lang="en-US" altLang="en-US"/>
                    </a:p>
                  </a:txBody>
                  <a:tcPr/>
                </a:tc>
              </a:tr>
              <a:tr h="1352289">
                <a:tc>
                  <a:txBody>
                    <a:bodyPr/>
                    <a:p>
                      <a:r>
                        <a:rPr lang="en-US" altLang="en-US" sz="7400"/>
                        <a:t>职业</a:t>
                      </a:r>
                      <a:endParaRPr lang="en-US" altLang="en-US" sz="7400"/>
                    </a:p>
                  </a:txBody>
                  <a:tcPr/>
                </a:tc>
                <a:tc>
                  <a:txBody>
                    <a:bodyPr/>
                    <a:p>
                      <a:endParaRPr lang="en-US" altLang="en-US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en-US" altLang="en-US" sz="6900"/>
                        <a:t>地位</a:t>
                      </a:r>
                      <a:endParaRPr lang="en-US" altLang="en-US" sz="6900"/>
                    </a:p>
                  </a:txBody>
                  <a:tcPr/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endParaRPr lang="en-US" altLang="en-US"/>
                    </a:p>
                  </a:txBody>
                  <a:tcPr/>
                </a:tc>
              </a:tr>
              <a:tr h="1352289">
                <a:tc>
                  <a:txBody>
                    <a:bodyPr/>
                    <a:p>
                      <a:r>
                        <a:rPr lang="en-US" altLang="en-US" sz="6200"/>
                        <a:t>单位</a:t>
                      </a:r>
                      <a:endParaRPr lang="en-US" altLang="en-US" sz="6200"/>
                    </a:p>
                  </a:txBody>
                  <a:tcPr/>
                </a:tc>
                <a:tc>
                  <a:txBody>
                    <a:bodyPr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endParaRPr lang="en-US" altLang="en-US"/>
                    </a:p>
                  </a:txBody>
                  <a:tcPr/>
                </a:tc>
                <a:tc>
                  <a:txBody>
                    <a:bodyPr/>
                    <a:p>
                      <a:endParaRPr lang="en-US" altLang="en-US"/>
                    </a:p>
                  </a:txBody>
                  <a:tcPr/>
                </a:tc>
                <a:tc>
                  <a:txBody>
                    <a:bodyPr/>
                    <a:p>
                      <a:endParaRPr lang="en-US" altLang="en-US"/>
                    </a:p>
                  </a:txBody>
                  <a:tcPr/>
                </a:tc>
              </a:tr>
              <a:tr h="1352289">
                <a:tc>
                  <a:txBody>
                    <a:bodyPr/>
                    <a:p>
                      <a:endParaRPr lang="en-US" altLang="en-US"/>
                    </a:p>
                  </a:txBody>
                  <a:tcPr/>
                </a:tc>
                <a:tc>
                  <a:txBody>
                    <a:bodyPr/>
                    <a:p>
                      <a:endParaRPr lang="en-US" altLang="en-US"/>
                    </a:p>
                  </a:txBody>
                  <a:tcPr/>
                </a:tc>
                <a:tc>
                  <a:txBody>
                    <a:bodyPr/>
                    <a:p>
                      <a:endParaRPr lang="en-US" altLang="en-US"/>
                    </a:p>
                  </a:txBody>
                  <a:tcPr/>
                </a:tc>
                <a:tc>
                  <a:txBody>
                    <a:bodyPr/>
                    <a:p>
                      <a:endParaRPr lang="en-US" altLang="en-US"/>
                    </a:p>
                  </a:txBody>
                  <a:tcPr/>
                </a:tc>
                <a:tc>
                  <a:txBody>
                    <a:bodyPr/>
                    <a:p>
                      <a:endParaRPr lang="en-US" altLang="en-US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97156" name="图片 2097155"/>
          <p:cNvPicPr/>
          <p:nvPr/>
        </p:nvPicPr>
        <p:blipFill>
          <a:blip r:embed="rId1"/>
          <a:stretch>
            <a:fillRect/>
          </a:stretch>
        </p:blipFill>
        <p:spPr>
          <a:xfrm>
            <a:off x="9654176" y="0"/>
            <a:ext cx="2489001" cy="4119259"/>
          </a:xfrm>
          <a:prstGeom prst="rect">
            <a:avLst/>
          </a:prstGeom>
        </p:spPr>
      </p:pic>
      <p:sp>
        <p:nvSpPr>
          <p:cNvPr id="1" name="文本框 0"/>
          <p:cNvSpPr txBox="1"/>
          <p:nvPr/>
        </p:nvSpPr>
        <p:spPr>
          <a:xfrm>
            <a:off x="2266950" y="0"/>
            <a:ext cx="2447290" cy="1402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苏轼</a:t>
            </a:r>
            <a:endParaRPr lang="zh-CN" altLang="en-US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子瞻</a:t>
            </a:r>
            <a:endParaRPr lang="zh-CN" altLang="en-US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东坡居士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44435" y="508635"/>
            <a:ext cx="1422400" cy="8089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>
                <a:solidFill>
                  <a:srgbClr val="FF0000"/>
                </a:solidFill>
              </a:rPr>
              <a:t>64</a:t>
            </a:r>
            <a:endParaRPr lang="en-US" altLang="zh-CN" sz="440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94940" y="1993900"/>
            <a:ext cx="1285240" cy="7435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rgbClr val="FF0000"/>
                </a:solidFill>
              </a:rPr>
              <a:t>北宋</a:t>
            </a:r>
            <a:endParaRPr lang="zh-CN" altLang="en-US" sz="40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60920" y="1572260"/>
            <a:ext cx="1789430" cy="97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眉州眉山</a:t>
            </a:r>
            <a:endParaRPr lang="zh-CN" altLang="en-US" sz="2800" b="1">
              <a:solidFill>
                <a:srgbClr val="FF0000"/>
              </a:solidFill>
            </a:endParaRPr>
          </a:p>
          <a:p>
            <a:r>
              <a:rPr lang="zh-CN" altLang="en-US" sz="2800" b="1">
                <a:solidFill>
                  <a:srgbClr val="FF0000"/>
                </a:solidFill>
              </a:rPr>
              <a:t>今属四川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66950" y="3004185"/>
            <a:ext cx="2554605" cy="848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文学家、诗人、太守、团练等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27900" y="3007995"/>
            <a:ext cx="2326005" cy="8489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rgbClr val="FF0000"/>
                </a:solidFill>
              </a:rPr>
              <a:t>唐宋八大家</a:t>
            </a:r>
            <a:endParaRPr lang="zh-CN" altLang="en-US" sz="2400" b="1">
              <a:solidFill>
                <a:srgbClr val="FF0000"/>
              </a:solidFill>
            </a:endParaRPr>
          </a:p>
          <a:p>
            <a:r>
              <a:rPr lang="zh-CN" altLang="en-US" sz="2400" b="1">
                <a:solidFill>
                  <a:srgbClr val="FF0000"/>
                </a:solidFill>
              </a:rPr>
              <a:t>千古文章四大家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93640" y="4629785"/>
            <a:ext cx="1652270" cy="678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杭州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29500" y="4629785"/>
            <a:ext cx="1652270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0000"/>
                </a:solidFill>
              </a:rPr>
              <a:t>密州</a:t>
            </a:r>
            <a:endParaRPr lang="zh-CN" altLang="en-US" sz="320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94940" y="5892800"/>
            <a:ext cx="1652270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002060"/>
                </a:solidFill>
              </a:rPr>
              <a:t>黄州</a:t>
            </a:r>
            <a:endParaRPr lang="zh-CN" altLang="en-US" sz="3200">
              <a:solidFill>
                <a:srgbClr val="00206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699385" y="4629785"/>
            <a:ext cx="1652270" cy="6788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>
                <a:solidFill>
                  <a:srgbClr val="FF0000"/>
                </a:solidFill>
              </a:rPr>
              <a:t>开封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93640" y="5892800"/>
            <a:ext cx="1652270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002060"/>
                </a:solidFill>
              </a:rPr>
              <a:t>惠州</a:t>
            </a:r>
            <a:endParaRPr lang="zh-CN" altLang="en-US" sz="3200">
              <a:solidFill>
                <a:srgbClr val="00206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29500" y="5892800"/>
            <a:ext cx="1652270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002060"/>
                </a:solidFill>
              </a:rPr>
              <a:t>儋州</a:t>
            </a:r>
            <a:endParaRPr lang="zh-CN" altLang="en-US" sz="320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" grpId="0"/>
      <p:bldP spid="2" grpId="0"/>
      <p:bldP spid="3" grpId="0"/>
      <p:bldP spid="4" grpId="0"/>
      <p:bldP spid="5" grpId="0"/>
      <p:bldP spid="6" grpId="0"/>
      <p:bldP spid="12" grpId="0"/>
      <p:bldP spid="8" grpId="0"/>
      <p:bldP spid="9" grpId="0"/>
      <p:bldP spid="11" grpId="0"/>
      <p:bldP spid="13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8" name="标题 1048627"/>
          <p:cNvSpPr>
            <a:spLocks noGrp="1"/>
          </p:cNvSpPr>
          <p:nvPr>
            <p:ph type="title"/>
          </p:nvPr>
        </p:nvSpPr>
        <p:spPr>
          <a:xfrm>
            <a:off x="286385" y="16510"/>
            <a:ext cx="5069840" cy="1188720"/>
          </a:xfrm>
        </p:spPr>
        <p:txBody>
          <a:bodyPr/>
          <a:p>
            <a:r>
              <a:rPr lang="en-US"/>
              <a:t>为</a:t>
            </a:r>
            <a:r>
              <a:rPr lang="en-US" b="1">
                <a:solidFill>
                  <a:srgbClr val="FFC000"/>
                </a:solidFill>
              </a:rPr>
              <a:t>报</a:t>
            </a:r>
            <a:r>
              <a:rPr lang="en-US"/>
              <a:t>倾城随太守</a:t>
            </a:r>
            <a:endParaRPr lang="en-US"/>
          </a:p>
        </p:txBody>
      </p:sp>
      <p:sp>
        <p:nvSpPr>
          <p:cNvPr id="1048629" name="文本占位符 1048628"/>
          <p:cNvSpPr>
            <a:spLocks noGrp="1"/>
          </p:cNvSpPr>
          <p:nvPr>
            <p:ph type="body" idx="1"/>
          </p:nvPr>
        </p:nvSpPr>
        <p:spPr>
          <a:xfrm>
            <a:off x="0" y="792987"/>
            <a:ext cx="5157787" cy="823912"/>
          </a:xfrm>
          <a:noFill/>
        </p:spPr>
        <p:txBody>
          <a:bodyPr/>
          <a:p>
            <a:r>
              <a:rPr lang="en-US" sz="4000" u="sng">
                <a:solidFill>
                  <a:srgbClr val="C00000"/>
                </a:solidFill>
              </a:rPr>
              <a:t>胡云翼《宋词选》</a:t>
            </a:r>
            <a:endParaRPr lang="en-US" sz="4000" u="sng">
              <a:solidFill>
                <a:srgbClr val="C00000"/>
              </a:solidFill>
            </a:endParaRPr>
          </a:p>
        </p:txBody>
      </p:sp>
      <p:sp>
        <p:nvSpPr>
          <p:cNvPr id="1048630" name="内容占位符 1048629"/>
          <p:cNvSpPr>
            <a:spLocks noGrp="1"/>
          </p:cNvSpPr>
          <p:nvPr>
            <p:ph sz="half" idx="2"/>
          </p:nvPr>
        </p:nvSpPr>
        <p:spPr>
          <a:xfrm>
            <a:off x="0" y="1586865"/>
            <a:ext cx="5355590" cy="2047875"/>
          </a:xfrm>
        </p:spPr>
        <p:txBody>
          <a:bodyPr>
            <a:normAutofit lnSpcReduction="10000"/>
          </a:bodyPr>
          <a:p>
            <a:r>
              <a:rPr lang="en-US"/>
              <a:t>      </a:t>
            </a:r>
            <a:r>
              <a:rPr lang="en-US" sz="4800" b="0"/>
              <a:t>为了酬答满城的人都随同去看打猎的盛意</a:t>
            </a:r>
            <a:r>
              <a:rPr lang="en-US"/>
              <a:t>。</a:t>
            </a:r>
            <a:endParaRPr lang="en-US"/>
          </a:p>
        </p:txBody>
      </p:sp>
      <p:sp>
        <p:nvSpPr>
          <p:cNvPr id="1048631" name="文本占位符 1048630"/>
          <p:cNvSpPr>
            <a:spLocks noGrp="1"/>
          </p:cNvSpPr>
          <p:nvPr>
            <p:ph type="body" sz="quarter" idx="3"/>
          </p:nvPr>
        </p:nvSpPr>
        <p:spPr>
          <a:xfrm>
            <a:off x="0" y="3209269"/>
            <a:ext cx="5811195" cy="965963"/>
          </a:xfrm>
        </p:spPr>
        <p:txBody>
          <a:bodyPr>
            <a:normAutofit/>
          </a:bodyPr>
          <a:p>
            <a:r>
              <a:rPr lang="en-US" sz="3600" i="0" u="sng">
                <a:solidFill>
                  <a:srgbClr val="C00000"/>
                </a:solidFill>
              </a:rPr>
              <a:t>周汝昌等《唐宋词鉴赏辞典</a:t>
            </a:r>
            <a:r>
              <a:rPr lang="en-US" sz="3600" i="0" u="sng"/>
              <a:t>》</a:t>
            </a:r>
            <a:endParaRPr lang="en-US" sz="3600" i="0" u="sng"/>
          </a:p>
        </p:txBody>
      </p:sp>
      <p:sp>
        <p:nvSpPr>
          <p:cNvPr id="1048632" name="内容占位符 1048631"/>
          <p:cNvSpPr>
            <a:spLocks noGrp="1"/>
          </p:cNvSpPr>
          <p:nvPr>
            <p:ph sz="quarter" idx="4"/>
          </p:nvPr>
        </p:nvSpPr>
        <p:spPr>
          <a:xfrm>
            <a:off x="-294663" y="4175233"/>
            <a:ext cx="5838855" cy="3684588"/>
          </a:xfrm>
        </p:spPr>
        <p:txBody>
          <a:bodyPr/>
          <a:p>
            <a:r>
              <a:rPr lang="en-US"/>
              <a:t>     </a:t>
            </a:r>
            <a:r>
              <a:rPr lang="en-US" sz="4300"/>
              <a:t> 快告诉全城的人，跟随我去打猎，看我像当年孙郎那样，亲自弯弓射虎吧。</a:t>
            </a:r>
            <a:endParaRPr lang="en-US" sz="4300"/>
          </a:p>
        </p:txBody>
      </p:sp>
      <p:pic>
        <p:nvPicPr>
          <p:cNvPr id="2097163" name="图片 2097162"/>
          <p:cNvPicPr/>
          <p:nvPr/>
        </p:nvPicPr>
        <p:blipFill>
          <a:blip r:embed="rId1"/>
          <a:stretch>
            <a:fillRect/>
          </a:stretch>
        </p:blipFill>
        <p:spPr>
          <a:xfrm>
            <a:off x="6043930" y="332105"/>
            <a:ext cx="6195695" cy="61944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48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486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8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86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048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486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29" grpId="0" build="p"/>
      <p:bldP spid="1048630" grpId="0" build="p"/>
      <p:bldP spid="1048631" grpId="0" build="p"/>
      <p:bldP spid="1048631" grpI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3" name="标题 1048632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/>
              <a:t>亲射虎，看孙郎</a:t>
            </a:r>
            <a:endParaRPr lang="en-US"/>
          </a:p>
        </p:txBody>
      </p:sp>
      <p:pic>
        <p:nvPicPr>
          <p:cNvPr id="2097164" name="图片 2097163"/>
          <p:cNvPicPr/>
          <p:nvPr/>
        </p:nvPicPr>
        <p:blipFill>
          <a:blip r:embed="rId1"/>
          <a:stretch>
            <a:fillRect/>
          </a:stretch>
        </p:blipFill>
        <p:spPr>
          <a:xfrm>
            <a:off x="291599" y="1324119"/>
            <a:ext cx="5384501" cy="5329950"/>
          </a:xfrm>
          <a:prstGeom prst="rect">
            <a:avLst/>
          </a:prstGeom>
        </p:spPr>
      </p:pic>
      <p:sp>
        <p:nvSpPr>
          <p:cNvPr id="1048634" name="文本框 1048633"/>
          <p:cNvSpPr txBox="1"/>
          <p:nvPr/>
        </p:nvSpPr>
        <p:spPr>
          <a:xfrm>
            <a:off x="5929630" y="365125"/>
            <a:ext cx="6262370" cy="5802630"/>
          </a:xfrm>
          <a:prstGeom prst="rect">
            <a:avLst/>
          </a:prstGeom>
        </p:spPr>
        <p:txBody>
          <a:bodyPr wrap="square" rtlCol="0">
            <a:spAutoFit/>
          </a:bodyPr>
          <a:p>
            <a:r>
              <a:rPr lang="en-US" sz="5300">
                <a:solidFill>
                  <a:srgbClr val="000000"/>
                </a:solidFill>
              </a:rPr>
              <a:t>源于《三国志吴书二》
原文为“二十三年十月，权将如吴，亲乘马射虎於庱亭。马为虎所伤，权投以双戟，虎却废，常从张世击以戈，获之。</a:t>
            </a:r>
            <a:endParaRPr lang="en-US" sz="5300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allOver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5" name="标题 1048634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1048636" name="内容占位符 1048635"/>
          <p:cNvSpPr>
            <a:spLocks noGrp="1"/>
          </p:cNvSpPr>
          <p:nvPr>
            <p:ph idx="1"/>
          </p:nvPr>
        </p:nvSpPr>
        <p:spPr/>
        <p:txBody>
          <a:bodyPr/>
          <a:p>
            <a:endParaRPr lang="en-US"/>
          </a:p>
        </p:txBody>
      </p:sp>
      <p:pic>
        <p:nvPicPr>
          <p:cNvPr id="2097165" name="图片 2097164"/>
          <p:cNvPicPr/>
          <p:nvPr/>
        </p:nvPicPr>
        <p:blipFill>
          <a:blip r:embed="rId1"/>
          <a:srcRect t="3190" b="3190"/>
          <a:stretch>
            <a:fillRect/>
          </a:stretch>
        </p:blipFill>
        <p:spPr>
          <a:xfrm>
            <a:off x="-459256" y="-216893"/>
            <a:ext cx="15780955" cy="7074893"/>
          </a:xfrm>
          <a:prstGeom prst="rect">
            <a:avLst/>
          </a:prstGeom>
        </p:spPr>
      </p:pic>
      <p:sp>
        <p:nvSpPr>
          <p:cNvPr id="1048637" name="文本框 1048636"/>
          <p:cNvSpPr txBox="1"/>
          <p:nvPr/>
        </p:nvSpPr>
        <p:spPr>
          <a:xfrm>
            <a:off x="6256019" y="748597"/>
            <a:ext cx="5097781" cy="5143913"/>
          </a:xfrm>
          <a:prstGeom prst="rect">
            <a:avLst/>
          </a:prstGeom>
        </p:spPr>
        <p:txBody>
          <a:bodyPr vert="eaVert" wrap="square" rtlCol="0">
            <a:spAutoFit/>
          </a:bodyPr>
          <a:p>
            <a:r>
              <a:rPr lang="en-US" altLang="zh-CN" sz="5185" b="1" u="sng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酒酣胸胆尚开张。鬓微霜。又何妨。持节云中，
何日遣冯唐。会挽雕弓如满月，西北望，射天狼。</a:t>
            </a:r>
            <a:endParaRPr lang="en-US" altLang="zh-CN" sz="5185" b="1" u="sng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sz="280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slow">
    <p:checke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8" name="标题 1048637"/>
          <p:cNvSpPr>
            <a:spLocks noGrp="1"/>
          </p:cNvSpPr>
          <p:nvPr>
            <p:ph type="title"/>
          </p:nvPr>
        </p:nvSpPr>
        <p:spPr>
          <a:xfrm>
            <a:off x="550335" y="65976"/>
            <a:ext cx="5386840" cy="1759649"/>
          </a:xfrm>
        </p:spPr>
        <p:txBody>
          <a:bodyPr>
            <a:normAutofit/>
          </a:bodyPr>
          <a:p>
            <a:r>
              <a:rPr lang="en-US" altLang="zh-CN" sz="5185" b="1" u="sng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酒酣胸胆尚开张。</a:t>
            </a:r>
            <a:br>
              <a:rPr lang="en-US" altLang="zh-CN" sz="5185" b="1" u="sng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5185" b="1" u="sng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鬓微霜。又何妨。</a:t>
            </a:r>
            <a:endParaRPr lang="en-US"/>
          </a:p>
        </p:txBody>
      </p:sp>
      <p:sp>
        <p:nvSpPr>
          <p:cNvPr id="1048639" name="内容占位符 1048638"/>
          <p:cNvSpPr>
            <a:spLocks noGrp="1"/>
          </p:cNvSpPr>
          <p:nvPr>
            <p:ph idx="1"/>
          </p:nvPr>
        </p:nvSpPr>
        <p:spPr/>
        <p:txBody>
          <a:bodyPr/>
          <a:p>
            <a:endParaRPr lang="en-US"/>
          </a:p>
        </p:txBody>
      </p:sp>
      <p:pic>
        <p:nvPicPr>
          <p:cNvPr id="2097166" name="图片 2097165"/>
          <p:cNvPicPr/>
          <p:nvPr/>
        </p:nvPicPr>
        <p:blipFill>
          <a:blip r:embed="rId1"/>
          <a:srcRect t="1700" b="1700"/>
          <a:stretch>
            <a:fillRect/>
          </a:stretch>
        </p:blipFill>
        <p:spPr>
          <a:xfrm>
            <a:off x="0" y="1791279"/>
            <a:ext cx="12197676" cy="50667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0" name="内容占位符 1048639"/>
          <p:cNvSpPr>
            <a:spLocks noGrp="1"/>
          </p:cNvSpPr>
          <p:nvPr>
            <p:ph idx="1"/>
          </p:nvPr>
        </p:nvSpPr>
        <p:spPr/>
        <p:txBody>
          <a:bodyPr/>
          <a:p>
            <a:endParaRPr lang="en-US"/>
          </a:p>
        </p:txBody>
      </p:sp>
      <p:pic>
        <p:nvPicPr>
          <p:cNvPr id="2097167" name="图片 2097166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46217" cy="6969893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7" name="标题 1048646"/>
          <p:cNvSpPr>
            <a:spLocks noGrp="1"/>
          </p:cNvSpPr>
          <p:nvPr>
            <p:ph type="title"/>
          </p:nvPr>
        </p:nvSpPr>
        <p:spPr>
          <a:xfrm>
            <a:off x="5943600" y="116839"/>
            <a:ext cx="10515600" cy="1325563"/>
          </a:xfrm>
        </p:spPr>
        <p:txBody>
          <a:bodyPr/>
          <a:p>
            <a:r>
              <a:rPr lang="en-US"/>
              <a:t>苏轼渴望像谁那样？</a:t>
            </a:r>
            <a:endParaRPr lang="en-US"/>
          </a:p>
        </p:txBody>
      </p:sp>
      <p:sp>
        <p:nvSpPr>
          <p:cNvPr id="1048648" name="内容占位符 1048647"/>
          <p:cNvSpPr>
            <a:spLocks noGrp="1"/>
          </p:cNvSpPr>
          <p:nvPr>
            <p:ph sz="half" idx="1"/>
          </p:nvPr>
        </p:nvSpPr>
        <p:spPr>
          <a:xfrm>
            <a:off x="6019800" y="3429000"/>
            <a:ext cx="5181600" cy="4351338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en-US"/>
              <a:t>
      作者在这里以守卫边疆的魏尚自期许，希望得到朝廷信任。（胡云翼选注《宋词选》）
     </a:t>
            </a:r>
            <a:endParaRPr lang="en-US"/>
          </a:p>
        </p:txBody>
      </p:sp>
      <p:sp>
        <p:nvSpPr>
          <p:cNvPr id="1048649" name="内容占位符 1048648"/>
          <p:cNvSpPr>
            <a:spLocks noGrp="1"/>
          </p:cNvSpPr>
          <p:nvPr>
            <p:ph sz="half" idx="2"/>
          </p:nvPr>
        </p:nvSpPr>
        <p:spPr>
          <a:xfrm>
            <a:off x="6019800" y="1152525"/>
            <a:ext cx="5991860" cy="2682240"/>
          </a:xfrm>
        </p:spPr>
        <p:txBody>
          <a:bodyPr>
            <a:normAutofit lnSpcReduction="20000"/>
          </a:bodyPr>
          <a:p>
            <a:pPr marL="0" indent="0">
              <a:lnSpc>
                <a:spcPct val="100000"/>
              </a:lnSpc>
              <a:buNone/>
            </a:pPr>
            <a:r>
              <a:rPr lang="en-US"/>
              <a:t>
      持节二句：注家向来以为东坡是以魏尚自许，未切，实是自比冯唐……苏轼自比冯唐，一以老，二以筹边远略也。（徐永年、曹慕樊《东坡选集》）</a:t>
            </a:r>
            <a:endParaRPr lang="en-US"/>
          </a:p>
        </p:txBody>
      </p:sp>
      <p:pic>
        <p:nvPicPr>
          <p:cNvPr id="2097168" name="图片 2097167"/>
          <p:cNvPicPr/>
          <p:nvPr/>
        </p:nvPicPr>
        <p:blipFill>
          <a:blip r:embed="rId1"/>
          <a:srcRect b="12913"/>
          <a:stretch>
            <a:fillRect/>
          </a:stretch>
        </p:blipFill>
        <p:spPr>
          <a:xfrm>
            <a:off x="0" y="0"/>
            <a:ext cx="5623560" cy="68091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8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8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10486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49" grpId="0" build="p"/>
      <p:bldP spid="1048648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4305" name="表格 4194304"/>
          <p:cNvGraphicFramePr/>
          <p:nvPr/>
        </p:nvGraphicFramePr>
        <p:xfrm>
          <a:off x="0" y="0"/>
          <a:ext cx="12152648" cy="6892728"/>
        </p:xfrm>
        <a:graphic>
          <a:graphicData uri="http://schemas.openxmlformats.org/drawingml/2006/table">
            <a:tbl>
              <a:tblPr firstRow="1" bandRow="1">
                <a:tableStyleId>{F5AB1C69-6EDB-4FF4-983F-18BD219EF323}</a:tableStyleId>
              </a:tblPr>
              <a:tblGrid>
                <a:gridCol w="6076324"/>
                <a:gridCol w="6076324"/>
              </a:tblGrid>
              <a:tr h="1723182">
                <a:tc>
                  <a:txBody>
                    <a:bodyPr/>
                    <a:p>
                      <a:endParaRPr lang="en-US" altLang="en-US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en-US" altLang="en-US" sz="7400" b="0"/>
                        <a:t>做官</a:t>
                      </a:r>
                      <a:endParaRPr lang="en-US" altLang="en-US" sz="7400" b="0"/>
                    </a:p>
                  </a:txBody>
                  <a:tcPr/>
                </a:tc>
              </a:tr>
              <a:tr h="1723182">
                <a:tc>
                  <a:txBody>
                    <a:bodyPr/>
                    <a:p>
                      <a:r>
                        <a:rPr lang="en-US" altLang="en-US" sz="6700"/>
                        <a:t>冯唐</a:t>
                      </a:r>
                      <a:endParaRPr lang="en-US" altLang="en-US" sz="670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en-US" altLang="en-US" sz="4800">
                          <a:solidFill>
                            <a:srgbClr val="800000"/>
                          </a:solidFill>
                        </a:rPr>
                        <a:t>一直未被重用</a:t>
                      </a:r>
                      <a:endParaRPr lang="en-US" altLang="en-US" sz="4800">
                        <a:solidFill>
                          <a:srgbClr val="800000"/>
                        </a:solidFill>
                      </a:endParaRPr>
                    </a:p>
                  </a:txBody>
                  <a:tcPr/>
                </a:tc>
              </a:tr>
              <a:tr h="1723182">
                <a:tc>
                  <a:txBody>
                    <a:bodyPr/>
                    <a:p>
                      <a:r>
                        <a:rPr lang="en-US" altLang="en-US" sz="6600"/>
                        <a:t>魏尚</a:t>
                      </a:r>
                      <a:endParaRPr lang="en-US" altLang="en-US" sz="660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en-US" altLang="en-US" sz="4500">
                          <a:solidFill>
                            <a:srgbClr val="800000"/>
                          </a:solidFill>
                        </a:rPr>
                        <a:t>虽被贬官，但后被启用，管理云中郡，非常得当</a:t>
                      </a:r>
                      <a:r>
                        <a:rPr lang="en-US" altLang="en-US" sz="4500"/>
                        <a:t>。</a:t>
                      </a:r>
                      <a:endParaRPr lang="en-US" altLang="en-US" sz="4500"/>
                    </a:p>
                  </a:txBody>
                  <a:tcPr/>
                </a:tc>
              </a:tr>
              <a:tr h="1723182">
                <a:tc>
                  <a:txBody>
                    <a:bodyPr/>
                    <a:p>
                      <a:r>
                        <a:rPr lang="en-US" altLang="en-US" sz="6700"/>
                        <a:t>苏轼</a:t>
                      </a:r>
                      <a:endParaRPr lang="en-US" altLang="en-US" sz="6700"/>
                    </a:p>
                  </a:txBody>
                  <a:tcPr/>
                </a:tc>
                <a:tc>
                  <a:txBody>
                    <a:bodyPr/>
                    <a:p>
                      <a:r>
                        <a:rPr lang="en-US" altLang="en-US" sz="3800">
                          <a:solidFill>
                            <a:srgbClr val="800000"/>
                          </a:solidFill>
                        </a:rPr>
                        <a:t>20岁中进士，先在朝廷为官，后一直被压压抑在朋党之争中</a:t>
                      </a:r>
                      <a:r>
                        <a:rPr lang="en-US" altLang="en-US" sz="3900">
                          <a:solidFill>
                            <a:srgbClr val="800000"/>
                          </a:solidFill>
                        </a:rPr>
                        <a:t>。</a:t>
                      </a:r>
                      <a:endParaRPr lang="en-US" altLang="en-US" sz="3900">
                        <a:solidFill>
                          <a:srgbClr val="80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3145732" name="直接连接符 3145731"/>
          <p:cNvCxnSpPr/>
          <p:nvPr/>
        </p:nvCxnSpPr>
        <p:spPr>
          <a:xfrm>
            <a:off x="0" y="0"/>
            <a:ext cx="6113967" cy="1709496"/>
          </a:xfrm>
          <a:prstGeom prst="line">
            <a:avLst/>
          </a:prstGeom>
          <a:solidFill>
            <a:srgbClr val="FFFFFF"/>
          </a:solidFill>
          <a:ln w="25400">
            <a:solidFill>
              <a:srgbClr val="666666"/>
            </a:solidFill>
          </a:ln>
        </p:spPr>
      </p:cxnSp>
      <p:sp>
        <p:nvSpPr>
          <p:cNvPr id="1048650" name="文本框 1048649"/>
          <p:cNvSpPr txBox="1"/>
          <p:nvPr/>
        </p:nvSpPr>
        <p:spPr>
          <a:xfrm>
            <a:off x="0" y="854748"/>
            <a:ext cx="3238552" cy="828040"/>
          </a:xfrm>
          <a:prstGeom prst="rect">
            <a:avLst/>
          </a:prstGeom>
        </p:spPr>
        <p:txBody>
          <a:bodyPr wrap="square" rtlCol="0">
            <a:spAutoFit/>
          </a:bodyPr>
          <a:p>
            <a:r>
              <a:rPr lang="en-US" sz="5000">
                <a:solidFill>
                  <a:srgbClr val="000000"/>
                </a:solidFill>
              </a:rPr>
              <a:t>人物</a:t>
            </a:r>
            <a:endParaRPr lang="en-US" sz="5000">
              <a:solidFill>
                <a:srgbClr val="000000"/>
              </a:solidFill>
            </a:endParaRPr>
          </a:p>
        </p:txBody>
      </p:sp>
      <p:sp>
        <p:nvSpPr>
          <p:cNvPr id="1048651" name="文本框 1048650"/>
          <p:cNvSpPr txBox="1"/>
          <p:nvPr/>
        </p:nvSpPr>
        <p:spPr>
          <a:xfrm>
            <a:off x="2846048" y="39408"/>
            <a:ext cx="4000000" cy="815339"/>
          </a:xfrm>
          <a:prstGeom prst="rect">
            <a:avLst/>
          </a:prstGeom>
        </p:spPr>
        <p:txBody>
          <a:bodyPr wrap="square" rtlCol="0">
            <a:spAutoFit/>
          </a:bodyPr>
          <a:p>
            <a:r>
              <a:rPr lang="en-US" sz="5000">
                <a:solidFill>
                  <a:srgbClr val="000000"/>
                </a:solidFill>
              </a:rPr>
              <a:t>经历</a:t>
            </a:r>
            <a:endParaRPr lang="en-US" sz="5000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800"/>
    </mc:Choice>
    <mc:Fallback>
      <p:transition spd="med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9" name="图片 2097168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75127" cy="6918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3" name="标题 1048592"/>
          <p:cNvSpPr>
            <a:spLocks noGrp="1"/>
          </p:cNvSpPr>
          <p:nvPr>
            <p:ph type="title"/>
          </p:nvPr>
        </p:nvSpPr>
        <p:spPr>
          <a:xfrm>
            <a:off x="838200" y="487680"/>
            <a:ext cx="1490345" cy="1203325"/>
          </a:xfrm>
        </p:spPr>
        <p:txBody>
          <a:bodyPr/>
          <a:p>
            <a:r>
              <a:rPr lang="en-US"/>
              <a:t>雕弓</a:t>
            </a:r>
            <a:endParaRPr lang="en-US"/>
          </a:p>
        </p:txBody>
      </p:sp>
      <p:pic>
        <p:nvPicPr>
          <p:cNvPr id="2097155" name="图片 2097154"/>
          <p:cNvPicPr/>
          <p:nvPr/>
        </p:nvPicPr>
        <p:blipFill>
          <a:blip r:embed="rId1"/>
          <a:srcRect t="4314" b="4314"/>
          <a:stretch>
            <a:fillRect/>
          </a:stretch>
        </p:blipFill>
        <p:spPr>
          <a:xfrm>
            <a:off x="1127125" y="2232025"/>
            <a:ext cx="10163175" cy="4156710"/>
          </a:xfrm>
          <a:prstGeom prst="rect">
            <a:avLst/>
          </a:prstGeom>
        </p:spPr>
      </p:pic>
      <p:sp>
        <p:nvSpPr>
          <p:cNvPr id="1048594" name="内容占位符 1048593"/>
          <p:cNvSpPr>
            <a:spLocks noGrp="1"/>
          </p:cNvSpPr>
          <p:nvPr>
            <p:ph idx="1"/>
          </p:nvPr>
        </p:nvSpPr>
        <p:spPr>
          <a:xfrm>
            <a:off x="2208208" y="365046"/>
            <a:ext cx="8885384" cy="1478660"/>
          </a:xfrm>
        </p:spPr>
        <p:txBody>
          <a:bodyPr>
            <a:noAutofit/>
          </a:bodyPr>
          <a:p>
            <a:r>
              <a:rPr lang="en-US" sz="3600"/>
              <a:t>雕弓非实指，而是指天上的“弧矢”星座，即天弓。</a:t>
            </a:r>
            <a:endParaRPr lang="en-US" sz="3600"/>
          </a:p>
          <a:p>
            <a:r>
              <a:rPr lang="en-US" sz="3600"/>
              <a:t>弧矢</a:t>
            </a:r>
            <a:r>
              <a:rPr lang="en-US" altLang="en-US" sz="3600"/>
              <a:t>:弓和箭</a:t>
            </a:r>
            <a:endParaRPr lang="en-US" altLang="en-US" sz="3600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0485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0485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4" name="图片 2097153"/>
          <p:cNvPicPr/>
          <p:nvPr/>
        </p:nvPicPr>
        <p:blipFill>
          <a:blip r:embed="rId1"/>
          <a:srcRect t="2737" b="2737"/>
          <a:stretch>
            <a:fillRect/>
          </a:stretch>
        </p:blipFill>
        <p:spPr>
          <a:xfrm>
            <a:off x="-127928" y="-20548"/>
            <a:ext cx="12319926" cy="6976574"/>
          </a:xfrm>
          <a:prstGeom prst="rect">
            <a:avLst/>
          </a:prstGeom>
        </p:spPr>
      </p:pic>
      <p:sp>
        <p:nvSpPr>
          <p:cNvPr id="1048591" name="标题 1048590"/>
          <p:cNvSpPr>
            <a:spLocks noGrp="1"/>
          </p:cNvSpPr>
          <p:nvPr>
            <p:ph type="title"/>
          </p:nvPr>
        </p:nvSpPr>
        <p:spPr>
          <a:xfrm>
            <a:off x="1676399" y="338602"/>
            <a:ext cx="10515600" cy="1325563"/>
          </a:xfrm>
        </p:spPr>
        <p:txBody>
          <a:bodyPr/>
          <a:p>
            <a:r>
              <a:rPr lang="en-US" sz="4500">
                <a:solidFill>
                  <a:srgbClr val="CCFECC"/>
                </a:solidFill>
              </a:rPr>
              <a:t>天狼</a:t>
            </a:r>
            <a:r>
              <a:rPr lang="en-US" altLang="en-US" sz="4500">
                <a:solidFill>
                  <a:srgbClr val="CCFECC"/>
                </a:solidFill>
              </a:rPr>
              <a:t>:天狼星为全天最亮的星</a:t>
            </a:r>
            <a:endParaRPr lang="en-US" sz="4500">
              <a:solidFill>
                <a:srgbClr val="CCFECC"/>
              </a:solidFill>
            </a:endParaRPr>
          </a:p>
        </p:txBody>
      </p:sp>
      <p:sp>
        <p:nvSpPr>
          <p:cNvPr id="1048592" name="内容占位符 1048591"/>
          <p:cNvSpPr>
            <a:spLocks noGrp="1"/>
          </p:cNvSpPr>
          <p:nvPr>
            <p:ph idx="1"/>
          </p:nvPr>
        </p:nvSpPr>
        <p:spPr>
          <a:xfrm>
            <a:off x="776566" y="2710818"/>
            <a:ext cx="10510937" cy="3466599"/>
          </a:xfrm>
        </p:spPr>
        <p:txBody>
          <a:bodyPr/>
          <a:p>
            <a:r>
              <a:rPr lang="en-US" sz="4200">
                <a:solidFill>
                  <a:srgbClr val="FFC000"/>
                </a:solidFill>
              </a:rPr>
              <a:t>（《宋史·天文志四》），则弧矢所指，包括西北两方，于北宋为辽与西夏。</a:t>
            </a:r>
            <a:endParaRPr lang="en-US" sz="4200">
              <a:solidFill>
                <a:srgbClr val="FFC000"/>
              </a:solidFill>
            </a:endParaRPr>
          </a:p>
          <a:p>
            <a:r>
              <a:rPr lang="en-US" sz="4200">
                <a:solidFill>
                  <a:srgbClr val="FFC000"/>
                </a:solidFill>
              </a:rPr>
              <a:t>以天狼泛喻贪残之人，以弧矢射之喻诛除暴恶。</a:t>
            </a:r>
            <a:endParaRPr lang="en-US" sz="4200">
              <a:solidFill>
                <a:srgbClr val="FFC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485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485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6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" name="图片 0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65" y="-46355"/>
            <a:ext cx="12152630" cy="6918960"/>
          </a:xfrm>
          <a:prstGeom prst="rect">
            <a:avLst/>
          </a:prstGeom>
        </p:spPr>
      </p:pic>
      <p:sp>
        <p:nvSpPr>
          <p:cNvPr id="1048689" name="文本框 1048688"/>
          <p:cNvSpPr txBox="1"/>
          <p:nvPr/>
        </p:nvSpPr>
        <p:spPr>
          <a:xfrm>
            <a:off x="1334803" y="2480945"/>
            <a:ext cx="10134534" cy="2971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sz="4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心似已灰之木，身如不系之舟。
问汝平生功业，黄州惠州儋州。</a:t>
            </a:r>
            <a:endParaRPr lang="en-US" sz="48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sz="4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
</a:t>
            </a:r>
            <a:r>
              <a:rPr lang="en-US" sz="4500">
                <a:solidFill>
                  <a:srgbClr val="000000"/>
                </a:solidFill>
              </a:rPr>
              <a:t>                             </a:t>
            </a:r>
            <a:endParaRPr lang="en-US" sz="4500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9" name="标题 1048588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1048590" name="内容占位符 1048589"/>
          <p:cNvSpPr>
            <a:spLocks noGrp="1"/>
          </p:cNvSpPr>
          <p:nvPr>
            <p:ph idx="1"/>
          </p:nvPr>
        </p:nvSpPr>
        <p:spPr>
          <a:xfrm>
            <a:off x="5956204" y="625918"/>
            <a:ext cx="6045599" cy="5606164"/>
          </a:xfrm>
        </p:spPr>
        <p:txBody>
          <a:bodyPr>
            <a:normAutofit/>
          </a:bodyPr>
          <a:p>
            <a:r>
              <a:rPr lang="en-US"/>
              <a:t>      </a:t>
            </a:r>
            <a:r>
              <a:rPr lang="en-US" sz="4200"/>
              <a:t>有人说：“苏轼既有报国之志，应奔赴沙场，而苏轼却只‘发少年狂’而无行动；为官者，应勤政爱民，而苏轼却打猎消遣。因此，苏轼之狂，是不思进取，是消极之狂，不可取也！”</a:t>
            </a:r>
            <a:endParaRPr lang="en-US" sz="4200"/>
          </a:p>
        </p:txBody>
      </p:sp>
      <p:pic>
        <p:nvPicPr>
          <p:cNvPr id="2097153" name="图片 2097152"/>
          <p:cNvPicPr/>
          <p:nvPr/>
        </p:nvPicPr>
        <p:blipFill>
          <a:blip r:embed="rId1"/>
          <a:stretch>
            <a:fillRect/>
          </a:stretch>
        </p:blipFill>
        <p:spPr>
          <a:xfrm>
            <a:off x="255017" y="197963"/>
            <a:ext cx="5701187" cy="65198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3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6" name="标题 1048585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en-US"/>
          </a:p>
        </p:txBody>
      </p:sp>
      <p:sp>
        <p:nvSpPr>
          <p:cNvPr id="1048587" name="内容占位符 1048586"/>
          <p:cNvSpPr>
            <a:spLocks noGrp="1"/>
          </p:cNvSpPr>
          <p:nvPr>
            <p:ph idx="1"/>
          </p:nvPr>
        </p:nvSpPr>
        <p:spPr/>
        <p:txBody>
          <a:bodyPr/>
          <a:p>
            <a:endParaRPr lang="en-US"/>
          </a:p>
        </p:txBody>
      </p:sp>
      <p:pic>
        <p:nvPicPr>
          <p:cNvPr id="2097152" name="图片 2097151"/>
          <p:cNvPicPr/>
          <p:nvPr/>
        </p:nvPicPr>
        <p:blipFill>
          <a:blip r:embed="rId1"/>
          <a:stretch>
            <a:fillRect/>
          </a:stretch>
        </p:blipFill>
        <p:spPr>
          <a:xfrm>
            <a:off x="-282864" y="0"/>
            <a:ext cx="12447721" cy="6892695"/>
          </a:xfrm>
          <a:prstGeom prst="rect">
            <a:avLst/>
          </a:prstGeom>
        </p:spPr>
      </p:pic>
      <p:sp>
        <p:nvSpPr>
          <p:cNvPr id="1048588" name="文本框 1048587"/>
          <p:cNvSpPr txBox="1"/>
          <p:nvPr/>
        </p:nvSpPr>
        <p:spPr>
          <a:xfrm>
            <a:off x="5016111" y="768984"/>
            <a:ext cx="6878159" cy="1056640"/>
          </a:xfrm>
          <a:prstGeom prst="rect">
            <a:avLst/>
          </a:prstGeom>
        </p:spPr>
        <p:txBody>
          <a:bodyPr wrap="square" rtlCol="0">
            <a:spAutoFit/>
          </a:bodyPr>
          <a:p>
            <a:r>
              <a:rPr lang="en-US" sz="3200">
                <a:solidFill>
                  <a:srgbClr val="000000"/>
                </a:solidFill>
              </a:rPr>
              <a:t>孔子说：“狂者进取。”</a:t>
            </a:r>
            <a:endParaRPr lang="en-US" sz="3200">
              <a:solidFill>
                <a:srgbClr val="000000"/>
              </a:solidFill>
            </a:endParaRPr>
          </a:p>
          <a:p>
            <a:r>
              <a:rPr lang="en-US" sz="3200">
                <a:solidFill>
                  <a:srgbClr val="000000"/>
                </a:solidFill>
              </a:rPr>
              <a:t>韩愈说：“狂者，志极高而行不掩。</a:t>
            </a:r>
            <a:endParaRPr lang="en-US" sz="3200">
              <a:solidFill>
                <a:srgbClr val="0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EB"/>
        </a:solidFill>
        <a:effectLst/>
      </p:bgPr>
    </p:bg>
    <p:spTree>
      <p:nvGrpSpPr>
        <p:cNvPr id="4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28" name="直接连接符 5"/>
          <p:cNvCxnSpPr/>
          <p:nvPr/>
        </p:nvCxnSpPr>
        <p:spPr>
          <a:xfrm flipV="1">
            <a:off x="3431944" y="-601229"/>
            <a:ext cx="6188075" cy="69596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603" name="椭圆 3"/>
          <p:cNvSpPr/>
          <p:nvPr/>
        </p:nvSpPr>
        <p:spPr>
          <a:xfrm>
            <a:off x="3045135" y="1773928"/>
            <a:ext cx="4776716" cy="4776716"/>
          </a:xfrm>
          <a:prstGeom prst="ellipse">
            <a:avLst/>
          </a:prstGeom>
          <a:blipFill dpi="0" rotWithShape="1">
            <a:blip r:embed="rId1" cstate="email">
              <a:alphaModFix amt="9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sp>
        <p:nvSpPr>
          <p:cNvPr id="1048604" name="文本框 7" descr="#"/>
          <p:cNvSpPr txBox="1"/>
          <p:nvPr/>
        </p:nvSpPr>
        <p:spPr>
          <a:xfrm>
            <a:off x="4068933" y="4701321"/>
            <a:ext cx="6610350" cy="11887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7200" b="1" dirty="0"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江城子密州出猎</a:t>
            </a:r>
            <a:endParaRPr lang="zh-CN" altLang="en-US" sz="7200" b="1" dirty="0"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  <p:sp>
        <p:nvSpPr>
          <p:cNvPr id="1048605" name="文本框 12" descr="#"/>
          <p:cNvSpPr txBox="1"/>
          <p:nvPr/>
        </p:nvSpPr>
        <p:spPr>
          <a:xfrm>
            <a:off x="536249" y="386749"/>
            <a:ext cx="6766560" cy="40434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老夫聊发少年狂。
左牵黄。右擎苍。
锦帽貂裘，
千骑卷平冈。
为报倾城随太守，
亲射虎，看孙郎。
酒酣胸胆尚开张。
鬓微霜。又何妨。
持节云中，
何日遣冯唐。
会挽雕弓如满月，
西北望，射天</a:t>
            </a:r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狼。</a:t>
            </a:r>
            <a:endParaRPr lang="en-US" altLang="zh-CN" sz="36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48606" name="文本框 15" descr="#"/>
          <p:cNvSpPr txBox="1"/>
          <p:nvPr/>
        </p:nvSpPr>
        <p:spPr>
          <a:xfrm flipH="1">
            <a:off x="10089367" y="5872341"/>
            <a:ext cx="995680" cy="6134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 dirty="0"/>
              <a:t>苏轼</a:t>
            </a:r>
            <a:endParaRPr lang="zh-CN" altLang="en-US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7" name="图片 2097156"/>
          <p:cNvPicPr/>
          <p:nvPr/>
        </p:nvPicPr>
        <p:blipFill>
          <a:blip r:embed="rId1"/>
          <a:srcRect t="10650" b="10650"/>
          <a:stretch>
            <a:fillRect/>
          </a:stretch>
        </p:blipFill>
        <p:spPr>
          <a:xfrm>
            <a:off x="0" y="0"/>
            <a:ext cx="12169472" cy="6865535"/>
          </a:xfrm>
          <a:prstGeom prst="rect">
            <a:avLst/>
          </a:prstGeom>
        </p:spPr>
      </p:pic>
      <p:sp>
        <p:nvSpPr>
          <p:cNvPr id="1048607" name="内容占位符 1048606"/>
          <p:cNvSpPr>
            <a:spLocks noGrp="1"/>
          </p:cNvSpPr>
          <p:nvPr>
            <p:ph idx="1"/>
          </p:nvPr>
        </p:nvSpPr>
        <p:spPr>
          <a:xfrm>
            <a:off x="4238078" y="0"/>
            <a:ext cx="7953921" cy="6808642"/>
          </a:xfrm>
          <a:noFill/>
        </p:spPr>
        <p:txBody>
          <a:bodyPr>
            <a:normAutofit/>
          </a:bodyPr>
          <a:p>
            <a:r>
              <a:rPr lang="en-US" altLang="zh-CN" sz="5185" b="1" u="sng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老夫聊发少年狂。左牵黄。右擎苍。锦帽貂裘，千骑卷平冈。为报倾城随太守，亲射虎，看孙郎。
</a:t>
            </a:r>
            <a:endParaRPr lang="en-US" altLang="zh-CN" sz="5185" b="1" u="sng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5185" b="1" u="sng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酒酣胸胆尚开张。鬓微霜。又何妨。持节云中，
何日遣冯唐。会挽雕弓如满月，西北望，射天狼。</a:t>
            </a:r>
            <a:endParaRPr lang="en-US" altLang="zh-CN" sz="5185" b="1" u="sng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u="sng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EB"/>
        </a:solidFill>
        <a:effectLst/>
      </p:bgPr>
    </p:bg>
    <p:spTree>
      <p:nvGrpSpPr>
        <p:cNvPr id="4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8" name="椭圆 2"/>
          <p:cNvSpPr/>
          <p:nvPr/>
        </p:nvSpPr>
        <p:spPr>
          <a:xfrm>
            <a:off x="3418275" y="844844"/>
            <a:ext cx="5845724" cy="4936008"/>
          </a:xfrm>
          <a:prstGeom prst="ellipse">
            <a:avLst/>
          </a:prstGeom>
          <a:blipFill dpi="0" rotWithShape="1">
            <a:blip r:embed="rId1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9600" b="1">
              <a:solidFill>
                <a:srgbClr val="C00000"/>
              </a:solidFill>
              <a:cs typeface="+mn-ea"/>
              <a:sym typeface="+mn-lt"/>
            </a:endParaRPr>
          </a:p>
        </p:txBody>
      </p:sp>
      <p:pic>
        <p:nvPicPr>
          <p:cNvPr id="2097158" name="图片 2097157"/>
          <p:cNvPicPr/>
          <p:nvPr/>
        </p:nvPicPr>
        <p:blipFill>
          <a:blip r:embed="rId2"/>
          <a:srcRect t="6901" b="6901"/>
          <a:stretch>
            <a:fillRect/>
          </a:stretch>
        </p:blipFill>
        <p:spPr>
          <a:xfrm>
            <a:off x="0" y="-440154"/>
            <a:ext cx="12323445" cy="7420419"/>
          </a:xfrm>
          <a:prstGeom prst="rect">
            <a:avLst/>
          </a:prstGeom>
        </p:spPr>
      </p:pic>
      <p:cxnSp>
        <p:nvCxnSpPr>
          <p:cNvPr id="3145729" name="直接连接符 4"/>
          <p:cNvCxnSpPr/>
          <p:nvPr/>
        </p:nvCxnSpPr>
        <p:spPr>
          <a:xfrm flipH="1">
            <a:off x="-57054" y="0"/>
            <a:ext cx="12249054" cy="689153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609" name="文本框 14" descr="#clear#"/>
          <p:cNvSpPr txBox="1"/>
          <p:nvPr/>
        </p:nvSpPr>
        <p:spPr>
          <a:xfrm>
            <a:off x="3418276" y="688353"/>
            <a:ext cx="487680" cy="15138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9600" b="1" dirty="0" smtClean="0">
                <a:solidFill>
                  <a:srgbClr val="16A8A8"/>
                </a:solidFill>
                <a:cs typeface="+mn-ea"/>
                <a:sym typeface="+mn-lt"/>
              </a:rPr>
              <a:t> </a:t>
            </a:r>
            <a:endParaRPr lang="zh-CN" altLang="en-US" sz="9600" b="1" dirty="0">
              <a:solidFill>
                <a:srgbClr val="16A8A8"/>
              </a:solidFill>
              <a:cs typeface="+mn-ea"/>
              <a:sym typeface="+mn-lt"/>
            </a:endParaRPr>
          </a:p>
        </p:txBody>
      </p:sp>
      <p:sp>
        <p:nvSpPr>
          <p:cNvPr id="1048610" name="文本框 1048609"/>
          <p:cNvSpPr txBox="1"/>
          <p:nvPr/>
        </p:nvSpPr>
        <p:spPr>
          <a:xfrm>
            <a:off x="4590415" y="2586990"/>
            <a:ext cx="1783080" cy="1885950"/>
          </a:xfrm>
          <a:prstGeom prst="rect">
            <a:avLst/>
          </a:prstGeom>
        </p:spPr>
        <p:txBody>
          <a:bodyPr wrap="square" rtlCol="0">
            <a:spAutoFit/>
          </a:bodyPr>
          <a:p>
            <a:r>
              <a:rPr lang="en-US" sz="11000" b="1">
                <a:solidFill>
                  <a:srgbClr val="FFC000"/>
                </a:solidFill>
              </a:rPr>
              <a:t>狂</a:t>
            </a:r>
            <a:endParaRPr lang="en-US" sz="11000" b="1">
              <a:solidFill>
                <a:srgbClr val="FFC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04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EB"/>
        </a:solidFill>
        <a:effectLst/>
      </p:bgPr>
    </p:bg>
    <p:spTree>
      <p:nvGrpSpPr>
        <p:cNvPr id="4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1" name="矩形 15"/>
          <p:cNvSpPr/>
          <p:nvPr/>
        </p:nvSpPr>
        <p:spPr>
          <a:xfrm>
            <a:off x="5257008" y="1625598"/>
            <a:ext cx="6342742" cy="769258"/>
          </a:xfrm>
          <a:prstGeom prst="rect">
            <a:avLst/>
          </a:prstGeom>
          <a:solidFill>
            <a:srgbClr val="16A8A8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48612" name="文本框 17" descr="#"/>
          <p:cNvSpPr txBox="1"/>
          <p:nvPr/>
        </p:nvSpPr>
        <p:spPr>
          <a:xfrm>
            <a:off x="5168469" y="1625598"/>
            <a:ext cx="6431281" cy="105663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p>
            <a:r>
              <a:rPr lang="en-US" altLang="zh-CN" sz="3200" b="0" dirty="0" smtClean="0">
                <a:cs typeface="+mn-ea"/>
                <a:sym typeface="+mn-lt"/>
              </a:rPr>
              <a:t>《古汉语常用字典》对“狂”的解释
</a:t>
            </a:r>
            <a:endParaRPr lang="zh-CN" altLang="en-US" sz="3200" b="0" dirty="0">
              <a:cs typeface="+mn-ea"/>
              <a:sym typeface="+mn-lt"/>
            </a:endParaRPr>
          </a:p>
        </p:txBody>
      </p:sp>
      <p:cxnSp>
        <p:nvCxnSpPr>
          <p:cNvPr id="3145730" name="直接连接符 8"/>
          <p:cNvCxnSpPr/>
          <p:nvPr/>
        </p:nvCxnSpPr>
        <p:spPr>
          <a:xfrm>
            <a:off x="5326744" y="5254352"/>
            <a:ext cx="769256" cy="0"/>
          </a:xfrm>
          <a:prstGeom prst="line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613" name="文本框 19" descr="#"/>
          <p:cNvSpPr txBox="1"/>
          <p:nvPr/>
        </p:nvSpPr>
        <p:spPr>
          <a:xfrm>
            <a:off x="5326744" y="2460378"/>
            <a:ext cx="6532880" cy="27076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en-US" altLang="zh-CN" sz="4300" b="1" dirty="0" smtClean="0">
                <a:cs typeface="+mn-ea"/>
                <a:sym typeface="+mn-lt"/>
              </a:rPr>
              <a:t>狂：</a:t>
            </a:r>
            <a:endParaRPr lang="en-US" altLang="zh-CN" sz="4300" b="1" dirty="0" smtClean="0">
              <a:cs typeface="+mn-ea"/>
              <a:sym typeface="+mn-lt"/>
            </a:endParaRPr>
          </a:p>
          <a:p>
            <a:r>
              <a:rPr lang="en-US" altLang="zh-CN" sz="4300" b="1" dirty="0" smtClean="0">
                <a:cs typeface="+mn-ea"/>
                <a:sym typeface="+mn-lt"/>
              </a:rPr>
              <a:t>①狂妄，傲慢。</a:t>
            </a:r>
            <a:endParaRPr lang="en-US" altLang="zh-CN" sz="4300" b="1" dirty="0" smtClean="0">
              <a:cs typeface="+mn-ea"/>
              <a:sym typeface="+mn-lt"/>
            </a:endParaRPr>
          </a:p>
          <a:p>
            <a:r>
              <a:rPr lang="en-US" altLang="zh-CN" sz="4300" b="1" dirty="0" smtClean="0">
                <a:cs typeface="+mn-ea"/>
                <a:sym typeface="+mn-lt"/>
              </a:rPr>
              <a:t>②纵情任性或放荡骄恣的态度。</a:t>
            </a:r>
            <a:endParaRPr lang="en-US" altLang="zh-CN" sz="4300" b="1" dirty="0" smtClean="0">
              <a:cs typeface="+mn-ea"/>
              <a:sym typeface="+mn-lt"/>
            </a:endParaRPr>
          </a:p>
          <a:p>
            <a:r>
              <a:rPr lang="en-US" altLang="zh-CN" sz="4300" b="1" dirty="0" smtClean="0">
                <a:cs typeface="+mn-ea"/>
                <a:sym typeface="+mn-lt"/>
              </a:rPr>
              <a:t>③发疯。④失去常态，狂乱</a:t>
            </a:r>
            <a:endParaRPr lang="en-US" altLang="zh-CN" sz="4300" b="1" dirty="0" smtClean="0">
              <a:cs typeface="+mn-ea"/>
              <a:sym typeface="+mn-lt"/>
            </a:endParaRPr>
          </a:p>
        </p:txBody>
      </p:sp>
      <p:sp>
        <p:nvSpPr>
          <p:cNvPr id="1048614" name="文本框 20" descr="#clear#"/>
          <p:cNvSpPr txBox="1"/>
          <p:nvPr/>
        </p:nvSpPr>
        <p:spPr>
          <a:xfrm>
            <a:off x="2726058" y="5168049"/>
            <a:ext cx="1567181" cy="4343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en-US" altLang="zh-CN" sz="2300" b="1" dirty="0" smtClean="0"/>
              <a:t>PRODUCER</a:t>
            </a:r>
            <a:endParaRPr lang="zh-CN" altLang="en-US" sz="2300" b="1" dirty="0"/>
          </a:p>
        </p:txBody>
      </p:sp>
      <p:sp>
        <p:nvSpPr>
          <p:cNvPr id="1048615" name="文本框 21" descr="#clear#"/>
          <p:cNvSpPr txBox="1"/>
          <p:nvPr/>
        </p:nvSpPr>
        <p:spPr>
          <a:xfrm>
            <a:off x="2755457" y="5445048"/>
            <a:ext cx="1567180" cy="3581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en-US" altLang="zh-CN" b="1" dirty="0" smtClean="0"/>
              <a:t>LUOYUQIMAN</a:t>
            </a:r>
            <a:endParaRPr lang="zh-CN" altLang="en-US" b="1" dirty="0"/>
          </a:p>
        </p:txBody>
      </p:sp>
      <p:sp>
        <p:nvSpPr>
          <p:cNvPr id="1048616" name="矩形 22"/>
          <p:cNvSpPr/>
          <p:nvPr/>
        </p:nvSpPr>
        <p:spPr>
          <a:xfrm>
            <a:off x="2836791" y="5791521"/>
            <a:ext cx="1708615" cy="170402"/>
          </a:xfrm>
          <a:prstGeom prst="rect">
            <a:avLst/>
          </a:prstGeom>
          <a:solidFill>
            <a:srgbClr val="16A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097159" name="图片 2097158"/>
          <p:cNvPicPr/>
          <p:nvPr/>
        </p:nvPicPr>
        <p:blipFill>
          <a:blip r:embed="rId1"/>
          <a:srcRect b="9269"/>
          <a:stretch>
            <a:fillRect/>
          </a:stretch>
        </p:blipFill>
        <p:spPr>
          <a:xfrm>
            <a:off x="-57150" y="0"/>
            <a:ext cx="5224780" cy="678624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04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FAEB"/>
        </a:solidFill>
        <a:effectLst/>
      </p:bgPr>
    </p:bg>
    <p:spTree>
      <p:nvGrpSpPr>
        <p:cNvPr id="4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5731" name="直接连接符 4"/>
          <p:cNvCxnSpPr/>
          <p:nvPr/>
        </p:nvCxnSpPr>
        <p:spPr>
          <a:xfrm flipH="1">
            <a:off x="6763657" y="3429000"/>
            <a:ext cx="5428343" cy="342900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8617" name="文本框 10" descr="#"/>
          <p:cNvSpPr txBox="1"/>
          <p:nvPr/>
        </p:nvSpPr>
        <p:spPr>
          <a:xfrm>
            <a:off x="-58233" y="600436"/>
            <a:ext cx="11895136" cy="133604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p>
            <a:r>
              <a:rPr lang="en-US" altLang="zh-CN" sz="4200" b="1" dirty="0" smtClean="0">
                <a:cs typeface="+mn-ea"/>
                <a:sym typeface="+mn-lt"/>
              </a:rPr>
              <a:t>老夫聊发少年狂。左牵黄。右擎苍。锦帽貂裘，千骑卷平冈。为报倾城随太守，亲射虎，看孙郎。</a:t>
            </a:r>
            <a:endParaRPr lang="en-US" altLang="zh-CN" sz="4200" b="1" dirty="0" smtClean="0">
              <a:cs typeface="+mn-ea"/>
              <a:sym typeface="+mn-lt"/>
            </a:endParaRPr>
          </a:p>
        </p:txBody>
      </p:sp>
      <p:pic>
        <p:nvPicPr>
          <p:cNvPr id="2097160" name="图片 2097159"/>
          <p:cNvPicPr/>
          <p:nvPr/>
        </p:nvPicPr>
        <p:blipFill>
          <a:blip r:embed="rId1"/>
          <a:srcRect t="16015" b="16015"/>
          <a:stretch>
            <a:fillRect/>
          </a:stretch>
        </p:blipFill>
        <p:spPr>
          <a:xfrm>
            <a:off x="-58233" y="2278822"/>
            <a:ext cx="12263021" cy="45791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8" name="标题 1048617"/>
          <p:cNvSpPr>
            <a:spLocks noGrp="1"/>
          </p:cNvSpPr>
          <p:nvPr>
            <p:ph type="title"/>
          </p:nvPr>
        </p:nvSpPr>
        <p:spPr>
          <a:xfrm>
            <a:off x="7337425" y="-20320"/>
            <a:ext cx="4913630" cy="6864350"/>
          </a:xfrm>
          <a:solidFill>
            <a:srgbClr val="FFCC99"/>
          </a:solidFill>
        </p:spPr>
        <p:txBody>
          <a:bodyPr>
            <a:normAutofit/>
          </a:bodyPr>
          <a:p>
            <a:r>
              <a:rPr lang="en-US" altLang="zh-CN" sz="6500" b="1" dirty="0" smtClean="0">
                <a:cs typeface="+mn-ea"/>
                <a:sym typeface="+mn-lt"/>
              </a:rPr>
              <a:t>左牵黄。右擎苍。锦帽貂裘，千骑卷平冈</a:t>
            </a:r>
            <a:endParaRPr lang="en-US" sz="6500"/>
          </a:p>
        </p:txBody>
      </p:sp>
      <p:pic>
        <p:nvPicPr>
          <p:cNvPr id="2097161" name="图片 2097160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4445"/>
            <a:ext cx="7337425" cy="6838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4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图片 2097161"/>
          <p:cNvPicPr/>
          <p:nvPr/>
        </p:nvPicPr>
        <p:blipFill>
          <a:blip r:embed="rId1"/>
          <a:stretch>
            <a:fillRect/>
          </a:stretch>
        </p:blipFill>
        <p:spPr>
          <a:xfrm>
            <a:off x="-60148" y="-86690"/>
            <a:ext cx="12313478" cy="7032421"/>
          </a:xfrm>
          <a:prstGeom prst="rect">
            <a:avLst/>
          </a:prstGeom>
        </p:spPr>
      </p:pic>
      <p:sp>
        <p:nvSpPr>
          <p:cNvPr id="1048619" name="标题 1048618"/>
          <p:cNvSpPr>
            <a:spLocks noGrp="1"/>
          </p:cNvSpPr>
          <p:nvPr>
            <p:ph type="title"/>
          </p:nvPr>
        </p:nvSpPr>
        <p:spPr>
          <a:xfrm>
            <a:off x="1775460" y="5622290"/>
            <a:ext cx="10165080" cy="1614805"/>
          </a:xfrm>
        </p:spPr>
        <p:txBody>
          <a:bodyPr/>
          <a:p>
            <a:r>
              <a:rPr lang="en-US">
                <a:solidFill>
                  <a:srgbClr val="FFFFFF"/>
                </a:solidFill>
              </a:rPr>
              <a:t>为报倾城随太守，亲射虎，看孙郎。</a:t>
            </a:r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1112</Words>
  <Application>WPS 演示</Application>
  <PresentationFormat/>
  <Paragraphs>134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叶根友特楷简体</vt:lpstr>
      <vt:lpstr>微软雅黑</vt:lpstr>
      <vt:lpstr>楷体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左牵黄。右擎苍。锦帽貂裘，千骑卷平冈</vt:lpstr>
      <vt:lpstr>为报倾城随太守，亲射虎，看孙郎。</vt:lpstr>
      <vt:lpstr>为报倾城随太守</vt:lpstr>
      <vt:lpstr>亲射虎，看孙郎</vt:lpstr>
      <vt:lpstr>PowerPoint 演示文稿</vt:lpstr>
      <vt:lpstr>酒酣胸胆尚开张。 鬓微霜。又何妨。</vt:lpstr>
      <vt:lpstr>PowerPoint 演示文稿</vt:lpstr>
      <vt:lpstr>苏轼渴望像谁那样？</vt:lpstr>
      <vt:lpstr>PowerPoint 演示文稿</vt:lpstr>
      <vt:lpstr>PowerPoint 演示文稿</vt:lpstr>
      <vt:lpstr>雕弓</vt:lpstr>
      <vt:lpstr>天狼:天狼星为全天最亮的星</vt:lpstr>
      <vt:lpstr>PowerPoint 演示文稿</vt:lpstr>
      <vt:lpstr>PowerPoint 演示文稿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罗玉麒鳗</dc:creator>
  <cp:lastModifiedBy>Administrator</cp:lastModifiedBy>
  <cp:revision>1</cp:revision>
  <dcterms:created xsi:type="dcterms:W3CDTF">2017-03-12T11:29:58Z</dcterms:created>
  <dcterms:modified xsi:type="dcterms:W3CDTF">2017-03-12T11:29:58Z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  <property fmtid="{D5CDD505-2E9C-101B-9397-08002B2CF9AE}" pid="3" name="name">
    <vt:lpwstr>草木春秋素雅风PPT模板.pptx</vt:lpwstr>
  </property>
  <property fmtid="{D5CDD505-2E9C-101B-9397-08002B2CF9AE}" pid="4" name="fileid">
    <vt:lpwstr>841049</vt:lpwstr>
  </property>
</Properties>
</file>