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1782" r:id="rId3"/>
    <p:sldId id="1787" r:id="rId4"/>
    <p:sldId id="1788" r:id="rId5"/>
    <p:sldId id="1863" r:id="rId6"/>
    <p:sldId id="1864" r:id="rId7"/>
    <p:sldId id="1865" r:id="rId8"/>
    <p:sldId id="1866" r:id="rId9"/>
    <p:sldId id="1842" r:id="rId10"/>
    <p:sldId id="1868" r:id="rId11"/>
    <p:sldId id="1867" r:id="rId12"/>
    <p:sldId id="1843" r:id="rId13"/>
    <p:sldId id="1869" r:id="rId14"/>
    <p:sldId id="1844" r:id="rId15"/>
    <p:sldId id="1845" r:id="rId16"/>
    <p:sldId id="1870" r:id="rId17"/>
    <p:sldId id="1846" r:id="rId18"/>
    <p:sldId id="1871" r:id="rId19"/>
    <p:sldId id="1872" r:id="rId20"/>
    <p:sldId id="1662" r:id="rId21"/>
    <p:sldId id="1780" r:id="rId22"/>
    <p:sldId id="1847" r:id="rId23"/>
    <p:sldId id="1848" r:id="rId24"/>
    <p:sldId id="1849" r:id="rId25"/>
    <p:sldId id="1873" r:id="rId26"/>
    <p:sldId id="1850" r:id="rId27"/>
    <p:sldId id="1851" r:id="rId28"/>
    <p:sldId id="1854" r:id="rId29"/>
    <p:sldId id="1582" r:id="rId30"/>
    <p:sldId id="1809" r:id="rId31"/>
    <p:sldId id="1669" r:id="rId32"/>
    <p:sldId id="1671" r:id="rId33"/>
    <p:sldId id="1672" r:id="rId34"/>
    <p:sldId id="1384" r:id="rId35"/>
    <p:sldId id="1817" r:id="rId36"/>
    <p:sldId id="1818" r:id="rId37"/>
    <p:sldId id="1819" r:id="rId38"/>
    <p:sldId id="1822" r:id="rId39"/>
    <p:sldId id="1874" r:id="rId40"/>
    <p:sldId id="1755" r:id="rId41"/>
    <p:sldId id="1828" r:id="rId42"/>
    <p:sldId id="1756" r:id="rId43"/>
    <p:sldId id="1793" r:id="rId44"/>
    <p:sldId id="1858" r:id="rId45"/>
    <p:sldId id="1794" r:id="rId46"/>
    <p:sldId id="1875" r:id="rId47"/>
    <p:sldId id="1876" r:id="rId48"/>
    <p:sldId id="1768" r:id="rId49"/>
    <p:sldId id="1810" r:id="rId50"/>
    <p:sldId id="1746" r:id="rId51"/>
    <p:sldId id="1757" r:id="rId52"/>
    <p:sldId id="1797" r:id="rId53"/>
    <p:sldId id="1860" r:id="rId54"/>
    <p:sldId id="1700" r:id="rId55"/>
    <p:sldId id="1812" r:id="rId56"/>
    <p:sldId id="1799" r:id="rId57"/>
    <p:sldId id="1770" r:id="rId58"/>
    <p:sldId id="1877" r:id="rId59"/>
    <p:sldId id="1830" r:id="rId60"/>
    <p:sldId id="1824" r:id="rId61"/>
    <p:sldId id="1879" r:id="rId62"/>
    <p:sldId id="1833" r:id="rId63"/>
    <p:sldId id="1825" r:id="rId64"/>
    <p:sldId id="1826" r:id="rId65"/>
    <p:sldId id="1878" r:id="rId66"/>
    <p:sldId id="1801" r:id="rId67"/>
    <p:sldId id="1519" r:id="rId68"/>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CCFF"/>
    <a:srgbClr val="36B2E6"/>
    <a:srgbClr val="B4C7E7"/>
    <a:srgbClr val="0066FF"/>
    <a:srgbClr val="9BBD59"/>
    <a:srgbClr val="7BC14A"/>
    <a:srgbClr val="FFD966"/>
    <a:srgbClr val="F3EF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6" autoAdjust="0"/>
    <p:restoredTop sz="96727" autoAdjust="0"/>
  </p:normalViewPr>
  <p:slideViewPr>
    <p:cSldViewPr>
      <p:cViewPr varScale="1">
        <p:scale>
          <a:sx n="110" d="100"/>
          <a:sy n="110" d="100"/>
        </p:scale>
        <p:origin x="-552" y="-9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5.xml"/><Relationship Id="rId69" Type="http://schemas.openxmlformats.org/officeDocument/2006/relationships/notesMaster" Target="notesMasters/notesMaster1.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9.xml"/><Relationship Id="rId3" Type="http://schemas.openxmlformats.org/officeDocument/2006/relationships/image" Target="../media/image2.png"/><Relationship Id="rId2" Type="http://schemas.openxmlformats.org/officeDocument/2006/relationships/slide" Target="slide33.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slide" Target="slide37.xml"/><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 Target="slide1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3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苏德亭\e\苏德亭\222222\635292.jpg"/>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2" y="-4609"/>
            <a:ext cx="12196800" cy="6868800"/>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10511" y="370763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标题 2"/>
          <p:cNvSpPr txBox="1"/>
          <p:nvPr/>
        </p:nvSpPr>
        <p:spPr>
          <a:xfrm>
            <a:off x="2836740" y="4374782"/>
            <a:ext cx="4914650" cy="647696"/>
          </a:xfrm>
          <a:prstGeom prst="rect">
            <a:avLst/>
          </a:prstGeom>
        </p:spPr>
        <p:txBody>
          <a:bodyPr>
            <a:norm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dirty="0" smtClean="0">
                <a:latin typeface="微软雅黑" panose="020B0503020204020204" pitchFamily="34" charset="-122"/>
                <a:ea typeface="微软雅黑" panose="020B0503020204020204" pitchFamily="34" charset="-122"/>
              </a:rPr>
              <a:t>第</a:t>
            </a:r>
            <a:r>
              <a:rPr lang="en-US" altLang="zh-CN" sz="3600" b="1" dirty="0">
                <a:latin typeface="Times New Roman" panose="02020603050405020304" pitchFamily="18" charset="0"/>
                <a:ea typeface="Times New Roman" panose="02020603050405020304" pitchFamily="18" charset="0"/>
                <a:cs typeface="Times New Roman" panose="02020603050405020304" pitchFamily="18" charset="0"/>
              </a:rPr>
              <a:t>5</a:t>
            </a:r>
            <a:r>
              <a:rPr lang="zh-CN" altLang="en-US" sz="3600" b="1" dirty="0" smtClean="0">
                <a:latin typeface="微软雅黑" panose="020B0503020204020204" pitchFamily="34" charset="-122"/>
                <a:ea typeface="微软雅黑" panose="020B0503020204020204" pitchFamily="34" charset="-122"/>
              </a:rPr>
              <a:t>课   荆轲</a:t>
            </a:r>
            <a:r>
              <a:rPr lang="zh-CN" altLang="en-US" sz="3600" b="1" dirty="0">
                <a:latin typeface="微软雅黑" panose="020B0503020204020204" pitchFamily="34" charset="-122"/>
                <a:ea typeface="微软雅黑" panose="020B0503020204020204" pitchFamily="34" charset="-122"/>
              </a:rPr>
              <a:t>刺秦王</a:t>
            </a:r>
            <a:endParaRPr lang="zh-CN" altLang="en-US" sz="3600" b="1" dirty="0">
              <a:latin typeface="微软雅黑" panose="020B0503020204020204" pitchFamily="34" charset="-122"/>
              <a:ea typeface="微软雅黑" panose="020B0503020204020204" pitchFamily="34" charset="-122"/>
            </a:endParaRPr>
          </a:p>
        </p:txBody>
      </p:sp>
      <p:sp>
        <p:nvSpPr>
          <p:cNvPr id="14" name="副标题 3"/>
          <p:cNvSpPr txBox="1"/>
          <p:nvPr/>
        </p:nvSpPr>
        <p:spPr>
          <a:xfrm>
            <a:off x="2846468" y="3789834"/>
            <a:ext cx="5098048" cy="504056"/>
          </a:xfrm>
          <a:prstGeom prst="rect">
            <a:avLst/>
          </a:prstGeom>
        </p:spPr>
        <p:txBody>
          <a:bodyPr anchor="ctr">
            <a:noAutofit/>
          </a:bodyPr>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zh-CN" altLang="en-US" sz="2800" b="1" dirty="0" smtClean="0">
                <a:solidFill>
                  <a:schemeClr val="tx1">
                    <a:lumMod val="75000"/>
                    <a:lumOff val="25000"/>
                  </a:schemeClr>
                </a:solidFill>
                <a:latin typeface="+mj-ea"/>
                <a:ea typeface="+mj-ea"/>
              </a:rPr>
              <a:t>第二单元    文韬武略呈异彩</a:t>
            </a:r>
            <a:endParaRPr lang="zh-CN" altLang="en-US" sz="2800" b="1"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05458"/>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3.</a:t>
            </a:r>
            <a:r>
              <a:rPr lang="zh-CN" altLang="zh-CN" sz="2800" b="1" kern="100" dirty="0">
                <a:latin typeface="Times New Roman" panose="02020603050405020304"/>
                <a:ea typeface="华文细黑"/>
                <a:cs typeface="Times New Roman" panose="02020603050405020304"/>
              </a:rPr>
              <a:t>写出下列加颜色词的古义</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丹不忍以己之私，而伤</a:t>
            </a:r>
            <a:r>
              <a:rPr lang="zh-CN" altLang="zh-CN" sz="2800" kern="100" dirty="0">
                <a:solidFill>
                  <a:srgbClr val="0000FF"/>
                </a:solidFill>
                <a:latin typeface="Times New Roman" panose="02020603050405020304"/>
                <a:ea typeface="华文细黑"/>
                <a:cs typeface="Times New Roman" panose="02020603050405020304"/>
              </a:rPr>
              <a:t>长者</a:t>
            </a:r>
            <a:r>
              <a:rPr lang="zh-CN" altLang="zh-CN" sz="2800" kern="100" dirty="0">
                <a:latin typeface="Times New Roman" panose="02020603050405020304"/>
                <a:ea typeface="华文细黑"/>
                <a:cs typeface="Times New Roman" panose="02020603050405020304"/>
              </a:rPr>
              <a:t>之意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义：年纪大、辈分高的人；年高有德的人。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今有一言，</a:t>
            </a:r>
            <a:r>
              <a:rPr lang="zh-CN" altLang="zh-CN" sz="2800" kern="100" dirty="0">
                <a:solidFill>
                  <a:srgbClr val="0000FF"/>
                </a:solidFill>
                <a:latin typeface="Times New Roman" panose="02020603050405020304"/>
                <a:ea typeface="华文细黑"/>
                <a:cs typeface="Times New Roman" panose="02020603050405020304"/>
              </a:rPr>
              <a:t>可以</a:t>
            </a:r>
            <a:r>
              <a:rPr lang="zh-CN" altLang="zh-CN" sz="2800" kern="100" dirty="0">
                <a:latin typeface="Times New Roman" panose="02020603050405020304"/>
                <a:ea typeface="华文细黑"/>
                <a:cs typeface="Times New Roman" panose="02020603050405020304"/>
              </a:rPr>
              <a:t>解燕国之患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义：助动词，表示可能或能够、许可、值得。</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558702" y="1645103"/>
            <a:ext cx="5710249" cy="738664"/>
          </a:xfrm>
          <a:prstGeom prst="rect">
            <a:avLst/>
          </a:prstGeom>
        </p:spPr>
        <p:txBody>
          <a:bodyPr wrap="square">
            <a:spAutoFit/>
          </a:bodyPr>
          <a:lstStyle/>
          <a:p>
            <a:pPr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品德高尚之人，此处指樊於期。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1558702" y="3569712"/>
            <a:ext cx="1798201"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可以凭借。</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89434"/>
            <a:ext cx="11478502"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将军岂</a:t>
            </a:r>
            <a:r>
              <a:rPr lang="zh-CN" altLang="zh-CN" sz="2800" kern="100" dirty="0">
                <a:solidFill>
                  <a:srgbClr val="0000FF"/>
                </a:solidFill>
                <a:latin typeface="Times New Roman" panose="02020603050405020304"/>
                <a:ea typeface="华文细黑"/>
                <a:cs typeface="Times New Roman" panose="02020603050405020304"/>
              </a:rPr>
              <a:t>有意</a:t>
            </a:r>
            <a:r>
              <a:rPr lang="zh-CN" altLang="zh-CN" sz="2800" kern="100" dirty="0">
                <a:latin typeface="Times New Roman" panose="02020603050405020304"/>
                <a:ea typeface="华文细黑"/>
                <a:cs typeface="Times New Roman" panose="02020603050405020304"/>
              </a:rPr>
              <a:t>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义：有做某事的愿望；指男女间有爱慕之心；故意。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solidFill>
                  <a:srgbClr val="0000FF"/>
                </a:solidFill>
                <a:latin typeface="Times New Roman" panose="02020603050405020304"/>
                <a:ea typeface="华文细黑"/>
                <a:cs typeface="Times New Roman" panose="02020603050405020304"/>
              </a:rPr>
              <a:t>于是</a:t>
            </a:r>
            <a:r>
              <a:rPr lang="zh-CN" altLang="zh-CN" sz="2800" kern="100" dirty="0">
                <a:latin typeface="Times New Roman" panose="02020603050405020304"/>
                <a:ea typeface="华文细黑"/>
                <a:cs typeface="Times New Roman" panose="02020603050405020304"/>
              </a:rPr>
              <a:t>太子预求天下之利匕首</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义：表示后一事紧接着前一事，后一事往往由前一事引起的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其人居远</a:t>
            </a:r>
            <a:r>
              <a:rPr lang="zh-CN" altLang="zh-CN" sz="2800" kern="100" dirty="0">
                <a:solidFill>
                  <a:srgbClr val="0000FF"/>
                </a:solidFill>
                <a:latin typeface="Times New Roman" panose="02020603050405020304"/>
                <a:ea typeface="华文细黑"/>
                <a:cs typeface="Times New Roman" panose="02020603050405020304"/>
              </a:rPr>
              <a:t>未来</a:t>
            </a:r>
            <a:endParaRPr lang="zh-CN" altLang="zh-CN" sz="2800" kern="100" dirty="0">
              <a:solidFill>
                <a:srgbClr val="0000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义：属性词，就要到来的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指时间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；时间词，现在以后的时间，将来的光景</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558702" y="765498"/>
            <a:ext cx="2613905" cy="660181"/>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同意，愿意。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1630710" y="2701709"/>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在这时。</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a:spLocks noChangeAspect="1"/>
          </p:cNvSpPr>
          <p:nvPr/>
        </p:nvSpPr>
        <p:spPr>
          <a:xfrm>
            <a:off x="1615967" y="4653930"/>
            <a:ext cx="2967071"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没有来。</a:t>
            </a:r>
            <a:endParaRPr lang="zh-CN" altLang="en-US" sz="2800" kern="100" dirty="0">
              <a:solidFill>
                <a:srgbClr val="C00000"/>
              </a:solidFill>
              <a:latin typeface="Times New Roman" panose="02020603050405020304"/>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5418"/>
            <a:ext cx="11478502"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北蛮夷之</a:t>
            </a:r>
            <a:r>
              <a:rPr lang="zh-CN" altLang="zh-CN" sz="2800" kern="100" dirty="0">
                <a:solidFill>
                  <a:srgbClr val="0000FF"/>
                </a:solidFill>
                <a:latin typeface="Times New Roman" panose="02020603050405020304"/>
                <a:ea typeface="华文细黑"/>
                <a:cs typeface="Times New Roman" panose="02020603050405020304"/>
              </a:rPr>
              <a:t>鄙人</a:t>
            </a:r>
            <a:endParaRPr lang="zh-CN" altLang="zh-CN" sz="2800" kern="100" dirty="0">
              <a:solidFill>
                <a:srgbClr val="0000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义：谦辞，对人称自己。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愿大王少</a:t>
            </a:r>
            <a:r>
              <a:rPr lang="zh-CN" altLang="zh-CN" sz="2800" kern="100" dirty="0">
                <a:solidFill>
                  <a:srgbClr val="0000FF"/>
                </a:solidFill>
                <a:latin typeface="Times New Roman" panose="02020603050405020304"/>
                <a:ea typeface="华文细黑"/>
                <a:cs typeface="Times New Roman" panose="02020603050405020304"/>
              </a:rPr>
              <a:t>假借</a:t>
            </a:r>
            <a:r>
              <a:rPr lang="zh-CN" altLang="zh-CN" sz="2800" kern="100" dirty="0">
                <a:latin typeface="Times New Roman" panose="02020603050405020304"/>
                <a:ea typeface="华文细黑"/>
                <a:cs typeface="Times New Roman" panose="02020603050405020304"/>
              </a:rPr>
              <a:t>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义：利用某种名义、力量等来达到目的。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a:t>
            </a:r>
            <a:r>
              <a:rPr lang="zh-CN" altLang="zh-CN" sz="2800" kern="100" dirty="0">
                <a:solidFill>
                  <a:srgbClr val="0000FF"/>
                </a:solidFill>
                <a:latin typeface="Times New Roman" panose="02020603050405020304"/>
                <a:ea typeface="华文细黑"/>
                <a:cs typeface="Times New Roman" panose="02020603050405020304"/>
              </a:rPr>
              <a:t>左右</a:t>
            </a:r>
            <a:r>
              <a:rPr lang="zh-CN" altLang="zh-CN" sz="2800" kern="100" dirty="0">
                <a:latin typeface="Times New Roman" panose="02020603050405020304"/>
                <a:ea typeface="华文细黑"/>
                <a:cs typeface="Times New Roman" panose="02020603050405020304"/>
              </a:rPr>
              <a:t>乃曰：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王负剑！王负剑！</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义：方位词，左和右两方面；名词，身边跟随的人；动词，支配，操纵；方位词，用在数量词后面，表示概数；副词，反正。</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558702" y="648116"/>
            <a:ext cx="2613905" cy="660181"/>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粗鄙的人。</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1630710" y="2565698"/>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宽容、原谅。</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a:spLocks noChangeAspect="1"/>
          </p:cNvSpPr>
          <p:nvPr/>
        </p:nvSpPr>
        <p:spPr>
          <a:xfrm>
            <a:off x="1615967" y="4492158"/>
            <a:ext cx="2967071"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近侍人员。</a:t>
            </a:r>
            <a:endParaRPr lang="zh-CN" altLang="en-US" sz="2800" kern="100" dirty="0">
              <a:solidFill>
                <a:srgbClr val="C00000"/>
              </a:solidFill>
              <a:latin typeface="Times New Roman" panose="02020603050405020304"/>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0545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4.</a:t>
            </a:r>
            <a:r>
              <a:rPr lang="zh-CN" altLang="zh-CN" sz="2800" b="1" kern="100" dirty="0">
                <a:latin typeface="Times New Roman" panose="02020603050405020304"/>
                <a:ea typeface="华文细黑"/>
                <a:cs typeface="Times New Roman" panose="02020603050405020304"/>
              </a:rPr>
              <a:t>解释下列加颜色词的意义</a:t>
            </a:r>
            <a:endParaRPr lang="zh-CN" altLang="zh-CN" sz="1050" b="1" kern="100" dirty="0">
              <a:effectLst/>
              <a:latin typeface="宋体" panose="02010600030101010101" pitchFamily="2" charset="-122"/>
              <a:cs typeface="Courier New" panose="02070309020205020404"/>
            </a:endParaRPr>
          </a:p>
        </p:txBody>
      </p:sp>
      <p:sp>
        <p:nvSpPr>
          <p:cNvPr id="5" name="TextBox 4"/>
          <p:cNvSpPr txBox="1"/>
          <p:nvPr/>
        </p:nvSpPr>
        <p:spPr>
          <a:xfrm>
            <a:off x="550590" y="2618541"/>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兵</a:t>
            </a:r>
            <a:endParaRPr lang="zh-CN" altLang="en-US" sz="2800" dirty="0"/>
          </a:p>
        </p:txBody>
      </p:sp>
      <p:sp>
        <p:nvSpPr>
          <p:cNvPr id="7" name="左大括号 6"/>
          <p:cNvSpPr/>
          <p:nvPr/>
        </p:nvSpPr>
        <p:spPr>
          <a:xfrm>
            <a:off x="1558702" y="1563362"/>
            <a:ext cx="288032" cy="272929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1918742" y="1269554"/>
            <a:ext cx="8208912" cy="3323987"/>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不得持尺</a:t>
            </a:r>
            <a:r>
              <a:rPr lang="zh-CN" altLang="zh-CN" sz="2800" kern="100" dirty="0">
                <a:solidFill>
                  <a:srgbClr val="0000FF"/>
                </a:solidFill>
                <a:latin typeface="Times New Roman" panose="02020603050405020304"/>
                <a:ea typeface="华文细黑"/>
                <a:cs typeface="Times New Roman" panose="02020603050405020304"/>
              </a:rPr>
              <a:t>兵</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不及</a:t>
            </a:r>
            <a:r>
              <a:rPr lang="zh-CN" altLang="zh-CN" sz="2800" kern="100" dirty="0">
                <a:latin typeface="Times New Roman" panose="02020603050405020304"/>
                <a:ea typeface="华文细黑"/>
                <a:cs typeface="Times New Roman" panose="02020603050405020304"/>
              </a:rPr>
              <a:t>召下</a:t>
            </a:r>
            <a:r>
              <a:rPr lang="zh-CN" altLang="zh-CN" sz="2800" kern="100" dirty="0">
                <a:solidFill>
                  <a:srgbClr val="0000FF"/>
                </a:solidFill>
                <a:latin typeface="Times New Roman" panose="02020603050405020304"/>
                <a:ea typeface="华文细黑"/>
                <a:cs typeface="Times New Roman" panose="02020603050405020304"/>
              </a:rPr>
              <a:t>兵</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秦</a:t>
            </a:r>
            <a:r>
              <a:rPr lang="zh-CN" altLang="zh-CN" sz="2800" kern="100" dirty="0" smtClean="0">
                <a:solidFill>
                  <a:srgbClr val="0000FF"/>
                </a:solidFill>
                <a:latin typeface="Times New Roman" panose="02020603050405020304"/>
                <a:ea typeface="华文细黑"/>
                <a:cs typeface="Times New Roman" panose="02020603050405020304"/>
              </a:rPr>
              <a:t>兵</a:t>
            </a:r>
            <a:r>
              <a:rPr lang="zh-CN" altLang="zh-CN" sz="2800" kern="100" dirty="0">
                <a:latin typeface="Times New Roman" panose="02020603050405020304"/>
                <a:ea typeface="华文细黑"/>
                <a:cs typeface="Times New Roman" panose="02020603050405020304"/>
              </a:rPr>
              <a:t>旦暮渡易水</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今</a:t>
            </a:r>
            <a:r>
              <a:rPr lang="zh-CN" altLang="zh-CN" sz="2800" kern="100" dirty="0">
                <a:latin typeface="Times New Roman" panose="02020603050405020304"/>
                <a:ea typeface="华文细黑"/>
                <a:cs typeface="Times New Roman" panose="02020603050405020304"/>
              </a:rPr>
              <a:t>彗星长竟天，天下</a:t>
            </a:r>
            <a:r>
              <a:rPr lang="zh-CN" altLang="zh-CN" sz="2800" kern="100" dirty="0">
                <a:solidFill>
                  <a:srgbClr val="0000FF"/>
                </a:solidFill>
                <a:latin typeface="Times New Roman" panose="02020603050405020304"/>
                <a:ea typeface="华文细黑"/>
                <a:cs typeface="Times New Roman" panose="02020603050405020304"/>
              </a:rPr>
              <a:t>兵</a:t>
            </a:r>
            <a:r>
              <a:rPr lang="zh-CN" altLang="zh-CN" sz="2800" kern="100" dirty="0">
                <a:latin typeface="Times New Roman" panose="02020603050405020304"/>
                <a:ea typeface="华文细黑"/>
                <a:cs typeface="Times New Roman" panose="02020603050405020304"/>
              </a:rPr>
              <a:t>当大起</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r>
              <a:rPr lang="zh-CN" altLang="zh-CN" sz="2800" kern="100" dirty="0" smtClean="0">
                <a:latin typeface="Times New Roman" panose="02020603050405020304"/>
                <a:ea typeface="华文细黑"/>
                <a:cs typeface="Times New Roman" panose="02020603050405020304"/>
              </a:rPr>
              <a:t>犹</a:t>
            </a:r>
            <a:r>
              <a:rPr lang="zh-CN" altLang="zh-CN" sz="2800" kern="100" dirty="0">
                <a:latin typeface="Times New Roman" panose="02020603050405020304"/>
                <a:ea typeface="华文细黑"/>
                <a:cs typeface="Times New Roman" panose="02020603050405020304"/>
              </a:rPr>
              <a:t>厌言</a:t>
            </a:r>
            <a:r>
              <a:rPr lang="zh-CN" altLang="zh-CN" sz="2800" kern="100" dirty="0">
                <a:solidFill>
                  <a:srgbClr val="0000FF"/>
                </a:solidFill>
                <a:latin typeface="Times New Roman" panose="02020603050405020304"/>
                <a:ea typeface="华文细黑"/>
                <a:cs typeface="Times New Roman" panose="02020603050405020304"/>
              </a:rPr>
              <a:t>兵</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a:t>
            </a:r>
            <a:endParaRPr lang="zh-CN" altLang="en-US" sz="2800" dirty="0"/>
          </a:p>
        </p:txBody>
      </p:sp>
      <p:sp>
        <p:nvSpPr>
          <p:cNvPr id="10" name="TextBox 9"/>
          <p:cNvSpPr txBox="1"/>
          <p:nvPr/>
        </p:nvSpPr>
        <p:spPr>
          <a:xfrm>
            <a:off x="550590" y="5272769"/>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穷</a:t>
            </a:r>
            <a:endParaRPr lang="zh-CN" altLang="en-US" sz="2800" dirty="0"/>
          </a:p>
        </p:txBody>
      </p:sp>
      <p:sp>
        <p:nvSpPr>
          <p:cNvPr id="12" name="左大括号 11"/>
          <p:cNvSpPr/>
          <p:nvPr/>
        </p:nvSpPr>
        <p:spPr>
          <a:xfrm>
            <a:off x="1558702" y="5012355"/>
            <a:ext cx="288032" cy="91017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928787" y="4709095"/>
            <a:ext cx="9505056" cy="138499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图</a:t>
            </a:r>
            <a:r>
              <a:rPr lang="zh-CN" altLang="zh-CN" sz="2800" kern="100" dirty="0">
                <a:solidFill>
                  <a:srgbClr val="0000FF"/>
                </a:solidFill>
                <a:latin typeface="Times New Roman" panose="02020603050405020304"/>
                <a:ea typeface="华文细黑"/>
                <a:cs typeface="Times New Roman" panose="02020603050405020304"/>
              </a:rPr>
              <a:t>穷</a:t>
            </a:r>
            <a:r>
              <a:rPr lang="zh-CN" altLang="zh-CN" sz="2800" kern="100" dirty="0">
                <a:latin typeface="Times New Roman" panose="02020603050405020304"/>
                <a:ea typeface="华文细黑"/>
                <a:cs typeface="Times New Roman" panose="02020603050405020304"/>
              </a:rPr>
              <a:t>而匕首见</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樊将军</a:t>
            </a:r>
            <a:r>
              <a:rPr lang="zh-CN" altLang="zh-CN" sz="2800" kern="100" dirty="0">
                <a:latin typeface="Times New Roman" panose="02020603050405020304"/>
                <a:ea typeface="华文细黑"/>
                <a:cs typeface="Times New Roman" panose="02020603050405020304"/>
              </a:rPr>
              <a:t>以</a:t>
            </a:r>
            <a:r>
              <a:rPr lang="zh-CN" altLang="zh-CN" sz="2800" kern="100" dirty="0">
                <a:solidFill>
                  <a:srgbClr val="0000FF"/>
                </a:solidFill>
                <a:latin typeface="Times New Roman" panose="02020603050405020304"/>
                <a:ea typeface="华文细黑"/>
                <a:cs typeface="Times New Roman" panose="02020603050405020304"/>
              </a:rPr>
              <a:t>穷</a:t>
            </a:r>
            <a:r>
              <a:rPr lang="zh-CN" altLang="zh-CN" sz="2800" kern="100" dirty="0">
                <a:latin typeface="Times New Roman" panose="02020603050405020304"/>
                <a:ea typeface="华文细黑"/>
                <a:cs typeface="Times New Roman" panose="02020603050405020304"/>
              </a:rPr>
              <a:t>困来归丹</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a:t>
            </a:r>
            <a:endParaRPr lang="zh-CN" altLang="en-US" sz="2800" dirty="0"/>
          </a:p>
        </p:txBody>
      </p:sp>
      <p:sp>
        <p:nvSpPr>
          <p:cNvPr id="2" name="矩形 1"/>
          <p:cNvSpPr/>
          <p:nvPr/>
        </p:nvSpPr>
        <p:spPr>
          <a:xfrm>
            <a:off x="4210956" y="1228210"/>
            <a:ext cx="3261977"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名词，兵器</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4006974" y="1863374"/>
            <a:ext cx="3470500"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名词，士兵、武士</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4943078" y="2493690"/>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名词，军队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6887294" y="3123178"/>
            <a:ext cx="3888432"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名词，战争、战役</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3790950" y="3789834"/>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名词，战争</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4583038" y="4616692"/>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动词，穷尽</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5541038" y="5304216"/>
            <a:ext cx="531557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动词，困厄，走投无路</a:t>
            </a:r>
            <a:endParaRPr lang="zh-CN" altLang="en-US" sz="2800" kern="100" dirty="0">
              <a:solidFill>
                <a:srgbClr val="C00000"/>
              </a:solidFill>
              <a:latin typeface="Times New Roman" panose="02020603050405020304"/>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3"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2"/>
      <p:bldP spid="4" grpId="3"/>
      <p:bldP spid="14" grpId="0"/>
      <p:bldP spid="14" grpId="1"/>
      <p:bldP spid="15" grpId="0"/>
      <p:bldP spid="15" grpId="1"/>
      <p:bldP spid="16" grpId="0"/>
      <p:bldP spid="16" grpId="1"/>
      <p:bldP spid="17" grpId="0"/>
      <p:bldP spid="17" grpId="1"/>
      <p:bldP spid="18" grpId="0"/>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34091" y="3485813"/>
            <a:ext cx="9505056" cy="138499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丹不忍以己之</a:t>
            </a:r>
            <a:r>
              <a:rPr lang="zh-CN" altLang="zh-CN" sz="2800" kern="100" dirty="0">
                <a:solidFill>
                  <a:srgbClr val="0000FF"/>
                </a:solidFill>
                <a:latin typeface="Times New Roman" panose="02020603050405020304"/>
                <a:ea typeface="华文细黑"/>
                <a:cs typeface="Times New Roman" panose="02020603050405020304"/>
              </a:rPr>
              <a:t>私</a:t>
            </a:r>
            <a:r>
              <a:rPr lang="zh-CN" altLang="zh-CN" sz="2800" kern="100" dirty="0">
                <a:latin typeface="Times New Roman" panose="02020603050405020304"/>
                <a:ea typeface="华文细黑"/>
                <a:cs typeface="Times New Roman" panose="02020603050405020304"/>
              </a:rPr>
              <a:t>，而伤长者之意</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遂</a:t>
            </a:r>
            <a:r>
              <a:rPr lang="zh-CN" altLang="zh-CN" sz="2800" kern="100" dirty="0">
                <a:solidFill>
                  <a:srgbClr val="0000FF"/>
                </a:solidFill>
                <a:latin typeface="Times New Roman" panose="02020603050405020304"/>
                <a:ea typeface="华文细黑"/>
                <a:cs typeface="Times New Roman" panose="02020603050405020304"/>
              </a:rPr>
              <a:t>私</a:t>
            </a:r>
            <a:r>
              <a:rPr lang="zh-CN" altLang="zh-CN" sz="2800" kern="100" dirty="0">
                <a:latin typeface="Times New Roman" panose="02020603050405020304"/>
                <a:ea typeface="华文细黑"/>
                <a:cs typeface="Times New Roman" panose="02020603050405020304"/>
              </a:rPr>
              <a:t>见樊於期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550590" y="1909621"/>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陈</a:t>
            </a:r>
            <a:endParaRPr lang="zh-CN" altLang="en-US" sz="2800" dirty="0"/>
          </a:p>
        </p:txBody>
      </p:sp>
      <p:sp>
        <p:nvSpPr>
          <p:cNvPr id="12" name="左大括号 11"/>
          <p:cNvSpPr/>
          <p:nvPr/>
        </p:nvSpPr>
        <p:spPr>
          <a:xfrm>
            <a:off x="1558702" y="1739301"/>
            <a:ext cx="288032" cy="890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846734" y="1405565"/>
            <a:ext cx="9505056" cy="138499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诸郎中执兵，皆</a:t>
            </a:r>
            <a:r>
              <a:rPr lang="zh-CN" altLang="zh-CN" sz="2800" kern="100" dirty="0">
                <a:solidFill>
                  <a:srgbClr val="0000FF"/>
                </a:solidFill>
                <a:latin typeface="Times New Roman" panose="02020603050405020304"/>
                <a:ea typeface="华文细黑"/>
                <a:cs typeface="Times New Roman" panose="02020603050405020304"/>
              </a:rPr>
              <a:t>陈</a:t>
            </a:r>
            <a:r>
              <a:rPr lang="zh-CN" altLang="zh-CN" sz="2800" kern="100" dirty="0">
                <a:latin typeface="Times New Roman" panose="02020603050405020304"/>
                <a:ea typeface="华文细黑"/>
                <a:cs typeface="Times New Roman" panose="02020603050405020304"/>
              </a:rPr>
              <a:t>殿下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恐惧</a:t>
            </a:r>
            <a:r>
              <a:rPr lang="zh-CN" altLang="zh-CN" sz="2800" kern="100" dirty="0">
                <a:latin typeface="Times New Roman" panose="02020603050405020304"/>
                <a:ea typeface="华文细黑"/>
                <a:cs typeface="Times New Roman" panose="02020603050405020304"/>
              </a:rPr>
              <a:t>不敢自</a:t>
            </a:r>
            <a:r>
              <a:rPr lang="zh-CN" altLang="zh-CN" sz="2800" kern="100" dirty="0">
                <a:solidFill>
                  <a:srgbClr val="0000FF"/>
                </a:solidFill>
                <a:latin typeface="Times New Roman" panose="02020603050405020304"/>
                <a:ea typeface="华文细黑"/>
                <a:cs typeface="Times New Roman" panose="02020603050405020304"/>
              </a:rPr>
              <a:t>陈</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zh-CN" altLang="en-US" sz="2800" dirty="0"/>
          </a:p>
        </p:txBody>
      </p:sp>
      <p:sp>
        <p:nvSpPr>
          <p:cNvPr id="14" name="矩形 13"/>
          <p:cNvSpPr/>
          <p:nvPr/>
        </p:nvSpPr>
        <p:spPr>
          <a:xfrm>
            <a:off x="5879182" y="1333557"/>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动词，陈列</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4439022" y="1989634"/>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动词，陈述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7409106" y="3400277"/>
            <a:ext cx="1350396"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私事</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4727054" y="4059282"/>
            <a:ext cx="3096344"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私自，私下里</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1" name="TextBox 20"/>
          <p:cNvSpPr txBox="1"/>
          <p:nvPr/>
        </p:nvSpPr>
        <p:spPr>
          <a:xfrm>
            <a:off x="537947" y="3989869"/>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私</a:t>
            </a:r>
            <a:endParaRPr lang="zh-CN" altLang="en-US" sz="2800" dirty="0"/>
          </a:p>
        </p:txBody>
      </p:sp>
      <p:sp>
        <p:nvSpPr>
          <p:cNvPr id="22" name="左大括号 21"/>
          <p:cNvSpPr/>
          <p:nvPr/>
        </p:nvSpPr>
        <p:spPr>
          <a:xfrm>
            <a:off x="1546059" y="3819549"/>
            <a:ext cx="288032" cy="890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4" grpId="0"/>
      <p:bldP spid="14" grpId="1"/>
      <p:bldP spid="15" grpId="0"/>
      <p:bldP spid="15" grpId="1"/>
      <p:bldP spid="17" grpId="0"/>
      <p:bldP spid="17" grpId="1"/>
      <p:bldP spid="18" grpId="0"/>
      <p:bldP spid="1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748633" y="909514"/>
            <a:ext cx="9505056" cy="3970318"/>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壮士一去兮不复</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秦</a:t>
            </a:r>
            <a:r>
              <a:rPr lang="zh-CN" altLang="zh-CN" sz="2800" kern="100" dirty="0">
                <a:latin typeface="Times New Roman" panose="02020603050405020304"/>
                <a:ea typeface="华文细黑"/>
                <a:cs typeface="Times New Roman" panose="02020603050405020304"/>
              </a:rPr>
              <a:t>王</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a:latin typeface="Times New Roman" panose="02020603050405020304"/>
                <a:ea typeface="华文细黑"/>
                <a:cs typeface="Times New Roman" panose="02020603050405020304"/>
              </a:rPr>
              <a:t>柱而走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居十日</a:t>
            </a:r>
            <a:r>
              <a:rPr lang="zh-CN" altLang="zh-CN" sz="2800" kern="100" dirty="0">
                <a:latin typeface="Times New Roman" panose="02020603050405020304"/>
                <a:ea typeface="华文细黑"/>
                <a:cs typeface="Times New Roman" panose="02020603050405020304"/>
              </a:rPr>
              <a:t>，扁鹊望桓侯而</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a:latin typeface="Times New Roman" panose="02020603050405020304"/>
                <a:ea typeface="华文细黑"/>
                <a:cs typeface="Times New Roman" panose="02020603050405020304"/>
              </a:rPr>
              <a:t>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计</a:t>
            </a:r>
            <a:r>
              <a:rPr lang="zh-CN" altLang="zh-CN" sz="2800" kern="100" dirty="0">
                <a:latin typeface="Times New Roman" panose="02020603050405020304"/>
                <a:ea typeface="华文细黑"/>
                <a:cs typeface="Times New Roman" panose="02020603050405020304"/>
              </a:rPr>
              <a:t>日以</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尊</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a:latin typeface="Times New Roman" panose="02020603050405020304"/>
                <a:ea typeface="华文细黑"/>
                <a:cs typeface="Times New Roman" panose="02020603050405020304"/>
              </a:rPr>
              <a:t>酹江月</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忽</a:t>
            </a:r>
            <a:r>
              <a:rPr lang="zh-CN" altLang="zh-CN" sz="2800" kern="100" dirty="0">
                <a:latin typeface="Times New Roman" panose="02020603050405020304"/>
                <a:ea typeface="华文细黑"/>
                <a:cs typeface="Times New Roman" panose="02020603050405020304"/>
              </a:rPr>
              <a:t>过新丰市，</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a:latin typeface="Times New Roman" panose="02020603050405020304"/>
                <a:ea typeface="华文细黑"/>
                <a:cs typeface="Times New Roman" panose="02020603050405020304"/>
              </a:rPr>
              <a:t>归细柳营</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9" name="矩形 18"/>
          <p:cNvSpPr/>
          <p:nvPr/>
        </p:nvSpPr>
        <p:spPr>
          <a:xfrm>
            <a:off x="5055529" y="863312"/>
            <a:ext cx="2407829"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动词，回来</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0" name="矩形 19"/>
          <p:cNvSpPr/>
          <p:nvPr/>
        </p:nvSpPr>
        <p:spPr>
          <a:xfrm>
            <a:off x="6527441" y="2133650"/>
            <a:ext cx="4104269" cy="656846"/>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动词，通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，掉转身</a:t>
            </a:r>
            <a:endParaRPr lang="en-US" altLang="zh-CN" sz="2800" kern="100" dirty="0">
              <a:solidFill>
                <a:srgbClr val="C00000"/>
              </a:solidFill>
              <a:latin typeface="Times New Roman" panose="02020603050405020304"/>
              <a:ea typeface="华文细黑"/>
            </a:endParaRPr>
          </a:p>
        </p:txBody>
      </p:sp>
      <p:sp>
        <p:nvSpPr>
          <p:cNvPr id="24" name="矩形 23"/>
          <p:cNvSpPr/>
          <p:nvPr/>
        </p:nvSpPr>
        <p:spPr>
          <a:xfrm>
            <a:off x="4384770" y="1522178"/>
            <a:ext cx="6408712" cy="656846"/>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动词，通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，环绕</a:t>
            </a:r>
            <a:endParaRPr lang="en-US" altLang="zh-CN" sz="2800" kern="100" dirty="0">
              <a:solidFill>
                <a:srgbClr val="C00000"/>
              </a:solidFill>
              <a:latin typeface="Times New Roman" panose="02020603050405020304"/>
              <a:ea typeface="华文细黑"/>
            </a:endParaRPr>
          </a:p>
        </p:txBody>
      </p:sp>
      <p:sp>
        <p:nvSpPr>
          <p:cNvPr id="25" name="矩形 24"/>
          <p:cNvSpPr/>
          <p:nvPr/>
        </p:nvSpPr>
        <p:spPr>
          <a:xfrm>
            <a:off x="3718942" y="2781722"/>
            <a:ext cx="2389714"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动词，归还</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6" name="TextBox 25"/>
          <p:cNvSpPr txBox="1"/>
          <p:nvPr/>
        </p:nvSpPr>
        <p:spPr>
          <a:xfrm>
            <a:off x="452489" y="2637706"/>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还</a:t>
            </a:r>
            <a:endParaRPr lang="zh-CN" altLang="en-US" sz="2800" dirty="0"/>
          </a:p>
        </p:txBody>
      </p:sp>
      <p:sp>
        <p:nvSpPr>
          <p:cNvPr id="27" name="左大括号 26"/>
          <p:cNvSpPr/>
          <p:nvPr/>
        </p:nvSpPr>
        <p:spPr>
          <a:xfrm>
            <a:off x="1460601" y="1216870"/>
            <a:ext cx="288032" cy="338129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4439022" y="3429794"/>
            <a:ext cx="238971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副词，还是</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0" name="矩形 29"/>
          <p:cNvSpPr/>
          <p:nvPr/>
        </p:nvSpPr>
        <p:spPr>
          <a:xfrm>
            <a:off x="6206996" y="4090809"/>
            <a:ext cx="3920658" cy="738664"/>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副词，通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，立即</a:t>
            </a:r>
            <a:endParaRPr lang="zh-CN" altLang="en-US" sz="28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linds(horizontal)">
                                      <p:cBhvr>
                                        <p:cTn id="19" dur="500"/>
                                        <p:tgtEl>
                                          <p:spTgt spid="2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4"/>
                                        </p:tgtEl>
                                      </p:cBhvr>
                                    </p:animEffect>
                                    <p:set>
                                      <p:cBhvr>
                                        <p:cTn id="33" dur="1" fill="hold">
                                          <p:stCondLst>
                                            <p:cond delay="499"/>
                                          </p:stCondLst>
                                        </p:cTn>
                                        <p:tgtEl>
                                          <p:spTgt spid="2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9"/>
                                        </p:tgtEl>
                                      </p:cBhvr>
                                    </p:animEffect>
                                    <p:set>
                                      <p:cBhvr>
                                        <p:cTn id="39" dur="1" fill="hold">
                                          <p:stCondLst>
                                            <p:cond delay="499"/>
                                          </p:stCondLst>
                                        </p:cTn>
                                        <p:tgtEl>
                                          <p:spTgt spid="2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30"/>
                                        </p:tgtEl>
                                      </p:cBhvr>
                                    </p:animEffect>
                                    <p:set>
                                      <p:cBhvr>
                                        <p:cTn id="42"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9" grpId="0"/>
      <p:bldP spid="19" grpId="1"/>
      <p:bldP spid="20" grpId="0"/>
      <p:bldP spid="20" grpId="1"/>
      <p:bldP spid="24" grpId="0"/>
      <p:bldP spid="24" grpId="1"/>
      <p:bldP spid="25" grpId="0"/>
      <p:bldP spid="25" grpId="1"/>
      <p:bldP spid="29" grpId="0"/>
      <p:bldP spid="29" grpId="1"/>
      <p:bldP spid="30" grpId="0"/>
      <p:bldP spid="3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908211" y="2709714"/>
            <a:ext cx="10235667" cy="3323987"/>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于是荆轲遂就车而去，终已不</a:t>
            </a:r>
            <a:r>
              <a:rPr lang="zh-CN" altLang="zh-CN" sz="2800" kern="100" dirty="0">
                <a:solidFill>
                  <a:srgbClr val="0000FF"/>
                </a:solidFill>
                <a:latin typeface="Times New Roman" panose="02020603050405020304"/>
                <a:ea typeface="华文细黑"/>
                <a:cs typeface="Times New Roman" panose="02020603050405020304"/>
              </a:rPr>
              <a:t>顾</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solidFill>
                  <a:srgbClr val="0000FF"/>
                </a:solidFill>
                <a:latin typeface="Times New Roman" panose="02020603050405020304"/>
                <a:ea typeface="华文细黑"/>
                <a:cs typeface="Times New Roman" panose="02020603050405020304"/>
              </a:rPr>
              <a:t>顾</a:t>
            </a:r>
            <a:r>
              <a:rPr lang="zh-CN" altLang="zh-CN" sz="2800" kern="100" dirty="0">
                <a:latin typeface="Times New Roman" panose="02020603050405020304"/>
                <a:ea typeface="华文细黑"/>
                <a:cs typeface="Times New Roman" panose="02020603050405020304"/>
              </a:rPr>
              <a:t>计不知所出耳</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三</a:t>
            </a:r>
            <a:r>
              <a:rPr lang="zh-CN" altLang="zh-CN" sz="2800" kern="100" dirty="0">
                <a:solidFill>
                  <a:srgbClr val="0000FF"/>
                </a:solidFill>
                <a:latin typeface="Times New Roman" panose="02020603050405020304"/>
                <a:ea typeface="华文细黑"/>
                <a:cs typeface="Times New Roman" panose="02020603050405020304"/>
              </a:rPr>
              <a:t>顾</a:t>
            </a:r>
            <a:r>
              <a:rPr lang="zh-CN" altLang="zh-CN" sz="2800" kern="100" dirty="0">
                <a:latin typeface="Times New Roman" panose="02020603050405020304"/>
                <a:ea typeface="华文细黑"/>
                <a:cs typeface="Times New Roman" panose="02020603050405020304"/>
              </a:rPr>
              <a:t>臣于草庐之中</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solidFill>
                  <a:srgbClr val="0000FF"/>
                </a:solidFill>
                <a:latin typeface="Times New Roman" panose="02020603050405020304"/>
                <a:ea typeface="华文细黑"/>
                <a:cs typeface="Times New Roman" panose="02020603050405020304"/>
              </a:rPr>
              <a:t>顾</a:t>
            </a:r>
            <a:r>
              <a:rPr lang="zh-CN" altLang="zh-CN" sz="2800" kern="100" dirty="0" smtClean="0">
                <a:latin typeface="Times New Roman" panose="02020603050405020304"/>
                <a:ea typeface="华文细黑"/>
                <a:cs typeface="Times New Roman" panose="02020603050405020304"/>
              </a:rPr>
              <a:t>恋慈母：</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solidFill>
                  <a:srgbClr val="0000FF"/>
                </a:solidFill>
                <a:latin typeface="Times New Roman" panose="02020603050405020304"/>
                <a:ea typeface="华文细黑"/>
                <a:cs typeface="Times New Roman" panose="02020603050405020304"/>
              </a:rPr>
              <a:t>顾</a:t>
            </a:r>
            <a:r>
              <a:rPr lang="zh-CN" altLang="zh-CN" sz="2800" kern="100" dirty="0" smtClean="0">
                <a:latin typeface="Times New Roman" panose="02020603050405020304"/>
                <a:ea typeface="华文细黑"/>
                <a:cs typeface="Times New Roman" panose="02020603050405020304"/>
              </a:rPr>
              <a:t>不如蜀鄙之僧哉：</a:t>
            </a:r>
            <a:r>
              <a:rPr lang="en-US" altLang="zh-CN" sz="2800" kern="100" dirty="0" smtClean="0">
                <a:latin typeface="Times New Roman" panose="02020603050405020304"/>
                <a:ea typeface="华文细黑"/>
                <a:cs typeface="Times New Roman" panose="02020603050405020304"/>
              </a:rPr>
              <a:t>__________________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550590" y="1458788"/>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(6)</a:t>
            </a:r>
            <a:r>
              <a:rPr lang="zh-CN" altLang="zh-CN" sz="2800" kern="100" dirty="0">
                <a:latin typeface="Times New Roman" panose="02020603050405020304"/>
                <a:ea typeface="华文细黑"/>
                <a:cs typeface="Times New Roman" panose="02020603050405020304"/>
              </a:rPr>
              <a:t>奉</a:t>
            </a:r>
            <a:endParaRPr lang="zh-CN" altLang="en-US" sz="2800" dirty="0"/>
          </a:p>
        </p:txBody>
      </p:sp>
      <p:sp>
        <p:nvSpPr>
          <p:cNvPr id="12" name="左大括号 11"/>
          <p:cNvSpPr/>
          <p:nvPr/>
        </p:nvSpPr>
        <p:spPr>
          <a:xfrm>
            <a:off x="1558702" y="1265102"/>
            <a:ext cx="288032" cy="9794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846733" y="986746"/>
            <a:ext cx="10235667" cy="138499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荆轲</a:t>
            </a:r>
            <a:r>
              <a:rPr lang="zh-CN" altLang="zh-CN" sz="2800" kern="100" dirty="0">
                <a:solidFill>
                  <a:srgbClr val="0000FF"/>
                </a:solidFill>
                <a:latin typeface="Times New Roman" panose="02020603050405020304"/>
                <a:ea typeface="华文细黑"/>
                <a:cs typeface="Times New Roman" panose="02020603050405020304"/>
              </a:rPr>
              <a:t>奉</a:t>
            </a:r>
            <a:r>
              <a:rPr lang="zh-CN" altLang="zh-CN" sz="2800" kern="100" dirty="0">
                <a:latin typeface="Times New Roman" panose="02020603050405020304"/>
                <a:ea typeface="华文细黑"/>
                <a:cs typeface="Times New Roman" panose="02020603050405020304"/>
              </a:rPr>
              <a:t>樊於期头函</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轲</a:t>
            </a:r>
            <a:r>
              <a:rPr lang="zh-CN" altLang="zh-CN" sz="2800" kern="100" dirty="0">
                <a:latin typeface="Times New Roman" panose="02020603050405020304"/>
                <a:ea typeface="华文细黑"/>
                <a:cs typeface="Times New Roman" panose="02020603050405020304"/>
              </a:rPr>
              <a:t>既取图</a:t>
            </a:r>
            <a:r>
              <a:rPr lang="zh-CN" altLang="zh-CN" sz="2800" kern="100" dirty="0">
                <a:solidFill>
                  <a:srgbClr val="0000FF"/>
                </a:solidFill>
                <a:latin typeface="Times New Roman" panose="02020603050405020304"/>
                <a:ea typeface="华文细黑"/>
                <a:cs typeface="Times New Roman" panose="02020603050405020304"/>
              </a:rPr>
              <a:t>奉</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a:t>
            </a:r>
            <a:endParaRPr lang="zh-CN" altLang="en-US" sz="2800" dirty="0"/>
          </a:p>
        </p:txBody>
      </p:sp>
      <p:sp>
        <p:nvSpPr>
          <p:cNvPr id="19" name="矩形 18"/>
          <p:cNvSpPr/>
          <p:nvPr/>
        </p:nvSpPr>
        <p:spPr>
          <a:xfrm>
            <a:off x="5159102" y="909514"/>
            <a:ext cx="4968552" cy="656846"/>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捧</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，两手捧着</a:t>
            </a:r>
            <a:endParaRPr lang="en-US" altLang="zh-CN" sz="2800" kern="100" dirty="0">
              <a:solidFill>
                <a:srgbClr val="C00000"/>
              </a:solidFill>
              <a:latin typeface="Times New Roman" panose="02020603050405020304"/>
              <a:ea typeface="华文细黑"/>
            </a:endParaRPr>
          </a:p>
        </p:txBody>
      </p:sp>
      <p:sp>
        <p:nvSpPr>
          <p:cNvPr id="20" name="矩形 19"/>
          <p:cNvSpPr/>
          <p:nvPr/>
        </p:nvSpPr>
        <p:spPr>
          <a:xfrm>
            <a:off x="4511030" y="1576170"/>
            <a:ext cx="237626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献上</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1" name="矩形 20"/>
          <p:cNvSpPr/>
          <p:nvPr/>
        </p:nvSpPr>
        <p:spPr>
          <a:xfrm>
            <a:off x="7452827" y="2637706"/>
            <a:ext cx="237626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动词，回头看</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2" name="矩形 21"/>
          <p:cNvSpPr/>
          <p:nvPr/>
        </p:nvSpPr>
        <p:spPr>
          <a:xfrm>
            <a:off x="4860539" y="3285778"/>
            <a:ext cx="6840760"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副词，不过、只是，表轻微的转折</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TextBox 9"/>
          <p:cNvSpPr txBox="1"/>
          <p:nvPr/>
        </p:nvSpPr>
        <p:spPr>
          <a:xfrm>
            <a:off x="612068" y="4130709"/>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(7)</a:t>
            </a:r>
            <a:r>
              <a:rPr lang="zh-CN" altLang="zh-CN" sz="2800" kern="100" dirty="0">
                <a:latin typeface="Times New Roman" panose="02020603050405020304"/>
                <a:ea typeface="华文细黑"/>
                <a:cs typeface="Times New Roman" panose="02020603050405020304"/>
              </a:rPr>
              <a:t>顾</a:t>
            </a:r>
            <a:endParaRPr lang="zh-CN" altLang="en-US" sz="2800" dirty="0"/>
          </a:p>
        </p:txBody>
      </p:sp>
      <p:sp>
        <p:nvSpPr>
          <p:cNvPr id="11" name="左大括号 10"/>
          <p:cNvSpPr/>
          <p:nvPr/>
        </p:nvSpPr>
        <p:spPr>
          <a:xfrm>
            <a:off x="1620180" y="2988070"/>
            <a:ext cx="288032" cy="281798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5220579" y="3933850"/>
            <a:ext cx="3240360"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动词，探望、拜访</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3852427" y="4581922"/>
            <a:ext cx="2232248"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动词，思念</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5230631" y="5229994"/>
            <a:ext cx="2942275"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副词，反而、却</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9" grpId="0"/>
      <p:bldP spid="19" grpId="1"/>
      <p:bldP spid="20" grpId="0"/>
      <p:bldP spid="20" grpId="1"/>
      <p:bldP spid="21" grpId="0"/>
      <p:bldP spid="21" grpId="1"/>
      <p:bldP spid="22" grpId="0"/>
      <p:bldP spid="22" grpId="1"/>
      <p:bldP spid="16" grpId="0"/>
      <p:bldP spid="16" grpId="1"/>
      <p:bldP spid="17" grpId="0"/>
      <p:bldP spid="17" grpId="1"/>
      <p:bldP spid="18" grpId="0"/>
      <p:bldP spid="1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908211" y="2997746"/>
            <a:ext cx="10235667" cy="2677656"/>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持千金之</a:t>
            </a:r>
            <a:r>
              <a:rPr lang="zh-CN" altLang="zh-CN" sz="2800" kern="100" dirty="0">
                <a:solidFill>
                  <a:srgbClr val="0000FF"/>
                </a:solidFill>
                <a:latin typeface="Times New Roman" panose="02020603050405020304"/>
                <a:ea typeface="华文细黑"/>
                <a:cs typeface="Times New Roman" panose="02020603050405020304"/>
              </a:rPr>
              <a:t>资</a:t>
            </a:r>
            <a:r>
              <a:rPr lang="zh-CN" altLang="zh-CN" sz="2800" kern="100" dirty="0">
                <a:latin typeface="Times New Roman" panose="02020603050405020304"/>
                <a:ea typeface="华文细黑"/>
                <a:cs typeface="Times New Roman" panose="02020603050405020304"/>
              </a:rPr>
              <a:t>币物</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若</a:t>
            </a:r>
            <a:r>
              <a:rPr lang="zh-CN" altLang="zh-CN" sz="2800" kern="100" dirty="0">
                <a:latin typeface="Times New Roman" panose="02020603050405020304"/>
                <a:ea typeface="华文细黑"/>
                <a:cs typeface="Times New Roman" panose="02020603050405020304"/>
              </a:rPr>
              <a:t>据而有之，此帝王之</a:t>
            </a:r>
            <a:r>
              <a:rPr lang="zh-CN" altLang="zh-CN" sz="2800" kern="100" dirty="0">
                <a:solidFill>
                  <a:srgbClr val="0000FF"/>
                </a:solidFill>
                <a:latin typeface="Times New Roman" panose="02020603050405020304"/>
                <a:ea typeface="华文细黑"/>
                <a:cs typeface="Times New Roman" panose="02020603050405020304"/>
              </a:rPr>
              <a:t>资</a:t>
            </a:r>
            <a:r>
              <a:rPr lang="zh-CN" altLang="zh-CN" sz="2800" kern="100" dirty="0">
                <a:latin typeface="Times New Roman" panose="02020603050405020304"/>
                <a:ea typeface="华文细黑"/>
                <a:cs typeface="Times New Roman" panose="02020603050405020304"/>
              </a:rPr>
              <a:t>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此</a:t>
            </a:r>
            <a:r>
              <a:rPr lang="zh-CN" altLang="zh-CN" sz="2800" kern="100" dirty="0">
                <a:latin typeface="Times New Roman" panose="02020603050405020304"/>
                <a:ea typeface="华文细黑"/>
                <a:cs typeface="Times New Roman" panose="02020603050405020304"/>
              </a:rPr>
              <a:t>殆天所以</a:t>
            </a:r>
            <a:r>
              <a:rPr lang="zh-CN" altLang="zh-CN" sz="2800" kern="100" dirty="0">
                <a:solidFill>
                  <a:srgbClr val="0000FF"/>
                </a:solidFill>
                <a:latin typeface="Times New Roman" panose="02020603050405020304"/>
                <a:ea typeface="华文细黑"/>
                <a:cs typeface="Times New Roman" panose="02020603050405020304"/>
              </a:rPr>
              <a:t>资</a:t>
            </a:r>
            <a:r>
              <a:rPr lang="zh-CN" altLang="zh-CN" sz="2800" kern="100" dirty="0">
                <a:latin typeface="Times New Roman" panose="02020603050405020304"/>
                <a:ea typeface="华文细黑"/>
                <a:cs typeface="Times New Roman" panose="02020603050405020304"/>
              </a:rPr>
              <a:t>将军</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唯</a:t>
            </a:r>
            <a:r>
              <a:rPr lang="zh-CN" altLang="zh-CN" sz="2800" kern="100" dirty="0">
                <a:latin typeface="Times New Roman" panose="02020603050405020304"/>
                <a:ea typeface="华文细黑"/>
                <a:cs typeface="Times New Roman" panose="02020603050405020304"/>
              </a:rPr>
              <a:t>是脯</a:t>
            </a:r>
            <a:r>
              <a:rPr lang="zh-CN" altLang="zh-CN" sz="2800" kern="100" dirty="0">
                <a:solidFill>
                  <a:srgbClr val="0000FF"/>
                </a:solidFill>
                <a:latin typeface="Times New Roman" panose="02020603050405020304"/>
                <a:ea typeface="华文细黑"/>
                <a:cs typeface="Times New Roman" panose="02020603050405020304"/>
              </a:rPr>
              <a:t>资</a:t>
            </a:r>
            <a:r>
              <a:rPr lang="zh-CN" altLang="zh-CN" sz="2800" kern="100" dirty="0">
                <a:latin typeface="Times New Roman" panose="02020603050405020304"/>
                <a:ea typeface="华文细黑"/>
                <a:cs typeface="Times New Roman" panose="02020603050405020304"/>
              </a:rPr>
              <a:t>饩牵竭矣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550590" y="1557586"/>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(8)</a:t>
            </a:r>
            <a:r>
              <a:rPr lang="zh-CN" altLang="zh-CN" sz="2800" kern="100" dirty="0">
                <a:latin typeface="Times New Roman" panose="02020603050405020304"/>
                <a:ea typeface="华文细黑"/>
                <a:cs typeface="Times New Roman" panose="02020603050405020304"/>
              </a:rPr>
              <a:t>图</a:t>
            </a:r>
            <a:endParaRPr lang="zh-CN" altLang="en-US" sz="2800" dirty="0"/>
          </a:p>
        </p:txBody>
      </p:sp>
      <p:sp>
        <p:nvSpPr>
          <p:cNvPr id="12" name="左大括号 11"/>
          <p:cNvSpPr/>
          <p:nvPr/>
        </p:nvSpPr>
        <p:spPr>
          <a:xfrm>
            <a:off x="1558702" y="1053838"/>
            <a:ext cx="288032" cy="157739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846733" y="770722"/>
            <a:ext cx="10235667" cy="203132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乃骇而</a:t>
            </a:r>
            <a:r>
              <a:rPr lang="zh-CN" altLang="zh-CN" sz="2800" kern="100" dirty="0">
                <a:solidFill>
                  <a:srgbClr val="0000FF"/>
                </a:solidFill>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solidFill>
                  <a:srgbClr val="0000FF"/>
                </a:solidFill>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穷而匕首见</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不</a:t>
            </a:r>
            <a:r>
              <a:rPr lang="zh-CN" altLang="zh-CN" sz="2800" kern="100" dirty="0" smtClean="0">
                <a:solidFill>
                  <a:srgbClr val="0000FF"/>
                </a:solidFill>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子自归</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zh-CN" altLang="en-US" sz="2800" dirty="0"/>
          </a:p>
        </p:txBody>
      </p:sp>
      <p:sp>
        <p:nvSpPr>
          <p:cNvPr id="19" name="矩形 18"/>
          <p:cNvSpPr/>
          <p:nvPr/>
        </p:nvSpPr>
        <p:spPr>
          <a:xfrm>
            <a:off x="4150990" y="693490"/>
            <a:ext cx="4968552" cy="656846"/>
          </a:xfrm>
          <a:prstGeom prst="rect">
            <a:avLst/>
          </a:prstGeom>
        </p:spPr>
        <p:txBody>
          <a:bodyPr wrap="square">
            <a:spAutoFit/>
          </a:bodyPr>
          <a:lstStyle/>
          <a:p>
            <a:pPr lvl="0">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动词，图谋、筹划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0" name="矩形 19"/>
          <p:cNvSpPr/>
          <p:nvPr/>
        </p:nvSpPr>
        <p:spPr>
          <a:xfrm>
            <a:off x="4511030" y="1360146"/>
            <a:ext cx="237626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名词，地图</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1" name="矩形 20"/>
          <p:cNvSpPr/>
          <p:nvPr/>
        </p:nvSpPr>
        <p:spPr>
          <a:xfrm>
            <a:off x="4073715" y="1992359"/>
            <a:ext cx="2890851"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动词，想、考虑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TextBox 9"/>
          <p:cNvSpPr txBox="1"/>
          <p:nvPr/>
        </p:nvSpPr>
        <p:spPr>
          <a:xfrm>
            <a:off x="612068" y="4130709"/>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(9)</a:t>
            </a:r>
            <a:r>
              <a:rPr lang="zh-CN" altLang="zh-CN" sz="2800" kern="100" dirty="0">
                <a:latin typeface="Times New Roman" panose="02020603050405020304"/>
                <a:ea typeface="华文细黑"/>
                <a:cs typeface="Times New Roman" panose="02020603050405020304"/>
              </a:rPr>
              <a:t>资</a:t>
            </a:r>
            <a:endParaRPr lang="zh-CN" altLang="en-US" sz="2800" dirty="0"/>
          </a:p>
        </p:txBody>
      </p:sp>
      <p:sp>
        <p:nvSpPr>
          <p:cNvPr id="11" name="左大括号 10"/>
          <p:cNvSpPr/>
          <p:nvPr/>
        </p:nvSpPr>
        <p:spPr>
          <a:xfrm>
            <a:off x="1620180" y="3232607"/>
            <a:ext cx="288032" cy="232891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4835558" y="2961436"/>
            <a:ext cx="3240360"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名词，资财、钱物</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6527254" y="3622451"/>
            <a:ext cx="3215016"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名词，资本、依据</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5230631" y="4221882"/>
            <a:ext cx="2942275"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动词，资助</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3" name="矩形 22"/>
          <p:cNvSpPr/>
          <p:nvPr/>
        </p:nvSpPr>
        <p:spPr>
          <a:xfrm>
            <a:off x="5254497" y="4883076"/>
            <a:ext cx="5593237" cy="656846"/>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名词，通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粢</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，谷类总称，粮食</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9" grpId="0"/>
      <p:bldP spid="19" grpId="1"/>
      <p:bldP spid="20" grpId="0"/>
      <p:bldP spid="20" grpId="1"/>
      <p:bldP spid="21" grpId="0"/>
      <p:bldP spid="21" grpId="1"/>
      <p:bldP spid="16" grpId="0"/>
      <p:bldP spid="16" grpId="1"/>
      <p:bldP spid="17" grpId="0"/>
      <p:bldP spid="17" grpId="1"/>
      <p:bldP spid="18" grpId="0"/>
      <p:bldP spid="18" grpId="1"/>
      <p:bldP spid="23" grpId="0"/>
      <p:bldP spid="2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908211" y="945824"/>
            <a:ext cx="10235667" cy="203132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秦之</a:t>
            </a:r>
            <a:r>
              <a:rPr lang="zh-CN" altLang="zh-CN" sz="2800" kern="100" dirty="0">
                <a:solidFill>
                  <a:srgbClr val="0000FF"/>
                </a:solidFill>
                <a:latin typeface="Times New Roman" panose="02020603050405020304"/>
                <a:ea typeface="华文细黑"/>
                <a:cs typeface="Times New Roman" panose="02020603050405020304"/>
              </a:rPr>
              <a:t>遇</a:t>
            </a:r>
            <a:r>
              <a:rPr lang="zh-CN" altLang="zh-CN" sz="2800" kern="100" dirty="0">
                <a:latin typeface="Times New Roman" panose="02020603050405020304"/>
                <a:ea typeface="华文细黑"/>
                <a:cs typeface="Times New Roman" panose="02020603050405020304"/>
              </a:rPr>
              <a:t>将军，可谓深矣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公</a:t>
            </a:r>
            <a:r>
              <a:rPr lang="zh-CN" altLang="zh-CN" sz="2800" kern="100" dirty="0">
                <a:latin typeface="Times New Roman" panose="02020603050405020304"/>
                <a:ea typeface="华文细黑"/>
                <a:cs typeface="Times New Roman" panose="02020603050405020304"/>
              </a:rPr>
              <a:t>等</a:t>
            </a:r>
            <a:r>
              <a:rPr lang="zh-CN" altLang="zh-CN" sz="2800" kern="100" dirty="0">
                <a:solidFill>
                  <a:srgbClr val="0000FF"/>
                </a:solidFill>
                <a:latin typeface="Times New Roman" panose="02020603050405020304"/>
                <a:ea typeface="华文细黑"/>
                <a:cs typeface="Times New Roman" panose="02020603050405020304"/>
              </a:rPr>
              <a:t>遇</a:t>
            </a:r>
            <a:r>
              <a:rPr lang="zh-CN" altLang="zh-CN" sz="2800" kern="100" dirty="0">
                <a:latin typeface="Times New Roman" panose="02020603050405020304"/>
                <a:ea typeface="华文细黑"/>
                <a:cs typeface="Times New Roman" panose="02020603050405020304"/>
              </a:rPr>
              <a:t>雨，皆已失期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盖</a:t>
            </a:r>
            <a:r>
              <a:rPr lang="zh-CN" altLang="zh-CN" sz="2800" kern="100" dirty="0">
                <a:latin typeface="Times New Roman" panose="02020603050405020304"/>
                <a:ea typeface="华文细黑"/>
                <a:cs typeface="Times New Roman" panose="02020603050405020304"/>
              </a:rPr>
              <a:t>追先帝之殊</a:t>
            </a:r>
            <a:r>
              <a:rPr lang="zh-CN" altLang="zh-CN" sz="2800" kern="100" dirty="0">
                <a:solidFill>
                  <a:srgbClr val="0000FF"/>
                </a:solidFill>
                <a:latin typeface="Times New Roman" panose="02020603050405020304"/>
                <a:ea typeface="华文细黑"/>
                <a:cs typeface="Times New Roman" panose="02020603050405020304"/>
              </a:rPr>
              <a:t>遇</a:t>
            </a:r>
            <a:r>
              <a:rPr lang="zh-CN" altLang="zh-CN" sz="2800" kern="100" dirty="0">
                <a:latin typeface="Times New Roman" panose="02020603050405020304"/>
                <a:ea typeface="华文细黑"/>
                <a:cs typeface="Times New Roman" panose="02020603050405020304"/>
              </a:rPr>
              <a:t>，欲报之于陛下也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TextBox 9"/>
          <p:cNvSpPr txBox="1"/>
          <p:nvPr/>
        </p:nvSpPr>
        <p:spPr>
          <a:xfrm>
            <a:off x="406574" y="1701602"/>
            <a:ext cx="1285614" cy="523220"/>
          </a:xfrm>
          <a:prstGeom prst="rect">
            <a:avLst/>
          </a:prstGeom>
          <a:noFill/>
        </p:spPr>
        <p:txBody>
          <a:bodyPr wrap="square" rtlCol="0">
            <a:spAutoFit/>
          </a:bodyPr>
          <a:lstStyle/>
          <a:p>
            <a:r>
              <a:rPr lang="en-US" altLang="zh-CN" sz="2800" kern="100" dirty="0">
                <a:latin typeface="Times New Roman" panose="02020603050405020304"/>
                <a:ea typeface="华文细黑"/>
              </a:rPr>
              <a:t>(10)</a:t>
            </a:r>
            <a:r>
              <a:rPr lang="zh-CN" altLang="zh-CN" sz="2800" kern="100" dirty="0">
                <a:latin typeface="Times New Roman" panose="02020603050405020304"/>
                <a:ea typeface="华文细黑"/>
                <a:cs typeface="Times New Roman" panose="02020603050405020304"/>
              </a:rPr>
              <a:t>遇</a:t>
            </a:r>
            <a:endParaRPr lang="zh-CN" altLang="en-US" sz="2800" dirty="0"/>
          </a:p>
        </p:txBody>
      </p:sp>
      <p:sp>
        <p:nvSpPr>
          <p:cNvPr id="11" name="左大括号 10"/>
          <p:cNvSpPr/>
          <p:nvPr/>
        </p:nvSpPr>
        <p:spPr>
          <a:xfrm>
            <a:off x="1620180" y="1269554"/>
            <a:ext cx="288032" cy="144607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矩形 16"/>
          <p:cNvSpPr/>
          <p:nvPr/>
        </p:nvSpPr>
        <p:spPr>
          <a:xfrm>
            <a:off x="5951190" y="896571"/>
            <a:ext cx="3215016"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动词，对待</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5591150" y="1557586"/>
            <a:ext cx="2942275"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动词，遇到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3" name="矩形 22"/>
          <p:cNvSpPr/>
          <p:nvPr/>
        </p:nvSpPr>
        <p:spPr>
          <a:xfrm>
            <a:off x="7751390" y="2187074"/>
            <a:ext cx="2568901"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名词，待遇</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3"/>
                                        </p:tgtEl>
                                      </p:cBhvr>
                                    </p:animEffect>
                                    <p:set>
                                      <p:cBhvr>
                                        <p:cTn id="2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7" grpId="0"/>
      <p:bldP spid="17" grpId="1"/>
      <p:bldP spid="18" grpId="0"/>
      <p:bldP spid="18" grpId="1"/>
      <p:bldP spid="23" grpId="0"/>
      <p:bldP spid="2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2598" y="4149874"/>
            <a:ext cx="11161240" cy="1384995"/>
          </a:xfrm>
          <a:prstGeom prst="rect">
            <a:avLst/>
          </a:prstGeom>
        </p:spPr>
        <p:txBody>
          <a:bodyPr wrap="square">
            <a:spAutoFit/>
          </a:bodyPr>
          <a:lstStyle/>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                      </a:t>
            </a:r>
            <a:r>
              <a:rPr lang="zh-CN" altLang="en-US" sz="2800" kern="100" dirty="0" smtClean="0">
                <a:solidFill>
                  <a:srgbClr val="0000CC"/>
                </a:solidFill>
                <a:latin typeface="Times New Roman" panose="02020603050405020304"/>
                <a:ea typeface="华文细黑"/>
                <a:cs typeface="Times New Roman" panose="02020603050405020304"/>
              </a:rPr>
              <a:t>          </a:t>
            </a:r>
            <a:r>
              <a:rPr lang="zh-CN" altLang="en-US" sz="2800" kern="100" dirty="0" smtClean="0">
                <a:solidFill>
                  <a:srgbClr val="C00000"/>
                </a:solidFill>
                <a:latin typeface="Times New Roman" panose="02020603050405020304"/>
                <a:ea typeface="华文细黑"/>
                <a:cs typeface="Times New Roman" panose="02020603050405020304"/>
              </a:rPr>
              <a:t>                 名词</a:t>
            </a:r>
            <a:r>
              <a:rPr lang="zh-CN" altLang="en-US" sz="2800" kern="100" dirty="0">
                <a:solidFill>
                  <a:srgbClr val="C00000"/>
                </a:solidFill>
                <a:latin typeface="Times New Roman" panose="02020603050405020304"/>
                <a:ea typeface="华文细黑"/>
                <a:cs typeface="Times New Roman" panose="02020603050405020304"/>
              </a:rPr>
              <a:t>用作动词，临行祭路神，引申为饯行和送别</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449352" y="333450"/>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5.</a:t>
            </a:r>
            <a:r>
              <a:rPr lang="zh-CN" altLang="zh-CN" sz="2800" b="1" kern="100" dirty="0">
                <a:latin typeface="Times New Roman" panose="02020603050405020304"/>
                <a:ea typeface="华文细黑"/>
                <a:cs typeface="Times New Roman" panose="02020603050405020304"/>
              </a:rPr>
              <a:t>掌握下列加颜色词语的活用类型，并写出其含义</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名词的活用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进兵</a:t>
            </a:r>
            <a:r>
              <a:rPr lang="zh-CN" altLang="zh-CN" sz="2800" kern="100" dirty="0">
                <a:solidFill>
                  <a:srgbClr val="0000FF"/>
                </a:solidFill>
                <a:latin typeface="Times New Roman" panose="02020603050405020304"/>
                <a:ea typeface="华文细黑"/>
                <a:cs typeface="Times New Roman" panose="02020603050405020304"/>
              </a:rPr>
              <a:t>北</a:t>
            </a:r>
            <a:r>
              <a:rPr lang="zh-CN" altLang="zh-CN" sz="2800" kern="100" dirty="0">
                <a:latin typeface="Times New Roman" panose="02020603050405020304"/>
                <a:ea typeface="华文细黑"/>
                <a:cs typeface="Times New Roman" panose="02020603050405020304"/>
              </a:rPr>
              <a:t>略地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秦兵</a:t>
            </a:r>
            <a:r>
              <a:rPr lang="zh-CN" altLang="zh-CN" sz="2800" kern="100" dirty="0">
                <a:solidFill>
                  <a:srgbClr val="0000FF"/>
                </a:solidFill>
                <a:latin typeface="Times New Roman" panose="02020603050405020304"/>
                <a:ea typeface="华文细黑"/>
                <a:cs typeface="Times New Roman" panose="02020603050405020304"/>
              </a:rPr>
              <a:t>旦暮</a:t>
            </a:r>
            <a:r>
              <a:rPr lang="zh-CN" altLang="zh-CN" sz="2800" kern="100" dirty="0">
                <a:latin typeface="Times New Roman" panose="02020603050405020304"/>
                <a:ea typeface="华文细黑"/>
                <a:cs typeface="Times New Roman" panose="02020603050405020304"/>
              </a:rPr>
              <a:t>渡易水</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樊於期乃</a:t>
            </a:r>
            <a:r>
              <a:rPr lang="zh-CN" altLang="zh-CN" sz="2800" kern="100" dirty="0">
                <a:solidFill>
                  <a:srgbClr val="0000FF"/>
                </a:solidFill>
                <a:latin typeface="Times New Roman" panose="02020603050405020304"/>
                <a:ea typeface="华文细黑"/>
                <a:cs typeface="Times New Roman" panose="02020603050405020304"/>
              </a:rPr>
              <a:t>前</a:t>
            </a:r>
            <a:r>
              <a:rPr lang="zh-CN" altLang="zh-CN" sz="2800" kern="100" dirty="0">
                <a:latin typeface="Times New Roman" panose="02020603050405020304"/>
                <a:ea typeface="华文细黑"/>
                <a:cs typeface="Times New Roman" panose="02020603050405020304"/>
              </a:rPr>
              <a:t>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乃遂收盛樊於期之首，</a:t>
            </a:r>
            <a:r>
              <a:rPr lang="zh-CN" altLang="zh-CN" sz="2800" kern="100" dirty="0">
                <a:solidFill>
                  <a:srgbClr val="0000FF"/>
                </a:solidFill>
                <a:latin typeface="Times New Roman" panose="02020603050405020304"/>
                <a:ea typeface="华文细黑"/>
                <a:cs typeface="Times New Roman" panose="02020603050405020304"/>
              </a:rPr>
              <a:t>函</a:t>
            </a:r>
            <a:r>
              <a:rPr lang="zh-CN" altLang="zh-CN" sz="2800" kern="100" dirty="0">
                <a:latin typeface="Times New Roman" panose="02020603050405020304"/>
                <a:ea typeface="华文细黑"/>
                <a:cs typeface="Times New Roman" panose="02020603050405020304"/>
              </a:rPr>
              <a:t>封之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至易水上，既</a:t>
            </a:r>
            <a:r>
              <a:rPr lang="zh-CN" altLang="zh-CN" sz="2800" kern="100" dirty="0">
                <a:solidFill>
                  <a:srgbClr val="0000CC"/>
                </a:solidFill>
                <a:latin typeface="Times New Roman" panose="02020603050405020304"/>
                <a:ea typeface="华文细黑"/>
                <a:cs typeface="Times New Roman" panose="02020603050405020304"/>
              </a:rPr>
              <a:t>祖</a:t>
            </a:r>
            <a:r>
              <a:rPr lang="zh-CN" altLang="zh-CN" sz="2800" kern="100" dirty="0">
                <a:latin typeface="Times New Roman" panose="02020603050405020304"/>
                <a:ea typeface="华文细黑"/>
                <a:cs typeface="Times New Roman" panose="02020603050405020304"/>
              </a:rPr>
              <a:t>，取道</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________</a:t>
            </a:r>
            <a:endParaRPr lang="zh-CN" altLang="zh-CN" sz="1050" kern="10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3830047" y="2192773"/>
            <a:ext cx="3057247"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名词作状语，早晚</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3163109" y="1575272"/>
            <a:ext cx="3057247"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名词作状语，向北</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3473876" y="2840787"/>
            <a:ext cx="4493538"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方位名词用作动词，走上前</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5807174" y="3501802"/>
            <a:ext cx="3416320"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名词作状语，用匣子</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P spid="2" grpId="0"/>
      <p:bldP spid="2" grpId="1"/>
      <p:bldP spid="5" grpId="0"/>
      <p:bldP spid="5" grpId="1"/>
      <p:bldP spid="8" grpId="0"/>
      <p:bldP spid="8"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hlinkClick r:id="rId1" action="ppaction://hlinksldjump"/>
          </p:cNvPr>
          <p:cNvSpPr txBox="1"/>
          <p:nvPr/>
        </p:nvSpPr>
        <p:spPr>
          <a:xfrm>
            <a:off x="3072172" y="2133650"/>
            <a:ext cx="6839457"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读文本内容，学基础知常识</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sp>
        <p:nvSpPr>
          <p:cNvPr id="20" name="TextBox 19">
            <a:hlinkClick r:id="rId2" action="ppaction://hlinksldjump"/>
          </p:cNvPr>
          <p:cNvSpPr txBox="1"/>
          <p:nvPr/>
        </p:nvSpPr>
        <p:spPr>
          <a:xfrm>
            <a:off x="3072172" y="3095598"/>
            <a:ext cx="6839458"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读课文题点，析思路明答案</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TextBox 11">
            <a:hlinkClick r:id="rId4" action="ppaction://hlinksldjump"/>
          </p:cNvPr>
          <p:cNvSpPr txBox="1"/>
          <p:nvPr/>
        </p:nvSpPr>
        <p:spPr>
          <a:xfrm>
            <a:off x="3072172" y="4057546"/>
            <a:ext cx="6767449"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读素材美文，积素养提技能</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cxnSp>
        <p:nvCxnSpPr>
          <p:cNvPr id="23" name="直接连接符 22"/>
          <p:cNvCxnSpPr/>
          <p:nvPr/>
        </p:nvCxnSpPr>
        <p:spPr>
          <a:xfrm>
            <a:off x="3115508" y="3645818"/>
            <a:ext cx="66521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15508" y="4724740"/>
            <a:ext cx="66521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115508" y="2709714"/>
            <a:ext cx="665210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652859"/>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士皆</a:t>
            </a:r>
            <a:r>
              <a:rPr lang="zh-CN" altLang="zh-CN" sz="2800" kern="100" dirty="0" smtClean="0">
                <a:latin typeface="Times New Roman" panose="02020603050405020304"/>
                <a:ea typeface="华文细黑"/>
                <a:cs typeface="Times New Roman" panose="02020603050405020304"/>
              </a:rPr>
              <a:t>垂泪</a:t>
            </a:r>
            <a:r>
              <a:rPr lang="zh-CN" altLang="zh-CN" sz="2800" kern="100" dirty="0" smtClean="0">
                <a:solidFill>
                  <a:srgbClr val="0000FF"/>
                </a:solidFill>
                <a:latin typeface="Times New Roman" panose="02020603050405020304"/>
                <a:ea typeface="华文细黑"/>
                <a:cs typeface="Times New Roman" panose="02020603050405020304"/>
              </a:rPr>
              <a:t>涕</a:t>
            </a:r>
            <a:r>
              <a:rPr lang="zh-CN" altLang="zh-CN" sz="2800" kern="100" dirty="0" smtClean="0">
                <a:latin typeface="Times New Roman" panose="02020603050405020304"/>
                <a:ea typeface="华文细黑"/>
                <a:cs typeface="Times New Roman" panose="02020603050405020304"/>
              </a:rPr>
              <a:t>泣：</a:t>
            </a:r>
            <a:r>
              <a:rPr lang="en-US" altLang="zh-CN" sz="2800" kern="100" dirty="0" smtClean="0">
                <a:latin typeface="Times New Roman" panose="02020603050405020304"/>
                <a:ea typeface="华文细黑"/>
                <a:cs typeface="Times New Roman" panose="02020603050405020304"/>
              </a:rPr>
              <a:t>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发尽</a:t>
            </a:r>
            <a:r>
              <a:rPr lang="zh-CN" altLang="zh-CN" sz="2800" kern="100" dirty="0">
                <a:solidFill>
                  <a:srgbClr val="0000FF"/>
                </a:solidFill>
                <a:latin typeface="Times New Roman" panose="02020603050405020304"/>
                <a:ea typeface="华文细黑"/>
                <a:cs typeface="Times New Roman" panose="02020603050405020304"/>
              </a:rPr>
              <a:t>上</a:t>
            </a:r>
            <a:r>
              <a:rPr lang="zh-CN" altLang="zh-CN" sz="2800" kern="100" dirty="0">
                <a:latin typeface="Times New Roman" panose="02020603050405020304"/>
                <a:ea typeface="华文细黑"/>
                <a:cs typeface="Times New Roman" panose="02020603050405020304"/>
              </a:rPr>
              <a:t>指冠</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秦王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乃</a:t>
            </a:r>
            <a:r>
              <a:rPr lang="zh-CN" altLang="zh-CN" sz="2800" kern="100" dirty="0">
                <a:solidFill>
                  <a:srgbClr val="0000FF"/>
                </a:solidFill>
                <a:latin typeface="Times New Roman" panose="02020603050405020304"/>
                <a:ea typeface="华文细黑"/>
                <a:cs typeface="Times New Roman" panose="02020603050405020304"/>
              </a:rPr>
              <a:t>朝服</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荆轲顾笑武阳，</a:t>
            </a:r>
            <a:r>
              <a:rPr lang="zh-CN" altLang="zh-CN" sz="2800" kern="100" dirty="0">
                <a:solidFill>
                  <a:srgbClr val="0000FF"/>
                </a:solidFill>
                <a:latin typeface="Times New Roman" panose="02020603050405020304"/>
                <a:ea typeface="华文细黑"/>
                <a:cs typeface="Times New Roman" panose="02020603050405020304"/>
              </a:rPr>
              <a:t>前</a:t>
            </a:r>
            <a:r>
              <a:rPr lang="zh-CN" altLang="zh-CN" sz="2800" kern="100" dirty="0">
                <a:latin typeface="Times New Roman" panose="02020603050405020304"/>
                <a:ea typeface="华文细黑"/>
                <a:cs typeface="Times New Roman" panose="02020603050405020304"/>
              </a:rPr>
              <a:t>为谢曰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非有诏不得</a:t>
            </a:r>
            <a:r>
              <a:rPr lang="zh-CN" altLang="zh-CN" sz="2800" kern="100" dirty="0">
                <a:solidFill>
                  <a:srgbClr val="0000FF"/>
                </a:solidFill>
                <a:latin typeface="Times New Roman" panose="02020603050405020304"/>
                <a:ea typeface="华文细黑"/>
                <a:cs typeface="Times New Roman" panose="02020603050405020304"/>
              </a:rPr>
              <a:t>上</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⑪</a:t>
            </a:r>
            <a:r>
              <a:rPr lang="zh-CN" altLang="zh-CN" sz="2800" kern="100" dirty="0">
                <a:solidFill>
                  <a:srgbClr val="0000FF"/>
                </a:solidFill>
                <a:latin typeface="Times New Roman" panose="02020603050405020304"/>
                <a:ea typeface="华文细黑"/>
                <a:cs typeface="Times New Roman" panose="02020603050405020304"/>
              </a:rPr>
              <a:t>箕</a:t>
            </a:r>
            <a:r>
              <a:rPr lang="zh-CN" altLang="zh-CN" sz="2800" kern="100" dirty="0">
                <a:latin typeface="Times New Roman" panose="02020603050405020304"/>
                <a:ea typeface="华文细黑"/>
                <a:cs typeface="Times New Roman" panose="02020603050405020304"/>
              </a:rPr>
              <a:t>踞以骂曰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214886" y="652859"/>
            <a:ext cx="3057247"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名词用作动词，哭</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926854" y="1256325"/>
            <a:ext cx="3057247" cy="656077"/>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名词作状语，向上</a:t>
            </a:r>
            <a:endParaRPr lang="zh-CN" altLang="zh-CN" sz="1050" kern="100" dirty="0">
              <a:solidFill>
                <a:srgbClr val="C00000"/>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187779" y="1912402"/>
            <a:ext cx="5211683" cy="656077"/>
          </a:xfrm>
          <a:prstGeom prst="rect">
            <a:avLst/>
          </a:prstGeom>
        </p:spPr>
        <p:txBody>
          <a:bodyPr wrap="non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名词用作动词，穿上上朝的礼服</a:t>
            </a:r>
            <a:endParaRPr lang="zh-CN" altLang="zh-CN" sz="1050" kern="100" dirty="0">
              <a:solidFill>
                <a:srgbClr val="C00000"/>
              </a:solidFill>
              <a:latin typeface="宋体" panose="02010600030101010101" pitchFamily="2" charset="-122"/>
              <a:cs typeface="Courier New" panose="02070309020205020404"/>
            </a:endParaRPr>
          </a:p>
        </p:txBody>
      </p:sp>
      <p:sp>
        <p:nvSpPr>
          <p:cNvPr id="8" name="矩形 7"/>
          <p:cNvSpPr/>
          <p:nvPr/>
        </p:nvSpPr>
        <p:spPr>
          <a:xfrm>
            <a:off x="5087094" y="2547531"/>
            <a:ext cx="3775393" cy="661015"/>
          </a:xfrm>
          <a:prstGeom prst="rect">
            <a:avLst/>
          </a:prstGeom>
        </p:spPr>
        <p:txBody>
          <a:bodyPr wrap="non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名词用作动词，走上前</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3358902" y="3181912"/>
            <a:ext cx="4134465" cy="661015"/>
          </a:xfrm>
          <a:prstGeom prst="rect">
            <a:avLst/>
          </a:prstGeom>
        </p:spPr>
        <p:txBody>
          <a:bodyPr wrap="non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方位名词用作动词，上前</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2854846" y="3825171"/>
            <a:ext cx="3775393" cy="661015"/>
          </a:xfrm>
          <a:prstGeom prst="rect">
            <a:avLst/>
          </a:prstGeom>
        </p:spPr>
        <p:txBody>
          <a:bodyPr wrap="non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名词作状语，像箕一样</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3"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2"/>
      <p:bldP spid="4" grpId="3"/>
      <p:bldP spid="7" grpId="0"/>
      <p:bldP spid="7" grpId="1"/>
      <p:bldP spid="8" grpId="0"/>
      <p:bldP spid="8" grpId="1"/>
      <p:bldP spid="9" grpId="0"/>
      <p:bldP spid="9" grpId="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35166" y="1125538"/>
            <a:ext cx="5570756"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动词的使动用法，使</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闻，禀告</a:t>
            </a:r>
            <a:endParaRPr lang="zh-CN" altLang="zh-CN" sz="1050" kern="100" dirty="0">
              <a:solidFill>
                <a:srgbClr val="C00000"/>
              </a:solidFill>
              <a:effectLst/>
              <a:latin typeface="宋体" panose="02010600030101010101" pitchFamily="2" charset="-122"/>
              <a:cs typeface="Courier New" panose="02070309020205020404"/>
            </a:endParaRPr>
          </a:p>
        </p:txBody>
      </p:sp>
      <p:sp>
        <p:nvSpPr>
          <p:cNvPr id="4" name="矩形 3"/>
          <p:cNvSpPr/>
          <p:nvPr/>
        </p:nvSpPr>
        <p:spPr>
          <a:xfrm>
            <a:off x="5087094" y="1773610"/>
            <a:ext cx="4852610" cy="661015"/>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动词的使动用法，使</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断了</a:t>
            </a:r>
            <a:endParaRPr lang="zh-CN" altLang="zh-CN" sz="1050" kern="100" dirty="0">
              <a:solidFill>
                <a:srgbClr val="C00000"/>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255917" y="3069754"/>
            <a:ext cx="3775393"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形容词用作名词，远地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4439022" y="3717826"/>
            <a:ext cx="5211683"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形容词的意动用法，以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为迟</a:t>
            </a:r>
            <a:endParaRPr lang="zh-CN" altLang="zh-CN" sz="1050" kern="100" dirty="0">
              <a:solidFill>
                <a:srgbClr val="C00000"/>
              </a:solidFill>
              <a:latin typeface="宋体" panose="02010600030101010101" pitchFamily="2" charset="-122"/>
              <a:cs typeface="Courier New" panose="02070309020205020404"/>
            </a:endParaRPr>
          </a:p>
        </p:txBody>
      </p:sp>
      <p:sp>
        <p:nvSpPr>
          <p:cNvPr id="10" name="矩形 9"/>
          <p:cNvSpPr/>
          <p:nvPr/>
        </p:nvSpPr>
        <p:spPr>
          <a:xfrm>
            <a:off x="415939" y="4365898"/>
            <a:ext cx="11151875" cy="1384995"/>
          </a:xfrm>
          <a:prstGeom prst="rect">
            <a:avLst/>
          </a:prstGeom>
        </p:spPr>
        <p:txBody>
          <a:bodyPr wrap="square">
            <a:spAutoFit/>
          </a:bodyPr>
          <a:lstStyle/>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        </a:t>
            </a:r>
            <a:r>
              <a:rPr lang="zh-CN" altLang="en-US" sz="2800" kern="100" dirty="0" smtClean="0">
                <a:solidFill>
                  <a:srgbClr val="0000CC"/>
                </a:solidFill>
                <a:latin typeface="Times New Roman" panose="02020603050405020304"/>
                <a:ea typeface="华文细黑"/>
                <a:cs typeface="Times New Roman" panose="02020603050405020304"/>
              </a:rPr>
              <a:t>          </a:t>
            </a:r>
            <a:r>
              <a:rPr lang="zh-CN" altLang="en-US" sz="2800" kern="100" dirty="0" smtClean="0">
                <a:solidFill>
                  <a:srgbClr val="C00000"/>
                </a:solidFill>
                <a:latin typeface="Times New Roman" panose="02020603050405020304"/>
                <a:ea typeface="华文细黑"/>
                <a:cs typeface="Times New Roman" panose="02020603050405020304"/>
              </a:rPr>
              <a:t>                   形容词</a:t>
            </a:r>
            <a:r>
              <a:rPr lang="zh-CN" altLang="en-US" sz="2800" kern="100" dirty="0">
                <a:solidFill>
                  <a:srgbClr val="C00000"/>
                </a:solidFill>
                <a:latin typeface="Times New Roman" panose="02020603050405020304"/>
                <a:ea typeface="华文细黑"/>
                <a:cs typeface="Times New Roman" panose="02020603050405020304"/>
              </a:rPr>
              <a:t>用作动词，穿着白色的衣服，戴着白色的帽子</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305336" y="563207"/>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动词的活用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燕王拜送于庭，使使以</a:t>
            </a:r>
            <a:r>
              <a:rPr lang="zh-CN" altLang="zh-CN" sz="2800" kern="100" dirty="0">
                <a:solidFill>
                  <a:srgbClr val="0000FF"/>
                </a:solidFill>
                <a:latin typeface="Times New Roman" panose="02020603050405020304"/>
                <a:ea typeface="华文细黑"/>
                <a:cs typeface="Times New Roman" panose="02020603050405020304"/>
              </a:rPr>
              <a:t>闻</a:t>
            </a:r>
            <a:r>
              <a:rPr lang="zh-CN" altLang="zh-CN" sz="2800" kern="100" dirty="0">
                <a:latin typeface="Times New Roman" panose="02020603050405020304"/>
                <a:ea typeface="华文细黑"/>
                <a:cs typeface="Times New Roman" panose="02020603050405020304"/>
              </a:rPr>
              <a:t>大王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秦王惊，自引而起，</a:t>
            </a:r>
            <a:r>
              <a:rPr lang="zh-CN" altLang="zh-CN" sz="2800" kern="100" dirty="0">
                <a:solidFill>
                  <a:srgbClr val="0000FF"/>
                </a:solidFill>
                <a:latin typeface="Times New Roman" panose="02020603050405020304"/>
                <a:ea typeface="华文细黑"/>
                <a:cs typeface="Times New Roman" panose="02020603050405020304"/>
              </a:rPr>
              <a:t>绝</a:t>
            </a:r>
            <a:r>
              <a:rPr lang="zh-CN" altLang="zh-CN" sz="2800" kern="100" dirty="0" smtClean="0">
                <a:latin typeface="Times New Roman" panose="02020603050405020304"/>
                <a:ea typeface="华文细黑"/>
                <a:cs typeface="Times New Roman" panose="02020603050405020304"/>
              </a:rPr>
              <a:t>袖：</a:t>
            </a:r>
            <a:r>
              <a:rPr lang="en-US" altLang="zh-CN" sz="2800" kern="100" dirty="0" smtClean="0">
                <a:latin typeface="Times New Roman" panose="02020603050405020304"/>
                <a:ea typeface="华文细黑"/>
                <a:cs typeface="Times New Roman" panose="02020603050405020304"/>
              </a:rPr>
              <a:t>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形容词的活用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其人居</a:t>
            </a:r>
            <a:r>
              <a:rPr lang="zh-CN" altLang="zh-CN" sz="2800" kern="100" dirty="0">
                <a:solidFill>
                  <a:srgbClr val="0000FF"/>
                </a:solidFill>
                <a:latin typeface="Times New Roman" panose="02020603050405020304"/>
                <a:ea typeface="华文细黑"/>
                <a:cs typeface="Times New Roman" panose="02020603050405020304"/>
              </a:rPr>
              <a:t>远</a:t>
            </a:r>
            <a:r>
              <a:rPr lang="zh-CN" altLang="zh-CN" sz="2800" kern="100" dirty="0">
                <a:latin typeface="Times New Roman" panose="02020603050405020304"/>
                <a:ea typeface="华文细黑"/>
                <a:cs typeface="Times New Roman" panose="02020603050405020304"/>
              </a:rPr>
              <a:t>未来</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顷之未发，太子</a:t>
            </a:r>
            <a:r>
              <a:rPr lang="zh-CN" altLang="zh-CN" sz="2800" kern="100" dirty="0">
                <a:solidFill>
                  <a:srgbClr val="0000FF"/>
                </a:solidFill>
                <a:latin typeface="Times New Roman" panose="02020603050405020304"/>
                <a:ea typeface="华文细黑"/>
                <a:cs typeface="Times New Roman" panose="02020603050405020304"/>
              </a:rPr>
              <a:t>迟</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皆</a:t>
            </a:r>
            <a:r>
              <a:rPr lang="zh-CN" altLang="zh-CN" sz="2800" kern="100" dirty="0">
                <a:solidFill>
                  <a:srgbClr val="0000FF"/>
                </a:solidFill>
                <a:latin typeface="Times New Roman" panose="02020603050405020304"/>
                <a:ea typeface="华文细黑"/>
                <a:cs typeface="Times New Roman" panose="02020603050405020304"/>
              </a:rPr>
              <a:t>白衣冠</a:t>
            </a:r>
            <a:r>
              <a:rPr lang="zh-CN" altLang="zh-CN" sz="2800" kern="100" dirty="0">
                <a:latin typeface="Times New Roman" panose="02020603050405020304"/>
                <a:ea typeface="华文细黑"/>
                <a:cs typeface="Times New Roman" panose="02020603050405020304"/>
              </a:rPr>
              <a:t>以送之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3"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2"/>
      <p:bldP spid="4" grpId="3"/>
      <p:bldP spid="7" grpId="0"/>
      <p:bldP spid="7" grpId="1"/>
      <p:bldP spid="8" grpId="0"/>
      <p:bldP spid="8"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861918"/>
            <a:ext cx="1147850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群臣</a:t>
            </a:r>
            <a:r>
              <a:rPr lang="zh-CN" altLang="zh-CN" sz="2800" kern="100" dirty="0">
                <a:solidFill>
                  <a:srgbClr val="0000FF"/>
                </a:solidFill>
                <a:latin typeface="Times New Roman" panose="02020603050405020304"/>
                <a:ea typeface="华文细黑"/>
                <a:cs typeface="Times New Roman" panose="02020603050405020304"/>
              </a:rPr>
              <a:t>怪</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solidFill>
                  <a:srgbClr val="0000FF"/>
                </a:solidFill>
                <a:latin typeface="Times New Roman" panose="02020603050405020304"/>
                <a:ea typeface="华文细黑"/>
                <a:cs typeface="Times New Roman" panose="02020603050405020304"/>
              </a:rPr>
              <a:t>断</a:t>
            </a:r>
            <a:r>
              <a:rPr lang="zh-CN" altLang="zh-CN" sz="2800" kern="100" dirty="0">
                <a:latin typeface="Times New Roman" panose="02020603050405020304"/>
                <a:ea typeface="华文细黑"/>
                <a:cs typeface="Times New Roman" panose="02020603050405020304"/>
              </a:rPr>
              <a:t>其左股</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616552" y="763234"/>
            <a:ext cx="7007046" cy="661015"/>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形容词的意动用法，以</a:t>
            </a:r>
            <a:r>
              <a:rPr lang="en-US" altLang="zh-CN" sz="2800" kern="100" dirty="0">
                <a:solidFill>
                  <a:srgbClr val="C00000"/>
                </a:solidFill>
                <a:latin typeface="宋体" panose="02010600030101010101" pitchFamily="2" charset="-122"/>
                <a:ea typeface="宋体" panose="02010600030101010101" pitchFamily="2" charset="-122"/>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为怪，认为奇怪</a:t>
            </a:r>
            <a:endParaRPr lang="zh-CN" altLang="en-US" sz="2800" kern="100" dirty="0">
              <a:solidFill>
                <a:srgbClr val="C00000"/>
              </a:solidFill>
              <a:latin typeface="Times New Roman" panose="02020603050405020304"/>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矩形 4"/>
          <p:cNvSpPr/>
          <p:nvPr/>
        </p:nvSpPr>
        <p:spPr>
          <a:xfrm>
            <a:off x="2682756" y="1424249"/>
            <a:ext cx="4852610"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形容词的使动用法，使</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断</a:t>
            </a:r>
            <a:endParaRPr lang="zh-CN" altLang="zh-CN" sz="1050"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622598" y="2418200"/>
            <a:ext cx="1080120" cy="523221"/>
          </a:xfrm>
          <a:prstGeom prst="rect">
            <a:avLst/>
          </a:prstGeom>
          <a:noFill/>
        </p:spPr>
        <p:txBody>
          <a:bodyPr wrap="square" rtlCol="0">
            <a:spAutoFit/>
          </a:bodyPr>
          <a:lstStyle/>
          <a:p>
            <a:r>
              <a:rPr lang="zh-CN" altLang="zh-CN" sz="2800" kern="100" dirty="0" smtClean="0">
                <a:latin typeface="Times New Roman" panose="02020603050405020304" pitchFamily="18" charset="0"/>
                <a:ea typeface="Times New Roman" panose="02020603050405020304"/>
                <a:cs typeface="Times New Roman" panose="02020603050405020304" pitchFamily="18" charset="0"/>
              </a:rPr>
              <a:t> </a:t>
            </a:r>
            <a:r>
              <a:rPr lang="en-US" altLang="zh-CN" sz="2800" kern="100" dirty="0" smtClean="0">
                <a:latin typeface="Times New Roman" panose="02020603050405020304" pitchFamily="18" charset="0"/>
                <a:ea typeface="Times New Roman" panose="02020603050405020304" pitchFamily="18" charset="0"/>
                <a:cs typeface="Times New Roman" panose="02020603050405020304" pitchFamily="18" charset="0"/>
              </a:rPr>
              <a:t>(1)</a:t>
            </a:r>
            <a:r>
              <a:rPr lang="zh-CN" altLang="zh-CN" sz="2800" kern="100" dirty="0" smtClean="0">
                <a:latin typeface="Times New Roman" panose="02020603050405020304"/>
                <a:ea typeface="华文细黑"/>
                <a:cs typeface="Times New Roman" panose="02020603050405020304"/>
              </a:rPr>
              <a:t>岂</a:t>
            </a:r>
            <a:endParaRPr lang="zh-CN" altLang="en-US" sz="2800" dirty="0"/>
          </a:p>
        </p:txBody>
      </p:sp>
      <p:sp>
        <p:nvSpPr>
          <p:cNvPr id="12" name="左大括号 11"/>
          <p:cNvSpPr/>
          <p:nvPr/>
        </p:nvSpPr>
        <p:spPr>
          <a:xfrm>
            <a:off x="1630710" y="1914144"/>
            <a:ext cx="288032" cy="157739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918742" y="1686501"/>
            <a:ext cx="9505056" cy="2031325"/>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将军</a:t>
            </a:r>
            <a:r>
              <a:rPr lang="zh-CN" altLang="zh-CN" sz="2800" kern="100" dirty="0">
                <a:solidFill>
                  <a:srgbClr val="0000FF"/>
                </a:solidFill>
                <a:latin typeface="Times New Roman" panose="02020603050405020304"/>
                <a:ea typeface="华文细黑"/>
                <a:cs typeface="Times New Roman" panose="02020603050405020304"/>
              </a:rPr>
              <a:t>岂</a:t>
            </a:r>
            <a:r>
              <a:rPr lang="zh-CN" altLang="zh-CN" sz="2800" kern="100" dirty="0">
                <a:latin typeface="Times New Roman" panose="02020603050405020304"/>
                <a:ea typeface="华文细黑"/>
                <a:cs typeface="Times New Roman" panose="02020603050405020304"/>
              </a:rPr>
              <a:t>有意乎</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日</a:t>
            </a:r>
            <a:r>
              <a:rPr lang="zh-CN" altLang="zh-CN" sz="2800" kern="100" dirty="0">
                <a:latin typeface="Times New Roman" panose="02020603050405020304"/>
                <a:ea typeface="华文细黑"/>
                <a:cs typeface="Times New Roman" panose="02020603050405020304"/>
              </a:rPr>
              <a:t>以尽矣，</a:t>
            </a:r>
            <a:r>
              <a:rPr lang="zh-CN" altLang="zh-CN" sz="2800" kern="100" dirty="0" smtClean="0">
                <a:latin typeface="Times New Roman" panose="02020603050405020304"/>
                <a:ea typeface="华文细黑"/>
                <a:cs typeface="Times New Roman" panose="02020603050405020304"/>
              </a:rPr>
              <a:t>荆卿</a:t>
            </a:r>
            <a:r>
              <a:rPr lang="zh-CN" altLang="zh-CN" sz="2800" kern="100" dirty="0">
                <a:solidFill>
                  <a:srgbClr val="0000FF"/>
                </a:solidFill>
                <a:latin typeface="Times New Roman" panose="02020603050405020304"/>
                <a:ea typeface="华文细黑"/>
                <a:cs typeface="Times New Roman" panose="02020603050405020304"/>
              </a:rPr>
              <a:t>岂</a:t>
            </a:r>
            <a:r>
              <a:rPr lang="zh-CN" altLang="zh-CN" sz="2800" kern="100" dirty="0" smtClean="0">
                <a:latin typeface="Times New Roman" panose="02020603050405020304"/>
                <a:ea typeface="华文细黑"/>
                <a:cs typeface="Times New Roman" panose="02020603050405020304"/>
              </a:rPr>
              <a:t>无意</a:t>
            </a:r>
            <a:r>
              <a:rPr lang="zh-CN" altLang="zh-CN" sz="2800" kern="100" dirty="0">
                <a:latin typeface="Times New Roman" panose="02020603050405020304"/>
                <a:ea typeface="华文细黑"/>
                <a:cs typeface="Times New Roman" panose="02020603050405020304"/>
              </a:rPr>
              <a:t>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岂</a:t>
            </a:r>
            <a:r>
              <a:rPr lang="zh-CN" altLang="zh-CN" sz="2800" kern="100" dirty="0" smtClean="0">
                <a:latin typeface="Times New Roman" panose="02020603050405020304"/>
                <a:ea typeface="华文细黑"/>
                <a:cs typeface="Times New Roman" panose="02020603050405020304"/>
              </a:rPr>
              <a:t>可</a:t>
            </a:r>
            <a:r>
              <a:rPr lang="zh-CN" altLang="zh-CN" sz="2800" kern="100" dirty="0">
                <a:latin typeface="Times New Roman" panose="02020603050405020304"/>
                <a:ea typeface="华文细黑"/>
                <a:cs typeface="Times New Roman" panose="02020603050405020304"/>
              </a:rPr>
              <a:t>得哉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zh-CN" altLang="en-US" sz="2800" dirty="0"/>
          </a:p>
        </p:txBody>
      </p:sp>
      <p:sp>
        <p:nvSpPr>
          <p:cNvPr id="14" name="矩形 13"/>
          <p:cNvSpPr/>
          <p:nvPr/>
        </p:nvSpPr>
        <p:spPr>
          <a:xfrm>
            <a:off x="4583038" y="1607528"/>
            <a:ext cx="4752528"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副词，是否，是不是</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3718942" y="2922256"/>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疑问代词，怎么</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694606" y="527408"/>
            <a:ext cx="5840060" cy="656846"/>
          </a:xfrm>
          <a:prstGeom prst="rect">
            <a:avLst/>
          </a:prstGeom>
        </p:spPr>
        <p:txBody>
          <a:bodyPr wrap="none">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6.</a:t>
            </a:r>
            <a:r>
              <a:rPr lang="zh-CN" altLang="zh-CN" sz="2800" b="1" kern="100" dirty="0">
                <a:latin typeface="Times New Roman" panose="02020603050405020304"/>
                <a:ea typeface="华文细黑"/>
                <a:cs typeface="Times New Roman" panose="02020603050405020304"/>
              </a:rPr>
              <a:t>写出下列加颜色虚词的意义和用法</a:t>
            </a:r>
            <a:endParaRPr lang="zh-CN" altLang="zh-CN" sz="1050" b="1" kern="100" dirty="0">
              <a:effectLst/>
              <a:latin typeface="宋体" panose="02010600030101010101" pitchFamily="2" charset="-122"/>
              <a:cs typeface="Courier New" panose="02070309020205020404"/>
            </a:endParaRPr>
          </a:p>
        </p:txBody>
      </p:sp>
      <p:sp>
        <p:nvSpPr>
          <p:cNvPr id="7" name="矩形 6"/>
          <p:cNvSpPr/>
          <p:nvPr/>
        </p:nvSpPr>
        <p:spPr>
          <a:xfrm>
            <a:off x="6282188" y="2274184"/>
            <a:ext cx="4493538" cy="661015"/>
          </a:xfrm>
          <a:prstGeom prst="rect">
            <a:avLst/>
          </a:prstGeom>
        </p:spPr>
        <p:txBody>
          <a:bodyPr wrap="non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副词，表示反问语气，难道</a:t>
            </a:r>
            <a:endParaRPr lang="en-US"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4" grpId="0"/>
      <p:bldP spid="14" grpId="1"/>
      <p:bldP spid="15" grpId="0"/>
      <p:bldP spid="15" grpId="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918742" y="621482"/>
            <a:ext cx="9505056" cy="5262979"/>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何</a:t>
            </a: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言之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刀试人</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愿</a:t>
            </a:r>
            <a:r>
              <a:rPr lang="zh-CN" altLang="zh-CN" sz="2800" kern="100" dirty="0">
                <a:latin typeface="Times New Roman" panose="02020603050405020304"/>
                <a:ea typeface="华文细黑"/>
                <a:cs typeface="Times New Roman" panose="02020603050405020304"/>
              </a:rPr>
              <a:t>得将军之首</a:t>
            </a: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献秦</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樊将军</a:t>
            </a: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穷困来归丹</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日</a:t>
            </a: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尽矣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皆</a:t>
            </a:r>
            <a:r>
              <a:rPr lang="zh-CN" altLang="zh-CN" sz="2800" kern="100" dirty="0">
                <a:latin typeface="Times New Roman" panose="02020603050405020304"/>
                <a:ea typeface="华文细黑"/>
                <a:cs typeface="Times New Roman" panose="02020603050405020304"/>
              </a:rPr>
              <a:t>白衣冠</a:t>
            </a: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送之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smtClean="0">
                <a:latin typeface="Times New Roman" panose="02020603050405020304"/>
                <a:ea typeface="华文细黑"/>
                <a:cs typeface="Times New Roman" panose="02020603050405020304"/>
              </a:rPr>
              <a:t>次</a:t>
            </a:r>
            <a:r>
              <a:rPr lang="zh-CN" altLang="zh-CN" sz="2800" kern="100" dirty="0">
                <a:latin typeface="Times New Roman" panose="02020603050405020304"/>
                <a:ea typeface="华文细黑"/>
                <a:cs typeface="Times New Roman" panose="02020603050405020304"/>
              </a:rPr>
              <a:t>进</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故荆轲逐秦王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a:t>
            </a:r>
            <a:endParaRPr lang="zh-CN" altLang="en-US" sz="28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8" name="矩形 17"/>
          <p:cNvSpPr/>
          <p:nvPr/>
        </p:nvSpPr>
        <p:spPr>
          <a:xfrm>
            <a:off x="3790950" y="549474"/>
            <a:ext cx="2736304"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介词，凭借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9" name="矩形 18"/>
          <p:cNvSpPr/>
          <p:nvPr/>
        </p:nvSpPr>
        <p:spPr>
          <a:xfrm>
            <a:off x="3934966" y="1197546"/>
            <a:ext cx="272742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介词，用</a:t>
            </a:r>
            <a:endParaRPr lang="zh-CN" altLang="zh-CN" sz="1050" kern="100" dirty="0">
              <a:solidFill>
                <a:srgbClr val="C00000"/>
              </a:solidFill>
              <a:latin typeface="宋体" panose="02010600030101010101" pitchFamily="2" charset="-122"/>
              <a:cs typeface="Courier New" panose="02070309020205020404"/>
            </a:endParaRPr>
          </a:p>
        </p:txBody>
      </p:sp>
      <p:sp>
        <p:nvSpPr>
          <p:cNvPr id="20" name="矩形 19"/>
          <p:cNvSpPr/>
          <p:nvPr/>
        </p:nvSpPr>
        <p:spPr>
          <a:xfrm>
            <a:off x="5591150" y="1845618"/>
            <a:ext cx="4752528"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连词，表目的，来</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6" name="TextBox 15"/>
          <p:cNvSpPr txBox="1"/>
          <p:nvPr/>
        </p:nvSpPr>
        <p:spPr>
          <a:xfrm>
            <a:off x="622598" y="2997746"/>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以</a:t>
            </a:r>
            <a:endParaRPr lang="zh-CN" altLang="en-US" sz="2800" dirty="0"/>
          </a:p>
        </p:txBody>
      </p:sp>
      <p:sp>
        <p:nvSpPr>
          <p:cNvPr id="17" name="左大括号 16"/>
          <p:cNvSpPr/>
          <p:nvPr/>
        </p:nvSpPr>
        <p:spPr>
          <a:xfrm>
            <a:off x="1630710" y="912637"/>
            <a:ext cx="288032" cy="471027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5591150" y="2475106"/>
            <a:ext cx="2592288"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介词，因为</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3" name="矩形 22"/>
          <p:cNvSpPr/>
          <p:nvPr/>
        </p:nvSpPr>
        <p:spPr>
          <a:xfrm>
            <a:off x="3862958" y="3128993"/>
            <a:ext cx="4248472" cy="656846"/>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已</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，已经</a:t>
            </a:r>
            <a:endParaRPr lang="en-US" altLang="zh-CN" sz="2800" kern="100" dirty="0">
              <a:solidFill>
                <a:srgbClr val="C00000"/>
              </a:solidFill>
              <a:latin typeface="Times New Roman" panose="02020603050405020304"/>
              <a:ea typeface="华文细黑"/>
            </a:endParaRPr>
          </a:p>
        </p:txBody>
      </p:sp>
      <p:sp>
        <p:nvSpPr>
          <p:cNvPr id="24" name="矩形 23"/>
          <p:cNvSpPr/>
          <p:nvPr/>
        </p:nvSpPr>
        <p:spPr>
          <a:xfrm>
            <a:off x="4871070" y="3803601"/>
            <a:ext cx="2016224" cy="661015"/>
          </a:xfrm>
          <a:prstGeom prst="rect">
            <a:avLst/>
          </a:prstGeom>
        </p:spPr>
        <p:txBody>
          <a:bodyPr wrap="square">
            <a:spAutoFit/>
          </a:bodyPr>
          <a:lstStyle/>
          <a:p>
            <a:pPr lvl="0">
              <a:lnSpc>
                <a:spcPct val="150000"/>
              </a:lnSpc>
            </a:pPr>
            <a:r>
              <a:rPr lang="zh-CN" altLang="zh-CN" sz="2800" kern="100" dirty="0">
                <a:solidFill>
                  <a:srgbClr val="C00000"/>
                </a:solidFill>
                <a:latin typeface="Times New Roman" panose="02020603050405020304"/>
                <a:ea typeface="华文细黑"/>
                <a:cs typeface="Times New Roman" panose="02020603050405020304"/>
              </a:rPr>
              <a:t>连词，而</a:t>
            </a:r>
            <a:endParaRPr lang="en-US" altLang="zh-CN" sz="2800" kern="100" dirty="0">
              <a:solidFill>
                <a:srgbClr val="C00000"/>
              </a:solidFill>
              <a:latin typeface="Times New Roman" panose="02020603050405020304"/>
              <a:ea typeface="华文细黑"/>
            </a:endParaRPr>
          </a:p>
        </p:txBody>
      </p:sp>
      <p:sp>
        <p:nvSpPr>
          <p:cNvPr id="25" name="矩形 24"/>
          <p:cNvSpPr/>
          <p:nvPr/>
        </p:nvSpPr>
        <p:spPr>
          <a:xfrm>
            <a:off x="3502918" y="4365898"/>
            <a:ext cx="2016224" cy="661015"/>
          </a:xfrm>
          <a:prstGeom prst="rect">
            <a:avLst/>
          </a:prstGeom>
        </p:spPr>
        <p:txBody>
          <a:bodyPr wrap="square">
            <a:spAutoFit/>
          </a:bodyPr>
          <a:lstStyle/>
          <a:p>
            <a:pPr lvl="0">
              <a:lnSpc>
                <a:spcPct val="150000"/>
              </a:lnSpc>
            </a:pPr>
            <a:r>
              <a:rPr lang="zh-CN" altLang="en-US" sz="2800" kern="100" dirty="0">
                <a:solidFill>
                  <a:srgbClr val="C00000"/>
                </a:solidFill>
                <a:latin typeface="Times New Roman" panose="02020603050405020304"/>
                <a:ea typeface="华文细黑"/>
                <a:cs typeface="Times New Roman" panose="02020603050405020304"/>
              </a:rPr>
              <a:t>介词，按照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6" name="矩形 25"/>
          <p:cNvSpPr/>
          <p:nvPr/>
        </p:nvSpPr>
        <p:spPr>
          <a:xfrm>
            <a:off x="4871070" y="5042876"/>
            <a:ext cx="2016224" cy="661015"/>
          </a:xfrm>
          <a:prstGeom prst="rect">
            <a:avLst/>
          </a:prstGeom>
        </p:spPr>
        <p:txBody>
          <a:bodyPr wrap="square">
            <a:spAutoFit/>
          </a:bodyPr>
          <a:lstStyle/>
          <a:p>
            <a:pPr lvl="0">
              <a:lnSpc>
                <a:spcPct val="150000"/>
              </a:lnSpc>
            </a:pPr>
            <a:r>
              <a:rPr lang="zh-CN" altLang="en-US" sz="2800" kern="100" dirty="0">
                <a:solidFill>
                  <a:srgbClr val="C00000"/>
                </a:solidFill>
                <a:latin typeface="Times New Roman" panose="02020603050405020304"/>
                <a:ea typeface="华文细黑"/>
                <a:cs typeface="Times New Roman" panose="02020603050405020304"/>
              </a:rPr>
              <a:t>连词，因此</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linds(horizontal)">
                                      <p:cBhvr>
                                        <p:cTn id="25" dur="500"/>
                                        <p:tgtEl>
                                          <p:spTgt spid="2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8"/>
                                        </p:tgtEl>
                                      </p:cBhvr>
                                    </p:animEffect>
                                    <p:set>
                                      <p:cBhvr>
                                        <p:cTn id="33" dur="1" fill="hold">
                                          <p:stCondLst>
                                            <p:cond delay="499"/>
                                          </p:stCondLst>
                                        </p:cTn>
                                        <p:tgtEl>
                                          <p:spTgt spid="1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4"/>
                                        </p:tgtEl>
                                      </p:cBhvr>
                                    </p:animEffect>
                                    <p:set>
                                      <p:cBhvr>
                                        <p:cTn id="48" dur="1" fill="hold">
                                          <p:stCondLst>
                                            <p:cond delay="499"/>
                                          </p:stCondLst>
                                        </p:cTn>
                                        <p:tgtEl>
                                          <p:spTgt spid="2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5"/>
                                        </p:tgtEl>
                                      </p:cBhvr>
                                    </p:animEffect>
                                    <p:set>
                                      <p:cBhvr>
                                        <p:cTn id="51" dur="1" fill="hold">
                                          <p:stCondLst>
                                            <p:cond delay="499"/>
                                          </p:stCondLst>
                                        </p:cTn>
                                        <p:tgtEl>
                                          <p:spTgt spid="2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6"/>
                                        </p:tgtEl>
                                      </p:cBhvr>
                                    </p:animEffect>
                                    <p:set>
                                      <p:cBhvr>
                                        <p:cTn id="54"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8" grpId="0"/>
      <p:bldP spid="18" grpId="1"/>
      <p:bldP spid="19" grpId="0"/>
      <p:bldP spid="19" grpId="1"/>
      <p:bldP spid="20" grpId="0"/>
      <p:bldP spid="20" grpId="1"/>
      <p:bldP spid="22" grpId="0"/>
      <p:bldP spid="22" grpId="1"/>
      <p:bldP spid="23" grpId="0"/>
      <p:bldP spid="23" grpId="1"/>
      <p:bldP spid="24" grpId="0"/>
      <p:bldP spid="24" grpId="1"/>
      <p:bldP spid="25" grpId="0"/>
      <p:bldP spid="25" grpId="1"/>
      <p:bldP spid="26" grpId="0"/>
      <p:bldP spid="2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622598" y="2762557"/>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乃</a:t>
            </a:r>
            <a:endParaRPr lang="zh-CN" altLang="en-US" sz="2800" dirty="0"/>
          </a:p>
        </p:txBody>
      </p:sp>
      <p:sp>
        <p:nvSpPr>
          <p:cNvPr id="12" name="左大括号 11"/>
          <p:cNvSpPr/>
          <p:nvPr/>
        </p:nvSpPr>
        <p:spPr>
          <a:xfrm>
            <a:off x="1630710" y="1643449"/>
            <a:ext cx="288032" cy="279445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1846734" y="1329943"/>
            <a:ext cx="9505056" cy="3323987"/>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家祭无忘告</a:t>
            </a:r>
            <a:r>
              <a:rPr lang="zh-CN" altLang="zh-CN" sz="2800" kern="100" dirty="0">
                <a:solidFill>
                  <a:srgbClr val="0000FF"/>
                </a:solidFill>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翁</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endParaRPr lang="en-US" altLang="zh-CN" sz="2800" kern="100" dirty="0" smtClean="0">
              <a:latin typeface="Times New Roman" panose="02020603050405020304"/>
              <a:ea typeface="华文细黑"/>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欲以生劫之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太子</a:t>
            </a:r>
            <a:r>
              <a:rPr lang="zh-CN" altLang="zh-CN" sz="2800" kern="100" dirty="0">
                <a:latin typeface="Times New Roman" panose="02020603050405020304"/>
                <a:ea typeface="华文细黑"/>
                <a:cs typeface="Times New Roman" panose="02020603050405020304"/>
              </a:rPr>
              <a:t>丹恐惧</a:t>
            </a:r>
            <a:r>
              <a:rPr lang="zh-CN" altLang="zh-CN" sz="2800" kern="100" dirty="0" smtClean="0">
                <a:latin typeface="Times New Roman" panose="02020603050405020304"/>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乃</a:t>
            </a:r>
            <a:r>
              <a:rPr lang="zh-CN" altLang="zh-CN" sz="2800" kern="100" dirty="0" smtClean="0">
                <a:latin typeface="Times New Roman" panose="02020603050405020304"/>
                <a:ea typeface="华文细黑"/>
                <a:cs typeface="Times New Roman" panose="02020603050405020304"/>
              </a:rPr>
              <a:t>请</a:t>
            </a:r>
            <a:r>
              <a:rPr lang="zh-CN" altLang="zh-CN" sz="2800" kern="100" dirty="0">
                <a:latin typeface="Times New Roman" panose="02020603050405020304"/>
                <a:ea typeface="华文细黑"/>
                <a:cs typeface="Times New Roman" panose="02020603050405020304"/>
              </a:rPr>
              <a:t>荆卿曰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a:solidFill>
                  <a:srgbClr val="0000FF"/>
                </a:solidFill>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今得闻教</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而今</a:t>
            </a:r>
            <a:r>
              <a:rPr lang="zh-CN" altLang="zh-CN" sz="2800" kern="100" dirty="0">
                <a:solidFill>
                  <a:srgbClr val="0000FF"/>
                </a:solidFill>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以手共搏之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zh-CN" altLang="en-US" sz="2800" dirty="0"/>
          </a:p>
        </p:txBody>
      </p:sp>
      <p:sp>
        <p:nvSpPr>
          <p:cNvPr id="14" name="矩形 13"/>
          <p:cNvSpPr/>
          <p:nvPr/>
        </p:nvSpPr>
        <p:spPr>
          <a:xfrm>
            <a:off x="4948598" y="1269554"/>
            <a:ext cx="3594880"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代词，你、你的</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4511030" y="1947501"/>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判断动词，是</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6239222" y="2565698"/>
            <a:ext cx="2736304"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副词，于是、就</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9" name="矩形 18"/>
          <p:cNvSpPr/>
          <p:nvPr/>
        </p:nvSpPr>
        <p:spPr>
          <a:xfrm>
            <a:off x="4078982" y="3186469"/>
            <a:ext cx="2727426"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副词，却、竟然</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5167980" y="3816468"/>
            <a:ext cx="2727426"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副词，只、仅仅</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4" grpId="0"/>
      <p:bldP spid="14" grpId="1"/>
      <p:bldP spid="15" grpId="0"/>
      <p:bldP spid="15" grpId="1"/>
      <p:bldP spid="18" grpId="0"/>
      <p:bldP spid="18" grpId="1"/>
      <p:bldP spid="19" grpId="0"/>
      <p:bldP spid="19" grpId="1"/>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TextBox 4"/>
          <p:cNvSpPr txBox="1"/>
          <p:nvPr/>
        </p:nvSpPr>
        <p:spPr>
          <a:xfrm>
            <a:off x="622598" y="3122597"/>
            <a:ext cx="1080120" cy="523221"/>
          </a:xfrm>
          <a:prstGeom prst="rect">
            <a:avLst/>
          </a:prstGeom>
          <a:noFill/>
        </p:spPr>
        <p:txBody>
          <a:bodyPr wrap="square" rtlCol="0">
            <a:spAutoFit/>
          </a:bodyPr>
          <a:lstStyle/>
          <a:p>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之</a:t>
            </a:r>
            <a:endParaRPr lang="zh-CN" altLang="en-US" sz="2800" dirty="0"/>
          </a:p>
        </p:txBody>
      </p:sp>
      <p:sp>
        <p:nvSpPr>
          <p:cNvPr id="12" name="左大括号 11"/>
          <p:cNvSpPr/>
          <p:nvPr/>
        </p:nvSpPr>
        <p:spPr>
          <a:xfrm>
            <a:off x="1630710" y="1354654"/>
            <a:ext cx="288032" cy="409136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3862958" y="2277666"/>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代词，这件事</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1918742" y="4221882"/>
            <a:ext cx="9289032" cy="1384995"/>
          </a:xfrm>
          <a:prstGeom prst="rect">
            <a:avLst/>
          </a:prstGeom>
        </p:spPr>
        <p:txBody>
          <a:bodyPr wrap="square">
            <a:spAutoFit/>
          </a:bodyPr>
          <a:lstStyle/>
          <a:p>
            <a:pPr lvl="0" algn="just">
              <a:lnSpc>
                <a:spcPct val="150000"/>
              </a:lnSpc>
            </a:pPr>
            <a:r>
              <a:rPr lang="zh-CN" altLang="en-US" sz="2800" kern="100" dirty="0" smtClean="0">
                <a:solidFill>
                  <a:srgbClr val="C00000"/>
                </a:solidFill>
                <a:latin typeface="Times New Roman" panose="02020603050405020304"/>
                <a:ea typeface="华文细黑"/>
                <a:cs typeface="Times New Roman" panose="02020603050405020304"/>
              </a:rPr>
              <a:t>                                             结构</a:t>
            </a:r>
            <a:r>
              <a:rPr lang="zh-CN" altLang="en-US" sz="2800" kern="100" dirty="0">
                <a:solidFill>
                  <a:srgbClr val="C00000"/>
                </a:solidFill>
                <a:latin typeface="Times New Roman" panose="02020603050405020304"/>
                <a:ea typeface="华文细黑"/>
                <a:cs typeface="Times New Roman" panose="02020603050405020304"/>
              </a:rPr>
              <a:t>助词，用在主谓之间，取消句子独立性，不译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5951190" y="981522"/>
            <a:ext cx="1944216"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代词，您</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4888046" y="1629594"/>
            <a:ext cx="4663543"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代词，指樊将军的首级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1" name="矩形 20"/>
          <p:cNvSpPr/>
          <p:nvPr/>
        </p:nvSpPr>
        <p:spPr>
          <a:xfrm>
            <a:off x="5591150" y="2925738"/>
            <a:ext cx="3024336" cy="656077"/>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结构助词，的</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2" name="矩形 21"/>
          <p:cNvSpPr/>
          <p:nvPr/>
        </p:nvSpPr>
        <p:spPr>
          <a:xfrm>
            <a:off x="3845202" y="3547186"/>
            <a:ext cx="6696744"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用在时间副词后面，凑足音节，不译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TextBox 12"/>
          <p:cNvSpPr txBox="1"/>
          <p:nvPr/>
        </p:nvSpPr>
        <p:spPr>
          <a:xfrm>
            <a:off x="1918742" y="1041911"/>
            <a:ext cx="9505056" cy="4616648"/>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微太子言，臣愿得谒</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秦</a:t>
            </a:r>
            <a:r>
              <a:rPr lang="zh-CN" altLang="zh-CN" sz="2800" kern="100" dirty="0">
                <a:latin typeface="Times New Roman" panose="02020603050405020304"/>
                <a:ea typeface="华文细黑"/>
                <a:cs typeface="Times New Roman" panose="02020603050405020304"/>
              </a:rPr>
              <a:t>王购</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金千斤</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为</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奈何</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愿</a:t>
            </a:r>
            <a:r>
              <a:rPr lang="zh-CN" altLang="zh-CN" sz="2800" kern="100" dirty="0">
                <a:latin typeface="Times New Roman" panose="02020603050405020304"/>
                <a:ea typeface="华文细黑"/>
                <a:cs typeface="Times New Roman" panose="02020603050405020304"/>
              </a:rPr>
              <a:t>得将军</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首以献秦</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顷</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a:latin typeface="Times New Roman" panose="02020603050405020304"/>
                <a:ea typeface="华文细黑"/>
                <a:cs typeface="Times New Roman" panose="02020603050405020304"/>
              </a:rPr>
              <a:t>未发</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秦</a:t>
            </a:r>
            <a:r>
              <a:rPr lang="zh-CN" altLang="zh-CN" sz="2800" kern="100" dirty="0">
                <a:solidFill>
                  <a:srgbClr val="0000FF"/>
                </a:solidFill>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遇</a:t>
            </a:r>
            <a:r>
              <a:rPr lang="zh-CN" altLang="zh-CN" sz="2800" kern="100" dirty="0">
                <a:latin typeface="Times New Roman" panose="02020603050405020304"/>
                <a:ea typeface="华文细黑"/>
                <a:cs typeface="Times New Roman" panose="02020603050405020304"/>
              </a:rPr>
              <a:t>将军，可谓深</a:t>
            </a:r>
            <a:r>
              <a:rPr lang="zh-CN" altLang="zh-CN" sz="2800" kern="100" dirty="0" smtClean="0">
                <a:latin typeface="Times New Roman" panose="02020603050405020304"/>
                <a:ea typeface="华文细黑"/>
                <a:cs typeface="Times New Roman" panose="02020603050405020304"/>
              </a:rPr>
              <a:t>矣</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en-US" altLang="zh-CN" sz="2800" kern="100" dirty="0" smtClean="0">
                <a:latin typeface="Times New Roman" panose="02020603050405020304"/>
                <a:ea typeface="华文细黑"/>
                <a:cs typeface="Times New Roman" panose="02020603050405020304"/>
              </a:rPr>
              <a:t>__________________</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1"/>
                                        </p:tgtEl>
                                      </p:cBhvr>
                                    </p:animEffect>
                                    <p:set>
                                      <p:cBhvr>
                                        <p:cTn id="39" dur="1" fill="hold">
                                          <p:stCondLst>
                                            <p:cond delay="499"/>
                                          </p:stCondLst>
                                        </p:cTn>
                                        <p:tgtEl>
                                          <p:spTgt spid="2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4" grpId="0"/>
      <p:bldP spid="14" grpId="1"/>
      <p:bldP spid="15" grpId="0"/>
      <p:bldP spid="15" grpId="1"/>
      <p:bldP spid="16" grpId="0"/>
      <p:bldP spid="16" grpId="1"/>
      <p:bldP spid="17" grpId="0"/>
      <p:bldP spid="17" grpId="1"/>
      <p:bldP spid="21" grpId="0"/>
      <p:bldP spid="21" grpId="1"/>
      <p:bldP spid="22" grpId="0"/>
      <p:bldP spid="2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3" name="TextBox 12"/>
          <p:cNvSpPr txBox="1"/>
          <p:nvPr/>
        </p:nvSpPr>
        <p:spPr>
          <a:xfrm>
            <a:off x="478582" y="261442"/>
            <a:ext cx="11161240" cy="5909310"/>
          </a:xfrm>
          <a:prstGeom prst="rect">
            <a:avLst/>
          </a:prstGeom>
          <a:noFill/>
        </p:spPr>
        <p:txBody>
          <a:bodyPr wrap="square" rtlCol="0">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7.</a:t>
            </a:r>
            <a:r>
              <a:rPr lang="zh-CN" altLang="zh-CN" sz="2800" b="1" kern="100" dirty="0">
                <a:latin typeface="Times New Roman" panose="02020603050405020304"/>
                <a:ea typeface="华文细黑"/>
                <a:cs typeface="Times New Roman" panose="02020603050405020304"/>
              </a:rPr>
              <a:t>翻译下列文中的句子</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秦将王翦破赵，虏赵王，尽收其地，进兵北略地，至燕南界。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译文：</a:t>
            </a:r>
            <a:r>
              <a:rPr lang="en-US" altLang="zh-CN" sz="2800" kern="100" dirty="0" smtClean="0">
                <a:latin typeface="Times New Roman" panose="02020603050405020304"/>
                <a:ea typeface="华文细黑"/>
                <a:cs typeface="Courier New" panose="02070309020205020404"/>
              </a:rPr>
              <a:t>_____________________________________________________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________________________________________________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然则将军之仇报，而燕国见陵之耻除矣。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译文</a:t>
            </a:r>
            <a:r>
              <a:rPr lang="zh-CN" altLang="zh-CN" sz="2800" kern="100" dirty="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_______________________________________________________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既已，无可奈何，乃遂收盛樊於期之首，函封之。</a:t>
            </a:r>
            <a:endParaRPr lang="zh-CN" altLang="zh-CN" sz="1050" kern="100" dirty="0">
              <a:latin typeface="宋体" panose="02010600030101010101" pitchFamily="2" charset="-122"/>
              <a:cs typeface="Courier New" panose="02070309020205020404"/>
            </a:endParaRPr>
          </a:p>
          <a:p>
            <a:pPr>
              <a:lnSpc>
                <a:spcPct val="150000"/>
              </a:lnSpc>
              <a:spcAft>
                <a:spcPts val="0"/>
              </a:spcAft>
            </a:pPr>
            <a:r>
              <a:rPr lang="zh-CN" altLang="zh-CN" sz="2800" kern="100" dirty="0" smtClean="0">
                <a:latin typeface="Times New Roman" panose="02020603050405020304"/>
                <a:ea typeface="华文细黑"/>
                <a:cs typeface="Times New Roman" panose="02020603050405020304"/>
              </a:rPr>
              <a:t>译文</a:t>
            </a:r>
            <a:r>
              <a:rPr lang="zh-CN" altLang="zh-CN" sz="2800" kern="100" dirty="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______________________________________________________</a:t>
            </a:r>
            <a:endParaRPr lang="en-US" altLang="zh-CN" sz="2800" kern="100" dirty="0" smtClean="0">
              <a:latin typeface="Times New Roman" panose="02020603050405020304"/>
              <a:ea typeface="华文细黑"/>
              <a:cs typeface="Courier New" panose="02070309020205020404"/>
            </a:endParaRPr>
          </a:p>
          <a:p>
            <a:pPr>
              <a:lnSpc>
                <a:spcPct val="150000"/>
              </a:lnSpc>
              <a:spcAft>
                <a:spcPts val="0"/>
              </a:spcAft>
            </a:pPr>
            <a:r>
              <a:rPr lang="en-US" altLang="zh-CN" sz="2800" kern="100" dirty="0" smtClean="0">
                <a:latin typeface="Times New Roman" panose="02020603050405020304"/>
                <a:ea typeface="华文细黑"/>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622598" y="1485578"/>
            <a:ext cx="10225136" cy="1384995"/>
          </a:xfrm>
          <a:prstGeom prst="rect">
            <a:avLst/>
          </a:prstGeom>
        </p:spPr>
        <p:txBody>
          <a:bodyPr wrap="square">
            <a:spAutoFit/>
          </a:bodyPr>
          <a:lstStyle/>
          <a:p>
            <a:pPr lvl="0" algn="just">
              <a:lnSpc>
                <a:spcPct val="150000"/>
              </a:lnSpc>
            </a:pPr>
            <a:r>
              <a:rPr lang="zh-CN" altLang="en-US" sz="2800" kern="100" dirty="0" smtClean="0">
                <a:solidFill>
                  <a:srgbClr val="C00000"/>
                </a:solidFill>
                <a:latin typeface="Times New Roman" panose="02020603050405020304"/>
                <a:ea typeface="华文细黑"/>
                <a:cs typeface="Times New Roman" panose="02020603050405020304"/>
              </a:rPr>
              <a:t>              秦国</a:t>
            </a:r>
            <a:r>
              <a:rPr lang="zh-CN" altLang="en-US" sz="2800" kern="100" dirty="0">
                <a:solidFill>
                  <a:srgbClr val="C00000"/>
                </a:solidFill>
                <a:latin typeface="Times New Roman" panose="02020603050405020304"/>
                <a:ea typeface="华文细黑"/>
                <a:cs typeface="Times New Roman" panose="02020603050405020304"/>
              </a:rPr>
              <a:t>将领王翦攻破赵国，俘虏了赵王，全部占领了赵国的土地，向北进军掠夺土地，直到燕国南部的边界。</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1630710" y="3429794"/>
            <a:ext cx="9145016" cy="738664"/>
          </a:xfrm>
          <a:prstGeom prst="rect">
            <a:avLst/>
          </a:prstGeom>
        </p:spPr>
        <p:txBody>
          <a:bodyPr wrap="squar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这样将军的仇就报了，而且燕国被欺侮的耻辱也除掉了。</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694606" y="4725938"/>
            <a:ext cx="10585176" cy="1302408"/>
          </a:xfrm>
          <a:prstGeom prst="rect">
            <a:avLst/>
          </a:prstGeom>
        </p:spPr>
        <p:txBody>
          <a:bodyPr wrap="square">
            <a:spAutoFit/>
          </a:bodyPr>
          <a:lstStyle/>
          <a:p>
            <a:pPr algn="just">
              <a:lnSpc>
                <a:spcPct val="150000"/>
              </a:lnSpc>
              <a:spcAft>
                <a:spcPts val="0"/>
              </a:spcAft>
            </a:pPr>
            <a:r>
              <a:rPr lang="zh-CN" altLang="en-US" sz="2800" kern="100" dirty="0" smtClean="0">
                <a:solidFill>
                  <a:srgbClr val="C00000"/>
                </a:solidFill>
                <a:latin typeface="Times New Roman" panose="02020603050405020304"/>
                <a:ea typeface="华文细黑"/>
                <a:cs typeface="Times New Roman" panose="02020603050405020304"/>
              </a:rPr>
              <a:t>           事</a:t>
            </a:r>
            <a:r>
              <a:rPr lang="zh-CN" altLang="en-US" sz="2800" kern="100" dirty="0">
                <a:solidFill>
                  <a:srgbClr val="C00000"/>
                </a:solidFill>
                <a:latin typeface="Times New Roman" panose="02020603050405020304"/>
                <a:ea typeface="华文细黑"/>
                <a:cs typeface="Times New Roman" panose="02020603050405020304"/>
              </a:rPr>
              <a:t>已至此，也没有别的办法了，于是就收起了樊於期的头，用匣子封装起来。</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6" grpId="0"/>
      <p:bldP spid="16" grpId="1"/>
      <p:bldP spid="11" grpId="0"/>
      <p:bldP spid="11" grpId="1"/>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009416"/>
            <a:ext cx="11804878"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en-US" sz="2800" b="1" kern="100" dirty="0">
                <a:solidFill>
                  <a:srgbClr val="C00000"/>
                </a:solidFill>
                <a:latin typeface="Times New Roman" panose="02020603050405020304"/>
                <a:ea typeface="华文细黑"/>
                <a:cs typeface="Courier New" panose="02070309020205020404"/>
              </a:rPr>
              <a:t>课文</a:t>
            </a:r>
            <a:r>
              <a:rPr lang="zh-CN" altLang="en-US" sz="2800" b="1" kern="100" dirty="0" smtClean="0">
                <a:solidFill>
                  <a:srgbClr val="C00000"/>
                </a:solidFill>
                <a:latin typeface="Times New Roman" panose="02020603050405020304"/>
                <a:ea typeface="华文细黑"/>
                <a:cs typeface="Courier New" panose="02070309020205020404"/>
              </a:rPr>
              <a:t>名句</a:t>
            </a:r>
            <a:endParaRPr lang="en-US" altLang="zh-CN" sz="2800" b="1" kern="100" dirty="0" smtClean="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风萧萧兮易水寒，壮士一去兮不复还！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复为慷慨羽声，士皆瞋目，发尽上指冠。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轲既取图奉之，发图，图穷而匕首见。</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39000" y="368711"/>
            <a:ext cx="1144927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54027"/>
            <a:ext cx="11397584" cy="5293733"/>
          </a:xfrm>
          <a:prstGeom prst="rect">
            <a:avLst/>
          </a:prstGeom>
        </p:spPr>
        <p:txBody>
          <a:bodyPr wrap="square" lIns="121898" tIns="60948" rIns="121898" bIns="60948">
            <a:spAutoFit/>
          </a:bodyPr>
          <a:lstStyle/>
          <a:p>
            <a:pPr lvl="0"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en-US" sz="2800" b="1" kern="100" dirty="0">
                <a:solidFill>
                  <a:srgbClr val="C00000"/>
                </a:solidFill>
                <a:latin typeface="Times New Roman" panose="02020603050405020304"/>
                <a:ea typeface="华文细黑"/>
                <a:cs typeface="Courier New" panose="02070309020205020404"/>
              </a:rPr>
              <a:t>课外名句</a:t>
            </a:r>
            <a:endParaRPr lang="en-US" altLang="zh-CN" sz="2800" b="1" kern="100" dirty="0">
              <a:solidFill>
                <a:srgbClr val="C00000"/>
              </a:solidFill>
              <a:latin typeface="Times New Roman" panose="02020603050405020304"/>
              <a:ea typeface="华文细黑"/>
              <a:cs typeface="Courier New" panose="020703090202050204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Courier New" panose="02070309020205020404"/>
              </a:rPr>
              <a:t>《战国策》名言名句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前事之不忘，后事之师。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争名者于朝，争利者于市。</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士为知己者死，女为悦己者容。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日中则移，月满则亏，物盛则衰。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善作者不必善成，善始者不必善终。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人之有德于我也，不可忘也；吾有德于人也，不可不忘也。</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29745" y="3076446"/>
            <a:ext cx="9930924"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smtClean="0">
                <a:solidFill>
                  <a:schemeClr val="bg1"/>
                </a:solidFill>
                <a:latin typeface="华文细黑" pitchFamily="2" charset="-122"/>
                <a:ea typeface="华文细黑" pitchFamily="2" charset="-122"/>
                <a:cs typeface="Times New Roman" panose="02020603050405020304" pitchFamily="18" charset="0"/>
              </a:rPr>
              <a:t>读</a:t>
            </a:r>
            <a:r>
              <a:rPr lang="zh-CN" altLang="en-US" sz="4000" b="1" dirty="0">
                <a:solidFill>
                  <a:schemeClr val="bg1"/>
                </a:solidFill>
                <a:latin typeface="华文细黑" pitchFamily="2" charset="-122"/>
                <a:ea typeface="华文细黑" pitchFamily="2" charset="-122"/>
                <a:cs typeface="Times New Roman" panose="02020603050405020304" pitchFamily="18" charset="0"/>
              </a:rPr>
              <a:t>文本内容，学基础知常识</a:t>
            </a:r>
            <a:endParaRPr lang="zh-CN" altLang="en-US"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12457"/>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文本</a:t>
            </a:r>
            <a:r>
              <a:rPr lang="zh-CN" altLang="en-US" b="1" dirty="0">
                <a:solidFill>
                  <a:srgbClr val="FFFF00"/>
                </a:solidFill>
                <a:latin typeface="微软雅黑" panose="020B0503020204020204" pitchFamily="34" charset="-122"/>
                <a:ea typeface="微软雅黑" panose="020B0503020204020204" pitchFamily="34" charset="-122"/>
              </a:rPr>
              <a:t>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339000" y="1269554"/>
            <a:ext cx="11478502"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刘</a:t>
            </a:r>
            <a:r>
              <a:rPr lang="zh-CN" altLang="zh-CN" sz="2800" kern="100" dirty="0">
                <a:latin typeface="Times New Roman" panose="02020603050405020304"/>
                <a:ea typeface="华文细黑"/>
                <a:cs typeface="Times New Roman" panose="02020603050405020304"/>
              </a:rPr>
              <a:t>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约前</a:t>
            </a:r>
            <a:r>
              <a:rPr lang="en-US" altLang="zh-CN" sz="2800" kern="100" dirty="0">
                <a:latin typeface="Times New Roman" panose="02020603050405020304"/>
                <a:ea typeface="华文细黑"/>
                <a:cs typeface="Courier New" panose="02070309020205020404"/>
              </a:rPr>
              <a:t>771—</a:t>
            </a:r>
            <a:r>
              <a:rPr lang="zh-CN" altLang="zh-CN" sz="2800" kern="100" dirty="0">
                <a:latin typeface="Times New Roman" panose="02020603050405020304"/>
                <a:ea typeface="华文细黑"/>
                <a:cs typeface="Times New Roman" panose="02020603050405020304"/>
              </a:rPr>
              <a:t>前</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，西汉著名的经学家、</a:t>
            </a:r>
            <a:r>
              <a:rPr lang="zh-CN" altLang="zh-CN" sz="2800" kern="100" dirty="0" smtClean="0">
                <a:latin typeface="Times New Roman" panose="02020603050405020304"/>
                <a:ea typeface="华文细黑"/>
                <a:cs typeface="Times New Roman" panose="02020603050405020304"/>
              </a:rPr>
              <a:t>目录</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学</a:t>
            </a:r>
            <a:r>
              <a:rPr lang="zh-CN" altLang="zh-CN" sz="2800" kern="100" dirty="0">
                <a:latin typeface="Times New Roman" panose="02020603050405020304"/>
                <a:ea typeface="华文细黑"/>
                <a:cs typeface="Times New Roman" panose="02020603050405020304"/>
              </a:rPr>
              <a:t>家、文学家。又名刘更生，字子政，西汉沛县人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楚</a:t>
            </a:r>
            <a:r>
              <a:rPr lang="zh-CN" altLang="zh-CN" sz="2800" kern="100" dirty="0">
                <a:latin typeface="Times New Roman" panose="02020603050405020304"/>
                <a:ea typeface="华文细黑"/>
                <a:cs typeface="Times New Roman" panose="02020603050405020304"/>
              </a:rPr>
              <a:t>元王刘交四世孙。</a:t>
            </a:r>
            <a:endParaRPr lang="zh-CN" altLang="zh-CN" sz="1050" kern="100" dirty="0">
              <a:effectLst/>
              <a:latin typeface="宋体" panose="02010600030101010101" pitchFamily="2" charset="-122"/>
              <a:cs typeface="Courier New" panose="02070309020205020404"/>
            </a:endParaRPr>
          </a:p>
        </p:txBody>
      </p:sp>
      <p:pic>
        <p:nvPicPr>
          <p:cNvPr id="1026" name="Picture 2" descr="刘向"/>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263558" y="1322149"/>
            <a:ext cx="2088730" cy="239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06880"/>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339000" y="909514"/>
            <a:ext cx="11478502"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荆轲刺秦王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的故事发生在战国末期公元前</a:t>
            </a:r>
            <a:r>
              <a:rPr lang="en-US" altLang="zh-CN" sz="2800" kern="100" dirty="0">
                <a:latin typeface="Times New Roman" panose="02020603050405020304"/>
                <a:ea typeface="华文细黑"/>
                <a:cs typeface="Courier New" panose="02070309020205020404"/>
              </a:rPr>
              <a:t>227</a:t>
            </a:r>
            <a:r>
              <a:rPr lang="zh-CN" altLang="zh-CN" sz="2800" kern="100" dirty="0">
                <a:latin typeface="Times New Roman" panose="02020603050405020304"/>
                <a:ea typeface="华文细黑"/>
                <a:cs typeface="Times New Roman" panose="02020603050405020304"/>
              </a:rPr>
              <a:t>年，即秦统一中国之前的</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年。当时，秦已于公元前</a:t>
            </a:r>
            <a:r>
              <a:rPr lang="en-US" altLang="zh-CN" sz="2800" kern="100" dirty="0">
                <a:latin typeface="Times New Roman" panose="02020603050405020304"/>
                <a:ea typeface="华文细黑"/>
                <a:cs typeface="Courier New" panose="02070309020205020404"/>
              </a:rPr>
              <a:t>230</a:t>
            </a:r>
            <a:r>
              <a:rPr lang="zh-CN" altLang="zh-CN" sz="2800" kern="100" dirty="0">
                <a:latin typeface="Times New Roman" panose="02020603050405020304"/>
                <a:ea typeface="华文细黑"/>
                <a:cs typeface="Times New Roman" panose="02020603050405020304"/>
              </a:rPr>
              <a:t>年灭韩，又于公元前</a:t>
            </a:r>
            <a:r>
              <a:rPr lang="en-US" altLang="zh-CN" sz="2800" kern="100" dirty="0">
                <a:latin typeface="Times New Roman" panose="02020603050405020304"/>
                <a:ea typeface="华文细黑"/>
                <a:cs typeface="Courier New" panose="02070309020205020404"/>
              </a:rPr>
              <a:t>228</a:t>
            </a:r>
            <a:r>
              <a:rPr lang="zh-CN" altLang="zh-CN" sz="2800" kern="100" dirty="0">
                <a:latin typeface="Times New Roman" panose="02020603050405020304"/>
                <a:ea typeface="华文细黑"/>
                <a:cs typeface="Times New Roman" panose="02020603050405020304"/>
              </a:rPr>
              <a:t>年破赵</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秦灭赵是在公元前</a:t>
            </a:r>
            <a:r>
              <a:rPr lang="en-US" altLang="zh-CN" sz="2800" kern="100" dirty="0">
                <a:latin typeface="Times New Roman" panose="02020603050405020304"/>
                <a:ea typeface="华文细黑"/>
                <a:cs typeface="Courier New" panose="02070309020205020404"/>
              </a:rPr>
              <a:t>222</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，秦统一六国的大势已定。地处赵国东北方的燕国是一个弱小的国家。当初，燕王喜为了结好秦国，曾将太子丹交给秦国作为人质。而秦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遇之不善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，太子丹于公元前</a:t>
            </a:r>
            <a:r>
              <a:rPr lang="en-US" altLang="zh-CN" sz="2800" kern="100" dirty="0">
                <a:latin typeface="Times New Roman" panose="02020603050405020304"/>
                <a:ea typeface="华文细黑"/>
                <a:cs typeface="Courier New" panose="02070309020205020404"/>
              </a:rPr>
              <a:t>232</a:t>
            </a:r>
            <a:r>
              <a:rPr lang="zh-CN" altLang="zh-CN" sz="2800" kern="100" dirty="0">
                <a:latin typeface="Times New Roman" panose="02020603050405020304"/>
                <a:ea typeface="华文细黑"/>
                <a:cs typeface="Times New Roman" panose="02020603050405020304"/>
              </a:rPr>
              <a:t>年逃回燕国。为了抵抗强秦的大举进攻，同时也为了报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见陵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之仇，太子丹想派刺客去劫持秦王，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使悉反诸侯之地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；或者刺杀秦王嬴政，使秦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内有大乱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君臣相疑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，然后联合诸侯共同破秦。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荆轲刺秦王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的故事，就是在这样的背景下发生的。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718" y="261442"/>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三、文化常识</a:t>
            </a:r>
            <a:endPar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272718" y="837506"/>
            <a:ext cx="11655136"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卿：古代对人的敬称。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古时音乐分宫、商、角、徵、羽、变宫、变徵七音。变徵是徵音的变调，声调悲凉；羽，声调激愤。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中庶子：管理国君的车马之类的官。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郎中：宫廷的侍卫。</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《战国策》：是一部国别体史学著作，又称《国策》。记事年代起于战国初年，止于秦灭六国，约有</a:t>
            </a:r>
            <a:r>
              <a:rPr lang="en-US" altLang="zh-CN" sz="2800" kern="100" dirty="0">
                <a:latin typeface="Times New Roman" panose="02020603050405020304"/>
                <a:ea typeface="华文细黑"/>
                <a:cs typeface="Courier New" panose="02070309020205020404"/>
              </a:rPr>
              <a:t>240</a:t>
            </a:r>
            <a:r>
              <a:rPr lang="zh-CN" altLang="zh-CN" sz="2800" kern="100" dirty="0">
                <a:latin typeface="Times New Roman" panose="02020603050405020304"/>
                <a:ea typeface="华文细黑"/>
                <a:cs typeface="Times New Roman" panose="02020603050405020304"/>
              </a:rPr>
              <a:t>年的历史。分为</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策，</a:t>
            </a:r>
            <a:r>
              <a:rPr lang="en-US" altLang="zh-CN" sz="2800" kern="100" dirty="0">
                <a:latin typeface="Times New Roman" panose="02020603050405020304"/>
                <a:ea typeface="华文细黑"/>
                <a:cs typeface="Courier New" panose="02070309020205020404"/>
              </a:rPr>
              <a:t>33</a:t>
            </a:r>
            <a:r>
              <a:rPr lang="zh-CN" altLang="zh-CN" sz="2800" kern="100" dirty="0">
                <a:latin typeface="Times New Roman" panose="02020603050405020304"/>
                <a:ea typeface="华文细黑"/>
                <a:cs typeface="Times New Roman" panose="02020603050405020304"/>
              </a:rPr>
              <a:t>卷，共</a:t>
            </a:r>
            <a:r>
              <a:rPr lang="en-US" altLang="zh-CN" sz="2800" kern="100" dirty="0">
                <a:latin typeface="Times New Roman" panose="02020603050405020304"/>
                <a:ea typeface="华文细黑"/>
                <a:cs typeface="Courier New" panose="02070309020205020404"/>
              </a:rPr>
              <a:t>497</a:t>
            </a:r>
            <a:r>
              <a:rPr lang="zh-CN" altLang="zh-CN" sz="2800" kern="100" dirty="0">
                <a:latin typeface="Times New Roman" panose="02020603050405020304"/>
                <a:ea typeface="华文细黑"/>
                <a:cs typeface="Times New Roman" panose="02020603050405020304"/>
              </a:rPr>
              <a:t>篇，主要记述了战国时期的游说之士的政治主张和言行策略。其散文主要是秦疏校雠古书的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叙录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，较有名的有《谏营昌陵疏》和《战国策叙录》。</a:t>
            </a:r>
            <a:endParaRPr lang="zh-CN" altLang="zh-CN" sz="1050" kern="100" dirty="0">
              <a:effectLst/>
              <a:latin typeface="宋体" panose="02010600030101010101" pitchFamily="2" charset="-122"/>
              <a:cs typeface="Courier New" panose="02070309020205020404"/>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a:solidFill>
                  <a:schemeClr val="bg1"/>
                </a:solidFill>
                <a:latin typeface="华文细黑" pitchFamily="2" charset="-122"/>
                <a:ea typeface="华文细黑" pitchFamily="2" charset="-122"/>
                <a:cs typeface="Times New Roman" panose="02020603050405020304" pitchFamily="18" charset="0"/>
              </a:rPr>
              <a:t>读课文题点，析思路明答案</a:t>
            </a:r>
            <a:endParaRPr lang="en-US" altLang="zh-CN"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17627"/>
            <a:ext cx="12190413" cy="259228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3" name="TextBox 12">
            <a:hlinkClick r:id="rId1" action="ppaction://hlinksldjump"/>
          </p:cNvPr>
          <p:cNvSpPr txBox="1"/>
          <p:nvPr userDrawn="1"/>
        </p:nvSpPr>
        <p:spPr>
          <a:xfrm>
            <a:off x="3463717" y="2781722"/>
            <a:ext cx="5262979" cy="1107996"/>
          </a:xfrm>
          <a:prstGeom prst="rect">
            <a:avLst/>
          </a:prstGeom>
          <a:noFill/>
        </p:spPr>
        <p:txBody>
          <a:bodyPr wrap="none" rtlCol="0">
            <a:spAutoFit/>
          </a:bodyPr>
          <a:lstStyle/>
          <a:p>
            <a:r>
              <a:rPr lang="zh-CN" altLang="en-US" sz="6600" b="1" dirty="0" smtClean="0">
                <a:solidFill>
                  <a:srgbClr val="3114AC"/>
                </a:solidFill>
                <a:latin typeface="微软雅黑" panose="020B0503020204020204" pitchFamily="34" charset="-122"/>
                <a:ea typeface="微软雅黑" panose="020B0503020204020204" pitchFamily="34" charset="-122"/>
              </a:rPr>
              <a:t>教师用书独有</a:t>
            </a:r>
            <a:endParaRPr lang="zh-CN" altLang="en-US" sz="6600" b="1" dirty="0">
              <a:solidFill>
                <a:srgbClr val="3114AC"/>
              </a:solidFill>
              <a:latin typeface="微软雅黑" panose="020B0503020204020204" pitchFamily="34" charset="-122"/>
              <a:ea typeface="微软雅黑" panose="020B0503020204020204" pitchFamily="34" charset="-122"/>
            </a:endParaRPr>
          </a:p>
        </p:txBody>
      </p:sp>
      <p:sp>
        <p:nvSpPr>
          <p:cNvPr id="6" name="TextBox 5">
            <a:hlinkClick r:id="rId2"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学习目标</a:t>
            </a:r>
            <a:endParaRPr lang="zh-CN" altLang="en-US" sz="2400" dirty="0" smtClean="0">
              <a:solidFill>
                <a:schemeClr val="bg1"/>
              </a:solidFill>
              <a:latin typeface="+mj-ea"/>
              <a:ea typeface="+mj-ea"/>
              <a:cs typeface="Times New Roman" panose="02020603050405020304" pitchFamily="18" charset="0"/>
            </a:endParaRPr>
          </a:p>
        </p:txBody>
      </p:sp>
      <p:sp>
        <p:nvSpPr>
          <p:cNvPr id="8" name="TextBox 7">
            <a:hlinkClick r:id="rId3" action="ppaction://hlinksldjump"/>
          </p:cNvPr>
          <p:cNvSpPr txBox="1"/>
          <p:nvPr/>
        </p:nvSpPr>
        <p:spPr>
          <a:xfrm>
            <a:off x="8927049"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课堂导语</a:t>
            </a:r>
            <a:endParaRPr lang="zh-CN" altLang="en-US" sz="2400" dirty="0" smtClean="0">
              <a:solidFill>
                <a:schemeClr val="bg1"/>
              </a:solidFill>
              <a:latin typeface="+mj-ea"/>
              <a:ea typeface="+mj-ea"/>
              <a:cs typeface="Times New Roman" panose="02020603050405020304" pitchFamily="18" charset="0"/>
            </a:endParaRPr>
          </a:p>
        </p:txBody>
      </p:sp>
      <p:sp>
        <p:nvSpPr>
          <p:cNvPr id="9" name="TextBox 8">
            <a:hlinkClick r:id="rId4" action="ppaction://hlinksldjump"/>
          </p:cNvPr>
          <p:cNvSpPr txBox="1"/>
          <p:nvPr/>
        </p:nvSpPr>
        <p:spPr>
          <a:xfrm>
            <a:off x="7247686" y="6397923"/>
            <a:ext cx="1584000"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脉络梳理</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793392"/>
            <a:ext cx="11300822" cy="3354740"/>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学习目标</a:t>
            </a:r>
            <a:endParaRPr lang="en-US" altLang="zh-CN" sz="2800" b="1" kern="100" dirty="0" smtClean="0">
              <a:solidFill>
                <a:srgbClr val="0000FF"/>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积累重要文言实词、虚词，培养文言标点和翻译的能力。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了解《战国策》及相关知识，把握古代记叙散文的特点。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理解、分析人物的形象特点。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学习文中塑造人物形象的手法。</a:t>
            </a:r>
            <a:endParaRPr lang="zh-CN" altLang="zh-CN" sz="1050" kern="100" dirty="0">
              <a:effectLst/>
              <a:latin typeface="宋体" panose="02010600030101010101" pitchFamily="2" charset="-122"/>
              <a:cs typeface="Courier New" panose="02070309020205020404"/>
            </a:endParaRPr>
          </a:p>
        </p:txBody>
      </p:sp>
      <p:pic>
        <p:nvPicPr>
          <p:cNvPr id="3" name="图片 2">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333450"/>
            <a:ext cx="11300822" cy="4647402"/>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课堂</a:t>
            </a:r>
            <a:r>
              <a:rPr lang="zh-CN" altLang="en-US" sz="2800" b="1" kern="100" dirty="0">
                <a:solidFill>
                  <a:srgbClr val="0000FF"/>
                </a:solidFill>
                <a:latin typeface="Times New Roman" panose="02020603050405020304"/>
                <a:ea typeface="华文细黑"/>
                <a:cs typeface="Courier New" panose="02070309020205020404"/>
              </a:rPr>
              <a:t>导语</a:t>
            </a:r>
            <a:endParaRPr lang="en-US" altLang="zh-CN" sz="2800" b="1" kern="100" dirty="0" smtClean="0">
              <a:solidFill>
                <a:srgbClr val="0000FF"/>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播放电影《荆轲刺秦王》片段</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大导演陈凯歌拍摄的这部《荆轲刺秦王》，动人心魄，催人泪下。荆轲是一个英雄，浑身充满着坚持己见的义无反顾的决绝，即使毁灭自身也不损大义，并以一曲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风萧萧兮易水寒，壮士一去兮不复还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的慷慨高歌传诵千古，这节课让我们通过文字一起来感受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刺秦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这惊心动魄的历史场面吧。</a:t>
            </a:r>
            <a:endParaRPr lang="zh-CN" altLang="zh-CN" sz="1050" kern="100" dirty="0">
              <a:effectLst/>
              <a:latin typeface="宋体" panose="02010600030101010101" pitchFamily="2" charset="-122"/>
              <a:cs typeface="Courier New" panose="02070309020205020404"/>
            </a:endParaRPr>
          </a:p>
        </p:txBody>
      </p:sp>
      <p:pic>
        <p:nvPicPr>
          <p:cNvPr id="3" name="图片 2">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407188"/>
            <a:ext cx="11300822" cy="691768"/>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脉络梳理</a:t>
            </a:r>
            <a:endParaRPr lang="en-US" altLang="zh-CN" sz="2800" b="1" kern="100" dirty="0" smtClean="0">
              <a:solidFill>
                <a:srgbClr val="0000FF"/>
              </a:solidFill>
              <a:latin typeface="Times New Roman" panose="02020603050405020304"/>
              <a:ea typeface="华文细黑"/>
              <a:cs typeface="Courier New" panose="02070309020205020404"/>
            </a:endParaRPr>
          </a:p>
        </p:txBody>
      </p:sp>
      <p:sp>
        <p:nvSpPr>
          <p:cNvPr id="3" name="TextBox 2"/>
          <p:cNvSpPr txBox="1"/>
          <p:nvPr/>
        </p:nvSpPr>
        <p:spPr>
          <a:xfrm>
            <a:off x="550590" y="1127268"/>
            <a:ext cx="11305256"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一、序幕</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秦将王翦破赵</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至燕南界</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：简介背景，秦兵压境，燕国危在旦夕</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行刺背景</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二、开端</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太子丹恐惧</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愿足下更虑之</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：太子丹请荆轲商量对策，荆轲提出办法，太子丹又不愿执行。提出行刺秦王，故事开始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行刺缘起</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三、发展</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荆轲知太子不忍</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终已不顾</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：从准备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信物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到寻制凶器，从配备助手到易水送别，故事一步步向前发展</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行刺</a:t>
            </a:r>
            <a:r>
              <a:rPr lang="zh-CN" altLang="zh-CN" sz="2800" kern="100" dirty="0" smtClean="0">
                <a:latin typeface="Times New Roman" panose="02020603050405020304"/>
                <a:ea typeface="华文细黑"/>
                <a:cs typeface="Times New Roman" panose="02020603050405020304"/>
              </a:rPr>
              <a:t>准备</a:t>
            </a:r>
            <a:endParaRPr lang="zh-CN" altLang="zh-CN" sz="280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
        <p:nvSpPr>
          <p:cNvPr id="3" name="TextBox 2"/>
          <p:cNvSpPr txBox="1"/>
          <p:nvPr/>
        </p:nvSpPr>
        <p:spPr>
          <a:xfrm>
            <a:off x="550590" y="1127268"/>
            <a:ext cx="11305256" cy="3108543"/>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四</a:t>
            </a:r>
            <a:r>
              <a:rPr lang="zh-CN" altLang="zh-CN" sz="2800" kern="100" dirty="0">
                <a:latin typeface="Times New Roman" panose="02020603050405020304"/>
                <a:ea typeface="华文细黑"/>
                <a:cs typeface="Times New Roman" panose="02020603050405020304"/>
              </a:rPr>
              <a:t>、高潮</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既至秦</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被八创</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：荆轲廷刺秦王未遂，断左股，被八创</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廷刺秦王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五、结局</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轲自知事不就</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最后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：荆轲行刺失败，秦王被震慑</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警示后人</a:t>
            </a:r>
            <a:endParaRPr lang="zh-CN" altLang="zh-CN" sz="2800" kern="100" dirty="0">
              <a:latin typeface="宋体" panose="02010600030101010101" pitchFamily="2" charset="-122"/>
              <a:cs typeface="Courier New" panose="02070309020205020404"/>
            </a:endParaRPr>
          </a:p>
          <a:p>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262558" y="315694"/>
            <a:ext cx="11737304" cy="6254020"/>
          </a:xfrm>
          <a:prstGeom prst="rect">
            <a:avLst/>
          </a:prstGeom>
          <a:noFill/>
        </p:spPr>
        <p:txBody>
          <a:bodyPr wrap="square" rtlCol="0">
            <a:spAutoFit/>
          </a:bodyPr>
          <a:lstStyle/>
          <a:p>
            <a:pPr algn="just">
              <a:lnSpc>
                <a:spcPct val="140000"/>
              </a:lnSpc>
              <a:spcAft>
                <a:spcPts val="0"/>
              </a:spcAft>
            </a:pPr>
            <a:r>
              <a:rPr lang="zh-CN" altLang="zh-CN" sz="2600" kern="100" dirty="0">
                <a:latin typeface="Times New Roman" panose="02020603050405020304"/>
                <a:ea typeface="华文细黑"/>
                <a:cs typeface="Times New Roman" panose="02020603050405020304"/>
              </a:rPr>
              <a:t>下列对课文内容的理解和分析，不正确的一项</a:t>
            </a:r>
            <a:r>
              <a:rPr lang="zh-CN" altLang="zh-CN" sz="2600" kern="100" dirty="0" smtClean="0">
                <a:latin typeface="Times New Roman" panose="02020603050405020304"/>
                <a:ea typeface="华文细黑"/>
                <a:cs typeface="Times New Roman" panose="02020603050405020304"/>
              </a:rPr>
              <a:t>是</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A.</a:t>
            </a:r>
            <a:r>
              <a:rPr lang="zh-CN" altLang="zh-CN" sz="2600" kern="100" dirty="0">
                <a:latin typeface="Times New Roman" panose="02020603050405020304"/>
                <a:ea typeface="华文细黑"/>
                <a:cs typeface="Times New Roman" panose="02020603050405020304"/>
              </a:rPr>
              <a:t>文章开篇写秦军破赵，势如破竹，大军压境，燕国危在旦夕，</a:t>
            </a:r>
            <a:r>
              <a:rPr lang="zh-CN" altLang="zh-CN" sz="2600" kern="100" dirty="0" smtClean="0">
                <a:latin typeface="Times New Roman" panose="02020603050405020304"/>
                <a:ea typeface="华文细黑"/>
                <a:cs typeface="Times New Roman" panose="02020603050405020304"/>
              </a:rPr>
              <a:t>连用</a:t>
            </a:r>
            <a:r>
              <a:rPr lang="en-US" altLang="zh-CN" sz="2600" kern="100" dirty="0" smtClean="0">
                <a:latin typeface="Times New Roman" panose="02020603050405020304"/>
                <a:ea typeface="华文细黑"/>
                <a:cs typeface="Times New Roman" panose="02020603050405020304"/>
              </a:rPr>
              <a:t>  </a:t>
            </a:r>
            <a:r>
              <a:rPr lang="en-US" altLang="zh-CN" sz="2600" kern="100" dirty="0" smtClean="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破</a:t>
            </a:r>
            <a:r>
              <a:rPr lang="en-US" altLang="zh-CN" sz="2600" kern="100" dirty="0" smtClean="0">
                <a:latin typeface="宋体" panose="02010600030101010101" pitchFamily="2" charset="-122"/>
                <a:ea typeface="华文细黑"/>
                <a:cs typeface="Times New Roman" panose="02020603050405020304"/>
              </a:rPr>
              <a:t>”</a:t>
            </a:r>
            <a:endParaRPr lang="en-US" altLang="zh-CN" sz="2600" kern="100" dirty="0" smtClean="0">
              <a:latin typeface="宋体" panose="02010600030101010101" pitchFamily="2" charset="-122"/>
              <a:ea typeface="华文细黑"/>
              <a:cs typeface="Times New Roman" panose="02020603050405020304"/>
            </a:endParaRPr>
          </a:p>
          <a:p>
            <a:pPr algn="just">
              <a:lnSpc>
                <a:spcPct val="140000"/>
              </a:lnSpc>
              <a:spcAft>
                <a:spcPts val="0"/>
              </a:spcAft>
            </a:pPr>
            <a:r>
              <a:rPr lang="en-US" altLang="zh-CN" sz="2600" kern="100" dirty="0">
                <a:latin typeface="宋体" panose="02010600030101010101" pitchFamily="2" charset="-122"/>
                <a:ea typeface="华文细黑"/>
                <a:cs typeface="Times New Roman" panose="02020603050405020304"/>
              </a:rPr>
              <a:t> </a:t>
            </a:r>
            <a:r>
              <a:rPr lang="en-US" altLang="zh-CN" sz="2600" kern="100" dirty="0" smtClean="0">
                <a:latin typeface="宋体" panose="02010600030101010101" pitchFamily="2" charset="-122"/>
                <a:ea typeface="华文细黑"/>
                <a:cs typeface="Times New Roman" panose="02020603050405020304"/>
              </a:rPr>
              <a:t> “</a:t>
            </a:r>
            <a:r>
              <a:rPr lang="zh-CN" altLang="zh-CN" sz="2600" kern="100" dirty="0">
                <a:latin typeface="Times New Roman" panose="02020603050405020304"/>
                <a:ea typeface="华文细黑"/>
                <a:cs typeface="Times New Roman" panose="02020603050405020304"/>
              </a:rPr>
              <a:t>虏</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收</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进</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略</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至</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六个动词，以短促的语气交代逼人的形势</a:t>
            </a:r>
            <a:r>
              <a:rPr lang="zh-CN" altLang="zh-CN" sz="2600" kern="100" dirty="0" smtClean="0">
                <a:latin typeface="Times New Roman" panose="02020603050405020304"/>
                <a:ea typeface="华文细黑"/>
                <a:cs typeface="Times New Roman" panose="02020603050405020304"/>
              </a:rPr>
              <a:t>，</a:t>
            </a:r>
            <a:r>
              <a:rPr lang="en-US" altLang="zh-CN" sz="2600" kern="100" dirty="0" smtClean="0">
                <a:latin typeface="Times New Roman" panose="02020603050405020304"/>
                <a:ea typeface="华文细黑"/>
                <a:cs typeface="Times New Roman" panose="02020603050405020304"/>
              </a:rPr>
              <a:t>   </a:t>
            </a:r>
            <a:endParaRPr lang="en-US" altLang="zh-CN" sz="26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渲染</a:t>
            </a:r>
            <a:r>
              <a:rPr lang="zh-CN" altLang="zh-CN" sz="2600" kern="100" dirty="0">
                <a:latin typeface="Times New Roman" panose="02020603050405020304"/>
                <a:ea typeface="华文细黑"/>
                <a:cs typeface="Times New Roman" panose="02020603050405020304"/>
              </a:rPr>
              <a:t>了紧张、危急的气氛。</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B.</a:t>
            </a:r>
            <a:r>
              <a:rPr lang="zh-CN" altLang="zh-CN" sz="2600" kern="100" dirty="0">
                <a:latin typeface="Times New Roman" panose="02020603050405020304"/>
                <a:ea typeface="华文细黑"/>
                <a:cs typeface="Times New Roman" panose="02020603050405020304"/>
              </a:rPr>
              <a:t>太子丹在大军压境之际，心生恐惧，向荆轲说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虽欲长侍足下，岂可得哉</a:t>
            </a:r>
            <a:r>
              <a:rPr lang="en-US" altLang="zh-CN" sz="2600" kern="100" dirty="0">
                <a:latin typeface="宋体" panose="02010600030101010101" pitchFamily="2" charset="-122"/>
                <a:ea typeface="华文细黑"/>
                <a:cs typeface="Times New Roman" panose="02020603050405020304"/>
              </a:rPr>
              <a:t>”</a:t>
            </a:r>
            <a:r>
              <a:rPr lang="zh-CN" altLang="zh-CN" sz="2600" kern="100" dirty="0" smtClean="0">
                <a:latin typeface="Times New Roman" panose="02020603050405020304"/>
                <a:ea typeface="华文细黑"/>
                <a:cs typeface="Times New Roman" panose="02020603050405020304"/>
              </a:rPr>
              <a:t>一</a:t>
            </a:r>
            <a:endParaRPr lang="en-US" altLang="zh-CN" sz="26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语</a:t>
            </a:r>
            <a:r>
              <a:rPr lang="zh-CN" altLang="zh-CN" sz="2600" kern="100" dirty="0">
                <a:latin typeface="Times New Roman" panose="02020603050405020304"/>
                <a:ea typeface="华文细黑"/>
                <a:cs typeface="Times New Roman" panose="02020603050405020304"/>
              </a:rPr>
              <a:t>，婉转含蓄，既有意向荆轲说明燕国的处境，也含有催促荆轲行动之意。</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C.</a:t>
            </a:r>
            <a:r>
              <a:rPr lang="zh-CN" altLang="zh-CN" sz="2600" kern="100" dirty="0">
                <a:latin typeface="Times New Roman" panose="02020603050405020304"/>
                <a:ea typeface="华文细黑"/>
                <a:cs typeface="Times New Roman" panose="02020603050405020304"/>
              </a:rPr>
              <a:t>荆轲三问樊於期，先动之以情，激起樊与秦的不共戴天之仇；然后晓之以理</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说明</a:t>
            </a:r>
            <a:r>
              <a:rPr lang="zh-CN" altLang="zh-CN" sz="2600" kern="100" dirty="0">
                <a:latin typeface="Times New Roman" panose="02020603050405020304"/>
                <a:ea typeface="华文细黑"/>
                <a:cs typeface="Times New Roman" panose="02020603050405020304"/>
              </a:rPr>
              <a:t>此举一可报仇，二可解燕国之患；最后告之以谋，让樊於期明白自己</a:t>
            </a:r>
            <a:r>
              <a:rPr lang="zh-CN" altLang="zh-CN" sz="2600" kern="100" dirty="0" smtClean="0">
                <a:latin typeface="Times New Roman" panose="02020603050405020304"/>
                <a:ea typeface="华文细黑"/>
                <a:cs typeface="Times New Roman" panose="02020603050405020304"/>
              </a:rPr>
              <a:t>的</a:t>
            </a:r>
            <a:r>
              <a:rPr lang="en-US" altLang="zh-CN" sz="2600" kern="100" dirty="0" smtClean="0">
                <a:latin typeface="Times New Roman" panose="02020603050405020304"/>
                <a:ea typeface="华文细黑"/>
                <a:cs typeface="Times New Roman" panose="02020603050405020304"/>
              </a:rPr>
              <a:t>  </a:t>
            </a:r>
            <a:endParaRPr lang="en-US" altLang="zh-CN" sz="26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行动</a:t>
            </a:r>
            <a:r>
              <a:rPr lang="zh-CN" altLang="zh-CN" sz="2600" kern="100" dirty="0">
                <a:latin typeface="Times New Roman" panose="02020603050405020304"/>
                <a:ea typeface="华文细黑"/>
                <a:cs typeface="Times New Roman" panose="02020603050405020304"/>
              </a:rPr>
              <a:t>计划。</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D.</a:t>
            </a:r>
            <a:r>
              <a:rPr lang="zh-CN" altLang="zh-CN" sz="2600" kern="100" dirty="0">
                <a:latin typeface="Times New Roman" panose="02020603050405020304"/>
                <a:ea typeface="华文细黑"/>
                <a:cs typeface="Times New Roman" panose="02020603050405020304"/>
              </a:rPr>
              <a:t>荆轲赴秦刺杀秦王就必须先接近秦王，因而信物就成了关键。这段描写表现</a:t>
            </a:r>
            <a:r>
              <a:rPr lang="zh-CN" altLang="zh-CN" sz="2600" kern="100" dirty="0" smtClean="0">
                <a:latin typeface="Times New Roman" panose="02020603050405020304"/>
                <a:ea typeface="华文细黑"/>
                <a:cs typeface="Times New Roman" panose="02020603050405020304"/>
              </a:rPr>
              <a:t>了</a:t>
            </a:r>
            <a:r>
              <a:rPr lang="en-US" altLang="zh-CN" sz="2600" kern="100" dirty="0" smtClean="0">
                <a:latin typeface="Times New Roman" panose="02020603050405020304"/>
                <a:ea typeface="华文细黑"/>
                <a:cs typeface="Times New Roman" panose="02020603050405020304"/>
              </a:rPr>
              <a:t> </a:t>
            </a:r>
            <a:endParaRPr lang="en-US" altLang="zh-CN" sz="26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荆轲</a:t>
            </a:r>
            <a:r>
              <a:rPr lang="zh-CN" altLang="zh-CN" sz="2600" kern="100" dirty="0">
                <a:latin typeface="Times New Roman" panose="02020603050405020304"/>
                <a:ea typeface="华文细黑"/>
                <a:cs typeface="Times New Roman" panose="02020603050405020304"/>
              </a:rPr>
              <a:t>的侠肝义胆，果敢勇决，擅长辞令；而樊於期就显得头脑简单，过于轻信。</a:t>
            </a:r>
            <a:endParaRPr lang="zh-CN" altLang="zh-CN" sz="2600" kern="100" dirty="0">
              <a:effectLst/>
              <a:latin typeface="宋体" panose="02010600030101010101" pitchFamily="2" charset="-122"/>
              <a:cs typeface="Courier New" panose="02070309020205020404"/>
            </a:endParaRPr>
          </a:p>
        </p:txBody>
      </p:sp>
      <p:sp>
        <p:nvSpPr>
          <p:cNvPr id="17" name="TextBox 16">
            <a:hlinkClick r:id="rId1" action="ppaction://hlinksldjump"/>
          </p:cNvPr>
          <p:cNvSpPr txBox="1"/>
          <p:nvPr/>
        </p:nvSpPr>
        <p:spPr>
          <a:xfrm>
            <a:off x="10116542" y="6397923"/>
            <a:ext cx="977341" cy="461665"/>
          </a:xfrm>
          <a:prstGeom prst="rect">
            <a:avLst/>
          </a:prstGeom>
          <a:solidFill>
            <a:srgbClr val="B4C7E7"/>
          </a:solidFill>
        </p:spPr>
        <p:txBody>
          <a:bodyPr wrap="square" rtlCol="0">
            <a:spAutoFit/>
          </a:bodyPr>
          <a:lstStyle/>
          <a:p>
            <a:pPr lvl="0" algn="ctr"/>
            <a:r>
              <a:rPr lang="zh-CN" altLang="en-US"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endParaRPr lang="zh-CN" altLang="en-US" sz="2400" dirty="0" smtClean="0">
              <a:solidFill>
                <a:schemeClr val="bg1"/>
              </a:solidFill>
              <a:latin typeface="+mj-ea"/>
              <a:ea typeface="+mj-ea"/>
              <a:cs typeface="Times New Roman" panose="02020603050405020304" pitchFamily="18" charset="0"/>
            </a:endParaRPr>
          </a:p>
        </p:txBody>
      </p:sp>
      <p:sp>
        <p:nvSpPr>
          <p:cNvPr id="23" name="TextBox 22"/>
          <p:cNvSpPr txBox="1"/>
          <p:nvPr/>
        </p:nvSpPr>
        <p:spPr>
          <a:xfrm>
            <a:off x="190550" y="5319543"/>
            <a:ext cx="570886" cy="630531"/>
          </a:xfrm>
          <a:prstGeom prst="rect">
            <a:avLst/>
          </a:prstGeom>
          <a:noFill/>
        </p:spPr>
        <p:txBody>
          <a:bodyPr wrap="square" rtlCol="0" anchor="ctr" anchorCtr="0">
            <a:spAutoFit/>
          </a:bodyPr>
          <a:lstStyle>
            <a:defPPr>
              <a:defRPr lang="zh-CN"/>
            </a:defPPr>
            <a:lvl1pPr algn="ctr">
              <a:defRPr sz="4500" b="1">
                <a:solidFill>
                  <a:srgbClr val="C00000"/>
                </a:solidFill>
                <a:latin typeface="华文细黑" pitchFamily="2" charset="-122"/>
                <a:ea typeface="华文细黑" pitchFamily="2" charset="-122"/>
              </a:defRPr>
            </a:lvl1pPr>
          </a:lstStyle>
          <a:p>
            <a:r>
              <a:rPr lang="zh-CN" altLang="en-US"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语言</a:t>
            </a:r>
            <a:r>
              <a:rPr lang="zh-CN" altLang="en-US" b="1" dirty="0">
                <a:solidFill>
                  <a:srgbClr val="FFFF00"/>
                </a:solidFill>
                <a:latin typeface="微软雅黑" panose="020B0503020204020204" pitchFamily="34" charset="-122"/>
                <a:ea typeface="微软雅黑" panose="020B0503020204020204" pitchFamily="34" charset="-122"/>
              </a:rPr>
              <a:t>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06574" y="796875"/>
            <a:ext cx="5256584"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一、给下列加颜色的字注音</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0000FF"/>
                </a:solidFill>
                <a:latin typeface="Times New Roman" panose="02020603050405020304"/>
                <a:ea typeface="华文细黑"/>
                <a:cs typeface="Times New Roman" panose="02020603050405020304"/>
              </a:rPr>
              <a:t>更</a:t>
            </a:r>
            <a:r>
              <a:rPr lang="zh-CN" altLang="zh-CN" sz="2800" kern="100" dirty="0">
                <a:latin typeface="Times New Roman" panose="02020603050405020304"/>
                <a:ea typeface="华文细黑"/>
                <a:cs typeface="Times New Roman" panose="02020603050405020304"/>
              </a:rPr>
              <a:t>虑之</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樊</a:t>
            </a:r>
            <a:r>
              <a:rPr lang="zh-CN" altLang="zh-CN" sz="2800" kern="100" dirty="0">
                <a:solidFill>
                  <a:srgbClr val="0000FF"/>
                </a:solidFill>
                <a:latin typeface="Times New Roman" panose="02020603050405020304"/>
                <a:ea typeface="华文细黑"/>
                <a:cs typeface="Times New Roman" panose="02020603050405020304"/>
              </a:rPr>
              <a:t>於</a:t>
            </a:r>
            <a:r>
              <a:rPr lang="zh-CN" altLang="zh-CN" sz="2800" kern="100" dirty="0">
                <a:latin typeface="Times New Roman" panose="02020603050405020304"/>
                <a:ea typeface="华文细黑"/>
                <a:cs typeface="Times New Roman" panose="02020603050405020304"/>
              </a:rPr>
              <a:t>期</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以药</a:t>
            </a:r>
            <a:r>
              <a:rPr lang="zh-CN" altLang="zh-CN" sz="2800" kern="100" dirty="0">
                <a:solidFill>
                  <a:srgbClr val="0000FF"/>
                </a:solidFill>
                <a:latin typeface="Times New Roman" panose="02020603050405020304"/>
                <a:ea typeface="华文细黑"/>
                <a:cs typeface="Times New Roman" panose="02020603050405020304"/>
              </a:rPr>
              <a:t>淬</a:t>
            </a:r>
            <a:r>
              <a:rPr lang="zh-CN" altLang="zh-CN" sz="2800" kern="100" dirty="0">
                <a:latin typeface="Times New Roman" panose="02020603050405020304"/>
                <a:ea typeface="华文细黑"/>
                <a:cs typeface="Times New Roman" panose="02020603050405020304"/>
              </a:rPr>
              <a:t>之</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solidFill>
                  <a:srgbClr val="0000FF"/>
                </a:solidFill>
                <a:latin typeface="Times New Roman" panose="02020603050405020304"/>
                <a:ea typeface="华文细黑"/>
                <a:cs typeface="Times New Roman" panose="02020603050405020304"/>
              </a:rPr>
              <a:t>忤</a:t>
            </a:r>
            <a:r>
              <a:rPr lang="zh-CN" altLang="zh-CN" sz="2800" kern="100" dirty="0">
                <a:latin typeface="Times New Roman" panose="02020603050405020304"/>
                <a:ea typeface="华文细黑"/>
                <a:cs typeface="Times New Roman" panose="02020603050405020304"/>
              </a:rPr>
              <a:t>视</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变</a:t>
            </a:r>
            <a:r>
              <a:rPr lang="zh-CN" altLang="zh-CN" sz="2800" kern="100" dirty="0">
                <a:solidFill>
                  <a:srgbClr val="0000FF"/>
                </a:solidFill>
                <a:latin typeface="Times New Roman" panose="02020603050405020304"/>
                <a:ea typeface="华文细黑"/>
                <a:cs typeface="Times New Roman" panose="02020603050405020304"/>
              </a:rPr>
              <a:t>徵</a:t>
            </a:r>
            <a:r>
              <a:rPr lang="zh-CN" altLang="zh-CN" sz="2800" kern="100" dirty="0">
                <a:latin typeface="Times New Roman" panose="02020603050405020304"/>
                <a:ea typeface="华文细黑"/>
                <a:cs typeface="Times New Roman" panose="02020603050405020304"/>
              </a:rPr>
              <a:t>之声</a:t>
            </a:r>
            <a:r>
              <a:rPr lang="en-US" altLang="zh-CN" sz="2800" kern="100" dirty="0" smtClean="0">
                <a:latin typeface="Times New Roman" panose="02020603050405020304"/>
                <a:ea typeface="华文细黑"/>
              </a:rPr>
              <a:t>(          ) </a:t>
            </a:r>
            <a:endParaRPr lang="en-US" altLang="zh-CN" sz="2800" kern="100" dirty="0" smtClean="0">
              <a:latin typeface="Times New Roman" panose="02020603050405020304"/>
              <a:ea typeface="华文细黑"/>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9" name="矩形 18"/>
          <p:cNvSpPr/>
          <p:nvPr/>
        </p:nvSpPr>
        <p:spPr>
          <a:xfrm>
            <a:off x="6095206" y="1659230"/>
            <a:ext cx="4824536"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0000FF"/>
                </a:solidFill>
                <a:latin typeface="Times New Roman" panose="02020603050405020304"/>
                <a:ea typeface="华文细黑"/>
                <a:cs typeface="Times New Roman" panose="02020603050405020304"/>
              </a:rPr>
              <a:t>瞋</a:t>
            </a:r>
            <a:r>
              <a:rPr lang="zh-CN" altLang="zh-CN" sz="2800" kern="100" dirty="0">
                <a:latin typeface="Times New Roman" panose="02020603050405020304"/>
                <a:ea typeface="华文细黑"/>
                <a:cs typeface="Times New Roman" panose="02020603050405020304"/>
              </a:rPr>
              <a:t>目</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solidFill>
                  <a:srgbClr val="0000FF"/>
                </a:solidFill>
                <a:latin typeface="Times New Roman" panose="02020603050405020304"/>
                <a:ea typeface="华文细黑"/>
                <a:cs typeface="Times New Roman" panose="02020603050405020304"/>
              </a:rPr>
              <a:t>卒</a:t>
            </a:r>
            <a:r>
              <a:rPr lang="zh-CN" altLang="zh-CN" sz="2800" kern="100" dirty="0">
                <a:latin typeface="Times New Roman" panose="02020603050405020304"/>
                <a:ea typeface="华文细黑"/>
                <a:cs typeface="Times New Roman" panose="02020603050405020304"/>
              </a:rPr>
              <a:t>起不意</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8)</a:t>
            </a:r>
            <a:r>
              <a:rPr lang="zh-CN" altLang="zh-CN" sz="2800" kern="100" dirty="0">
                <a:solidFill>
                  <a:srgbClr val="0000FF"/>
                </a:solidFill>
                <a:latin typeface="Times New Roman" panose="02020603050405020304"/>
                <a:ea typeface="华文细黑"/>
                <a:cs typeface="Times New Roman" panose="02020603050405020304"/>
              </a:rPr>
              <a:t>夏</a:t>
            </a:r>
            <a:r>
              <a:rPr lang="zh-CN" altLang="zh-CN" sz="2800" kern="100" dirty="0">
                <a:latin typeface="Times New Roman" panose="02020603050405020304"/>
                <a:ea typeface="华文细黑"/>
                <a:cs typeface="Times New Roman" panose="02020603050405020304"/>
              </a:rPr>
              <a:t>无且</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被八</a:t>
            </a:r>
            <a:r>
              <a:rPr lang="zh-CN" altLang="zh-CN" sz="2800" kern="100" dirty="0">
                <a:solidFill>
                  <a:srgbClr val="0000FF"/>
                </a:solidFill>
                <a:latin typeface="Times New Roman" panose="02020603050405020304"/>
                <a:ea typeface="华文细黑"/>
                <a:cs typeface="Times New Roman" panose="02020603050405020304"/>
              </a:rPr>
              <a:t>创</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solidFill>
                  <a:srgbClr val="0000FF"/>
                </a:solidFill>
                <a:latin typeface="Times New Roman" panose="02020603050405020304"/>
                <a:ea typeface="华文细黑"/>
                <a:cs typeface="Times New Roman" panose="02020603050405020304"/>
              </a:rPr>
              <a:t>箕踞</a:t>
            </a:r>
            <a:r>
              <a:rPr lang="zh-CN" altLang="zh-CN" sz="2800" kern="100" dirty="0">
                <a:latin typeface="Times New Roman" panose="02020603050405020304"/>
                <a:ea typeface="华文细黑"/>
                <a:cs typeface="Times New Roman" panose="02020603050405020304"/>
              </a:rPr>
              <a:t>以骂</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2282179" y="1588963"/>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ɡēnɡ</a:t>
            </a:r>
            <a:endParaRPr lang="zh-CN" altLang="en-US" dirty="0"/>
          </a:p>
        </p:txBody>
      </p:sp>
      <p:sp>
        <p:nvSpPr>
          <p:cNvPr id="11" name="矩形 10"/>
          <p:cNvSpPr/>
          <p:nvPr/>
        </p:nvSpPr>
        <p:spPr>
          <a:xfrm>
            <a:off x="2062758" y="2274190"/>
            <a:ext cx="62388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wū</a:t>
            </a:r>
            <a:endParaRPr lang="zh-CN" altLang="en-US" dirty="0"/>
          </a:p>
        </p:txBody>
      </p:sp>
      <p:sp>
        <p:nvSpPr>
          <p:cNvPr id="12" name="矩形 11"/>
          <p:cNvSpPr/>
          <p:nvPr/>
        </p:nvSpPr>
        <p:spPr>
          <a:xfrm>
            <a:off x="2541866" y="2867780"/>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cuì</a:t>
            </a:r>
            <a:endParaRPr lang="zh-CN" altLang="en-US" dirty="0"/>
          </a:p>
        </p:txBody>
      </p:sp>
      <p:sp>
        <p:nvSpPr>
          <p:cNvPr id="13" name="矩形 12"/>
          <p:cNvSpPr/>
          <p:nvPr/>
        </p:nvSpPr>
        <p:spPr>
          <a:xfrm>
            <a:off x="1885979" y="3522707"/>
            <a:ext cx="62388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wǔ</a:t>
            </a:r>
            <a:endParaRPr lang="zh-CN" altLang="en-US" dirty="0"/>
          </a:p>
        </p:txBody>
      </p:sp>
      <p:sp>
        <p:nvSpPr>
          <p:cNvPr id="15" name="矩形 14"/>
          <p:cNvSpPr/>
          <p:nvPr/>
        </p:nvSpPr>
        <p:spPr>
          <a:xfrm>
            <a:off x="2668379" y="4178108"/>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zhǐ</a:t>
            </a:r>
            <a:endParaRPr lang="zh-CN" altLang="en-US" dirty="0"/>
          </a:p>
        </p:txBody>
      </p:sp>
      <p:sp>
        <p:nvSpPr>
          <p:cNvPr id="16" name="矩形 15"/>
          <p:cNvSpPr/>
          <p:nvPr/>
        </p:nvSpPr>
        <p:spPr>
          <a:xfrm>
            <a:off x="7462374" y="1826878"/>
            <a:ext cx="86113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chēn</a:t>
            </a:r>
            <a:endParaRPr lang="zh-CN" altLang="en-US" dirty="0"/>
          </a:p>
        </p:txBody>
      </p:sp>
      <p:sp>
        <p:nvSpPr>
          <p:cNvPr id="17" name="矩形 16"/>
          <p:cNvSpPr/>
          <p:nvPr/>
        </p:nvSpPr>
        <p:spPr>
          <a:xfrm>
            <a:off x="8307626" y="2448316"/>
            <a:ext cx="5229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cù</a:t>
            </a:r>
            <a:endParaRPr lang="zh-CN" altLang="en-US" dirty="0"/>
          </a:p>
        </p:txBody>
      </p:sp>
      <p:sp>
        <p:nvSpPr>
          <p:cNvPr id="18" name="矩形 17"/>
          <p:cNvSpPr/>
          <p:nvPr/>
        </p:nvSpPr>
        <p:spPr>
          <a:xfrm>
            <a:off x="7863866" y="3147583"/>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jū</a:t>
            </a:r>
            <a:endParaRPr lang="zh-CN" altLang="en-US" dirty="0"/>
          </a:p>
        </p:txBody>
      </p:sp>
      <p:sp>
        <p:nvSpPr>
          <p:cNvPr id="20" name="矩形 19"/>
          <p:cNvSpPr/>
          <p:nvPr/>
        </p:nvSpPr>
        <p:spPr>
          <a:xfrm>
            <a:off x="7740971" y="3602054"/>
            <a:ext cx="1241045" cy="738664"/>
          </a:xfrm>
          <a:prstGeom prst="rect">
            <a:avLst/>
          </a:prstGeom>
        </p:spPr>
        <p:txBody>
          <a:bodyPr wrap="none">
            <a:spAutoFit/>
          </a:bodyPr>
          <a:lstStyle/>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chu</a:t>
            </a:r>
            <a:r>
              <a:rPr lang="en-US" altLang="zh-CN" sz="2800" kern="100" dirty="0" err="1">
                <a:solidFill>
                  <a:srgbClr val="C00000"/>
                </a:solidFill>
                <a:latin typeface="宋体" panose="02010600030101010101" pitchFamily="2" charset="-122"/>
                <a:ea typeface="华文细黑"/>
                <a:cs typeface="Courier New" panose="02070309020205020404"/>
              </a:rPr>
              <a:t>ā</a:t>
            </a:r>
            <a:r>
              <a:rPr lang="en-US" altLang="zh-CN" sz="2800" kern="100" dirty="0" err="1">
                <a:solidFill>
                  <a:srgbClr val="C00000"/>
                </a:solidFill>
                <a:latin typeface="Times New Roman" panose="02020603050405020304"/>
                <a:ea typeface="华文细黑"/>
                <a:cs typeface="Courier New" panose="02070309020205020404"/>
              </a:rPr>
              <a:t>nɡ</a:t>
            </a:r>
            <a:endParaRPr lang="zh-CN" altLang="zh-CN" sz="1050" kern="100" dirty="0">
              <a:solidFill>
                <a:prstClr val="black"/>
              </a:solidFill>
              <a:latin typeface="宋体" panose="02010600030101010101" pitchFamily="2" charset="-122"/>
              <a:cs typeface="Courier New" panose="02070309020205020404"/>
            </a:endParaRPr>
          </a:p>
        </p:txBody>
      </p:sp>
      <p:sp>
        <p:nvSpPr>
          <p:cNvPr id="21" name="矩形 20"/>
          <p:cNvSpPr/>
          <p:nvPr/>
        </p:nvSpPr>
        <p:spPr>
          <a:xfrm>
            <a:off x="8561492" y="4277975"/>
            <a:ext cx="752129" cy="656846"/>
          </a:xfrm>
          <a:prstGeom prst="rect">
            <a:avLst/>
          </a:prstGeom>
        </p:spPr>
        <p:txBody>
          <a:bodyPr wrap="none">
            <a:spAutoFit/>
          </a:bodyPr>
          <a:lstStyle/>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jī</a:t>
            </a:r>
            <a:r>
              <a:rPr lang="en-US" altLang="zh-CN" sz="2800" kern="100" dirty="0">
                <a:solidFill>
                  <a:srgbClr val="C00000"/>
                </a:solidFill>
                <a:latin typeface="Times New Roman" panose="02020603050405020304"/>
                <a:ea typeface="华文细黑"/>
                <a:cs typeface="Courier New" panose="02070309020205020404"/>
              </a:rPr>
              <a:t> </a:t>
            </a:r>
            <a:r>
              <a:rPr lang="en-US" altLang="zh-CN" sz="2800" kern="100" dirty="0" err="1">
                <a:solidFill>
                  <a:srgbClr val="C00000"/>
                </a:solidFill>
                <a:latin typeface="Times New Roman" panose="02020603050405020304"/>
                <a:ea typeface="华文细黑"/>
                <a:cs typeface="Courier New" panose="02070309020205020404"/>
              </a:rPr>
              <a:t>jù</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linds(horizontal)">
                                      <p:cBhvr>
                                        <p:cTn id="33" dur="500"/>
                                        <p:tgtEl>
                                          <p:spTgt spid="21"/>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linds(horizont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1"/>
                                        </p:tgtEl>
                                      </p:cBhvr>
                                    </p:animEffect>
                                    <p:set>
                                      <p:cBhvr>
                                        <p:cTn id="56" dur="1" fill="hold">
                                          <p:stCondLst>
                                            <p:cond delay="499"/>
                                          </p:stCondLst>
                                        </p:cTn>
                                        <p:tgtEl>
                                          <p:spTgt spid="21"/>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0" grpId="0"/>
      <p:bldP spid="10" grpId="1"/>
      <p:bldP spid="11" grpId="0"/>
      <p:bldP spid="11" grpId="1"/>
      <p:bldP spid="12" grpId="0"/>
      <p:bldP spid="12" grpId="1"/>
      <p:bldP spid="13" grpId="0"/>
      <p:bldP spid="13" grpId="1"/>
      <p:bldP spid="15" grpId="0"/>
      <p:bldP spid="15" grpId="1"/>
      <p:bldP spid="16" grpId="0"/>
      <p:bldP spid="16" grpId="1"/>
      <p:bldP spid="17" grpId="0"/>
      <p:bldP spid="17" grpId="1"/>
      <p:bldP spid="18" grpId="0"/>
      <p:bldP spid="18" grpId="1"/>
      <p:bldP spid="20" grpId="0"/>
      <p:bldP spid="20" grpId="1"/>
      <p:bldP spid="21" grpId="0"/>
      <p:bldP spid="21" grpId="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622598" y="1125538"/>
            <a:ext cx="10945216" cy="1948739"/>
          </a:xfrm>
          <a:prstGeom prst="rect">
            <a:avLst/>
          </a:prstGeom>
          <a:noFill/>
        </p:spPr>
        <p:txBody>
          <a:bodyPr wrap="square">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解析</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latin typeface="Times New Roman" panose="02020603050405020304"/>
                <a:ea typeface="华文细黑"/>
                <a:cs typeface="Times New Roman" panose="02020603050405020304"/>
              </a:rPr>
              <a:t>荆轲义薄云天，视死如归，他能深谋远虑，机智沉着</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樊</a:t>
            </a:r>
            <a:r>
              <a:rPr lang="zh-CN" altLang="zh-CN" sz="2800" kern="100" dirty="0">
                <a:latin typeface="Times New Roman" panose="02020603050405020304"/>
                <a:ea typeface="华文细黑"/>
                <a:cs typeface="Times New Roman" panose="02020603050405020304"/>
              </a:rPr>
              <a:t>於期自刎献身，既表现了他的义勇刚烈，也表现了他对荆轲的理解与信任。</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0550" y="800489"/>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荆轲刺秦王的谋划，表现了荆轲怎样的性格特点？写太子丹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，有何作用？</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just"/>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244563" y="2264306"/>
            <a:ext cx="11539275" cy="2677656"/>
          </a:xfrm>
          <a:prstGeom prst="rect">
            <a:avLst/>
          </a:prstGeom>
          <a:noFill/>
        </p:spPr>
        <p:txBody>
          <a:bodyPr wrap="square">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a:solidFill>
                  <a:srgbClr val="C00000"/>
                </a:solidFill>
                <a:latin typeface="Times New Roman" panose="02020603050405020304"/>
                <a:ea typeface="华文细黑"/>
                <a:cs typeface="Courier New" panose="02070309020205020404"/>
              </a:rPr>
              <a:t>(1)</a:t>
            </a:r>
            <a:r>
              <a:rPr lang="zh-CN" altLang="zh-CN" sz="2800" kern="100" dirty="0">
                <a:solidFill>
                  <a:srgbClr val="C00000"/>
                </a:solidFill>
                <a:latin typeface="Times New Roman" panose="02020603050405020304"/>
                <a:ea typeface="华文细黑"/>
                <a:cs typeface="Times New Roman" panose="02020603050405020304"/>
              </a:rPr>
              <a:t>荆轲的谋划抓住了如何见秦王这个关键问题。他提出用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樊将军首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燕督亢之地图</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作信物骗取秦王的信任，具有超人的胆识和气魄。他在太子心急如焚时才提出这个计划，可见城府很深</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panose="02070309020205020404"/>
              </a:rPr>
              <a:t>(</a:t>
            </a:r>
            <a:r>
              <a:rPr lang="en-US" altLang="zh-CN" sz="2800" kern="100" dirty="0">
                <a:solidFill>
                  <a:srgbClr val="C00000"/>
                </a:solidFill>
                <a:latin typeface="Times New Roman" panose="02020603050405020304"/>
                <a:ea typeface="华文细黑"/>
                <a:cs typeface="Courier New" panose="02070309020205020404"/>
              </a:rPr>
              <a:t>2)</a:t>
            </a:r>
            <a:r>
              <a:rPr lang="zh-CN" altLang="zh-CN" sz="2800" kern="100" dirty="0">
                <a:solidFill>
                  <a:srgbClr val="C00000"/>
                </a:solidFill>
                <a:latin typeface="Times New Roman" panose="02020603050405020304"/>
                <a:ea typeface="华文细黑"/>
                <a:cs typeface="Times New Roman" panose="02020603050405020304"/>
              </a:rPr>
              <a:t>写太子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不忍</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，反衬了荆轲的智谋非凡。</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8">
                                            <p:txEl>
                                              <p:pRg st="1" end="1"/>
                                            </p:txEl>
                                          </p:spTgt>
                                        </p:tgtEl>
                                      </p:cBhvr>
                                    </p:animEffect>
                                    <p:set>
                                      <p:cBhvr>
                                        <p:cTn id="20"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uiExpan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3328" y="662398"/>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荆轲和太子丹为刺秦王做了几项准备工作？这几项准备工作中哪些是详写的？哪些是略写的？为什么这样安排？</a:t>
            </a:r>
            <a:endParaRPr lang="zh-CN" altLang="zh-CN" sz="1050" kern="100" dirty="0">
              <a:effectLst/>
              <a:latin typeface="宋体" panose="02010600030101010101" pitchFamily="2" charset="-122"/>
              <a:cs typeface="Courier New" panose="02070309020205020404"/>
            </a:endParaRPr>
          </a:p>
        </p:txBody>
      </p:sp>
      <p:sp>
        <p:nvSpPr>
          <p:cNvPr id="10" name="TextBox 9">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34566" y="186521"/>
            <a:ext cx="11539275" cy="6555641"/>
          </a:xfrm>
          <a:prstGeom prst="rect">
            <a:avLst/>
          </a:prstGeom>
          <a:noFill/>
        </p:spPr>
        <p:txBody>
          <a:bodyPr wrap="square">
            <a:spAutoFit/>
          </a:bodyPr>
          <a:lstStyle/>
          <a:p>
            <a:pPr lvl="0" algn="just">
              <a:lnSpc>
                <a:spcPct val="150000"/>
              </a:lnSpc>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做了四项准备工作</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其中</a:t>
            </a:r>
            <a:r>
              <a:rPr lang="zh-CN" altLang="zh-CN" sz="2800" kern="100" dirty="0">
                <a:solidFill>
                  <a:srgbClr val="C00000"/>
                </a:solidFill>
                <a:latin typeface="Times New Roman" panose="02020603050405020304"/>
                <a:ea typeface="华文细黑"/>
                <a:cs typeface="Times New Roman" panose="02020603050405020304"/>
              </a:rPr>
              <a:t>取樊於期的人头，是详写。因为太子丹不忍心杀死樊将军，这件</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礼物</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取之不易。而荆轲三言两语就说服了樊将军，使其自刎献头</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作者</a:t>
            </a:r>
            <a:r>
              <a:rPr lang="zh-CN" altLang="zh-CN" sz="2800" kern="100" dirty="0">
                <a:solidFill>
                  <a:srgbClr val="C00000"/>
                </a:solidFill>
                <a:latin typeface="Times New Roman" panose="02020603050405020304"/>
                <a:ea typeface="华文细黑"/>
                <a:cs typeface="Times New Roman" panose="02020603050405020304"/>
              </a:rPr>
              <a:t>详写这件事，是为了表现荆轲的能言善辩，也为后来荆轲能从容不迫地为秦武阳失态一事进行解释做了有力的铺垫</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另外</a:t>
            </a:r>
            <a:r>
              <a:rPr lang="zh-CN" altLang="zh-CN" sz="2800" kern="100" dirty="0">
                <a:solidFill>
                  <a:srgbClr val="C00000"/>
                </a:solidFill>
                <a:latin typeface="Times New Roman" panose="02020603050405020304"/>
                <a:ea typeface="华文细黑"/>
                <a:cs typeface="Times New Roman" panose="02020603050405020304"/>
              </a:rPr>
              <a:t>两件事，买匕首和找副手，是略写。因为办这两件事不能表现主要人物的什么品质，所以略写了</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准备</a:t>
            </a:r>
            <a:r>
              <a:rPr lang="zh-CN" altLang="zh-CN" sz="2800" kern="100" dirty="0">
                <a:solidFill>
                  <a:srgbClr val="C00000"/>
                </a:solidFill>
                <a:latin typeface="Times New Roman" panose="02020603050405020304"/>
                <a:ea typeface="华文细黑"/>
                <a:cs typeface="Times New Roman" panose="02020603050405020304"/>
              </a:rPr>
              <a:t>督亢的地图，因地图是现成的东西，所以未提</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这样</a:t>
            </a:r>
            <a:r>
              <a:rPr lang="zh-CN" altLang="zh-CN" sz="2800" kern="100" dirty="0">
                <a:solidFill>
                  <a:srgbClr val="C00000"/>
                </a:solidFill>
                <a:latin typeface="Times New Roman" panose="02020603050405020304"/>
                <a:ea typeface="华文细黑"/>
                <a:cs typeface="Times New Roman" panose="02020603050405020304"/>
              </a:rPr>
              <a:t>看来，记人的记叙文，记述详略的标准，是看它能否表现主要人物的精神品质，能表现的则详写，否则略写。</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75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12457"/>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文章在描述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廷刺秦王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这一惊心动魄的场面时，运用了多种描写方法来刻画人物形象，试结合课文进行分析。</a:t>
            </a:r>
            <a:endParaRPr lang="zh-CN" altLang="zh-CN" sz="1050" kern="100" dirty="0">
              <a:effectLst/>
              <a:latin typeface="宋体" panose="02010600030101010101" pitchFamily="2" charset="-122"/>
              <a:cs typeface="Courier New" panose="02070309020205020404"/>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39000" y="189434"/>
            <a:ext cx="11362742" cy="5909310"/>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刺秦的过程：进入秦殿</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顾笑武阳</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秦廷搏击</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倚柱笑骂</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英勇就义</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panose="02070309020205020404"/>
              </a:rPr>
              <a:t>(1)</a:t>
            </a:r>
            <a:r>
              <a:rPr lang="zh-CN" altLang="zh-CN" sz="2800" kern="100" dirty="0">
                <a:solidFill>
                  <a:srgbClr val="C00000"/>
                </a:solidFill>
                <a:latin typeface="Times New Roman" panose="02020603050405020304"/>
                <a:ea typeface="华文细黑"/>
                <a:cs typeface="Times New Roman" panose="02020603050405020304"/>
              </a:rPr>
              <a:t>通过斗争双方的动作描写，展示生死搏斗的曲折过程：荆轲</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取</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奉</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发</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把</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持</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逐</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，主动进攻未遂，仍进行最后一次努力；秦王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惊</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引</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起</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拔</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走</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击</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断</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，秦王由惊慌失措转为有效反击，动作描写层次分明。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panose="02070309020205020404"/>
              </a:rPr>
              <a:t>(2)</a:t>
            </a:r>
            <a:r>
              <a:rPr lang="zh-CN" altLang="zh-CN" sz="2800" kern="100" dirty="0">
                <a:solidFill>
                  <a:srgbClr val="C00000"/>
                </a:solidFill>
                <a:latin typeface="Times New Roman" panose="02020603050405020304"/>
                <a:ea typeface="华文细黑"/>
                <a:cs typeface="Times New Roman" panose="02020603050405020304"/>
              </a:rPr>
              <a:t>通过语言、神态、表情描写，栩栩如生地刻画人物形象，荆轲</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顾笑武阳，前为谢曰</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知事不就，倚柱而笑，箕踞以骂</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，读之使人如见其形，如闻其声</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8582" y="549474"/>
            <a:ext cx="11305256" cy="3693319"/>
          </a:xfrm>
          <a:prstGeom prst="rect">
            <a:avLst/>
          </a:prstGeom>
          <a:noFill/>
        </p:spPr>
        <p:txBody>
          <a:bodyPr wrap="square" rtlCol="0">
            <a:spAutoFit/>
          </a:bodyPr>
          <a:lstStyle/>
          <a:p>
            <a:pPr lvl="0" algn="just">
              <a:lnSpc>
                <a:spcPct val="150000"/>
              </a:lnSpc>
            </a:pPr>
            <a:r>
              <a:rPr lang="en-US" altLang="zh-CN" sz="2800" kern="100" dirty="0">
                <a:solidFill>
                  <a:srgbClr val="C00000"/>
                </a:solidFill>
                <a:latin typeface="Times New Roman" panose="02020603050405020304"/>
                <a:ea typeface="华文细黑"/>
                <a:cs typeface="Courier New" panose="02070309020205020404"/>
              </a:rPr>
              <a:t>(3)</a:t>
            </a:r>
            <a:r>
              <a:rPr lang="zh-CN" altLang="zh-CN" sz="2800" kern="100" dirty="0">
                <a:solidFill>
                  <a:srgbClr val="C00000"/>
                </a:solidFill>
                <a:latin typeface="Times New Roman" panose="02020603050405020304"/>
                <a:ea typeface="华文细黑"/>
                <a:cs typeface="Times New Roman" panose="02020603050405020304"/>
              </a:rPr>
              <a:t>运用间接描写的方法渲染气氛，衬托荆轲的英雄形象。写</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年十二</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就杀人的秦武阳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色变振恐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，衬托了荆轲的镇定自若；写秦王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恐急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群臣惊愕</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尽失其度</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不知所为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，衬托荆轲的英雄虎胆，威慑秦廷；最后荆轲事败身亡，秦王仍</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目眩良久</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，这寥寥数语，从侧面衬托了荆轲的威武壮烈。</a:t>
            </a:r>
            <a:endParaRPr lang="zh-CN" altLang="zh-CN" sz="1050" kern="100" dirty="0">
              <a:solidFill>
                <a:prstClr val="black"/>
              </a:solidFill>
              <a:latin typeface="宋体" panose="02010600030101010101" pitchFamily="2" charset="-122"/>
              <a:cs typeface="Courier New" panose="02070309020205020404"/>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485578"/>
            <a:ext cx="11228814"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历史上对荆轲的评价，历来是仁者见仁，智者见智。苏洵称其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始速祸焉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，朱熹认为他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匹夫之勇，其事无足言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，陶潜称赞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其人虽已没，千载有余情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，司马迁为他立传，并在《史记》结尾评价其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名垂后世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。你认为荆轲是怎样的一个人？</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我的观点：</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问题争鸣</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a:spLocks noChangeAspect="1"/>
          </p:cNvSpPr>
          <p:nvPr/>
        </p:nvSpPr>
        <p:spPr>
          <a:xfrm>
            <a:off x="464180" y="765498"/>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争论话题</a:t>
            </a:r>
            <a:endParaRPr lang="zh-CN" altLang="en-US" sz="2600" b="1" dirty="0">
              <a:solidFill>
                <a:schemeClr val="bg1"/>
              </a:solidFill>
              <a:latin typeface="+mj-ea"/>
              <a:ea typeface="+mj-ea"/>
              <a:cs typeface="Times New Roman" panose="02020603050405020304" pitchFamily="18" charset="0"/>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5734050"/>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48717" y="117426"/>
            <a:ext cx="11636721" cy="6656181"/>
          </a:xfrm>
          <a:prstGeom prst="rect">
            <a:avLst/>
          </a:prstGeom>
          <a:noFill/>
        </p:spPr>
        <p:txBody>
          <a:bodyPr wrap="square">
            <a:spAutoFit/>
          </a:bodyPr>
          <a:lstStyle/>
          <a:p>
            <a:pPr algn="just">
              <a:lnSpc>
                <a:spcPct val="14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答案</a:t>
            </a:r>
            <a:r>
              <a:rPr lang="en-US" altLang="zh-CN" sz="2800" b="1" kern="100" dirty="0" smtClean="0">
                <a:solidFill>
                  <a:srgbClr val="0000FF"/>
                </a:solidFill>
                <a:latin typeface="Times New Roman" panose="02020603050405020304"/>
                <a:ea typeface="华文细黑"/>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观点</a:t>
            </a:r>
            <a:r>
              <a:rPr lang="zh-CN" altLang="zh-CN" sz="2800" kern="100" dirty="0">
                <a:solidFill>
                  <a:srgbClr val="C00000"/>
                </a:solidFill>
                <a:latin typeface="Times New Roman" panose="02020603050405020304"/>
                <a:ea typeface="华文细黑"/>
                <a:cs typeface="Times New Roman" panose="02020603050405020304"/>
              </a:rPr>
              <a:t>一：</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荆轲刺秦王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的故事，一向为人民所传颂，他那壮烈之举，千百年来一直激励着人们，这是因为刺秦王不是一般的侠义行动，而是反抗强暴入侵的正义行动。</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观点二：虽然荆轲曾受到燕太子丹极其优厚的礼遇，其刺秦的行动，也包含着</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士为知己者死</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的因素，但这绝不是荆轲刺秦王的主要原因。荆轲是为了制止强秦侵略六国，其壮举虽然没有成功，但他为正义献身的精神，却鼓舞着后世许多侠肝义胆的志士，这正是其壮举值得肯定的一面。</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观点三：以唯物史观来看，千千万万的劳动群众才是推动历史发展的动力，单枪匹马的行刺行为，是不可能对社会的发展起推动作用的。挽救国家的危亡，只能靠富国强兵，靠广大人民群众团结一致的力量，而不能把希望寄托于行刺上。</a:t>
            </a:r>
            <a:endParaRPr lang="zh-CN" altLang="zh-CN" sz="1050" kern="100" dirty="0">
              <a:effectLst/>
              <a:latin typeface="宋体" panose="02010600030101010101" pitchFamily="2" charset="-122"/>
              <a:cs typeface="Courier New" panose="02070309020205020404"/>
            </a:endParaRPr>
          </a:p>
        </p:txBody>
      </p:sp>
      <p:pic>
        <p:nvPicPr>
          <p:cNvPr id="3" name="图片 2">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a:solidFill>
                  <a:schemeClr val="bg1"/>
                </a:solidFill>
                <a:latin typeface="华文细黑" pitchFamily="2" charset="-122"/>
                <a:ea typeface="华文细黑" pitchFamily="2" charset="-122"/>
                <a:cs typeface="Times New Roman" panose="02020603050405020304" pitchFamily="18" charset="0"/>
              </a:rPr>
              <a:t>读素材美文，积素养提技能</a:t>
            </a:r>
            <a:endParaRPr lang="en-US" altLang="zh-CN"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341562"/>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解释下列加颜色词的含义</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0000FF"/>
                </a:solidFill>
                <a:latin typeface="Times New Roman" panose="02020603050405020304"/>
                <a:ea typeface="华文细黑"/>
                <a:cs typeface="Times New Roman" panose="02020603050405020304"/>
              </a:rPr>
              <a:t>微</a:t>
            </a:r>
            <a:r>
              <a:rPr lang="zh-CN" altLang="zh-CN" sz="2800" kern="100" dirty="0">
                <a:latin typeface="Times New Roman" panose="02020603050405020304"/>
                <a:ea typeface="华文细黑"/>
                <a:cs typeface="Times New Roman" panose="02020603050405020304"/>
              </a:rPr>
              <a:t>太子言，臣愿得</a:t>
            </a:r>
            <a:r>
              <a:rPr lang="zh-CN" altLang="zh-CN" sz="2800" kern="100" dirty="0">
                <a:solidFill>
                  <a:srgbClr val="0000FF"/>
                </a:solidFill>
                <a:latin typeface="Times New Roman" panose="02020603050405020304"/>
                <a:ea typeface="华文细黑"/>
                <a:cs typeface="Times New Roman" panose="02020603050405020304"/>
              </a:rPr>
              <a:t>谒</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今行而无</a:t>
            </a:r>
            <a:r>
              <a:rPr lang="zh-CN" altLang="zh-CN" sz="2800" kern="100" dirty="0">
                <a:solidFill>
                  <a:srgbClr val="0000FF"/>
                </a:solidFill>
                <a:latin typeface="Times New Roman" panose="02020603050405020304"/>
                <a:ea typeface="华文细黑"/>
                <a:cs typeface="Times New Roman" panose="02020603050405020304"/>
              </a:rPr>
              <a:t>信</a:t>
            </a:r>
            <a:r>
              <a:rPr lang="zh-CN" altLang="zh-CN" sz="2800" kern="100" dirty="0">
                <a:latin typeface="Times New Roman" panose="02020603050405020304"/>
                <a:ea typeface="华文细黑"/>
                <a:cs typeface="Times New Roman" panose="02020603050405020304"/>
              </a:rPr>
              <a:t>，则秦未可</a:t>
            </a:r>
            <a:r>
              <a:rPr lang="zh-CN" altLang="zh-CN" sz="2800" kern="100" dirty="0">
                <a:solidFill>
                  <a:srgbClr val="0000FF"/>
                </a:solidFill>
                <a:latin typeface="Times New Roman" panose="02020603050405020304"/>
                <a:ea typeface="华文细黑"/>
                <a:cs typeface="Times New Roman" panose="02020603050405020304"/>
              </a:rPr>
              <a:t>亲</a:t>
            </a:r>
            <a:r>
              <a:rPr lang="zh-CN" altLang="zh-CN" sz="2800" kern="100" dirty="0">
                <a:latin typeface="Times New Roman" panose="02020603050405020304"/>
                <a:ea typeface="华文细黑"/>
                <a:cs typeface="Times New Roman" panose="02020603050405020304"/>
              </a:rPr>
              <a:t>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a:t>
            </a:r>
            <a:endParaRPr lang="en-US" altLang="zh-CN" sz="2800" u="sng" kern="100" dirty="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秦王购之金千斤，</a:t>
            </a:r>
            <a:r>
              <a:rPr lang="zh-CN" altLang="zh-CN" sz="2800" kern="100" dirty="0">
                <a:solidFill>
                  <a:srgbClr val="0000FF"/>
                </a:solidFill>
                <a:latin typeface="Times New Roman" panose="02020603050405020304"/>
                <a:ea typeface="华文细黑"/>
                <a:cs typeface="Times New Roman" panose="02020603050405020304"/>
              </a:rPr>
              <a:t>邑</a:t>
            </a:r>
            <a:r>
              <a:rPr lang="zh-CN" altLang="zh-CN" sz="2800" kern="100" dirty="0">
                <a:latin typeface="Times New Roman" panose="02020603050405020304"/>
                <a:ea typeface="华文细黑"/>
                <a:cs typeface="Times New Roman" panose="02020603050405020304"/>
              </a:rPr>
              <a:t>万家</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右手</a:t>
            </a:r>
            <a:r>
              <a:rPr lang="zh-CN" altLang="zh-CN" sz="2800" kern="100" dirty="0">
                <a:solidFill>
                  <a:srgbClr val="0000FF"/>
                </a:solidFill>
                <a:latin typeface="Times New Roman" panose="02020603050405020304"/>
                <a:ea typeface="华文细黑"/>
                <a:cs typeface="Times New Roman" panose="02020603050405020304"/>
              </a:rPr>
              <a:t>揕</a:t>
            </a:r>
            <a:r>
              <a:rPr lang="zh-CN" altLang="zh-CN" sz="2800" kern="100" dirty="0">
                <a:latin typeface="Times New Roman" panose="02020603050405020304"/>
                <a:ea typeface="华文细黑"/>
                <a:cs typeface="Times New Roman" panose="02020603050405020304"/>
              </a:rPr>
              <a:t>其胸</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此臣日夜切齿</a:t>
            </a:r>
            <a:r>
              <a:rPr lang="zh-CN" altLang="zh-CN" sz="2800" kern="100" dirty="0">
                <a:solidFill>
                  <a:srgbClr val="0000FF"/>
                </a:solidFill>
                <a:latin typeface="Times New Roman" panose="02020603050405020304"/>
                <a:ea typeface="华文细黑"/>
                <a:cs typeface="Times New Roman" panose="02020603050405020304"/>
              </a:rPr>
              <a:t>拊心</a:t>
            </a:r>
            <a:r>
              <a:rPr lang="zh-CN" altLang="zh-CN" sz="2800" kern="100" dirty="0">
                <a:latin typeface="Times New Roman" panose="02020603050405020304"/>
                <a:ea typeface="华文细黑"/>
                <a:cs typeface="Times New Roman" panose="02020603050405020304"/>
              </a:rPr>
              <a:t>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5015086" y="1899042"/>
            <a:ext cx="5256584"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微，即使；谒，拜会、前往。</a:t>
            </a:r>
            <a:endParaRPr lang="zh-CN" altLang="en-US" sz="2800" kern="100" dirty="0">
              <a:solidFill>
                <a:srgbClr val="C00000"/>
              </a:solidFill>
              <a:latin typeface="华文细黑"/>
              <a:ea typeface="华文细黑"/>
              <a:cs typeface="Times New Roman" panose="02020603050405020304"/>
            </a:endParaRPr>
          </a:p>
        </p:txBody>
      </p:sp>
      <p:sp>
        <p:nvSpPr>
          <p:cNvPr id="4" name="矩形 3"/>
          <p:cNvSpPr/>
          <p:nvPr/>
        </p:nvSpPr>
        <p:spPr>
          <a:xfrm>
            <a:off x="5447134" y="2565698"/>
            <a:ext cx="4680520"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信，凭信之物；亲，接近。</a:t>
            </a:r>
            <a:endParaRPr lang="zh-CN" altLang="en-US" sz="2800" kern="100" dirty="0">
              <a:solidFill>
                <a:srgbClr val="C00000"/>
              </a:solidFill>
              <a:latin typeface="华文细黑"/>
              <a:ea typeface="华文细黑"/>
              <a:cs typeface="Times New Roman" panose="02020603050405020304"/>
            </a:endParaRPr>
          </a:p>
        </p:txBody>
      </p:sp>
      <p:sp>
        <p:nvSpPr>
          <p:cNvPr id="12" name="矩形 11"/>
          <p:cNvSpPr/>
          <p:nvPr/>
        </p:nvSpPr>
        <p:spPr>
          <a:xfrm>
            <a:off x="447605" y="559658"/>
            <a:ext cx="3775393" cy="662554"/>
          </a:xfrm>
          <a:prstGeom prst="rect">
            <a:avLst/>
          </a:prstGeom>
        </p:spPr>
        <p:txBody>
          <a:bodyPr wrap="none">
            <a:spAutoFit/>
          </a:bodyPr>
          <a:lstStyle/>
          <a:p>
            <a:pPr lvl="0" algn="just">
              <a:lnSpc>
                <a:spcPct val="150000"/>
              </a:lnSpc>
            </a:pPr>
            <a:r>
              <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二、识记文中基础知识</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5173489" y="3213770"/>
            <a:ext cx="1353765"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封地。</a:t>
            </a:r>
            <a:endParaRPr lang="zh-CN" altLang="en-US" sz="2800" kern="100" dirty="0">
              <a:solidFill>
                <a:srgbClr val="C00000"/>
              </a:solidFill>
              <a:latin typeface="华文细黑"/>
              <a:ea typeface="华文细黑"/>
              <a:cs typeface="Times New Roman" panose="02020603050405020304"/>
            </a:endParaRPr>
          </a:p>
        </p:txBody>
      </p:sp>
      <p:sp>
        <p:nvSpPr>
          <p:cNvPr id="7" name="矩形 6"/>
          <p:cNvSpPr/>
          <p:nvPr/>
        </p:nvSpPr>
        <p:spPr>
          <a:xfrm>
            <a:off x="4439022" y="4491330"/>
            <a:ext cx="4968552"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搥胸，这里形容非常痛心。</a:t>
            </a:r>
            <a:endParaRPr lang="zh-CN" altLang="zh-CN" sz="1050" kern="100" dirty="0">
              <a:solidFill>
                <a:srgbClr val="C00000"/>
              </a:solidFill>
              <a:latin typeface="宋体" panose="02010600030101010101" pitchFamily="2" charset="-122"/>
              <a:cs typeface="Courier New" panose="02070309020205020404"/>
            </a:endParaRPr>
          </a:p>
        </p:txBody>
      </p:sp>
      <p:sp>
        <p:nvSpPr>
          <p:cNvPr id="11" name="矩形 10"/>
          <p:cNvSpPr/>
          <p:nvPr/>
        </p:nvSpPr>
        <p:spPr>
          <a:xfrm>
            <a:off x="2998863" y="3861842"/>
            <a:ext cx="936104"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刺。</a:t>
            </a:r>
            <a:endParaRPr lang="zh-CN" altLang="en-US" sz="2800" kern="100" dirty="0">
              <a:solidFill>
                <a:srgbClr val="C00000"/>
              </a:solidFill>
              <a:latin typeface="华文细黑"/>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8" grpId="0"/>
      <p:bldP spid="8" grpId="1"/>
      <p:bldP spid="7" grpId="0"/>
      <p:bldP spid="7" grpId="1"/>
      <p:bldP spid="11" grpId="0"/>
      <p:bldP spid="11"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584408"/>
            <a:ext cx="11228814"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公元前</a:t>
            </a:r>
            <a:r>
              <a:rPr lang="en-US" altLang="zh-CN" sz="2800" kern="100" dirty="0">
                <a:latin typeface="Times New Roman" panose="02020603050405020304"/>
                <a:ea typeface="华文细黑"/>
              </a:rPr>
              <a:t>227</a:t>
            </a:r>
            <a:r>
              <a:rPr lang="zh-CN" altLang="zh-CN" sz="2800" kern="100" dirty="0">
                <a:latin typeface="Times New Roman" panose="02020603050405020304"/>
                <a:ea typeface="华文细黑"/>
                <a:cs typeface="Times New Roman" panose="02020603050405020304"/>
              </a:rPr>
              <a:t>年，荆轲带着燕督亢之地图和樊於期的首级，前往秦国刺杀秦王。临行前，许多人在易水边为荆轲送行，场面十分悲壮。秋风萧瑟，筑声悲凉，感人肺腑。撼人心魄源于凄惨悲怆气氛的呈现。送者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皆白衣冠以送之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，听者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皆垂泪涕泣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，继而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皆</a:t>
            </a:r>
            <a:r>
              <a:rPr lang="zh-CN" altLang="zh-CN" sz="2800" kern="100" dirty="0">
                <a:latin typeface="Times New Roman" panose="02020603050405020304"/>
                <a:ea typeface="华文细黑"/>
                <a:cs typeface="宋体" panose="02010600030101010101" pitchFamily="2" charset="-122"/>
              </a:rPr>
              <a:t>瞋</a:t>
            </a:r>
            <a:r>
              <a:rPr lang="zh-CN" altLang="zh-CN" sz="2800" kern="100" dirty="0">
                <a:latin typeface="仿宋_GB2312"/>
                <a:ea typeface="华文细黑"/>
                <a:cs typeface="仿宋_GB2312"/>
              </a:rPr>
              <a:t>目，发尽上指冠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风萧萧兮易水寒，壮士一去兮不复还！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这是荆轲在告别时所吟唱的诗句。荆轲来到秦国后，秦王在咸阳宫隆重召见了他。荆轲在献燕督亢之地图时，图穷匕见，刺秦王不中，被杀。</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333450"/>
            <a:ext cx="11478502" cy="693051"/>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FF"/>
                </a:solidFill>
                <a:latin typeface="+mj-ea"/>
                <a:ea typeface="+mj-ea"/>
                <a:cs typeface="Courier New" panose="02070309020205020404"/>
              </a:rPr>
              <a:t>.</a:t>
            </a:r>
            <a:r>
              <a:rPr lang="zh-CN" altLang="zh-CN" sz="2800" b="1" kern="100" dirty="0">
                <a:solidFill>
                  <a:srgbClr val="0000FF"/>
                </a:solidFill>
                <a:latin typeface="+mj-ea"/>
                <a:ea typeface="+mj-ea"/>
                <a:cs typeface="Courier New" panose="02070309020205020404"/>
              </a:rPr>
              <a:t>课本素材</a:t>
            </a:r>
            <a:endParaRPr lang="en-US" altLang="zh-CN" sz="2800" b="1" kern="100" dirty="0">
              <a:solidFill>
                <a:srgbClr val="0000FF"/>
              </a:solidFill>
              <a:latin typeface="+mj-ea"/>
              <a:ea typeface="+mj-ea"/>
              <a:cs typeface="Courier New" panose="02070309020205020404"/>
            </a:endParaRPr>
          </a:p>
        </p:txBody>
      </p:sp>
      <p:sp>
        <p:nvSpPr>
          <p:cNvPr id="13" name="矩形 12"/>
          <p:cNvSpPr>
            <a:spLocks noChangeAspect="1"/>
          </p:cNvSpPr>
          <p:nvPr/>
        </p:nvSpPr>
        <p:spPr>
          <a:xfrm>
            <a:off x="435605" y="105353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点击</a:t>
            </a:r>
            <a:r>
              <a:rPr lang="zh-CN" altLang="en-US" sz="2600" b="1" dirty="0">
                <a:solidFill>
                  <a:schemeClr val="bg1"/>
                </a:solidFill>
                <a:latin typeface="+mj-ea"/>
                <a:ea typeface="+mj-ea"/>
                <a:cs typeface="Times New Roman" panose="02020603050405020304" pitchFamily="18" charset="0"/>
              </a:rPr>
              <a:t>文本</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169235"/>
            <a:ext cx="11478502"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渴望壮烈可以说是一种积极的人生态度。壮烈不因生命的长短而改变，壮烈也不因生命的尊卑而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彼尊我卑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壮烈就是壮烈，壮烈的人生谁都有权利拥有。人生一世譬如草木一秋，理应为这个世界留下些铿锵的跫音和深深的足迹。卓尔不群的泰山睥睨群峰，让人赞叹唏嘘；汪洋恣肆的长江啸傲百川，让人扼腕击节；司马迁忍大辱而著《史记》，让人高山仰止；屈大夫不随俗而沉汨罗，让人一酹江月。当荆轲义无反顾地踏上刺秦之路，耳边响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风萧萧兮易水寒，壮士一去兮不复还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3" name="矩形 12"/>
          <p:cNvSpPr>
            <a:spLocks noChangeAspect="1"/>
          </p:cNvSpPr>
          <p:nvPr/>
        </p:nvSpPr>
        <p:spPr>
          <a:xfrm>
            <a:off x="435605" y="405458"/>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77466"/>
            <a:ext cx="11478502" cy="1979492"/>
          </a:xfrm>
          <a:prstGeom prst="rect">
            <a:avLst/>
          </a:prstGeom>
        </p:spPr>
        <p:txBody>
          <a:bodyPr wrap="square" lIns="121898" tIns="60948" rIns="121898" bIns="60948">
            <a:spAutoFit/>
          </a:bodyPr>
          <a:lstStyle/>
          <a:p>
            <a:pPr lvl="0" algn="just">
              <a:lnSpc>
                <a:spcPct val="150000"/>
              </a:lnSpc>
            </a:pPr>
            <a:r>
              <a:rPr lang="zh-CN" altLang="zh-CN" sz="2800" kern="100">
                <a:solidFill>
                  <a:prstClr val="black"/>
                </a:solidFill>
                <a:latin typeface="Times New Roman" panose="02020603050405020304"/>
                <a:ea typeface="华文细黑"/>
                <a:cs typeface="Times New Roman" panose="02020603050405020304"/>
              </a:rPr>
              <a:t>是何等的壮烈；当谭嗣同引颈就戮菜市口，高吟</a:t>
            </a:r>
            <a:r>
              <a:rPr lang="en-US" altLang="zh-CN" sz="2800" kern="100">
                <a:solidFill>
                  <a:prstClr val="black"/>
                </a:solidFill>
                <a:latin typeface="宋体" panose="02010600030101010101" pitchFamily="2" charset="-122"/>
                <a:ea typeface="华文细黑"/>
                <a:cs typeface="Times New Roman" panose="02020603050405020304"/>
              </a:rPr>
              <a:t>“</a:t>
            </a:r>
            <a:r>
              <a:rPr lang="zh-CN" altLang="zh-CN" sz="2800" kern="100">
                <a:solidFill>
                  <a:prstClr val="black"/>
                </a:solidFill>
                <a:latin typeface="Times New Roman" panose="02020603050405020304"/>
                <a:ea typeface="华文细黑"/>
                <a:cs typeface="Times New Roman" panose="02020603050405020304"/>
              </a:rPr>
              <a:t>有心杀贼，无力回天，死得其所，快哉快哉</a:t>
            </a:r>
            <a:r>
              <a:rPr lang="en-US" altLang="zh-CN" sz="2800" kern="100">
                <a:solidFill>
                  <a:prstClr val="black"/>
                </a:solidFill>
                <a:latin typeface="宋体" panose="02010600030101010101" pitchFamily="2" charset="-122"/>
                <a:ea typeface="华文细黑"/>
                <a:cs typeface="Times New Roman" panose="02020603050405020304"/>
              </a:rPr>
              <a:t>”</a:t>
            </a:r>
            <a:r>
              <a:rPr lang="zh-CN" altLang="zh-CN" sz="2800" kern="100">
                <a:solidFill>
                  <a:prstClr val="black"/>
                </a:solidFill>
                <a:latin typeface="Times New Roman" panose="02020603050405020304"/>
                <a:ea typeface="华文细黑"/>
                <a:cs typeface="Times New Roman" panose="02020603050405020304"/>
              </a:rPr>
              <a:t>时，又是何等的壮烈！生命之花只要开得灿烂，开得辉煌，花期长短之论又何足道哉！</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311510"/>
            <a:ext cx="11478502" cy="521114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永不放弃生的希望</a:t>
            </a:r>
            <a:endParaRPr lang="zh-CN" altLang="zh-CN" sz="1050" b="1" kern="100" dirty="0">
              <a:solidFill>
                <a:srgbClr val="C00000"/>
              </a:solidFill>
              <a:latin typeface="宋体" panose="02010600030101010101" pitchFamily="2" charset="-122"/>
              <a:cs typeface="Courier New" panose="02070309020205020404"/>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早晨，一个伐木工人照常去森林里伐木。他用电锯将一棵粗大的松树锯倒时，树干反弹，重重地压在他的腿上。剧烈的疼痛使他觉得眼前一片漆黑。此时，他只知道，自己首先要做的是保持清醒。他试图把腿抽出来，可办不到。于是，他拿起手边的斧子狠命地朝树干砍去，砍了三四下后，斧柄断了。他又拿起电锯开始锯树。但是，他很快</a:t>
            </a:r>
            <a:r>
              <a:rPr lang="zh-CN" altLang="zh-CN" sz="2800" kern="100" dirty="0" smtClean="0">
                <a:latin typeface="Times New Roman" panose="02020603050405020304"/>
                <a:ea typeface="华文细黑"/>
                <a:cs typeface="Times New Roman" panose="02020603050405020304"/>
              </a:rPr>
              <a:t>发现</a:t>
            </a:r>
            <a:r>
              <a:rPr lang="zh-CN" altLang="zh-CN" sz="2800" kern="100" dirty="0">
                <a:latin typeface="Times New Roman" panose="02020603050405020304"/>
                <a:ea typeface="华文细黑"/>
                <a:cs typeface="Times New Roman" panose="02020603050405020304"/>
              </a:rPr>
              <a:t>：倒下的松树呈</a:t>
            </a:r>
            <a:r>
              <a:rPr lang="en-US" altLang="zh-CN" sz="2800" kern="100" dirty="0">
                <a:latin typeface="Times New Roman" panose="02020603050405020304"/>
                <a:ea typeface="华文细黑"/>
                <a:cs typeface="Courier New" panose="02070309020205020404"/>
              </a:rPr>
              <a:t>45</a:t>
            </a:r>
            <a:r>
              <a:rPr lang="zh-CN" altLang="zh-CN" sz="2800" kern="100" dirty="0">
                <a:latin typeface="Times New Roman" panose="02020603050405020304"/>
                <a:ea typeface="华文细黑"/>
                <a:cs typeface="Times New Roman" panose="02020603050405020304"/>
              </a:rPr>
              <a:t>度角，巨大的压力随时会把电锯条卡住；如果电锯出了故障，这里又人迹罕至，别无他路。他狠了狠心，拿起电锯对准自己的</a:t>
            </a:r>
            <a:r>
              <a:rPr lang="zh-CN" altLang="zh-CN" sz="2800" kern="100" dirty="0" smtClean="0">
                <a:latin typeface="Times New Roman" panose="02020603050405020304"/>
                <a:ea typeface="华文细黑"/>
                <a:cs typeface="Times New Roman" panose="02020603050405020304"/>
              </a:rPr>
              <a:t>右</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339000" y="688267"/>
            <a:ext cx="11478502" cy="693051"/>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2.</a:t>
            </a:r>
            <a:r>
              <a:rPr lang="zh-CN"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课</a:t>
            </a:r>
            <a:r>
              <a:rPr lang="zh-CN" altLang="en-US" sz="2800" b="1" kern="100" dirty="0">
                <a:solidFill>
                  <a:srgbClr val="0000FF"/>
                </a:solidFill>
                <a:latin typeface="Times New Roman" panose="02020603050405020304"/>
                <a:ea typeface="微软雅黑" panose="020B0503020204020204" pitchFamily="34" charset="-122"/>
                <a:cs typeface="Courier New" panose="02070309020205020404"/>
              </a:rPr>
              <a:t>外</a:t>
            </a:r>
            <a:r>
              <a:rPr lang="zh-CN"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素材</a:t>
            </a:r>
            <a:endParaRPr lang="en-US" altLang="zh-CN" sz="2800" b="1" kern="100" dirty="0">
              <a:solidFill>
                <a:srgbClr val="0000FF"/>
              </a:solidFill>
              <a:latin typeface="Times New Roman" panose="02020603050405020304"/>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8840" y="368309"/>
            <a:ext cx="1147850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腿，自行截肢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伐木工人把腿简单地包扎了一下，决定爬回去。一路上，他忍着剧痛，一寸一寸地爬，一次次地昏迷过去，又一次次地苏醒过来，心中只有一个念头：一定要活着回去。</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21384"/>
            <a:ext cx="11478502"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en-US" sz="2800" b="1" kern="100" dirty="0" smtClean="0">
                <a:solidFill>
                  <a:srgbClr val="C00000"/>
                </a:solidFill>
                <a:latin typeface="华文细黑" pitchFamily="2" charset="-122"/>
                <a:ea typeface="华文细黑" pitchFamily="2" charset="-122"/>
                <a:cs typeface="Times New Roman" panose="02020603050405020304"/>
              </a:rPr>
              <a:t>选材感言</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如果我们清清楚楚地看到了死神正一步步向你走来，最先垮下来的或许就是精神。但伐木工人没有表现出死神即将来临的恐慌，他展现给人们的是一个对生命充满希望的形象。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你觉得该素材能运用到哪类话题文章中？</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26590"/>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4566" y="405458"/>
            <a:ext cx="6048672" cy="76941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en-US" sz="2800" b="1" kern="100" dirty="0">
                <a:solidFill>
                  <a:srgbClr val="C00000"/>
                </a:solidFill>
                <a:latin typeface="+mj-ea"/>
                <a:ea typeface="+mj-ea"/>
                <a:cs typeface="Times New Roman" panose="02020603050405020304"/>
              </a:rPr>
              <a:t>核心亮点：开头、</a:t>
            </a:r>
            <a:r>
              <a:rPr lang="zh-CN" altLang="en-US" sz="2800" b="1" kern="100" dirty="0" smtClean="0">
                <a:solidFill>
                  <a:srgbClr val="C00000"/>
                </a:solidFill>
                <a:latin typeface="+mj-ea"/>
                <a:ea typeface="+mj-ea"/>
                <a:cs typeface="Times New Roman" panose="02020603050405020304"/>
              </a:rPr>
              <a:t>结尾</a:t>
            </a:r>
            <a:r>
              <a:rPr lang="en-US" altLang="zh-CN" sz="2800" b="1" kern="1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800" b="1" kern="100" dirty="0">
                <a:solidFill>
                  <a:srgbClr val="C00000"/>
                </a:solidFill>
                <a:latin typeface="+mj-ea"/>
                <a:cs typeface="Times New Roman" panose="02020603050405020304"/>
              </a:rPr>
              <a:t>二</a:t>
            </a:r>
            <a:r>
              <a:rPr lang="en-US" altLang="zh-CN" sz="2800" b="1" kern="1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800" b="1" kern="100" dirty="0" smtClean="0">
                <a:solidFill>
                  <a:srgbClr val="C00000"/>
                </a:solidFill>
                <a:latin typeface="+mj-ea"/>
                <a:ea typeface="+mj-ea"/>
                <a:cs typeface="Times New Roman" panose="02020603050405020304"/>
              </a:rPr>
              <a:t></a:t>
            </a:r>
            <a:endParaRPr lang="zh-CN"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矩形 7"/>
          <p:cNvSpPr/>
          <p:nvPr/>
        </p:nvSpPr>
        <p:spPr>
          <a:xfrm>
            <a:off x="334566" y="981522"/>
            <a:ext cx="11521280" cy="5262979"/>
          </a:xfrm>
          <a:prstGeom prst="rect">
            <a:avLst/>
          </a:prstGeom>
        </p:spPr>
        <p:txBody>
          <a:bodyPr wrap="square">
            <a:spAutoFit/>
          </a:bodyPr>
          <a:lstStyle/>
          <a:p>
            <a:pPr indent="720090" algn="just">
              <a:lnSpc>
                <a:spcPct val="150000"/>
              </a:lnSpc>
              <a:spcAft>
                <a:spcPts val="0"/>
              </a:spcAft>
            </a:pPr>
            <a:r>
              <a:rPr lang="zh-CN" altLang="zh-CN" sz="2800" b="1" kern="100" dirty="0">
                <a:latin typeface="Times New Roman" panose="02020603050405020304"/>
                <a:ea typeface="华文细黑"/>
                <a:cs typeface="Times New Roman" panose="02020603050405020304"/>
              </a:rPr>
              <a:t>作文命题：</a:t>
            </a:r>
            <a:r>
              <a:rPr lang="zh-CN" altLang="zh-CN" sz="2800" kern="100" dirty="0">
                <a:latin typeface="Times New Roman" panose="02020603050405020304"/>
                <a:ea typeface="华文细黑"/>
                <a:cs typeface="Times New Roman" panose="02020603050405020304"/>
              </a:rPr>
              <a:t>阅读下面的材料，根据要求作文。</a:t>
            </a:r>
            <a:endParaRPr lang="zh-CN" altLang="zh-CN" sz="1050" kern="100" dirty="0">
              <a:latin typeface="宋体" panose="02010600030101010101" pitchFamily="2" charset="-122"/>
              <a:cs typeface="Courier New" panose="02070309020205020404"/>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有一位登山者，在途中遇上暴风雪。他深知不尽快找到避风处，非冻死不可。他走啊走啊，腿已经迈不开了。就在这时，脚碰到一个硬硬的东西，扒开雪一看，竟然是个快冻僵的人。登山者犯难了：是继续向前，还是停下来援救这个陌生人？心灵深处翻江倒海之后，他毅然作出决定，脱下手套，给那人做按摩。经过一番按摩，陌生人可以活动了，而登山者也因此暖和了自己的身心。最后，两个人互相搀扶着走出了困境。也许不是人人都会碰上这种生死的抉择，但是每个人却常常遇到</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981522"/>
            <a:ext cx="11521280" cy="3887731"/>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见到、听到一些触动心灵、需要作出选择的事情。那时，我们大家是怎样选择的呢？又应该如何选择呢？</a:t>
            </a:r>
            <a:endParaRPr lang="zh-CN" altLang="zh-CN" sz="1050" kern="100" dirty="0">
              <a:solidFill>
                <a:prstClr val="black"/>
              </a:solidFill>
              <a:latin typeface="宋体" panose="02010600030101010101" pitchFamily="2" charset="-122"/>
              <a:cs typeface="Courier New" panose="02070309020205020404"/>
            </a:endParaRPr>
          </a:p>
          <a:p>
            <a:pPr lvl="0" indent="72009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请以</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心灵的选择</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为话题写一篇作文，所写内容必须在这个话题范围之内。</a:t>
            </a:r>
            <a:endParaRPr lang="zh-CN" altLang="zh-CN" sz="1050" kern="100" dirty="0">
              <a:solidFill>
                <a:prstClr val="black"/>
              </a:solidFill>
              <a:latin typeface="宋体" panose="02010600030101010101" pitchFamily="2" charset="-122"/>
              <a:cs typeface="Courier New" panose="02070309020205020404"/>
            </a:endParaRPr>
          </a:p>
          <a:p>
            <a:pPr lvl="0" indent="72009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要求：</a:t>
            </a: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立意自定</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kern="100" dirty="0" smtClean="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文体</a:t>
            </a:r>
            <a:r>
              <a:rPr lang="zh-CN" altLang="zh-CN" sz="2800" kern="100" dirty="0" smtClean="0">
                <a:solidFill>
                  <a:prstClr val="black"/>
                </a:solidFill>
                <a:latin typeface="Times New Roman" panose="02020603050405020304"/>
                <a:ea typeface="华文细黑"/>
                <a:cs typeface="Times New Roman" panose="02020603050405020304"/>
              </a:rPr>
              <a:t>自选；</a:t>
            </a:r>
            <a:r>
              <a:rPr lang="en-US" altLang="zh-CN" sz="2800" kern="100" dirty="0" smtClean="0">
                <a:solidFill>
                  <a:prstClr val="black"/>
                </a:solidFill>
                <a:latin typeface="宋体" panose="02010600030101010101" pitchFamily="2" charset="-122"/>
                <a:ea typeface="华文细黑"/>
                <a:cs typeface="Times New Roman" panose="02020603050405020304"/>
              </a:rPr>
              <a:t>③</a:t>
            </a:r>
            <a:r>
              <a:rPr lang="zh-CN" altLang="zh-CN" sz="2800" kern="100" dirty="0">
                <a:solidFill>
                  <a:prstClr val="black"/>
                </a:solidFill>
                <a:latin typeface="Times New Roman" panose="02020603050405020304"/>
                <a:ea typeface="华文细黑"/>
                <a:cs typeface="Times New Roman" panose="02020603050405020304"/>
              </a:rPr>
              <a:t>题目自拟；</a:t>
            </a: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a:solidFill>
                  <a:prstClr val="black"/>
                </a:solidFill>
                <a:latin typeface="Times New Roman" panose="02020603050405020304"/>
                <a:ea typeface="华文细黑"/>
                <a:cs typeface="Times New Roman" panose="02020603050405020304"/>
              </a:rPr>
              <a:t>不少于</a:t>
            </a:r>
            <a:r>
              <a:rPr lang="en-US" altLang="zh-CN" sz="2800" kern="100" dirty="0">
                <a:solidFill>
                  <a:prstClr val="black"/>
                </a:solidFill>
                <a:latin typeface="Times New Roman" panose="02020603050405020304"/>
                <a:ea typeface="华文细黑"/>
                <a:cs typeface="Courier New" panose="02070309020205020404"/>
              </a:rPr>
              <a:t>800</a:t>
            </a:r>
            <a:r>
              <a:rPr lang="zh-CN" altLang="zh-CN" sz="2800" kern="100" dirty="0">
                <a:solidFill>
                  <a:prstClr val="black"/>
                </a:solidFill>
                <a:latin typeface="Times New Roman" panose="02020603050405020304"/>
                <a:ea typeface="华文细黑"/>
                <a:cs typeface="Times New Roman" panose="02020603050405020304"/>
              </a:rPr>
              <a:t>字；</a:t>
            </a:r>
            <a:r>
              <a:rPr lang="en-US" altLang="zh-CN" sz="2800" kern="100" dirty="0">
                <a:solidFill>
                  <a:prstClr val="black"/>
                </a:solidFill>
                <a:latin typeface="宋体" panose="02010600030101010101" pitchFamily="2" charset="-122"/>
                <a:ea typeface="华文细黑"/>
                <a:cs typeface="Times New Roman" panose="02020603050405020304"/>
              </a:rPr>
              <a:t>⑤</a:t>
            </a:r>
            <a:r>
              <a:rPr lang="zh-CN" altLang="zh-CN" sz="2800" kern="100" dirty="0">
                <a:solidFill>
                  <a:prstClr val="black"/>
                </a:solidFill>
                <a:latin typeface="Times New Roman" panose="02020603050405020304"/>
                <a:ea typeface="华文细黑"/>
                <a:cs typeface="Times New Roman" panose="02020603050405020304"/>
              </a:rPr>
              <a:t>不得抄袭。</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261442"/>
            <a:ext cx="12190413" cy="50405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8542" y="837506"/>
            <a:ext cx="8208912" cy="2708430"/>
          </a:xfrm>
          <a:prstGeom prst="rect">
            <a:avLst/>
          </a:prstGeom>
        </p:spPr>
        <p:txBody>
          <a:bodyPr wrap="square" lIns="121917" tIns="60958" rIns="121917" bIns="60958">
            <a:spAutoFit/>
          </a:bodyPr>
          <a:lstStyle/>
          <a:p>
            <a:pPr algn="ctr">
              <a:lnSpc>
                <a:spcPct val="150000"/>
              </a:lnSpc>
              <a:spcAft>
                <a:spcPts val="0"/>
              </a:spcAft>
            </a:pPr>
            <a:r>
              <a:rPr lang="zh-CN" altLang="zh-CN" sz="2800" b="1" kern="100" dirty="0">
                <a:latin typeface="Times New Roman" panose="02020603050405020304"/>
                <a:ea typeface="华文细黑"/>
                <a:cs typeface="Times New Roman" panose="02020603050405020304"/>
              </a:rPr>
              <a:t>壮哉，荆轲</a:t>
            </a:r>
            <a:endParaRPr lang="zh-CN" altLang="zh-CN" sz="1050" b="1" kern="100" dirty="0">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唱一曲别离歌，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风萧萧兮易水寒，壮士一去兮不复还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zh-CN" altLang="zh-CN" sz="2800" kern="100" dirty="0">
                <a:latin typeface="宋体" panose="02010600030101010101" pitchFamily="2" charset="-122"/>
                <a:ea typeface="华文细黑"/>
                <a:cs typeface="宋体" panose="02010600030101010101" pitchFamily="2" charset="-122"/>
              </a:rPr>
              <a:t>揾</a:t>
            </a:r>
            <a:r>
              <a:rPr lang="zh-CN" altLang="zh-CN" sz="2800" kern="100" dirty="0">
                <a:latin typeface="楷体_GB2312"/>
                <a:ea typeface="华文细黑"/>
                <a:cs typeface="楷体_GB2312"/>
              </a:rPr>
              <a:t>一把英雄泪</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事所以不成者，乃欲以生劫之，必得约契以报太子也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endParaRPr lang="zh-CN" altLang="zh-CN" sz="1050" kern="100" dirty="0">
              <a:effectLst/>
              <a:latin typeface="宋体" panose="02010600030101010101" pitchFamily="2" charset="-122"/>
              <a:cs typeface="Courier New" panose="02070309020205020404"/>
            </a:endParaRPr>
          </a:p>
        </p:txBody>
      </p:sp>
      <p:cxnSp>
        <p:nvCxnSpPr>
          <p:cNvPr id="20" name="直接连接符 19"/>
          <p:cNvCxnSpPr/>
          <p:nvPr/>
        </p:nvCxnSpPr>
        <p:spPr>
          <a:xfrm>
            <a:off x="8399462" y="719884"/>
            <a:ext cx="0" cy="6094286"/>
          </a:xfrm>
          <a:prstGeom prst="line">
            <a:avLst/>
          </a:prstGeom>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471470" y="693490"/>
            <a:ext cx="3574927" cy="1948739"/>
          </a:xfrm>
          <a:prstGeom prst="rect">
            <a:avLst/>
          </a:prstGeom>
        </p:spPr>
        <p:txBody>
          <a:bodyPr wrap="square">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凤头精美</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开头一段语言上有什么技巧</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2" name="矩形 21"/>
          <p:cNvSpPr/>
          <p:nvPr/>
        </p:nvSpPr>
        <p:spPr>
          <a:xfrm>
            <a:off x="3394887" y="284095"/>
            <a:ext cx="1656223" cy="461665"/>
          </a:xfrm>
          <a:prstGeom prst="rect">
            <a:avLst/>
          </a:prstGeom>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先读佳作</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9430822" y="284095"/>
            <a:ext cx="1656223" cy="461665"/>
          </a:xfrm>
          <a:prstGeom prst="rect">
            <a:avLst/>
          </a:prstGeom>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思悟亮点</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471470" y="2599233"/>
            <a:ext cx="3574927" cy="263076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en-US" sz="2800" kern="100" dirty="0">
                <a:solidFill>
                  <a:srgbClr val="C00000"/>
                </a:solidFill>
                <a:latin typeface="Times New Roman" panose="02020603050405020304"/>
                <a:ea typeface="华文细黑"/>
                <a:cs typeface="Times New Roman" panose="02020603050405020304"/>
              </a:rPr>
              <a:t>这一段在语言上运用整句、对句，上下两句工整相对，富有文采。</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5" grpId="0"/>
      <p:bldP spid="25"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3301" y="962938"/>
            <a:ext cx="11104553" cy="738664"/>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开头一段运用了什么修辞手法？</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823301" y="1773610"/>
            <a:ext cx="10873208" cy="1415748"/>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开头一段运用了引用的修辞手法，描述了荆轲出行的悲壮，直接呼应并丰富了题目的含义</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78582" y="892671"/>
            <a:ext cx="11017224" cy="1384995"/>
          </a:xfrm>
          <a:prstGeom prst="rect">
            <a:avLst/>
          </a:prstGeom>
        </p:spPr>
        <p:txBody>
          <a:bodyPr wrap="square">
            <a:spAutoFit/>
          </a:bodyPr>
          <a:lstStyle/>
          <a:p>
            <a:pPr algn="just">
              <a:lnSpc>
                <a:spcPct val="150000"/>
              </a:lnSpc>
            </a:pPr>
            <a:r>
              <a:rPr lang="zh-CN" altLang="en-US" sz="2800" kern="100" dirty="0" smtClean="0">
                <a:solidFill>
                  <a:srgbClr val="C00000"/>
                </a:solidFill>
                <a:latin typeface="华文细黑"/>
                <a:ea typeface="华文细黑"/>
                <a:cs typeface="Times New Roman" panose="02020603050405020304"/>
              </a:rPr>
              <a:t>                         把</a:t>
            </a:r>
            <a:r>
              <a:rPr lang="zh-CN" altLang="en-US" sz="2800" kern="100" dirty="0">
                <a:solidFill>
                  <a:srgbClr val="C00000"/>
                </a:solidFill>
                <a:latin typeface="华文细黑"/>
                <a:ea typeface="华文细黑"/>
                <a:cs typeface="Times New Roman" panose="02020603050405020304"/>
              </a:rPr>
              <a:t>烧红了的铁器浸入水或其他液体中，急速冷却，使之硬化。</a:t>
            </a:r>
            <a:endParaRPr lang="zh-CN" altLang="en-US" sz="2800" kern="100" dirty="0">
              <a:solidFill>
                <a:srgbClr val="C00000"/>
              </a:solidFill>
              <a:latin typeface="华文细黑"/>
              <a:ea typeface="华文细黑"/>
              <a:cs typeface="Times New Roman" panose="02020603050405020304"/>
            </a:endParaRPr>
          </a:p>
        </p:txBody>
      </p:sp>
      <p:sp>
        <p:nvSpPr>
          <p:cNvPr id="4" name="矩形 3"/>
          <p:cNvSpPr/>
          <p:nvPr/>
        </p:nvSpPr>
        <p:spPr>
          <a:xfrm>
            <a:off x="3502918" y="2115066"/>
            <a:ext cx="2160240"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逆，迎着。</a:t>
            </a:r>
            <a:endParaRPr lang="zh-CN" altLang="en-US" sz="2800" kern="100" dirty="0">
              <a:solidFill>
                <a:srgbClr val="C00000"/>
              </a:solidFill>
              <a:latin typeface="华文细黑"/>
              <a:ea typeface="华文细黑"/>
              <a:cs typeface="Times New Roman" panose="02020603050405020304"/>
            </a:endParaRPr>
          </a:p>
        </p:txBody>
      </p:sp>
      <p:sp>
        <p:nvSpPr>
          <p:cNvPr id="8" name="矩形 7"/>
          <p:cNvSpPr/>
          <p:nvPr/>
        </p:nvSpPr>
        <p:spPr>
          <a:xfrm>
            <a:off x="4381401" y="2781722"/>
            <a:ext cx="4234085"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没用的人，对人的蔑称。</a:t>
            </a:r>
            <a:endParaRPr lang="zh-CN" altLang="en-US" sz="2800" kern="100" dirty="0">
              <a:solidFill>
                <a:srgbClr val="C00000"/>
              </a:solidFill>
              <a:latin typeface="华文细黑"/>
              <a:ea typeface="华文细黑"/>
              <a:cs typeface="Times New Roman" panose="02020603050405020304"/>
            </a:endParaRPr>
          </a:p>
        </p:txBody>
      </p:sp>
      <p:sp>
        <p:nvSpPr>
          <p:cNvPr id="7" name="矩形 6"/>
          <p:cNvSpPr/>
          <p:nvPr/>
        </p:nvSpPr>
        <p:spPr>
          <a:xfrm>
            <a:off x="478582" y="3412951"/>
            <a:ext cx="11089232" cy="1307346"/>
          </a:xfrm>
          <a:prstGeom prst="rect">
            <a:avLst/>
          </a:prstGeom>
        </p:spPr>
        <p:txBody>
          <a:bodyPr wrap="square">
            <a:spAutoFit/>
          </a:bodyPr>
          <a:lstStyle/>
          <a:p>
            <a:pPr lvl="0" algn="just">
              <a:lnSpc>
                <a:spcPct val="150000"/>
              </a:lnSpc>
            </a:pPr>
            <a:r>
              <a:rPr lang="zh-CN" altLang="en-US" sz="2800" kern="100" dirty="0" smtClean="0">
                <a:solidFill>
                  <a:srgbClr val="C00000"/>
                </a:solidFill>
                <a:latin typeface="Times New Roman" panose="02020603050405020304"/>
                <a:ea typeface="华文细黑"/>
                <a:cs typeface="Times New Roman" panose="02020603050405020304"/>
              </a:rPr>
              <a:t>                             古时</a:t>
            </a:r>
            <a:r>
              <a:rPr lang="zh-CN" altLang="en-US" sz="2800" kern="100" dirty="0">
                <a:solidFill>
                  <a:srgbClr val="C00000"/>
                </a:solidFill>
                <a:latin typeface="Times New Roman" panose="02020603050405020304"/>
                <a:ea typeface="华文细黑"/>
                <a:cs typeface="Times New Roman" panose="02020603050405020304"/>
              </a:rPr>
              <a:t>音乐分宫、商、角、徵、羽、变宫、变徵七音，变徵是徵音的变调，声调悲凉。</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5375126" y="4720297"/>
            <a:ext cx="1368152"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赠送。</a:t>
            </a:r>
            <a:endParaRPr lang="zh-CN" altLang="en-US" sz="2800" kern="100" dirty="0">
              <a:solidFill>
                <a:srgbClr val="C00000"/>
              </a:solidFill>
              <a:latin typeface="华文细黑"/>
              <a:ea typeface="华文细黑"/>
              <a:cs typeface="Times New Roman" panose="02020603050405020304"/>
            </a:endParaRPr>
          </a:p>
        </p:txBody>
      </p:sp>
      <p:sp>
        <p:nvSpPr>
          <p:cNvPr id="6" name="矩形 5"/>
          <p:cNvSpPr/>
          <p:nvPr/>
        </p:nvSpPr>
        <p:spPr>
          <a:xfrm>
            <a:off x="377344" y="909514"/>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以药</a:t>
            </a:r>
            <a:r>
              <a:rPr lang="zh-CN" altLang="zh-CN" sz="2800" kern="100" dirty="0">
                <a:solidFill>
                  <a:srgbClr val="0000FF"/>
                </a:solidFill>
                <a:latin typeface="Times New Roman" panose="02020603050405020304"/>
                <a:ea typeface="华文细黑"/>
                <a:cs typeface="Times New Roman" panose="02020603050405020304"/>
              </a:rPr>
              <a:t>淬</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人不敢与</a:t>
            </a:r>
            <a:r>
              <a:rPr lang="zh-CN" altLang="zh-CN" sz="2800" kern="100" dirty="0">
                <a:solidFill>
                  <a:srgbClr val="0000FF"/>
                </a:solidFill>
                <a:latin typeface="Times New Roman" panose="02020603050405020304"/>
                <a:ea typeface="华文细黑"/>
                <a:cs typeface="Times New Roman" panose="02020603050405020304"/>
              </a:rPr>
              <a:t>忤</a:t>
            </a:r>
            <a:r>
              <a:rPr lang="zh-CN" altLang="zh-CN" sz="2800" kern="100" dirty="0">
                <a:latin typeface="Times New Roman" panose="02020603050405020304"/>
                <a:ea typeface="华文细黑"/>
                <a:cs typeface="Times New Roman" panose="02020603050405020304"/>
              </a:rPr>
              <a:t>视</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往而不反者，</a:t>
            </a:r>
            <a:r>
              <a:rPr lang="zh-CN" altLang="zh-CN" sz="2800" kern="100" dirty="0">
                <a:solidFill>
                  <a:srgbClr val="0000FF"/>
                </a:solidFill>
                <a:latin typeface="Times New Roman" panose="02020603050405020304"/>
                <a:ea typeface="华文细黑"/>
                <a:cs typeface="Times New Roman" panose="02020603050405020304"/>
              </a:rPr>
              <a:t>竖子</a:t>
            </a:r>
            <a:r>
              <a:rPr lang="zh-CN" altLang="zh-CN" sz="2800" kern="100" dirty="0" smtClean="0">
                <a:latin typeface="Times New Roman" panose="02020603050405020304"/>
                <a:ea typeface="华文细黑"/>
                <a:cs typeface="Times New Roman" panose="02020603050405020304"/>
              </a:rPr>
              <a:t>也：</a:t>
            </a:r>
            <a:r>
              <a:rPr lang="en-US" altLang="zh-CN" sz="2800" kern="100" dirty="0" smtClean="0">
                <a:latin typeface="Times New Roman" panose="02020603050405020304"/>
                <a:ea typeface="华文细黑"/>
                <a:cs typeface="Times New Roman" panose="02020603050405020304"/>
              </a:rPr>
              <a:t>_______________________</a:t>
            </a:r>
            <a:endParaRPr lang="en-US" altLang="zh-CN" sz="2800" u="sng" kern="100" dirty="0" smtClean="0">
              <a:latin typeface="Times New Roman" panose="02020603050405020304"/>
              <a:ea typeface="华文细黑"/>
              <a:cs typeface="Times New Roman" panose="02020603050405020304"/>
            </a:endParaRPr>
          </a:p>
          <a:p>
            <a:pP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为</a:t>
            </a:r>
            <a:r>
              <a:rPr lang="zh-CN" altLang="zh-CN" sz="2800" kern="100" dirty="0">
                <a:solidFill>
                  <a:srgbClr val="0000FF"/>
                </a:solidFill>
                <a:latin typeface="Times New Roman" panose="02020603050405020304"/>
                <a:ea typeface="华文细黑"/>
                <a:cs typeface="Times New Roman" panose="02020603050405020304"/>
              </a:rPr>
              <a:t>变徵</a:t>
            </a:r>
            <a:r>
              <a:rPr lang="zh-CN" altLang="zh-CN" sz="2800" kern="100" dirty="0">
                <a:latin typeface="Times New Roman" panose="02020603050405020304"/>
                <a:ea typeface="华文细黑"/>
                <a:cs typeface="Times New Roman" panose="02020603050405020304"/>
              </a:rPr>
              <a:t>之声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nSpc>
                <a:spcPct val="150000"/>
              </a:lnSpc>
              <a:spcAft>
                <a:spcPts val="0"/>
              </a:spcAft>
            </a:pPr>
            <a:r>
              <a:rPr lang="en-US" altLang="zh-CN" sz="2800" kern="100" dirty="0" smtClean="0">
                <a:latin typeface="Times New Roman" panose="02020603050405020304"/>
                <a:ea typeface="华文细黑"/>
                <a:cs typeface="Times New Roman" panose="02020603050405020304"/>
              </a:rPr>
              <a:t>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厚</a:t>
            </a:r>
            <a:r>
              <a:rPr lang="zh-CN" altLang="zh-CN" sz="2800" kern="100" dirty="0">
                <a:solidFill>
                  <a:srgbClr val="0000FF"/>
                </a:solidFill>
                <a:latin typeface="Times New Roman" panose="02020603050405020304"/>
                <a:ea typeface="华文细黑"/>
                <a:cs typeface="Times New Roman" panose="02020603050405020304"/>
              </a:rPr>
              <a:t>遗</a:t>
            </a:r>
            <a:r>
              <a:rPr lang="zh-CN" altLang="zh-CN" sz="2800" kern="100" dirty="0">
                <a:latin typeface="Times New Roman" panose="02020603050405020304"/>
                <a:ea typeface="华文细黑"/>
                <a:cs typeface="Times New Roman" panose="02020603050405020304"/>
              </a:rPr>
              <a:t>秦王宠臣中庶子蒙嘉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8" grpId="0"/>
      <p:bldP spid="8" grpId="1"/>
      <p:bldP spid="7" grpId="0"/>
      <p:bldP spid="7" grpId="1"/>
      <p:bldP spid="9" grpId="0"/>
      <p:bldP spid="9"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27677"/>
            <a:ext cx="0" cy="6799201"/>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298022"/>
            <a:ext cx="8208912" cy="5940084"/>
          </a:xfrm>
          <a:prstGeom prst="rect">
            <a:avLst/>
          </a:prstGeom>
        </p:spPr>
        <p:txBody>
          <a:bodyPr wrap="square" lIns="121917" tIns="60958" rIns="121917" bIns="6095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你作别了白衣冠的太子丹，踏上了无归期的秦国路，丢开生死，守住承诺。壮哉，荆轲！</a:t>
            </a:r>
            <a:r>
              <a:rPr lang="en-US" altLang="zh-CN" sz="2800" kern="100" dirty="0">
                <a:latin typeface="Times New Roman" panose="02020603050405020304"/>
                <a:ea typeface="华文细黑"/>
                <a:cs typeface="Courier New" panose="02070309020205020404"/>
              </a:rPr>
              <a:t>(3</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你是一名剑客。剑道曾经是你毕生的追求，游侠天下曾经是你唯一的夙愿。一袭青衫，三尺长剑，涉过了吴越的水，翻过了齐鲁的山。烈烈长风，你倚剑而行；皑皑白雪，你把酒而歌。剑客的生活是简单的，而剑客的性格是率直的。于是有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愿得将军之首以献秦，秦王必喜而善见臣。臣左手把其袖，而右手</a:t>
            </a:r>
            <a:r>
              <a:rPr lang="zh-CN" altLang="zh-CN" sz="2800" kern="100" dirty="0">
                <a:latin typeface="宋体" panose="02010600030101010101" pitchFamily="2" charset="-122"/>
                <a:ea typeface="华文细黑"/>
                <a:cs typeface="宋体" panose="02010600030101010101" pitchFamily="2" charset="-122"/>
              </a:rPr>
              <a:t>揕</a:t>
            </a:r>
            <a:r>
              <a:rPr lang="zh-CN" altLang="zh-CN" sz="2800" kern="100" dirty="0">
                <a:latin typeface="楷体_GB2312"/>
                <a:ea typeface="华文细黑"/>
                <a:cs typeface="楷体_GB2312"/>
              </a:rPr>
              <a:t>其胸</a:t>
            </a:r>
            <a:r>
              <a:rPr lang="zh-CN" altLang="zh-CN" sz="2800" kern="100" dirty="0">
                <a:latin typeface="Times New Roman" panose="02020603050405020304"/>
                <a:ea typeface="华文细黑"/>
                <a:cs typeface="Times New Roman" panose="02020603050405020304"/>
              </a:rPr>
              <a:t>，然则将军之仇报，而燕国</a:t>
            </a:r>
            <a:r>
              <a:rPr lang="zh-CN" altLang="zh-CN" sz="2800" kern="100" dirty="0" smtClean="0">
                <a:latin typeface="Times New Roman" panose="02020603050405020304"/>
                <a:ea typeface="华文细黑"/>
                <a:cs typeface="Times New Roman" panose="02020603050405020304"/>
              </a:rPr>
              <a:t>见</a:t>
            </a:r>
            <a:endParaRPr lang="zh-CN" altLang="zh-CN" sz="1050" kern="100" dirty="0">
              <a:latin typeface="宋体" panose="02010600030101010101" pitchFamily="2" charset="-122"/>
              <a:cs typeface="Courier New" panose="02070309020205020404"/>
            </a:endParaRPr>
          </a:p>
        </p:txBody>
      </p:sp>
      <p:sp>
        <p:nvSpPr>
          <p:cNvPr id="7" name="矩形 6"/>
          <p:cNvSpPr/>
          <p:nvPr/>
        </p:nvSpPr>
        <p:spPr>
          <a:xfrm>
            <a:off x="8471470" y="975258"/>
            <a:ext cx="3577642" cy="194873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作为开头部分，第</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段在结构上起什么作用？</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8471470" y="2951891"/>
            <a:ext cx="3577642" cy="2062079"/>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整体概括，表情达意，引起下文，生发情感。</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xEl>
                                              <p:pRg st="0" end="0"/>
                                            </p:txEl>
                                          </p:spTgt>
                                        </p:tgtEl>
                                      </p:cBhvr>
                                    </p:animEffect>
                                    <p:set>
                                      <p:cBhvr>
                                        <p:cTn id="12"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27677"/>
            <a:ext cx="0" cy="6799201"/>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693490"/>
            <a:ext cx="8208912" cy="5293753"/>
          </a:xfrm>
          <a:prstGeom prst="rect">
            <a:avLst/>
          </a:prstGeom>
        </p:spPr>
        <p:txBody>
          <a:bodyPr wrap="square" lIns="121917" tIns="60958" rIns="121917" bIns="60958">
            <a:spAutoFit/>
          </a:bodyPr>
          <a:lstStyle/>
          <a:p>
            <a:pPr algn="just">
              <a:lnSpc>
                <a:spcPct val="150000"/>
              </a:lnSpc>
            </a:pPr>
            <a:r>
              <a:rPr lang="zh-CN" altLang="zh-CN" sz="2800" kern="100" dirty="0" smtClean="0">
                <a:latin typeface="Times New Roman" panose="02020603050405020304"/>
                <a:ea typeface="华文细黑"/>
                <a:cs typeface="Times New Roman" panose="02020603050405020304"/>
              </a:rPr>
              <a:t>陵</a:t>
            </a:r>
            <a:r>
              <a:rPr lang="zh-CN" altLang="zh-CN" sz="2800" kern="100" dirty="0" smtClean="0">
                <a:solidFill>
                  <a:prstClr val="black"/>
                </a:solidFill>
                <a:latin typeface="Times New Roman" panose="02020603050405020304"/>
                <a:ea typeface="华文细黑"/>
                <a:cs typeface="Times New Roman" panose="02020603050405020304"/>
              </a:rPr>
              <a:t>之</a:t>
            </a:r>
            <a:r>
              <a:rPr lang="zh-CN" altLang="zh-CN" sz="2800" kern="100" dirty="0">
                <a:solidFill>
                  <a:prstClr val="black"/>
                </a:solidFill>
                <a:latin typeface="Times New Roman" panose="02020603050405020304"/>
                <a:ea typeface="华文细黑"/>
                <a:cs typeface="Times New Roman" panose="02020603050405020304"/>
              </a:rPr>
              <a:t>耻除矣。将军岂有意乎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，干脆不委婉；于是有了</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今太子迟之，请辞决矣</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，坦荡不留痕。然而，你凭着一名剑客一往无前的气势，挟一把匕首闯入秦宫，只为守住那份承诺</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你也是一位忠臣。虽然没有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人生自古谁无死，留取丹心照汗青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的远大理想，却有着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生死何须顾，情义一肩挑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的强大信念。秦军破赵，兵至燕国边境，你知道，此诚危急存亡之秋也。</a:t>
            </a:r>
            <a:r>
              <a:rPr lang="zh-CN" altLang="zh-CN" sz="2800" kern="100" dirty="0" smtClean="0">
                <a:latin typeface="Times New Roman" panose="02020603050405020304"/>
                <a:ea typeface="华文细黑"/>
                <a:cs typeface="Times New Roman" panose="02020603050405020304"/>
              </a:rPr>
              <a:t>国家</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664389"/>
            <a:ext cx="8208912" cy="5293753"/>
          </a:xfrm>
          <a:prstGeom prst="rect">
            <a:avLst/>
          </a:prstGeom>
        </p:spPr>
        <p:txBody>
          <a:bodyPr wrap="square" lIns="121917" tIns="60958" rIns="121917" bIns="60958">
            <a:spAutoFit/>
          </a:bodyPr>
          <a:lstStyle/>
          <a:p>
            <a:pPr algn="just">
              <a:lnSpc>
                <a:spcPct val="150000"/>
              </a:lnSpc>
            </a:pPr>
            <a:r>
              <a:rPr lang="zh-CN" altLang="zh-CN" sz="2800" kern="100" dirty="0">
                <a:latin typeface="Times New Roman" panose="02020603050405020304"/>
                <a:ea typeface="华文细黑"/>
                <a:cs typeface="Times New Roman" panose="02020603050405020304"/>
              </a:rPr>
              <a:t>兴亡</a:t>
            </a:r>
            <a:r>
              <a:rPr lang="zh-CN" altLang="zh-CN" sz="2800" kern="100" dirty="0" smtClean="0">
                <a:latin typeface="Times New Roman" panose="02020603050405020304"/>
                <a:ea typeface="华文细黑"/>
                <a:cs typeface="Times New Roman" panose="02020603050405020304"/>
              </a:rPr>
              <a:t>，匹夫有责</a:t>
            </a:r>
            <a:r>
              <a:rPr lang="zh-CN" altLang="zh-CN" sz="2800" kern="100" dirty="0">
                <a:latin typeface="Times New Roman" panose="02020603050405020304"/>
                <a:ea typeface="华文细黑"/>
                <a:cs typeface="Times New Roman" panose="02020603050405020304"/>
              </a:rPr>
              <a:t>。身为燕人的你，没有退却，更没有逃避，绝世的剑法敌得过千千万万如狼似虎的秦军吗？怎样以己之力保全燕国呢？多少次夜不成眠，多少次食不知味，你原本豁达的心变得沉重起来了。太子丹的嘱托，樊於期的信任，燕地百姓的希望，使你守住一份承诺：刺杀嬴政，别无选择。</a:t>
            </a:r>
            <a:r>
              <a:rPr lang="en-US" altLang="zh-CN" sz="2800" kern="100" dirty="0">
                <a:solidFill>
                  <a:prstClr val="black"/>
                </a:solidFill>
                <a:latin typeface="Times New Roman" panose="02020603050405020304"/>
                <a:ea typeface="华文细黑"/>
                <a:cs typeface="Times New Roman" panose="02020603050405020304"/>
              </a:rPr>
              <a:t> </a:t>
            </a:r>
            <a:endParaRPr lang="en-US" altLang="zh-CN" sz="2800" kern="100" dirty="0" smtClean="0">
              <a:solidFill>
                <a:prstClr val="black"/>
              </a:solidFill>
              <a:latin typeface="Times New Roman" panose="02020603050405020304"/>
              <a:ea typeface="华文细黑"/>
              <a:cs typeface="Times New Roman" panose="02020603050405020304"/>
            </a:endParaRPr>
          </a:p>
          <a:p>
            <a:pPr indent="720090" algn="just">
              <a:lnSpc>
                <a:spcPct val="150000"/>
              </a:lnSpc>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你更是一位智者。你的智，不是晏婴巧答楚王的善辩之智；不是邹忌讽劝齐王的善谏之智；</a:t>
            </a:r>
            <a:r>
              <a:rPr lang="zh-CN" altLang="zh-CN" sz="2800" kern="100" dirty="0" smtClean="0">
                <a:latin typeface="Times New Roman" panose="02020603050405020304"/>
                <a:ea typeface="华文细黑"/>
                <a:cs typeface="Times New Roman" panose="02020603050405020304"/>
              </a:rPr>
              <a:t>也</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18542" y="803951"/>
            <a:ext cx="8208912" cy="5211166"/>
          </a:xfrm>
          <a:prstGeom prst="rect">
            <a:avLst/>
          </a:prstGeom>
        </p:spPr>
        <p:txBody>
          <a:bodyPr wrap="square" lIns="121917" tIns="60958" rIns="121917" bIns="6095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不是孙膑减灶败魏的将兵之智。你的智，是</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身处江湖，心系天下</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的大智。太子问策时，你提出以樊将军之首献秦王，足见你的深谋远虑；进入强秦，又以千金资物厚遗宠臣蒙嘉，足见你的计划周详；秦宫进</a:t>
            </a:r>
            <a:r>
              <a:rPr lang="zh-CN" altLang="zh-CN" sz="2800" kern="100" dirty="0">
                <a:latin typeface="Times New Roman" panose="02020603050405020304"/>
                <a:ea typeface="华文细黑"/>
                <a:cs typeface="Times New Roman" panose="02020603050405020304"/>
              </a:rPr>
              <a:t>见，武阳色变振恐而你笑着道歉，足见你的应变机敏。而真正凸现你大智的莫过于挥匕的一瞬间，仅仅一案之隔，武功超卓的你难道这么轻易让嬴政逃脱？淬毒的匕首竟会划不破嬴政的肌肤？</a:t>
            </a:r>
            <a:r>
              <a:rPr lang="zh-CN" altLang="zh-CN" sz="2800" kern="100" dirty="0" smtClean="0">
                <a:latin typeface="Times New Roman" panose="02020603050405020304"/>
                <a:ea typeface="华文细黑"/>
                <a:cs typeface="Times New Roman" panose="02020603050405020304"/>
              </a:rPr>
              <a:t>这</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542" y="397789"/>
            <a:ext cx="8136904" cy="5552285"/>
          </a:xfrm>
          <a:prstGeom prst="rect">
            <a:avLst/>
          </a:prstGeom>
        </p:spPr>
        <p:txBody>
          <a:bodyPr wrap="square" lIns="121917" tIns="60958" rIns="121917" bIns="6095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是你早有计划还是临时决定？一切不得而知。但我从中看到了你睿智的目光投在了全天下的百姓身上：刺秦失败，燕国必亡，天下统一，百姓就不再遭受战乱之苦。你以己之身换来天下苍生的福泽，荆轲幸甚！于是匕首掷中铜柱的一刹那，便如耀眼的恒星照亮了战国的天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0090"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谨守你的承诺，以生命的代价报答了太子的厚待；献出你的生命，为天下的黎民百姓结束了一个漫长的战争噩梦。</a:t>
            </a:r>
            <a:r>
              <a:rPr lang="en-US" altLang="zh-CN" sz="2800" kern="100" dirty="0">
                <a:latin typeface="Times New Roman" panose="02020603050405020304"/>
                <a:ea typeface="华文细黑"/>
                <a:cs typeface="Courier New" panose="02070309020205020404"/>
              </a:rPr>
              <a:t>(4</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9" name="矩形 8"/>
          <p:cNvSpPr/>
          <p:nvPr/>
        </p:nvSpPr>
        <p:spPr>
          <a:xfrm>
            <a:off x="8471470" y="687928"/>
            <a:ext cx="3577642" cy="1948739"/>
          </a:xfrm>
          <a:prstGeom prst="rect">
            <a:avLst/>
          </a:prstGeom>
        </p:spPr>
        <p:txBody>
          <a:bodyPr wrap="square">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豹尾强劲</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第</a:t>
            </a: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段在结构上有什么特点和作用？</a:t>
            </a:r>
            <a:endParaRPr lang="zh-CN" altLang="zh-CN" sz="1050" kern="100" dirty="0">
              <a:effectLst/>
              <a:latin typeface="宋体" panose="02010600030101010101" pitchFamily="2" charset="-122"/>
              <a:cs typeface="Courier New" panose="02070309020205020404"/>
            </a:endParaRPr>
          </a:p>
        </p:txBody>
      </p:sp>
      <p:sp>
        <p:nvSpPr>
          <p:cNvPr id="2" name="TextBox 1"/>
          <p:cNvSpPr txBox="1"/>
          <p:nvPr/>
        </p:nvSpPr>
        <p:spPr>
          <a:xfrm>
            <a:off x="8543478" y="2706933"/>
            <a:ext cx="3384376" cy="259506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总结全文，向结尾过渡，为结尾蓄势，揭示出荆轲</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士为知己者死</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542" y="875104"/>
            <a:ext cx="8136904" cy="1258546"/>
          </a:xfrm>
          <a:prstGeom prst="rect">
            <a:avLst/>
          </a:prstGeom>
        </p:spPr>
        <p:txBody>
          <a:bodyPr wrap="square" lIns="121917" tIns="60958" rIns="121917" bIns="60958">
            <a:spAutoFit/>
          </a:bodyPr>
          <a:lstStyle/>
          <a:p>
            <a:pPr indent="720090"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勇者无惧，忠者无畏，智者无己。壮哉，荆轲！</a:t>
            </a:r>
            <a:r>
              <a:rPr lang="en-US" altLang="zh-CN" sz="2800" kern="100" dirty="0">
                <a:latin typeface="Times New Roman" panose="02020603050405020304"/>
                <a:ea typeface="华文细黑"/>
                <a:cs typeface="Courier New" panose="02070309020205020404"/>
              </a:rPr>
              <a:t>(5</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9" name="矩形 8"/>
          <p:cNvSpPr/>
          <p:nvPr/>
        </p:nvSpPr>
        <p:spPr>
          <a:xfrm>
            <a:off x="8471470" y="687928"/>
            <a:ext cx="3577642"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结尾段落在结构上体现出怎样的特点？</a:t>
            </a:r>
            <a:endParaRPr lang="zh-CN" altLang="zh-CN" sz="1050" kern="100" dirty="0">
              <a:effectLst/>
              <a:latin typeface="宋体" panose="02010600030101010101" pitchFamily="2" charset="-122"/>
              <a:cs typeface="Courier New" panose="02070309020205020404"/>
            </a:endParaRPr>
          </a:p>
        </p:txBody>
      </p:sp>
      <p:pic>
        <p:nvPicPr>
          <p:cNvPr id="7" name="图片 6">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5734050"/>
            <a:ext cx="602973" cy="602973"/>
          </a:xfrm>
          <a:prstGeom prst="rect">
            <a:avLst/>
          </a:prstGeom>
        </p:spPr>
      </p:pic>
      <p:sp>
        <p:nvSpPr>
          <p:cNvPr id="2" name="TextBox 1"/>
          <p:cNvSpPr txBox="1"/>
          <p:nvPr/>
        </p:nvSpPr>
        <p:spPr>
          <a:xfrm>
            <a:off x="8543478" y="2205658"/>
            <a:ext cx="3384376" cy="3528466"/>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提示</a:t>
            </a:r>
            <a:r>
              <a:rPr lang="zh-CN" altLang="zh-CN" sz="2800" kern="100" dirty="0" smtClean="0">
                <a:latin typeface="Times New Roman" panose="02020603050405020304"/>
                <a:ea typeface="华文细黑"/>
                <a:cs typeface="Times New Roman" panose="02020603050405020304"/>
              </a:rPr>
              <a:t>　</a:t>
            </a:r>
            <a:r>
              <a:rPr lang="zh-CN" altLang="zh-CN" sz="2800" kern="100" dirty="0">
                <a:solidFill>
                  <a:srgbClr val="C00000"/>
                </a:solidFill>
                <a:latin typeface="Times New Roman" panose="02020603050405020304"/>
                <a:ea typeface="华文细黑"/>
                <a:cs typeface="Courier New" panose="02070309020205020404"/>
              </a:rPr>
              <a:t>再进一步总结全文，体现文章</a:t>
            </a:r>
            <a:r>
              <a:rPr lang="en-US" altLang="zh-CN" sz="2800" kern="100" dirty="0">
                <a:solidFill>
                  <a:srgbClr val="C00000"/>
                </a:solidFill>
                <a:latin typeface="宋体" panose="02010600030101010101" pitchFamily="2" charset="-122"/>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总</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分</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总</a:t>
            </a:r>
            <a:r>
              <a:rPr lang="en-US" altLang="zh-CN" sz="2800" kern="100" dirty="0">
                <a:solidFill>
                  <a:srgbClr val="C00000"/>
                </a:solidFill>
                <a:latin typeface="宋体" panose="02010600030101010101" pitchFamily="2" charset="-122"/>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的结构布局，直抒胸臆，呼应开头。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latin typeface="宋体" panose="02010600030101010101" pitchFamily="2" charset="-122"/>
              <a:cs typeface="Courier New" panose="02070309020205020404"/>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苏德亭\e\苏德亭\222222\635292.jpg"/>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2" y="-4609"/>
            <a:ext cx="12196800" cy="68688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10511" y="3707638"/>
            <a:ext cx="12192000" cy="1375395"/>
            <a:chOff x="-1524000" y="2705990"/>
            <a:chExt cx="12192000" cy="1375395"/>
          </a:xfrm>
        </p:grpSpPr>
        <p:cxnSp>
          <p:nvCxnSpPr>
            <p:cNvPr id="20" name="直接连接符 1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524000" y="2705990"/>
              <a:ext cx="12192000" cy="1375395"/>
              <a:chOff x="-1524000" y="2705990"/>
              <a:chExt cx="12192000" cy="1375395"/>
            </a:xfrm>
          </p:grpSpPr>
          <p:sp>
            <p:nvSpPr>
              <p:cNvPr id="22" name="矩形 2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909514"/>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(11)</a:t>
            </a:r>
            <a:r>
              <a:rPr lang="zh-CN" altLang="zh-CN" sz="2800" kern="100" dirty="0" smtClean="0">
                <a:latin typeface="Times New Roman" panose="02020603050405020304"/>
                <a:ea typeface="华文细黑"/>
                <a:cs typeface="Times New Roman" panose="02020603050405020304"/>
              </a:rPr>
              <a:t>自</a:t>
            </a:r>
            <a:r>
              <a:rPr lang="zh-CN" altLang="zh-CN" sz="2800" kern="100" dirty="0">
                <a:solidFill>
                  <a:srgbClr val="0000FF"/>
                </a:solidFill>
                <a:latin typeface="Times New Roman" panose="02020603050405020304"/>
                <a:ea typeface="华文细黑"/>
                <a:cs typeface="Times New Roman" panose="02020603050405020304"/>
              </a:rPr>
              <a:t>引</a:t>
            </a:r>
            <a:r>
              <a:rPr lang="zh-CN" altLang="zh-CN" sz="2800" kern="100" dirty="0" smtClean="0">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起，绝袖</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操其</a:t>
            </a:r>
            <a:r>
              <a:rPr lang="zh-CN" altLang="zh-CN" sz="2800" kern="100" dirty="0">
                <a:solidFill>
                  <a:srgbClr val="0000FF"/>
                </a:solidFill>
                <a:latin typeface="Times New Roman" panose="02020603050405020304"/>
                <a:ea typeface="华文细黑"/>
                <a:cs typeface="Times New Roman" panose="02020603050405020304"/>
              </a:rPr>
              <a:t>室</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侍医夏无且以其所奉药囊</a:t>
            </a:r>
            <a:r>
              <a:rPr lang="zh-CN" altLang="zh-CN" sz="2800" kern="100" dirty="0">
                <a:solidFill>
                  <a:srgbClr val="0000FF"/>
                </a:solidFill>
                <a:latin typeface="Times New Roman" panose="02020603050405020304"/>
                <a:ea typeface="华文细黑"/>
                <a:cs typeface="Times New Roman" panose="02020603050405020304"/>
              </a:rPr>
              <a:t>提</a:t>
            </a:r>
            <a:r>
              <a:rPr lang="zh-CN" altLang="zh-CN" sz="2800" kern="100" dirty="0">
                <a:latin typeface="Times New Roman" panose="02020603050405020304"/>
                <a:ea typeface="华文细黑"/>
                <a:cs typeface="Times New Roman" panose="02020603050405020304"/>
              </a:rPr>
              <a:t>轲</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a:t>
            </a:r>
            <a:endParaRPr lang="en-US" altLang="zh-CN" sz="2800" u="sng" kern="100" dirty="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被八</a:t>
            </a:r>
            <a:r>
              <a:rPr lang="zh-CN" altLang="zh-CN" sz="2800" kern="100" dirty="0">
                <a:solidFill>
                  <a:srgbClr val="0000FF"/>
                </a:solidFill>
                <a:latin typeface="Times New Roman" panose="02020603050405020304"/>
                <a:ea typeface="华文细黑"/>
                <a:cs typeface="Times New Roman" panose="02020603050405020304"/>
              </a:rPr>
              <a:t>创</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事所以不成者，乃欲以生</a:t>
            </a:r>
            <a:r>
              <a:rPr lang="zh-CN" altLang="zh-CN" sz="2800" kern="100" dirty="0">
                <a:solidFill>
                  <a:srgbClr val="0000FF"/>
                </a:solidFill>
                <a:latin typeface="Times New Roman" panose="02020603050405020304"/>
                <a:ea typeface="华文细黑"/>
                <a:cs typeface="Times New Roman" panose="02020603050405020304"/>
              </a:rPr>
              <a:t>劫</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078982" y="837506"/>
            <a:ext cx="5256584" cy="660181"/>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引，指身子向上起；绝，挣断。</a:t>
            </a:r>
            <a:endParaRPr lang="zh-CN" altLang="en-US" sz="2800" kern="100" dirty="0">
              <a:solidFill>
                <a:srgbClr val="C00000"/>
              </a:solidFill>
              <a:latin typeface="华文细黑"/>
              <a:ea typeface="华文细黑"/>
              <a:cs typeface="Times New Roman" panose="02020603050405020304"/>
            </a:endParaRPr>
          </a:p>
        </p:txBody>
      </p:sp>
      <p:sp>
        <p:nvSpPr>
          <p:cNvPr id="4" name="矩形 3"/>
          <p:cNvSpPr/>
          <p:nvPr/>
        </p:nvSpPr>
        <p:spPr>
          <a:xfrm>
            <a:off x="2585864" y="1524144"/>
            <a:ext cx="1656184" cy="738664"/>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指剑鞘。</a:t>
            </a:r>
            <a:endParaRPr lang="zh-CN" altLang="en-US" sz="2800" kern="100" dirty="0">
              <a:solidFill>
                <a:srgbClr val="C00000"/>
              </a:solidFill>
              <a:latin typeface="华文细黑"/>
              <a:ea typeface="华文细黑"/>
              <a:cs typeface="Times New Roman" panose="02020603050405020304"/>
            </a:endParaRPr>
          </a:p>
        </p:txBody>
      </p:sp>
      <p:sp>
        <p:nvSpPr>
          <p:cNvPr id="8" name="矩形 7"/>
          <p:cNvSpPr/>
          <p:nvPr/>
        </p:nvSpPr>
        <p:spPr>
          <a:xfrm>
            <a:off x="6116595" y="2167558"/>
            <a:ext cx="1353765" cy="660181"/>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掷击。</a:t>
            </a:r>
            <a:endParaRPr lang="zh-CN" altLang="en-US" sz="2800" kern="100" dirty="0">
              <a:solidFill>
                <a:srgbClr val="C00000"/>
              </a:solidFill>
              <a:latin typeface="华文细黑"/>
              <a:ea typeface="华文细黑"/>
              <a:cs typeface="Times New Roman" panose="02020603050405020304"/>
            </a:endParaRPr>
          </a:p>
        </p:txBody>
      </p:sp>
      <p:sp>
        <p:nvSpPr>
          <p:cNvPr id="7" name="矩形 6"/>
          <p:cNvSpPr/>
          <p:nvPr/>
        </p:nvSpPr>
        <p:spPr>
          <a:xfrm>
            <a:off x="6167214" y="3421020"/>
            <a:ext cx="4968552" cy="656846"/>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强迫，威逼</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其订立盟约</a:t>
            </a:r>
            <a:r>
              <a:rPr lang="en-US" altLang="zh-CN" sz="2800" kern="100" dirty="0">
                <a:solidFill>
                  <a:srgbClr val="C00000"/>
                </a:solidFill>
                <a:latin typeface="Times New Roman" panose="02020603050405020304"/>
                <a:ea typeface="华文细黑"/>
                <a:cs typeface="Times New Roman" panose="02020603050405020304"/>
              </a:rPr>
              <a:t>)</a:t>
            </a:r>
            <a:r>
              <a:rPr lang="zh-CN" altLang="en-US" sz="2800" kern="100" dirty="0">
                <a:solidFill>
                  <a:srgbClr val="C00000"/>
                </a:solidFill>
                <a:latin typeface="Times New Roman" panose="02020603050405020304"/>
                <a:ea typeface="华文细黑"/>
                <a:cs typeface="Times New Roman" panose="02020603050405020304"/>
              </a:rPr>
              <a:t>。</a:t>
            </a:r>
            <a:endParaRPr lang="zh-CN" altLang="zh-CN" sz="1050" kern="100" dirty="0">
              <a:solidFill>
                <a:srgbClr val="C00000"/>
              </a:solidFill>
              <a:latin typeface="宋体" panose="02010600030101010101" pitchFamily="2" charset="-122"/>
              <a:cs typeface="Courier New" panose="02070309020205020404"/>
            </a:endParaRPr>
          </a:p>
        </p:txBody>
      </p:sp>
      <p:sp>
        <p:nvSpPr>
          <p:cNvPr id="11" name="矩形 10"/>
          <p:cNvSpPr/>
          <p:nvPr/>
        </p:nvSpPr>
        <p:spPr>
          <a:xfrm>
            <a:off x="2638822" y="2781722"/>
            <a:ext cx="936104" cy="660181"/>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伤。</a:t>
            </a:r>
            <a:endParaRPr lang="zh-CN" altLang="en-US" sz="2800" kern="100" dirty="0">
              <a:solidFill>
                <a:srgbClr val="C00000"/>
              </a:solidFill>
              <a:latin typeface="华文细黑"/>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8" grpId="0"/>
      <p:bldP spid="8" grpId="1"/>
      <p:bldP spid="7" grpId="0"/>
      <p:bldP spid="7"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05458"/>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写出下列通假字及意义</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秦王必</a:t>
            </a:r>
            <a:r>
              <a:rPr lang="zh-CN" altLang="zh-CN" sz="2800" kern="100" dirty="0">
                <a:solidFill>
                  <a:srgbClr val="0000FF"/>
                </a:solidFill>
                <a:latin typeface="Times New Roman" panose="02020603050405020304"/>
                <a:ea typeface="华文细黑"/>
                <a:cs typeface="Times New Roman" panose="02020603050405020304"/>
              </a:rPr>
              <a:t>说</a:t>
            </a:r>
            <a:r>
              <a:rPr lang="zh-CN" altLang="zh-CN" sz="2800" kern="100" dirty="0">
                <a:latin typeface="Times New Roman" panose="02020603050405020304"/>
                <a:ea typeface="华文细黑"/>
                <a:cs typeface="Times New Roman" panose="02020603050405020304"/>
              </a:rPr>
              <a:t>见臣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而燕国见</a:t>
            </a:r>
            <a:r>
              <a:rPr lang="zh-CN" altLang="zh-CN" sz="2800" kern="100" dirty="0">
                <a:solidFill>
                  <a:srgbClr val="0000FF"/>
                </a:solidFill>
                <a:latin typeface="Times New Roman" panose="02020603050405020304"/>
                <a:ea typeface="华文细黑"/>
                <a:cs typeface="Times New Roman" panose="02020603050405020304"/>
              </a:rPr>
              <a:t>陵</a:t>
            </a:r>
            <a:r>
              <a:rPr lang="zh-CN" altLang="zh-CN" sz="2800" kern="100" dirty="0">
                <a:latin typeface="Times New Roman" panose="02020603050405020304"/>
                <a:ea typeface="华文细黑"/>
                <a:cs typeface="Times New Roman" panose="02020603050405020304"/>
              </a:rPr>
              <a:t>之耻除矣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今日往而不</a:t>
            </a:r>
            <a:r>
              <a:rPr lang="zh-CN" altLang="zh-CN" sz="2800" kern="100" dirty="0">
                <a:solidFill>
                  <a:srgbClr val="0000FF"/>
                </a:solidFill>
                <a:latin typeface="Times New Roman" panose="02020603050405020304"/>
                <a:ea typeface="华文细黑"/>
                <a:cs typeface="Times New Roman" panose="02020603050405020304"/>
              </a:rPr>
              <a:t>反</a:t>
            </a:r>
            <a:r>
              <a:rPr lang="zh-CN" altLang="zh-CN" sz="2800" kern="100" dirty="0">
                <a:latin typeface="Times New Roman" panose="02020603050405020304"/>
                <a:ea typeface="华文细黑"/>
                <a:cs typeface="Times New Roman" panose="02020603050405020304"/>
              </a:rPr>
              <a:t>者，竖子也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今太子迟之，请辞</a:t>
            </a:r>
            <a:r>
              <a:rPr lang="zh-CN" altLang="zh-CN" sz="2800" kern="100" dirty="0">
                <a:solidFill>
                  <a:srgbClr val="0000FF"/>
                </a:solidFill>
                <a:latin typeface="Times New Roman" panose="02020603050405020304"/>
                <a:ea typeface="华文细黑"/>
                <a:cs typeface="Times New Roman" panose="02020603050405020304"/>
              </a:rPr>
              <a:t>决</a:t>
            </a:r>
            <a:r>
              <a:rPr lang="zh-CN" altLang="zh-CN" sz="2800" kern="100" dirty="0">
                <a:latin typeface="Times New Roman" panose="02020603050405020304"/>
                <a:ea typeface="华文细黑"/>
                <a:cs typeface="Times New Roman" panose="02020603050405020304"/>
              </a:rPr>
              <a:t>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a:t>
            </a:r>
            <a:endParaRPr lang="en-US" altLang="zh-CN" sz="2800" u="sng" kern="100" dirty="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燕王诚</a:t>
            </a:r>
            <a:r>
              <a:rPr lang="zh-CN" altLang="zh-CN" sz="2800" kern="100" dirty="0">
                <a:solidFill>
                  <a:srgbClr val="0000FF"/>
                </a:solidFill>
                <a:latin typeface="Times New Roman" panose="02020603050405020304"/>
                <a:ea typeface="华文细黑"/>
                <a:cs typeface="Times New Roman" panose="02020603050405020304"/>
              </a:rPr>
              <a:t>振</a:t>
            </a:r>
            <a:r>
              <a:rPr lang="zh-CN" altLang="zh-CN" sz="2800" kern="100" dirty="0">
                <a:latin typeface="Times New Roman" panose="02020603050405020304"/>
                <a:ea typeface="华文细黑"/>
                <a:cs typeface="Times New Roman" panose="02020603050405020304"/>
              </a:rPr>
              <a:t>怖大王之威</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a:t>
            </a:r>
            <a:r>
              <a:rPr lang="zh-CN"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燕王拜送于</a:t>
            </a:r>
            <a:r>
              <a:rPr lang="zh-CN" altLang="zh-CN" sz="2800" kern="100" dirty="0">
                <a:solidFill>
                  <a:srgbClr val="0000FF"/>
                </a:solidFill>
                <a:latin typeface="Times New Roman" panose="02020603050405020304"/>
                <a:ea typeface="华文细黑"/>
                <a:cs typeface="Times New Roman" panose="02020603050405020304"/>
              </a:rPr>
              <a:t>庭</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荆轲奉樊於期头函，而秦武阳</a:t>
            </a:r>
            <a:r>
              <a:rPr lang="zh-CN" altLang="zh-CN" sz="2800" kern="100" dirty="0">
                <a:solidFill>
                  <a:srgbClr val="0000FF"/>
                </a:solidFill>
                <a:latin typeface="Times New Roman" panose="02020603050405020304"/>
                <a:ea typeface="华文细黑"/>
                <a:cs typeface="Times New Roman" panose="02020603050405020304"/>
              </a:rPr>
              <a:t>奉</a:t>
            </a:r>
            <a:r>
              <a:rPr lang="zh-CN" altLang="zh-CN" sz="2800" kern="100" dirty="0">
                <a:latin typeface="Times New Roman" panose="02020603050405020304"/>
                <a:ea typeface="华文细黑"/>
                <a:cs typeface="Times New Roman" panose="02020603050405020304"/>
              </a:rPr>
              <a:t>地图匣</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3457544" y="1010013"/>
            <a:ext cx="3478001" cy="656077"/>
          </a:xfrm>
          <a:prstGeom prst="rect">
            <a:avLst/>
          </a:prstGeom>
        </p:spPr>
        <p:txBody>
          <a:bodyPr wrap="square">
            <a:spAutoFit/>
          </a:bodyPr>
          <a:lstStyle/>
          <a:p>
            <a:pPr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悦</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，高兴</a:t>
            </a:r>
            <a:endParaRPr lang="zh-CN" altLang="en-US" sz="2800" kern="100" dirty="0">
              <a:solidFill>
                <a:srgbClr val="C00000"/>
              </a:solidFill>
              <a:latin typeface="华文细黑"/>
              <a:ea typeface="华文细黑"/>
              <a:cs typeface="Times New Roman" panose="02020603050405020304"/>
            </a:endParaRPr>
          </a:p>
        </p:txBody>
      </p:sp>
      <p:sp>
        <p:nvSpPr>
          <p:cNvPr id="4" name="矩形 3"/>
          <p:cNvSpPr/>
          <p:nvPr/>
        </p:nvSpPr>
        <p:spPr>
          <a:xfrm>
            <a:off x="4439022" y="1629594"/>
            <a:ext cx="5328592" cy="656846"/>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凌</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，侵犯、欺侮</a:t>
            </a:r>
            <a:endParaRPr lang="zh-CN" altLang="zh-CN" sz="1050" kern="100" dirty="0">
              <a:solidFill>
                <a:srgbClr val="C00000"/>
              </a:solidFill>
              <a:latin typeface="宋体" panose="02010600030101010101" pitchFamily="2" charset="-122"/>
              <a:cs typeface="Courier New" panose="02070309020205020404"/>
            </a:endParaRPr>
          </a:p>
        </p:txBody>
      </p:sp>
      <p:sp>
        <p:nvSpPr>
          <p:cNvPr id="11" name="矩形 10"/>
          <p:cNvSpPr>
            <a:spLocks noChangeAspect="1"/>
          </p:cNvSpPr>
          <p:nvPr/>
        </p:nvSpPr>
        <p:spPr>
          <a:xfrm>
            <a:off x="5105834" y="2288401"/>
            <a:ext cx="2967071"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返</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，返回</a:t>
            </a:r>
            <a:endParaRPr lang="zh-CN" altLang="zh-CN" sz="1050" kern="100" dirty="0">
              <a:solidFill>
                <a:srgbClr val="C00000"/>
              </a:solidFill>
              <a:latin typeface="宋体" panose="02010600030101010101" pitchFamily="2" charset="-122"/>
              <a:cs typeface="Courier New" panose="02070309020205020404"/>
            </a:endParaRPr>
          </a:p>
        </p:txBody>
      </p:sp>
      <p:sp>
        <p:nvSpPr>
          <p:cNvPr id="7" name="矩形 6"/>
          <p:cNvSpPr>
            <a:spLocks noChangeAspect="1"/>
          </p:cNvSpPr>
          <p:nvPr/>
        </p:nvSpPr>
        <p:spPr>
          <a:xfrm>
            <a:off x="4943078" y="2944478"/>
            <a:ext cx="2967071"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诀</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，离别</a:t>
            </a:r>
            <a:endParaRPr lang="zh-CN" altLang="zh-CN" sz="1050" kern="100" dirty="0">
              <a:solidFill>
                <a:srgbClr val="C00000"/>
              </a:solidFill>
              <a:latin typeface="宋体" panose="02010600030101010101" pitchFamily="2" charset="-122"/>
              <a:cs typeface="Courier New" panose="02070309020205020404"/>
            </a:endParaRPr>
          </a:p>
        </p:txBody>
      </p:sp>
      <p:sp>
        <p:nvSpPr>
          <p:cNvPr id="8" name="矩形 7"/>
          <p:cNvSpPr>
            <a:spLocks noChangeAspect="1"/>
          </p:cNvSpPr>
          <p:nvPr/>
        </p:nvSpPr>
        <p:spPr>
          <a:xfrm>
            <a:off x="4439022" y="3600555"/>
            <a:ext cx="2967071"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震</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，害怕</a:t>
            </a:r>
            <a:endParaRPr lang="zh-CN" altLang="zh-CN" sz="1050" kern="100" dirty="0">
              <a:solidFill>
                <a:srgbClr val="C00000"/>
              </a:solidFill>
              <a:latin typeface="宋体" panose="02010600030101010101" pitchFamily="2" charset="-122"/>
              <a:cs typeface="Courier New" panose="02070309020205020404"/>
            </a:endParaRPr>
          </a:p>
        </p:txBody>
      </p:sp>
      <p:sp>
        <p:nvSpPr>
          <p:cNvPr id="9" name="矩形 8"/>
          <p:cNvSpPr>
            <a:spLocks noChangeAspect="1"/>
          </p:cNvSpPr>
          <p:nvPr/>
        </p:nvSpPr>
        <p:spPr>
          <a:xfrm>
            <a:off x="3430910" y="4251982"/>
            <a:ext cx="2967071"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廷</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，朝廷</a:t>
            </a:r>
            <a:endParaRPr lang="zh-CN" altLang="zh-CN" sz="1050" kern="100" dirty="0">
              <a:solidFill>
                <a:srgbClr val="C00000"/>
              </a:solidFill>
              <a:latin typeface="宋体" panose="02010600030101010101" pitchFamily="2" charset="-122"/>
              <a:cs typeface="Courier New" panose="02070309020205020404"/>
            </a:endParaRPr>
          </a:p>
        </p:txBody>
      </p:sp>
      <p:sp>
        <p:nvSpPr>
          <p:cNvPr id="10" name="矩形 9"/>
          <p:cNvSpPr>
            <a:spLocks noChangeAspect="1"/>
          </p:cNvSpPr>
          <p:nvPr/>
        </p:nvSpPr>
        <p:spPr>
          <a:xfrm>
            <a:off x="7335069" y="4862377"/>
            <a:ext cx="3873689"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捧</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，两手捧着</a:t>
            </a:r>
            <a:endParaRPr lang="zh-CN" altLang="zh-CN" sz="1050"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3" nodeType="click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
                                        </p:tgtEl>
                                      </p:cBhvr>
                                    </p:animEffect>
                                    <p:set>
                                      <p:cBhvr>
                                        <p:cTn id="45" dur="1" fill="hold">
                                          <p:stCondLst>
                                            <p:cond delay="499"/>
                                          </p:stCondLst>
                                        </p:cTn>
                                        <p:tgtEl>
                                          <p:spTgt spid="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11" grpId="2"/>
      <p:bldP spid="11" grpId="3"/>
      <p:bldP spid="7" grpId="0"/>
      <p:bldP spid="7" grpId="1"/>
      <p:bldP spid="8" grpId="0"/>
      <p:bldP spid="8" grpId="1"/>
      <p:bldP spid="9" grpId="0"/>
      <p:bldP spid="9"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575627"/>
            <a:ext cx="11478502" cy="2062079"/>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愿大王</a:t>
            </a:r>
            <a:r>
              <a:rPr lang="zh-CN" altLang="zh-CN" sz="2800" kern="100" dirty="0">
                <a:solidFill>
                  <a:srgbClr val="0000FF"/>
                </a:solidFill>
                <a:latin typeface="Times New Roman" panose="02020603050405020304"/>
                <a:ea typeface="华文细黑"/>
                <a:cs typeface="Times New Roman" panose="02020603050405020304"/>
              </a:rPr>
              <a:t>少</a:t>
            </a:r>
            <a:r>
              <a:rPr lang="zh-CN" altLang="zh-CN" sz="2800" kern="100" dirty="0">
                <a:solidFill>
                  <a:prstClr val="black"/>
                </a:solidFill>
                <a:latin typeface="Times New Roman" panose="02020603050405020304"/>
                <a:ea typeface="华文细黑"/>
                <a:cs typeface="Times New Roman" panose="02020603050405020304"/>
              </a:rPr>
              <a:t>假借之</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kern="100" dirty="0" smtClean="0">
                <a:solidFill>
                  <a:prstClr val="black"/>
                </a:solidFill>
                <a:latin typeface="Times New Roman" panose="02020603050405020304"/>
                <a:ea typeface="华文细黑"/>
                <a:cs typeface="Times New Roman" panose="02020603050405020304"/>
              </a:rPr>
              <a:t>________________</a:t>
            </a:r>
            <a:endParaRPr lang="en-US" altLang="zh-CN" sz="2800" u="sng"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smtClean="0">
                <a:solidFill>
                  <a:prstClr val="black"/>
                </a:solidFill>
                <a:latin typeface="Times New Roman" panose="02020603050405020304"/>
                <a:ea typeface="华文细黑"/>
                <a:cs typeface="Courier New" panose="02070309020205020404"/>
              </a:rPr>
              <a:t>(</a:t>
            </a:r>
            <a:r>
              <a:rPr lang="en-US" altLang="zh-CN" sz="2800" kern="100" dirty="0">
                <a:solidFill>
                  <a:prstClr val="black"/>
                </a:solidFill>
                <a:latin typeface="Times New Roman" panose="02020603050405020304"/>
                <a:ea typeface="华文细黑"/>
                <a:cs typeface="Courier New" panose="02070309020205020404"/>
              </a:rPr>
              <a:t>9)</a:t>
            </a:r>
            <a:r>
              <a:rPr lang="zh-CN" altLang="zh-CN" sz="2800" kern="100" dirty="0">
                <a:solidFill>
                  <a:prstClr val="black"/>
                </a:solidFill>
                <a:latin typeface="Times New Roman" panose="02020603050405020304"/>
                <a:ea typeface="华文细黑"/>
                <a:cs typeface="Times New Roman" panose="02020603050405020304"/>
              </a:rPr>
              <a:t>秦王</a:t>
            </a:r>
            <a:r>
              <a:rPr lang="zh-CN" altLang="zh-CN" sz="2800" kern="100" dirty="0">
                <a:solidFill>
                  <a:srgbClr val="0000FF"/>
                </a:solidFill>
                <a:latin typeface="Times New Roman" panose="02020603050405020304"/>
                <a:ea typeface="华文细黑"/>
                <a:cs typeface="Times New Roman" panose="02020603050405020304"/>
              </a:rPr>
              <a:t>还</a:t>
            </a:r>
            <a:r>
              <a:rPr lang="zh-CN" altLang="zh-CN" sz="2800" kern="100" dirty="0">
                <a:solidFill>
                  <a:prstClr val="black"/>
                </a:solidFill>
                <a:latin typeface="Times New Roman" panose="02020603050405020304"/>
                <a:ea typeface="华文细黑"/>
                <a:cs typeface="Times New Roman" panose="02020603050405020304"/>
              </a:rPr>
              <a:t>柱而走</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kern="100" dirty="0" smtClean="0">
                <a:solidFill>
                  <a:prstClr val="black"/>
                </a:solidFill>
                <a:latin typeface="Times New Roman" panose="02020603050405020304"/>
                <a:ea typeface="华文细黑"/>
                <a:cs typeface="Times New Roman" panose="02020603050405020304"/>
              </a:rPr>
              <a:t>__________________</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smtClean="0">
                <a:solidFill>
                  <a:prstClr val="black"/>
                </a:solidFill>
                <a:latin typeface="Times New Roman" panose="02020603050405020304"/>
                <a:ea typeface="华文细黑"/>
                <a:cs typeface="Courier New" panose="02070309020205020404"/>
              </a:rPr>
              <a:t>(</a:t>
            </a:r>
            <a:r>
              <a:rPr lang="en-US" altLang="zh-CN" sz="2800" kern="100" dirty="0">
                <a:solidFill>
                  <a:prstClr val="black"/>
                </a:solidFill>
                <a:latin typeface="Times New Roman" panose="02020603050405020304"/>
                <a:ea typeface="华文细黑"/>
                <a:cs typeface="Courier New" panose="02070309020205020404"/>
              </a:rPr>
              <a:t>10)</a:t>
            </a:r>
            <a:r>
              <a:rPr lang="zh-CN" altLang="zh-CN" sz="2800" kern="100" dirty="0">
                <a:solidFill>
                  <a:srgbClr val="0000FF"/>
                </a:solidFill>
                <a:latin typeface="Times New Roman" panose="02020603050405020304"/>
                <a:ea typeface="华文细黑"/>
                <a:cs typeface="Times New Roman" panose="02020603050405020304"/>
              </a:rPr>
              <a:t>卒</a:t>
            </a:r>
            <a:r>
              <a:rPr lang="zh-CN" altLang="zh-CN" sz="2800" kern="100" dirty="0">
                <a:solidFill>
                  <a:prstClr val="black"/>
                </a:solidFill>
                <a:latin typeface="Times New Roman" panose="02020603050405020304"/>
                <a:ea typeface="华文细黑"/>
                <a:cs typeface="Times New Roman" panose="02020603050405020304"/>
              </a:rPr>
              <a:t>起不意，尽失其度</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kern="100" dirty="0" smtClean="0">
                <a:solidFill>
                  <a:prstClr val="black"/>
                </a:solidFill>
                <a:latin typeface="Times New Roman" panose="02020603050405020304"/>
                <a:ea typeface="华文细黑"/>
                <a:cs typeface="Times New Roman" panose="02020603050405020304"/>
              </a:rPr>
              <a:t>________________</a:t>
            </a:r>
            <a:endParaRPr lang="zh-CN" altLang="zh-CN" sz="1050" kern="100" dirty="0">
              <a:solidFill>
                <a:prstClr val="black"/>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3736698" y="531237"/>
            <a:ext cx="3816424"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稍</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，稍微</a:t>
            </a:r>
            <a:endParaRPr lang="zh-CN" altLang="zh-CN" sz="1050" kern="100" dirty="0">
              <a:solidFill>
                <a:srgbClr val="C00000"/>
              </a:solidFill>
              <a:latin typeface="宋体" panose="02010600030101010101" pitchFamily="2" charset="-122"/>
              <a:cs typeface="Courier New" panose="02070309020205020404"/>
            </a:endParaRPr>
          </a:p>
        </p:txBody>
      </p:sp>
      <p:sp>
        <p:nvSpPr>
          <p:cNvPr id="4" name="矩形 3"/>
          <p:cNvSpPr/>
          <p:nvPr/>
        </p:nvSpPr>
        <p:spPr>
          <a:xfrm>
            <a:off x="3452299" y="1187314"/>
            <a:ext cx="5328592" cy="656846"/>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，环绕</a:t>
            </a:r>
            <a:endParaRPr lang="zh-CN" altLang="zh-CN" sz="1050" kern="100" dirty="0">
              <a:solidFill>
                <a:srgbClr val="C00000"/>
              </a:solidFill>
              <a:latin typeface="宋体" panose="02010600030101010101" pitchFamily="2" charset="-122"/>
              <a:cs typeface="Courier New" panose="02070309020205020404"/>
            </a:endParaRPr>
          </a:p>
        </p:txBody>
      </p:sp>
      <p:sp>
        <p:nvSpPr>
          <p:cNvPr id="11" name="矩形 10"/>
          <p:cNvSpPr>
            <a:spLocks noChangeAspect="1"/>
          </p:cNvSpPr>
          <p:nvPr/>
        </p:nvSpPr>
        <p:spPr>
          <a:xfrm>
            <a:off x="4640303" y="1808641"/>
            <a:ext cx="2967071"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通</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猝</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，突然</a:t>
            </a:r>
            <a:endParaRPr lang="zh-CN" altLang="zh-CN" sz="1050"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11" grpId="0"/>
      <p:bldP spid="11"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11538</Words>
  <Application>WPS 演示</Application>
  <PresentationFormat>自定义</PresentationFormat>
  <Paragraphs>702</Paragraphs>
  <Slides>66</Slides>
  <Notes>0</Notes>
  <HiddenSlides>9</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66</vt:i4>
      </vt:variant>
    </vt:vector>
  </HeadingPairs>
  <TitlesOfParts>
    <vt:vector size="84" baseType="lpstr">
      <vt:lpstr>Arial</vt:lpstr>
      <vt:lpstr>宋体</vt:lpstr>
      <vt:lpstr>Wingdings</vt:lpstr>
      <vt:lpstr>微软雅黑</vt:lpstr>
      <vt:lpstr>Times New Roman</vt:lpstr>
      <vt:lpstr>华文细黑</vt:lpstr>
      <vt:lpstr>Times New Roman</vt:lpstr>
      <vt:lpstr>华文细黑</vt:lpstr>
      <vt:lpstr>Courier New</vt:lpstr>
      <vt:lpstr>Arial Unicode MS</vt:lpstr>
      <vt:lpstr>Calibri</vt:lpstr>
      <vt:lpstr>MS Mincho</vt:lpstr>
      <vt:lpstr>仿宋_GB2312</vt:lpstr>
      <vt:lpstr>楷体_GB2312</vt:lpstr>
      <vt:lpstr>仿宋</vt:lpstr>
      <vt:lpstr>新宋体</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4731</cp:revision>
  <dcterms:created xsi:type="dcterms:W3CDTF">2014-11-27T01:03:00Z</dcterms:created>
  <dcterms:modified xsi:type="dcterms:W3CDTF">2018-02-05T10:23:54Z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