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74" r:id="rId3"/>
    <p:sldId id="260" r:id="rId4"/>
    <p:sldId id="303" r:id="rId5"/>
    <p:sldId id="299" r:id="rId6"/>
    <p:sldId id="304" r:id="rId7"/>
    <p:sldId id="311" r:id="rId8"/>
    <p:sldId id="305" r:id="rId9"/>
    <p:sldId id="306" r:id="rId10"/>
    <p:sldId id="307" r:id="rId11"/>
    <p:sldId id="308" r:id="rId12"/>
    <p:sldId id="309" r:id="rId13"/>
    <p:sldId id="310" r:id="rId14"/>
    <p:sldId id="280" r:id="rId15"/>
    <p:sldId id="279" r:id="rId16"/>
    <p:sldId id="301" r:id="rId17"/>
    <p:sldId id="312" r:id="rId18"/>
    <p:sldId id="296" r:id="rId19"/>
    <p:sldId id="302" r:id="rId20"/>
    <p:sldId id="298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800080"/>
    <a:srgbClr val="660066"/>
    <a:srgbClr val="FF33CC"/>
    <a:srgbClr val="0000FF"/>
    <a:srgbClr val="0099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36" y="-72"/>
      </p:cViewPr>
      <p:guideLst>
        <p:guide orient="horz" pos="2160"/>
        <p:guide pos="29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105D8994-23B5-4D6D-8B63-6F25426EFC36}" type="datetimeFigureOut">
              <a:rPr lang="zh-CN" altLang="en-US"/>
              <a:pPr>
                <a:defRPr/>
              </a:pPr>
              <a:t>2016/12/10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D1A7AD2-FA05-44C5-8BB0-59D045B149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00EE2D-555F-4528-89AD-EFD44C95F142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9A917-825C-4A8A-BDCC-0C21E63061F3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4599D-EE58-40AF-A90C-CFC85BF86A8A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90F42-5C82-44F1-A4EC-5395085FBE8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C6185-CC47-4496-B3BC-258A0C40239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07F4C-E520-4071-8A4A-EC0E6C9C8E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D0BA5-334D-4276-9E26-3DBBEA4E8B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B434C-D81C-49B9-AC38-43C3CF707F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52D98-3C04-4F8C-9D1E-7FA3AFDBEA3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4635D-C428-4051-8132-1D25CBDAB9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0D79C5-8F1A-4EB8-9926-33491A36E75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DF2571-8FD6-426B-9109-E0DA645ED755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4DCF-6FB0-44BC-A528-D7CF33CEAE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BB247D-410B-492A-A287-469151D024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F946BB-0C68-4C30-8D9F-AF038638A6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60BA2-CC12-4D98-B878-E350DA5D8091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6F118-91A3-4CC5-9B4B-35C8A4F8923C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E193F-3521-461F-A178-7206983116B7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9C320-6173-4609-BE44-AEC3A7476052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EA3EE-E1D8-4A49-B578-7ED8392FE080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DA131-0337-4B35-837C-65B909FC7517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41087-71F4-47E7-8767-DD15EEEB0DFA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CB404DA5-83F8-4861-AD83-B7C765E4021A}" type="slidenum">
              <a:rPr lang="en-US" altLang="zh-CN"/>
              <a:pPr>
                <a:defRPr/>
              </a:pPr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buClr>
          <a:srgbClr val="000000"/>
        </a:buClr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5" name="Rectangle 3"/>
          <p:cNvSpPr>
            <a:spLocks noGrp="1" noRot="1"/>
          </p:cNvSpPr>
          <p:nvPr>
            <p:ph type="body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 noProof="1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366B6FBF-0767-4929-BD03-A5C2BE60D36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chemeClr val="bg1"/>
          </a:fgClr>
          <a:bgClr>
            <a:schemeClr val="accent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C:\Documents and Settings\Administrator\桌面\fyzw_200512703128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81000"/>
            <a:ext cx="4405313" cy="591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WordArt 12"/>
          <p:cNvSpPr>
            <a:spLocks noTextEdit="1"/>
          </p:cNvSpPr>
          <p:nvPr/>
        </p:nvSpPr>
        <p:spPr bwMode="auto">
          <a:xfrm>
            <a:off x="5410200" y="1295400"/>
            <a:ext cx="3446463" cy="1981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6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latin typeface="宋体"/>
                <a:ea typeface="宋体"/>
              </a:rPr>
              <a:t>狼</a:t>
            </a:r>
          </a:p>
        </p:txBody>
      </p:sp>
      <p:sp>
        <p:nvSpPr>
          <p:cNvPr id="21508" name="Text Box 13"/>
          <p:cNvSpPr txBox="1">
            <a:spLocks noChangeArrowheads="1"/>
          </p:cNvSpPr>
          <p:nvPr/>
        </p:nvSpPr>
        <p:spPr bwMode="auto">
          <a:xfrm>
            <a:off x="5791200" y="4419600"/>
            <a:ext cx="23637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800080"/>
                </a:solidFill>
                <a:latin typeface="Times New Roman" pitchFamily="18" charset="0"/>
              </a:rPr>
              <a:t>蒲松龄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词语的用法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zh-CN" altLang="en-US" smtClean="0"/>
              <a:t>词性活用现象：</a:t>
            </a:r>
          </a:p>
          <a:p>
            <a:r>
              <a:rPr lang="zh-CN" altLang="en-US" smtClean="0"/>
              <a:t> 洞：名词用为动词，打洞。 一狼洞其中。</a:t>
            </a:r>
          </a:p>
          <a:p>
            <a:r>
              <a:rPr lang="zh-CN" altLang="en-US" smtClean="0"/>
              <a:t> 隧：名词用作状语，从隧道。 意将隧入以攻其后也。</a:t>
            </a:r>
          </a:p>
          <a:p>
            <a:r>
              <a:rPr lang="zh-CN" altLang="en-US" smtClean="0"/>
              <a:t> 犬：名词用作状语，像狗一样。 其一犬坐于前。</a:t>
            </a:r>
          </a:p>
          <a:p>
            <a:pPr>
              <a:buFontTx/>
              <a:buNone/>
            </a:pPr>
            <a:r>
              <a:rPr lang="zh-CN" altLang="en-US" smtClean="0"/>
              <a:t>通假字：</a:t>
            </a:r>
          </a:p>
          <a:p>
            <a:r>
              <a:rPr lang="zh-CN" altLang="en-US" smtClean="0"/>
              <a:t> “止”同“只”，只有。 止有剩骨。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mtClean="0"/>
              <a:t>一词多义：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 止： ①同“只”， 止有剩骨。 ②停止，一狼得骨止。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 意： ①神情， 意暇甚。 ②想， 意将隧人以攻其后也。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 敌： ①攻击， 恐前后受其敌。 ②敌方， 盖以诱敌。</a:t>
            </a:r>
          </a:p>
          <a:p>
            <a:pPr>
              <a:lnSpc>
                <a:spcPct val="90000"/>
              </a:lnSpc>
            </a:pPr>
            <a:r>
              <a:rPr lang="zh-CN" altLang="en-US" smtClean="0"/>
              <a:t> 前： ①前面， 恐前后受其敌。 ②向前， 狼不敢前。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虚词的用法：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smtClean="0"/>
              <a:t> </a:t>
            </a:r>
            <a:r>
              <a:rPr lang="zh-CN" altLang="en-US" sz="3600" smtClean="0"/>
              <a:t>（</a:t>
            </a:r>
            <a:r>
              <a:rPr lang="en-US" altLang="zh-CN" sz="3600" smtClean="0"/>
              <a:t>1</a:t>
            </a:r>
            <a:r>
              <a:rPr lang="zh-CN" altLang="en-US" sz="3600" smtClean="0"/>
              <a:t>）之① 代词，它，指狼又数刀毙之。 ②助词，的</a:t>
            </a:r>
            <a:r>
              <a:rPr lang="en-US" altLang="zh-CN" sz="3600" smtClean="0"/>
              <a:t>, </a:t>
            </a:r>
            <a:r>
              <a:rPr lang="zh-CN" altLang="en-US" sz="3600" smtClean="0"/>
              <a:t>禽兽之变诈几何哉。 ③ 助词，调整音节，不译，久之。 ④助词，位于主谓之间，不译而两狼之并驱如故。</a:t>
            </a:r>
          </a:p>
          <a:p>
            <a:pPr>
              <a:buFontTx/>
              <a:buNone/>
            </a:pPr>
            <a:r>
              <a:rPr lang="zh-CN" altLang="en-US" sz="3600" smtClean="0"/>
              <a:t>（</a:t>
            </a:r>
            <a:r>
              <a:rPr lang="en-US" altLang="zh-CN" sz="3600" smtClean="0"/>
              <a:t>2</a:t>
            </a:r>
            <a:r>
              <a:rPr lang="zh-CN" altLang="en-US" sz="3600" smtClean="0"/>
              <a:t>）以① 介词，把，投以骨。  ②介词，用，以刀劈狼首。 ③ 连词，来，意将遂人以攻其后也。 ④连词，用来，盖以诱敌。</a:t>
            </a:r>
          </a:p>
          <a:p>
            <a:endParaRPr lang="zh-CN" altLang="en-US" sz="360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457200" y="522288"/>
            <a:ext cx="3429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262626"/>
                </a:solidFill>
                <a:latin typeface="文鼎粗圆简"/>
                <a:ea typeface="文鼎粗圆简"/>
                <a:cs typeface="文鼎粗圆简"/>
              </a:rPr>
              <a:t>故事情节梳理：</a:t>
            </a:r>
          </a:p>
        </p:txBody>
      </p:sp>
      <p:sp>
        <p:nvSpPr>
          <p:cNvPr id="2" name="矩形 1"/>
          <p:cNvSpPr/>
          <p:nvPr/>
        </p:nvSpPr>
        <p:spPr>
          <a:xfrm>
            <a:off x="442913" y="1219200"/>
            <a:ext cx="80010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>
                <a:solidFill>
                  <a:srgbClr val="7030A0"/>
                </a:solidFill>
              </a:rPr>
              <a:t>第一段：写屠夫</a:t>
            </a:r>
            <a:r>
              <a:rPr lang="zh-CN" altLang="en-US" sz="2000" b="1" dirty="0">
                <a:solidFill>
                  <a:srgbClr val="C00000"/>
                </a:solidFill>
              </a:rPr>
              <a:t>遇狼</a:t>
            </a:r>
            <a:r>
              <a:rPr lang="zh-CN" altLang="en-US" sz="2000" b="1" dirty="0">
                <a:solidFill>
                  <a:srgbClr val="7030A0"/>
                </a:solidFill>
              </a:rPr>
              <a:t>，点明时间、地点和矛盾双方。这是故事的</a:t>
            </a:r>
            <a:r>
              <a:rPr lang="zh-CN" altLang="en-US" sz="2000" b="1" dirty="0">
                <a:solidFill>
                  <a:srgbClr val="C00000"/>
                </a:solidFill>
              </a:rPr>
              <a:t>开端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450850" y="2209800"/>
            <a:ext cx="7983538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>
                <a:solidFill>
                  <a:srgbClr val="7030A0"/>
                </a:solidFill>
              </a:rPr>
              <a:t>第二段：写屠夫</a:t>
            </a:r>
            <a:r>
              <a:rPr lang="zh-CN" altLang="en-US" b="1" dirty="0">
                <a:solidFill>
                  <a:srgbClr val="C00000"/>
                </a:solidFill>
              </a:rPr>
              <a:t>惧狼</a:t>
            </a:r>
            <a:r>
              <a:rPr lang="zh-CN" altLang="en-US" b="1" dirty="0">
                <a:solidFill>
                  <a:srgbClr val="7030A0"/>
                </a:solidFill>
              </a:rPr>
              <a:t>，故事的</a:t>
            </a:r>
            <a:r>
              <a:rPr lang="zh-CN" altLang="en-US" b="1" dirty="0">
                <a:solidFill>
                  <a:srgbClr val="C00000"/>
                </a:solidFill>
              </a:rPr>
              <a:t>发展。</a:t>
            </a:r>
            <a:r>
              <a:rPr lang="zh-CN" altLang="en-US" b="1" dirty="0">
                <a:solidFill>
                  <a:srgbClr val="7030A0"/>
                </a:solidFill>
              </a:rPr>
              <a:t>表现屠夫的迁就退让和狼的凶恶贪婪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28625" y="3276600"/>
            <a:ext cx="7981950" cy="8159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>
                <a:solidFill>
                  <a:srgbClr val="7030A0"/>
                </a:solidFill>
              </a:rPr>
              <a:t>第三段：写屠夫</a:t>
            </a:r>
            <a:r>
              <a:rPr lang="zh-CN" altLang="en-US" b="1" dirty="0">
                <a:solidFill>
                  <a:srgbClr val="C00000"/>
                </a:solidFill>
              </a:rPr>
              <a:t>御狼</a:t>
            </a:r>
            <a:r>
              <a:rPr lang="zh-CN" altLang="en-US" b="1" dirty="0">
                <a:solidFill>
                  <a:srgbClr val="7030A0"/>
                </a:solidFill>
              </a:rPr>
              <a:t>，故事的进一步</a:t>
            </a:r>
            <a:r>
              <a:rPr lang="zh-CN" altLang="en-US" b="1" dirty="0">
                <a:solidFill>
                  <a:srgbClr val="C00000"/>
                </a:solidFill>
              </a:rPr>
              <a:t>发展</a:t>
            </a:r>
            <a:r>
              <a:rPr lang="zh-CN" altLang="en-US" b="1" dirty="0">
                <a:solidFill>
                  <a:srgbClr val="7030A0"/>
                </a:solidFill>
              </a:rPr>
              <a:t>。表现屠夫的果断抉择和狼的不甘罢休。</a:t>
            </a:r>
          </a:p>
        </p:txBody>
      </p:sp>
      <p:sp>
        <p:nvSpPr>
          <p:cNvPr id="6" name="下箭头标注 5"/>
          <p:cNvSpPr/>
          <p:nvPr/>
        </p:nvSpPr>
        <p:spPr>
          <a:xfrm>
            <a:off x="5562600" y="344488"/>
            <a:ext cx="1447800" cy="9144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>
                <a:solidFill>
                  <a:srgbClr val="7030A0"/>
                </a:solidFill>
              </a:rPr>
              <a:t>从屠夫的角度分析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488950" y="4724400"/>
            <a:ext cx="7975600" cy="68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>
                <a:solidFill>
                  <a:srgbClr val="7030A0"/>
                </a:solidFill>
              </a:rPr>
              <a:t>第四段：写屠夫</a:t>
            </a:r>
            <a:r>
              <a:rPr lang="zh-CN" altLang="en-US" b="1" dirty="0">
                <a:solidFill>
                  <a:srgbClr val="C00000"/>
                </a:solidFill>
              </a:rPr>
              <a:t>杀狼</a:t>
            </a:r>
            <a:r>
              <a:rPr lang="zh-CN" altLang="en-US" b="1" dirty="0">
                <a:solidFill>
                  <a:srgbClr val="7030A0"/>
                </a:solidFill>
              </a:rPr>
              <a:t>，故事的</a:t>
            </a:r>
            <a:r>
              <a:rPr lang="zh-CN" altLang="en-US" b="1" dirty="0">
                <a:solidFill>
                  <a:srgbClr val="C00000"/>
                </a:solidFill>
              </a:rPr>
              <a:t>高潮和结局</a:t>
            </a:r>
            <a:r>
              <a:rPr lang="zh-CN" altLang="en-US" b="1" dirty="0">
                <a:solidFill>
                  <a:srgbClr val="7030A0"/>
                </a:solidFill>
              </a:rPr>
              <a:t>。表现屠夫的勇敢警觉和狼的狡诈阴险。</a:t>
            </a:r>
          </a:p>
        </p:txBody>
      </p:sp>
    </p:spTree>
  </p:cSld>
  <p:clrMapOvr>
    <a:masterClrMapping/>
  </p:clrMapOvr>
  <p:transition spd="slow">
    <p:cover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9" name="Rectangle 5"/>
          <p:cNvSpPr>
            <a:spLocks noChangeArrowheads="1"/>
          </p:cNvSpPr>
          <p:nvPr/>
        </p:nvSpPr>
        <p:spPr bwMode="auto">
          <a:xfrm>
            <a:off x="698500" y="1066800"/>
            <a:ext cx="19700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楷体_GB2312"/>
                <a:ea typeface="楷体_GB2312"/>
                <a:cs typeface="楷体_GB2312"/>
              </a:rPr>
              <a:t>情节概说：</a:t>
            </a:r>
          </a:p>
        </p:txBody>
      </p:sp>
      <p:sp>
        <p:nvSpPr>
          <p:cNvPr id="27660" name="Text Box 6"/>
          <p:cNvSpPr txBox="1"/>
          <p:nvPr/>
        </p:nvSpPr>
        <p:spPr>
          <a:xfrm>
            <a:off x="828675" y="1752600"/>
            <a:ext cx="7400925" cy="2462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第一段：两狼缀行       险象环生</a:t>
            </a:r>
            <a:endParaRPr lang="en-US" altLang="zh-CN" sz="2800" b="1" dirty="0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第二段：两狼并驱       形势危急</a:t>
            </a:r>
            <a:endParaRPr lang="en-US" altLang="zh-CN" sz="2800" b="1" dirty="0">
              <a:solidFill>
                <a:schemeClr val="tx2">
                  <a:lumMod val="85000"/>
                  <a:lumOff val="15000"/>
                </a:schemeClr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———————————————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楷体_GB2312" pitchFamily="49" charset="-122"/>
              </a:rPr>
              <a:t>第四段：两狼被毙       化险为夷</a:t>
            </a:r>
          </a:p>
        </p:txBody>
      </p:sp>
      <p:sp>
        <p:nvSpPr>
          <p:cNvPr id="2" name="矩形 1"/>
          <p:cNvSpPr/>
          <p:nvPr/>
        </p:nvSpPr>
        <p:spPr>
          <a:xfrm>
            <a:off x="6629400" y="2895600"/>
            <a:ext cx="21336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C00000"/>
                </a:solidFill>
              </a:rPr>
              <a:t>第三段：两狼相逼   危机四伏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 build="p"/>
      <p:bldP spid="27660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469900" y="234950"/>
            <a:ext cx="78120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主题探讨：</a:t>
            </a: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685800" y="757238"/>
            <a:ext cx="76374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itchFamily="18" charset="0"/>
              </a:rPr>
              <a:t>最后一段运用了什么样的表达方式，揭示了什么主题？</a:t>
            </a: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614363" y="2212975"/>
            <a:ext cx="77819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Times New Roman" pitchFamily="18" charset="0"/>
              </a:rPr>
              <a:t>议论。狼虽然阴险狡诈，善于耍弄欺骗的伎俩，但终究难逃灭亡的命运。还有对人所具有的智慧和机智勇敢精神的赞美。</a:t>
            </a:r>
            <a:endParaRPr lang="en-US" altLang="zh-CN" sz="4000" b="1">
              <a:solidFill>
                <a:srgbClr val="7030A0"/>
              </a:solidFill>
              <a:latin typeface="Times New Roman" pitchFamily="18" charset="0"/>
            </a:endParaRPr>
          </a:p>
          <a:p>
            <a:r>
              <a:rPr lang="en-US" altLang="zh-CN" sz="4000" b="1">
                <a:solidFill>
                  <a:srgbClr val="7030A0"/>
                </a:solidFill>
                <a:latin typeface="Times New Roman" pitchFamily="18" charset="0"/>
              </a:rPr>
              <a:t>   </a:t>
            </a:r>
            <a:r>
              <a:rPr lang="zh-CN" altLang="en-US" sz="4000" b="1">
                <a:solidFill>
                  <a:srgbClr val="7030A0"/>
                </a:solidFill>
                <a:latin typeface="Times New Roman" pitchFamily="18" charset="0"/>
              </a:rPr>
              <a:t>“叙”后的“议”作用：画龙点睛 ，点明主题。</a:t>
            </a:r>
            <a:endParaRPr lang="en-US" altLang="zh-CN" sz="4000" b="1">
              <a:solidFill>
                <a:srgbClr val="7030A0"/>
              </a:solidFill>
              <a:latin typeface="Times New Roman" pitchFamily="18" charset="0"/>
            </a:endParaRPr>
          </a:p>
          <a:p>
            <a:r>
              <a:rPr lang="zh-CN" altLang="en-US" sz="4000" b="1">
                <a:solidFill>
                  <a:srgbClr val="7030A0"/>
                </a:solidFill>
                <a:latin typeface="Times New Roman" pitchFamily="18" charset="0"/>
              </a:rPr>
              <a:t>     技法：卒章显志</a:t>
            </a:r>
          </a:p>
          <a:p>
            <a:endParaRPr lang="zh-CN" altLang="en-US" sz="4000" b="1">
              <a:solidFill>
                <a:srgbClr val="7030A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7109" name="图片 1"/>
          <p:cNvPicPr>
            <a:picLocks noChangeAspect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200900"/>
          </a:xfrm>
          <a:noFill/>
          <a:ln/>
        </p:spPr>
      </p:pic>
      <p:sp>
        <p:nvSpPr>
          <p:cNvPr id="6" name="文本框 1"/>
          <p:cNvSpPr txBox="1"/>
          <p:nvPr/>
        </p:nvSpPr>
        <p:spPr>
          <a:xfrm>
            <a:off x="346075" y="685800"/>
            <a:ext cx="80613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262626"/>
                </a:solidFill>
                <a:latin typeface="Times New Roman" pitchFamily="18" charset="0"/>
              </a:rPr>
              <a:t>嘲讽的对象仅仅是狼吗？这里的狼只是指自然界的狼吗？</a:t>
            </a: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481013" y="1981200"/>
            <a:ext cx="8375650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Times New Roman" pitchFamily="18" charset="0"/>
              </a:rPr>
              <a:t>背景：《狼》这个故事选自清代蒲松龄的《聊斋志异》，这部文言小说集主要就是通过谈狐说鬼的手法，对当时社会的腐败、黑暗进行有力批判。郭沫若先生曾经评价它：</a:t>
            </a:r>
            <a:r>
              <a:rPr lang="zh-CN" altLang="en-US" sz="3600" b="1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“写鬼写妖高人一等，刺贪刺虐入骨（木）三分。”</a:t>
            </a: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457200" y="5029200"/>
            <a:ext cx="8272463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itchFamily="18" charset="0"/>
              </a:rPr>
              <a:t>文章的主题：对当时黑暗社会批判揭露，对社会中诸如贪官污吏的恶人恶势力的无情鞭挞。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2400" y="246063"/>
            <a:ext cx="73358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悟一悟</a:t>
            </a:r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　</a:t>
            </a:r>
            <a:endParaRPr lang="zh-CN" altLang="en-US" sz="360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1775" y="990600"/>
            <a:ext cx="8588375" cy="167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方正行楷简体"/>
                <a:ea typeface="方正行楷简体"/>
                <a:cs typeface="方正行楷简体"/>
                <a:sym typeface="+mn-ea"/>
              </a:rPr>
              <a:t>你从屠户与狼的斗争过程中获得怎样的启示呢?</a:t>
            </a:r>
            <a:endParaRPr lang="en-US" altLang="zh-CN" sz="3600" b="1">
              <a:latin typeface="方正行楷简体"/>
              <a:ea typeface="方正行楷简体"/>
              <a:cs typeface="方正行楷简体"/>
              <a:sym typeface="+mn-ea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方正行楷简体"/>
                <a:ea typeface="方正行楷简体"/>
                <a:cs typeface="方正行楷简体"/>
                <a:sym typeface="+mn-ea"/>
              </a:rPr>
              <a:t>提示:可从“狼”和“屠户”的角度谈。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988" y="3048000"/>
            <a:ext cx="85883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ea typeface="楷体_GB2312"/>
                <a:cs typeface="楷体_GB2312"/>
                <a:sym typeface="+mn-ea"/>
              </a:rPr>
              <a:t>对狼一样阴险狡诈的恶势力，不能存有幻想，不能妥协退让，要敢于斗争，善于斗争，这样才能取得胜利。</a:t>
            </a:r>
            <a:r>
              <a:rPr lang="zh-CN" altLang="en-US" sz="2400">
                <a:sym typeface="+mn-ea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矩形 2"/>
          <p:cNvSpPr>
            <a:spLocks noChangeArrowheads="1"/>
          </p:cNvSpPr>
          <p:nvPr/>
        </p:nvSpPr>
        <p:spPr bwMode="auto">
          <a:xfrm>
            <a:off x="304800" y="990600"/>
            <a:ext cx="83820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       有屠人货肉归，日已暮，欻①一狼来，瞰担上肉，似甚垂涎，随屠尾行数里。屠惧，示之以刃，少却；及走，又从之。屠思狼所欲者肉，不如悬诸树而蚤②取之。遂钩肉，翘足挂树间，示以空担。狼乃止。屠归。</a:t>
            </a:r>
            <a:br>
              <a:rPr lang="zh-CN" altLang="en-US" sz="200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       昧爽③往取肉，遥望树上悬巨物，似人缢死状，大骇。逡巡④近视，则死狼也。仰首细审，见狼口中含肉，钩刺狼腭，如鱼吞饵。时狼皮价昂，直十余金，屠小裕焉。</a:t>
            </a:r>
            <a:br>
              <a:rPr lang="zh-CN" altLang="en-US" sz="200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        缘木求鱼，狼则罹⑤之，是可笑也！（选自</a:t>
            </a:r>
            <a:r>
              <a:rPr lang="en-US" altLang="zh-CN" sz="200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聊斋志异</a:t>
            </a:r>
            <a:r>
              <a:rPr lang="en-US" altLang="zh-CN" sz="2000">
                <a:latin typeface="华文新魏" pitchFamily="2" charset="-122"/>
                <a:ea typeface="华文新魏" pitchFamily="2" charset="-122"/>
              </a:rPr>
              <a:t>.</a:t>
            </a: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狼三则</a:t>
            </a:r>
            <a:r>
              <a:rPr lang="en-US" altLang="zh-CN" sz="2000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）</a:t>
            </a:r>
            <a:br>
              <a:rPr lang="zh-CN" altLang="en-US" sz="200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［注释］①欻（</a:t>
            </a:r>
            <a:r>
              <a:rPr lang="en-US" altLang="zh-CN" sz="2000">
                <a:latin typeface="华文新魏" pitchFamily="2" charset="-122"/>
                <a:ea typeface="华文新魏" pitchFamily="2" charset="-122"/>
              </a:rPr>
              <a:t>xū</a:t>
            </a: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）：忽然，突然。②蚤：通“早”。③ 昧爽：拂晓，黎明。④逡（</a:t>
            </a:r>
            <a:r>
              <a:rPr lang="en-US" altLang="zh-CN" sz="2000">
                <a:latin typeface="华文新魏" pitchFamily="2" charset="-122"/>
                <a:ea typeface="华文新魏" pitchFamily="2" charset="-122"/>
              </a:rPr>
              <a:t>qūn</a:t>
            </a: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）巡：有顾虑而徘徊不前。⑤罹（</a:t>
            </a:r>
            <a:r>
              <a:rPr lang="en-US" altLang="zh-CN" sz="2000">
                <a:latin typeface="华文新魏" pitchFamily="2" charset="-122"/>
                <a:ea typeface="华文新魏" pitchFamily="2" charset="-122"/>
              </a:rPr>
              <a:t>lí</a:t>
            </a:r>
            <a:r>
              <a:rPr lang="zh-CN" altLang="en-US" sz="2000">
                <a:latin typeface="华文新魏" pitchFamily="2" charset="-122"/>
                <a:ea typeface="华文新魏" pitchFamily="2" charset="-122"/>
              </a:rPr>
              <a:t>）遭遇祸患。</a:t>
            </a:r>
          </a:p>
        </p:txBody>
      </p:sp>
      <p:sp>
        <p:nvSpPr>
          <p:cNvPr id="45059" name="TextBox 3"/>
          <p:cNvSpPr txBox="1">
            <a:spLocks noChangeArrowheads="1"/>
          </p:cNvSpPr>
          <p:nvPr/>
        </p:nvSpPr>
        <p:spPr bwMode="auto">
          <a:xfrm>
            <a:off x="457200" y="228600"/>
            <a:ext cx="533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类文赏读</a:t>
            </a:r>
          </a:p>
        </p:txBody>
      </p:sp>
      <p:sp>
        <p:nvSpPr>
          <p:cNvPr id="45060" name="TextBox 4"/>
          <p:cNvSpPr txBox="1">
            <a:spLocks noChangeArrowheads="1"/>
          </p:cNvSpPr>
          <p:nvPr/>
        </p:nvSpPr>
        <p:spPr bwMode="auto">
          <a:xfrm>
            <a:off x="304800" y="3962400"/>
            <a:ext cx="7467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7030A0"/>
                </a:solidFill>
              </a:rPr>
              <a:t>1</a:t>
            </a:r>
            <a:r>
              <a:rPr lang="zh-CN" altLang="en-US" b="1">
                <a:solidFill>
                  <a:srgbClr val="7030A0"/>
                </a:solidFill>
              </a:rPr>
              <a:t>、屠人先前的“惧”而后的“大骇逡巡”，其中的原因是什么？</a:t>
            </a:r>
          </a:p>
        </p:txBody>
      </p:sp>
      <p:sp>
        <p:nvSpPr>
          <p:cNvPr id="45061" name="TextBox 5"/>
          <p:cNvSpPr txBox="1">
            <a:spLocks noChangeArrowheads="1"/>
          </p:cNvSpPr>
          <p:nvPr/>
        </p:nvSpPr>
        <p:spPr bwMode="auto">
          <a:xfrm>
            <a:off x="457200" y="5334000"/>
            <a:ext cx="7467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7030A0"/>
                </a:solidFill>
              </a:rPr>
              <a:t>2</a:t>
            </a:r>
            <a:r>
              <a:rPr lang="zh-CN" altLang="en-US" sz="2000" b="1">
                <a:solidFill>
                  <a:srgbClr val="7030A0"/>
                </a:solidFill>
              </a:rPr>
              <a:t>、读了这则小故事，你有怎样的人生启示？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85800" y="4398963"/>
            <a:ext cx="60960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>
                <a:solidFill>
                  <a:srgbClr val="FF0000"/>
                </a:solidFill>
              </a:rPr>
              <a:t>先前的“惧”是因为一只狼始终尾随着他；“大骇逡巡”是他早上取肉时遥望树上像吊着一个死人。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715963" y="5734050"/>
            <a:ext cx="6218237" cy="8191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rgbClr val="FF0000"/>
                </a:solidFill>
              </a:rPr>
              <a:t>要抵制诱惑，切莫贪小便宜，否则会因小失大，害了自己。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98610" y="414419"/>
            <a:ext cx="8224520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rgbClr val="7030A0"/>
                </a:solidFill>
                <a:latin typeface="Times New Roman" panose="02020603050405020304" pitchFamily="18" charset="0"/>
                <a:ea typeface="华文中宋" pitchFamily="2" charset="-122"/>
                <a:sym typeface="+mn-ea"/>
              </a:rPr>
              <a:t>小练笔</a:t>
            </a:r>
            <a:r>
              <a:rPr lang="zh-CN" altLang="en-US" sz="4000" dirty="0">
                <a:solidFill>
                  <a:srgbClr val="7030A0"/>
                </a:solidFill>
                <a:latin typeface="Times New Roman" panose="02020603050405020304" pitchFamily="18" charset="0"/>
                <a:ea typeface="华文中宋" pitchFamily="2" charset="-122"/>
                <a:sym typeface="+mn-ea"/>
              </a:rPr>
              <a:t>  </a:t>
            </a:r>
            <a:endParaRPr lang="en-US" altLang="zh-CN" sz="4000" dirty="0">
              <a:solidFill>
                <a:srgbClr val="7030A0"/>
              </a:solidFill>
              <a:latin typeface="Times New Roman" panose="02020603050405020304" pitchFamily="18" charset="0"/>
              <a:ea typeface="华文中宋" pitchFamily="2" charset="-122"/>
              <a:sym typeface="+mn-ea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4000" b="1" i="1" dirty="0">
                <a:ln w="10160">
                  <a:solidFill>
                    <a:srgbClr val="AACAE2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展开想象，把本文改写成一篇白话文故事。注意充实内容，增加对人物的语言、动作、心理等的描写。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13" descr="f827ed97bcb3d94055fb96c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24000"/>
            <a:ext cx="3386138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文本框 17412"/>
          <p:cNvSpPr txBox="1">
            <a:spLocks noChangeArrowheads="1"/>
          </p:cNvSpPr>
          <p:nvPr/>
        </p:nvSpPr>
        <p:spPr bwMode="auto">
          <a:xfrm>
            <a:off x="3657600" y="911225"/>
            <a:ext cx="51816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b="1"/>
              <a:t>         </a:t>
            </a:r>
            <a:r>
              <a:rPr lang="zh-CN" altLang="en-US" sz="3200" b="1">
                <a:solidFill>
                  <a:srgbClr val="660066"/>
                </a:solidFill>
              </a:rPr>
              <a:t>蒲松龄</a:t>
            </a:r>
            <a:r>
              <a:rPr lang="zh-CN" altLang="en-US" sz="2400" b="1"/>
              <a:t>，</a:t>
            </a:r>
            <a:r>
              <a:rPr lang="zh-CN" altLang="en-US" sz="3200" b="1">
                <a:solidFill>
                  <a:srgbClr val="FF0000"/>
                </a:solidFill>
              </a:rPr>
              <a:t>字留仙，号柳泉居士，清朝文学家。著有文言短篇小说集</a:t>
            </a:r>
            <a:r>
              <a:rPr lang="en-US" altLang="zh-CN" sz="3200" b="1">
                <a:solidFill>
                  <a:srgbClr val="FF0000"/>
                </a:solidFill>
              </a:rPr>
              <a:t>《</a:t>
            </a:r>
            <a:r>
              <a:rPr lang="zh-CN" altLang="en-US" sz="3200" b="1">
                <a:solidFill>
                  <a:srgbClr val="FF0000"/>
                </a:solidFill>
              </a:rPr>
              <a:t>聊斋志异</a:t>
            </a:r>
            <a:r>
              <a:rPr lang="en-US" altLang="zh-CN" sz="3200" b="1">
                <a:solidFill>
                  <a:srgbClr val="FF0000"/>
                </a:solidFill>
              </a:rPr>
              <a:t>》</a:t>
            </a:r>
            <a:r>
              <a:rPr lang="zh-CN" altLang="en-US" sz="3200" b="1">
                <a:solidFill>
                  <a:srgbClr val="FF0000"/>
                </a:solidFill>
              </a:rPr>
              <a:t>。聊斋：书斋名；志异：记述奇异的故事。他自幼勤学、聪敏，但一生考场不利，落第后留下闻名于世的自勉联：</a:t>
            </a:r>
            <a:r>
              <a:rPr lang="zh-CN" altLang="en-US" sz="3200" b="1">
                <a:solidFill>
                  <a:srgbClr val="0000FF"/>
                </a:solidFill>
              </a:rPr>
              <a:t>有志者，事竟成，破釜沉舟，百二秦关终属楚。苦心人，天不负，卧薪尝胆，三千越甲可吞吴。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补充：</a:t>
            </a:r>
          </a:p>
        </p:txBody>
      </p:sp>
      <p:sp>
        <p:nvSpPr>
          <p:cNvPr id="2867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上联用的是项羽破釜沉舟、大破秦兵的典故</a:t>
            </a:r>
            <a:r>
              <a:rPr lang="en-US" altLang="zh-CN" smtClean="0"/>
              <a:t>,</a:t>
            </a:r>
            <a:r>
              <a:rPr lang="zh-CN" altLang="en-US" smtClean="0"/>
              <a:t>说明做事要有项羽那种</a:t>
            </a:r>
            <a:r>
              <a:rPr lang="zh-CN" altLang="en-US" b="1" smtClean="0"/>
              <a:t>拼搏到底、义无反顾的决心</a:t>
            </a:r>
            <a:r>
              <a:rPr lang="en-US" altLang="zh-CN" smtClean="0"/>
              <a:t>.</a:t>
            </a:r>
          </a:p>
          <a:p>
            <a:r>
              <a:rPr lang="zh-CN" altLang="en-US" smtClean="0"/>
              <a:t>下联用的是越王勾践卧薪尝胆、灭吴雪耻的典故</a:t>
            </a:r>
            <a:r>
              <a:rPr lang="en-US" altLang="zh-CN" smtClean="0"/>
              <a:t>,</a:t>
            </a:r>
            <a:r>
              <a:rPr lang="zh-CN" altLang="en-US" smtClean="0"/>
              <a:t>表示要学越王勾践</a:t>
            </a:r>
            <a:r>
              <a:rPr lang="zh-CN" altLang="en-US" b="1" smtClean="0"/>
              <a:t>刻苦自励、发愤图强</a:t>
            </a:r>
            <a:r>
              <a:rPr lang="zh-CN" altLang="en-US" smtClean="0"/>
              <a:t>的毅力</a:t>
            </a:r>
            <a:r>
              <a:rPr lang="en-US" altLang="zh-CN" smtClean="0"/>
              <a:t>. </a:t>
            </a:r>
            <a:endParaRPr lang="zh-CN" altLang="en-US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文本框 19457"/>
          <p:cNvSpPr txBox="1">
            <a:spLocks noChangeArrowheads="1"/>
          </p:cNvSpPr>
          <p:nvPr/>
        </p:nvSpPr>
        <p:spPr bwMode="auto">
          <a:xfrm>
            <a:off x="381000" y="533400"/>
            <a:ext cx="426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00"/>
                </a:solidFill>
              </a:rPr>
              <a:t>与狼有关的成语。</a:t>
            </a:r>
          </a:p>
        </p:txBody>
      </p:sp>
      <p:sp>
        <p:nvSpPr>
          <p:cNvPr id="2" name="椭圆 1"/>
          <p:cNvSpPr/>
          <p:nvPr/>
        </p:nvSpPr>
        <p:spPr>
          <a:xfrm>
            <a:off x="381000" y="4953000"/>
            <a:ext cx="83058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rgbClr val="800080"/>
                </a:solidFill>
              </a:rPr>
              <a:t>基本上是贬义词，在中国文化里，狼是凶残狡诈的化身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2900" y="1295400"/>
            <a:ext cx="85344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588" lvl="1" indent="-1588"/>
            <a:r>
              <a:rPr lang="zh-CN" altLang="en-US" sz="4000" b="1">
                <a:latin typeface="楷体_GB2312"/>
                <a:ea typeface="楷体_GB2312"/>
                <a:cs typeface="楷体_GB2312"/>
              </a:rPr>
              <a:t>杯盘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藉   豺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成性    豺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当道 </a:t>
            </a:r>
          </a:p>
          <a:p>
            <a:pPr marL="1588" lvl="1" indent="-1588"/>
            <a:r>
              <a:rPr lang="zh-CN" altLang="en-US" sz="4000" b="1">
                <a:latin typeface="楷体_GB2312"/>
                <a:ea typeface="楷体_GB2312"/>
                <a:cs typeface="楷体_GB2312"/>
              </a:rPr>
              <a:t>鬼哭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嚎   虎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之势    虎穴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巢</a:t>
            </a:r>
          </a:p>
          <a:p>
            <a:pPr marL="1588" lvl="1" indent="-1588"/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狈为奸   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吞虎咽    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心狗肺</a:t>
            </a:r>
          </a:p>
          <a:p>
            <a:pPr marL="1588" lvl="1" indent="-1588"/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烟四起   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子野心    如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似虎</a:t>
            </a:r>
          </a:p>
          <a:p>
            <a:pPr marL="1588" lvl="1" indent="-1588"/>
            <a:r>
              <a:rPr lang="zh-CN" altLang="en-US" sz="4000" b="1">
                <a:latin typeface="楷体_GB2312"/>
                <a:ea typeface="楷体_GB2312"/>
                <a:cs typeface="楷体_GB2312"/>
              </a:rPr>
              <a:t>声名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藉   引</a:t>
            </a:r>
            <a:r>
              <a:rPr lang="zh-CN" altLang="en-US" sz="40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狼</a:t>
            </a:r>
            <a:r>
              <a:rPr lang="zh-CN" altLang="en-US" sz="4000" b="1">
                <a:latin typeface="楷体_GB2312"/>
                <a:ea typeface="楷体_GB2312"/>
                <a:cs typeface="楷体_GB2312"/>
              </a:rPr>
              <a:t>入室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smtClean="0"/>
              <a:t>课文翻译（段</a:t>
            </a:r>
            <a:r>
              <a:rPr lang="en-US" altLang="zh-CN" smtClean="0"/>
              <a:t>1</a:t>
            </a:r>
            <a:r>
              <a:rPr lang="zh-CN" altLang="en-US" smtClean="0"/>
              <a:t>）</a:t>
            </a:r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smtClean="0"/>
              <a:t>一个屠夫傍晚回家，担子里面的肉已经卖完，只有剩下的骨头。路上遇见两只狼，紧跟着走了很远。</a:t>
            </a:r>
            <a:endParaRPr lang="zh-CN" altLang="en-US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课文翻译（段</a:t>
            </a:r>
            <a:r>
              <a:rPr lang="en-US" altLang="zh-CN" smtClean="0"/>
              <a:t>2</a:t>
            </a:r>
            <a:r>
              <a:rPr lang="zh-CN" altLang="en-US" smtClean="0"/>
              <a:t>）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smtClean="0"/>
              <a:t>屠夫害怕了，把骨头投给狼。一只狼得到骨头停下了。另一只狼仍然跟着他。（屠夫）又把骨头投给狼，后面得到骨头的狼停下了，但是前面的狼又赶到了。骨头已经扔完了。但是两只狼像原来一样一起追赶屠夫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课文翻译（段</a:t>
            </a:r>
            <a:r>
              <a:rPr lang="en-US" altLang="zh-CN" smtClean="0"/>
              <a:t>3</a:t>
            </a:r>
            <a:r>
              <a:rPr lang="zh-CN" altLang="en-US" smtClean="0"/>
              <a:t>）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smtClean="0"/>
              <a:t>屠夫处境非常困窘急迫，恐怕前后一起受到狼的攻击。（屠夫）看见田野里有一个打麦场，打麦场的主人把柴草堆积在打麦场里，覆盖成小山（似的）。屠夫于是跑过去靠在柴草堆的下面，卸下担子拿起屠刀。两只狼不敢上前，瞪眼朝着屠夫。</a:t>
            </a:r>
            <a:r>
              <a:rPr lang="zh-CN" altLang="en-US" smtClean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zh-CN" altLang="en-US" smtClean="0"/>
              <a:t>课文翻译（段</a:t>
            </a:r>
            <a:r>
              <a:rPr lang="en-US" altLang="zh-CN" smtClean="0"/>
              <a:t>4</a:t>
            </a:r>
            <a:r>
              <a:rPr lang="zh-CN" altLang="en-US" smtClean="0"/>
              <a:t>）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b="1" smtClean="0"/>
              <a:t>一会儿，一只狼径直离开了，另一只狼像狗似的蹲坐在屠夫的前面。时间长了，那只狼的眼睛好像闭上了，神情悠闲得很。屠夫突然跳起，用刀砍狼的脑袋，又连砍几刀把狼杀死。屠夫刚想要走，转身看见柴草堆的后面，另一只狼正在柴草堆里打洞，打算要钻洞进去，来攻击屠夫的后面。身子已经钻进去了一半，只露出屁股和尾巴。屠夫从狼的后面砍断了狼的大腿，也把狼杀死了。屠夫这才明白前面的那只狼假装睡觉，原来是用这种方式来诱惑敌方。</a:t>
            </a:r>
            <a:r>
              <a:rPr lang="zh-CN" altLang="en-US" sz="2800" smtClean="0"/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课文翻译（段</a:t>
            </a:r>
            <a:r>
              <a:rPr lang="en-US" altLang="zh-CN" smtClean="0"/>
              <a:t>5</a:t>
            </a:r>
            <a:r>
              <a:rPr lang="zh-CN" altLang="en-US" smtClean="0"/>
              <a:t>）</a:t>
            </a:r>
          </a:p>
        </p:txBody>
      </p:sp>
      <p:sp>
        <p:nvSpPr>
          <p:cNvPr id="348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 smtClean="0"/>
              <a:t>狼也太狡猾了，可是一会儿两只狼都被杀死了，禽兽的欺骗手段能有多少呢？只给人们增加笑料罢了。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louds">
  <a:themeElements>
    <a:clrScheme name="1_Clouds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1_Cloud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louds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louds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louds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louds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louds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louds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louds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louds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louds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1750</Words>
  <Application>Microsoft Office PowerPoint</Application>
  <PresentationFormat>全屏显示(4:3)</PresentationFormat>
  <Paragraphs>67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Calibri</vt:lpstr>
      <vt:lpstr>Wingdings</vt:lpstr>
      <vt:lpstr>Times New Roman</vt:lpstr>
      <vt:lpstr>楷体_GB2312</vt:lpstr>
      <vt:lpstr>文鼎粗圆简</vt:lpstr>
      <vt:lpstr>华文新魏</vt:lpstr>
      <vt:lpstr>华文中宋</vt:lpstr>
      <vt:lpstr>+mn-ea</vt:lpstr>
      <vt:lpstr>方正行楷简体</vt:lpstr>
      <vt:lpstr>默认设计模板</vt:lpstr>
      <vt:lpstr>1_Clouds</vt:lpstr>
      <vt:lpstr>幻灯片 1</vt:lpstr>
      <vt:lpstr>幻灯片 2</vt:lpstr>
      <vt:lpstr>补充：</vt:lpstr>
      <vt:lpstr>幻灯片 4</vt:lpstr>
      <vt:lpstr>课文翻译（段1）</vt:lpstr>
      <vt:lpstr>课文翻译（段2）</vt:lpstr>
      <vt:lpstr>课文翻译（段3）</vt:lpstr>
      <vt:lpstr>课文翻译（段4）</vt:lpstr>
      <vt:lpstr>课文翻译（段5）</vt:lpstr>
      <vt:lpstr>词语的用法</vt:lpstr>
      <vt:lpstr>幻灯片 11</vt:lpstr>
      <vt:lpstr>虚词的用法：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wx</cp:lastModifiedBy>
  <cp:revision>56</cp:revision>
  <dcterms:created xsi:type="dcterms:W3CDTF">2013-05-09T07:28:22Z</dcterms:created>
  <dcterms:modified xsi:type="dcterms:W3CDTF">2016-12-10T12:09:12Z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2052-10.1.0.6065</vt:lpwstr>
  </property>
</Properties>
</file>