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wav" ContentType="audio/x-wav"/>
  <Default Extension="png" ContentType="image/png"/>
  <Default Extension="wdp" ContentType="image/vnd.ms-photo"/>
  <Default Extension="mp3" ContentType="audio/unknown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64" r:id="rId2"/>
  </p:sldMasterIdLst>
  <p:notesMasterIdLst>
    <p:notesMasterId r:id="rId3"/>
  </p:notesMasterIdLst>
  <p:sldIdLst>
    <p:sldId id="256" r:id="rId4"/>
    <p:sldId id="526" r:id="rId5"/>
    <p:sldId id="283" r:id="rId6"/>
    <p:sldId id="333" r:id="rId7"/>
    <p:sldId id="496" r:id="rId8"/>
    <p:sldId id="277" r:id="rId9"/>
    <p:sldId id="527" r:id="rId10"/>
    <p:sldId id="528" r:id="rId11"/>
    <p:sldId id="529" r:id="rId12"/>
    <p:sldId id="531" r:id="rId13"/>
    <p:sldId id="497" r:id="rId14"/>
    <p:sldId id="544" r:id="rId15"/>
    <p:sldId id="545" r:id="rId16"/>
    <p:sldId id="546" r:id="rId17"/>
    <p:sldId id="547" r:id="rId18"/>
    <p:sldId id="548" r:id="rId19"/>
    <p:sldId id="549" r:id="rId20"/>
    <p:sldId id="550" r:id="rId21"/>
    <p:sldId id="551" r:id="rId22"/>
    <p:sldId id="552" r:id="rId23"/>
    <p:sldId id="553" r:id="rId24"/>
    <p:sldId id="554" r:id="rId25"/>
    <p:sldId id="555" r:id="rId26"/>
    <p:sldId id="556" r:id="rId27"/>
    <p:sldId id="557" r:id="rId28"/>
    <p:sldId id="558" r:id="rId29"/>
    <p:sldId id="559" r:id="rId30"/>
    <p:sldId id="560" r:id="rId31"/>
    <p:sldId id="561" r:id="rId32"/>
    <p:sldId id="562" r:id="rId33"/>
    <p:sldId id="563" r:id="rId34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/>
    <p:restoredTop sz="92449"/>
  </p:normalViewPr>
  <p:slideViewPr>
    <p:cSldViewPr snapToGrid="0" showGuides="1">
      <p:cViewPr varScale="1">
        <p:scale>
          <a:sx n="68" d="100"/>
          <a:sy n="68" d="100"/>
        </p:scale>
        <p:origin x="-924" y="-90"/>
      </p:cViewPr>
      <p:guideLst>
        <p:guide orient="horz" pos="2006"/>
        <p:guide pos="4088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 varScale="1">
      <p:scale>
        <a:sx n="100" d="100"/>
        <a:sy n="100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1999" cy="71999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slide" Target="slides/slide30.xml" /><Relationship Id="rId34" Type="http://schemas.openxmlformats.org/officeDocument/2006/relationships/slide" Target="slides/slide31.xml" /><Relationship Id="rId35" Type="http://schemas.openxmlformats.org/officeDocument/2006/relationships/tags" Target="tags/tag1.xml" /><Relationship Id="rId36" Type="http://schemas.openxmlformats.org/officeDocument/2006/relationships/presProps" Target="presProps.xml" /><Relationship Id="rId37" Type="http://schemas.openxmlformats.org/officeDocument/2006/relationships/viewProps" Target="viewProps.xml" /><Relationship Id="rId38" Type="http://schemas.openxmlformats.org/officeDocument/2006/relationships/theme" Target="theme/theme1.xml" /><Relationship Id="rId39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en-US" altLang="en-US" sz="1200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en-US" sz="1200" strike="noStrike" noProof="1"/>
          </a:p>
        </p:txBody>
      </p:sp>
    </p:spTree>
    <p:extLst>
      <p:ext uri="{BB962C8B-B14F-4D97-AF65-F5344CB8AC3E}">
        <p14:creationId xmlns:p14="http://schemas.microsoft.com/office/powerpoint/2010/main" val="93148843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0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64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7650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  <p:sp>
        <p:nvSpPr>
          <p:cNvPr id="27651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lstStyle/>
          <a:p>
            <a:pPr lvl="0" algn="r"/>
            <a:fld id="{9A0DB2DC-4C9A-4742-B13C-FB6460FD3503}" type="slidenum">
              <a:rPr lang="en-US" altLang="zh-CN" sz="1200"/>
              <a:t>1</a:t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089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80898" name="文本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294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82946" name="文本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日期占位符 1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fontAlgn="base"/>
            <a:fld id="{9A0DB2DC-4C9A-4742-B13C-FB6460FD3503}" type="slidenum">
              <a:rPr lang="en-US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日期占位符 1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fontAlgn="base"/>
            <a:fld id="{9A0DB2DC-4C9A-4742-B13C-FB6460FD3503}" type="slidenum">
              <a:rPr lang="en-US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日期占位符 1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fontAlgn="base"/>
            <a:fld id="{9A0DB2DC-4C9A-4742-B13C-FB6460FD3503}" type="slidenum">
              <a:rPr lang="en-US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日期占位符 1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fontAlgn="base"/>
            <a:fld id="{9A0DB2DC-4C9A-4742-B13C-FB6460FD3503}" type="slidenum">
              <a:rPr lang="en-US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image" Target="../media/image1.jpeg" /><Relationship Id="rId15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10" Type="http://schemas.openxmlformats.org/officeDocument/2006/relationships/slideLayout" Target="../slideLayouts/slideLayout23.xml" /><Relationship Id="rId11" Type="http://schemas.openxmlformats.org/officeDocument/2006/relationships/slideLayout" Target="../slideLayouts/slideLayout24.xml" /><Relationship Id="rId12" Type="http://schemas.openxmlformats.org/officeDocument/2006/relationships/slideLayout" Target="../slideLayouts/slideLayout25.xml" /><Relationship Id="rId13" Type="http://schemas.openxmlformats.org/officeDocument/2006/relationships/slideLayout" Target="../slideLayouts/slideLayout26.xml" /><Relationship Id="rId14" Type="http://schemas.openxmlformats.org/officeDocument/2006/relationships/slideLayout" Target="../slideLayouts/slideLayout27.xml" /><Relationship Id="rId15" Type="http://schemas.openxmlformats.org/officeDocument/2006/relationships/slideLayout" Target="../slideLayouts/slideLayout28.xml" /><Relationship Id="rId16" Type="http://schemas.openxmlformats.org/officeDocument/2006/relationships/image" Target="../media/image1.jpeg" /><Relationship Id="rId17" Type="http://schemas.openxmlformats.org/officeDocument/2006/relationships/theme" Target="../theme/theme2.xml" /><Relationship Id="rId2" Type="http://schemas.openxmlformats.org/officeDocument/2006/relationships/slideLayout" Target="../slideLayouts/slideLayout15.xml" /><Relationship Id="rId3" Type="http://schemas.openxmlformats.org/officeDocument/2006/relationships/slideLayout" Target="../slideLayouts/slideLayout16.xml" /><Relationship Id="rId4" Type="http://schemas.openxmlformats.org/officeDocument/2006/relationships/slideLayout" Target="../slideLayouts/slideLayout17.xml" /><Relationship Id="rId5" Type="http://schemas.openxmlformats.org/officeDocument/2006/relationships/slideLayout" Target="../slideLayouts/slideLayout18.xml" /><Relationship Id="rId6" Type="http://schemas.openxmlformats.org/officeDocument/2006/relationships/slideLayout" Target="../slideLayouts/slideLayout19.xml" /><Relationship Id="rId7" Type="http://schemas.openxmlformats.org/officeDocument/2006/relationships/slideLayout" Target="../slideLayouts/slideLayout20.xml" /><Relationship Id="rId8" Type="http://schemas.openxmlformats.org/officeDocument/2006/relationships/slideLayout" Target="../slideLayouts/slideLayout21.xml" /><Relationship Id="rId9" Type="http://schemas.openxmlformats.org/officeDocument/2006/relationships/slideLayout" Target="../slideLayouts/slideLayout22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0">
          <a:blip r:embed="rId14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/>
          </p:cNvSpPr>
          <p:nvPr>
            <p:ph type="body" idx="5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fontAlgn="base" hangingPunct="1"/>
            <a:fld id="{9A0DB2DC-4C9A-4742-B13C-FB6460FD3503}" type="slidenum">
              <a:rPr lang="en-US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en-US" strike="noStrike" noProof="1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/>
  <p:timing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0">
          <a:blip r:embed="rId16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6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6147" name="Text Placeholder 2"/>
          <p:cNvSpPr>
            <a:spLocks noGrp="1"/>
          </p:cNvSpPr>
          <p:nvPr>
            <p:ph type="body" idx="5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fontAlgn="base" hangingPunct="1"/>
            <a:fld id="{9A0DB2DC-4C9A-4742-B13C-FB6460FD3503}" type="slidenum">
              <a:rPr lang="en-US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en-US" strike="noStrike" noProof="1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6" r:id="rId12"/>
    <p:sldLayoutId id="2147483677" r:id="rId13"/>
    <p:sldLayoutId id="2147483678" r:id="rId14"/>
    <p:sldLayoutId id="2147483679" r:id="rId15"/>
  </p:sldLayoutIdLst>
  <p:transition/>
  <p:timing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7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 /><Relationship Id="rId2" Type="http://schemas.openxmlformats.org/officeDocument/2006/relationships/image" Target="../media/image8.png" /><Relationship Id="rId3" Type="http://schemas.openxmlformats.org/officeDocument/2006/relationships/image" Target="../media/image9.png" /><Relationship Id="rId4" Type="http://schemas.openxmlformats.org/officeDocument/2006/relationships/image" Target="../media/image10.png" /><Relationship Id="rId5" Type="http://schemas.openxmlformats.org/officeDocument/2006/relationships/image" Target="../media/image11.png" /><Relationship Id="rId6" Type="http://schemas.openxmlformats.org/officeDocument/2006/relationships/image" Target="../media/image12.png" /><Relationship Id="rId7" Type="http://schemas.openxmlformats.org/officeDocument/2006/relationships/image" Target="../media/image2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 /><Relationship Id="rId2" Type="http://schemas.openxmlformats.org/officeDocument/2006/relationships/image" Target="../media/image2.png" /><Relationship Id="rId3" Type="http://schemas.openxmlformats.org/officeDocument/2006/relationships/image" Target="../media/image13.png" /><Relationship Id="rId4" Type="http://schemas.openxmlformats.org/officeDocument/2006/relationships/image" Target="../media/image14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6.xml" /><Relationship Id="rId2" Type="http://schemas.openxmlformats.org/officeDocument/2006/relationships/image" Target="../media/image2.png" /><Relationship Id="rId3" Type="http://schemas.openxmlformats.org/officeDocument/2006/relationships/image" Target="../media/image15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6.xml" /><Relationship Id="rId2" Type="http://schemas.openxmlformats.org/officeDocument/2006/relationships/image" Target="../media/image2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6.xml" /><Relationship Id="rId2" Type="http://schemas.openxmlformats.org/officeDocument/2006/relationships/image" Target="../media/image2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6.xml" /><Relationship Id="rId2" Type="http://schemas.openxmlformats.org/officeDocument/2006/relationships/image" Target="../media/image2.png" /><Relationship Id="rId3" Type="http://schemas.openxmlformats.org/officeDocument/2006/relationships/image" Target="../media/image16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6.xml" /><Relationship Id="rId2" Type="http://schemas.openxmlformats.org/officeDocument/2006/relationships/image" Target="../media/image2.png" /><Relationship Id="rId3" Type="http://schemas.openxmlformats.org/officeDocument/2006/relationships/image" Target="../media/image16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6.xml" /><Relationship Id="rId2" Type="http://schemas.openxmlformats.org/officeDocument/2006/relationships/image" Target="../media/image2.png" /><Relationship Id="rId3" Type="http://schemas.openxmlformats.org/officeDocument/2006/relationships/image" Target="../media/image16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6.xml" /><Relationship Id="rId2" Type="http://schemas.openxmlformats.org/officeDocument/2006/relationships/image" Target="../media/image2.png" /><Relationship Id="rId3" Type="http://schemas.openxmlformats.org/officeDocument/2006/relationships/image" Target="../media/image16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2.png" /><Relationship Id="rId3" Type="http://schemas.openxmlformats.org/officeDocument/2006/relationships/image" Target="../media/image3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6.xml" /><Relationship Id="rId2" Type="http://schemas.openxmlformats.org/officeDocument/2006/relationships/image" Target="../media/image2.png" /><Relationship Id="rId3" Type="http://schemas.openxmlformats.org/officeDocument/2006/relationships/image" Target="../media/image17.png" /><Relationship Id="rId4" Type="http://schemas.openxmlformats.org/officeDocument/2006/relationships/image" Target="../media/image18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 /><Relationship Id="rId2" Type="http://schemas.openxmlformats.org/officeDocument/2006/relationships/image" Target="../media/image8.png" /><Relationship Id="rId3" Type="http://schemas.openxmlformats.org/officeDocument/2006/relationships/image" Target="../media/image19.png" /><Relationship Id="rId4" Type="http://schemas.openxmlformats.org/officeDocument/2006/relationships/image" Target="../media/image2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Relationship Id="rId2" Type="http://schemas.openxmlformats.org/officeDocument/2006/relationships/image" Target="../media/image2.png" /><Relationship Id="rId3" Type="http://schemas.openxmlformats.org/officeDocument/2006/relationships/image" Target="../media/image20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Relationship Id="rId2" Type="http://schemas.openxmlformats.org/officeDocument/2006/relationships/image" Target="../media/image2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Relationship Id="rId2" Type="http://schemas.openxmlformats.org/officeDocument/2006/relationships/image" Target="../media/image2.png" /><Relationship Id="rId3" Type="http://schemas.openxmlformats.org/officeDocument/2006/relationships/image" Target="../media/image21.png" /><Relationship Id="rId4" Type="http://schemas.microsoft.com/office/2007/relationships/hdphoto" Target="../media/image22.wdp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Relationship Id="rId2" Type="http://schemas.openxmlformats.org/officeDocument/2006/relationships/image" Target="../media/image2.png" /><Relationship Id="rId3" Type="http://schemas.openxmlformats.org/officeDocument/2006/relationships/image" Target="../media/image21.png" /><Relationship Id="rId4" Type="http://schemas.microsoft.com/office/2007/relationships/hdphoto" Target="../media/image22.wdp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6.xml" /><Relationship Id="rId2" Type="http://schemas.openxmlformats.org/officeDocument/2006/relationships/image" Target="../media/image2.pn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6.xml" /><Relationship Id="rId2" Type="http://schemas.openxmlformats.org/officeDocument/2006/relationships/image" Target="../media/image2.pn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6.xml" /><Relationship Id="rId2" Type="http://schemas.openxmlformats.org/officeDocument/2006/relationships/image" Target="../media/image2.png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Relationship Id="rId10" Type="http://schemas.openxmlformats.org/officeDocument/2006/relationships/image" Target="../media/image7.png" /><Relationship Id="rId2" Type="http://schemas.openxmlformats.org/officeDocument/2006/relationships/image" Target="../media/image2.png" /><Relationship Id="rId3" Type="http://schemas.openxmlformats.org/officeDocument/2006/relationships/image" Target="../media/image23.png" /><Relationship Id="rId4" Type="http://schemas.openxmlformats.org/officeDocument/2006/relationships/image" Target="../media/image8.png" /><Relationship Id="rId5" Type="http://schemas.openxmlformats.org/officeDocument/2006/relationships/image" Target="../media/image24.png" /><Relationship Id="rId6" Type="http://schemas.openxmlformats.org/officeDocument/2006/relationships/image" Target="../media/image25.png" /><Relationship Id="rId7" Type="http://schemas.openxmlformats.org/officeDocument/2006/relationships/image" Target="../media/image26.png" /><Relationship Id="rId8" Type="http://schemas.openxmlformats.org/officeDocument/2006/relationships/image" Target="../media/image27.png" /><Relationship Id="rId9" Type="http://schemas.openxmlformats.org/officeDocument/2006/relationships/image" Target="../media/image28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2.pn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6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2.png" /><Relationship Id="rId4" Type="http://schemas.openxmlformats.org/officeDocument/2006/relationships/image" Target="../media/image29.png" /><Relationship Id="rId5" Type="http://schemas.openxmlformats.org/officeDocument/2006/relationships/image" Target="../media/image30.png" /><Relationship Id="rId6" Type="http://schemas.microsoft.com/office/2007/relationships/hdphoto" Target="../media/image31.wdp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6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2.png" /><Relationship Id="rId4" Type="http://schemas.openxmlformats.org/officeDocument/2006/relationships/image" Target="../media/image32.png" /><Relationship Id="rId5" Type="http://schemas.openxmlformats.org/officeDocument/2006/relationships/image" Target="../media/image33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2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2.png" /><Relationship Id="rId3" Type="http://schemas.openxmlformats.org/officeDocument/2006/relationships/image" Target="../media/image4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2.png" /><Relationship Id="rId3" Type="http://schemas.openxmlformats.org/officeDocument/2006/relationships/image" Target="../media/image5.png" /><Relationship Id="rId4" Type="http://schemas.openxmlformats.org/officeDocument/2006/relationships/audio" Target="../media/media1.mp3" /><Relationship Id="rId5" Type="http://schemas.microsoft.com/office/2007/relationships/media" Target="../media/media1.mp3" TargetMode="Interna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2.png" /><Relationship Id="rId3" Type="http://schemas.openxmlformats.org/officeDocument/2006/relationships/audio" Target="../media/audio12.wav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6.png" /><Relationship Id="rId4" Type="http://schemas.openxmlformats.org/officeDocument/2006/relationships/audio" Target="../media/audio12.wav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6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7" name="文本占位符 5"/>
          <p:cNvSpPr txBox="1"/>
          <p:nvPr/>
        </p:nvSpPr>
        <p:spPr>
          <a:xfrm>
            <a:off x="7256463" y="3398838"/>
            <a:ext cx="4114800" cy="423862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r>
              <a:rPr lang="zh-CN" altLang="en-US" sz="3600" b="1">
                <a:solidFill>
                  <a:srgbClr val="00865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语文统编版 </a:t>
            </a:r>
            <a:endParaRPr lang="en-US" altLang="zh-CN" sz="3600" b="1">
              <a:solidFill>
                <a:srgbClr val="00865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r>
              <a:rPr lang="zh-CN" altLang="en-US" sz="3600" b="1">
                <a:solidFill>
                  <a:srgbClr val="00865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</a:t>
            </a:r>
            <a:endParaRPr lang="en-US" altLang="zh-CN" sz="3600" b="1">
              <a:solidFill>
                <a:srgbClr val="00865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/>
            <a:r>
              <a:rPr lang="zh-CN" altLang="zh-CN" sz="3600" b="1" smtClean="0">
                <a:solidFill>
                  <a:srgbClr val="0086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选择性</a:t>
            </a:r>
            <a:r>
              <a:rPr lang="zh-CN" altLang="en-US" sz="3600" b="1" smtClean="0">
                <a:solidFill>
                  <a:srgbClr val="00865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必修   </a:t>
            </a:r>
            <a:r>
              <a:rPr lang="zh-CN" altLang="en-US" sz="3600" b="1">
                <a:solidFill>
                  <a:srgbClr val="00865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下册</a:t>
            </a:r>
            <a:endParaRPr lang="en-US" altLang="zh-CN" sz="3600" b="1">
              <a:solidFill>
                <a:srgbClr val="00865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endParaRPr lang="en-US" altLang="zh-CN" sz="3600" b="1">
              <a:solidFill>
                <a:srgbClr val="00865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600" b="1">
                <a:solidFill>
                  <a:srgbClr val="00865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《蜀道难》第二课时</a:t>
            </a:r>
          </a:p>
          <a:p>
            <a:endParaRPr lang="zh-CN" altLang="en-US" sz="3600" b="1">
              <a:solidFill>
                <a:srgbClr val="00865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uiExpand="1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任意多边形 1"/>
          <p:cNvSpPr/>
          <p:nvPr/>
        </p:nvSpPr>
        <p:spPr>
          <a:xfrm>
            <a:off x="210185" y="657225"/>
            <a:ext cx="11771630" cy="5986780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8806" h="10388">
                <a:moveTo>
                  <a:pt x="0" y="0"/>
                </a:moveTo>
                <a:lnTo>
                  <a:pt x="7045" y="0"/>
                </a:lnTo>
                <a:cubicBezTo>
                  <a:pt x="7042" y="11"/>
                  <a:pt x="7041" y="37"/>
                  <a:pt x="7041" y="42"/>
                </a:cubicBezTo>
                <a:lnTo>
                  <a:pt x="7041" y="896"/>
                </a:lnTo>
                <a:cubicBezTo>
                  <a:pt x="7037" y="1015"/>
                  <a:pt x="7147" y="1112"/>
                  <a:pt x="7254" y="1109"/>
                </a:cubicBezTo>
                <a:lnTo>
                  <a:pt x="11456" y="1109"/>
                </a:lnTo>
                <a:cubicBezTo>
                  <a:pt x="11575" y="1113"/>
                  <a:pt x="11672" y="1003"/>
                  <a:pt x="11669" y="896"/>
                </a:cubicBezTo>
                <a:lnTo>
                  <a:pt x="11669" y="42"/>
                </a:lnTo>
                <a:cubicBezTo>
                  <a:pt x="11670" y="28"/>
                  <a:pt x="11666" y="3"/>
                  <a:pt x="11665" y="0"/>
                </a:cubicBezTo>
                <a:lnTo>
                  <a:pt x="18806" y="0"/>
                </a:lnTo>
                <a:lnTo>
                  <a:pt x="18806" y="10388"/>
                </a:lnTo>
                <a:lnTo>
                  <a:pt x="0" y="10388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636" name="Text Box 12"/>
          <p:cNvSpPr txBox="1">
            <a:spLocks noChangeArrowheads="1"/>
          </p:cNvSpPr>
          <p:nvPr/>
        </p:nvSpPr>
        <p:spPr bwMode="auto">
          <a:xfrm>
            <a:off x="465455" y="990600"/>
            <a:ext cx="7109460" cy="521970"/>
          </a:xfrm>
          <a:prstGeom prst="rect">
            <a:avLst/>
          </a:prstGeom>
          <a:solidFill>
            <a:schemeClr val="bg1">
              <a:alpha val="75000"/>
            </a:schemeClr>
          </a:solidFill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蜀道如此险峻，为何远道之人还要来这里？  </a:t>
            </a:r>
            <a:endParaRPr kumimoji="0" lang="zh-CN" altLang="en-US" sz="2800" b="1" kern="1200" cap="none" spc="0" normalizeH="0" baseline="0" noProof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1513205" y="2982595"/>
            <a:ext cx="1812925" cy="2076450"/>
          </a:xfrm>
          <a:prstGeom prst="ellipse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50000"/>
              </a:lnSpc>
              <a:spcBef>
                <a:spcPct val="0"/>
              </a:spcBef>
            </a:pP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三叹蜀道战祸之惨烈</a:t>
            </a:r>
          </a:p>
        </p:txBody>
      </p:sp>
      <p:sp>
        <p:nvSpPr>
          <p:cNvPr id="5" name="左大括号 4"/>
          <p:cNvSpPr/>
          <p:nvPr/>
        </p:nvSpPr>
        <p:spPr>
          <a:xfrm>
            <a:off x="3326130" y="2774315"/>
            <a:ext cx="326390" cy="2446020"/>
          </a:xfrm>
          <a:prstGeom prst="leftBrace">
            <a:avLst>
              <a:gd name="adj1" fmla="val 1210084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2" name="Text Box 4"/>
          <p:cNvSpPr txBox="1"/>
          <p:nvPr/>
        </p:nvSpPr>
        <p:spPr>
          <a:xfrm>
            <a:off x="3973830" y="2774315"/>
            <a:ext cx="4587875" cy="25050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85000"/>
              </a:lnSpc>
              <a:spcBef>
                <a:spcPct val="10000"/>
              </a:spcBef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剑阁    一夫当关，万夫莫开</a:t>
            </a:r>
          </a:p>
          <a:p>
            <a:pPr>
              <a:lnSpc>
                <a:spcPct val="85000"/>
              </a:lnSpc>
              <a:spcBef>
                <a:spcPct val="10000"/>
              </a:spcBef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</a:p>
          <a:p>
            <a:pPr>
              <a:lnSpc>
                <a:spcPct val="85000"/>
              </a:lnSpc>
              <a:spcBef>
                <a:spcPct val="10000"/>
              </a:spcBef>
            </a:pPr>
            <a:endParaRPr lang="zh-CN" altLang="en-US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85000"/>
              </a:lnSpc>
              <a:spcBef>
                <a:spcPct val="10000"/>
              </a:spcBef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所守    化为狼与豺</a:t>
            </a:r>
          </a:p>
          <a:p>
            <a:pPr>
              <a:lnSpc>
                <a:spcPct val="85000"/>
              </a:lnSpc>
              <a:spcBef>
                <a:spcPct val="10000"/>
              </a:spcBef>
            </a:pPr>
            <a:endParaRPr lang="zh-CN" altLang="en-US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85000"/>
              </a:lnSpc>
              <a:spcBef>
                <a:spcPct val="10000"/>
              </a:spcBef>
            </a:pPr>
            <a:endParaRPr lang="zh-CN" altLang="en-US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85000"/>
              </a:lnSpc>
              <a:spcBef>
                <a:spcPct val="10000"/>
              </a:spcBef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杀人如麻</a:t>
            </a:r>
          </a:p>
        </p:txBody>
      </p:sp>
      <p:sp>
        <p:nvSpPr>
          <p:cNvPr id="6" name="Text Box 10"/>
          <p:cNvSpPr txBox="1"/>
          <p:nvPr/>
        </p:nvSpPr>
        <p:spPr>
          <a:xfrm>
            <a:off x="8561705" y="2581275"/>
            <a:ext cx="2320290" cy="460375"/>
          </a:xfrm>
          <a:prstGeom prst="rect">
            <a:avLst/>
          </a:prstGeom>
          <a:solidFill>
            <a:schemeClr val="bg1">
              <a:alpha val="75000"/>
            </a:schemeClr>
          </a:solidFill>
          <a:ln w="15875" cmpd="sng">
            <a:solidFill>
              <a:schemeClr val="tx1"/>
            </a:solidFill>
            <a:prstDash val="solid"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易守难攻</a:t>
            </a:r>
          </a:p>
        </p:txBody>
      </p:sp>
      <p:sp>
        <p:nvSpPr>
          <p:cNvPr id="7" name="Text Box 11"/>
          <p:cNvSpPr txBox="1"/>
          <p:nvPr/>
        </p:nvSpPr>
        <p:spPr>
          <a:xfrm>
            <a:off x="8561705" y="3376295"/>
            <a:ext cx="2782570" cy="1568450"/>
          </a:xfrm>
          <a:prstGeom prst="rect">
            <a:avLst/>
          </a:prstGeom>
          <a:solidFill>
            <a:schemeClr val="bg1">
              <a:alpha val="75000"/>
            </a:schemeClr>
          </a:solidFill>
          <a:ln w="158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一人荷戟，万夫趑趄，形胜之地，匪亲勿居</a:t>
            </a:r>
            <a:r>
              <a:rPr lang="zh-CN" altLang="zh-CN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—《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剑阁铭</a:t>
            </a:r>
            <a:r>
              <a:rPr lang="zh-CN" altLang="zh-CN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》........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位置重要</a:t>
            </a:r>
          </a:p>
        </p:txBody>
      </p:sp>
      <p:sp>
        <p:nvSpPr>
          <p:cNvPr id="8" name="Text Box 12"/>
          <p:cNvSpPr txBox="1"/>
          <p:nvPr/>
        </p:nvSpPr>
        <p:spPr>
          <a:xfrm>
            <a:off x="8561705" y="5279390"/>
            <a:ext cx="2216785" cy="460375"/>
          </a:xfrm>
          <a:prstGeom prst="rect">
            <a:avLst/>
          </a:prstGeom>
          <a:solidFill>
            <a:schemeClr val="bg1">
              <a:alpha val="75000"/>
            </a:schemeClr>
          </a:solidFill>
          <a:ln w="158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环境险恶</a:t>
            </a:r>
          </a:p>
        </p:txBody>
      </p:sp>
      <p:sp>
        <p:nvSpPr>
          <p:cNvPr id="4" name="Text Box 12"/>
          <p:cNvSpPr txBox="1">
            <a:spLocks noChangeArrowheads="1"/>
          </p:cNvSpPr>
          <p:nvPr/>
        </p:nvSpPr>
        <p:spPr bwMode="auto">
          <a:xfrm>
            <a:off x="7513955" y="990600"/>
            <a:ext cx="4415155" cy="521970"/>
          </a:xfrm>
          <a:prstGeom prst="rect">
            <a:avLst/>
          </a:prstGeom>
          <a:solidFill>
            <a:schemeClr val="bg1">
              <a:alpha val="75000"/>
            </a:schemeClr>
          </a:solidFill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第三部分：叹社会环境险</a:t>
            </a:r>
            <a:endParaRPr kumimoji="0" lang="zh-CN" altLang="en-US" sz="2800" b="1" kern="1200" cap="none" spc="0" normalizeH="0" baseline="0" noProof="0">
              <a:solidFill>
                <a:srgbClr val="C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rcRect r="44433" b="11802"/>
          <a:stretch>
            <a:fillRect/>
          </a:stretch>
        </p:blipFill>
        <p:spPr>
          <a:xfrm flipH="1">
            <a:off x="9525" y="4331335"/>
            <a:ext cx="2215515" cy="231267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2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4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7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76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765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77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770" decel="100000"/>
                                        <p:tgtEl>
                                          <p:spTgt spid="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1" dur="77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3" dur="77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27652" grpId="0" uiExpand="1" build="p"/>
      <p:bldP spid="6" grpId="0"/>
      <p:bldP spid="7" grpId="0"/>
      <p:bldP spid="8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43611" y="5290458"/>
            <a:ext cx="2457854" cy="474891"/>
          </a:xfrm>
          <a:prstGeom prst="rect">
            <a:avLst/>
          </a:prstGeom>
        </p:spPr>
      </p:pic>
      <p:sp>
        <p:nvSpPr>
          <p:cNvPr id="53" name="Rectangle 19"/>
          <p:cNvSpPr>
            <a:spLocks noChangeArrowheads="1"/>
          </p:cNvSpPr>
          <p:nvPr/>
        </p:nvSpPr>
        <p:spPr bwMode="auto">
          <a:xfrm>
            <a:off x="10111500" y="2072150"/>
            <a:ext cx="72327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b="1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照应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2205214" y="5173203"/>
            <a:ext cx="7839918" cy="851639"/>
            <a:chOff x="2176041" y="5577144"/>
            <a:chExt cx="7839918" cy="851639"/>
          </a:xfrm>
        </p:grpSpPr>
        <p:sp>
          <p:nvSpPr>
            <p:cNvPr id="58" name="椭圆 57"/>
            <p:cNvSpPr/>
            <p:nvPr/>
          </p:nvSpPr>
          <p:spPr>
            <a:xfrm>
              <a:off x="2176041" y="5871345"/>
              <a:ext cx="7839918" cy="557438"/>
            </a:xfrm>
            <a:prstGeom prst="ellipse">
              <a:avLst/>
            </a:prstGeom>
            <a:solidFill>
              <a:srgbClr val="9657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矩形 58"/>
            <p:cNvSpPr/>
            <p:nvPr/>
          </p:nvSpPr>
          <p:spPr>
            <a:xfrm>
              <a:off x="2176041" y="5870447"/>
              <a:ext cx="7839918" cy="292609"/>
            </a:xfrm>
            <a:prstGeom prst="rect">
              <a:avLst/>
            </a:prstGeom>
            <a:solidFill>
              <a:srgbClr val="9657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2176041" y="5577144"/>
              <a:ext cx="7839918" cy="557438"/>
            </a:xfrm>
            <a:prstGeom prst="ellipse">
              <a:avLst/>
            </a:prstGeom>
            <a:solidFill>
              <a:srgbClr val="D9AE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462493" y="2072071"/>
            <a:ext cx="7325360" cy="3627120"/>
            <a:chOff x="2433320" y="2439383"/>
            <a:chExt cx="7325360" cy="3627120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33320" y="2439383"/>
              <a:ext cx="7325360" cy="3627120"/>
            </a:xfrm>
            <a:prstGeom prst="rect">
              <a:avLst/>
            </a:prstGeom>
            <a:effectLst/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931732" y="3212488"/>
              <a:ext cx="2824510" cy="856592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flipH="1">
              <a:off x="5756242" y="4586854"/>
              <a:ext cx="2444378" cy="741309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952269" y="4197807"/>
              <a:ext cx="1451362" cy="440156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 flipH="1">
            <a:off x="2624922" y="3279768"/>
            <a:ext cx="238264" cy="516835"/>
            <a:chOff x="-2804160" y="364330"/>
            <a:chExt cx="654051" cy="1418750"/>
          </a:xfrm>
        </p:grpSpPr>
        <p:sp>
          <p:nvSpPr>
            <p:cNvPr id="10" name="直角三角形 9"/>
            <p:cNvSpPr/>
            <p:nvPr/>
          </p:nvSpPr>
          <p:spPr>
            <a:xfrm>
              <a:off x="-2804160" y="364330"/>
              <a:ext cx="654051" cy="654051"/>
            </a:xfrm>
            <a:prstGeom prst="rtTriangle">
              <a:avLst/>
            </a:prstGeom>
            <a:solidFill>
              <a:srgbClr val="D9AE7B"/>
            </a:solidFill>
            <a:ln w="28575">
              <a:solidFill>
                <a:srgbClr val="D9AE7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2" name="直接连接符 11"/>
            <p:cNvCxnSpPr>
              <a:stCxn id="10" idx="0"/>
            </p:cNvCxnSpPr>
            <p:nvPr/>
          </p:nvCxnSpPr>
          <p:spPr>
            <a:xfrm flipH="1">
              <a:off x="-2804160" y="364330"/>
              <a:ext cx="0" cy="1418750"/>
            </a:xfrm>
            <a:prstGeom prst="line">
              <a:avLst/>
            </a:prstGeom>
            <a:ln w="28575">
              <a:solidFill>
                <a:srgbClr val="D9AE7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3" name="组合 62"/>
          <p:cNvGrpSpPr/>
          <p:nvPr/>
        </p:nvGrpSpPr>
        <p:grpSpPr>
          <a:xfrm>
            <a:off x="1054681" y="3127241"/>
            <a:ext cx="1531188" cy="765173"/>
            <a:chOff x="1025508" y="3695365"/>
            <a:chExt cx="1531188" cy="765173"/>
          </a:xfrm>
        </p:grpSpPr>
        <p:sp>
          <p:nvSpPr>
            <p:cNvPr id="25" name="矩形 24"/>
            <p:cNvSpPr/>
            <p:nvPr/>
          </p:nvSpPr>
          <p:spPr>
            <a:xfrm>
              <a:off x="1652585" y="3695365"/>
              <a:ext cx="774571" cy="400110"/>
            </a:xfrm>
            <a:prstGeom prst="rect">
              <a:avLst/>
            </a:prstGeom>
            <a:solidFill>
              <a:srgbClr val="965722"/>
            </a:solidFill>
          </p:spPr>
          <p:txBody>
            <a:bodyPr wrap="none">
              <a:spAutoFit/>
            </a:bodyPr>
            <a:lstStyle/>
            <a:p>
              <a:pPr algn="r"/>
              <a:r>
                <a:rPr kumimoji="1" lang="zh-CN" altLang="en-US" sz="2000" b="1" spc="3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开篇</a:t>
              </a:r>
              <a:endParaRPr lang="zh-CN" altLang="en-US" sz="2000" spc="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1025508" y="4091206"/>
              <a:ext cx="15311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kumimoji="1" lang="zh-CN" altLang="en-US" b="1" spc="300">
                  <a:solidFill>
                    <a:srgbClr val="96572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主旨句一见</a:t>
              </a:r>
            </a:p>
          </p:txBody>
        </p:sp>
      </p:grpSp>
      <p:grpSp>
        <p:nvGrpSpPr>
          <p:cNvPr id="64" name="组合 63"/>
          <p:cNvGrpSpPr/>
          <p:nvPr/>
        </p:nvGrpSpPr>
        <p:grpSpPr>
          <a:xfrm flipH="1">
            <a:off x="4180378" y="1767694"/>
            <a:ext cx="238264" cy="516835"/>
            <a:chOff x="-2804160" y="364330"/>
            <a:chExt cx="654051" cy="1418750"/>
          </a:xfrm>
        </p:grpSpPr>
        <p:sp>
          <p:nvSpPr>
            <p:cNvPr id="65" name="直角三角形 64"/>
            <p:cNvSpPr/>
            <p:nvPr/>
          </p:nvSpPr>
          <p:spPr>
            <a:xfrm>
              <a:off x="-2804160" y="364330"/>
              <a:ext cx="654051" cy="654051"/>
            </a:xfrm>
            <a:prstGeom prst="rtTriangle">
              <a:avLst/>
            </a:prstGeom>
            <a:solidFill>
              <a:srgbClr val="D9AE7B"/>
            </a:solidFill>
            <a:ln w="28575">
              <a:solidFill>
                <a:srgbClr val="D9AE7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6" name="直接连接符 65"/>
            <p:cNvCxnSpPr>
              <a:stCxn id="65" idx="0"/>
            </p:cNvCxnSpPr>
            <p:nvPr/>
          </p:nvCxnSpPr>
          <p:spPr>
            <a:xfrm flipH="1">
              <a:off x="-2804160" y="364330"/>
              <a:ext cx="0" cy="1418750"/>
            </a:xfrm>
            <a:prstGeom prst="line">
              <a:avLst/>
            </a:prstGeom>
            <a:ln w="28575">
              <a:solidFill>
                <a:srgbClr val="D9AE7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7" name="组合 66"/>
          <p:cNvGrpSpPr/>
          <p:nvPr/>
        </p:nvGrpSpPr>
        <p:grpSpPr>
          <a:xfrm>
            <a:off x="2942261" y="1636387"/>
            <a:ext cx="1199064" cy="765173"/>
            <a:chOff x="1357632" y="3695365"/>
            <a:chExt cx="1199064" cy="765173"/>
          </a:xfrm>
        </p:grpSpPr>
        <p:sp>
          <p:nvSpPr>
            <p:cNvPr id="68" name="矩形 67"/>
            <p:cNvSpPr/>
            <p:nvPr/>
          </p:nvSpPr>
          <p:spPr>
            <a:xfrm>
              <a:off x="1357632" y="3695365"/>
              <a:ext cx="1069524" cy="400110"/>
            </a:xfrm>
            <a:prstGeom prst="rect">
              <a:avLst/>
            </a:prstGeom>
            <a:solidFill>
              <a:srgbClr val="965722"/>
            </a:solidFill>
          </p:spPr>
          <p:txBody>
            <a:bodyPr wrap="none">
              <a:spAutoFit/>
            </a:bodyPr>
            <a:lstStyle/>
            <a:p>
              <a:pPr algn="r"/>
              <a:r>
                <a:rPr kumimoji="1" lang="zh-CN" altLang="en-US" sz="2000" b="1" spc="3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一叹高</a:t>
              </a:r>
            </a:p>
          </p:txBody>
        </p:sp>
        <p:sp>
          <p:nvSpPr>
            <p:cNvPr id="69" name="矩形 68"/>
            <p:cNvSpPr/>
            <p:nvPr/>
          </p:nvSpPr>
          <p:spPr>
            <a:xfrm>
              <a:off x="1833421" y="4091206"/>
              <a:ext cx="72327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kumimoji="1" lang="zh-CN" altLang="en-US" b="1" spc="300">
                  <a:solidFill>
                    <a:srgbClr val="96572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难行</a:t>
              </a: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1772030" y="1510266"/>
            <a:ext cx="1159292" cy="625711"/>
            <a:chOff x="1742857" y="1774277"/>
            <a:chExt cx="1159292" cy="625711"/>
          </a:xfrm>
        </p:grpSpPr>
        <p:sp>
          <p:nvSpPr>
            <p:cNvPr id="70" name="Rectangle 6"/>
            <p:cNvSpPr>
              <a:spLocks noChangeArrowheads="1"/>
            </p:cNvSpPr>
            <p:nvPr/>
          </p:nvSpPr>
          <p:spPr bwMode="auto">
            <a:xfrm>
              <a:off x="1986514" y="1774277"/>
              <a:ext cx="91563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/>
              <a:r>
                <a:rPr kumimoji="1" lang="zh-CN" altLang="en-US" sz="1600" spc="3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蜀道难</a:t>
              </a:r>
            </a:p>
          </p:txBody>
        </p:sp>
        <p:sp>
          <p:nvSpPr>
            <p:cNvPr id="71" name="Rectangle 7"/>
            <p:cNvSpPr>
              <a:spLocks noChangeArrowheads="1"/>
            </p:cNvSpPr>
            <p:nvPr/>
          </p:nvSpPr>
          <p:spPr bwMode="auto">
            <a:xfrm>
              <a:off x="1742857" y="2061434"/>
              <a:ext cx="1159292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/>
              <a:r>
                <a:rPr kumimoji="1" lang="zh-CN" altLang="en-US" sz="1600" spc="3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蜀道高峻</a:t>
              </a: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4848210" y="1921239"/>
            <a:ext cx="238264" cy="516835"/>
            <a:chOff x="-2804160" y="364330"/>
            <a:chExt cx="654051" cy="1418750"/>
          </a:xfrm>
        </p:grpSpPr>
        <p:sp>
          <p:nvSpPr>
            <p:cNvPr id="74" name="直角三角形 73"/>
            <p:cNvSpPr/>
            <p:nvPr/>
          </p:nvSpPr>
          <p:spPr>
            <a:xfrm>
              <a:off x="-2804160" y="364330"/>
              <a:ext cx="654051" cy="654051"/>
            </a:xfrm>
            <a:prstGeom prst="rtTriangle">
              <a:avLst/>
            </a:prstGeom>
            <a:solidFill>
              <a:srgbClr val="D9AE7B"/>
            </a:solidFill>
            <a:ln w="28575">
              <a:solidFill>
                <a:srgbClr val="D9AE7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5" name="直接连接符 74"/>
            <p:cNvCxnSpPr>
              <a:stCxn id="74" idx="0"/>
            </p:cNvCxnSpPr>
            <p:nvPr/>
          </p:nvCxnSpPr>
          <p:spPr>
            <a:xfrm flipH="1">
              <a:off x="-2804160" y="364330"/>
              <a:ext cx="0" cy="1418750"/>
            </a:xfrm>
            <a:prstGeom prst="line">
              <a:avLst/>
            </a:prstGeom>
            <a:ln w="28575">
              <a:solidFill>
                <a:srgbClr val="D9AE7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6" name="组合 75"/>
          <p:cNvGrpSpPr/>
          <p:nvPr/>
        </p:nvGrpSpPr>
        <p:grpSpPr>
          <a:xfrm>
            <a:off x="5080557" y="1783513"/>
            <a:ext cx="1160964" cy="765173"/>
            <a:chOff x="1266192" y="3557639"/>
            <a:chExt cx="1160964" cy="765173"/>
          </a:xfrm>
        </p:grpSpPr>
        <p:sp>
          <p:nvSpPr>
            <p:cNvPr id="77" name="矩形 76"/>
            <p:cNvSpPr/>
            <p:nvPr/>
          </p:nvSpPr>
          <p:spPr>
            <a:xfrm>
              <a:off x="1357632" y="3557639"/>
              <a:ext cx="1069524" cy="400110"/>
            </a:xfrm>
            <a:prstGeom prst="rect">
              <a:avLst/>
            </a:prstGeom>
            <a:solidFill>
              <a:srgbClr val="965722"/>
            </a:solidFill>
          </p:spPr>
          <p:txBody>
            <a:bodyPr wrap="none">
              <a:spAutoFit/>
            </a:bodyPr>
            <a:lstStyle/>
            <a:p>
              <a:r>
                <a:rPr kumimoji="1" lang="zh-CN" altLang="en-US" sz="2000" b="1" spc="3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二叹险</a:t>
              </a:r>
            </a:p>
          </p:txBody>
        </p:sp>
        <p:sp>
          <p:nvSpPr>
            <p:cNvPr id="78" name="矩形 77"/>
            <p:cNvSpPr/>
            <p:nvPr/>
          </p:nvSpPr>
          <p:spPr>
            <a:xfrm>
              <a:off x="1266192" y="3953480"/>
              <a:ext cx="72327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kumimoji="1" lang="zh-CN" altLang="en-US" b="1" spc="300">
                  <a:solidFill>
                    <a:srgbClr val="96572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可畏</a:t>
              </a: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6259544" y="1658818"/>
            <a:ext cx="1159292" cy="625711"/>
            <a:chOff x="1640265" y="1774277"/>
            <a:chExt cx="1159292" cy="625711"/>
          </a:xfrm>
        </p:grpSpPr>
        <p:sp>
          <p:nvSpPr>
            <p:cNvPr id="80" name="Rectangle 6"/>
            <p:cNvSpPr>
              <a:spLocks noChangeArrowheads="1"/>
            </p:cNvSpPr>
            <p:nvPr/>
          </p:nvSpPr>
          <p:spPr bwMode="auto">
            <a:xfrm>
              <a:off x="1640265" y="1774277"/>
              <a:ext cx="1159292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zh-CN" altLang="en-US" sz="1600" spc="3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景物凄清</a:t>
              </a:r>
            </a:p>
          </p:txBody>
        </p:sp>
        <p:sp>
          <p:nvSpPr>
            <p:cNvPr id="81" name="Rectangle 7"/>
            <p:cNvSpPr>
              <a:spLocks noChangeArrowheads="1"/>
            </p:cNvSpPr>
            <p:nvPr/>
          </p:nvSpPr>
          <p:spPr bwMode="auto">
            <a:xfrm>
              <a:off x="1640265" y="2061434"/>
              <a:ext cx="1159292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zh-CN" altLang="en-US" sz="1600" spc="3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山水险恶</a:t>
              </a: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7410234" y="1642999"/>
            <a:ext cx="2149948" cy="613817"/>
            <a:chOff x="1640265" y="1774277"/>
            <a:chExt cx="2149948" cy="613817"/>
          </a:xfrm>
        </p:grpSpPr>
        <p:sp>
          <p:nvSpPr>
            <p:cNvPr id="85" name="Rectangle 6"/>
            <p:cNvSpPr>
              <a:spLocks noChangeArrowheads="1"/>
            </p:cNvSpPr>
            <p:nvPr/>
          </p:nvSpPr>
          <p:spPr bwMode="auto">
            <a:xfrm>
              <a:off x="1640265" y="1774277"/>
              <a:ext cx="2149948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en-US" altLang="zh-CN" sz="1600" spc="3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kumimoji="1" lang="zh-CN" altLang="en-US" sz="1600" spc="3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以“何时还”起</a:t>
              </a:r>
            </a:p>
          </p:txBody>
        </p:sp>
        <p:sp>
          <p:nvSpPr>
            <p:cNvPr id="86" name="Rectangle 7"/>
            <p:cNvSpPr>
              <a:spLocks noChangeArrowheads="1"/>
            </p:cNvSpPr>
            <p:nvPr/>
          </p:nvSpPr>
          <p:spPr bwMode="auto">
            <a:xfrm>
              <a:off x="1640265" y="2018762"/>
              <a:ext cx="153118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zh-CN" altLang="en-US" b="1" spc="300">
                  <a:solidFill>
                    <a:srgbClr val="96572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主旨句二见</a:t>
              </a: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5666283" y="2831462"/>
            <a:ext cx="238264" cy="516835"/>
            <a:chOff x="-2804160" y="364330"/>
            <a:chExt cx="654051" cy="1418750"/>
          </a:xfrm>
        </p:grpSpPr>
        <p:sp>
          <p:nvSpPr>
            <p:cNvPr id="91" name="直角三角形 90"/>
            <p:cNvSpPr/>
            <p:nvPr/>
          </p:nvSpPr>
          <p:spPr>
            <a:xfrm>
              <a:off x="-2804160" y="364330"/>
              <a:ext cx="654051" cy="654051"/>
            </a:xfrm>
            <a:prstGeom prst="rtTriangle">
              <a:avLst/>
            </a:prstGeom>
            <a:solidFill>
              <a:srgbClr val="D9AE7B"/>
            </a:solidFill>
            <a:ln w="28575">
              <a:solidFill>
                <a:srgbClr val="D9AE7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2" name="直接连接符 91"/>
            <p:cNvCxnSpPr>
              <a:stCxn id="91" idx="0"/>
            </p:cNvCxnSpPr>
            <p:nvPr/>
          </p:nvCxnSpPr>
          <p:spPr>
            <a:xfrm flipH="1">
              <a:off x="-2804160" y="364330"/>
              <a:ext cx="0" cy="1418750"/>
            </a:xfrm>
            <a:prstGeom prst="line">
              <a:avLst/>
            </a:prstGeom>
            <a:ln w="28575">
              <a:solidFill>
                <a:srgbClr val="D9AE7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3" name="组合 92"/>
          <p:cNvGrpSpPr/>
          <p:nvPr/>
        </p:nvGrpSpPr>
        <p:grpSpPr>
          <a:xfrm>
            <a:off x="5909641" y="2689010"/>
            <a:ext cx="2044884" cy="765173"/>
            <a:chOff x="382272" y="3557639"/>
            <a:chExt cx="2044884" cy="765173"/>
          </a:xfrm>
        </p:grpSpPr>
        <p:sp>
          <p:nvSpPr>
            <p:cNvPr id="94" name="矩形 93"/>
            <p:cNvSpPr/>
            <p:nvPr/>
          </p:nvSpPr>
          <p:spPr>
            <a:xfrm>
              <a:off x="472775" y="3557639"/>
              <a:ext cx="1954381" cy="400110"/>
            </a:xfrm>
            <a:prstGeom prst="rect">
              <a:avLst/>
            </a:prstGeom>
            <a:solidFill>
              <a:srgbClr val="965722"/>
            </a:solidFill>
          </p:spPr>
          <p:txBody>
            <a:bodyPr wrap="none">
              <a:spAutoFit/>
            </a:bodyPr>
            <a:lstStyle/>
            <a:p>
              <a:r>
                <a:rPr kumimoji="1" lang="zh-CN" altLang="en-US" sz="2000" b="1" spc="3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三叹战祸之烈</a:t>
              </a:r>
            </a:p>
          </p:txBody>
        </p:sp>
        <p:sp>
          <p:nvSpPr>
            <p:cNvPr id="95" name="矩形 94"/>
            <p:cNvSpPr/>
            <p:nvPr/>
          </p:nvSpPr>
          <p:spPr>
            <a:xfrm>
              <a:off x="382272" y="3953480"/>
              <a:ext cx="72327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kumimoji="1" lang="zh-CN" altLang="en-US" b="1" spc="300">
                  <a:solidFill>
                    <a:srgbClr val="96572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告诫</a:t>
              </a: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7972548" y="2564315"/>
            <a:ext cx="1159292" cy="625711"/>
            <a:chOff x="1640265" y="1774277"/>
            <a:chExt cx="1159292" cy="625711"/>
          </a:xfrm>
        </p:grpSpPr>
        <p:sp>
          <p:nvSpPr>
            <p:cNvPr id="97" name="Rectangle 6"/>
            <p:cNvSpPr>
              <a:spLocks noChangeArrowheads="1"/>
            </p:cNvSpPr>
            <p:nvPr/>
          </p:nvSpPr>
          <p:spPr bwMode="auto">
            <a:xfrm>
              <a:off x="1640265" y="1774277"/>
              <a:ext cx="1159292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zh-CN" altLang="en-US" sz="1600" spc="3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剑阁险要</a:t>
              </a:r>
            </a:p>
          </p:txBody>
        </p:sp>
        <p:sp>
          <p:nvSpPr>
            <p:cNvPr id="98" name="Rectangle 7"/>
            <p:cNvSpPr>
              <a:spLocks noChangeArrowheads="1"/>
            </p:cNvSpPr>
            <p:nvPr/>
          </p:nvSpPr>
          <p:spPr bwMode="auto">
            <a:xfrm>
              <a:off x="1640265" y="2061434"/>
              <a:ext cx="1159292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zh-CN" altLang="en-US" sz="1600" spc="3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杀人惨景</a:t>
              </a:r>
            </a:p>
          </p:txBody>
        </p:sp>
      </p:grpSp>
      <p:sp>
        <p:nvSpPr>
          <p:cNvPr id="104" name="Rectangle 7"/>
          <p:cNvSpPr>
            <a:spLocks noChangeArrowheads="1"/>
          </p:cNvSpPr>
          <p:nvPr/>
        </p:nvSpPr>
        <p:spPr bwMode="auto">
          <a:xfrm>
            <a:off x="9161440" y="2851472"/>
            <a:ext cx="189026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1600" spc="3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以“早还家”结</a:t>
            </a:r>
          </a:p>
        </p:txBody>
      </p:sp>
      <p:sp>
        <p:nvSpPr>
          <p:cNvPr id="108" name="任意多边形 107"/>
          <p:cNvSpPr/>
          <p:nvPr/>
        </p:nvSpPr>
        <p:spPr>
          <a:xfrm>
            <a:off x="9452817" y="1800728"/>
            <a:ext cx="661285" cy="1047817"/>
          </a:xfrm>
          <a:custGeom>
            <a:gdLst>
              <a:gd name="connsiteX0" fmla="*/ 0 w 706553"/>
              <a:gd name="connsiteY0" fmla="*/ 0 h 1099105"/>
              <a:gd name="connsiteX1" fmla="*/ 625033 w 706553"/>
              <a:gd name="connsiteY1" fmla="*/ 486136 h 1099105"/>
              <a:gd name="connsiteX2" fmla="*/ 694481 w 706553"/>
              <a:gd name="connsiteY2" fmla="*/ 1041721 h 1099105"/>
              <a:gd name="connsiteX3" fmla="*/ 706056 w 706553"/>
              <a:gd name="connsiteY3" fmla="*/ 1053296 h 1099105"/>
              <a:gd name="connsiteX0-1" fmla="*/ 0 w 698187"/>
              <a:gd name="connsiteY0-2" fmla="*/ 0 h 1041721"/>
              <a:gd name="connsiteX1-3" fmla="*/ 625033 w 698187"/>
              <a:gd name="connsiteY1-4" fmla="*/ 486136 h 1041721"/>
              <a:gd name="connsiteX2-5" fmla="*/ 694481 w 698187"/>
              <a:gd name="connsiteY2-6" fmla="*/ 1041721 h 1041721"/>
              <a:gd name="connsiteX0-7" fmla="*/ 0 w 659496"/>
              <a:gd name="connsiteY0-8" fmla="*/ 0 h 1047817"/>
              <a:gd name="connsiteX1-9" fmla="*/ 588457 w 659496"/>
              <a:gd name="connsiteY1-10" fmla="*/ 492232 h 1047817"/>
              <a:gd name="connsiteX2-11" fmla="*/ 657905 w 659496"/>
              <a:gd name="connsiteY2-12" fmla="*/ 1047817 h 1047817"/>
              <a:gd name="connsiteX0-13" fmla="*/ 0 w 659496"/>
              <a:gd name="connsiteY0-14" fmla="*/ 0 h 1047817"/>
              <a:gd name="connsiteX1-15" fmla="*/ 588457 w 659496"/>
              <a:gd name="connsiteY1-16" fmla="*/ 492232 h 1047817"/>
              <a:gd name="connsiteX2-17" fmla="*/ 657905 w 659496"/>
              <a:gd name="connsiteY2-18" fmla="*/ 1047817 h 1047817"/>
              <a:gd name="connsiteX0-19" fmla="*/ 0 w 657905"/>
              <a:gd name="connsiteY0-20" fmla="*/ 0 h 1047817"/>
              <a:gd name="connsiteX1-21" fmla="*/ 657905 w 657905"/>
              <a:gd name="connsiteY1-22" fmla="*/ 1047817 h 1047817"/>
              <a:gd name="connsiteX0-23" fmla="*/ 0 w 657970"/>
              <a:gd name="connsiteY0-24" fmla="*/ 0 h 1047817"/>
              <a:gd name="connsiteX1-25" fmla="*/ 657905 w 657970"/>
              <a:gd name="connsiteY1-26" fmla="*/ 1047817 h 1047817"/>
              <a:gd name="connsiteX0-27" fmla="*/ 0 w 661285"/>
              <a:gd name="connsiteY0-28" fmla="*/ 0 h 1047817"/>
              <a:gd name="connsiteX1-29" fmla="*/ 657905 w 661285"/>
              <a:gd name="connsiteY1-30" fmla="*/ 1047817 h 1047817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</a:cxnLst>
            <a:rect l="l" t="t" r="r" b="b"/>
            <a:pathLst>
              <a:path w="661285" h="1047817">
                <a:moveTo>
                  <a:pt x="0" y="0"/>
                </a:moveTo>
                <a:cubicBezTo>
                  <a:pt x="719174" y="263928"/>
                  <a:pt x="664155" y="503473"/>
                  <a:pt x="657905" y="1047817"/>
                </a:cubicBezTo>
              </a:path>
            </a:pathLst>
          </a:custGeom>
          <a:noFill/>
          <a:ln>
            <a:solidFill>
              <a:srgbClr val="D9AE7B"/>
            </a:solidFill>
            <a:headEnd type="triangl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9" name="组合 108"/>
          <p:cNvGrpSpPr/>
          <p:nvPr/>
        </p:nvGrpSpPr>
        <p:grpSpPr>
          <a:xfrm>
            <a:off x="9255372" y="3532802"/>
            <a:ext cx="238264" cy="516835"/>
            <a:chOff x="-2804160" y="364330"/>
            <a:chExt cx="654051" cy="1418750"/>
          </a:xfrm>
        </p:grpSpPr>
        <p:sp>
          <p:nvSpPr>
            <p:cNvPr id="110" name="直角三角形 109"/>
            <p:cNvSpPr/>
            <p:nvPr/>
          </p:nvSpPr>
          <p:spPr>
            <a:xfrm>
              <a:off x="-2804160" y="364330"/>
              <a:ext cx="654051" cy="654051"/>
            </a:xfrm>
            <a:prstGeom prst="rtTriangle">
              <a:avLst/>
            </a:prstGeom>
            <a:solidFill>
              <a:srgbClr val="D9AE7B"/>
            </a:solidFill>
            <a:ln w="28575">
              <a:solidFill>
                <a:srgbClr val="D9AE7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1" name="直接连接符 110"/>
            <p:cNvCxnSpPr>
              <a:stCxn id="110" idx="0"/>
            </p:cNvCxnSpPr>
            <p:nvPr/>
          </p:nvCxnSpPr>
          <p:spPr>
            <a:xfrm flipH="1">
              <a:off x="-2804160" y="364330"/>
              <a:ext cx="0" cy="1418750"/>
            </a:xfrm>
            <a:prstGeom prst="line">
              <a:avLst/>
            </a:prstGeom>
            <a:ln w="28575">
              <a:solidFill>
                <a:srgbClr val="D9AE7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2" name="组合 111"/>
          <p:cNvGrpSpPr/>
          <p:nvPr/>
        </p:nvGrpSpPr>
        <p:grpSpPr>
          <a:xfrm>
            <a:off x="9498730" y="3390350"/>
            <a:ext cx="1638590" cy="765173"/>
            <a:chOff x="382272" y="3557639"/>
            <a:chExt cx="1638590" cy="765173"/>
          </a:xfrm>
        </p:grpSpPr>
        <p:sp>
          <p:nvSpPr>
            <p:cNvPr id="113" name="矩形 112"/>
            <p:cNvSpPr/>
            <p:nvPr/>
          </p:nvSpPr>
          <p:spPr>
            <a:xfrm>
              <a:off x="472775" y="3557639"/>
              <a:ext cx="774571" cy="400110"/>
            </a:xfrm>
            <a:prstGeom prst="rect">
              <a:avLst/>
            </a:prstGeom>
            <a:solidFill>
              <a:srgbClr val="965722"/>
            </a:solidFill>
          </p:spPr>
          <p:txBody>
            <a:bodyPr wrap="none">
              <a:spAutoFit/>
            </a:bodyPr>
            <a:lstStyle/>
            <a:p>
              <a:r>
                <a:rPr kumimoji="1" lang="zh-CN" altLang="en-US" sz="2000" b="1" spc="3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结尾</a:t>
              </a:r>
            </a:p>
          </p:txBody>
        </p:sp>
        <p:sp>
          <p:nvSpPr>
            <p:cNvPr id="114" name="矩形 113"/>
            <p:cNvSpPr/>
            <p:nvPr/>
          </p:nvSpPr>
          <p:spPr>
            <a:xfrm>
              <a:off x="382272" y="3953480"/>
              <a:ext cx="163859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kumimoji="1" lang="zh-CN" altLang="en-US" b="1" spc="300">
                  <a:solidFill>
                    <a:srgbClr val="96572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主旨句三见 </a:t>
              </a:r>
            </a:p>
          </p:txBody>
        </p:sp>
      </p:grpSp>
      <p:pic>
        <p:nvPicPr>
          <p:cNvPr id="52225" name="图片 1" descr="组48325同意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2233" name="文本框 7"/>
          <p:cNvSpPr txBox="1"/>
          <p:nvPr/>
        </p:nvSpPr>
        <p:spPr>
          <a:xfrm>
            <a:off x="1060450" y="752475"/>
            <a:ext cx="140462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合作探究</a:t>
            </a:r>
          </a:p>
        </p:txBody>
      </p:sp>
      <p:sp>
        <p:nvSpPr>
          <p:cNvPr id="52227" name="Text Box 2"/>
          <p:cNvSpPr txBox="1"/>
          <p:nvPr/>
        </p:nvSpPr>
        <p:spPr>
          <a:xfrm>
            <a:off x="3625533" y="752158"/>
            <a:ext cx="5807075" cy="583565"/>
          </a:xfrm>
          <a:prstGeom prst="rect">
            <a:avLst/>
          </a:prstGeom>
          <a:noFill/>
          <a:ln w="28575" cap="flat" cmpd="sng">
            <a:solidFill>
              <a:srgbClr val="41719C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全 诗 结 构</a:t>
            </a:r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1746" name="图片 1" descr="组48325同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8" name="文本框 7"/>
          <p:cNvSpPr txBox="1"/>
          <p:nvPr/>
        </p:nvSpPr>
        <p:spPr>
          <a:xfrm>
            <a:off x="1060450" y="752475"/>
            <a:ext cx="1422400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新知讲解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20965" y="467995"/>
            <a:ext cx="4421505" cy="6122035"/>
          </a:xfrm>
          <a:prstGeom prst="rect">
            <a:avLst/>
          </a:prstGeom>
        </p:spPr>
      </p:pic>
      <p:sp>
        <p:nvSpPr>
          <p:cNvPr id="34" name="椭圆 33"/>
          <p:cNvSpPr/>
          <p:nvPr/>
        </p:nvSpPr>
        <p:spPr>
          <a:xfrm>
            <a:off x="2795905" y="1840702"/>
            <a:ext cx="1971040" cy="1971040"/>
          </a:xfrm>
          <a:prstGeom prst="ellipse">
            <a:avLst/>
          </a:prstGeom>
          <a:noFill/>
          <a:ln w="28575">
            <a:solidFill>
              <a:srgbClr val="D9AE7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66975" y="2340209"/>
            <a:ext cx="2905760" cy="1331436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390650" y="4354195"/>
            <a:ext cx="478091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 键 句 解 析</a:t>
            </a:r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2171065" y="2088515"/>
            <a:ext cx="972693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indent="609600" eaLnBrk="0" hangingPunct="0">
              <a:lnSpc>
                <a:spcPct val="150000"/>
              </a:lnSpc>
            </a:pPr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反复出现，一唱三叹，像一首乐曲的主旋律一样激荡读者的心弦。</a:t>
            </a:r>
          </a:p>
        </p:txBody>
      </p:sp>
      <p:pic>
        <p:nvPicPr>
          <p:cNvPr id="31746" name="图片 1" descr="组48325同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8" name="文本框 7"/>
          <p:cNvSpPr txBox="1"/>
          <p:nvPr/>
        </p:nvSpPr>
        <p:spPr>
          <a:xfrm>
            <a:off x="1060450" y="752475"/>
            <a:ext cx="1422400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新知讲解</a:t>
            </a:r>
          </a:p>
        </p:txBody>
      </p:sp>
      <p:sp>
        <p:nvSpPr>
          <p:cNvPr id="31749" name="Text Box 2"/>
          <p:cNvSpPr txBox="1"/>
          <p:nvPr/>
        </p:nvSpPr>
        <p:spPr>
          <a:xfrm>
            <a:off x="2939415" y="886460"/>
            <a:ext cx="8958580" cy="583565"/>
          </a:xfrm>
          <a:prstGeom prst="rect">
            <a:avLst/>
          </a:prstGeom>
          <a:noFill/>
          <a:ln w="28575" cap="flat" cmpd="sng">
            <a:solidFill>
              <a:srgbClr val="41719C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 “蜀道之难，难于上青天”这句诗有什么作用？</a:t>
            </a:r>
          </a:p>
        </p:txBody>
      </p:sp>
      <p:sp>
        <p:nvSpPr>
          <p:cNvPr id="5" name="矩形 4"/>
          <p:cNvSpPr/>
          <p:nvPr/>
        </p:nvSpPr>
        <p:spPr>
          <a:xfrm>
            <a:off x="2171065" y="2970530"/>
            <a:ext cx="966089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indent="609600" eaLnBrk="0" hangingPunct="0">
              <a:lnSpc>
                <a:spcPct val="150000"/>
              </a:lnSpc>
            </a:pPr>
            <a:r>
              <a:rPr lang="zh-CN" alt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开头一句，领起全文，叹蜀道之高，为全文奠定雄放的感情基调。</a:t>
            </a:r>
          </a:p>
          <a:p>
            <a:pPr indent="609600" eaLnBrk="0" hangingPunct="0">
              <a:lnSpc>
                <a:spcPct val="150000"/>
              </a:lnSpc>
            </a:pPr>
            <a:r>
              <a:rPr lang="zh-CN" alt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中间一句，叹蜀道之险，强调主旋律，把诗歌推向高峰。</a:t>
            </a:r>
          </a:p>
          <a:p>
            <a:pPr indent="609600" eaLnBrk="0" hangingPunct="0">
              <a:lnSpc>
                <a:spcPct val="150000"/>
              </a:lnSpc>
            </a:pPr>
            <a:r>
              <a:rPr lang="zh-CN" alt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结尾一句，叹蜀中战祸之烈，照应题目、开头，给人强烈的感叹。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4605" y="2733675"/>
            <a:ext cx="4025900" cy="430974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3119120" y="1866900"/>
            <a:ext cx="838454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indent="609600" eaLnBrk="0" hangingPunct="0">
              <a:lnSpc>
                <a:spcPct val="150000"/>
              </a:lnSpc>
            </a:pPr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1、历史、神话传说：五丁开山、六龙回日</a:t>
            </a:r>
          </a:p>
          <a:p>
            <a:pPr indent="609600" algn="r" eaLnBrk="0" hangingPunct="0">
              <a:lnSpc>
                <a:spcPct val="150000"/>
              </a:lnSpc>
            </a:pPr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——写出历史上蜀道不可逾越之险阻。</a:t>
            </a:r>
          </a:p>
          <a:p>
            <a:pPr indent="609600" eaLnBrk="0" hangingPunct="0">
              <a:lnSpc>
                <a:spcPct val="150000"/>
              </a:lnSpc>
            </a:pPr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2、虚写映衬（想象）：黄鹤不得飞渡、猿猱愁于攀缘</a:t>
            </a:r>
          </a:p>
          <a:p>
            <a:pPr indent="609600" algn="r" eaLnBrk="0" hangingPunct="0">
              <a:lnSpc>
                <a:spcPct val="150000"/>
              </a:lnSpc>
            </a:pPr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——映衬人行走难上加难。</a:t>
            </a:r>
          </a:p>
          <a:p>
            <a:pPr indent="609600" eaLnBrk="0" hangingPunct="0">
              <a:lnSpc>
                <a:spcPct val="150000"/>
              </a:lnSpc>
            </a:pPr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3、摹写神情、动作：手扪星辰、呼吸紧张、抚胸长叹、步履艰难、神情惶悚                 </a:t>
            </a:r>
          </a:p>
          <a:p>
            <a:pPr indent="609600" algn="r" eaLnBrk="0" hangingPunct="0">
              <a:lnSpc>
                <a:spcPct val="150000"/>
              </a:lnSpc>
            </a:pPr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 ——困危之状如在眼前。</a:t>
            </a:r>
          </a:p>
        </p:txBody>
      </p:sp>
      <p:pic>
        <p:nvPicPr>
          <p:cNvPr id="31746" name="图片 1" descr="组48325同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8" name="文本框 7"/>
          <p:cNvSpPr txBox="1"/>
          <p:nvPr/>
        </p:nvSpPr>
        <p:spPr>
          <a:xfrm>
            <a:off x="1060450" y="752475"/>
            <a:ext cx="1422400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新知讲解</a:t>
            </a:r>
          </a:p>
        </p:txBody>
      </p:sp>
      <p:sp>
        <p:nvSpPr>
          <p:cNvPr id="31749" name="Text Box 2"/>
          <p:cNvSpPr txBox="1"/>
          <p:nvPr/>
        </p:nvSpPr>
        <p:spPr>
          <a:xfrm>
            <a:off x="3262630" y="1022350"/>
            <a:ext cx="8384540" cy="583565"/>
          </a:xfrm>
          <a:prstGeom prst="rect">
            <a:avLst/>
          </a:prstGeom>
          <a:noFill/>
          <a:ln w="28575" cap="flat" cmpd="sng">
            <a:solidFill>
              <a:srgbClr val="41719C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诗人是怎样来表现蜀道的雄奇险峻的?    </a:t>
            </a:r>
          </a:p>
        </p:txBody>
      </p:sp>
      <p:sp>
        <p:nvSpPr>
          <p:cNvPr id="4" name="Text Box 2"/>
          <p:cNvSpPr txBox="1"/>
          <p:nvPr/>
        </p:nvSpPr>
        <p:spPr>
          <a:xfrm>
            <a:off x="572135" y="3067050"/>
            <a:ext cx="2058035" cy="1568450"/>
          </a:xfrm>
          <a:prstGeom prst="rect">
            <a:avLst/>
          </a:prstGeom>
          <a:noFill/>
          <a:ln w="28575" cap="flat" cmpd="sng">
            <a:solidFill>
              <a:srgbClr val="41719C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pPr algn="ctr" eaLnBrk="0" hangingPunct="0">
              <a:lnSpc>
                <a:spcPct val="150000"/>
              </a:lnSpc>
              <a:spcBef>
                <a:spcPct val="0"/>
              </a:spcBef>
            </a:pP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从手法方面分析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3119120" y="1866900"/>
            <a:ext cx="838454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indent="609600" eaLnBrk="0" hangingPunct="0">
              <a:lnSpc>
                <a:spcPct val="150000"/>
              </a:lnSpc>
            </a:pPr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4、借景抒情：古木荒凉、鸟声悲凄(悲鸟号古木，子规啼夜月)</a:t>
            </a:r>
          </a:p>
          <a:p>
            <a:pPr indent="609600" eaLnBrk="0" hangingPunct="0">
              <a:lnSpc>
                <a:spcPct val="150000"/>
              </a:lnSpc>
            </a:pPr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——使人闻声失色，渲染了旅愁和蜀道上空寂苍凉的环境氛围，有力地烘托了蜀道之难。</a:t>
            </a:r>
          </a:p>
          <a:p>
            <a:pPr indent="609600" eaLnBrk="0" hangingPunct="0">
              <a:lnSpc>
                <a:spcPct val="150000"/>
              </a:lnSpc>
            </a:pPr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5、运用夸张：“连峰去天不盈尺”“枯松倒挂倚绝壁”</a:t>
            </a:r>
          </a:p>
          <a:p>
            <a:pPr indent="609600" eaLnBrk="0" hangingPunct="0">
              <a:lnSpc>
                <a:spcPct val="150000"/>
              </a:lnSpc>
            </a:pPr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——极言山峰之高，绝壁之险，渲染了惊险的气氛。</a:t>
            </a:r>
          </a:p>
        </p:txBody>
      </p:sp>
      <p:pic>
        <p:nvPicPr>
          <p:cNvPr id="31746" name="图片 1" descr="组48325同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8" name="文本框 7"/>
          <p:cNvSpPr txBox="1"/>
          <p:nvPr/>
        </p:nvSpPr>
        <p:spPr>
          <a:xfrm>
            <a:off x="1060450" y="752475"/>
            <a:ext cx="1422400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新知讲解</a:t>
            </a:r>
          </a:p>
        </p:txBody>
      </p:sp>
      <p:sp>
        <p:nvSpPr>
          <p:cNvPr id="31749" name="Text Box 2"/>
          <p:cNvSpPr txBox="1"/>
          <p:nvPr/>
        </p:nvSpPr>
        <p:spPr>
          <a:xfrm>
            <a:off x="3262630" y="1022350"/>
            <a:ext cx="8384540" cy="583565"/>
          </a:xfrm>
          <a:prstGeom prst="rect">
            <a:avLst/>
          </a:prstGeom>
          <a:noFill/>
          <a:ln w="28575" cap="flat" cmpd="sng">
            <a:solidFill>
              <a:srgbClr val="41719C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诗人是怎样来表现蜀道的雄奇险峻的?    </a:t>
            </a:r>
          </a:p>
        </p:txBody>
      </p:sp>
      <p:sp>
        <p:nvSpPr>
          <p:cNvPr id="4" name="Text Box 2"/>
          <p:cNvSpPr txBox="1"/>
          <p:nvPr/>
        </p:nvSpPr>
        <p:spPr>
          <a:xfrm>
            <a:off x="572135" y="3067050"/>
            <a:ext cx="2058035" cy="1568450"/>
          </a:xfrm>
          <a:prstGeom prst="rect">
            <a:avLst/>
          </a:prstGeom>
          <a:noFill/>
          <a:ln w="28575" cap="flat" cmpd="sng">
            <a:solidFill>
              <a:srgbClr val="41719C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pPr algn="ctr" eaLnBrk="0" hangingPunct="0">
              <a:lnSpc>
                <a:spcPct val="150000"/>
              </a:lnSpc>
              <a:spcBef>
                <a:spcPct val="0"/>
              </a:spcBef>
            </a:pP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从手法方面分析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5006340" y="2703830"/>
            <a:ext cx="550989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indent="609600" algn="ctr" eaLnBrk="0" hangingPunct="0">
              <a:lnSpc>
                <a:spcPct val="150000"/>
              </a:lnSpc>
            </a:pPr>
            <a:r>
              <a:rPr lang="zh-CN" altLang="zh-CN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雄伟奇险、强烈深刻</a:t>
            </a:r>
          </a:p>
        </p:txBody>
      </p:sp>
      <p:pic>
        <p:nvPicPr>
          <p:cNvPr id="31746" name="图片 1" descr="组48325同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8" name="文本框 7"/>
          <p:cNvSpPr txBox="1"/>
          <p:nvPr/>
        </p:nvSpPr>
        <p:spPr>
          <a:xfrm>
            <a:off x="1060450" y="752475"/>
            <a:ext cx="1422400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新知讲解</a:t>
            </a:r>
          </a:p>
        </p:txBody>
      </p:sp>
      <p:sp>
        <p:nvSpPr>
          <p:cNvPr id="31749" name="Text Box 2"/>
          <p:cNvSpPr txBox="1"/>
          <p:nvPr/>
        </p:nvSpPr>
        <p:spPr>
          <a:xfrm>
            <a:off x="4638040" y="1525905"/>
            <a:ext cx="5671185" cy="583565"/>
          </a:xfrm>
          <a:prstGeom prst="rect">
            <a:avLst/>
          </a:prstGeom>
          <a:noFill/>
          <a:ln w="28575" cap="flat" cmpd="sng">
            <a:solidFill>
              <a:srgbClr val="41719C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诗 歌 艺 术 特 色</a:t>
            </a:r>
          </a:p>
        </p:txBody>
      </p:sp>
      <p:sp>
        <p:nvSpPr>
          <p:cNvPr id="4" name="Text Box 2"/>
          <p:cNvSpPr txBox="1"/>
          <p:nvPr/>
        </p:nvSpPr>
        <p:spPr>
          <a:xfrm>
            <a:off x="1060450" y="1947545"/>
            <a:ext cx="1788795" cy="1568450"/>
          </a:xfrm>
          <a:prstGeom prst="rect">
            <a:avLst/>
          </a:prstGeom>
          <a:noFill/>
          <a:ln w="28575" cap="flat" cmpd="sng">
            <a:solidFill>
              <a:srgbClr val="41719C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pPr algn="ctr" eaLnBrk="0" hangingPunct="0">
              <a:lnSpc>
                <a:spcPct val="150000"/>
              </a:lnSpc>
              <a:spcBef>
                <a:spcPct val="0"/>
              </a:spcBef>
            </a:pP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大胆的夸张</a:t>
            </a:r>
          </a:p>
        </p:txBody>
      </p:sp>
      <p:sp>
        <p:nvSpPr>
          <p:cNvPr id="3" name="矩形 2"/>
          <p:cNvSpPr/>
          <p:nvPr/>
        </p:nvSpPr>
        <p:spPr>
          <a:xfrm>
            <a:off x="4799330" y="3515995"/>
            <a:ext cx="592391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indent="609600" eaLnBrk="0" hangingPunct="0">
              <a:lnSpc>
                <a:spcPct val="150000"/>
              </a:lnSpc>
            </a:pPr>
            <a:r>
              <a:rPr lang="zh-CN" altLang="zh-CN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写蜀道难、写山高峻 、写激流瀑布、写蜀地历史、写人的惊恐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393065" y="3222625"/>
            <a:ext cx="4373880" cy="348551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5006340" y="2703830"/>
            <a:ext cx="550989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indent="609600" algn="ctr" eaLnBrk="0" hangingPunct="0">
              <a:lnSpc>
                <a:spcPct val="150000"/>
              </a:lnSpc>
            </a:pPr>
            <a:r>
              <a:rPr lang="zh-CN" altLang="zh-CN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心游万仞、思接千载</a:t>
            </a:r>
          </a:p>
        </p:txBody>
      </p:sp>
      <p:pic>
        <p:nvPicPr>
          <p:cNvPr id="31746" name="图片 1" descr="组48325同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8" name="文本框 7"/>
          <p:cNvSpPr txBox="1"/>
          <p:nvPr/>
        </p:nvSpPr>
        <p:spPr>
          <a:xfrm>
            <a:off x="1060450" y="752475"/>
            <a:ext cx="1422400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新知讲解</a:t>
            </a:r>
          </a:p>
        </p:txBody>
      </p:sp>
      <p:sp>
        <p:nvSpPr>
          <p:cNvPr id="31749" name="Text Box 2"/>
          <p:cNvSpPr txBox="1"/>
          <p:nvPr/>
        </p:nvSpPr>
        <p:spPr>
          <a:xfrm>
            <a:off x="4638040" y="1525905"/>
            <a:ext cx="5671185" cy="583565"/>
          </a:xfrm>
          <a:prstGeom prst="rect">
            <a:avLst/>
          </a:prstGeom>
          <a:noFill/>
          <a:ln w="28575" cap="flat" cmpd="sng">
            <a:solidFill>
              <a:srgbClr val="41719C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诗 歌 艺 术 特 色</a:t>
            </a:r>
          </a:p>
        </p:txBody>
      </p:sp>
      <p:sp>
        <p:nvSpPr>
          <p:cNvPr id="4" name="Text Box 2"/>
          <p:cNvSpPr txBox="1"/>
          <p:nvPr/>
        </p:nvSpPr>
        <p:spPr>
          <a:xfrm>
            <a:off x="1060450" y="1947545"/>
            <a:ext cx="1788795" cy="1568450"/>
          </a:xfrm>
          <a:prstGeom prst="rect">
            <a:avLst/>
          </a:prstGeom>
          <a:noFill/>
          <a:ln w="28575" cap="flat" cmpd="sng">
            <a:solidFill>
              <a:srgbClr val="41719C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pPr algn="ctr" eaLnBrk="0" hangingPunct="0">
              <a:lnSpc>
                <a:spcPct val="150000"/>
              </a:lnSpc>
              <a:spcBef>
                <a:spcPct val="0"/>
              </a:spcBef>
            </a:pP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奇特的想象</a:t>
            </a:r>
          </a:p>
        </p:txBody>
      </p:sp>
      <p:sp>
        <p:nvSpPr>
          <p:cNvPr id="3" name="矩形 2"/>
          <p:cNvSpPr/>
          <p:nvPr/>
        </p:nvSpPr>
        <p:spPr>
          <a:xfrm>
            <a:off x="4799330" y="3515995"/>
            <a:ext cx="592391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indent="609600" eaLnBrk="0" hangingPunct="0">
              <a:lnSpc>
                <a:spcPct val="150000"/>
              </a:lnSpc>
            </a:pPr>
            <a:r>
              <a:rPr lang="zh-CN" altLang="zh-CN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写历史传说、写人惊魂未定、写山高阻日（神话故事—六龙回日）、写黄鹤之飞、写连绵高峰。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393065" y="3222625"/>
            <a:ext cx="4373880" cy="348551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5006340" y="2703830"/>
            <a:ext cx="550989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indent="609600" algn="ctr" eaLnBrk="0" hangingPunct="0">
              <a:lnSpc>
                <a:spcPct val="150000"/>
              </a:lnSpc>
            </a:pPr>
            <a:r>
              <a:rPr lang="zh-CN" altLang="zh-CN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赞叹惊异、震撼人心</a:t>
            </a:r>
          </a:p>
        </p:txBody>
      </p:sp>
      <p:pic>
        <p:nvPicPr>
          <p:cNvPr id="31746" name="图片 1" descr="组48325同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8" name="文本框 7"/>
          <p:cNvSpPr txBox="1"/>
          <p:nvPr/>
        </p:nvSpPr>
        <p:spPr>
          <a:xfrm>
            <a:off x="1060450" y="752475"/>
            <a:ext cx="1422400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新知讲解</a:t>
            </a:r>
          </a:p>
        </p:txBody>
      </p:sp>
      <p:sp>
        <p:nvSpPr>
          <p:cNvPr id="31749" name="Text Box 2"/>
          <p:cNvSpPr txBox="1"/>
          <p:nvPr/>
        </p:nvSpPr>
        <p:spPr>
          <a:xfrm>
            <a:off x="4638040" y="1525905"/>
            <a:ext cx="5671185" cy="583565"/>
          </a:xfrm>
          <a:prstGeom prst="rect">
            <a:avLst/>
          </a:prstGeom>
          <a:noFill/>
          <a:ln w="28575" cap="flat" cmpd="sng">
            <a:solidFill>
              <a:srgbClr val="41719C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诗 歌 艺 术 特 色</a:t>
            </a:r>
          </a:p>
        </p:txBody>
      </p:sp>
      <p:sp>
        <p:nvSpPr>
          <p:cNvPr id="4" name="Text Box 2"/>
          <p:cNvSpPr txBox="1"/>
          <p:nvPr/>
        </p:nvSpPr>
        <p:spPr>
          <a:xfrm>
            <a:off x="1060450" y="1947545"/>
            <a:ext cx="1788795" cy="1568450"/>
          </a:xfrm>
          <a:prstGeom prst="rect">
            <a:avLst/>
          </a:prstGeom>
          <a:noFill/>
          <a:ln w="28575" cap="flat" cmpd="sng">
            <a:solidFill>
              <a:srgbClr val="41719C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pPr algn="ctr" eaLnBrk="0" hangingPunct="0">
              <a:lnSpc>
                <a:spcPct val="150000"/>
              </a:lnSpc>
              <a:spcBef>
                <a:spcPct val="0"/>
              </a:spcBef>
            </a:pP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强烈的感情</a:t>
            </a:r>
          </a:p>
        </p:txBody>
      </p:sp>
      <p:sp>
        <p:nvSpPr>
          <p:cNvPr id="3" name="矩形 2"/>
          <p:cNvSpPr/>
          <p:nvPr/>
        </p:nvSpPr>
        <p:spPr>
          <a:xfrm>
            <a:off x="4799330" y="3515995"/>
            <a:ext cx="592391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indent="609600" eaLnBrk="0" hangingPunct="0">
              <a:lnSpc>
                <a:spcPct val="150000"/>
              </a:lnSpc>
            </a:pPr>
            <a:r>
              <a:rPr lang="zh-CN" altLang="zh-CN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反复出现的惊叹、磅礴的气势、深刻的感受、强烈充沛起伏动荡变化多端的情绪。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393065" y="3222625"/>
            <a:ext cx="4373880" cy="348551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5006340" y="2703830"/>
            <a:ext cx="550989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indent="609600" algn="ctr" eaLnBrk="0" hangingPunct="0">
              <a:lnSpc>
                <a:spcPct val="150000"/>
              </a:lnSpc>
            </a:pPr>
            <a:r>
              <a:rPr lang="zh-CN" altLang="zh-CN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长短不齐、纵横崛崎</a:t>
            </a:r>
          </a:p>
        </p:txBody>
      </p:sp>
      <p:pic>
        <p:nvPicPr>
          <p:cNvPr id="31746" name="图片 1" descr="组48325同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8" name="文本框 7"/>
          <p:cNvSpPr txBox="1"/>
          <p:nvPr/>
        </p:nvSpPr>
        <p:spPr>
          <a:xfrm>
            <a:off x="1060450" y="752475"/>
            <a:ext cx="1422400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新知讲解</a:t>
            </a:r>
          </a:p>
        </p:txBody>
      </p:sp>
      <p:sp>
        <p:nvSpPr>
          <p:cNvPr id="31749" name="Text Box 2"/>
          <p:cNvSpPr txBox="1"/>
          <p:nvPr/>
        </p:nvSpPr>
        <p:spPr>
          <a:xfrm>
            <a:off x="4638040" y="1525905"/>
            <a:ext cx="5671185" cy="583565"/>
          </a:xfrm>
          <a:prstGeom prst="rect">
            <a:avLst/>
          </a:prstGeom>
          <a:noFill/>
          <a:ln w="28575" cap="flat" cmpd="sng">
            <a:solidFill>
              <a:srgbClr val="41719C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诗 歌 艺 术 特 色</a:t>
            </a:r>
          </a:p>
        </p:txBody>
      </p:sp>
      <p:sp>
        <p:nvSpPr>
          <p:cNvPr id="4" name="Text Box 2"/>
          <p:cNvSpPr txBox="1"/>
          <p:nvPr/>
        </p:nvSpPr>
        <p:spPr>
          <a:xfrm>
            <a:off x="1060450" y="1947545"/>
            <a:ext cx="1788795" cy="1568450"/>
          </a:xfrm>
          <a:prstGeom prst="rect">
            <a:avLst/>
          </a:prstGeom>
          <a:noFill/>
          <a:ln w="28575" cap="flat" cmpd="sng">
            <a:solidFill>
              <a:srgbClr val="41719C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pPr algn="ctr" eaLnBrk="0" hangingPunct="0">
              <a:lnSpc>
                <a:spcPct val="150000"/>
              </a:lnSpc>
              <a:spcBef>
                <a:spcPct val="0"/>
              </a:spcBef>
            </a:pP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变幻的语言</a:t>
            </a:r>
          </a:p>
        </p:txBody>
      </p:sp>
      <p:sp>
        <p:nvSpPr>
          <p:cNvPr id="3" name="矩形 2"/>
          <p:cNvSpPr/>
          <p:nvPr/>
        </p:nvSpPr>
        <p:spPr>
          <a:xfrm>
            <a:off x="4638675" y="3515995"/>
            <a:ext cx="680275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indent="609600" eaLnBrk="0" hangingPunct="0">
              <a:lnSpc>
                <a:spcPct val="150000"/>
              </a:lnSpc>
            </a:pPr>
            <a:r>
              <a:rPr lang="zh-CN" altLang="zh-CN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全诗句子有三字、四字、五字、七字、九字，前半部分多用长句，气势畅达夸张表现蜀道的高山险川；后半部分写剑阁险恶，多用四字句，跳荡有力，表现惊恐情绪。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393065" y="3222625"/>
            <a:ext cx="4373880" cy="348551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2769" name="文本框 3"/>
          <p:cNvSpPr txBox="1"/>
          <p:nvPr/>
        </p:nvSpPr>
        <p:spPr>
          <a:xfrm>
            <a:off x="1282700" y="2243138"/>
            <a:ext cx="10072688" cy="341471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噫吁嚱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秦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塞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鱼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凫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猿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猱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扪参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历井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膺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巉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 岩                             飞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湍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喧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豗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砯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崖                              万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壑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峥嵘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崔嵬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萦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岩峦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吮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血                                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咨嗟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  <p:pic>
        <p:nvPicPr>
          <p:cNvPr id="32770" name="图片 1" descr="组48325同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2" name="文本框 7"/>
          <p:cNvSpPr txBox="1"/>
          <p:nvPr/>
        </p:nvSpPr>
        <p:spPr>
          <a:xfrm>
            <a:off x="1060450" y="752475"/>
            <a:ext cx="140462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复习检查</a:t>
            </a:r>
          </a:p>
        </p:txBody>
      </p:sp>
      <p:sp>
        <p:nvSpPr>
          <p:cNvPr id="32773" name="文本框 7"/>
          <p:cNvSpPr txBox="1"/>
          <p:nvPr/>
        </p:nvSpPr>
        <p:spPr>
          <a:xfrm>
            <a:off x="4427538" y="1266825"/>
            <a:ext cx="3400425" cy="52228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/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识记下列重点字读音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559050" y="2346325"/>
            <a:ext cx="2374900" cy="5222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800" b="1">
                <a:solidFill>
                  <a:srgbClr val="C00000"/>
                </a:solidFill>
                <a:latin typeface="方正新舒体简体" panose="03000509000000000000" pitchFamily="65" charset="-122"/>
                <a:ea typeface="方正新舒体简体" panose="03000509000000000000" pitchFamily="65" charset="-122"/>
                <a:sym typeface="宋体" panose="02010600030101010101" pitchFamily="2" charset="-122"/>
              </a:rPr>
              <a:t>yī  xū  xī</a:t>
            </a:r>
          </a:p>
        </p:txBody>
      </p:sp>
      <p:pic>
        <p:nvPicPr>
          <p:cNvPr id="32775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9413875" y="466725"/>
            <a:ext cx="2632075" cy="3108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Box 8"/>
          <p:cNvSpPr txBox="1"/>
          <p:nvPr/>
        </p:nvSpPr>
        <p:spPr>
          <a:xfrm>
            <a:off x="5699125" y="2346325"/>
            <a:ext cx="1384300" cy="5222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800" b="1">
                <a:solidFill>
                  <a:srgbClr val="C00000"/>
                </a:solidFill>
                <a:latin typeface="方正新舒体简体" panose="03000509000000000000" pitchFamily="65" charset="-122"/>
                <a:ea typeface="方正新舒体简体" panose="03000509000000000000" pitchFamily="65" charset="-122"/>
                <a:sym typeface="宋体" panose="02010600030101010101" pitchFamily="2" charset="-122"/>
              </a:rPr>
              <a:t>sài</a:t>
            </a:r>
          </a:p>
        </p:txBody>
      </p:sp>
      <p:sp>
        <p:nvSpPr>
          <p:cNvPr id="3" name="TextBox 8"/>
          <p:cNvSpPr txBox="1"/>
          <p:nvPr/>
        </p:nvSpPr>
        <p:spPr>
          <a:xfrm>
            <a:off x="9413875" y="2360613"/>
            <a:ext cx="1651000" cy="5222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800" b="1">
                <a:solidFill>
                  <a:srgbClr val="C00000"/>
                </a:solidFill>
                <a:latin typeface="方正新舒体简体" panose="03000509000000000000" pitchFamily="65" charset="-122"/>
                <a:ea typeface="方正新舒体简体" panose="03000509000000000000" pitchFamily="65" charset="-122"/>
                <a:sym typeface="宋体" panose="02010600030101010101" pitchFamily="2" charset="-122"/>
              </a:rPr>
              <a:t>  fú</a:t>
            </a:r>
          </a:p>
        </p:txBody>
      </p:sp>
      <p:sp>
        <p:nvSpPr>
          <p:cNvPr id="7" name="TextBox 8"/>
          <p:cNvSpPr txBox="1"/>
          <p:nvPr/>
        </p:nvSpPr>
        <p:spPr>
          <a:xfrm>
            <a:off x="2559050" y="2868613"/>
            <a:ext cx="1651000" cy="5222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800" b="1">
                <a:solidFill>
                  <a:srgbClr val="C00000"/>
                </a:solidFill>
                <a:latin typeface="方正新舒体简体" panose="03000509000000000000" pitchFamily="65" charset="-122"/>
                <a:ea typeface="方正新舒体简体" panose="03000509000000000000" pitchFamily="65" charset="-122"/>
                <a:sym typeface="宋体" panose="02010600030101010101" pitchFamily="2" charset="-122"/>
              </a:rPr>
              <a:t>náo</a:t>
            </a:r>
          </a:p>
        </p:txBody>
      </p:sp>
      <p:sp>
        <p:nvSpPr>
          <p:cNvPr id="10" name="TextBox 8"/>
          <p:cNvSpPr txBox="1"/>
          <p:nvPr/>
        </p:nvSpPr>
        <p:spPr>
          <a:xfrm>
            <a:off x="6351588" y="2882900"/>
            <a:ext cx="2503487" cy="5222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800" b="1">
                <a:solidFill>
                  <a:srgbClr val="C00000"/>
                </a:solidFill>
                <a:latin typeface="方正新舒体简体" panose="03000509000000000000" pitchFamily="65" charset="-122"/>
                <a:ea typeface="方正新舒体简体" panose="03000509000000000000" pitchFamily="65" charset="-122"/>
                <a:sym typeface="宋体" panose="02010600030101010101" pitchFamily="2" charset="-122"/>
              </a:rPr>
              <a:t>mén    shēn</a:t>
            </a:r>
          </a:p>
        </p:txBody>
      </p:sp>
      <p:sp>
        <p:nvSpPr>
          <p:cNvPr id="12" name="TextBox 8"/>
          <p:cNvSpPr txBox="1"/>
          <p:nvPr/>
        </p:nvSpPr>
        <p:spPr>
          <a:xfrm>
            <a:off x="2559050" y="3390900"/>
            <a:ext cx="1473200" cy="5207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800" b="1">
                <a:solidFill>
                  <a:srgbClr val="C00000"/>
                </a:solidFill>
                <a:latin typeface="方正新舒体简体" panose="03000509000000000000" pitchFamily="65" charset="-122"/>
                <a:ea typeface="方正新舒体简体" panose="03000509000000000000" pitchFamily="65" charset="-122"/>
                <a:sym typeface="宋体" panose="02010600030101010101" pitchFamily="2" charset="-122"/>
              </a:rPr>
              <a:t>yīng</a:t>
            </a:r>
          </a:p>
        </p:txBody>
      </p:sp>
      <p:sp>
        <p:nvSpPr>
          <p:cNvPr id="13" name="TextBox 8"/>
          <p:cNvSpPr txBox="1"/>
          <p:nvPr/>
        </p:nvSpPr>
        <p:spPr>
          <a:xfrm>
            <a:off x="5699125" y="3405188"/>
            <a:ext cx="1473200" cy="5222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800" b="1">
                <a:solidFill>
                  <a:srgbClr val="C00000"/>
                </a:solidFill>
                <a:latin typeface="方正新舒体简体" panose="03000509000000000000" pitchFamily="65" charset="-122"/>
                <a:ea typeface="方正新舒体简体" panose="03000509000000000000" pitchFamily="65" charset="-122"/>
                <a:sym typeface="宋体" panose="02010600030101010101" pitchFamily="2" charset="-122"/>
              </a:rPr>
              <a:t>chán</a:t>
            </a:r>
          </a:p>
        </p:txBody>
      </p:sp>
      <p:sp>
        <p:nvSpPr>
          <p:cNvPr id="14" name="TextBox 8"/>
          <p:cNvSpPr txBox="1"/>
          <p:nvPr/>
        </p:nvSpPr>
        <p:spPr>
          <a:xfrm>
            <a:off x="9413875" y="3405188"/>
            <a:ext cx="1473200" cy="5222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800" b="1">
                <a:solidFill>
                  <a:srgbClr val="C00000"/>
                </a:solidFill>
                <a:latin typeface="方正新舒体简体" panose="03000509000000000000" pitchFamily="65" charset="-122"/>
                <a:ea typeface="方正新舒体简体" panose="03000509000000000000" pitchFamily="65" charset="-122"/>
                <a:sym typeface="宋体" panose="02010600030101010101" pitchFamily="2" charset="-122"/>
              </a:rPr>
              <a:t>tuān</a:t>
            </a:r>
          </a:p>
        </p:txBody>
      </p:sp>
      <p:sp>
        <p:nvSpPr>
          <p:cNvPr id="15" name="TextBox 8"/>
          <p:cNvSpPr txBox="1"/>
          <p:nvPr/>
        </p:nvSpPr>
        <p:spPr>
          <a:xfrm>
            <a:off x="2559050" y="3911600"/>
            <a:ext cx="1473200" cy="5222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800" b="1">
                <a:solidFill>
                  <a:srgbClr val="C00000"/>
                </a:solidFill>
                <a:latin typeface="方正新舒体简体" panose="03000509000000000000" pitchFamily="65" charset="-122"/>
                <a:ea typeface="方正新舒体简体" panose="03000509000000000000" pitchFamily="65" charset="-122"/>
                <a:sym typeface="宋体" panose="02010600030101010101" pitchFamily="2" charset="-122"/>
              </a:rPr>
              <a:t>huī</a:t>
            </a:r>
          </a:p>
        </p:txBody>
      </p:sp>
      <p:sp>
        <p:nvSpPr>
          <p:cNvPr id="16" name="TextBox 8"/>
          <p:cNvSpPr txBox="1"/>
          <p:nvPr/>
        </p:nvSpPr>
        <p:spPr>
          <a:xfrm>
            <a:off x="5699125" y="3927475"/>
            <a:ext cx="1473200" cy="5207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800" b="1">
                <a:solidFill>
                  <a:srgbClr val="C00000"/>
                </a:solidFill>
                <a:latin typeface="方正新舒体简体" panose="03000509000000000000" pitchFamily="65" charset="-122"/>
                <a:ea typeface="方正新舒体简体" panose="03000509000000000000" pitchFamily="65" charset="-122"/>
                <a:sym typeface="宋体" panose="02010600030101010101" pitchFamily="2" charset="-122"/>
              </a:rPr>
              <a:t>pīng</a:t>
            </a:r>
          </a:p>
        </p:txBody>
      </p:sp>
      <p:sp>
        <p:nvSpPr>
          <p:cNvPr id="17" name="TextBox 8"/>
          <p:cNvSpPr txBox="1"/>
          <p:nvPr/>
        </p:nvSpPr>
        <p:spPr>
          <a:xfrm>
            <a:off x="9413875" y="3927475"/>
            <a:ext cx="1473200" cy="5207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800" b="1">
                <a:solidFill>
                  <a:srgbClr val="C00000"/>
                </a:solidFill>
                <a:latin typeface="方正新舒体简体" panose="03000509000000000000" pitchFamily="65" charset="-122"/>
                <a:ea typeface="方正新舒体简体" panose="03000509000000000000" pitchFamily="65" charset="-122"/>
                <a:sym typeface="宋体" panose="02010600030101010101" pitchFamily="2" charset="-122"/>
              </a:rPr>
              <a:t>hè</a:t>
            </a:r>
          </a:p>
        </p:txBody>
      </p:sp>
      <p:sp>
        <p:nvSpPr>
          <p:cNvPr id="18" name="TextBox 8"/>
          <p:cNvSpPr txBox="1"/>
          <p:nvPr/>
        </p:nvSpPr>
        <p:spPr>
          <a:xfrm>
            <a:off x="1990725" y="4552950"/>
            <a:ext cx="2787650" cy="5207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800" b="1">
                <a:solidFill>
                  <a:srgbClr val="C00000"/>
                </a:solidFill>
                <a:latin typeface="方正新舒体简体" panose="03000509000000000000" pitchFamily="65" charset="-122"/>
                <a:ea typeface="方正新舒体简体" panose="03000509000000000000" pitchFamily="65" charset="-122"/>
                <a:sym typeface="宋体" panose="02010600030101010101" pitchFamily="2" charset="-122"/>
              </a:rPr>
              <a:t>zhēng    róng</a:t>
            </a:r>
          </a:p>
        </p:txBody>
      </p:sp>
      <p:sp>
        <p:nvSpPr>
          <p:cNvPr id="19" name="TextBox 8"/>
          <p:cNvSpPr txBox="1"/>
          <p:nvPr/>
        </p:nvSpPr>
        <p:spPr>
          <a:xfrm>
            <a:off x="5699125" y="4552950"/>
            <a:ext cx="2197100" cy="5207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800" b="1">
                <a:solidFill>
                  <a:srgbClr val="C00000"/>
                </a:solidFill>
                <a:latin typeface="方正新舒体简体" panose="03000509000000000000" pitchFamily="65" charset="-122"/>
                <a:ea typeface="方正新舒体简体" panose="03000509000000000000" pitchFamily="65" charset="-122"/>
                <a:sym typeface="宋体" panose="02010600030101010101" pitchFamily="2" charset="-122"/>
              </a:rPr>
              <a:t>cuī   wéi</a:t>
            </a:r>
          </a:p>
        </p:txBody>
      </p:sp>
      <p:sp>
        <p:nvSpPr>
          <p:cNvPr id="20" name="TextBox 8"/>
          <p:cNvSpPr txBox="1"/>
          <p:nvPr/>
        </p:nvSpPr>
        <p:spPr>
          <a:xfrm>
            <a:off x="9413875" y="4613275"/>
            <a:ext cx="1604963" cy="5222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800" b="1">
                <a:solidFill>
                  <a:srgbClr val="C00000"/>
                </a:solidFill>
                <a:latin typeface="方正新舒体简体" panose="03000509000000000000" pitchFamily="65" charset="-122"/>
                <a:ea typeface="方正新舒体简体" panose="03000509000000000000" pitchFamily="65" charset="-122"/>
                <a:sym typeface="宋体" panose="02010600030101010101" pitchFamily="2" charset="-122"/>
              </a:rPr>
              <a:t>yíng</a:t>
            </a:r>
          </a:p>
        </p:txBody>
      </p:sp>
      <p:sp>
        <p:nvSpPr>
          <p:cNvPr id="21" name="TextBox 8"/>
          <p:cNvSpPr txBox="1"/>
          <p:nvPr/>
        </p:nvSpPr>
        <p:spPr>
          <a:xfrm>
            <a:off x="2559050" y="5121275"/>
            <a:ext cx="1606550" cy="5222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800" b="1">
                <a:solidFill>
                  <a:srgbClr val="C00000"/>
                </a:solidFill>
                <a:latin typeface="方正新舒体简体" panose="03000509000000000000" pitchFamily="65" charset="-122"/>
                <a:ea typeface="方正新舒体简体" panose="03000509000000000000" pitchFamily="65" charset="-122"/>
                <a:sym typeface="宋体" panose="02010600030101010101" pitchFamily="2" charset="-122"/>
              </a:rPr>
              <a:t>shǔn</a:t>
            </a:r>
          </a:p>
        </p:txBody>
      </p:sp>
      <p:sp>
        <p:nvSpPr>
          <p:cNvPr id="22" name="TextBox 8"/>
          <p:cNvSpPr txBox="1"/>
          <p:nvPr/>
        </p:nvSpPr>
        <p:spPr>
          <a:xfrm>
            <a:off x="5699125" y="5073650"/>
            <a:ext cx="1604963" cy="5222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800" b="1">
                <a:solidFill>
                  <a:srgbClr val="C00000"/>
                </a:solidFill>
                <a:latin typeface="方正新舒体简体" panose="03000509000000000000" pitchFamily="65" charset="-122"/>
                <a:ea typeface="方正新舒体简体" panose="03000509000000000000" pitchFamily="65" charset="-122"/>
                <a:sym typeface="宋体" panose="02010600030101010101" pitchFamily="2" charset="-122"/>
              </a:rPr>
              <a:t>zī  jiē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" grpId="0"/>
      <p:bldP spid="3" grpId="0"/>
      <p:bldP spid="7" grpId="0"/>
      <p:bldP spid="10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1060450" y="3257550"/>
            <a:ext cx="1010856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indent="609600" algn="just" eaLnBrk="0" hangingPunct="0">
              <a:lnSpc>
                <a:spcPct val="150000"/>
              </a:lnSpc>
            </a:pPr>
            <a:r>
              <a:rPr lang="zh-CN" altLang="zh-CN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“李白《蜀道难》之作，……歌蜀地山川，即事成篇，别无他意。”                         </a:t>
            </a:r>
          </a:p>
          <a:p>
            <a:pPr indent="609600" algn="just" eaLnBrk="0" hangingPunct="0">
              <a:lnSpc>
                <a:spcPct val="150000"/>
              </a:lnSpc>
            </a:pPr>
            <a:r>
              <a:rPr lang="zh-CN" altLang="zh-CN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                       ——顾炎武《日知录》</a:t>
            </a:r>
          </a:p>
        </p:txBody>
      </p:sp>
      <p:pic>
        <p:nvPicPr>
          <p:cNvPr id="31746" name="图片 1" descr="组48325同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400" y="640398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8" name="文本框 7"/>
          <p:cNvSpPr txBox="1"/>
          <p:nvPr/>
        </p:nvSpPr>
        <p:spPr>
          <a:xfrm>
            <a:off x="1060450" y="734060"/>
            <a:ext cx="140462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合作探究</a:t>
            </a:r>
          </a:p>
        </p:txBody>
      </p:sp>
      <p:sp>
        <p:nvSpPr>
          <p:cNvPr id="3" name="矩形 2"/>
          <p:cNvSpPr/>
          <p:nvPr/>
        </p:nvSpPr>
        <p:spPr>
          <a:xfrm>
            <a:off x="1301750" y="1355725"/>
            <a:ext cx="810006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indent="609600" eaLnBrk="0" hangingPunct="0">
              <a:lnSpc>
                <a:spcPct val="150000"/>
              </a:lnSpc>
            </a:pPr>
            <a:r>
              <a:rPr lang="zh-CN" altLang="zh-CN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你同意顾炎武的观点吗？你可以自主解析蜀道之难的深刻内涵吗？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0180" y="229870"/>
            <a:ext cx="3027680" cy="3027680"/>
          </a:xfrm>
          <a:prstGeom prst="rect">
            <a:avLst/>
          </a:prstGeom>
        </p:spPr>
      </p:pic>
      <p:pic>
        <p:nvPicPr>
          <p:cNvPr id="99" name="图片 9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95" y="3653155"/>
            <a:ext cx="3129915" cy="312991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43611" y="5632088"/>
            <a:ext cx="2457854" cy="474891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3270250" y="1084580"/>
            <a:ext cx="61410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zh-CN" altLang="en-US" sz="3200" spc="-150">
                <a:solidFill>
                  <a:srgbClr val="965722"/>
                </a:solidFill>
                <a:latin typeface="华文新魏" panose="02010800040101010101" charset="-122"/>
                <a:ea typeface="华文新魏" panose="02010800040101010101" charset="-122"/>
              </a:rPr>
              <a:t>关于蜀道难主旨的四种说法</a:t>
            </a:r>
          </a:p>
        </p:txBody>
      </p:sp>
      <p:sp>
        <p:nvSpPr>
          <p:cNvPr id="55" name="任意多边形 54"/>
          <p:cNvSpPr/>
          <p:nvPr/>
        </p:nvSpPr>
        <p:spPr>
          <a:xfrm>
            <a:off x="811535" y="2002011"/>
            <a:ext cx="5191433" cy="1968464"/>
          </a:xfrm>
          <a:custGeom>
            <a:gdLst>
              <a:gd name="connsiteX0" fmla="*/ 82282 w 5191433"/>
              <a:gd name="connsiteY0" fmla="*/ 0 h 1968464"/>
              <a:gd name="connsiteX1" fmla="*/ 5109151 w 5191433"/>
              <a:gd name="connsiteY1" fmla="*/ 0 h 1968464"/>
              <a:gd name="connsiteX2" fmla="*/ 5191433 w 5191433"/>
              <a:gd name="connsiteY2" fmla="*/ 82282 h 1968464"/>
              <a:gd name="connsiteX3" fmla="*/ 5191433 w 5191433"/>
              <a:gd name="connsiteY3" fmla="*/ 589717 h 1968464"/>
              <a:gd name="connsiteX4" fmla="*/ 5134426 w 5191433"/>
              <a:gd name="connsiteY4" fmla="*/ 592595 h 1968464"/>
              <a:gd name="connsiteX5" fmla="*/ 3824577 w 5191433"/>
              <a:gd name="connsiteY5" fmla="*/ 1902444 h 1968464"/>
              <a:gd name="connsiteX6" fmla="*/ 3821244 w 5191433"/>
              <a:gd name="connsiteY6" fmla="*/ 1968464 h 1968464"/>
              <a:gd name="connsiteX7" fmla="*/ 82282 w 5191433"/>
              <a:gd name="connsiteY7" fmla="*/ 1968464 h 1968464"/>
              <a:gd name="connsiteX8" fmla="*/ 0 w 5191433"/>
              <a:gd name="connsiteY8" fmla="*/ 1886182 h 1968464"/>
              <a:gd name="connsiteX9" fmla="*/ 0 w 5191433"/>
              <a:gd name="connsiteY9" fmla="*/ 82282 h 1968464"/>
              <a:gd name="connsiteX10" fmla="*/ 82282 w 5191433"/>
              <a:gd name="connsiteY10" fmla="*/ 0 h 196846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191433" h="1968464">
                <a:moveTo>
                  <a:pt x="82282" y="0"/>
                </a:moveTo>
                <a:lnTo>
                  <a:pt x="5109151" y="0"/>
                </a:lnTo>
                <a:cubicBezTo>
                  <a:pt x="5154594" y="0"/>
                  <a:pt x="5191433" y="36839"/>
                  <a:pt x="5191433" y="82282"/>
                </a:cubicBezTo>
                <a:lnTo>
                  <a:pt x="5191433" y="589717"/>
                </a:lnTo>
                <a:lnTo>
                  <a:pt x="5134426" y="592595"/>
                </a:lnTo>
                <a:cubicBezTo>
                  <a:pt x="4443780" y="662734"/>
                  <a:pt x="3894717" y="1211798"/>
                  <a:pt x="3824577" y="1902444"/>
                </a:cubicBezTo>
                <a:lnTo>
                  <a:pt x="3821244" y="1968464"/>
                </a:lnTo>
                <a:lnTo>
                  <a:pt x="82282" y="1968464"/>
                </a:lnTo>
                <a:cubicBezTo>
                  <a:pt x="36839" y="1968464"/>
                  <a:pt x="0" y="1931625"/>
                  <a:pt x="0" y="1886182"/>
                </a:cubicBezTo>
                <a:lnTo>
                  <a:pt x="0" y="82282"/>
                </a:lnTo>
                <a:cubicBezTo>
                  <a:pt x="0" y="36839"/>
                  <a:pt x="36839" y="0"/>
                  <a:pt x="82282" y="0"/>
                </a:cubicBezTo>
                <a:close/>
              </a:path>
            </a:pathLst>
          </a:custGeom>
          <a:solidFill>
            <a:srgbClr val="F3E6D6"/>
          </a:solidFill>
          <a:ln>
            <a:solidFill>
              <a:srgbClr val="D9AE7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zh-CN" altLang="en-US" sz="2400"/>
          </a:p>
        </p:txBody>
      </p:sp>
      <p:sp>
        <p:nvSpPr>
          <p:cNvPr id="54" name="任意多边形 53"/>
          <p:cNvSpPr/>
          <p:nvPr/>
        </p:nvSpPr>
        <p:spPr>
          <a:xfrm>
            <a:off x="6188397" y="2002011"/>
            <a:ext cx="5191433" cy="1968464"/>
          </a:xfrm>
          <a:custGeom>
            <a:gdLst>
              <a:gd name="connsiteX0" fmla="*/ 82282 w 5191433"/>
              <a:gd name="connsiteY0" fmla="*/ 0 h 1968464"/>
              <a:gd name="connsiteX1" fmla="*/ 5109151 w 5191433"/>
              <a:gd name="connsiteY1" fmla="*/ 0 h 1968464"/>
              <a:gd name="connsiteX2" fmla="*/ 5191433 w 5191433"/>
              <a:gd name="connsiteY2" fmla="*/ 82282 h 1968464"/>
              <a:gd name="connsiteX3" fmla="*/ 5191433 w 5191433"/>
              <a:gd name="connsiteY3" fmla="*/ 1886182 h 1968464"/>
              <a:gd name="connsiteX4" fmla="*/ 5109151 w 5191433"/>
              <a:gd name="connsiteY4" fmla="*/ 1968464 h 1968464"/>
              <a:gd name="connsiteX5" fmla="*/ 1370192 w 5191433"/>
              <a:gd name="connsiteY5" fmla="*/ 1968464 h 1968464"/>
              <a:gd name="connsiteX6" fmla="*/ 1366858 w 5191433"/>
              <a:gd name="connsiteY6" fmla="*/ 1902444 h 1968464"/>
              <a:gd name="connsiteX7" fmla="*/ 57009 w 5191433"/>
              <a:gd name="connsiteY7" fmla="*/ 592595 h 1968464"/>
              <a:gd name="connsiteX8" fmla="*/ 0 w 5191433"/>
              <a:gd name="connsiteY8" fmla="*/ 589716 h 1968464"/>
              <a:gd name="connsiteX9" fmla="*/ 0 w 5191433"/>
              <a:gd name="connsiteY9" fmla="*/ 82282 h 1968464"/>
              <a:gd name="connsiteX10" fmla="*/ 82282 w 5191433"/>
              <a:gd name="connsiteY10" fmla="*/ 0 h 196846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191433" h="1968464">
                <a:moveTo>
                  <a:pt x="82282" y="0"/>
                </a:moveTo>
                <a:lnTo>
                  <a:pt x="5109151" y="0"/>
                </a:lnTo>
                <a:cubicBezTo>
                  <a:pt x="5154594" y="0"/>
                  <a:pt x="5191433" y="36839"/>
                  <a:pt x="5191433" y="82282"/>
                </a:cubicBezTo>
                <a:lnTo>
                  <a:pt x="5191433" y="1886182"/>
                </a:lnTo>
                <a:cubicBezTo>
                  <a:pt x="5191433" y="1931625"/>
                  <a:pt x="5154594" y="1968464"/>
                  <a:pt x="5109151" y="1968464"/>
                </a:cubicBezTo>
                <a:lnTo>
                  <a:pt x="1370192" y="1968464"/>
                </a:lnTo>
                <a:lnTo>
                  <a:pt x="1366858" y="1902444"/>
                </a:lnTo>
                <a:cubicBezTo>
                  <a:pt x="1296719" y="1211798"/>
                  <a:pt x="747656" y="662734"/>
                  <a:pt x="57009" y="592595"/>
                </a:cubicBezTo>
                <a:lnTo>
                  <a:pt x="0" y="589716"/>
                </a:lnTo>
                <a:lnTo>
                  <a:pt x="0" y="82282"/>
                </a:lnTo>
                <a:cubicBezTo>
                  <a:pt x="0" y="36839"/>
                  <a:pt x="36839" y="0"/>
                  <a:pt x="82282" y="0"/>
                </a:cubicBezTo>
                <a:close/>
              </a:path>
            </a:pathLst>
          </a:custGeom>
          <a:solidFill>
            <a:srgbClr val="F3E6D6"/>
          </a:solidFill>
          <a:ln>
            <a:solidFill>
              <a:srgbClr val="D9AE7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zh-CN" altLang="en-US" sz="2400"/>
          </a:p>
        </p:txBody>
      </p:sp>
      <p:sp>
        <p:nvSpPr>
          <p:cNvPr id="49" name="任意多边形 48"/>
          <p:cNvSpPr/>
          <p:nvPr/>
        </p:nvSpPr>
        <p:spPr>
          <a:xfrm>
            <a:off x="811535" y="4138515"/>
            <a:ext cx="5191433" cy="1968464"/>
          </a:xfrm>
          <a:custGeom>
            <a:gdLst>
              <a:gd name="connsiteX0" fmla="*/ 82282 w 5191433"/>
              <a:gd name="connsiteY0" fmla="*/ 0 h 1968464"/>
              <a:gd name="connsiteX1" fmla="*/ 3821244 w 5191433"/>
              <a:gd name="connsiteY1" fmla="*/ 0 h 1968464"/>
              <a:gd name="connsiteX2" fmla="*/ 3824577 w 5191433"/>
              <a:gd name="connsiteY2" fmla="*/ 66020 h 1968464"/>
              <a:gd name="connsiteX3" fmla="*/ 5134426 w 5191433"/>
              <a:gd name="connsiteY3" fmla="*/ 1375869 h 1968464"/>
              <a:gd name="connsiteX4" fmla="*/ 5191433 w 5191433"/>
              <a:gd name="connsiteY4" fmla="*/ 1378748 h 1968464"/>
              <a:gd name="connsiteX5" fmla="*/ 5191433 w 5191433"/>
              <a:gd name="connsiteY5" fmla="*/ 1886182 h 1968464"/>
              <a:gd name="connsiteX6" fmla="*/ 5109151 w 5191433"/>
              <a:gd name="connsiteY6" fmla="*/ 1968464 h 1968464"/>
              <a:gd name="connsiteX7" fmla="*/ 82282 w 5191433"/>
              <a:gd name="connsiteY7" fmla="*/ 1968464 h 1968464"/>
              <a:gd name="connsiteX8" fmla="*/ 0 w 5191433"/>
              <a:gd name="connsiteY8" fmla="*/ 1886182 h 1968464"/>
              <a:gd name="connsiteX9" fmla="*/ 0 w 5191433"/>
              <a:gd name="connsiteY9" fmla="*/ 82282 h 1968464"/>
              <a:gd name="connsiteX10" fmla="*/ 82282 w 5191433"/>
              <a:gd name="connsiteY10" fmla="*/ 0 h 196846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191433" h="1968464">
                <a:moveTo>
                  <a:pt x="82282" y="0"/>
                </a:moveTo>
                <a:lnTo>
                  <a:pt x="3821244" y="0"/>
                </a:lnTo>
                <a:lnTo>
                  <a:pt x="3824577" y="66020"/>
                </a:lnTo>
                <a:cubicBezTo>
                  <a:pt x="3894717" y="756667"/>
                  <a:pt x="4443780" y="1305730"/>
                  <a:pt x="5134426" y="1375869"/>
                </a:cubicBezTo>
                <a:lnTo>
                  <a:pt x="5191433" y="1378748"/>
                </a:lnTo>
                <a:lnTo>
                  <a:pt x="5191433" y="1886182"/>
                </a:lnTo>
                <a:cubicBezTo>
                  <a:pt x="5191433" y="1931625"/>
                  <a:pt x="5154594" y="1968464"/>
                  <a:pt x="5109151" y="1968464"/>
                </a:cubicBezTo>
                <a:lnTo>
                  <a:pt x="82282" y="1968464"/>
                </a:lnTo>
                <a:cubicBezTo>
                  <a:pt x="36839" y="1968464"/>
                  <a:pt x="0" y="1931625"/>
                  <a:pt x="0" y="1886182"/>
                </a:cubicBezTo>
                <a:lnTo>
                  <a:pt x="0" y="82282"/>
                </a:lnTo>
                <a:cubicBezTo>
                  <a:pt x="0" y="36839"/>
                  <a:pt x="36839" y="0"/>
                  <a:pt x="82282" y="0"/>
                </a:cubicBezTo>
                <a:close/>
              </a:path>
            </a:pathLst>
          </a:custGeom>
          <a:solidFill>
            <a:srgbClr val="F3E6D6"/>
          </a:solidFill>
          <a:ln>
            <a:solidFill>
              <a:srgbClr val="D9AE7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zh-CN" altLang="en-US" sz="2400"/>
          </a:p>
        </p:txBody>
      </p:sp>
      <p:sp>
        <p:nvSpPr>
          <p:cNvPr id="48" name="任意多边形 47"/>
          <p:cNvSpPr/>
          <p:nvPr/>
        </p:nvSpPr>
        <p:spPr>
          <a:xfrm>
            <a:off x="6189032" y="4138515"/>
            <a:ext cx="5191433" cy="1968464"/>
          </a:xfrm>
          <a:custGeom>
            <a:gdLst>
              <a:gd name="connsiteX0" fmla="*/ 1370192 w 5191433"/>
              <a:gd name="connsiteY0" fmla="*/ 0 h 1968464"/>
              <a:gd name="connsiteX1" fmla="*/ 5109151 w 5191433"/>
              <a:gd name="connsiteY1" fmla="*/ 0 h 1968464"/>
              <a:gd name="connsiteX2" fmla="*/ 5191433 w 5191433"/>
              <a:gd name="connsiteY2" fmla="*/ 82282 h 1968464"/>
              <a:gd name="connsiteX3" fmla="*/ 5191433 w 5191433"/>
              <a:gd name="connsiteY3" fmla="*/ 1886182 h 1968464"/>
              <a:gd name="connsiteX4" fmla="*/ 5109151 w 5191433"/>
              <a:gd name="connsiteY4" fmla="*/ 1968464 h 1968464"/>
              <a:gd name="connsiteX5" fmla="*/ 82282 w 5191433"/>
              <a:gd name="connsiteY5" fmla="*/ 1968464 h 1968464"/>
              <a:gd name="connsiteX6" fmla="*/ 0 w 5191433"/>
              <a:gd name="connsiteY6" fmla="*/ 1886182 h 1968464"/>
              <a:gd name="connsiteX7" fmla="*/ 0 w 5191433"/>
              <a:gd name="connsiteY7" fmla="*/ 1378748 h 1968464"/>
              <a:gd name="connsiteX8" fmla="*/ 57009 w 5191433"/>
              <a:gd name="connsiteY8" fmla="*/ 1375869 h 1968464"/>
              <a:gd name="connsiteX9" fmla="*/ 1366858 w 5191433"/>
              <a:gd name="connsiteY9" fmla="*/ 66020 h 1968464"/>
              <a:gd name="connsiteX10" fmla="*/ 1370192 w 5191433"/>
              <a:gd name="connsiteY10" fmla="*/ 0 h 196846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191433" h="1968464">
                <a:moveTo>
                  <a:pt x="1370192" y="0"/>
                </a:moveTo>
                <a:lnTo>
                  <a:pt x="5109151" y="0"/>
                </a:lnTo>
                <a:cubicBezTo>
                  <a:pt x="5154594" y="0"/>
                  <a:pt x="5191433" y="36839"/>
                  <a:pt x="5191433" y="82282"/>
                </a:cubicBezTo>
                <a:lnTo>
                  <a:pt x="5191433" y="1886182"/>
                </a:lnTo>
                <a:cubicBezTo>
                  <a:pt x="5191433" y="1931625"/>
                  <a:pt x="5154594" y="1968464"/>
                  <a:pt x="5109151" y="1968464"/>
                </a:cubicBezTo>
                <a:lnTo>
                  <a:pt x="82282" y="1968464"/>
                </a:lnTo>
                <a:cubicBezTo>
                  <a:pt x="36839" y="1968464"/>
                  <a:pt x="0" y="1931625"/>
                  <a:pt x="0" y="1886182"/>
                </a:cubicBezTo>
                <a:lnTo>
                  <a:pt x="0" y="1378748"/>
                </a:lnTo>
                <a:lnTo>
                  <a:pt x="57009" y="1375869"/>
                </a:lnTo>
                <a:cubicBezTo>
                  <a:pt x="747656" y="1305730"/>
                  <a:pt x="1296719" y="756667"/>
                  <a:pt x="1366858" y="66020"/>
                </a:cubicBezTo>
                <a:lnTo>
                  <a:pt x="1370192" y="0"/>
                </a:lnTo>
                <a:close/>
              </a:path>
            </a:pathLst>
          </a:custGeom>
          <a:solidFill>
            <a:srgbClr val="F3E6D6"/>
          </a:solidFill>
          <a:ln>
            <a:solidFill>
              <a:srgbClr val="D9AE7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zh-CN" altLang="en-US" sz="2400"/>
          </a:p>
        </p:txBody>
      </p:sp>
      <p:sp>
        <p:nvSpPr>
          <p:cNvPr id="41" name="椭圆 40"/>
          <p:cNvSpPr/>
          <p:nvPr/>
        </p:nvSpPr>
        <p:spPr>
          <a:xfrm>
            <a:off x="4798142" y="2756637"/>
            <a:ext cx="2595716" cy="2595716"/>
          </a:xfrm>
          <a:prstGeom prst="ellipse">
            <a:avLst/>
          </a:prstGeom>
          <a:solidFill>
            <a:srgbClr val="F3E6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zh-CN" altLang="en-US" sz="2400"/>
          </a:p>
        </p:txBody>
      </p:sp>
      <p:sp>
        <p:nvSpPr>
          <p:cNvPr id="67" name="椭圆 66"/>
          <p:cNvSpPr/>
          <p:nvPr/>
        </p:nvSpPr>
        <p:spPr>
          <a:xfrm>
            <a:off x="4994787" y="2953282"/>
            <a:ext cx="2202426" cy="2202426"/>
          </a:xfrm>
          <a:prstGeom prst="ellipse">
            <a:avLst/>
          </a:prstGeom>
          <a:solidFill>
            <a:srgbClr val="9657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zh-CN" altLang="en-US" sz="2400"/>
          </a:p>
        </p:txBody>
      </p:sp>
      <p:grpSp>
        <p:nvGrpSpPr>
          <p:cNvPr id="11" name="组合 10"/>
          <p:cNvGrpSpPr/>
          <p:nvPr/>
        </p:nvGrpSpPr>
        <p:grpSpPr>
          <a:xfrm>
            <a:off x="882650" y="2002155"/>
            <a:ext cx="3872230" cy="1938020"/>
            <a:chOff x="658594" y="1824845"/>
            <a:chExt cx="4045015" cy="1938020"/>
          </a:xfrm>
        </p:grpSpPr>
        <p:sp>
          <p:nvSpPr>
            <p:cNvPr id="10" name="矩形 9"/>
            <p:cNvSpPr/>
            <p:nvPr/>
          </p:nvSpPr>
          <p:spPr>
            <a:xfrm>
              <a:off x="1177985" y="1824845"/>
              <a:ext cx="3525624" cy="19380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00000"/>
                </a:lnSpc>
                <a:spcBef>
                  <a:spcPct val="50000"/>
                </a:spcBef>
              </a:pPr>
              <a:r>
                <a:rPr kumimoji="1" lang="zh-CN" altLang="en-US" sz="2400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此诗系为房（王官）、杜甫二人担忧，希望他们早日离开四川，免遭剑南节度使严武的毒手；</a:t>
              </a:r>
            </a:p>
          </p:txBody>
        </p:sp>
        <p:sp>
          <p:nvSpPr>
            <p:cNvPr id="69" name="矩形 68"/>
            <p:cNvSpPr/>
            <p:nvPr/>
          </p:nvSpPr>
          <p:spPr>
            <a:xfrm>
              <a:off x="658594" y="1855620"/>
              <a:ext cx="725092" cy="4603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00000"/>
                </a:lnSpc>
                <a:spcBef>
                  <a:spcPct val="50000"/>
                </a:spcBef>
              </a:pPr>
              <a:r>
                <a:rPr kumimoji="1" lang="en-US" altLang="zh-CN" sz="2400" b="1">
                  <a:solidFill>
                    <a:srgbClr val="D9AE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6668976" y="2032502"/>
            <a:ext cx="4581660" cy="1938020"/>
            <a:chOff x="86654" y="1670540"/>
            <a:chExt cx="4581660" cy="1938020"/>
          </a:xfrm>
        </p:grpSpPr>
        <p:sp>
          <p:nvSpPr>
            <p:cNvPr id="71" name="矩形 70"/>
            <p:cNvSpPr/>
            <p:nvPr/>
          </p:nvSpPr>
          <p:spPr>
            <a:xfrm>
              <a:off x="1029630" y="1670540"/>
              <a:ext cx="3638684" cy="19380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00000"/>
                </a:lnSpc>
                <a:spcBef>
                  <a:spcPct val="50000"/>
                </a:spcBef>
              </a:pPr>
              <a:r>
                <a:rPr kumimoji="1" lang="zh-CN" altLang="en-US" sz="2400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此诗是为躲避安史之乱逃亡至蜀的唐玄宗李隆基而作，劝喻他归返长安，以免受四川地方军阀挟制；</a:t>
              </a:r>
            </a:p>
          </p:txBody>
        </p:sp>
        <p:sp>
          <p:nvSpPr>
            <p:cNvPr id="72" name="矩形 71"/>
            <p:cNvSpPr/>
            <p:nvPr/>
          </p:nvSpPr>
          <p:spPr>
            <a:xfrm>
              <a:off x="86654" y="1896895"/>
              <a:ext cx="725092" cy="4603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00000"/>
                </a:lnSpc>
                <a:spcBef>
                  <a:spcPct val="50000"/>
                </a:spcBef>
              </a:pPr>
              <a:r>
                <a:rPr kumimoji="1" lang="en-US" altLang="zh-CN" sz="2400" b="1">
                  <a:solidFill>
                    <a:srgbClr val="D9AE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811824" y="4233170"/>
            <a:ext cx="3800475" cy="1673860"/>
            <a:chOff x="811824" y="1571775"/>
            <a:chExt cx="3800475" cy="1673860"/>
          </a:xfrm>
        </p:grpSpPr>
        <p:sp>
          <p:nvSpPr>
            <p:cNvPr id="74" name="矩形 73"/>
            <p:cNvSpPr/>
            <p:nvPr/>
          </p:nvSpPr>
          <p:spPr>
            <a:xfrm>
              <a:off x="1526834" y="1677185"/>
              <a:ext cx="3085465" cy="15684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00000"/>
                </a:lnSpc>
                <a:spcBef>
                  <a:spcPct val="50000"/>
                </a:spcBef>
              </a:pPr>
              <a:r>
                <a:rPr kumimoji="1" lang="zh-CN" altLang="en-US" sz="2400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此诗旨在讽刺当时蜀地长官章仇兼琼想凭险割据，不听朝廷节制；</a:t>
              </a:r>
            </a:p>
          </p:txBody>
        </p:sp>
        <p:sp>
          <p:nvSpPr>
            <p:cNvPr id="75" name="矩形 74"/>
            <p:cNvSpPr/>
            <p:nvPr/>
          </p:nvSpPr>
          <p:spPr>
            <a:xfrm>
              <a:off x="811824" y="1571775"/>
              <a:ext cx="725092" cy="4603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00000"/>
                </a:lnSpc>
                <a:spcBef>
                  <a:spcPct val="50000"/>
                </a:spcBef>
              </a:pPr>
              <a:r>
                <a:rPr kumimoji="1" lang="en-US" altLang="zh-CN" sz="2400" b="1">
                  <a:solidFill>
                    <a:srgbClr val="D9AE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7611951" y="4138583"/>
            <a:ext cx="3638550" cy="1398905"/>
            <a:chOff x="1029629" y="1270785"/>
            <a:chExt cx="3638550" cy="1398905"/>
          </a:xfrm>
        </p:grpSpPr>
        <p:sp>
          <p:nvSpPr>
            <p:cNvPr id="79" name="矩形 78"/>
            <p:cNvSpPr/>
            <p:nvPr/>
          </p:nvSpPr>
          <p:spPr>
            <a:xfrm>
              <a:off x="1754799" y="1470810"/>
              <a:ext cx="2913380" cy="11988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00000"/>
                </a:lnSpc>
                <a:spcBef>
                  <a:spcPct val="50000"/>
                </a:spcBef>
              </a:pPr>
              <a:r>
                <a:rPr kumimoji="1" lang="zh-CN" altLang="en-US" sz="2400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此诗纯粹歌咏山水风光，并无寓意。</a:t>
              </a:r>
            </a:p>
          </p:txBody>
        </p:sp>
        <p:sp>
          <p:nvSpPr>
            <p:cNvPr id="80" name="矩形 79"/>
            <p:cNvSpPr/>
            <p:nvPr/>
          </p:nvSpPr>
          <p:spPr>
            <a:xfrm>
              <a:off x="1029629" y="1270785"/>
              <a:ext cx="725092" cy="4603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00000"/>
                </a:lnSpc>
                <a:spcBef>
                  <a:spcPct val="50000"/>
                </a:spcBef>
              </a:pPr>
              <a:r>
                <a:rPr kumimoji="1" lang="en-US" altLang="zh-CN" sz="2400" b="1">
                  <a:solidFill>
                    <a:srgbClr val="D9AE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</a:p>
          </p:txBody>
        </p:sp>
      </p:grpSp>
      <p:sp>
        <p:nvSpPr>
          <p:cNvPr id="12" name="矩形 11"/>
          <p:cNvSpPr/>
          <p:nvPr/>
        </p:nvSpPr>
        <p:spPr>
          <a:xfrm>
            <a:off x="5147310" y="3700552"/>
            <a:ext cx="1897380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</a:pPr>
            <a:r>
              <a:rPr kumimoji="1" lang="zh-CN" altLang="en-US" sz="2400" b="1" spc="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主旨</a:t>
            </a:r>
            <a:endParaRPr kumimoji="1" lang="en-US" altLang="zh-CN" sz="2400" b="1" spc="3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00000"/>
              </a:lnSpc>
            </a:pPr>
            <a:r>
              <a:rPr kumimoji="1" lang="zh-CN" altLang="en-US" sz="2400" b="1" spc="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的四种说法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36184" y="528246"/>
            <a:ext cx="2173266" cy="1473727"/>
          </a:xfrm>
          <a:prstGeom prst="rect">
            <a:avLst/>
          </a:prstGeom>
        </p:spPr>
      </p:pic>
      <p:pic>
        <p:nvPicPr>
          <p:cNvPr id="31746" name="图片 1" descr="组48325同意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6400" y="640398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8" name="文本框 7"/>
          <p:cNvSpPr txBox="1"/>
          <p:nvPr/>
        </p:nvSpPr>
        <p:spPr>
          <a:xfrm>
            <a:off x="1060450" y="734060"/>
            <a:ext cx="140462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合作探究</a:t>
            </a:r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7105" name="图片 1" descr="组48325同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7107" name="文本框 7"/>
          <p:cNvSpPr txBox="1"/>
          <p:nvPr/>
        </p:nvSpPr>
        <p:spPr>
          <a:xfrm>
            <a:off x="1060450" y="752475"/>
            <a:ext cx="1404938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/>
            <a:r>
              <a:rPr lang="zh-CN" altLang="zh-CN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合作探究</a:t>
            </a:r>
          </a:p>
        </p:txBody>
      </p:sp>
      <p:sp>
        <p:nvSpPr>
          <p:cNvPr id="131081" name="Text Box 9"/>
          <p:cNvSpPr txBox="1"/>
          <p:nvPr/>
        </p:nvSpPr>
        <p:spPr>
          <a:xfrm>
            <a:off x="4076700" y="2091055"/>
            <a:ext cx="730250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indent="609600" algn="just">
              <a:lnSpc>
                <a:spcPct val="150000"/>
              </a:lnSpc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李白正是以变幻莫测的笔法，淋漓尽致地刻画了蜀道之难，艺术地展现了古老蜀道逶迤、峥嵘、高峻、崎岖的面貌，描绘出了一幅色彩绚丽的山水画卷。</a:t>
            </a:r>
          </a:p>
        </p:txBody>
      </p:sp>
      <p:sp>
        <p:nvSpPr>
          <p:cNvPr id="47109" name="Text Box 2"/>
          <p:cNvSpPr txBox="1"/>
          <p:nvPr/>
        </p:nvSpPr>
        <p:spPr>
          <a:xfrm>
            <a:off x="6508115" y="988378"/>
            <a:ext cx="2770188" cy="582612"/>
          </a:xfrm>
          <a:prstGeom prst="rect">
            <a:avLst/>
          </a:prstGeom>
          <a:noFill/>
          <a:ln w="28575" cap="flat" cmpd="sng">
            <a:solidFill>
              <a:srgbClr val="41719C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主  题</a:t>
            </a:r>
          </a:p>
        </p:txBody>
      </p:sp>
      <p:sp>
        <p:nvSpPr>
          <p:cNvPr id="2" name="Text Box 9"/>
          <p:cNvSpPr txBox="1"/>
          <p:nvPr/>
        </p:nvSpPr>
        <p:spPr>
          <a:xfrm>
            <a:off x="4076065" y="4206875"/>
            <a:ext cx="730313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indent="609600" algn="just">
              <a:lnSpc>
                <a:spcPct val="150000"/>
              </a:lnSpc>
            </a:pP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表达了对友人入蜀的惜别和担忧之情，希望友人尽快回还。同时借送友表达自己内心的苦闷，时运不济，命运多舛。借蜀道难述说自己仕途之难。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64" r="17432"/>
          <a:stretch>
            <a:fillRect/>
          </a:stretch>
        </p:blipFill>
        <p:spPr>
          <a:xfrm>
            <a:off x="-635" y="3844349"/>
            <a:ext cx="4076700" cy="301343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1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1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081" grpId="0"/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7105" name="图片 1" descr="组48325同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7107" name="文本框 7"/>
          <p:cNvSpPr txBox="1"/>
          <p:nvPr/>
        </p:nvSpPr>
        <p:spPr>
          <a:xfrm>
            <a:off x="1060450" y="752475"/>
            <a:ext cx="1404938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/>
            <a:r>
              <a:rPr lang="zh-CN" altLang="zh-CN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合作探究</a:t>
            </a:r>
          </a:p>
        </p:txBody>
      </p:sp>
      <p:sp>
        <p:nvSpPr>
          <p:cNvPr id="131081" name="Text Box 9"/>
          <p:cNvSpPr txBox="1"/>
          <p:nvPr/>
        </p:nvSpPr>
        <p:spPr>
          <a:xfrm>
            <a:off x="406400" y="1716405"/>
            <a:ext cx="5163820" cy="473900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indent="609600" algn="ctr">
              <a:lnSpc>
                <a:spcPct val="150000"/>
              </a:lnSpc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送友人入蜀    </a:t>
            </a:r>
          </a:p>
          <a:p>
            <a:pPr indent="609600" algn="ctr">
              <a:lnSpc>
                <a:spcPct val="150000"/>
              </a:lnSpc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李白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609600" algn="ctr">
              <a:lnSpc>
                <a:spcPct val="150000"/>
              </a:lnSpc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见说蚕丛路，崎岖不易行。</a:t>
            </a:r>
          </a:p>
          <a:p>
            <a:pPr indent="609600" algn="ctr">
              <a:lnSpc>
                <a:spcPct val="150000"/>
              </a:lnSpc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山从人面起，云傍马头生。</a:t>
            </a:r>
          </a:p>
          <a:p>
            <a:pPr indent="609600" algn="ctr">
              <a:lnSpc>
                <a:spcPct val="150000"/>
              </a:lnSpc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芳树笼秦栈，春流绕蜀城。</a:t>
            </a:r>
          </a:p>
          <a:p>
            <a:pPr indent="609600" algn="ctr">
              <a:lnSpc>
                <a:spcPct val="150000"/>
              </a:lnSpc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升沉应已定，不必问君平。</a:t>
            </a:r>
          </a:p>
          <a:p>
            <a:pPr algn="just">
              <a:lnSpc>
                <a:spcPct val="100000"/>
              </a:lnSpc>
            </a:pPr>
            <a:endParaRPr lang="zh-CN" altLang="en-US" sz="2000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algn="just">
              <a:lnSpc>
                <a:spcPct val="100000"/>
              </a:lnSpc>
            </a:pPr>
            <a:r>
              <a:rPr lang="zh-CN" altLang="en-US" sz="20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注：词诗为天宝二年李白在长安送友人入蜀时所作。君平，西汉人严遵，字君平，隐居不仕，曾在成都卖卜为生。</a:t>
            </a:r>
          </a:p>
        </p:txBody>
      </p:sp>
      <p:sp>
        <p:nvSpPr>
          <p:cNvPr id="47109" name="Text Box 2"/>
          <p:cNvSpPr txBox="1"/>
          <p:nvPr/>
        </p:nvSpPr>
        <p:spPr>
          <a:xfrm>
            <a:off x="6586855" y="955675"/>
            <a:ext cx="2949575" cy="583565"/>
          </a:xfrm>
          <a:prstGeom prst="rect">
            <a:avLst/>
          </a:prstGeom>
          <a:noFill/>
          <a:ln w="28575" cap="flat" cmpd="sng">
            <a:solidFill>
              <a:srgbClr val="41719C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学  习  迁  移</a:t>
            </a:r>
          </a:p>
        </p:txBody>
      </p:sp>
      <p:sp>
        <p:nvSpPr>
          <p:cNvPr id="2" name="Text Box 9"/>
          <p:cNvSpPr txBox="1"/>
          <p:nvPr/>
        </p:nvSpPr>
        <p:spPr>
          <a:xfrm>
            <a:off x="6127750" y="2275840"/>
            <a:ext cx="527494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indent="609600" algn="just">
              <a:lnSpc>
                <a:spcPct val="150000"/>
              </a:lnSpc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分析一下颔联中“起”“生”的表达效果？</a:t>
            </a:r>
          </a:p>
        </p:txBody>
      </p:sp>
      <p:sp>
        <p:nvSpPr>
          <p:cNvPr id="4" name="Text Box 9"/>
          <p:cNvSpPr txBox="1"/>
          <p:nvPr/>
        </p:nvSpPr>
        <p:spPr>
          <a:xfrm>
            <a:off x="6127750" y="3947160"/>
            <a:ext cx="540067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indent="609600" algn="just">
              <a:lnSpc>
                <a:spcPct val="150000"/>
              </a:lnSpc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尾联中李白借用君平的典故有何用意？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1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1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081" grpId="0"/>
      <p:bldP spid="2" grpId="0"/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7105" name="图片 1" descr="组48325同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7107" name="文本框 7"/>
          <p:cNvSpPr txBox="1"/>
          <p:nvPr/>
        </p:nvSpPr>
        <p:spPr>
          <a:xfrm>
            <a:off x="1060450" y="752475"/>
            <a:ext cx="1404938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/>
            <a:r>
              <a:rPr lang="zh-CN" altLang="zh-CN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合作探究</a:t>
            </a:r>
          </a:p>
        </p:txBody>
      </p:sp>
      <p:sp>
        <p:nvSpPr>
          <p:cNvPr id="2" name="Text Box 9"/>
          <p:cNvSpPr txBox="1"/>
          <p:nvPr/>
        </p:nvSpPr>
        <p:spPr>
          <a:xfrm>
            <a:off x="960755" y="1355725"/>
            <a:ext cx="7773035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indent="609600" algn="just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分析一下颔联中“起”“生”的表达效果？</a:t>
            </a:r>
          </a:p>
        </p:txBody>
      </p:sp>
      <p:sp>
        <p:nvSpPr>
          <p:cNvPr id="4" name="Text Box 9"/>
          <p:cNvSpPr txBox="1"/>
          <p:nvPr/>
        </p:nvSpPr>
        <p:spPr>
          <a:xfrm>
            <a:off x="646430" y="2419985"/>
            <a:ext cx="745426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indent="609600" algn="just"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“起”字写山崖峭壁宛如迎面而来，从人的脸侧重叠而起, 把本来是静态的岩崖写成动态；“生”字“是出现，长出的意思，写云气依傍着马头而升腾翻滚，像是腾云驾雾一般，</a:t>
            </a: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既写出云雾之飘动，又见栈道之高危。该联想象诡异，境界奇美，形象地表现出入蜀道路之险，写得气韵飞动。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695" y="611505"/>
            <a:ext cx="3947795" cy="394779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7105" name="图片 1" descr="组48325同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7107" name="文本框 7"/>
          <p:cNvSpPr txBox="1"/>
          <p:nvPr/>
        </p:nvSpPr>
        <p:spPr>
          <a:xfrm>
            <a:off x="1060450" y="752475"/>
            <a:ext cx="1404938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/>
            <a:r>
              <a:rPr lang="zh-CN" altLang="zh-CN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合作探究</a:t>
            </a:r>
          </a:p>
        </p:txBody>
      </p:sp>
      <p:sp>
        <p:nvSpPr>
          <p:cNvPr id="2" name="Text Box 9"/>
          <p:cNvSpPr txBox="1"/>
          <p:nvPr/>
        </p:nvSpPr>
        <p:spPr>
          <a:xfrm>
            <a:off x="960755" y="1725930"/>
            <a:ext cx="7773035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indent="609600" algn="just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尾联中李白借用君平的典故有何用意？</a:t>
            </a:r>
          </a:p>
        </p:txBody>
      </p:sp>
      <p:sp>
        <p:nvSpPr>
          <p:cNvPr id="4" name="Text Box 9"/>
          <p:cNvSpPr txBox="1"/>
          <p:nvPr/>
        </p:nvSpPr>
        <p:spPr>
          <a:xfrm>
            <a:off x="1778635" y="2976880"/>
            <a:ext cx="544258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indent="609600" algn="just">
              <a:lnSpc>
                <a:spcPct val="150000"/>
              </a:lnSpc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婉转地启发他的朋友不要沉迷于功名利禄之中。可谓谆谆善诱，凝聚着深挚的情谊，而其中又寄寓作者本人在长安政治上遭人排挤的深深感慨。 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695" y="611505"/>
            <a:ext cx="3947795" cy="394779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4753" name="图片 1" descr="组48325同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4755" name="文本框 7"/>
          <p:cNvSpPr txBox="1"/>
          <p:nvPr/>
        </p:nvSpPr>
        <p:spPr>
          <a:xfrm>
            <a:off x="1060450" y="752475"/>
            <a:ext cx="1422400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课堂练习</a:t>
            </a:r>
          </a:p>
        </p:txBody>
      </p:sp>
      <p:sp>
        <p:nvSpPr>
          <p:cNvPr id="2" name="矩形 1"/>
          <p:cNvSpPr/>
          <p:nvPr/>
        </p:nvSpPr>
        <p:spPr>
          <a:xfrm>
            <a:off x="1668145" y="1355725"/>
            <a:ext cx="5460365" cy="40614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指出划线字的意义和用法。</a:t>
            </a:r>
          </a:p>
          <a:p>
            <a:pPr eaLnBrk="0" hangingPunct="0">
              <a:lnSpc>
                <a:spcPct val="150000"/>
              </a:lnSpc>
            </a:pP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1、猿猱欲度</a:t>
            </a:r>
            <a:r>
              <a:rPr lang="zh-CN" altLang="en-US" sz="2800" b="1" u="sng">
                <a:latin typeface="楷体" panose="02010609060101010101" pitchFamily="49" charset="-122"/>
                <a:ea typeface="楷体" panose="02010609060101010101" pitchFamily="49" charset="-122"/>
              </a:rPr>
              <a:t>愁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攀援 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2、使人听此</a:t>
            </a:r>
            <a:r>
              <a:rPr lang="zh-CN" altLang="en-US" sz="2800" b="1" u="sng">
                <a:latin typeface="楷体" panose="02010609060101010101" pitchFamily="49" charset="-122"/>
                <a:ea typeface="楷体" panose="02010609060101010101" pitchFamily="49" charset="-122"/>
              </a:rPr>
              <a:t>凋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朱颜 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3、砯崖</a:t>
            </a:r>
            <a:r>
              <a:rPr lang="zh-CN" altLang="en-US" sz="2800" b="1" u="sng">
                <a:latin typeface="楷体" panose="02010609060101010101" pitchFamily="49" charset="-122"/>
                <a:ea typeface="楷体" panose="02010609060101010101" pitchFamily="49" charset="-122"/>
              </a:rPr>
              <a:t>转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石万壑雷 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4、侧身</a:t>
            </a:r>
            <a:r>
              <a:rPr lang="zh-CN" altLang="en-US" sz="2800" b="1" u="sng">
                <a:latin typeface="楷体" panose="02010609060101010101" pitchFamily="49" charset="-122"/>
                <a:ea typeface="楷体" panose="02010609060101010101" pitchFamily="49" charset="-122"/>
              </a:rPr>
              <a:t>西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望长咨嗟 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146165" y="2740660"/>
            <a:ext cx="3787775" cy="2676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愁---发愁，为动用法</a:t>
            </a:r>
          </a:p>
          <a:p>
            <a:pPr algn="just"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使---凋谢，使动用法</a:t>
            </a:r>
          </a:p>
          <a:p>
            <a:pPr algn="just"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使---滚动，使动用法</a:t>
            </a:r>
          </a:p>
          <a:p>
            <a:pPr algn="just"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向西，名作状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/>
        </p:nvGrpSpPr>
        <p:grpSpPr>
          <a:xfrm>
            <a:off x="1060450" y="1549400"/>
            <a:ext cx="9933940" cy="4061460"/>
            <a:chOff x="1670" y="2440"/>
            <a:chExt cx="15644" cy="6396"/>
          </a:xfrm>
        </p:grpSpPr>
        <p:sp>
          <p:nvSpPr>
            <p:cNvPr id="2" name="矩形 1"/>
            <p:cNvSpPr/>
            <p:nvPr/>
          </p:nvSpPr>
          <p:spPr>
            <a:xfrm>
              <a:off x="1670" y="2440"/>
              <a:ext cx="15644" cy="63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ctr" eaLnBrk="0" fontAlgn="base" hangingPunct="0">
                <a:lnSpc>
                  <a:spcPct val="150000"/>
                </a:lnSpc>
              </a:pPr>
              <a:r>
                <a:rPr lang="zh-CN" altLang="en-US" sz="3200" b="1" strike="noStrike" noProof="1"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理解性默写</a:t>
              </a:r>
              <a:endParaRPr lang="en-US" altLang="zh-CN" sz="2800" b="1" strike="noStrike" noProof="1"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  <a:p>
              <a:pPr eaLnBrk="0" fontAlgn="base" hangingPunct="0">
                <a:lnSpc>
                  <a:spcPct val="150000"/>
                </a:lnSpc>
              </a:pPr>
              <a:r>
                <a:rPr lang="en-US" altLang="zh-CN" sz="2800" b="1" strike="noStrike" noProof="1"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1</a:t>
              </a:r>
              <a:r>
                <a:rPr lang="zh-CN" altLang="en-US" sz="2800" b="1" strike="noStrike" noProof="1"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、李白在《蜀道难》一诗中引用神话传说为其增添了浪漫气息，如引用“五丁开山”一神话的句子是</a:t>
              </a:r>
            </a:p>
            <a:p>
              <a:pPr eaLnBrk="0" fontAlgn="base" hangingPunct="0">
                <a:lnSpc>
                  <a:spcPct val="150000"/>
                </a:lnSpc>
              </a:pPr>
              <a:endParaRPr lang="zh-CN" altLang="en-US" sz="2800" b="1" strike="noStrike" noProof="1"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  <a:p>
              <a:pPr eaLnBrk="0" fontAlgn="base" hangingPunct="0">
                <a:lnSpc>
                  <a:spcPct val="150000"/>
                </a:lnSpc>
              </a:pPr>
              <a:r>
                <a:rPr lang="en-US" altLang="zh-CN" sz="2800" b="1" strike="noStrike" noProof="1"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2</a:t>
              </a:r>
              <a:r>
                <a:rPr lang="zh-CN" altLang="en-US" sz="2800" b="1" strike="noStrike" noProof="1"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、用夸张的手法写蜀道高与天齐，险似绝壁的句子是：</a:t>
              </a:r>
            </a:p>
            <a:p>
              <a:pPr eaLnBrk="0" fontAlgn="base" hangingPunct="0">
                <a:lnSpc>
                  <a:spcPct val="150000"/>
                </a:lnSpc>
              </a:pPr>
              <a:endParaRPr lang="zh-CN" altLang="en-US" sz="2800" b="1" strike="noStrike" noProof="1"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cxnSp>
          <p:nvCxnSpPr>
            <p:cNvPr id="3" name="直接连接符 2"/>
            <p:cNvCxnSpPr/>
            <p:nvPr/>
          </p:nvCxnSpPr>
          <p:spPr>
            <a:xfrm>
              <a:off x="12166" y="5612"/>
              <a:ext cx="4546" cy="1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>
              <a:off x="1670" y="6854"/>
              <a:ext cx="4546" cy="1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flipV="1">
              <a:off x="1713" y="8575"/>
              <a:ext cx="10570" cy="7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5777" name="图片 1" descr="组48325同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5779" name="文本框 7"/>
          <p:cNvSpPr txBox="1"/>
          <p:nvPr/>
        </p:nvSpPr>
        <p:spPr>
          <a:xfrm>
            <a:off x="1060450" y="752475"/>
            <a:ext cx="1422400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课堂练习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7701915" y="3103245"/>
            <a:ext cx="31140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 eaLnBrk="0" hangingPunct="0"/>
            <a:r>
              <a:rPr lang="en-US" alt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地崩山摧壮士死，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34390" y="3891915"/>
            <a:ext cx="37852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 eaLnBrk="0" hangingPunct="0"/>
            <a:r>
              <a:rPr lang="en-US" alt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然后天梯石栈相钩连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581785" y="4948555"/>
            <a:ext cx="52698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 eaLnBrk="0" hangingPunct="0"/>
            <a:r>
              <a:rPr lang="en-US" alt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连峰去天不盈尺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枯松倒挂倚绝壁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6" grpId="0"/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6801" name="图片 1" descr="组48325同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6803" name="文本框 7"/>
          <p:cNvSpPr txBox="1"/>
          <p:nvPr/>
        </p:nvSpPr>
        <p:spPr>
          <a:xfrm>
            <a:off x="1060450" y="752475"/>
            <a:ext cx="1422400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课堂练习</a:t>
            </a:r>
          </a:p>
        </p:txBody>
      </p:sp>
      <p:sp>
        <p:nvSpPr>
          <p:cNvPr id="2" name="矩形 1"/>
          <p:cNvSpPr/>
          <p:nvPr/>
        </p:nvSpPr>
        <p:spPr>
          <a:xfrm>
            <a:off x="1060450" y="1355725"/>
            <a:ext cx="10475595" cy="52622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indent="711200" eaLnBrk="0" hangingPunct="0">
              <a:lnSpc>
                <a:spcPct val="10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对《蜀道难》这首诗评析不恰当的一项是（    ）</a:t>
            </a:r>
          </a:p>
          <a:p>
            <a:pPr indent="711200" eaLnBrk="0" hangingPunct="0">
              <a:lnSpc>
                <a:spcPct val="100000"/>
              </a:lnSpc>
            </a:pP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711200" eaLnBrk="0" hangingPunct="0">
              <a:lnSpc>
                <a:spcPct val="100000"/>
              </a:lnSpc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A.这首诗大体按照由古及今，自秦入蜀的线索，抓住各处山水的特点，以展示蜀道之难。</a:t>
            </a:r>
          </a:p>
          <a:p>
            <a:pPr indent="711200" eaLnBrk="0" hangingPunct="0">
              <a:lnSpc>
                <a:spcPct val="100000"/>
              </a:lnSpc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B.这首诗融贯着诗人的浪漫主义激情，主要表现在诗人寄情山水，放浪形骸，他对自然景物不是冷漠的观赏，而是用奇特的想像让景色带上浓郁的主观色彩，赋予诗人情感的气质。</a:t>
            </a:r>
          </a:p>
          <a:p>
            <a:pPr indent="711200" eaLnBrk="0" hangingPunct="0">
              <a:lnSpc>
                <a:spcPct val="100000"/>
              </a:lnSpc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C.这首诗以七言为主，其余是散文化的杂言，句式参差错落，长短不齐，形成了极为奔放的语言风格。</a:t>
            </a:r>
          </a:p>
          <a:p>
            <a:pPr indent="711200" eaLnBrk="0" hangingPunct="0">
              <a:lnSpc>
                <a:spcPct val="100000"/>
              </a:lnSpc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D.殷璠编的《河岳英灵集》称此诗“奇之又奇，自《骚》人以还，鲜有此体调也”，是因为李白在这首诗中创制了新乐府的诗歌形式。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666163" y="1080453"/>
            <a:ext cx="838200" cy="10144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 eaLnBrk="0" hangingPunct="0"/>
            <a:r>
              <a:rPr lang="en-US" altLang="zh-CN" sz="600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D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7827" name="图片 1" descr="组48325同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7829" name="文本框 7"/>
          <p:cNvSpPr txBox="1"/>
          <p:nvPr/>
        </p:nvSpPr>
        <p:spPr>
          <a:xfrm>
            <a:off x="1060450" y="752475"/>
            <a:ext cx="1404938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拓展提高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9953321" y="1213309"/>
            <a:ext cx="2005238" cy="38743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43611" y="6066428"/>
            <a:ext cx="2457854" cy="474891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11305722" y="659193"/>
            <a:ext cx="483444" cy="32004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4633069" y="1146574"/>
            <a:ext cx="5184866" cy="559435"/>
            <a:chOff x="68507" y="309370"/>
            <a:chExt cx="5184866" cy="559435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flipH="1">
              <a:off x="68507" y="309370"/>
              <a:ext cx="1324047" cy="55943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flipH="1">
              <a:off x="4047202" y="309370"/>
              <a:ext cx="1206171" cy="55943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flipH="1">
              <a:off x="1392550" y="309370"/>
              <a:ext cx="2654651" cy="559435"/>
            </a:xfrm>
            <a:prstGeom prst="rect">
              <a:avLst/>
            </a:prstGeom>
          </p:spPr>
        </p:pic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85970" y="1281102"/>
            <a:ext cx="350008" cy="329868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4778375" y="806274"/>
            <a:ext cx="4162926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spc="-15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b="1" spc="-15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蜀道难</a:t>
            </a:r>
            <a:r>
              <a:rPr lang="en-US" altLang="zh-CN" sz="2400" b="1" spc="-15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 b="1" spc="-15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的写作背景及目的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4228465" y="2343150"/>
            <a:ext cx="7077075" cy="3430800"/>
            <a:chOff x="4253217" y="1836966"/>
            <a:chExt cx="7076931" cy="3163178"/>
          </a:xfrm>
        </p:grpSpPr>
        <p:sp>
          <p:nvSpPr>
            <p:cNvPr id="82" name="文本框 81"/>
            <p:cNvSpPr txBox="1"/>
            <p:nvPr/>
          </p:nvSpPr>
          <p:spPr>
            <a:xfrm>
              <a:off x="4253217" y="1836966"/>
              <a:ext cx="7076931" cy="9355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584200" algn="just">
                <a:lnSpc>
                  <a:spcPct val="100000"/>
                </a:lnSpc>
                <a:spcBef>
                  <a:spcPct val="0"/>
                </a:spcBef>
              </a:pPr>
              <a:r>
                <a:rPr kumimoji="1" lang="zh-CN" altLang="en-US" sz="2000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唐代蜀中商业经济极为发达，入蜀的人乐不思返，而没有认识到这一地区形势险要，自古为封建割据之地，随时有发生叛乱的可能。</a:t>
              </a:r>
            </a:p>
          </p:txBody>
        </p:sp>
        <p:sp>
          <p:nvSpPr>
            <p:cNvPr id="83" name="文本框 82"/>
            <p:cNvSpPr txBox="1"/>
            <p:nvPr/>
          </p:nvSpPr>
          <p:spPr>
            <a:xfrm>
              <a:off x="4253217" y="2929935"/>
              <a:ext cx="7076931" cy="20702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584200" algn="just">
                <a:lnSpc>
                  <a:spcPct val="100000"/>
                </a:lnSpc>
                <a:spcBef>
                  <a:spcPct val="0"/>
                </a:spcBef>
              </a:pPr>
              <a:r>
                <a:rPr kumimoji="1" lang="zh-CN" altLang="en-US" sz="2000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这首诗大约是唐玄宗天宝元年（</a:t>
              </a:r>
              <a:r>
                <a:rPr kumimoji="1" lang="en-US" altLang="zh-CN" sz="2000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742</a:t>
              </a:r>
              <a:r>
                <a:rPr kumimoji="1" lang="zh-CN" altLang="en-US" sz="2000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）李白初入长安之作。</a:t>
              </a:r>
              <a:r>
                <a:rPr kumimoji="1" lang="en-US" altLang="zh-CN" sz="2000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《</a:t>
              </a:r>
              <a:r>
                <a:rPr kumimoji="1" lang="zh-CN" altLang="en-US" sz="2000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蜀道难</a:t>
              </a:r>
              <a:r>
                <a:rPr kumimoji="1" lang="en-US" altLang="zh-CN" sz="2000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  <a:r>
                <a:rPr kumimoji="1" lang="zh-CN" altLang="en-US" sz="2000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是乐府古题，它以蜀道险阻为内容，寓有功业难成之意。正是这一点，触动了李白初入长安追求功名未成的心事。当友人入蜀时，他便用这一古题写诗送别友人。</a:t>
              </a:r>
              <a:r>
                <a:rPr kumimoji="1" lang="zh-CN" altLang="en-US" sz="2000" b="1" spc="300">
                  <a:solidFill>
                    <a:srgbClr val="96572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诗中极力描绘入蜀道路的艰难险阻，表达对蜀中军阀割据作乱和友人旅蜀安危的担忧，更借此抒发世道艰难，志士功业难成的悲愤。</a:t>
              </a:r>
            </a:p>
          </p:txBody>
        </p:sp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10"/>
          <a:srcRect r="44433" b="11802"/>
          <a:stretch>
            <a:fillRect/>
          </a:stretch>
        </p:blipFill>
        <p:spPr>
          <a:xfrm flipH="1">
            <a:off x="285705" y="2492678"/>
            <a:ext cx="3628868" cy="3788071"/>
          </a:xfrm>
          <a:prstGeom prst="rect">
            <a:avLst/>
          </a:prstGeom>
        </p:spPr>
      </p:pic>
      <p:sp>
        <p:nvSpPr>
          <p:cNvPr id="85" name="矩形 84"/>
          <p:cNvSpPr/>
          <p:nvPr/>
        </p:nvSpPr>
        <p:spPr>
          <a:xfrm>
            <a:off x="107950" y="1867535"/>
            <a:ext cx="11680825" cy="4672965"/>
          </a:xfrm>
          <a:custGeom>
            <a:gdLst>
              <a:gd name="connsiteX0" fmla="*/ 0 w 10526642"/>
              <a:gd name="connsiteY0" fmla="*/ 0 h 3423565"/>
              <a:gd name="connsiteX1" fmla="*/ 10526642 w 10526642"/>
              <a:gd name="connsiteY1" fmla="*/ 0 h 3423565"/>
              <a:gd name="connsiteX2" fmla="*/ 10526642 w 10526642"/>
              <a:gd name="connsiteY2" fmla="*/ 3423565 h 3423565"/>
              <a:gd name="connsiteX3" fmla="*/ 0 w 10526642"/>
              <a:gd name="connsiteY3" fmla="*/ 3423565 h 3423565"/>
              <a:gd name="connsiteX4" fmla="*/ 0 w 10526642"/>
              <a:gd name="connsiteY4" fmla="*/ 0 h 3423565"/>
              <a:gd name="connsiteX0-1" fmla="*/ 0 w 10526642"/>
              <a:gd name="connsiteY0-2" fmla="*/ 9473 h 3433038"/>
              <a:gd name="connsiteX1-3" fmla="*/ 1972788 w 10526642"/>
              <a:gd name="connsiteY1-4" fmla="*/ 0 h 3433038"/>
              <a:gd name="connsiteX2-5" fmla="*/ 10526642 w 10526642"/>
              <a:gd name="connsiteY2-6" fmla="*/ 9473 h 3433038"/>
              <a:gd name="connsiteX3-7" fmla="*/ 10526642 w 10526642"/>
              <a:gd name="connsiteY3-8" fmla="*/ 3433038 h 3433038"/>
              <a:gd name="connsiteX4-9" fmla="*/ 0 w 10526642"/>
              <a:gd name="connsiteY4-10" fmla="*/ 3433038 h 3433038"/>
              <a:gd name="connsiteX5" fmla="*/ 0 w 10526642"/>
              <a:gd name="connsiteY5" fmla="*/ 9473 h 3433038"/>
              <a:gd name="connsiteX0-11" fmla="*/ 8412 w 10535054"/>
              <a:gd name="connsiteY0-12" fmla="*/ 9473 h 3433038"/>
              <a:gd name="connsiteX1-13" fmla="*/ 1981200 w 10535054"/>
              <a:gd name="connsiteY1-14" fmla="*/ 0 h 3433038"/>
              <a:gd name="connsiteX2-15" fmla="*/ 10535054 w 10535054"/>
              <a:gd name="connsiteY2-16" fmla="*/ 9473 h 3433038"/>
              <a:gd name="connsiteX3-17" fmla="*/ 10535054 w 10535054"/>
              <a:gd name="connsiteY3-18" fmla="*/ 3433038 h 3433038"/>
              <a:gd name="connsiteX4-19" fmla="*/ 8412 w 10535054"/>
              <a:gd name="connsiteY4-20" fmla="*/ 3433038 h 3433038"/>
              <a:gd name="connsiteX5-21" fmla="*/ 0 w 10535054"/>
              <a:gd name="connsiteY5-22" fmla="*/ 1452880 h 3433038"/>
              <a:gd name="connsiteX6" fmla="*/ 8412 w 10535054"/>
              <a:gd name="connsiteY6" fmla="*/ 9473 h 3433038"/>
              <a:gd name="connsiteX0-23" fmla="*/ 8412 w 10535054"/>
              <a:gd name="connsiteY0-24" fmla="*/ 9473 h 3433038"/>
              <a:gd name="connsiteX1-25" fmla="*/ 1981200 w 10535054"/>
              <a:gd name="connsiteY1-26" fmla="*/ 0 h 3433038"/>
              <a:gd name="connsiteX2-27" fmla="*/ 10535054 w 10535054"/>
              <a:gd name="connsiteY2-28" fmla="*/ 9473 h 3433038"/>
              <a:gd name="connsiteX3-29" fmla="*/ 10535054 w 10535054"/>
              <a:gd name="connsiteY3-30" fmla="*/ 3433038 h 3433038"/>
              <a:gd name="connsiteX4-31" fmla="*/ 8412 w 10535054"/>
              <a:gd name="connsiteY4-32" fmla="*/ 3433038 h 3433038"/>
              <a:gd name="connsiteX5-33" fmla="*/ 0 w 10535054"/>
              <a:gd name="connsiteY5-34" fmla="*/ 1452880 h 3433038"/>
              <a:gd name="connsiteX6-35" fmla="*/ 99852 w 10535054"/>
              <a:gd name="connsiteY6-36" fmla="*/ 100913 h 3433038"/>
              <a:gd name="connsiteX0-37" fmla="*/ 1981200 w 10535054"/>
              <a:gd name="connsiteY0-38" fmla="*/ 0 h 3433038"/>
              <a:gd name="connsiteX1-39" fmla="*/ 10535054 w 10535054"/>
              <a:gd name="connsiteY1-40" fmla="*/ 9473 h 3433038"/>
              <a:gd name="connsiteX2-41" fmla="*/ 10535054 w 10535054"/>
              <a:gd name="connsiteY2-42" fmla="*/ 3433038 h 3433038"/>
              <a:gd name="connsiteX3-43" fmla="*/ 8412 w 10535054"/>
              <a:gd name="connsiteY3-44" fmla="*/ 3433038 h 3433038"/>
              <a:gd name="connsiteX4-45" fmla="*/ 0 w 10535054"/>
              <a:gd name="connsiteY4-46" fmla="*/ 1452880 h 3433038"/>
              <a:gd name="connsiteX5-47" fmla="*/ 99852 w 10535054"/>
              <a:gd name="connsiteY5-48" fmla="*/ 100913 h 3433038"/>
              <a:gd name="connsiteX0-49" fmla="*/ 1981200 w 10535054"/>
              <a:gd name="connsiteY0-50" fmla="*/ 0 h 3433038"/>
              <a:gd name="connsiteX1-51" fmla="*/ 10535054 w 10535054"/>
              <a:gd name="connsiteY1-52" fmla="*/ 9473 h 3433038"/>
              <a:gd name="connsiteX2-53" fmla="*/ 10535054 w 10535054"/>
              <a:gd name="connsiteY2-54" fmla="*/ 3433038 h 3433038"/>
              <a:gd name="connsiteX3-55" fmla="*/ 8412 w 10535054"/>
              <a:gd name="connsiteY3-56" fmla="*/ 3433038 h 3433038"/>
              <a:gd name="connsiteX4-57" fmla="*/ 0 w 10535054"/>
              <a:gd name="connsiteY4-58" fmla="*/ 1452880 h 3433038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535054" h="3433038">
                <a:moveTo>
                  <a:pt x="1981200" y="0"/>
                </a:moveTo>
                <a:lnTo>
                  <a:pt x="10535054" y="9473"/>
                </a:lnTo>
                <a:lnTo>
                  <a:pt x="10535054" y="3433038"/>
                </a:lnTo>
                <a:lnTo>
                  <a:pt x="8412" y="3433038"/>
                </a:lnTo>
                <a:lnTo>
                  <a:pt x="0" y="1452880"/>
                </a:lnTo>
              </a:path>
            </a:pathLst>
          </a:custGeom>
          <a:noFill/>
          <a:ln w="28575">
            <a:solidFill>
              <a:srgbClr val="D9AE7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advClick="0"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0721" name="图片 1" descr="组48325同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400" y="658813"/>
            <a:ext cx="3781425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3" name="文本框 7"/>
          <p:cNvSpPr txBox="1"/>
          <p:nvPr/>
        </p:nvSpPr>
        <p:spPr>
          <a:xfrm>
            <a:off x="1060450" y="752475"/>
            <a:ext cx="2954338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教学目标与核心素养</a:t>
            </a:r>
          </a:p>
        </p:txBody>
      </p:sp>
      <p:sp>
        <p:nvSpPr>
          <p:cNvPr id="30724" name="矩形 1"/>
          <p:cNvSpPr/>
          <p:nvPr/>
        </p:nvSpPr>
        <p:spPr>
          <a:xfrm>
            <a:off x="1797050" y="2413000"/>
            <a:ext cx="9032875" cy="39693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整体感知全诗的感情基调，疏通大意，把握全诗的行文脉络。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2、培养学生鉴赏诗歌作品的能力和方法，鉴赏本诗的艺术特色。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3、感受本诗的宏大气势和奔放的感情，品味诗歌的浪漫主义风格。</a:t>
            </a:r>
          </a:p>
        </p:txBody>
      </p:sp>
      <p:sp>
        <p:nvSpPr>
          <p:cNvPr id="30725" name="TextBox 1"/>
          <p:cNvSpPr txBox="1"/>
          <p:nvPr/>
        </p:nvSpPr>
        <p:spPr>
          <a:xfrm>
            <a:off x="1300163" y="1685925"/>
            <a:ext cx="1992312" cy="5857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教学目标</a:t>
            </a:r>
          </a:p>
        </p:txBody>
      </p:sp>
    </p:spTree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9873" name="图片 1" descr="组48325同意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9875" name="文本框 7"/>
          <p:cNvSpPr txBox="1"/>
          <p:nvPr/>
        </p:nvSpPr>
        <p:spPr>
          <a:xfrm>
            <a:off x="1060450" y="752475"/>
            <a:ext cx="1422400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板书设计</a:t>
            </a:r>
          </a:p>
        </p:txBody>
      </p:sp>
      <p:pic>
        <p:nvPicPr>
          <p:cNvPr id="79879" name="图片 2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-3578211">
            <a:off x="727075" y="5464175"/>
            <a:ext cx="762000" cy="574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9880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4473254">
            <a:off x="10881678" y="822008"/>
            <a:ext cx="787400" cy="590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9881" name="图片 3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89184">
            <a:off x="428625" y="2382838"/>
            <a:ext cx="714375" cy="536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9882" name="图片 3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4473254">
            <a:off x="766763" y="3503613"/>
            <a:ext cx="785812" cy="590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" name="矩形 25"/>
          <p:cNvSpPr/>
          <p:nvPr/>
        </p:nvSpPr>
        <p:spPr>
          <a:xfrm>
            <a:off x="5030470" y="2465070"/>
            <a:ext cx="2426970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kumimoji="1" lang="zh-CN" altLang="en-US" sz="2400" b="1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大胆的夸张</a:t>
            </a:r>
          </a:p>
        </p:txBody>
      </p:sp>
      <p:sp>
        <p:nvSpPr>
          <p:cNvPr id="69" name="矩形 68"/>
          <p:cNvSpPr/>
          <p:nvPr/>
        </p:nvSpPr>
        <p:spPr>
          <a:xfrm>
            <a:off x="5030470" y="3249295"/>
            <a:ext cx="2227580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kumimoji="1" lang="zh-CN" altLang="en-US" sz="2400" b="1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奇特的想象</a:t>
            </a:r>
          </a:p>
        </p:txBody>
      </p:sp>
      <p:sp>
        <p:nvSpPr>
          <p:cNvPr id="78" name="矩形 77"/>
          <p:cNvSpPr/>
          <p:nvPr/>
        </p:nvSpPr>
        <p:spPr>
          <a:xfrm>
            <a:off x="5030470" y="4817745"/>
            <a:ext cx="2884170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kumimoji="1" lang="zh-CN" altLang="en-US" sz="2400" b="1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强烈的感情</a:t>
            </a:r>
          </a:p>
        </p:txBody>
      </p:sp>
      <p:sp>
        <p:nvSpPr>
          <p:cNvPr id="95" name="矩形 94"/>
          <p:cNvSpPr/>
          <p:nvPr/>
        </p:nvSpPr>
        <p:spPr>
          <a:xfrm>
            <a:off x="5030470" y="4033520"/>
            <a:ext cx="2044700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kumimoji="1" lang="zh-CN" altLang="en-US" sz="2400" b="1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变幻的语言</a:t>
            </a:r>
          </a:p>
        </p:txBody>
      </p:sp>
      <p:sp>
        <p:nvSpPr>
          <p:cNvPr id="6" name="矩形 5"/>
          <p:cNvSpPr/>
          <p:nvPr/>
        </p:nvSpPr>
        <p:spPr>
          <a:xfrm>
            <a:off x="2795905" y="2925445"/>
            <a:ext cx="1495425" cy="1568450"/>
          </a:xfrm>
          <a:prstGeom prst="rect">
            <a:avLst/>
          </a:prstGeom>
          <a:solidFill>
            <a:srgbClr val="965722"/>
          </a:solidFill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spc="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艺术特色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3751580" y="1266649"/>
            <a:ext cx="4162926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spc="-15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蜀   道  难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1641" y="4035623"/>
            <a:ext cx="3762687" cy="2508104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1921" name="图片 1" descr="组48325同意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23" name="文本框 7"/>
          <p:cNvSpPr txBox="1"/>
          <p:nvPr/>
        </p:nvSpPr>
        <p:spPr>
          <a:xfrm>
            <a:off x="1060450" y="752475"/>
            <a:ext cx="1422400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作业布置</a:t>
            </a:r>
          </a:p>
        </p:txBody>
      </p:sp>
      <p:sp>
        <p:nvSpPr>
          <p:cNvPr id="37893" name="矩形 4"/>
          <p:cNvSpPr/>
          <p:nvPr/>
        </p:nvSpPr>
        <p:spPr>
          <a:xfrm>
            <a:off x="1739900" y="2367915"/>
            <a:ext cx="465201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indent="711200" eaLnBrk="0" hangingPunct="0">
              <a:lnSpc>
                <a:spcPct val="15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仿照《蜀道难》，歌咏家乡的山水风物。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672070" y="557530"/>
            <a:ext cx="4461510" cy="6105525"/>
          </a:xfrm>
          <a:prstGeom prst="rect">
            <a:avLst/>
          </a:prstGeom>
        </p:spPr>
      </p:pic>
      <p:pic>
        <p:nvPicPr>
          <p:cNvPr id="81924" name="New picture"/>
          <p:cNvPicPr/>
          <p:nvPr/>
        </p:nvPicPr>
        <p:blipFill>
          <a:blip r:embed="rId5"/>
          <a:stretch>
            <a:fillRect/>
          </a:stretch>
        </p:blipFill>
        <p:spPr>
          <a:xfrm>
            <a:off x="11950700" y="11468100"/>
            <a:ext cx="368300" cy="2667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1745" name="图片 1" descr="组48325同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400" y="658813"/>
            <a:ext cx="3781425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7" name="文本框 7"/>
          <p:cNvSpPr txBox="1"/>
          <p:nvPr/>
        </p:nvSpPr>
        <p:spPr>
          <a:xfrm>
            <a:off x="1060450" y="752475"/>
            <a:ext cx="2954338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教学目标与核心素养</a:t>
            </a:r>
          </a:p>
        </p:txBody>
      </p:sp>
      <p:sp>
        <p:nvSpPr>
          <p:cNvPr id="31748" name="矩形 1"/>
          <p:cNvSpPr/>
          <p:nvPr/>
        </p:nvSpPr>
        <p:spPr>
          <a:xfrm>
            <a:off x="1444625" y="2136775"/>
            <a:ext cx="10418763" cy="28613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语言建构与运用：学习品味诗歌精彩的语言。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思维发展与提升：</a:t>
            </a:r>
            <a:r>
              <a:rPr 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学习想象、夸张等艺术手法。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审美鉴赏与创造：重视鉴赏诗歌的情感美和形式美，体会诗人抒发的情感。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文化传承与理解：能够根据诗歌的情感格调做到抑扬顿挫地朗读，并能熟练地背诵、背写。</a:t>
            </a:r>
          </a:p>
        </p:txBody>
      </p:sp>
      <p:sp>
        <p:nvSpPr>
          <p:cNvPr id="31749" name="TextBox 1"/>
          <p:cNvSpPr txBox="1"/>
          <p:nvPr/>
        </p:nvSpPr>
        <p:spPr>
          <a:xfrm>
            <a:off x="1300163" y="1550988"/>
            <a:ext cx="1992312" cy="5857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核心素养</a:t>
            </a:r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4" name="文本框 8193"/>
          <p:cNvSpPr txBox="1"/>
          <p:nvPr/>
        </p:nvSpPr>
        <p:spPr>
          <a:xfrm>
            <a:off x="1060450" y="2418080"/>
            <a:ext cx="571627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　　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酒入豪肠，七分酿成了月光，余下的三分啸成剑气，绣口一吐就半个盛唐。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              ——余光中《寻李白》</a:t>
            </a:r>
          </a:p>
        </p:txBody>
      </p:sp>
      <p:pic>
        <p:nvPicPr>
          <p:cNvPr id="33793" name="图片 1" descr="组48325同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5" name="文本框 7"/>
          <p:cNvSpPr txBox="1"/>
          <p:nvPr/>
        </p:nvSpPr>
        <p:spPr>
          <a:xfrm>
            <a:off x="1060450" y="752475"/>
            <a:ext cx="1422400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新知讲解</a:t>
            </a:r>
          </a:p>
        </p:txBody>
      </p:sp>
      <p:sp>
        <p:nvSpPr>
          <p:cNvPr id="41" name="任意多边形 40"/>
          <p:cNvSpPr/>
          <p:nvPr/>
        </p:nvSpPr>
        <p:spPr>
          <a:xfrm>
            <a:off x="8177293" y="1748775"/>
            <a:ext cx="2933942" cy="4136856"/>
          </a:xfrm>
          <a:custGeom>
            <a:gdLst>
              <a:gd name="connsiteX0" fmla="*/ 0 w 2540000"/>
              <a:gd name="connsiteY0" fmla="*/ 0 h 3581400"/>
              <a:gd name="connsiteX1" fmla="*/ 2540000 w 2540000"/>
              <a:gd name="connsiteY1" fmla="*/ 0 h 3581400"/>
              <a:gd name="connsiteX2" fmla="*/ 2540000 w 2540000"/>
              <a:gd name="connsiteY2" fmla="*/ 3581400 h 3581400"/>
              <a:gd name="connsiteX3" fmla="*/ 0 w 2540000"/>
              <a:gd name="connsiteY3" fmla="*/ 3581400 h 35814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40000" h="3581400">
                <a:moveTo>
                  <a:pt x="0" y="0"/>
                </a:moveTo>
                <a:lnTo>
                  <a:pt x="2540000" y="0"/>
                </a:lnTo>
                <a:lnTo>
                  <a:pt x="2540000" y="3581400"/>
                </a:lnTo>
                <a:lnTo>
                  <a:pt x="0" y="3581400"/>
                </a:lnTo>
                <a:close/>
              </a:path>
            </a:pathLst>
          </a:custGeom>
          <a:noFill/>
          <a:ln w="57150">
            <a:solidFill>
              <a:srgbClr val="9657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Picture 2" descr="libai1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8004174" y="1567378"/>
            <a:ext cx="2933942" cy="4136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五边形 2"/>
          <p:cNvSpPr/>
          <p:nvPr/>
        </p:nvSpPr>
        <p:spPr>
          <a:xfrm rot="5400000">
            <a:off x="9744503" y="1785986"/>
            <a:ext cx="1282660" cy="483466"/>
          </a:xfrm>
          <a:prstGeom prst="homePlate">
            <a:avLst/>
          </a:prstGeom>
          <a:solidFill>
            <a:srgbClr val="965722"/>
          </a:solidFill>
        </p:spPr>
        <p:txBody>
          <a:bodyPr vert="vert270" wrap="none">
            <a:spAutoFit/>
          </a:bodyPr>
          <a:lstStyle/>
          <a:p>
            <a:r>
              <a:rPr lang="zh-CN" altLang="en-US" sz="3200" spc="-150">
                <a:solidFill>
                  <a:schemeClr val="bg1"/>
                </a:solidFill>
                <a:latin typeface="华文新魏" panose="02010800040101010101" charset="-122"/>
                <a:ea typeface="华文新魏" panose="02010800040101010101" charset="-122"/>
              </a:rPr>
              <a:t>李</a:t>
            </a:r>
            <a:endParaRPr lang="en-US" altLang="zh-CN" sz="3200" spc="-150">
              <a:solidFill>
                <a:schemeClr val="bg1"/>
              </a:solidFill>
              <a:latin typeface="华文新魏" panose="02010800040101010101" charset="-122"/>
              <a:ea typeface="华文新魏" panose="02010800040101010101" charset="-122"/>
            </a:endParaRPr>
          </a:p>
          <a:p>
            <a:r>
              <a:rPr lang="zh-CN" altLang="en-US" sz="3200" spc="-150">
                <a:solidFill>
                  <a:schemeClr val="bg1"/>
                </a:solidFill>
                <a:latin typeface="华文新魏" panose="02010800040101010101" charset="-122"/>
                <a:ea typeface="华文新魏" panose="02010800040101010101" charset="-122"/>
              </a:rPr>
              <a:t>白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0961" name="图片 1" descr="组48325同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63" name="文本框 7"/>
          <p:cNvSpPr txBox="1"/>
          <p:nvPr/>
        </p:nvSpPr>
        <p:spPr>
          <a:xfrm>
            <a:off x="1060450" y="752475"/>
            <a:ext cx="1416050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朗读诗歌</a:t>
            </a:r>
          </a:p>
        </p:txBody>
      </p:sp>
      <p:sp>
        <p:nvSpPr>
          <p:cNvPr id="14" name="矩形 13"/>
          <p:cNvSpPr/>
          <p:nvPr/>
        </p:nvSpPr>
        <p:spPr>
          <a:xfrm>
            <a:off x="-49212" y="-12700"/>
            <a:ext cx="12215813" cy="6883400"/>
          </a:xfrm>
          <a:prstGeom prst="rect">
            <a:avLst/>
          </a:prstGeom>
          <a:solidFill>
            <a:schemeClr val="bg1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11112" y="450850"/>
            <a:ext cx="12203113" cy="596423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图文框 5"/>
          <p:cNvSpPr/>
          <p:nvPr/>
        </p:nvSpPr>
        <p:spPr>
          <a:xfrm>
            <a:off x="100013" y="590550"/>
            <a:ext cx="11941175" cy="5684838"/>
          </a:xfrm>
          <a:prstGeom prst="frame">
            <a:avLst>
              <a:gd name="adj1" fmla="val 524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字魂73号-江南手书" pitchFamily="2" charset="-122"/>
              <a:ea typeface="字魂73号-江南手书" pitchFamily="2" charset="-122"/>
              <a:cs typeface="+mn-cs"/>
              <a:sym typeface="字魂73号-江南手书" pitchFamily="2" charset="-122"/>
            </a:endParaRPr>
          </a:p>
        </p:txBody>
      </p:sp>
      <p:sp>
        <p:nvSpPr>
          <p:cNvPr id="40967" name="Rectangle 3"/>
          <p:cNvSpPr>
            <a:spLocks noGrp="1"/>
          </p:cNvSpPr>
          <p:nvPr>
            <p:ph idx="4294967295"/>
          </p:nvPr>
        </p:nvSpPr>
        <p:spPr>
          <a:xfrm>
            <a:off x="960438" y="1598613"/>
            <a:ext cx="5229225" cy="4408487"/>
          </a:xfrm>
          <a:solidFill>
            <a:schemeClr val="bg1">
              <a:alpha val="75000"/>
            </a:schemeClr>
          </a:solidFill>
        </p:spPr>
        <p:txBody>
          <a:bodyPr vert="horz" wrap="square" lIns="91440" tIns="45720" rIns="91440" bIns="45720" anchor="t" anchorCtr="0"/>
          <a:lstStyle/>
          <a:p>
            <a:pPr eaLnBrk="1" hangingPunct="1">
              <a:lnSpc>
                <a:spcPct val="110000"/>
              </a:lnSpc>
              <a:buNone/>
            </a:pP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噫吁嚱！危乎高哉！</a:t>
            </a:r>
          </a:p>
          <a:p>
            <a:pPr eaLnBrk="1" hangingPunct="1">
              <a:lnSpc>
                <a:spcPct val="110000"/>
              </a:lnSpc>
              <a:buNone/>
            </a:pP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蜀道之难，难于上青天。</a:t>
            </a:r>
          </a:p>
          <a:p>
            <a:pPr eaLnBrk="1" hangingPunct="1">
              <a:lnSpc>
                <a:spcPct val="110000"/>
              </a:lnSpc>
              <a:buNone/>
            </a:pP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蚕丛及鱼凫，开国何茫然！</a:t>
            </a:r>
          </a:p>
          <a:p>
            <a:pPr eaLnBrk="1" hangingPunct="1">
              <a:lnSpc>
                <a:spcPct val="110000"/>
              </a:lnSpc>
              <a:buNone/>
            </a:pP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尔来四万八千岁，不与秦塞通人烟。</a:t>
            </a:r>
          </a:p>
          <a:p>
            <a:pPr eaLnBrk="1" hangingPunct="1">
              <a:lnSpc>
                <a:spcPct val="110000"/>
              </a:lnSpc>
              <a:buNone/>
            </a:pP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西当太白有鸟道，可以横绝峨眉巅。</a:t>
            </a:r>
          </a:p>
          <a:p>
            <a:pPr eaLnBrk="1" hangingPunct="1">
              <a:lnSpc>
                <a:spcPct val="110000"/>
              </a:lnSpc>
              <a:buNone/>
            </a:pP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地崩山摧壮士死，然后天梯石栈相钩连。</a:t>
            </a:r>
          </a:p>
          <a:p>
            <a:pPr eaLnBrk="1" hangingPunct="1">
              <a:lnSpc>
                <a:spcPct val="110000"/>
              </a:lnSpc>
              <a:buNone/>
            </a:pP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上有六龙回日之高标，下有冲波逆折之回川。</a:t>
            </a:r>
          </a:p>
          <a:p>
            <a:pPr eaLnBrk="1" hangingPunct="1">
              <a:lnSpc>
                <a:spcPct val="110000"/>
              </a:lnSpc>
              <a:buNone/>
            </a:pP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黄鹤之飞尚不得过，猿猱欲度愁攀援。</a:t>
            </a:r>
          </a:p>
          <a:p>
            <a:pPr eaLnBrk="1" hangingPunct="1">
              <a:lnSpc>
                <a:spcPct val="110000"/>
              </a:lnSpc>
              <a:buNone/>
            </a:pP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青泥何盘盘！百步九折萦岩峦。</a:t>
            </a:r>
          </a:p>
          <a:p>
            <a:pPr eaLnBrk="1" hangingPunct="1">
              <a:lnSpc>
                <a:spcPct val="110000"/>
              </a:lnSpc>
              <a:buNone/>
            </a:pP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扪参历井仰胁息，以手抚膺坐长叹。 </a:t>
            </a:r>
          </a:p>
        </p:txBody>
      </p:sp>
      <p:sp>
        <p:nvSpPr>
          <p:cNvPr id="40968" name="文本框 1"/>
          <p:cNvSpPr txBox="1"/>
          <p:nvPr/>
        </p:nvSpPr>
        <p:spPr>
          <a:xfrm>
            <a:off x="6269038" y="1355725"/>
            <a:ext cx="5534025" cy="4892675"/>
          </a:xfrm>
          <a:prstGeom prst="rect">
            <a:avLst/>
          </a:prstGeom>
          <a:solidFill>
            <a:schemeClr val="bg1">
              <a:alpha val="75000"/>
            </a:schemeClr>
          </a:solidFill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问君西游何时还，畏途巉岩不可攀。</a:t>
            </a:r>
          </a:p>
          <a:p>
            <a:pPr>
              <a:lnSpc>
                <a:spcPct val="130000"/>
              </a:lnSpc>
            </a:pP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但见悲鸟号古木，雄飞雌从绕林间。</a:t>
            </a:r>
          </a:p>
          <a:p>
            <a:pPr>
              <a:lnSpc>
                <a:spcPct val="130000"/>
              </a:lnSpc>
            </a:pP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又闻子规啼夜月，愁空山。</a:t>
            </a:r>
          </a:p>
          <a:p>
            <a:pPr>
              <a:lnSpc>
                <a:spcPct val="130000"/>
              </a:lnSpc>
            </a:pP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蜀道之难，难于上青天！使人听此凋朱颜。</a:t>
            </a:r>
            <a:endParaRPr lang="zh-CN" altLang="en-US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连峰去天不盈尺，枯松倒挂倚绝壁。</a:t>
            </a:r>
          </a:p>
          <a:p>
            <a:pPr>
              <a:lnSpc>
                <a:spcPct val="130000"/>
              </a:lnSpc>
            </a:pP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飞湍瀑流争喧豗，砯崖转石万壑雷。</a:t>
            </a:r>
          </a:p>
          <a:p>
            <a:pPr>
              <a:lnSpc>
                <a:spcPct val="130000"/>
              </a:lnSpc>
            </a:pP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其险也如此，嗟尔远道之人胡为乎来哉？ </a:t>
            </a:r>
            <a:endParaRPr lang="zh-CN" altLang="en-US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剑阁峥嵘而崔嵬，一夫当关，万夫莫开。</a:t>
            </a:r>
          </a:p>
          <a:p>
            <a:pPr>
              <a:lnSpc>
                <a:spcPct val="130000"/>
              </a:lnSpc>
            </a:pP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所守或匪亲，化为狼与豺。</a:t>
            </a:r>
          </a:p>
          <a:p>
            <a:pPr>
              <a:lnSpc>
                <a:spcPct val="130000"/>
              </a:lnSpc>
            </a:pP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朝避猛虎，夕避长蛇。磨牙吮血，杀人如麻。</a:t>
            </a:r>
          </a:p>
          <a:p>
            <a:pPr>
              <a:lnSpc>
                <a:spcPct val="130000"/>
              </a:lnSpc>
            </a:pP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锦城虽云乐，不如早还家。</a:t>
            </a:r>
          </a:p>
          <a:p>
            <a:pPr>
              <a:lnSpc>
                <a:spcPct val="130000"/>
              </a:lnSpc>
            </a:pP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蜀道之难，难于上青天，侧身西望长咨嗟。 </a:t>
            </a:r>
          </a:p>
        </p:txBody>
      </p:sp>
      <p:sp>
        <p:nvSpPr>
          <p:cNvPr id="40969" name="文本框 7"/>
          <p:cNvSpPr txBox="1"/>
          <p:nvPr/>
        </p:nvSpPr>
        <p:spPr>
          <a:xfrm>
            <a:off x="4759325" y="658813"/>
            <a:ext cx="2936875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蜀  道  难</a:t>
            </a:r>
          </a:p>
        </p:txBody>
      </p:sp>
      <p:pic>
        <p:nvPicPr>
          <p:cNvPr id="41985" name="图片 1" descr="组48325同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785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987" name="文本框 7"/>
          <p:cNvSpPr txBox="1"/>
          <p:nvPr/>
        </p:nvSpPr>
        <p:spPr>
          <a:xfrm>
            <a:off x="1208405" y="857250"/>
            <a:ext cx="140462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/>
            <a:r>
              <a:rPr lang="zh-CN" altLang="zh-CN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整体感知</a:t>
            </a:r>
          </a:p>
        </p:txBody>
      </p:sp>
      <p:pic>
        <p:nvPicPr>
          <p:cNvPr id="2" name="那思达客-蜀道难 作者：李白 朗诵者：夏青">
            <a:hlinkClick action="ppaction://media"/>
          </p:cNvPr>
          <p:cNvPicPr>
            <a:picLocks noRot="1"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1059795" y="746125"/>
            <a:ext cx="619125" cy="619125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25793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1985" name="图片 1" descr="组48325同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785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987" name="文本框 7"/>
          <p:cNvSpPr txBox="1"/>
          <p:nvPr/>
        </p:nvSpPr>
        <p:spPr>
          <a:xfrm>
            <a:off x="1208405" y="857250"/>
            <a:ext cx="140462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/>
            <a:r>
              <a:rPr lang="zh-CN" altLang="zh-CN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新知讲解</a:t>
            </a:r>
          </a:p>
        </p:txBody>
      </p:sp>
      <p:sp>
        <p:nvSpPr>
          <p:cNvPr id="3" name="Rectangle 3"/>
          <p:cNvSpPr>
            <a:spLocks noGrp="1"/>
          </p:cNvSpPr>
          <p:nvPr/>
        </p:nvSpPr>
        <p:spPr>
          <a:xfrm>
            <a:off x="788035" y="3216275"/>
            <a:ext cx="11116945" cy="2128520"/>
          </a:xfrm>
          <a:prstGeom prst="rect">
            <a:avLst/>
          </a:prstGeom>
          <a:solidFill>
            <a:schemeClr val="bg1">
              <a:alpha val="75000"/>
            </a:schemeClr>
          </a:solidFill>
          <a:ln w="9525">
            <a:noFill/>
          </a:ln>
        </p:spPr>
        <p:txBody>
          <a:bodyPr/>
          <a:lstStyle/>
          <a:p>
            <a:pPr>
              <a:lnSpc>
                <a:spcPct val="170000"/>
              </a:lnSpc>
              <a:spcBef>
                <a:spcPct val="20000"/>
              </a:spcBef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字迹-曾柏求新魏碑简体" panose="02010600010101010101" charset="-122"/>
                <a:sym typeface="+mn-ea"/>
              </a:rPr>
              <a:t>开头一句，领起全文，对比手法，一叹蜀道之高，为全文奠定雄放的感情基调。</a:t>
            </a:r>
            <a:endParaRPr lang="zh-CN" altLang="en-US" sz="24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字迹-曾柏求新魏碑简体" panose="02010600010101010101" charset="-122"/>
            </a:endParaRPr>
          </a:p>
          <a:p>
            <a:pPr>
              <a:lnSpc>
                <a:spcPct val="170000"/>
              </a:lnSpc>
              <a:spcBef>
                <a:spcPct val="20000"/>
              </a:spcBef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字迹-曾柏求新魏碑简体" panose="02010600010101010101" charset="-122"/>
                <a:sym typeface="+mn-ea"/>
              </a:rPr>
              <a:t>中间一句，二叹蜀道之险，强调主旋律，把诗歌推向高峰。</a:t>
            </a:r>
            <a:endParaRPr lang="zh-CN" altLang="en-US" sz="24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字迹-曾柏求新魏碑简体" panose="02010600010101010101" charset="-122"/>
            </a:endParaRPr>
          </a:p>
          <a:p>
            <a:pPr>
              <a:lnSpc>
                <a:spcPct val="170000"/>
              </a:lnSpc>
              <a:spcBef>
                <a:spcPct val="20000"/>
              </a:spcBef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字迹-曾柏求新魏碑简体" panose="02010600010101010101" charset="-122"/>
                <a:sym typeface="+mn-ea"/>
              </a:rPr>
              <a:t>结尾一句，三叹蜀道战祸之惨烈，照应题目、开头，给人强烈的感叹。</a:t>
            </a:r>
            <a:endParaRPr lang="zh-CN" altLang="en-US" sz="2400" b="1" noProof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方正字迹-曾柏求新魏碑简体" panose="02010600010101010101" charset="-122"/>
              <a:sym typeface="+mn-ea"/>
            </a:endParaRPr>
          </a:p>
        </p:txBody>
      </p:sp>
      <p:sp>
        <p:nvSpPr>
          <p:cNvPr id="29698" name="Text Box 2"/>
          <p:cNvSpPr txBox="1"/>
          <p:nvPr/>
        </p:nvSpPr>
        <p:spPr>
          <a:xfrm>
            <a:off x="3467735" y="1076325"/>
            <a:ext cx="7569835" cy="1568450"/>
          </a:xfrm>
          <a:prstGeom prst="rect">
            <a:avLst/>
          </a:prstGeom>
          <a:noFill/>
          <a:ln w="28575" cap="flat" cmpd="sng">
            <a:solidFill>
              <a:srgbClr val="41719C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pPr algn="ctr" eaLnBrk="0" hangingPunct="0">
              <a:lnSpc>
                <a:spcPct val="150000"/>
              </a:lnSpc>
              <a:spcBef>
                <a:spcPct val="0"/>
              </a:spcBef>
            </a:pP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“蜀道之难，难于上青天”这句诗在各处有什么不同的作用？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319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任意多边形 1"/>
          <p:cNvSpPr/>
          <p:nvPr/>
        </p:nvSpPr>
        <p:spPr>
          <a:xfrm>
            <a:off x="210185" y="854075"/>
            <a:ext cx="11771630" cy="5806440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8806" h="10388">
                <a:moveTo>
                  <a:pt x="0" y="0"/>
                </a:moveTo>
                <a:lnTo>
                  <a:pt x="7045" y="0"/>
                </a:lnTo>
                <a:cubicBezTo>
                  <a:pt x="7042" y="11"/>
                  <a:pt x="7041" y="37"/>
                  <a:pt x="7041" y="42"/>
                </a:cubicBezTo>
                <a:lnTo>
                  <a:pt x="7041" y="896"/>
                </a:lnTo>
                <a:cubicBezTo>
                  <a:pt x="7037" y="1015"/>
                  <a:pt x="7147" y="1112"/>
                  <a:pt x="7254" y="1109"/>
                </a:cubicBezTo>
                <a:lnTo>
                  <a:pt x="11456" y="1109"/>
                </a:lnTo>
                <a:cubicBezTo>
                  <a:pt x="11575" y="1113"/>
                  <a:pt x="11672" y="1003"/>
                  <a:pt x="11669" y="896"/>
                </a:cubicBezTo>
                <a:lnTo>
                  <a:pt x="11669" y="42"/>
                </a:lnTo>
                <a:cubicBezTo>
                  <a:pt x="11670" y="28"/>
                  <a:pt x="11666" y="3"/>
                  <a:pt x="11665" y="0"/>
                </a:cubicBezTo>
                <a:lnTo>
                  <a:pt x="18806" y="0"/>
                </a:lnTo>
                <a:lnTo>
                  <a:pt x="18806" y="10388"/>
                </a:lnTo>
                <a:lnTo>
                  <a:pt x="0" y="10388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55" name="Rectangle 3"/>
          <p:cNvSpPr>
            <a:spLocks noGrp="1"/>
          </p:cNvSpPr>
          <p:nvPr/>
        </p:nvSpPr>
        <p:spPr>
          <a:xfrm>
            <a:off x="556260" y="854075"/>
            <a:ext cx="11116945" cy="502920"/>
          </a:xfrm>
          <a:prstGeom prst="rect">
            <a:avLst/>
          </a:prstGeom>
          <a:solidFill>
            <a:schemeClr val="bg1">
              <a:alpha val="75000"/>
            </a:schemeClr>
          </a:solidFill>
          <a:ln w="9525">
            <a:noFill/>
          </a:ln>
        </p:spPr>
        <p:txBody>
          <a:bodyPr/>
          <a:lstStyle/>
          <a:p>
            <a:pPr algn="r">
              <a:lnSpc>
                <a:spcPct val="120000"/>
              </a:lnSpc>
              <a:spcBef>
                <a:spcPct val="10000"/>
              </a:spcBef>
            </a:pPr>
            <a:r>
              <a:rPr lang="zh-CN" altLang="zh-CN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“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蜀道之难，难于上青天”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领起全文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叹蜀道之高，为全文奠定雄放的感情基调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。（第一部分）</a:t>
            </a:r>
            <a:endParaRPr lang="zh-CN" altLang="en-US" sz="2400" b="1" noProof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556260" y="3318510"/>
            <a:ext cx="2076450" cy="2076450"/>
          </a:xfrm>
          <a:prstGeom prst="ellipse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一叹蜀道之高</a:t>
            </a:r>
          </a:p>
        </p:txBody>
      </p:sp>
      <p:sp>
        <p:nvSpPr>
          <p:cNvPr id="7" name="左大括号 6"/>
          <p:cNvSpPr/>
          <p:nvPr/>
        </p:nvSpPr>
        <p:spPr>
          <a:xfrm>
            <a:off x="2945765" y="2581275"/>
            <a:ext cx="342265" cy="3790950"/>
          </a:xfrm>
          <a:prstGeom prst="leftBrace">
            <a:avLst>
              <a:gd name="adj1" fmla="val 1210084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 Box 6"/>
          <p:cNvSpPr txBox="1"/>
          <p:nvPr/>
        </p:nvSpPr>
        <p:spPr>
          <a:xfrm>
            <a:off x="3409950" y="2408238"/>
            <a:ext cx="160528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蜀道来历</a:t>
            </a:r>
          </a:p>
        </p:txBody>
      </p:sp>
      <p:sp>
        <p:nvSpPr>
          <p:cNvPr id="9" name="Rectangle 7"/>
          <p:cNvSpPr/>
          <p:nvPr/>
        </p:nvSpPr>
        <p:spPr>
          <a:xfrm>
            <a:off x="3287713" y="4122738"/>
            <a:ext cx="160528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蜀道高峻</a:t>
            </a:r>
          </a:p>
        </p:txBody>
      </p:sp>
      <p:sp>
        <p:nvSpPr>
          <p:cNvPr id="10" name="Text Box 15"/>
          <p:cNvSpPr txBox="1"/>
          <p:nvPr/>
        </p:nvSpPr>
        <p:spPr>
          <a:xfrm>
            <a:off x="3549650" y="2933700"/>
            <a:ext cx="1709420" cy="460375"/>
          </a:xfrm>
          <a:prstGeom prst="rect">
            <a:avLst/>
          </a:prstGeom>
          <a:solidFill>
            <a:schemeClr val="bg1">
              <a:alpha val="75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algn="dist">
              <a:spcBef>
                <a:spcPct val="50000"/>
              </a:spcBef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侧面写高</a:t>
            </a:r>
          </a:p>
        </p:txBody>
      </p:sp>
      <p:sp>
        <p:nvSpPr>
          <p:cNvPr id="11" name="Text Box 18"/>
          <p:cNvSpPr txBox="1"/>
          <p:nvPr/>
        </p:nvSpPr>
        <p:spPr>
          <a:xfrm>
            <a:off x="3531870" y="4787265"/>
            <a:ext cx="1727200" cy="460375"/>
          </a:xfrm>
          <a:prstGeom prst="rect">
            <a:avLst/>
          </a:prstGeom>
          <a:solidFill>
            <a:schemeClr val="bg1">
              <a:alpha val="75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algn="dist">
              <a:spcBef>
                <a:spcPct val="50000"/>
              </a:spcBef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正侧面写高</a:t>
            </a:r>
          </a:p>
        </p:txBody>
      </p:sp>
      <p:sp>
        <p:nvSpPr>
          <p:cNvPr id="12" name="Text Box 19"/>
          <p:cNvSpPr txBox="1"/>
          <p:nvPr/>
        </p:nvSpPr>
        <p:spPr>
          <a:xfrm>
            <a:off x="3293428" y="5665153"/>
            <a:ext cx="23050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buClrTx/>
              <a:buSzTx/>
              <a:buFontTx/>
            </a:pPr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行人角度</a:t>
            </a:r>
          </a:p>
        </p:txBody>
      </p:sp>
      <p:sp>
        <p:nvSpPr>
          <p:cNvPr id="13" name="左大括号 12"/>
          <p:cNvSpPr/>
          <p:nvPr/>
        </p:nvSpPr>
        <p:spPr>
          <a:xfrm>
            <a:off x="5502910" y="2112645"/>
            <a:ext cx="271780" cy="1124585"/>
          </a:xfrm>
          <a:prstGeom prst="leftBrace">
            <a:avLst>
              <a:gd name="adj1" fmla="val 485294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左大括号 13"/>
          <p:cNvSpPr/>
          <p:nvPr/>
        </p:nvSpPr>
        <p:spPr>
          <a:xfrm>
            <a:off x="5502910" y="3914140"/>
            <a:ext cx="271780" cy="1124585"/>
          </a:xfrm>
          <a:prstGeom prst="leftBrace">
            <a:avLst>
              <a:gd name="adj1" fmla="val 485294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左大括号 14"/>
          <p:cNvSpPr/>
          <p:nvPr/>
        </p:nvSpPr>
        <p:spPr>
          <a:xfrm>
            <a:off x="5502910" y="5247640"/>
            <a:ext cx="271780" cy="1124585"/>
          </a:xfrm>
          <a:prstGeom prst="leftBrace">
            <a:avLst>
              <a:gd name="adj1" fmla="val 485294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 Box 3"/>
          <p:cNvSpPr txBox="1"/>
          <p:nvPr/>
        </p:nvSpPr>
        <p:spPr>
          <a:xfrm>
            <a:off x="6022975" y="1966595"/>
            <a:ext cx="4469130" cy="1529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10000"/>
              </a:spcBef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不与秦塞通人烟</a:t>
            </a:r>
          </a:p>
          <a:p>
            <a:pPr>
              <a:lnSpc>
                <a:spcPct val="90000"/>
              </a:lnSpc>
              <a:spcBef>
                <a:spcPct val="10000"/>
              </a:spcBef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鸟道</a:t>
            </a:r>
          </a:p>
          <a:p>
            <a:pPr>
              <a:lnSpc>
                <a:spcPct val="90000"/>
              </a:lnSpc>
              <a:spcBef>
                <a:spcPct val="10000"/>
              </a:spcBef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地崩山摧壮士死</a:t>
            </a:r>
          </a:p>
          <a:p>
            <a:pPr>
              <a:lnSpc>
                <a:spcPct val="90000"/>
              </a:lnSpc>
              <a:spcBef>
                <a:spcPct val="10000"/>
              </a:spcBef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（五丁开山故事、作用）</a:t>
            </a:r>
          </a:p>
        </p:txBody>
      </p:sp>
      <p:sp>
        <p:nvSpPr>
          <p:cNvPr id="17" name="Text Box 14"/>
          <p:cNvSpPr txBox="1"/>
          <p:nvPr/>
        </p:nvSpPr>
        <p:spPr>
          <a:xfrm>
            <a:off x="6022975" y="3746500"/>
            <a:ext cx="422084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六龙回日（神话）群山挡日</a:t>
            </a:r>
          </a:p>
          <a:p>
            <a:r>
              <a:rPr lang="zh-CN" altLang="en-US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万仞深渊，急浪回旋</a:t>
            </a:r>
          </a:p>
          <a:p>
            <a:r>
              <a:rPr lang="zh-CN" altLang="en-US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黄鹤不得过</a:t>
            </a:r>
          </a:p>
          <a:p>
            <a:r>
              <a:rPr lang="zh-CN" altLang="en-US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猿猱愁攀援</a:t>
            </a:r>
          </a:p>
        </p:txBody>
      </p:sp>
      <p:sp>
        <p:nvSpPr>
          <p:cNvPr id="18" name="Text Box 20"/>
          <p:cNvSpPr txBox="1"/>
          <p:nvPr/>
        </p:nvSpPr>
        <p:spPr>
          <a:xfrm>
            <a:off x="6022975" y="5394960"/>
            <a:ext cx="475742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青泥岭山路九曲，行旅艰难</a:t>
            </a:r>
          </a:p>
          <a:p>
            <a:r>
              <a:rPr lang="zh-CN" altLang="en-US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人行其上的艰难情状和畏惧心理</a:t>
            </a:r>
          </a:p>
        </p:txBody>
      </p:sp>
      <p:sp>
        <p:nvSpPr>
          <p:cNvPr id="19" name="矩形 18"/>
          <p:cNvSpPr/>
          <p:nvPr/>
        </p:nvSpPr>
        <p:spPr>
          <a:xfrm>
            <a:off x="10492105" y="2112645"/>
            <a:ext cx="1181100" cy="11811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整体概括</a:t>
            </a:r>
          </a:p>
        </p:txBody>
      </p:sp>
      <p:sp>
        <p:nvSpPr>
          <p:cNvPr id="20" name="矩形 19"/>
          <p:cNvSpPr/>
          <p:nvPr/>
        </p:nvSpPr>
        <p:spPr>
          <a:xfrm>
            <a:off x="10492105" y="3606165"/>
            <a:ext cx="1181100" cy="11811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面的描写</a:t>
            </a:r>
          </a:p>
        </p:txBody>
      </p:sp>
      <p:sp>
        <p:nvSpPr>
          <p:cNvPr id="21" name="矩形 20"/>
          <p:cNvSpPr/>
          <p:nvPr/>
        </p:nvSpPr>
        <p:spPr>
          <a:xfrm>
            <a:off x="10492105" y="5191125"/>
            <a:ext cx="1181100" cy="11811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点的描写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73685" y="4912360"/>
            <a:ext cx="3025140" cy="20288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319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7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770" decel="100000"/>
                                        <p:tgtEl>
                                          <p:spTgt spid="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77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770" decel="100000"/>
                                        <p:tgtEl>
                                          <p:spTgt spid="1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4" dur="77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6" dur="77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8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77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770" decel="100000"/>
                                        <p:tgtEl>
                                          <p:spTgt spid="1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7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73" dur="77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7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5" dur="77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7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77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77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770" decel="100000"/>
                                        <p:tgtEl>
                                          <p:spTgt spid="1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8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82" dur="77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8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84" dur="77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8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</p:stCondLst>
                      <p:childTnLst>
                        <p:par>
                          <p:cTn id="9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 nodeType="clickPar">
                      <p:stCondLst>
                        <p:cond delay="indefinite"/>
                      </p:stCondLst>
                      <p:childTnLst>
                        <p:par>
                          <p:cTn id="1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6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 nodeType="clickPar">
                      <p:stCondLst>
                        <p:cond delay="indefinite"/>
                      </p:stCondLst>
                      <p:childTnLst>
                        <p:par>
                          <p:cTn id="1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 nodeType="clickPar">
                      <p:stCondLst>
                        <p:cond delay="indefinite"/>
                      </p:stCondLst>
                      <p:childTnLst>
                        <p:par>
                          <p:cTn id="1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 nodeType="clickPar">
                      <p:stCondLst>
                        <p:cond delay="indefinite"/>
                      </p:stCondLst>
                      <p:childTnLst>
                        <p:par>
                          <p:cTn id="1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/>
      <p:bldP spid="6" grpId="0"/>
      <p:bldP spid="7" grpId="0"/>
      <p:bldP spid="8" grpId="0"/>
      <p:bldP spid="9" grpId="0"/>
      <p:bldP spid="10" grpId="0"/>
      <p:bldP spid="13" grpId="0"/>
      <p:bldP spid="14" grpId="0"/>
      <p:bldP spid="15" grpId="0"/>
      <p:bldP spid="16" grpId="0"/>
      <p:bldP spid="19" grpId="0"/>
      <p:bldP spid="20" grpId="0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73685" y="4912360"/>
            <a:ext cx="3025140" cy="2028825"/>
          </a:xfrm>
          <a:prstGeom prst="rect">
            <a:avLst/>
          </a:prstGeom>
        </p:spPr>
      </p:pic>
      <p:sp>
        <p:nvSpPr>
          <p:cNvPr id="4" name="任意多边形 3"/>
          <p:cNvSpPr/>
          <p:nvPr/>
        </p:nvSpPr>
        <p:spPr>
          <a:xfrm>
            <a:off x="210185" y="887095"/>
            <a:ext cx="11771630" cy="5773420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8806" h="10388">
                <a:moveTo>
                  <a:pt x="0" y="0"/>
                </a:moveTo>
                <a:lnTo>
                  <a:pt x="7045" y="0"/>
                </a:lnTo>
                <a:cubicBezTo>
                  <a:pt x="7042" y="11"/>
                  <a:pt x="7041" y="37"/>
                  <a:pt x="7041" y="42"/>
                </a:cubicBezTo>
                <a:lnTo>
                  <a:pt x="7041" y="896"/>
                </a:lnTo>
                <a:cubicBezTo>
                  <a:pt x="7037" y="1015"/>
                  <a:pt x="7147" y="1112"/>
                  <a:pt x="7254" y="1109"/>
                </a:cubicBezTo>
                <a:lnTo>
                  <a:pt x="11456" y="1109"/>
                </a:lnTo>
                <a:cubicBezTo>
                  <a:pt x="11575" y="1113"/>
                  <a:pt x="11672" y="1003"/>
                  <a:pt x="11669" y="896"/>
                </a:cubicBezTo>
                <a:lnTo>
                  <a:pt x="11669" y="42"/>
                </a:lnTo>
                <a:cubicBezTo>
                  <a:pt x="11670" y="28"/>
                  <a:pt x="11666" y="3"/>
                  <a:pt x="11665" y="0"/>
                </a:cubicBezTo>
                <a:lnTo>
                  <a:pt x="18806" y="0"/>
                </a:lnTo>
                <a:lnTo>
                  <a:pt x="18806" y="10388"/>
                </a:lnTo>
                <a:lnTo>
                  <a:pt x="0" y="10388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8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636" name="Text Box 12"/>
          <p:cNvSpPr txBox="1">
            <a:spLocks noChangeArrowheads="1"/>
          </p:cNvSpPr>
          <p:nvPr/>
        </p:nvSpPr>
        <p:spPr bwMode="auto">
          <a:xfrm>
            <a:off x="465455" y="1047750"/>
            <a:ext cx="4434205" cy="521970"/>
          </a:xfrm>
          <a:prstGeom prst="rect">
            <a:avLst/>
          </a:prstGeom>
          <a:solidFill>
            <a:schemeClr val="bg1">
              <a:alpha val="75000"/>
            </a:schemeClr>
          </a:solidFill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defRPr/>
            </a:pPr>
            <a:r>
              <a:rPr kumimoji="0" lang="zh-CN" altLang="en-US" sz="2800" kern="1200" cap="none" spc="0" normalizeH="0" baseline="0" noProof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诗人怎样表现蜀道的险峻</a:t>
            </a:r>
            <a:r>
              <a:rPr kumimoji="0" lang="en-US" sz="2800" kern="1200" cap="none" spc="0" normalizeH="0" baseline="0" noProof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？</a:t>
            </a:r>
            <a:endParaRPr kumimoji="0" lang="zh-CN" altLang="en-US" sz="2800" kern="1200" cap="none" spc="0" normalizeH="0" baseline="0" noProof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327660" y="3438525"/>
            <a:ext cx="2076450" cy="2076450"/>
          </a:xfrm>
          <a:prstGeom prst="ellipse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hangingPunct="1"/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二叹蜀道之险</a:t>
            </a:r>
          </a:p>
        </p:txBody>
      </p:sp>
      <p:sp>
        <p:nvSpPr>
          <p:cNvPr id="22" name="左大括号 21"/>
          <p:cNvSpPr/>
          <p:nvPr/>
        </p:nvSpPr>
        <p:spPr>
          <a:xfrm>
            <a:off x="2583815" y="2581275"/>
            <a:ext cx="342265" cy="3790950"/>
          </a:xfrm>
          <a:prstGeom prst="leftBrace">
            <a:avLst>
              <a:gd name="adj1" fmla="val 1210084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左大括号 26"/>
          <p:cNvSpPr/>
          <p:nvPr/>
        </p:nvSpPr>
        <p:spPr>
          <a:xfrm>
            <a:off x="4424680" y="2497455"/>
            <a:ext cx="271780" cy="1124585"/>
          </a:xfrm>
          <a:prstGeom prst="leftBrace">
            <a:avLst>
              <a:gd name="adj1" fmla="val 485294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左大括号 27"/>
          <p:cNvSpPr/>
          <p:nvPr/>
        </p:nvSpPr>
        <p:spPr>
          <a:xfrm>
            <a:off x="4424680" y="4912360"/>
            <a:ext cx="271780" cy="1124585"/>
          </a:xfrm>
          <a:prstGeom prst="leftBrace">
            <a:avLst>
              <a:gd name="adj1" fmla="val 485294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627" name="Text Box 3"/>
          <p:cNvSpPr txBox="1"/>
          <p:nvPr/>
        </p:nvSpPr>
        <p:spPr>
          <a:xfrm>
            <a:off x="2751455" y="5213985"/>
            <a:ext cx="16732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山水险恶</a:t>
            </a:r>
          </a:p>
        </p:txBody>
      </p:sp>
      <p:sp>
        <p:nvSpPr>
          <p:cNvPr id="26628" name="Text Box 4"/>
          <p:cNvSpPr txBox="1"/>
          <p:nvPr/>
        </p:nvSpPr>
        <p:spPr>
          <a:xfrm>
            <a:off x="2751455" y="2798763"/>
            <a:ext cx="160528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景物凄清</a:t>
            </a:r>
          </a:p>
        </p:txBody>
      </p:sp>
      <p:sp>
        <p:nvSpPr>
          <p:cNvPr id="26632" name="Rectangle 8"/>
          <p:cNvSpPr/>
          <p:nvPr/>
        </p:nvSpPr>
        <p:spPr>
          <a:xfrm>
            <a:off x="4900295" y="2183765"/>
            <a:ext cx="504634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悲鸟号古木，雄雌绕林间。   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看</a:t>
            </a:r>
            <a:endParaRPr lang="zh-CN" altLang="en-US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子规啼夜月                           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听</a:t>
            </a:r>
          </a:p>
        </p:txBody>
      </p:sp>
      <p:sp>
        <p:nvSpPr>
          <p:cNvPr id="26633" name="Rectangle 9"/>
          <p:cNvSpPr/>
          <p:nvPr/>
        </p:nvSpPr>
        <p:spPr>
          <a:xfrm>
            <a:off x="4900295" y="3013710"/>
            <a:ext cx="5356225" cy="1198880"/>
          </a:xfrm>
          <a:prstGeom prst="rect">
            <a:avLst/>
          </a:prstGeom>
          <a:solidFill>
            <a:schemeClr val="bg1">
              <a:alpha val="75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使人闻声失色，渲染旅愁和蜀道上悲凉荒寂的环境气氛，有力地烘托蜀道之难。</a:t>
            </a:r>
          </a:p>
        </p:txBody>
      </p:sp>
      <p:sp>
        <p:nvSpPr>
          <p:cNvPr id="26634" name="Rectangle 10"/>
          <p:cNvSpPr/>
          <p:nvPr/>
        </p:nvSpPr>
        <p:spPr>
          <a:xfrm>
            <a:off x="4900295" y="4556443"/>
            <a:ext cx="5059680" cy="82994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连峰去天不盈尺，枯松倒挂倚绝壁。</a:t>
            </a:r>
          </a:p>
          <a:p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飞湍瀑流争喧豗，砯崖转石万壑雷。</a:t>
            </a:r>
          </a:p>
        </p:txBody>
      </p:sp>
      <p:sp>
        <p:nvSpPr>
          <p:cNvPr id="26635" name="Rectangle 11"/>
          <p:cNvSpPr/>
          <p:nvPr/>
        </p:nvSpPr>
        <p:spPr>
          <a:xfrm>
            <a:off x="4900295" y="5542280"/>
            <a:ext cx="5599430" cy="829945"/>
          </a:xfrm>
          <a:prstGeom prst="rect">
            <a:avLst/>
          </a:prstGeom>
          <a:solidFill>
            <a:schemeClr val="bg1">
              <a:alpha val="75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夸饰山峰之高，绝壁之险，渲染惊险的气氛</a:t>
            </a:r>
          </a:p>
        </p:txBody>
      </p:sp>
      <p:sp>
        <p:nvSpPr>
          <p:cNvPr id="26641" name="Text Box 17"/>
          <p:cNvSpPr txBox="1"/>
          <p:nvPr/>
        </p:nvSpPr>
        <p:spPr>
          <a:xfrm>
            <a:off x="10819448" y="1828800"/>
            <a:ext cx="1008062" cy="2030095"/>
          </a:xfrm>
          <a:prstGeom prst="rect">
            <a:avLst/>
          </a:prstGeom>
          <a:solidFill>
            <a:schemeClr val="bg1">
              <a:alpha val="75000"/>
            </a:schemeClr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借景抒情</a:t>
            </a:r>
          </a:p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环境烘托</a:t>
            </a:r>
          </a:p>
        </p:txBody>
      </p:sp>
      <p:sp>
        <p:nvSpPr>
          <p:cNvPr id="26642" name="Text Box 18"/>
          <p:cNvSpPr txBox="1"/>
          <p:nvPr/>
        </p:nvSpPr>
        <p:spPr>
          <a:xfrm>
            <a:off x="10819448" y="4349750"/>
            <a:ext cx="1008062" cy="2030095"/>
          </a:xfrm>
          <a:prstGeom prst="rect">
            <a:avLst/>
          </a:prstGeom>
          <a:solidFill>
            <a:schemeClr val="bg1">
              <a:alpha val="75000"/>
            </a:schemeClr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运用夸张</a:t>
            </a:r>
          </a:p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风光奇险</a:t>
            </a:r>
          </a:p>
        </p:txBody>
      </p:sp>
      <p:sp>
        <p:nvSpPr>
          <p:cNvPr id="23" name="Text Box 12"/>
          <p:cNvSpPr txBox="1">
            <a:spLocks noChangeArrowheads="1"/>
          </p:cNvSpPr>
          <p:nvPr/>
        </p:nvSpPr>
        <p:spPr bwMode="auto">
          <a:xfrm>
            <a:off x="4899660" y="1047750"/>
            <a:ext cx="5335270" cy="521970"/>
          </a:xfrm>
          <a:prstGeom prst="rect">
            <a:avLst/>
          </a:prstGeom>
          <a:solidFill>
            <a:schemeClr val="bg1">
              <a:alpha val="75000"/>
            </a:schemeClr>
          </a:solidFill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algn="ctr" defTabSz="914400">
              <a:spcBef>
                <a:spcPct val="50000"/>
              </a:spcBef>
              <a:buClrTx/>
              <a:buSzTx/>
              <a:defRPr/>
            </a:pPr>
            <a:r>
              <a:rPr kumimoji="0" lang="zh-CN" altLang="en-US" sz="2800" kern="1200" cap="none" spc="0" normalizeH="0" baseline="0" noProof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第二部分：叹自然环境险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70" decel="100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770" decel="100000"/>
                                        <p:tgtEl>
                                          <p:spTgt spid="2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7" dur="77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9" dur="77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66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66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6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66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66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2" grpId="0"/>
      <p:bldP spid="27" grpId="0"/>
      <p:bldP spid="28" grpId="0"/>
      <p:bldP spid="26628" grpId="0"/>
      <p:bldP spid="26632" grpId="0"/>
      <p:bldP spid="26633" grpId="0"/>
      <p:bldP spid="26634" grpId="0"/>
      <p:bldP spid="26635" grpId="0"/>
      <p:bldP spid="26641" grpId="0"/>
      <p:bldP spid="26642" grpId="0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5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258</Paragraphs>
  <Slides>31</Slides>
  <Notes>5</Notes>
  <TotalTime>0</TotalTime>
  <HiddenSlides>0</HiddenSlides>
  <MMClips>1</MMClips>
  <ScaleCrop>0</ScaleCrop>
  <HeadingPairs>
    <vt:vector baseType="variant" size="6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baseType="lpstr" size="46">
      <vt:lpstr>Arial</vt:lpstr>
      <vt:lpstr>Calibri Light</vt:lpstr>
      <vt:lpstr>Calibri</vt:lpstr>
      <vt:lpstr>宋体</vt:lpstr>
      <vt:lpstr>微软雅黑</vt:lpstr>
      <vt:lpstr>思源黑体 CN Heavy</vt:lpstr>
      <vt:lpstr>黑体</vt:lpstr>
      <vt:lpstr>方正新舒体简体</vt:lpstr>
      <vt:lpstr>楷体</vt:lpstr>
      <vt:lpstr>楷体_GB2312</vt:lpstr>
      <vt:lpstr>华文新魏</vt:lpstr>
      <vt:lpstr>字魂73号-江南手书</vt:lpstr>
      <vt:lpstr>方正字迹-曾柏求新魏碑简体</vt:lpstr>
      <vt:lpstr>华文楷体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2021-02-27T18:44:25.831</cp:lastPrinted>
  <dcterms:created xsi:type="dcterms:W3CDTF">2021-02-27T18:44:25Z</dcterms:created>
  <dcterms:modified xsi:type="dcterms:W3CDTF">2021-02-27T10:44:29Z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