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59" r:id="rId1"/>
  </p:sldMasterIdLst>
  <p:notesMasterIdLst>
    <p:notesMasterId r:id="rId2"/>
  </p:notesMasterIdLst>
  <p:handoutMasterIdLst>
    <p:handoutMasterId r:id="rId3"/>
  </p:handoutMasterIdLst>
  <p:sldIdLst>
    <p:sldId id="276" r:id="rId4"/>
    <p:sldId id="398" r:id="rId5"/>
    <p:sldId id="399" r:id="rId6"/>
    <p:sldId id="400" r:id="rId7"/>
    <p:sldId id="404" r:id="rId8"/>
    <p:sldId id="403" r:id="rId9"/>
    <p:sldId id="402" r:id="rId10"/>
    <p:sldId id="401" r:id="rId11"/>
    <p:sldId id="405" r:id="rId12"/>
    <p:sldId id="406" r:id="rId13"/>
    <p:sldId id="407" r:id="rId14"/>
    <p:sldId id="408" r:id="rId15"/>
    <p:sldId id="409" r:id="rId16"/>
    <p:sldId id="410" r:id="rId17"/>
    <p:sldId id="411" r:id="rId18"/>
    <p:sldId id="412" r:id="rId19"/>
    <p:sldId id="413" r:id="rId20"/>
    <p:sldId id="260" r:id="rId21"/>
  </p:sldIdLst>
  <p:sldSz cx="12192000" cy="6858000"/>
  <p:notesSz cx="7104062" cy="10234612"/>
  <p:custDataLst>
    <p:tags r:id="rId22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Gulim" pitchFamily="34" charset="-127"/>
        <a:ea typeface="宋体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Gulim" pitchFamily="34" charset="-127"/>
        <a:ea typeface="宋体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Gulim" pitchFamily="34" charset="-127"/>
        <a:ea typeface="宋体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Gulim" pitchFamily="34" charset="-127"/>
        <a:ea typeface="宋体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Gulim" pitchFamily="34" charset="-127"/>
        <a:ea typeface="宋体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32" autoAdjust="0"/>
    <p:restoredTop sz="94660" autoAdjust="0"/>
  </p:normalViewPr>
  <p:slideViewPr>
    <p:cSldViewPr>
      <p:cViewPr varScale="1">
        <p:scale>
          <a:sx n="41" d="100"/>
          <a:sy n="41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tags" Target="tags/tag1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2355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numCol="1" compatLnSpc="1">
            <a:prstTxWarp prst="textNoShape">
              <a:avLst/>
            </a:prstTxWarp>
          </a:bodyPr>
          <a:lstStyle>
            <a:lvl1pPr marL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2pPr>
            <a:lvl3pPr marL="914400" lvl="2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3pPr>
            <a:lvl4pPr marL="1371600" lvl="3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4pPr>
            <a:lvl5pPr marL="1828800" lvl="4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5pPr>
            <a:lvl6pPr marL="2286000" lvl="5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6pPr>
            <a:lvl7pPr marL="2743200" lvl="6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7pPr>
            <a:lvl8pPr marL="3200400" lvl="7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8pPr>
            <a:lvl9pPr marL="3657600" lvl="8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9pPr>
          </a:lstStyle>
          <a:p>
            <a:pPr marL="0" lvl="0" indent="0" eaLnBrk="1" hangingPunct="1"/>
            <a:endParaRPr lang="zh-CN" altLang="en-US" sz="1200">
              <a:ea typeface="Gulim" pitchFamily="34" charset="-127"/>
            </a:endParaRPr>
          </a:p>
        </p:txBody>
      </p:sp>
      <p:sp>
        <p:nvSpPr>
          <p:cNvPr id="23555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marL="0" lvl="0" indent="0" algn="r" eaLnBrk="1" hangingPunct="1"/>
            <a:fld id="{C4136C94-86C2-43CA-B1D1-5104491DAA5C}" type="datetime1">
              <a:rPr lang="zh-CN" altLang="en-US" sz="1200">
                <a:ea typeface="Gulim" pitchFamily="34" charset="-127"/>
              </a:rPr>
              <a:t>*</a:t>
            </a:fld>
            <a:endParaRPr lang="zh-CN" altLang="en-US" sz="1200">
              <a:ea typeface="Gulim" pitchFamily="34" charset="-127"/>
            </a:endParaRPr>
          </a:p>
        </p:txBody>
      </p:sp>
      <p:sp>
        <p:nvSpPr>
          <p:cNvPr id="23556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numCol="1" anchor="b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 sz="1200">
              <a:ea typeface="Gulim" pitchFamily="34" charset="-127"/>
            </a:endParaRPr>
          </a:p>
        </p:txBody>
      </p:sp>
      <p:sp>
        <p:nvSpPr>
          <p:cNvPr id="23557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numCol="1" anchor="b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marL="0" lvl="0" indent="0" algn="r" eaLnBrk="1" hangingPunct="1"/>
            <a:fld id="{C8167682-5970-46C0-9F81-976052341C0B}" type="slidenum">
              <a:rPr lang="zh-CN" altLang="en-US" sz="1200" b="1">
                <a:ea typeface="Gulim" pitchFamily="34" charset="-127"/>
              </a:rPr>
              <a:t>*</a:t>
            </a:fld>
            <a:endParaRPr lang="zh-CN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21506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numCol="1" compatLnSpc="1">
            <a:prstTxWarp prst="textNoShape">
              <a:avLst/>
            </a:prstTxWarp>
          </a:bodyPr>
          <a:lstStyle>
            <a:lvl1pPr marL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2pPr>
            <a:lvl3pPr marL="914400" lvl="2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3pPr>
            <a:lvl4pPr marL="1371600" lvl="3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4pPr>
            <a:lvl5pPr marL="1828800" lvl="4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5pPr>
            <a:lvl6pPr marL="2286000" lvl="5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6pPr>
            <a:lvl7pPr marL="2743200" lvl="6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7pPr>
            <a:lvl8pPr marL="3200400" lvl="7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8pPr>
            <a:lvl9pPr marL="3657600" lvl="8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lang="zh-CN" altLang="en-US" b="0" i="0" u="none" kern="1200" baseline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+mn-cs"/>
              </a:defRPr>
            </a:lvl9pPr>
          </a:lstStyle>
          <a:p>
            <a:pPr marL="0" lvl="0" indent="0" eaLnBrk="1" hangingPunct="1"/>
            <a:endParaRPr lang="zh-CN" altLang="en-US" sz="1200">
              <a:ea typeface="Gulim" pitchFamily="34" charset="-127"/>
            </a:endParaRPr>
          </a:p>
        </p:txBody>
      </p:sp>
      <p:sp>
        <p:nvSpPr>
          <p:cNvPr id="21507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marL="0" lvl="0" indent="0" algn="r" eaLnBrk="1" hangingPunct="1"/>
            <a:fld id="{0EC189DD-FF9F-43EE-97B6-A01322071ADA}" type="datetime1">
              <a:rPr lang="zh-CN" altLang="en-US" sz="1200">
                <a:latin typeface="微软雅黑" pitchFamily="34" charset="-122"/>
                <a:ea typeface="微软雅黑" pitchFamily="34" charset="-122"/>
              </a:rPr>
              <a:t>*</a:t>
            </a:fld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08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1509" name="备注占位符 4"/>
          <p:cNvSpPr>
            <a:spLocks noGrp="1" noChangeArrowheads="1"/>
          </p:cNvSpPr>
          <p:nvPr>
            <p:ph type="body" sz="quarter" idx="6"/>
          </p:nvPr>
        </p:nvSpPr>
        <p:spPr bwMode="auto">
          <a:xfrm>
            <a:off x="711200" y="4926013"/>
            <a:ext cx="5683250" cy="4029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prstTxWarp prst="textNoShape">
              <a:avLst/>
            </a:prstTxWarp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1510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numCol="1" anchor="b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marL="0" lvl="0" indent="0" eaLnBrk="1" hangingPunct="1"/>
            <a:endParaRPr lang="zh-CN" altLang="en-US" sz="1200">
              <a:ea typeface="Gulim" pitchFamily="34" charset="-127"/>
            </a:endParaRPr>
          </a:p>
        </p:txBody>
      </p:sp>
      <p:sp>
        <p:nvSpPr>
          <p:cNvPr id="21511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numCol="1" anchor="b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marL="0" lvl="0" indent="0" algn="r" eaLnBrk="1" hangingPunct="1"/>
            <a:fld id="{922C5882-FC99-4F81-9D01-283B5B566C84}" type="slidenum">
              <a:rPr lang="zh-CN" altLang="en-US" sz="1200">
                <a:latin typeface="微软雅黑" pitchFamily="34" charset="-122"/>
                <a:ea typeface="微软雅黑" pitchFamily="34" charset="-122"/>
              </a:rPr>
              <a:t>*</a:t>
            </a:fld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482600" y="1279525"/>
            <a:ext cx="6140450" cy="3454400"/>
          </a:xfrm>
          <a:noFill/>
          <a:ln w="12700">
            <a:miter lim="800000"/>
          </a:ln>
        </p:spPr>
      </p:sp>
      <p:sp>
        <p:nvSpPr>
          <p:cNvPr id="22531" name="文本占位符 2"/>
          <p:cNvSpPr>
            <a:spLocks noGrp="1"/>
          </p:cNvSpPr>
          <p:nvPr>
            <p:ph type="body" idx="1"/>
          </p:nvPr>
        </p:nvSpPr>
        <p:spPr>
          <a:xfrm>
            <a:off x="711200" y="4926013"/>
            <a:ext cx="5683250" cy="4029075"/>
          </a:xfrm>
          <a:noFill/>
          <a:ln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</a:defRPr>
            </a:lvl5pPr>
          </a:lstStyle>
          <a:p>
            <a:pPr marL="0" lvl="0" indent="0" eaLnBrk="1" hangingPunct="1"/>
            <a:r>
              <a:rPr lang="zh-CN" altLang="en-US"/>
              <a:t>一切都是为了信息的传递。</a:t>
            </a:r>
            <a:endParaRPr lang="zh-CN" altLang="en-US"/>
          </a:p>
          <a:p>
            <a:pPr marL="0" lvl="0" indent="0" eaLnBrk="1" hangingPunct="1"/>
            <a:r>
              <a:rPr lang="zh-CN" altLang="en-US">
                <a:sym typeface="微软雅黑" pitchFamily="34" charset="-122"/>
              </a:rPr>
              <a:t>信息</a:t>
            </a:r>
            <a:r>
              <a:rPr lang="en-US" altLang="zh-CN">
                <a:sym typeface="微软雅黑" pitchFamily="34" charset="-122"/>
              </a:rPr>
              <a:t>=</a:t>
            </a:r>
            <a:r>
              <a:rPr lang="zh-CN" altLang="en-US">
                <a:sym typeface="微软雅黑" pitchFamily="34" charset="-122"/>
              </a:rPr>
              <a:t>内容</a:t>
            </a:r>
            <a:r>
              <a:rPr lang="en-US" altLang="zh-CN">
                <a:sym typeface="微软雅黑" pitchFamily="34" charset="-122"/>
              </a:rPr>
              <a:t>+</a:t>
            </a:r>
            <a:r>
              <a:rPr lang="zh-CN" altLang="en-US">
                <a:sym typeface="微软雅黑" pitchFamily="34" charset="-122"/>
              </a:rPr>
              <a:t>呈现形式</a:t>
            </a:r>
            <a:br>
              <a:rPr lang="zh-CN" altLang="en-US">
                <a:sym typeface="微软雅黑" pitchFamily="34" charset="-122"/>
              </a:rPr>
            </a:br>
            <a:br>
              <a:rPr lang="zh-CN" altLang="en-US">
                <a:sym typeface="微软雅黑" pitchFamily="34" charset="-122"/>
              </a:rPr>
            </a:br>
            <a:r>
              <a:rPr lang="zh-CN" altLang="en-US">
                <a:sym typeface="微软雅黑" pitchFamily="34" charset="-122"/>
              </a:rPr>
              <a:t>内容</a:t>
            </a:r>
            <a:r>
              <a:rPr lang="en-US" altLang="zh-CN">
                <a:sym typeface="微软雅黑" pitchFamily="34" charset="-122"/>
              </a:rPr>
              <a:t>=</a:t>
            </a:r>
            <a:r>
              <a:rPr lang="zh-CN" altLang="en-US">
                <a:sym typeface="微软雅黑" pitchFamily="34" charset="-122"/>
              </a:rPr>
              <a:t>要素</a:t>
            </a:r>
            <a:r>
              <a:rPr lang="en-US" altLang="zh-CN">
                <a:sym typeface="微软雅黑" pitchFamily="34" charset="-122"/>
              </a:rPr>
              <a:t>+</a:t>
            </a:r>
            <a:r>
              <a:rPr lang="zh-CN" altLang="en-US">
                <a:sym typeface="微软雅黑" pitchFamily="34" charset="-122"/>
              </a:rPr>
              <a:t>关系</a:t>
            </a:r>
            <a:br>
              <a:rPr lang="zh-CN" altLang="en-US">
                <a:sym typeface="微软雅黑" pitchFamily="34" charset="-122"/>
              </a:rPr>
            </a:br>
            <a:r>
              <a:rPr lang="zh-CN" altLang="en-US">
                <a:sym typeface="微软雅黑" pitchFamily="34" charset="-122"/>
              </a:rPr>
              <a:t>形式：文、图、表、综合</a:t>
            </a:r>
            <a:br>
              <a:rPr lang="zh-CN" altLang="en-US">
                <a:sym typeface="微软雅黑" pitchFamily="34" charset="-122"/>
              </a:rPr>
            </a:br>
            <a:endParaRPr lang="zh-CN" altLang="en-US"/>
          </a:p>
          <a:p>
            <a:pPr marL="0" lvl="0" indent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标题幻灯片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pic>
        <p:nvPicPr>
          <p:cNvPr id="2050" name="图片 3085" descr="ptline_101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B6F8EFC3-8F03-4D0D-B11B-D0F5D0519656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B6F8EFC3-8F03-4D0D-B11B-D0F5D0519656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B6F8EFC3-8F03-4D0D-B11B-D0F5D0519656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B6F8EFC3-8F03-4D0D-B11B-D0F5D0519656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B6F8EFC3-8F03-4D0D-B11B-D0F5D0519656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B6F8EFC3-8F03-4D0D-B11B-D0F5D0519656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 sz="4400">
                <a:latin typeface="华文中宋"/>
                <a:ea typeface="华文中宋" panose="02010600040101010101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B6F8EFC3-8F03-4D0D-B11B-D0F5D0519656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B6F8EFC3-8F03-4D0D-B11B-D0F5D0519656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B6F8EFC3-8F03-4D0D-B11B-D0F5D0519656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ulim" pitchFamily="34" charset="-127"/>
              <a:ea typeface="Gulim" pitchFamily="34" charset="-127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灯片编号占位符 1032"/>
          <p:cNvSpPr>
            <a:spLocks noGrp="1"/>
          </p:cNvSpPr>
          <p:nvPr>
            <p:ph type="sldNum" sz="quarter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B6F8EFC3-8F03-4D0D-B11B-D0F5D0519656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2.jpeg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3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pic>
        <p:nvPicPr>
          <p:cNvPr id="1026" name="图片 1041" descr="ptline_101b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027" name="灯片编号占位符 1032"/>
          <p:cNvSpPr>
            <a:spLocks noGrp="1"/>
          </p:cNvSpPr>
          <p:nvPr>
            <p:ph type="sldNum" sz="quarter" idx="4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1" i="0" u="none" baseline="0">
                <a:solidFill>
                  <a:schemeClr val="tx1"/>
                </a:solidFill>
                <a:latin typeface="Arial" pitchFamily="34" charset="0"/>
                <a:ea typeface="Gulim" pitchFamily="34" charset="-127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lvl="0" algn="ctr" eaLnBrk="1" hangingPunct="1"/>
            <a:fld id="{B6F8EFC3-8F03-4D0D-B11B-D0F5D0519656}" type="slidenum">
              <a:rPr lang="ko-KR" altLang="en-US" sz="1200" b="1">
                <a:latin typeface="Arial" pitchFamily="34" charset="0"/>
                <a:ea typeface="Gulim" pitchFamily="34" charset="-127"/>
              </a:rPr>
              <a:t>*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  <p:pic>
        <p:nvPicPr>
          <p:cNvPr id="1028" name="图片 1073743875" descr="学科网 zxxk.com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ransition/>
  <p:timing/>
  <p:txStyles>
    <p:titleStyle>
      <a:lvl1pPr marL="0" indent="0" algn="l" defTabSz="914400" rtl="0" eaLnBrk="0" fontAlgn="base" latinLnBrk="1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800" b="0" i="0" u="none" kern="1200" baseline="0">
          <a:solidFill>
            <a:srgbClr val="003366"/>
          </a:solidFill>
          <a:effectLst/>
          <a:latin typeface="HY견고딕"/>
          <a:ea typeface="HY견고딕"/>
          <a:cs typeface="HY견고딕"/>
        </a:defRPr>
      </a:lvl1pPr>
    </p:titleStyle>
    <p:bodyStyle>
      <a:lvl1pPr marL="342900" indent="-342900" algn="l" defTabSz="914400" rtl="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kern="1200" baseline="0">
          <a:solidFill>
            <a:schemeClr val="tx1"/>
          </a:solidFill>
          <a:effectLst/>
          <a:latin typeface="Gulim" pitchFamily="34" charset="-127"/>
          <a:ea typeface="Gulim" pitchFamily="34" charset="-127"/>
          <a:cs typeface="+mn-cs"/>
        </a:defRPr>
      </a:lvl1pPr>
      <a:lvl2pPr marL="742950" lvl="1" indent="-285750" algn="l" defTabSz="914400" rtl="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kern="1200" baseline="0">
          <a:solidFill>
            <a:schemeClr val="tx1"/>
          </a:solidFill>
          <a:effectLst/>
          <a:latin typeface="Gulim" pitchFamily="34" charset="-127"/>
          <a:ea typeface="Gulim" pitchFamily="34" charset="-127"/>
          <a:cs typeface="+mn-cs"/>
        </a:defRPr>
      </a:lvl2pPr>
      <a:lvl3pPr marL="1143000" lvl="2" indent="-228600" algn="l" defTabSz="914400" rtl="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 baseline="0">
          <a:solidFill>
            <a:schemeClr val="tx1"/>
          </a:solidFill>
          <a:effectLst/>
          <a:latin typeface="Gulim" pitchFamily="34" charset="-127"/>
          <a:ea typeface="Gulim" pitchFamily="34" charset="-127"/>
          <a:cs typeface="+mn-cs"/>
        </a:defRPr>
      </a:lvl3pPr>
      <a:lvl4pPr marL="1600200" lvl="3" indent="-228600" algn="l" defTabSz="914400" rtl="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 baseline="0">
          <a:solidFill>
            <a:schemeClr val="tx1"/>
          </a:solidFill>
          <a:effectLst/>
          <a:latin typeface="Gulim" pitchFamily="34" charset="-127"/>
          <a:ea typeface="Gulim" pitchFamily="34" charset="-127"/>
          <a:cs typeface="+mn-cs"/>
        </a:defRPr>
      </a:lvl4pPr>
      <a:lvl5pPr marL="2057400" lvl="4" indent="-228600" algn="l" defTabSz="914400" rtl="0" eaLnBrk="0" fontAlgn="base" latinLnBrk="1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kern="1200" baseline="0">
          <a:solidFill>
            <a:schemeClr val="tx1"/>
          </a:solidFill>
          <a:effectLst/>
          <a:latin typeface="Gulim" pitchFamily="34" charset="-127"/>
          <a:ea typeface="Gulim" pitchFamily="34" charset="-127"/>
          <a:cs typeface="+mn-cs"/>
        </a:defRPr>
      </a:lvl5pPr>
      <a:lvl6pPr marL="2514600" lvl="5" indent="-228600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HY견고딕" pitchFamily="18" charset="-127"/>
          <a:ea typeface="HY견고딕" pitchFamily="18" charset="-127"/>
          <a:cs typeface="+mn-cs"/>
        </a:defRPr>
      </a:lvl2pPr>
      <a:lvl3pPr marL="914400" lvl="2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HY견고딕" pitchFamily="18" charset="-127"/>
          <a:ea typeface="HY견고딕" pitchFamily="18" charset="-127"/>
          <a:cs typeface="+mn-cs"/>
        </a:defRPr>
      </a:lvl3pPr>
      <a:lvl4pPr marL="1371600" lvl="3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HY견고딕" pitchFamily="18" charset="-127"/>
          <a:ea typeface="HY견고딕" pitchFamily="18" charset="-127"/>
          <a:cs typeface="+mn-cs"/>
        </a:defRPr>
      </a:lvl4pPr>
      <a:lvl5pPr marL="1828800" lvl="4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HY견고딕" pitchFamily="18" charset="-127"/>
          <a:ea typeface="HY견고딕" pitchFamily="18" charset="-127"/>
          <a:cs typeface="+mn-cs"/>
        </a:defRPr>
      </a:lvl5pPr>
      <a:lvl6pPr marL="2286000" lvl="5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HY견고딕" pitchFamily="18" charset="-127"/>
          <a:ea typeface="HY견고딕" pitchFamily="18" charset="-127"/>
          <a:cs typeface="+mn-cs"/>
        </a:defRPr>
      </a:lvl6pPr>
      <a:lvl7pPr marL="2743200" lvl="6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HY견고딕" pitchFamily="18" charset="-127"/>
          <a:ea typeface="HY견고딕" pitchFamily="18" charset="-127"/>
          <a:cs typeface="+mn-cs"/>
        </a:defRPr>
      </a:lvl7pPr>
      <a:lvl8pPr marL="3200400" lvl="7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HY견고딕" pitchFamily="18" charset="-127"/>
          <a:ea typeface="HY견고딕" pitchFamily="18" charset="-127"/>
          <a:cs typeface="+mn-cs"/>
        </a:defRPr>
      </a:lvl8pPr>
      <a:lvl9pPr marL="3657600" lvl="8" indent="0" algn="l" defTabSz="914400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HY견고딕" pitchFamily="18" charset="-127"/>
          <a:ea typeface="HY견고딕" pitchFamily="18" charset="-127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hyperlink" Target="http://guoxue.baike.so.com/query/view?id=4c965b71ce275b2b6648e35c0cc9159f&amp;type=poem" TargetMode="External" /><Relationship Id="rId3" Type="http://schemas.openxmlformats.org/officeDocument/2006/relationships/hyperlink" Target="https://guoxue.baike.so.com/query/index?type=poem&amp;author_poem=%E7%99%BD%E5%B1%85%E6%98%93" TargetMode="Ex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标题 1"/>
          <p:cNvSpPr>
            <a:spLocks noGrp="1"/>
          </p:cNvSpPr>
          <p:nvPr>
            <p:ph type="title" idx="4294967295"/>
          </p:nvPr>
        </p:nvSpPr>
        <p:spPr>
          <a:xfrm>
            <a:off x="1735138" y="1211263"/>
            <a:ext cx="9448800" cy="3019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 algn="ctr" eaLnBrk="1" hangingPunct="1">
              <a:lnSpc>
                <a:spcPct val="110000"/>
              </a:lnSpc>
            </a:pPr>
            <a:r>
              <a:rPr lang="en-US" altLang="en-US" sz="4400">
                <a:latin typeface="华文中宋"/>
                <a:ea typeface="华文中宋" panose="02010600040101010101" charset="-122"/>
              </a:rPr>
              <a:t>    </a:t>
            </a:r>
            <a:endParaRPr lang="en-US" altLang="en-US" sz="4400">
              <a:latin typeface="华文中宋"/>
              <a:ea typeface="华文中宋" panose="02010600040101010101" charset="-122"/>
            </a:endParaRPr>
          </a:p>
        </p:txBody>
      </p:sp>
      <p:sp>
        <p:nvSpPr>
          <p:cNvPr id="3075" name="文本框 2"/>
          <p:cNvSpPr txBox="1">
            <a:spLocks noChangeArrowheads="1"/>
          </p:cNvSpPr>
          <p:nvPr/>
        </p:nvSpPr>
        <p:spPr bwMode="auto">
          <a:xfrm>
            <a:off x="1064525" y="2070344"/>
            <a:ext cx="9955167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华文新魏" charset="-122"/>
                <a:ea typeface="华文新魏" charset="-122"/>
                <a:cs typeface="+mn-cs"/>
                <a:sym typeface="Gulim" pitchFamily="34" charset="-127"/>
              </a:rPr>
              <a:t>泸州中</a:t>
            </a:r>
            <a:r>
              <a:rPr kumimoji="0" lang="zh-CN" altLang="en-US" sz="7200" b="1" i="0" u="none" strike="noStrike" kern="1200" cap="none" spc="0" normalizeH="0" baseline="0" noProof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华文新魏" charset="-122"/>
                <a:ea typeface="华文新魏" charset="-122"/>
                <a:cs typeface="+mn-cs"/>
                <a:sym typeface="Gulim" pitchFamily="34" charset="-127"/>
              </a:rPr>
              <a:t>考语文复习之古</a:t>
            </a:r>
            <a:r>
              <a:rPr kumimoji="0" lang="zh-CN" altLang="en-US" sz="7200" b="1" i="0" u="none" strike="noStrike" kern="1200" cap="none" spc="0" normalizeH="0" baseline="0" noProof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华文新魏" charset="-122"/>
                <a:ea typeface="华文新魏" charset="-122"/>
                <a:cs typeface="+mn-cs"/>
                <a:sym typeface="Gulim" pitchFamily="34" charset="-127"/>
              </a:rPr>
              <a:t>诗赏析</a:t>
            </a:r>
            <a:r>
              <a:rPr kumimoji="0" lang="zh-CN" altLang="en-US" sz="7200" b="1" i="0" u="none" strike="noStrike" kern="1200" cap="none" spc="0" normalizeH="0" baseline="0" noProof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华文新魏" charset="-122"/>
                <a:ea typeface="华文新魏" charset="-122"/>
                <a:cs typeface="+mn-cs"/>
                <a:sym typeface="Gulim" pitchFamily="34" charset="-127"/>
              </a:rPr>
              <a:t>题</a:t>
            </a:r>
            <a:r>
              <a:rPr kumimoji="0" lang="zh-CN" altLang="en-US" sz="7200" b="1" i="0" u="none" strike="noStrike" kern="1200" cap="none" spc="0" normalizeH="0" baseline="0" noProof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华文新魏" charset="-122"/>
                <a:ea typeface="华文新魏" charset="-122"/>
                <a:cs typeface="+mn-cs"/>
                <a:sym typeface="Gulim" pitchFamily="34" charset="-127"/>
              </a:rPr>
              <a:t>型复习指导</a:t>
            </a:r>
            <a:endParaRPr kumimoji="0" lang="zh-CN" altLang="en-US" sz="7200" b="1" i="0" u="none" strike="noStrike" kern="1200" cap="none" spc="0" normalizeH="0" baseline="0" noProof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华文新魏" charset="-122"/>
              <a:ea typeface="华文新魏" charset="-122"/>
              <a:cs typeface="+mn-cs"/>
              <a:sym typeface="Gulim" pitchFamily="34" charset="-127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3200">
                <a:latin typeface="华文中宋"/>
                <a:ea typeface="华文中宋" panose="02010600040101010101" charset="-122"/>
              </a:rPr>
              <a:t>                                    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宿翠微寺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en-US" altLang="zh-CN" sz="3200">
                <a:latin typeface="华文中宋"/>
                <a:ea typeface="华文中宋" panose="02010600040101010101" charset="-122"/>
              </a:rPr>
              <a:t>                                            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马戴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处处松阴满，樵开一径通。鸟归云壑静，僧语石楼空。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积翠含微月，遥泉韵细风。经行心不厌，忆在故山中。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en-US" altLang="zh-CN" sz="32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鸟归云壑静，僧语石楼空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一联在写景上颇有特色，请简要分析。（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4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分）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en-US" altLang="zh-CN" sz="3200">
                <a:latin typeface="华文中宋"/>
                <a:ea typeface="华文中宋" panose="02010600040101010101" charset="-122"/>
              </a:rPr>
              <a:t>        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答：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①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用了动静结合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(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以动衬静、反衬、视听结合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)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的手法来写景；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②“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归鸟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”“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僧语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是动景，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云壑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”“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楼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是静景；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③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以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归鸟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和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僧语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衬托出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云壑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和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楼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的静；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④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突出夜晚翠微寺的清幽、宁静。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 b="1">
                <a:latin typeface="华文中宋"/>
                <a:ea typeface="华文中宋" panose="02010600040101010101" charset="-122"/>
              </a:rPr>
              <a:t>总结答题格式：点手法＋分析手法＋作用、效果＋情感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>
                <a:latin typeface="华文中宋"/>
                <a:ea typeface="华文中宋" panose="02010600040101010101" charset="-122"/>
              </a:rPr>
              <a:t>【当堂检测】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            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题破山寺后禅院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    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（常建）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清晨入古寺，初日照高林。曲径通幽处，禅房花木深。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山光悦鸟性，潭影空人心。万籁此都寂，但余钟磬音。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诗歌尾联用了什么手法？表达了诗人什么情感？请简要分析。（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4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分）</a:t>
            </a:r>
            <a:r>
              <a:rPr lang="en-US" altLang="zh-CN" sz="3200" b="1" u="sng">
                <a:latin typeface="华文中宋"/>
                <a:ea typeface="华文中宋" panose="02010600040101010101" charset="-122"/>
              </a:rPr>
              <a:t>                                                                                                 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en-US" altLang="zh-CN" sz="3200" b="1" u="sng">
                <a:latin typeface="华文中宋"/>
                <a:ea typeface="华文中宋" panose="02010600040101010101" charset="-122"/>
              </a:rPr>
              <a:t>                                                                                                 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 b="1">
                <a:latin typeface="华文中宋"/>
                <a:ea typeface="华文中宋" panose="02010600040101010101" charset="-122"/>
              </a:rPr>
              <a:t>答案示例：以动衬静（以声衬静），万籁俱寂，只剩下钟磬的声音，以钟磬的声音衬托出禅院环境的清幽，抒发了诗人对尘世喧嚣的厌烦和对寄情山水的生活的向往（寄情山水的隐逸之情）。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 b="1">
                <a:latin typeface="华文中宋"/>
                <a:ea typeface="华文中宋" panose="02010600040101010101" charset="-122"/>
              </a:rPr>
              <a:t>【巧词炼字类】</a:t>
            </a:r>
            <a:br>
              <a:rPr lang="en-US" altLang="zh-CN" sz="4400" b="1">
                <a:latin typeface="华文中宋"/>
                <a:ea typeface="华文中宋" panose="02010600040101010101" charset="-122"/>
              </a:rPr>
            </a:b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           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寻南溪常道士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    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（刘长卿）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一路经行处，莓苔见履痕。白云依静渚，春草闭闲门。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过雨看松色，随山到水源。溪花与禅意，相对亦忘言。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颔联中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依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”“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闭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两字用的极妙，请任选一字作答？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en-US" altLang="zh-CN" sz="3200">
                <a:latin typeface="华文中宋"/>
                <a:ea typeface="华文中宋" panose="02010600040101010101" charset="-122"/>
              </a:rPr>
              <a:t>      </a:t>
            </a:r>
            <a:r>
              <a:rPr lang="zh-CN" altLang="en-US" sz="3200">
                <a:latin typeface="华文中宋"/>
                <a:ea typeface="华文中宋" panose="02010600040101010101" charset="-122"/>
              </a:rPr>
              <a:t>答：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 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①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依，指依靠，运用拟人的修辞手法，生动形象地写出了白云悠悠，也似有情，依傍着静静的沙洲，富有情趣。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en-US" altLang="zh-CN" sz="3200">
                <a:latin typeface="华文中宋"/>
                <a:ea typeface="华文中宋" panose="02010600040101010101" charset="-122"/>
              </a:rPr>
              <a:t>       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②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闭，关闭，文中写碧草当门，写出了草的茂盛，衬托出友人寓所环境之宁静、清幽。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endParaRPr lang="zh-CN" altLang="en-US" sz="32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>
                <a:latin typeface="华文中宋"/>
                <a:ea typeface="华文中宋" panose="02010600040101010101" charset="-122"/>
              </a:rPr>
              <a:t>                                  </a:t>
            </a:r>
            <a:r>
              <a:rPr lang="zh-CN" altLang="zh-CN">
                <a:latin typeface="华文中宋"/>
                <a:ea typeface="华文中宋" panose="02010600040101010101" charset="-122"/>
              </a:rPr>
              <a:t>秦淮夜泊</a:t>
            </a:r>
            <a:r>
              <a:rPr lang="en-US" altLang="zh-CN">
                <a:latin typeface="华文中宋"/>
                <a:ea typeface="华文中宋" panose="02010600040101010101" charset="-122"/>
              </a:rPr>
              <a:t>   </a:t>
            </a:r>
            <a:r>
              <a:rPr lang="zh-CN" altLang="zh-CN">
                <a:latin typeface="华文中宋"/>
                <a:ea typeface="华文中宋" panose="02010600040101010101" charset="-122"/>
              </a:rPr>
              <a:t>（贺铸）</a:t>
            </a:r>
            <a:br>
              <a:rPr lang="zh-CN" altLang="zh-CN">
                <a:latin typeface="华文中宋"/>
                <a:ea typeface="华文中宋" panose="02010600040101010101" charset="-122"/>
              </a:rPr>
            </a:br>
            <a:r>
              <a:rPr lang="zh-CN" altLang="zh-CN">
                <a:latin typeface="华文中宋"/>
                <a:ea typeface="华文中宋" panose="02010600040101010101" charset="-122"/>
              </a:rPr>
              <a:t>官柳动春条，秦淮生暮潮。楼台见新月，灯火上双桥。</a:t>
            </a:r>
            <a:br>
              <a:rPr lang="zh-CN" altLang="zh-CN">
                <a:latin typeface="华文中宋"/>
                <a:ea typeface="华文中宋" panose="02010600040101010101" charset="-122"/>
              </a:rPr>
            </a:br>
            <a:r>
              <a:rPr lang="zh-CN" altLang="zh-CN">
                <a:latin typeface="华文中宋"/>
                <a:ea typeface="华文中宋" panose="02010600040101010101" charset="-122"/>
              </a:rPr>
              <a:t>隔岸开朱箔，临风弄紫箫。谁怜远游子，心旆正摇摇。</a:t>
            </a:r>
            <a:br>
              <a:rPr lang="zh-CN" altLang="zh-CN">
                <a:latin typeface="华文中宋"/>
                <a:ea typeface="华文中宋" panose="02010600040101010101" charset="-122"/>
              </a:rPr>
            </a:br>
            <a:r>
              <a:rPr lang="en-US" altLang="zh-CN">
                <a:latin typeface="华文中宋"/>
                <a:ea typeface="华文中宋" panose="02010600040101010101" charset="-122"/>
              </a:rPr>
              <a:t>2“</a:t>
            </a:r>
            <a:r>
              <a:rPr lang="zh-CN" altLang="zh-CN">
                <a:latin typeface="华文中宋"/>
                <a:ea typeface="华文中宋" panose="02010600040101010101" charset="-122"/>
              </a:rPr>
              <a:t>隔岸开朱箔，临风弄紫箫</a:t>
            </a:r>
            <a:r>
              <a:rPr lang="en-US" altLang="zh-CN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>
                <a:latin typeface="华文中宋"/>
                <a:ea typeface="华文中宋" panose="02010600040101010101" charset="-122"/>
              </a:rPr>
              <a:t>一联中有两个字用得极妙，请指出来，并简要说明理由。</a:t>
            </a:r>
            <a:br>
              <a:rPr lang="zh-CN" altLang="zh-CN">
                <a:latin typeface="华文中宋"/>
                <a:ea typeface="华文中宋" panose="02010600040101010101" charset="-122"/>
              </a:rPr>
            </a:br>
            <a:r>
              <a:rPr lang="en-US" altLang="zh-CN" u="sng">
                <a:latin typeface="华文中宋"/>
                <a:ea typeface="华文中宋" panose="02010600040101010101" charset="-122"/>
              </a:rPr>
              <a:t>①“</a:t>
            </a:r>
            <a:r>
              <a:rPr lang="zh-CN" altLang="zh-CN" u="sng">
                <a:latin typeface="华文中宋"/>
                <a:ea typeface="华文中宋" panose="02010600040101010101" charset="-122"/>
              </a:rPr>
              <a:t>开</a:t>
            </a:r>
            <a:r>
              <a:rPr lang="en-US" altLang="zh-CN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u="sng">
                <a:latin typeface="华文中宋"/>
                <a:ea typeface="华文中宋" panose="02010600040101010101" charset="-122"/>
              </a:rPr>
              <a:t>和</a:t>
            </a:r>
            <a:r>
              <a:rPr lang="en-US" altLang="zh-CN" u="sng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u="sng">
                <a:latin typeface="华文中宋"/>
                <a:ea typeface="华文中宋" panose="02010600040101010101" charset="-122"/>
              </a:rPr>
              <a:t>弄</a:t>
            </a:r>
            <a:r>
              <a:rPr lang="en-US" altLang="zh-CN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u="sng">
                <a:latin typeface="华文中宋"/>
                <a:ea typeface="华文中宋" panose="02010600040101010101" charset="-122"/>
              </a:rPr>
              <a:t>。</a:t>
            </a:r>
            <a:r>
              <a:rPr lang="en-US" altLang="zh-CN" u="sng">
                <a:latin typeface="华文中宋"/>
                <a:ea typeface="华文中宋" panose="02010600040101010101" charset="-122"/>
              </a:rPr>
              <a:t>②“</a:t>
            </a:r>
            <a:r>
              <a:rPr lang="zh-CN" altLang="zh-CN" u="sng">
                <a:latin typeface="华文中宋"/>
                <a:ea typeface="华文中宋" panose="02010600040101010101" charset="-122"/>
              </a:rPr>
              <a:t>开</a:t>
            </a:r>
            <a:r>
              <a:rPr lang="en-US" altLang="zh-CN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u="sng">
                <a:latin typeface="华文中宋"/>
                <a:ea typeface="华文中宋" panose="02010600040101010101" charset="-122"/>
              </a:rPr>
              <a:t>指打开，文中能使人想象到佳人打开窗帘绰约的身影、优雅和体态，增加了画面的动感和美感；</a:t>
            </a:r>
            <a:r>
              <a:rPr lang="en-US" altLang="zh-CN" u="sng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u="sng">
                <a:latin typeface="华文中宋"/>
                <a:ea typeface="华文中宋" panose="02010600040101010101" charset="-122"/>
              </a:rPr>
              <a:t>弄</a:t>
            </a:r>
            <a:r>
              <a:rPr lang="en-US" altLang="zh-CN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u="sng">
                <a:latin typeface="华文中宋"/>
                <a:ea typeface="华文中宋" panose="02010600040101010101" charset="-122"/>
              </a:rPr>
              <a:t>玩耍、把玩，写出了吹箫女优美的姿势，让人感到箫声在风中的婉转悠扬。</a:t>
            </a:r>
            <a:r>
              <a:rPr lang="en-US" altLang="zh-CN" u="sng">
                <a:latin typeface="华文中宋"/>
                <a:ea typeface="华文中宋" panose="02010600040101010101" charset="-122"/>
              </a:rPr>
              <a:t>(</a:t>
            </a:r>
            <a:r>
              <a:rPr lang="zh-CN" altLang="zh-CN" u="sng">
                <a:latin typeface="华文中宋"/>
                <a:ea typeface="华文中宋" panose="02010600040101010101" charset="-122"/>
              </a:rPr>
              <a:t>指出</a:t>
            </a:r>
            <a:r>
              <a:rPr lang="en-US" altLang="zh-CN" u="sng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u="sng">
                <a:latin typeface="华文中宋"/>
                <a:ea typeface="华文中宋" panose="02010600040101010101" charset="-122"/>
              </a:rPr>
              <a:t>朱</a:t>
            </a:r>
            <a:r>
              <a:rPr lang="en-US" altLang="zh-CN" u="sng">
                <a:latin typeface="华文中宋"/>
                <a:ea typeface="华文中宋" panose="02010600040101010101" charset="-122"/>
              </a:rPr>
              <a:t>”“</a:t>
            </a:r>
            <a:r>
              <a:rPr lang="zh-CN" altLang="zh-CN" u="sng">
                <a:latin typeface="华文中宋"/>
                <a:ea typeface="华文中宋" panose="02010600040101010101" charset="-122"/>
              </a:rPr>
              <a:t>紫</a:t>
            </a:r>
            <a:r>
              <a:rPr lang="en-US" altLang="zh-CN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u="sng">
                <a:latin typeface="华文中宋"/>
                <a:ea typeface="华文中宋" panose="02010600040101010101" charset="-122"/>
              </a:rPr>
              <a:t>并分析合理，减半给分。指出一处</a:t>
            </a:r>
            <a:r>
              <a:rPr lang="en-US" altLang="zh-CN" u="sng">
                <a:latin typeface="华文中宋"/>
                <a:ea typeface="华文中宋" panose="02010600040101010101" charset="-122"/>
              </a:rPr>
              <a:t>1</a:t>
            </a:r>
            <a:r>
              <a:rPr lang="zh-CN" altLang="zh-CN" u="sng">
                <a:latin typeface="华文中宋"/>
                <a:ea typeface="华文中宋" panose="02010600040101010101" charset="-122"/>
              </a:rPr>
              <a:t>分，说明好在哪里各</a:t>
            </a:r>
            <a:r>
              <a:rPr lang="en-US" altLang="zh-CN" u="sng">
                <a:latin typeface="华文中宋"/>
                <a:ea typeface="华文中宋" panose="02010600040101010101" charset="-122"/>
              </a:rPr>
              <a:t>2</a:t>
            </a:r>
            <a:r>
              <a:rPr lang="zh-CN" altLang="zh-CN" u="sng">
                <a:latin typeface="华文中宋"/>
                <a:ea typeface="华文中宋" panose="02010600040101010101" charset="-122"/>
              </a:rPr>
              <a:t>分</a:t>
            </a:r>
            <a:r>
              <a:rPr lang="en-US" altLang="zh-CN" u="sng">
                <a:latin typeface="华文中宋"/>
                <a:ea typeface="华文中宋" panose="02010600040101010101" charset="-122"/>
              </a:rPr>
              <a:t>)</a:t>
            </a:r>
            <a:br>
              <a:rPr lang="zh-CN" altLang="zh-CN">
                <a:latin typeface="华文中宋"/>
                <a:ea typeface="华文中宋" panose="02010600040101010101" charset="-122"/>
              </a:rPr>
            </a:br>
            <a:r>
              <a:rPr lang="zh-CN" altLang="zh-CN" b="1">
                <a:latin typeface="华文中宋"/>
                <a:ea typeface="华文中宋" panose="02010600040101010101" charset="-122"/>
              </a:rPr>
              <a:t>总结答题格式：找词＋释词（本义</a:t>
            </a:r>
            <a:r>
              <a:rPr lang="en-US" altLang="zh-CN" b="1">
                <a:latin typeface="华文中宋"/>
                <a:ea typeface="华文中宋" panose="02010600040101010101" charset="-122"/>
              </a:rPr>
              <a:t>+</a:t>
            </a:r>
            <a:r>
              <a:rPr lang="zh-CN" altLang="zh-CN" b="1">
                <a:latin typeface="华文中宋"/>
                <a:ea typeface="华文中宋" panose="02010600040101010101" charset="-122"/>
              </a:rPr>
              <a:t>文义）＋手法＋作用、效果＋情感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>
                <a:latin typeface="华文中宋"/>
                <a:ea typeface="华文中宋" panose="02010600040101010101" charset="-122"/>
              </a:rPr>
              <a:t>【当堂检测】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               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题破山寺后禅院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   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（常建）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清晨入古寺，初日照高林。曲径通幽处，禅房花木深。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山光悦鸟性，潭影空人心。万籁此都寂，但余钟磬音。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诗歌颈联“空”字用的极好，请进行赏析。</a:t>
            </a:r>
            <a:r>
              <a:rPr lang="en-US" altLang="zh-CN" sz="3200" b="1" u="sng">
                <a:latin typeface="华文中宋"/>
                <a:ea typeface="华文中宋" panose="02010600040101010101" charset="-122"/>
              </a:rPr>
              <a:t>                                                                                                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en-US" altLang="zh-CN" sz="3200" b="1" u="sng">
                <a:latin typeface="华文中宋"/>
                <a:ea typeface="华文中宋" panose="02010600040101010101" charset="-122"/>
              </a:rPr>
              <a:t>                                                                                             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 b="1">
                <a:latin typeface="华文中宋"/>
                <a:ea typeface="华文中宋" panose="02010600040101010101" charset="-122"/>
              </a:rPr>
              <a:t>答案示例：空，空旷、无；文中运用使动用法，指谭影使人的烦恼、俗念顿时消失了，生动形象的写出了禅院环境的清幽，表达了作者宁静闲适的心情。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标题 1"/>
          <p:cNvSpPr>
            <a:spLocks noGrp="1"/>
          </p:cNvSpPr>
          <p:nvPr>
            <p:ph type="title" idx="4294967295"/>
          </p:nvPr>
        </p:nvSpPr>
        <p:spPr>
          <a:xfrm>
            <a:off x="539750" y="0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 b="1">
                <a:latin typeface="华文中宋"/>
                <a:ea typeface="华文中宋" panose="02010600040101010101" charset="-122"/>
              </a:rPr>
              <a:t>【整体赏析类】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3200">
                <a:latin typeface="华文中宋"/>
                <a:ea typeface="华文中宋" panose="02010600040101010101" charset="-122"/>
              </a:rPr>
              <a:t>                    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夏夜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    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（韦庄）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傍水迁书榻，开襟纳夜凉。星繁愁昼热，露重觉荷香。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蛙吹鸣还息，蛛罗灭又光。正吟秋兴赋，桐景下西墙。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en-US" altLang="zh-CN" sz="3200">
                <a:latin typeface="华文中宋"/>
                <a:ea typeface="华文中宋" panose="02010600040101010101" charset="-122"/>
              </a:rPr>
              <a:t>     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请简要赏析诗句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星繁愁昼热，露重觉荷香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的妙处。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(4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分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)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en-US" altLang="zh-CN" sz="3200">
                <a:latin typeface="华文中宋"/>
                <a:ea typeface="华文中宋" panose="02010600040101010101" charset="-122"/>
              </a:rPr>
              <a:t>    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答：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①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夏夜的满天繁星，让诗人忘却了白天的酷热，夜深露重，荷香扑鼻，令人心旷神怡。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(2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分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) ②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多感官结合。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繁星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、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露重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和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荷香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分别从视觉、触觉和听觉描写景物，形象生动。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(2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分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) ③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远近结合。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繁星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是远景，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露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和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荷香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是近景，远近结合，富有层次感。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(2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分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)   (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第一点必答，二三点任选其一一作答即可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)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 b="1">
                <a:latin typeface="华文中宋"/>
                <a:ea typeface="华文中宋" panose="02010600040101010101" charset="-122"/>
              </a:rPr>
              <a:t>总结答题格式：描绘画面＋手法或炼字……＋分析＋作用、效果＋情感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>
                <a:latin typeface="华文中宋"/>
                <a:ea typeface="华文中宋" panose="02010600040101010101" charset="-122"/>
              </a:rPr>
              <a:t>【当堂检测】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                    </a:t>
            </a:r>
            <a:r>
              <a:rPr lang="en-US" altLang="zh-CN">
                <a:latin typeface="华文中宋"/>
                <a:ea typeface="华文中宋" panose="02010600040101010101" charset="-122"/>
                <a:hlinkClick r:id="rId2"/>
              </a:rPr>
              <a:t>望月有感</a:t>
            </a:r>
            <a:r>
              <a:rPr lang="en-US" altLang="zh-CN">
                <a:latin typeface="华文中宋"/>
                <a:ea typeface="华文中宋" panose="02010600040101010101" charset="-122"/>
              </a:rPr>
              <a:t> </a:t>
            </a:r>
            <a:r>
              <a:rPr lang="zh-CN" altLang="zh-CN">
                <a:latin typeface="华文中宋"/>
                <a:ea typeface="华文中宋" panose="02010600040101010101" charset="-122"/>
              </a:rPr>
              <a:t>（</a:t>
            </a:r>
            <a:r>
              <a:rPr lang="en-US" altLang="zh-CN">
                <a:latin typeface="华文中宋"/>
                <a:ea typeface="华文中宋" panose="02010600040101010101" charset="-122"/>
                <a:hlinkClick r:id="rId3"/>
              </a:rPr>
              <a:t>白居易）</a:t>
            </a:r>
            <a:br>
              <a:rPr lang="zh-CN" altLang="zh-CN">
                <a:latin typeface="华文中宋"/>
                <a:ea typeface="华文中宋" panose="02010600040101010101" charset="-122"/>
                <a:hlinkClick r:id="rId3"/>
              </a:rPr>
            </a:br>
            <a:r>
              <a:rPr lang="en-US" altLang="zh-CN">
                <a:latin typeface="华文中宋"/>
                <a:ea typeface="华文中宋" panose="02010600040101010101" charset="-122"/>
              </a:rPr>
              <a:t>         </a:t>
            </a:r>
            <a:r>
              <a:rPr lang="zh-CN" altLang="zh-CN">
                <a:latin typeface="华文中宋"/>
                <a:ea typeface="华文中宋" panose="02010600040101010101" charset="-122"/>
              </a:rPr>
              <a:t>自河南经乱，关内阻饥，兄弟离散，各在一处。因望月有感，聊书所怀，寄上浮梁大兄、於潜七兄、乌江十五兄，兼示符离及下邽弟妹。</a:t>
            </a:r>
            <a:r>
              <a:rPr lang="en-US" altLang="zh-CN">
                <a:latin typeface="华文中宋"/>
                <a:ea typeface="华文中宋" panose="02010600040101010101" charset="-122"/>
              </a:rPr>
              <a:t>     </a:t>
            </a:r>
            <a:r>
              <a:rPr lang="zh-CN" altLang="zh-CN">
                <a:latin typeface="华文中宋"/>
                <a:ea typeface="华文中宋" panose="02010600040101010101" charset="-122"/>
              </a:rPr>
              <a:t>时难年荒世业空，弟兄羁旅各西东。田园寥落干戈后，骨肉流离道路中。吊影分为千里雁，辞根散作九秋蓬。共看明月应垂泪，一夜乡心五处同。</a:t>
            </a:r>
            <a:br>
              <a:rPr lang="zh-CN" altLang="zh-CN">
                <a:latin typeface="华文中宋"/>
                <a:ea typeface="华文中宋" panose="02010600040101010101" charset="-122"/>
              </a:rPr>
            </a:br>
            <a:r>
              <a:rPr lang="en-US" altLang="zh-CN">
                <a:latin typeface="华文中宋"/>
                <a:ea typeface="华文中宋" panose="02010600040101010101" charset="-122"/>
              </a:rPr>
              <a:t>      </a:t>
            </a:r>
            <a:r>
              <a:rPr lang="zh-CN" altLang="zh-CN">
                <a:latin typeface="华文中宋"/>
                <a:ea typeface="华文中宋" panose="02010600040101010101" charset="-122"/>
              </a:rPr>
              <a:t>请简要赏析诗歌颈联的妙处。</a:t>
            </a:r>
            <a:r>
              <a:rPr lang="en-US" altLang="zh-CN">
                <a:latin typeface="华文中宋"/>
                <a:ea typeface="华文中宋" panose="02010600040101010101" charset="-122"/>
              </a:rPr>
              <a:t>(4</a:t>
            </a:r>
            <a:r>
              <a:rPr lang="zh-CN" altLang="zh-CN">
                <a:latin typeface="华文中宋"/>
                <a:ea typeface="华文中宋" panose="02010600040101010101" charset="-122"/>
              </a:rPr>
              <a:t>分</a:t>
            </a:r>
            <a:r>
              <a:rPr lang="en-US" altLang="zh-CN">
                <a:latin typeface="华文中宋"/>
                <a:ea typeface="华文中宋" panose="02010600040101010101" charset="-122"/>
              </a:rPr>
              <a:t>)</a:t>
            </a:r>
            <a:r>
              <a:rPr lang="en-US" altLang="zh-CN" b="1" u="sng">
                <a:latin typeface="华文中宋"/>
                <a:ea typeface="华文中宋" panose="02010600040101010101" charset="-122"/>
              </a:rPr>
              <a:t>                                                                                               </a:t>
            </a:r>
            <a:br>
              <a:rPr lang="zh-CN" altLang="zh-CN">
                <a:latin typeface="华文中宋"/>
                <a:ea typeface="华文中宋" panose="02010600040101010101" charset="-122"/>
              </a:rPr>
            </a:br>
            <a:r>
              <a:rPr lang="en-US" altLang="zh-CN" b="1" u="sng">
                <a:latin typeface="华文中宋"/>
                <a:ea typeface="华文中宋" panose="02010600040101010101" charset="-122"/>
              </a:rPr>
              <a:t>                                                                                                 </a:t>
            </a:r>
            <a:br>
              <a:rPr lang="zh-CN" altLang="zh-CN">
                <a:latin typeface="华文中宋"/>
                <a:ea typeface="华文中宋" panose="02010600040101010101" charset="-122"/>
              </a:rPr>
            </a:br>
            <a:r>
              <a:rPr lang="en-US" altLang="zh-CN">
                <a:latin typeface="华文中宋"/>
                <a:ea typeface="华文中宋" panose="02010600040101010101" charset="-122"/>
              </a:rPr>
              <a:t>    </a:t>
            </a:r>
            <a:r>
              <a:rPr lang="zh-CN" altLang="zh-CN" b="1">
                <a:latin typeface="华文中宋"/>
                <a:ea typeface="华文中宋" panose="02010600040101010101" charset="-122"/>
              </a:rPr>
              <a:t>答案示例：对影自吊犹如千里失群的孤雁，离乡飘游仿佛秋天随风转动的秋蓬。比喻的修辞手法，把兄弟分散各地辞别故乡比作孤雁和断根的蓬草，生动形象的写出了作者几兄弟饱经战乱痛苦，表达了作者内心的愁苦，对亲人家乡的思念以及对战争的厌恶。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标题 1"/>
          <p:cNvSpPr>
            <a:spLocks noGrp="1"/>
          </p:cNvSpPr>
          <p:nvPr>
            <p:ph type="title" idx="4294967295"/>
          </p:nvPr>
        </p:nvSpPr>
        <p:spPr>
          <a:xfrm>
            <a:off x="657225" y="673100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 b="1">
                <a:latin typeface="华文中宋"/>
                <a:ea typeface="华文中宋" panose="02010600040101010101" charset="-122"/>
              </a:rPr>
              <a:t>课堂总结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鉴赏诗歌莫要慌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调动积累细思量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先从标题来入手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再借注释来相帮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情点词句要注意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抓住意象析思想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题型技巧记心间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依照思路来作答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诗歌鉴赏拿分稳</a:t>
            </a:r>
            <a:r>
              <a:rPr lang="en-US" altLang="zh-CN" sz="4400">
                <a:latin typeface="华文中宋"/>
                <a:ea typeface="华文中宋" panose="02010600040101010101" charset="-122"/>
              </a:rPr>
              <a:t>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中考成绩一定棒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 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灯片编号占位符 1"/>
          <p:cNvSpPr>
            <a:spLocks noGrp="1"/>
          </p:cNvSpPr>
          <p:nvPr>
            <p:ph type="sldNum" idx="10"/>
          </p:nvPr>
        </p:nvSpPr>
        <p:spPr>
          <a:xfrm>
            <a:off x="5808663" y="6600825"/>
            <a:ext cx="539750" cy="274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Gulim" pitchFamily="34" charset="-127"/>
                <a:ea typeface="宋体" pitchFamily="2" charset="-122"/>
              </a:defRPr>
            </a:lvl5pPr>
          </a:lstStyle>
          <a:p>
            <a:pPr marL="0" lvl="0" indent="0" algn="ctr" eaLnBrk="1" hangingPunct="1"/>
            <a:fld id="{7CE5D8E6-7726-408D-92F4-71B2FED9A0B2}" type="slidenum">
              <a:rPr lang="ko-KR" altLang="en-US" sz="1200" b="1">
                <a:latin typeface="Arial" pitchFamily="34" charset="0"/>
                <a:ea typeface="Gulim" pitchFamily="34" charset="-127"/>
              </a:rPr>
              <a:t>18</a:t>
            </a:fld>
            <a:endParaRPr lang="ko-KR" altLang="en-US" sz="1200" b="1">
              <a:latin typeface="Arial" pitchFamily="34" charset="0"/>
              <a:ea typeface="Gulim" pitchFamily="34" charset="-127"/>
            </a:endParaRPr>
          </a:p>
        </p:txBody>
      </p:sp>
      <p:sp>
        <p:nvSpPr>
          <p:cNvPr id="20483" name="标题 3073"/>
          <p:cNvSpPr>
            <a:spLocks noGrp="1"/>
          </p:cNvSpPr>
          <p:nvPr>
            <p:ph type="title" idx="4294967295"/>
          </p:nvPr>
        </p:nvSpPr>
        <p:spPr>
          <a:xfrm>
            <a:off x="3792538" y="2117725"/>
            <a:ext cx="4795837" cy="2460625"/>
          </a:xfrm>
          <a:prstGeom prst="rect">
            <a:avLst/>
          </a:prstGeom>
        </p:spPr>
        <p:txBody>
          <a:bodyPr anchor="ctr" anchorCtr="0"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marL="0" marR="0" lvl="0" indent="0" algn="ctr" eaLnBrk="1" hangingPunct="1"/>
            <a:r>
              <a:rPr lang="en-US" altLang="zh-CN" sz="7200" spc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itchFamily="2" charset="-122"/>
                <a:ea typeface="方正粗黑宋简体" pitchFamily="2" charset="-122"/>
              </a:rPr>
              <a:t>谢谢聆听！</a:t>
            </a:r>
            <a:endParaRPr lang="en-US" altLang="zh-CN" sz="720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2048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420600" y="104775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标题 1"/>
          <p:cNvSpPr>
            <a:spLocks noGrp="1"/>
          </p:cNvSpPr>
          <p:nvPr>
            <p:ph type="title" idx="4294967295"/>
          </p:nvPr>
        </p:nvSpPr>
        <p:spPr>
          <a:xfrm>
            <a:off x="609600" y="1352550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 b="1">
                <a:latin typeface="华文中宋"/>
                <a:ea typeface="华文中宋" panose="02010600040101010101" charset="-122"/>
              </a:rPr>
              <a:t>古诗知识知多少</a:t>
            </a:r>
            <a:br>
              <a:rPr lang="en-US" altLang="zh-CN" sz="4400" b="1">
                <a:latin typeface="华文中宋"/>
                <a:ea typeface="华文中宋" panose="02010600040101010101" charset="-122"/>
              </a:rPr>
            </a:br>
            <a:br>
              <a:rPr lang="en-US" altLang="zh-CN" sz="4400" b="1">
                <a:latin typeface="华文中宋"/>
                <a:ea typeface="华文中宋" panose="02010600040101010101" charset="-122"/>
              </a:rPr>
            </a:b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1</a:t>
            </a:r>
            <a:r>
              <a:rPr lang="zh-CN" altLang="en-US" sz="4400">
                <a:latin typeface="华文中宋"/>
                <a:ea typeface="华文中宋" panose="02010600040101010101" charset="-122"/>
              </a:rPr>
              <a:t>、</a:t>
            </a:r>
            <a:r>
              <a:rPr lang="zh-CN" altLang="zh-CN" sz="4400" b="1">
                <a:latin typeface="华文中宋"/>
                <a:ea typeface="华文中宋" panose="02010600040101010101" charset="-122"/>
              </a:rPr>
              <a:t>体裁区分：绝句、律诗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 b="1">
                <a:latin typeface="华文中宋"/>
                <a:ea typeface="华文中宋" panose="02010600040101010101" charset="-122"/>
              </a:rPr>
              <a:t>2.</a:t>
            </a:r>
            <a:r>
              <a:rPr lang="zh-CN" altLang="zh-CN" sz="4400" b="1">
                <a:latin typeface="华文中宋"/>
                <a:ea typeface="华文中宋" panose="02010600040101010101" charset="-122"/>
              </a:rPr>
              <a:t>题材区分：</a:t>
            </a:r>
            <a:br>
              <a:rPr lang="en-US" altLang="zh-CN" sz="4400" b="1">
                <a:latin typeface="华文中宋"/>
                <a:ea typeface="华文中宋" panose="02010600040101010101" charset="-122"/>
              </a:rPr>
            </a:br>
            <a:r>
              <a:rPr lang="zh-CN" altLang="zh-CN">
                <a:latin typeface="华文中宋"/>
                <a:ea typeface="华文中宋" panose="02010600040101010101" charset="-122"/>
              </a:rPr>
              <a:t>咏物言志诗：对事物的赞美；寄托理想抱负；寄托高尚情操……</a:t>
            </a:r>
            <a:br>
              <a:rPr lang="zh-CN" altLang="zh-CN">
                <a:latin typeface="华文中宋"/>
                <a:ea typeface="华文中宋" panose="02010600040101010101" charset="-122"/>
              </a:rPr>
            </a:br>
            <a:r>
              <a:rPr lang="zh-CN" altLang="zh-CN">
                <a:latin typeface="华文中宋"/>
                <a:ea typeface="华文中宋" panose="02010600040101010101" charset="-122"/>
              </a:rPr>
              <a:t>山水田园诗：对景色的喜爱和赞美、向往之情；向往自由，厌倦官场的归隐之乐；对现实的不满和怀才不遇的苦闷；诗人自身闲适、悠闲恬淡的心情。</a:t>
            </a:r>
            <a:br>
              <a:rPr lang="zh-CN" altLang="zh-CN">
                <a:latin typeface="华文中宋"/>
                <a:ea typeface="华文中宋" panose="02010600040101010101" charset="-122"/>
              </a:rPr>
            </a:br>
            <a:r>
              <a:rPr lang="zh-CN" altLang="zh-CN">
                <a:latin typeface="华文中宋"/>
                <a:ea typeface="华文中宋" panose="02010600040101010101" charset="-122"/>
              </a:rPr>
              <a:t>送别抒怀诗：惜别的不舍和伤感；分别后的思念和牵挂；安慰与勉励；借送友人表达自己的人生感慨……</a:t>
            </a:r>
            <a:br>
              <a:rPr lang="zh-CN" altLang="zh-CN">
                <a:latin typeface="华文中宋"/>
                <a:ea typeface="华文中宋" panose="02010600040101010101" charset="-122"/>
              </a:rPr>
            </a:br>
            <a:r>
              <a:rPr lang="zh-CN" altLang="zh-CN">
                <a:latin typeface="华文中宋"/>
                <a:ea typeface="华文中宋" panose="02010600040101010101" charset="-122"/>
              </a:rPr>
              <a:t>边塞征战诗：保家卫国的壮志豪情；边塞风光的雄奇瑰丽；对家乡亲人的思念；对战争的厌倦；对朝廷的不满；对和平的向往……</a:t>
            </a:r>
            <a:br>
              <a:rPr lang="zh-CN" altLang="zh-CN">
                <a:latin typeface="华文中宋"/>
                <a:ea typeface="华文中宋" panose="02010600040101010101" charset="-122"/>
              </a:rPr>
            </a:br>
            <a:r>
              <a:rPr lang="zh-CN" altLang="zh-CN">
                <a:latin typeface="华文中宋"/>
                <a:ea typeface="华文中宋" panose="02010600040101010101" charset="-122"/>
              </a:rPr>
              <a:t>羁旅思乡诗：游子漂泊在外（久戍边关、久宦在外）的孤独寂寞艰难；对家乡、亲人的思念；年华已逝的感慨；怀才不遇报国无门的无奈</a:t>
            </a:r>
            <a:br>
              <a:rPr lang="zh-CN" altLang="zh-CN">
                <a:latin typeface="华文中宋"/>
                <a:ea typeface="华文中宋" panose="02010600040101010101" charset="-122"/>
              </a:rPr>
            </a:br>
            <a:r>
              <a:rPr lang="zh-CN" altLang="zh-CN">
                <a:latin typeface="华文中宋"/>
                <a:ea typeface="华文中宋" panose="02010600040101010101" charset="-122"/>
              </a:rPr>
              <a:t>咏史怀古诗：借古讽今，忧国忧民；缅怀前贤，寄托哀思；发表对历史事件或人物的看法……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 1"/>
          <p:cNvSpPr>
            <a:spLocks noGrp="1"/>
          </p:cNvSpPr>
          <p:nvPr>
            <p:ph type="title" idx="4294967295"/>
          </p:nvPr>
        </p:nvSpPr>
        <p:spPr>
          <a:xfrm>
            <a:off x="796925" y="2197100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 b="1">
                <a:latin typeface="华文中宋"/>
                <a:ea typeface="华文中宋" panose="02010600040101010101" charset="-122"/>
              </a:rPr>
              <a:t>3.</a:t>
            </a:r>
            <a:r>
              <a:rPr lang="zh-CN" altLang="zh-CN" sz="4400" b="1">
                <a:latin typeface="华文中宋"/>
                <a:ea typeface="华文中宋" panose="02010600040101010101" charset="-122"/>
              </a:rPr>
              <a:t>诗歌常见意象：</a:t>
            </a:r>
            <a:br>
              <a:rPr lang="en-US" altLang="zh-CN" sz="4400" b="1">
                <a:latin typeface="华文中宋"/>
                <a:ea typeface="华文中宋" panose="02010600040101010101" charset="-122"/>
              </a:rPr>
            </a:br>
            <a:r>
              <a:rPr lang="zh-CN" altLang="zh-CN" sz="4400">
                <a:latin typeface="华文中宋"/>
                <a:ea typeface="华文中宋" panose="02010600040101010101" charset="-122"/>
              </a:rPr>
              <a:t>柳、杨花、鸿雁、蓬草、明月、梅兰竹菊……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en-US" altLang="zh-CN" sz="4400" b="1">
                <a:latin typeface="华文中宋"/>
                <a:ea typeface="华文中宋" panose="02010600040101010101" charset="-122"/>
              </a:rPr>
              <a:t>4.</a:t>
            </a:r>
            <a:r>
              <a:rPr lang="zh-CN" altLang="zh-CN" sz="4400" b="1">
                <a:latin typeface="华文中宋"/>
                <a:ea typeface="华文中宋" panose="02010600040101010101" charset="-122"/>
              </a:rPr>
              <a:t>诗歌常见手法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4000">
                <a:latin typeface="华文中宋"/>
                <a:ea typeface="华文中宋" panose="02010600040101010101" charset="-122"/>
              </a:rPr>
              <a:t>表达方式：描写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(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人物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/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环境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)</a:t>
            </a:r>
            <a:r>
              <a:rPr lang="zh-CN" altLang="zh-CN" sz="4000">
                <a:latin typeface="华文中宋"/>
                <a:ea typeface="华文中宋" panose="02010600040101010101" charset="-122"/>
              </a:rPr>
              <a:t>、抒情、议论、记叙、说明</a:t>
            </a:r>
            <a:br>
              <a:rPr lang="zh-CN" altLang="zh-CN" sz="4000">
                <a:latin typeface="华文中宋"/>
                <a:ea typeface="华文中宋" panose="02010600040101010101" charset="-122"/>
              </a:rPr>
            </a:br>
            <a:r>
              <a:rPr lang="zh-CN" altLang="zh-CN" sz="4000">
                <a:latin typeface="华文中宋"/>
                <a:ea typeface="华文中宋" panose="02010600040101010101" charset="-122"/>
              </a:rPr>
              <a:t>修辞手法：比喻、拟人、双关、对比、夸张、排比、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……</a:t>
            </a:r>
            <a:br>
              <a:rPr lang="zh-CN" altLang="zh-CN" sz="4000">
                <a:latin typeface="华文中宋"/>
                <a:ea typeface="华文中宋" panose="02010600040101010101" charset="-122"/>
              </a:rPr>
            </a:br>
            <a:r>
              <a:rPr lang="zh-CN" altLang="zh-CN" sz="4000">
                <a:latin typeface="华文中宋"/>
                <a:ea typeface="华文中宋" panose="02010600040101010101" charset="-122"/>
              </a:rPr>
              <a:t>表现手法：虚实结合、动静结合、象征、铺垫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……</a:t>
            </a:r>
            <a:br>
              <a:rPr lang="zh-CN" altLang="zh-CN" sz="4000">
                <a:latin typeface="华文中宋"/>
                <a:ea typeface="华文中宋" panose="02010600040101010101" charset="-122"/>
              </a:rPr>
            </a:br>
            <a:r>
              <a:rPr lang="zh-CN" altLang="zh-CN" sz="4000">
                <a:latin typeface="华文中宋"/>
                <a:ea typeface="华文中宋" panose="02010600040101010101" charset="-122"/>
              </a:rPr>
              <a:t>感官描写：视觉、听觉、嗅觉、触觉、味觉</a:t>
            </a:r>
            <a:br>
              <a:rPr lang="zh-CN" altLang="zh-CN" sz="4000">
                <a:latin typeface="华文中宋"/>
                <a:ea typeface="华文中宋" panose="02010600040101010101" charset="-122"/>
              </a:rPr>
            </a:br>
            <a:r>
              <a:rPr lang="zh-CN" altLang="zh-CN" sz="4000">
                <a:latin typeface="华文中宋"/>
                <a:ea typeface="华文中宋" panose="02010600040101010101" charset="-122"/>
              </a:rPr>
              <a:t>炼字：动词、形容词、副词、数词、量词、叠词</a:t>
            </a:r>
            <a:r>
              <a:rPr lang="en-US" altLang="zh-CN" sz="4000">
                <a:latin typeface="华文中宋"/>
                <a:ea typeface="华文中宋" panose="02010600040101010101" charset="-122"/>
              </a:rPr>
              <a:t>……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标题 1"/>
          <p:cNvSpPr>
            <a:spLocks noGrp="1"/>
          </p:cNvSpPr>
          <p:nvPr>
            <p:ph type="title" idx="4294967295"/>
          </p:nvPr>
        </p:nvSpPr>
        <p:spPr>
          <a:xfrm>
            <a:off x="374650" y="2079625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 b="1">
                <a:latin typeface="华文中宋"/>
                <a:ea typeface="华文中宋" panose="02010600040101010101" charset="-122"/>
              </a:rPr>
              <a:t>题型常见考法总结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en-US" altLang="zh-CN" sz="4400">
                <a:latin typeface="华文中宋"/>
                <a:ea typeface="华文中宋" panose="02010600040101010101" charset="-122"/>
              </a:rPr>
              <a:t>      </a:t>
            </a:r>
            <a:r>
              <a:rPr lang="zh-CN" altLang="zh-CN" sz="4400">
                <a:latin typeface="华文中宋"/>
                <a:ea typeface="华文中宋" panose="02010600040101010101" charset="-122"/>
              </a:rPr>
              <a:t>赏析简答类题型：画面意境类、手法技巧类、巧词炼字类、综合赏析类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 b="1">
                <a:latin typeface="华文中宋"/>
                <a:ea typeface="华文中宋" panose="02010600040101010101" charset="-122"/>
              </a:rPr>
              <a:t>【画面意境类】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寻南溪常道士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   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（刘长卿）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一路经行处，莓苔见履痕。白云依静渚，春草闭闲门。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过雨看松色，随山到水源。溪花与禅意，相对亦忘言。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这首诗描绘了一幅怎样的画面？表达了诗人怎样的思想感情？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 u="sng">
                <a:latin typeface="华文中宋"/>
                <a:ea typeface="华文中宋" panose="02010600040101010101" charset="-122"/>
              </a:rPr>
              <a:t>答：描绘了雨后幽静、清新宜人的山野景色：小道布满青苔，白云环绕沙洲，春草绕院门，松色青翠，溪岸野花静静开放。表达了诗人春日里访友的闲适、恬静心情。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 b="1">
                <a:latin typeface="华文中宋"/>
                <a:ea typeface="华文中宋" panose="02010600040101010101" charset="-122"/>
              </a:rPr>
              <a:t>总结答题格式：概括氛围特点＋描绘画面＋情感、效果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>
                <a:latin typeface="华文中宋"/>
                <a:ea typeface="华文中宋" panose="02010600040101010101" charset="-122"/>
              </a:rPr>
              <a:t>【当堂检测】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题破山寺后禅院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  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（常建）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清晨入古寺，初日照高林。曲径通幽处，禅房花木深。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山光悦鸟性，潭影空人心。万籁此都寂，但余钟磬音。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这首诗颔联描绘了一幅怎样的画面？表达了诗人怎样的思想感情？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en-US" altLang="zh-CN" sz="3200" b="1" u="sng">
                <a:latin typeface="华文中宋"/>
                <a:ea typeface="华文中宋" panose="02010600040101010101" charset="-122"/>
              </a:rPr>
              <a:t>                                                                                                 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en-US" altLang="zh-CN" sz="3200" b="1" u="sng">
                <a:latin typeface="华文中宋"/>
                <a:ea typeface="华文中宋" panose="02010600040101010101" charset="-122"/>
              </a:rPr>
              <a:t>                                                                                               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 b="1">
                <a:latin typeface="华文中宋"/>
                <a:ea typeface="华文中宋" panose="02010600040101010101" charset="-122"/>
              </a:rPr>
              <a:t>答案示例：禅院小路弯曲幽深、景色迷人，僧房深藏花木丛中，香气宜人，香气馥郁。描绘了一幅幽静、清幽的禅院图景。表达了诗人对景色的赞美和自己内心的恬淡、闲适之情。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标题 1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800" b="0" i="0" u="none" kern="1200" baseline="0">
                <a:solidFill>
                  <a:srgbClr val="003366"/>
                </a:solidFill>
                <a:latin typeface="HY견고딕"/>
                <a:ea typeface="HY견고딕"/>
                <a:cs typeface="HY견고딕"/>
              </a:defRPr>
            </a:lvl1pPr>
          </a:lstStyle>
          <a:p>
            <a:pPr lvl="0"/>
            <a:r>
              <a:rPr lang="zh-CN" altLang="zh-CN" sz="4400" b="1">
                <a:latin typeface="华文中宋"/>
                <a:ea typeface="华文中宋" panose="02010600040101010101" charset="-122"/>
              </a:rPr>
              <a:t>【手法技巧类】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br>
              <a:rPr lang="en-US" altLang="zh-CN" sz="3200">
                <a:latin typeface="华文中宋"/>
                <a:ea typeface="华文中宋" panose="02010600040101010101" charset="-122"/>
              </a:rPr>
            </a:br>
            <a:r>
              <a:rPr lang="en-US" altLang="zh-CN" sz="3200">
                <a:latin typeface="华文中宋"/>
                <a:ea typeface="华文中宋" panose="02010600040101010101" charset="-122"/>
              </a:rPr>
              <a:t>                       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早 发（韦庄）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早雾浓于雨，田深黍稻低。出门鸡未唱，过客马频嘶。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树色遥藏店，泉声暗傍畦。独吟三十里，城月尚如珪。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zh-CN" altLang="zh-CN" sz="3200">
                <a:latin typeface="华文中宋"/>
                <a:ea typeface="华文中宋" panose="02010600040101010101" charset="-122"/>
              </a:rPr>
              <a:t>诗歌尾联用了什么手法？表达了诗人什么情感？（</a:t>
            </a:r>
            <a:r>
              <a:rPr lang="en-US" altLang="zh-CN" sz="3200">
                <a:latin typeface="华文中宋"/>
                <a:ea typeface="华文中宋" panose="02010600040101010101" charset="-122"/>
              </a:rPr>
              <a:t>3</a:t>
            </a:r>
            <a:r>
              <a:rPr lang="zh-CN" altLang="zh-CN" sz="3200">
                <a:latin typeface="华文中宋"/>
                <a:ea typeface="华文中宋" panose="02010600040101010101" charset="-122"/>
              </a:rPr>
              <a:t>分）</a:t>
            </a:r>
            <a:br>
              <a:rPr lang="zh-CN" altLang="zh-CN" sz="3200">
                <a:latin typeface="华文中宋"/>
                <a:ea typeface="华文中宋" panose="02010600040101010101" charset="-122"/>
              </a:rPr>
            </a:br>
            <a:r>
              <a:rPr lang="en-US" altLang="zh-CN" sz="3200">
                <a:latin typeface="华文中宋"/>
                <a:ea typeface="华文中宋" panose="02010600040101010101" charset="-122"/>
              </a:rPr>
              <a:t>        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答：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①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比喻，（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1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分）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②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将月亮比作一种玉器（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1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分），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③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突出了早行时月光的皎洁，（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1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分，如果学生回答衬托，行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“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三十里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”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后月亮依然高挂衬托 出发得早也可得满分）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④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表达了诗人远行时的孤独寂寞之感。（</a:t>
            </a:r>
            <a:r>
              <a:rPr lang="en-US" altLang="zh-CN" sz="3200" u="sng">
                <a:latin typeface="华文中宋"/>
                <a:ea typeface="华文中宋" panose="02010600040101010101" charset="-122"/>
              </a:rPr>
              <a:t>1</a:t>
            </a:r>
            <a:r>
              <a:rPr lang="zh-CN" altLang="zh-CN" sz="3200" u="sng">
                <a:latin typeface="华文中宋"/>
                <a:ea typeface="华文中宋" panose="02010600040101010101" charset="-122"/>
              </a:rPr>
              <a:t>分）</a:t>
            </a:r>
            <a:br>
              <a:rPr lang="zh-CN" altLang="zh-CN" sz="4400">
                <a:latin typeface="华文中宋"/>
                <a:ea typeface="华文中宋" panose="02010600040101010101" charset="-122"/>
              </a:rPr>
            </a:br>
            <a:endParaRPr lang="zh-CN" altLang="en-US" sz="4400">
              <a:latin typeface="华文中宋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ptline_10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HY견고딕"/>
        <a:ea typeface="HY견고딕"/>
        <a:cs typeface="Arial"/>
      </a:majorFont>
      <a:minorFont>
        <a:latin typeface="굴림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ptline_10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line_10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line_10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line_10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line_10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tline_10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tline_10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tline_10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tline_10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tline_10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tline_10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tline_10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Arial"/>
        <a:cs typeface="Arial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Arial"/>
        <a:cs typeface="Arial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</Paragraphs>
  <Slides>18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30">
      <vt:lpstr>Arial</vt:lpstr>
      <vt:lpstr>HY견고딕</vt:lpstr>
      <vt:lpstr>굴림</vt:lpstr>
      <vt:lpstr>Gulim</vt:lpstr>
      <vt:lpstr>宋体</vt:lpstr>
      <vt:lpstr>华文中宋</vt:lpstr>
      <vt:lpstr>微软雅黑</vt:lpstr>
      <vt:lpstr>Calibri Light</vt:lpstr>
      <vt:lpstr>Calibri</vt:lpstr>
      <vt:lpstr>华文新魏</vt:lpstr>
      <vt:lpstr>方正粗黑宋简体</vt:lpstr>
      <vt:lpstr>ptline_101</vt:lpstr>
      <vt:lpstr>    </vt:lpstr>
      <vt:lpstr>古诗知识知多少1、体裁区分：绝句、律诗</vt:lpstr>
      <vt:lpstr>2.题材区分：咏物言志诗：对事物的赞美；寄托理想抱负；寄托高尚情操……山水田园诗：对景色的喜爱和赞美、向往之情；向往自由，厌倦官场的归隐之乐；对现实的不满和怀才不遇的苦闷；诗人自身闲适、悠闲恬淡的心情。送别抒怀诗：惜别的不舍和伤感；分别后的思念和牵挂；安慰与勉励；借送友人表达自己的人生感慨……边塞征战诗：保家卫国的壮志豪情；边塞风光的雄奇瑰丽；对家乡亲人的思念；对战争的厌倦；对朝廷的不满；对和平的向往……羁旅思乡诗：游子漂泊在外（久戍边关、久宦在外）的孤独寂寞艰难；对家乡、亲人的思念；年华已逝的感慨；怀才不遇报国无门的无奈咏史怀古诗：借古讽今，忧国忧民；缅怀前贤，寄托哀思；发表对历史事件或人物的看法……</vt:lpstr>
      <vt:lpstr>3.诗歌常见意象：柳、杨花、鸿雁、蓬草、明月、梅兰竹菊……</vt:lpstr>
      <vt:lpstr>4.诗歌常见手法表达方式：描写(人物/环境)、抒情、议论、记叙、说明修辞手法：比喻、拟人、双关、对比、夸张、排比、……表现手法：虚实结合、动静结合、象征、铺垫……感官描写：视觉、听觉、嗅觉、触觉、味觉炼字：动词、形容词、副词、数词、量词、叠词……</vt:lpstr>
      <vt:lpstr>题型常见考法总结      赏析简答类题型：画面意境类、手法技巧类、巧词炼字类、综合赏析类</vt:lpstr>
      <vt:lpstr>【画面意境类】寻南溪常道士   （刘长卿）一路经行处，莓苔见履痕。白云依静渚，春草闭闲门。过雨看松色，随山到水源。溪花与禅意，相对亦忘言。这首诗描绘了一幅怎样的画面？表达了诗人怎样的思想感情？答：描绘了雨后幽静、清新宜人的山野景色：小道布满青苔，白云环绕沙洲，春草绕院门，松色青翠，溪岸野花静静开放。表达了诗人春日里访友的闲适、恬静心情。总结答题格式：概括氛围特点＋描绘画面＋情感、效果</vt:lpstr>
      <vt:lpstr>【当堂检测】题破山寺后禅院  （常建）清晨入古寺，初日照高林。曲径通幽处，禅房花木深。山光悦鸟性，潭影空人心。万籁此都寂，但余钟磬音。这首诗颔联描绘了一幅怎样的画面？表达了诗人怎样的思想感情？                                                                                                                                                                                                答案示例：禅院小路弯曲幽深、景色迷人，僧房深藏花木丛中，香气宜人，香气馥郁。描绘了一幅幽静、清幽的禅院图景。表达了诗人对景色的赞美和自己内心的恬淡、闲适之情。</vt:lpstr>
      <vt:lpstr>【手法技巧类】                       早 发（韦庄）早雾浓于雨，田深黍稻低。出门鸡未唱，过客马频嘶。树色遥藏店，泉声暗傍畦。独吟三十里，城月尚如珪。诗歌尾联用了什么手法？表达了诗人什么情感？（3分）        答：①比喻，（1分）②将月亮比作一种玉器（1分），③突出了早行时月光的皎洁，（1分，如果学生回答衬托，行“三十里”后月亮依然高挂衬托 出发得早也可得满分）④表达了诗人远行时的孤独寂寞之感。（1分）</vt:lpstr>
      <vt:lpstr>                                    宿翠微寺                                            马戴处处松阴满，樵开一径通。鸟归云壑静，僧语石楼空。积翠含微月，遥泉韵细风。经行心不厌，忆在故山中。“鸟归云壑静，僧语石楼空”一联在写景上颇有特色，请简要分析。（4分）        答：①用了动静结合(以动衬静、反衬、视听结合)的手法来写景；②“归鸟”“僧语”是动景，“云壑”“楼”是静景；③以“归鸟”和“僧语”衬托出“云壑”和“楼”的静；④突出夜晚翠微寺的清幽、宁静。总结答题格式：点手法＋分析手法＋作用、效果＋情感</vt:lpstr>
      <vt:lpstr>【当堂检测】                  题破山寺后禅院    （常建）清晨入古寺，初日照高林。曲径通幽处，禅房花木深。山光悦鸟性，潭影空人心。万籁此都寂，但余钟磬音。诗歌尾联用了什么手法？表达了诗人什么情感？请简要分析。（4分）                                                                                                                                                                                                  答案示例：以动衬静（以声衬静），万籁俱寂，只剩下钟磬的声音，以钟磬的声音衬托出禅院环境的清幽，抒发了诗人对尘世喧嚣的厌烦和对寄情山水的生活的向往（寄情山水的隐逸之情）。</vt:lpstr>
      <vt:lpstr>【巧词炼字类】                 寻南溪常道士    （刘长卿）一路经行处，莓苔见履痕。白云依静渚，春草闭闲门。过雨看松色，随山到水源。溪花与禅意，相对亦忘言。颔联中“依”“闭”两字用的极妙，请任选一字作答？      答： ①依，指依靠，运用拟人的修辞手法，生动形象地写出了白云悠悠，也似有情，依傍着静静的沙洲，富有情趣。       ②闭，关闭，文中写碧草当门，写出了草的茂盛，衬托出友人寓所环境之宁静、清幽。</vt:lpstr>
      <vt:lpstr>                                  秦淮夜泊   （贺铸）官柳动春条，秦淮生暮潮。楼台见新月，灯火上双桥。隔岸开朱箔，临风弄紫箫。谁怜远游子，心旆正摇摇。2“隔岸开朱箔，临风弄紫箫”一联中有两个字用得极妙，请指出来，并简要说明理由。①“开”和“弄”。②“开”指打开，文中能使人想象到佳人打开窗帘绰约的身影、优雅和体态，增加了画面的动感和美感；“弄”玩耍、把玩，写出了吹箫女优美的姿势，让人感到箫声在风中的婉转悠扬。(指出“朱”“紫”并分析合理，减半给分。指出一处1分，说明好在哪里各2分)总结答题格式：找词＋释词（本义+文义）＋手法＋作用、效果＋情感</vt:lpstr>
      <vt:lpstr>【当堂检测】                     题破山寺后禅院   （常建）清晨入古寺，初日照高林。曲径通幽处，禅房花木深。山光悦鸟性，潭影空人心。万籁此都寂，但余钟磬音。诗歌颈联“空”字用的极好，请进行赏析。                                                                                                                                                                                             答案示例：空，空旷、无；文中运用使动用法，指谭影使人的烦恼、俗念顿时消失了，生动形象的写出了禅院环境的清幽，表达了作者宁静闲适的心情。</vt:lpstr>
      <vt:lpstr>【整体赏析类】                    夏夜    （韦庄）傍水迁书榻，开襟纳夜凉。星繁愁昼热，露重觉荷香。蛙吹鸣还息，蛛罗灭又光。正吟秋兴赋，桐景下西墙。     请简要赏析诗句“星繁愁昼热，露重觉荷香”的妙处。(4分)    答：①夏夜的满天繁星，让诗人忘却了白天的酷热，夜深露重，荷香扑鼻，令人心旷神怡。(2分) ②多感官结合。“繁星”、“露重”和“荷香”分别从视觉、触觉和听觉描写景物，形象生动。(2分) ③远近结合。“繁星”是远景，“露”和“荷香”是近景，远近结合，富有层次感。(2分)   (第一点必答，二三点任选其一一作答即可)总结答题格式：描绘画面＋手法或炼字……＋分析＋作用、效果＋情感</vt:lpstr>
      <vt:lpstr>【当堂检测】                          望月有感 （白居易）         自河南经乱，关内阻饥，兄弟离散，各在一处。因望月有感，聊书所怀，寄上浮梁大兄、於潜七兄、乌江十五兄，兼示符离及下邽弟妹。     时难年荒世业空，弟兄羁旅各西东。田园寥落干戈后，骨肉流离道路中。吊影分为千里雁，辞根散作九秋蓬。共看明月应垂泪，一夜乡心五处同。      请简要赏析诗歌颈联的妙处。(4分)                                                                                                                                                                                                    答案示例：对影自吊犹如千里失群的孤雁，离乡飘游仿佛秋天随风转动的秋蓬。比喻的修辞手法，把兄弟分散各地辞别故乡比作孤雁和断根的蓬草，生动形象的写出了作者几兄弟饱经战乱痛苦，表达了作者内心的愁苦，对亲人家乡的思念以及对战争的厌恶。</vt:lpstr>
      <vt:lpstr>课堂总结鉴赏诗歌莫要慌    调动积累细思量先从标题来入手    再借注释来相帮情点词句要注意    抓住意象析思想题型技巧记心间    依照思路来作答诗歌鉴赏拿分稳    中考成绩一定棒 </vt:lpstr>
      <vt:lpstr>谢谢聆听！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2022-05-27T08:07:20.426</cp:lastPrinted>
  <dcterms:created xsi:type="dcterms:W3CDTF">2022-05-27T08:07:20Z</dcterms:created>
  <dcterms:modified xsi:type="dcterms:W3CDTF">2022-05-27T00:07:20Z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