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93" r:id="rId2"/>
    <p:sldId id="489" r:id="rId3"/>
    <p:sldId id="490" r:id="rId4"/>
    <p:sldId id="491" r:id="rId5"/>
    <p:sldId id="492" r:id="rId6"/>
    <p:sldId id="501" r:id="rId7"/>
    <p:sldId id="497" r:id="rId8"/>
    <p:sldId id="502" r:id="rId9"/>
    <p:sldId id="503" r:id="rId10"/>
    <p:sldId id="494" r:id="rId11"/>
    <p:sldId id="495" r:id="rId12"/>
    <p:sldId id="496" r:id="rId13"/>
    <p:sldId id="504" r:id="rId14"/>
    <p:sldId id="498" r:id="rId15"/>
    <p:sldId id="499" r:id="rId16"/>
    <p:sldId id="500" r:id="rId17"/>
    <p:sldId id="488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63092B"/>
    <a:srgbClr val="F9922B"/>
    <a:srgbClr val="CCFF99"/>
    <a:srgbClr val="640836"/>
    <a:srgbClr val="FFFFFF"/>
    <a:srgbClr val="7BC143"/>
    <a:srgbClr val="F05425"/>
    <a:srgbClr val="FF9300"/>
    <a:srgbClr val="98B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548" autoAdjust="0"/>
    <p:restoredTop sz="94660"/>
  </p:normalViewPr>
  <p:slideViewPr>
    <p:cSldViewPr>
      <p:cViewPr varScale="1">
        <p:scale>
          <a:sx n="84" d="100"/>
          <a:sy n="84" d="100"/>
        </p:scale>
        <p:origin x="-1434" y="-90"/>
      </p:cViewPr>
      <p:guideLst>
        <p:guide orient="horz" pos="1616"/>
        <p:guide pos="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1122"/>
    </p:cViewPr>
  </p:sorterViewPr>
  <p:notesViewPr>
    <p:cSldViewPr>
      <p:cViewPr varScale="1">
        <p:scale>
          <a:sx n="68" d="100"/>
          <a:sy n="68" d="100"/>
        </p:scale>
        <p:origin x="-280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05AC3-02EA-459C-B32C-B3895488572C}" type="datetimeFigureOut">
              <a:rPr lang="zh-CN" altLang="en-US" smtClean="0"/>
              <a:t>2017/5/12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AC3FE1-C89D-4911-A368-16F732DF5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107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4D9A91-4006-478D-92AC-64DC0897622B}" type="datetimeFigureOut">
              <a:rPr lang="zh-CN" altLang="en-US" smtClean="0"/>
              <a:t>2017/5/12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0640FA-EDE2-4008-B321-95D5D763C6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969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A6ABDA5-4FFF-4EFF-9730-39F77B65CE0F}" type="datetimeFigureOut">
              <a:rPr lang="zh-CN" altLang="en-US" smtClean="0"/>
              <a:t>2017/5/12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F277CB2-31FC-4000-A470-EB7D8CB917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12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A6ABDA5-4FFF-4EFF-9730-39F77B65CE0F}" type="datetimeFigureOut">
              <a:rPr lang="zh-CN" altLang="en-US" smtClean="0"/>
              <a:t>2017/5/12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F277CB2-31FC-4000-A470-EB7D8CB917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47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1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A6ABDA5-4FFF-4EFF-9730-39F77B65CE0F}" type="datetimeFigureOut">
              <a:rPr lang="zh-CN" altLang="en-US" smtClean="0"/>
              <a:t>2017/5/12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F277CB2-31FC-4000-A470-EB7D8CB917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90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1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A6ABDA5-4FFF-4EFF-9730-39F77B65CE0F}" type="datetimeFigureOut">
              <a:rPr lang="zh-CN" altLang="en-US" smtClean="0"/>
              <a:t>2017/5/12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F277CB2-31FC-4000-A470-EB7D8CB917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22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A6ABDA5-4FFF-4EFF-9730-39F77B65CE0F}" type="datetimeFigureOut">
              <a:rPr lang="zh-CN" altLang="en-US" smtClean="0"/>
              <a:t>2017/5/12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F277CB2-31FC-4000-A470-EB7D8CB917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62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A6ABDA5-4FFF-4EFF-9730-39F77B65CE0F}" type="datetimeFigureOut">
              <a:rPr lang="zh-CN" altLang="en-US" smtClean="0"/>
              <a:t>2017/5/12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F277CB2-31FC-4000-A470-EB7D8CB917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82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A6ABDA5-4FFF-4EFF-9730-39F77B65CE0F}" type="datetimeFigureOut">
              <a:rPr lang="zh-CN" altLang="en-US" smtClean="0"/>
              <a:t>2017/5/12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F277CB2-31FC-4000-A470-EB7D8CB917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77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A6ABDA5-4FFF-4EFF-9730-39F77B65CE0F}" type="datetimeFigureOut">
              <a:rPr lang="zh-CN" altLang="en-US" smtClean="0"/>
              <a:t>2017/5/12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F277CB2-31FC-4000-A470-EB7D8CB917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48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A6ABDA5-4FFF-4EFF-9730-39F77B65CE0F}" type="datetimeFigureOut">
              <a:rPr lang="zh-CN" altLang="en-US" smtClean="0"/>
              <a:t>2017/5/12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F277CB2-31FC-4000-A470-EB7D8CB917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23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A6ABDA5-4FFF-4EFF-9730-39F77B65CE0F}" type="datetimeFigureOut">
              <a:rPr lang="zh-CN" altLang="en-US" smtClean="0"/>
              <a:t>2017/5/12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F277CB2-31FC-4000-A470-EB7D8CB917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2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A6ABDA5-4FFF-4EFF-9730-39F77B65CE0F}" type="datetimeFigureOut">
              <a:rPr lang="zh-CN" altLang="en-US" smtClean="0"/>
              <a:t>2017/5/12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F277CB2-31FC-4000-A470-EB7D8CB917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11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797" y="25115"/>
            <a:ext cx="4372298" cy="1072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72482"/>
            <a:ext cx="1185827" cy="80824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467544" y="1101451"/>
            <a:ext cx="8528506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1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46"/>
          <a:stretch/>
        </p:blipFill>
        <p:spPr>
          <a:xfrm>
            <a:off x="188448" y="1556792"/>
            <a:ext cx="8955552" cy="475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255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D&#30424;\&#35745;&#21010;&#24635;&#32467;\16-17&#23398;&#24180;\&#31532;&#20108;&#23398;&#26399;\&#20010;&#20154;\&#19968;&#24072;&#19968;&#20248;&#35838;\&#24405;&#35838;\&#40657;&#27934;.flv" TargetMode="External"/><Relationship Id="rId1" Type="http://schemas.microsoft.com/office/2007/relationships/media" Target="file:///E:\D&#30424;\&#35745;&#21010;&#24635;&#32467;\16-17&#23398;&#24180;\&#31532;&#20108;&#23398;&#26399;\&#20010;&#20154;\&#19968;&#24072;&#19968;&#20248;&#35838;\&#24405;&#35838;\&#40657;&#27934;.fl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H:\&#29233;&#21098;&#36753;-&#23567;&#38795;&#23376;.mp4" TargetMode="External"/><Relationship Id="rId1" Type="http://schemas.microsoft.com/office/2007/relationships/media" Target="file:///H:\&#29233;&#21098;&#36753;-&#23567;&#38795;&#23376;.mp4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03648" y="1340768"/>
            <a:ext cx="6336704" cy="1288784"/>
          </a:xfrm>
          <a:prstGeom prst="rect">
            <a:avLst/>
          </a:prstGeom>
        </p:spPr>
        <p:txBody>
          <a:bodyPr wrap="square" lIns="76170" tIns="38085" rIns="76170" bIns="38085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200000"/>
              </a:lnSpc>
            </a:pPr>
            <a:r>
              <a:rPr lang="zh-CN" altLang="en-US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大黑简" panose="02010609000101010101" pitchFamily="49" charset="-122"/>
                <a:ea typeface="汉仪大黑简" panose="02010609000101010101" pitchFamily="49" charset="-122"/>
              </a:rPr>
              <a:t>抓住细节  真情描绘</a:t>
            </a:r>
            <a:endParaRPr lang="en-US" altLang="zh-CN" sz="48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07704" y="3026717"/>
            <a:ext cx="58326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大黑简" panose="02010609000101010101" pitchFamily="49" charset="-122"/>
                <a:ea typeface="汉仪大黑简" panose="02010609000101010101" pitchFamily="49" charset="-122"/>
              </a:rPr>
              <a:t>年级</a:t>
            </a:r>
            <a:r>
              <a:rPr lang="en-US" altLang="zh-CN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大黑简" panose="02010609000101010101" pitchFamily="49" charset="-122"/>
                <a:ea typeface="汉仪大黑简" panose="02010609000101010101" pitchFamily="49" charset="-122"/>
              </a:rPr>
              <a:t>       </a:t>
            </a:r>
            <a:r>
              <a:rPr lang="zh-CN" altLang="en-US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大黑简" panose="02010609000101010101" pitchFamily="49" charset="-122"/>
                <a:ea typeface="汉仪大黑简" panose="02010609000101010101" pitchFamily="49" charset="-122"/>
              </a:rPr>
              <a:t>七年级</a:t>
            </a:r>
            <a:endParaRPr lang="en-US" altLang="zh-CN" sz="32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大黑简" panose="02010609000101010101" pitchFamily="49" charset="-122"/>
                <a:ea typeface="汉仪大黑简" panose="02010609000101010101" pitchFamily="49" charset="-122"/>
              </a:rPr>
              <a:t>版本</a:t>
            </a:r>
            <a:r>
              <a:rPr lang="en-US" altLang="zh-CN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大黑简" panose="02010609000101010101" pitchFamily="49" charset="-122"/>
                <a:ea typeface="汉仪大黑简" panose="02010609000101010101" pitchFamily="49" charset="-122"/>
              </a:rPr>
              <a:t>       </a:t>
            </a:r>
            <a:r>
              <a:rPr lang="zh-CN" altLang="en-US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大黑简" panose="02010609000101010101" pitchFamily="49" charset="-122"/>
                <a:ea typeface="汉仪大黑简" panose="02010609000101010101" pitchFamily="49" charset="-122"/>
              </a:rPr>
              <a:t>人教</a:t>
            </a:r>
            <a:r>
              <a:rPr lang="en-US" altLang="zh-CN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大黑简" panose="02010609000101010101" pitchFamily="49" charset="-122"/>
                <a:ea typeface="汉仪大黑简" panose="02010609000101010101" pitchFamily="49" charset="-122"/>
              </a:rPr>
              <a:t>2011</a:t>
            </a:r>
            <a:r>
              <a:rPr lang="zh-CN" altLang="en-US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大黑简" panose="02010609000101010101" pitchFamily="49" charset="-122"/>
                <a:ea typeface="汉仪大黑简" panose="02010609000101010101" pitchFamily="49" charset="-122"/>
              </a:rPr>
              <a:t>课标版</a:t>
            </a:r>
            <a:endParaRPr lang="en-US" altLang="zh-CN" sz="3200" b="1" spc="5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大黑简" panose="02010609000101010101" pitchFamily="49" charset="-122"/>
                <a:ea typeface="汉仪大黑简" panose="02010609000101010101" pitchFamily="49" charset="-122"/>
              </a:rPr>
              <a:t>单位</a:t>
            </a:r>
            <a:r>
              <a:rPr lang="en-US" altLang="zh-CN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大黑简" panose="02010609000101010101" pitchFamily="49" charset="-122"/>
                <a:ea typeface="汉仪大黑简" panose="02010609000101010101" pitchFamily="49" charset="-122"/>
              </a:rPr>
              <a:t>       </a:t>
            </a:r>
            <a:r>
              <a:rPr lang="zh-CN" altLang="en-US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大黑简" panose="02010609000101010101" pitchFamily="49" charset="-122"/>
                <a:ea typeface="汉仪大黑简" panose="02010609000101010101" pitchFamily="49" charset="-122"/>
              </a:rPr>
              <a:t>西安汇知中学</a:t>
            </a:r>
            <a:endParaRPr lang="en-US" altLang="zh-CN" sz="3200" b="1" spc="5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大黑简" panose="02010609000101010101" pitchFamily="49" charset="-122"/>
                <a:ea typeface="汉仪大黑简" panose="02010609000101010101" pitchFamily="49" charset="-122"/>
              </a:rPr>
              <a:t>主讲教师</a:t>
            </a:r>
            <a:r>
              <a:rPr lang="en-US" altLang="zh-CN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大黑简" panose="02010609000101010101" pitchFamily="49" charset="-122"/>
                <a:ea typeface="汉仪大黑简" panose="02010609000101010101" pitchFamily="49" charset="-122"/>
              </a:rPr>
              <a:t>   </a:t>
            </a:r>
            <a:r>
              <a:rPr lang="zh-CN" altLang="en-US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大黑简" panose="02010609000101010101" pitchFamily="49" charset="-122"/>
                <a:ea typeface="汉仪大黑简" panose="02010609000101010101" pitchFamily="49" charset="-122"/>
              </a:rPr>
              <a:t>王彬</a:t>
            </a:r>
            <a:endParaRPr lang="zh-CN" altLang="en-US" sz="32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771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心中有课标 </a:t>
            </a:r>
          </a:p>
        </p:txBody>
      </p:sp>
      <p:pic>
        <p:nvPicPr>
          <p:cNvPr id="17410" name="Picture 6" descr="143530052244476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0750" y="-228803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208280" y="125095"/>
            <a:ext cx="181610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/>
              <a:t>习作欣赏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3283" y="1531908"/>
            <a:ext cx="86245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 </a:t>
            </a:r>
            <a:r>
              <a:rPr lang="en-US" altLang="zh-CN" sz="2400" dirty="0" smtClean="0"/>
              <a:t>        </a:t>
            </a:r>
            <a:r>
              <a:rPr lang="zh-CN" altLang="en-US" sz="2400" b="1" dirty="0" smtClean="0"/>
              <a:t>太阳</a:t>
            </a:r>
            <a:r>
              <a:rPr lang="zh-CN" altLang="en-US" sz="2400" b="1" dirty="0"/>
              <a:t>火辣辣地烤着大地。他用尽全身力气，向终点冲去。要拿第三，要拿第三！他的内心不断地喊着这一句。五米、四米、三米……离终点的距离越来越近，而身后的对手也在穷追不舍，怎么办，怎么办，他一狠心，一个大跨步，脚踩到终点线上，身体一点一点地挨到那根决定胜利与否的绳子上。他终于没了力气，全身瘫倒在地。他的意识有些恍惚，他看见了周围的人在欢呼雀跃，他看见了与他几乎同时到达终点的对手也躺在地上，他看见教练向他奔来……</a:t>
            </a:r>
          </a:p>
        </p:txBody>
      </p:sp>
    </p:spTree>
    <p:extLst>
      <p:ext uri="{BB962C8B-B14F-4D97-AF65-F5344CB8AC3E}">
        <p14:creationId xmlns:p14="http://schemas.microsoft.com/office/powerpoint/2010/main" val="149758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心中有课标 </a:t>
            </a:r>
          </a:p>
        </p:txBody>
      </p:sp>
      <p:pic>
        <p:nvPicPr>
          <p:cNvPr id="17410" name="Picture 6" descr="143530052244476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-255270" y="1570896"/>
            <a:ext cx="9430320" cy="1431290"/>
          </a:xfrm>
        </p:spPr>
        <p:txBody>
          <a:bodyPr>
            <a:no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        </a:t>
            </a:r>
            <a:r>
              <a:rPr lang="zh-CN" altLang="en-US" sz="2400" b="1" dirty="0"/>
              <a:t>妹妹站在水池边，笑着看着他，妹妹的眼睛里似乎装着一片星海，明亮而又灿烂。哥哥不敢看妹妹那双承载着希望的眸子。妹妹的目光落在哥哥的脚上，扬起的嘴角慢慢落下，眼中的星光渐渐暗淡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8280" y="125095"/>
            <a:ext cx="181610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/>
              <a:t>习作欣赏</a:t>
            </a:r>
          </a:p>
        </p:txBody>
      </p:sp>
      <p:sp>
        <p:nvSpPr>
          <p:cNvPr id="8" name="文本框 3"/>
          <p:cNvSpPr txBox="1"/>
          <p:nvPr/>
        </p:nvSpPr>
        <p:spPr>
          <a:xfrm>
            <a:off x="-64192" y="3743052"/>
            <a:ext cx="88775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/>
              <a:t>         哈</a:t>
            </a:r>
            <a:r>
              <a:rPr lang="zh-CN" altLang="en-US" sz="2400" b="1" dirty="0"/>
              <a:t>里痛苦地坐下，把眉头皱成一个死结。他脱下那双破烂不堪的鞋子，扔到一边，迫不及待地脱下袜子，露出一双肿胀的脚，脚是小麦色的，关节处还有被磨出的血泡，脚背上肿得像个水气球，好像轻轻一碰就会炸开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31811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心中有课标 </a:t>
            </a:r>
          </a:p>
        </p:txBody>
      </p:sp>
      <p:pic>
        <p:nvPicPr>
          <p:cNvPr id="17410" name="Picture 6" descr="143530052244476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-73660" y="1844824"/>
            <a:ext cx="8822124" cy="4526280"/>
          </a:xfrm>
        </p:spPr>
        <p:txBody>
          <a:bodyPr>
            <a:noAutofit/>
          </a:bodyPr>
          <a:lstStyle/>
          <a:p>
            <a:r>
              <a:rPr lang="en-US" altLang="zh-CN" sz="2400" b="1" dirty="0"/>
              <a:t>        </a:t>
            </a:r>
            <a:r>
              <a:rPr lang="zh-CN" altLang="en-US" sz="2400" b="1" dirty="0"/>
              <a:t>他失落地坐在水池边，费力地扒下那双破旧不堪的帆布鞋，扯下那双棕色的长袜，露出一双满是硬茧的、磨出泡的双脚。又一次机会失去了，他将那双脚放进水池中，静静地冥想着。</a:t>
            </a:r>
            <a:r>
              <a:rPr lang="zh-CN" altLang="en-US" sz="2400" b="1" dirty="0">
                <a:sym typeface="+mn-ea"/>
              </a:rPr>
              <a:t>一群金鱼</a:t>
            </a:r>
            <a:r>
              <a:rPr lang="zh-CN" altLang="en-US" sz="2400" b="1" dirty="0"/>
              <a:t>游来，它们身上鲜明亮丽的色彩在哥哥眼前跳动着，而那群金鱼好像也知道发生了什么，围绕在他脚旁，又给了他少许的心灵慰藉。金色的阳光照耀在水面上，与金鱼相呼应着，清澈的水面上泛起层层涟漪——</a:t>
            </a:r>
            <a:r>
              <a:rPr lang="zh-CN" altLang="en-US" sz="2400" b="1" dirty="0">
                <a:solidFill>
                  <a:schemeClr val="tx1"/>
                </a:solidFill>
              </a:rPr>
              <a:t>他又一次感受到了希望……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5415" y="161925"/>
            <a:ext cx="181610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/>
              <a:t>习作欣赏</a:t>
            </a:r>
          </a:p>
        </p:txBody>
      </p:sp>
    </p:spTree>
    <p:extLst>
      <p:ext uri="{BB962C8B-B14F-4D97-AF65-F5344CB8AC3E}">
        <p14:creationId xmlns:p14="http://schemas.microsoft.com/office/powerpoint/2010/main" val="365965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55576" y="2296707"/>
            <a:ext cx="764985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观察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细                                 写什么（表现人物精神面貌的内容）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节    捕捉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762141" y="3501008"/>
            <a:ext cx="54874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描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              真实                          修辞手法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写    描绘     典型      怎么写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                   生动                          写作方法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154478" y="2620935"/>
            <a:ext cx="221740" cy="156247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>
            <a:off x="2188697" y="3643972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4502777" y="3688644"/>
            <a:ext cx="155448" cy="101269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大括号 13"/>
          <p:cNvSpPr/>
          <p:nvPr/>
        </p:nvSpPr>
        <p:spPr>
          <a:xfrm>
            <a:off x="3128345" y="2462422"/>
            <a:ext cx="299464" cy="93975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大括号 14"/>
          <p:cNvSpPr/>
          <p:nvPr/>
        </p:nvSpPr>
        <p:spPr>
          <a:xfrm>
            <a:off x="3166134" y="3643973"/>
            <a:ext cx="261675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533807" y="1374204"/>
            <a:ext cx="366638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b="1" dirty="0"/>
              <a:t>抓住细节</a:t>
            </a:r>
            <a:r>
              <a:rPr lang="en-US" altLang="zh-CN" sz="3200" b="1" dirty="0"/>
              <a:t>  </a:t>
            </a:r>
            <a:r>
              <a:rPr lang="zh-CN" altLang="zh-CN" sz="3200" b="1" dirty="0"/>
              <a:t>真情描绘</a:t>
            </a:r>
            <a:endParaRPr lang="zh-CN" altLang="zh-CN" sz="3200" dirty="0"/>
          </a:p>
          <a:p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6825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心中有课标 </a:t>
            </a:r>
          </a:p>
        </p:txBody>
      </p:sp>
      <p:pic>
        <p:nvPicPr>
          <p:cNvPr id="17410" name="Picture 6" descr="143530052244476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黑洞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60577" y="1052736"/>
            <a:ext cx="9366250" cy="5143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-123640" y="0"/>
            <a:ext cx="6423832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 dirty="0" smtClean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巩固提升</a:t>
            </a:r>
            <a:r>
              <a:rPr lang="en-US" altLang="zh-CN" sz="5400" dirty="0" smtClean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en-US" altLang="zh-CN" sz="5400" dirty="0" smtClean="0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</a:t>
            </a:r>
            <a:r>
              <a:rPr lang="zh-CN" altLang="en-US" sz="5400" dirty="0" smtClean="0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黑洞</a:t>
            </a:r>
            <a:r>
              <a:rPr lang="en-US" altLang="zh-CN" sz="5400" dirty="0" smtClean="0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》</a:t>
            </a:r>
            <a:endParaRPr lang="zh-CN" altLang="en-US" sz="5400" dirty="0">
              <a:ln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161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心中有课标 </a:t>
            </a:r>
          </a:p>
        </p:txBody>
      </p:sp>
      <p:pic>
        <p:nvPicPr>
          <p:cNvPr id="17410" name="Picture 6" descr="143530052244476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Grp="1"/>
          </p:cNvSpPr>
          <p:nvPr>
            <p:ph type="body" idx="1"/>
          </p:nvPr>
        </p:nvSpPr>
        <p:spPr>
          <a:xfrm>
            <a:off x="395536" y="2060848"/>
            <a:ext cx="9324528" cy="4525962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1.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结合视频《黑洞》，自拟题目写一篇作文</a:t>
            </a:r>
            <a:endParaRPr lang="en-US" altLang="zh-CN" b="1" dirty="0" smtClean="0">
              <a:solidFill>
                <a:schemeClr val="accent6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altLang="zh-CN" b="1" dirty="0">
              <a:latin typeface="+mn-ea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要求：认真观察、仔细捕捉、真情描绘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9512" y="692696"/>
            <a:ext cx="324358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作文训练：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39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" y="0"/>
            <a:ext cx="9242425" cy="6816611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35125" y="1980585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4800" b="1" dirty="0" smtClean="0">
                <a:solidFill>
                  <a:schemeClr val="accent6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愿细节描写训练的一小步，</a:t>
            </a:r>
            <a:br>
              <a:rPr lang="zh-CN" altLang="en-US" sz="4800" b="1" dirty="0" smtClean="0">
                <a:solidFill>
                  <a:schemeClr val="accent6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</a:br>
            <a:r>
              <a:rPr lang="zh-CN" altLang="en-US" sz="4800" b="1" dirty="0" smtClean="0">
                <a:solidFill>
                  <a:schemeClr val="accent6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带给你作文提升的一大步！</a:t>
            </a:r>
          </a:p>
        </p:txBody>
      </p:sp>
    </p:spTree>
    <p:extLst>
      <p:ext uri="{BB962C8B-B14F-4D97-AF65-F5344CB8AC3E}">
        <p14:creationId xmlns:p14="http://schemas.microsoft.com/office/powerpoint/2010/main" val="267322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87824" y="2348880"/>
            <a:ext cx="3584636" cy="144655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zh-CN" sz="8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谢谢！</a:t>
            </a:r>
          </a:p>
        </p:txBody>
      </p:sp>
      <p:sp>
        <p:nvSpPr>
          <p:cNvPr id="7" name="矩形 6"/>
          <p:cNvSpPr/>
          <p:nvPr/>
        </p:nvSpPr>
        <p:spPr>
          <a:xfrm>
            <a:off x="6444208" y="5085184"/>
            <a:ext cx="1701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2017</a:t>
            </a:r>
            <a:r>
              <a:rPr lang="zh-CN" altLang="zh-CN" b="1" dirty="0" smtClean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b="1" dirty="0" smtClean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zh-CN" b="1" dirty="0" smtClean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b="1" dirty="0" smtClean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11</a:t>
            </a:r>
            <a:r>
              <a:rPr lang="zh-CN" altLang="zh-CN" b="1" dirty="0" smtClean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日</a:t>
            </a:r>
            <a:endParaRPr lang="zh-CN" altLang="zh-CN" b="1" dirty="0">
              <a:solidFill>
                <a:srgbClr val="0070C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295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" y="0"/>
            <a:ext cx="9242425" cy="6816611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06624" y="98072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抓住细节  真情描绘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51920" y="256490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细节描写训练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55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214438" y="1071563"/>
            <a:ext cx="7048500" cy="1323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3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 “</a:t>
            </a:r>
            <a:r>
              <a:rPr lang="en-US" sz="4000" b="1" dirty="0">
                <a:solidFill>
                  <a:schemeClr val="accent3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89</a:t>
            </a:r>
            <a:r>
              <a:rPr lang="zh-CN" altLang="en-US" sz="4000" b="1" dirty="0">
                <a:solidFill>
                  <a:schemeClr val="accent3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中大学区教师梯次培训”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3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     第三、第四梯队教师培训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28875" y="3286125"/>
            <a:ext cx="64452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atin typeface="+mn-ea"/>
                <a:ea typeface="+mn-ea"/>
              </a:rPr>
              <a:t>“</a:t>
            </a:r>
            <a:r>
              <a:rPr lang="zh-CN" altLang="en-US" sz="5400" b="1" dirty="0">
                <a:latin typeface="+mn-ea"/>
                <a:ea typeface="+mn-ea"/>
              </a:rPr>
              <a:t>说课标、说教材</a:t>
            </a:r>
            <a:r>
              <a:rPr lang="en-US" altLang="zh-CN" sz="5400" b="1" dirty="0">
                <a:latin typeface="+mn-ea"/>
                <a:ea typeface="+mn-ea"/>
              </a:rPr>
              <a:t>”</a:t>
            </a:r>
            <a:endParaRPr lang="zh-CN" altLang="en-US" sz="5400" dirty="0">
              <a:latin typeface="+mn-ea"/>
              <a:ea typeface="+mn-ea"/>
            </a:endParaRPr>
          </a:p>
        </p:txBody>
      </p:sp>
      <p:pic>
        <p:nvPicPr>
          <p:cNvPr id="16389" name="图片 6" descr="2011042621165922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4" y="4763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Box 7"/>
          <p:cNvSpPr txBox="1">
            <a:spLocks noChangeArrowheads="1"/>
          </p:cNvSpPr>
          <p:nvPr/>
        </p:nvSpPr>
        <p:spPr bwMode="auto">
          <a:xfrm>
            <a:off x="1308944" y="2132856"/>
            <a:ext cx="4991248" cy="2462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  <a:cs typeface="Times New Roman" panose="02020603050405020304" pitchFamily="18" charset="0"/>
              </a:rPr>
              <a:t>抓 住 细 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  <a:cs typeface="Times New Roman" panose="02020603050405020304" pitchFamily="18" charset="0"/>
              </a:rPr>
              <a:t>节</a:t>
            </a:r>
            <a:endParaRPr lang="en-US" altLang="zh-CN" sz="4400" b="1" dirty="0" smtClean="0">
              <a:solidFill>
                <a:srgbClr val="FF0000"/>
              </a:solidFill>
              <a:latin typeface="华文琥珀" pitchFamily="2" charset="-122"/>
              <a:ea typeface="华文琥珀" pitchFamily="2" charset="-122"/>
              <a:cs typeface="Times New Roman" panose="02020603050405020304" pitchFamily="18" charset="0"/>
            </a:endParaRPr>
          </a:p>
          <a:p>
            <a:endParaRPr lang="en-US" altLang="zh-CN" sz="1400" b="1" dirty="0" smtClean="0">
              <a:solidFill>
                <a:srgbClr val="FF0000"/>
              </a:solidFill>
              <a:latin typeface="华文琥珀" pitchFamily="2" charset="-122"/>
              <a:ea typeface="华文琥珀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</a:rPr>
              <a:t>——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用心</a:t>
            </a:r>
            <a:r>
              <a:rPr lang="zh-CN" altLang="zh-CN" sz="3600" b="1" dirty="0">
                <a:solidFill>
                  <a:srgbClr val="FF0000"/>
                </a:solidFill>
              </a:rPr>
              <a:t>观察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仔细</a:t>
            </a:r>
            <a:r>
              <a:rPr lang="zh-CN" altLang="zh-CN" sz="3600" b="1" dirty="0">
                <a:solidFill>
                  <a:srgbClr val="FF0000"/>
                </a:solidFill>
              </a:rPr>
              <a:t>捕捉</a:t>
            </a:r>
            <a:endParaRPr lang="zh-CN" altLang="zh-CN" sz="3600" dirty="0">
              <a:solidFill>
                <a:srgbClr val="FF0000"/>
              </a:solidFill>
            </a:endParaRPr>
          </a:p>
          <a:p>
            <a:endParaRPr lang="zh-CN" altLang="en-US" sz="6000" b="1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49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心中有课标 </a:t>
            </a:r>
          </a:p>
        </p:txBody>
      </p:sp>
      <p:pic>
        <p:nvPicPr>
          <p:cNvPr id="17410" name="Picture 6" descr="143530052244476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6019"/>
            <a:ext cx="4464496" cy="6265961"/>
          </a:xfrm>
        </p:spPr>
      </p:pic>
      <p:sp>
        <p:nvSpPr>
          <p:cNvPr id="10" name="TextBox 9"/>
          <p:cNvSpPr txBox="1"/>
          <p:nvPr/>
        </p:nvSpPr>
        <p:spPr>
          <a:xfrm>
            <a:off x="387405" y="3154914"/>
            <a:ext cx="800219" cy="27453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2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《</a:t>
            </a:r>
            <a:r>
              <a:rPr lang="zh-CN" altLang="en-US" sz="4000" dirty="0" smtClean="0">
                <a:solidFill>
                  <a:schemeClr val="tx2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小鞋子</a:t>
            </a:r>
            <a:r>
              <a:rPr lang="en-US" altLang="zh-CN" sz="4000" dirty="0" smtClean="0">
                <a:solidFill>
                  <a:schemeClr val="tx2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》</a:t>
            </a:r>
            <a:endParaRPr lang="zh-CN" altLang="en-US" sz="4000" dirty="0">
              <a:solidFill>
                <a:schemeClr val="tx2">
                  <a:lumMod val="75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2160" y="1556792"/>
            <a:ext cx="1828800" cy="35413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zh-CN" sz="3600" b="1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用心</a:t>
            </a:r>
            <a:r>
              <a:rPr lang="zh-CN" altLang="zh-CN" sz="36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观察</a:t>
            </a:r>
            <a:endParaRPr lang="en-US" altLang="zh-CN" sz="3600" b="1" dirty="0" smtClean="0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zh-CN" sz="36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仔细捕捉</a:t>
            </a:r>
            <a:endParaRPr lang="en-US" altLang="zh-CN" sz="3600" b="1" dirty="0" smtClean="0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            </a:t>
            </a:r>
            <a:endParaRPr lang="zh-CN" altLang="en-US" sz="3600" b="1" dirty="0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567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心中有课标 </a:t>
            </a:r>
          </a:p>
        </p:txBody>
      </p:sp>
      <p:pic>
        <p:nvPicPr>
          <p:cNvPr id="17410" name="Picture 6" descr="143530052244476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6019"/>
            <a:ext cx="4464496" cy="6265961"/>
          </a:xfrm>
        </p:spPr>
      </p:pic>
      <p:sp>
        <p:nvSpPr>
          <p:cNvPr id="9" name="TextBox 8"/>
          <p:cNvSpPr txBox="1"/>
          <p:nvPr/>
        </p:nvSpPr>
        <p:spPr>
          <a:xfrm>
            <a:off x="6512009" y="764704"/>
            <a:ext cx="1828800" cy="49244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zh-CN" sz="3600" b="1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用心</a:t>
            </a:r>
            <a:r>
              <a:rPr lang="zh-CN" altLang="zh-CN" sz="36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观察</a:t>
            </a:r>
            <a:endParaRPr lang="en-US" altLang="zh-CN" sz="3600" b="1" dirty="0" smtClean="0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zh-CN" sz="36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仔细捕捉</a:t>
            </a:r>
            <a:endParaRPr lang="en-US" altLang="zh-CN" sz="3600" b="1" dirty="0" smtClean="0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             </a:t>
            </a:r>
            <a:r>
              <a:rPr lang="zh-CN" altLang="zh-CN" sz="36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真情</a:t>
            </a:r>
            <a:r>
              <a:rPr lang="zh-CN" altLang="zh-CN" sz="3600" b="1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描绘</a:t>
            </a:r>
            <a:endParaRPr lang="zh-CN" altLang="en-US" sz="3600" b="1" dirty="0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" name="爱剪辑-小鞋子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304800" y="131445"/>
            <a:ext cx="9753600" cy="6332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心中有课标 </a:t>
            </a:r>
          </a:p>
        </p:txBody>
      </p:sp>
      <p:pic>
        <p:nvPicPr>
          <p:cNvPr id="17410" name="Picture 6" descr="143530052244476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96019"/>
            <a:ext cx="4464496" cy="6265961"/>
          </a:xfrm>
        </p:spPr>
      </p:pic>
      <p:sp>
        <p:nvSpPr>
          <p:cNvPr id="10" name="TextBox 9"/>
          <p:cNvSpPr txBox="1"/>
          <p:nvPr/>
        </p:nvSpPr>
        <p:spPr>
          <a:xfrm>
            <a:off x="-12705" y="2996952"/>
            <a:ext cx="800219" cy="27453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2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《</a:t>
            </a:r>
            <a:r>
              <a:rPr lang="zh-CN" altLang="en-US" sz="4000" dirty="0" smtClean="0">
                <a:solidFill>
                  <a:schemeClr val="tx2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小鞋子</a:t>
            </a:r>
            <a:r>
              <a:rPr lang="en-US" altLang="zh-CN" sz="4000" dirty="0" smtClean="0">
                <a:solidFill>
                  <a:schemeClr val="tx2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》</a:t>
            </a:r>
            <a:endParaRPr lang="zh-CN" altLang="en-US" sz="4000" dirty="0">
              <a:solidFill>
                <a:schemeClr val="tx2">
                  <a:lumMod val="75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12160" y="1174304"/>
            <a:ext cx="244169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400" b="1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用心观察</a:t>
            </a:r>
            <a:endParaRPr lang="en-US" altLang="zh-CN" sz="4400" b="1" dirty="0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zh-CN" sz="44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仔细</a:t>
            </a:r>
            <a:r>
              <a:rPr lang="zh-CN" altLang="zh-CN" sz="4400" b="1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捕捉</a:t>
            </a:r>
            <a:endParaRPr lang="en-US" altLang="zh-CN" sz="4400" b="1" dirty="0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zh-CN" altLang="en-US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5364088" y="3187710"/>
            <a:ext cx="39720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        </a:t>
            </a:r>
            <a:r>
              <a:rPr lang="zh-CN" altLang="zh-CN" sz="32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每个</a:t>
            </a:r>
            <a:r>
              <a:rPr lang="zh-CN" altLang="zh-CN" sz="3200" dirty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小组的</a:t>
            </a:r>
            <a:r>
              <a:rPr lang="zh-CN" altLang="zh-CN" sz="32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同学</a:t>
            </a:r>
            <a:r>
              <a:rPr lang="zh-CN" altLang="en-US" sz="32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先</a:t>
            </a:r>
            <a:r>
              <a:rPr lang="zh-CN" altLang="zh-CN" sz="32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交流</a:t>
            </a:r>
            <a:r>
              <a:rPr lang="zh-CN" altLang="zh-CN" sz="3200" dirty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各自捕捉到的细节</a:t>
            </a:r>
            <a:r>
              <a:rPr lang="zh-CN" altLang="zh-CN" sz="32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，</a:t>
            </a:r>
            <a:r>
              <a:rPr lang="zh-CN" altLang="en-US" sz="32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再</a:t>
            </a:r>
            <a:r>
              <a:rPr lang="zh-CN" altLang="zh-CN" sz="32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进行</a:t>
            </a:r>
            <a:r>
              <a:rPr lang="zh-CN" altLang="zh-CN" sz="3200" dirty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归纳整理，写到小白板上。</a:t>
            </a:r>
          </a:p>
          <a:p>
            <a:endParaRPr lang="zh-CN" altLang="en-US" sz="32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8929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214438" y="1071563"/>
            <a:ext cx="7048500" cy="1323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3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 “</a:t>
            </a:r>
            <a:r>
              <a:rPr lang="en-US" sz="4000" b="1" dirty="0">
                <a:solidFill>
                  <a:schemeClr val="accent3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89</a:t>
            </a:r>
            <a:r>
              <a:rPr lang="zh-CN" altLang="en-US" sz="4000" b="1" dirty="0">
                <a:solidFill>
                  <a:schemeClr val="accent3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中大学区教师梯次培训”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3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     第三、第四梯队教师培训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28875" y="3286125"/>
            <a:ext cx="64452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atin typeface="+mn-ea"/>
                <a:ea typeface="+mn-ea"/>
              </a:rPr>
              <a:t>“</a:t>
            </a:r>
            <a:r>
              <a:rPr lang="zh-CN" altLang="en-US" sz="5400" b="1" dirty="0">
                <a:latin typeface="+mn-ea"/>
                <a:ea typeface="+mn-ea"/>
              </a:rPr>
              <a:t>说课标、说教材</a:t>
            </a:r>
            <a:r>
              <a:rPr lang="en-US" altLang="zh-CN" sz="5400" b="1" dirty="0">
                <a:latin typeface="+mn-ea"/>
                <a:ea typeface="+mn-ea"/>
              </a:rPr>
              <a:t>”</a:t>
            </a:r>
            <a:endParaRPr lang="zh-CN" altLang="en-US" sz="5400" dirty="0">
              <a:latin typeface="+mn-ea"/>
              <a:ea typeface="+mn-ea"/>
            </a:endParaRPr>
          </a:p>
        </p:txBody>
      </p:sp>
      <p:pic>
        <p:nvPicPr>
          <p:cNvPr id="16389" name="图片 6" descr="2011042621165922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Box 7"/>
          <p:cNvSpPr txBox="1">
            <a:spLocks noChangeArrowheads="1"/>
          </p:cNvSpPr>
          <p:nvPr/>
        </p:nvSpPr>
        <p:spPr bwMode="auto">
          <a:xfrm>
            <a:off x="1403648" y="2132856"/>
            <a:ext cx="4968552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sz="4400" dirty="0" smtClean="0"/>
              <a:t>真 情 描 </a:t>
            </a:r>
            <a:r>
              <a:rPr lang="zh-CN" altLang="en-US" sz="4400" dirty="0" smtClean="0"/>
              <a:t>绘</a:t>
            </a:r>
            <a:endParaRPr lang="en-US" altLang="zh-CN" sz="4400" dirty="0" smtClean="0"/>
          </a:p>
          <a:p>
            <a:r>
              <a:rPr lang="en-US" altLang="zh-CN" sz="3600" dirty="0">
                <a:latin typeface="+mn-lt"/>
                <a:ea typeface="+mn-ea"/>
                <a:cs typeface="+mn-cs"/>
              </a:rPr>
              <a:t>——</a:t>
            </a:r>
            <a:r>
              <a:rPr lang="zh-CN" altLang="zh-CN" sz="3600" dirty="0">
                <a:latin typeface="+mn-lt"/>
                <a:ea typeface="+mn-ea"/>
                <a:cs typeface="+mn-cs"/>
              </a:rPr>
              <a:t>真实典型 </a:t>
            </a:r>
            <a:r>
              <a:rPr lang="en-US" altLang="zh-CN" sz="3600" dirty="0" smtClean="0">
                <a:latin typeface="+mn-lt"/>
                <a:ea typeface="+mn-ea"/>
                <a:cs typeface="+mn-cs"/>
              </a:rPr>
              <a:t> </a:t>
            </a:r>
            <a:r>
              <a:rPr lang="zh-CN" altLang="zh-CN" sz="3600" dirty="0" smtClean="0">
                <a:latin typeface="+mn-lt"/>
                <a:ea typeface="+mn-ea"/>
                <a:cs typeface="+mn-cs"/>
              </a:rPr>
              <a:t>力求</a:t>
            </a:r>
            <a:r>
              <a:rPr lang="zh-CN" altLang="zh-CN" sz="3600" dirty="0">
                <a:latin typeface="+mn-lt"/>
                <a:ea typeface="+mn-ea"/>
                <a:cs typeface="+mn-cs"/>
              </a:rPr>
              <a:t>生动</a:t>
            </a:r>
            <a:endParaRPr lang="zh-CN" altLang="en-US" sz="36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075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心中有课标 </a:t>
            </a:r>
          </a:p>
        </p:txBody>
      </p:sp>
      <p:pic>
        <p:nvPicPr>
          <p:cNvPr id="17410" name="Picture 6" descr="143530052244476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04664"/>
            <a:ext cx="4464496" cy="6265961"/>
          </a:xfrm>
        </p:spPr>
      </p:pic>
      <p:sp>
        <p:nvSpPr>
          <p:cNvPr id="10" name="TextBox 9"/>
          <p:cNvSpPr txBox="1"/>
          <p:nvPr/>
        </p:nvSpPr>
        <p:spPr>
          <a:xfrm>
            <a:off x="-108520" y="3103242"/>
            <a:ext cx="800219" cy="27453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2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《</a:t>
            </a:r>
            <a:r>
              <a:rPr lang="zh-CN" altLang="en-US" sz="4000" dirty="0" smtClean="0">
                <a:solidFill>
                  <a:schemeClr val="tx2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小鞋子</a:t>
            </a:r>
            <a:r>
              <a:rPr lang="en-US" altLang="zh-CN" sz="4000" dirty="0" smtClean="0">
                <a:solidFill>
                  <a:schemeClr val="tx2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》</a:t>
            </a:r>
            <a:endParaRPr lang="zh-CN" altLang="en-US" sz="4000" dirty="0">
              <a:solidFill>
                <a:schemeClr val="tx2">
                  <a:lumMod val="75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40152" y="1340768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400" b="1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真情描绘</a:t>
            </a:r>
            <a:endParaRPr lang="zh-CN" altLang="en-US" sz="4400" b="1" dirty="0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zh-CN" altLang="en-US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5334284" y="2780272"/>
            <a:ext cx="39720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        </a:t>
            </a:r>
            <a:r>
              <a:rPr lang="zh-CN" altLang="en-US" sz="32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每位</a:t>
            </a:r>
            <a:r>
              <a:rPr lang="zh-CN" altLang="zh-CN" sz="32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同学</a:t>
            </a:r>
            <a:r>
              <a:rPr lang="zh-CN" altLang="en-US" sz="32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根据交流讨论情况，选择一个情节进行细节描写</a:t>
            </a:r>
            <a:r>
              <a:rPr lang="zh-CN" altLang="zh-CN" sz="32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。</a:t>
            </a:r>
            <a:endParaRPr lang="zh-CN" altLang="zh-CN" sz="32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  <a:p>
            <a:endParaRPr lang="zh-CN" altLang="en-US" sz="32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7861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心中有课标 </a:t>
            </a:r>
          </a:p>
        </p:txBody>
      </p:sp>
      <p:pic>
        <p:nvPicPr>
          <p:cNvPr id="17410" name="Picture 6" descr="143530052244476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04664"/>
            <a:ext cx="4464496" cy="6265961"/>
          </a:xfrm>
        </p:spPr>
      </p:pic>
      <p:sp>
        <p:nvSpPr>
          <p:cNvPr id="10" name="TextBox 9"/>
          <p:cNvSpPr txBox="1"/>
          <p:nvPr/>
        </p:nvSpPr>
        <p:spPr>
          <a:xfrm>
            <a:off x="-108520" y="3103242"/>
            <a:ext cx="800219" cy="27453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2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《</a:t>
            </a:r>
            <a:r>
              <a:rPr lang="zh-CN" altLang="en-US" sz="4000" dirty="0" smtClean="0">
                <a:solidFill>
                  <a:schemeClr val="tx2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小鞋子</a:t>
            </a:r>
            <a:r>
              <a:rPr lang="en-US" altLang="zh-CN" sz="4000" dirty="0" smtClean="0">
                <a:solidFill>
                  <a:schemeClr val="tx2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》</a:t>
            </a:r>
            <a:endParaRPr lang="zh-CN" altLang="en-US" sz="4000" dirty="0">
              <a:solidFill>
                <a:schemeClr val="tx2">
                  <a:lumMod val="75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40152" y="1340768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400" b="1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真情描绘</a:t>
            </a:r>
            <a:endParaRPr lang="zh-CN" altLang="en-US" sz="4400" b="1" dirty="0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zh-CN" altLang="en-US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5334284" y="2780272"/>
            <a:ext cx="39720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        </a:t>
            </a:r>
            <a:r>
              <a:rPr lang="zh-CN" altLang="en-US" sz="32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各组开展习作互读，之后推荐一篇进行班级交流，并写上推荐语</a:t>
            </a:r>
            <a:r>
              <a:rPr lang="zh-CN" altLang="zh-CN" sz="32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。</a:t>
            </a:r>
            <a:endParaRPr lang="zh-CN" altLang="zh-CN" sz="32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  <a:p>
            <a:endParaRPr lang="zh-CN" altLang="en-US" sz="32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2634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1878</TotalTime>
  <Words>735</Words>
  <Application>Microsoft Office PowerPoint</Application>
  <PresentationFormat>全屏显示(4:3)</PresentationFormat>
  <Paragraphs>67</Paragraphs>
  <Slides>17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主题​​</vt:lpstr>
      <vt:lpstr>PowerPoint 演示文稿</vt:lpstr>
      <vt:lpstr>抓住细节  真情描绘</vt:lpstr>
      <vt:lpstr>PowerPoint 演示文稿</vt:lpstr>
      <vt:lpstr>心中有课标 </vt:lpstr>
      <vt:lpstr>心中有课标 </vt:lpstr>
      <vt:lpstr>心中有课标 </vt:lpstr>
      <vt:lpstr>PowerPoint 演示文稿</vt:lpstr>
      <vt:lpstr>心中有课标 </vt:lpstr>
      <vt:lpstr>心中有课标 </vt:lpstr>
      <vt:lpstr>心中有课标 </vt:lpstr>
      <vt:lpstr>心中有课标 </vt:lpstr>
      <vt:lpstr>心中有课标 </vt:lpstr>
      <vt:lpstr>PowerPoint 演示文稿</vt:lpstr>
      <vt:lpstr>心中有课标 </vt:lpstr>
      <vt:lpstr>心中有课标 </vt:lpstr>
      <vt:lpstr>愿细节描写训练的一小步， 带给你作文提升的一大步！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Microsoft.com</dc:creator>
  <cp:lastModifiedBy>王彬</cp:lastModifiedBy>
  <cp:revision>174</cp:revision>
  <dcterms:created xsi:type="dcterms:W3CDTF">2013-09-09T02:23:10Z</dcterms:created>
  <dcterms:modified xsi:type="dcterms:W3CDTF">2017-05-12T10:02:50Z</dcterms:modified>
</cp:coreProperties>
</file>