
<file path=[Content_Types].xml><?xml version="1.0" encoding="utf-8"?>
<Types xmlns="http://schemas.openxmlformats.org/package/2006/content-types">
  <Default Extension="rels" ContentType="application/vnd.openxmlformats-package.relationships+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17.6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sldIdLst>
    <p:sldId id="256" r:id="rId3"/>
    <p:sldId id="310" r:id="rId4"/>
    <p:sldId id="480" r:id="rId5"/>
    <p:sldId id="308" r:id="rId6"/>
    <p:sldId id="304" r:id="rId7"/>
    <p:sldId id="354" r:id="rId8"/>
    <p:sldId id="481" r:id="rId9"/>
    <p:sldId id="356" r:id="rId10"/>
    <p:sldId id="357" r:id="rId11"/>
    <p:sldId id="382" r:id="rId12"/>
    <p:sldId id="383" r:id="rId13"/>
    <p:sldId id="482" r:id="rId14"/>
    <p:sldId id="483" r:id="rId15"/>
    <p:sldId id="484" r:id="rId16"/>
    <p:sldId id="385" r:id="rId17"/>
    <p:sldId id="386" r:id="rId18"/>
    <p:sldId id="387" r:id="rId19"/>
    <p:sldId id="388" r:id="rId20"/>
    <p:sldId id="438" r:id="rId21"/>
    <p:sldId id="449" r:id="rId22"/>
    <p:sldId id="451" r:id="rId23"/>
    <p:sldId id="450" r:id="rId24"/>
    <p:sldId id="452" r:id="rId25"/>
    <p:sldId id="453" r:id="rId26"/>
    <p:sldId id="445" r:id="rId27"/>
    <p:sldId id="446" r:id="rId28"/>
    <p:sldId id="460" r:id="rId29"/>
    <p:sldId id="462" r:id="rId30"/>
  </p:sldIdLst>
  <p:sldSz cx="12192000" cy="6858000"/>
  <p:notesSz cx="6858000" cy="9144000"/>
  <p:custDataLst>
    <p:tags r:id="rId3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79" autoAdjust="0"/>
    <p:restoredTop sz="94618" autoAdjust="0"/>
  </p:normalViewPr>
  <p:slideViewPr>
    <p:cSldViewPr snapToGrid="0" showGuides="1">
      <p:cViewPr varScale="1">
        <p:scale>
          <a:sx n="104" d="100"/>
          <a:sy n="104" d="100"/>
        </p:scale>
        <p:origin x="642" y="114"/>
      </p:cViewPr>
      <p:guideLst>
        <p:guide orient="horz" pos="127"/>
        <p:guide orient="horz" pos="4185"/>
        <p:guide pos="173"/>
        <p:guide pos="7506"/>
        <p:guide orient="horz" pos="665"/>
        <p:guide orient="horz" pos="770"/>
        <p:guide orient="horz" pos="4052"/>
        <p:guide orient="horz" pos="3873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slide" Target="slides/slide24.xml" /><Relationship Id="rId27" Type="http://schemas.openxmlformats.org/officeDocument/2006/relationships/slide" Target="slides/slide25.xml" /><Relationship Id="rId28" Type="http://schemas.openxmlformats.org/officeDocument/2006/relationships/slide" Target="slides/slide26.xml" /><Relationship Id="rId29" Type="http://schemas.openxmlformats.org/officeDocument/2006/relationships/slide" Target="slides/slide27.xml" /><Relationship Id="rId3" Type="http://schemas.openxmlformats.org/officeDocument/2006/relationships/slide" Target="slides/slide1.xml" /><Relationship Id="rId30" Type="http://schemas.openxmlformats.org/officeDocument/2006/relationships/slide" Target="slides/slide28.xml" /><Relationship Id="rId31" Type="http://schemas.openxmlformats.org/officeDocument/2006/relationships/tags" Target="tags/tag1.xml" /><Relationship Id="rId32" Type="http://schemas.openxmlformats.org/officeDocument/2006/relationships/presProps" Target="presProps.xml" /><Relationship Id="rId33" Type="http://schemas.openxmlformats.org/officeDocument/2006/relationships/viewProps" Target="viewProps.xml" /><Relationship Id="rId34" Type="http://schemas.openxmlformats.org/officeDocument/2006/relationships/theme" Target="theme/theme1.xml" /><Relationship Id="rId35" Type="http://schemas.openxmlformats.org/officeDocument/2006/relationships/tableStyles" Target="tableStyles.xml" /><Relationship Id="rId4" Type="http://schemas.openxmlformats.org/officeDocument/2006/relationships/slide" Target="slides/slide2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41743F9-9B08-422F-9ECE-BE7148BC7DDC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34C0232-94FA-4EBE-BB9B-79FBE486032D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_rels/notesSlide1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1.xml" /><Relationship Id="rId2" Type="http://schemas.openxmlformats.org/officeDocument/2006/relationships/notesMaster" Target="../notesMasters/notesMaster1.xml" /></Relationships>
</file>

<file path=ppt/notesSlides/_rels/notesSlide1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3.xml" /><Relationship Id="rId2" Type="http://schemas.openxmlformats.org/officeDocument/2006/relationships/notesMaster" Target="../notesMasters/notesMaster1.xml" /></Relationships>
</file>

<file path=ppt/notesSlides/_rels/notesSlide1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5.xml" /><Relationship Id="rId2" Type="http://schemas.openxmlformats.org/officeDocument/2006/relationships/notesMaster" Target="../notesMasters/notesMaster1.xml" /></Relationships>
</file>

<file path=ppt/notesSlides/_rels/notesSlide1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6.xml" /><Relationship Id="rId2" Type="http://schemas.openxmlformats.org/officeDocument/2006/relationships/notesMaster" Target="../notesMasters/notesMaster1.xml" /></Relationships>
</file>

<file path=ppt/notesSlides/_rels/notesSlide1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7.xml" /><Relationship Id="rId2" Type="http://schemas.openxmlformats.org/officeDocument/2006/relationships/notesMaster" Target="../notesMasters/notesMaster1.xml" /></Relationships>
</file>

<file path=ppt/notesSlides/_rels/notesSlide1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8.xml" /><Relationship Id="rId2" Type="http://schemas.openxmlformats.org/officeDocument/2006/relationships/notesMaster" Target="../notesMasters/notesMaster1.xml" /></Relationships>
</file>

<file path=ppt/notesSlides/_rels/notesSlide1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9.xml" /><Relationship Id="rId2" Type="http://schemas.openxmlformats.org/officeDocument/2006/relationships/notesMaster" Target="../notesMasters/notesMaster1.xml" /></Relationships>
</file>

<file path=ppt/notesSlides/_rels/notesSlide1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0.xml" /><Relationship Id="rId2" Type="http://schemas.openxmlformats.org/officeDocument/2006/relationships/notesMaster" Target="../notesMasters/notesMaster1.xml" /></Relationships>
</file>

<file path=ppt/notesSlides/_rels/notesSlide1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1.xml" /><Relationship Id="rId2" Type="http://schemas.openxmlformats.org/officeDocument/2006/relationships/notesMaster" Target="../notesMasters/notesMaster1.xml" /></Relationships>
</file>

<file path=ppt/notesSlides/_rels/notesSlide1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2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.xml" /><Relationship Id="rId2" Type="http://schemas.openxmlformats.org/officeDocument/2006/relationships/notesMaster" Target="../notesMasters/notesMaster1.xml" /></Relationships>
</file>

<file path=ppt/notesSlides/_rels/notesSlide2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3.xml" /><Relationship Id="rId2" Type="http://schemas.openxmlformats.org/officeDocument/2006/relationships/notesMaster" Target="../notesMasters/notesMaster1.xml" /></Relationships>
</file>

<file path=ppt/notesSlides/_rels/notesSlide2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4.xml" /><Relationship Id="rId2" Type="http://schemas.openxmlformats.org/officeDocument/2006/relationships/notesMaster" Target="../notesMasters/notesMaster1.xml" /></Relationships>
</file>

<file path=ppt/notesSlides/_rels/notesSlide2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5.xml" /><Relationship Id="rId2" Type="http://schemas.openxmlformats.org/officeDocument/2006/relationships/notesMaster" Target="../notesMasters/notesMaster1.xml" /></Relationships>
</file>

<file path=ppt/notesSlides/_rels/notesSlide2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6.xml" /><Relationship Id="rId2" Type="http://schemas.openxmlformats.org/officeDocument/2006/relationships/notesMaster" Target="../notesMasters/notesMaster1.xml" /></Relationships>
</file>

<file path=ppt/notesSlides/_rels/notesSlide2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7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.xml" /><Relationship Id="rId2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.xml" /><Relationship Id="rId2" Type="http://schemas.openxmlformats.org/officeDocument/2006/relationships/notesMaster" Target="../notesMasters/notesMaster1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.xml" /><Relationship Id="rId2" Type="http://schemas.openxmlformats.org/officeDocument/2006/relationships/notesMaster" Target="../notesMasters/notesMaster1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7.xml" /><Relationship Id="rId2" Type="http://schemas.openxmlformats.org/officeDocument/2006/relationships/notesMaster" Target="../notesMasters/notesMaster1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8.xml" /><Relationship Id="rId2" Type="http://schemas.openxmlformats.org/officeDocument/2006/relationships/notesMaster" Target="../notesMasters/notesMaster1.xml" /></Relationships>
</file>

<file path=ppt/notesSlides/_rels/notesSlide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9.xml" /><Relationship Id="rId2" Type="http://schemas.openxmlformats.org/officeDocument/2006/relationships/notesMaster" Target="../notesMasters/notesMaster1.xml" /></Relationships>
</file>

<file path=ppt/notesSlides/_rels/notesSlide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0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本</a:t>
            </a:r>
            <a:r>
              <a:rPr lang="en-US" altLang="zh-CN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PPT</a:t>
            </a:r>
            <a:r>
              <a:rPr lang="zh-CN" alt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模板部分元素使用了幻灯片母版制作。如果需要修改，点击</a:t>
            </a:r>
            <a:r>
              <a:rPr lang="en-US" altLang="zh-CN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zh-CN" alt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视图</a:t>
            </a:r>
            <a:r>
              <a:rPr lang="en-US" altLang="zh-CN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zh-CN" alt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幻灯片母版</a:t>
            </a:r>
            <a:r>
              <a:rPr lang="en-US" altLang="zh-CN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zh-CN" alt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修改；完成后关闭编辑母版即可。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8066" name="Rectangle 2"/>
          <p:cNvSpPr>
            <a:spLocks noRot="1" noTextEdit="1"/>
          </p:cNvSpPr>
          <p:nvPr>
            <p:ph type="sldImg"/>
          </p:nvPr>
        </p:nvSpPr>
        <p:spPr/>
      </p:sp>
      <p:sp>
        <p:nvSpPr>
          <p:cNvPr id="88067" name="Rectangle 3"/>
          <p:cNvSpPr/>
          <p:nvPr>
            <p:ph type="body" idx="1"/>
          </p:nvPr>
        </p:nvSpPr>
        <p:spPr/>
        <p:txBody>
          <a:bodyPr wrap="square" lIns="91440" tIns="45720" rIns="91440" bIns="45720" anchor="t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1138" name="Rectangle 2"/>
          <p:cNvSpPr>
            <a:spLocks noRot="1" noTextEdit="1"/>
          </p:cNvSpPr>
          <p:nvPr>
            <p:ph type="sldImg"/>
          </p:nvPr>
        </p:nvSpPr>
        <p:spPr/>
      </p:sp>
      <p:sp>
        <p:nvSpPr>
          <p:cNvPr id="91139" name="Rectangle 3"/>
          <p:cNvSpPr/>
          <p:nvPr>
            <p:ph type="body" idx="1"/>
          </p:nvPr>
        </p:nvSpPr>
        <p:spPr/>
        <p:txBody>
          <a:bodyPr wrap="square" lIns="91440" tIns="45720" rIns="91440" bIns="45720" anchor="t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2162" name="Rectangle 2"/>
          <p:cNvSpPr>
            <a:spLocks noRot="1" noTextEdit="1"/>
          </p:cNvSpPr>
          <p:nvPr>
            <p:ph type="sldImg"/>
          </p:nvPr>
        </p:nvSpPr>
        <p:spPr/>
      </p:sp>
      <p:sp>
        <p:nvSpPr>
          <p:cNvPr id="92163" name="Rectangle 3"/>
          <p:cNvSpPr/>
          <p:nvPr>
            <p:ph type="body" idx="1"/>
          </p:nvPr>
        </p:nvSpPr>
        <p:spPr/>
        <p:txBody>
          <a:bodyPr wrap="square" lIns="91440" tIns="45720" rIns="91440" bIns="45720" anchor="t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3186" name="Rectangle 2"/>
          <p:cNvSpPr>
            <a:spLocks noRot="1" noTextEdit="1"/>
          </p:cNvSpPr>
          <p:nvPr>
            <p:ph type="sldImg"/>
          </p:nvPr>
        </p:nvSpPr>
        <p:spPr/>
      </p:sp>
      <p:sp>
        <p:nvSpPr>
          <p:cNvPr id="93187" name="Rectangle 3"/>
          <p:cNvSpPr/>
          <p:nvPr>
            <p:ph type="body" idx="1"/>
          </p:nvPr>
        </p:nvSpPr>
        <p:spPr/>
        <p:txBody>
          <a:bodyPr wrap="square" lIns="91440" tIns="45720" rIns="91440" bIns="45720" anchor="t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4210" name="Rectangle 2"/>
          <p:cNvSpPr>
            <a:spLocks noRot="1" noTextEdit="1"/>
          </p:cNvSpPr>
          <p:nvPr>
            <p:ph type="sldImg"/>
          </p:nvPr>
        </p:nvSpPr>
        <p:spPr/>
      </p:sp>
      <p:sp>
        <p:nvSpPr>
          <p:cNvPr id="94211" name="Rectangle 3"/>
          <p:cNvSpPr/>
          <p:nvPr>
            <p:ph type="body" idx="1"/>
          </p:nvPr>
        </p:nvSpPr>
        <p:spPr/>
        <p:txBody>
          <a:bodyPr wrap="square" lIns="91440" tIns="45720" rIns="91440" bIns="45720" anchor="t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5234" name="Rectangle 2"/>
          <p:cNvSpPr>
            <a:spLocks noRot="1" noTextEdit="1"/>
          </p:cNvSpPr>
          <p:nvPr>
            <p:ph type="sldImg"/>
          </p:nvPr>
        </p:nvSpPr>
        <p:spPr/>
      </p:sp>
      <p:sp>
        <p:nvSpPr>
          <p:cNvPr id="95235" name="Rectangle 3"/>
          <p:cNvSpPr/>
          <p:nvPr>
            <p:ph type="body" idx="1"/>
          </p:nvPr>
        </p:nvSpPr>
        <p:spPr/>
        <p:txBody>
          <a:bodyPr wrap="square" lIns="91440" tIns="45720" rIns="91440" bIns="45720" anchor="t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8306" name="Rectangle 2"/>
          <p:cNvSpPr>
            <a:spLocks noRot="1" noTextEdit="1"/>
          </p:cNvSpPr>
          <p:nvPr>
            <p:ph type="sldImg"/>
          </p:nvPr>
        </p:nvSpPr>
        <p:spPr/>
      </p:sp>
      <p:sp>
        <p:nvSpPr>
          <p:cNvPr id="98307" name="Rectangle 3"/>
          <p:cNvSpPr/>
          <p:nvPr>
            <p:ph type="body" idx="1"/>
          </p:nvPr>
        </p:nvSpPr>
        <p:spPr/>
        <p:txBody>
          <a:bodyPr wrap="square" lIns="91440" tIns="45720" rIns="91440" bIns="45720" anchor="t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9330" name="Rectangle 2"/>
          <p:cNvSpPr>
            <a:spLocks noRot="1" noTextEdit="1"/>
          </p:cNvSpPr>
          <p:nvPr>
            <p:ph type="sldImg"/>
          </p:nvPr>
        </p:nvSpPr>
        <p:spPr/>
      </p:sp>
      <p:sp>
        <p:nvSpPr>
          <p:cNvPr id="99331" name="Rectangle 3"/>
          <p:cNvSpPr/>
          <p:nvPr>
            <p:ph type="body" idx="1"/>
          </p:nvPr>
        </p:nvSpPr>
        <p:spPr/>
        <p:txBody>
          <a:bodyPr wrap="square" lIns="91440" tIns="45720" rIns="91440" bIns="45720" anchor="t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3426" name="Rectangle 2"/>
          <p:cNvSpPr>
            <a:spLocks noRot="1" noTextEdit="1"/>
          </p:cNvSpPr>
          <p:nvPr>
            <p:ph type="sldImg"/>
          </p:nvPr>
        </p:nvSpPr>
        <p:spPr/>
      </p:sp>
      <p:sp>
        <p:nvSpPr>
          <p:cNvPr id="103427" name="Rectangle 3"/>
          <p:cNvSpPr/>
          <p:nvPr>
            <p:ph type="body" idx="1"/>
          </p:nvPr>
        </p:nvSpPr>
        <p:spPr/>
        <p:txBody>
          <a:bodyPr wrap="square" lIns="91440" tIns="45720" rIns="91440" bIns="45720" anchor="t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4450" name="Rectangle 2"/>
          <p:cNvSpPr>
            <a:spLocks noRot="1" noTextEdit="1"/>
          </p:cNvSpPr>
          <p:nvPr>
            <p:ph type="sldImg"/>
          </p:nvPr>
        </p:nvSpPr>
        <p:spPr/>
      </p:sp>
      <p:sp>
        <p:nvSpPr>
          <p:cNvPr id="104451" name="Rectangle 3"/>
          <p:cNvSpPr/>
          <p:nvPr>
            <p:ph type="body" idx="1"/>
          </p:nvPr>
        </p:nvSpPr>
        <p:spPr/>
        <p:txBody>
          <a:bodyPr wrap="square" lIns="91440" tIns="45720" rIns="91440" bIns="45720" anchor="t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5474" name="Rectangle 2"/>
          <p:cNvSpPr>
            <a:spLocks noRot="1" noTextEdit="1"/>
          </p:cNvSpPr>
          <p:nvPr>
            <p:ph type="sldImg"/>
          </p:nvPr>
        </p:nvSpPr>
        <p:spPr/>
      </p:sp>
      <p:sp>
        <p:nvSpPr>
          <p:cNvPr id="105475" name="Rectangle 3"/>
          <p:cNvSpPr/>
          <p:nvPr>
            <p:ph type="body" idx="1"/>
          </p:nvPr>
        </p:nvSpPr>
        <p:spPr/>
        <p:txBody>
          <a:bodyPr wrap="square" lIns="91440" tIns="45720" rIns="91440" bIns="45720" anchor="t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25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26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27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1922" name="Rectangle 2"/>
          <p:cNvSpPr>
            <a:spLocks noRot="1" noTextEdit="1"/>
          </p:cNvSpPr>
          <p:nvPr>
            <p:ph type="sldImg"/>
          </p:nvPr>
        </p:nvSpPr>
        <p:spPr/>
      </p:sp>
      <p:sp>
        <p:nvSpPr>
          <p:cNvPr id="81923" name="Rectangle 3"/>
          <p:cNvSpPr/>
          <p:nvPr>
            <p:ph type="body" idx="1"/>
          </p:nvPr>
        </p:nvSpPr>
        <p:spPr/>
        <p:txBody>
          <a:bodyPr wrap="square" lIns="91440" tIns="45720" rIns="91440" bIns="45720" anchor="t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4994" name="Rectangle 2"/>
          <p:cNvSpPr>
            <a:spLocks noRot="1" noTextEdit="1"/>
          </p:cNvSpPr>
          <p:nvPr>
            <p:ph type="sldImg"/>
          </p:nvPr>
        </p:nvSpPr>
        <p:spPr/>
      </p:sp>
      <p:sp>
        <p:nvSpPr>
          <p:cNvPr id="84995" name="Rectangle 3"/>
          <p:cNvSpPr/>
          <p:nvPr>
            <p:ph type="body" idx="1"/>
          </p:nvPr>
        </p:nvSpPr>
        <p:spPr/>
        <p:txBody>
          <a:bodyPr wrap="square" lIns="91440" tIns="45720" rIns="91440" bIns="45720" anchor="t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6018" name="Rectangle 2"/>
          <p:cNvSpPr>
            <a:spLocks noRot="1" noTextEdit="1"/>
          </p:cNvSpPr>
          <p:nvPr>
            <p:ph type="sldImg"/>
          </p:nvPr>
        </p:nvSpPr>
        <p:spPr/>
      </p:sp>
      <p:sp>
        <p:nvSpPr>
          <p:cNvPr id="86019" name="Rectangle 3"/>
          <p:cNvSpPr/>
          <p:nvPr>
            <p:ph type="body" idx="1"/>
          </p:nvPr>
        </p:nvSpPr>
        <p:spPr/>
        <p:txBody>
          <a:bodyPr wrap="square" lIns="91440" tIns="45720" rIns="91440" bIns="45720" anchor="t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7042" name="Rectangle 2"/>
          <p:cNvSpPr>
            <a:spLocks noRot="1" noTextEdit="1"/>
          </p:cNvSpPr>
          <p:nvPr>
            <p:ph type="sldImg"/>
          </p:nvPr>
        </p:nvSpPr>
        <p:spPr/>
      </p:sp>
      <p:sp>
        <p:nvSpPr>
          <p:cNvPr id="87043" name="Rectangle 3"/>
          <p:cNvSpPr/>
          <p:nvPr>
            <p:ph type="body" idx="1"/>
          </p:nvPr>
        </p:nvSpPr>
        <p:spPr/>
        <p:txBody>
          <a:bodyPr wrap="square" lIns="91440" tIns="45720" rIns="91440" bIns="45720" anchor="t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Sp="0" preserve="1" userDrawn="1">
  <p:cSld name="首页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98"/>
    </mc:Choice>
    <mc:Fallback>
      <p:transition spd="slow"/>
    </mc:Fallback>
  </mc:AlternateContent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Sp="0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98"/>
    </mc:Choice>
    <mc:Fallback>
      <p:transition spd="slow"/>
    </mc:Fallback>
  </mc:AlternateContent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Sp="0" type="blank" preserve="1">
  <p:cSld name="过度页1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98"/>
    </mc:Choice>
    <mc:Fallback>
      <p:transition spd="slow"/>
    </mc:Fallback>
  </mc:AlternateContent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Sp="0" preserve="1" userDrawn="1">
  <p:cSld name="内页-1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98"/>
    </mc:Choice>
    <mc:Fallback>
      <p:transition spd="slow"/>
    </mc:Fallback>
  </mc:AlternateContent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Sp="0" preserve="1" userDrawn="1">
  <p:cSld name="1_内页-1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98"/>
    </mc:Choice>
    <mc:Fallback>
      <p:transition spd="slow"/>
    </mc:Fallback>
  </mc:AlternateContent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Sp="0" preserve="1" userDrawn="1">
  <p:cSld name="2_内页-1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 userDrawn="1"/>
        </p:nvSpPr>
        <p:spPr>
          <a:xfrm>
            <a:off x="527435" y="331259"/>
            <a:ext cx="434789" cy="448558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sp>
        <p:nvSpPr>
          <p:cNvPr id="3" name="标题 1"/>
          <p:cNvSpPr txBox="1"/>
          <p:nvPr userDrawn="1"/>
        </p:nvSpPr>
        <p:spPr>
          <a:xfrm>
            <a:off x="1209303" y="356659"/>
            <a:ext cx="7863029" cy="440676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en-US" sz="2935" b="0" i="0" kern="1200" baseline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defTabSz="685800"/>
            <a:r>
              <a:rPr lang="zh-CN" altLang="en-US"/>
              <a:t>请输入您的标题</a:t>
            </a:r>
          </a:p>
        </p:txBody>
      </p:sp>
      <p:cxnSp>
        <p:nvCxnSpPr>
          <p:cNvPr id="4" name="直接连接符 3"/>
          <p:cNvCxnSpPr/>
          <p:nvPr userDrawn="1"/>
        </p:nvCxnSpPr>
        <p:spPr>
          <a:xfrm flipV="1">
            <a:off x="1270838" y="872083"/>
            <a:ext cx="10479237" cy="1"/>
          </a:xfrm>
          <a:prstGeom prst="line">
            <a:avLst/>
          </a:prstGeom>
          <a:ln w="15875" cmpd="sng">
            <a:solidFill>
              <a:schemeClr val="accent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98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Sp="0" preserve="1" userDrawn="1">
  <p:cSld name="3_内页-1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 userDrawn="1"/>
        </p:nvSpPr>
        <p:spPr>
          <a:xfrm>
            <a:off x="527435" y="331259"/>
            <a:ext cx="434789" cy="448558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sp>
        <p:nvSpPr>
          <p:cNvPr id="3" name="标题 1"/>
          <p:cNvSpPr txBox="1"/>
          <p:nvPr userDrawn="1"/>
        </p:nvSpPr>
        <p:spPr>
          <a:xfrm>
            <a:off x="1209303" y="356659"/>
            <a:ext cx="7863029" cy="440676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en-US" sz="2935" b="0" i="0" kern="1200" baseline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defTabSz="685800"/>
            <a:r>
              <a:rPr lang="zh-CN" altLang="en-US"/>
              <a:t>请输入您的标题</a:t>
            </a:r>
          </a:p>
        </p:txBody>
      </p:sp>
      <p:cxnSp>
        <p:nvCxnSpPr>
          <p:cNvPr id="4" name="直接连接符 3"/>
          <p:cNvCxnSpPr/>
          <p:nvPr userDrawn="1"/>
        </p:nvCxnSpPr>
        <p:spPr>
          <a:xfrm flipV="1">
            <a:off x="1270838" y="872083"/>
            <a:ext cx="10479237" cy="1"/>
          </a:xfrm>
          <a:prstGeom prst="line">
            <a:avLst/>
          </a:prstGeom>
          <a:ln w="15875" cmpd="sng">
            <a:solidFill>
              <a:schemeClr val="accent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98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Sp="0" preserve="1" userDrawn="1">
  <p:cSld name="版权页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98"/>
    </mc:Choice>
    <mc:Fallback>
      <p:transition spd="slow"/>
    </mc:Fallback>
  </mc:AlternateContent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image" Target="../media/image1.png" /></Relationships>
</file>

<file path=ppt/slideMasters/slideMaster1.xml><?xml version="1.0" encoding="utf-8"?>
<p:sldMaster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blipFill rotWithShape="0">
          <a:blip r:embed="rId9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 userDrawn="1"/>
        </p:nvSpPr>
        <p:spPr>
          <a:xfrm>
            <a:off x="10032" y="0"/>
            <a:ext cx="12181967" cy="6858000"/>
          </a:xfrm>
          <a:prstGeom prst="rect">
            <a:avLst/>
          </a:prstGeom>
          <a:solidFill>
            <a:srgbClr val="FAFC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mc:AlternateContent xmlns:mc="http://schemas.openxmlformats.org/markup-compatibility/2006">
    <mc:Choice xmlns:p14="http://schemas.microsoft.com/office/powerpoint/2010/main" Requires="p14">
      <p:transition spd="slow" p14:dur="898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</p:cTn>
                        </p:par>
                        <p:par>
                          <p:cTn id="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2.pn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notesSlide" Target="../notesSlides/notesSlide9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notesSlide" Target="../notesSlides/notesSlide10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notesSlide" Target="../notesSlides/notesSlide11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notesSlide" Target="../notesSlides/notesSlide12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notesSlide" Target="../notesSlides/notesSlide13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notesSlide" Target="../notesSlides/notesSlide14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notesSlide" Target="../notesSlides/notesSlide15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notesSlide" Target="../notesSlides/notesSlide16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notesSlide" Target="../notesSlides/notesSlide2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notesSlide" Target="../notesSlides/notesSlide17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notesSlide" Target="../notesSlides/notesSlide18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notesSlide" Target="../notesSlides/notesSlide19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notesSlide" Target="../notesSlides/notesSlide20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notesSlide" Target="../notesSlides/notesSlide21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notesSlide" Target="../notesSlides/notesSlide22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notesSlide" Target="../notesSlides/notesSlide23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notesSlide" Target="../notesSlides/notesSlide24.xml" /><Relationship Id="rId3" Type="http://schemas.openxmlformats.org/officeDocument/2006/relationships/image" Target="../media/image3.png" /><Relationship Id="rId4" Type="http://schemas.openxmlformats.org/officeDocument/2006/relationships/image" Target="../media/image4.png" /><Relationship Id="rId5" Type="http://schemas.openxmlformats.org/officeDocument/2006/relationships/image" Target="../media/image5.png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4.png" /><Relationship Id="rId3" Type="http://schemas.openxmlformats.org/officeDocument/2006/relationships/image" Target="../media/image5.png" /><Relationship Id="rId4" Type="http://schemas.openxmlformats.org/officeDocument/2006/relationships/image" Target="../media/image6.png" /><Relationship Id="rId5" Type="http://schemas.openxmlformats.org/officeDocument/2006/relationships/image" Target="../media/image7.png" /><Relationship Id="rId6" Type="http://schemas.openxmlformats.org/officeDocument/2006/relationships/image" Target="../media/image8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notesSlide" Target="../notesSlides/notesSlide3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notesSlide" Target="../notesSlides/notesSlide4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notesSlide" Target="../notesSlides/notesSlide5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notesSlide" Target="../notesSlides/notesSlide6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notesSlide" Target="../notesSlides/notesSlide7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notesSlide" Target="../notesSlides/notesSlide8.xml" /></Relationships>
</file>

<file path=ppt/slides/slide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5400" y="2089150"/>
            <a:ext cx="7061200" cy="26797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98"/>
    </mc:Choice>
    <mc:Fallback>
      <p:transition spd="slow"/>
    </mc:Fallback>
  </mc:AlternateContent>
  <p:timing/>
</p:sld>
</file>

<file path=ppt/slides/slide10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5304" name="Text Box 8"/>
          <p:cNvSpPr txBox="1"/>
          <p:nvPr/>
        </p:nvSpPr>
        <p:spPr>
          <a:xfrm>
            <a:off x="245110" y="3976370"/>
            <a:ext cx="11701780" cy="2749550"/>
          </a:xfrm>
          <a:prstGeom prst="rect">
            <a:avLst/>
          </a:prstGeom>
          <a:noFill/>
          <a:ln w="9525" cap="flat" cmpd="sng">
            <a:noFill/>
            <a:prstDash val="solid"/>
            <a:miter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14117"/>
                  </a:schemeClr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在这时,六国的贤能之士,有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甯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越、徐尚、苏秦、杜赫这些人替他们谋划;有齐明、周最、陈轸、召滑、楼缓、翟景、苏厉、乐毅这些人沟通他们的意见;有吴起、孙膑、带佗、倪良、王廖、田忌、廉颇、赵奢这些人统率他们的军队。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他们曾经用十倍于秦的土地，上百万的军队，攻打函谷关来攻打秦国。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45110" y="234950"/>
            <a:ext cx="11701780" cy="30803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3600" smtClean="0">
                <a:solidFill>
                  <a:srgbClr val="2525F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于是</a:t>
            </a:r>
            <a:r>
              <a:rPr lang="zh-CN" altLang="en-US" sz="36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六国之士，有甯越、徐尚、苏秦、杜赫之属为之谋，齐明、周最、陈轸（zhěn）、召(shào)滑、楼缓、翟(zhái)景、苏厉、乐(yùe)毅之徒通其意，吴起、孙膑、带佗、倪良、王廖、田忌、廉颇、赵奢之伦制其兵。</a:t>
            </a:r>
            <a:r>
              <a:rPr lang="zh-CN" altLang="en-US" sz="360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尝以十倍之地，百万之众，叩关而攻秦</a:t>
            </a:r>
            <a:r>
              <a:rPr lang="zh-CN" altLang="en-US" sz="36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。</a:t>
            </a:r>
          </a:p>
          <a:p>
            <a:pPr>
              <a:lnSpc>
                <a:spcPct val="90000"/>
              </a:lnSpc>
            </a:pPr>
            <a:r>
              <a:rPr lang="zh-CN" altLang="en-US" sz="3600" smtClean="0">
                <a:solidFill>
                  <a:srgbClr val="2525F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于是：在这时</a:t>
            </a:r>
            <a:endParaRPr lang="zh-CN" altLang="en-US" sz="360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98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53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53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30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5603" name="Text Box 3"/>
          <p:cNvSpPr txBox="1"/>
          <p:nvPr/>
        </p:nvSpPr>
        <p:spPr>
          <a:xfrm>
            <a:off x="8397240" y="3141663"/>
            <a:ext cx="794385" cy="287337"/>
          </a:xfrm>
          <a:prstGeom prst="rect">
            <a:avLst/>
          </a:prstGeom>
          <a:noFill/>
          <a:ln w="9525">
            <a:noFill/>
          </a:ln>
        </p:spPr>
        <p:txBody>
          <a:bodyPr vert="eaVert" lIns="90000" tIns="46800" rIns="90000" bIns="46800">
            <a:spAutoFit/>
          </a:bodyPr>
          <a:lstStyle/>
          <a:p>
            <a:pPr>
              <a:spcBef>
                <a:spcPct val="50000"/>
              </a:spcBef>
            </a:pPr>
            <a:endParaRPr lang="zh-CN" altLang="zh-CN" sz="4000" b="1">
              <a:latin typeface="Times New Roman" pitchFamily="18" charset="0"/>
              <a:ea typeface="华文行楷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22885" y="265430"/>
            <a:ext cx="11745595" cy="62941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80000"/>
              </a:lnSpc>
            </a:pPr>
            <a:r>
              <a:rPr lang="zh-CN" altLang="en-US" sz="360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秦人开关延敌，九国之师，逡(qūn)巡而不敢进。秦无亡矢遗镞(zú)之费，而天下诸侯已困矣。于是从散约败，争割地而赂（lù）秦。秦有余力而制其弊，追</a:t>
            </a:r>
            <a:r>
              <a:rPr lang="zh-CN" altLang="en-US" sz="3600" smtClean="0">
                <a:solidFill>
                  <a:srgbClr val="2525F5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亡</a:t>
            </a:r>
            <a:r>
              <a:rPr lang="zh-CN" altLang="en-US" sz="360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逐北，伏尸百万，流血漂橹（lǔ）；</a:t>
            </a:r>
          </a:p>
          <a:p>
            <a:pPr>
              <a:lnSpc>
                <a:spcPct val="80000"/>
              </a:lnSpc>
            </a:pPr>
            <a:r>
              <a:rPr lang="zh-CN" altLang="en-US" sz="3600" smtClean="0">
                <a:solidFill>
                  <a:srgbClr val="2525F5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亡：动词作名词,逃亡的军队</a:t>
            </a:r>
          </a:p>
          <a:p>
            <a:pPr>
              <a:lnSpc>
                <a:spcPct val="80000"/>
              </a:lnSpc>
            </a:pPr>
            <a:endParaRPr lang="zh-CN" altLang="en-US" sz="3600" b="1" smtClean="0">
              <a:solidFill>
                <a:schemeClr val="tx1"/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>
              <a:lnSpc>
                <a:spcPct val="80000"/>
              </a:lnSpc>
            </a:pPr>
            <a:endParaRPr lang="zh-CN" altLang="en-US" sz="3600" b="1" smtClean="0">
              <a:solidFill>
                <a:schemeClr val="tx1"/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>
              <a:lnSpc>
                <a:spcPct val="80000"/>
              </a:lnSpc>
            </a:pPr>
            <a:endParaRPr lang="zh-CN" altLang="en-US" sz="3600" b="1" smtClean="0">
              <a:solidFill>
                <a:schemeClr val="tx1"/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>
              <a:lnSpc>
                <a:spcPct val="80000"/>
              </a:lnSpc>
            </a:pPr>
            <a:endParaRPr lang="zh-CN" altLang="en-US" sz="3600" b="1" smtClean="0">
              <a:solidFill>
                <a:schemeClr val="tx1"/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>
              <a:lnSpc>
                <a:spcPct val="80000"/>
              </a:lnSpc>
            </a:pPr>
            <a:r>
              <a:rPr lang="zh-CN" altLang="en-US" sz="3600" b="1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秦人打开函谷关口迎战敌人，九国的军队有所顾虑徘徊不敢入关。秦人没有一兵一卒的耗费，然而天下的诸侯就已窘迫不堪了。于是，纵约失败了，各诸侯国争着割地来贿赂秦国。秦有剩余的力量趁他们困乏而制服他们，追赶逃走的败兵，百万败兵横尸道路，流淌的血液可以漂浮盾牌。</a:t>
            </a:r>
            <a:endParaRPr lang="zh-CN" altLang="en-US" sz="3600" b="1" smtClean="0">
              <a:solidFill>
                <a:schemeClr val="tx1"/>
              </a:solidFill>
              <a:effectLst/>
              <a:latin typeface="楷体" panose="02010609060101010101" charset="-122"/>
              <a:ea typeface="楷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98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42875" y="278130"/>
            <a:ext cx="11733530" cy="5240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b="1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因利乘便，宰割天下，分裂山河。强国请服，弱国入朝。延及孝文王、庄襄王，享国之日浅，国家无事。</a:t>
            </a:r>
          </a:p>
          <a:p>
            <a:pPr>
              <a:lnSpc>
                <a:spcPct val="120000"/>
              </a:lnSpc>
            </a:pPr>
            <a:endParaRPr lang="zh-CN" altLang="en-US" sz="3600" b="1" smtClean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20000"/>
              </a:lnSpc>
            </a:pPr>
            <a:endParaRPr lang="zh-CN" altLang="en-US" sz="3600" b="1" smtClean="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20000"/>
              </a:lnSpc>
            </a:pPr>
            <a:endParaRPr lang="zh-CN" altLang="en-US" sz="3600" b="1" smtClean="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3600" b="1">
                <a:effectLst/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秦国凭借这有利的形势，割取天下的土地，重新划分山河的区域。强国主动表示臣服，弱国入秦朝拜。待到孝文王、庄襄王依次继位,他们执政的时间很短,秦国没有什么大事。</a:t>
            </a:r>
            <a:endParaRPr lang="zh-CN" altLang="en-US" sz="3600" b="1" smtClean="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98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文本框 4"/>
          <p:cNvSpPr txBox="1"/>
          <p:nvPr/>
        </p:nvSpPr>
        <p:spPr>
          <a:xfrm>
            <a:off x="295910" y="259080"/>
            <a:ext cx="11470640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/>
            <a:r>
              <a:rPr lang="zh-CN" sz="3600" b="1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+mn-ea"/>
              </a:rPr>
              <a:t>五王时期，国力日盛，在文治与武功方面分别取得了哪些成就？各诸侯国又是怎样与之抗衡的？请简要概括。</a:t>
            </a:r>
            <a:endParaRPr lang="zh-CN" altLang="en-US" sz="3600" b="1" smtClean="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668270" y="1657985"/>
            <a:ext cx="6583680" cy="141986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文治：蒙故业，因遗策</a:t>
            </a:r>
          </a:p>
          <a:p>
            <a:pPr>
              <a:lnSpc>
                <a:spcPct val="120000"/>
              </a:lnSpc>
            </a:pPr>
            <a:r>
              <a:rPr lang="zh-CN" altLang="en-US" sz="36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武功：南取、西举、东割、北收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423545" y="1611630"/>
            <a:ext cx="1569720" cy="141986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秦国国力日盛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423545" y="3332480"/>
            <a:ext cx="8160385" cy="13220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4000" b="1">
                <a:solidFill>
                  <a:srgbClr val="2525F5"/>
                </a:solidFill>
                <a:latin typeface="黑体" panose="02010609060101010101" charset="-122"/>
                <a:ea typeface="黑体" panose="02010609060101010101" charset="-122"/>
                <a:cs typeface="微软雅黑" panose="020b0503020204020204" pitchFamily="34" charset="-122"/>
                <a:sym typeface="+mn-ea"/>
              </a:rPr>
              <a:t>诸侯：合从缔交，相与为一：士多、地广、师众</a:t>
            </a:r>
            <a:endParaRPr lang="zh-CN" altLang="en-US" sz="4000" b="1" smtClean="0">
              <a:solidFill>
                <a:srgbClr val="2525F5"/>
              </a:solidFill>
              <a:latin typeface="黑体" panose="02010609060101010101" charset="-122"/>
              <a:ea typeface="黑体" panose="02010609060101010101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23545" y="4791075"/>
            <a:ext cx="11343005" cy="13220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 eaLnBrk="1" hangingPunct="1">
              <a:spcBef>
                <a:spcPct val="50000"/>
              </a:spcBef>
            </a:pPr>
            <a:r>
              <a:rPr lang="zh-CN" altLang="en-US" sz="40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结果：从散约败、割地赂秦</a:t>
            </a:r>
            <a:r>
              <a:rPr lang="en-US" altLang="zh-CN" sz="4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——</a:t>
            </a:r>
            <a:r>
              <a:rPr lang="zh-CN" altLang="en-US" sz="40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宰割、分裂</a:t>
            </a:r>
            <a:r>
              <a:rPr lang="en-US" altLang="zh-CN" sz="40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/</a:t>
            </a:r>
            <a:r>
              <a:rPr lang="zh-CN" altLang="en-US" sz="4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请服、入朝</a:t>
            </a:r>
            <a:endParaRPr lang="zh-CN" altLang="en-US" sz="400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005570" y="3108960"/>
            <a:ext cx="2868930" cy="1568450"/>
          </a:xfrm>
          <a:prstGeom prst="rect">
            <a:avLst/>
          </a:prstGeom>
          <a:solidFill>
            <a:srgbClr val="FFC000"/>
          </a:solidFill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4000" b="1" smtClean="0">
                <a:solidFill>
                  <a:srgbClr val="2525F5"/>
                </a:solidFill>
              </a:rPr>
              <a:t>写秦国势力进一步扩大。</a:t>
            </a:r>
          </a:p>
        </p:txBody>
      </p:sp>
      <p:sp>
        <p:nvSpPr>
          <p:cNvPr id="14" name="左大括号 13"/>
          <p:cNvSpPr/>
          <p:nvPr/>
        </p:nvSpPr>
        <p:spPr>
          <a:xfrm>
            <a:off x="1993265" y="1870075"/>
            <a:ext cx="549910" cy="1134110"/>
          </a:xfrm>
          <a:prstGeom prst="leftBrac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98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350520" y="293370"/>
            <a:ext cx="11612245" cy="13220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/>
            <a:r>
              <a:rPr lang="en-US" altLang="zh-CN" sz="4000" b="1"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  <a:sym typeface="+mn-ea"/>
              </a:rPr>
              <a:t>  </a:t>
            </a:r>
            <a:r>
              <a:rPr lang="zh-CN" sz="4000" b="1"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  <a:sym typeface="+mn-ea"/>
              </a:rPr>
              <a:t>面对百万之众的九国联军，秦国为什么敢</a:t>
            </a:r>
            <a:r>
              <a:rPr lang="en-US" sz="4000" b="1"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  <a:sym typeface="+mn-ea"/>
              </a:rPr>
              <a:t>“</a:t>
            </a:r>
            <a:r>
              <a:rPr lang="zh-CN" sz="4000" b="1"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  <a:sym typeface="+mn-ea"/>
              </a:rPr>
              <a:t>开关延敌</a:t>
            </a:r>
            <a:r>
              <a:rPr lang="en-US" sz="4000" b="1"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  <a:sym typeface="+mn-ea"/>
              </a:rPr>
              <a:t>”</a:t>
            </a:r>
            <a:r>
              <a:rPr lang="zh-CN" sz="4000" b="1"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  <a:sym typeface="+mn-ea"/>
              </a:rPr>
              <a:t>？九国之师又为何</a:t>
            </a:r>
            <a:r>
              <a:rPr lang="en-US" sz="4000" b="1"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  <a:sym typeface="+mn-ea"/>
              </a:rPr>
              <a:t>“</a:t>
            </a:r>
            <a:r>
              <a:rPr lang="zh-CN" sz="4000" b="1"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  <a:sym typeface="+mn-ea"/>
              </a:rPr>
              <a:t>逡巡</a:t>
            </a:r>
            <a:r>
              <a:rPr lang="en-US" sz="4000" b="1"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  <a:sym typeface="+mn-ea"/>
              </a:rPr>
              <a:t>”</a:t>
            </a:r>
            <a:r>
              <a:rPr lang="zh-CN" sz="4000" b="1"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  <a:sym typeface="+mn-ea"/>
              </a:rPr>
              <a:t>不敢进？</a:t>
            </a:r>
            <a:endParaRPr lang="zh-CN" altLang="en-US" sz="4000" b="1" smtClean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02" name="文本框 101"/>
          <p:cNvSpPr txBox="1"/>
          <p:nvPr/>
        </p:nvSpPr>
        <p:spPr>
          <a:xfrm>
            <a:off x="228600" y="1492250"/>
            <a:ext cx="1173416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/>
            <a:r>
              <a:rPr lang="zh-CN" sz="3600" b="1">
                <a:solidFill>
                  <a:srgbClr val="2525F5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联合起来的</a:t>
            </a:r>
            <a:r>
              <a:rPr lang="en-US" sz="3600" b="1">
                <a:solidFill>
                  <a:srgbClr val="2525F5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sz="3600" b="1">
                <a:solidFill>
                  <a:srgbClr val="2525F5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多国部队</a:t>
            </a:r>
            <a:r>
              <a:rPr lang="en-US" sz="3600" b="1">
                <a:solidFill>
                  <a:srgbClr val="2525F5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sz="3600" b="1">
                <a:solidFill>
                  <a:srgbClr val="2525F5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整体实力绝不比秦国弱。</a:t>
            </a:r>
            <a:endParaRPr lang="zh-CN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fontAlgn="auto"/>
            <a:r>
              <a:rPr lang="zh-CN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然而事实上诸侯</a:t>
            </a:r>
            <a:r>
              <a:rPr lang="zh-CN" sz="3600" b="1">
                <a:solidFill>
                  <a:srgbClr val="2525F5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各国谁都怕秦国伤害自己</a:t>
            </a:r>
            <a:r>
              <a:rPr lang="zh-CN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，因为他们结盟的前提不是为了消灭共同的敌人，而是为了</a:t>
            </a:r>
            <a:r>
              <a:rPr lang="zh-CN" sz="3600" b="1">
                <a:solidFill>
                  <a:srgbClr val="2525F5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保护自己</a:t>
            </a:r>
            <a:r>
              <a:rPr lang="zh-CN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。这就决定了一旦战争真的打起来，他们必然</a:t>
            </a:r>
            <a:r>
              <a:rPr lang="zh-CN" sz="3600" b="1">
                <a:solidFill>
                  <a:srgbClr val="2525F5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以不使自己受伤害为利益前提</a:t>
            </a:r>
            <a:r>
              <a:rPr lang="zh-CN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。秦国正是</a:t>
            </a:r>
            <a:r>
              <a:rPr lang="zh-CN" sz="3600" b="1">
                <a:solidFill>
                  <a:srgbClr val="2525F5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看到诸侯国的这一致命弱点</a:t>
            </a:r>
            <a:r>
              <a:rPr lang="zh-CN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，才敢大胆</a:t>
            </a:r>
            <a:r>
              <a:rPr lang="en-US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开关延敌</a:t>
            </a:r>
            <a:r>
              <a:rPr lang="en-US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。而面对秦国大胆的</a:t>
            </a:r>
            <a:r>
              <a:rPr lang="en-US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开关</a:t>
            </a:r>
            <a:r>
              <a:rPr lang="en-US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，九国之师也真的只是</a:t>
            </a:r>
            <a:r>
              <a:rPr lang="en-US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逡巡</a:t>
            </a:r>
            <a:r>
              <a:rPr lang="en-US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，谁也不敢贸然进入，最后落得个</a:t>
            </a:r>
            <a:r>
              <a:rPr lang="en-US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流血漂橹</a:t>
            </a:r>
            <a:r>
              <a:rPr lang="en-US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的可悲下场。</a:t>
            </a:r>
            <a:endParaRPr lang="zh-CN" altLang="en-US" sz="36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98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4879" name="Text Box 15"/>
          <p:cNvSpPr txBox="1"/>
          <p:nvPr/>
        </p:nvSpPr>
        <p:spPr>
          <a:xfrm>
            <a:off x="234950" y="4132580"/>
            <a:ext cx="11733530" cy="2306955"/>
          </a:xfrm>
          <a:prstGeom prst="rect">
            <a:avLst/>
          </a:prstGeom>
          <a:noFill/>
          <a:ln w="9525" cap="flat" cmpd="sng">
            <a:noFill/>
            <a:prstDash val="solid"/>
            <a:miter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339966">
                    <a:alpha val="10196"/>
                  </a:srgbClr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 fontAlgn="auto">
              <a:lnSpc>
                <a:spcPct val="100000"/>
              </a:lnSpc>
              <a:spcBef>
                <a:spcPct val="0"/>
              </a:spcBef>
            </a:pP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等到秦始皇即位后</a:t>
            </a:r>
            <a:r>
              <a:rPr lang="en-US" alt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他发展前面六代君主遗留下来的功业</a:t>
            </a:r>
            <a:r>
              <a:rPr lang="en-US" alt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挥舞着长鞭来驾驭各诸侯国</a:t>
            </a:r>
            <a:r>
              <a:rPr lang="en-US" alt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吞并了东周和西周</a:t>
            </a:r>
            <a:r>
              <a:rPr lang="en-US" alt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使各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诸侯国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相继灭亡</a:t>
            </a:r>
            <a:r>
              <a:rPr lang="en-US" alt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登上最尊贵的皇帝宝座来统治天下</a:t>
            </a:r>
            <a:r>
              <a:rPr lang="en-US" alt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用严酷的刑罚来奴役天下的百姓</a:t>
            </a:r>
            <a:r>
              <a:rPr lang="en-US" alt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威势震慑四海。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34315" y="200660"/>
            <a:ext cx="11734165" cy="20840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90000"/>
              </a:lnSpc>
            </a:pPr>
            <a:r>
              <a:rPr lang="en-US" altLang="zh-CN" sz="360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</a:t>
            </a:r>
            <a:r>
              <a:rPr lang="zh-CN" altLang="en-US" sz="360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及至始皇，奋六世之余烈，振长策而御宇内，吞二周而亡诸侯，</a:t>
            </a:r>
            <a:r>
              <a:rPr lang="zh-CN" altLang="en-US" sz="3600" smtClean="0">
                <a:solidFill>
                  <a:srgbClr val="2525F5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履</a:t>
            </a:r>
            <a:r>
              <a:rPr lang="zh-CN" altLang="en-US" sz="360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至尊而制六合，执敲扑而鞭笞（chī）天下，威振四海。</a:t>
            </a:r>
          </a:p>
          <a:p>
            <a:pPr>
              <a:lnSpc>
                <a:spcPct val="90000"/>
              </a:lnSpc>
            </a:pPr>
            <a:r>
              <a:rPr lang="zh-CN" altLang="zh-CN" sz="3600">
                <a:solidFill>
                  <a:srgbClr val="2525F5"/>
                </a:solidFill>
                <a:uFill>
                  <a:solidFill>
                    <a:srgbClr val="000000"/>
                  </a:solidFill>
                </a:u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履：名词作动词</a:t>
            </a:r>
            <a:r>
              <a:rPr lang="en-US" altLang="zh-CN" sz="3600">
                <a:solidFill>
                  <a:srgbClr val="2525F5"/>
                </a:solidFill>
                <a:uFill>
                  <a:solidFill>
                    <a:srgbClr val="000000"/>
                  </a:solidFill>
                </a:u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,</a:t>
            </a:r>
            <a:r>
              <a:rPr lang="zh-CN" altLang="zh-CN" sz="3600">
                <a:solidFill>
                  <a:srgbClr val="2525F5"/>
                </a:solidFill>
                <a:uFill>
                  <a:solidFill>
                    <a:srgbClr val="000000"/>
                  </a:solidFill>
                </a:u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登上</a:t>
            </a:r>
            <a:endParaRPr lang="zh-CN" altLang="zh-CN" sz="3600" smtClean="0">
              <a:solidFill>
                <a:srgbClr val="2525F5"/>
              </a:solidFill>
              <a:uFill>
                <a:solidFill>
                  <a:srgbClr val="000000"/>
                </a:solidFill>
              </a:u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98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1648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487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9698" name="Rectangle 2"/>
          <p:cNvSpPr/>
          <p:nvPr/>
        </p:nvSpPr>
        <p:spPr>
          <a:xfrm>
            <a:off x="259080" y="276860"/>
            <a:ext cx="11673205" cy="2307590"/>
          </a:xfrm>
          <a:prstGeom prst="rect">
            <a:avLst/>
          </a:prstGeom>
          <a:noFill/>
          <a:ln w="9525">
            <a:noFill/>
          </a:ln>
        </p:spPr>
        <p:txBody>
          <a:bodyPr wrap="square" lIns="90000" tIns="46800" rIns="90000" bIns="46800">
            <a:spAutoFit/>
          </a:bodyPr>
          <a:lstStyle/>
          <a:p>
            <a:pPr>
              <a:lnSpc>
                <a:spcPct val="80000"/>
              </a:lnSpc>
            </a:pPr>
            <a:r>
              <a:rPr lang="zh-CN" altLang="en-US" sz="360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南取百越之地，</a:t>
            </a:r>
            <a:r>
              <a:rPr lang="zh-CN" altLang="en-US" sz="3600" smtClean="0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以为桂林、象郡</a:t>
            </a:r>
            <a:r>
              <a:rPr lang="zh-CN" altLang="en-US" sz="360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；百越之君，俯首系颈，委命下吏。乃使蒙恬北筑长城而守藩篱，</a:t>
            </a:r>
            <a:r>
              <a:rPr lang="zh-CN" altLang="en-US" sz="3600" smtClean="0">
                <a:solidFill>
                  <a:srgbClr val="2525F5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却</a:t>
            </a:r>
            <a:r>
              <a:rPr lang="zh-CN" altLang="en-US" sz="360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匈奴七百余里。胡人不敢南下而牧马，士不敢弯弓而报怨。</a:t>
            </a:r>
          </a:p>
          <a:p>
            <a:pPr>
              <a:lnSpc>
                <a:spcPct val="80000"/>
              </a:lnSpc>
            </a:pPr>
            <a:r>
              <a:rPr lang="zh-CN" altLang="en-US" sz="3600" smtClean="0">
                <a:solidFill>
                  <a:srgbClr val="2525F5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却：使动用法,使……退却</a:t>
            </a:r>
          </a:p>
          <a:p>
            <a:pPr>
              <a:lnSpc>
                <a:spcPct val="80000"/>
              </a:lnSpc>
            </a:pPr>
            <a:r>
              <a:rPr lang="zh-CN" altLang="en-US" sz="3600" smtClean="0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以为桂林、象郡：省略句,以(之)为桂林、象郡</a:t>
            </a:r>
            <a:endParaRPr lang="zh-CN" altLang="en-US" sz="3600" smtClean="0">
              <a:solidFill>
                <a:srgbClr val="7030A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65899" name="Text Box 11"/>
          <p:cNvSpPr txBox="1"/>
          <p:nvPr/>
        </p:nvSpPr>
        <p:spPr>
          <a:xfrm>
            <a:off x="152400" y="3514090"/>
            <a:ext cx="11887835" cy="3136900"/>
          </a:xfrm>
          <a:prstGeom prst="rect">
            <a:avLst/>
          </a:prstGeom>
          <a:noFill/>
          <a:ln w="9525" cap="flat" cmpd="sng">
            <a:noFill/>
            <a:prstDash val="solid"/>
            <a:miter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00FFCC">
                    <a:alpha val="12157"/>
                  </a:srgbClr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3600" b="1"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</a:rPr>
              <a:t>秦国向南攻取了百越的土地</a:t>
            </a:r>
            <a:r>
              <a:rPr lang="en-US" altLang="zh-CN" sz="3600" b="1"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</a:rPr>
              <a:t>,</a:t>
            </a:r>
            <a:r>
              <a:rPr lang="zh-CN" altLang="en-US" sz="3600" b="1"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</a:rPr>
              <a:t>把它划为桂林和象郡</a:t>
            </a:r>
            <a:r>
              <a:rPr lang="en-US" altLang="zh-CN" sz="3600" b="1"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</a:rPr>
              <a:t>;</a:t>
            </a:r>
            <a:r>
              <a:rPr lang="zh-CN" altLang="en-US" sz="3600" b="1"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</a:rPr>
              <a:t>百越的首领低着头</a:t>
            </a:r>
            <a:r>
              <a:rPr lang="en-US" altLang="zh-CN" sz="3600" b="1"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</a:rPr>
              <a:t>,</a:t>
            </a:r>
            <a:r>
              <a:rPr lang="zh-CN" altLang="en-US" sz="3600" b="1"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</a:rPr>
              <a:t>颈上捆着绳子</a:t>
            </a:r>
            <a:r>
              <a:rPr lang="en-US" altLang="zh-CN" sz="3600" b="1"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</a:rPr>
              <a:t>,</a:t>
            </a:r>
            <a:r>
              <a:rPr lang="zh-CN" altLang="en-US" sz="3600" b="1"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</a:rPr>
              <a:t>把自己的性命交给了秦的下级官吏。秦始皇于是又派蒙恬在北方修筑长城</a:t>
            </a:r>
            <a:r>
              <a:rPr lang="en-US" altLang="zh-CN" sz="3600" b="1"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</a:rPr>
              <a:t>,</a:t>
            </a:r>
            <a:r>
              <a:rPr lang="zh-CN" altLang="en-US" sz="3600" b="1"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</a:rPr>
              <a:t>守卫边境</a:t>
            </a:r>
            <a:r>
              <a:rPr lang="en-US" altLang="zh-CN" sz="3600" b="1"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</a:rPr>
              <a:t>,</a:t>
            </a:r>
            <a:r>
              <a:rPr lang="zh-CN" altLang="en-US" sz="3600" b="1"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</a:rPr>
              <a:t>使匈奴人退却了七百多里</a:t>
            </a:r>
            <a:r>
              <a:rPr lang="en-US" altLang="zh-CN" sz="3600" b="1"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</a:rPr>
              <a:t>;</a:t>
            </a:r>
            <a:r>
              <a:rPr lang="zh-CN" altLang="en-US" sz="3600" b="1"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</a:rPr>
              <a:t>胡人不敢再到南边来放牧、六国的勇士不敢拉弓射箭来报仇雪恨。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98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658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6589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658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658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58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58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96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96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589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0722" name="Rectangle 2"/>
          <p:cNvSpPr/>
          <p:nvPr/>
        </p:nvSpPr>
        <p:spPr>
          <a:xfrm>
            <a:off x="229870" y="259080"/>
            <a:ext cx="11733530" cy="2750820"/>
          </a:xfrm>
          <a:prstGeom prst="rect">
            <a:avLst/>
          </a:prstGeom>
          <a:noFill/>
          <a:ln w="9525">
            <a:noFill/>
          </a:ln>
        </p:spPr>
        <p:txBody>
          <a:bodyPr wrap="square" lIns="90000" tIns="46800" rIns="90000" bIns="46800">
            <a:spAutoFit/>
          </a:bodyPr>
          <a:lstStyle/>
          <a:p>
            <a:pPr>
              <a:lnSpc>
                <a:spcPct val="80000"/>
              </a:lnSpc>
            </a:pPr>
            <a:r>
              <a:rPr lang="en-US" altLang="zh-CN" sz="3600" b="1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</a:t>
            </a:r>
            <a:r>
              <a:rPr lang="zh-CN" altLang="en-US" sz="3600" b="1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　于是废先王之道，焚百家之言，以</a:t>
            </a:r>
            <a:r>
              <a:rPr lang="zh-CN" altLang="en-US" sz="3600" b="1">
                <a:solidFill>
                  <a:srgbClr val="2525F5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愚</a:t>
            </a:r>
            <a:r>
              <a:rPr lang="zh-CN" altLang="en-US" sz="3600" b="1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黔首；隳名城</a:t>
            </a:r>
            <a:r>
              <a:rPr lang="en-US" altLang="zh-CN" sz="3600" b="1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,</a:t>
            </a:r>
            <a:r>
              <a:rPr lang="zh-CN" altLang="en-US" sz="3600" b="1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杀豪杰</a:t>
            </a:r>
            <a:r>
              <a:rPr lang="en-US" altLang="zh-CN" sz="3600" b="1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;</a:t>
            </a:r>
            <a:r>
              <a:rPr lang="zh-CN" altLang="en-US" sz="3600" b="1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收天下之兵</a:t>
            </a:r>
            <a:r>
              <a:rPr lang="en-US" altLang="zh-CN" sz="3600" b="1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,</a:t>
            </a:r>
            <a:r>
              <a:rPr lang="zh-CN" altLang="en-US" sz="3600" b="1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聚之</a:t>
            </a:r>
            <a:r>
              <a:rPr lang="en-US" altLang="zh-CN" sz="3600" b="1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zh-CN" altLang="en-US" sz="3600" b="1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于</a:t>
            </a:r>
            <a:r>
              <a:rPr lang="en-US" altLang="zh-CN" sz="3600" b="1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r>
              <a:rPr lang="zh-CN" altLang="en-US" sz="3600" b="1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咸阳</a:t>
            </a:r>
            <a:r>
              <a:rPr lang="en-US" altLang="zh-CN" sz="3600" b="1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,</a:t>
            </a:r>
            <a:r>
              <a:rPr lang="zh-CN" altLang="en-US" sz="3600" b="1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销锋镝</a:t>
            </a:r>
            <a:r>
              <a:rPr lang="en-US" altLang="zh-CN" sz="3600" b="1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,</a:t>
            </a:r>
            <a:r>
              <a:rPr lang="zh-CN" altLang="en-US" sz="3600" b="1">
                <a:solidFill>
                  <a:srgbClr val="7030A0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铸以为金人十二</a:t>
            </a:r>
            <a:r>
              <a:rPr lang="en-US" altLang="zh-CN" sz="3600" b="1">
                <a:solidFill>
                  <a:srgbClr val="7030A0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,</a:t>
            </a:r>
            <a:r>
              <a:rPr lang="zh-CN" altLang="en-US" sz="3600" b="1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以弱天下之民。然后践华为城</a:t>
            </a:r>
            <a:r>
              <a:rPr lang="en-US" altLang="zh-CN" sz="3600" b="1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,</a:t>
            </a:r>
            <a:r>
              <a:rPr lang="zh-CN" altLang="en-US" sz="3600" b="1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因河为池</a:t>
            </a:r>
            <a:r>
              <a:rPr lang="en-US" altLang="zh-CN" sz="3600" b="1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,</a:t>
            </a:r>
            <a:r>
              <a:rPr lang="zh-CN" altLang="en-US" sz="3600" b="1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据亿丈之城</a:t>
            </a:r>
            <a:r>
              <a:rPr lang="en-US" altLang="zh-CN" sz="3600" b="1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,</a:t>
            </a:r>
            <a:r>
              <a:rPr lang="zh-CN" altLang="en-US" sz="3600" b="1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临不测之渊以为固。</a:t>
            </a:r>
          </a:p>
          <a:p>
            <a:pPr>
              <a:lnSpc>
                <a:spcPct val="80000"/>
              </a:lnSpc>
            </a:pPr>
            <a:r>
              <a:rPr lang="zh-CN" altLang="en-US" sz="3600" b="1">
                <a:solidFill>
                  <a:srgbClr val="2525F5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愚：形容词使动用法，使···愚蠢</a:t>
            </a:r>
          </a:p>
          <a:p>
            <a:pPr>
              <a:lnSpc>
                <a:spcPct val="80000"/>
              </a:lnSpc>
            </a:pPr>
            <a:r>
              <a:rPr lang="zh-CN" altLang="en-US" sz="3600" b="1">
                <a:solidFill>
                  <a:srgbClr val="7030A0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铸以为金人十二：定语后置,铸以为十二金人</a:t>
            </a:r>
            <a:endParaRPr lang="zh-CN" altLang="en-US" sz="3600" b="1">
              <a:solidFill>
                <a:srgbClr val="7030A0"/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66915" name="Text Box 3"/>
          <p:cNvSpPr txBox="1"/>
          <p:nvPr/>
        </p:nvSpPr>
        <p:spPr>
          <a:xfrm>
            <a:off x="229870" y="3392170"/>
            <a:ext cx="11998325" cy="3194050"/>
          </a:xfrm>
          <a:prstGeom prst="rect">
            <a:avLst/>
          </a:prstGeom>
          <a:noFill/>
          <a:ln w="9525" cap="flat" cmpd="sng">
            <a:noFill/>
            <a:prstDash val="solid"/>
            <a:miter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00FFCC">
                    <a:alpha val="16078"/>
                  </a:srgbClr>
                </a:solidFill>
              </a14:hiddenFill>
            </a:ext>
          </a:extLst>
        </p:spPr>
        <p:txBody>
          <a:bodyPr wrap="square" lIns="90000" tIns="46800" rIns="90000" bIns="46800">
            <a:spAutoFit/>
          </a:bodyPr>
          <a:lstStyle/>
          <a:p>
            <a:pPr>
              <a:lnSpc>
                <a:spcPct val="80000"/>
              </a:lnSpc>
            </a:pPr>
            <a:r>
              <a:rPr lang="en-US" alt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接着他就废除古代帝王的治国方法，烧毁了各学派的书籍。以使百姓变得愚昧；毁坏著名的城邑，杀害英雄豪杰；收缴天下的兵器，把它们集中在咸阳，去掉刀锋和箭头，用来铸成十二个金属人，以便削弱天下百姓的反抗力量。从此以后，依仗华山作为城墙。借着黄河作为护城河，上据着亿丈高的城墙，下临着不可测量的深渊，把它们作为坚固的防御工事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98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69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69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7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07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691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1746" name="Rectangle 2"/>
          <p:cNvSpPr/>
          <p:nvPr/>
        </p:nvSpPr>
        <p:spPr>
          <a:xfrm>
            <a:off x="255905" y="344170"/>
            <a:ext cx="11678920" cy="2583815"/>
          </a:xfrm>
          <a:prstGeom prst="rect">
            <a:avLst/>
          </a:prstGeom>
          <a:noFill/>
          <a:ln w="9525">
            <a:noFill/>
          </a:ln>
        </p:spPr>
        <p:txBody>
          <a:bodyPr wrap="square" lIns="90000" tIns="46800" rIns="90000" bIns="46800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3600" b="1">
                <a:latin typeface="华文新魏" pitchFamily="2" charset="-122"/>
                <a:ea typeface="华文新魏" pitchFamily="2" charset="-122"/>
              </a:rPr>
              <a:t>　　</a:t>
            </a:r>
            <a:r>
              <a:rPr lang="zh-CN" altLang="en-US" sz="3600" b="1">
                <a:latin typeface="黑体" panose="02010609060101010101" charset="-122"/>
                <a:ea typeface="黑体" panose="02010609060101010101" charset="-122"/>
              </a:rPr>
              <a:t>良将劲弩守要害之处</a:t>
            </a:r>
            <a:r>
              <a:rPr lang="zh-CN" altLang="en-US" sz="36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，</a:t>
            </a:r>
            <a:r>
              <a:rPr lang="zh-CN" altLang="en-US" sz="3600" b="1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</a:rPr>
              <a:t>信臣精卒陈利兵而谁何</a:t>
            </a:r>
            <a:r>
              <a:rPr lang="zh-CN" altLang="en-US" sz="36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。天下已定，始皇之心，自以为关中之固，金城千里，子孙</a:t>
            </a:r>
            <a:r>
              <a:rPr lang="zh-CN" altLang="en-US" sz="3600" b="1">
                <a:solidFill>
                  <a:srgbClr val="2525F5"/>
                </a:solidFill>
                <a:latin typeface="黑体" panose="02010609060101010101" charset="-122"/>
                <a:ea typeface="黑体" panose="02010609060101010101" charset="-122"/>
              </a:rPr>
              <a:t>帝王</a:t>
            </a:r>
            <a:r>
              <a:rPr lang="zh-CN" altLang="en-US" sz="36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万世之业也。</a:t>
            </a:r>
          </a:p>
          <a:p>
            <a:pPr>
              <a:lnSpc>
                <a:spcPct val="90000"/>
              </a:lnSpc>
            </a:pPr>
            <a:r>
              <a:rPr lang="zh-CN" altLang="en-US" sz="3600" b="1">
                <a:solidFill>
                  <a:srgbClr val="2525F5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帝王：名词作动词,称帝称王</a:t>
            </a:r>
          </a:p>
          <a:p>
            <a:pPr>
              <a:lnSpc>
                <a:spcPct val="90000"/>
              </a:lnSpc>
            </a:pPr>
            <a:r>
              <a:rPr lang="zh-CN" altLang="en-US" sz="3600" b="1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信臣精卒陈利兵而谁何：宾语前置，而何谁</a:t>
            </a:r>
            <a:endParaRPr lang="zh-CN" altLang="en-US" sz="3600" b="1">
              <a:solidFill>
                <a:srgbClr val="2525F5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67943" name="Text Box 7"/>
          <p:cNvSpPr txBox="1"/>
          <p:nvPr/>
        </p:nvSpPr>
        <p:spPr>
          <a:xfrm>
            <a:off x="255270" y="4051300"/>
            <a:ext cx="11679555" cy="2582545"/>
          </a:xfrm>
          <a:prstGeom prst="rect">
            <a:avLst/>
          </a:prstGeom>
          <a:noFill/>
          <a:ln w="9525" cap="flat" cmpd="sng">
            <a:noFill/>
            <a:prstDash val="solid"/>
            <a:miter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00FFCC">
                    <a:alpha val="12941"/>
                  </a:srgbClr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en-US" altLang="zh-CN" sz="3600" b="1">
                <a:latin typeface="楷体" panose="02010609060101010101" charset="-122"/>
                <a:ea typeface="楷体" panose="02010609060101010101" charset="-122"/>
              </a:rPr>
              <a:t>   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优秀的将领手执强有力的弓弩，扼守着险要的地方，可靠的官员、精锐的士卒，握着锋利的武器，缉查盘问过往的行人。天下已经平定，按秦始皇的想法，自认为关中这样险固的地方，坚固的城池方圆千里，这正是子子孙孙称帝称王万代的基业啊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98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79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17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17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794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9986" name="Text Box 2"/>
          <p:cNvSpPr txBox="1"/>
          <p:nvPr/>
        </p:nvSpPr>
        <p:spPr>
          <a:xfrm>
            <a:off x="816610" y="2160905"/>
            <a:ext cx="874395" cy="1753235"/>
          </a:xfrm>
          <a:prstGeom prst="rect">
            <a:avLst/>
          </a:prstGeom>
          <a:solidFill>
            <a:srgbClr val="00CC99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400" b="1">
                <a:latin typeface="黑体" panose="02010609060101010101" charset="-122"/>
                <a:ea typeface="黑体" panose="02010609060101010101" charset="-122"/>
              </a:rPr>
              <a:t>极盛</a:t>
            </a:r>
          </a:p>
        </p:txBody>
      </p:sp>
      <p:sp>
        <p:nvSpPr>
          <p:cNvPr id="169987" name="Text Box 3"/>
          <p:cNvSpPr txBox="1"/>
          <p:nvPr/>
        </p:nvSpPr>
        <p:spPr>
          <a:xfrm>
            <a:off x="2469515" y="1038225"/>
            <a:ext cx="9164320" cy="1476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CC3300"/>
                </a:solidFill>
                <a:latin typeface="Times New Roman" pitchFamily="18" charset="0"/>
                <a:ea typeface="黑体" panose="02010609060101010101" charset="-122"/>
              </a:rPr>
              <a:t>   </a:t>
            </a:r>
            <a:r>
              <a:rPr lang="zh-CN" altLang="en-US" sz="3600" b="1">
                <a:solidFill>
                  <a:srgbClr val="FF0000"/>
                </a:solidFill>
                <a:latin typeface="Times New Roman" pitchFamily="18" charset="0"/>
                <a:ea typeface="黑体" panose="02010609060101010101" charset="-122"/>
              </a:rPr>
              <a:t>前期</a:t>
            </a:r>
            <a:r>
              <a:rPr lang="en-US" altLang="zh-CN" sz="3600" b="1">
                <a:solidFill>
                  <a:srgbClr val="FF0000"/>
                </a:solidFill>
                <a:latin typeface="Times New Roman" pitchFamily="18" charset="0"/>
                <a:ea typeface="黑体" panose="02010609060101010101" charset="-122"/>
              </a:rPr>
              <a:t>:</a:t>
            </a:r>
            <a:r>
              <a:rPr lang="en-US" altLang="zh-CN" sz="3600" b="1">
                <a:solidFill>
                  <a:srgbClr val="CC3300"/>
                </a:solidFill>
                <a:latin typeface="Times New Roman" pitchFamily="18" charset="0"/>
                <a:ea typeface="黑体" panose="02010609060101010101" charset="-122"/>
              </a:rPr>
              <a:t>  </a:t>
            </a: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奋余烈、履至尊、吞二周、亡诸侯、</a:t>
            </a:r>
          </a:p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0000CC"/>
                </a:solidFill>
                <a:latin typeface="Arial" pitchFamily="34" charset="0"/>
                <a:ea typeface="黑体" panose="02010609060101010101" charset="-122"/>
              </a:rPr>
              <a:t>（攻天下）  </a:t>
            </a:r>
            <a:r>
              <a:rPr lang="zh-CN" altLang="en-US" sz="3600" b="1">
                <a:latin typeface="Arial" pitchFamily="34" charset="0"/>
                <a:ea typeface="楷体_GB2312" pitchFamily="49" charset="-122"/>
              </a:rPr>
              <a:t>取百越、</a:t>
            </a: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却匈奴</a:t>
            </a:r>
            <a:endParaRPr lang="zh-CN" altLang="en-US" sz="3600" b="1">
              <a:solidFill>
                <a:srgbClr val="0000CC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69988" name="Text Box 4"/>
          <p:cNvSpPr txBox="1"/>
          <p:nvPr/>
        </p:nvSpPr>
        <p:spPr>
          <a:xfrm>
            <a:off x="2469515" y="2661920"/>
            <a:ext cx="9248140" cy="1476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FF0000"/>
                </a:solidFill>
                <a:latin typeface="Times New Roman" pitchFamily="18" charset="0"/>
                <a:ea typeface="黑体" panose="02010609060101010101" charset="-122"/>
              </a:rPr>
              <a:t> </a:t>
            </a:r>
            <a:r>
              <a:rPr lang="zh-CN" altLang="en-US" sz="3600" b="1">
                <a:solidFill>
                  <a:srgbClr val="FF0000"/>
                </a:solidFill>
                <a:latin typeface="Times New Roman" pitchFamily="18" charset="0"/>
                <a:ea typeface="黑体" panose="02010609060101010101" charset="-122"/>
              </a:rPr>
              <a:t>后期</a:t>
            </a:r>
            <a:r>
              <a:rPr lang="en-US" altLang="zh-CN" sz="3600" b="1">
                <a:solidFill>
                  <a:srgbClr val="FF0000"/>
                </a:solidFill>
                <a:latin typeface="Times New Roman" pitchFamily="18" charset="0"/>
                <a:ea typeface="黑体" panose="02010609060101010101" charset="-122"/>
              </a:rPr>
              <a:t>:</a:t>
            </a: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焚百家、隳名城、杀豪杰、销锋镝、</a:t>
            </a:r>
          </a:p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0000CC"/>
                </a:solidFill>
                <a:latin typeface="Arial" pitchFamily="34" charset="0"/>
                <a:ea typeface="黑体" panose="02010609060101010101" charset="-122"/>
              </a:rPr>
              <a:t>（守天下） </a:t>
            </a: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弱人民、</a:t>
            </a:r>
            <a:r>
              <a:rPr lang="zh-CN" altLang="en-US" sz="3600" b="1">
                <a:latin typeface="Arial" pitchFamily="34" charset="0"/>
                <a:ea typeface="楷体_GB2312" pitchFamily="49" charset="-122"/>
              </a:rPr>
              <a:t>守</a:t>
            </a: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要害</a:t>
            </a:r>
          </a:p>
        </p:txBody>
      </p:sp>
      <p:sp>
        <p:nvSpPr>
          <p:cNvPr id="169989" name="Text Box 5"/>
          <p:cNvSpPr txBox="1"/>
          <p:nvPr/>
        </p:nvSpPr>
        <p:spPr>
          <a:xfrm>
            <a:off x="2075180" y="4194175"/>
            <a:ext cx="844550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990033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设想</a:t>
            </a:r>
            <a:r>
              <a:rPr lang="en-US" altLang="zh-CN" sz="3600" b="1">
                <a:solidFill>
                  <a:srgbClr val="990033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:</a:t>
            </a:r>
            <a:r>
              <a:rPr lang="zh-CN" altLang="en-US" sz="36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据高城</a:t>
            </a:r>
            <a:r>
              <a:rPr lang="en-US" altLang="zh-CN" sz="36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;</a:t>
            </a:r>
            <a:r>
              <a:rPr lang="zh-CN" altLang="en-US" sz="36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临深渊</a:t>
            </a:r>
            <a:r>
              <a:rPr lang="en-US" altLang="zh-CN" sz="36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;</a:t>
            </a:r>
            <a:r>
              <a:rPr lang="zh-CN" altLang="en-US" sz="36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守要害</a:t>
            </a:r>
            <a:r>
              <a:rPr lang="en-US" altLang="zh-CN" sz="36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;</a:t>
            </a:r>
            <a:r>
              <a:rPr lang="zh-CN" altLang="en-US" sz="36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传万世</a:t>
            </a:r>
          </a:p>
        </p:txBody>
      </p:sp>
      <p:sp>
        <p:nvSpPr>
          <p:cNvPr id="169990" name="Text Box 6"/>
          <p:cNvSpPr txBox="1"/>
          <p:nvPr/>
        </p:nvSpPr>
        <p:spPr>
          <a:xfrm>
            <a:off x="415290" y="5033645"/>
            <a:ext cx="9928225" cy="1322070"/>
          </a:xfrm>
          <a:prstGeom prst="rect">
            <a:avLst/>
          </a:prstGeom>
          <a:solidFill>
            <a:srgbClr val="FFC000"/>
          </a:solidFill>
          <a:ln w="9525">
            <a:noFill/>
          </a:ln>
        </p:spPr>
        <p:txBody>
          <a:bodyPr wrap="square">
            <a:spAutoFit/>
          </a:bodyPr>
          <a:lstStyle/>
          <a:p>
            <a:pPr fontAlgn="auto">
              <a:lnSpc>
                <a:spcPct val="100000"/>
              </a:lnSpc>
              <a:spcBef>
                <a:spcPct val="0"/>
              </a:spcBef>
            </a:pPr>
            <a:r>
              <a:rPr lang="en-US" altLang="zh-CN" sz="4000" b="1">
                <a:solidFill>
                  <a:srgbClr val="2525F5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</a:t>
            </a:r>
            <a:r>
              <a:rPr lang="zh-CN" altLang="en-US" sz="4000" b="1">
                <a:solidFill>
                  <a:srgbClr val="2525F5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秦始皇统一天下，阐明秦的强盛达到极点，但秦的骄横暴虐也达到极点，隐藏了危机。</a:t>
            </a:r>
          </a:p>
        </p:txBody>
      </p:sp>
      <p:sp>
        <p:nvSpPr>
          <p:cNvPr id="169992" name="AutoShape 8"/>
          <p:cNvSpPr/>
          <p:nvPr/>
        </p:nvSpPr>
        <p:spPr>
          <a:xfrm>
            <a:off x="1770380" y="1513840"/>
            <a:ext cx="304800" cy="3048000"/>
          </a:xfrm>
          <a:prstGeom prst="leftBrace">
            <a:avLst>
              <a:gd name="adj1" fmla="val 83333"/>
              <a:gd name="adj2" fmla="val 50000"/>
            </a:avLst>
          </a:prstGeom>
          <a:noFill/>
          <a:ln w="254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>
              <a:latin typeface="Arial" pitchFamily="34" charset="0"/>
            </a:endParaRPr>
          </a:p>
        </p:txBody>
      </p:sp>
      <p:sp>
        <p:nvSpPr>
          <p:cNvPr id="169993" name="AutoShape 9"/>
          <p:cNvSpPr/>
          <p:nvPr/>
        </p:nvSpPr>
        <p:spPr>
          <a:xfrm>
            <a:off x="2231390" y="1144270"/>
            <a:ext cx="389255" cy="1370330"/>
          </a:xfrm>
          <a:prstGeom prst="leftBrace">
            <a:avLst>
              <a:gd name="adj1" fmla="val 38888"/>
              <a:gd name="adj2" fmla="val 50000"/>
            </a:avLst>
          </a:prstGeom>
          <a:noFill/>
          <a:ln w="254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>
              <a:latin typeface="Arial" pitchFamily="34" charset="0"/>
            </a:endParaRPr>
          </a:p>
        </p:txBody>
      </p:sp>
      <p:sp>
        <p:nvSpPr>
          <p:cNvPr id="169994" name="AutoShape 10"/>
          <p:cNvSpPr/>
          <p:nvPr/>
        </p:nvSpPr>
        <p:spPr>
          <a:xfrm>
            <a:off x="2273935" y="2693670"/>
            <a:ext cx="346710" cy="1444625"/>
          </a:xfrm>
          <a:prstGeom prst="leftBrace">
            <a:avLst>
              <a:gd name="adj1" fmla="val 31250"/>
              <a:gd name="adj2" fmla="val 50000"/>
            </a:avLst>
          </a:prstGeom>
          <a:noFill/>
          <a:ln w="254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>
              <a:latin typeface="Arial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98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99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99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99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699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699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699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699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699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699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699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9987" grpId="0"/>
      <p:bldP spid="169988" grpId="1"/>
      <p:bldP spid="169989" grpId="2"/>
      <p:bldP spid="169986" grpId="3"/>
      <p:bldP spid="169990" grpId="4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302260" y="996315"/>
            <a:ext cx="11637010" cy="5631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90000"/>
              </a:lnSpc>
            </a:pPr>
            <a:r>
              <a:rPr lang="en-US" altLang="zh-CN" sz="4000" b="1">
                <a:solidFill>
                  <a:schemeClr val="tx1"/>
                </a:solidFill>
                <a:ea typeface="宋体" pitchFamily="2" charset="-122"/>
              </a:rPr>
              <a:t>       </a:t>
            </a:r>
            <a:r>
              <a:rPr lang="zh-CN" sz="4000" b="1">
                <a:solidFill>
                  <a:schemeClr val="tx1"/>
                </a:solidFill>
                <a:ea typeface="宋体" pitchFamily="2" charset="-122"/>
              </a:rPr>
              <a:t>贾谊( 前200—前168 )，</a:t>
            </a:r>
            <a:r>
              <a:rPr lang="zh-CN" sz="4000" b="1">
                <a:solidFill>
                  <a:srgbClr val="2525F5"/>
                </a:solidFill>
                <a:ea typeface="宋体" pitchFamily="2" charset="-122"/>
              </a:rPr>
              <a:t>西汉初年著名政论家、文学家，世称贾生</a:t>
            </a:r>
            <a:r>
              <a:rPr lang="zh-CN" sz="4000" b="1">
                <a:solidFill>
                  <a:schemeClr val="tx1"/>
                </a:solidFill>
                <a:ea typeface="宋体" pitchFamily="2" charset="-122"/>
              </a:rPr>
              <a:t>。贾谊少有才名，十八岁时，以善文为郡人所称。文帝时任博士，迁太中大夫，受大臣周勃、灌婴排挤，谪为长沙王太傅，故后世亦称贾长沙、贾太傅。三年后被召回长安，为梁怀王太傅。梁怀王坠马而死，贾谊深自歉疚，抑郁而亡，时仅33岁。</a:t>
            </a:r>
          </a:p>
          <a:p>
            <a:pPr indent="0">
              <a:lnSpc>
                <a:spcPct val="90000"/>
              </a:lnSpc>
            </a:pPr>
            <a:r>
              <a:rPr lang="zh-CN" sz="4000" b="1">
                <a:solidFill>
                  <a:schemeClr val="tx1"/>
                </a:solidFill>
                <a:ea typeface="宋体" pitchFamily="2" charset="-122"/>
              </a:rPr>
              <a:t>       司马迁对屈原、贾谊都寄予同情，为二人写了一篇合传，后世因而往往把贾谊与屈原并称为</a:t>
            </a:r>
            <a:r>
              <a:rPr lang="en-US" sz="4000" b="1">
                <a:solidFill>
                  <a:schemeClr val="tx1"/>
                </a:solidFill>
                <a:latin typeface="宋体" panose="02010600030101010101" pitchFamily="2" charset="-122"/>
              </a:rPr>
              <a:t>“</a:t>
            </a:r>
            <a:r>
              <a:rPr lang="zh-CN" altLang="en-US" sz="4000" b="1">
                <a:solidFill>
                  <a:srgbClr val="2525F5"/>
                </a:solidFill>
                <a:latin typeface="宋体" panose="02010600030101010101" pitchFamily="2" charset="-122"/>
                <a:ea typeface="宋体" pitchFamily="2" charset="-122"/>
              </a:rPr>
              <a:t>屈贾</a:t>
            </a:r>
            <a:r>
              <a:rPr lang="en-US" sz="4000" b="1">
                <a:solidFill>
                  <a:schemeClr val="tx1"/>
                </a:solidFill>
                <a:latin typeface="宋体" panose="02010600030101010101" pitchFamily="2" charset="-122"/>
              </a:rPr>
              <a:t>”</a:t>
            </a:r>
            <a:r>
              <a:rPr lang="zh-CN" sz="4000" b="1">
                <a:solidFill>
                  <a:schemeClr val="tx1"/>
                </a:solidFill>
                <a:ea typeface="宋体" pitchFamily="2" charset="-122"/>
              </a:rPr>
              <a:t>。</a:t>
            </a:r>
            <a:endParaRPr lang="zh-CN" altLang="en-US" sz="4000" b="1">
              <a:solidFill>
                <a:schemeClr val="tx1"/>
              </a:solidFill>
              <a:ea typeface="宋体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02260" y="227965"/>
            <a:ext cx="2763520" cy="768350"/>
          </a:xfrm>
          <a:prstGeom prst="rect">
            <a:avLst/>
          </a:prstGeom>
          <a:solidFill>
            <a:srgbClr val="67D6F1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indent="0" algn="l"/>
            <a:r>
              <a:rPr lang="zh-CN" sz="44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知人论世</a:t>
            </a:r>
            <a:endParaRPr lang="zh-CN" altLang="en-US" sz="4400" b="1" smtClean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98"/>
    </mc:Choice>
    <mc:Fallback>
      <p:transition spd="slow"/>
    </mc:Fallback>
  </mc:AlternateContent>
  <p:timing/>
</p:sld>
</file>

<file path=ppt/slides/slide20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61925" y="170180"/>
            <a:ext cx="11809730" cy="61829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10000"/>
              </a:lnSpc>
            </a:pPr>
            <a:r>
              <a:rPr lang="zh-CN" altLang="en-US" sz="3600" smtClean="0">
                <a:solidFill>
                  <a:schemeClr val="tx1"/>
                </a:solidFill>
              </a:rPr>
              <a:t>       始皇既没，余威震于殊俗。</a:t>
            </a:r>
            <a:r>
              <a:rPr lang="zh-CN" altLang="en-US" sz="3600" smtClean="0">
                <a:solidFill>
                  <a:srgbClr val="7030A0"/>
                </a:solidFill>
              </a:rPr>
              <a:t>然陈涉瓮（wèng）牖(yǒu)绳枢之子，氓(méng)隶之人，而迁徙之徒也</a:t>
            </a:r>
            <a:r>
              <a:rPr lang="zh-CN" altLang="en-US" sz="3600" smtClean="0">
                <a:solidFill>
                  <a:schemeClr val="tx1"/>
                </a:solidFill>
              </a:rPr>
              <a:t>；才能不及</a:t>
            </a:r>
            <a:r>
              <a:rPr lang="zh-CN" altLang="en-US" sz="3600" smtClean="0">
                <a:solidFill>
                  <a:srgbClr val="2525F5"/>
                </a:solidFill>
              </a:rPr>
              <a:t>中人</a:t>
            </a:r>
            <a:r>
              <a:rPr lang="zh-CN" altLang="en-US" sz="3600" smtClean="0">
                <a:solidFill>
                  <a:schemeClr val="tx1"/>
                </a:solidFill>
              </a:rPr>
              <a:t>，非有仲尼、墨翟之贤，陶朱、猗(yī)顿之富；蹑足行伍之间，而倔起阡陌之中，率疲弊之卒，将数百之众，转而攻秦；斩木为兵，揭竿为旗，天下</a:t>
            </a:r>
            <a:r>
              <a:rPr lang="zh-CN" altLang="en-US" sz="3600" smtClean="0">
                <a:solidFill>
                  <a:srgbClr val="2525F5"/>
                </a:solidFill>
              </a:rPr>
              <a:t>云</a:t>
            </a:r>
            <a:r>
              <a:rPr lang="zh-CN" altLang="en-US" sz="3600" smtClean="0">
                <a:solidFill>
                  <a:schemeClr val="tx1"/>
                </a:solidFill>
              </a:rPr>
              <a:t>集</a:t>
            </a:r>
            <a:r>
              <a:rPr lang="zh-CN" altLang="en-US" sz="3600" smtClean="0">
                <a:solidFill>
                  <a:srgbClr val="2525F5"/>
                </a:solidFill>
              </a:rPr>
              <a:t>响</a:t>
            </a:r>
            <a:r>
              <a:rPr lang="zh-CN" altLang="en-US" sz="3600" smtClean="0">
                <a:solidFill>
                  <a:schemeClr val="tx1"/>
                </a:solidFill>
              </a:rPr>
              <a:t>应，赢粮而</a:t>
            </a:r>
            <a:r>
              <a:rPr lang="zh-CN" altLang="en-US" sz="3600" smtClean="0">
                <a:solidFill>
                  <a:srgbClr val="2525F5"/>
                </a:solidFill>
              </a:rPr>
              <a:t>景</a:t>
            </a:r>
            <a:r>
              <a:rPr lang="zh-CN" altLang="en-US" sz="3600" smtClean="0">
                <a:solidFill>
                  <a:schemeClr val="tx1"/>
                </a:solidFill>
              </a:rPr>
              <a:t>（yǐng）从。</a:t>
            </a:r>
            <a:r>
              <a:rPr lang="zh-CN" altLang="en-US" sz="3600" smtClean="0">
                <a:solidFill>
                  <a:srgbClr val="2525F5"/>
                </a:solidFill>
              </a:rPr>
              <a:t>山东</a:t>
            </a:r>
            <a:r>
              <a:rPr lang="zh-CN" altLang="en-US" sz="3600" smtClean="0">
                <a:solidFill>
                  <a:schemeClr val="tx1"/>
                </a:solidFill>
              </a:rPr>
              <a:t>豪俊遂并起而</a:t>
            </a:r>
            <a:r>
              <a:rPr lang="zh-CN" altLang="en-US" sz="3600" smtClean="0">
                <a:solidFill>
                  <a:srgbClr val="2525F5"/>
                </a:solidFill>
              </a:rPr>
              <a:t>亡</a:t>
            </a:r>
            <a:r>
              <a:rPr lang="zh-CN" altLang="en-US" sz="3600" smtClean="0">
                <a:solidFill>
                  <a:schemeClr val="tx1"/>
                </a:solidFill>
              </a:rPr>
              <a:t>秦族矣。</a:t>
            </a:r>
            <a:endParaRPr lang="zh-CN" altLang="en-US" sz="3600" smtClean="0">
              <a:solidFill>
                <a:srgbClr val="7030A0"/>
              </a:solidFill>
            </a:endParaRPr>
          </a:p>
          <a:p>
            <a:pPr algn="l">
              <a:lnSpc>
                <a:spcPct val="110000"/>
              </a:lnSpc>
            </a:pPr>
            <a:r>
              <a:rPr lang="zh-CN" altLang="en-US" sz="3600" smtClean="0">
                <a:solidFill>
                  <a:srgbClr val="2525F5"/>
                </a:solidFill>
              </a:rPr>
              <a:t>中人：平常的人   </a:t>
            </a:r>
            <a:r>
              <a:rPr lang="zh-CN" altLang="en-US" sz="3600" smtClean="0">
                <a:solidFill>
                  <a:srgbClr val="2525F5"/>
                </a:solidFill>
                <a:sym typeface="+mn-ea"/>
              </a:rPr>
              <a:t>山东：崤山以东</a:t>
            </a:r>
            <a:endParaRPr lang="zh-CN" altLang="en-US" sz="3600" smtClean="0">
              <a:solidFill>
                <a:srgbClr val="7030A0"/>
              </a:solidFill>
            </a:endParaRPr>
          </a:p>
          <a:p>
            <a:pPr algn="l">
              <a:lnSpc>
                <a:spcPct val="110000"/>
              </a:lnSpc>
            </a:pPr>
            <a:r>
              <a:rPr lang="zh-CN" altLang="en-US" sz="3600" smtClean="0">
                <a:solidFill>
                  <a:srgbClr val="2525F5"/>
                </a:solidFill>
              </a:rPr>
              <a:t>云、响、景：名词作状语，像云、回声、影子一样</a:t>
            </a:r>
          </a:p>
          <a:p>
            <a:pPr algn="l">
              <a:lnSpc>
                <a:spcPct val="110000"/>
              </a:lnSpc>
            </a:pPr>
            <a:r>
              <a:rPr lang="zh-CN" altLang="en-US" sz="3600" smtClean="0">
                <a:solidFill>
                  <a:srgbClr val="2525F5"/>
                </a:solidFill>
                <a:sym typeface="+mn-ea"/>
              </a:rPr>
              <a:t>瓮、绳：名词作动词,用瓮做,用草绳系</a:t>
            </a:r>
          </a:p>
          <a:p>
            <a:pPr algn="l">
              <a:lnSpc>
                <a:spcPct val="110000"/>
              </a:lnSpc>
            </a:pPr>
            <a:r>
              <a:rPr lang="zh-CN" altLang="en-US" sz="3600" smtClean="0">
                <a:solidFill>
                  <a:srgbClr val="2525F5"/>
                </a:solidFill>
              </a:rPr>
              <a:t>亡：使动用法，使</a:t>
            </a:r>
            <a:r>
              <a:rPr lang="en-US" altLang="zh-CN" sz="3600" smtClean="0">
                <a:solidFill>
                  <a:srgbClr val="2525F5"/>
                </a:solidFill>
              </a:rPr>
              <a:t>···</a:t>
            </a:r>
            <a:r>
              <a:rPr lang="zh-CN" altLang="en-US" sz="3600" smtClean="0">
                <a:solidFill>
                  <a:srgbClr val="2525F5"/>
                </a:solidFill>
              </a:rPr>
              <a:t>灭亡         </a:t>
            </a:r>
            <a:r>
              <a:rPr lang="zh-CN" altLang="en-US" sz="3600" smtClean="0">
                <a:solidFill>
                  <a:srgbClr val="2525F5"/>
                </a:solidFill>
                <a:sym typeface="+mn-ea"/>
              </a:rPr>
              <a:t>景,同“影”</a:t>
            </a:r>
            <a:endParaRPr lang="zh-CN" altLang="en-US" sz="3600" smtClean="0">
              <a:solidFill>
                <a:srgbClr val="2525F5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892540" y="3379788"/>
            <a:ext cx="1554480" cy="75565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smtClean="0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判断句</a:t>
            </a:r>
          </a:p>
        </p:txBody>
      </p:sp>
      <p:cxnSp>
        <p:nvCxnSpPr>
          <p:cNvPr id="6" name="直接箭头连接符 5"/>
          <p:cNvCxnSpPr/>
          <p:nvPr/>
        </p:nvCxnSpPr>
        <p:spPr>
          <a:xfrm>
            <a:off x="5842000" y="1304925"/>
            <a:ext cx="3180080" cy="2274570"/>
          </a:xfrm>
          <a:prstGeom prst="straightConnector1">
            <a:avLst/>
          </a:prstGeom>
          <a:ln w="3810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98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8621" name="Text Box 13"/>
          <p:cNvSpPr txBox="1"/>
          <p:nvPr/>
        </p:nvSpPr>
        <p:spPr>
          <a:xfrm>
            <a:off x="215900" y="337185"/>
            <a:ext cx="11760835" cy="6182995"/>
          </a:xfrm>
          <a:prstGeom prst="rect">
            <a:avLst/>
          </a:prstGeom>
          <a:noFill/>
          <a:ln w="9525" cap="flat" cmpd="sng">
            <a:noFill/>
            <a:prstDash val="solid"/>
            <a:miter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12941"/>
                  </a:schemeClr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en-US" alt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秦始皇死后</a:t>
            </a:r>
            <a:r>
              <a:rPr lang="en-US" alt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,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他遗留下来的威风仍然震慑着边远的地区。可陈涉不过是个用破瓮作窗户、用草绳系门轴的穷人子弟，是农村被雇佣的种田人</a:t>
            </a:r>
            <a:r>
              <a:rPr lang="en-US" alt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,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又做了被征发戍边的士兵；才能比不上普通人，既没有孔子、墨子那样的贤德，又不像陶朱、猗顿那样的富有；置身于守边的队伍当中，突然奋起在田野之间，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陈涉）率领着疲惫无力的士兵，指挥着几百人的队伍，掉转头来进攻秦王朝；砍削树木作武器，举起竹竿当旗帜，天下的百姓像浮云一样汇集合拢，像回声那样应和他，许多人担着粮食如影子一样跟着他。崤山以东的英雄豪杰于是一齐行动起来，使秦王朝迅速覆灭了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98"/>
    </mc:Choice>
    <mc:Fallback>
      <p:transition spd="slow"/>
    </mc:Fallback>
  </mc:AlternateContent>
  <p:timing/>
</p:sld>
</file>

<file path=ppt/slides/slide2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72042" name="Text Box 10"/>
          <p:cNvSpPr txBox="1"/>
          <p:nvPr/>
        </p:nvSpPr>
        <p:spPr>
          <a:xfrm>
            <a:off x="153670" y="3744595"/>
            <a:ext cx="11722735" cy="3080385"/>
          </a:xfrm>
          <a:prstGeom prst="rect">
            <a:avLst/>
          </a:prstGeom>
          <a:noFill/>
          <a:ln w="9525" cap="flat" cmpd="sng">
            <a:noFill/>
            <a:prstDash val="solid"/>
            <a:miter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18823"/>
                  </a:schemeClr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en-US" altLang="zh-CN" sz="3600" b="1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3600" b="1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秦朝的天下并没有变小变弱，雍州的地势，崤山和函谷关的险固，还是从前那样。陈涉的地位，并不比齐、楚、燕、赵、韩、魏、宋、卫、中山的国君尊贵；农具和木棍并不比钩戟长矛锋利；</a:t>
            </a:r>
            <a:r>
              <a:rPr lang="zh-CN" altLang="en-US" sz="3600" b="1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那迁谪戍边的士兵也不能和九国部队抗衡;深谋远虑，行军用兵的方法，也比不上先前九国的武将谋臣。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50190" y="165735"/>
            <a:ext cx="11723370" cy="35788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90000"/>
              </a:lnSpc>
            </a:pPr>
            <a:r>
              <a:rPr lang="en-US" altLang="zh-CN" sz="360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</a:t>
            </a:r>
            <a:r>
              <a:rPr lang="zh-CN" altLang="en-US" sz="360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且夫天下非</a:t>
            </a:r>
            <a:r>
              <a:rPr lang="zh-CN" altLang="en-US" sz="3600" smtClean="0">
                <a:solidFill>
                  <a:srgbClr val="2525F5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小弱</a:t>
            </a:r>
            <a:r>
              <a:rPr lang="zh-CN" altLang="en-US" sz="360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也，雍州之地，崤函之固，自若也。陈涉之位，</a:t>
            </a:r>
            <a:r>
              <a:rPr lang="zh-CN" altLang="en-US" sz="3600" smtClean="0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非尊于齐、楚、燕、赵、韩、魏、宋、卫、中山之君也</a:t>
            </a:r>
            <a:r>
              <a:rPr lang="zh-CN" altLang="en-US" sz="360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；锄</a:t>
            </a:r>
            <a:r>
              <a:rPr lang="zh-CN" altLang="en-US" sz="3600" smtClean="0">
                <a:solidFill>
                  <a:srgbClr val="2525F5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耰(yōu)</a:t>
            </a:r>
            <a:r>
              <a:rPr lang="zh-CN" altLang="en-US" sz="360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棘矜(jīn)，</a:t>
            </a:r>
            <a:r>
              <a:rPr lang="zh-CN" altLang="en-US" sz="3600" smtClean="0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非铦(xiān)于钩戟长铩也</a:t>
            </a:r>
            <a:r>
              <a:rPr lang="zh-CN" altLang="en-US" sz="360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；</a:t>
            </a:r>
            <a:r>
              <a:rPr lang="zh-CN" altLang="en-US" sz="360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谪戍之众，</a:t>
            </a:r>
            <a:r>
              <a:rPr lang="zh-CN" altLang="en-US" sz="3600" smtClean="0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非抗于九国之师也</a:t>
            </a:r>
            <a:r>
              <a:rPr lang="zh-CN" altLang="en-US" sz="360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；深谋远虑，行军用兵之道，非及向时之士也。</a:t>
            </a:r>
            <a:endParaRPr lang="zh-CN" altLang="en-US" sz="3600" smtClean="0">
              <a:solidFill>
                <a:srgbClr val="7030A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3600" smtClean="0">
                <a:solidFill>
                  <a:srgbClr val="2525F5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小弱：形容词作动词，变小变弱。  </a:t>
            </a:r>
            <a:r>
              <a:rPr lang="zh-CN" altLang="en-US" sz="3600" smtClean="0">
                <a:solidFill>
                  <a:srgbClr val="2525F5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櫌,同“耰”</a:t>
            </a:r>
          </a:p>
          <a:p>
            <a:pPr>
              <a:lnSpc>
                <a:spcPct val="90000"/>
              </a:lnSpc>
            </a:pPr>
            <a:r>
              <a:rPr lang="zh-CN" altLang="en-US" sz="3600" smtClean="0">
                <a:solidFill>
                  <a:srgbClr val="2525F5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乡,同“向”   </a:t>
            </a:r>
            <a:endParaRPr lang="zh-CN" altLang="en-US" sz="3600" smtClean="0">
              <a:solidFill>
                <a:srgbClr val="7030A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cxnSp>
        <p:nvCxnSpPr>
          <p:cNvPr id="3" name="直接箭头连接符 2"/>
          <p:cNvCxnSpPr/>
          <p:nvPr/>
        </p:nvCxnSpPr>
        <p:spPr>
          <a:xfrm>
            <a:off x="3977005" y="1056640"/>
            <a:ext cx="937895" cy="1175385"/>
          </a:xfrm>
          <a:prstGeom prst="straightConnector1">
            <a:avLst/>
          </a:prstGeom>
          <a:ln w="28575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3865880" y="1994218"/>
            <a:ext cx="4297680" cy="75565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smtClean="0">
                <a:solidFill>
                  <a:srgbClr val="7030A0"/>
                </a:solidFill>
              </a:rPr>
              <a:t>状语后置，非于</a:t>
            </a:r>
            <a:r>
              <a:rPr lang="en-US" altLang="zh-CN" sz="3600" smtClean="0">
                <a:solidFill>
                  <a:srgbClr val="7030A0"/>
                </a:solidFill>
              </a:rPr>
              <a:t>···</a:t>
            </a:r>
            <a:r>
              <a:rPr lang="zh-CN" altLang="en-US" sz="3600" smtClean="0">
                <a:solidFill>
                  <a:srgbClr val="7030A0"/>
                </a:solidFill>
              </a:rPr>
              <a:t>尊</a:t>
            </a:r>
          </a:p>
        </p:txBody>
      </p:sp>
      <p:cxnSp>
        <p:nvCxnSpPr>
          <p:cNvPr id="6" name="直接箭头连接符 5"/>
          <p:cNvCxnSpPr/>
          <p:nvPr/>
        </p:nvCxnSpPr>
        <p:spPr>
          <a:xfrm flipH="1">
            <a:off x="7275830" y="1692910"/>
            <a:ext cx="1433830" cy="1487805"/>
          </a:xfrm>
          <a:prstGeom prst="straightConnector1">
            <a:avLst/>
          </a:prstGeom>
          <a:ln w="28575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/>
        </p:nvSpPr>
        <p:spPr>
          <a:xfrm>
            <a:off x="2629535" y="3051175"/>
            <a:ext cx="4871720" cy="75565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3600" smtClean="0">
                <a:solidFill>
                  <a:srgbClr val="7030A0"/>
                </a:solidFill>
              </a:rPr>
              <a:t>状语后置，</a:t>
            </a:r>
            <a:r>
              <a:rPr lang="zh-CN" altLang="en-US" sz="3600" smtClean="0">
                <a:solidFill>
                  <a:srgbClr val="7030A0"/>
                </a:solidFill>
                <a:sym typeface="+mn-ea"/>
              </a:rPr>
              <a:t>非于</a:t>
            </a:r>
            <a:r>
              <a:rPr lang="en-US" altLang="zh-CN" sz="3600" smtClean="0">
                <a:solidFill>
                  <a:srgbClr val="7030A0"/>
                </a:solidFill>
                <a:sym typeface="+mn-ea"/>
              </a:rPr>
              <a:t>···</a:t>
            </a:r>
            <a:r>
              <a:rPr lang="zh-CN" altLang="en-US" sz="3600" smtClean="0">
                <a:solidFill>
                  <a:srgbClr val="7030A0"/>
                </a:solidFill>
                <a:sym typeface="+mn-ea"/>
              </a:rPr>
              <a:t>铦也</a:t>
            </a:r>
            <a:endParaRPr lang="zh-CN" altLang="en-US" sz="3600" smtClean="0">
              <a:solidFill>
                <a:srgbClr val="7030A0"/>
              </a:solidFill>
            </a:endParaRPr>
          </a:p>
        </p:txBody>
      </p:sp>
      <p:cxnSp>
        <p:nvCxnSpPr>
          <p:cNvPr id="8" name="直接箭头连接符 7"/>
          <p:cNvCxnSpPr/>
          <p:nvPr/>
        </p:nvCxnSpPr>
        <p:spPr>
          <a:xfrm>
            <a:off x="5163185" y="1930400"/>
            <a:ext cx="3707765" cy="1271270"/>
          </a:xfrm>
          <a:prstGeom prst="straightConnector1">
            <a:avLst/>
          </a:prstGeom>
          <a:ln w="28575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7395210" y="3051175"/>
            <a:ext cx="4578350" cy="75565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smtClean="0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状语后置，非于</a:t>
            </a:r>
            <a:r>
              <a:rPr lang="en-US" altLang="zh-CN" sz="3600" smtClean="0">
                <a:solidFill>
                  <a:srgbClr val="7030A0"/>
                </a:solidFill>
                <a:sym typeface="+mn-ea"/>
              </a:rPr>
              <a:t>···</a:t>
            </a:r>
            <a:r>
              <a:rPr lang="zh-CN" altLang="en-US" sz="3600" smtClean="0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抗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98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20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720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20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2042" grpId="0"/>
      <p:bldP spid="4" grpId="1"/>
      <p:bldP spid="7" grpId="2"/>
      <p:bldP spid="9" grpId="3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73065" name="Text Box 9"/>
          <p:cNvSpPr txBox="1"/>
          <p:nvPr/>
        </p:nvSpPr>
        <p:spPr>
          <a:xfrm>
            <a:off x="235585" y="4330700"/>
            <a:ext cx="11678920" cy="1753235"/>
          </a:xfrm>
          <a:prstGeom prst="rect">
            <a:avLst/>
          </a:prstGeom>
          <a:noFill/>
          <a:ln w="9525" cap="flat" cmpd="sng">
            <a:noFill/>
            <a:prstDash val="solid"/>
            <a:miter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10980"/>
                  </a:schemeClr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 fontAlgn="auto">
              <a:lnSpc>
                <a:spcPct val="100000"/>
              </a:lnSpc>
              <a:spcBef>
                <a:spcPct val="0"/>
              </a:spcBef>
            </a:pPr>
            <a:r>
              <a:rPr lang="zh-CN" altLang="en-US" sz="3600" b="1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可是条件好者失败而条件差者成功，功业完全相反，为什么呢?假使拿东方诸侯国跟陈涉比一比长短大小，量一量权势力量，就更不能相提并论了。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34950" y="278130"/>
            <a:ext cx="11400155" cy="14198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smtClean="0">
                <a:solidFill>
                  <a:schemeClr val="tx1"/>
                </a:solidFill>
              </a:rPr>
              <a:t>然而成败异变，功业相反也。试使山东之国与陈涉度(duó)长絜(xié)大，比权量力，则不可同年而语矣。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98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730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730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730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730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30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30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306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74092" name="Text Box 12"/>
          <p:cNvSpPr txBox="1"/>
          <p:nvPr/>
        </p:nvSpPr>
        <p:spPr>
          <a:xfrm>
            <a:off x="216535" y="3966210"/>
            <a:ext cx="11807190" cy="2749550"/>
          </a:xfrm>
          <a:prstGeom prst="rect">
            <a:avLst/>
          </a:prstGeom>
          <a:noFill/>
          <a:ln w="31750" cap="rnd" cmpd="sng">
            <a:noFill/>
            <a:prstDash val="sysDot"/>
            <a:miter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14117"/>
                  </a:schemeClr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en-US" altLang="zh-CN" sz="3600" b="1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</a:t>
            </a:r>
            <a:r>
              <a:rPr lang="zh-CN" altLang="en-US" sz="3600" b="1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然而秦凭借着它的小小的地方，发展到兵车万乘的国势，使全国有秩序，使六国诸侯都来朝见，已经一百多年了;这之后把天下作为家业，用崤山、函谷关作为自己的内宫;陈涉一人起义国家就灭亡了，秦王子婴死在别人(项羽)手里，被天下人耻笑，这是为什么呢?就因为不施行仁政而使攻守的形势发生了变化啊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64795" y="202565"/>
            <a:ext cx="11758930" cy="35788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360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然秦以区区之地，致万乘（shèng）之势，</a:t>
            </a:r>
            <a:r>
              <a:rPr lang="zh-CN" altLang="en-US" sz="3600" smtClean="0">
                <a:solidFill>
                  <a:srgbClr val="2525F5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序</a:t>
            </a:r>
            <a:r>
              <a:rPr lang="zh-CN" altLang="en-US" sz="360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八州而</a:t>
            </a:r>
            <a:r>
              <a:rPr lang="zh-CN" altLang="en-US" sz="3600" smtClean="0">
                <a:solidFill>
                  <a:srgbClr val="2525F5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朝</a:t>
            </a:r>
            <a:r>
              <a:rPr lang="zh-CN" altLang="en-US" sz="360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（cháo）同列，百有（yòu）余年矣；然后以六合为家，崤函为宫；一夫作难(nàn)而七庙隳，身死人手，</a:t>
            </a:r>
            <a:r>
              <a:rPr lang="zh-CN" altLang="en-US" sz="3600" smtClean="0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为天下笑者</a:t>
            </a:r>
            <a:r>
              <a:rPr lang="zh-CN" altLang="en-US" sz="360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，何也？</a:t>
            </a:r>
            <a:r>
              <a:rPr lang="zh-CN" altLang="en-US" sz="3600" smtClean="0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仁义不施而攻守之势异也</a:t>
            </a:r>
            <a:r>
              <a:rPr lang="zh-CN" altLang="en-US" sz="360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</a:t>
            </a:r>
          </a:p>
          <a:p>
            <a:pPr>
              <a:lnSpc>
                <a:spcPct val="90000"/>
              </a:lnSpc>
            </a:pPr>
            <a:r>
              <a:rPr lang="zh-CN" altLang="en-US" sz="3600" smtClean="0">
                <a:solidFill>
                  <a:srgbClr val="2525F5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序、朝：使动用法,使……有序;使动用法,使……朝见</a:t>
            </a:r>
          </a:p>
          <a:p>
            <a:pPr>
              <a:lnSpc>
                <a:spcPct val="90000"/>
              </a:lnSpc>
            </a:pPr>
            <a:r>
              <a:rPr lang="zh-CN" altLang="en-US" sz="3600" smtClean="0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为天下笑者：被动句,“为”表被动</a:t>
            </a:r>
          </a:p>
          <a:p>
            <a:pPr>
              <a:lnSpc>
                <a:spcPct val="90000"/>
              </a:lnSpc>
            </a:pPr>
            <a:r>
              <a:rPr lang="zh-CN" altLang="en-US" sz="3600" smtClean="0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宾语前置,不施仁义；判断句,“……也”表判断</a:t>
            </a:r>
          </a:p>
        </p:txBody>
      </p:sp>
      <p:cxnSp>
        <p:nvCxnSpPr>
          <p:cNvPr id="4" name="直接箭头连接符 3"/>
          <p:cNvCxnSpPr/>
          <p:nvPr/>
        </p:nvCxnSpPr>
        <p:spPr>
          <a:xfrm flipH="1">
            <a:off x="2618740" y="2048510"/>
            <a:ext cx="4473575" cy="1185545"/>
          </a:xfrm>
          <a:prstGeom prst="straightConnector1">
            <a:avLst/>
          </a:prstGeom>
          <a:ln w="3810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98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40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40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09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" name="文本框 101"/>
          <p:cNvSpPr txBox="1"/>
          <p:nvPr/>
        </p:nvSpPr>
        <p:spPr>
          <a:xfrm>
            <a:off x="275590" y="305435"/>
            <a:ext cx="11640820" cy="62471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4000" b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在第二段铺张渲染各诸侯国人多势众，是为了什么？</a:t>
            </a:r>
          </a:p>
          <a:p>
            <a:pPr indent="0"/>
            <a:r>
              <a:rPr lang="zh-CN" sz="4000" b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在第四段极写陈涉的卑微弱小，又是为了什么？</a:t>
            </a:r>
          </a:p>
          <a:p>
            <a:pPr indent="0"/>
            <a:endParaRPr lang="en-US" sz="4000" b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0"/>
            <a:r>
              <a:rPr lang="en-US" sz="4000" b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①</a:t>
            </a:r>
            <a:r>
              <a:rPr lang="zh-CN" sz="4000" b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作者铺叙各国联盟的</a:t>
            </a:r>
            <a:r>
              <a:rPr lang="en-US" sz="4000" b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lang="zh-CN" sz="4000" b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强大</a:t>
            </a:r>
            <a:r>
              <a:rPr lang="en-US" sz="4000" b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</a:t>
            </a:r>
            <a:r>
              <a:rPr lang="zh-CN" sz="4000" b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，是为了</a:t>
            </a:r>
            <a:r>
              <a:rPr lang="zh-CN" sz="4000" b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映衬秦国的强大。</a:t>
            </a:r>
            <a:endParaRPr lang="en-US" sz="4000" b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0"/>
            <a:r>
              <a:rPr lang="en-US" sz="4000" b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②</a:t>
            </a:r>
            <a:r>
              <a:rPr lang="zh-CN" sz="4000" b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作者极写陈涉的卑微弱小，</a:t>
            </a:r>
            <a:r>
              <a:rPr lang="zh-CN" sz="4000" b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目的也在于映衬</a:t>
            </a:r>
            <a:r>
              <a:rPr lang="zh-CN" sz="4000" b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</a:t>
            </a:r>
            <a:endParaRPr lang="en-US" sz="4000" b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0"/>
            <a:r>
              <a:rPr lang="en-US" sz="4000" b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③</a:t>
            </a:r>
            <a:r>
              <a:rPr lang="zh-CN" sz="4000" b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作者采用上述映衬的写法，有助于发人深思：</a:t>
            </a:r>
          </a:p>
          <a:p>
            <a:pPr indent="0"/>
            <a:r>
              <a:rPr lang="zh-CN" sz="4000" b="0">
                <a:solidFill>
                  <a:srgbClr val="2525F5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为什么强盛了“百有余年”、曾经并吞天下诸侯的秦国，会如此迅速地败亡于卑微弱小的陈涉呢？</a:t>
            </a:r>
            <a:r>
              <a:rPr lang="zh-CN" sz="4000" b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作者</a:t>
            </a:r>
            <a:r>
              <a:rPr lang="en-US" sz="4000" b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lang="zh-CN" sz="4000" b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过秦</a:t>
            </a:r>
            <a:r>
              <a:rPr lang="en-US" sz="4000" b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</a:t>
            </a:r>
            <a:r>
              <a:rPr lang="zh-CN" sz="4000" b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的深意已经隐含在这里面了。</a:t>
            </a:r>
            <a:endParaRPr lang="zh-CN" altLang="en-US" sz="4000" b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98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359410" y="574040"/>
            <a:ext cx="11472545" cy="37846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4000" b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秦朝的过失只</a:t>
            </a:r>
            <a:r>
              <a:rPr lang="en-US" sz="4000" b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lang="zh-CN" sz="4000" b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仁义不施</a:t>
            </a:r>
            <a:r>
              <a:rPr lang="en-US" sz="4000" b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</a:t>
            </a:r>
            <a:r>
              <a:rPr lang="zh-CN" sz="4000" b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四字，却一直到结尾才点明，这样写有什么好处？</a:t>
            </a:r>
            <a:endParaRPr lang="zh-CN" sz="4000" b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0"/>
            <a:endParaRPr lang="zh-CN" sz="4000" b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0"/>
            <a:r>
              <a:rPr lang="zh-CN" sz="4000" b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作者这样写的好处在于</a:t>
            </a:r>
            <a:r>
              <a:rPr lang="zh-CN" sz="4000" b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为读者设置悬念</a:t>
            </a:r>
            <a:r>
              <a:rPr lang="zh-CN" sz="4000" b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，使</a:t>
            </a:r>
            <a:r>
              <a:rPr lang="zh-CN" sz="4000" b="0">
                <a:solidFill>
                  <a:srgbClr val="2525F5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读者在对比分析中逐步弄清问题的症结</a:t>
            </a:r>
            <a:r>
              <a:rPr lang="zh-CN" sz="4000" b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，逐步接近作者的观点，更</a:t>
            </a:r>
            <a:r>
              <a:rPr lang="zh-CN" sz="4000" b="0">
                <a:solidFill>
                  <a:srgbClr val="2525F5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易于理解和接受文章的结论</a:t>
            </a:r>
            <a:r>
              <a:rPr lang="zh-CN" sz="4000" b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</a:t>
            </a:r>
            <a:endParaRPr lang="zh-CN" altLang="en-US" sz="4000" b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98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073742853" name="组合 26628"/>
          <p:cNvGrpSpPr/>
          <p:nvPr/>
        </p:nvGrpSpPr>
        <p:grpSpPr>
          <a:xfrm>
            <a:off x="479425" y="582930"/>
            <a:ext cx="11233785" cy="5692140"/>
            <a:chOff x="1066" y="1528"/>
            <a:chExt cx="4097" cy="2298"/>
          </a:xfrm>
        </p:grpSpPr>
        <p:pic>
          <p:nvPicPr>
            <p:cNvPr id="1073742850" name="对象 26629"/>
            <p:cNvPicPr/>
            <p:nvPr/>
          </p:nvPicPr>
          <p:blipFill>
            <a:blip r:embed="rId3"/>
            <a:stretch>
              <a:fillRect/>
            </a:stretch>
          </p:blipFill>
          <p:spPr>
            <a:xfrm>
              <a:off x="1390" y="1528"/>
              <a:ext cx="3366" cy="229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073742851" name="对象 26630"/>
            <p:cNvPicPr/>
            <p:nvPr/>
          </p:nvPicPr>
          <p:blipFill>
            <a:blip r:embed="rId4"/>
            <a:stretch>
              <a:fillRect/>
            </a:stretch>
          </p:blipFill>
          <p:spPr>
            <a:xfrm>
              <a:off x="1066" y="1888"/>
              <a:ext cx="324" cy="193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073742852" name="对象 26631"/>
            <p:cNvPicPr/>
            <p:nvPr/>
          </p:nvPicPr>
          <p:blipFill>
            <a:blip r:embed="rId5"/>
            <a:stretch>
              <a:fillRect/>
            </a:stretch>
          </p:blipFill>
          <p:spPr>
            <a:xfrm>
              <a:off x="4785" y="1672"/>
              <a:ext cx="378" cy="201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98"/>
    </mc:Choice>
    <mc:Fallback>
      <p:transition spd="slow"/>
    </mc:Fallback>
  </mc:AlternateContent>
  <p:timing/>
</p:sld>
</file>

<file path=ppt/slides/slide28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073742857" name="组合 27649"/>
          <p:cNvGrpSpPr/>
          <p:nvPr/>
        </p:nvGrpSpPr>
        <p:grpSpPr>
          <a:xfrm>
            <a:off x="357505" y="236220"/>
            <a:ext cx="11300460" cy="6253480"/>
            <a:chOff x="642" y="1162"/>
            <a:chExt cx="4143" cy="2010"/>
          </a:xfrm>
        </p:grpSpPr>
        <p:pic>
          <p:nvPicPr>
            <p:cNvPr id="1073742854" name="对象 27650"/>
            <p:cNvPicPr/>
            <p:nvPr/>
          </p:nvPicPr>
          <p:blipFill>
            <a:blip r:embed="rId2"/>
            <a:stretch>
              <a:fillRect/>
            </a:stretch>
          </p:blipFill>
          <p:spPr>
            <a:xfrm>
              <a:off x="642" y="1207"/>
              <a:ext cx="324" cy="193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073742855" name="对象 27651"/>
            <p:cNvPicPr/>
            <p:nvPr/>
          </p:nvPicPr>
          <p:blipFill>
            <a:blip r:embed="rId3"/>
            <a:stretch>
              <a:fillRect/>
            </a:stretch>
          </p:blipFill>
          <p:spPr>
            <a:xfrm>
              <a:off x="4407" y="1162"/>
              <a:ext cx="378" cy="201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073742856" name="对象 27652"/>
            <p:cNvPicPr/>
            <p:nvPr/>
          </p:nvPicPr>
          <p:blipFill>
            <a:blip r:embed="rId4"/>
            <a:stretch>
              <a:fillRect/>
            </a:stretch>
          </p:blipFill>
          <p:spPr>
            <a:xfrm>
              <a:off x="1051" y="1343"/>
              <a:ext cx="3372" cy="1530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1073742858" name="New picture" hidden="1"/>
          <p:cNvPicPr/>
          <p:nvPr/>
        </p:nvPicPr>
        <p:blipFill>
          <a:blip r:embed="rId5"/>
          <a:stretch>
            <a:fillRect/>
          </a:stretch>
        </p:blipFill>
        <p:spPr>
          <a:xfrm>
            <a:off x="12484100" y="11442700"/>
            <a:ext cx="431800" cy="355600"/>
          </a:xfrm>
          <a:prstGeom prst="cube">
            <a:avLst/>
          </a:prstGeom>
        </p:spPr>
      </p:pic>
      <p:pic>
        <p:nvPicPr>
          <p:cNvPr id="1073742859" name="New picture"/>
          <p:cNvPicPr/>
          <p:nvPr/>
        </p:nvPicPr>
        <p:blipFill>
          <a:blip r:embed="rId6"/>
          <a:stretch>
            <a:fillRect/>
          </a:stretch>
        </p:blipFill>
        <p:spPr>
          <a:xfrm>
            <a:off x="10363200" y="10668000"/>
            <a:ext cx="317500" cy="241300"/>
          </a:xfrm>
          <a:prstGeom prst="cube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98"/>
    </mc:Choice>
    <mc:Fallback>
      <p:transition spd="slow"/>
    </mc:Fallback>
  </mc:AlternateContent>
  <p:timing/>
</p:sld>
</file>

<file path=ppt/slides/slide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374650" y="334645"/>
            <a:ext cx="11475720" cy="60007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4000" b="1"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</a:rPr>
              <a:t>    </a:t>
            </a:r>
            <a:r>
              <a:rPr lang="zh-CN" sz="4000" b="1"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</a:rPr>
              <a:t>贾谊著作主要有</a:t>
            </a:r>
            <a:r>
              <a:rPr lang="zh-CN" sz="4000" b="1">
                <a:solidFill>
                  <a:srgbClr val="FF0000"/>
                </a:solidFill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</a:rPr>
              <a:t>散文和辞赋</a:t>
            </a:r>
            <a:r>
              <a:rPr lang="zh-CN" sz="4000" b="1"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</a:rPr>
              <a:t>两类，深受庄子与列子的影响。散文的主要文学成就是</a:t>
            </a:r>
            <a:r>
              <a:rPr lang="zh-CN" sz="4000" b="1">
                <a:solidFill>
                  <a:srgbClr val="2525F5"/>
                </a:solidFill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</a:rPr>
              <a:t>政论文，评论时政，风格朴实峻拔，议论酣畅</a:t>
            </a:r>
            <a:r>
              <a:rPr lang="zh-CN" sz="4000" b="1"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</a:rPr>
              <a:t>，鲁迅称之为“</a:t>
            </a:r>
            <a:r>
              <a:rPr lang="zh-CN" sz="4000" b="1">
                <a:solidFill>
                  <a:srgbClr val="FF0000"/>
                </a:solidFill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</a:rPr>
              <a:t>西汉鸿文</a:t>
            </a:r>
            <a:r>
              <a:rPr lang="zh-CN" sz="4000" b="1"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</a:rPr>
              <a:t>”，代表作有</a:t>
            </a:r>
            <a:r>
              <a:rPr lang="zh-CN" sz="4000" b="1">
                <a:solidFill>
                  <a:srgbClr val="FF0000"/>
                </a:solidFill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</a:rPr>
              <a:t>《过秦论》《论积贮疏》《陈政事疏》</a:t>
            </a:r>
            <a:r>
              <a:rPr lang="zh-CN" sz="4000" b="1"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</a:rPr>
              <a:t>等，其中《过秦论》总结了秦代兴亡的教训，实则昭汉之过。其辞赋皆为骚体，形式趋于散体化，是汉赋发展的先声，以</a:t>
            </a:r>
            <a:r>
              <a:rPr lang="zh-CN" sz="4000" b="1">
                <a:solidFill>
                  <a:srgbClr val="FF0000"/>
                </a:solidFill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</a:rPr>
              <a:t>《吊屈原赋》《服鸟赋》</a:t>
            </a:r>
            <a:r>
              <a:rPr lang="zh-CN" sz="4000" b="1"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</a:rPr>
              <a:t>最为著名。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98"/>
    </mc:Choice>
    <mc:Fallback>
      <p:transition spd="slow"/>
    </mc:Fallback>
  </mc:AlternateContent>
  <p:timing/>
</p:sld>
</file>

<file path=ppt/slides/slide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313055" y="88900"/>
            <a:ext cx="2465705" cy="768350"/>
          </a:xfrm>
          <a:prstGeom prst="rect">
            <a:avLst/>
          </a:prstGeom>
          <a:solidFill>
            <a:srgbClr val="67D6F1"/>
          </a:solidFill>
        </p:spPr>
        <p:txBody>
          <a:bodyPr wrap="square" rtlCol="0" anchor="ctr">
            <a:spAutoFit/>
          </a:bodyPr>
          <a:lstStyle/>
          <a:p>
            <a:pPr indent="0"/>
            <a:r>
              <a:rPr lang="zh-CN" sz="44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写作背景</a:t>
            </a:r>
            <a:endParaRPr lang="zh-CN" altLang="en-US" sz="4400" b="1" smtClean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221615" y="826135"/>
            <a:ext cx="11748770" cy="5631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90000"/>
              </a:lnSpc>
            </a:pPr>
            <a:r>
              <a:rPr lang="en-US" altLang="zh-CN" sz="400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</a:t>
            </a:r>
            <a:r>
              <a:rPr lang="zh-CN" sz="400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西汉文帝时代，是汉代所谓的“太平盛世”。贾谊以他敏锐的洞察力，看到了西汉王朝潜伏的危机。</a:t>
            </a:r>
            <a:r>
              <a:rPr lang="zh-CN" altLang="en-US" sz="400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当时，权贵豪门大量侵吞农民土地，逼使农民破产流亡，苛重的压迫剥削和酷虐的刑罚，也使阶级矛盾日渐激化。</a:t>
            </a:r>
            <a:r>
              <a:rPr lang="zh-CN" sz="400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然而，国内各种矛盾却日益加剧，统治者的地位有动摇的危险。为了调和各种矛盾，使西汉王朝长治久安，贾谊提出了不少改革时弊的政治主张，“观之上古，验之当世，参以人事，察盛衰之理，审权势之宜”。本文就是在这种思想指导下产生的。</a:t>
            </a:r>
            <a:endParaRPr lang="zh-CN" altLang="en-US" sz="400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98"/>
    </mc:Choice>
    <mc:Fallback>
      <p:transition spd="slow"/>
    </mc:Fallback>
  </mc:AlternateContent>
  <p:timing/>
</p:sld>
</file>

<file path=ppt/slides/slide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112395" y="673100"/>
            <a:ext cx="11995785" cy="60699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90000"/>
              </a:lnSpc>
            </a:pPr>
            <a:r>
              <a:rPr lang="zh-CN" sz="3600" b="1">
                <a:ea typeface="宋体" pitchFamily="2" charset="-122"/>
              </a:rPr>
              <a:t>过秦：（</a:t>
            </a:r>
            <a:r>
              <a:rPr lang="en-US" sz="3600" b="1">
                <a:latin typeface="宋体" panose="02010600030101010101" pitchFamily="2" charset="-122"/>
                <a:cs typeface="Arial" pitchFamily="34" charset="0"/>
              </a:rPr>
              <a:t>            </a:t>
            </a:r>
            <a:r>
              <a:rPr lang="zh-CN" sz="3600" b="1">
                <a:ea typeface="宋体" pitchFamily="2" charset="-122"/>
              </a:rPr>
              <a:t>）；论：表明文体是（</a:t>
            </a:r>
            <a:r>
              <a:rPr lang="en-US" sz="3600" b="1">
                <a:latin typeface="宋体" panose="02010600030101010101" pitchFamily="2" charset="-122"/>
                <a:cs typeface="Arial" pitchFamily="34" charset="0"/>
              </a:rPr>
              <a:t>      </a:t>
            </a:r>
            <a:r>
              <a:rPr lang="zh-CN" sz="3600" b="1">
                <a:ea typeface="宋体" pitchFamily="2" charset="-122"/>
              </a:rPr>
              <a:t>）。《过秦论》全文分为上、中、下三篇，课文是上篇，中篇和下篇分论秦二世、秦三世的过失。《过秦论》被鲁迅誉为</a:t>
            </a:r>
            <a:r>
              <a:rPr lang="en-US" sz="3600" b="1">
                <a:latin typeface="宋体" panose="02010600030101010101" pitchFamily="2" charset="-122"/>
                <a:cs typeface="Arial" pitchFamily="34" charset="0"/>
              </a:rPr>
              <a:t>“</a:t>
            </a:r>
            <a:r>
              <a:rPr lang="zh-CN" sz="3600" b="1">
                <a:ea typeface="宋体" pitchFamily="2" charset="-122"/>
              </a:rPr>
              <a:t>（</a:t>
            </a:r>
            <a:r>
              <a:rPr lang="en-US" sz="3600" b="1">
                <a:latin typeface="宋体" panose="02010600030101010101" pitchFamily="2" charset="-122"/>
                <a:cs typeface="Arial" pitchFamily="34" charset="0"/>
              </a:rPr>
              <a:t>        </a:t>
            </a:r>
            <a:r>
              <a:rPr lang="zh-CN" sz="3600" b="1">
                <a:ea typeface="宋体" pitchFamily="2" charset="-122"/>
              </a:rPr>
              <a:t>）</a:t>
            </a:r>
            <a:r>
              <a:rPr lang="zh-CN" sz="3600" b="1">
                <a:ea typeface="宋体" pitchFamily="2" charset="-122"/>
                <a:cs typeface="Arial" pitchFamily="34" charset="0"/>
              </a:rPr>
              <a:t>” 。</a:t>
            </a:r>
            <a:r>
              <a:rPr lang="zh-CN" sz="3600" b="1">
                <a:ea typeface="宋体" pitchFamily="2" charset="-122"/>
              </a:rPr>
              <a:t>（</a:t>
            </a:r>
            <a:r>
              <a:rPr lang="en-US" sz="3600" b="1">
                <a:latin typeface="宋体" panose="02010600030101010101" pitchFamily="2" charset="-122"/>
                <a:cs typeface="Arial" pitchFamily="34" charset="0"/>
              </a:rPr>
              <a:t>       </a:t>
            </a:r>
            <a:r>
              <a:rPr lang="zh-CN" sz="3600" b="1">
                <a:ea typeface="宋体" pitchFamily="2" charset="-122"/>
              </a:rPr>
              <a:t>）统一天下之后，为了享受而横征暴敛；为了修城造宫而滥征民力；为了钳制思想而（</a:t>
            </a:r>
            <a:r>
              <a:rPr lang="en-US" sz="3600" b="1">
                <a:latin typeface="宋体" panose="02010600030101010101" pitchFamily="2" charset="-122"/>
                <a:cs typeface="Arial" pitchFamily="34" charset="0"/>
              </a:rPr>
              <a:t>         </a:t>
            </a:r>
            <a:r>
              <a:rPr lang="zh-CN" sz="3600" b="1">
                <a:ea typeface="宋体" pitchFamily="2" charset="-122"/>
              </a:rPr>
              <a:t>）；终于导致农民大起义，秦朝迅速灭亡。西汉初期，经历了春秋战乱到楚汉战争，社会经济遭到了极大的破坏，土地荒芜，人民流亡，人口减少，经济凋敝。（</a:t>
            </a:r>
            <a:r>
              <a:rPr lang="en-US" sz="3600" b="1">
                <a:latin typeface="宋体" panose="02010600030101010101" pitchFamily="2" charset="-122"/>
                <a:cs typeface="Arial" pitchFamily="34" charset="0"/>
              </a:rPr>
              <a:t>     </a:t>
            </a:r>
            <a:r>
              <a:rPr lang="zh-CN" sz="3600" b="1">
                <a:ea typeface="宋体" pitchFamily="2" charset="-122"/>
              </a:rPr>
              <a:t>）的《过秦论》正是针对这种现实而写。他希望汉统治者能吸取秦灭亡的教训，推行</a:t>
            </a:r>
            <a:r>
              <a:rPr lang="en-US" sz="3600" b="1">
                <a:latin typeface="宋体" panose="02010600030101010101" pitchFamily="2" charset="-122"/>
                <a:cs typeface="Arial" pitchFamily="34" charset="0"/>
              </a:rPr>
              <a:t>“</a:t>
            </a:r>
            <a:r>
              <a:rPr lang="zh-CN" sz="3600" b="1">
                <a:ea typeface="宋体" pitchFamily="2" charset="-122"/>
              </a:rPr>
              <a:t>（</a:t>
            </a:r>
            <a:r>
              <a:rPr lang="en-US" sz="3600" b="1">
                <a:latin typeface="宋体" panose="02010600030101010101" pitchFamily="2" charset="-122"/>
                <a:cs typeface="Arial" pitchFamily="34" charset="0"/>
              </a:rPr>
              <a:t>     </a:t>
            </a:r>
            <a:r>
              <a:rPr lang="zh-CN" sz="3600" b="1">
                <a:ea typeface="宋体" pitchFamily="2" charset="-122"/>
              </a:rPr>
              <a:t>）</a:t>
            </a:r>
            <a:r>
              <a:rPr lang="zh-CN" sz="3600" b="1">
                <a:ea typeface="宋体" pitchFamily="2" charset="-122"/>
                <a:cs typeface="Arial" pitchFamily="34" charset="0"/>
              </a:rPr>
              <a:t>”以求经济发展，社会安定。即所谓“前事不忘后事之师”也。</a:t>
            </a:r>
            <a:r>
              <a:rPr lang="zh-CN" sz="3600" b="1">
                <a:ea typeface="宋体" pitchFamily="2" charset="-122"/>
              </a:rPr>
              <a:t>所以，本文名为</a:t>
            </a:r>
            <a:r>
              <a:rPr lang="zh-CN" sz="3600" b="1">
                <a:ea typeface="宋体" pitchFamily="2" charset="-122"/>
                <a:cs typeface="Arial" pitchFamily="34" charset="0"/>
              </a:rPr>
              <a:t>“过秦”，实是“</a:t>
            </a:r>
            <a:r>
              <a:rPr lang="zh-CN" sz="3600" b="1">
                <a:ea typeface="宋体" pitchFamily="2" charset="-122"/>
              </a:rPr>
              <a:t>（</a:t>
            </a:r>
            <a:r>
              <a:rPr lang="en-US" sz="3600" b="1">
                <a:latin typeface="宋体" panose="02010600030101010101" pitchFamily="2" charset="-122"/>
                <a:cs typeface="Arial" pitchFamily="34" charset="0"/>
              </a:rPr>
              <a:t>    </a:t>
            </a:r>
            <a:r>
              <a:rPr lang="zh-CN" sz="3600" b="1">
                <a:ea typeface="宋体" pitchFamily="2" charset="-122"/>
              </a:rPr>
              <a:t>）</a:t>
            </a:r>
            <a:r>
              <a:rPr lang="zh-CN" sz="3600" b="1">
                <a:ea typeface="宋体" pitchFamily="2" charset="-122"/>
                <a:cs typeface="Arial" pitchFamily="34" charset="0"/>
              </a:rPr>
              <a:t>”。</a:t>
            </a:r>
            <a:endParaRPr lang="zh-CN" altLang="en-US" sz="3600" b="1">
              <a:ea typeface="宋体" pitchFamily="2" charset="-122"/>
              <a:cs typeface="Arial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45440" y="65405"/>
            <a:ext cx="3359150" cy="76835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indent="0"/>
            <a:r>
              <a:rPr lang="zh-CN" sz="4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文章解题</a:t>
            </a:r>
            <a:endParaRPr lang="zh-CN" altLang="en-US" sz="2800" b="1" smtClean="0">
              <a:solidFill>
                <a:schemeClr val="bg1"/>
              </a:solidFill>
              <a:latin typeface="仿宋" panose="02010609060101010101" charset="-122"/>
              <a:ea typeface="仿宋" panose="02010609060101010101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969135" y="527051"/>
            <a:ext cx="2926080" cy="75565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指出秦的过失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9257030" y="527051"/>
            <a:ext cx="1554480" cy="75565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议论文</a:t>
            </a:r>
            <a:endParaRPr lang="zh-CN" altLang="en-US" sz="3600" smtClean="0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480185" y="2033270"/>
            <a:ext cx="2011680" cy="75565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西汉鸿文</a:t>
            </a:r>
            <a:endParaRPr lang="zh-CN" altLang="en-US" sz="3600" smtClean="0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333365" y="2033270"/>
            <a:ext cx="1554480" cy="75565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秦始皇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547495" y="3051176"/>
            <a:ext cx="2011680" cy="75565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焚书坑儒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685800" y="4531996"/>
            <a:ext cx="1097280" cy="75565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贾谊</a:t>
            </a:r>
            <a:endParaRPr lang="zh-CN" altLang="en-US" sz="2800" smtClean="0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933055" y="5035233"/>
            <a:ext cx="1323975" cy="64516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fontAlgn="auto">
              <a:lnSpc>
                <a:spcPct val="100000"/>
              </a:lnSpc>
            </a:pPr>
            <a:r>
              <a:rPr lang="zh-CN" altLang="en-US" sz="360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仁政</a:t>
            </a:r>
            <a:endParaRPr lang="zh-CN" altLang="en-US" sz="3600" smtClean="0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057265" y="5975985"/>
            <a:ext cx="1196340" cy="75565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诫汉</a:t>
            </a:r>
            <a:endParaRPr lang="zh-CN" altLang="en-US" sz="2800" smtClean="0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98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9460" name="AutoShape 4"/>
          <p:cNvSpPr/>
          <p:nvPr/>
        </p:nvSpPr>
        <p:spPr>
          <a:xfrm>
            <a:off x="4800600" y="765175"/>
            <a:ext cx="1655763" cy="935038"/>
          </a:xfrm>
          <a:prstGeom prst="wedgeRoundRectCallout">
            <a:avLst>
              <a:gd name="adj1" fmla="val -43750"/>
              <a:gd name="adj2" fmla="val 70000"/>
              <a:gd name="adj3" fmla="val 16667"/>
            </a:avLst>
          </a:prstGeom>
          <a:noFill/>
          <a:ln w="9525">
            <a:noFill/>
          </a:ln>
        </p:spPr>
        <p:txBody>
          <a:bodyPr/>
          <a:lstStyle/>
          <a:p>
            <a:pPr algn="ctr">
              <a:spcBef>
                <a:spcPct val="50000"/>
              </a:spcBef>
            </a:pPr>
            <a:endParaRPr lang="zh-CN" altLang="zh-CN" sz="4800" b="1">
              <a:solidFill>
                <a:srgbClr val="CC0000"/>
              </a:solidFill>
              <a:latin typeface="Times New Roman" pitchFamily="18" charset="0"/>
              <a:ea typeface="隶书" pitchFamily="49" charset="-122"/>
            </a:endParaRPr>
          </a:p>
        </p:txBody>
      </p:sp>
      <p:sp>
        <p:nvSpPr>
          <p:cNvPr id="47118" name="Text Box 14"/>
          <p:cNvSpPr txBox="1"/>
          <p:nvPr/>
        </p:nvSpPr>
        <p:spPr>
          <a:xfrm>
            <a:off x="215900" y="3888105"/>
            <a:ext cx="11791315" cy="2749550"/>
          </a:xfrm>
          <a:prstGeom prst="rect">
            <a:avLst/>
          </a:prstGeom>
          <a:noFill/>
          <a:ln w="9525" cap="flat" cmpd="sng">
            <a:noFill/>
            <a:prstDash val="solid"/>
            <a:miter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AAF0F4">
                    <a:alpha val="18039"/>
                  </a:srgbClr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en-US" altLang="zh-CN" sz="3600" b="1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</a:t>
            </a:r>
            <a:r>
              <a:rPr lang="zh-CN" altLang="en-US" sz="3600" b="1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秦孝公占据着崤山和函谷关的险固地势，拥有雍州的土地，君臣牢固地守卫着来伺机夺取周王室的权力，(秦孝公)有统一天下的雄心。正当这时，商鞅辅佐他，对内建立法规制度，从事耕作纺织，修造防守和进攻的器械;对外实行连衡策略，使诸侯自相争斗。因此，秦国轻而易举地夺取了黄河以西的土地。</a:t>
            </a:r>
            <a:endParaRPr lang="en-US" altLang="zh-CN" sz="3600" b="1"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15900" y="190500"/>
            <a:ext cx="11791950" cy="20840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90000"/>
              </a:lnSpc>
            </a:pPr>
            <a:r>
              <a:rPr lang="en-US" altLang="zh-CN" sz="360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</a:t>
            </a:r>
            <a:r>
              <a:rPr lang="zh-CN" altLang="en-US" sz="360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秦孝公据崤（xiáo）函之固，拥雍州之地，君臣固守以窥周室，有</a:t>
            </a:r>
            <a:r>
              <a:rPr lang="zh-CN" altLang="en-US" sz="3600" smtClean="0">
                <a:solidFill>
                  <a:srgbClr val="2525F5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席</a:t>
            </a:r>
            <a:r>
              <a:rPr lang="zh-CN" altLang="en-US" sz="360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卷天下，</a:t>
            </a:r>
            <a:r>
              <a:rPr lang="zh-CN" altLang="en-US" sz="3600" smtClean="0">
                <a:solidFill>
                  <a:srgbClr val="2525F5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包</a:t>
            </a:r>
            <a:r>
              <a:rPr lang="zh-CN" altLang="en-US" sz="360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举宇内，</a:t>
            </a:r>
            <a:r>
              <a:rPr lang="zh-CN" altLang="en-US" sz="3600" smtClean="0">
                <a:solidFill>
                  <a:srgbClr val="2525F5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囊</a:t>
            </a:r>
            <a:r>
              <a:rPr lang="zh-CN" altLang="en-US" sz="360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括四海之意，并吞八荒之心。当是时也，商君佐之，内立法度，务耕织，修守战之具，外连衡而</a:t>
            </a:r>
            <a:r>
              <a:rPr lang="zh-CN" altLang="en-US" sz="3600" smtClean="0">
                <a:solidFill>
                  <a:srgbClr val="2525F5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斗</a:t>
            </a:r>
            <a:r>
              <a:rPr lang="zh-CN" altLang="en-US" sz="360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诸侯。于是秦人拱手而取西河之外。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215900" y="2063433"/>
            <a:ext cx="9326880" cy="119888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l" fontAlgn="auto">
              <a:lnSpc>
                <a:spcPct val="100000"/>
              </a:lnSpc>
            </a:pPr>
            <a:r>
              <a:rPr lang="zh-CN" altLang="en-US" sz="3600" smtClean="0">
                <a:solidFill>
                  <a:srgbClr val="2525F5"/>
                </a:solidFill>
              </a:rPr>
              <a:t>席、包、囊：名词作状语，像席、包、囊一样</a:t>
            </a:r>
          </a:p>
          <a:p>
            <a:pPr algn="l" fontAlgn="auto">
              <a:lnSpc>
                <a:spcPct val="100000"/>
              </a:lnSpc>
            </a:pPr>
            <a:r>
              <a:rPr lang="zh-CN" altLang="en-US" sz="3600" smtClean="0">
                <a:solidFill>
                  <a:srgbClr val="2525F5"/>
                </a:solidFill>
                <a:sym typeface="+mn-ea"/>
              </a:rPr>
              <a:t>斗：使动用法,使……争斗</a:t>
            </a:r>
            <a:endParaRPr lang="zh-CN" altLang="en-US" sz="3600" smtClean="0">
              <a:solidFill>
                <a:srgbClr val="2525F5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98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71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71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18" grpId="0"/>
      <p:bldP spid="5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429895" y="471805"/>
            <a:ext cx="11332210" cy="13220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4000" b="0">
                <a:latin typeface="黑体" panose="02010609060101010101" charset="-122"/>
                <a:ea typeface="黑体" panose="02010609060101010101" charset="-122"/>
              </a:rPr>
              <a:t>秦孝公时期，秦国始兴，秦国是攻势还是守势？</a:t>
            </a:r>
          </a:p>
          <a:p>
            <a:pPr indent="0"/>
            <a:r>
              <a:rPr lang="zh-CN" sz="4000" b="0">
                <a:latin typeface="黑体" panose="02010609060101010101" charset="-122"/>
                <a:ea typeface="黑体" panose="02010609060101010101" charset="-122"/>
              </a:rPr>
              <a:t>此时的秦国有哪些有利条件？施行了哪些政策？</a:t>
            </a:r>
            <a:endParaRPr lang="zh-CN" altLang="en-US" sz="4000" b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634615" y="1960245"/>
            <a:ext cx="5692140" cy="286131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indent="0"/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条件：崤函雍州，君臣固守政策：内立法度，对外连衡
</a:t>
            </a:r>
            <a:endParaRPr lang="zh-CN" altLang="en-US" sz="3600" smtClean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endParaRPr lang="zh-CN" altLang="en-US" sz="3600" smtClean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10260" y="3377565"/>
            <a:ext cx="1331595" cy="75565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攻 势</a:t>
            </a:r>
            <a:endParaRPr lang="zh-CN" altLang="en-US" sz="3600" b="1" smtClean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99720" y="2477453"/>
            <a:ext cx="2225040" cy="82994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4000" b="1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秦国始兴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8463280" y="2602230"/>
            <a:ext cx="3429000" cy="2306955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4000" b="1">
                <a:solidFill>
                  <a:srgbClr val="2525F5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第一段：</a:t>
            </a:r>
          </a:p>
          <a:p>
            <a:pPr algn="ctr">
              <a:lnSpc>
                <a:spcPct val="120000"/>
              </a:lnSpc>
            </a:pPr>
            <a:r>
              <a:rPr lang="zh-CN" altLang="en-US" sz="4000" b="1">
                <a:solidFill>
                  <a:srgbClr val="2525F5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秦孝公时期，</a:t>
            </a:r>
          </a:p>
          <a:p>
            <a:pPr algn="ctr">
              <a:lnSpc>
                <a:spcPct val="120000"/>
              </a:lnSpc>
            </a:pPr>
            <a:r>
              <a:rPr lang="zh-CN" altLang="en-US" sz="4000" b="1">
                <a:solidFill>
                  <a:srgbClr val="2525F5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秦国势力崛起。</a:t>
            </a:r>
            <a:endParaRPr lang="zh-CN" altLang="en-US" sz="4000" b="1" smtClean="0">
              <a:solidFill>
                <a:srgbClr val="2525F5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98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1"/>
      <p:bldP spid="10" grpId="2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3268" name="Text Box 20"/>
          <p:cNvSpPr txBox="1"/>
          <p:nvPr/>
        </p:nvSpPr>
        <p:spPr>
          <a:xfrm>
            <a:off x="236855" y="3935730"/>
            <a:ext cx="11955145" cy="2749550"/>
          </a:xfrm>
          <a:prstGeom prst="rect">
            <a:avLst/>
          </a:prstGeom>
          <a:noFill/>
          <a:ln w="9525" cap="flat" cmpd="sng">
            <a:noFill/>
            <a:prstDash val="solid"/>
            <a:miter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339966">
                    <a:alpha val="16862"/>
                  </a:srgbClr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 fontAlgn="auto">
              <a:lnSpc>
                <a:spcPct val="80000"/>
              </a:lnSpc>
            </a:pPr>
            <a:r>
              <a:rPr lang="en-US" alt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孝公死后，惠文王、武王、昭襄王继承已有的基业，沿袭前代策略，向南攻取汉中，向西吞并巴、蜀，向东割取肥沃的土地，向北占领位于要害的郡邑。诸侯恐慌害怕，开会结盟，谋求使秦国弱小的办法。不吝惜珍奇贵重的器物和肥沃富饶的土地，用来招纳天下的优秀人才，订立合纵盟约，结成一体。</a:t>
            </a:r>
            <a:r>
              <a:rPr lang="zh-CN" altLang="en-US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236855" y="180975"/>
            <a:ext cx="11698605" cy="25825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90000"/>
              </a:lnSpc>
            </a:pPr>
            <a:r>
              <a:rPr lang="en-US" altLang="zh-CN" sz="360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</a:t>
            </a:r>
            <a:r>
              <a:rPr lang="zh-CN" altLang="en-US" sz="360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孝公既没（mò），惠文、武、昭襄蒙故业，因遗策，南取汉中，西举巴、蜀，东割膏腴之地，北收要害之郡。诸侯恐惧，会盟而谋弱秦，不</a:t>
            </a:r>
            <a:r>
              <a:rPr lang="zh-CN" altLang="en-US" sz="3600" smtClean="0">
                <a:solidFill>
                  <a:srgbClr val="2525F5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爱</a:t>
            </a:r>
            <a:r>
              <a:rPr lang="zh-CN" altLang="en-US" sz="360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珍器重宝肥饶之地，以致天下之士，合从（zòng）缔交，相与为一。</a:t>
            </a:r>
          </a:p>
          <a:p>
            <a:pPr>
              <a:lnSpc>
                <a:spcPct val="90000"/>
              </a:lnSpc>
            </a:pPr>
            <a:r>
              <a:rPr lang="zh-CN" altLang="en-US" sz="3600" smtClean="0">
                <a:solidFill>
                  <a:srgbClr val="2525F5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爱：吝惜   </a:t>
            </a:r>
            <a:r>
              <a:rPr lang="zh-CN" altLang="en-US" sz="3600" smtClean="0">
                <a:solidFill>
                  <a:srgbClr val="2525F5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以致：用来招纳</a:t>
            </a:r>
            <a:endParaRPr lang="zh-CN" altLang="en-US" sz="3600" smtClean="0">
              <a:solidFill>
                <a:srgbClr val="2525F5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98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32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32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6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3554" name="Rectangle 2"/>
          <p:cNvSpPr/>
          <p:nvPr/>
        </p:nvSpPr>
        <p:spPr>
          <a:xfrm>
            <a:off x="191770" y="222250"/>
            <a:ext cx="11756390" cy="2862580"/>
          </a:xfrm>
          <a:prstGeom prst="rect">
            <a:avLst/>
          </a:prstGeom>
          <a:noFill/>
          <a:ln w="9525">
            <a:noFill/>
          </a:ln>
        </p:spPr>
        <p:txBody>
          <a:bodyPr wrap="square" lIns="90000" tIns="46800" rIns="90000" bIns="46800">
            <a:spAutoFit/>
          </a:bodyPr>
          <a:lstStyle/>
          <a:p>
            <a:pPr fontAlgn="auto">
              <a:lnSpc>
                <a:spcPct val="100000"/>
              </a:lnSpc>
              <a:spcBef>
                <a:spcPct val="0"/>
              </a:spcBef>
            </a:pPr>
            <a:r>
              <a:rPr lang="zh-CN" altLang="en-US" sz="36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当此之时</a:t>
            </a:r>
            <a:r>
              <a:rPr lang="en-US" altLang="zh-CN" sz="36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,</a:t>
            </a:r>
            <a:r>
              <a:rPr lang="zh-CN" altLang="en-US" sz="36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齐有孟尝</a:t>
            </a:r>
            <a:r>
              <a:rPr lang="en-US" altLang="zh-CN" sz="36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,</a:t>
            </a:r>
            <a:r>
              <a:rPr lang="zh-CN" altLang="en-US" sz="36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赵有平原</a:t>
            </a:r>
            <a:r>
              <a:rPr lang="en-US" altLang="zh-CN" sz="36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,</a:t>
            </a:r>
            <a:r>
              <a:rPr lang="zh-CN" altLang="en-US" sz="36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楚有春申，魏有信陵。</a:t>
            </a:r>
            <a:r>
              <a:rPr lang="zh-CN" altLang="en-US" sz="3600" b="1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此四君者</a:t>
            </a:r>
            <a:r>
              <a:rPr lang="en-US" altLang="zh-CN" sz="3600" b="1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,</a:t>
            </a:r>
            <a:r>
              <a:rPr lang="zh-CN" altLang="en-US" sz="3600" b="1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皆明智而忠信</a:t>
            </a:r>
            <a:r>
              <a:rPr lang="en-US" altLang="zh-CN" sz="36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,</a:t>
            </a:r>
            <a:r>
              <a:rPr lang="zh-CN" altLang="en-US" sz="36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宽厚而爱人</a:t>
            </a:r>
            <a:r>
              <a:rPr lang="en-US" altLang="zh-CN" sz="36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,</a:t>
            </a:r>
            <a:r>
              <a:rPr lang="zh-CN" altLang="en-US" sz="36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尊</a:t>
            </a:r>
            <a:r>
              <a:rPr lang="zh-CN" altLang="en-US" sz="3600" b="1">
                <a:solidFill>
                  <a:srgbClr val="2525F5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贤</a:t>
            </a:r>
            <a:r>
              <a:rPr lang="zh-CN" altLang="en-US" sz="36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而重士</a:t>
            </a:r>
            <a:r>
              <a:rPr lang="en-US" altLang="zh-CN" sz="36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,</a:t>
            </a:r>
            <a:r>
              <a:rPr lang="zh-CN" altLang="en-US" sz="36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约从离衡</a:t>
            </a:r>
            <a:r>
              <a:rPr lang="en-US" altLang="zh-CN" sz="36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,</a:t>
            </a:r>
            <a:r>
              <a:rPr lang="zh-CN" altLang="en-US" sz="36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兼韩、魏、燕、楚、齐、赵、宋、卫、中山之众。</a:t>
            </a:r>
          </a:p>
          <a:p>
            <a:pPr fontAlgn="auto">
              <a:lnSpc>
                <a:spcPct val="100000"/>
              </a:lnSpc>
              <a:spcBef>
                <a:spcPct val="0"/>
              </a:spcBef>
            </a:pPr>
            <a:r>
              <a:rPr lang="zh-CN" altLang="en-US" sz="3600" b="1">
                <a:solidFill>
                  <a:srgbClr val="2525F5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贤：形容词作名词,贤者,贤能的人</a:t>
            </a:r>
          </a:p>
          <a:p>
            <a:pPr fontAlgn="auto">
              <a:lnSpc>
                <a:spcPct val="100000"/>
              </a:lnSpc>
              <a:spcBef>
                <a:spcPct val="0"/>
              </a:spcBef>
            </a:pPr>
            <a:r>
              <a:rPr lang="zh-CN" altLang="en-US" sz="3600" b="1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此四君者：判断句</a:t>
            </a:r>
            <a:endParaRPr lang="zh-CN" altLang="en-US" sz="3600" b="1">
              <a:solidFill>
                <a:srgbClr val="2525F5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54288" name="Text Box 16"/>
          <p:cNvSpPr txBox="1"/>
          <p:nvPr/>
        </p:nvSpPr>
        <p:spPr>
          <a:xfrm>
            <a:off x="303530" y="4062095"/>
            <a:ext cx="11644630" cy="2582545"/>
          </a:xfrm>
          <a:prstGeom prst="rect">
            <a:avLst/>
          </a:prstGeom>
          <a:noFill/>
          <a:ln w="9525" cap="flat" cmpd="sng">
            <a:noFill/>
            <a:prstDash val="solid"/>
            <a:miter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339966">
                    <a:alpha val="16862"/>
                  </a:srgbClr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 fontAlgn="auto">
              <a:lnSpc>
                <a:spcPct val="90000"/>
              </a:lnSpc>
            </a:pPr>
            <a:r>
              <a:rPr lang="en-US" alt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在这个时候</a:t>
            </a:r>
            <a:r>
              <a:rPr lang="en-US" alt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齐国有孟尝君</a:t>
            </a:r>
            <a:r>
              <a:rPr lang="en-US" alt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赵国有平原君</a:t>
            </a:r>
            <a:r>
              <a:rPr lang="en-US" alt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楚国有春申君</a:t>
            </a:r>
            <a:r>
              <a:rPr lang="en-US" alt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魏国有信陵君。这四位封君</a:t>
            </a:r>
            <a:r>
              <a:rPr lang="en-US" alt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都是聪明才智而又忠诚可靠，宽仁厚道而又爱护人民，尊敬贤能而又重用士人的君主。他们相约实行合纵政策</a:t>
            </a:r>
            <a:r>
              <a:rPr lang="en-US" alt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离散秦国的连横政策</a:t>
            </a:r>
            <a:r>
              <a:rPr lang="en-US" alt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集聚了韩、魏、燕、赵、宋、卫、中山等国家的军队。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98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42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42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5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35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88" grpId="0"/>
    </p:bldLst>
  </p:timing>
</p:sld>
</file>

<file path=ppt/tags/tag1.xml><?xml version="1.0" encoding="utf-8"?>
<p:tagLst xmlns:p="http://schemas.openxmlformats.org/presentationml/2006/main">
  <p:tag name="AS_NET" val="4.0.30319.42000"/>
  <p:tag name="AS_OS" val="Unix 3.10 unknown"/>
  <p:tag name="AS_RELEASE_DATE" val="2017.06.20"/>
  <p:tag name="AS_TITLE" val="Aspose.Slides for Java"/>
  <p:tag name="AS_VERSION" val="17.6"/>
  <p:tag name="ISLIDE TOOLS.GUIDESSETTING" val="{&quot;Id&quot;:&quot;GuidesStyle_Normal&quot;,&quot;Name&quot;:&quot;正常&quot;,&quot;HeaderHeight&quot;:10.0,&quot;FooterHeight&quot;:4.0,&quot;SideMargin&quot;:3.0,&quot;TopMargin&quot;:3.0,&quot;BottomMargin&quot;:3.0,&quot;IntervalMargin&quot;:3.0}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PRESENTATION_TITLE" val="演示文稿7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_ULTRA_SCORM_COURSE_ID" val="63420BE3-0378-4AB3-A227-3A11787E5055"/>
  <p:tag name="ISPRINGCLOUDFOLDERID" val="0"/>
  <p:tag name="ISPRINGCLOUDFOLDERPATH" val="系统信息库"/>
  <p:tag name="ISPRINGONLINEFOLDERID" val="0"/>
  <p:tag name="ISPRINGONLINEFOLDERPATH" val="内容列表"/>
</p:tagLst>
</file>

<file path=ppt/theme/theme1.xml><?xml version="1.0" encoding="utf-8"?>
<a:theme xmlns:r="http://schemas.openxmlformats.org/officeDocument/2006/relationships" xmlns:a="http://schemas.openxmlformats.org/drawingml/2006/main" name="PPT定制1801380800">
  <a:themeElements>
    <a:clrScheme name="MC-欧美风主题色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7DA5A3"/>
      </a:accent1>
      <a:accent2>
        <a:srgbClr val="C9979C"/>
      </a:accent2>
      <a:accent3>
        <a:srgbClr val="6C7F4D"/>
      </a:accent3>
      <a:accent4>
        <a:srgbClr val="7DA5A3"/>
      </a:accent4>
      <a:accent5>
        <a:srgbClr val="C9979C"/>
      </a:accent5>
      <a:accent6>
        <a:srgbClr val="6C7F4D"/>
      </a:accent6>
      <a:hlink>
        <a:srgbClr val="0563C1"/>
      </a:hlink>
      <a:folHlink>
        <a:srgbClr val="954F72"/>
      </a:folHlink>
    </a:clrScheme>
    <a:fontScheme name="Arial+微软雅黑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 anchor="ctr">
        <a:spAutoFit/>
      </a:bodyPr>
      <a:lstStyle>
        <a:defPPr>
          <a:lnSpc>
            <a:spcPct val="120000"/>
          </a:lnSpc>
          <a:defRPr dirty="0" smtClean="0">
            <a:solidFill>
              <a:schemeClr val="tx1">
                <a:lumMod val="75000"/>
                <a:lumOff val="25000"/>
              </a:schemeClr>
            </a:solidFill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E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104</Paragraphs>
  <Slides>28</Slides>
  <Notes>24</Notes>
  <TotalTime>0</TotalTime>
  <HiddenSlides>0</HiddenSlides>
  <MMClips>0</MMClips>
  <ScaleCrop>0</ScaleCrop>
  <HeadingPairs>
    <vt:vector baseType="variant" size="4"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baseType="lpstr" size="29">
      <vt:lpstr>PPT定制1801380800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</vt:vector>
  </TitlesOfParts>
  <LinksUpToDate>0</LinksUpToDate>
  <SharedDoc>0</SharedDoc>
  <HyperlinksChanged>0</HyperlinksChanged>
  <Application>Aspose.Slides for Java</Application>
  <AppVersion>17.0600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2020-12-02T13:49:05.256</cp:lastPrinted>
  <dcterms:created xsi:type="dcterms:W3CDTF">2020-12-02T13:49:05Z</dcterms:created>
  <dcterms:modified xsi:type="dcterms:W3CDTF">2020-12-02T05:49:05Z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