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6" r:id="rId3"/>
    <p:sldId id="543" r:id="rId4"/>
    <p:sldId id="319" r:id="rId5"/>
    <p:sldId id="261" r:id="rId6"/>
    <p:sldId id="285" r:id="rId7"/>
    <p:sldId id="286" r:id="rId8"/>
    <p:sldId id="287" r:id="rId9"/>
    <p:sldId id="288" r:id="rId10"/>
    <p:sldId id="291" r:id="rId11"/>
    <p:sldId id="292" r:id="rId12"/>
    <p:sldId id="293" r:id="rId13"/>
    <p:sldId id="294" r:id="rId15"/>
    <p:sldId id="505" r:id="rId16"/>
    <p:sldId id="501" r:id="rId17"/>
    <p:sldId id="503" r:id="rId18"/>
    <p:sldId id="504" r:id="rId19"/>
    <p:sldId id="502" r:id="rId20"/>
    <p:sldId id="295" r:id="rId21"/>
    <p:sldId id="301" r:id="rId22"/>
    <p:sldId id="302" r:id="rId23"/>
    <p:sldId id="303" r:id="rId24"/>
    <p:sldId id="304" r:id="rId25"/>
    <p:sldId id="305" r:id="rId26"/>
    <p:sldId id="474" r:id="rId27"/>
    <p:sldId id="386" r:id="rId28"/>
    <p:sldId id="414" r:id="rId29"/>
    <p:sldId id="416" r:id="rId30"/>
    <p:sldId id="417" r:id="rId31"/>
    <p:sldId id="418" r:id="rId32"/>
    <p:sldId id="420" r:id="rId33"/>
    <p:sldId id="419" r:id="rId34"/>
    <p:sldId id="395" r:id="rId35"/>
    <p:sldId id="396" r:id="rId36"/>
    <p:sldId id="411" r:id="rId37"/>
    <p:sldId id="397" r:id="rId38"/>
    <p:sldId id="412" r:id="rId39"/>
    <p:sldId id="398" r:id="rId40"/>
    <p:sldId id="399" r:id="rId41"/>
    <p:sldId id="400" r:id="rId42"/>
    <p:sldId id="401" r:id="rId43"/>
    <p:sldId id="402" r:id="rId44"/>
    <p:sldId id="413" r:id="rId45"/>
    <p:sldId id="306" r:id="rId46"/>
    <p:sldId id="330" r:id="rId47"/>
    <p:sldId id="307" r:id="rId48"/>
    <p:sldId id="308" r:id="rId49"/>
    <p:sldId id="309" r:id="rId50"/>
    <p:sldId id="310" r:id="rId51"/>
    <p:sldId id="311" r:id="rId52"/>
    <p:sldId id="312" r:id="rId5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黑体" panose="02010609060101010101" pitchFamily="49"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黑体" panose="02010609060101010101" pitchFamily="49"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黑体" panose="02010609060101010101" pitchFamily="49"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黑体" panose="02010609060101010101" pitchFamily="49"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黑体" panose="02010609060101010101" pitchFamily="49"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黑体" panose="02010609060101010101" pitchFamily="49"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黑体" panose="02010609060101010101" pitchFamily="49"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黑体" panose="02010609060101010101" pitchFamily="49"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黑体" panose="020106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CCFF66"/>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5" d="100"/>
          <a:sy n="65" d="100"/>
        </p:scale>
        <p:origin x="-1536" y="-114"/>
      </p:cViewPr>
      <p:guideLst>
        <p:guide orient="horz" pos="2218"/>
        <p:guide pos="2931"/>
      </p:guideLst>
    </p:cSldViewPr>
  </p:slideViewPr>
  <p:notesTextViewPr>
    <p:cViewPr>
      <p:scale>
        <a:sx n="100" d="100"/>
        <a:sy n="100" d="100"/>
      </p:scale>
      <p:origin x="0" y="0"/>
    </p:cViewPr>
  </p:notesTextViewPr>
  <p:sorterViewPr showFormatting="0">
    <p:cViewPr>
      <p:scale>
        <a:sx n="66" d="100"/>
        <a:sy n="66" d="100"/>
      </p:scale>
      <p:origin x="0" y="426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0264E2EA-F042-46EE-A879-F7ED8B39A50B}"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66562" name="幻灯片图像占位符 1"/>
          <p:cNvSpPr>
            <a:spLocks noGrp="1" noRot="1" noChangeAspect="1" noTextEdit="1"/>
          </p:cNvSpPr>
          <p:nvPr>
            <p:ph type="sldImg"/>
          </p:nvPr>
        </p:nvSpPr>
        <p:spPr>
          <a:xfrm>
            <a:off x="1141413" y="684213"/>
            <a:ext cx="4572000" cy="3429000"/>
          </a:xfrm>
          <a:ln>
            <a:solidFill>
              <a:srgbClr val="000000">
                <a:alpha val="100000"/>
              </a:srgbClr>
            </a:solidFill>
            <a:miter lim="800000"/>
          </a:ln>
        </p:spPr>
      </p:sp>
      <p:sp>
        <p:nvSpPr>
          <p:cNvPr id="66563" name="备注占位符 2"/>
          <p:cNvSpPr>
            <a:spLocks noGrp="1"/>
          </p:cNvSpPr>
          <p:nvPr>
            <p:ph type="body" idx="1"/>
          </p:nvPr>
        </p:nvSpPr>
        <p:spPr>
          <a:xfrm>
            <a:off x="684213" y="4341813"/>
            <a:ext cx="5486400" cy="4114800"/>
          </a:xfrm>
          <a:noFill/>
          <a:ln>
            <a:noFill/>
          </a:ln>
        </p:spPr>
        <p:txBody>
          <a:bodyPr wrap="square" lIns="91440" tIns="45720" rIns="91440" bIns="45720" anchor="t"/>
          <a:p>
            <a:pPr lvl="0" eaLnBrk="1" hangingPunct="1">
              <a:lnSpc>
                <a:spcPct val="90000"/>
              </a:lnSpc>
              <a:spcBef>
                <a:spcPct val="0"/>
              </a:spcBef>
            </a:pPr>
            <a:r>
              <a:rPr lang="zh-CN" altLang="zh-CN" b="1" dirty="0"/>
              <a:t>〖</a:t>
            </a:r>
            <a:r>
              <a:rPr lang="zh-CN" altLang="en-US" b="1" dirty="0"/>
              <a:t>主要事迹</a:t>
            </a:r>
            <a:r>
              <a:rPr lang="zh-CN" altLang="zh-CN" b="1" dirty="0"/>
              <a:t>〗“</a:t>
            </a:r>
            <a:r>
              <a:rPr lang="zh-CN" altLang="en-US" b="1" dirty="0"/>
              <a:t>微尘”起初是青岛一位数次捐款不留姓名的普通市民，后来，扩散成一个爱心群体，再后来，扩展成一个关爱他人的爱心符号。以“微尘”命名的募捐箱、徽章，走进青岛的大街小巷，成为青岛一个体现爱心的公益品牌。</a:t>
            </a:r>
            <a:endParaRPr lang="zh-CN" altLang="en-US" b="1" dirty="0"/>
          </a:p>
          <a:p>
            <a:pPr lvl="0" eaLnBrk="1" hangingPunct="1">
              <a:lnSpc>
                <a:spcPct val="90000"/>
              </a:lnSpc>
              <a:spcBef>
                <a:spcPct val="0"/>
              </a:spcBef>
            </a:pPr>
            <a:r>
              <a:rPr lang="zh-CN" altLang="en-US" b="1" dirty="0"/>
              <a:t>青岛市红十字会的工作人员在翻阅了捐款记录后惊讶地发现，早在</a:t>
            </a:r>
            <a:r>
              <a:rPr lang="zh-CN" altLang="zh-CN" b="1" dirty="0"/>
              <a:t>2004</a:t>
            </a:r>
            <a:r>
              <a:rPr lang="zh-CN" altLang="en-US" b="1" dirty="0"/>
              <a:t>年，一位神秘女士就已经使用“微尘”的名字多次大额捐款：非典时期捐款</a:t>
            </a:r>
            <a:r>
              <a:rPr lang="zh-CN" altLang="zh-CN" b="1" dirty="0"/>
              <a:t>2</a:t>
            </a:r>
            <a:r>
              <a:rPr lang="zh-CN" altLang="en-US" b="1" dirty="0"/>
              <a:t>万元，新疆喀什地震捐款</a:t>
            </a:r>
            <a:r>
              <a:rPr lang="zh-CN" altLang="zh-CN" b="1" dirty="0"/>
              <a:t>5</a:t>
            </a:r>
            <a:r>
              <a:rPr lang="zh-CN" altLang="en-US" b="1" dirty="0"/>
              <a:t>万元，为白血病儿童捐款</a:t>
            </a:r>
            <a:r>
              <a:rPr lang="zh-CN" altLang="zh-CN" b="1" dirty="0"/>
              <a:t>1</a:t>
            </a:r>
            <a:r>
              <a:rPr lang="zh-CN" altLang="en-US" b="1" dirty="0"/>
              <a:t>万元，湖南灾区捐款</a:t>
            </a:r>
            <a:r>
              <a:rPr lang="zh-CN" altLang="zh-CN" b="1" dirty="0"/>
              <a:t>5</a:t>
            </a:r>
            <a:r>
              <a:rPr lang="zh-CN" altLang="en-US" b="1" dirty="0"/>
              <a:t>万元</a:t>
            </a:r>
            <a:r>
              <a:rPr lang="zh-CN" altLang="zh-CN" b="1" dirty="0"/>
              <a:t>……</a:t>
            </a:r>
            <a:r>
              <a:rPr lang="zh-CN" altLang="en-US" b="1" dirty="0"/>
              <a:t>当人们正在努力寻找“微尘”时，一个又一个“微尘”出现了。截至目前，青岛市红十字会收到的上千笔捐款中，很多捐助者都署名“微尘”。每一双充满善意的援手，每一张不同模样的面孔，都记录下一个共同的名字</a:t>
            </a:r>
            <a:r>
              <a:rPr lang="zh-CN" altLang="zh-CN" b="1" dirty="0"/>
              <a:t>——“</a:t>
            </a:r>
            <a:r>
              <a:rPr lang="zh-CN" altLang="en-US" b="1" dirty="0"/>
              <a:t>微尘”。</a:t>
            </a:r>
            <a:endParaRPr lang="zh-CN" altLang="en-US" b="1" dirty="0"/>
          </a:p>
          <a:p>
            <a:pPr lvl="0" eaLnBrk="1" hangingPunct="1">
              <a:spcBef>
                <a:spcPct val="0"/>
              </a:spcBef>
            </a:pPr>
            <a:endParaRPr lang="zh-CN" altLang="zh-CN" dirty="0"/>
          </a:p>
        </p:txBody>
      </p:sp>
      <p:sp>
        <p:nvSpPr>
          <p:cNvPr id="66564" name="灯片编号占位符 3"/>
          <p:cNvSpPr txBox="1">
            <a:spLocks noGrp="1"/>
          </p:cNvSpPr>
          <p:nvPr/>
        </p:nvSpPr>
        <p:spPr>
          <a:xfrm>
            <a:off x="3883025" y="8683625"/>
            <a:ext cx="2971800" cy="457200"/>
          </a:xfrm>
          <a:prstGeom prst="rect">
            <a:avLst/>
          </a:prstGeom>
          <a:noFill/>
          <a:ln w="9525">
            <a:noFill/>
          </a:ln>
        </p:spPr>
        <p:txBody>
          <a:bodyPr anchor="b"/>
          <a:p>
            <a:pPr lvl="0" algn="r" eaLnBrk="1" hangingPunct="1"/>
            <a:fld id="{9A0DB2DC-4C9A-4742-B13C-FB6460FD3503}" type="slidenum">
              <a:rPr lang="zh-CN" altLang="zh-CN" sz="1200" dirty="0"/>
            </a:fld>
            <a:endParaRPr lang="zh-CN" altLang="zh-CN" sz="1200" dirty="0"/>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ea typeface="宋体" panose="02010600030101010101" pitchFamily="2" charset="-122"/>
              </a:defRPr>
            </a:lvl1pPr>
          </a:lstStyle>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hyperlink" Target="http://baike.baidu.com/view/138303.htm" TargetMode="External"/><Relationship Id="rId6" Type="http://schemas.openxmlformats.org/officeDocument/2006/relationships/hyperlink" Target="http://baike.baidu.com/view/2833939.htm" TargetMode="External"/><Relationship Id="rId5" Type="http://schemas.openxmlformats.org/officeDocument/2006/relationships/image" Target="../media/image14.jpeg"/><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tags" Target="../tags/tag2.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tags" Target="../tags/tag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27.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3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3.png"/><Relationship Id="rId1" Type="http://schemas.openxmlformats.org/officeDocument/2006/relationships/image" Target="../media/image32.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050" name="WordArt 4"/>
          <p:cNvSpPr>
            <a:spLocks noTextEdit="1"/>
          </p:cNvSpPr>
          <p:nvPr/>
        </p:nvSpPr>
        <p:spPr>
          <a:xfrm>
            <a:off x="1175385" y="925830"/>
            <a:ext cx="6934200" cy="1828800"/>
          </a:xfrm>
          <a:prstGeom prst="rect">
            <a:avLst/>
          </a:prstGeom>
        </p:spPr>
        <p:txBody>
          <a:bodyPr wrap="none" fromWordArt="1">
            <a:prstTxWarp prst="textPlain">
              <a:avLst>
                <a:gd name="adj" fmla="val 50000"/>
              </a:avLst>
            </a:prstTxWarp>
            <a:normAutofit/>
          </a:bodyPr>
          <a:p>
            <a:pPr algn="ctr"/>
            <a:r>
              <a:rPr lang="zh-CN" altLang="en-US" sz="6000" b="1">
                <a:ln w="9525" cap="sq" cmpd="sng">
                  <a:solidFill>
                    <a:srgbClr val="008000"/>
                  </a:solidFill>
                  <a:prstDash val="solid"/>
                  <a:headEnd type="none" w="med" len="med"/>
                  <a:tailEnd type="none" w="med" len="med"/>
                </a:ln>
                <a:solidFill>
                  <a:srgbClr val="000000"/>
                </a:solidFill>
                <a:latin typeface="黑体" panose="02010609060101010101" pitchFamily="49" charset="-122"/>
                <a:ea typeface="黑体" panose="02010609060101010101" pitchFamily="49" charset="-122"/>
              </a:rPr>
              <a:t>己所不欲 勿施于人</a:t>
            </a:r>
            <a:endParaRPr lang="zh-CN" altLang="en-US" sz="6000" b="1">
              <a:ln w="9525" cap="sq" cmpd="sng">
                <a:solidFill>
                  <a:srgbClr val="008000"/>
                </a:solidFill>
                <a:prstDash val="solid"/>
                <a:headEnd type="none" w="med" len="med"/>
                <a:tailEnd type="none" w="med" len="med"/>
              </a:ln>
              <a:solidFill>
                <a:srgbClr val="000000"/>
              </a:solidFill>
              <a:latin typeface="黑体" panose="02010609060101010101" pitchFamily="49" charset="-122"/>
              <a:ea typeface="黑体" panose="02010609060101010101" pitchFamily="49" charset="-122"/>
            </a:endParaRPr>
          </a:p>
        </p:txBody>
      </p:sp>
      <p:sp>
        <p:nvSpPr>
          <p:cNvPr id="2" name="文本框 1"/>
          <p:cNvSpPr txBox="1"/>
          <p:nvPr/>
        </p:nvSpPr>
        <p:spPr>
          <a:xfrm>
            <a:off x="1069340" y="3505200"/>
            <a:ext cx="6855460" cy="460375"/>
          </a:xfrm>
          <a:prstGeom prst="rect">
            <a:avLst/>
          </a:prstGeom>
          <a:noFill/>
        </p:spPr>
        <p:txBody>
          <a:bodyPr wrap="square" rtlCol="0">
            <a:spAutoFit/>
          </a:bodyPr>
          <a:p>
            <a:r>
              <a:rPr lang="en-US" altLang="zh-CN"/>
              <a:t>                 </a:t>
            </a:r>
            <a:r>
              <a:rPr lang="zh-CN" altLang="en-US"/>
              <a:t>永昌一中        张含光</a:t>
            </a:r>
            <a:endParaRPr lang="zh-CN" altLang="en-US"/>
          </a:p>
        </p:txBody>
      </p:sp>
    </p:spTree>
  </p:cSld>
  <p:clrMapOvr>
    <a:masterClrMapping/>
  </p:clrMapOvr>
  <p:transition spd="med">
    <p:blinds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Text Box 2"/>
          <p:cNvSpPr txBox="1"/>
          <p:nvPr/>
        </p:nvSpPr>
        <p:spPr>
          <a:xfrm>
            <a:off x="468313" y="252095"/>
            <a:ext cx="8280400" cy="6000750"/>
          </a:xfrm>
          <a:prstGeom prst="rect">
            <a:avLst/>
          </a:prstGeom>
          <a:noFill/>
          <a:ln w="9525">
            <a:noFill/>
          </a:ln>
        </p:spPr>
        <p:txBody>
          <a:bodyPr>
            <a:spAutoFit/>
          </a:bodyPr>
          <a:p>
            <a:pPr>
              <a:spcBef>
                <a:spcPct val="50000"/>
              </a:spcBef>
            </a:pPr>
            <a:r>
              <a:rPr lang="en-US" altLang="zh-CN" b="1" dirty="0">
                <a:latin typeface="Arial" panose="020B0604020202020204" pitchFamily="34" charset="0"/>
              </a:rPr>
              <a:t>    </a:t>
            </a:r>
            <a:r>
              <a:rPr lang="zh-CN" altLang="en-US" b="1" dirty="0">
                <a:latin typeface="Arial" panose="020B0604020202020204" pitchFamily="34" charset="0"/>
              </a:rPr>
              <a:t>（ </a:t>
            </a:r>
            <a:r>
              <a:rPr lang="zh-CN" altLang="zh-CN" b="1" dirty="0">
                <a:latin typeface="Arial" panose="020B0604020202020204" pitchFamily="34" charset="0"/>
              </a:rPr>
              <a:t>1</a:t>
            </a:r>
            <a:r>
              <a:rPr lang="zh-CN" altLang="en-US" b="1" dirty="0">
                <a:latin typeface="Arial" panose="020B0604020202020204" pitchFamily="34" charset="0"/>
              </a:rPr>
              <a:t>）克己复礼：克制自己，回复到礼的规定。</a:t>
            </a:r>
            <a:r>
              <a:rPr lang="en-US" altLang="zh-CN" b="1" dirty="0">
                <a:latin typeface="Arial" panose="020B0604020202020204" pitchFamily="34" charset="0"/>
              </a:rPr>
              <a:t>  </a:t>
            </a:r>
            <a:br>
              <a:rPr lang="en-US" altLang="zh-CN" b="1" dirty="0">
                <a:latin typeface="Arial" panose="020B0604020202020204" pitchFamily="34" charset="0"/>
              </a:rPr>
            </a:br>
            <a:r>
              <a:rPr lang="en-US" altLang="zh-CN" b="1" dirty="0">
                <a:latin typeface="Arial" panose="020B0604020202020204" pitchFamily="34" charset="0"/>
              </a:rPr>
              <a:t>      </a:t>
            </a:r>
            <a:r>
              <a:rPr lang="en-US" altLang="zh-CN" b="1" dirty="0">
                <a:solidFill>
                  <a:srgbClr val="C00000"/>
                </a:solidFill>
                <a:latin typeface="Arial" panose="020B0604020202020204" pitchFamily="34" charset="0"/>
              </a:rPr>
              <a:t> </a:t>
            </a:r>
            <a:r>
              <a:rPr lang="zh-CN" altLang="en-US" b="1" dirty="0">
                <a:solidFill>
                  <a:srgbClr val="C00000"/>
                </a:solidFill>
                <a:latin typeface="Arial" panose="020B0604020202020204" pitchFamily="34" charset="0"/>
              </a:rPr>
              <a:t>生活中，我们都会有很多欲望，有些欲望是合理的，而有些欲望则是不合理甚至不合法的。</a:t>
            </a:r>
            <a:r>
              <a:rPr lang="zh-CN" altLang="en-US" b="1" dirty="0">
                <a:latin typeface="Arial" panose="020B0604020202020204" pitchFamily="34" charset="0"/>
              </a:rPr>
              <a:t>比如教学楼前的牡丹花开了，我相信许多同学都有想要摘取的欲望，但是，学校的规章制度里面有明确的规定：不得损坏公物，牡丹花是公物，所以我们就得抵住诱惑，这样做就是仁了。</a:t>
            </a:r>
            <a:r>
              <a:rPr lang="en-US" altLang="zh-CN" b="1" dirty="0">
                <a:latin typeface="Arial" panose="020B0604020202020204" pitchFamily="34" charset="0"/>
              </a:rPr>
              <a:t>  </a:t>
            </a:r>
            <a:br>
              <a:rPr lang="en-US" altLang="zh-CN" b="1" dirty="0">
                <a:latin typeface="Arial" panose="020B0604020202020204" pitchFamily="34" charset="0"/>
              </a:rPr>
            </a:br>
            <a:r>
              <a:rPr lang="en-US" altLang="zh-CN" b="1" dirty="0">
                <a:latin typeface="Arial" panose="020B0604020202020204" pitchFamily="34" charset="0"/>
              </a:rPr>
              <a:t>     </a:t>
            </a:r>
            <a:r>
              <a:rPr lang="zh-CN" altLang="en-US" b="1" dirty="0">
                <a:latin typeface="Arial" panose="020B0604020202020204" pitchFamily="34" charset="0"/>
              </a:rPr>
              <a:t>（</a:t>
            </a:r>
            <a:r>
              <a:rPr lang="zh-CN" altLang="zh-CN" b="1" dirty="0">
                <a:latin typeface="Arial" panose="020B0604020202020204" pitchFamily="34" charset="0"/>
              </a:rPr>
              <a:t>2</a:t>
            </a:r>
            <a:r>
              <a:rPr lang="zh-CN" altLang="en-US" b="1" dirty="0">
                <a:latin typeface="Arial" panose="020B0604020202020204" pitchFamily="34" charset="0"/>
              </a:rPr>
              <a:t>）己所不欲，勿施于人</a:t>
            </a:r>
            <a:r>
              <a:rPr lang="en-US" altLang="zh-CN" b="1" dirty="0">
                <a:latin typeface="Arial" panose="020B0604020202020204" pitchFamily="34" charset="0"/>
              </a:rPr>
              <a:t> </a:t>
            </a:r>
            <a:r>
              <a:rPr lang="zh-CN" altLang="en-US" b="1" dirty="0">
                <a:latin typeface="Arial" panose="020B0604020202020204" pitchFamily="34" charset="0"/>
              </a:rPr>
              <a:t>。</a:t>
            </a:r>
            <a:r>
              <a:rPr lang="en-US" altLang="zh-CN" b="1" dirty="0">
                <a:latin typeface="Arial" panose="020B0604020202020204" pitchFamily="34" charset="0"/>
              </a:rPr>
              <a:t> </a:t>
            </a:r>
            <a:br>
              <a:rPr lang="en-US" altLang="zh-CN" b="1" dirty="0">
                <a:latin typeface="Arial" panose="020B0604020202020204" pitchFamily="34" charset="0"/>
              </a:rPr>
            </a:br>
            <a:r>
              <a:rPr lang="en-US" altLang="zh-CN" b="1" dirty="0">
                <a:latin typeface="Arial" panose="020B0604020202020204" pitchFamily="34" charset="0"/>
              </a:rPr>
              <a:t>     </a:t>
            </a:r>
            <a:r>
              <a:rPr lang="en-US" altLang="zh-CN" b="1" dirty="0">
                <a:solidFill>
                  <a:srgbClr val="C00000"/>
                </a:solidFill>
                <a:latin typeface="Arial" panose="020B0604020202020204" pitchFamily="34" charset="0"/>
              </a:rPr>
              <a:t>  </a:t>
            </a:r>
            <a:r>
              <a:rPr lang="zh-CN" altLang="en-US" b="1" dirty="0">
                <a:solidFill>
                  <a:srgbClr val="C00000"/>
                </a:solidFill>
                <a:latin typeface="Arial" panose="020B0604020202020204" pitchFamily="34" charset="0"/>
              </a:rPr>
              <a:t>生活中，我们总是希望别人对我们好一点，但很少想到自己对别人好一点。</a:t>
            </a:r>
            <a:r>
              <a:rPr lang="zh-CN" altLang="en-US" b="1" dirty="0">
                <a:latin typeface="Arial" panose="020B0604020202020204" pitchFamily="34" charset="0"/>
              </a:rPr>
              <a:t>说一点最简单的，我们总是希望老师多关注我们一点，多关心一点，多理解自己一点，可是我们可曾想过，我们是否也曾关心过老师，关注过老师，理解老师内心的苦衷呢。也许，我们也总希望朋友多为自己做一点事，爸妈多给自己一点爱，一点理解</a:t>
            </a:r>
            <a:r>
              <a:rPr lang="zh-CN" altLang="zh-CN" b="1" dirty="0">
                <a:latin typeface="Arial" panose="020B0604020202020204" pitchFamily="34" charset="0"/>
              </a:rPr>
              <a:t>……</a:t>
            </a:r>
            <a:r>
              <a:rPr lang="zh-CN" altLang="en-US" b="1" dirty="0">
                <a:latin typeface="Arial" panose="020B0604020202020204" pitchFamily="34" charset="0"/>
              </a:rPr>
              <a:t>或许，从今天开始，当我们想到这一个的时候，希望大家都能够想这句话：己所不欲，勿施于人。</a:t>
            </a:r>
            <a:r>
              <a:rPr lang="en-US" altLang="zh-CN" b="1" dirty="0">
                <a:latin typeface="Arial" panose="020B0604020202020204" pitchFamily="34" charset="0"/>
              </a:rPr>
              <a:t>  </a:t>
            </a:r>
            <a:br>
              <a:rPr lang="en-US" altLang="zh-CN" b="1" dirty="0">
                <a:latin typeface="Arial" panose="020B0604020202020204" pitchFamily="34" charset="0"/>
              </a:rPr>
            </a:br>
            <a:endParaRPr lang="en-US" altLang="zh-CN" b="1" dirty="0">
              <a:latin typeface="Arial" panose="020B0604020202020204" pitchFamily="34" charset="0"/>
            </a:endParaRPr>
          </a:p>
        </p:txBody>
      </p:sp>
      <p:sp>
        <p:nvSpPr>
          <p:cNvPr id="39939" name="WordArt 3"/>
          <p:cNvSpPr/>
          <p:nvPr/>
        </p:nvSpPr>
        <p:spPr>
          <a:xfrm>
            <a:off x="4100830" y="5282565"/>
            <a:ext cx="4648200" cy="1524000"/>
          </a:xfrm>
          <a:prstGeom prst="rect">
            <a:avLst/>
          </a:prstGeom>
        </p:spPr>
        <p:txBody>
          <a:bodyPr wrap="none" fromWordArt="1">
            <a:prstTxWarp prst="textPlain">
              <a:avLst>
                <a:gd name="adj" fmla="val 50000"/>
              </a:avLst>
            </a:prstTxWarp>
            <a:normAutofit/>
          </a:bodyPr>
          <a:p>
            <a:pPr algn="ctr"/>
            <a:r>
              <a:rPr lang="zh-CN" altLang="en-US" sz="40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遵纪守法</a:t>
            </a:r>
            <a:endParaRPr lang="zh-CN" altLang="en-US" sz="40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algn="ctr"/>
            <a:r>
              <a:rPr lang="zh-CN" altLang="en-US" sz="40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    换位思考</a:t>
            </a:r>
            <a:endParaRPr lang="zh-CN" altLang="en-US" sz="40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Text Box 2"/>
          <p:cNvSpPr txBox="1"/>
          <p:nvPr/>
        </p:nvSpPr>
        <p:spPr>
          <a:xfrm>
            <a:off x="468313" y="333375"/>
            <a:ext cx="8207375" cy="6369685"/>
          </a:xfrm>
          <a:prstGeom prst="rect">
            <a:avLst/>
          </a:prstGeom>
          <a:noFill/>
          <a:ln w="9525">
            <a:noFill/>
          </a:ln>
        </p:spPr>
        <p:txBody>
          <a:bodyPr>
            <a:spAutoFit/>
          </a:bodyPr>
          <a:p>
            <a:pPr>
              <a:spcBef>
                <a:spcPct val="50000"/>
              </a:spcBef>
            </a:pPr>
            <a:r>
              <a:rPr lang="en-US" altLang="zh-CN" b="1" dirty="0">
                <a:latin typeface="Arial" panose="020B0604020202020204" pitchFamily="34" charset="0"/>
              </a:rPr>
              <a:t>  </a:t>
            </a:r>
            <a:r>
              <a:rPr lang="zh-CN" altLang="en-US" b="1" dirty="0">
                <a:latin typeface="Arial" panose="020B0604020202020204" pitchFamily="34" charset="0"/>
              </a:rPr>
              <a:t> （</a:t>
            </a:r>
            <a:r>
              <a:rPr lang="zh-CN" altLang="zh-CN" b="1" dirty="0">
                <a:latin typeface="Arial" panose="020B0604020202020204" pitchFamily="34" charset="0"/>
              </a:rPr>
              <a:t>3</a:t>
            </a:r>
            <a:r>
              <a:rPr lang="zh-CN" altLang="en-US" b="1" dirty="0">
                <a:latin typeface="Arial" panose="020B0604020202020204" pitchFamily="34" charset="0"/>
              </a:rPr>
              <a:t>）爱人</a:t>
            </a:r>
            <a:r>
              <a:rPr lang="en-US" altLang="zh-CN" b="1" dirty="0">
                <a:latin typeface="Arial" panose="020B0604020202020204" pitchFamily="34" charset="0"/>
              </a:rPr>
              <a:t>  </a:t>
            </a:r>
            <a:br>
              <a:rPr lang="en-US" altLang="zh-CN" b="1" dirty="0">
                <a:latin typeface="Arial" panose="020B0604020202020204" pitchFamily="34" charset="0"/>
              </a:rPr>
            </a:br>
            <a:r>
              <a:rPr lang="en-US" altLang="zh-CN" b="1" dirty="0">
                <a:latin typeface="Arial" panose="020B0604020202020204" pitchFamily="34" charset="0"/>
              </a:rPr>
              <a:t>     </a:t>
            </a:r>
            <a:r>
              <a:rPr lang="zh-CN" altLang="en-US" b="1" dirty="0">
                <a:gradFill>
                  <a:gsLst>
                    <a:gs pos="0">
                      <a:srgbClr val="FE4444"/>
                    </a:gs>
                    <a:gs pos="100000">
                      <a:srgbClr val="832B2B"/>
                    </a:gs>
                  </a:gsLst>
                  <a:lin scaled="0"/>
                </a:gradFill>
                <a:latin typeface="Arial" panose="020B0604020202020204" pitchFamily="34" charset="0"/>
              </a:rPr>
              <a:t>仁，其实很简单，只要你懂得爱人就可以了。你可否意识到，你身边的每个人都很重要，你是否曾经关注过他们</a:t>
            </a:r>
            <a:r>
              <a:rPr lang="zh-CN" altLang="en-US" b="1" dirty="0">
                <a:latin typeface="Arial" panose="020B0604020202020204" pitchFamily="34" charset="0"/>
              </a:rPr>
              <a:t>，比方说为我们学校的校园环境卫生默默奉献的曹老师，如为我们宿舍的安定和谐而苦口婆心的宿管老师，如为我们学校的安全筑起第一道防线的门卫老师</a:t>
            </a:r>
            <a:r>
              <a:rPr lang="zh-CN" altLang="zh-CN" b="1" dirty="0">
                <a:latin typeface="Arial" panose="020B0604020202020204" pitchFamily="34" charset="0"/>
              </a:rPr>
              <a:t>……</a:t>
            </a:r>
            <a:r>
              <a:rPr lang="zh-CN" altLang="en-US" b="1" dirty="0">
                <a:latin typeface="Arial" panose="020B0604020202020204" pitchFamily="34" charset="0"/>
              </a:rPr>
              <a:t>当你再次遇见他们时，请问一声好，请给他们一个微笑，这样，你就已经是一个“仁”者了。</a:t>
            </a:r>
            <a:r>
              <a:rPr lang="en-US" altLang="zh-CN" b="1" dirty="0">
                <a:latin typeface="Arial" panose="020B0604020202020204" pitchFamily="34" charset="0"/>
              </a:rPr>
              <a:t>  </a:t>
            </a:r>
            <a:br>
              <a:rPr lang="en-US" altLang="zh-CN" b="1" dirty="0">
                <a:latin typeface="Arial" panose="020B0604020202020204" pitchFamily="34" charset="0"/>
              </a:rPr>
            </a:br>
            <a:r>
              <a:rPr lang="en-US" altLang="zh-CN" b="1" dirty="0">
                <a:latin typeface="Arial" panose="020B0604020202020204" pitchFamily="34" charset="0"/>
              </a:rPr>
              <a:t>   </a:t>
            </a:r>
            <a:r>
              <a:rPr lang="zh-CN" altLang="en-US" b="1" dirty="0">
                <a:latin typeface="Arial" panose="020B0604020202020204" pitchFamily="34" charset="0"/>
              </a:rPr>
              <a:t>  （</a:t>
            </a:r>
            <a:r>
              <a:rPr lang="zh-CN" altLang="zh-CN" b="1" dirty="0">
                <a:latin typeface="Arial" panose="020B0604020202020204" pitchFamily="34" charset="0"/>
              </a:rPr>
              <a:t>4</a:t>
            </a:r>
            <a:r>
              <a:rPr lang="zh-CN" altLang="en-US" b="1" dirty="0">
                <a:latin typeface="Arial" panose="020B0604020202020204" pitchFamily="34" charset="0"/>
              </a:rPr>
              <a:t>）己欲立而立人，己欲达而达人。</a:t>
            </a:r>
            <a:r>
              <a:rPr lang="en-US" altLang="zh-CN" b="1" dirty="0">
                <a:latin typeface="Arial" panose="020B0604020202020204" pitchFamily="34" charset="0"/>
              </a:rPr>
              <a:t>  </a:t>
            </a:r>
            <a:br>
              <a:rPr lang="en-US" altLang="zh-CN" b="1" dirty="0">
                <a:latin typeface="Arial" panose="020B0604020202020204" pitchFamily="34" charset="0"/>
              </a:rPr>
            </a:br>
            <a:r>
              <a:rPr lang="en-US" altLang="zh-CN" b="1" dirty="0">
                <a:latin typeface="Arial" panose="020B0604020202020204" pitchFamily="34" charset="0"/>
              </a:rPr>
              <a:t>     </a:t>
            </a:r>
            <a:r>
              <a:rPr lang="en-US" altLang="zh-CN" b="1" dirty="0">
                <a:gradFill>
                  <a:gsLst>
                    <a:gs pos="0">
                      <a:srgbClr val="E30000"/>
                    </a:gs>
                    <a:gs pos="100000">
                      <a:srgbClr val="760303"/>
                    </a:gs>
                  </a:gsLst>
                  <a:lin scaled="0"/>
                </a:gradFill>
                <a:latin typeface="Arial" panose="020B0604020202020204" pitchFamily="34" charset="0"/>
              </a:rPr>
              <a:t>   </a:t>
            </a:r>
            <a:r>
              <a:rPr lang="zh-CN" altLang="en-US" b="1" dirty="0">
                <a:gradFill>
                  <a:gsLst>
                    <a:gs pos="0">
                      <a:srgbClr val="E30000"/>
                    </a:gs>
                    <a:gs pos="100000">
                      <a:srgbClr val="760303"/>
                    </a:gs>
                  </a:gsLst>
                  <a:lin scaled="0"/>
                </a:gradFill>
                <a:latin typeface="Arial" panose="020B0604020202020204" pitchFamily="34" charset="0"/>
              </a:rPr>
              <a:t>当你想要站得住的同时，也要让别人站得住；但你想要自己全面的话，也要让别人事业发达。而不是建立在推倒别人而自己站稳了，也不是损害他人发展了自己。</a:t>
            </a:r>
            <a:r>
              <a:rPr lang="zh-CN" altLang="en-US" b="1" dirty="0">
                <a:latin typeface="Arial" panose="020B0604020202020204" pitchFamily="34" charset="0"/>
              </a:rPr>
              <a:t>生活中我们应该学会推己及人，我们想到的，别人也会想到；我们想做的，别人也会有同样的想法。所以，只要每个人都能够以一种宽容的态度和包容的心来面对他们的时候，那么，整个社会就和谐了。</a:t>
            </a:r>
            <a:r>
              <a:rPr lang="en-US" altLang="zh-CN" b="1" dirty="0">
                <a:latin typeface="Arial" panose="020B0604020202020204" pitchFamily="34" charset="0"/>
              </a:rPr>
              <a:t>  </a:t>
            </a:r>
            <a:br>
              <a:rPr lang="en-US" altLang="zh-CN" dirty="0">
                <a:latin typeface="Arial" panose="020B0604020202020204" pitchFamily="34" charset="0"/>
              </a:rPr>
            </a:br>
            <a:endParaRPr lang="en-US" altLang="zh-CN" dirty="0">
              <a:latin typeface="Arial" panose="020B0604020202020204" pitchFamily="34" charset="0"/>
            </a:endParaRPr>
          </a:p>
        </p:txBody>
      </p:sp>
      <p:sp>
        <p:nvSpPr>
          <p:cNvPr id="40963" name="WordArt 3"/>
          <p:cNvSpPr/>
          <p:nvPr/>
        </p:nvSpPr>
        <p:spPr>
          <a:xfrm>
            <a:off x="3492500" y="0"/>
            <a:ext cx="5400675" cy="762000"/>
          </a:xfrm>
          <a:prstGeom prst="rect">
            <a:avLst/>
          </a:prstGeom>
        </p:spPr>
        <p:txBody>
          <a:bodyPr wrap="none" fromWordArt="1">
            <a:prstTxWarp prst="textPlain">
              <a:avLst>
                <a:gd name="adj" fmla="val 50000"/>
              </a:avLst>
            </a:prstTxWarp>
            <a:normAutofit/>
          </a:bodyPr>
          <a:p>
            <a:pPr algn="ctr"/>
            <a:r>
              <a:rPr lang="zh-CN" altLang="en-US" sz="60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5000"/>
                    </a:srgbClr>
                  </a:outerShdw>
                </a:effectLst>
                <a:latin typeface="宋体" panose="02010600030101010101" pitchFamily="2" charset="-122"/>
                <a:ea typeface="宋体" panose="02010600030101010101" pitchFamily="2" charset="-122"/>
              </a:rPr>
              <a:t>尊重、关爱他人</a:t>
            </a:r>
            <a:endParaRPr lang="zh-CN" altLang="en-US" sz="60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5000"/>
                  </a:srgbClr>
                </a:outerShdw>
              </a:effectLst>
              <a:latin typeface="宋体" panose="02010600030101010101" pitchFamily="2" charset="-122"/>
              <a:ea typeface="宋体" panose="02010600030101010101" pitchFamily="2" charset="-122"/>
            </a:endParaRPr>
          </a:p>
        </p:txBody>
      </p:sp>
      <p:sp>
        <p:nvSpPr>
          <p:cNvPr id="40964" name="WordArt 4"/>
          <p:cNvSpPr/>
          <p:nvPr/>
        </p:nvSpPr>
        <p:spPr>
          <a:xfrm>
            <a:off x="2484438" y="5828665"/>
            <a:ext cx="6943725" cy="762000"/>
          </a:xfrm>
          <a:prstGeom prst="rect">
            <a:avLst/>
          </a:prstGeom>
        </p:spPr>
        <p:txBody>
          <a:bodyPr wrap="none" fromWordArt="1">
            <a:prstTxWarp prst="textPlain">
              <a:avLst>
                <a:gd name="adj" fmla="val 50000"/>
              </a:avLst>
            </a:prstTxWarp>
            <a:normAutofit/>
          </a:bodyPr>
          <a:p>
            <a:pPr algn="ctr"/>
            <a:r>
              <a:rPr lang="zh-CN" altLang="en-US" sz="60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5000"/>
                    </a:srgbClr>
                  </a:outerShdw>
                </a:effectLst>
                <a:latin typeface="宋体" panose="02010600030101010101" pitchFamily="2" charset="-122"/>
                <a:ea typeface="宋体" panose="02010600030101010101" pitchFamily="2" charset="-122"/>
              </a:rPr>
              <a:t>包容他人、携手共进</a:t>
            </a:r>
            <a:endParaRPr lang="zh-CN" altLang="en-US" sz="60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5000"/>
                  </a:srgbClr>
                </a:outerShdw>
              </a:effectLst>
              <a:latin typeface="宋体" panose="02010600030101010101" pitchFamily="2" charset="-122"/>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2"/>
          <p:cNvSpPr/>
          <p:nvPr/>
        </p:nvSpPr>
        <p:spPr>
          <a:xfrm>
            <a:off x="809625" y="1123950"/>
            <a:ext cx="3305175" cy="519113"/>
          </a:xfrm>
          <a:prstGeom prst="rect">
            <a:avLst/>
          </a:prstGeom>
          <a:noFill/>
          <a:ln w="9525">
            <a:noFill/>
          </a:ln>
        </p:spPr>
        <p:txBody>
          <a:bodyPr wrap="none" anchor="ctr">
            <a:spAutoFit/>
          </a:bodyPr>
          <a:p>
            <a:pPr>
              <a:buFont typeface="Wingdings" panose="05000000000000000000" pitchFamily="2" charset="2"/>
              <a:buChar char="l"/>
            </a:pPr>
            <a:r>
              <a:rPr lang="zh-CN" altLang="en-US" sz="2800" b="1" dirty="0">
                <a:latin typeface="Arial" panose="020B0604020202020204" pitchFamily="34" charset="0"/>
              </a:rPr>
              <a:t>说说身边的“</a:t>
            </a:r>
            <a:r>
              <a:rPr lang="zh-CN" altLang="en-US" sz="2800" b="1" dirty="0">
                <a:solidFill>
                  <a:srgbClr val="FD1503"/>
                </a:solidFill>
                <a:latin typeface="Arial" panose="020B0604020202020204" pitchFamily="34" charset="0"/>
              </a:rPr>
              <a:t>仁</a:t>
            </a:r>
            <a:r>
              <a:rPr lang="zh-CN" altLang="en-US" sz="2800" b="1" dirty="0">
                <a:latin typeface="Arial" panose="020B0604020202020204" pitchFamily="34" charset="0"/>
              </a:rPr>
              <a:t>”。</a:t>
            </a:r>
            <a:endParaRPr lang="zh-CN" altLang="en-US" sz="2800" b="1" dirty="0">
              <a:latin typeface="Arial" panose="020B0604020202020204" pitchFamily="34" charset="0"/>
            </a:endParaRPr>
          </a:p>
        </p:txBody>
      </p:sp>
      <p:sp>
        <p:nvSpPr>
          <p:cNvPr id="43011" name="Rectangle 3"/>
          <p:cNvSpPr/>
          <p:nvPr/>
        </p:nvSpPr>
        <p:spPr>
          <a:xfrm>
            <a:off x="1038225" y="2210753"/>
            <a:ext cx="6913880" cy="829945"/>
          </a:xfrm>
          <a:prstGeom prst="rect">
            <a:avLst/>
          </a:prstGeom>
          <a:noFill/>
          <a:ln w="9525">
            <a:noFill/>
          </a:ln>
        </p:spPr>
        <p:txBody>
          <a:bodyPr wrap="none" anchor="ctr">
            <a:spAutoFit/>
          </a:bodyPr>
          <a:p>
            <a:r>
              <a:rPr lang="zh-CN" altLang="en-US" b="1" dirty="0">
                <a:latin typeface="Arial" panose="020B0604020202020204" pitchFamily="34" charset="0"/>
              </a:rPr>
              <a:t>全民义务教育、廉租房、最低生活保障、</a:t>
            </a:r>
            <a:endParaRPr lang="zh-CN" altLang="en-US" b="1" dirty="0">
              <a:latin typeface="Arial" panose="020B0604020202020204" pitchFamily="34" charset="0"/>
            </a:endParaRPr>
          </a:p>
          <a:p>
            <a:r>
              <a:rPr lang="zh-CN" altLang="en-US" b="1" dirty="0">
                <a:latin typeface="Arial" panose="020B0604020202020204" pitchFamily="34" charset="0"/>
              </a:rPr>
              <a:t>公民养老保险、医疗保险、精准扶贫、扶老人</a:t>
            </a:r>
            <a:r>
              <a:rPr lang="zh-CN" altLang="zh-CN" b="1" dirty="0">
                <a:latin typeface="Arial" panose="020B0604020202020204" pitchFamily="34" charset="0"/>
              </a:rPr>
              <a:t>…… </a:t>
            </a:r>
            <a:endParaRPr lang="zh-CN" altLang="zh-CN" b="1" dirty="0">
              <a:latin typeface="Arial" panose="020B0604020202020204" pitchFamily="34" charset="0"/>
            </a:endParaRPr>
          </a:p>
        </p:txBody>
      </p:sp>
      <p:sp>
        <p:nvSpPr>
          <p:cNvPr id="43012" name="Text Box 4"/>
          <p:cNvSpPr txBox="1"/>
          <p:nvPr/>
        </p:nvSpPr>
        <p:spPr>
          <a:xfrm>
            <a:off x="809625" y="1757363"/>
            <a:ext cx="3489325" cy="457200"/>
          </a:xfrm>
          <a:prstGeom prst="rect">
            <a:avLst/>
          </a:prstGeom>
          <a:noFill/>
          <a:ln w="9525">
            <a:noFill/>
          </a:ln>
        </p:spPr>
        <p:txBody>
          <a:bodyPr wrap="none">
            <a:spAutoFit/>
          </a:bodyPr>
          <a:p>
            <a:pPr>
              <a:buFont typeface="Wingdings" panose="05000000000000000000" pitchFamily="2" charset="2"/>
              <a:buChar char="Ø"/>
            </a:pPr>
            <a:r>
              <a:rPr lang="zh-CN" altLang="en-US" b="1" dirty="0">
                <a:latin typeface="Arial" panose="020B0604020202020204" pitchFamily="34" charset="0"/>
              </a:rPr>
              <a:t>国策中的“人本”思想：</a:t>
            </a:r>
            <a:endParaRPr lang="zh-CN" altLang="en-US" b="1" dirty="0">
              <a:latin typeface="Arial" panose="020B0604020202020204" pitchFamily="34" charset="0"/>
            </a:endParaRPr>
          </a:p>
        </p:txBody>
      </p:sp>
      <p:sp>
        <p:nvSpPr>
          <p:cNvPr id="43013" name="Text Box 5"/>
          <p:cNvSpPr txBox="1"/>
          <p:nvPr/>
        </p:nvSpPr>
        <p:spPr>
          <a:xfrm>
            <a:off x="809625" y="3036888"/>
            <a:ext cx="3182938" cy="457200"/>
          </a:xfrm>
          <a:prstGeom prst="rect">
            <a:avLst/>
          </a:prstGeom>
          <a:noFill/>
          <a:ln w="9525">
            <a:noFill/>
          </a:ln>
        </p:spPr>
        <p:txBody>
          <a:bodyPr wrap="none">
            <a:spAutoFit/>
          </a:bodyPr>
          <a:p>
            <a:pPr>
              <a:buFont typeface="Wingdings" panose="05000000000000000000" pitchFamily="2" charset="2"/>
              <a:buChar char="Ø"/>
            </a:pPr>
            <a:r>
              <a:rPr lang="zh-CN" altLang="en-US" b="1" dirty="0">
                <a:latin typeface="Arial" panose="020B0604020202020204" pitchFamily="34" charset="0"/>
              </a:rPr>
              <a:t>现实生活中的“仁”：</a:t>
            </a:r>
            <a:endParaRPr lang="zh-CN" altLang="en-US" b="1" dirty="0">
              <a:latin typeface="Arial" panose="020B0604020202020204" pitchFamily="34" charset="0"/>
            </a:endParaRPr>
          </a:p>
        </p:txBody>
      </p:sp>
      <p:sp>
        <p:nvSpPr>
          <p:cNvPr id="43014" name="Rectangle 6"/>
          <p:cNvSpPr/>
          <p:nvPr/>
        </p:nvSpPr>
        <p:spPr>
          <a:xfrm>
            <a:off x="1038225" y="3494088"/>
            <a:ext cx="5591175" cy="1552575"/>
          </a:xfrm>
          <a:prstGeom prst="rect">
            <a:avLst/>
          </a:prstGeom>
          <a:noFill/>
          <a:ln w="9525">
            <a:noFill/>
          </a:ln>
        </p:spPr>
        <p:txBody>
          <a:bodyPr anchor="ctr">
            <a:spAutoFit/>
          </a:bodyPr>
          <a:p>
            <a:r>
              <a:rPr lang="zh-CN" altLang="zh-CN" b="1" dirty="0">
                <a:latin typeface="Arial" panose="020B0604020202020204" pitchFamily="34" charset="0"/>
              </a:rPr>
              <a:t>08</a:t>
            </a:r>
            <a:r>
              <a:rPr lang="zh-CN" altLang="en-US" b="1" dirty="0">
                <a:latin typeface="Arial" panose="020B0604020202020204" pitchFamily="34" charset="0"/>
              </a:rPr>
              <a:t>年抗击暴风雪、 “</a:t>
            </a:r>
            <a:r>
              <a:rPr lang="zh-CN" altLang="zh-CN" b="1" dirty="0">
                <a:latin typeface="宋体" panose="02010600030101010101" pitchFamily="2" charset="-122"/>
              </a:rPr>
              <a:t>5·12”</a:t>
            </a:r>
            <a:r>
              <a:rPr lang="zh-CN" altLang="en-US" b="1" dirty="0">
                <a:latin typeface="Arial" panose="020B0604020202020204" pitchFamily="34" charset="0"/>
              </a:rPr>
              <a:t>抗震救灾、“人文”奥运精神等事件，中国人用坚韧、勇敢、智慧向世界展示了令人震撼的民族魂</a:t>
            </a:r>
            <a:r>
              <a:rPr lang="zh-CN" altLang="zh-CN" b="1" dirty="0">
                <a:latin typeface="Arial" panose="020B0604020202020204" pitchFamily="34" charset="0"/>
              </a:rPr>
              <a:t>——</a:t>
            </a:r>
            <a:r>
              <a:rPr lang="zh-CN" altLang="en-US" b="1" dirty="0">
                <a:latin typeface="Arial" panose="020B0604020202020204" pitchFamily="34" charset="0"/>
              </a:rPr>
              <a:t>仁</a:t>
            </a:r>
            <a:endParaRPr lang="zh-CN" altLang="en-US" b="1" dirty="0">
              <a:latin typeface="Arial" panose="020B0604020202020204" pitchFamily="34" charset="0"/>
            </a:endParaRPr>
          </a:p>
        </p:txBody>
      </p:sp>
      <p:sp>
        <p:nvSpPr>
          <p:cNvPr id="41991" name="Text Box 7"/>
          <p:cNvSpPr txBox="1"/>
          <p:nvPr/>
        </p:nvSpPr>
        <p:spPr>
          <a:xfrm>
            <a:off x="468630" y="189230"/>
            <a:ext cx="8811260" cy="1168400"/>
          </a:xfrm>
          <a:prstGeom prst="rect">
            <a:avLst/>
          </a:prstGeom>
          <a:noFill/>
          <a:ln w="9525">
            <a:noFill/>
          </a:ln>
        </p:spPr>
        <p:txBody>
          <a:bodyPr wrap="square">
            <a:spAutoFit/>
          </a:bodyPr>
          <a:p>
            <a:pPr>
              <a:spcBef>
                <a:spcPct val="20000"/>
              </a:spcBef>
            </a:pPr>
            <a:r>
              <a:rPr lang="zh-CN" altLang="en-US" sz="2800" b="1" dirty="0">
                <a:solidFill>
                  <a:schemeClr val="accent2"/>
                </a:solidFill>
                <a:latin typeface="Arial" panose="020B0604020202020204" pitchFamily="34" charset="0"/>
              </a:rPr>
              <a:t>三、结合我们的生活实际，谈一谈如何才能够实现'仁'。</a:t>
            </a:r>
            <a:endParaRPr lang="zh-CN" altLang="en-US" sz="2800" b="1" dirty="0">
              <a:solidFill>
                <a:schemeClr val="accent2"/>
              </a:solidFill>
              <a:latin typeface="Arial" panose="020B0604020202020204" pitchFamily="34" charset="0"/>
            </a:endParaRPr>
          </a:p>
          <a:p>
            <a:pPr>
              <a:spcBef>
                <a:spcPct val="50000"/>
              </a:spcBef>
            </a:pPr>
            <a:endParaRPr lang="zh-CN" altLang="en-US" sz="2800" dirty="0">
              <a:solidFill>
                <a:schemeClr val="accent2"/>
              </a:solidFill>
              <a:latin typeface="Arial" panose="020B0604020202020204" pitchFamily="34" charset="0"/>
            </a:endParaRPr>
          </a:p>
        </p:txBody>
      </p:sp>
      <p:sp>
        <p:nvSpPr>
          <p:cNvPr id="2" name="文本框 1"/>
          <p:cNvSpPr txBox="1"/>
          <p:nvPr/>
        </p:nvSpPr>
        <p:spPr>
          <a:xfrm>
            <a:off x="1442720" y="5046980"/>
            <a:ext cx="7594600" cy="829945"/>
          </a:xfrm>
          <a:prstGeom prst="rect">
            <a:avLst/>
          </a:prstGeom>
          <a:noFill/>
        </p:spPr>
        <p:txBody>
          <a:bodyPr wrap="none" rtlCol="0" anchor="t">
            <a:spAutoFit/>
          </a:bodyPr>
          <a:p>
            <a:r>
              <a:rPr lang="zh-CN" altLang="zh-CN" b="1" dirty="0">
                <a:sym typeface="+mn-ea"/>
              </a:rPr>
              <a:t>……</a:t>
            </a:r>
            <a:endParaRPr lang="zh-CN" altLang="zh-CN" b="1" dirty="0">
              <a:sym typeface="+mn-ea"/>
            </a:endParaRPr>
          </a:p>
          <a:p>
            <a:r>
              <a:rPr lang="en-US" altLang="zh-CN" b="1" dirty="0">
                <a:sym typeface="+mn-ea"/>
              </a:rPr>
              <a:t>2020</a:t>
            </a:r>
            <a:r>
              <a:rPr lang="zh-CN" altLang="en-US" b="1" dirty="0">
                <a:sym typeface="+mn-ea"/>
              </a:rPr>
              <a:t>年新冠疫情，那些抗击疫情的仁者，爱国，爱世界</a:t>
            </a:r>
            <a:r>
              <a:rPr lang="zh-CN" altLang="zh-CN" b="1" dirty="0">
                <a:sym typeface="+mn-ea"/>
              </a:rPr>
              <a:t> </a:t>
            </a:r>
            <a:endParaRPr lang="zh-CN" altLang="en-US"/>
          </a:p>
        </p:txBody>
      </p:sp>
    </p:spTree>
  </p:cSld>
  <p:clrMapOvr>
    <a:masterClrMapping/>
  </p:clrMapOvr>
  <p:transition advClick="0">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287020" y="1730375"/>
            <a:ext cx="8459470" cy="1938020"/>
          </a:xfrm>
          <a:prstGeom prst="rect">
            <a:avLst/>
          </a:prstGeom>
          <a:noFill/>
        </p:spPr>
        <p:txBody>
          <a:bodyPr wrap="square" rtlCol="0" anchor="t">
            <a:spAutoFit/>
          </a:bodyPr>
          <a:p>
            <a:r>
              <a:rPr lang="en-US" altLang="zh-CN"/>
              <a:t>        </a:t>
            </a:r>
            <a:r>
              <a:rPr lang="zh-CN" altLang="en-US"/>
              <a:t>2020年2月，日本驰援中国抗疫物资上第一次出现了“</a:t>
            </a:r>
            <a:r>
              <a:rPr lang="zh-CN" altLang="en-US">
                <a:solidFill>
                  <a:srgbClr val="FF0000"/>
                </a:solidFill>
              </a:rPr>
              <a:t>山川异域，风月同天</a:t>
            </a:r>
            <a:r>
              <a:rPr lang="zh-CN" altLang="en-US"/>
              <a:t>”，之后接着有了唐代王昌龄的“</a:t>
            </a:r>
            <a:r>
              <a:rPr lang="zh-CN" altLang="en-US">
                <a:solidFill>
                  <a:srgbClr val="FF0000"/>
                </a:solidFill>
              </a:rPr>
              <a:t>青山一道同云雨，明月何曾是两乡</a:t>
            </a:r>
            <a:r>
              <a:rPr lang="zh-CN" altLang="en-US"/>
              <a:t>”和《诗经·秦风·无衣》里的“</a:t>
            </a:r>
            <a:r>
              <a:rPr lang="zh-CN" altLang="en-US">
                <a:solidFill>
                  <a:srgbClr val="FF0000"/>
                </a:solidFill>
              </a:rPr>
              <a:t>岂曰无衣，与子同裳</a:t>
            </a:r>
            <a:r>
              <a:rPr lang="zh-CN" altLang="en-US"/>
              <a:t>”，这些唯美的古诗词又一次掀起了人们对悠久的中华文化和优美华文的膜拜！</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63525" y="1452245"/>
            <a:ext cx="8168005" cy="1198880"/>
          </a:xfrm>
          <a:prstGeom prst="rect">
            <a:avLst/>
          </a:prstGeom>
          <a:noFill/>
        </p:spPr>
        <p:txBody>
          <a:bodyPr wrap="square" rtlCol="0" anchor="t">
            <a:spAutoFit/>
          </a:bodyPr>
          <a:p>
            <a:endParaRPr lang="zh-CN" altLang="en-US"/>
          </a:p>
          <a:p>
            <a:r>
              <a:rPr lang="zh-CN" altLang="en-US"/>
              <a:t>肝胆每相照，冰壶映寒月。</a:t>
            </a:r>
            <a:endParaRPr lang="zh-CN" altLang="en-US"/>
          </a:p>
          <a:p>
            <a:r>
              <a:rPr lang="zh-CN" altLang="en-US"/>
              <a:t>                            </a:t>
            </a:r>
            <a:r>
              <a:rPr lang="en-US" altLang="zh-CN"/>
              <a:t>——</a:t>
            </a:r>
            <a:r>
              <a:rPr lang="zh-CN" altLang="en-US"/>
              <a:t>中国赠韩国物资寄语为韩国诗人许均</a:t>
            </a:r>
            <a:endParaRPr lang="zh-CN" altLang="en-US"/>
          </a:p>
        </p:txBody>
      </p:sp>
      <p:sp>
        <p:nvSpPr>
          <p:cNvPr id="5" name="文本框 4"/>
          <p:cNvSpPr txBox="1"/>
          <p:nvPr/>
        </p:nvSpPr>
        <p:spPr>
          <a:xfrm>
            <a:off x="42545" y="2590165"/>
            <a:ext cx="8608695" cy="829945"/>
          </a:xfrm>
          <a:prstGeom prst="rect">
            <a:avLst/>
          </a:prstGeom>
          <a:noFill/>
        </p:spPr>
        <p:txBody>
          <a:bodyPr wrap="square" rtlCol="0" anchor="t">
            <a:spAutoFit/>
          </a:bodyPr>
          <a:p>
            <a:r>
              <a:rPr lang="en-US" altLang="zh-CN"/>
              <a:t>    </a:t>
            </a:r>
            <a:r>
              <a:rPr lang="zh-CN" altLang="en-US"/>
              <a:t>尼莲正东流，西树几千秋</a:t>
            </a:r>
            <a:endParaRPr lang="zh-CN" altLang="en-US"/>
          </a:p>
          <a:p>
            <a:r>
              <a:rPr lang="en-US" altLang="zh-CN"/>
              <a:t>              ——</a:t>
            </a:r>
            <a:r>
              <a:rPr lang="zh-CN" altLang="en-US">
                <a:sym typeface="+mn-ea"/>
              </a:rPr>
              <a:t>中国赠予印度的援助物资所贴者为玄奘法师的诗</a:t>
            </a:r>
            <a:endParaRPr lang="zh-CN" altLang="en-US"/>
          </a:p>
        </p:txBody>
      </p:sp>
      <p:sp>
        <p:nvSpPr>
          <p:cNvPr id="6" name="文本框 5"/>
          <p:cNvSpPr txBox="1"/>
          <p:nvPr/>
        </p:nvSpPr>
        <p:spPr>
          <a:xfrm>
            <a:off x="313055" y="3057525"/>
            <a:ext cx="9062085" cy="1198880"/>
          </a:xfrm>
          <a:prstGeom prst="rect">
            <a:avLst/>
          </a:prstGeom>
          <a:noFill/>
        </p:spPr>
        <p:txBody>
          <a:bodyPr wrap="square" rtlCol="0" anchor="t">
            <a:spAutoFit/>
          </a:bodyPr>
          <a:p>
            <a:endParaRPr lang="zh-CN" altLang="en-US"/>
          </a:p>
          <a:p>
            <a:r>
              <a:rPr lang="zh-CN" altLang="en-US"/>
              <a:t>  云海荡朝日，春色任天涯。</a:t>
            </a:r>
            <a:endParaRPr lang="zh-CN" altLang="en-US"/>
          </a:p>
          <a:p>
            <a:r>
              <a:rPr lang="zh-CN" altLang="en-US">
                <a:sym typeface="+mn-ea"/>
              </a:rPr>
              <a:t>          </a:t>
            </a:r>
            <a:r>
              <a:rPr lang="en-US" altLang="zh-CN">
                <a:sym typeface="+mn-ea"/>
              </a:rPr>
              <a:t>——</a:t>
            </a:r>
            <a:r>
              <a:rPr lang="zh-CN" altLang="en-US">
                <a:sym typeface="+mn-ea"/>
              </a:rPr>
              <a:t>中国在赠予意大利的援助物资上所附寄的是明代李日华</a:t>
            </a:r>
            <a:endParaRPr lang="zh-CN" altLang="en-US"/>
          </a:p>
        </p:txBody>
      </p:sp>
      <p:sp>
        <p:nvSpPr>
          <p:cNvPr id="8" name="文本框 7"/>
          <p:cNvSpPr txBox="1"/>
          <p:nvPr/>
        </p:nvSpPr>
        <p:spPr>
          <a:xfrm>
            <a:off x="529590" y="4351020"/>
            <a:ext cx="7635240" cy="829945"/>
          </a:xfrm>
          <a:prstGeom prst="rect">
            <a:avLst/>
          </a:prstGeom>
          <a:noFill/>
        </p:spPr>
        <p:txBody>
          <a:bodyPr wrap="square" rtlCol="0" anchor="t">
            <a:spAutoFit/>
          </a:bodyPr>
          <a:p>
            <a:r>
              <a:rPr lang="zh-CN" altLang="en-US"/>
              <a:t>亚当子孙皆兄弟，兄弟犹如手足亲</a:t>
            </a:r>
            <a:endParaRPr lang="zh-CN" altLang="en-US"/>
          </a:p>
          <a:p>
            <a:r>
              <a:rPr lang="en-US" altLang="zh-CN"/>
              <a:t>       ——</a:t>
            </a:r>
            <a:r>
              <a:rPr lang="zh-CN" altLang="en-US"/>
              <a:t>在中国大使馆捐赠给伊朗的物资上</a:t>
            </a:r>
            <a:endParaRPr lang="zh-CN" altLang="en-US"/>
          </a:p>
        </p:txBody>
      </p:sp>
      <p:sp>
        <p:nvSpPr>
          <p:cNvPr id="9" name="文本框 8"/>
          <p:cNvSpPr txBox="1"/>
          <p:nvPr/>
        </p:nvSpPr>
        <p:spPr>
          <a:xfrm>
            <a:off x="544830" y="5180965"/>
            <a:ext cx="8599170" cy="1568450"/>
          </a:xfrm>
          <a:prstGeom prst="rect">
            <a:avLst/>
          </a:prstGeom>
          <a:noFill/>
        </p:spPr>
        <p:txBody>
          <a:bodyPr wrap="square" rtlCol="0" anchor="t">
            <a:spAutoFit/>
          </a:bodyPr>
          <a:p>
            <a:r>
              <a:rPr lang="en-US" altLang="zh-CN"/>
              <a:t>   </a:t>
            </a:r>
            <a:r>
              <a:rPr lang="zh-CN" altLang="en-US"/>
              <a:t>我们是同一片海中的波涛，同一棵树上的叶子，同一座花园中的花朵”。</a:t>
            </a:r>
            <a:endParaRPr lang="zh-CN" altLang="en-US"/>
          </a:p>
          <a:p>
            <a:r>
              <a:rPr lang="zh-CN" altLang="en-US"/>
              <a:t>                   </a:t>
            </a:r>
            <a:r>
              <a:rPr lang="en-US" altLang="zh-CN"/>
              <a:t>——</a:t>
            </a:r>
            <a:r>
              <a:rPr lang="zh-CN" altLang="en-US">
                <a:sym typeface="+mn-ea"/>
              </a:rPr>
              <a:t>有一家中企在捐赠物资包装上。</a:t>
            </a:r>
            <a:r>
              <a:rPr lang="zh-CN" altLang="en-US"/>
              <a:t>以此表达家乡与海外侨胞心手相连、并肩抗疫的决心。</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8590" y="197485"/>
            <a:ext cx="8658225" cy="1568450"/>
          </a:xfrm>
          <a:prstGeom prst="rect">
            <a:avLst/>
          </a:prstGeom>
          <a:noFill/>
        </p:spPr>
        <p:txBody>
          <a:bodyPr wrap="square" rtlCol="0">
            <a:spAutoFit/>
          </a:bodyPr>
          <a:p>
            <a:r>
              <a:rPr lang="en-US" altLang="zh-CN"/>
              <a:t>     </a:t>
            </a:r>
            <a:r>
              <a:rPr lang="zh-CN" altLang="en-US"/>
              <a:t>“消失吧，黑夜！黎明时我们将获胜！”</a:t>
            </a:r>
            <a:endParaRPr lang="zh-CN" altLang="en-US"/>
          </a:p>
          <a:p>
            <a:r>
              <a:rPr lang="zh-CN" altLang="en-US"/>
              <a:t>                 </a:t>
            </a:r>
            <a:r>
              <a:rPr lang="en-US" altLang="zh-CN"/>
              <a:t>——</a:t>
            </a:r>
            <a:r>
              <a:rPr lang="zh-CN" altLang="en-US">
                <a:sym typeface="+mn-ea"/>
              </a:rPr>
              <a:t>在马云公益基金会和阿里巴巴公益基金会捐赠给意大利的抗疫物资包装袋上，贴着一张带有乐谱的寄语</a:t>
            </a:r>
            <a:r>
              <a:rPr lang="zh-CN" altLang="en-US"/>
              <a:t>这是意大利作曲家普契尼的歌剧《图兰朵》中一段咏叹调的曲谱。</a:t>
            </a:r>
            <a:endParaRPr lang="zh-CN" altLang="en-US"/>
          </a:p>
        </p:txBody>
      </p:sp>
      <p:sp>
        <p:nvSpPr>
          <p:cNvPr id="3" name="文本框 2"/>
          <p:cNvSpPr txBox="1"/>
          <p:nvPr/>
        </p:nvSpPr>
        <p:spPr>
          <a:xfrm>
            <a:off x="303530" y="1765935"/>
            <a:ext cx="8841105" cy="2306955"/>
          </a:xfrm>
          <a:prstGeom prst="rect">
            <a:avLst/>
          </a:prstGeom>
          <a:noFill/>
        </p:spPr>
        <p:txBody>
          <a:bodyPr wrap="square" rtlCol="0" anchor="t">
            <a:spAutoFit/>
          </a:bodyPr>
          <a:p>
            <a:r>
              <a:rPr lang="zh-CN" altLang="en-US">
                <a:sym typeface="+mn-ea"/>
              </a:rPr>
              <a:t>千里同好，坚于金石。</a:t>
            </a:r>
            <a:endParaRPr lang="zh-CN" altLang="en-US">
              <a:sym typeface="+mn-ea"/>
            </a:endParaRPr>
          </a:p>
          <a:p>
            <a:r>
              <a:rPr lang="zh-CN" altLang="en-US">
                <a:sym typeface="+mn-ea"/>
              </a:rPr>
              <a:t>                    </a:t>
            </a:r>
            <a:r>
              <a:rPr lang="en-US" altLang="zh-CN">
                <a:sym typeface="+mn-ea"/>
              </a:rPr>
              <a:t>——</a:t>
            </a:r>
            <a:r>
              <a:rPr lang="zh-CN" altLang="en-US"/>
              <a:t>3月18日，中国向法国提供的医疗物资援助运抵巴黎戴高乐机场。物资外包装上写着两句话，第一句是“千里同好，坚于金石”。这句话出自三国谯周的《谯子•齐交》，原句为“交得其道，千里同好，固于胶漆，坚于金石”，意思是，交对了朋友，即使相隔千里也可同心相印，情谊比金石更加坚硬。</a:t>
            </a:r>
            <a:endParaRPr lang="zh-CN" altLang="en-US"/>
          </a:p>
        </p:txBody>
      </p:sp>
      <p:sp>
        <p:nvSpPr>
          <p:cNvPr id="4" name="文本框 3"/>
          <p:cNvSpPr txBox="1"/>
          <p:nvPr/>
        </p:nvSpPr>
        <p:spPr>
          <a:xfrm>
            <a:off x="388620" y="4072890"/>
            <a:ext cx="9165590" cy="2306955"/>
          </a:xfrm>
          <a:prstGeom prst="rect">
            <a:avLst/>
          </a:prstGeom>
          <a:noFill/>
        </p:spPr>
        <p:txBody>
          <a:bodyPr wrap="square" rtlCol="0" anchor="t">
            <a:spAutoFit/>
          </a:bodyPr>
          <a:p>
            <a:r>
              <a:rPr lang="en-US" altLang="zh-CN"/>
              <a:t>        </a:t>
            </a:r>
            <a:r>
              <a:rPr lang="zh-CN" altLang="en-US">
                <a:sym typeface="+mn-ea"/>
              </a:rPr>
              <a:t>青山一道，同担风雨</a:t>
            </a:r>
            <a:endParaRPr lang="zh-CN" altLang="en-US">
              <a:sym typeface="+mn-ea"/>
            </a:endParaRPr>
          </a:p>
          <a:p>
            <a:r>
              <a:rPr lang="zh-CN" altLang="en-US">
                <a:sym typeface="+mn-ea"/>
              </a:rPr>
              <a:t>           </a:t>
            </a:r>
            <a:r>
              <a:rPr lang="en-US" altLang="zh-CN">
                <a:sym typeface="+mn-ea"/>
              </a:rPr>
              <a:t>——</a:t>
            </a:r>
            <a:r>
              <a:rPr lang="zh-CN" altLang="en-US"/>
              <a:t>3月2日，马云公益基金会向日本捐赠了100万只口罩，捐赠物资上写诗句化用自唐朝诗人王昌龄的七言绝句《送柴侍御》：“沅水通波接武冈，送君不觉有离伤。青山一道同云雨，明月何曾是两乡。”值得注意的是，这句寄语特意呼应了此前日本给中国援助物资时引用过的同一首诗，再次体现了中日文化的相通之处。</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15010" y="-334645"/>
            <a:ext cx="8428355" cy="4154170"/>
          </a:xfrm>
          <a:prstGeom prst="rect">
            <a:avLst/>
          </a:prstGeom>
          <a:noFill/>
        </p:spPr>
        <p:txBody>
          <a:bodyPr wrap="square" rtlCol="0" anchor="t">
            <a:spAutoFit/>
          </a:bodyPr>
          <a:p>
            <a:endParaRPr lang="zh-CN" altLang="en-US"/>
          </a:p>
          <a:p>
            <a:endParaRPr lang="zh-CN" altLang="en-US"/>
          </a:p>
          <a:p>
            <a:endParaRPr lang="zh-CN" altLang="en-US"/>
          </a:p>
          <a:p>
            <a:r>
              <a:rPr lang="zh-CN" altLang="en-US"/>
              <a:t>      中国驻韩国大使馆紧急筹备2.5万多个医用口罩，送往新冠肺炎疫情发展迅速的大邱市。运送口罩货车悬挂的横幅上就印着这句“道不远人，人无异国”，这八个字在韩国家喻户晓。</a:t>
            </a:r>
            <a:endParaRPr lang="zh-CN" altLang="en-US"/>
          </a:p>
          <a:p>
            <a:r>
              <a:rPr lang="zh-CN" altLang="en-US"/>
              <a:t>       新罗旅唐学者崔致远在《双磎寺真鉴禅师碑铭》开篇中写道“夫道不远人，人无异国”，意为道义相通，不会因为国家不同而产生距离。这一诗句与《中庸》中的“道不远人”以及李斯的“民无异国”的名句，有异曲同工之妙。</a:t>
            </a:r>
            <a:endParaRPr lang="zh-CN" altLang="en-US"/>
          </a:p>
          <a:p>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102360" y="566420"/>
            <a:ext cx="6791960" cy="4408805"/>
          </a:xfrm>
          <a:prstGeom prst="rect">
            <a:avLst/>
          </a:prstGeom>
          <a:noFill/>
        </p:spPr>
        <p:txBody>
          <a:bodyPr wrap="square" rtlCol="0" anchor="t">
            <a:spAutoFit/>
          </a:bodyPr>
          <a:p>
            <a:pPr>
              <a:lnSpc>
                <a:spcPct val="90000"/>
              </a:lnSpc>
            </a:pPr>
            <a:r>
              <a:rPr lang="zh-CN" altLang="en-US"/>
              <a:t>若有诗情藏于心</a:t>
            </a:r>
            <a:endParaRPr lang="zh-CN" altLang="en-US"/>
          </a:p>
          <a:p>
            <a:pPr>
              <a:lnSpc>
                <a:spcPct val="90000"/>
              </a:lnSpc>
            </a:pPr>
            <a:endParaRPr lang="zh-CN" altLang="en-US"/>
          </a:p>
          <a:p>
            <a:pPr>
              <a:lnSpc>
                <a:spcPct val="90000"/>
              </a:lnSpc>
            </a:pPr>
            <a:r>
              <a:rPr lang="zh-CN" altLang="en-US"/>
              <a:t>生活自会有诗意</a:t>
            </a:r>
            <a:endParaRPr lang="zh-CN" altLang="en-US"/>
          </a:p>
          <a:p>
            <a:pPr>
              <a:lnSpc>
                <a:spcPct val="90000"/>
              </a:lnSpc>
            </a:pPr>
            <a:endParaRPr lang="zh-CN" altLang="en-US"/>
          </a:p>
          <a:p>
            <a:pPr>
              <a:lnSpc>
                <a:spcPct val="90000"/>
              </a:lnSpc>
            </a:pPr>
            <a:r>
              <a:rPr lang="zh-CN" altLang="en-US"/>
              <a:t>光阴很长，生命短暂</a:t>
            </a:r>
            <a:endParaRPr lang="zh-CN" altLang="en-US"/>
          </a:p>
          <a:p>
            <a:pPr>
              <a:lnSpc>
                <a:spcPct val="90000"/>
              </a:lnSpc>
            </a:pPr>
            <a:endParaRPr lang="zh-CN" altLang="en-US"/>
          </a:p>
          <a:p>
            <a:pPr>
              <a:lnSpc>
                <a:spcPct val="90000"/>
              </a:lnSpc>
            </a:pPr>
            <a:r>
              <a:rPr lang="zh-CN" altLang="en-US"/>
              <a:t>愿能诗酒趁年华</a:t>
            </a:r>
            <a:endParaRPr lang="zh-CN" altLang="en-US"/>
          </a:p>
          <a:p>
            <a:pPr>
              <a:lnSpc>
                <a:spcPct val="90000"/>
              </a:lnSpc>
            </a:pPr>
            <a:endParaRPr lang="zh-CN" altLang="en-US"/>
          </a:p>
          <a:p>
            <a:pPr>
              <a:lnSpc>
                <a:spcPct val="90000"/>
              </a:lnSpc>
            </a:pPr>
            <a:r>
              <a:rPr lang="zh-CN" altLang="en-US"/>
              <a:t>从今天起做个爱读书的人</a:t>
            </a:r>
            <a:endParaRPr lang="zh-CN" altLang="en-US"/>
          </a:p>
          <a:p>
            <a:pPr>
              <a:lnSpc>
                <a:spcPct val="90000"/>
              </a:lnSpc>
            </a:pPr>
            <a:endParaRPr lang="zh-CN" altLang="en-US"/>
          </a:p>
          <a:p>
            <a:pPr>
              <a:lnSpc>
                <a:spcPct val="90000"/>
              </a:lnSpc>
            </a:pPr>
            <a:r>
              <a:rPr lang="zh-CN" altLang="en-US"/>
              <a:t>于时空之上，以梦为马</a:t>
            </a:r>
            <a:endParaRPr lang="zh-CN" altLang="en-US"/>
          </a:p>
          <a:p>
            <a:pPr>
              <a:lnSpc>
                <a:spcPct val="90000"/>
              </a:lnSpc>
            </a:pPr>
            <a:endParaRPr lang="zh-CN" altLang="en-US"/>
          </a:p>
          <a:p>
            <a:pPr>
              <a:lnSpc>
                <a:spcPct val="90000"/>
              </a:lnSpc>
            </a:pPr>
            <a:r>
              <a:rPr lang="zh-CN" altLang="en-US"/>
              <a:t>和伟大的灵魂交谈</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10" name="Picture 2" descr="20085239506887_2"/>
          <p:cNvPicPr>
            <a:picLocks noChangeAspect="1"/>
          </p:cNvPicPr>
          <p:nvPr/>
        </p:nvPicPr>
        <p:blipFill>
          <a:blip r:embed="rId1"/>
          <a:stretch>
            <a:fillRect/>
          </a:stretch>
        </p:blipFill>
        <p:spPr>
          <a:xfrm>
            <a:off x="0" y="-125730"/>
            <a:ext cx="9144000" cy="6516370"/>
          </a:xfrm>
          <a:prstGeom prst="rect">
            <a:avLst/>
          </a:prstGeom>
          <a:noFill/>
          <a:ln w="9525">
            <a:noFill/>
          </a:ln>
        </p:spPr>
      </p:pic>
      <p:sp>
        <p:nvSpPr>
          <p:cNvPr id="51202" name="Rectangle 2"/>
          <p:cNvSpPr>
            <a:spLocks noGrp="1"/>
          </p:cNvSpPr>
          <p:nvPr/>
        </p:nvSpPr>
        <p:spPr>
          <a:xfrm>
            <a:off x="-1282700" y="1688783"/>
            <a:ext cx="8229600" cy="1143000"/>
          </a:xfrm>
          <a:prstGeom prst="rect">
            <a:avLst/>
          </a:prstGeom>
          <a:noFill/>
          <a:ln w="9525">
            <a:noFill/>
          </a:ln>
        </p:spPr>
        <p:txBody>
          <a:bodyPr vert="horz" wrap="square" lIns="91440" tIns="45720" rIns="91440" bIns="45720"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b="1" dirty="0">
                <a:solidFill>
                  <a:srgbClr val="0000FF"/>
                </a:solidFill>
              </a:rPr>
              <a:t>四、无言的震撼：</a:t>
            </a:r>
            <a:endParaRPr lang="zh-CN" altLang="en-US" b="1" dirty="0">
              <a:solidFill>
                <a:srgbClr val="0000FF"/>
              </a:solidFill>
            </a:endParaRPr>
          </a:p>
          <a:p>
            <a:pPr eaLnBrk="1" hangingPunct="1"/>
            <a:r>
              <a:rPr lang="zh-CN" altLang="en-US" b="1" dirty="0">
                <a:solidFill>
                  <a:srgbClr val="0000FF"/>
                </a:solidFill>
              </a:rPr>
              <a:t>                      当代中国的仁者</a:t>
            </a:r>
            <a:endParaRPr lang="zh-CN" altLang="en-US" b="1" dirty="0">
              <a:solidFill>
                <a:srgbClr val="0000FF"/>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4" name="Picture 2" descr="13_111101094400_1"/>
          <p:cNvPicPr>
            <a:picLocks noChangeAspect="1"/>
          </p:cNvPicPr>
          <p:nvPr/>
        </p:nvPicPr>
        <p:blipFill>
          <a:blip r:embed="rId1"/>
          <a:stretch>
            <a:fillRect/>
          </a:stretch>
        </p:blipFill>
        <p:spPr>
          <a:xfrm>
            <a:off x="0" y="3284538"/>
            <a:ext cx="3122613" cy="3860800"/>
          </a:xfrm>
          <a:prstGeom prst="rect">
            <a:avLst/>
          </a:prstGeom>
          <a:noFill/>
          <a:ln w="9525">
            <a:noFill/>
          </a:ln>
        </p:spPr>
      </p:pic>
      <p:pic>
        <p:nvPicPr>
          <p:cNvPr id="49155" name="Picture 3" descr="0023ae6d9d850fc78d880b"/>
          <p:cNvPicPr>
            <a:picLocks noChangeAspect="1"/>
          </p:cNvPicPr>
          <p:nvPr/>
        </p:nvPicPr>
        <p:blipFill>
          <a:blip r:embed="rId2"/>
          <a:stretch>
            <a:fillRect/>
          </a:stretch>
        </p:blipFill>
        <p:spPr>
          <a:xfrm>
            <a:off x="6286500" y="2209800"/>
            <a:ext cx="2857500" cy="4648200"/>
          </a:xfrm>
          <a:prstGeom prst="rect">
            <a:avLst/>
          </a:prstGeom>
          <a:noFill/>
          <a:ln w="9525">
            <a:noFill/>
          </a:ln>
        </p:spPr>
      </p:pic>
      <p:pic>
        <p:nvPicPr>
          <p:cNvPr id="49156" name="Picture 4" descr="86d6277f9e2f0708213c10b2e924b899a901f242"/>
          <p:cNvPicPr>
            <a:picLocks noChangeAspect="1"/>
          </p:cNvPicPr>
          <p:nvPr/>
        </p:nvPicPr>
        <p:blipFill>
          <a:blip r:embed="rId3"/>
          <a:stretch>
            <a:fillRect/>
          </a:stretch>
        </p:blipFill>
        <p:spPr>
          <a:xfrm>
            <a:off x="4787900" y="0"/>
            <a:ext cx="4356100" cy="3282950"/>
          </a:xfrm>
          <a:prstGeom prst="rect">
            <a:avLst/>
          </a:prstGeom>
          <a:noFill/>
          <a:ln w="9525">
            <a:noFill/>
          </a:ln>
        </p:spPr>
      </p:pic>
      <p:sp>
        <p:nvSpPr>
          <p:cNvPr id="49157" name="Rectangle 5"/>
          <p:cNvSpPr/>
          <p:nvPr/>
        </p:nvSpPr>
        <p:spPr>
          <a:xfrm>
            <a:off x="7596188" y="2420938"/>
            <a:ext cx="877887" cy="457200"/>
          </a:xfrm>
          <a:prstGeom prst="rect">
            <a:avLst/>
          </a:prstGeom>
          <a:noFill/>
          <a:ln w="9525">
            <a:noFill/>
          </a:ln>
        </p:spPr>
        <p:txBody>
          <a:bodyPr wrap="none" anchor="ctr">
            <a:spAutoFit/>
          </a:bodyPr>
          <a:p>
            <a:r>
              <a:rPr lang="zh-CN" altLang="en-US" dirty="0">
                <a:latin typeface="Arial" panose="020B0604020202020204" pitchFamily="34" charset="0"/>
              </a:rPr>
              <a:t>妞妞 </a:t>
            </a:r>
            <a:endParaRPr lang="zh-CN" altLang="en-US" dirty="0">
              <a:latin typeface="Arial" panose="020B0604020202020204" pitchFamily="34" charset="0"/>
            </a:endParaRPr>
          </a:p>
        </p:txBody>
      </p:sp>
      <p:pic>
        <p:nvPicPr>
          <p:cNvPr id="49158" name="Picture 6" descr="c9bdddce4274c96293457e4f"/>
          <p:cNvPicPr>
            <a:picLocks noChangeAspect="1"/>
          </p:cNvPicPr>
          <p:nvPr/>
        </p:nvPicPr>
        <p:blipFill>
          <a:blip r:embed="rId4"/>
          <a:stretch>
            <a:fillRect/>
          </a:stretch>
        </p:blipFill>
        <p:spPr>
          <a:xfrm>
            <a:off x="663575" y="120015"/>
            <a:ext cx="4448175" cy="4317365"/>
          </a:xfrm>
          <a:prstGeom prst="rect">
            <a:avLst/>
          </a:prstGeom>
          <a:noFill/>
          <a:ln w="9525">
            <a:noFill/>
          </a:ln>
        </p:spPr>
      </p:pic>
      <p:pic>
        <p:nvPicPr>
          <p:cNvPr id="49159" name="Picture 7" descr="u=3249871661,4128455919&amp;fm=15&amp;gp=0"/>
          <p:cNvPicPr>
            <a:picLocks noChangeAspect="1"/>
          </p:cNvPicPr>
          <p:nvPr/>
        </p:nvPicPr>
        <p:blipFill>
          <a:blip r:embed="rId5"/>
          <a:stretch>
            <a:fillRect/>
          </a:stretch>
        </p:blipFill>
        <p:spPr>
          <a:xfrm>
            <a:off x="2484438" y="3338513"/>
            <a:ext cx="4248150" cy="3519487"/>
          </a:xfrm>
          <a:prstGeom prst="rect">
            <a:avLst/>
          </a:prstGeom>
          <a:noFill/>
          <a:ln w="9525">
            <a:noFill/>
          </a:ln>
        </p:spPr>
      </p:pic>
      <p:sp>
        <p:nvSpPr>
          <p:cNvPr id="49160" name="WordArt 8"/>
          <p:cNvSpPr/>
          <p:nvPr/>
        </p:nvSpPr>
        <p:spPr>
          <a:xfrm>
            <a:off x="539750" y="3141663"/>
            <a:ext cx="8048625" cy="609600"/>
          </a:xfrm>
          <a:prstGeom prst="rect">
            <a:avLst/>
          </a:prstGeom>
        </p:spPr>
        <p:txBody>
          <a:bodyPr wrap="none" fromWordArt="1">
            <a:prstTxWarp prst="textPlain">
              <a:avLst>
                <a:gd name="adj" fmla="val 50000"/>
              </a:avLst>
            </a:prstTxWarp>
            <a:normAutofit/>
          </a:bodyPr>
          <a:p>
            <a:pPr algn="ctr"/>
            <a:r>
              <a:rPr lang="zh-CN" altLang="en-US" sz="48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5000"/>
                    </a:srgbClr>
                  </a:outerShdw>
                </a:effectLst>
                <a:latin typeface="宋体" panose="02010600030101010101" pitchFamily="2" charset="-122"/>
                <a:ea typeface="宋体" panose="02010600030101010101" pitchFamily="2" charset="-122"/>
              </a:rPr>
              <a:t>吴菊萍：托举生命的最美妈妈</a:t>
            </a:r>
            <a:endParaRPr lang="zh-CN" altLang="en-US" sz="48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5000"/>
                  </a:srgbClr>
                </a:outerShdw>
              </a:effectLst>
              <a:latin typeface="宋体" panose="02010600030101010101" pitchFamily="2" charset="-122"/>
              <a:ea typeface="宋体" panose="02010600030101010101" pitchFamily="2" charset="-122"/>
            </a:endParaRPr>
          </a:p>
        </p:txBody>
      </p:sp>
      <p:sp>
        <p:nvSpPr>
          <p:cNvPr id="50185" name="Text Box 9"/>
          <p:cNvSpPr txBox="1">
            <a:spLocks noChangeArrowheads="1"/>
          </p:cNvSpPr>
          <p:nvPr/>
        </p:nvSpPr>
        <p:spPr bwMode="auto">
          <a:xfrm>
            <a:off x="179388" y="6035675"/>
            <a:ext cx="7380288" cy="830263"/>
          </a:xfrm>
          <a:prstGeom prst="rect">
            <a:avLst/>
          </a:prstGeom>
          <a:noFill/>
          <a:ln>
            <a:noFill/>
          </a:ln>
          <a:effectLst/>
        </p:spPr>
        <p:txBody>
          <a:bodyPr>
            <a:spAutoFit/>
          </a:bodyPr>
          <a:lstStyle/>
          <a:p>
            <a:pPr marR="0" defTabSz="914400">
              <a:spcBef>
                <a:spcPct val="50000"/>
              </a:spcBef>
              <a:buClrTx/>
              <a:buSzTx/>
              <a:buFontTx/>
              <a:defRPr/>
            </a:pPr>
            <a:r>
              <a:rPr kumimoji="0" lang="zh-CN" altLang="zh-CN" b="1" kern="1200" cap="none" spc="0" normalizeH="0" baseline="0" noProof="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2011</a:t>
            </a:r>
            <a:r>
              <a:rPr kumimoji="0" lang="zh-CN" b="1" kern="1200" cap="none" spc="0" normalizeH="0" baseline="0" noProof="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年</a:t>
            </a:r>
            <a:r>
              <a:rPr kumimoji="0" lang="zh-CN" altLang="zh-CN" b="1" kern="1200" cap="none" spc="0" normalizeH="0" baseline="0" noProof="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9</a:t>
            </a:r>
            <a:r>
              <a:rPr kumimoji="0" lang="zh-CN" b="1" kern="1200" cap="none" spc="0" normalizeH="0" baseline="0" noProof="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月</a:t>
            </a:r>
            <a:r>
              <a:rPr kumimoji="0" lang="zh-CN" altLang="zh-CN" b="1" kern="1200" cap="none" spc="0" normalizeH="0" baseline="0" noProof="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20</a:t>
            </a:r>
            <a:r>
              <a:rPr kumimoji="0" lang="zh-CN" b="1" kern="1200" cap="none" spc="0" normalizeH="0" baseline="0" noProof="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日，</a:t>
            </a:r>
            <a:r>
              <a:rPr kumimoji="0" lang="zh-CN" b="1" kern="1200" cap="none" spc="0" normalizeH="0" baseline="0" noProof="0" dirty="0">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在第三届</a:t>
            </a:r>
            <a:r>
              <a:rPr kumimoji="0" lang="zh-CN" b="1" kern="1200" cap="none" spc="0" normalizeH="0" baseline="0" noProof="0" dirty="0">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hlinkClick r:id="rId6"/>
              </a:rPr>
              <a:t>全国道德模范</a:t>
            </a:r>
            <a:r>
              <a:rPr kumimoji="0" lang="zh-CN" b="1" kern="1200" cap="none" spc="0" normalizeH="0" baseline="0" noProof="0" dirty="0">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评选中荣获全国</a:t>
            </a:r>
            <a:r>
              <a:rPr kumimoji="0" lang="zh-CN" b="1" kern="1200" cap="none" spc="0" normalizeH="0" baseline="0" noProof="0" dirty="0">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hlinkClick r:id="rId7"/>
              </a:rPr>
              <a:t>见义勇为</a:t>
            </a:r>
            <a:r>
              <a:rPr kumimoji="0" lang="zh-CN" b="1" kern="1200" cap="none" spc="0" normalizeH="0" baseline="0" noProof="0" dirty="0">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模范称号</a:t>
            </a:r>
            <a:r>
              <a:rPr kumimoji="0" lang="zh-CN" kern="1200" cap="none" spc="0" normalizeH="0" baseline="0" noProof="0" dirty="0">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 </a:t>
            </a:r>
            <a:endParaRPr kumimoji="0" lang="zh-CN" kern="1200" cap="none" spc="0" normalizeH="0" baseline="0" noProof="0" dirty="0">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endParaRPr>
          </a:p>
        </p:txBody>
      </p:sp>
      <p:sp>
        <p:nvSpPr>
          <p:cNvPr id="50186" name="Text Box 10"/>
          <p:cNvSpPr txBox="1">
            <a:spLocks noChangeArrowheads="1"/>
          </p:cNvSpPr>
          <p:nvPr/>
        </p:nvSpPr>
        <p:spPr bwMode="auto">
          <a:xfrm>
            <a:off x="539433" y="302260"/>
            <a:ext cx="4392613" cy="2678113"/>
          </a:xfrm>
          <a:prstGeom prst="rect">
            <a:avLst/>
          </a:prstGeom>
          <a:noFill/>
          <a:ln>
            <a:noFill/>
          </a:ln>
          <a:effectLst/>
        </p:spPr>
        <p:txBody>
          <a:bodyPr>
            <a:spAutoFit/>
          </a:bodyPr>
          <a:lstStyle/>
          <a:p>
            <a:pPr marR="0" defTabSz="914400">
              <a:spcBef>
                <a:spcPct val="50000"/>
              </a:spcBef>
              <a:buClrTx/>
              <a:buSzTx/>
              <a:buFontTx/>
              <a:defRPr/>
            </a:pPr>
            <a:r>
              <a:rPr kumimoji="0" lang="zh-CN" b="1" kern="1200" cap="none" spc="0" normalizeH="0" baseline="0" noProof="0" dirty="0">
                <a:ln>
                  <a:solidFill>
                    <a:schemeClr val="accent6">
                      <a:lumMod val="60000"/>
                      <a:lumOff val="40000"/>
                    </a:schemeClr>
                  </a:solidFill>
                </a:ln>
                <a:effectLst>
                  <a:outerShdw blurRad="38100" dist="38100" dir="2700000" algn="tl">
                    <a:srgbClr val="000000">
                      <a:alpha val="43137"/>
                    </a:srgbClr>
                  </a:outerShdw>
                </a:effectLst>
                <a:latin typeface="Arial" panose="020B0604020202020204" pitchFamily="34" charset="0"/>
                <a:ea typeface="黑体" panose="02010609060101010101" pitchFamily="49" charset="-122"/>
                <a:cs typeface="+mn-cs"/>
              </a:rPr>
              <a:t>颁奖词：危险裹胁生命呼啸而来，母性的天平容不得刹那摇摆。她挺身而出，接住生命，托住了幼吾幼及人之幼的传统美德。她并不比我们高大，但那一刻，已经让我们仰望。</a:t>
            </a:r>
            <a:br>
              <a:rPr kumimoji="0" lang="zh-CN" b="1" kern="1200" cap="none" spc="0" normalizeH="0" baseline="0" noProof="0" dirty="0">
                <a:ln>
                  <a:solidFill>
                    <a:srgbClr val="CCFF66"/>
                  </a:solidFill>
                </a:ln>
                <a:latin typeface="Arial" panose="020B0604020202020204" pitchFamily="34" charset="0"/>
                <a:ea typeface="黑体" panose="02010609060101010101" pitchFamily="49" charset="-122"/>
                <a:cs typeface="+mn-cs"/>
              </a:rPr>
            </a:br>
            <a:endParaRPr kumimoji="0" lang="zh-CN" b="1" kern="1200" cap="none" spc="0" normalizeH="0" baseline="0" noProof="0" dirty="0">
              <a:ln>
                <a:solidFill>
                  <a:srgbClr val="CCFF66"/>
                </a:solidFill>
              </a:ln>
              <a:latin typeface="Arial" panose="020B0604020202020204" pitchFamily="34" charset="0"/>
              <a:ea typeface="黑体" panose="02010609060101010101" pitchFamily="49"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a:blip r:embed="rId2"/>
          <a:stretch>
            <a:fillRect/>
          </a:stretch>
        </p:blipFill>
        <p:spPr>
          <a:xfrm>
            <a:off x="559435" y="641985"/>
            <a:ext cx="8228965" cy="572833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Text Box 2"/>
          <p:cNvSpPr txBox="1"/>
          <p:nvPr/>
        </p:nvSpPr>
        <p:spPr>
          <a:xfrm>
            <a:off x="250825" y="260350"/>
            <a:ext cx="8893175" cy="6497638"/>
          </a:xfrm>
          <a:prstGeom prst="rect">
            <a:avLst/>
          </a:prstGeom>
          <a:noFill/>
          <a:ln w="9525">
            <a:noFill/>
          </a:ln>
        </p:spPr>
        <p:txBody>
          <a:bodyPr>
            <a:spAutoFit/>
          </a:bodyPr>
          <a:p>
            <a:r>
              <a:rPr lang="zh-CN" altLang="zh-CN" sz="2800" b="1" dirty="0">
                <a:latin typeface="Arial" panose="020B0604020202020204" pitchFamily="34" charset="0"/>
              </a:rPr>
              <a:t>       </a:t>
            </a:r>
            <a:r>
              <a:rPr lang="zh-CN" altLang="en-US" sz="2800" b="1" dirty="0">
                <a:latin typeface="Arial" panose="020B0604020202020204" pitchFamily="34" charset="0"/>
              </a:rPr>
              <a:t>吴菊萍，</a:t>
            </a:r>
            <a:r>
              <a:rPr lang="zh-CN" altLang="zh-CN" sz="2800" b="1" dirty="0">
                <a:latin typeface="Arial" panose="020B0604020202020204" pitchFamily="34" charset="0"/>
              </a:rPr>
              <a:t>1980</a:t>
            </a:r>
            <a:r>
              <a:rPr lang="zh-CN" altLang="en-US" sz="2800" b="1" dirty="0">
                <a:latin typeface="Arial" panose="020B0604020202020204" pitchFamily="34" charset="0"/>
              </a:rPr>
              <a:t>年生，浙江嘉兴王江泾镇人，来杭州工作</a:t>
            </a:r>
            <a:r>
              <a:rPr lang="zh-CN" altLang="zh-CN" sz="2800" b="1" dirty="0">
                <a:latin typeface="Arial" panose="020B0604020202020204" pitchFamily="34" charset="0"/>
              </a:rPr>
              <a:t>11</a:t>
            </a:r>
            <a:r>
              <a:rPr lang="zh-CN" altLang="en-US" sz="2800" b="1" dirty="0">
                <a:latin typeface="Arial" panose="020B0604020202020204" pitchFamily="34" charset="0"/>
              </a:rPr>
              <a:t>年了，现在阿里巴巴诚信通做销售客服，老公小陈是富阳人，二人把家安在了滨江，有一个</a:t>
            </a:r>
            <a:r>
              <a:rPr lang="zh-CN" altLang="zh-CN" sz="2800" b="1" dirty="0">
                <a:latin typeface="Arial" panose="020B0604020202020204" pitchFamily="34" charset="0"/>
              </a:rPr>
              <a:t>7</a:t>
            </a:r>
            <a:r>
              <a:rPr lang="zh-CN" altLang="en-US" sz="2800" b="1" dirty="0">
                <a:latin typeface="Arial" panose="020B0604020202020204" pitchFamily="34" charset="0"/>
              </a:rPr>
              <a:t>个月大的孩子。</a:t>
            </a:r>
            <a:r>
              <a:rPr lang="zh-CN" altLang="zh-CN" sz="2800" b="1" dirty="0">
                <a:solidFill>
                  <a:srgbClr val="FF0000"/>
                </a:solidFill>
                <a:latin typeface="Arial" panose="020B0604020202020204" pitchFamily="34" charset="0"/>
              </a:rPr>
              <a:t>2011</a:t>
            </a:r>
            <a:r>
              <a:rPr lang="zh-CN" altLang="en-US" sz="2800" b="1" dirty="0">
                <a:latin typeface="Arial" panose="020B0604020202020204" pitchFamily="34" charset="0"/>
              </a:rPr>
              <a:t>年</a:t>
            </a:r>
            <a:r>
              <a:rPr lang="zh-CN" altLang="zh-CN" sz="2800" b="1" dirty="0">
                <a:latin typeface="Arial" panose="020B0604020202020204" pitchFamily="34" charset="0"/>
              </a:rPr>
              <a:t>7</a:t>
            </a:r>
            <a:r>
              <a:rPr lang="zh-CN" altLang="en-US" sz="2800" b="1" dirty="0">
                <a:latin typeface="Arial" panose="020B0604020202020204" pitchFamily="34" charset="0"/>
              </a:rPr>
              <a:t>月</a:t>
            </a:r>
            <a:r>
              <a:rPr lang="zh-CN" altLang="zh-CN" sz="2800" b="1" dirty="0">
                <a:latin typeface="Arial" panose="020B0604020202020204" pitchFamily="34" charset="0"/>
              </a:rPr>
              <a:t>2</a:t>
            </a:r>
            <a:r>
              <a:rPr lang="zh-CN" altLang="en-US" sz="2800" b="1" dirty="0">
                <a:latin typeface="Arial" panose="020B0604020202020204" pitchFamily="34" charset="0"/>
              </a:rPr>
              <a:t>日下午</a:t>
            </a:r>
            <a:r>
              <a:rPr lang="zh-CN" altLang="zh-CN" sz="2800" b="1" dirty="0">
                <a:latin typeface="Arial" panose="020B0604020202020204" pitchFamily="34" charset="0"/>
              </a:rPr>
              <a:t>1</a:t>
            </a:r>
            <a:r>
              <a:rPr lang="zh-CN" altLang="en-US" sz="2800" b="1" dirty="0">
                <a:latin typeface="Arial" panose="020B0604020202020204" pitchFamily="34" charset="0"/>
              </a:rPr>
              <a:t>点半，在杭州滨江区的一住宅小区，一个</a:t>
            </a:r>
            <a:r>
              <a:rPr lang="zh-CN" altLang="zh-CN" sz="2800" b="1" dirty="0">
                <a:latin typeface="Arial" panose="020B0604020202020204" pitchFamily="34" charset="0"/>
              </a:rPr>
              <a:t>2</a:t>
            </a:r>
            <a:r>
              <a:rPr lang="zh-CN" altLang="en-US" sz="2800" b="1" dirty="0">
                <a:latin typeface="Arial" panose="020B0604020202020204" pitchFamily="34" charset="0"/>
              </a:rPr>
              <a:t>岁女童突然从</a:t>
            </a:r>
            <a:r>
              <a:rPr lang="zh-CN" altLang="zh-CN" sz="2800" b="1" dirty="0">
                <a:latin typeface="Arial" panose="020B0604020202020204" pitchFamily="34" charset="0"/>
              </a:rPr>
              <a:t>10</a:t>
            </a:r>
            <a:r>
              <a:rPr lang="zh-CN" altLang="en-US" sz="2800" b="1" dirty="0">
                <a:latin typeface="Arial" panose="020B0604020202020204" pitchFamily="34" charset="0"/>
              </a:rPr>
              <a:t>楼坠落，在楼下的吴菊萍奋不顾身地冲过去用双手接住了孩子，受到重创造成手臂骨折，孩子经过抢救已无生命危险。经诊断其左手臂多处骨折，受伤较严重，完全康复可能需要半年时间，但治愈的希望很大。该事件被报道后，在网络上热传，无数人为之动容。当被问及救人动机，吴菊萍回答说“这是本能，是作为一个母亲应该做的事情。” </a:t>
            </a:r>
            <a:endParaRPr lang="zh-CN" altLang="en-US" sz="2800" b="1" dirty="0">
              <a:latin typeface="Arial" panose="020B0604020202020204" pitchFamily="34" charset="0"/>
            </a:endParaRPr>
          </a:p>
          <a:p>
            <a:r>
              <a:rPr lang="zh-CN" altLang="en-US" sz="2800" b="1" dirty="0">
                <a:latin typeface="Arial" panose="020B0604020202020204" pitchFamily="34" charset="0"/>
              </a:rPr>
              <a:t>　　她也是一名母亲，事件发生时孩子只有七个月大，还在哺乳期。在坠楼女孩生死关头的瞬间，明知巨大的冲击力会造成伤害，她还是毫不犹豫地伸出手去，这样的牺牲精神让人感动，被称为“最美妈妈”。 </a:t>
            </a:r>
            <a:endParaRPr lang="zh-CN" altLang="en-US" sz="2800" b="1" dirty="0">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2"/>
          <p:cNvSpPr>
            <a:spLocks noGrp="1"/>
          </p:cNvSpPr>
          <p:nvPr>
            <p:ph type="title"/>
          </p:nvPr>
        </p:nvSpPr>
        <p:spPr/>
        <p:txBody>
          <a:bodyPr vert="horz" wrap="square" lIns="91440" tIns="45720" rIns="91440" bIns="45720" anchor="ctr"/>
          <a:p>
            <a:pPr eaLnBrk="1" hangingPunct="1"/>
            <a:r>
              <a:rPr lang="zh-CN" altLang="en-US" b="1" dirty="0">
                <a:solidFill>
                  <a:srgbClr val="0000FF"/>
                </a:solidFill>
              </a:rPr>
              <a:t>无言的震撼：当代中国的仁者</a:t>
            </a:r>
            <a:endParaRPr lang="zh-CN" altLang="en-US" b="1" dirty="0">
              <a:solidFill>
                <a:srgbClr val="0000FF"/>
              </a:solidFill>
            </a:endParaRPr>
          </a:p>
        </p:txBody>
      </p:sp>
      <p:sp>
        <p:nvSpPr>
          <p:cNvPr id="52227" name="Rectangle 3"/>
          <p:cNvSpPr>
            <a:spLocks noGrp="1"/>
          </p:cNvSpPr>
          <p:nvPr>
            <p:ph idx="1"/>
          </p:nvPr>
        </p:nvSpPr>
        <p:spPr>
          <a:xfrm>
            <a:off x="179388" y="1196975"/>
            <a:ext cx="4114800" cy="4857750"/>
          </a:xfrm>
          <a:ln>
            <a:solidFill>
              <a:srgbClr val="FF3300">
                <a:alpha val="100000"/>
              </a:srgbClr>
            </a:solidFill>
            <a:miter/>
          </a:ln>
        </p:spPr>
        <p:txBody>
          <a:bodyPr vert="horz" wrap="square" lIns="91440" tIns="45720" rIns="91440" bIns="45720" anchor="t"/>
          <a:p>
            <a:pPr marL="0" indent="0" eaLnBrk="1" hangingPunct="1">
              <a:spcBef>
                <a:spcPct val="0"/>
              </a:spcBef>
            </a:pPr>
            <a:r>
              <a:rPr lang="zh-CN" altLang="en-US" b="1" dirty="0"/>
              <a:t>用</a:t>
            </a:r>
            <a:r>
              <a:rPr lang="zh-CN" altLang="zh-CN" b="1" dirty="0"/>
              <a:t>30</a:t>
            </a:r>
            <a:r>
              <a:rPr lang="zh-CN" altLang="en-US" b="1" dirty="0"/>
              <a:t>载爱心让一村之中老有所终，幼有所长，鳏寡孤独废疾者皆有所养。富人做这等事是慈善，穷人做这等事是圣贤，官员做这等事是本分，农民做这等事是伟人。这位农妇让九州动容。</a:t>
            </a:r>
            <a:endParaRPr lang="zh-CN" altLang="en-US" b="1" dirty="0"/>
          </a:p>
        </p:txBody>
      </p:sp>
      <p:pic>
        <p:nvPicPr>
          <p:cNvPr id="51204" name="Picture 6" descr="1157512725711"/>
          <p:cNvPicPr>
            <a:picLocks noChangeAspect="1"/>
          </p:cNvPicPr>
          <p:nvPr/>
        </p:nvPicPr>
        <p:blipFill>
          <a:blip r:embed="rId1"/>
          <a:stretch>
            <a:fillRect/>
          </a:stretch>
        </p:blipFill>
        <p:spPr>
          <a:xfrm>
            <a:off x="5219700" y="1196975"/>
            <a:ext cx="2519363" cy="3368675"/>
          </a:xfrm>
          <a:prstGeom prst="rect">
            <a:avLst/>
          </a:prstGeom>
          <a:noFill/>
          <a:ln w="9525">
            <a:noFill/>
          </a:ln>
        </p:spPr>
      </p:pic>
      <p:sp>
        <p:nvSpPr>
          <p:cNvPr id="52229" name="矩形 4"/>
          <p:cNvSpPr/>
          <p:nvPr/>
        </p:nvSpPr>
        <p:spPr>
          <a:xfrm>
            <a:off x="4572000" y="4581525"/>
            <a:ext cx="4572000" cy="1373188"/>
          </a:xfrm>
          <a:prstGeom prst="rect">
            <a:avLst/>
          </a:prstGeom>
          <a:solidFill>
            <a:schemeClr val="accent1"/>
          </a:solidFill>
          <a:ln w="9525">
            <a:noFill/>
          </a:ln>
        </p:spPr>
        <p:txBody>
          <a:bodyPr>
            <a:spAutoFit/>
          </a:bodyPr>
          <a:p>
            <a:r>
              <a:rPr lang="zh-CN" altLang="en-US" sz="2800" b="1" dirty="0">
                <a:latin typeface="Arial" panose="020B0604020202020204" pitchFamily="34" charset="0"/>
              </a:rPr>
              <a:t>感动中国</a:t>
            </a:r>
            <a:r>
              <a:rPr lang="zh-CN" altLang="zh-CN" sz="2800" b="1" dirty="0">
                <a:latin typeface="Arial" panose="020B0604020202020204" pitchFamily="34" charset="0"/>
              </a:rPr>
              <a:t>2006</a:t>
            </a:r>
            <a:r>
              <a:rPr lang="zh-CN" altLang="en-US" sz="2800" b="1" dirty="0">
                <a:latin typeface="Arial" panose="020B0604020202020204" pitchFamily="34" charset="0"/>
              </a:rPr>
              <a:t>年度人物获奖者</a:t>
            </a:r>
            <a:r>
              <a:rPr lang="zh-CN" altLang="zh-CN" sz="2800" b="1" dirty="0">
                <a:latin typeface="Arial" panose="020B0604020202020204" pitchFamily="34" charset="0"/>
              </a:rPr>
              <a:t>——</a:t>
            </a:r>
            <a:r>
              <a:rPr lang="zh-CN" altLang="en-US" sz="2800" b="1" dirty="0">
                <a:solidFill>
                  <a:srgbClr val="FF0000"/>
                </a:solidFill>
                <a:latin typeface="Arial" panose="020B0604020202020204" pitchFamily="34" charset="0"/>
              </a:rPr>
              <a:t>林秀贞</a:t>
            </a:r>
            <a:r>
              <a:rPr lang="zh-CN" altLang="en-US" sz="2800" dirty="0">
                <a:latin typeface="Arial" panose="020B0604020202020204" pitchFamily="34" charset="0"/>
              </a:rPr>
              <a:t> （</a:t>
            </a:r>
            <a:r>
              <a:rPr lang="zh-CN" altLang="zh-CN" sz="2800" b="1" dirty="0">
                <a:latin typeface="Arial" panose="020B0604020202020204" pitchFamily="34" charset="0"/>
              </a:rPr>
              <a:t>30</a:t>
            </a:r>
            <a:r>
              <a:rPr lang="zh-CN" altLang="en-US" sz="2800" b="1" dirty="0">
                <a:latin typeface="Arial" panose="020B0604020202020204" pitchFamily="34" charset="0"/>
              </a:rPr>
              <a:t>年来赡养了</a:t>
            </a:r>
            <a:r>
              <a:rPr lang="zh-CN" altLang="zh-CN" sz="2800" b="1" dirty="0">
                <a:latin typeface="Arial" panose="020B0604020202020204" pitchFamily="34" charset="0"/>
              </a:rPr>
              <a:t>6</a:t>
            </a:r>
            <a:r>
              <a:rPr lang="zh-CN" altLang="en-US" sz="2800" b="1" dirty="0">
                <a:latin typeface="Arial" panose="020B0604020202020204" pitchFamily="34" charset="0"/>
              </a:rPr>
              <a:t>位孤寡老人</a:t>
            </a:r>
            <a:r>
              <a:rPr lang="zh-CN" altLang="en-US" sz="2800" dirty="0">
                <a:latin typeface="Arial" panose="020B0604020202020204" pitchFamily="34" charset="0"/>
              </a:rPr>
              <a:t> ）</a:t>
            </a:r>
            <a:endParaRPr lang="zh-CN" altLang="en-US" sz="2800" b="1"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227"/>
                                        </p:tgtEl>
                                        <p:attrNameLst>
                                          <p:attrName>style.visibility</p:attrName>
                                        </p:attrNameLst>
                                      </p:cBhvr>
                                      <p:to>
                                        <p:strVal val="visible"/>
                                      </p:to>
                                    </p:set>
                                    <p:animEffect transition="in" filter="blinds(horizontal)">
                                      <p:cBhvr>
                                        <p:cTn id="7" dur="500"/>
                                        <p:tgtEl>
                                          <p:spTgt spid="522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2229"/>
                                        </p:tgtEl>
                                        <p:attrNameLst>
                                          <p:attrName>style.visibility</p:attrName>
                                        </p:attrNameLst>
                                      </p:cBhvr>
                                      <p:to>
                                        <p:strVal val="visible"/>
                                      </p:to>
                                    </p:set>
                                    <p:animEffect transition="in" filter="blinds(horizontal)">
                                      <p:cBhvr>
                                        <p:cTn id="12" dur="500"/>
                                        <p:tgtEl>
                                          <p:spTgt spid="52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animBg="1"/>
      <p:bldP spid="5222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Rectangle 2"/>
          <p:cNvSpPr>
            <a:spLocks noGrp="1"/>
          </p:cNvSpPr>
          <p:nvPr>
            <p:ph type="title"/>
          </p:nvPr>
        </p:nvSpPr>
        <p:spPr>
          <a:xfrm>
            <a:off x="457200" y="0"/>
            <a:ext cx="8229600" cy="685800"/>
          </a:xfrm>
        </p:spPr>
        <p:txBody>
          <a:bodyPr vert="horz" wrap="square" lIns="91440" tIns="45720" rIns="91440" bIns="45720" anchor="ctr"/>
          <a:p>
            <a:pPr eaLnBrk="1" hangingPunct="1"/>
            <a:r>
              <a:rPr lang="zh-CN" altLang="en-US" b="1" dirty="0">
                <a:solidFill>
                  <a:srgbClr val="0000FF"/>
                </a:solidFill>
              </a:rPr>
              <a:t>无言的震撼：当代中国的仁者</a:t>
            </a:r>
            <a:endParaRPr lang="zh-CN" altLang="en-US" b="1" dirty="0">
              <a:solidFill>
                <a:srgbClr val="0000FF"/>
              </a:solidFill>
            </a:endParaRPr>
          </a:p>
        </p:txBody>
      </p:sp>
      <p:sp>
        <p:nvSpPr>
          <p:cNvPr id="52227" name="Rectangle 3"/>
          <p:cNvSpPr>
            <a:spLocks noGrp="1"/>
          </p:cNvSpPr>
          <p:nvPr>
            <p:ph idx="1"/>
          </p:nvPr>
        </p:nvSpPr>
        <p:spPr>
          <a:xfrm>
            <a:off x="142875" y="1190625"/>
            <a:ext cx="3714750" cy="4810125"/>
          </a:xfrm>
          <a:ln>
            <a:solidFill>
              <a:srgbClr val="FF3300">
                <a:alpha val="100000"/>
              </a:srgbClr>
            </a:solidFill>
            <a:miter/>
          </a:ln>
        </p:spPr>
        <p:txBody>
          <a:bodyPr vert="horz" wrap="square" lIns="91440" tIns="45720" rIns="91440" bIns="45720" anchor="t"/>
          <a:p>
            <a:pPr eaLnBrk="1" hangingPunct="1">
              <a:lnSpc>
                <a:spcPct val="90000"/>
              </a:lnSpc>
            </a:pPr>
            <a:r>
              <a:rPr lang="en-US" altLang="zh-CN" b="1" dirty="0"/>
              <a:t>  </a:t>
            </a:r>
            <a:r>
              <a:rPr lang="zh-CN" altLang="zh-CN" b="1" dirty="0"/>
              <a:t>〖</a:t>
            </a:r>
            <a:r>
              <a:rPr lang="zh-CN" altLang="en-US" b="1" dirty="0"/>
              <a:t>颁奖词</a:t>
            </a:r>
            <a:r>
              <a:rPr lang="zh-CN" altLang="zh-CN" b="1" dirty="0"/>
              <a:t>〗</a:t>
            </a:r>
            <a:r>
              <a:rPr lang="zh-CN" altLang="en-US" b="1" dirty="0"/>
              <a:t>他来自人群，像一粒尘土，微薄、微细、微乎其微，寻找不到，又随处可见。他自认渺小，却塑造了伟大，这不是一个人的名字，这是一座城市的良心。</a:t>
            </a:r>
            <a:endParaRPr lang="zh-CN" altLang="en-US" b="1" dirty="0"/>
          </a:p>
        </p:txBody>
      </p:sp>
      <p:pic>
        <p:nvPicPr>
          <p:cNvPr id="53252" name="Picture 6" descr="U1725P1T1D12001965F21DT20070110211832"/>
          <p:cNvPicPr>
            <a:picLocks noChangeAspect="1"/>
          </p:cNvPicPr>
          <p:nvPr/>
        </p:nvPicPr>
        <p:blipFill>
          <a:blip r:embed="rId1"/>
          <a:stretch>
            <a:fillRect/>
          </a:stretch>
        </p:blipFill>
        <p:spPr>
          <a:xfrm>
            <a:off x="4071938" y="1357313"/>
            <a:ext cx="4048125" cy="3019425"/>
          </a:xfrm>
          <a:prstGeom prst="rect">
            <a:avLst/>
          </a:prstGeom>
          <a:noFill/>
          <a:ln w="9525">
            <a:noFill/>
          </a:ln>
        </p:spPr>
      </p:pic>
      <p:sp>
        <p:nvSpPr>
          <p:cNvPr id="52229" name="矩形 4"/>
          <p:cNvSpPr/>
          <p:nvPr/>
        </p:nvSpPr>
        <p:spPr>
          <a:xfrm>
            <a:off x="4143375" y="4929188"/>
            <a:ext cx="4889500" cy="860425"/>
          </a:xfrm>
          <a:prstGeom prst="rect">
            <a:avLst/>
          </a:prstGeom>
          <a:solidFill>
            <a:schemeClr val="accent1"/>
          </a:solidFill>
          <a:ln w="9525">
            <a:noFill/>
          </a:ln>
        </p:spPr>
        <p:txBody>
          <a:bodyPr wrap="none">
            <a:spAutoFit/>
          </a:bodyPr>
          <a:p>
            <a:pPr>
              <a:lnSpc>
                <a:spcPct val="90000"/>
              </a:lnSpc>
            </a:pPr>
            <a:r>
              <a:rPr lang="zh-CN" altLang="en-US" sz="2800" b="1" dirty="0">
                <a:latin typeface="Arial" panose="020B0604020202020204" pitchFamily="34" charset="0"/>
              </a:rPr>
              <a:t>感动中国</a:t>
            </a:r>
            <a:r>
              <a:rPr lang="zh-CN" altLang="zh-CN" sz="2800" b="1" dirty="0">
                <a:latin typeface="Arial" panose="020B0604020202020204" pitchFamily="34" charset="0"/>
              </a:rPr>
              <a:t>2006</a:t>
            </a:r>
            <a:r>
              <a:rPr lang="zh-CN" altLang="en-US" sz="2800" b="1" dirty="0">
                <a:latin typeface="Arial" panose="020B0604020202020204" pitchFamily="34" charset="0"/>
              </a:rPr>
              <a:t>年度人物获奖者</a:t>
            </a:r>
            <a:endParaRPr lang="zh-CN" altLang="en-US" sz="2800" b="1" dirty="0">
              <a:latin typeface="Arial" panose="020B0604020202020204" pitchFamily="34" charset="0"/>
            </a:endParaRPr>
          </a:p>
          <a:p>
            <a:pPr>
              <a:lnSpc>
                <a:spcPct val="90000"/>
              </a:lnSpc>
            </a:pPr>
            <a:r>
              <a:rPr lang="zh-CN" altLang="zh-CN" sz="2800" b="1" dirty="0">
                <a:latin typeface="Arial" panose="020B0604020202020204" pitchFamily="34" charset="0"/>
              </a:rPr>
              <a:t>——</a:t>
            </a:r>
            <a:r>
              <a:rPr lang="zh-CN" altLang="zh-CN" sz="2800" b="1" dirty="0">
                <a:solidFill>
                  <a:srgbClr val="FF0000"/>
                </a:solidFill>
                <a:latin typeface="Arial" panose="020B0604020202020204" pitchFamily="34" charset="0"/>
              </a:rPr>
              <a:t>“</a:t>
            </a:r>
            <a:r>
              <a:rPr lang="zh-CN" altLang="en-US" sz="2800" b="1" dirty="0">
                <a:solidFill>
                  <a:srgbClr val="FF0000"/>
                </a:solidFill>
                <a:latin typeface="Arial" panose="020B0604020202020204" pitchFamily="34" charset="0"/>
              </a:rPr>
              <a:t>微尘”</a:t>
            </a:r>
            <a:endParaRPr lang="zh-CN" altLang="en-US" sz="2800" b="1" dirty="0">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3252"/>
                                        </p:tgtEl>
                                        <p:attrNameLst>
                                          <p:attrName>style.visibility</p:attrName>
                                        </p:attrNameLst>
                                      </p:cBhvr>
                                      <p:to>
                                        <p:strVal val="visible"/>
                                      </p:to>
                                    </p:set>
                                    <p:animEffect transition="in" filter="diamond(in)">
                                      <p:cBhvr>
                                        <p:cTn id="7" dur="2000"/>
                                        <p:tgtEl>
                                          <p:spTgt spid="53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2"/>
          <p:cNvSpPr>
            <a:spLocks noGrp="1"/>
          </p:cNvSpPr>
          <p:nvPr>
            <p:ph type="title"/>
          </p:nvPr>
        </p:nvSpPr>
        <p:spPr>
          <a:xfrm>
            <a:off x="250825" y="549275"/>
            <a:ext cx="8713788" cy="5543550"/>
          </a:xfrm>
        </p:spPr>
        <p:txBody>
          <a:bodyPr vert="horz" wrap="square" lIns="91440" tIns="45720" rIns="91440" bIns="45720" anchor="ctr"/>
          <a:p>
            <a:pPr algn="l" eaLnBrk="1" hangingPunct="1"/>
            <a:br>
              <a:rPr lang="zh-CN" altLang="zh-CN" sz="2800" b="1" dirty="0"/>
            </a:br>
            <a:r>
              <a:rPr lang="zh-CN" altLang="zh-CN" sz="2800" b="1" dirty="0"/>
              <a:t>     </a:t>
            </a:r>
            <a:r>
              <a:rPr lang="zh-CN" altLang="zh-CN" sz="2800" b="1" dirty="0">
                <a:solidFill>
                  <a:srgbClr val="FF0000"/>
                </a:solidFill>
              </a:rPr>
              <a:t>〖</a:t>
            </a:r>
            <a:r>
              <a:rPr lang="zh-CN" altLang="en-US" sz="2800" b="1" dirty="0">
                <a:solidFill>
                  <a:srgbClr val="FF0000"/>
                </a:solidFill>
              </a:rPr>
              <a:t>主要事迹</a:t>
            </a:r>
            <a:r>
              <a:rPr lang="zh-CN" altLang="zh-CN" sz="2800" b="1" dirty="0">
                <a:solidFill>
                  <a:srgbClr val="FF0000"/>
                </a:solidFill>
              </a:rPr>
              <a:t>〗</a:t>
            </a:r>
            <a:r>
              <a:rPr lang="zh-CN" altLang="zh-CN" sz="2800" b="1" dirty="0"/>
              <a:t>“</a:t>
            </a:r>
            <a:r>
              <a:rPr lang="zh-CN" altLang="en-US" sz="2800" b="1" dirty="0"/>
              <a:t>微尘”起初是青岛一位数次捐款不留姓名的普通市民，后来，扩散成一个爱心群体，再后来，扩展成一个关爱他人的爱心符号。以“微尘”命名的募捐箱、徽章，走进青岛的大街小巷，成为青岛一个体现爱心的公益品牌。</a:t>
            </a:r>
            <a:br>
              <a:rPr lang="zh-CN" altLang="en-US" sz="2800" b="1" dirty="0"/>
            </a:br>
            <a:r>
              <a:rPr lang="zh-CN" altLang="en-US" sz="2800" b="1" dirty="0"/>
              <a:t>    青岛市红十字会的工作人员在翻阅了捐款记录后惊讶地发现，早在</a:t>
            </a:r>
            <a:r>
              <a:rPr lang="zh-CN" altLang="zh-CN" sz="2800" b="1" dirty="0"/>
              <a:t>2004</a:t>
            </a:r>
            <a:r>
              <a:rPr lang="zh-CN" altLang="en-US" sz="2800" b="1" dirty="0"/>
              <a:t>年，一位神秘女士就已经使用“微尘”的名字多次大额捐款：非典时期捐款</a:t>
            </a:r>
            <a:r>
              <a:rPr lang="zh-CN" altLang="zh-CN" sz="2800" b="1" dirty="0"/>
              <a:t>2</a:t>
            </a:r>
            <a:r>
              <a:rPr lang="zh-CN" altLang="en-US" sz="2800" b="1" dirty="0"/>
              <a:t>万元，新疆喀什地震捐款</a:t>
            </a:r>
            <a:r>
              <a:rPr lang="zh-CN" altLang="zh-CN" sz="2800" b="1" dirty="0"/>
              <a:t>5</a:t>
            </a:r>
            <a:r>
              <a:rPr lang="zh-CN" altLang="en-US" sz="2800" b="1" dirty="0"/>
              <a:t>万元，为白血病儿童捐款</a:t>
            </a:r>
            <a:r>
              <a:rPr lang="zh-CN" altLang="zh-CN" sz="2800" b="1" dirty="0"/>
              <a:t>1</a:t>
            </a:r>
            <a:r>
              <a:rPr lang="zh-CN" altLang="en-US" sz="2800" b="1" dirty="0"/>
              <a:t>万元，湖南灾区捐款</a:t>
            </a:r>
            <a:r>
              <a:rPr lang="zh-CN" altLang="zh-CN" sz="2800" b="1" dirty="0"/>
              <a:t>5</a:t>
            </a:r>
            <a:r>
              <a:rPr lang="zh-CN" altLang="en-US" sz="2800" b="1" dirty="0"/>
              <a:t>万元</a:t>
            </a:r>
            <a:r>
              <a:rPr lang="zh-CN" altLang="zh-CN" sz="2800" b="1" dirty="0"/>
              <a:t>……</a:t>
            </a:r>
            <a:r>
              <a:rPr lang="zh-CN" altLang="en-US" sz="2800" b="1" dirty="0"/>
              <a:t>当人们正在努力寻找“微尘”时，一个又一个“微尘”出现了。截至目前，青岛市红十字会收到的上千笔捐款中，很多捐助者都署名“微尘”。每一双充满善意的援手，每一张不同模样的面孔，都记录下一个共同的名字</a:t>
            </a:r>
            <a:r>
              <a:rPr lang="zh-CN" altLang="zh-CN" sz="2800" b="1" dirty="0"/>
              <a:t>——“</a:t>
            </a:r>
            <a:r>
              <a:rPr lang="zh-CN" altLang="en-US" sz="2800" b="1" dirty="0"/>
              <a:t>微尘”。</a:t>
            </a:r>
            <a:br>
              <a:rPr lang="zh-CN" altLang="en-US" sz="2800" b="1" dirty="0"/>
            </a:br>
            <a:br>
              <a:rPr lang="zh-CN" altLang="en-US" sz="2400" dirty="0"/>
            </a:br>
            <a:endParaRPr lang="zh-CN" altLang="en-US" sz="2400"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84505" y="274320"/>
            <a:ext cx="7994015" cy="5015865"/>
          </a:xfrm>
          <a:prstGeom prst="rect">
            <a:avLst/>
          </a:prstGeom>
          <a:noFill/>
        </p:spPr>
        <p:txBody>
          <a:bodyPr wrap="square" rtlCol="0">
            <a:spAutoFit/>
          </a:bodyPr>
          <a:p>
            <a:r>
              <a:rPr lang="en-US" altLang="zh-CN">
                <a:sym typeface="+mn-ea"/>
              </a:rPr>
              <a:t>           </a:t>
            </a:r>
            <a:r>
              <a:rPr lang="zh-CN" altLang="en-US" sz="4000" b="1">
                <a:gradFill>
                  <a:gsLst>
                    <a:gs pos="0">
                      <a:srgbClr val="7B32B2"/>
                    </a:gs>
                    <a:gs pos="100000">
                      <a:srgbClr val="401A5D"/>
                    </a:gs>
                  </a:gsLst>
                  <a:lin scaled="0"/>
                </a:gradFill>
                <a:sym typeface="+mn-ea"/>
              </a:rPr>
              <a:t>2020年初，新冠肺炎肆虐神州，全国上下在政府的强力领导下投入到抗击疫情的战斗中。在这斗争之中，有那么一群人最惹眼、最令人感动，他们就是医生群体。他们为了祖国和人民的安全，抛家离乡，义无反顾，战斗在抗击疫情的前线。其中有几个名字最为耀眼。</a:t>
            </a:r>
            <a:endParaRPr lang="zh-CN" altLang="en-US" sz="4000" b="1">
              <a:gradFill>
                <a:gsLst>
                  <a:gs pos="0">
                    <a:srgbClr val="7B32B2"/>
                  </a:gs>
                  <a:gs pos="100000">
                    <a:srgbClr val="401A5D"/>
                  </a:gs>
                </a:gsLst>
                <a:lin scaled="0"/>
              </a:gradFill>
              <a:sym typeface="+mn-ea"/>
            </a:endParaRPr>
          </a:p>
        </p:txBody>
      </p:sp>
      <p:sp>
        <p:nvSpPr>
          <p:cNvPr id="5" name="文本框 4"/>
          <p:cNvSpPr txBox="1"/>
          <p:nvPr/>
        </p:nvSpPr>
        <p:spPr>
          <a:xfrm>
            <a:off x="869315" y="5290185"/>
            <a:ext cx="7225030" cy="1198880"/>
          </a:xfrm>
          <a:prstGeom prst="rect">
            <a:avLst/>
          </a:prstGeom>
          <a:noFill/>
        </p:spPr>
        <p:txBody>
          <a:bodyPr wrap="square" rtlCol="0" anchor="t">
            <a:spAutoFit/>
          </a:bodyPr>
          <a:p>
            <a:r>
              <a:rPr lang="zh-CN" altLang="en-US">
                <a:sym typeface="+mn-ea"/>
              </a:rPr>
              <a:t>钟南山、李兰娟、李文亮，还有许许多多奋战在抗疫一线的医护人员及其他工作人员，他们都是当代大写的仁者。</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3025" y="145415"/>
            <a:ext cx="8700135" cy="460375"/>
          </a:xfrm>
          <a:prstGeom prst="rect">
            <a:avLst/>
          </a:prstGeom>
          <a:noFill/>
        </p:spPr>
        <p:txBody>
          <a:bodyPr wrap="square" rtlCol="0">
            <a:spAutoFit/>
          </a:bodyPr>
          <a:p>
            <a:r>
              <a:rPr lang="en-US" altLang="zh-CN"/>
              <a:t>        </a:t>
            </a:r>
            <a:r>
              <a:rPr lang="zh-CN" altLang="en-US"/>
              <a:t>    </a:t>
            </a:r>
            <a:endParaRPr lang="zh-CN" altLang="en-US"/>
          </a:p>
        </p:txBody>
      </p:sp>
      <p:pic>
        <p:nvPicPr>
          <p:cNvPr id="2" name="图片 1"/>
          <p:cNvPicPr>
            <a:picLocks noChangeAspect="1"/>
          </p:cNvPicPr>
          <p:nvPr/>
        </p:nvPicPr>
        <p:blipFill>
          <a:blip r:embed="rId1"/>
          <a:stretch>
            <a:fillRect/>
          </a:stretch>
        </p:blipFill>
        <p:spPr>
          <a:xfrm>
            <a:off x="0" y="2291715"/>
            <a:ext cx="3392170" cy="4335780"/>
          </a:xfrm>
          <a:prstGeom prst="rect">
            <a:avLst/>
          </a:prstGeom>
        </p:spPr>
      </p:pic>
      <p:sp>
        <p:nvSpPr>
          <p:cNvPr id="4" name="文本框 3"/>
          <p:cNvSpPr txBox="1"/>
          <p:nvPr/>
        </p:nvSpPr>
        <p:spPr>
          <a:xfrm>
            <a:off x="3445510" y="1828800"/>
            <a:ext cx="5608320" cy="4523105"/>
          </a:xfrm>
          <a:prstGeom prst="rect">
            <a:avLst/>
          </a:prstGeom>
          <a:noFill/>
        </p:spPr>
        <p:txBody>
          <a:bodyPr wrap="square" rtlCol="0">
            <a:spAutoFit/>
          </a:bodyPr>
          <a:p>
            <a:r>
              <a:rPr lang="en-US" altLang="zh-CN">
                <a:sym typeface="+mn-ea"/>
              </a:rPr>
              <a:t> </a:t>
            </a:r>
            <a:r>
              <a:rPr lang="zh-CN" altLang="en-US">
                <a:sym typeface="+mn-ea"/>
              </a:rPr>
              <a:t> </a:t>
            </a:r>
            <a:r>
              <a:rPr lang="en-US" altLang="zh-CN">
                <a:sym typeface="+mn-ea"/>
              </a:rPr>
              <a:t>1.</a:t>
            </a:r>
            <a:r>
              <a:rPr lang="zh-CN" altLang="en-US">
                <a:sym typeface="+mn-ea"/>
              </a:rPr>
              <a:t>钟南山</a:t>
            </a:r>
            <a:endParaRPr lang="zh-CN" altLang="en-US"/>
          </a:p>
          <a:p>
            <a:r>
              <a:rPr lang="zh-CN" altLang="en-US">
                <a:sym typeface="+mn-ea"/>
              </a:rPr>
              <a:t>　　</a:t>
            </a:r>
            <a:r>
              <a:rPr lang="en-US" altLang="zh-CN">
                <a:sym typeface="+mn-ea"/>
              </a:rPr>
              <a:t>2003</a:t>
            </a:r>
            <a:r>
              <a:rPr lang="zh-CN" altLang="en-US">
                <a:sym typeface="+mn-ea"/>
              </a:rPr>
              <a:t>年</a:t>
            </a:r>
            <a:r>
              <a:rPr lang="zh-CN" altLang="en-US">
                <a:sym typeface="+mn-ea"/>
              </a:rPr>
              <a:t>颁奖词：</a:t>
            </a:r>
            <a:endParaRPr lang="zh-CN" altLang="en-US">
              <a:sym typeface="+mn-ea"/>
            </a:endParaRPr>
          </a:p>
          <a:p>
            <a:r>
              <a:rPr lang="zh-CN" altLang="en-US">
                <a:sym typeface="+mn-ea"/>
              </a:rPr>
              <a:t>      面对突如其来的SARS疫情，他冷静、无畏，他以医者的妙手仁心挽救生命，以科学家实事求是的科学态度应对灾难。</a:t>
            </a:r>
            <a:endParaRPr lang="zh-CN" altLang="en-US">
              <a:sym typeface="+mn-ea"/>
            </a:endParaRPr>
          </a:p>
          <a:p>
            <a:r>
              <a:rPr lang="zh-CN" altLang="en-US">
                <a:sym typeface="+mn-ea"/>
              </a:rPr>
              <a:t>      疫情发生后， 他曾说“在我们这个岗位上，做好防治疾病的工作，就是最大的政治。”这掷地有声的话语，表现出他的人生准则和职业操守。他以令人景仰的学术勇气、高尚的医德和深入的科学探索给予了人们战胜疫情的力量。</a:t>
            </a:r>
            <a:endParaRPr lang="zh-CN" altLang="en-US"/>
          </a:p>
          <a:p>
            <a:r>
              <a:rPr lang="zh-CN" altLang="en-US">
                <a:sym typeface="+mn-ea"/>
              </a:rPr>
              <a:t>     </a:t>
            </a:r>
            <a:endParaRPr lang="zh-CN" altLang="en-US"/>
          </a:p>
        </p:txBody>
      </p:sp>
      <p:sp>
        <p:nvSpPr>
          <p:cNvPr id="5" name="文本框 4"/>
          <p:cNvSpPr txBox="1"/>
          <p:nvPr/>
        </p:nvSpPr>
        <p:spPr>
          <a:xfrm>
            <a:off x="492125" y="145415"/>
            <a:ext cx="8020050" cy="1938020"/>
          </a:xfrm>
          <a:prstGeom prst="rect">
            <a:avLst/>
          </a:prstGeom>
          <a:noFill/>
        </p:spPr>
        <p:txBody>
          <a:bodyPr wrap="square" rtlCol="0" anchor="t">
            <a:spAutoFit/>
          </a:bodyPr>
          <a:p>
            <a:r>
              <a:rPr lang="en-US" altLang="zh-CN">
                <a:sym typeface="+mn-ea"/>
              </a:rPr>
              <a:t>        </a:t>
            </a:r>
            <a:r>
              <a:rPr lang="zh-CN" altLang="en-US">
                <a:sym typeface="+mn-ea"/>
              </a:rPr>
              <a:t>钟南山，又是钟南山。随着非典的远去，这个名字一度被人们遗忘，此次疫情爆发，84岁的钟南山毅然冲到第一线。因为钟老的一番话，我们启动了一级应急响应，避免了更大的损失。钟老被网民誉为“国士无双”。</a:t>
            </a:r>
            <a:endParaRPr lang="zh-CN" altLang="en-US"/>
          </a:p>
          <a:p>
            <a:r>
              <a:rPr lang="zh-CN" altLang="en-US">
                <a:sym typeface="+mn-ea"/>
              </a:rPr>
              <a:t>         </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75150" y="0"/>
            <a:ext cx="4537710" cy="3415030"/>
          </a:xfrm>
          <a:prstGeom prst="rect">
            <a:avLst/>
          </a:prstGeom>
          <a:noFill/>
        </p:spPr>
        <p:txBody>
          <a:bodyPr wrap="square" rtlCol="0">
            <a:spAutoFit/>
          </a:bodyPr>
          <a:p>
            <a:r>
              <a:rPr lang="en-US" altLang="zh-CN">
                <a:sym typeface="+mn-ea"/>
              </a:rPr>
              <a:t>       </a:t>
            </a:r>
            <a:r>
              <a:rPr lang="zh-CN" altLang="en-US">
                <a:sym typeface="+mn-ea"/>
              </a:rPr>
              <a:t>李兰娟，中国工程院院士，国家卫健委高级别专家组成员，是她提议武汉封城，采取坚决的隔离措施，从而避免了疫情在更大范围内的扩散。李院士说，从这次疫情以后，希望国家给年青一代树立正确人生导向，高新留给才德兼备的科研、军事人才。她是</a:t>
            </a:r>
            <a:r>
              <a:rPr lang="zh-CN" altLang="en-US" b="1">
                <a:sym typeface="+mn-ea"/>
              </a:rPr>
              <a:t>建议“封城”第一人。</a:t>
            </a:r>
            <a:endParaRPr lang="zh-CN" altLang="en-US"/>
          </a:p>
        </p:txBody>
      </p:sp>
      <p:pic>
        <p:nvPicPr>
          <p:cNvPr id="3" name="图片 2"/>
          <p:cNvPicPr>
            <a:picLocks noChangeAspect="1"/>
          </p:cNvPicPr>
          <p:nvPr/>
        </p:nvPicPr>
        <p:blipFill>
          <a:blip r:embed="rId1"/>
          <a:stretch>
            <a:fillRect/>
          </a:stretch>
        </p:blipFill>
        <p:spPr>
          <a:xfrm>
            <a:off x="257810" y="87630"/>
            <a:ext cx="4003040" cy="3224530"/>
          </a:xfrm>
          <a:prstGeom prst="rect">
            <a:avLst/>
          </a:prstGeom>
        </p:spPr>
      </p:pic>
      <p:sp>
        <p:nvSpPr>
          <p:cNvPr id="4" name="文本框 3"/>
          <p:cNvSpPr txBox="1"/>
          <p:nvPr/>
        </p:nvSpPr>
        <p:spPr>
          <a:xfrm>
            <a:off x="144780" y="3620770"/>
            <a:ext cx="8853805" cy="3046095"/>
          </a:xfrm>
          <a:prstGeom prst="rect">
            <a:avLst/>
          </a:prstGeom>
          <a:noFill/>
        </p:spPr>
        <p:txBody>
          <a:bodyPr wrap="square" rtlCol="0">
            <a:spAutoFit/>
          </a:bodyPr>
          <a:p>
            <a:r>
              <a:rPr lang="en-US" altLang="zh-CN"/>
              <a:t>      </a:t>
            </a:r>
            <a:r>
              <a:rPr lang="zh-CN" altLang="en-US" b="1"/>
              <a:t>自从武汉发生疫情以来，有一位73岁的老人，频繁地登上热搜，又遍又一遍地刷新了我们的朋友圈。她成了媒体追逐的焦点，每一次面对镜头，她给我们带来的都是振奋人心的消息。在这特别的时期里，她带给我们的除了兴奋，就是满满的正能量。</a:t>
            </a:r>
            <a:endParaRPr lang="zh-CN" altLang="en-US" b="1"/>
          </a:p>
          <a:p>
            <a:r>
              <a:rPr lang="zh-CN" altLang="en-US" b="1"/>
              <a:t>        她，就是李兰娟。中国工程院院士，传染病学专家。</a:t>
            </a:r>
            <a:endParaRPr lang="zh-CN" altLang="en-US" b="1"/>
          </a:p>
          <a:p>
            <a:r>
              <a:rPr lang="zh-CN" altLang="en-US" b="1"/>
              <a:t>       </a:t>
            </a:r>
            <a:r>
              <a:rPr lang="zh-CN" altLang="en-US" b="1">
                <a:gradFill>
                  <a:gsLst>
                    <a:gs pos="0">
                      <a:srgbClr val="E30000"/>
                    </a:gs>
                    <a:gs pos="100000">
                      <a:srgbClr val="760303"/>
                    </a:gs>
                  </a:gsLst>
                  <a:lin scaled="0"/>
                </a:gradFill>
              </a:rPr>
              <a:t> 从一个赤脚医生，到闻名中外的工程院院士。</a:t>
            </a:r>
            <a:endParaRPr lang="zh-CN" altLang="en-US" b="1">
              <a:gradFill>
                <a:gsLst>
                  <a:gs pos="0">
                    <a:srgbClr val="E30000"/>
                  </a:gs>
                  <a:gs pos="100000">
                    <a:srgbClr val="760303"/>
                  </a:gs>
                </a:gsLst>
                <a:lin scaled="0"/>
              </a:gradFill>
            </a:endParaRPr>
          </a:p>
          <a:p>
            <a:r>
              <a:rPr lang="zh-CN" altLang="en-US" b="1">
                <a:gradFill>
                  <a:gsLst>
                    <a:gs pos="0">
                      <a:srgbClr val="E30000"/>
                    </a:gs>
                    <a:gs pos="100000">
                      <a:srgbClr val="760303"/>
                    </a:gs>
                  </a:gsLst>
                  <a:lin scaled="0"/>
                </a:gradFill>
              </a:rPr>
              <a:t>        从一个贫寒女，到中国浙江省卫生厅厅长。</a:t>
            </a:r>
            <a:endParaRPr lang="zh-CN" altLang="en-US" b="1">
              <a:gradFill>
                <a:gsLst>
                  <a:gs pos="0">
                    <a:srgbClr val="E30000"/>
                  </a:gs>
                  <a:gs pos="100000">
                    <a:srgbClr val="760303"/>
                  </a:gs>
                </a:gsLst>
                <a:lin scaled="0"/>
              </a:gradFill>
            </a:endParaRPr>
          </a:p>
          <a:p>
            <a:r>
              <a:rPr lang="zh-CN" altLang="en-US" b="1">
                <a:gradFill>
                  <a:gsLst>
                    <a:gs pos="0">
                      <a:srgbClr val="E30000"/>
                    </a:gs>
                    <a:gs pos="100000">
                      <a:srgbClr val="760303"/>
                    </a:gs>
                  </a:gsLst>
                  <a:lin scaled="0"/>
                </a:gradFill>
              </a:rPr>
              <a:t>        她的传奇，足以媲美钟南山院士。</a:t>
            </a:r>
            <a:endParaRPr lang="zh-CN" altLang="en-US" b="1">
              <a:gradFill>
                <a:gsLst>
                  <a:gs pos="0">
                    <a:srgbClr val="E30000"/>
                  </a:gs>
                  <a:gs pos="100000">
                    <a:srgbClr val="760303"/>
                  </a:gs>
                </a:gsLst>
                <a:lin scaled="0"/>
              </a:gra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rcRect l="5549" t="7347" b="19063"/>
          <a:stretch>
            <a:fillRect/>
          </a:stretch>
        </p:blipFill>
        <p:spPr>
          <a:xfrm>
            <a:off x="0" y="67945"/>
            <a:ext cx="8981440" cy="1244028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92100" y="1999615"/>
            <a:ext cx="3557905" cy="3048000"/>
          </a:xfrm>
          <a:prstGeom prst="rect">
            <a:avLst/>
          </a:prstGeom>
        </p:spPr>
      </p:pic>
      <p:sp>
        <p:nvSpPr>
          <p:cNvPr id="3" name="文本框 2"/>
          <p:cNvSpPr txBox="1"/>
          <p:nvPr/>
        </p:nvSpPr>
        <p:spPr>
          <a:xfrm>
            <a:off x="429260" y="317500"/>
            <a:ext cx="8408670" cy="1568450"/>
          </a:xfrm>
          <a:prstGeom prst="rect">
            <a:avLst/>
          </a:prstGeom>
          <a:noFill/>
        </p:spPr>
        <p:txBody>
          <a:bodyPr wrap="square" rtlCol="0" anchor="t">
            <a:spAutoFit/>
          </a:bodyPr>
          <a:p>
            <a:r>
              <a:rPr lang="en-US" altLang="zh-CN"/>
              <a:t>       </a:t>
            </a:r>
            <a:r>
              <a:rPr lang="zh-CN" altLang="en-US"/>
              <a:t>2019年度国家科学技术奖励大会10日在北京人民大会堂举行，中国工程院院士、著名核潜艇专家黄旭华，中国科学院院士、著名大气科学家曾庆存，共同荣获本年度国家最高科学技术奖，每人奖金800万元人民币。</a:t>
            </a:r>
            <a:endParaRPr lang="zh-CN" altLang="en-US"/>
          </a:p>
        </p:txBody>
      </p:sp>
      <p:sp>
        <p:nvSpPr>
          <p:cNvPr id="4" name="文本框 3"/>
          <p:cNvSpPr txBox="1"/>
          <p:nvPr/>
        </p:nvSpPr>
        <p:spPr>
          <a:xfrm>
            <a:off x="4669790" y="1885950"/>
            <a:ext cx="4275455" cy="3784600"/>
          </a:xfrm>
          <a:prstGeom prst="rect">
            <a:avLst/>
          </a:prstGeom>
          <a:noFill/>
        </p:spPr>
        <p:txBody>
          <a:bodyPr wrap="square" rtlCol="0" anchor="t">
            <a:spAutoFit/>
          </a:bodyPr>
          <a:p>
            <a:r>
              <a:rPr lang="en-US" altLang="zh-CN"/>
              <a:t>       </a:t>
            </a:r>
            <a:r>
              <a:rPr lang="zh-CN" altLang="en-US"/>
              <a:t>黄旭华院士是中国船舶集团有限公司第七一九所名誉所长，他毕生致力于中国核潜艇事业的开拓与发展，是中国核潜艇事业的先驱者和开创人之一，先后担任中国第一代核潜艇工程副总设计师和总设计师，成功研制出中国第一代核潜艇，为中国海基核力量实现从无到有的历史性跨越做出卓越贡献。</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5005" y="3342640"/>
            <a:ext cx="8611870" cy="2676525"/>
          </a:xfrm>
          <a:prstGeom prst="rect">
            <a:avLst/>
          </a:prstGeom>
          <a:noFill/>
        </p:spPr>
        <p:txBody>
          <a:bodyPr wrap="square" rtlCol="0">
            <a:spAutoFit/>
          </a:bodyPr>
          <a:p>
            <a:r>
              <a:rPr lang="en-US" altLang="zh-CN"/>
              <a:t>     </a:t>
            </a:r>
            <a:r>
              <a:rPr lang="zh-CN" altLang="en-US"/>
              <a:t>曾庆存院士是中国科学院大气物理研究所研究员，国际数值天气预报奠基人之一，为现代大气科学和气象事业的两大标志——数值天气预报和气象卫星遥感做出开创性贡献。他始终以国家需求为己任，潜心基础研究，着力原创，并为国家培养出大批大气科学、地球流体力学和气象业务的高层次人才。</a:t>
            </a:r>
            <a:endParaRPr lang="zh-CN" altLang="en-US"/>
          </a:p>
          <a:p>
            <a:endParaRPr lang="zh-CN" altLang="en-US"/>
          </a:p>
          <a:p>
            <a:r>
              <a:rPr lang="zh-CN" altLang="en-US"/>
              <a:t>　　</a:t>
            </a:r>
            <a:endParaRPr lang="zh-CN" altLang="en-US"/>
          </a:p>
        </p:txBody>
      </p:sp>
      <p:pic>
        <p:nvPicPr>
          <p:cNvPr id="4" name="图片 3"/>
          <p:cNvPicPr>
            <a:picLocks noChangeAspect="1"/>
          </p:cNvPicPr>
          <p:nvPr/>
        </p:nvPicPr>
        <p:blipFill>
          <a:blip r:embed="rId1"/>
          <a:stretch>
            <a:fillRect/>
          </a:stretch>
        </p:blipFill>
        <p:spPr>
          <a:xfrm>
            <a:off x="2873375" y="77470"/>
            <a:ext cx="3510280" cy="304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Rectangle 2"/>
          <p:cNvSpPr>
            <a:spLocks noGrp="1" noRot="1"/>
          </p:cNvSpPr>
          <p:nvPr>
            <p:ph type="title"/>
          </p:nvPr>
        </p:nvSpPr>
        <p:spPr/>
        <p:txBody>
          <a:bodyPr vert="horz" wrap="square" lIns="91440" tIns="45720" rIns="91440" bIns="45720" anchor="ctr"/>
          <a:p>
            <a:r>
              <a:rPr lang="zh-CN" altLang="en-US" sz="4800" dirty="0"/>
              <a:t>学习目标</a:t>
            </a:r>
            <a:endParaRPr lang="zh-CN" altLang="en-US" sz="4800" dirty="0"/>
          </a:p>
        </p:txBody>
      </p:sp>
      <p:sp>
        <p:nvSpPr>
          <p:cNvPr id="4099" name="Rectangle 3"/>
          <p:cNvSpPr>
            <a:spLocks noGrp="1" noRot="1"/>
          </p:cNvSpPr>
          <p:nvPr>
            <p:ph idx="1"/>
          </p:nvPr>
        </p:nvSpPr>
        <p:spPr/>
        <p:txBody>
          <a:bodyPr vert="horz" wrap="square" lIns="91440" tIns="45720" rIns="91440" bIns="45720" anchor="t"/>
          <a:p>
            <a:r>
              <a:rPr lang="en-US" altLang="zh-CN" b="1" dirty="0"/>
              <a:t>      1.</a:t>
            </a:r>
            <a:r>
              <a:rPr lang="zh-CN" altLang="en-US" b="1" dirty="0"/>
              <a:t>梳理文本，弄清孔子践行</a:t>
            </a:r>
            <a:r>
              <a:rPr lang="en-US" altLang="zh-CN" b="1" dirty="0"/>
              <a:t>“</a:t>
            </a:r>
            <a:r>
              <a:rPr lang="zh-CN" altLang="en-US" b="1" dirty="0"/>
              <a:t>仁</a:t>
            </a:r>
            <a:r>
              <a:rPr lang="en-US" altLang="zh-CN" b="1" dirty="0"/>
              <a:t>”</a:t>
            </a:r>
            <a:r>
              <a:rPr lang="zh-CN" altLang="en-US" b="1" dirty="0"/>
              <a:t>的内容层次。</a:t>
            </a:r>
            <a:endParaRPr lang="zh-CN" altLang="en-US" b="1" dirty="0"/>
          </a:p>
          <a:p>
            <a:r>
              <a:rPr lang="zh-CN" altLang="en-US" b="1" dirty="0"/>
              <a:t>     </a:t>
            </a:r>
            <a:r>
              <a:rPr lang="en-US" altLang="zh-CN" b="1" dirty="0"/>
              <a:t>  2.</a:t>
            </a:r>
            <a:r>
              <a:rPr lang="zh-CN" altLang="en-US" b="1" dirty="0"/>
              <a:t>结合我们的生活实际，谈一谈如何才能够实现</a:t>
            </a:r>
            <a:r>
              <a:rPr lang="en-US" altLang="zh-CN" b="1" dirty="0"/>
              <a:t>"</a:t>
            </a:r>
            <a:r>
              <a:rPr lang="zh-CN" altLang="en-US" b="1" dirty="0"/>
              <a:t>仁</a:t>
            </a:r>
            <a:r>
              <a:rPr lang="en-US" altLang="zh-CN" b="1" dirty="0"/>
              <a:t>"</a:t>
            </a:r>
            <a:r>
              <a:rPr lang="zh-CN" altLang="en-US" b="1" dirty="0"/>
              <a:t>。</a:t>
            </a:r>
            <a:endParaRPr lang="zh-CN" altLang="en-US" b="1" dirty="0"/>
          </a:p>
          <a:p>
            <a:r>
              <a:rPr lang="en-US" altLang="zh-CN" b="1" dirty="0"/>
              <a:t>       3.</a:t>
            </a:r>
            <a:r>
              <a:rPr lang="zh-CN" altLang="en-US" b="1" dirty="0"/>
              <a:t>阅读当代践行</a:t>
            </a:r>
            <a:r>
              <a:rPr lang="en-US" altLang="zh-CN" b="1" dirty="0"/>
              <a:t>“</a:t>
            </a:r>
            <a:r>
              <a:rPr lang="zh-CN" altLang="en-US" b="1" dirty="0"/>
              <a:t>仁</a:t>
            </a:r>
            <a:r>
              <a:rPr lang="en-US" altLang="zh-CN" b="1" dirty="0"/>
              <a:t>”</a:t>
            </a:r>
            <a:r>
              <a:rPr lang="zh-CN" altLang="en-US" b="1" dirty="0"/>
              <a:t>的疫情人物及</a:t>
            </a:r>
            <a:r>
              <a:rPr lang="en-US" altLang="zh-CN" b="1" dirty="0"/>
              <a:t>2020</a:t>
            </a:r>
            <a:r>
              <a:rPr lang="zh-CN" altLang="en-US" b="1" dirty="0"/>
              <a:t>年感动中国人物事迹，理解</a:t>
            </a:r>
            <a:r>
              <a:rPr lang="en-US" altLang="zh-CN" b="1" dirty="0"/>
              <a:t>“</a:t>
            </a:r>
            <a:r>
              <a:rPr lang="zh-CN" altLang="en-US" b="1" dirty="0"/>
              <a:t>仁</a:t>
            </a:r>
            <a:r>
              <a:rPr lang="en-US" altLang="zh-CN" b="1" dirty="0"/>
              <a:t>”</a:t>
            </a:r>
            <a:r>
              <a:rPr lang="zh-CN" altLang="en-US" b="1" dirty="0"/>
              <a:t>在当代的价值与意义。</a:t>
            </a:r>
            <a:endParaRPr lang="zh-CN" altLang="en-US" b="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53365" y="455295"/>
            <a:ext cx="8890635" cy="5631180"/>
          </a:xfrm>
          <a:prstGeom prst="rect">
            <a:avLst/>
          </a:prstGeom>
          <a:noFill/>
        </p:spPr>
        <p:txBody>
          <a:bodyPr wrap="square" rtlCol="0">
            <a:spAutoFit/>
          </a:bodyPr>
          <a:p>
            <a:r>
              <a:rPr lang="en-US" altLang="zh-CN">
                <a:sym typeface="+mn-ea"/>
              </a:rPr>
              <a:t>         </a:t>
            </a:r>
            <a:r>
              <a:rPr lang="zh-CN" altLang="en-US">
                <a:sym typeface="+mn-ea"/>
              </a:rPr>
              <a:t>中国国家最高科技奖每年授予人数不超过2名，1999年设立、2000年度首次评选颁奖，至今已走过20年历程，除2004年度、2015年度空缺外，之前共有31位著名科技专家获此殊荣，他们分别是数学家</a:t>
            </a:r>
            <a:r>
              <a:rPr lang="zh-CN" altLang="en-US">
                <a:gradFill>
                  <a:gsLst>
                    <a:gs pos="0">
                      <a:srgbClr val="FE4444"/>
                    </a:gs>
                    <a:gs pos="100000">
                      <a:srgbClr val="832B2B"/>
                    </a:gs>
                  </a:gsLst>
                  <a:lin scaled="0"/>
                </a:gradFill>
                <a:sym typeface="+mn-ea"/>
              </a:rPr>
              <a:t>吴文俊</a:t>
            </a:r>
            <a:r>
              <a:rPr lang="zh-CN" altLang="en-US">
                <a:sym typeface="+mn-ea"/>
              </a:rPr>
              <a:t>、杂交水稻专家</a:t>
            </a:r>
            <a:r>
              <a:rPr lang="zh-CN" altLang="en-US">
                <a:gradFill>
                  <a:gsLst>
                    <a:gs pos="0">
                      <a:srgbClr val="FE4444"/>
                    </a:gs>
                    <a:gs pos="100000">
                      <a:srgbClr val="832B2B"/>
                    </a:gs>
                  </a:gsLst>
                  <a:lin scaled="0"/>
                </a:gradFill>
                <a:sym typeface="+mn-ea"/>
              </a:rPr>
              <a:t>袁隆平</a:t>
            </a:r>
            <a:r>
              <a:rPr lang="zh-CN" altLang="en-US">
                <a:sym typeface="+mn-ea"/>
              </a:rPr>
              <a:t>、物理学家</a:t>
            </a:r>
            <a:r>
              <a:rPr lang="zh-CN" altLang="en-US">
                <a:gradFill>
                  <a:gsLst>
                    <a:gs pos="0">
                      <a:srgbClr val="FE4444"/>
                    </a:gs>
                    <a:gs pos="100000">
                      <a:srgbClr val="832B2B"/>
                    </a:gs>
                  </a:gsLst>
                  <a:lin scaled="0"/>
                </a:gradFill>
                <a:sym typeface="+mn-ea"/>
              </a:rPr>
              <a:t>黄昆</a:t>
            </a:r>
            <a:r>
              <a:rPr lang="zh-CN" altLang="en-US">
                <a:sym typeface="+mn-ea"/>
              </a:rPr>
              <a:t>、计算机应用专家</a:t>
            </a:r>
            <a:r>
              <a:rPr lang="zh-CN" altLang="en-US">
                <a:gradFill>
                  <a:gsLst>
                    <a:gs pos="0">
                      <a:srgbClr val="FE4444"/>
                    </a:gs>
                    <a:gs pos="100000">
                      <a:srgbClr val="832B2B"/>
                    </a:gs>
                  </a:gsLst>
                  <a:lin scaled="0"/>
                </a:gradFill>
                <a:sym typeface="+mn-ea"/>
              </a:rPr>
              <a:t>王选</a:t>
            </a:r>
            <a:r>
              <a:rPr lang="zh-CN" altLang="en-US">
                <a:sym typeface="+mn-ea"/>
              </a:rPr>
              <a:t>、计算机专家</a:t>
            </a:r>
            <a:r>
              <a:rPr lang="zh-CN" altLang="en-US">
                <a:gradFill>
                  <a:gsLst>
                    <a:gs pos="0">
                      <a:srgbClr val="FE4444"/>
                    </a:gs>
                    <a:gs pos="100000">
                      <a:srgbClr val="832B2B"/>
                    </a:gs>
                  </a:gsLst>
                  <a:lin scaled="0"/>
                </a:gradFill>
                <a:sym typeface="+mn-ea"/>
              </a:rPr>
              <a:t>金怡濂</a:t>
            </a:r>
            <a:r>
              <a:rPr lang="zh-CN" altLang="en-US">
                <a:sym typeface="+mn-ea"/>
              </a:rPr>
              <a:t>、地球环境科学专家</a:t>
            </a:r>
            <a:r>
              <a:rPr lang="zh-CN" altLang="en-US">
                <a:gradFill>
                  <a:gsLst>
                    <a:gs pos="0">
                      <a:srgbClr val="FE4444"/>
                    </a:gs>
                    <a:gs pos="100000">
                      <a:srgbClr val="832B2B"/>
                    </a:gs>
                  </a:gsLst>
                  <a:lin scaled="0"/>
                </a:gradFill>
                <a:sym typeface="+mn-ea"/>
              </a:rPr>
              <a:t>刘东生</a:t>
            </a:r>
            <a:r>
              <a:rPr lang="zh-CN" altLang="en-US">
                <a:sym typeface="+mn-ea"/>
              </a:rPr>
              <a:t>、航天技术专家</a:t>
            </a:r>
            <a:r>
              <a:rPr lang="zh-CN" altLang="en-US">
                <a:gradFill>
                  <a:gsLst>
                    <a:gs pos="0">
                      <a:srgbClr val="FE4444"/>
                    </a:gs>
                    <a:gs pos="100000">
                      <a:srgbClr val="832B2B"/>
                    </a:gs>
                  </a:gsLst>
                  <a:lin scaled="0"/>
                </a:gradFill>
                <a:sym typeface="+mn-ea"/>
              </a:rPr>
              <a:t>王永志</a:t>
            </a:r>
            <a:r>
              <a:rPr lang="zh-CN" altLang="en-US">
                <a:sym typeface="+mn-ea"/>
              </a:rPr>
              <a:t>、气象学家</a:t>
            </a:r>
            <a:r>
              <a:rPr lang="zh-CN" altLang="en-US">
                <a:gradFill>
                  <a:gsLst>
                    <a:gs pos="0">
                      <a:srgbClr val="FE4444"/>
                    </a:gs>
                    <a:gs pos="100000">
                      <a:srgbClr val="832B2B"/>
                    </a:gs>
                  </a:gsLst>
                  <a:lin scaled="0"/>
                </a:gradFill>
                <a:sym typeface="+mn-ea"/>
              </a:rPr>
              <a:t>叶笃正</a:t>
            </a:r>
            <a:r>
              <a:rPr lang="zh-CN" altLang="en-US">
                <a:sym typeface="+mn-ea"/>
              </a:rPr>
              <a:t>、肝胆外科专家</a:t>
            </a:r>
            <a:r>
              <a:rPr lang="zh-CN" altLang="en-US">
                <a:gradFill>
                  <a:gsLst>
                    <a:gs pos="0">
                      <a:srgbClr val="FE4444"/>
                    </a:gs>
                    <a:gs pos="100000">
                      <a:srgbClr val="832B2B"/>
                    </a:gs>
                  </a:gsLst>
                  <a:lin scaled="0"/>
                </a:gradFill>
                <a:sym typeface="+mn-ea"/>
              </a:rPr>
              <a:t>吴孟超</a:t>
            </a:r>
            <a:r>
              <a:rPr lang="zh-CN" altLang="en-US">
                <a:sym typeface="+mn-ea"/>
              </a:rPr>
              <a:t>、小麦遗传育种专家</a:t>
            </a:r>
            <a:r>
              <a:rPr lang="zh-CN" altLang="en-US">
                <a:gradFill>
                  <a:gsLst>
                    <a:gs pos="0">
                      <a:srgbClr val="FE4444"/>
                    </a:gs>
                    <a:gs pos="100000">
                      <a:srgbClr val="832B2B"/>
                    </a:gs>
                  </a:gsLst>
                  <a:lin scaled="0"/>
                </a:gradFill>
                <a:sym typeface="+mn-ea"/>
              </a:rPr>
              <a:t>李振声</a:t>
            </a:r>
            <a:r>
              <a:rPr lang="zh-CN" altLang="en-US">
                <a:sym typeface="+mn-ea"/>
              </a:rPr>
              <a:t>、石油化工专家闵恩泽、植物学家吴征镒、神经外科专家王忠诚、化学家</a:t>
            </a:r>
            <a:r>
              <a:rPr lang="zh-CN" altLang="en-US">
                <a:gradFill>
                  <a:gsLst>
                    <a:gs pos="0">
                      <a:srgbClr val="FE4444"/>
                    </a:gs>
                    <a:gs pos="100000">
                      <a:srgbClr val="832B2B"/>
                    </a:gs>
                  </a:gsLst>
                  <a:lin scaled="0"/>
                </a:gradFill>
                <a:sym typeface="+mn-ea"/>
              </a:rPr>
              <a:t>徐光宪</a:t>
            </a:r>
            <a:r>
              <a:rPr lang="zh-CN" altLang="en-US">
                <a:sym typeface="+mn-ea"/>
              </a:rPr>
              <a:t>、数学家</a:t>
            </a:r>
            <a:r>
              <a:rPr lang="zh-CN" altLang="en-US">
                <a:gradFill>
                  <a:gsLst>
                    <a:gs pos="0">
                      <a:srgbClr val="FE4444"/>
                    </a:gs>
                    <a:gs pos="100000">
                      <a:srgbClr val="832B2B"/>
                    </a:gs>
                  </a:gsLst>
                  <a:lin scaled="0"/>
                </a:gradFill>
                <a:sym typeface="+mn-ea"/>
              </a:rPr>
              <a:t>谷超豪</a:t>
            </a:r>
            <a:r>
              <a:rPr lang="zh-CN" altLang="en-US">
                <a:sym typeface="+mn-ea"/>
              </a:rPr>
              <a:t>、航天技术专家</a:t>
            </a:r>
            <a:r>
              <a:rPr lang="zh-CN" altLang="en-US">
                <a:gradFill>
                  <a:gsLst>
                    <a:gs pos="0">
                      <a:srgbClr val="FE4444"/>
                    </a:gs>
                    <a:gs pos="100000">
                      <a:srgbClr val="832B2B"/>
                    </a:gs>
                  </a:gsLst>
                  <a:lin scaled="0"/>
                </a:gradFill>
                <a:sym typeface="+mn-ea"/>
              </a:rPr>
              <a:t>孙家栋</a:t>
            </a:r>
            <a:r>
              <a:rPr lang="zh-CN" altLang="en-US">
                <a:sym typeface="+mn-ea"/>
              </a:rPr>
              <a:t>、材料科学家</a:t>
            </a:r>
            <a:r>
              <a:rPr lang="zh-CN" altLang="en-US">
                <a:gradFill>
                  <a:gsLst>
                    <a:gs pos="0">
                      <a:srgbClr val="FE4444"/>
                    </a:gs>
                    <a:gs pos="100000">
                      <a:srgbClr val="832B2B"/>
                    </a:gs>
                  </a:gsLst>
                  <a:lin scaled="0"/>
                </a:gradFill>
                <a:sym typeface="+mn-ea"/>
              </a:rPr>
              <a:t>师昌绪、</a:t>
            </a:r>
            <a:r>
              <a:rPr lang="zh-CN" altLang="en-US">
                <a:sym typeface="+mn-ea"/>
              </a:rPr>
              <a:t>血液学专家</a:t>
            </a:r>
            <a:r>
              <a:rPr lang="zh-CN" altLang="en-US">
                <a:gradFill>
                  <a:gsLst>
                    <a:gs pos="0">
                      <a:srgbClr val="FE4444"/>
                    </a:gs>
                    <a:gs pos="100000">
                      <a:srgbClr val="832B2B"/>
                    </a:gs>
                  </a:gsLst>
                  <a:lin scaled="0"/>
                </a:gradFill>
                <a:sym typeface="+mn-ea"/>
              </a:rPr>
              <a:t>王振义</a:t>
            </a:r>
            <a:r>
              <a:rPr lang="zh-CN" altLang="en-US">
                <a:sym typeface="+mn-ea"/>
              </a:rPr>
              <a:t>、物理学家</a:t>
            </a:r>
            <a:r>
              <a:rPr lang="zh-CN" altLang="en-US">
                <a:gradFill>
                  <a:gsLst>
                    <a:gs pos="0">
                      <a:srgbClr val="FE4444"/>
                    </a:gs>
                    <a:gs pos="100000">
                      <a:srgbClr val="832B2B"/>
                    </a:gs>
                  </a:gsLst>
                  <a:lin scaled="0"/>
                </a:gradFill>
                <a:sym typeface="+mn-ea"/>
              </a:rPr>
              <a:t>谢家麟</a:t>
            </a:r>
            <a:r>
              <a:rPr lang="zh-CN" altLang="en-US">
                <a:sym typeface="+mn-ea"/>
              </a:rPr>
              <a:t>、建筑学家</a:t>
            </a:r>
            <a:r>
              <a:rPr lang="zh-CN" altLang="en-US">
                <a:gradFill>
                  <a:gsLst>
                    <a:gs pos="0">
                      <a:srgbClr val="FE4444"/>
                    </a:gs>
                    <a:gs pos="100000">
                      <a:srgbClr val="832B2B"/>
                    </a:gs>
                  </a:gsLst>
                  <a:lin scaled="0"/>
                </a:gradFill>
                <a:sym typeface="+mn-ea"/>
              </a:rPr>
              <a:t>吴良镛</a:t>
            </a:r>
            <a:r>
              <a:rPr lang="zh-CN" altLang="en-US">
                <a:sym typeface="+mn-ea"/>
              </a:rPr>
              <a:t>、力学家</a:t>
            </a:r>
            <a:r>
              <a:rPr lang="zh-CN" altLang="en-US">
                <a:gradFill>
                  <a:gsLst>
                    <a:gs pos="0">
                      <a:srgbClr val="FE4444"/>
                    </a:gs>
                    <a:gs pos="100000">
                      <a:srgbClr val="832B2B"/>
                    </a:gs>
                  </a:gsLst>
                  <a:lin scaled="0"/>
                </a:gradFill>
                <a:sym typeface="+mn-ea"/>
              </a:rPr>
              <a:t>郑哲敏</a:t>
            </a:r>
            <a:r>
              <a:rPr lang="zh-CN" altLang="en-US">
                <a:sym typeface="+mn-ea"/>
              </a:rPr>
              <a:t>、雷达技术专家</a:t>
            </a:r>
            <a:r>
              <a:rPr lang="zh-CN" altLang="en-US">
                <a:gradFill>
                  <a:gsLst>
                    <a:gs pos="0">
                      <a:srgbClr val="FE4444"/>
                    </a:gs>
                    <a:gs pos="100000">
                      <a:srgbClr val="832B2B"/>
                    </a:gs>
                  </a:gsLst>
                  <a:lin scaled="0"/>
                </a:gradFill>
                <a:sym typeface="+mn-ea"/>
              </a:rPr>
              <a:t>王小谟</a:t>
            </a:r>
            <a:r>
              <a:rPr lang="zh-CN" altLang="en-US">
                <a:sym typeface="+mn-ea"/>
              </a:rPr>
              <a:t>、物理化学家</a:t>
            </a:r>
            <a:r>
              <a:rPr lang="zh-CN" altLang="en-US">
                <a:gradFill>
                  <a:gsLst>
                    <a:gs pos="0">
                      <a:srgbClr val="FE4444"/>
                    </a:gs>
                    <a:gs pos="100000">
                      <a:srgbClr val="832B2B"/>
                    </a:gs>
                  </a:gsLst>
                  <a:lin scaled="0"/>
                </a:gradFill>
                <a:sym typeface="+mn-ea"/>
              </a:rPr>
              <a:t>张存浩</a:t>
            </a:r>
            <a:r>
              <a:rPr lang="zh-CN" altLang="en-US">
                <a:sym typeface="+mn-ea"/>
              </a:rPr>
              <a:t>、物理学家</a:t>
            </a:r>
            <a:r>
              <a:rPr lang="zh-CN" altLang="en-US">
                <a:gradFill>
                  <a:gsLst>
                    <a:gs pos="0">
                      <a:srgbClr val="FE4444"/>
                    </a:gs>
                    <a:gs pos="100000">
                      <a:srgbClr val="832B2B"/>
                    </a:gs>
                  </a:gsLst>
                  <a:lin scaled="0"/>
                </a:gradFill>
                <a:sym typeface="+mn-ea"/>
              </a:rPr>
              <a:t>程开甲</a:t>
            </a:r>
            <a:r>
              <a:rPr lang="zh-CN" altLang="en-US">
                <a:sym typeface="+mn-ea"/>
              </a:rPr>
              <a:t>、核物理学家</a:t>
            </a:r>
            <a:r>
              <a:rPr lang="zh-CN" altLang="en-US">
                <a:gradFill>
                  <a:gsLst>
                    <a:gs pos="0">
                      <a:srgbClr val="FE4444"/>
                    </a:gs>
                    <a:gs pos="100000">
                      <a:srgbClr val="832B2B"/>
                    </a:gs>
                  </a:gsLst>
                  <a:lin scaled="0"/>
                </a:gradFill>
                <a:sym typeface="+mn-ea"/>
              </a:rPr>
              <a:t>于敏、</a:t>
            </a:r>
            <a:r>
              <a:rPr lang="zh-CN" altLang="en-US">
                <a:sym typeface="+mn-ea"/>
              </a:rPr>
              <a:t>物理学家</a:t>
            </a:r>
            <a:r>
              <a:rPr lang="zh-CN" altLang="en-US">
                <a:gradFill>
                  <a:gsLst>
                    <a:gs pos="0">
                      <a:srgbClr val="FE4444"/>
                    </a:gs>
                    <a:gs pos="100000">
                      <a:srgbClr val="832B2B"/>
                    </a:gs>
                  </a:gsLst>
                  <a:lin scaled="0"/>
                </a:gradFill>
                <a:sym typeface="+mn-ea"/>
              </a:rPr>
              <a:t>赵忠贤</a:t>
            </a:r>
            <a:r>
              <a:rPr lang="zh-CN" altLang="en-US">
                <a:sym typeface="+mn-ea"/>
              </a:rPr>
              <a:t>、</a:t>
            </a:r>
            <a:r>
              <a:rPr lang="zh-CN" altLang="en-US">
                <a:gradFill>
                  <a:gsLst>
                    <a:gs pos="0">
                      <a:srgbClr val="FE4444"/>
                    </a:gs>
                    <a:gs pos="100000">
                      <a:srgbClr val="832B2B"/>
                    </a:gs>
                  </a:gsLst>
                  <a:lin scaled="0"/>
                </a:gradFill>
                <a:sym typeface="+mn-ea"/>
              </a:rPr>
              <a:t>药学</a:t>
            </a:r>
            <a:r>
              <a:rPr lang="zh-CN" altLang="en-US">
                <a:sym typeface="+mn-ea"/>
              </a:rPr>
              <a:t>家</a:t>
            </a:r>
            <a:r>
              <a:rPr lang="zh-CN" altLang="en-US">
                <a:gradFill>
                  <a:gsLst>
                    <a:gs pos="0">
                      <a:srgbClr val="FE4444"/>
                    </a:gs>
                    <a:gs pos="100000">
                      <a:srgbClr val="832B2B"/>
                    </a:gs>
                  </a:gsLst>
                  <a:lin scaled="0"/>
                </a:gradFill>
                <a:sym typeface="+mn-ea"/>
              </a:rPr>
              <a:t>屠呦呦</a:t>
            </a:r>
            <a:r>
              <a:rPr lang="zh-CN" altLang="en-US">
                <a:sym typeface="+mn-ea"/>
              </a:rPr>
              <a:t>、火炸药专家</a:t>
            </a:r>
            <a:r>
              <a:rPr lang="zh-CN" altLang="en-US">
                <a:gradFill>
                  <a:gsLst>
                    <a:gs pos="0">
                      <a:srgbClr val="FE4444"/>
                    </a:gs>
                    <a:gs pos="100000">
                      <a:srgbClr val="832B2B"/>
                    </a:gs>
                  </a:gsLst>
                  <a:lin scaled="0"/>
                </a:gradFill>
                <a:sym typeface="+mn-ea"/>
              </a:rPr>
              <a:t>王泽山</a:t>
            </a:r>
            <a:r>
              <a:rPr lang="zh-CN" altLang="en-US">
                <a:sym typeface="+mn-ea"/>
              </a:rPr>
              <a:t>、分子病毒学家</a:t>
            </a:r>
            <a:r>
              <a:rPr lang="zh-CN" altLang="en-US">
                <a:gradFill>
                  <a:gsLst>
                    <a:gs pos="0">
                      <a:srgbClr val="FE4444"/>
                    </a:gs>
                    <a:gs pos="100000">
                      <a:srgbClr val="832B2B"/>
                    </a:gs>
                  </a:gsLst>
                  <a:lin scaled="0"/>
                </a:gradFill>
                <a:sym typeface="+mn-ea"/>
              </a:rPr>
              <a:t>侯云德</a:t>
            </a:r>
            <a:r>
              <a:rPr lang="zh-CN" altLang="en-US">
                <a:sym typeface="+mn-ea"/>
              </a:rPr>
              <a:t>、雷达与信号处理技术专家</a:t>
            </a:r>
            <a:r>
              <a:rPr lang="zh-CN" altLang="en-US">
                <a:gradFill>
                  <a:gsLst>
                    <a:gs pos="0">
                      <a:srgbClr val="FE4444"/>
                    </a:gs>
                    <a:gs pos="100000">
                      <a:srgbClr val="832B2B"/>
                    </a:gs>
                  </a:gsLst>
                  <a:lin scaled="0"/>
                </a:gradFill>
                <a:sym typeface="+mn-ea"/>
              </a:rPr>
              <a:t>刘永坦</a:t>
            </a:r>
            <a:r>
              <a:rPr lang="zh-CN" altLang="en-US">
                <a:sym typeface="+mn-ea"/>
              </a:rPr>
              <a:t>、防护工程专家</a:t>
            </a:r>
            <a:r>
              <a:rPr lang="zh-CN" altLang="en-US">
                <a:gradFill>
                  <a:gsLst>
                    <a:gs pos="0">
                      <a:srgbClr val="FE4444"/>
                    </a:gs>
                    <a:gs pos="100000">
                      <a:srgbClr val="832B2B"/>
                    </a:gs>
                  </a:gsLst>
                  <a:lin scaled="0"/>
                </a:gradFill>
                <a:sym typeface="+mn-ea"/>
              </a:rPr>
              <a:t>钱七虎</a:t>
            </a:r>
            <a:r>
              <a:rPr lang="zh-CN" altLang="en-US">
                <a:sym typeface="+mn-ea"/>
              </a:rPr>
              <a:t>。当天奖励大会上，2019年度国家科技奖励其他奖项也一一揭晓并</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8755" y="-77470"/>
            <a:ext cx="8945245" cy="2306955"/>
          </a:xfrm>
          <a:prstGeom prst="rect">
            <a:avLst/>
          </a:prstGeom>
          <a:noFill/>
        </p:spPr>
        <p:txBody>
          <a:bodyPr wrap="square" rtlCol="0">
            <a:spAutoFit/>
          </a:bodyPr>
          <a:p>
            <a:r>
              <a:rPr lang="en-US" altLang="zh-CN">
                <a:sym typeface="+mn-ea"/>
              </a:rPr>
              <a:t>             </a:t>
            </a:r>
            <a:r>
              <a:rPr lang="en-US" altLang="zh-CN" b="1">
                <a:sym typeface="+mn-ea"/>
              </a:rPr>
              <a:t> </a:t>
            </a:r>
            <a:r>
              <a:rPr lang="zh-CN" altLang="en-US" b="1">
                <a:sym typeface="+mn-ea"/>
              </a:rPr>
              <a:t>颁奖，其中，国家自然科学奖46项，包括一等奖1项、二等奖45项；国家技术发明奖65项，包括一等奖3项、二等奖62项；国家科学技术进步奖185项，包括特等奖3项、一等奖22项、二等奖160项；中华人民共和国国际科学技术合作奖授予英国、美国、俄罗斯、意大利、奥地利、芬兰、挪威、巴基斯坦等国的10位科学家。</a:t>
            </a:r>
            <a:endParaRPr lang="zh-CN" altLang="en-US" b="1"/>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485515" y="944245"/>
            <a:ext cx="5776595" cy="6000750"/>
          </a:xfrm>
          <a:prstGeom prst="rect">
            <a:avLst/>
          </a:prstGeom>
          <a:noFill/>
        </p:spPr>
        <p:txBody>
          <a:bodyPr wrap="square" rtlCol="0">
            <a:spAutoFit/>
          </a:bodyPr>
          <a:p>
            <a:r>
              <a:rPr lang="en-US" altLang="zh-CN"/>
              <a:t>      </a:t>
            </a:r>
            <a:r>
              <a:rPr lang="zh-CN" altLang="en-US"/>
              <a:t>1.樊锦诗：根入石窟蟠 </a:t>
            </a:r>
            <a:endParaRPr lang="zh-CN" altLang="en-US"/>
          </a:p>
          <a:p>
            <a:r>
              <a:rPr lang="zh-CN" altLang="en-US"/>
              <a:t>      樊锦诗1963年北大毕业后，把大半辈子的光阴都奉献给了大漠上的敦煌石窟。人们亲切地喊她“敦煌的女儿”。为了敦煌，樊锦诗和丈夫两地分居长达19年，扎根大漠，潜心石窟考古研究和创新管理，完成了敦煌莫高窟的分期断代、构建“数字敦煌”等重要文物研究和保护工程。 2019年，国庆前夕，樊锦诗获颁国家荣誉称号勋章。  </a:t>
            </a:r>
            <a:endParaRPr lang="zh-CN" altLang="en-US"/>
          </a:p>
          <a:p>
            <a:r>
              <a:rPr lang="zh-CN" altLang="en-US"/>
              <a:t>      颁奖辞：  </a:t>
            </a:r>
            <a:r>
              <a:rPr lang="zh-CN" altLang="en-US" b="1"/>
              <a:t>舍半生，给茫茫大漠。从未名湖到莫高窟，守住前辈的火，开辟明天的路。半个世纪的风沙，不是谁都经得起吹打。一腔爱，一洞画，一场文化苦旅，从青春到白发。心归处，是敦煌。  </a:t>
            </a:r>
            <a:endParaRPr lang="zh-CN" altLang="en-US" b="1"/>
          </a:p>
          <a:p>
            <a:r>
              <a:rPr lang="zh-CN" altLang="en-US" b="1"/>
              <a:t>   </a:t>
            </a:r>
            <a:endParaRPr lang="zh-CN" altLang="en-US" b="1"/>
          </a:p>
        </p:txBody>
      </p:sp>
      <p:sp>
        <p:nvSpPr>
          <p:cNvPr id="3" name="文本框 2"/>
          <p:cNvSpPr txBox="1"/>
          <p:nvPr/>
        </p:nvSpPr>
        <p:spPr>
          <a:xfrm>
            <a:off x="102870" y="0"/>
            <a:ext cx="8405495" cy="1014730"/>
          </a:xfrm>
          <a:prstGeom prst="rect">
            <a:avLst/>
          </a:prstGeom>
          <a:noFill/>
        </p:spPr>
        <p:txBody>
          <a:bodyPr wrap="square" rtlCol="0">
            <a:spAutoFit/>
          </a:bodyPr>
          <a:p>
            <a:r>
              <a:rPr lang="en-US" altLang="zh-CN"/>
              <a:t>           </a:t>
            </a:r>
            <a:r>
              <a:rPr lang="en-US" altLang="zh-CN" sz="6000">
                <a:solidFill>
                  <a:srgbClr val="FF0000"/>
                </a:solidFill>
              </a:rPr>
              <a:t>2020</a:t>
            </a:r>
            <a:r>
              <a:rPr lang="zh-CN" altLang="en-US" sz="6000">
                <a:solidFill>
                  <a:srgbClr val="FF0000"/>
                </a:solidFill>
              </a:rPr>
              <a:t>年感动中国人物</a:t>
            </a:r>
            <a:endParaRPr lang="zh-CN" altLang="en-US" sz="6000">
              <a:solidFill>
                <a:srgbClr val="FF0000"/>
              </a:solidFill>
            </a:endParaRPr>
          </a:p>
        </p:txBody>
      </p:sp>
      <p:pic>
        <p:nvPicPr>
          <p:cNvPr id="4" name="图片 3"/>
          <p:cNvPicPr>
            <a:picLocks noChangeAspect="1"/>
          </p:cNvPicPr>
          <p:nvPr>
            <p:custDataLst>
              <p:tags r:id="rId1"/>
            </p:custDataLst>
          </p:nvPr>
        </p:nvPicPr>
        <p:blipFill>
          <a:blip r:embed="rId2"/>
          <a:srcRect l="-4884" t="2707" r="3505" b="3264"/>
          <a:stretch>
            <a:fillRect/>
          </a:stretch>
        </p:blipFill>
        <p:spPr>
          <a:xfrm>
            <a:off x="102870" y="1151255"/>
            <a:ext cx="3268980" cy="288988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3840" y="2094865"/>
            <a:ext cx="8839835" cy="4523105"/>
          </a:xfrm>
          <a:prstGeom prst="rect">
            <a:avLst/>
          </a:prstGeom>
          <a:noFill/>
        </p:spPr>
        <p:txBody>
          <a:bodyPr wrap="square" rtlCol="0">
            <a:spAutoFit/>
          </a:bodyPr>
          <a:p>
            <a:r>
              <a:rPr lang="zh-CN" altLang="en-US">
                <a:sym typeface="+mn-ea"/>
              </a:rPr>
              <a:t>       </a:t>
            </a:r>
            <a:r>
              <a:rPr lang="zh-CN" altLang="en-US" b="1">
                <a:sym typeface="+mn-ea"/>
              </a:rPr>
              <a:t> 2.四川木里森林扑火勇士：英雄归厚土  2019年3月30日下午，四川凉山木里县发生森林火灾，四川森林消防总队凉山支队西昌大队组织消防队员开赴一线展开扑救。3月31日消防队员克服困难，每人负重30余斤，徒步行军8个小时，在海拔3700余米的地方与森林大火展开了搏斗，明火被扑灭后，消防员在向山谷两个烟点迂回接近时，遭遇林火爆燃，27名森林消防指战员和4名当地扑火人员全部牺牲。</a:t>
            </a:r>
            <a:endParaRPr lang="zh-CN" altLang="en-US" b="1"/>
          </a:p>
          <a:p>
            <a:r>
              <a:rPr lang="zh-CN" altLang="en-US" b="1">
                <a:sym typeface="+mn-ea"/>
              </a:rPr>
              <a:t>      颁奖辞：  青春刚刚登场，话语犹在耳旁，孩子即将出生，父母淹没于泪水。青山忠诚的卫士，危难的永恒对手，投身一场大火，长眠在木里河两岸，你们没有走远，看那凉山上的秋叶，今年红得分外惹眼。 </a:t>
            </a:r>
            <a:endParaRPr lang="zh-CN" altLang="en-US" b="1"/>
          </a:p>
          <a:p>
            <a:r>
              <a:rPr lang="zh-CN" altLang="en-US" b="1">
                <a:sym typeface="+mn-ea"/>
              </a:rPr>
              <a:t>       </a:t>
            </a:r>
            <a:endParaRPr lang="zh-CN" altLang="en-US" b="1"/>
          </a:p>
        </p:txBody>
      </p:sp>
      <p:pic>
        <p:nvPicPr>
          <p:cNvPr id="3" name="图片 2"/>
          <p:cNvPicPr>
            <a:picLocks noChangeAspect="1"/>
          </p:cNvPicPr>
          <p:nvPr>
            <p:custDataLst>
              <p:tags r:id="rId1"/>
            </p:custDataLst>
          </p:nvPr>
        </p:nvPicPr>
        <p:blipFill>
          <a:blip r:embed="rId2"/>
          <a:srcRect l="3864" t="314" r="5177" b="4251"/>
          <a:stretch>
            <a:fillRect/>
          </a:stretch>
        </p:blipFill>
        <p:spPr>
          <a:xfrm>
            <a:off x="525780" y="-82550"/>
            <a:ext cx="3315970" cy="217741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95445" y="57785"/>
            <a:ext cx="4916805" cy="6739255"/>
          </a:xfrm>
          <a:prstGeom prst="rect">
            <a:avLst/>
          </a:prstGeom>
          <a:noFill/>
        </p:spPr>
        <p:txBody>
          <a:bodyPr wrap="square" rtlCol="0">
            <a:spAutoFit/>
          </a:bodyPr>
          <a:p>
            <a:r>
              <a:rPr lang="en-US" altLang="zh-CN">
                <a:sym typeface="+mn-ea"/>
              </a:rPr>
              <a:t>       </a:t>
            </a:r>
            <a:r>
              <a:rPr lang="zh-CN" altLang="en-US">
                <a:sym typeface="+mn-ea"/>
              </a:rPr>
              <a:t>3.顾方舟：</a:t>
            </a:r>
            <a:endParaRPr lang="zh-CN" altLang="en-US">
              <a:sym typeface="+mn-ea"/>
            </a:endParaRPr>
          </a:p>
          <a:p>
            <a:r>
              <a:rPr lang="zh-CN" altLang="en-US">
                <a:sym typeface="+mn-ea"/>
              </a:rPr>
              <a:t>      </a:t>
            </a:r>
            <a:r>
              <a:rPr lang="zh-CN" altLang="en-US">
                <a:gradFill>
                  <a:gsLst>
                    <a:gs pos="0">
                      <a:srgbClr val="E30000"/>
                    </a:gs>
                    <a:gs pos="100000">
                      <a:srgbClr val="760303"/>
                    </a:gs>
                  </a:gsLst>
                  <a:lin scaled="0"/>
                </a:gradFill>
                <a:sym typeface="+mn-ea"/>
              </a:rPr>
              <a:t> 一丸济世德  顾方舟是我国脊髓灰质炎疫苗研发生产的拓荒者。</a:t>
            </a:r>
            <a:r>
              <a:rPr lang="zh-CN" altLang="en-US">
                <a:sym typeface="+mn-ea"/>
              </a:rPr>
              <a:t>2019年1月逝世。在疫苗问世后，他和同事们除在动物身上试验，还自己以身试药，为尽快确定安全性，喂自己孩子疫苗。脊髓灰质炎疫苗向全国推广以来，“脊灰”的年平均发病率从1949年的十万分之4.06，下降到1993年的十万分之0.046，使数十万儿童免于致残。2000年，世卫组织宣布中国为无脊灰状态。  </a:t>
            </a:r>
            <a:endParaRPr lang="zh-CN" altLang="en-US"/>
          </a:p>
          <a:p>
            <a:r>
              <a:rPr lang="zh-CN" altLang="en-US">
                <a:sym typeface="+mn-ea"/>
              </a:rPr>
              <a:t>       颁奖辞：</a:t>
            </a:r>
            <a:r>
              <a:rPr lang="zh-CN" altLang="en-US" b="1">
                <a:sym typeface="+mn-ea"/>
              </a:rPr>
              <a:t>  舍己幼，为人之幼，这不是残酷，是医者大仁。为一大事来，成一大事去。功业凝成糖丸一粒，是治病灵丹，更是拳拳赤子心。你就是一座方舟，载着新中国的孩子，渡过病毒的劫难。</a:t>
            </a:r>
            <a:endParaRPr lang="zh-CN" altLang="en-US" b="1"/>
          </a:p>
        </p:txBody>
      </p:sp>
      <p:pic>
        <p:nvPicPr>
          <p:cNvPr id="3" name="图片 2"/>
          <p:cNvPicPr>
            <a:picLocks noChangeAspect="1"/>
          </p:cNvPicPr>
          <p:nvPr/>
        </p:nvPicPr>
        <p:blipFill>
          <a:blip r:embed="rId1"/>
          <a:srcRect l="6232" r="2117" b="4607"/>
          <a:stretch>
            <a:fillRect/>
          </a:stretch>
        </p:blipFill>
        <p:spPr>
          <a:xfrm>
            <a:off x="149860" y="0"/>
            <a:ext cx="4045585" cy="373443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65880" y="239395"/>
            <a:ext cx="5210810" cy="6000750"/>
          </a:xfrm>
          <a:prstGeom prst="rect">
            <a:avLst/>
          </a:prstGeom>
          <a:noFill/>
        </p:spPr>
        <p:txBody>
          <a:bodyPr wrap="square" rtlCol="0">
            <a:spAutoFit/>
          </a:bodyPr>
          <a:p>
            <a:r>
              <a:rPr lang="en-US" altLang="zh-CN">
                <a:sym typeface="+mn-ea"/>
              </a:rPr>
              <a:t>    </a:t>
            </a:r>
            <a:r>
              <a:rPr lang="zh-CN" altLang="en-US">
                <a:sym typeface="+mn-ea"/>
              </a:rPr>
              <a:t>  </a:t>
            </a:r>
            <a:endParaRPr lang="zh-CN" altLang="en-US"/>
          </a:p>
          <a:p>
            <a:r>
              <a:rPr lang="zh-CN" altLang="en-US">
                <a:sym typeface="+mn-ea"/>
              </a:rPr>
              <a:t>       4.朱丽华：光明溢天地  43年前，浙江嘉兴人朱丽华因伤失明，她自学成为当地唯一盲人中医师，从事推拿工作30余年，开创了自己的诊所，为100多名残疾人提供工作岗位。同时，她坚持做慈善，到目前为止，朱丽华已累计资助贫困学生480人次，为希望工程捐款累计达373万元。  </a:t>
            </a:r>
            <a:endParaRPr lang="zh-CN" altLang="en-US"/>
          </a:p>
          <a:p>
            <a:r>
              <a:rPr lang="zh-CN" altLang="en-US">
                <a:sym typeface="+mn-ea"/>
              </a:rPr>
              <a:t>      颁奖辞  </a:t>
            </a:r>
            <a:r>
              <a:rPr lang="zh-CN" altLang="en-US" b="1">
                <a:sym typeface="+mn-ea"/>
              </a:rPr>
              <a:t>不幸关上了你的门，但你帮别人打开了窗。看见过这世界的阴影，但还是面向光明。在黑暗中，靠自己的一双手，推拿出灿烂人生。世界上最美丽的东西，看不见也摸不着，但你能感受到。 </a:t>
            </a:r>
            <a:endParaRPr lang="zh-CN" altLang="en-US" b="1"/>
          </a:p>
          <a:p>
            <a:endParaRPr lang="zh-CN" altLang="en-US" b="1"/>
          </a:p>
        </p:txBody>
      </p:sp>
      <p:pic>
        <p:nvPicPr>
          <p:cNvPr id="3" name="图片 2"/>
          <p:cNvPicPr>
            <a:picLocks noChangeAspect="1"/>
          </p:cNvPicPr>
          <p:nvPr/>
        </p:nvPicPr>
        <p:blipFill>
          <a:blip r:embed="rId1"/>
          <a:srcRect l="6074" t="5028" r="8162" b="5880"/>
          <a:stretch>
            <a:fillRect/>
          </a:stretch>
        </p:blipFill>
        <p:spPr>
          <a:xfrm>
            <a:off x="95885" y="0"/>
            <a:ext cx="3669030" cy="352171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30810" y="135255"/>
            <a:ext cx="3058160" cy="2590165"/>
          </a:xfrm>
          <a:prstGeom prst="rect">
            <a:avLst/>
          </a:prstGeom>
        </p:spPr>
      </p:pic>
      <p:sp>
        <p:nvSpPr>
          <p:cNvPr id="3" name="文本框 2"/>
          <p:cNvSpPr txBox="1"/>
          <p:nvPr/>
        </p:nvSpPr>
        <p:spPr>
          <a:xfrm>
            <a:off x="3261360" y="232410"/>
            <a:ext cx="5505450" cy="6000750"/>
          </a:xfrm>
          <a:prstGeom prst="rect">
            <a:avLst/>
          </a:prstGeom>
          <a:noFill/>
        </p:spPr>
        <p:txBody>
          <a:bodyPr wrap="square" rtlCol="0">
            <a:spAutoFit/>
          </a:bodyPr>
          <a:p>
            <a:r>
              <a:rPr lang="en-US" altLang="zh-CN">
                <a:sym typeface="+mn-ea"/>
              </a:rPr>
              <a:t>  </a:t>
            </a:r>
            <a:r>
              <a:rPr lang="zh-CN" altLang="en-US">
                <a:sym typeface="+mn-ea"/>
              </a:rPr>
              <a:t>5.张富清：</a:t>
            </a:r>
            <a:endParaRPr lang="zh-CN" altLang="en-US">
              <a:sym typeface="+mn-ea"/>
            </a:endParaRPr>
          </a:p>
          <a:p>
            <a:r>
              <a:rPr lang="zh-CN" altLang="en-US">
                <a:sym typeface="+mn-ea"/>
              </a:rPr>
              <a:t>     初心自慷慨  张富清在解放战争的枪林弹雨中九死一生，先后荣立一等功3次、二等功1次，被西北野战军记“特等功”，两次获得“战斗英雄”荣誉称号。建国后，他响应国家号召主动到偏僻的湖北来凤县工作，为贫困山区奉献一生。60多年来，张富清刻意尘封功绩，连儿女也不知情。2018年底，在退役军人信息采集中，张富清的事迹被人们发现。  </a:t>
            </a:r>
            <a:endParaRPr lang="zh-CN" altLang="en-US"/>
          </a:p>
          <a:p>
            <a:r>
              <a:rPr lang="zh-CN" altLang="en-US">
                <a:sym typeface="+mn-ea"/>
              </a:rPr>
              <a:t>      颁奖辞 </a:t>
            </a:r>
            <a:r>
              <a:rPr lang="zh-CN" altLang="en-US" b="1">
                <a:sym typeface="+mn-ea"/>
              </a:rPr>
              <a:t> 都知道你朴实勤勉，却不知你曾战功赫赫。你把奖章深藏在箱底，对战友的怀念深藏心底。从不居功索取，只为坚守使命初心，默默奉献。于国于民，你是忠诚伟大的士兵。  </a:t>
            </a:r>
            <a:endParaRPr lang="zh-CN" altLang="en-US" b="1"/>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12515" y="0"/>
            <a:ext cx="5334000" cy="5262245"/>
          </a:xfrm>
          <a:prstGeom prst="rect">
            <a:avLst/>
          </a:prstGeom>
          <a:noFill/>
        </p:spPr>
        <p:txBody>
          <a:bodyPr wrap="square" rtlCol="0">
            <a:spAutoFit/>
          </a:bodyPr>
          <a:p>
            <a:r>
              <a:rPr lang="en-US" altLang="zh-CN">
                <a:sym typeface="+mn-ea"/>
              </a:rPr>
              <a:t>             6</a:t>
            </a:r>
            <a:r>
              <a:rPr lang="zh-CN" altLang="en-US">
                <a:sym typeface="+mn-ea"/>
              </a:rPr>
              <a:t>.杜岚 尤端阳：</a:t>
            </a:r>
            <a:endParaRPr lang="zh-CN" altLang="en-US">
              <a:sym typeface="+mn-ea"/>
            </a:endParaRPr>
          </a:p>
          <a:p>
            <a:r>
              <a:rPr lang="zh-CN" altLang="en-US">
                <a:sym typeface="+mn-ea"/>
              </a:rPr>
              <a:t>        薪火传无尽  1949年10月1日，杜岚在濠江中学升起了澳门第一面五星红旗。此后，每年校庆和十一国庆日濠江中学都要举行隆重的升国旗仪式。澳门回归祖国当天，已经87岁高龄的杜岚，放下拐杖亲自升起国旗，把对国家的爱传递给澳门濠江中学的孩子们。濠江中学后任校长尤端阳继承了杜岚的教育理念，在澳门回归后的20年里，每逢周一都举行升旗仪式，让爱国情怀融入到孩子们的学习生活中。</a:t>
            </a:r>
            <a:endParaRPr lang="zh-CN" altLang="en-US">
              <a:sym typeface="+mn-ea"/>
            </a:endParaRPr>
          </a:p>
          <a:p>
            <a:r>
              <a:rPr lang="zh-CN" altLang="en-US">
                <a:sym typeface="+mn-ea"/>
              </a:rPr>
              <a:t>  </a:t>
            </a:r>
            <a:endParaRPr lang="zh-CN" altLang="en-US"/>
          </a:p>
          <a:p>
            <a:endParaRPr lang="zh-CN" altLang="en-US"/>
          </a:p>
        </p:txBody>
      </p:sp>
      <p:pic>
        <p:nvPicPr>
          <p:cNvPr id="3" name="图片 2"/>
          <p:cNvPicPr>
            <a:picLocks noChangeAspect="1"/>
          </p:cNvPicPr>
          <p:nvPr/>
        </p:nvPicPr>
        <p:blipFill>
          <a:blip r:embed="rId1"/>
          <a:srcRect l="6960" r="3636" b="2901"/>
          <a:stretch>
            <a:fillRect/>
          </a:stretch>
        </p:blipFill>
        <p:spPr>
          <a:xfrm>
            <a:off x="109220" y="3758565"/>
            <a:ext cx="3296285" cy="2889250"/>
          </a:xfrm>
          <a:prstGeom prst="rect">
            <a:avLst/>
          </a:prstGeom>
        </p:spPr>
      </p:pic>
      <p:pic>
        <p:nvPicPr>
          <p:cNvPr id="4" name="图片 3"/>
          <p:cNvPicPr>
            <a:picLocks noChangeAspect="1"/>
          </p:cNvPicPr>
          <p:nvPr/>
        </p:nvPicPr>
        <p:blipFill>
          <a:blip r:embed="rId2"/>
          <a:srcRect l="6176" t="5065" r="11771" b="3317"/>
          <a:stretch>
            <a:fillRect/>
          </a:stretch>
        </p:blipFill>
        <p:spPr>
          <a:xfrm>
            <a:off x="109220" y="100330"/>
            <a:ext cx="3188970" cy="3364230"/>
          </a:xfrm>
          <a:prstGeom prst="rect">
            <a:avLst/>
          </a:prstGeom>
        </p:spPr>
      </p:pic>
      <p:sp>
        <p:nvSpPr>
          <p:cNvPr id="8" name="文本框 7"/>
          <p:cNvSpPr txBox="1"/>
          <p:nvPr/>
        </p:nvSpPr>
        <p:spPr>
          <a:xfrm>
            <a:off x="3752215" y="4495800"/>
            <a:ext cx="5326380" cy="2306955"/>
          </a:xfrm>
          <a:prstGeom prst="rect">
            <a:avLst/>
          </a:prstGeom>
          <a:noFill/>
        </p:spPr>
        <p:txBody>
          <a:bodyPr wrap="square" rtlCol="0" anchor="t">
            <a:spAutoFit/>
          </a:bodyPr>
          <a:p>
            <a:r>
              <a:rPr lang="en-US" altLang="zh-CN">
                <a:sym typeface="+mn-ea"/>
              </a:rPr>
              <a:t>   </a:t>
            </a:r>
            <a:r>
              <a:rPr lang="zh-CN" altLang="en-US" b="1">
                <a:sym typeface="+mn-ea"/>
              </a:rPr>
              <a:t>颁奖辞  濠江上升起游子的梦。离乱中的骨气、志气，归来后的元气，锐气，你们为它养成了浩然之气。阳光下最有意义的工作，五星红旗下不灭的薪火。飘扬吧，这面旗留下澳门最美的记忆。 </a:t>
            </a:r>
            <a:endParaRPr lang="zh-CN" altLang="en-US" b="1"/>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63645" y="163195"/>
            <a:ext cx="5323205" cy="6739255"/>
          </a:xfrm>
          <a:prstGeom prst="rect">
            <a:avLst/>
          </a:prstGeom>
          <a:noFill/>
        </p:spPr>
        <p:txBody>
          <a:bodyPr wrap="square" rtlCol="0">
            <a:spAutoFit/>
          </a:bodyPr>
          <a:p>
            <a:r>
              <a:rPr lang="en-US" altLang="zh-CN">
                <a:sym typeface="+mn-ea"/>
              </a:rPr>
              <a:t>         7</a:t>
            </a:r>
            <a:r>
              <a:rPr lang="zh-CN" altLang="en-US">
                <a:sym typeface="+mn-ea"/>
              </a:rPr>
              <a:t>.伍淑清：山河澄正气  改革开放之初，伍家父女北上创业，创办了北京航空食品有限公司。香港回归后，伍淑清致力于香港和内地的交流合作，建立教育基金，积极增进香港青年对中华历史和文化的认识。组织青少年赴内地交流学习百余次。修例风波发生以来，她严辞阻止乱港分子发起的学生罢课，成为乱港分子的眼中钉、肉中刺。2019年9月，伍淑清现身瑞士日内瓦联合国人权理事会例会，向世界说出真实的香港。  </a:t>
            </a:r>
            <a:endParaRPr lang="zh-CN" altLang="en-US">
              <a:sym typeface="+mn-ea"/>
            </a:endParaRPr>
          </a:p>
          <a:p>
            <a:r>
              <a:rPr lang="zh-CN" altLang="en-US">
                <a:sym typeface="+mn-ea"/>
              </a:rPr>
              <a:t>      颁奖辞  四十年前，你说有件事值得做；四十年后，你说有些事必须做！逾古稀而不辞，虽千万人而往。超越港岛的远见，不让须眉的担当。爱青年，更爱香港，是美心，更是良心。 </a:t>
            </a:r>
            <a:endParaRPr lang="zh-CN" altLang="en-US"/>
          </a:p>
          <a:p>
            <a:r>
              <a:rPr lang="zh-CN" altLang="en-US">
                <a:sym typeface="+mn-ea"/>
              </a:rPr>
              <a:t>  </a:t>
            </a:r>
            <a:endParaRPr lang="zh-CN" altLang="en-US"/>
          </a:p>
        </p:txBody>
      </p:sp>
      <p:pic>
        <p:nvPicPr>
          <p:cNvPr id="3" name="图片 2"/>
          <p:cNvPicPr>
            <a:picLocks noChangeAspect="1"/>
          </p:cNvPicPr>
          <p:nvPr/>
        </p:nvPicPr>
        <p:blipFill>
          <a:blip r:embed="rId1"/>
          <a:srcRect l="9534" t="6554" r="6296" b="5246"/>
          <a:stretch>
            <a:fillRect/>
          </a:stretch>
        </p:blipFill>
        <p:spPr>
          <a:xfrm>
            <a:off x="72390" y="447675"/>
            <a:ext cx="3691890" cy="346964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835" y="2300605"/>
            <a:ext cx="9067165" cy="4892675"/>
          </a:xfrm>
          <a:prstGeom prst="rect">
            <a:avLst/>
          </a:prstGeom>
          <a:noFill/>
        </p:spPr>
        <p:txBody>
          <a:bodyPr wrap="square" rtlCol="0">
            <a:spAutoFit/>
          </a:bodyPr>
          <a:p>
            <a:r>
              <a:rPr lang="en-US" altLang="zh-CN">
                <a:sym typeface="+mn-ea"/>
              </a:rPr>
              <a:t>        </a:t>
            </a:r>
            <a:r>
              <a:rPr lang="en-US">
                <a:sym typeface="+mn-ea"/>
              </a:rPr>
              <a:t>8</a:t>
            </a:r>
            <a:r>
              <a:rPr lang="zh-CN" altLang="en-US">
                <a:sym typeface="+mn-ea"/>
              </a:rPr>
              <a:t>. 黄文秀：兰谷遗芳远  黄文秀2018年担任广西百色乐业县百坭村的驻村第一书记，从进村开始，黄文秀就努力融入当地生活，挨家挨户走访，学会了桂柳方言，一年多时间，她帮村里引进了砂糖橘种植技术，教村民做电商；协调给每个村建起了垃圾池。在黄文秀任上，百坭村103户贫困户顺利脱贫88户，村集体经济项目收入翻倍。黄文秀驻村笔记中写道：“每天都很辛苦，但心里很快乐。” 2019年6月17日凌晨，黄文秀遭遇突发山洪不幸遇难，年仅30岁。  </a:t>
            </a:r>
            <a:endParaRPr lang="zh-CN" altLang="en-US"/>
          </a:p>
          <a:p>
            <a:r>
              <a:rPr lang="zh-CN" altLang="en-US">
                <a:sym typeface="+mn-ea"/>
              </a:rPr>
              <a:t>        颁奖辞  </a:t>
            </a:r>
            <a:r>
              <a:rPr lang="zh-CN" altLang="en-US" b="1">
                <a:sym typeface="+mn-ea"/>
              </a:rPr>
              <a:t>有些人从山里走了，就不再回来，你从城里回来，却再没有离开。来的时候惴惴，怕自己不够勇敢，走的时候匆匆，留下最美的韶华。百色的大山，你是最美的朝霞，脱贫的战场，你是醒目的黄花。 </a:t>
            </a:r>
            <a:endParaRPr lang="zh-CN" altLang="en-US" b="1"/>
          </a:p>
          <a:p>
            <a:r>
              <a:rPr lang="zh-CN" altLang="en-US">
                <a:sym typeface="+mn-ea"/>
              </a:rPr>
              <a:t>   </a:t>
            </a:r>
            <a:endParaRPr lang="zh-CN" altLang="en-US"/>
          </a:p>
        </p:txBody>
      </p:sp>
      <p:pic>
        <p:nvPicPr>
          <p:cNvPr id="4" name="图片 3"/>
          <p:cNvPicPr>
            <a:picLocks noChangeAspect="1"/>
          </p:cNvPicPr>
          <p:nvPr/>
        </p:nvPicPr>
        <p:blipFill>
          <a:blip r:embed="rId1"/>
          <a:srcRect l="1399" t="12250" r="1301"/>
          <a:stretch>
            <a:fillRect/>
          </a:stretch>
        </p:blipFill>
        <p:spPr>
          <a:xfrm>
            <a:off x="76835" y="95885"/>
            <a:ext cx="4804410" cy="2093595"/>
          </a:xfrm>
          <a:prstGeom prst="rect">
            <a:avLst/>
          </a:prstGeom>
        </p:spPr>
      </p:pic>
      <p:pic>
        <p:nvPicPr>
          <p:cNvPr id="5" name="图片 4"/>
          <p:cNvPicPr>
            <a:picLocks noChangeAspect="1"/>
          </p:cNvPicPr>
          <p:nvPr/>
        </p:nvPicPr>
        <p:blipFill>
          <a:blip r:embed="rId2"/>
          <a:stretch>
            <a:fillRect/>
          </a:stretch>
        </p:blipFill>
        <p:spPr>
          <a:xfrm>
            <a:off x="5001895" y="147320"/>
            <a:ext cx="4090035" cy="204216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Text Box 2"/>
          <p:cNvSpPr txBox="1"/>
          <p:nvPr/>
        </p:nvSpPr>
        <p:spPr>
          <a:xfrm>
            <a:off x="684213" y="260350"/>
            <a:ext cx="7848600" cy="2306955"/>
          </a:xfrm>
          <a:prstGeom prst="rect">
            <a:avLst/>
          </a:prstGeom>
          <a:solidFill>
            <a:schemeClr val="bg1">
              <a:alpha val="45882"/>
            </a:schemeClr>
          </a:solidFill>
          <a:ln w="9525">
            <a:noFill/>
          </a:ln>
        </p:spPr>
        <p:txBody>
          <a:bodyPr>
            <a:spAutoFit/>
          </a:bodyPr>
          <a:p>
            <a:pPr>
              <a:spcBef>
                <a:spcPct val="50000"/>
              </a:spcBef>
            </a:pPr>
            <a:r>
              <a:rPr lang="zh-CN" altLang="en-US" sz="6000" b="1" dirty="0">
                <a:solidFill>
                  <a:srgbClr val="FF0000"/>
                </a:solidFill>
                <a:latin typeface="Arial" panose="020B0604020202020204" pitchFamily="34" charset="0"/>
              </a:rPr>
              <a:t>一、探讨：</a:t>
            </a:r>
            <a:r>
              <a:rPr lang="zh-CN" altLang="en-US" sz="2800" b="1" dirty="0">
                <a:latin typeface="Arial" panose="020B0604020202020204" pitchFamily="34" charset="0"/>
              </a:rPr>
              <a:t>关于什么是“仁”。孔子对颜渊、子贡、樊迟、仲弓等人的回答各有侧重、各不相同。试作具体分析，品评一下孔子所说的“仁”到底体现了儒家哪些人格思想？</a:t>
            </a:r>
            <a:endParaRPr lang="zh-CN" altLang="en-US" sz="2800" b="1" dirty="0">
              <a:latin typeface="Arial" panose="020B0604020202020204" pitchFamily="34" charset="0"/>
            </a:endParaRPr>
          </a:p>
        </p:txBody>
      </p:sp>
      <p:pic>
        <p:nvPicPr>
          <p:cNvPr id="5123" name="Picture 4" descr="8cf56b628975121bab184cca"/>
          <p:cNvPicPr>
            <a:picLocks noChangeAspect="1"/>
          </p:cNvPicPr>
          <p:nvPr/>
        </p:nvPicPr>
        <p:blipFill>
          <a:blip r:embed="rId1"/>
          <a:stretch>
            <a:fillRect/>
          </a:stretch>
        </p:blipFill>
        <p:spPr>
          <a:xfrm>
            <a:off x="838200" y="3200400"/>
            <a:ext cx="7848600" cy="3162300"/>
          </a:xfrm>
          <a:prstGeom prst="rect">
            <a:avLst/>
          </a:prstGeom>
          <a:noFill/>
          <a:ln w="9525">
            <a:noFill/>
          </a:ln>
        </p:spPr>
      </p:pic>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3025" y="2474595"/>
            <a:ext cx="8796655" cy="4523105"/>
          </a:xfrm>
          <a:prstGeom prst="rect">
            <a:avLst/>
          </a:prstGeom>
          <a:noFill/>
        </p:spPr>
        <p:txBody>
          <a:bodyPr wrap="square" rtlCol="0">
            <a:spAutoFit/>
          </a:bodyPr>
          <a:p>
            <a:r>
              <a:rPr lang="en-US" altLang="zh-CN">
                <a:sym typeface="+mn-ea"/>
              </a:rPr>
              <a:t>        9</a:t>
            </a:r>
            <a:r>
              <a:rPr lang="zh-CN" altLang="en-US">
                <a:sym typeface="+mn-ea"/>
              </a:rPr>
              <a:t>.潘维廉：相知无远近  潘维廉1988年起在厦门大学管理学院任教，4年后，他申请永居资格，成为福建省第一个拿到“中国绿卡”的老外。在中国工作生活31年，他了解并热爱中国，见证了中国经济发展变化。2019年，潘维廉出版新书《我不见外——老潘的中国来信》，以一个外国人的独特视角，记录和展现中国改革开放历史进程和伟大变革。习近平总书记高度赞赏他的“不见外”，为他“作为中国改革开放的见证者，热情地为厦门、为福建代言”而点赞。  </a:t>
            </a:r>
            <a:endParaRPr lang="zh-CN" altLang="en-US">
              <a:sym typeface="+mn-ea"/>
            </a:endParaRPr>
          </a:p>
          <a:p>
            <a:r>
              <a:rPr lang="zh-CN" altLang="en-US">
                <a:sym typeface="+mn-ea"/>
              </a:rPr>
              <a:t>       颁奖辞  打开心扉，拥抱过就有了默契。放下偏见，太平洋就不算距离。家乡的信中写下你的中国，字里行间读得出你的深情。遥远来、永久住、深刻爱，我们都喜欢你这种不见外。  </a:t>
            </a:r>
            <a:endParaRPr lang="zh-CN" altLang="en-US"/>
          </a:p>
          <a:p>
            <a:endParaRPr lang="zh-CN" altLang="en-US"/>
          </a:p>
        </p:txBody>
      </p:sp>
      <p:pic>
        <p:nvPicPr>
          <p:cNvPr id="3" name="图片 2"/>
          <p:cNvPicPr>
            <a:picLocks noChangeAspect="1"/>
          </p:cNvPicPr>
          <p:nvPr/>
        </p:nvPicPr>
        <p:blipFill>
          <a:blip r:embed="rId1"/>
          <a:srcRect l="8052" t="4195" b="6947"/>
          <a:stretch>
            <a:fillRect/>
          </a:stretch>
        </p:blipFill>
        <p:spPr>
          <a:xfrm>
            <a:off x="186690" y="0"/>
            <a:ext cx="4049395" cy="2473960"/>
          </a:xfrm>
          <a:prstGeom prst="rect">
            <a:avLst/>
          </a:prstGeom>
        </p:spPr>
      </p:pic>
      <p:pic>
        <p:nvPicPr>
          <p:cNvPr id="4" name="图片 3"/>
          <p:cNvPicPr>
            <a:picLocks noChangeAspect="1"/>
          </p:cNvPicPr>
          <p:nvPr/>
        </p:nvPicPr>
        <p:blipFill>
          <a:blip r:embed="rId2"/>
          <a:srcRect l="8903" t="7070" r="8672" b="4714"/>
          <a:stretch>
            <a:fillRect/>
          </a:stretch>
        </p:blipFill>
        <p:spPr>
          <a:xfrm>
            <a:off x="4408170" y="62230"/>
            <a:ext cx="4461510" cy="2350135"/>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3530" y="2990215"/>
            <a:ext cx="9020175" cy="2676525"/>
          </a:xfrm>
          <a:prstGeom prst="rect">
            <a:avLst/>
          </a:prstGeom>
          <a:noFill/>
        </p:spPr>
        <p:txBody>
          <a:bodyPr wrap="square" rtlCol="0">
            <a:spAutoFit/>
          </a:bodyPr>
          <a:p>
            <a:r>
              <a:rPr lang="en-US" altLang="zh-CN">
                <a:sym typeface="+mn-ea"/>
              </a:rPr>
              <a:t>          10</a:t>
            </a:r>
            <a:r>
              <a:rPr lang="zh-CN" altLang="en-US">
                <a:sym typeface="+mn-ea"/>
              </a:rPr>
              <a:t>.中国女排：为国著功成  上世纪八十年代，女排以拼搏精神赢得五连冠，成为了当时中国人的模范和骄傲。三十多年来，女排魅力不衰，粉丝遍中华，纵跨几代人。 2019年国庆前夕，中国女排以十一连胜的骄人战绩赢得2019年女排世界杯，这也是中国女排第十次荣膺世界大赛冠军，女排姑娘的成就，显露出祖国至上、顽强拼搏、胜不骄败不馁的英者风范，也成为中华民族屹立于世界民族之林的生动见证。  </a:t>
            </a:r>
            <a:endParaRPr lang="zh-CN" altLang="en-US"/>
          </a:p>
        </p:txBody>
      </p:sp>
      <p:pic>
        <p:nvPicPr>
          <p:cNvPr id="3" name="图片 2"/>
          <p:cNvPicPr>
            <a:picLocks noChangeAspect="1"/>
          </p:cNvPicPr>
          <p:nvPr/>
        </p:nvPicPr>
        <p:blipFill>
          <a:blip r:embed="rId1"/>
          <a:stretch>
            <a:fillRect/>
          </a:stretch>
        </p:blipFill>
        <p:spPr>
          <a:xfrm>
            <a:off x="387350" y="0"/>
            <a:ext cx="8222615" cy="2910205"/>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08660" y="3093085"/>
            <a:ext cx="7433945" cy="2306955"/>
          </a:xfrm>
          <a:prstGeom prst="rect">
            <a:avLst/>
          </a:prstGeom>
          <a:noFill/>
        </p:spPr>
        <p:txBody>
          <a:bodyPr wrap="square" rtlCol="0">
            <a:spAutoFit/>
          </a:bodyPr>
          <a:p>
            <a:r>
              <a:rPr lang="en-US" altLang="zh-CN">
                <a:sym typeface="+mn-ea"/>
              </a:rPr>
              <a:t>                  </a:t>
            </a:r>
            <a:r>
              <a:rPr lang="zh-CN" altLang="en-US">
                <a:sym typeface="+mn-ea"/>
              </a:rPr>
              <a:t>颁奖辞 ：</a:t>
            </a:r>
            <a:endParaRPr lang="zh-CN" altLang="en-US">
              <a:sym typeface="+mn-ea"/>
            </a:endParaRPr>
          </a:p>
          <a:p>
            <a:r>
              <a:rPr lang="zh-CN" altLang="en-US">
                <a:sym typeface="+mn-ea"/>
              </a:rPr>
              <a:t>       </a:t>
            </a:r>
            <a:r>
              <a:rPr lang="zh-CN" altLang="en-US" b="1">
                <a:sym typeface="+mn-ea"/>
              </a:rPr>
              <a:t>三十年拼搏不息，几代人热泪盈眶。在低谷中奋起，从不放弃，面对强敌出手，永不言败。</a:t>
            </a:r>
            <a:endParaRPr lang="zh-CN" altLang="en-US" b="1"/>
          </a:p>
          <a:p>
            <a:r>
              <a:rPr lang="zh-CN" altLang="en-US" b="1">
                <a:sym typeface="+mn-ea"/>
              </a:rPr>
              <a:t>        你们的身影是民族性格的缩影，你们的脚步是一个国家成长的历程。奏国歌，升国旗，你们超越了体育，是国家的英雄。</a:t>
            </a:r>
            <a:endParaRPr lang="zh-CN" altLang="en-US" b="1"/>
          </a:p>
        </p:txBody>
      </p:sp>
      <p:pic>
        <p:nvPicPr>
          <p:cNvPr id="3" name="图片 2"/>
          <p:cNvPicPr>
            <a:picLocks noChangeAspect="1"/>
          </p:cNvPicPr>
          <p:nvPr/>
        </p:nvPicPr>
        <p:blipFill>
          <a:blip r:embed="rId1"/>
          <a:stretch>
            <a:fillRect/>
          </a:stretch>
        </p:blipFill>
        <p:spPr>
          <a:xfrm>
            <a:off x="1143635" y="0"/>
            <a:ext cx="7894955" cy="309245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Text Box 2"/>
          <p:cNvSpPr txBox="1"/>
          <p:nvPr/>
        </p:nvSpPr>
        <p:spPr>
          <a:xfrm>
            <a:off x="323850" y="188913"/>
            <a:ext cx="8569325" cy="6427787"/>
          </a:xfrm>
          <a:prstGeom prst="rect">
            <a:avLst/>
          </a:prstGeom>
          <a:noFill/>
          <a:ln w="9525">
            <a:noFill/>
          </a:ln>
        </p:spPr>
        <p:txBody>
          <a:bodyPr>
            <a:spAutoFit/>
          </a:bodyPr>
          <a:p>
            <a:r>
              <a:rPr lang="zh-CN" altLang="en-US" sz="3200" b="1" dirty="0">
                <a:solidFill>
                  <a:srgbClr val="FF0000"/>
                </a:solidFill>
                <a:latin typeface="黑体" panose="02010609060101010101" pitchFamily="49" charset="-122"/>
              </a:rPr>
              <a:t>小结全文：</a:t>
            </a:r>
            <a:r>
              <a:rPr lang="en-US" altLang="zh-CN" sz="3200" b="1" dirty="0">
                <a:latin typeface="Arial" panose="020B0604020202020204" pitchFamily="34" charset="0"/>
              </a:rPr>
              <a:t> </a:t>
            </a:r>
            <a:endParaRPr lang="en-US" altLang="zh-CN" sz="3200" b="1" dirty="0">
              <a:latin typeface="黑体" panose="02010609060101010101" pitchFamily="49" charset="-122"/>
            </a:endParaRPr>
          </a:p>
          <a:p>
            <a:r>
              <a:rPr lang="en-US" altLang="zh-CN" sz="3200" b="1" dirty="0">
                <a:latin typeface="黑体" panose="02010609060101010101" pitchFamily="49" charset="-122"/>
              </a:rPr>
              <a:t>    </a:t>
            </a:r>
            <a:r>
              <a:rPr lang="zh-CN" altLang="en-US" sz="3200" b="1" dirty="0">
                <a:solidFill>
                  <a:srgbClr val="0000CC"/>
                </a:solidFill>
                <a:latin typeface="黑体" panose="02010609060101010101" pitchFamily="49" charset="-122"/>
              </a:rPr>
              <a:t>所谓</a:t>
            </a:r>
            <a:r>
              <a:rPr lang="zh-CN" altLang="en-US" sz="3200" b="1" dirty="0">
                <a:solidFill>
                  <a:srgbClr val="0000CC"/>
                </a:solidFill>
                <a:latin typeface="Arial" panose="020B0604020202020204" pitchFamily="34" charset="0"/>
              </a:rPr>
              <a:t>“</a:t>
            </a:r>
            <a:r>
              <a:rPr lang="zh-CN" altLang="en-US" sz="3200" b="1" dirty="0">
                <a:solidFill>
                  <a:srgbClr val="0000CC"/>
                </a:solidFill>
                <a:latin typeface="黑体" panose="02010609060101010101" pitchFamily="49" charset="-122"/>
              </a:rPr>
              <a:t>己所不欲，勿施于人，</a:t>
            </a:r>
            <a:r>
              <a:rPr lang="zh-CN" altLang="en-US" sz="3200" b="1" dirty="0">
                <a:solidFill>
                  <a:srgbClr val="0000CC"/>
                </a:solidFill>
                <a:latin typeface="Arial" panose="020B0604020202020204" pitchFamily="34" charset="0"/>
              </a:rPr>
              <a:t>”</a:t>
            </a:r>
            <a:r>
              <a:rPr lang="zh-CN" altLang="en-US" sz="3200" b="1" dirty="0">
                <a:solidFill>
                  <a:srgbClr val="0000CC"/>
                </a:solidFill>
                <a:latin typeface="黑体" panose="02010609060101010101" pitchFamily="49" charset="-122"/>
              </a:rPr>
              <a:t>就是用自己的心推及别人；自己希望怎样生活，就想到别人也会希望怎样生活；自己不愿意别人怎样对待自己，就不要那样对待别人；自己希望在社会上能站得住，能通达，就也帮助别人站得住，通达。总之，从自己的内心出发，推及他人</a:t>
            </a:r>
            <a:r>
              <a:rPr lang="zh-CN" altLang="zh-CN" sz="3200" b="1" dirty="0">
                <a:solidFill>
                  <a:srgbClr val="0000CC"/>
                </a:solidFill>
                <a:latin typeface="黑体" panose="02010609060101010101" pitchFamily="49" charset="-122"/>
              </a:rPr>
              <a:t>,</a:t>
            </a:r>
            <a:r>
              <a:rPr lang="zh-CN" altLang="en-US" sz="3200" b="1" dirty="0">
                <a:solidFill>
                  <a:srgbClr val="0000CC"/>
                </a:solidFill>
                <a:latin typeface="黑体" panose="02010609060101010101" pitchFamily="49" charset="-122"/>
              </a:rPr>
              <a:t>去理解他人</a:t>
            </a:r>
            <a:r>
              <a:rPr lang="zh-CN" altLang="zh-CN" sz="3200" b="1" dirty="0">
                <a:solidFill>
                  <a:srgbClr val="0000CC"/>
                </a:solidFill>
                <a:latin typeface="黑体" panose="02010609060101010101" pitchFamily="49" charset="-122"/>
              </a:rPr>
              <a:t>,</a:t>
            </a:r>
            <a:r>
              <a:rPr lang="zh-CN" altLang="en-US" sz="3200" b="1" dirty="0">
                <a:solidFill>
                  <a:srgbClr val="0000CC"/>
                </a:solidFill>
                <a:latin typeface="黑体" panose="02010609060101010101" pitchFamily="49" charset="-122"/>
              </a:rPr>
              <a:t>对待他人。己所不欲，勿施于人简单地说就是推己及人，就是常说的将心比心，设身处地为别人想一想等等，指的都是一个意思。</a:t>
            </a:r>
            <a:r>
              <a:rPr lang="en-US" altLang="zh-CN" sz="3200" b="1" dirty="0">
                <a:solidFill>
                  <a:srgbClr val="0000CC"/>
                </a:solidFill>
                <a:latin typeface="Arial" panose="020B0604020202020204" pitchFamily="34" charset="0"/>
              </a:rPr>
              <a:t> </a:t>
            </a:r>
            <a:r>
              <a:rPr lang="en-US" altLang="zh-CN" sz="3200" b="1" dirty="0">
                <a:solidFill>
                  <a:srgbClr val="0000CC"/>
                </a:solidFill>
                <a:latin typeface="黑体" panose="02010609060101010101" pitchFamily="49" charset="-122"/>
              </a:rPr>
              <a:t> </a:t>
            </a:r>
            <a:br>
              <a:rPr lang="en-US" altLang="zh-CN" sz="3200" b="1" dirty="0">
                <a:solidFill>
                  <a:srgbClr val="0000CC"/>
                </a:solidFill>
                <a:latin typeface="黑体" panose="02010609060101010101" pitchFamily="49" charset="-122"/>
              </a:rPr>
            </a:br>
            <a:br>
              <a:rPr lang="en-US" altLang="zh-CN" sz="3200" b="1" dirty="0">
                <a:latin typeface="黑体" panose="02010609060101010101" pitchFamily="49" charset="-122"/>
              </a:rPr>
            </a:br>
            <a:endParaRPr lang="en-US" altLang="zh-CN" sz="3200" b="1" dirty="0">
              <a:latin typeface="黑体" panose="02010609060101010101" pitchFamily="49"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1"/>
          <p:cNvSpPr/>
          <p:nvPr/>
        </p:nvSpPr>
        <p:spPr>
          <a:xfrm>
            <a:off x="228600" y="111602"/>
            <a:ext cx="8686800" cy="6369685"/>
          </a:xfrm>
          <a:prstGeom prst="rect">
            <a:avLst/>
          </a:prstGeom>
          <a:noFill/>
          <a:ln w="9525">
            <a:noFill/>
          </a:ln>
        </p:spPr>
        <p:txBody>
          <a:bodyPr anchor="ctr">
            <a:spAutoFit/>
          </a:bodyPr>
          <a:p>
            <a:pPr eaLnBrk="0" hangingPunct="0"/>
            <a:r>
              <a:rPr lang="en-US" altLang="zh-CN" sz="3400" dirty="0">
                <a:solidFill>
                  <a:srgbClr val="333333"/>
                </a:solidFill>
                <a:latin typeface="宋体" panose="02010600030101010101" pitchFamily="2" charset="-122"/>
                <a:ea typeface="宋体" panose="02010600030101010101" pitchFamily="2" charset="-122"/>
              </a:rPr>
              <a:t>    </a:t>
            </a:r>
            <a:r>
              <a:rPr lang="zh-CN" altLang="en-US" sz="3400" dirty="0">
                <a:solidFill>
                  <a:srgbClr val="333333"/>
                </a:solidFill>
                <a:latin typeface="宋体" panose="02010600030101010101" pitchFamily="2" charset="-122"/>
                <a:ea typeface="宋体" panose="02010600030101010101" pitchFamily="2" charset="-122"/>
              </a:rPr>
              <a:t>从生活到智慧，从智慧到著书立说，从文本再到生活，今天我们在汲取先圣的生存智慧的营养，明天，我们虽然不能成为圣人，但我们绝对可以说我们一直正在沿着圣人为我们描绘的蓝图在建设和发展着我们的文化，再此，请让我们再一次用真诚来朗读这么几句话：</a:t>
            </a:r>
            <a:endParaRPr lang="en-US" altLang="zh-CN" sz="3400" dirty="0">
              <a:solidFill>
                <a:srgbClr val="333333"/>
              </a:solidFill>
              <a:latin typeface="宋体" panose="02010600030101010101" pitchFamily="2" charset="-122"/>
              <a:ea typeface="宋体" panose="02010600030101010101" pitchFamily="2" charset="-122"/>
            </a:endParaRPr>
          </a:p>
          <a:p>
            <a:pPr eaLnBrk="0" hangingPunct="0"/>
            <a:r>
              <a:rPr lang="zh-CN" altLang="en-US" sz="3400" b="1" dirty="0">
                <a:solidFill>
                  <a:srgbClr val="7030A0"/>
                </a:solidFill>
                <a:latin typeface="宋体" panose="02010600030101010101" pitchFamily="2" charset="-122"/>
                <a:ea typeface="宋体" panose="02010600030101010101" pitchFamily="2" charset="-122"/>
              </a:rPr>
              <a:t>    克己复礼；非礼勿视，非礼勿听，非礼勿言，非礼勿动；己所不欲，勿施于人；举直错诸枉，能使枉者直；己欲立而立人，己欲达而达人；无求生以害仁，有杀身以成仁；仁者安仁，知者利仁。</a:t>
            </a:r>
            <a:r>
              <a:rPr lang="zh-CN" altLang="en-US" sz="3400" b="1" dirty="0">
                <a:solidFill>
                  <a:srgbClr val="7030A0"/>
                </a:solidFill>
                <a:latin typeface="Arial" panose="020B0604020202020204" pitchFamily="34" charset="0"/>
                <a:ea typeface="宋体" panose="02010600030101010101" pitchFamily="2" charset="-122"/>
              </a:rPr>
              <a:t>  </a:t>
            </a:r>
            <a:endParaRPr lang="zh-CN" altLang="en-US" sz="3400" b="1" dirty="0">
              <a:solidFill>
                <a:srgbClr val="7030A0"/>
              </a:solidFill>
              <a:latin typeface="Arial" panose="020B0604020202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Text Box 2"/>
          <p:cNvSpPr txBox="1"/>
          <p:nvPr/>
        </p:nvSpPr>
        <p:spPr>
          <a:xfrm>
            <a:off x="395288" y="333375"/>
            <a:ext cx="8353425" cy="5848350"/>
          </a:xfrm>
          <a:prstGeom prst="rect">
            <a:avLst/>
          </a:prstGeom>
          <a:noFill/>
          <a:ln w="9525">
            <a:noFill/>
          </a:ln>
        </p:spPr>
        <p:txBody>
          <a:bodyPr>
            <a:spAutoFit/>
          </a:bodyPr>
          <a:p>
            <a:r>
              <a:rPr lang="zh-CN" altLang="zh-CN" sz="5400" b="1" dirty="0">
                <a:latin typeface="Arial" panose="020B0604020202020204" pitchFamily="34" charset="0"/>
              </a:rPr>
              <a:t>       </a:t>
            </a:r>
            <a:r>
              <a:rPr lang="zh-CN" altLang="en-US" sz="5400" b="1" dirty="0">
                <a:solidFill>
                  <a:srgbClr val="FF0000"/>
                </a:solidFill>
                <a:latin typeface="Arial" panose="020B0604020202020204" pitchFamily="34" charset="0"/>
              </a:rPr>
              <a:t>己所不欲勿施于人</a:t>
            </a:r>
            <a:r>
              <a:rPr lang="zh-CN" altLang="en-US" sz="5400" b="1" dirty="0">
                <a:latin typeface="Arial" panose="020B0604020202020204" pitchFamily="34" charset="0"/>
              </a:rPr>
              <a:t>      </a:t>
            </a:r>
            <a:endParaRPr lang="zh-CN" altLang="en-US" sz="5400" b="1" dirty="0">
              <a:latin typeface="Arial" panose="020B0604020202020204" pitchFamily="34" charset="0"/>
            </a:endParaRPr>
          </a:p>
          <a:p>
            <a:r>
              <a:rPr lang="zh-CN" altLang="en-US" sz="5400" b="1" dirty="0">
                <a:latin typeface="Arial" panose="020B0604020202020204" pitchFamily="34" charset="0"/>
              </a:rPr>
              <a:t>      </a:t>
            </a:r>
            <a:r>
              <a:rPr lang="zh-CN" altLang="en-US" sz="5400" b="1" dirty="0">
                <a:solidFill>
                  <a:srgbClr val="0000CC"/>
                </a:solidFill>
                <a:latin typeface="Arial" panose="020B0604020202020204" pitchFamily="34" charset="0"/>
              </a:rPr>
              <a:t>只有众多音符，才能奏出美妙、雄壮的交响乐，一个音符，即便有独到的艺术，奏出的音乐总是乏味单调的。 </a:t>
            </a:r>
            <a:endParaRPr lang="zh-CN" altLang="en-US" sz="5400" b="1" dirty="0">
              <a:solidFill>
                <a:srgbClr val="0000CC"/>
              </a:solidFill>
              <a:latin typeface="Arial" panose="020B0604020202020204" pitchFamily="34" charset="0"/>
            </a:endParaRPr>
          </a:p>
          <a:p>
            <a:r>
              <a:rPr lang="zh-CN" altLang="en-US" sz="5400" b="1" dirty="0">
                <a:solidFill>
                  <a:srgbClr val="0000CC"/>
                </a:solidFill>
                <a:latin typeface="Arial" panose="020B0604020202020204" pitchFamily="34" charset="0"/>
              </a:rPr>
              <a:t>                     </a:t>
            </a:r>
            <a:r>
              <a:rPr lang="zh-CN" altLang="zh-CN" sz="5400" b="1" dirty="0">
                <a:solidFill>
                  <a:srgbClr val="0000CC"/>
                </a:solidFill>
                <a:latin typeface="Arial" panose="020B0604020202020204" pitchFamily="34" charset="0"/>
              </a:rPr>
              <a:t>———</a:t>
            </a:r>
            <a:r>
              <a:rPr lang="zh-CN" altLang="en-US" sz="5400" b="1" dirty="0">
                <a:solidFill>
                  <a:srgbClr val="0000CC"/>
                </a:solidFill>
                <a:latin typeface="Arial" panose="020B0604020202020204" pitchFamily="34" charset="0"/>
              </a:rPr>
              <a:t>题记</a:t>
            </a:r>
            <a:r>
              <a:rPr lang="zh-CN" altLang="en-US" sz="5400" dirty="0">
                <a:solidFill>
                  <a:srgbClr val="0000CC"/>
                </a:solidFill>
                <a:latin typeface="Arial" panose="020B0604020202020204" pitchFamily="34" charset="0"/>
              </a:rPr>
              <a:t> </a:t>
            </a:r>
            <a:endParaRPr lang="zh-CN" altLang="en-US" sz="5400" dirty="0">
              <a:solidFill>
                <a:srgbClr val="0000CC"/>
              </a:solidFill>
              <a:latin typeface="Arial" panose="020B0604020202020204" pitchFamily="34" charset="0"/>
            </a:endParaRPr>
          </a:p>
        </p:txBody>
      </p:sp>
      <p:sp>
        <p:nvSpPr>
          <p:cNvPr id="56323" name="Text Box 3"/>
          <p:cNvSpPr txBox="1"/>
          <p:nvPr/>
        </p:nvSpPr>
        <p:spPr>
          <a:xfrm>
            <a:off x="107950" y="117475"/>
            <a:ext cx="1727200" cy="519113"/>
          </a:xfrm>
          <a:prstGeom prst="rect">
            <a:avLst/>
          </a:prstGeom>
          <a:solidFill>
            <a:schemeClr val="accent1"/>
          </a:solidFill>
          <a:ln w="9525">
            <a:noFill/>
          </a:ln>
        </p:spPr>
        <p:txBody>
          <a:bodyPr>
            <a:spAutoFit/>
          </a:bodyPr>
          <a:p>
            <a:r>
              <a:rPr lang="zh-CN" altLang="en-US" sz="2800" b="1" dirty="0">
                <a:solidFill>
                  <a:schemeClr val="hlink"/>
                </a:solidFill>
                <a:latin typeface="Arial" panose="020B0604020202020204" pitchFamily="34" charset="0"/>
              </a:rPr>
              <a:t>美文欣赏</a:t>
            </a:r>
            <a:endParaRPr lang="zh-CN" altLang="en-US" sz="2800" b="1" dirty="0">
              <a:solidFill>
                <a:schemeClr val="hlink"/>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ppt_x"/>
                                          </p:val>
                                        </p:tav>
                                        <p:tav tm="100000">
                                          <p:val>
                                            <p:strVal val="#ppt_x"/>
                                          </p:val>
                                        </p:tav>
                                      </p:tavLst>
                                    </p:anim>
                                    <p:anim calcmode="lin" valueType="num">
                                      <p:cBhvr additive="base">
                                        <p:cTn id="8" dur="500" fill="hold"/>
                                        <p:tgtEl>
                                          <p:spTgt spid="573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bldLvl="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Text Box 2"/>
          <p:cNvSpPr txBox="1"/>
          <p:nvPr/>
        </p:nvSpPr>
        <p:spPr>
          <a:xfrm>
            <a:off x="323850" y="260350"/>
            <a:ext cx="8351838" cy="5584825"/>
          </a:xfrm>
          <a:prstGeom prst="rect">
            <a:avLst/>
          </a:prstGeom>
          <a:noFill/>
          <a:ln w="9525">
            <a:noFill/>
          </a:ln>
        </p:spPr>
        <p:txBody>
          <a:bodyPr>
            <a:spAutoFit/>
          </a:bodyPr>
          <a:p>
            <a:r>
              <a:rPr lang="zh-CN" altLang="zh-CN" sz="3600" b="1" dirty="0">
                <a:latin typeface="Arial" panose="020B0604020202020204" pitchFamily="34" charset="0"/>
              </a:rPr>
              <a:t>       </a:t>
            </a:r>
            <a:r>
              <a:rPr lang="zh-CN" altLang="en-US" sz="3600" b="1" dirty="0">
                <a:solidFill>
                  <a:srgbClr val="0000CC"/>
                </a:solidFill>
                <a:latin typeface="黑体" panose="02010609060101010101" pitchFamily="49" charset="-122"/>
              </a:rPr>
              <a:t>在九百六十万平方公里的大地上，有千万种步伐，有不同的人，有不同的事，有不同的物。 </a:t>
            </a:r>
            <a:endParaRPr lang="zh-CN" altLang="en-US" sz="3600" b="1" dirty="0">
              <a:solidFill>
                <a:srgbClr val="0000CC"/>
              </a:solidFill>
              <a:latin typeface="黑体" panose="02010609060101010101" pitchFamily="49" charset="-122"/>
            </a:endParaRPr>
          </a:p>
          <a:p>
            <a:r>
              <a:rPr lang="zh-CN" altLang="en-US" sz="3600" b="1" dirty="0">
                <a:solidFill>
                  <a:srgbClr val="0000CC"/>
                </a:solidFill>
                <a:latin typeface="黑体" panose="02010609060101010101" pitchFamily="49" charset="-122"/>
              </a:rPr>
              <a:t>　　一个人做的事好与坏，需要别人评价；一个人生活的快乐与平淡，需要别人点缀；一个人想得到别人的信赖，需要自己先付出努力。 </a:t>
            </a:r>
            <a:endParaRPr lang="zh-CN" altLang="en-US" sz="3600" b="1" dirty="0">
              <a:solidFill>
                <a:srgbClr val="0000CC"/>
              </a:solidFill>
              <a:latin typeface="黑体" panose="02010609060101010101" pitchFamily="49" charset="-122"/>
            </a:endParaRPr>
          </a:p>
          <a:p>
            <a:r>
              <a:rPr lang="zh-CN" altLang="en-US" sz="3600" b="1" dirty="0">
                <a:solidFill>
                  <a:srgbClr val="0000CC"/>
                </a:solidFill>
                <a:latin typeface="黑体" panose="02010609060101010101" pitchFamily="49" charset="-122"/>
              </a:rPr>
              <a:t>　　富人并不是很快乐的，因为他得不到别人的关心与信赖，他不能融入大众的爱。 </a:t>
            </a:r>
            <a:endParaRPr lang="zh-CN" altLang="en-US" sz="3600" b="1" dirty="0">
              <a:solidFill>
                <a:srgbClr val="0000CC"/>
              </a:solidFill>
              <a:latin typeface="黑体" panose="02010609060101010101" pitchFamily="49"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Text Box 2"/>
          <p:cNvSpPr txBox="1"/>
          <p:nvPr/>
        </p:nvSpPr>
        <p:spPr>
          <a:xfrm>
            <a:off x="468313" y="625475"/>
            <a:ext cx="8280400" cy="5946775"/>
          </a:xfrm>
          <a:prstGeom prst="rect">
            <a:avLst/>
          </a:prstGeom>
          <a:noFill/>
          <a:ln w="9525">
            <a:noFill/>
          </a:ln>
        </p:spPr>
        <p:txBody>
          <a:bodyPr>
            <a:spAutoFit/>
          </a:bodyPr>
          <a:p>
            <a:r>
              <a:rPr lang="zh-CN" altLang="zh-CN" sz="4400" b="1" dirty="0">
                <a:latin typeface="Arial" panose="020B0604020202020204" pitchFamily="34" charset="0"/>
              </a:rPr>
              <a:t>       </a:t>
            </a:r>
            <a:r>
              <a:rPr lang="zh-CN" altLang="en-US" sz="4800" b="1" dirty="0">
                <a:solidFill>
                  <a:srgbClr val="0000CC"/>
                </a:solidFill>
                <a:latin typeface="黑体" panose="02010609060101010101" pitchFamily="49" charset="-122"/>
              </a:rPr>
              <a:t>穷人并不是很悲伤的，因为他得到了别人的同情与关怀，他融入了大众的爱。 </a:t>
            </a:r>
            <a:endParaRPr lang="zh-CN" altLang="en-US" sz="4800" b="1" dirty="0">
              <a:solidFill>
                <a:srgbClr val="0000CC"/>
              </a:solidFill>
              <a:latin typeface="黑体" panose="02010609060101010101" pitchFamily="49" charset="-122"/>
            </a:endParaRPr>
          </a:p>
          <a:p>
            <a:r>
              <a:rPr lang="zh-CN" altLang="en-US" sz="4800" b="1" dirty="0">
                <a:solidFill>
                  <a:srgbClr val="0000CC"/>
                </a:solidFill>
                <a:latin typeface="黑体" panose="02010609060101010101" pitchFamily="49" charset="-122"/>
              </a:rPr>
              <a:t>　　要想得到别人的一点爱，就必须先去爱别人一点；要想得到别人的一丝情，就必须先给别人一丝情。因为己所不欲勿施于人。</a:t>
            </a:r>
            <a:r>
              <a:rPr lang="zh-CN" altLang="en-US" sz="4400" dirty="0">
                <a:latin typeface="Arial" panose="020B0604020202020204" pitchFamily="34" charset="0"/>
              </a:rPr>
              <a:t> </a:t>
            </a:r>
            <a:endParaRPr lang="zh-CN" altLang="en-US" sz="4400" dirty="0">
              <a:latin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Text Box 2"/>
          <p:cNvSpPr txBox="1"/>
          <p:nvPr/>
        </p:nvSpPr>
        <p:spPr>
          <a:xfrm>
            <a:off x="250825" y="115888"/>
            <a:ext cx="8642350" cy="6134100"/>
          </a:xfrm>
          <a:prstGeom prst="rect">
            <a:avLst/>
          </a:prstGeom>
          <a:noFill/>
          <a:ln w="9525">
            <a:noFill/>
          </a:ln>
        </p:spPr>
        <p:txBody>
          <a:bodyPr>
            <a:spAutoFit/>
          </a:bodyPr>
          <a:p>
            <a:r>
              <a:rPr lang="zh-CN" altLang="zh-CN" sz="1800" b="1" dirty="0">
                <a:latin typeface="Arial" panose="020B0604020202020204" pitchFamily="34" charset="0"/>
              </a:rPr>
              <a:t>             </a:t>
            </a:r>
            <a:r>
              <a:rPr lang="zh-CN" altLang="en-US" sz="3600" b="1" dirty="0">
                <a:solidFill>
                  <a:srgbClr val="0000CC"/>
                </a:solidFill>
                <a:latin typeface="黑体" panose="02010609060101010101" pitchFamily="49" charset="-122"/>
              </a:rPr>
              <a:t>我们平等地来到这个世上，没有富人与穷人之分，没有纯洁与狡诈之分。是因为人的心灵的改变，有了善良与邪恶，有了富人与穷人。 </a:t>
            </a:r>
            <a:endParaRPr lang="zh-CN" altLang="en-US" sz="3600" b="1" dirty="0">
              <a:solidFill>
                <a:srgbClr val="0000CC"/>
              </a:solidFill>
              <a:latin typeface="黑体" panose="02010609060101010101" pitchFamily="49" charset="-122"/>
            </a:endParaRPr>
          </a:p>
          <a:p>
            <a:r>
              <a:rPr lang="zh-CN" altLang="en-US" sz="3600" b="1" dirty="0">
                <a:solidFill>
                  <a:srgbClr val="0000CC"/>
                </a:solidFill>
                <a:latin typeface="黑体" panose="02010609060101010101" pitchFamily="49" charset="-122"/>
              </a:rPr>
              <a:t>　　人生就是这样，不然怎么有坎坷与曲折的道路，有拼搏与奋斗的意志；有悲伤与激情的感触。 </a:t>
            </a:r>
            <a:endParaRPr lang="zh-CN" altLang="en-US" sz="3600" b="1" dirty="0">
              <a:solidFill>
                <a:srgbClr val="0000CC"/>
              </a:solidFill>
              <a:latin typeface="黑体" panose="02010609060101010101" pitchFamily="49" charset="-122"/>
            </a:endParaRPr>
          </a:p>
          <a:p>
            <a:r>
              <a:rPr lang="zh-CN" altLang="en-US" sz="3600" b="1" dirty="0">
                <a:solidFill>
                  <a:srgbClr val="0000CC"/>
                </a:solidFill>
                <a:latin typeface="黑体" panose="02010609060101010101" pitchFamily="49" charset="-122"/>
              </a:rPr>
              <a:t>　　想得到别人的喜欢，何不把自己的身份降低一些；想得到别人的笑语，何不把属于自己的和别人分享一些；想得到别人的信赖，何不把自己的真心坦露出来。</a:t>
            </a:r>
            <a:r>
              <a:rPr lang="zh-CN" altLang="en-US" sz="3600" dirty="0">
                <a:latin typeface="Arial" panose="020B0604020202020204" pitchFamily="34" charset="0"/>
              </a:rPr>
              <a:t> </a:t>
            </a:r>
            <a:endParaRPr lang="zh-CN" altLang="en-US" sz="3600" dirty="0">
              <a:latin typeface="Arial" panose="020B060402020202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Text Box 2"/>
          <p:cNvSpPr txBox="1"/>
          <p:nvPr/>
        </p:nvSpPr>
        <p:spPr>
          <a:xfrm>
            <a:off x="179388" y="0"/>
            <a:ext cx="8785225" cy="6791325"/>
          </a:xfrm>
          <a:prstGeom prst="rect">
            <a:avLst/>
          </a:prstGeom>
          <a:noFill/>
          <a:ln w="9525">
            <a:noFill/>
          </a:ln>
        </p:spPr>
        <p:txBody>
          <a:bodyPr>
            <a:spAutoFit/>
          </a:bodyPr>
          <a:p>
            <a:r>
              <a:rPr lang="zh-CN" altLang="zh-CN" sz="1800" b="1" dirty="0">
                <a:latin typeface="Arial" panose="020B0604020202020204" pitchFamily="34" charset="0"/>
              </a:rPr>
              <a:t>                </a:t>
            </a:r>
            <a:r>
              <a:rPr lang="zh-CN" altLang="en-US" sz="4400" b="1" dirty="0">
                <a:solidFill>
                  <a:srgbClr val="0000CC"/>
                </a:solidFill>
                <a:latin typeface="黑体" panose="02010609060101010101" pitchFamily="49" charset="-122"/>
              </a:rPr>
              <a:t>只要你不拒绝小草的卑微，希望的田野不会拒绝你放飞的梦想。 </a:t>
            </a:r>
            <a:endParaRPr lang="zh-CN" altLang="en-US" sz="4400" b="1" dirty="0">
              <a:solidFill>
                <a:srgbClr val="0000CC"/>
              </a:solidFill>
              <a:latin typeface="黑体" panose="02010609060101010101" pitchFamily="49" charset="-122"/>
            </a:endParaRPr>
          </a:p>
          <a:p>
            <a:r>
              <a:rPr lang="zh-CN" altLang="en-US" sz="4400" b="1" dirty="0">
                <a:solidFill>
                  <a:srgbClr val="0000CC"/>
                </a:solidFill>
                <a:latin typeface="黑体" panose="02010609060101010101" pitchFamily="49" charset="-122"/>
              </a:rPr>
              <a:t>　　只要你不拒绝雪山的巍峨，圣洁的雪莲就不会拒绝你内心的纯洁。 </a:t>
            </a:r>
            <a:endParaRPr lang="zh-CN" altLang="en-US" sz="4400" b="1" dirty="0">
              <a:solidFill>
                <a:srgbClr val="0000CC"/>
              </a:solidFill>
              <a:latin typeface="黑体" panose="02010609060101010101" pitchFamily="49" charset="-122"/>
            </a:endParaRPr>
          </a:p>
          <a:p>
            <a:r>
              <a:rPr lang="zh-CN" altLang="en-US" sz="4400" b="1" dirty="0">
                <a:solidFill>
                  <a:srgbClr val="0000CC"/>
                </a:solidFill>
                <a:latin typeface="黑体" panose="02010609060101010101" pitchFamily="49" charset="-122"/>
              </a:rPr>
              <a:t>　　只要你不拒绝一步一个脚印的平凡，诱人的光辉就不会拒绝你对他们的拥有。 </a:t>
            </a:r>
            <a:endParaRPr lang="zh-CN" altLang="en-US" sz="4400" b="1" dirty="0">
              <a:solidFill>
                <a:srgbClr val="0000CC"/>
              </a:solidFill>
              <a:latin typeface="黑体" panose="02010609060101010101" pitchFamily="49" charset="-122"/>
            </a:endParaRPr>
          </a:p>
          <a:p>
            <a:r>
              <a:rPr lang="zh-CN" altLang="en-US" sz="4400" b="1" dirty="0">
                <a:solidFill>
                  <a:srgbClr val="0000CC"/>
                </a:solidFill>
                <a:latin typeface="黑体" panose="02010609060101010101" pitchFamily="49" charset="-122"/>
              </a:rPr>
              <a:t>　　只要你不拒绝帮助别人的诚心，善良的人们就不会拒绝他们对你的喜欢。 </a:t>
            </a:r>
            <a:endParaRPr lang="zh-CN" altLang="en-US" sz="4400" b="1" dirty="0">
              <a:solidFill>
                <a:srgbClr val="0000CC"/>
              </a:solidFill>
              <a:latin typeface="黑体" panose="020106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0" name="Picture 2" descr="995cf24191b1973872f05d94"/>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2771" name="Rectangle 3"/>
          <p:cNvSpPr>
            <a:spLocks noGrp="1"/>
          </p:cNvSpPr>
          <p:nvPr>
            <p:ph type="title"/>
          </p:nvPr>
        </p:nvSpPr>
        <p:spPr>
          <a:xfrm>
            <a:off x="-747395" y="104775"/>
            <a:ext cx="8850630" cy="1417320"/>
          </a:xfrm>
        </p:spPr>
        <p:txBody>
          <a:bodyPr vert="horz" wrap="square" lIns="91440" tIns="45720" rIns="91440" bIns="45720" anchor="ctr"/>
          <a:p>
            <a:pPr eaLnBrk="1" hangingPunct="1"/>
            <a:r>
              <a:rPr lang="zh-CN" altLang="en-US" sz="6000" b="1" dirty="0">
                <a:solidFill>
                  <a:schemeClr val="accent2"/>
                </a:solidFill>
              </a:rPr>
              <a:t>一、梳理</a:t>
            </a:r>
            <a:r>
              <a:rPr lang="en-US" altLang="zh-CN" sz="6000" b="1" dirty="0">
                <a:solidFill>
                  <a:schemeClr val="accent2"/>
                </a:solidFill>
              </a:rPr>
              <a:t>“</a:t>
            </a:r>
            <a:r>
              <a:rPr lang="zh-CN" altLang="en-US" sz="6000" b="1" dirty="0">
                <a:solidFill>
                  <a:schemeClr val="accent2"/>
                </a:solidFill>
              </a:rPr>
              <a:t>仁</a:t>
            </a:r>
            <a:r>
              <a:rPr lang="en-US" altLang="zh-CN" sz="6000" b="1" dirty="0">
                <a:solidFill>
                  <a:schemeClr val="accent2"/>
                </a:solidFill>
              </a:rPr>
              <a:t>”</a:t>
            </a:r>
            <a:r>
              <a:rPr lang="zh-CN" altLang="en-US" sz="6000" b="1" dirty="0">
                <a:solidFill>
                  <a:schemeClr val="accent2"/>
                </a:solidFill>
              </a:rPr>
              <a:t>的学说</a:t>
            </a:r>
            <a:endParaRPr lang="zh-CN" altLang="en-US" sz="6000" b="1" dirty="0">
              <a:solidFill>
                <a:schemeClr val="accent2"/>
              </a:solidFill>
            </a:endParaRPr>
          </a:p>
        </p:txBody>
      </p:sp>
      <p:sp>
        <p:nvSpPr>
          <p:cNvPr id="33796" name="Rectangle 4"/>
          <p:cNvSpPr/>
          <p:nvPr/>
        </p:nvSpPr>
        <p:spPr>
          <a:xfrm>
            <a:off x="3048000" y="1911350"/>
            <a:ext cx="3352800" cy="1447800"/>
          </a:xfrm>
          <a:prstGeom prst="rect">
            <a:avLst/>
          </a:prstGeom>
          <a:noFill/>
          <a:ln w="9525">
            <a:noFill/>
          </a:ln>
        </p:spPr>
        <p:txBody>
          <a:bodyPr anchor="ctr">
            <a:spAutoFit/>
          </a:bodyPr>
          <a:p>
            <a:r>
              <a:rPr lang="zh-CN" altLang="zh-CN" sz="8800" dirty="0">
                <a:solidFill>
                  <a:srgbClr val="FF3300"/>
                </a:solidFill>
                <a:latin typeface="Arial" panose="020B0604020202020204" pitchFamily="34" charset="0"/>
              </a:rPr>
              <a:t>“</a:t>
            </a:r>
            <a:r>
              <a:rPr lang="zh-CN" altLang="en-US" sz="8800" dirty="0">
                <a:solidFill>
                  <a:srgbClr val="FF3300"/>
                </a:solidFill>
                <a:latin typeface="Arial" panose="020B0604020202020204" pitchFamily="34" charset="0"/>
              </a:rPr>
              <a:t>仁” </a:t>
            </a:r>
            <a:endParaRPr lang="zh-CN" altLang="en-US" sz="8800" dirty="0">
              <a:solidFill>
                <a:srgbClr val="FF3300"/>
              </a:solidFill>
              <a:latin typeface="Arial" panose="020B0604020202020204" pitchFamily="34" charset="0"/>
            </a:endParaRPr>
          </a:p>
        </p:txBody>
      </p:sp>
      <p:sp>
        <p:nvSpPr>
          <p:cNvPr id="32773" name="AutoShape 5"/>
          <p:cNvSpPr/>
          <p:nvPr/>
        </p:nvSpPr>
        <p:spPr>
          <a:xfrm rot="5400000">
            <a:off x="4824413" y="1520825"/>
            <a:ext cx="503237" cy="4176713"/>
          </a:xfrm>
          <a:prstGeom prst="leftBrace">
            <a:avLst>
              <a:gd name="adj1" fmla="val 69164"/>
              <a:gd name="adj2" fmla="val 54463"/>
            </a:avLst>
          </a:prstGeom>
          <a:noFill/>
          <a:ln w="57150" cap="flat" cmpd="sng">
            <a:solidFill>
              <a:srgbClr val="FF3300"/>
            </a:solidFill>
            <a:prstDash val="solid"/>
            <a:headEnd type="none" w="med" len="med"/>
            <a:tailEnd type="none" w="med" len="med"/>
          </a:ln>
        </p:spPr>
        <p:txBody>
          <a:bodyPr rot="10800000" vert="eaVert" wrap="none" anchor="ctr"/>
          <a:p>
            <a:pPr algn="ctr"/>
            <a:endParaRPr lang="zh-CN" altLang="zh-CN" sz="1800" dirty="0">
              <a:solidFill>
                <a:srgbClr val="FF3300"/>
              </a:solidFill>
              <a:latin typeface="Arial" panose="020B0604020202020204" pitchFamily="34" charset="0"/>
            </a:endParaRPr>
          </a:p>
        </p:txBody>
      </p:sp>
      <p:sp>
        <p:nvSpPr>
          <p:cNvPr id="33798" name="Text Box 6"/>
          <p:cNvSpPr txBox="1"/>
          <p:nvPr/>
        </p:nvSpPr>
        <p:spPr>
          <a:xfrm>
            <a:off x="2627313" y="3933825"/>
            <a:ext cx="1044575" cy="1655763"/>
          </a:xfrm>
          <a:prstGeom prst="rect">
            <a:avLst/>
          </a:prstGeom>
          <a:solidFill>
            <a:srgbClr val="FFFF00"/>
          </a:solidFill>
          <a:ln w="38100" cap="flat" cmpd="sng">
            <a:solidFill>
              <a:srgbClr val="FF3300"/>
            </a:solidFill>
            <a:prstDash val="solid"/>
            <a:miter/>
            <a:headEnd type="none" w="med" len="med"/>
            <a:tailEnd type="none" w="med" len="med"/>
          </a:ln>
        </p:spPr>
        <p:txBody>
          <a:bodyPr vert="eaVert">
            <a:spAutoFit/>
          </a:bodyPr>
          <a:p>
            <a:pPr>
              <a:spcBef>
                <a:spcPct val="50000"/>
              </a:spcBef>
            </a:pPr>
            <a:r>
              <a:rPr lang="zh-CN" altLang="en-US" sz="5400" dirty="0">
                <a:solidFill>
                  <a:srgbClr val="FF3300"/>
                </a:solidFill>
                <a:latin typeface="Arial" panose="020B0604020202020204" pitchFamily="34" charset="0"/>
              </a:rPr>
              <a:t>内涵</a:t>
            </a:r>
            <a:r>
              <a:rPr lang="zh-CN" altLang="en-US" sz="1800" dirty="0">
                <a:solidFill>
                  <a:srgbClr val="FF3300"/>
                </a:solidFill>
                <a:latin typeface="Arial" panose="020B0604020202020204" pitchFamily="34" charset="0"/>
              </a:rPr>
              <a:t> </a:t>
            </a:r>
            <a:endParaRPr lang="zh-CN" altLang="en-US" sz="1800" dirty="0">
              <a:solidFill>
                <a:srgbClr val="FF3300"/>
              </a:solidFill>
              <a:latin typeface="Arial" panose="020B0604020202020204" pitchFamily="34" charset="0"/>
            </a:endParaRPr>
          </a:p>
        </p:txBody>
      </p:sp>
      <p:sp>
        <p:nvSpPr>
          <p:cNvPr id="33799" name="Text Box 7"/>
          <p:cNvSpPr txBox="1"/>
          <p:nvPr/>
        </p:nvSpPr>
        <p:spPr>
          <a:xfrm>
            <a:off x="4391025" y="4005263"/>
            <a:ext cx="1044575" cy="1511300"/>
          </a:xfrm>
          <a:prstGeom prst="rect">
            <a:avLst/>
          </a:prstGeom>
          <a:solidFill>
            <a:srgbClr val="FFFF00"/>
          </a:solidFill>
          <a:ln w="38100" cap="flat" cmpd="sng">
            <a:solidFill>
              <a:srgbClr val="FF3300"/>
            </a:solidFill>
            <a:prstDash val="solid"/>
            <a:miter/>
            <a:headEnd type="none" w="med" len="med"/>
            <a:tailEnd type="none" w="med" len="med"/>
          </a:ln>
        </p:spPr>
        <p:txBody>
          <a:bodyPr vert="eaVert">
            <a:spAutoFit/>
          </a:bodyPr>
          <a:p>
            <a:pPr>
              <a:spcBef>
                <a:spcPct val="50000"/>
              </a:spcBef>
            </a:pPr>
            <a:r>
              <a:rPr lang="zh-CN" altLang="en-US" sz="5400" dirty="0">
                <a:solidFill>
                  <a:srgbClr val="FF3300"/>
                </a:solidFill>
                <a:latin typeface="Arial" panose="020B0604020202020204" pitchFamily="34" charset="0"/>
              </a:rPr>
              <a:t>措施</a:t>
            </a:r>
            <a:r>
              <a:rPr lang="zh-CN" altLang="en-US" sz="1800" dirty="0">
                <a:solidFill>
                  <a:srgbClr val="FF3300"/>
                </a:solidFill>
                <a:latin typeface="Arial" panose="020B0604020202020204" pitchFamily="34" charset="0"/>
              </a:rPr>
              <a:t> </a:t>
            </a:r>
            <a:endParaRPr lang="zh-CN" altLang="en-US" sz="1800" dirty="0">
              <a:solidFill>
                <a:srgbClr val="FF3300"/>
              </a:solidFill>
              <a:latin typeface="Arial" panose="020B0604020202020204" pitchFamily="34" charset="0"/>
            </a:endParaRPr>
          </a:p>
        </p:txBody>
      </p:sp>
      <p:sp>
        <p:nvSpPr>
          <p:cNvPr id="33800" name="Text Box 8"/>
          <p:cNvSpPr txBox="1"/>
          <p:nvPr/>
        </p:nvSpPr>
        <p:spPr>
          <a:xfrm>
            <a:off x="6156325" y="4076700"/>
            <a:ext cx="1044575" cy="1512888"/>
          </a:xfrm>
          <a:prstGeom prst="rect">
            <a:avLst/>
          </a:prstGeom>
          <a:solidFill>
            <a:srgbClr val="FFFF00"/>
          </a:solidFill>
          <a:ln w="38100" cap="flat" cmpd="sng">
            <a:solidFill>
              <a:srgbClr val="FF3300"/>
            </a:solidFill>
            <a:prstDash val="solid"/>
            <a:miter/>
            <a:headEnd type="none" w="med" len="med"/>
            <a:tailEnd type="none" w="med" len="med"/>
          </a:ln>
        </p:spPr>
        <p:txBody>
          <a:bodyPr vert="eaVert">
            <a:spAutoFit/>
          </a:bodyPr>
          <a:p>
            <a:pPr>
              <a:spcBef>
                <a:spcPct val="50000"/>
              </a:spcBef>
            </a:pPr>
            <a:r>
              <a:rPr lang="zh-CN" altLang="en-US" sz="5400" dirty="0">
                <a:solidFill>
                  <a:srgbClr val="FF3300"/>
                </a:solidFill>
                <a:latin typeface="Arial" panose="020B0604020202020204" pitchFamily="34" charset="0"/>
              </a:rPr>
              <a:t>效果</a:t>
            </a:r>
            <a:r>
              <a:rPr lang="zh-CN" altLang="en-US" sz="1800" dirty="0">
                <a:solidFill>
                  <a:srgbClr val="FF3300"/>
                </a:solidFill>
                <a:latin typeface="Arial" panose="020B0604020202020204" pitchFamily="34" charset="0"/>
              </a:rPr>
              <a:t> </a:t>
            </a:r>
            <a:endParaRPr lang="zh-CN" altLang="en-US" sz="1800" dirty="0">
              <a:solidFill>
                <a:srgbClr val="FF3300"/>
              </a:solidFill>
              <a:latin typeface="Arial" panose="020B0604020202020204" pitchFamily="34" charset="0"/>
            </a:endParaRPr>
          </a:p>
        </p:txBody>
      </p:sp>
      <p:sp>
        <p:nvSpPr>
          <p:cNvPr id="33801" name="Text Box 9"/>
          <p:cNvSpPr txBox="1"/>
          <p:nvPr/>
        </p:nvSpPr>
        <p:spPr>
          <a:xfrm>
            <a:off x="323850" y="5589588"/>
            <a:ext cx="8820150" cy="588962"/>
          </a:xfrm>
          <a:prstGeom prst="rect">
            <a:avLst/>
          </a:prstGeom>
          <a:solidFill>
            <a:srgbClr val="FFCC99"/>
          </a:solidFill>
          <a:ln w="9525" cap="flat" cmpd="sng">
            <a:solidFill>
              <a:srgbClr val="FF00FF"/>
            </a:solidFill>
            <a:prstDash val="solid"/>
            <a:miter/>
            <a:headEnd type="none" w="med" len="med"/>
            <a:tailEnd type="none" w="med" len="med"/>
          </a:ln>
        </p:spPr>
        <p:txBody>
          <a:bodyPr>
            <a:spAutoFit/>
          </a:bodyPr>
          <a:p>
            <a:pPr>
              <a:spcBef>
                <a:spcPct val="50000"/>
              </a:spcBef>
            </a:pPr>
            <a:r>
              <a:rPr lang="zh-CN" altLang="en-US" sz="3200" b="1" dirty="0">
                <a:solidFill>
                  <a:schemeClr val="tx2"/>
                </a:solidFill>
                <a:latin typeface="Arial" panose="020B0604020202020204" pitchFamily="34" charset="0"/>
              </a:rPr>
              <a:t>什么是仁？     怎样实施仁？     施仁后会如何？</a:t>
            </a:r>
            <a:endParaRPr lang="zh-CN" altLang="en-US" sz="3200" b="1" dirty="0">
              <a:solidFill>
                <a:schemeClr val="tx2"/>
              </a:solidFill>
              <a:latin typeface="Arial" panose="020B0604020202020204"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Text Box 2"/>
          <p:cNvSpPr txBox="1"/>
          <p:nvPr/>
        </p:nvSpPr>
        <p:spPr>
          <a:xfrm>
            <a:off x="395288" y="476250"/>
            <a:ext cx="7940675" cy="5940425"/>
          </a:xfrm>
          <a:prstGeom prst="rect">
            <a:avLst/>
          </a:prstGeom>
          <a:noFill/>
          <a:ln w="9525">
            <a:noFill/>
          </a:ln>
        </p:spPr>
        <p:txBody>
          <a:bodyPr>
            <a:spAutoFit/>
          </a:bodyPr>
          <a:p>
            <a:r>
              <a:rPr lang="zh-CN" altLang="zh-CN" sz="1800" b="1" dirty="0">
                <a:latin typeface="Arial" panose="020B0604020202020204" pitchFamily="34" charset="0"/>
              </a:rPr>
              <a:t>            </a:t>
            </a:r>
            <a:r>
              <a:rPr lang="zh-CN" altLang="en-US" sz="3200" b="1" dirty="0">
                <a:solidFill>
                  <a:srgbClr val="0000CC"/>
                </a:solidFill>
                <a:latin typeface="黑体" panose="02010609060101010101" pitchFamily="49" charset="-122"/>
              </a:rPr>
              <a:t>不是幸福之神不肯光顾于你，而是幸福在你身边徘徊时，你没有很好呵护他们。 </a:t>
            </a:r>
            <a:endParaRPr lang="zh-CN" altLang="en-US" sz="3200" b="1" dirty="0">
              <a:solidFill>
                <a:srgbClr val="0000CC"/>
              </a:solidFill>
              <a:latin typeface="黑体" panose="02010609060101010101" pitchFamily="49" charset="-122"/>
            </a:endParaRPr>
          </a:p>
          <a:p>
            <a:r>
              <a:rPr lang="zh-CN" altLang="en-US" sz="3200" b="1" dirty="0">
                <a:solidFill>
                  <a:srgbClr val="0000CC"/>
                </a:solidFill>
                <a:latin typeface="黑体" panose="02010609060101010101" pitchFamily="49" charset="-122"/>
              </a:rPr>
              <a:t>　　不是别人对你不理睬不喜欢，而是你用金钱的面具将自己罩住，使别人感觉不到你的善良之心。 </a:t>
            </a:r>
            <a:endParaRPr lang="zh-CN" altLang="en-US" sz="3200" b="1" dirty="0">
              <a:solidFill>
                <a:srgbClr val="0000CC"/>
              </a:solidFill>
              <a:latin typeface="黑体" panose="02010609060101010101" pitchFamily="49" charset="-122"/>
            </a:endParaRPr>
          </a:p>
          <a:p>
            <a:r>
              <a:rPr lang="zh-CN" altLang="en-US" sz="3200" b="1" dirty="0">
                <a:solidFill>
                  <a:srgbClr val="0000CC"/>
                </a:solidFill>
                <a:latin typeface="黑体" panose="02010609060101010101" pitchFamily="49" charset="-122"/>
              </a:rPr>
              <a:t>　　当你改变了生活状况时，不要试着改变别人的心态，要试着把自己改变，要使自己和别人心心相印。 </a:t>
            </a:r>
            <a:endParaRPr lang="zh-CN" altLang="en-US" sz="3200" b="1" dirty="0">
              <a:solidFill>
                <a:srgbClr val="0000CC"/>
              </a:solidFill>
              <a:latin typeface="黑体" panose="02010609060101010101" pitchFamily="49" charset="-122"/>
            </a:endParaRPr>
          </a:p>
          <a:p>
            <a:r>
              <a:rPr lang="zh-CN" altLang="en-US" sz="3200" b="1" dirty="0">
                <a:solidFill>
                  <a:srgbClr val="0000CC"/>
                </a:solidFill>
                <a:latin typeface="黑体" panose="02010609060101010101" pitchFamily="49" charset="-122"/>
              </a:rPr>
              <a:t>　　人生的内涵，与时俱进，试着改变自己的缺点去善待别人，别人就不再会觉得有什么隔膜，你就会得到大家的认可和喜欢。</a:t>
            </a:r>
            <a:r>
              <a:rPr lang="zh-CN" altLang="en-US" sz="3200" b="1" dirty="0">
                <a:latin typeface="Arial" panose="020B0604020202020204" pitchFamily="34" charset="0"/>
              </a:rPr>
              <a:t> </a:t>
            </a:r>
            <a:endParaRPr lang="zh-CN" altLang="en-US" sz="3200" b="1" dirty="0">
              <a:latin typeface="Arial" panose="020B0604020202020204" pitchFamily="34" charset="0"/>
            </a:endParaRPr>
          </a:p>
          <a:p>
            <a:r>
              <a:rPr lang="zh-CN" altLang="en-US" sz="3200" b="1" dirty="0">
                <a:latin typeface="Arial" panose="020B0604020202020204" pitchFamily="34" charset="0"/>
              </a:rPr>
              <a:t>　　</a:t>
            </a:r>
            <a:r>
              <a:rPr lang="zh-CN" altLang="en-US" sz="3200" dirty="0">
                <a:latin typeface="Arial" panose="020B0604020202020204" pitchFamily="34" charset="0"/>
              </a:rPr>
              <a:t> </a:t>
            </a:r>
            <a:endParaRPr lang="zh-CN" altLang="en-US" sz="3200" dirty="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2"/>
          <p:cNvSpPr>
            <a:spLocks noGrp="1"/>
          </p:cNvSpPr>
          <p:nvPr>
            <p:ph type="title"/>
          </p:nvPr>
        </p:nvSpPr>
        <p:spPr>
          <a:xfrm>
            <a:off x="457200" y="274638"/>
            <a:ext cx="3035300" cy="1143000"/>
          </a:xfrm>
          <a:solidFill>
            <a:schemeClr val="hlink">
              <a:alpha val="100000"/>
            </a:schemeClr>
          </a:solidFill>
          <a:ln w="76200" cmpd="tri">
            <a:solidFill>
              <a:srgbClr val="6600FF">
                <a:alpha val="100000"/>
              </a:srgbClr>
            </a:solidFill>
            <a:miter/>
          </a:ln>
        </p:spPr>
        <p:txBody>
          <a:bodyPr vert="horz" wrap="square" lIns="91440" tIns="45720" rIns="91440" bIns="45720" anchor="ctr"/>
          <a:p>
            <a:pPr eaLnBrk="1" hangingPunct="1"/>
            <a:r>
              <a:rPr lang="zh-CN" altLang="en-US" sz="4000" dirty="0">
                <a:solidFill>
                  <a:srgbClr val="FF3300"/>
                </a:solidFill>
              </a:rPr>
              <a:t>什么是仁？ </a:t>
            </a:r>
            <a:endParaRPr lang="zh-CN" altLang="en-US" sz="4000" dirty="0">
              <a:solidFill>
                <a:srgbClr val="FF3300"/>
              </a:solidFill>
            </a:endParaRPr>
          </a:p>
        </p:txBody>
      </p:sp>
      <p:sp>
        <p:nvSpPr>
          <p:cNvPr id="34819" name="Rectangle 3"/>
          <p:cNvSpPr>
            <a:spLocks noGrp="1"/>
          </p:cNvSpPr>
          <p:nvPr>
            <p:ph idx="1"/>
          </p:nvPr>
        </p:nvSpPr>
        <p:spPr>
          <a:xfrm>
            <a:off x="457200" y="1600200"/>
            <a:ext cx="3035300" cy="4525963"/>
          </a:xfrm>
          <a:solidFill>
            <a:srgbClr val="66FF33">
              <a:alpha val="100000"/>
            </a:srgbClr>
          </a:solidFill>
          <a:ln>
            <a:solidFill>
              <a:srgbClr val="0000FF">
                <a:alpha val="100000"/>
              </a:srgbClr>
            </a:solidFill>
            <a:miter/>
          </a:ln>
        </p:spPr>
        <p:txBody>
          <a:bodyPr vert="horz" wrap="square" lIns="91440" tIns="45720" rIns="91440" bIns="45720" anchor="t"/>
          <a:p>
            <a:pPr eaLnBrk="1" hangingPunct="1"/>
            <a:r>
              <a:rPr lang="en-US" altLang="zh-CN" sz="2400" dirty="0">
                <a:solidFill>
                  <a:srgbClr val="6600FF"/>
                </a:solidFill>
              </a:rPr>
              <a:t>1.</a:t>
            </a:r>
            <a:r>
              <a:rPr lang="zh-CN" altLang="en-US" sz="2400" dirty="0">
                <a:solidFill>
                  <a:srgbClr val="6600FF"/>
                </a:solidFill>
              </a:rPr>
              <a:t>克己复礼 </a:t>
            </a:r>
            <a:endParaRPr lang="zh-CN" altLang="en-US" sz="2400" dirty="0">
              <a:solidFill>
                <a:srgbClr val="6600FF"/>
              </a:solidFill>
            </a:endParaRPr>
          </a:p>
          <a:p>
            <a:pPr eaLnBrk="1" hangingPunct="1"/>
            <a:r>
              <a:rPr lang="en-US" altLang="zh-CN" sz="2400" dirty="0">
                <a:solidFill>
                  <a:srgbClr val="6600FF"/>
                </a:solidFill>
              </a:rPr>
              <a:t>2.</a:t>
            </a:r>
            <a:r>
              <a:rPr lang="zh-CN" altLang="en-US" sz="2400" dirty="0">
                <a:solidFill>
                  <a:srgbClr val="6600FF"/>
                </a:solidFill>
              </a:rPr>
              <a:t>己所不欲，勿施于人。 </a:t>
            </a:r>
            <a:endParaRPr lang="zh-CN" altLang="en-US" sz="2400" dirty="0">
              <a:solidFill>
                <a:srgbClr val="6600FF"/>
              </a:solidFill>
            </a:endParaRPr>
          </a:p>
          <a:p>
            <a:pPr eaLnBrk="1" hangingPunct="1"/>
            <a:r>
              <a:rPr lang="en-US" altLang="zh-CN" sz="2400" dirty="0">
                <a:solidFill>
                  <a:srgbClr val="6600FF"/>
                </a:solidFill>
              </a:rPr>
              <a:t>3.</a:t>
            </a:r>
            <a:r>
              <a:rPr lang="zh-CN" altLang="en-US" sz="2400" dirty="0">
                <a:solidFill>
                  <a:srgbClr val="6600FF"/>
                </a:solidFill>
              </a:rPr>
              <a:t>爱人。 </a:t>
            </a:r>
            <a:endParaRPr lang="zh-CN" altLang="en-US" sz="2400" dirty="0">
              <a:solidFill>
                <a:srgbClr val="6600FF"/>
              </a:solidFill>
            </a:endParaRPr>
          </a:p>
          <a:p>
            <a:pPr eaLnBrk="1" hangingPunct="1"/>
            <a:r>
              <a:rPr lang="en-US" altLang="zh-CN" sz="2400" dirty="0">
                <a:solidFill>
                  <a:srgbClr val="6600FF"/>
                </a:solidFill>
              </a:rPr>
              <a:t>4.</a:t>
            </a:r>
            <a:r>
              <a:rPr lang="zh-CN" altLang="en-US" sz="2400" dirty="0">
                <a:solidFill>
                  <a:srgbClr val="6600FF"/>
                </a:solidFill>
              </a:rPr>
              <a:t>仁者，己欲立而立人，己欲达而达人。</a:t>
            </a:r>
            <a:r>
              <a:rPr lang="zh-CN" altLang="en-US" dirty="0">
                <a:solidFill>
                  <a:srgbClr val="6600FF"/>
                </a:solidFill>
              </a:rPr>
              <a:t> </a:t>
            </a:r>
            <a:endParaRPr lang="zh-CN" altLang="en-US" dirty="0">
              <a:solidFill>
                <a:srgbClr val="6600FF"/>
              </a:solidFill>
            </a:endParaRPr>
          </a:p>
        </p:txBody>
      </p:sp>
      <p:pic>
        <p:nvPicPr>
          <p:cNvPr id="33796" name="Picture 4" descr="728205_075652815800_2"/>
          <p:cNvPicPr>
            <a:picLocks noChangeAspect="1"/>
          </p:cNvPicPr>
          <p:nvPr/>
        </p:nvPicPr>
        <p:blipFill>
          <a:blip r:embed="rId1"/>
          <a:stretch>
            <a:fillRect/>
          </a:stretch>
        </p:blipFill>
        <p:spPr>
          <a:xfrm>
            <a:off x="5940425" y="188913"/>
            <a:ext cx="3074988" cy="4464050"/>
          </a:xfrm>
          <a:prstGeom prst="rect">
            <a:avLst/>
          </a:prstGeom>
          <a:noFill/>
          <a:ln w="57150" cap="flat" cmpd="sng">
            <a:solidFill>
              <a:srgbClr val="FF3300"/>
            </a:solidFill>
            <a:prstDash val="solid"/>
            <a:miter/>
            <a:headEnd type="none" w="med" len="med"/>
            <a:tailEnd type="none" w="med" len="med"/>
          </a:ln>
        </p:spPr>
      </p:pic>
      <p:sp>
        <p:nvSpPr>
          <p:cNvPr id="34821" name="Text Box 5"/>
          <p:cNvSpPr txBox="1"/>
          <p:nvPr/>
        </p:nvSpPr>
        <p:spPr>
          <a:xfrm>
            <a:off x="3708400" y="836613"/>
            <a:ext cx="2087563" cy="3090862"/>
          </a:xfrm>
          <a:prstGeom prst="rect">
            <a:avLst/>
          </a:prstGeom>
          <a:solidFill>
            <a:schemeClr val="accent1"/>
          </a:solidFill>
          <a:ln w="9525" cap="flat" cmpd="sng">
            <a:solidFill>
              <a:srgbClr val="0000FF"/>
            </a:solidFill>
            <a:prstDash val="solid"/>
            <a:miter/>
            <a:headEnd type="none" w="med" len="med"/>
            <a:tailEnd type="none" w="med" len="med"/>
          </a:ln>
        </p:spPr>
        <p:txBody>
          <a:bodyPr>
            <a:spAutoFit/>
          </a:bodyPr>
          <a:p>
            <a:pPr>
              <a:spcBef>
                <a:spcPct val="50000"/>
              </a:spcBef>
            </a:pPr>
            <a:r>
              <a:rPr lang="zh-CN" altLang="en-US" sz="2800" dirty="0">
                <a:latin typeface="Arial" panose="020B0604020202020204" pitchFamily="34" charset="0"/>
              </a:rPr>
              <a:t>从自处的角度来看，孔子所说的“仁”就是</a:t>
            </a:r>
            <a:r>
              <a:rPr lang="zh-CN" altLang="en-US" sz="2800" dirty="0">
                <a:solidFill>
                  <a:srgbClr val="FF3300"/>
                </a:solidFill>
                <a:latin typeface="Arial" panose="020B0604020202020204" pitchFamily="34" charset="0"/>
              </a:rPr>
              <a:t>克服一己之私而遵循礼法的规定。</a:t>
            </a:r>
            <a:endParaRPr lang="zh-CN" altLang="en-US" sz="2800" dirty="0">
              <a:solidFill>
                <a:srgbClr val="FF3300"/>
              </a:solidFill>
              <a:latin typeface="Arial" panose="020B0604020202020204" pitchFamily="34" charset="0"/>
            </a:endParaRPr>
          </a:p>
        </p:txBody>
      </p:sp>
      <p:sp>
        <p:nvSpPr>
          <p:cNvPr id="34822" name="Text Box 6"/>
          <p:cNvSpPr txBox="1"/>
          <p:nvPr/>
        </p:nvSpPr>
        <p:spPr>
          <a:xfrm>
            <a:off x="3635375" y="4868863"/>
            <a:ext cx="5329238" cy="1382712"/>
          </a:xfrm>
          <a:prstGeom prst="rect">
            <a:avLst/>
          </a:prstGeom>
          <a:solidFill>
            <a:schemeClr val="accent1"/>
          </a:solidFill>
          <a:ln w="9525" cap="flat" cmpd="sng">
            <a:solidFill>
              <a:srgbClr val="0000FF"/>
            </a:solidFill>
            <a:prstDash val="solid"/>
            <a:miter/>
            <a:headEnd type="none" w="med" len="med"/>
            <a:tailEnd type="none" w="med" len="med"/>
          </a:ln>
        </p:spPr>
        <p:txBody>
          <a:bodyPr>
            <a:spAutoFit/>
          </a:bodyPr>
          <a:p>
            <a:pPr>
              <a:spcBef>
                <a:spcPct val="50000"/>
              </a:spcBef>
            </a:pPr>
            <a:r>
              <a:rPr lang="zh-CN" altLang="en-US" sz="2800" dirty="0">
                <a:latin typeface="Arial" panose="020B0604020202020204" pitchFamily="34" charset="0"/>
              </a:rPr>
              <a:t>从处世的角度来看，“仁”就是</a:t>
            </a:r>
            <a:r>
              <a:rPr lang="zh-CN" altLang="en-US" sz="2800" dirty="0">
                <a:solidFill>
                  <a:srgbClr val="FF3300"/>
                </a:solidFill>
                <a:latin typeface="Arial" panose="020B0604020202020204" pitchFamily="34" charset="0"/>
              </a:rPr>
              <a:t>对他人的关怀，即能够设身处地地体贴他人。</a:t>
            </a:r>
            <a:endParaRPr lang="zh-CN" altLang="en-US" sz="2800" dirty="0">
              <a:solidFill>
                <a:srgbClr val="FF3300"/>
              </a:solidFill>
              <a:latin typeface="Arial" panose="020B0604020202020204" pitchFamily="34" charset="0"/>
            </a:endParaRPr>
          </a:p>
        </p:txBody>
      </p:sp>
      <p:sp>
        <p:nvSpPr>
          <p:cNvPr id="34823" name="Line 7"/>
          <p:cNvSpPr/>
          <p:nvPr/>
        </p:nvSpPr>
        <p:spPr>
          <a:xfrm flipH="1">
            <a:off x="2843213" y="836613"/>
            <a:ext cx="1657350" cy="935037"/>
          </a:xfrm>
          <a:prstGeom prst="line">
            <a:avLst/>
          </a:prstGeom>
          <a:ln w="76200" cap="flat" cmpd="sng">
            <a:solidFill>
              <a:srgbClr val="FF3300"/>
            </a:solidFill>
            <a:prstDash val="solid"/>
            <a:headEnd type="none" w="med" len="med"/>
            <a:tailEnd type="triangle" w="med" len="med"/>
          </a:ln>
        </p:spPr>
      </p:sp>
      <p:sp>
        <p:nvSpPr>
          <p:cNvPr id="34824" name="Line 8"/>
          <p:cNvSpPr/>
          <p:nvPr/>
        </p:nvSpPr>
        <p:spPr>
          <a:xfrm flipH="1" flipV="1">
            <a:off x="2627313" y="2852738"/>
            <a:ext cx="1657350" cy="1223962"/>
          </a:xfrm>
          <a:prstGeom prst="line">
            <a:avLst/>
          </a:prstGeom>
          <a:ln w="76200" cap="flat" cmpd="sng">
            <a:solidFill>
              <a:srgbClr val="FF3300"/>
            </a:solidFill>
            <a:prstDash val="solid"/>
            <a:headEnd type="none" w="med" len="med"/>
            <a:tailEnd type="triangle" w="med" len="med"/>
          </a:ln>
        </p:spPr>
      </p:sp>
      <p:sp>
        <p:nvSpPr>
          <p:cNvPr id="33801" name="Rectangle 9"/>
          <p:cNvSpPr/>
          <p:nvPr/>
        </p:nvSpPr>
        <p:spPr>
          <a:xfrm>
            <a:off x="3924300" y="188913"/>
            <a:ext cx="1511300" cy="485775"/>
          </a:xfrm>
          <a:prstGeom prst="rect">
            <a:avLst/>
          </a:prstGeom>
          <a:solidFill>
            <a:srgbClr val="FF3300"/>
          </a:solidFill>
          <a:ln w="28575" cap="flat" cmpd="sng">
            <a:solidFill>
              <a:srgbClr val="66FF33"/>
            </a:solidFill>
            <a:prstDash val="solid"/>
            <a:miter/>
            <a:headEnd type="none" w="med" len="med"/>
            <a:tailEnd type="none" w="med" len="med"/>
          </a:ln>
        </p:spPr>
        <p:txBody>
          <a:bodyPr anchor="ctr">
            <a:spAutoFit/>
          </a:bodyPr>
          <a:p>
            <a:r>
              <a:rPr lang="zh-CN" altLang="en-US" dirty="0">
                <a:solidFill>
                  <a:schemeClr val="hlink"/>
                </a:solidFill>
                <a:latin typeface="Arial" panose="020B0604020202020204" pitchFamily="34" charset="0"/>
              </a:rPr>
              <a:t>仁的标准</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33802" name="Rectangle 10"/>
          <p:cNvSpPr/>
          <p:nvPr/>
        </p:nvSpPr>
        <p:spPr>
          <a:xfrm>
            <a:off x="3851275" y="4076700"/>
            <a:ext cx="1511300" cy="485775"/>
          </a:xfrm>
          <a:prstGeom prst="rect">
            <a:avLst/>
          </a:prstGeom>
          <a:solidFill>
            <a:srgbClr val="FF3300"/>
          </a:solidFill>
          <a:ln w="28575" cap="flat" cmpd="sng">
            <a:solidFill>
              <a:srgbClr val="66FF33"/>
            </a:solidFill>
            <a:prstDash val="solid"/>
            <a:miter/>
            <a:headEnd type="none" w="med" len="med"/>
            <a:tailEnd type="none" w="med" len="med"/>
          </a:ln>
        </p:spPr>
        <p:txBody>
          <a:bodyPr anchor="ctr">
            <a:spAutoFit/>
          </a:bodyPr>
          <a:p>
            <a:r>
              <a:rPr lang="zh-CN" altLang="en-US" dirty="0">
                <a:solidFill>
                  <a:schemeClr val="hlink"/>
                </a:solidFill>
                <a:latin typeface="Arial" panose="020B0604020202020204" pitchFamily="34" charset="0"/>
              </a:rPr>
              <a:t>仁的核心</a:t>
            </a: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33803" name="Line 11"/>
          <p:cNvSpPr/>
          <p:nvPr/>
        </p:nvSpPr>
        <p:spPr>
          <a:xfrm>
            <a:off x="4932363" y="692150"/>
            <a:ext cx="0" cy="288925"/>
          </a:xfrm>
          <a:prstGeom prst="line">
            <a:avLst/>
          </a:prstGeom>
          <a:ln w="57150" cap="flat" cmpd="thickThin">
            <a:solidFill>
              <a:srgbClr val="FF3300"/>
            </a:solidFill>
            <a:prstDash val="solid"/>
            <a:headEnd type="none" w="med" len="med"/>
            <a:tailEnd type="triangle" w="med" len="med"/>
          </a:ln>
        </p:spPr>
      </p:sp>
      <p:sp>
        <p:nvSpPr>
          <p:cNvPr id="33804" name="Line 12"/>
          <p:cNvSpPr/>
          <p:nvPr/>
        </p:nvSpPr>
        <p:spPr>
          <a:xfrm>
            <a:off x="4572000" y="4508500"/>
            <a:ext cx="0" cy="360363"/>
          </a:xfrm>
          <a:prstGeom prst="line">
            <a:avLst/>
          </a:prstGeom>
          <a:ln w="57150" cap="flat" cmpd="thickThin">
            <a:solidFill>
              <a:srgbClr val="FF3300"/>
            </a:solidFill>
            <a:prstDash val="solid"/>
            <a:headEnd type="none" w="med" len="med"/>
            <a:tailEnd type="triangl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4819"/>
                                        </p:tgtEl>
                                        <p:attrNameLst>
                                          <p:attrName>style.visibility</p:attrName>
                                        </p:attrNameLst>
                                      </p:cBhvr>
                                      <p:to>
                                        <p:strVal val="visible"/>
                                      </p:to>
                                    </p:set>
                                    <p:anim by="(-#ppt_w*2)" calcmode="lin" valueType="num">
                                      <p:cBhvr rctx="PPT">
                                        <p:cTn id="7" dur="500" autoRev="1" fill="hold">
                                          <p:stCondLst>
                                            <p:cond delay="0"/>
                                          </p:stCondLst>
                                        </p:cTn>
                                        <p:tgtEl>
                                          <p:spTgt spid="34819"/>
                                        </p:tgtEl>
                                        <p:attrNameLst>
                                          <p:attrName>ppt_w</p:attrName>
                                        </p:attrNameLst>
                                      </p:cBhvr>
                                    </p:anim>
                                    <p:anim by="(#ppt_w*0.50)" calcmode="lin" valueType="num">
                                      <p:cBhvr>
                                        <p:cTn id="8" dur="500" decel="50000" autoRev="1" fill="hold">
                                          <p:stCondLst>
                                            <p:cond delay="0"/>
                                          </p:stCondLst>
                                        </p:cTn>
                                        <p:tgtEl>
                                          <p:spTgt spid="34819"/>
                                        </p:tgtEl>
                                        <p:attrNameLst>
                                          <p:attrName>ppt_x</p:attrName>
                                        </p:attrNameLst>
                                      </p:cBhvr>
                                    </p:anim>
                                    <p:anim from="(-#ppt_h/2)" to="(#ppt_y)" calcmode="lin" valueType="num">
                                      <p:cBhvr>
                                        <p:cTn id="9" dur="1000" fill="hold">
                                          <p:stCondLst>
                                            <p:cond delay="0"/>
                                          </p:stCondLst>
                                        </p:cTn>
                                        <p:tgtEl>
                                          <p:spTgt spid="34819"/>
                                        </p:tgtEl>
                                        <p:attrNameLst>
                                          <p:attrName>ppt_y</p:attrName>
                                        </p:attrNameLst>
                                      </p:cBhvr>
                                    </p:anim>
                                    <p:animRot by="21600000">
                                      <p:cBhvr>
                                        <p:cTn id="10" dur="1000" fill="hold">
                                          <p:stCondLst>
                                            <p:cond delay="0"/>
                                          </p:stCondLst>
                                        </p:cTn>
                                        <p:tgtEl>
                                          <p:spTgt spid="34819"/>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34819">
                                            <p:txEl>
                                              <p:charRg st="0" end="6"/>
                                            </p:txEl>
                                          </p:spTgt>
                                        </p:tgtEl>
                                        <p:attrNameLst>
                                          <p:attrName>style.visibility</p:attrName>
                                        </p:attrNameLst>
                                      </p:cBhvr>
                                      <p:to>
                                        <p:strVal val="visible"/>
                                      </p:to>
                                    </p:set>
                                    <p:anim by="(-#ppt_w*2)" calcmode="lin" valueType="num">
                                      <p:cBhvr rctx="PPT">
                                        <p:cTn id="15" dur="500" autoRev="1" fill="hold">
                                          <p:stCondLst>
                                            <p:cond delay="0"/>
                                          </p:stCondLst>
                                        </p:cTn>
                                        <p:tgtEl>
                                          <p:spTgt spid="34819">
                                            <p:txEl>
                                              <p:charRg st="0" end="6"/>
                                            </p:txEl>
                                          </p:spTgt>
                                        </p:tgtEl>
                                        <p:attrNameLst>
                                          <p:attrName>ppt_w</p:attrName>
                                        </p:attrNameLst>
                                      </p:cBhvr>
                                    </p:anim>
                                    <p:anim by="(#ppt_w*0.50)" calcmode="lin" valueType="num">
                                      <p:cBhvr>
                                        <p:cTn id="16" dur="500" decel="50000" autoRev="1" fill="hold">
                                          <p:stCondLst>
                                            <p:cond delay="0"/>
                                          </p:stCondLst>
                                        </p:cTn>
                                        <p:tgtEl>
                                          <p:spTgt spid="34819">
                                            <p:txEl>
                                              <p:charRg st="0" end="6"/>
                                            </p:txEl>
                                          </p:spTgt>
                                        </p:tgtEl>
                                        <p:attrNameLst>
                                          <p:attrName>ppt_x</p:attrName>
                                        </p:attrNameLst>
                                      </p:cBhvr>
                                    </p:anim>
                                    <p:anim from="(-#ppt_h/2)" to="(#ppt_y)" calcmode="lin" valueType="num">
                                      <p:cBhvr>
                                        <p:cTn id="17" dur="1000" fill="hold">
                                          <p:stCondLst>
                                            <p:cond delay="0"/>
                                          </p:stCondLst>
                                        </p:cTn>
                                        <p:tgtEl>
                                          <p:spTgt spid="34819">
                                            <p:txEl>
                                              <p:charRg st="0" end="6"/>
                                            </p:txEl>
                                          </p:spTgt>
                                        </p:tgtEl>
                                        <p:attrNameLst>
                                          <p:attrName>ppt_y</p:attrName>
                                        </p:attrNameLst>
                                      </p:cBhvr>
                                    </p:anim>
                                    <p:animRot by="21600000">
                                      <p:cBhvr>
                                        <p:cTn id="18" dur="1000" fill="hold">
                                          <p:stCondLst>
                                            <p:cond delay="0"/>
                                          </p:stCondLst>
                                        </p:cTn>
                                        <p:tgtEl>
                                          <p:spTgt spid="34819">
                                            <p:txEl>
                                              <p:charRg st="0" end="6"/>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34819">
                                            <p:txEl>
                                              <p:charRg st="6" end="18"/>
                                            </p:txEl>
                                          </p:spTgt>
                                        </p:tgtEl>
                                        <p:attrNameLst>
                                          <p:attrName>style.visibility</p:attrName>
                                        </p:attrNameLst>
                                      </p:cBhvr>
                                      <p:to>
                                        <p:strVal val="visible"/>
                                      </p:to>
                                    </p:set>
                                    <p:anim by="(-#ppt_w*2)" calcmode="lin" valueType="num">
                                      <p:cBhvr rctx="PPT">
                                        <p:cTn id="23" dur="500" autoRev="1" fill="hold">
                                          <p:stCondLst>
                                            <p:cond delay="0"/>
                                          </p:stCondLst>
                                        </p:cTn>
                                        <p:tgtEl>
                                          <p:spTgt spid="34819">
                                            <p:txEl>
                                              <p:charRg st="6" end="18"/>
                                            </p:txEl>
                                          </p:spTgt>
                                        </p:tgtEl>
                                        <p:attrNameLst>
                                          <p:attrName>ppt_w</p:attrName>
                                        </p:attrNameLst>
                                      </p:cBhvr>
                                    </p:anim>
                                    <p:anim by="(#ppt_w*0.50)" calcmode="lin" valueType="num">
                                      <p:cBhvr>
                                        <p:cTn id="24" dur="500" decel="50000" autoRev="1" fill="hold">
                                          <p:stCondLst>
                                            <p:cond delay="0"/>
                                          </p:stCondLst>
                                        </p:cTn>
                                        <p:tgtEl>
                                          <p:spTgt spid="34819">
                                            <p:txEl>
                                              <p:charRg st="6" end="18"/>
                                            </p:txEl>
                                          </p:spTgt>
                                        </p:tgtEl>
                                        <p:attrNameLst>
                                          <p:attrName>ppt_x</p:attrName>
                                        </p:attrNameLst>
                                      </p:cBhvr>
                                    </p:anim>
                                    <p:anim from="(-#ppt_h/2)" to="(#ppt_y)" calcmode="lin" valueType="num">
                                      <p:cBhvr>
                                        <p:cTn id="25" dur="1000" fill="hold">
                                          <p:stCondLst>
                                            <p:cond delay="0"/>
                                          </p:stCondLst>
                                        </p:cTn>
                                        <p:tgtEl>
                                          <p:spTgt spid="34819">
                                            <p:txEl>
                                              <p:charRg st="6" end="18"/>
                                            </p:txEl>
                                          </p:spTgt>
                                        </p:tgtEl>
                                        <p:attrNameLst>
                                          <p:attrName>ppt_y</p:attrName>
                                        </p:attrNameLst>
                                      </p:cBhvr>
                                    </p:anim>
                                    <p:animRot by="21600000">
                                      <p:cBhvr>
                                        <p:cTn id="26" dur="1000" fill="hold">
                                          <p:stCondLst>
                                            <p:cond delay="0"/>
                                          </p:stCondLst>
                                        </p:cTn>
                                        <p:tgtEl>
                                          <p:spTgt spid="34819">
                                            <p:txEl>
                                              <p:charRg st="6" end="18"/>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34819">
                                            <p:txEl>
                                              <p:charRg st="18" end="23"/>
                                            </p:txEl>
                                          </p:spTgt>
                                        </p:tgtEl>
                                        <p:attrNameLst>
                                          <p:attrName>style.visibility</p:attrName>
                                        </p:attrNameLst>
                                      </p:cBhvr>
                                      <p:to>
                                        <p:strVal val="visible"/>
                                      </p:to>
                                    </p:set>
                                    <p:anim by="(-#ppt_w*2)" calcmode="lin" valueType="num">
                                      <p:cBhvr rctx="PPT">
                                        <p:cTn id="31" dur="500" autoRev="1" fill="hold">
                                          <p:stCondLst>
                                            <p:cond delay="0"/>
                                          </p:stCondLst>
                                        </p:cTn>
                                        <p:tgtEl>
                                          <p:spTgt spid="34819">
                                            <p:txEl>
                                              <p:charRg st="18" end="23"/>
                                            </p:txEl>
                                          </p:spTgt>
                                        </p:tgtEl>
                                        <p:attrNameLst>
                                          <p:attrName>ppt_w</p:attrName>
                                        </p:attrNameLst>
                                      </p:cBhvr>
                                    </p:anim>
                                    <p:anim by="(#ppt_w*0.50)" calcmode="lin" valueType="num">
                                      <p:cBhvr>
                                        <p:cTn id="32" dur="500" decel="50000" autoRev="1" fill="hold">
                                          <p:stCondLst>
                                            <p:cond delay="0"/>
                                          </p:stCondLst>
                                        </p:cTn>
                                        <p:tgtEl>
                                          <p:spTgt spid="34819">
                                            <p:txEl>
                                              <p:charRg st="18" end="23"/>
                                            </p:txEl>
                                          </p:spTgt>
                                        </p:tgtEl>
                                        <p:attrNameLst>
                                          <p:attrName>ppt_x</p:attrName>
                                        </p:attrNameLst>
                                      </p:cBhvr>
                                    </p:anim>
                                    <p:anim from="(-#ppt_h/2)" to="(#ppt_y)" calcmode="lin" valueType="num">
                                      <p:cBhvr>
                                        <p:cTn id="33" dur="1000" fill="hold">
                                          <p:stCondLst>
                                            <p:cond delay="0"/>
                                          </p:stCondLst>
                                        </p:cTn>
                                        <p:tgtEl>
                                          <p:spTgt spid="34819">
                                            <p:txEl>
                                              <p:charRg st="18" end="23"/>
                                            </p:txEl>
                                          </p:spTgt>
                                        </p:tgtEl>
                                        <p:attrNameLst>
                                          <p:attrName>ppt_y</p:attrName>
                                        </p:attrNameLst>
                                      </p:cBhvr>
                                    </p:anim>
                                    <p:animRot by="21600000">
                                      <p:cBhvr>
                                        <p:cTn id="34" dur="1000" fill="hold">
                                          <p:stCondLst>
                                            <p:cond delay="0"/>
                                          </p:stCondLst>
                                        </p:cTn>
                                        <p:tgtEl>
                                          <p:spTgt spid="34819">
                                            <p:txEl>
                                              <p:charRg st="18" end="23"/>
                                            </p:txEl>
                                          </p:spTgt>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56" presetClass="entr" presetSubtype="0" fill="hold" grpId="0" nodeType="clickEffect">
                                  <p:stCondLst>
                                    <p:cond delay="0"/>
                                  </p:stCondLst>
                                  <p:iterate type="lt">
                                    <p:tmPct val="10000"/>
                                  </p:iterate>
                                  <p:childTnLst>
                                    <p:set>
                                      <p:cBhvr>
                                        <p:cTn id="38" dur="1" fill="hold">
                                          <p:stCondLst>
                                            <p:cond delay="0"/>
                                          </p:stCondLst>
                                        </p:cTn>
                                        <p:tgtEl>
                                          <p:spTgt spid="34819">
                                            <p:txEl>
                                              <p:charRg st="23" end="42"/>
                                            </p:txEl>
                                          </p:spTgt>
                                        </p:tgtEl>
                                        <p:attrNameLst>
                                          <p:attrName>style.visibility</p:attrName>
                                        </p:attrNameLst>
                                      </p:cBhvr>
                                      <p:to>
                                        <p:strVal val="visible"/>
                                      </p:to>
                                    </p:set>
                                    <p:anim by="(-#ppt_w*2)" calcmode="lin" valueType="num">
                                      <p:cBhvr rctx="PPT">
                                        <p:cTn id="39" dur="500" autoRev="1" fill="hold">
                                          <p:stCondLst>
                                            <p:cond delay="0"/>
                                          </p:stCondLst>
                                        </p:cTn>
                                        <p:tgtEl>
                                          <p:spTgt spid="34819">
                                            <p:txEl>
                                              <p:charRg st="23" end="42"/>
                                            </p:txEl>
                                          </p:spTgt>
                                        </p:tgtEl>
                                        <p:attrNameLst>
                                          <p:attrName>ppt_w</p:attrName>
                                        </p:attrNameLst>
                                      </p:cBhvr>
                                    </p:anim>
                                    <p:anim by="(#ppt_w*0.50)" calcmode="lin" valueType="num">
                                      <p:cBhvr>
                                        <p:cTn id="40" dur="500" decel="50000" autoRev="1" fill="hold">
                                          <p:stCondLst>
                                            <p:cond delay="0"/>
                                          </p:stCondLst>
                                        </p:cTn>
                                        <p:tgtEl>
                                          <p:spTgt spid="34819">
                                            <p:txEl>
                                              <p:charRg st="23" end="42"/>
                                            </p:txEl>
                                          </p:spTgt>
                                        </p:tgtEl>
                                        <p:attrNameLst>
                                          <p:attrName>ppt_x</p:attrName>
                                        </p:attrNameLst>
                                      </p:cBhvr>
                                    </p:anim>
                                    <p:anim from="(-#ppt_h/2)" to="(#ppt_y)" calcmode="lin" valueType="num">
                                      <p:cBhvr>
                                        <p:cTn id="41" dur="1000" fill="hold">
                                          <p:stCondLst>
                                            <p:cond delay="0"/>
                                          </p:stCondLst>
                                        </p:cTn>
                                        <p:tgtEl>
                                          <p:spTgt spid="34819">
                                            <p:txEl>
                                              <p:charRg st="23" end="42"/>
                                            </p:txEl>
                                          </p:spTgt>
                                        </p:tgtEl>
                                        <p:attrNameLst>
                                          <p:attrName>ppt_y</p:attrName>
                                        </p:attrNameLst>
                                      </p:cBhvr>
                                    </p:anim>
                                    <p:animRot by="21600000">
                                      <p:cBhvr>
                                        <p:cTn id="42" dur="1000" fill="hold">
                                          <p:stCondLst>
                                            <p:cond delay="0"/>
                                          </p:stCondLst>
                                        </p:cTn>
                                        <p:tgtEl>
                                          <p:spTgt spid="34819">
                                            <p:txEl>
                                              <p:charRg st="23" end="42"/>
                                            </p:txEl>
                                          </p:spTgt>
                                        </p:tgtEl>
                                        <p:attrNameLst>
                                          <p:attrName>r</p:attrName>
                                        </p:attrNameLst>
                                      </p:cBhvr>
                                    </p:animRot>
                                  </p:childTnLst>
                                </p:cTn>
                              </p:par>
                            </p:childTnLst>
                          </p:cTn>
                        </p:par>
                      </p:childTnLst>
                    </p:cTn>
                  </p:par>
                  <p:par>
                    <p:cTn id="43" fill="hold">
                      <p:stCondLst>
                        <p:cond delay="indefinite"/>
                      </p:stCondLst>
                      <p:childTnLst>
                        <p:par>
                          <p:cTn id="44" fill="hold">
                            <p:stCondLst>
                              <p:cond delay="0"/>
                            </p:stCondLst>
                            <p:childTnLst>
                              <p:par>
                                <p:cTn id="45" presetID="51" presetClass="entr" presetSubtype="0" fill="hold" nodeType="clickEffect">
                                  <p:stCondLst>
                                    <p:cond delay="0"/>
                                  </p:stCondLst>
                                  <p:childTnLst>
                                    <p:set>
                                      <p:cBhvr>
                                        <p:cTn id="46" dur="1" fill="hold">
                                          <p:stCondLst>
                                            <p:cond delay="0"/>
                                          </p:stCondLst>
                                        </p:cTn>
                                        <p:tgtEl>
                                          <p:spTgt spid="34823"/>
                                        </p:tgtEl>
                                        <p:attrNameLst>
                                          <p:attrName>style.visibility</p:attrName>
                                        </p:attrNameLst>
                                      </p:cBhvr>
                                      <p:to>
                                        <p:strVal val="visible"/>
                                      </p:to>
                                    </p:set>
                                    <p:animEffect transition="in" filter="fade">
                                      <p:cBhvr>
                                        <p:cTn id="47" dur="770" decel="100000"/>
                                        <p:tgtEl>
                                          <p:spTgt spid="34823"/>
                                        </p:tgtEl>
                                      </p:cBhvr>
                                    </p:animEffect>
                                    <p:animScale>
                                      <p:cBhvr>
                                        <p:cTn id="48" dur="770" decel="100000"/>
                                        <p:tgtEl>
                                          <p:spTgt spid="34823"/>
                                        </p:tgtEl>
                                      </p:cBhvr>
                                      <p:from x="10000" y="10000"/>
                                      <p:to x="200000" y="450000"/>
                                    </p:animScale>
                                    <p:animScale>
                                      <p:cBhvr>
                                        <p:cTn id="49" dur="1230" accel="100000" fill="hold">
                                          <p:stCondLst>
                                            <p:cond delay="770"/>
                                          </p:stCondLst>
                                        </p:cTn>
                                        <p:tgtEl>
                                          <p:spTgt spid="34823"/>
                                        </p:tgtEl>
                                      </p:cBhvr>
                                      <p:from x="200000" y="450000"/>
                                      <p:to x="100000" y="100000"/>
                                    </p:animScale>
                                    <p:set>
                                      <p:cBhvr>
                                        <p:cTn id="50" dur="770" fill="hold"/>
                                        <p:tgtEl>
                                          <p:spTgt spid="34823"/>
                                        </p:tgtEl>
                                        <p:attrNameLst>
                                          <p:attrName>ppt_x</p:attrName>
                                        </p:attrNameLst>
                                      </p:cBhvr>
                                      <p:to>
                                        <p:strVal val="(0.5)"/>
                                      </p:to>
                                    </p:set>
                                    <p:anim from="(0.5)" to="(#ppt_x)" calcmode="lin" valueType="num">
                                      <p:cBhvr>
                                        <p:cTn id="51" dur="1230" accel="100000" fill="hold">
                                          <p:stCondLst>
                                            <p:cond delay="770"/>
                                          </p:stCondLst>
                                        </p:cTn>
                                        <p:tgtEl>
                                          <p:spTgt spid="34823"/>
                                        </p:tgtEl>
                                        <p:attrNameLst>
                                          <p:attrName>ppt_x</p:attrName>
                                        </p:attrNameLst>
                                      </p:cBhvr>
                                    </p:anim>
                                    <p:set>
                                      <p:cBhvr>
                                        <p:cTn id="52" dur="770" fill="hold"/>
                                        <p:tgtEl>
                                          <p:spTgt spid="34823"/>
                                        </p:tgtEl>
                                        <p:attrNameLst>
                                          <p:attrName>ppt_y</p:attrName>
                                        </p:attrNameLst>
                                      </p:cBhvr>
                                      <p:to>
                                        <p:strVal val="(#ppt_y+0.4)"/>
                                      </p:to>
                                    </p:set>
                                    <p:anim from="(#ppt_y+0.4)" to="(#ppt_y)" calcmode="lin" valueType="num">
                                      <p:cBhvr>
                                        <p:cTn id="53" dur="1230" accel="100000" fill="hold">
                                          <p:stCondLst>
                                            <p:cond delay="770"/>
                                          </p:stCondLst>
                                        </p:cTn>
                                        <p:tgtEl>
                                          <p:spTgt spid="34823"/>
                                        </p:tgtEl>
                                        <p:attrNameLst>
                                          <p:attrName>ppt_y</p:attrName>
                                        </p:attrNameLst>
                                      </p:cBhvr>
                                    </p:anim>
                                  </p:childTnLst>
                                </p:cTn>
                              </p:par>
                            </p:childTnLst>
                          </p:cTn>
                        </p:par>
                      </p:childTnLst>
                    </p:cTn>
                  </p:par>
                  <p:par>
                    <p:cTn id="54" fill="hold">
                      <p:stCondLst>
                        <p:cond delay="indefinite"/>
                      </p:stCondLst>
                      <p:childTnLst>
                        <p:par>
                          <p:cTn id="55" fill="hold">
                            <p:stCondLst>
                              <p:cond delay="0"/>
                            </p:stCondLst>
                            <p:childTnLst>
                              <p:par>
                                <p:cTn id="56" presetID="29" presetClass="entr" presetSubtype="0" fill="hold" grpId="0" nodeType="clickEffect">
                                  <p:stCondLst>
                                    <p:cond delay="0"/>
                                  </p:stCondLst>
                                  <p:childTnLst>
                                    <p:set>
                                      <p:cBhvr>
                                        <p:cTn id="57" dur="1" fill="hold">
                                          <p:stCondLst>
                                            <p:cond delay="0"/>
                                          </p:stCondLst>
                                        </p:cTn>
                                        <p:tgtEl>
                                          <p:spTgt spid="34821"/>
                                        </p:tgtEl>
                                        <p:attrNameLst>
                                          <p:attrName>style.visibility</p:attrName>
                                        </p:attrNameLst>
                                      </p:cBhvr>
                                      <p:to>
                                        <p:strVal val="visible"/>
                                      </p:to>
                                    </p:set>
                                    <p:anim calcmode="lin" valueType="num">
                                      <p:cBhvr>
                                        <p:cTn id="58" dur="1000" fill="hold"/>
                                        <p:tgtEl>
                                          <p:spTgt spid="34821"/>
                                        </p:tgtEl>
                                        <p:attrNameLst>
                                          <p:attrName>ppt_x</p:attrName>
                                        </p:attrNameLst>
                                      </p:cBhvr>
                                      <p:tavLst>
                                        <p:tav tm="0">
                                          <p:val>
                                            <p:strVal val="#ppt_x-.2"/>
                                          </p:val>
                                        </p:tav>
                                        <p:tav tm="100000">
                                          <p:val>
                                            <p:strVal val="#ppt_x"/>
                                          </p:val>
                                        </p:tav>
                                      </p:tavLst>
                                    </p:anim>
                                    <p:anim calcmode="lin" valueType="num">
                                      <p:cBhvr>
                                        <p:cTn id="59" dur="1000" fill="hold"/>
                                        <p:tgtEl>
                                          <p:spTgt spid="34821"/>
                                        </p:tgtEl>
                                        <p:attrNameLst>
                                          <p:attrName>ppt_y</p:attrName>
                                        </p:attrNameLst>
                                      </p:cBhvr>
                                      <p:tavLst>
                                        <p:tav tm="0">
                                          <p:val>
                                            <p:strVal val="#ppt_y"/>
                                          </p:val>
                                        </p:tav>
                                        <p:tav tm="100000">
                                          <p:val>
                                            <p:strVal val="#ppt_y"/>
                                          </p:val>
                                        </p:tav>
                                      </p:tavLst>
                                    </p:anim>
                                    <p:animEffect transition="in" filter="wipe(right)" prLst="gradientSize: 0.1">
                                      <p:cBhvr>
                                        <p:cTn id="60" dur="1000"/>
                                        <p:tgtEl>
                                          <p:spTgt spid="34821"/>
                                        </p:tgtEl>
                                      </p:cBhvr>
                                    </p:animEffect>
                                  </p:childTnLst>
                                </p:cTn>
                              </p:par>
                            </p:childTnLst>
                          </p:cTn>
                        </p:par>
                      </p:childTnLst>
                    </p:cTn>
                  </p:par>
                  <p:par>
                    <p:cTn id="61" fill="hold">
                      <p:stCondLst>
                        <p:cond delay="indefinite"/>
                      </p:stCondLst>
                      <p:childTnLst>
                        <p:par>
                          <p:cTn id="62" fill="hold">
                            <p:stCondLst>
                              <p:cond delay="0"/>
                            </p:stCondLst>
                            <p:childTnLst>
                              <p:par>
                                <p:cTn id="63" presetID="23" presetClass="entr" presetSubtype="16" fill="hold" nodeType="clickEffect">
                                  <p:stCondLst>
                                    <p:cond delay="0"/>
                                  </p:stCondLst>
                                  <p:childTnLst>
                                    <p:set>
                                      <p:cBhvr>
                                        <p:cTn id="64" dur="1" fill="hold">
                                          <p:stCondLst>
                                            <p:cond delay="0"/>
                                          </p:stCondLst>
                                        </p:cTn>
                                        <p:tgtEl>
                                          <p:spTgt spid="34824"/>
                                        </p:tgtEl>
                                        <p:attrNameLst>
                                          <p:attrName>style.visibility</p:attrName>
                                        </p:attrNameLst>
                                      </p:cBhvr>
                                      <p:to>
                                        <p:strVal val="visible"/>
                                      </p:to>
                                    </p:set>
                                    <p:anim calcmode="lin" valueType="num">
                                      <p:cBhvr>
                                        <p:cTn id="65" dur="500" fill="hold"/>
                                        <p:tgtEl>
                                          <p:spTgt spid="34824"/>
                                        </p:tgtEl>
                                        <p:attrNameLst>
                                          <p:attrName>ppt_w</p:attrName>
                                        </p:attrNameLst>
                                      </p:cBhvr>
                                      <p:tavLst>
                                        <p:tav tm="0">
                                          <p:val>
                                            <p:fltVal val="0.000000"/>
                                          </p:val>
                                        </p:tav>
                                        <p:tav tm="100000">
                                          <p:val>
                                            <p:strVal val="#ppt_w"/>
                                          </p:val>
                                        </p:tav>
                                      </p:tavLst>
                                    </p:anim>
                                    <p:anim calcmode="lin" valueType="num">
                                      <p:cBhvr>
                                        <p:cTn id="66" dur="500" fill="hold"/>
                                        <p:tgtEl>
                                          <p:spTgt spid="34824"/>
                                        </p:tgtEl>
                                        <p:attrNameLst>
                                          <p:attrName>ppt_h</p:attrName>
                                        </p:attrNameLst>
                                      </p:cBhvr>
                                      <p:tavLst>
                                        <p:tav tm="0">
                                          <p:val>
                                            <p:fltVal val="0.000000"/>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55" presetClass="entr" presetSubtype="0" fill="hold" grpId="0" nodeType="clickEffect">
                                  <p:stCondLst>
                                    <p:cond delay="0"/>
                                  </p:stCondLst>
                                  <p:childTnLst>
                                    <p:set>
                                      <p:cBhvr>
                                        <p:cTn id="70" dur="1" fill="hold">
                                          <p:stCondLst>
                                            <p:cond delay="0"/>
                                          </p:stCondLst>
                                        </p:cTn>
                                        <p:tgtEl>
                                          <p:spTgt spid="34822"/>
                                        </p:tgtEl>
                                        <p:attrNameLst>
                                          <p:attrName>style.visibility</p:attrName>
                                        </p:attrNameLst>
                                      </p:cBhvr>
                                      <p:to>
                                        <p:strVal val="visible"/>
                                      </p:to>
                                    </p:set>
                                    <p:anim calcmode="lin" valueType="num">
                                      <p:cBhvr>
                                        <p:cTn id="71" dur="1000" fill="hold"/>
                                        <p:tgtEl>
                                          <p:spTgt spid="34822"/>
                                        </p:tgtEl>
                                        <p:attrNameLst>
                                          <p:attrName>ppt_w</p:attrName>
                                        </p:attrNameLst>
                                      </p:cBhvr>
                                      <p:tavLst>
                                        <p:tav tm="0">
                                          <p:val>
                                            <p:strVal val="#ppt_w*0.70"/>
                                          </p:val>
                                        </p:tav>
                                        <p:tav tm="100000">
                                          <p:val>
                                            <p:strVal val="#ppt_w"/>
                                          </p:val>
                                        </p:tav>
                                      </p:tavLst>
                                    </p:anim>
                                    <p:anim calcmode="lin" valueType="num">
                                      <p:cBhvr>
                                        <p:cTn id="72" dur="1000" fill="hold"/>
                                        <p:tgtEl>
                                          <p:spTgt spid="34822"/>
                                        </p:tgtEl>
                                        <p:attrNameLst>
                                          <p:attrName>ppt_h</p:attrName>
                                        </p:attrNameLst>
                                      </p:cBhvr>
                                      <p:tavLst>
                                        <p:tav tm="0">
                                          <p:val>
                                            <p:strVal val="#ppt_h"/>
                                          </p:val>
                                        </p:tav>
                                        <p:tav tm="100000">
                                          <p:val>
                                            <p:strVal val="#ppt_h"/>
                                          </p:val>
                                        </p:tav>
                                      </p:tavLst>
                                    </p:anim>
                                    <p:animEffect transition="in" filter="fade">
                                      <p:cBhvr>
                                        <p:cTn id="73" dur="1000"/>
                                        <p:tgtEl>
                                          <p:spTgt spid="34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nimBg="1" uiExpand="1" build="p"/>
      <p:bldP spid="34821" grpId="0" animBg="1"/>
      <p:bldP spid="348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2"/>
          <p:cNvSpPr>
            <a:spLocks noGrp="1"/>
          </p:cNvSpPr>
          <p:nvPr>
            <p:ph idx="1"/>
          </p:nvPr>
        </p:nvSpPr>
        <p:spPr>
          <a:xfrm>
            <a:off x="457200" y="1600200"/>
            <a:ext cx="3467100" cy="4525963"/>
          </a:xfrm>
          <a:solidFill>
            <a:srgbClr val="99FF33">
              <a:alpha val="100000"/>
            </a:srgbClr>
          </a:solidFill>
          <a:ln w="57150" cmpd="thinThick">
            <a:solidFill>
              <a:srgbClr val="FF00FF">
                <a:alpha val="100000"/>
              </a:srgbClr>
            </a:solidFill>
            <a:miter/>
          </a:ln>
        </p:spPr>
        <p:txBody>
          <a:bodyPr vert="horz" wrap="square" lIns="91440" tIns="45720" rIns="91440" bIns="45720" anchor="t"/>
          <a:p>
            <a:pPr eaLnBrk="1" hangingPunct="1"/>
            <a:r>
              <a:rPr lang="en-US" altLang="zh-CN" sz="2800" dirty="0">
                <a:solidFill>
                  <a:srgbClr val="6600FF"/>
                </a:solidFill>
              </a:rPr>
              <a:t>    1.</a:t>
            </a:r>
            <a:r>
              <a:rPr lang="zh-CN" altLang="zh-CN" sz="2800" dirty="0">
                <a:solidFill>
                  <a:srgbClr val="6600FF"/>
                </a:solidFill>
              </a:rPr>
              <a:t>“</a:t>
            </a:r>
            <a:r>
              <a:rPr lang="zh-CN" altLang="en-US" sz="2800" dirty="0">
                <a:solidFill>
                  <a:srgbClr val="6600FF"/>
                </a:solidFill>
              </a:rPr>
              <a:t>非礼勿视，非礼勿听，非礼勿言，非礼勿动。”</a:t>
            </a:r>
            <a:endParaRPr lang="zh-CN" altLang="en-US" sz="2800" dirty="0">
              <a:solidFill>
                <a:srgbClr val="6600FF"/>
              </a:solidFill>
            </a:endParaRPr>
          </a:p>
          <a:p>
            <a:pPr eaLnBrk="1" hangingPunct="1"/>
            <a:r>
              <a:rPr lang="en-US" altLang="zh-CN" sz="2800" dirty="0">
                <a:solidFill>
                  <a:srgbClr val="6600FF"/>
                </a:solidFill>
              </a:rPr>
              <a:t>    2.</a:t>
            </a:r>
            <a:r>
              <a:rPr lang="zh-CN" altLang="zh-CN" sz="2800" dirty="0">
                <a:solidFill>
                  <a:srgbClr val="6600FF"/>
                </a:solidFill>
              </a:rPr>
              <a:t>“</a:t>
            </a:r>
            <a:r>
              <a:rPr lang="zh-CN" altLang="en-US" sz="2800" dirty="0">
                <a:solidFill>
                  <a:srgbClr val="6600FF"/>
                </a:solidFill>
              </a:rPr>
              <a:t>举直错诸枉，能使枉者直。”</a:t>
            </a:r>
            <a:endParaRPr lang="zh-CN" altLang="en-US" sz="2800" dirty="0">
              <a:solidFill>
                <a:srgbClr val="6600FF"/>
              </a:solidFill>
            </a:endParaRPr>
          </a:p>
          <a:p>
            <a:pPr eaLnBrk="1" hangingPunct="1"/>
            <a:r>
              <a:rPr lang="en-US" altLang="zh-CN" sz="2800" dirty="0">
                <a:solidFill>
                  <a:srgbClr val="6600FF"/>
                </a:solidFill>
              </a:rPr>
              <a:t>    3.</a:t>
            </a:r>
            <a:r>
              <a:rPr lang="zh-CN" altLang="en-US" sz="2800" dirty="0">
                <a:solidFill>
                  <a:srgbClr val="6600FF"/>
                </a:solidFill>
              </a:rPr>
              <a:t>能近取譬，可谓仁之方也已。</a:t>
            </a:r>
            <a:r>
              <a:rPr lang="zh-CN" altLang="en-US" sz="2800" dirty="0"/>
              <a:t> </a:t>
            </a:r>
            <a:endParaRPr lang="zh-CN" altLang="en-US" sz="2800" dirty="0"/>
          </a:p>
        </p:txBody>
      </p:sp>
      <p:sp>
        <p:nvSpPr>
          <p:cNvPr id="35843" name="Text Box 3"/>
          <p:cNvSpPr/>
          <p:nvPr>
            <p:ph type="title"/>
          </p:nvPr>
        </p:nvSpPr>
        <p:spPr>
          <a:xfrm>
            <a:off x="457200" y="274638"/>
            <a:ext cx="3538538" cy="1143000"/>
          </a:xfrm>
          <a:solidFill>
            <a:schemeClr val="hlink">
              <a:alpha val="100000"/>
            </a:schemeClr>
          </a:solidFill>
          <a:ln w="57150" cmpd="thickThin">
            <a:solidFill>
              <a:srgbClr val="0000FF">
                <a:alpha val="100000"/>
              </a:srgbClr>
            </a:solidFill>
            <a:miter/>
          </a:ln>
        </p:spPr>
        <p:txBody>
          <a:bodyPr vert="horz" wrap="square" lIns="91440" tIns="45720" rIns="91440" bIns="45720" anchor="ctr"/>
          <a:p>
            <a:pPr algn="l" eaLnBrk="1" hangingPunct="1">
              <a:spcBef>
                <a:spcPct val="50000"/>
              </a:spcBef>
            </a:pPr>
            <a:r>
              <a:rPr lang="zh-CN" altLang="en-US" sz="4000" dirty="0">
                <a:solidFill>
                  <a:srgbClr val="FF3300"/>
                </a:solidFill>
              </a:rPr>
              <a:t>怎样实施仁？</a:t>
            </a:r>
            <a:endParaRPr lang="zh-CN" altLang="en-US" sz="4000" dirty="0">
              <a:solidFill>
                <a:srgbClr val="FF3300"/>
              </a:solidFill>
            </a:endParaRPr>
          </a:p>
        </p:txBody>
      </p:sp>
      <p:sp>
        <p:nvSpPr>
          <p:cNvPr id="35844" name="Rectangle 4"/>
          <p:cNvSpPr/>
          <p:nvPr/>
        </p:nvSpPr>
        <p:spPr>
          <a:xfrm>
            <a:off x="4400233" y="369888"/>
            <a:ext cx="4319587" cy="953135"/>
          </a:xfrm>
          <a:prstGeom prst="rect">
            <a:avLst/>
          </a:prstGeom>
          <a:solidFill>
            <a:srgbClr val="FFFF00"/>
          </a:solidFill>
          <a:ln w="76200" cap="flat" cmpd="tri">
            <a:solidFill>
              <a:schemeClr val="hlink"/>
            </a:solidFill>
            <a:prstDash val="solid"/>
            <a:miter/>
            <a:headEnd type="none" w="med" len="med"/>
            <a:tailEnd type="none" w="med" len="med"/>
          </a:ln>
        </p:spPr>
        <p:txBody>
          <a:bodyPr anchor="ctr">
            <a:spAutoFit/>
          </a:bodyPr>
          <a:p>
            <a:r>
              <a:rPr lang="en-US" altLang="zh-CN" sz="2800" dirty="0">
                <a:solidFill>
                  <a:srgbClr val="FF3300"/>
                </a:solidFill>
                <a:latin typeface="Arial" panose="020B0604020202020204" pitchFamily="34" charset="0"/>
              </a:rPr>
              <a:t>       </a:t>
            </a:r>
            <a:r>
              <a:rPr lang="zh-CN" altLang="en-US" sz="2800" dirty="0">
                <a:solidFill>
                  <a:srgbClr val="FF3300"/>
                </a:solidFill>
                <a:latin typeface="Arial" panose="020B0604020202020204" pitchFamily="34" charset="0"/>
              </a:rPr>
              <a:t>实现“仁”的关键是将心比心、推己及人。</a:t>
            </a:r>
            <a:r>
              <a:rPr lang="zh-CN" altLang="en-US" sz="2800" dirty="0">
                <a:latin typeface="Arial" panose="020B0604020202020204" pitchFamily="34" charset="0"/>
              </a:rPr>
              <a:t> </a:t>
            </a:r>
            <a:endParaRPr lang="zh-CN" altLang="en-US" sz="2800" dirty="0">
              <a:latin typeface="Arial" panose="020B0604020202020204" pitchFamily="34" charset="0"/>
            </a:endParaRPr>
          </a:p>
        </p:txBody>
      </p:sp>
      <p:pic>
        <p:nvPicPr>
          <p:cNvPr id="34821" name="Picture 5" descr="20093585753666_2"/>
          <p:cNvPicPr>
            <a:picLocks noChangeAspect="1"/>
          </p:cNvPicPr>
          <p:nvPr/>
        </p:nvPicPr>
        <p:blipFill>
          <a:blip r:embed="rId1"/>
          <a:stretch>
            <a:fillRect/>
          </a:stretch>
        </p:blipFill>
        <p:spPr>
          <a:xfrm>
            <a:off x="4716463" y="2371408"/>
            <a:ext cx="3687762" cy="36464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additive="base">
                                        <p:cTn id="7" dur="500" fill="hold"/>
                                        <p:tgtEl>
                                          <p:spTgt spid="35843"/>
                                        </p:tgtEl>
                                        <p:attrNameLst>
                                          <p:attrName>ppt_x</p:attrName>
                                        </p:attrNameLst>
                                      </p:cBhvr>
                                      <p:tavLst>
                                        <p:tav tm="0">
                                          <p:val>
                                            <p:strVal val="1+#ppt_w/2"/>
                                          </p:val>
                                        </p:tav>
                                        <p:tav tm="100000">
                                          <p:val>
                                            <p:strVal val="#ppt_x"/>
                                          </p:val>
                                        </p:tav>
                                      </p:tavLst>
                                    </p:anim>
                                    <p:anim calcmode="lin" valueType="num">
                                      <p:cBhvr additive="base">
                                        <p:cTn id="8" dur="500" fill="hold"/>
                                        <p:tgtEl>
                                          <p:spTgt spid="358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35842"/>
                                        </p:tgtEl>
                                        <p:attrNameLst>
                                          <p:attrName>style.visibility</p:attrName>
                                        </p:attrNameLst>
                                      </p:cBhvr>
                                      <p:to>
                                        <p:strVal val="visible"/>
                                      </p:to>
                                    </p:set>
                                    <p:animEffect transition="in" filter="wipe(down)">
                                      <p:cBhvr>
                                        <p:cTn id="13" dur="580">
                                          <p:stCondLst>
                                            <p:cond delay="0"/>
                                          </p:stCondLst>
                                        </p:cTn>
                                        <p:tgtEl>
                                          <p:spTgt spid="35842"/>
                                        </p:tgtEl>
                                      </p:cBhvr>
                                    </p:animEffect>
                                    <p:anim calcmode="lin" valueType="num">
                                      <p:cBhvr>
                                        <p:cTn id="14" dur="1822" tmFilter="0,0; 0.14,0.36; 0.43,0.73; 0.71,0.91; 1.0,1.0">
                                          <p:stCondLst>
                                            <p:cond delay="0"/>
                                          </p:stCondLst>
                                        </p:cTn>
                                        <p:tgtEl>
                                          <p:spTgt spid="3584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5842"/>
                                        </p:tgtEl>
                                        <p:attrNameLst>
                                          <p:attrName>ppt_y</p:attrName>
                                        </p:attrNameLst>
                                      </p:cBhvr>
                                      <p:tavLst>
                                        <p:tav tm="0" fmla="#ppt_y-sin(pi*$)/3">
                                          <p:val>
                                            <p:fltVal val="0.500000"/>
                                          </p:val>
                                        </p:tav>
                                        <p:tav tm="100000">
                                          <p:val>
                                            <p:fltVal val="1.000000"/>
                                          </p:val>
                                        </p:tav>
                                      </p:tavLst>
                                    </p:anim>
                                    <p:anim calcmode="lin" valueType="num">
                                      <p:cBhvr>
                                        <p:cTn id="16" dur="664" tmFilter="0, 0; 0.125,0.2665; 0.25,0.4; 0.375,0.465; 0.5,0.5;  0.625,0.535; 0.75,0.6; 0.875,0.7335; 1,1">
                                          <p:stCondLst>
                                            <p:cond delay="664"/>
                                          </p:stCondLst>
                                        </p:cTn>
                                        <p:tgtEl>
                                          <p:spTgt spid="35842"/>
                                        </p:tgtEl>
                                        <p:attrNameLst>
                                          <p:attrName>ppt_y</p:attrName>
                                        </p:attrNameLst>
                                      </p:cBhvr>
                                      <p:tavLst>
                                        <p:tav tm="0" fmla="#ppt_y-sin(pi*$)/9">
                                          <p:val>
                                            <p:fltVal val="0.000000"/>
                                          </p:val>
                                        </p:tav>
                                        <p:tav tm="100000">
                                          <p:val>
                                            <p:fltVal val="1.000000"/>
                                          </p:val>
                                        </p:tav>
                                      </p:tavLst>
                                    </p:anim>
                                    <p:anim calcmode="lin" valueType="num">
                                      <p:cBhvr>
                                        <p:cTn id="17" dur="332" tmFilter="0, 0; 0.125,0.2665; 0.25,0.4; 0.375,0.465; 0.5,0.5;  0.625,0.535; 0.75,0.6; 0.875,0.7335; 1,1">
                                          <p:stCondLst>
                                            <p:cond delay="1324"/>
                                          </p:stCondLst>
                                        </p:cTn>
                                        <p:tgtEl>
                                          <p:spTgt spid="35842"/>
                                        </p:tgtEl>
                                        <p:attrNameLst>
                                          <p:attrName>ppt_y</p:attrName>
                                        </p:attrNameLst>
                                      </p:cBhvr>
                                      <p:tavLst>
                                        <p:tav tm="0" fmla="#ppt_y-sin(pi*$)/27">
                                          <p:val>
                                            <p:fltVal val="0.000000"/>
                                          </p:val>
                                        </p:tav>
                                        <p:tav tm="100000">
                                          <p:val>
                                            <p:fltVal val="1.000000"/>
                                          </p:val>
                                        </p:tav>
                                      </p:tavLst>
                                    </p:anim>
                                    <p:anim calcmode="lin" valueType="num">
                                      <p:cBhvr>
                                        <p:cTn id="18" dur="164" tmFilter="0, 0; 0.125,0.2665; 0.25,0.4; 0.375,0.465; 0.5,0.5;  0.625,0.535; 0.75,0.6; 0.875,0.7335; 1,1">
                                          <p:stCondLst>
                                            <p:cond delay="1656"/>
                                          </p:stCondLst>
                                        </p:cTn>
                                        <p:tgtEl>
                                          <p:spTgt spid="35842"/>
                                        </p:tgtEl>
                                        <p:attrNameLst>
                                          <p:attrName>ppt_y</p:attrName>
                                        </p:attrNameLst>
                                      </p:cBhvr>
                                      <p:tavLst>
                                        <p:tav tm="0" fmla="#ppt_y-sin(pi*$)/81">
                                          <p:val>
                                            <p:fltVal val="0.000000"/>
                                          </p:val>
                                        </p:tav>
                                        <p:tav tm="100000">
                                          <p:val>
                                            <p:fltVal val="1.000000"/>
                                          </p:val>
                                        </p:tav>
                                      </p:tavLst>
                                    </p:anim>
                                    <p:animScale>
                                      <p:cBhvr>
                                        <p:cTn id="19" dur="26">
                                          <p:stCondLst>
                                            <p:cond delay="650"/>
                                          </p:stCondLst>
                                        </p:cTn>
                                        <p:tgtEl>
                                          <p:spTgt spid="35842"/>
                                        </p:tgtEl>
                                      </p:cBhvr>
                                      <p:to x="100000" y="60000"/>
                                    </p:animScale>
                                    <p:animScale>
                                      <p:cBhvr>
                                        <p:cTn id="20" dur="166" decel="50000">
                                          <p:stCondLst>
                                            <p:cond delay="676"/>
                                          </p:stCondLst>
                                        </p:cTn>
                                        <p:tgtEl>
                                          <p:spTgt spid="35842"/>
                                        </p:tgtEl>
                                      </p:cBhvr>
                                      <p:to x="100000" y="100000"/>
                                    </p:animScale>
                                    <p:animScale>
                                      <p:cBhvr>
                                        <p:cTn id="21" dur="26">
                                          <p:stCondLst>
                                            <p:cond delay="1312"/>
                                          </p:stCondLst>
                                        </p:cTn>
                                        <p:tgtEl>
                                          <p:spTgt spid="35842"/>
                                        </p:tgtEl>
                                      </p:cBhvr>
                                      <p:to x="100000" y="80000"/>
                                    </p:animScale>
                                    <p:animScale>
                                      <p:cBhvr>
                                        <p:cTn id="22" dur="166" decel="50000">
                                          <p:stCondLst>
                                            <p:cond delay="1338"/>
                                          </p:stCondLst>
                                        </p:cTn>
                                        <p:tgtEl>
                                          <p:spTgt spid="35842"/>
                                        </p:tgtEl>
                                      </p:cBhvr>
                                      <p:to x="100000" y="100000"/>
                                    </p:animScale>
                                    <p:animScale>
                                      <p:cBhvr>
                                        <p:cTn id="23" dur="26">
                                          <p:stCondLst>
                                            <p:cond delay="1642"/>
                                          </p:stCondLst>
                                        </p:cTn>
                                        <p:tgtEl>
                                          <p:spTgt spid="35842"/>
                                        </p:tgtEl>
                                      </p:cBhvr>
                                      <p:to x="100000" y="90000"/>
                                    </p:animScale>
                                    <p:animScale>
                                      <p:cBhvr>
                                        <p:cTn id="24" dur="166" decel="50000">
                                          <p:stCondLst>
                                            <p:cond delay="1668"/>
                                          </p:stCondLst>
                                        </p:cTn>
                                        <p:tgtEl>
                                          <p:spTgt spid="35842"/>
                                        </p:tgtEl>
                                      </p:cBhvr>
                                      <p:to x="100000" y="100000"/>
                                    </p:animScale>
                                    <p:animScale>
                                      <p:cBhvr>
                                        <p:cTn id="25" dur="26">
                                          <p:stCondLst>
                                            <p:cond delay="1808"/>
                                          </p:stCondLst>
                                        </p:cTn>
                                        <p:tgtEl>
                                          <p:spTgt spid="35842"/>
                                        </p:tgtEl>
                                      </p:cBhvr>
                                      <p:to x="100000" y="95000"/>
                                    </p:animScale>
                                    <p:animScale>
                                      <p:cBhvr>
                                        <p:cTn id="26" dur="166" decel="50000">
                                          <p:stCondLst>
                                            <p:cond delay="1834"/>
                                          </p:stCondLst>
                                        </p:cTn>
                                        <p:tgtEl>
                                          <p:spTgt spid="35842"/>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842">
                                            <p:txEl>
                                              <p:charRg st="0" end="23"/>
                                            </p:txEl>
                                          </p:spTgt>
                                        </p:tgtEl>
                                        <p:attrNameLst>
                                          <p:attrName>style.visibility</p:attrName>
                                        </p:attrNameLst>
                                      </p:cBhvr>
                                      <p:to>
                                        <p:strVal val="visible"/>
                                      </p:to>
                                    </p:set>
                                    <p:animEffect transition="in" filter="wipe(down)">
                                      <p:cBhvr>
                                        <p:cTn id="31" dur="580">
                                          <p:stCondLst>
                                            <p:cond delay="0"/>
                                          </p:stCondLst>
                                        </p:cTn>
                                        <p:tgtEl>
                                          <p:spTgt spid="35842">
                                            <p:txEl>
                                              <p:charRg st="0" end="23"/>
                                            </p:txEl>
                                          </p:spTgt>
                                        </p:tgtEl>
                                      </p:cBhvr>
                                    </p:animEffect>
                                    <p:anim calcmode="lin" valueType="num">
                                      <p:cBhvr>
                                        <p:cTn id="32" dur="1822" tmFilter="0,0; 0.14,0.36; 0.43,0.73; 0.71,0.91; 1.0,1.0">
                                          <p:stCondLst>
                                            <p:cond delay="0"/>
                                          </p:stCondLst>
                                        </p:cTn>
                                        <p:tgtEl>
                                          <p:spTgt spid="35842">
                                            <p:txEl>
                                              <p:charRg st="0" end="23"/>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842">
                                            <p:txEl>
                                              <p:charRg st="0" end="23"/>
                                            </p:txEl>
                                          </p:spTgt>
                                        </p:tgtEl>
                                        <p:attrNameLst>
                                          <p:attrName>ppt_y</p:attrName>
                                        </p:attrNameLst>
                                      </p:cBhvr>
                                      <p:tavLst>
                                        <p:tav tm="0" fmla="#ppt_y-sin(pi*$)/3">
                                          <p:val>
                                            <p:fltVal val="0.500000"/>
                                          </p:val>
                                        </p:tav>
                                        <p:tav tm="100000">
                                          <p:val>
                                            <p:fltVal val="1.000000"/>
                                          </p:val>
                                        </p:tav>
                                      </p:tavLst>
                                    </p:anim>
                                    <p:anim calcmode="lin" valueType="num">
                                      <p:cBhvr>
                                        <p:cTn id="34" dur="664" tmFilter="0, 0; 0.125,0.2665; 0.25,0.4; 0.375,0.465; 0.5,0.5;  0.625,0.535; 0.75,0.6; 0.875,0.7335; 1,1">
                                          <p:stCondLst>
                                            <p:cond delay="664"/>
                                          </p:stCondLst>
                                        </p:cTn>
                                        <p:tgtEl>
                                          <p:spTgt spid="35842">
                                            <p:txEl>
                                              <p:charRg st="0" end="23"/>
                                            </p:txEl>
                                          </p:spTgt>
                                        </p:tgtEl>
                                        <p:attrNameLst>
                                          <p:attrName>ppt_y</p:attrName>
                                        </p:attrNameLst>
                                      </p:cBhvr>
                                      <p:tavLst>
                                        <p:tav tm="0" fmla="#ppt_y-sin(pi*$)/9">
                                          <p:val>
                                            <p:fltVal val="0.000000"/>
                                          </p:val>
                                        </p:tav>
                                        <p:tav tm="100000">
                                          <p:val>
                                            <p:fltVal val="1.000000"/>
                                          </p:val>
                                        </p:tav>
                                      </p:tavLst>
                                    </p:anim>
                                    <p:anim calcmode="lin" valueType="num">
                                      <p:cBhvr>
                                        <p:cTn id="35" dur="332" tmFilter="0, 0; 0.125,0.2665; 0.25,0.4; 0.375,0.465; 0.5,0.5;  0.625,0.535; 0.75,0.6; 0.875,0.7335; 1,1">
                                          <p:stCondLst>
                                            <p:cond delay="1324"/>
                                          </p:stCondLst>
                                        </p:cTn>
                                        <p:tgtEl>
                                          <p:spTgt spid="35842">
                                            <p:txEl>
                                              <p:charRg st="0" end="23"/>
                                            </p:txEl>
                                          </p:spTgt>
                                        </p:tgtEl>
                                        <p:attrNameLst>
                                          <p:attrName>ppt_y</p:attrName>
                                        </p:attrNameLst>
                                      </p:cBhvr>
                                      <p:tavLst>
                                        <p:tav tm="0" fmla="#ppt_y-sin(pi*$)/27">
                                          <p:val>
                                            <p:fltVal val="0.000000"/>
                                          </p:val>
                                        </p:tav>
                                        <p:tav tm="100000">
                                          <p:val>
                                            <p:fltVal val="1.000000"/>
                                          </p:val>
                                        </p:tav>
                                      </p:tavLst>
                                    </p:anim>
                                    <p:anim calcmode="lin" valueType="num">
                                      <p:cBhvr>
                                        <p:cTn id="36" dur="164" tmFilter="0, 0; 0.125,0.2665; 0.25,0.4; 0.375,0.465; 0.5,0.5;  0.625,0.535; 0.75,0.6; 0.875,0.7335; 1,1">
                                          <p:stCondLst>
                                            <p:cond delay="1656"/>
                                          </p:stCondLst>
                                        </p:cTn>
                                        <p:tgtEl>
                                          <p:spTgt spid="35842">
                                            <p:txEl>
                                              <p:charRg st="0" end="23"/>
                                            </p:txEl>
                                          </p:spTgt>
                                        </p:tgtEl>
                                        <p:attrNameLst>
                                          <p:attrName>ppt_y</p:attrName>
                                        </p:attrNameLst>
                                      </p:cBhvr>
                                      <p:tavLst>
                                        <p:tav tm="0" fmla="#ppt_y-sin(pi*$)/81">
                                          <p:val>
                                            <p:fltVal val="0.000000"/>
                                          </p:val>
                                        </p:tav>
                                        <p:tav tm="100000">
                                          <p:val>
                                            <p:fltVal val="1.000000"/>
                                          </p:val>
                                        </p:tav>
                                      </p:tavLst>
                                    </p:anim>
                                    <p:animScale>
                                      <p:cBhvr>
                                        <p:cTn id="37" dur="26">
                                          <p:stCondLst>
                                            <p:cond delay="650"/>
                                          </p:stCondLst>
                                        </p:cTn>
                                        <p:tgtEl>
                                          <p:spTgt spid="35842">
                                            <p:txEl>
                                              <p:charRg st="0" end="23"/>
                                            </p:txEl>
                                          </p:spTgt>
                                        </p:tgtEl>
                                      </p:cBhvr>
                                      <p:to x="100000" y="60000"/>
                                    </p:animScale>
                                    <p:animScale>
                                      <p:cBhvr>
                                        <p:cTn id="38" dur="166" decel="50000">
                                          <p:stCondLst>
                                            <p:cond delay="676"/>
                                          </p:stCondLst>
                                        </p:cTn>
                                        <p:tgtEl>
                                          <p:spTgt spid="35842">
                                            <p:txEl>
                                              <p:charRg st="0" end="23"/>
                                            </p:txEl>
                                          </p:spTgt>
                                        </p:tgtEl>
                                      </p:cBhvr>
                                      <p:to x="100000" y="100000"/>
                                    </p:animScale>
                                    <p:animScale>
                                      <p:cBhvr>
                                        <p:cTn id="39" dur="26">
                                          <p:stCondLst>
                                            <p:cond delay="1312"/>
                                          </p:stCondLst>
                                        </p:cTn>
                                        <p:tgtEl>
                                          <p:spTgt spid="35842">
                                            <p:txEl>
                                              <p:charRg st="0" end="23"/>
                                            </p:txEl>
                                          </p:spTgt>
                                        </p:tgtEl>
                                      </p:cBhvr>
                                      <p:to x="100000" y="80000"/>
                                    </p:animScale>
                                    <p:animScale>
                                      <p:cBhvr>
                                        <p:cTn id="40" dur="166" decel="50000">
                                          <p:stCondLst>
                                            <p:cond delay="1338"/>
                                          </p:stCondLst>
                                        </p:cTn>
                                        <p:tgtEl>
                                          <p:spTgt spid="35842">
                                            <p:txEl>
                                              <p:charRg st="0" end="23"/>
                                            </p:txEl>
                                          </p:spTgt>
                                        </p:tgtEl>
                                      </p:cBhvr>
                                      <p:to x="100000" y="100000"/>
                                    </p:animScale>
                                    <p:animScale>
                                      <p:cBhvr>
                                        <p:cTn id="41" dur="26">
                                          <p:stCondLst>
                                            <p:cond delay="1642"/>
                                          </p:stCondLst>
                                        </p:cTn>
                                        <p:tgtEl>
                                          <p:spTgt spid="35842">
                                            <p:txEl>
                                              <p:charRg st="0" end="23"/>
                                            </p:txEl>
                                          </p:spTgt>
                                        </p:tgtEl>
                                      </p:cBhvr>
                                      <p:to x="100000" y="90000"/>
                                    </p:animScale>
                                    <p:animScale>
                                      <p:cBhvr>
                                        <p:cTn id="42" dur="166" decel="50000">
                                          <p:stCondLst>
                                            <p:cond delay="1668"/>
                                          </p:stCondLst>
                                        </p:cTn>
                                        <p:tgtEl>
                                          <p:spTgt spid="35842">
                                            <p:txEl>
                                              <p:charRg st="0" end="23"/>
                                            </p:txEl>
                                          </p:spTgt>
                                        </p:tgtEl>
                                      </p:cBhvr>
                                      <p:to x="100000" y="100000"/>
                                    </p:animScale>
                                    <p:animScale>
                                      <p:cBhvr>
                                        <p:cTn id="43" dur="26">
                                          <p:stCondLst>
                                            <p:cond delay="1808"/>
                                          </p:stCondLst>
                                        </p:cTn>
                                        <p:tgtEl>
                                          <p:spTgt spid="35842">
                                            <p:txEl>
                                              <p:charRg st="0" end="23"/>
                                            </p:txEl>
                                          </p:spTgt>
                                        </p:tgtEl>
                                      </p:cBhvr>
                                      <p:to x="100000" y="95000"/>
                                    </p:animScale>
                                    <p:animScale>
                                      <p:cBhvr>
                                        <p:cTn id="44" dur="166" decel="50000">
                                          <p:stCondLst>
                                            <p:cond delay="1834"/>
                                          </p:stCondLst>
                                        </p:cTn>
                                        <p:tgtEl>
                                          <p:spTgt spid="35842">
                                            <p:txEl>
                                              <p:charRg st="0" end="23"/>
                                            </p:txEl>
                                          </p:spTgt>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35842">
                                            <p:txEl>
                                              <p:charRg st="23" end="38"/>
                                            </p:txEl>
                                          </p:spTgt>
                                        </p:tgtEl>
                                        <p:attrNameLst>
                                          <p:attrName>style.visibility</p:attrName>
                                        </p:attrNameLst>
                                      </p:cBhvr>
                                      <p:to>
                                        <p:strVal val="visible"/>
                                      </p:to>
                                    </p:set>
                                    <p:animEffect transition="in" filter="wipe(down)">
                                      <p:cBhvr>
                                        <p:cTn id="49" dur="580">
                                          <p:stCondLst>
                                            <p:cond delay="0"/>
                                          </p:stCondLst>
                                        </p:cTn>
                                        <p:tgtEl>
                                          <p:spTgt spid="35842">
                                            <p:txEl>
                                              <p:charRg st="23" end="38"/>
                                            </p:txEl>
                                          </p:spTgt>
                                        </p:tgtEl>
                                      </p:cBhvr>
                                    </p:animEffect>
                                    <p:anim calcmode="lin" valueType="num">
                                      <p:cBhvr>
                                        <p:cTn id="50" dur="1822" tmFilter="0,0; 0.14,0.36; 0.43,0.73; 0.71,0.91; 1.0,1.0">
                                          <p:stCondLst>
                                            <p:cond delay="0"/>
                                          </p:stCondLst>
                                        </p:cTn>
                                        <p:tgtEl>
                                          <p:spTgt spid="35842">
                                            <p:txEl>
                                              <p:charRg st="23" end="38"/>
                                            </p:txEl>
                                          </p:spTgt>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35842">
                                            <p:txEl>
                                              <p:charRg st="23" end="38"/>
                                            </p:txEl>
                                          </p:spTgt>
                                        </p:tgtEl>
                                        <p:attrNameLst>
                                          <p:attrName>ppt_y</p:attrName>
                                        </p:attrNameLst>
                                      </p:cBhvr>
                                      <p:tavLst>
                                        <p:tav tm="0" fmla="#ppt_y-sin(pi*$)/3">
                                          <p:val>
                                            <p:fltVal val="0.500000"/>
                                          </p:val>
                                        </p:tav>
                                        <p:tav tm="100000">
                                          <p:val>
                                            <p:fltVal val="1.000000"/>
                                          </p:val>
                                        </p:tav>
                                      </p:tavLst>
                                    </p:anim>
                                    <p:anim calcmode="lin" valueType="num">
                                      <p:cBhvr>
                                        <p:cTn id="52" dur="664" tmFilter="0, 0; 0.125,0.2665; 0.25,0.4; 0.375,0.465; 0.5,0.5;  0.625,0.535; 0.75,0.6; 0.875,0.7335; 1,1">
                                          <p:stCondLst>
                                            <p:cond delay="664"/>
                                          </p:stCondLst>
                                        </p:cTn>
                                        <p:tgtEl>
                                          <p:spTgt spid="35842">
                                            <p:txEl>
                                              <p:charRg st="23" end="38"/>
                                            </p:txEl>
                                          </p:spTgt>
                                        </p:tgtEl>
                                        <p:attrNameLst>
                                          <p:attrName>ppt_y</p:attrName>
                                        </p:attrNameLst>
                                      </p:cBhvr>
                                      <p:tavLst>
                                        <p:tav tm="0" fmla="#ppt_y-sin(pi*$)/9">
                                          <p:val>
                                            <p:fltVal val="0.000000"/>
                                          </p:val>
                                        </p:tav>
                                        <p:tav tm="100000">
                                          <p:val>
                                            <p:fltVal val="1.000000"/>
                                          </p:val>
                                        </p:tav>
                                      </p:tavLst>
                                    </p:anim>
                                    <p:anim calcmode="lin" valueType="num">
                                      <p:cBhvr>
                                        <p:cTn id="53" dur="332" tmFilter="0, 0; 0.125,0.2665; 0.25,0.4; 0.375,0.465; 0.5,0.5;  0.625,0.535; 0.75,0.6; 0.875,0.7335; 1,1">
                                          <p:stCondLst>
                                            <p:cond delay="1324"/>
                                          </p:stCondLst>
                                        </p:cTn>
                                        <p:tgtEl>
                                          <p:spTgt spid="35842">
                                            <p:txEl>
                                              <p:charRg st="23" end="38"/>
                                            </p:txEl>
                                          </p:spTgt>
                                        </p:tgtEl>
                                        <p:attrNameLst>
                                          <p:attrName>ppt_y</p:attrName>
                                        </p:attrNameLst>
                                      </p:cBhvr>
                                      <p:tavLst>
                                        <p:tav tm="0" fmla="#ppt_y-sin(pi*$)/27">
                                          <p:val>
                                            <p:fltVal val="0.000000"/>
                                          </p:val>
                                        </p:tav>
                                        <p:tav tm="100000">
                                          <p:val>
                                            <p:fltVal val="1.000000"/>
                                          </p:val>
                                        </p:tav>
                                      </p:tavLst>
                                    </p:anim>
                                    <p:anim calcmode="lin" valueType="num">
                                      <p:cBhvr>
                                        <p:cTn id="54" dur="164" tmFilter="0, 0; 0.125,0.2665; 0.25,0.4; 0.375,0.465; 0.5,0.5;  0.625,0.535; 0.75,0.6; 0.875,0.7335; 1,1">
                                          <p:stCondLst>
                                            <p:cond delay="1656"/>
                                          </p:stCondLst>
                                        </p:cTn>
                                        <p:tgtEl>
                                          <p:spTgt spid="35842">
                                            <p:txEl>
                                              <p:charRg st="23" end="38"/>
                                            </p:txEl>
                                          </p:spTgt>
                                        </p:tgtEl>
                                        <p:attrNameLst>
                                          <p:attrName>ppt_y</p:attrName>
                                        </p:attrNameLst>
                                      </p:cBhvr>
                                      <p:tavLst>
                                        <p:tav tm="0" fmla="#ppt_y-sin(pi*$)/81">
                                          <p:val>
                                            <p:fltVal val="0.000000"/>
                                          </p:val>
                                        </p:tav>
                                        <p:tav tm="100000">
                                          <p:val>
                                            <p:fltVal val="1.000000"/>
                                          </p:val>
                                        </p:tav>
                                      </p:tavLst>
                                    </p:anim>
                                    <p:animScale>
                                      <p:cBhvr>
                                        <p:cTn id="55" dur="26">
                                          <p:stCondLst>
                                            <p:cond delay="650"/>
                                          </p:stCondLst>
                                        </p:cTn>
                                        <p:tgtEl>
                                          <p:spTgt spid="35842">
                                            <p:txEl>
                                              <p:charRg st="23" end="38"/>
                                            </p:txEl>
                                          </p:spTgt>
                                        </p:tgtEl>
                                      </p:cBhvr>
                                      <p:to x="100000" y="60000"/>
                                    </p:animScale>
                                    <p:animScale>
                                      <p:cBhvr>
                                        <p:cTn id="56" dur="166" decel="50000">
                                          <p:stCondLst>
                                            <p:cond delay="676"/>
                                          </p:stCondLst>
                                        </p:cTn>
                                        <p:tgtEl>
                                          <p:spTgt spid="35842">
                                            <p:txEl>
                                              <p:charRg st="23" end="38"/>
                                            </p:txEl>
                                          </p:spTgt>
                                        </p:tgtEl>
                                      </p:cBhvr>
                                      <p:to x="100000" y="100000"/>
                                    </p:animScale>
                                    <p:animScale>
                                      <p:cBhvr>
                                        <p:cTn id="57" dur="26">
                                          <p:stCondLst>
                                            <p:cond delay="1312"/>
                                          </p:stCondLst>
                                        </p:cTn>
                                        <p:tgtEl>
                                          <p:spTgt spid="35842">
                                            <p:txEl>
                                              <p:charRg st="23" end="38"/>
                                            </p:txEl>
                                          </p:spTgt>
                                        </p:tgtEl>
                                      </p:cBhvr>
                                      <p:to x="100000" y="80000"/>
                                    </p:animScale>
                                    <p:animScale>
                                      <p:cBhvr>
                                        <p:cTn id="58" dur="166" decel="50000">
                                          <p:stCondLst>
                                            <p:cond delay="1338"/>
                                          </p:stCondLst>
                                        </p:cTn>
                                        <p:tgtEl>
                                          <p:spTgt spid="35842">
                                            <p:txEl>
                                              <p:charRg st="23" end="38"/>
                                            </p:txEl>
                                          </p:spTgt>
                                        </p:tgtEl>
                                      </p:cBhvr>
                                      <p:to x="100000" y="100000"/>
                                    </p:animScale>
                                    <p:animScale>
                                      <p:cBhvr>
                                        <p:cTn id="59" dur="26">
                                          <p:stCondLst>
                                            <p:cond delay="1642"/>
                                          </p:stCondLst>
                                        </p:cTn>
                                        <p:tgtEl>
                                          <p:spTgt spid="35842">
                                            <p:txEl>
                                              <p:charRg st="23" end="38"/>
                                            </p:txEl>
                                          </p:spTgt>
                                        </p:tgtEl>
                                      </p:cBhvr>
                                      <p:to x="100000" y="90000"/>
                                    </p:animScale>
                                    <p:animScale>
                                      <p:cBhvr>
                                        <p:cTn id="60" dur="166" decel="50000">
                                          <p:stCondLst>
                                            <p:cond delay="1668"/>
                                          </p:stCondLst>
                                        </p:cTn>
                                        <p:tgtEl>
                                          <p:spTgt spid="35842">
                                            <p:txEl>
                                              <p:charRg st="23" end="38"/>
                                            </p:txEl>
                                          </p:spTgt>
                                        </p:tgtEl>
                                      </p:cBhvr>
                                      <p:to x="100000" y="100000"/>
                                    </p:animScale>
                                    <p:animScale>
                                      <p:cBhvr>
                                        <p:cTn id="61" dur="26">
                                          <p:stCondLst>
                                            <p:cond delay="1808"/>
                                          </p:stCondLst>
                                        </p:cTn>
                                        <p:tgtEl>
                                          <p:spTgt spid="35842">
                                            <p:txEl>
                                              <p:charRg st="23" end="38"/>
                                            </p:txEl>
                                          </p:spTgt>
                                        </p:tgtEl>
                                      </p:cBhvr>
                                      <p:to x="100000" y="95000"/>
                                    </p:animScale>
                                    <p:animScale>
                                      <p:cBhvr>
                                        <p:cTn id="62" dur="166" decel="50000">
                                          <p:stCondLst>
                                            <p:cond delay="1834"/>
                                          </p:stCondLst>
                                        </p:cTn>
                                        <p:tgtEl>
                                          <p:spTgt spid="35842">
                                            <p:txEl>
                                              <p:charRg st="23" end="38"/>
                                            </p:txEl>
                                          </p:spTgt>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grpId="0" nodeType="clickEffect">
                                  <p:stCondLst>
                                    <p:cond delay="0"/>
                                  </p:stCondLst>
                                  <p:childTnLst>
                                    <p:set>
                                      <p:cBhvr>
                                        <p:cTn id="66" dur="1" fill="hold">
                                          <p:stCondLst>
                                            <p:cond delay="0"/>
                                          </p:stCondLst>
                                        </p:cTn>
                                        <p:tgtEl>
                                          <p:spTgt spid="35842">
                                            <p:txEl>
                                              <p:charRg st="38" end="53"/>
                                            </p:txEl>
                                          </p:spTgt>
                                        </p:tgtEl>
                                        <p:attrNameLst>
                                          <p:attrName>style.visibility</p:attrName>
                                        </p:attrNameLst>
                                      </p:cBhvr>
                                      <p:to>
                                        <p:strVal val="visible"/>
                                      </p:to>
                                    </p:set>
                                    <p:animEffect transition="in" filter="wipe(down)">
                                      <p:cBhvr>
                                        <p:cTn id="67" dur="580">
                                          <p:stCondLst>
                                            <p:cond delay="0"/>
                                          </p:stCondLst>
                                        </p:cTn>
                                        <p:tgtEl>
                                          <p:spTgt spid="35842">
                                            <p:txEl>
                                              <p:charRg st="38" end="53"/>
                                            </p:txEl>
                                          </p:spTgt>
                                        </p:tgtEl>
                                      </p:cBhvr>
                                    </p:animEffect>
                                    <p:anim calcmode="lin" valueType="num">
                                      <p:cBhvr>
                                        <p:cTn id="68" dur="1822" tmFilter="0,0; 0.14,0.36; 0.43,0.73; 0.71,0.91; 1.0,1.0">
                                          <p:stCondLst>
                                            <p:cond delay="0"/>
                                          </p:stCondLst>
                                        </p:cTn>
                                        <p:tgtEl>
                                          <p:spTgt spid="35842">
                                            <p:txEl>
                                              <p:charRg st="38" end="53"/>
                                            </p:txEl>
                                          </p:spTgt>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35842">
                                            <p:txEl>
                                              <p:charRg st="38" end="53"/>
                                            </p:txEl>
                                          </p:spTgt>
                                        </p:tgtEl>
                                        <p:attrNameLst>
                                          <p:attrName>ppt_y</p:attrName>
                                        </p:attrNameLst>
                                      </p:cBhvr>
                                      <p:tavLst>
                                        <p:tav tm="0" fmla="#ppt_y-sin(pi*$)/3">
                                          <p:val>
                                            <p:fltVal val="0.500000"/>
                                          </p:val>
                                        </p:tav>
                                        <p:tav tm="100000">
                                          <p:val>
                                            <p:fltVal val="1.000000"/>
                                          </p:val>
                                        </p:tav>
                                      </p:tavLst>
                                    </p:anim>
                                    <p:anim calcmode="lin" valueType="num">
                                      <p:cBhvr>
                                        <p:cTn id="70" dur="664" tmFilter="0, 0; 0.125,0.2665; 0.25,0.4; 0.375,0.465; 0.5,0.5;  0.625,0.535; 0.75,0.6; 0.875,0.7335; 1,1">
                                          <p:stCondLst>
                                            <p:cond delay="664"/>
                                          </p:stCondLst>
                                        </p:cTn>
                                        <p:tgtEl>
                                          <p:spTgt spid="35842">
                                            <p:txEl>
                                              <p:charRg st="38" end="53"/>
                                            </p:txEl>
                                          </p:spTgt>
                                        </p:tgtEl>
                                        <p:attrNameLst>
                                          <p:attrName>ppt_y</p:attrName>
                                        </p:attrNameLst>
                                      </p:cBhvr>
                                      <p:tavLst>
                                        <p:tav tm="0" fmla="#ppt_y-sin(pi*$)/9">
                                          <p:val>
                                            <p:fltVal val="0.000000"/>
                                          </p:val>
                                        </p:tav>
                                        <p:tav tm="100000">
                                          <p:val>
                                            <p:fltVal val="1.000000"/>
                                          </p:val>
                                        </p:tav>
                                      </p:tavLst>
                                    </p:anim>
                                    <p:anim calcmode="lin" valueType="num">
                                      <p:cBhvr>
                                        <p:cTn id="71" dur="332" tmFilter="0, 0; 0.125,0.2665; 0.25,0.4; 0.375,0.465; 0.5,0.5;  0.625,0.535; 0.75,0.6; 0.875,0.7335; 1,1">
                                          <p:stCondLst>
                                            <p:cond delay="1324"/>
                                          </p:stCondLst>
                                        </p:cTn>
                                        <p:tgtEl>
                                          <p:spTgt spid="35842">
                                            <p:txEl>
                                              <p:charRg st="38" end="53"/>
                                            </p:txEl>
                                          </p:spTgt>
                                        </p:tgtEl>
                                        <p:attrNameLst>
                                          <p:attrName>ppt_y</p:attrName>
                                        </p:attrNameLst>
                                      </p:cBhvr>
                                      <p:tavLst>
                                        <p:tav tm="0" fmla="#ppt_y-sin(pi*$)/27">
                                          <p:val>
                                            <p:fltVal val="0.000000"/>
                                          </p:val>
                                        </p:tav>
                                        <p:tav tm="100000">
                                          <p:val>
                                            <p:fltVal val="1.000000"/>
                                          </p:val>
                                        </p:tav>
                                      </p:tavLst>
                                    </p:anim>
                                    <p:anim calcmode="lin" valueType="num">
                                      <p:cBhvr>
                                        <p:cTn id="72" dur="164" tmFilter="0, 0; 0.125,0.2665; 0.25,0.4; 0.375,0.465; 0.5,0.5;  0.625,0.535; 0.75,0.6; 0.875,0.7335; 1,1">
                                          <p:stCondLst>
                                            <p:cond delay="1656"/>
                                          </p:stCondLst>
                                        </p:cTn>
                                        <p:tgtEl>
                                          <p:spTgt spid="35842">
                                            <p:txEl>
                                              <p:charRg st="38" end="53"/>
                                            </p:txEl>
                                          </p:spTgt>
                                        </p:tgtEl>
                                        <p:attrNameLst>
                                          <p:attrName>ppt_y</p:attrName>
                                        </p:attrNameLst>
                                      </p:cBhvr>
                                      <p:tavLst>
                                        <p:tav tm="0" fmla="#ppt_y-sin(pi*$)/81">
                                          <p:val>
                                            <p:fltVal val="0.000000"/>
                                          </p:val>
                                        </p:tav>
                                        <p:tav tm="100000">
                                          <p:val>
                                            <p:fltVal val="1.000000"/>
                                          </p:val>
                                        </p:tav>
                                      </p:tavLst>
                                    </p:anim>
                                    <p:animScale>
                                      <p:cBhvr>
                                        <p:cTn id="73" dur="26">
                                          <p:stCondLst>
                                            <p:cond delay="650"/>
                                          </p:stCondLst>
                                        </p:cTn>
                                        <p:tgtEl>
                                          <p:spTgt spid="35842">
                                            <p:txEl>
                                              <p:charRg st="38" end="53"/>
                                            </p:txEl>
                                          </p:spTgt>
                                        </p:tgtEl>
                                      </p:cBhvr>
                                      <p:to x="100000" y="60000"/>
                                    </p:animScale>
                                    <p:animScale>
                                      <p:cBhvr>
                                        <p:cTn id="74" dur="166" decel="50000">
                                          <p:stCondLst>
                                            <p:cond delay="676"/>
                                          </p:stCondLst>
                                        </p:cTn>
                                        <p:tgtEl>
                                          <p:spTgt spid="35842">
                                            <p:txEl>
                                              <p:charRg st="38" end="53"/>
                                            </p:txEl>
                                          </p:spTgt>
                                        </p:tgtEl>
                                      </p:cBhvr>
                                      <p:to x="100000" y="100000"/>
                                    </p:animScale>
                                    <p:animScale>
                                      <p:cBhvr>
                                        <p:cTn id="75" dur="26">
                                          <p:stCondLst>
                                            <p:cond delay="1312"/>
                                          </p:stCondLst>
                                        </p:cTn>
                                        <p:tgtEl>
                                          <p:spTgt spid="35842">
                                            <p:txEl>
                                              <p:charRg st="38" end="53"/>
                                            </p:txEl>
                                          </p:spTgt>
                                        </p:tgtEl>
                                      </p:cBhvr>
                                      <p:to x="100000" y="80000"/>
                                    </p:animScale>
                                    <p:animScale>
                                      <p:cBhvr>
                                        <p:cTn id="76" dur="166" decel="50000">
                                          <p:stCondLst>
                                            <p:cond delay="1338"/>
                                          </p:stCondLst>
                                        </p:cTn>
                                        <p:tgtEl>
                                          <p:spTgt spid="35842">
                                            <p:txEl>
                                              <p:charRg st="38" end="53"/>
                                            </p:txEl>
                                          </p:spTgt>
                                        </p:tgtEl>
                                      </p:cBhvr>
                                      <p:to x="100000" y="100000"/>
                                    </p:animScale>
                                    <p:animScale>
                                      <p:cBhvr>
                                        <p:cTn id="77" dur="26">
                                          <p:stCondLst>
                                            <p:cond delay="1642"/>
                                          </p:stCondLst>
                                        </p:cTn>
                                        <p:tgtEl>
                                          <p:spTgt spid="35842">
                                            <p:txEl>
                                              <p:charRg st="38" end="53"/>
                                            </p:txEl>
                                          </p:spTgt>
                                        </p:tgtEl>
                                      </p:cBhvr>
                                      <p:to x="100000" y="90000"/>
                                    </p:animScale>
                                    <p:animScale>
                                      <p:cBhvr>
                                        <p:cTn id="78" dur="166" decel="50000">
                                          <p:stCondLst>
                                            <p:cond delay="1668"/>
                                          </p:stCondLst>
                                        </p:cTn>
                                        <p:tgtEl>
                                          <p:spTgt spid="35842">
                                            <p:txEl>
                                              <p:charRg st="38" end="53"/>
                                            </p:txEl>
                                          </p:spTgt>
                                        </p:tgtEl>
                                      </p:cBhvr>
                                      <p:to x="100000" y="100000"/>
                                    </p:animScale>
                                    <p:animScale>
                                      <p:cBhvr>
                                        <p:cTn id="79" dur="26">
                                          <p:stCondLst>
                                            <p:cond delay="1808"/>
                                          </p:stCondLst>
                                        </p:cTn>
                                        <p:tgtEl>
                                          <p:spTgt spid="35842">
                                            <p:txEl>
                                              <p:charRg st="38" end="53"/>
                                            </p:txEl>
                                          </p:spTgt>
                                        </p:tgtEl>
                                      </p:cBhvr>
                                      <p:to x="100000" y="95000"/>
                                    </p:animScale>
                                    <p:animScale>
                                      <p:cBhvr>
                                        <p:cTn id="80" dur="166" decel="50000">
                                          <p:stCondLst>
                                            <p:cond delay="1834"/>
                                          </p:stCondLst>
                                        </p:cTn>
                                        <p:tgtEl>
                                          <p:spTgt spid="35842">
                                            <p:txEl>
                                              <p:charRg st="38" end="53"/>
                                            </p:txEl>
                                          </p:spTgt>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23" presetClass="entr" presetSubtype="16" fill="hold" grpId="0" nodeType="clickEffect">
                                  <p:stCondLst>
                                    <p:cond delay="0"/>
                                  </p:stCondLst>
                                  <p:childTnLst>
                                    <p:set>
                                      <p:cBhvr>
                                        <p:cTn id="84" dur="1" fill="hold">
                                          <p:stCondLst>
                                            <p:cond delay="0"/>
                                          </p:stCondLst>
                                        </p:cTn>
                                        <p:tgtEl>
                                          <p:spTgt spid="35844"/>
                                        </p:tgtEl>
                                        <p:attrNameLst>
                                          <p:attrName>style.visibility</p:attrName>
                                        </p:attrNameLst>
                                      </p:cBhvr>
                                      <p:to>
                                        <p:strVal val="visible"/>
                                      </p:to>
                                    </p:set>
                                    <p:anim calcmode="lin" valueType="num">
                                      <p:cBhvr>
                                        <p:cTn id="85" dur="2000" fill="hold"/>
                                        <p:tgtEl>
                                          <p:spTgt spid="35844"/>
                                        </p:tgtEl>
                                        <p:attrNameLst>
                                          <p:attrName>ppt_w</p:attrName>
                                        </p:attrNameLst>
                                      </p:cBhvr>
                                      <p:tavLst>
                                        <p:tav tm="0">
                                          <p:val>
                                            <p:fltVal val="0.000000"/>
                                          </p:val>
                                        </p:tav>
                                        <p:tav tm="100000">
                                          <p:val>
                                            <p:strVal val="#ppt_w"/>
                                          </p:val>
                                        </p:tav>
                                      </p:tavLst>
                                    </p:anim>
                                    <p:anim calcmode="lin" valueType="num">
                                      <p:cBhvr>
                                        <p:cTn id="86" dur="2000" fill="hold"/>
                                        <p:tgtEl>
                                          <p:spTgt spid="35844"/>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nimBg="1" uiExpand="1" build="p"/>
      <p:bldP spid="35843" grpId="0" animBg="1"/>
      <p:bldP spid="3584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Rectangle 2"/>
          <p:cNvSpPr>
            <a:spLocks noGrp="1"/>
          </p:cNvSpPr>
          <p:nvPr>
            <p:ph idx="1"/>
          </p:nvPr>
        </p:nvSpPr>
        <p:spPr>
          <a:xfrm>
            <a:off x="457200" y="1600200"/>
            <a:ext cx="3898900" cy="4525963"/>
          </a:xfrm>
          <a:solidFill>
            <a:schemeClr val="folHlink">
              <a:alpha val="100000"/>
            </a:schemeClr>
          </a:solidFill>
          <a:ln>
            <a:solidFill>
              <a:srgbClr val="FF3300">
                <a:alpha val="100000"/>
              </a:srgbClr>
            </a:solidFill>
            <a:miter/>
          </a:ln>
        </p:spPr>
        <p:txBody>
          <a:bodyPr vert="horz" wrap="square" lIns="91440" tIns="45720" rIns="91440" bIns="45720" anchor="t"/>
          <a:p>
            <a:pPr eaLnBrk="1" hangingPunct="1"/>
            <a:r>
              <a:rPr lang="zh-CN" altLang="en-US" sz="2800" dirty="0">
                <a:solidFill>
                  <a:srgbClr val="0000FF"/>
                </a:solidFill>
              </a:rPr>
              <a:t>天下归仁 </a:t>
            </a:r>
            <a:endParaRPr lang="zh-CN" altLang="en-US" sz="2800" dirty="0">
              <a:solidFill>
                <a:srgbClr val="0000FF"/>
              </a:solidFill>
            </a:endParaRPr>
          </a:p>
          <a:p>
            <a:pPr eaLnBrk="1" hangingPunct="1"/>
            <a:r>
              <a:rPr lang="zh-CN" altLang="en-US" sz="2800" dirty="0">
                <a:solidFill>
                  <a:srgbClr val="0000FF"/>
                </a:solidFill>
              </a:rPr>
              <a:t>在邦无怨，在家无怨。 </a:t>
            </a:r>
            <a:endParaRPr lang="zh-CN" altLang="en-US" sz="2800" dirty="0">
              <a:solidFill>
                <a:srgbClr val="0000FF"/>
              </a:solidFill>
            </a:endParaRPr>
          </a:p>
          <a:p>
            <a:pPr eaLnBrk="1" hangingPunct="1"/>
            <a:r>
              <a:rPr lang="zh-CN" altLang="en-US" sz="2800" dirty="0">
                <a:solidFill>
                  <a:srgbClr val="0000FF"/>
                </a:solidFill>
              </a:rPr>
              <a:t>我欲仁，斯仁至矣。 </a:t>
            </a:r>
            <a:endParaRPr lang="zh-CN" altLang="en-US" sz="2800" dirty="0">
              <a:solidFill>
                <a:srgbClr val="0000FF"/>
              </a:solidFill>
            </a:endParaRPr>
          </a:p>
          <a:p>
            <a:pPr eaLnBrk="1" hangingPunct="1"/>
            <a:r>
              <a:rPr lang="zh-CN" altLang="en-US" sz="2800" dirty="0">
                <a:solidFill>
                  <a:srgbClr val="0000FF"/>
                </a:solidFill>
              </a:rPr>
              <a:t>仁者安仁，智者利仁。 </a:t>
            </a:r>
            <a:endParaRPr lang="zh-CN" altLang="en-US" sz="2800" dirty="0">
              <a:solidFill>
                <a:srgbClr val="0000FF"/>
              </a:solidFill>
            </a:endParaRPr>
          </a:p>
        </p:txBody>
      </p:sp>
      <p:sp>
        <p:nvSpPr>
          <p:cNvPr id="36867" name="Text Box 3"/>
          <p:cNvSpPr/>
          <p:nvPr>
            <p:ph type="title"/>
          </p:nvPr>
        </p:nvSpPr>
        <p:spPr>
          <a:xfrm>
            <a:off x="457200" y="274638"/>
            <a:ext cx="3970338" cy="1143000"/>
          </a:xfrm>
          <a:solidFill>
            <a:schemeClr val="hlink">
              <a:alpha val="100000"/>
            </a:schemeClr>
          </a:solidFill>
          <a:ln>
            <a:solidFill>
              <a:srgbClr val="0000FF">
                <a:alpha val="100000"/>
              </a:srgbClr>
            </a:solidFill>
            <a:miter/>
          </a:ln>
        </p:spPr>
        <p:txBody>
          <a:bodyPr vert="horz" wrap="square" lIns="91440" tIns="45720" rIns="91440" bIns="45720" anchor="ctr"/>
          <a:p>
            <a:pPr algn="l" eaLnBrk="1" hangingPunct="1">
              <a:spcBef>
                <a:spcPct val="50000"/>
              </a:spcBef>
            </a:pPr>
            <a:r>
              <a:rPr lang="zh-CN" altLang="en-US" sz="4000" dirty="0">
                <a:solidFill>
                  <a:srgbClr val="FF3300"/>
                </a:solidFill>
              </a:rPr>
              <a:t>施仁后会如何？</a:t>
            </a:r>
            <a:endParaRPr lang="zh-CN" altLang="en-US" sz="4000" dirty="0">
              <a:solidFill>
                <a:srgbClr val="FF3300"/>
              </a:solidFill>
            </a:endParaRPr>
          </a:p>
        </p:txBody>
      </p:sp>
      <p:pic>
        <p:nvPicPr>
          <p:cNvPr id="35844" name="Picture 4" descr="01300000198582121679117408515"/>
          <p:cNvPicPr>
            <a:picLocks noChangeAspect="1"/>
          </p:cNvPicPr>
          <p:nvPr/>
        </p:nvPicPr>
        <p:blipFill>
          <a:blip r:embed="rId1"/>
          <a:stretch>
            <a:fillRect/>
          </a:stretch>
        </p:blipFill>
        <p:spPr>
          <a:xfrm>
            <a:off x="4716463" y="333375"/>
            <a:ext cx="4176712" cy="58324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6">
                                            <p:bg/>
                                          </p:spTgt>
                                        </p:tgtEl>
                                        <p:attrNameLst>
                                          <p:attrName>style.visibility</p:attrName>
                                        </p:attrNameLst>
                                      </p:cBhvr>
                                      <p:to>
                                        <p:strVal val="visible"/>
                                      </p:to>
                                    </p:set>
                                    <p:anim calcmode="lin" valueType="num">
                                      <p:cBhvr additive="base">
                                        <p:cTn id="7" dur="500" fill="hold"/>
                                        <p:tgtEl>
                                          <p:spTgt spid="3686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6866">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866">
                                            <p:txEl>
                                              <p:pRg st="0" end="0"/>
                                            </p:txEl>
                                          </p:spTgt>
                                        </p:tgtEl>
                                        <p:attrNameLst>
                                          <p:attrName>style.visibility</p:attrName>
                                        </p:attrNameLst>
                                      </p:cBhvr>
                                      <p:to>
                                        <p:strVal val="visible"/>
                                      </p:to>
                                    </p:set>
                                    <p:anim calcmode="lin" valueType="num">
                                      <p:cBhvr additive="base">
                                        <p:cTn id="13" dur="500" fill="hold"/>
                                        <p:tgtEl>
                                          <p:spTgt spid="3686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86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6866">
                                            <p:txEl>
                                              <p:pRg st="1" end="1"/>
                                            </p:txEl>
                                          </p:spTgt>
                                        </p:tgtEl>
                                        <p:attrNameLst>
                                          <p:attrName>style.visibility</p:attrName>
                                        </p:attrNameLst>
                                      </p:cBhvr>
                                      <p:to>
                                        <p:strVal val="visible"/>
                                      </p:to>
                                    </p:set>
                                    <p:anim calcmode="lin" valueType="num">
                                      <p:cBhvr additive="base">
                                        <p:cTn id="19" dur="500" fill="hold"/>
                                        <p:tgtEl>
                                          <p:spTgt spid="3686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686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6866">
                                            <p:txEl>
                                              <p:pRg st="2" end="2"/>
                                            </p:txEl>
                                          </p:spTgt>
                                        </p:tgtEl>
                                        <p:attrNameLst>
                                          <p:attrName>style.visibility</p:attrName>
                                        </p:attrNameLst>
                                      </p:cBhvr>
                                      <p:to>
                                        <p:strVal val="visible"/>
                                      </p:to>
                                    </p:set>
                                    <p:anim calcmode="lin" valueType="num">
                                      <p:cBhvr additive="base">
                                        <p:cTn id="25" dur="500" fill="hold"/>
                                        <p:tgtEl>
                                          <p:spTgt spid="36866">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686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6866">
                                            <p:txEl>
                                              <p:pRg st="3" end="3"/>
                                            </p:txEl>
                                          </p:spTgt>
                                        </p:tgtEl>
                                        <p:attrNameLst>
                                          <p:attrName>style.visibility</p:attrName>
                                        </p:attrNameLst>
                                      </p:cBhvr>
                                      <p:to>
                                        <p:strVal val="visible"/>
                                      </p:to>
                                    </p:set>
                                    <p:anim calcmode="lin" valueType="num">
                                      <p:cBhvr additive="base">
                                        <p:cTn id="31" dur="500" fill="hold"/>
                                        <p:tgtEl>
                                          <p:spTgt spid="36866">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686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nimBg="1"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Text Box 2"/>
          <p:cNvSpPr txBox="1"/>
          <p:nvPr/>
        </p:nvSpPr>
        <p:spPr>
          <a:xfrm>
            <a:off x="179388" y="1557338"/>
            <a:ext cx="8786812" cy="3784600"/>
          </a:xfrm>
          <a:prstGeom prst="rect">
            <a:avLst/>
          </a:prstGeom>
          <a:solidFill>
            <a:schemeClr val="accent1"/>
          </a:solidFill>
          <a:ln w="9525">
            <a:noFill/>
          </a:ln>
        </p:spPr>
        <p:txBody>
          <a:bodyPr>
            <a:spAutoFit/>
          </a:bodyPr>
          <a:p>
            <a:pPr>
              <a:spcBef>
                <a:spcPct val="50000"/>
              </a:spcBef>
            </a:pPr>
            <a:r>
              <a:rPr lang="zh-CN" altLang="en-US" sz="3600" b="1" dirty="0">
                <a:solidFill>
                  <a:schemeClr val="accent2"/>
                </a:solidFill>
                <a:latin typeface="Arial" panose="020B0604020202020204" pitchFamily="34" charset="0"/>
              </a:rPr>
              <a:t>     二、当大家了解完孔子的仁之后，大家得到了哪些启发？现实生活中我们需不需要践行仁？要怎么做才是“仁”呢？接下来，让我们再一次与孔子亲密接触，看看我们应该怎样在现实生活中运用“仁”学。 </a:t>
            </a:r>
            <a:r>
              <a:rPr lang="zh-CN" altLang="en-US" sz="3600" b="1" dirty="0">
                <a:latin typeface="Arial" panose="020B0604020202020204" pitchFamily="34" charset="0"/>
              </a:rPr>
              <a:t> </a:t>
            </a:r>
            <a:br>
              <a:rPr lang="zh-CN" altLang="en-US" dirty="0">
                <a:latin typeface="Arial" panose="020B0604020202020204" pitchFamily="34" charset="0"/>
              </a:rPr>
            </a:br>
            <a:endParaRPr lang="zh-CN" altLang="en-US" dirty="0">
              <a:latin typeface="Arial" panose="020B0604020202020204" pitchFamily="34" charset="0"/>
            </a:endParaRPr>
          </a:p>
        </p:txBody>
      </p:sp>
    </p:spTree>
  </p:cSld>
  <p:clrMapOvr>
    <a:masterClrMapping/>
  </p:clrMapOvr>
</p:sld>
</file>

<file path=ppt/tags/tag1.xml><?xml version="1.0" encoding="utf-8"?>
<p:tagLst xmlns:p="http://schemas.openxmlformats.org/presentationml/2006/main">
  <p:tag name="REFSHAPE" val="951118596"/>
  <p:tag name="KSO_WM_UNIT_PLACING_PICTURE_USER_VIEWPORT" val="{&quot;height&quot;:3420,&quot;width&quot;:6330}"/>
</p:tagLst>
</file>

<file path=ppt/tags/tag2.xml><?xml version="1.0" encoding="utf-8"?>
<p:tagLst xmlns:p="http://schemas.openxmlformats.org/presentationml/2006/main">
  <p:tag name="REFSHAPE" val="237431908"/>
  <p:tag name="KSO_WM_UNIT_PLACING_PICTURE_USER_VIEWPORT" val="{&quot;height&quot;:6030,&quot;width&quot;:10725}"/>
</p:tagLst>
</file>

<file path=ppt/tags/tag3.xml><?xml version="1.0" encoding="utf-8"?>
<p:tagLst xmlns:p="http://schemas.openxmlformats.org/presentationml/2006/main">
  <p:tag name="REFSHAPE" val="702532380"/>
  <p:tag name="KSO_WM_UNIT_PLACING_PICTURE_USER_VIEWPORT" val="{&quot;height&quot;:6045,&quot;width&quot;:10740}"/>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9944</Words>
  <Application>WPS 演示</Application>
  <PresentationFormat>全屏显示(4:3)</PresentationFormat>
  <Paragraphs>277</Paragraphs>
  <Slides>50</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50</vt:i4>
      </vt:variant>
    </vt:vector>
  </HeadingPairs>
  <TitlesOfParts>
    <vt:vector size="58" baseType="lpstr">
      <vt:lpstr>Arial</vt:lpstr>
      <vt:lpstr>宋体</vt:lpstr>
      <vt:lpstr>Wingdings</vt:lpstr>
      <vt:lpstr>黑体</vt:lpstr>
      <vt:lpstr>微软雅黑</vt:lpstr>
      <vt:lpstr>Arial Unicode MS</vt:lpstr>
      <vt:lpstr>Calibri</vt:lpstr>
      <vt:lpstr>默认设计模板</vt:lpstr>
      <vt:lpstr>PowerPoint 演示文稿</vt:lpstr>
      <vt:lpstr>PowerPoint 演示文稿</vt:lpstr>
      <vt:lpstr>学习目标</vt:lpstr>
      <vt:lpstr>PowerPoint 演示文稿</vt:lpstr>
      <vt:lpstr>《己所不欲，勿施于人》有个核心的字， 这个字是什么？ </vt:lpstr>
      <vt:lpstr>什么是仁？ </vt:lpstr>
      <vt:lpstr>怎样实施仁？</vt:lpstr>
      <vt:lpstr>施仁后会如何？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无言的震撼：当代中国的仁者</vt:lpstr>
      <vt:lpstr>无言的震撼：当代中国的仁者</vt:lpstr>
      <vt:lpstr>      〖主要事迹〗“微尘”起初是青岛一位数次捐款不留姓名的普通市民，后来，扩散成一个爱心群体，再后来，扩展成一个关爱他人的爱心符号。以“微尘”命名的募捐箱、徽章，走进青岛的大街小巷，成为青岛一个体现爱心的公益品牌。     青岛市红十字会的工作人员在翻阅了捐款记录后惊讶地发现，早在2004年，一位神秘女士就已经使用“微尘”的名字多次大额捐款：非典时期捐款2万元，新疆喀什地震捐款5万元，为白血病儿童捐款1万元，湖南灾区捐款5万元……当人们正在努力寻找“微尘”时，一个又一个“微尘”出现了。截至目前，青岛市红十字会收到的上千笔捐款中，很多捐助者都署名“微尘”。每一双充满善意的援手，每一张不同模样的面孔，都记录下一个共同的名字——“微尘”。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w</cp:lastModifiedBy>
  <cp:revision>98</cp:revision>
  <dcterms:created xsi:type="dcterms:W3CDTF">2020-05-20T03:15:00Z</dcterms:created>
  <dcterms:modified xsi:type="dcterms:W3CDTF">2020-05-23T02:02:14Z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2052-11.1.0.9662</vt:lpwstr>
  </property>
</Properties>
</file>