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9" r:id="rId7"/>
    <p:sldId id="285" r:id="rId8"/>
    <p:sldId id="291" r:id="rId9"/>
    <p:sldId id="271" r:id="rId10"/>
    <p:sldId id="273" r:id="rId11"/>
    <p:sldId id="274" r:id="rId12"/>
    <p:sldId id="277" r:id="rId13"/>
    <p:sldId id="302" r:id="rId14"/>
    <p:sldId id="306" r:id="rId15"/>
    <p:sldId id="310" r:id="rId16"/>
    <p:sldId id="313" r:id="rId17"/>
    <p:sldId id="324" r:id="rId18"/>
    <p:sldId id="317" r:id="rId19"/>
    <p:sldId id="331" r:id="rId20"/>
    <p:sldId id="304" r:id="rId21"/>
    <p:sldId id="311" r:id="rId22"/>
    <p:sldId id="312" r:id="rId23"/>
    <p:sldId id="263" r:id="rId24"/>
    <p:sldId id="264" r:id="rId25"/>
    <p:sldId id="265" r:id="rId26"/>
    <p:sldId id="333" r:id="rId27"/>
    <p:sldId id="334" r:id="rId28"/>
    <p:sldId id="335" r:id="rId29"/>
    <p:sldId id="336" r:id="rId30"/>
    <p:sldId id="337" r:id="rId31"/>
    <p:sldId id="338" r:id="rId32"/>
    <p:sldId id="339" r:id="rId33"/>
    <p:sldId id="340" r:id="rId34"/>
    <p:sldId id="341" r:id="rId35"/>
    <p:sldId id="342" r:id="rId36"/>
    <p:sldId id="34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a:srgbClr val="009900"/>
    <a:srgbClr val="7980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40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2582960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252156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3624706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373141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2905159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3561094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2909502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361959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2690114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1787312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4E0088A-1C02-49C5-8E72-19867CD200C5}" type="datetimeFigureOut">
              <a:rPr lang="zh-CN" altLang="en-US" smtClean="0"/>
              <a:t>2016/9/19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3390883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1000"/>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E0088A-1C02-49C5-8E72-19867CD200C5}" type="datetimeFigureOut">
              <a:rPr lang="zh-CN" altLang="en-US" smtClean="0"/>
              <a:t>2016/9/19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A564F3-8F89-4309-A9EC-5FF330458C58}" type="slidenum">
              <a:rPr lang="zh-CN" altLang="en-US" smtClean="0"/>
              <a:t>‹#›</a:t>
            </a:fld>
            <a:endParaRPr lang="zh-CN" altLang="en-US"/>
          </a:p>
        </p:txBody>
      </p:sp>
    </p:spTree>
    <p:extLst>
      <p:ext uri="{BB962C8B-B14F-4D97-AF65-F5344CB8AC3E}">
        <p14:creationId xmlns:p14="http://schemas.microsoft.com/office/powerpoint/2010/main" val="1337418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031966"/>
            <a:ext cx="9144000" cy="1733414"/>
          </a:xfrm>
        </p:spPr>
        <p:txBody>
          <a:bodyPr>
            <a:normAutofit/>
          </a:bodyPr>
          <a:lstStyle/>
          <a:p>
            <a:r>
              <a:rPr lang="zh-CN" altLang="en-US" sz="9600" b="1" dirty="0" smtClean="0">
                <a:solidFill>
                  <a:srgbClr val="FF0000"/>
                </a:solidFill>
                <a:latin typeface="华文隶书" panose="02010800040101010101" pitchFamily="2" charset="-122"/>
                <a:ea typeface="华文隶书" panose="02010800040101010101" pitchFamily="2" charset="-122"/>
              </a:rPr>
              <a:t>忆  读  书</a:t>
            </a:r>
            <a:endParaRPr lang="zh-CN" altLang="en-US" sz="9600" b="1" dirty="0">
              <a:solidFill>
                <a:srgbClr val="FF0000"/>
              </a:solidFill>
              <a:latin typeface="华文隶书" panose="02010800040101010101" pitchFamily="2" charset="-122"/>
              <a:ea typeface="华文隶书" panose="02010800040101010101" pitchFamily="2" charset="-122"/>
            </a:endParaRPr>
          </a:p>
        </p:txBody>
      </p:sp>
      <p:sp>
        <p:nvSpPr>
          <p:cNvPr id="3" name="副标题 2"/>
          <p:cNvSpPr>
            <a:spLocks noGrp="1"/>
          </p:cNvSpPr>
          <p:nvPr>
            <p:ph type="subTitle" idx="1"/>
          </p:nvPr>
        </p:nvSpPr>
        <p:spPr>
          <a:xfrm>
            <a:off x="1524000" y="3602038"/>
            <a:ext cx="9144000" cy="871488"/>
          </a:xfrm>
        </p:spPr>
        <p:txBody>
          <a:bodyPr>
            <a:normAutofit/>
          </a:bodyPr>
          <a:lstStyle/>
          <a:p>
            <a:r>
              <a:rPr lang="zh-CN" altLang="en-US" sz="4800" b="1" dirty="0" smtClean="0">
                <a:solidFill>
                  <a:srgbClr val="0000FF"/>
                </a:solidFill>
                <a:latin typeface="黑体" panose="02010609060101010101" pitchFamily="49" charset="-122"/>
                <a:ea typeface="黑体" panose="02010609060101010101" pitchFamily="49" charset="-122"/>
              </a:rPr>
              <a:t>冰  心</a:t>
            </a:r>
            <a:endParaRPr lang="zh-CN" altLang="en-US" sz="4800" b="1" dirty="0">
              <a:solidFill>
                <a:srgbClr val="0000FF"/>
              </a:solidFill>
              <a:latin typeface="黑体" panose="02010609060101010101" pitchFamily="49" charset="-122"/>
              <a:ea typeface="黑体" panose="02010609060101010101" pitchFamily="49" charset="-122"/>
            </a:endParaRPr>
          </a:p>
        </p:txBody>
      </p:sp>
      <p:sp>
        <p:nvSpPr>
          <p:cNvPr id="4" name="文本框 3"/>
          <p:cNvSpPr txBox="1"/>
          <p:nvPr/>
        </p:nvSpPr>
        <p:spPr>
          <a:xfrm>
            <a:off x="1744394" y="5781822"/>
            <a:ext cx="9340948" cy="707886"/>
          </a:xfrm>
          <a:prstGeom prst="rect">
            <a:avLst/>
          </a:prstGeom>
          <a:noFill/>
        </p:spPr>
        <p:txBody>
          <a:bodyPr wrap="square" rtlCol="0">
            <a:spAutoFit/>
          </a:bodyPr>
          <a:lstStyle/>
          <a:p>
            <a:pPr algn="ctr"/>
            <a:r>
              <a:rPr lang="zh-CN" altLang="en-US" sz="2800" b="1" dirty="0" smtClean="0">
                <a:solidFill>
                  <a:srgbClr val="FF00FF"/>
                </a:solidFill>
                <a:latin typeface="楷体" panose="02010609060101010101" pitchFamily="49" charset="-122"/>
                <a:ea typeface="楷体" panose="02010609060101010101" pitchFamily="49" charset="-122"/>
              </a:rPr>
              <a:t>游仙区魏城镇初级中学   </a:t>
            </a:r>
            <a:r>
              <a:rPr lang="zh-CN" altLang="en-US" sz="4000" b="1" dirty="0" smtClean="0">
                <a:solidFill>
                  <a:srgbClr val="FF00FF"/>
                </a:solidFill>
                <a:latin typeface="华文行楷" panose="02010800040101010101" pitchFamily="2" charset="-122"/>
                <a:ea typeface="华文行楷" panose="02010800040101010101" pitchFamily="2" charset="-122"/>
              </a:rPr>
              <a:t>山人何恒</a:t>
            </a:r>
            <a:endParaRPr lang="zh-CN" altLang="en-US" sz="2800" b="1" dirty="0">
              <a:solidFill>
                <a:srgbClr val="FF00FF"/>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206624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627696" y="1485900"/>
            <a:ext cx="12457933" cy="3695699"/>
          </a:xfrm>
          <a:prstGeom prst="rect">
            <a:avLst/>
          </a:prstGeom>
        </p:spPr>
      </p:pic>
    </p:spTree>
    <p:extLst>
      <p:ext uri="{BB962C8B-B14F-4D97-AF65-F5344CB8AC3E}">
        <p14:creationId xmlns:p14="http://schemas.microsoft.com/office/powerpoint/2010/main" val="3070070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850" y="428179"/>
            <a:ext cx="11601450" cy="7349704"/>
          </a:xfrm>
          <a:prstGeom prst="rect">
            <a:avLst/>
          </a:prstGeom>
        </p:spPr>
        <p:txBody>
          <a:bodyPr wrap="square">
            <a:spAutoFit/>
          </a:bodyPr>
          <a:lstStyle/>
          <a:p>
            <a:pPr lvl="0" fontAlgn="base">
              <a:lnSpc>
                <a:spcPct val="120000"/>
              </a:lnSpc>
              <a:spcBef>
                <a:spcPct val="0"/>
              </a:spcBef>
              <a:spcAft>
                <a:spcPct val="0"/>
              </a:spcAft>
            </a:pPr>
            <a:r>
              <a:rPr lang="en-US" altLang="zh-CN" sz="3200" b="1" dirty="0">
                <a:solidFill>
                  <a:srgbClr val="000000"/>
                </a:solidFill>
                <a:latin typeface="楷体" panose="02010609060101010101" pitchFamily="49" charset="-122"/>
                <a:ea typeface="楷体" panose="02010609060101010101" pitchFamily="49" charset="-122"/>
              </a:rPr>
              <a:t>❸</a:t>
            </a:r>
            <a:r>
              <a:rPr lang="zh-CN" altLang="en-US" sz="32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词语</a:t>
            </a:r>
            <a:r>
              <a:rPr lang="zh-CN" altLang="en-US" sz="3200"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积累</a:t>
            </a:r>
            <a:endParaRPr lang="en-US" altLang="zh-CN" sz="3200"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endParaRPr lang="zh-CN" altLang="en-US" sz="900" b="1" dirty="0">
              <a:solidFill>
                <a:srgbClr val="00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①津津有味：</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形容非常有滋味</a:t>
            </a:r>
            <a:r>
              <a:rPr lang="zh-CN" altLang="en-US" sz="4400" b="1" dirty="0">
                <a:solidFill>
                  <a:srgbClr val="FF0000"/>
                </a:solidFill>
                <a:latin typeface="楷体" panose="02010609060101010101" pitchFamily="49" charset="-122"/>
                <a:ea typeface="楷体" panose="02010609060101010101" pitchFamily="49" charset="-122"/>
              </a:rPr>
              <a:t>，</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有趣味。</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②悬念：</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挂念</a:t>
            </a:r>
            <a:r>
              <a:rPr lang="zh-CN" altLang="en-US" sz="4400" b="1" dirty="0">
                <a:solidFill>
                  <a:srgbClr val="FF0000"/>
                </a:solidFill>
                <a:latin typeface="楷体" panose="02010609060101010101" pitchFamily="49" charset="-122"/>
                <a:ea typeface="楷体" panose="02010609060101010101" pitchFamily="49" charset="-122"/>
              </a:rPr>
              <a:t>，</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惦记。</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③一知半解：</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知道得不全面</a:t>
            </a:r>
            <a:r>
              <a:rPr lang="zh-CN" altLang="en-US" sz="4400" b="1" dirty="0">
                <a:solidFill>
                  <a:srgbClr val="FF0000"/>
                </a:solidFill>
                <a:latin typeface="楷体" panose="02010609060101010101" pitchFamily="49" charset="-122"/>
                <a:ea typeface="楷体" panose="02010609060101010101" pitchFamily="49" charset="-122"/>
              </a:rPr>
              <a:t>，</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理解得不透彻。</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④酷爱：</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非常爱好。</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⑤若有所失：</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好像失去了什么。</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⑥无聊：</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文中是精神无所寄托的意思</a:t>
            </a:r>
            <a:r>
              <a:rPr lang="zh-CN" altLang="en-US" sz="4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4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eaLnBrk="0" fontAlgn="base" hangingPunct="0">
              <a:lnSpc>
                <a:spcPct val="120000"/>
              </a:lnSpc>
              <a:spcBef>
                <a:spcPct val="0"/>
              </a:spcBef>
              <a:spcAft>
                <a:spcPct val="0"/>
              </a:spcAft>
            </a:pPr>
            <a:r>
              <a:rPr lang="zh-CN" altLang="en-US" sz="4400"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⑦人情世故：</a:t>
            </a:r>
            <a:r>
              <a:rPr lang="zh-CN" altLang="en-US" sz="4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指为人处世的道理。</a:t>
            </a:r>
            <a:endParaRPr lang="zh-CN" altLang="en-US" sz="4400" b="1" dirty="0" smtClean="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endParaRPr lang="zh-CN" altLang="en-US" sz="4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1642995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850" y="158740"/>
            <a:ext cx="11868150" cy="6518708"/>
          </a:xfrm>
          <a:prstGeom prst="rect">
            <a:avLst/>
          </a:prstGeom>
        </p:spPr>
        <p:txBody>
          <a:bodyPr wrap="square">
            <a:spAutoFit/>
          </a:bodyPr>
          <a:lstStyle/>
          <a:p>
            <a:pPr lvl="0" eaLnBrk="0" fontAlgn="base" hangingPunct="0">
              <a:lnSpc>
                <a:spcPct val="120000"/>
              </a:lnSpc>
              <a:spcBef>
                <a:spcPct val="0"/>
              </a:spcBef>
              <a:spcAft>
                <a:spcPct val="0"/>
              </a:spcAft>
            </a:pPr>
            <a:r>
              <a:rPr lang="zh-CN" altLang="en-US" sz="4400"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⑧</a:t>
            </a: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自已：</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控制自己的感情。已</a:t>
            </a:r>
            <a:r>
              <a:rPr lang="zh-CN" altLang="en-US" sz="4400" b="1" dirty="0">
                <a:solidFill>
                  <a:srgbClr val="FF0000"/>
                </a:solidFill>
                <a:latin typeface="楷体" panose="02010609060101010101" pitchFamily="49" charset="-122"/>
                <a:ea typeface="楷体" panose="02010609060101010101" pitchFamily="49" charset="-122"/>
              </a:rPr>
              <a:t>，</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停止。</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⑨索然无味：</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没有一点趣味。</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⑩无病而呻：</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没有病却发出痛苦的声音。文中比喻文艺作品没有真情实感而矫揉造作。</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rPr>
              <a:t>⑪</a:t>
            </a: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风花雪月：</a:t>
            </a:r>
            <a:r>
              <a:rPr lang="zh-CN" altLang="en-US" sz="4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原指古典文学作品里描写自然景物的四种对象</a:t>
            </a:r>
            <a:r>
              <a:rPr lang="zh-CN" altLang="en-US" sz="4000" b="1" dirty="0">
                <a:solidFill>
                  <a:srgbClr val="FF0000"/>
                </a:solidFill>
                <a:latin typeface="楷体" panose="02010609060101010101" pitchFamily="49" charset="-122"/>
                <a:ea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后来比喻堆砌辞藻、内容空泛的诗文。</a:t>
            </a:r>
            <a:endParaRPr lang="zh-CN" altLang="en-US" sz="4400" b="1" dirty="0">
              <a:solidFill>
                <a:srgbClr val="FF0000"/>
              </a:solidFill>
              <a:latin typeface="楷体" panose="02010609060101010101" pitchFamily="49" charset="-122"/>
              <a:ea typeface="楷体" panose="02010609060101010101" pitchFamily="49" charset="-122"/>
            </a:endParaRPr>
          </a:p>
          <a:p>
            <a:pPr lvl="0" eaLnBrk="0" fontAlgn="base" hangingPunct="0">
              <a:lnSpc>
                <a:spcPct val="120000"/>
              </a:lnSpc>
              <a:spcBef>
                <a:spcPct val="0"/>
              </a:spcBef>
              <a:spcAft>
                <a:spcPct val="0"/>
              </a:spcAft>
            </a:pPr>
            <a:r>
              <a:rPr lang="zh-CN" altLang="en-US" sz="4400" b="1" dirty="0">
                <a:solidFill>
                  <a:srgbClr val="000000"/>
                </a:solidFill>
                <a:latin typeface="楷体" panose="02010609060101010101" pitchFamily="49" charset="-122"/>
                <a:ea typeface="楷体" panose="02010609060101010101" pitchFamily="49" charset="-122"/>
              </a:rPr>
              <a:t>⑫</a:t>
            </a:r>
            <a:r>
              <a:rPr lang="zh-CN" altLang="en-US" sz="4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心动神移：</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形容某处景色或某件作品特别能够感染、打动人</a:t>
            </a:r>
            <a:r>
              <a:rPr lang="zh-CN" altLang="en-US" sz="4400" b="1" dirty="0">
                <a:solidFill>
                  <a:srgbClr val="FF0000"/>
                </a:solidFill>
                <a:latin typeface="楷体" panose="02010609060101010101" pitchFamily="49" charset="-122"/>
                <a:ea typeface="楷体" panose="02010609060101010101" pitchFamily="49" charset="-122"/>
              </a:rPr>
              <a:t>，</a:t>
            </a:r>
            <a:r>
              <a:rPr lang="zh-CN" altLang="en-US" sz="4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使人心神为之移动。</a:t>
            </a:r>
          </a:p>
        </p:txBody>
      </p:sp>
    </p:spTree>
    <p:extLst>
      <p:ext uri="{BB962C8B-B14F-4D97-AF65-F5344CB8AC3E}">
        <p14:creationId xmlns:p14="http://schemas.microsoft.com/office/powerpoint/2010/main" val="42558093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110" name="Picture 6"/>
          <p:cNvPicPr>
            <a:picLocks noChangeAspect="1" noChangeArrowheads="1"/>
          </p:cNvPicPr>
          <p:nvPr/>
        </p:nvPicPr>
        <p:blipFill>
          <a:blip r:embed="rId2">
            <a:extLst>
              <a:ext uri="{28A0092B-C50C-407E-A947-70E740481C1C}">
                <a14:useLocalDpi xmlns:a14="http://schemas.microsoft.com/office/drawing/2010/main" val="0"/>
              </a:ext>
            </a:extLst>
          </a:blip>
          <a:srcRect t="71617"/>
          <a:stretch>
            <a:fillRect/>
          </a:stretch>
        </p:blipFill>
        <p:spPr bwMode="auto">
          <a:xfrm>
            <a:off x="2068513" y="4887912"/>
            <a:ext cx="9590087"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1106" name="Group 2"/>
          <p:cNvGrpSpPr>
            <a:grpSpLocks/>
          </p:cNvGrpSpPr>
          <p:nvPr/>
        </p:nvGrpSpPr>
        <p:grpSpPr bwMode="auto">
          <a:xfrm>
            <a:off x="647700" y="5162550"/>
            <a:ext cx="995362" cy="796131"/>
            <a:chOff x="502" y="2935"/>
            <a:chExt cx="567" cy="304"/>
          </a:xfrm>
        </p:grpSpPr>
        <p:sp>
          <p:nvSpPr>
            <p:cNvPr id="11269" name="Rectangle 3"/>
            <p:cNvSpPr>
              <a:spLocks noChangeArrowheads="1"/>
            </p:cNvSpPr>
            <p:nvPr/>
          </p:nvSpPr>
          <p:spPr bwMode="auto">
            <a:xfrm>
              <a:off x="548" y="2956"/>
              <a:ext cx="514"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200" b="1">
                  <a:solidFill>
                    <a:schemeClr val="tx1"/>
                  </a:solidFill>
                  <a:latin typeface="宋体" panose="02010600030101010101" pitchFamily="2" charset="-122"/>
                  <a:ea typeface="宋体" panose="02010600030101010101" pitchFamily="2" charset="-122"/>
                </a:defRPr>
              </a:lvl1pPr>
              <a:lvl2pPr marL="742950" indent="-285750">
                <a:defRPr sz="2200" b="1">
                  <a:solidFill>
                    <a:schemeClr val="tx1"/>
                  </a:solidFill>
                  <a:latin typeface="宋体" panose="02010600030101010101" pitchFamily="2" charset="-122"/>
                  <a:ea typeface="宋体" panose="02010600030101010101" pitchFamily="2" charset="-122"/>
                </a:defRPr>
              </a:lvl2pPr>
              <a:lvl3pPr marL="1143000" indent="-228600">
                <a:defRPr sz="2200" b="1">
                  <a:solidFill>
                    <a:schemeClr val="tx1"/>
                  </a:solidFill>
                  <a:latin typeface="宋体" panose="02010600030101010101" pitchFamily="2" charset="-122"/>
                  <a:ea typeface="宋体" panose="02010600030101010101" pitchFamily="2" charset="-122"/>
                </a:defRPr>
              </a:lvl3pPr>
              <a:lvl4pPr marL="1600200" indent="-228600">
                <a:defRPr sz="2200" b="1">
                  <a:solidFill>
                    <a:schemeClr val="tx1"/>
                  </a:solidFill>
                  <a:latin typeface="宋体" panose="02010600030101010101" pitchFamily="2" charset="-122"/>
                  <a:ea typeface="宋体" panose="02010600030101010101" pitchFamily="2" charset="-122"/>
                </a:defRPr>
              </a:lvl4pPr>
              <a:lvl5pPr marL="2057400" indent="-228600">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2200" b="1" i="0" u="none" strike="noStrike" kern="1200" cap="none" spc="0" normalizeH="0" baseline="0" noProof="0" smtClean="0">
                <a:ln>
                  <a:noFill/>
                </a:ln>
                <a:solidFill>
                  <a:prstClr val="black"/>
                </a:solidFill>
                <a:effectLst/>
                <a:uLnTx/>
                <a:uFillTx/>
                <a:latin typeface="宋体" panose="02010600030101010101" pitchFamily="2" charset="-122"/>
                <a:ea typeface="宋体" panose="02010600030101010101" pitchFamily="2" charset="-122"/>
                <a:cs typeface="+mn-cs"/>
              </a:endParaRPr>
            </a:p>
          </p:txBody>
        </p:sp>
        <p:pic>
          <p:nvPicPr>
            <p:cNvPr id="11270" name="Picture 4" descr="答案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 y="2935"/>
              <a:ext cx="567"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268"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4639" b="31471"/>
          <a:stretch/>
        </p:blipFill>
        <p:spPr bwMode="auto">
          <a:xfrm>
            <a:off x="647700" y="1338262"/>
            <a:ext cx="11049000" cy="327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4"/>
          <a:stretch>
            <a:fillRect/>
          </a:stretch>
        </p:blipFill>
        <p:spPr>
          <a:xfrm>
            <a:off x="0" y="0"/>
            <a:ext cx="2920237" cy="1182727"/>
          </a:xfrm>
          <a:prstGeom prst="ellipse">
            <a:avLst/>
          </a:prstGeom>
          <a:solidFill>
            <a:srgbClr val="FFFF00"/>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0598875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31106"/>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31110"/>
                                        </p:tgtEl>
                                        <p:attrNameLst>
                                          <p:attrName>style.visibility</p:attrName>
                                        </p:attrNameLst>
                                      </p:cBhvr>
                                      <p:to>
                                        <p:strVal val="visible"/>
                                      </p:to>
                                    </p:set>
                                  </p:childTnLst>
                                </p:cTn>
                              </p:par>
                            </p:childTnLst>
                          </p:cTn>
                        </p:par>
                      </p:childTnLst>
                    </p:cTn>
                  </p:par>
                </p:childTnLst>
              </p:cTn>
              <p:nextCondLst>
                <p:cond evt="onClick" delay="0">
                  <p:tgtEl>
                    <p:spTgt spid="43110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100" y="571500"/>
            <a:ext cx="10915650"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3122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31830"/>
            <a:ext cx="10858500" cy="599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17308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78600" y="228554"/>
            <a:ext cx="2633700" cy="1066892"/>
          </a:xfrm>
          <a:prstGeom prst="ellipse">
            <a:avLst/>
          </a:prstGeom>
          <a:solidFill>
            <a:srgbClr val="FF0000"/>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 Box 5"/>
          <p:cNvSpPr txBox="1">
            <a:spLocks noChangeArrowheads="1"/>
          </p:cNvSpPr>
          <p:nvPr/>
        </p:nvSpPr>
        <p:spPr bwMode="auto">
          <a:xfrm>
            <a:off x="3752850" y="1371600"/>
            <a:ext cx="52006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algn="ctr"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algn="ctr"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algn="ctr"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algn="ctr"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4800" b="1" dirty="0">
                <a:solidFill>
                  <a:srgbClr val="0000FF"/>
                </a:solidFill>
              </a:rPr>
              <a:t>课文可分成四</a:t>
            </a:r>
            <a:r>
              <a:rPr lang="zh-CN" altLang="en-US" sz="4800" b="1" dirty="0" smtClean="0">
                <a:solidFill>
                  <a:srgbClr val="0000FF"/>
                </a:solidFill>
              </a:rPr>
              <a:t>部分</a:t>
            </a:r>
            <a:endParaRPr lang="zh-CN" altLang="en-US" sz="3200" dirty="0">
              <a:solidFill>
                <a:schemeClr val="tx2"/>
              </a:solidFill>
            </a:endParaRPr>
          </a:p>
        </p:txBody>
      </p:sp>
      <p:sp>
        <p:nvSpPr>
          <p:cNvPr id="6" name="矩形 5"/>
          <p:cNvSpPr/>
          <p:nvPr/>
        </p:nvSpPr>
        <p:spPr>
          <a:xfrm>
            <a:off x="1466850" y="2496235"/>
            <a:ext cx="7905750" cy="707886"/>
          </a:xfrm>
          <a:prstGeom prst="rect">
            <a:avLst/>
          </a:prstGeom>
        </p:spPr>
        <p:txBody>
          <a:bodyPr wrap="square">
            <a:spAutoFit/>
          </a:bodyPr>
          <a:lstStyle/>
          <a:p>
            <a:r>
              <a:rPr lang="zh-CN" altLang="en-US" sz="4000" b="1" dirty="0"/>
              <a:t>第一部分（</a:t>
            </a:r>
            <a:r>
              <a:rPr lang="en-US" altLang="zh-CN" sz="4000" b="1" dirty="0"/>
              <a:t>1</a:t>
            </a:r>
            <a:r>
              <a:rPr lang="zh-CN" altLang="en-US" sz="4000" b="1" dirty="0"/>
              <a:t>段</a:t>
            </a:r>
            <a:r>
              <a:rPr lang="zh-CN" altLang="en-US" sz="4000" b="1" dirty="0" smtClean="0"/>
              <a:t>）              </a:t>
            </a:r>
            <a:r>
              <a:rPr lang="zh-CN" altLang="en-US" sz="4000" b="1" dirty="0" smtClean="0">
                <a:solidFill>
                  <a:srgbClr val="FF0000"/>
                </a:solidFill>
              </a:rPr>
              <a:t>总      说</a:t>
            </a:r>
            <a:endParaRPr lang="zh-CN" altLang="en-US" sz="4000" dirty="0"/>
          </a:p>
        </p:txBody>
      </p:sp>
      <p:sp>
        <p:nvSpPr>
          <p:cNvPr id="7" name="矩形 6"/>
          <p:cNvSpPr/>
          <p:nvPr/>
        </p:nvSpPr>
        <p:spPr>
          <a:xfrm>
            <a:off x="1466850" y="3212886"/>
            <a:ext cx="8286750" cy="2862322"/>
          </a:xfrm>
          <a:prstGeom prst="rect">
            <a:avLst/>
          </a:prstGeom>
        </p:spPr>
        <p:txBody>
          <a:bodyPr wrap="square">
            <a:spAutoFit/>
          </a:bodyPr>
          <a:lstStyle/>
          <a:p>
            <a:pPr>
              <a:lnSpc>
                <a:spcPct val="150000"/>
              </a:lnSpc>
            </a:pPr>
            <a:r>
              <a:rPr lang="zh-CN" altLang="en-US" sz="4000" b="1" dirty="0"/>
              <a:t>第二部分（</a:t>
            </a:r>
            <a:r>
              <a:rPr lang="en-US" altLang="zh-CN" sz="4000" b="1" dirty="0"/>
              <a:t>2—11</a:t>
            </a:r>
            <a:r>
              <a:rPr lang="zh-CN" altLang="en-US" sz="4000" b="1" dirty="0"/>
              <a:t>段</a:t>
            </a:r>
            <a:r>
              <a:rPr lang="zh-CN" altLang="en-US" sz="4000" b="1" dirty="0" smtClean="0"/>
              <a:t>）      </a:t>
            </a:r>
            <a:r>
              <a:rPr lang="zh-CN" altLang="en-US" sz="4000" b="1" dirty="0">
                <a:solidFill>
                  <a:srgbClr val="FF0000"/>
                </a:solidFill>
              </a:rPr>
              <a:t>多  读 书</a:t>
            </a:r>
            <a:br>
              <a:rPr lang="zh-CN" altLang="en-US" sz="4000" b="1" dirty="0">
                <a:solidFill>
                  <a:srgbClr val="FF0000"/>
                </a:solidFill>
              </a:rPr>
            </a:br>
            <a:r>
              <a:rPr lang="zh-CN" altLang="en-US" sz="4000" b="1" dirty="0"/>
              <a:t>第三部分（</a:t>
            </a:r>
            <a:r>
              <a:rPr lang="en-US" altLang="zh-CN" sz="4000" b="1" dirty="0"/>
              <a:t>12—13</a:t>
            </a:r>
            <a:r>
              <a:rPr lang="zh-CN" altLang="en-US" sz="4000" b="1" dirty="0"/>
              <a:t>段</a:t>
            </a:r>
            <a:r>
              <a:rPr lang="zh-CN" altLang="en-US" sz="4000" b="1" dirty="0" smtClean="0"/>
              <a:t>）    </a:t>
            </a:r>
            <a:r>
              <a:rPr lang="zh-CN" altLang="en-US" sz="4000" b="1" dirty="0">
                <a:solidFill>
                  <a:srgbClr val="FF0000"/>
                </a:solidFill>
              </a:rPr>
              <a:t>读  好 书</a:t>
            </a:r>
            <a:br>
              <a:rPr lang="zh-CN" altLang="en-US" sz="4000" b="1" dirty="0">
                <a:solidFill>
                  <a:srgbClr val="FF0000"/>
                </a:solidFill>
              </a:rPr>
            </a:br>
            <a:r>
              <a:rPr lang="zh-CN" altLang="en-US" sz="4000" b="1" dirty="0"/>
              <a:t>第四部分（</a:t>
            </a:r>
            <a:r>
              <a:rPr lang="en-US" altLang="zh-CN" sz="4000" b="1" dirty="0"/>
              <a:t>14—15</a:t>
            </a:r>
            <a:r>
              <a:rPr lang="zh-CN" altLang="en-US" sz="4000" b="1" dirty="0"/>
              <a:t>段） </a:t>
            </a:r>
            <a:r>
              <a:rPr lang="zh-CN" altLang="en-US" sz="4000" b="1" dirty="0" smtClean="0"/>
              <a:t>   </a:t>
            </a:r>
            <a:r>
              <a:rPr lang="zh-CN" altLang="en-US" sz="4000" b="1" dirty="0">
                <a:solidFill>
                  <a:srgbClr val="FF0000"/>
                </a:solidFill>
              </a:rPr>
              <a:t>概括全文</a:t>
            </a:r>
          </a:p>
        </p:txBody>
      </p:sp>
    </p:spTree>
    <p:extLst>
      <p:ext uri="{BB962C8B-B14F-4D97-AF65-F5344CB8AC3E}">
        <p14:creationId xmlns:p14="http://schemas.microsoft.com/office/powerpoint/2010/main" val="35498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b="24394"/>
          <a:stretch/>
        </p:blipFill>
        <p:spPr>
          <a:xfrm>
            <a:off x="361950" y="457200"/>
            <a:ext cx="11334750" cy="590549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624274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ctrTitle" idx="4294967295"/>
          </p:nvPr>
        </p:nvSpPr>
        <p:spPr>
          <a:xfrm>
            <a:off x="2476500" y="1981200"/>
            <a:ext cx="9124950" cy="2286000"/>
          </a:xfrm>
        </p:spPr>
        <p:txBody>
          <a:bodyPr>
            <a:normAutofit/>
          </a:bodyPr>
          <a:lstStyle/>
          <a:p>
            <a:pPr algn="r"/>
            <a:r>
              <a:rPr lang="en-US" altLang="zh-CN" sz="6600" b="1" dirty="0">
                <a:solidFill>
                  <a:srgbClr val="0000FF"/>
                </a:solidFill>
              </a:rPr>
              <a:t>“</a:t>
            </a:r>
            <a:r>
              <a:rPr lang="zh-CN" altLang="en-US" sz="6600" b="1" dirty="0">
                <a:solidFill>
                  <a:srgbClr val="0000FF"/>
                </a:solidFill>
              </a:rPr>
              <a:t>读书</a:t>
            </a:r>
            <a:r>
              <a:rPr lang="zh-CN" altLang="en-US" sz="9600" b="1" i="1" dirty="0">
                <a:solidFill>
                  <a:srgbClr val="FF0000"/>
                </a:solidFill>
              </a:rPr>
              <a:t>好 </a:t>
            </a:r>
            <a:r>
              <a:rPr lang="zh-CN" altLang="en-US" sz="6600" b="1" dirty="0">
                <a:solidFill>
                  <a:srgbClr val="0000FF"/>
                </a:solidFill>
              </a:rPr>
              <a:t>”</a:t>
            </a:r>
            <a:r>
              <a:rPr lang="en-US" altLang="zh-CN" sz="4800" b="1" dirty="0">
                <a:solidFill>
                  <a:srgbClr val="0000FF"/>
                </a:solidFill>
              </a:rPr>
              <a:t>——</a:t>
            </a:r>
            <a:r>
              <a:rPr lang="zh-CN" altLang="en-US" sz="11500" b="1" i="1" dirty="0" smtClean="0">
                <a:solidFill>
                  <a:srgbClr val="0000FF"/>
                </a:solidFill>
              </a:rPr>
              <a:t>吗 </a:t>
            </a:r>
            <a:r>
              <a:rPr lang="zh-CN" altLang="en-US" sz="6000" dirty="0" smtClean="0">
                <a:latin typeface="黑体" panose="02010609060101010101" pitchFamily="49" charset="-122"/>
                <a:ea typeface="黑体" panose="02010609060101010101" pitchFamily="49" charset="-122"/>
              </a:rPr>
              <a:t>？</a:t>
            </a:r>
            <a:endParaRPr lang="zh-CN" altLang="en-US" sz="6000" dirty="0">
              <a:latin typeface="黑体" panose="02010609060101010101" pitchFamily="49" charset="-122"/>
              <a:ea typeface="黑体" panose="02010609060101010101" pitchFamily="49" charset="-122"/>
            </a:endParaRPr>
          </a:p>
        </p:txBody>
      </p:sp>
      <p:grpSp>
        <p:nvGrpSpPr>
          <p:cNvPr id="2" name="Group 8"/>
          <p:cNvGrpSpPr>
            <a:grpSpLocks/>
          </p:cNvGrpSpPr>
          <p:nvPr/>
        </p:nvGrpSpPr>
        <p:grpSpPr bwMode="auto">
          <a:xfrm>
            <a:off x="341352" y="742950"/>
            <a:ext cx="1277898" cy="5410200"/>
            <a:chOff x="432" y="480"/>
            <a:chExt cx="816" cy="3024"/>
          </a:xfrm>
        </p:grpSpPr>
        <p:sp>
          <p:nvSpPr>
            <p:cNvPr id="12293" name="Oval 7"/>
            <p:cNvSpPr>
              <a:spLocks noChangeArrowheads="1"/>
            </p:cNvSpPr>
            <p:nvPr/>
          </p:nvSpPr>
          <p:spPr bwMode="auto">
            <a:xfrm>
              <a:off x="432" y="480"/>
              <a:ext cx="816" cy="3024"/>
            </a:xfrm>
            <a:prstGeom prst="ellipse">
              <a:avLst/>
            </a:prstGeom>
            <a:solidFill>
              <a:srgbClr val="FF66CC"/>
            </a:solidFill>
            <a:ln w="9525">
              <a:solidFill>
                <a:schemeClr val="tx1"/>
              </a:solidFill>
              <a:round/>
              <a:headEnd/>
              <a:tailEnd/>
            </a:ln>
          </p:spPr>
          <p:txBody>
            <a:bodyPr wrap="none" anchor="ctr"/>
            <a:lstStyle>
              <a:lvl1pPr algn="ct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algn="ctr"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algn="ctr"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algn="ctr"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algn="ctr"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12294" name="Text Box 5"/>
            <p:cNvSpPr txBox="1">
              <a:spLocks noChangeArrowheads="1"/>
            </p:cNvSpPr>
            <p:nvPr/>
          </p:nvSpPr>
          <p:spPr bwMode="auto">
            <a:xfrm>
              <a:off x="549" y="581"/>
              <a:ext cx="582" cy="282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lgn="ct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algn="ctr"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algn="ctr"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algn="ctr"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algn="ctr"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4800" b="1" i="1" dirty="0"/>
                <a:t>想       </a:t>
              </a:r>
              <a:r>
                <a:rPr lang="zh-CN" altLang="en-US" sz="4800" b="1" dirty="0"/>
                <a:t>一</a:t>
              </a:r>
              <a:r>
                <a:rPr lang="zh-CN" altLang="en-US" sz="4800" b="1" i="1" dirty="0"/>
                <a:t>     想</a:t>
              </a:r>
            </a:p>
          </p:txBody>
        </p:sp>
      </p:grpSp>
    </p:spTree>
    <p:extLst>
      <p:ext uri="{BB962C8B-B14F-4D97-AF65-F5344CB8AC3E}">
        <p14:creationId xmlns:p14="http://schemas.microsoft.com/office/powerpoint/2010/main" val="38325825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29698"/>
                                        </p:tgtEl>
                                        <p:attrNameLst>
                                          <p:attrName>style.visibility</p:attrName>
                                        </p:attrNameLst>
                                      </p:cBhvr>
                                      <p:to>
                                        <p:strVal val="visible"/>
                                      </p:to>
                                    </p:set>
                                    <p:animEffect transition="in" filter="slide(fromRight)">
                                      <p:cBhvr>
                                        <p:cTn id="13"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body" idx="4294967295"/>
          </p:nvPr>
        </p:nvSpPr>
        <p:spPr>
          <a:xfrm>
            <a:off x="266700" y="1847850"/>
            <a:ext cx="11277600" cy="1162050"/>
          </a:xfrm>
        </p:spPr>
        <p:txBody>
          <a:bodyPr>
            <a:normAutofit lnSpcReduction="10000"/>
          </a:bodyPr>
          <a:lstStyle/>
          <a:p>
            <a:pPr>
              <a:buFont typeface="Wingdings" panose="05000000000000000000" pitchFamily="2" charset="2"/>
              <a:buNone/>
            </a:pPr>
            <a:r>
              <a:rPr kumimoji="1" lang="zh-CN" altLang="en-US" sz="4000" b="1" dirty="0">
                <a:solidFill>
                  <a:srgbClr val="0000FF"/>
                </a:solidFill>
                <a:latin typeface="Times New Roman" panose="02020603050405020304" pitchFamily="18" charset="0"/>
                <a:ea typeface="宋体" panose="02010600030101010101" pitchFamily="2" charset="-122"/>
              </a:rPr>
              <a:t>读书有助于写作</a:t>
            </a:r>
          </a:p>
          <a:p>
            <a:pPr>
              <a:buFont typeface="Wingdings" panose="05000000000000000000" pitchFamily="2" charset="2"/>
              <a:buNone/>
            </a:pPr>
            <a:r>
              <a:rPr lang="zh-CN" altLang="en-US" sz="3600" b="1" dirty="0">
                <a:solidFill>
                  <a:srgbClr val="FF00FF"/>
                </a:solidFill>
                <a:latin typeface="楷体" panose="02010609060101010101" pitchFamily="49" charset="-122"/>
                <a:ea typeface="楷体" panose="02010609060101010101" pitchFamily="49" charset="-122"/>
              </a:rPr>
              <a:t>（老师曾在我的作文本上批“柳州风骨，长吉清才）</a:t>
            </a:r>
          </a:p>
        </p:txBody>
      </p:sp>
      <p:sp>
        <p:nvSpPr>
          <p:cNvPr id="43011" name="Text Box 3"/>
          <p:cNvSpPr txBox="1">
            <a:spLocks noChangeArrowheads="1"/>
          </p:cNvSpPr>
          <p:nvPr/>
        </p:nvSpPr>
        <p:spPr bwMode="auto">
          <a:xfrm>
            <a:off x="228600" y="3127236"/>
            <a:ext cx="11277600"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algn="ctr"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algn="ctr"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algn="ctr"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algn="ctr"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20000"/>
              </a:spcBef>
              <a:buClr>
                <a:schemeClr val="accent2"/>
              </a:buClr>
              <a:buSzPct val="80000"/>
              <a:buFont typeface="Wingdings" panose="05000000000000000000" pitchFamily="2" charset="2"/>
              <a:buNone/>
            </a:pPr>
            <a:r>
              <a:rPr lang="zh-CN" altLang="en-US" sz="4000" b="1" dirty="0">
                <a:solidFill>
                  <a:srgbClr val="0000FF"/>
                </a:solidFill>
              </a:rPr>
              <a:t>读书有助于扩大知识面</a:t>
            </a:r>
          </a:p>
          <a:p>
            <a:pPr algn="l" eaLnBrk="1" hangingPunct="1">
              <a:spcBef>
                <a:spcPct val="20000"/>
              </a:spcBef>
              <a:buClr>
                <a:schemeClr val="accent2"/>
              </a:buClr>
              <a:buSzPct val="80000"/>
              <a:buFont typeface="Wingdings" panose="05000000000000000000" pitchFamily="2" charset="2"/>
              <a:buNone/>
            </a:pPr>
            <a:r>
              <a:rPr lang="zh-CN" altLang="en-US" sz="3600" b="1" dirty="0">
                <a:solidFill>
                  <a:srgbClr val="FF00FF"/>
                </a:solidFill>
                <a:latin typeface="楷体" panose="02010609060101010101" pitchFamily="49" charset="-122"/>
                <a:ea typeface="楷体" panose="02010609060101010101" pitchFamily="49" charset="-122"/>
              </a:rPr>
              <a:t>（这又使我知道了许多外国的人情世故）</a:t>
            </a:r>
          </a:p>
        </p:txBody>
      </p:sp>
      <p:sp>
        <p:nvSpPr>
          <p:cNvPr id="43012" name="Text Box 4"/>
          <p:cNvSpPr txBox="1">
            <a:spLocks noChangeArrowheads="1"/>
          </p:cNvSpPr>
          <p:nvPr/>
        </p:nvSpPr>
        <p:spPr bwMode="auto">
          <a:xfrm>
            <a:off x="285750" y="4743450"/>
            <a:ext cx="115252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algn="ctr"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algn="ctr"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algn="ctr"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algn="ctr"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90000"/>
              </a:lnSpc>
              <a:spcBef>
                <a:spcPct val="20000"/>
              </a:spcBef>
              <a:buClr>
                <a:schemeClr val="accent2"/>
              </a:buClr>
              <a:buSzPct val="80000"/>
              <a:buFont typeface="Wingdings" panose="05000000000000000000" pitchFamily="2" charset="2"/>
              <a:buNone/>
            </a:pPr>
            <a:r>
              <a:rPr lang="zh-CN" altLang="en-US" sz="4000" b="1" dirty="0">
                <a:solidFill>
                  <a:srgbClr val="0000FF"/>
                </a:solidFill>
              </a:rPr>
              <a:t>读书有助于提高人的品德修养</a:t>
            </a:r>
          </a:p>
          <a:p>
            <a:pPr algn="l" eaLnBrk="1" hangingPunct="1">
              <a:lnSpc>
                <a:spcPct val="90000"/>
              </a:lnSpc>
              <a:spcBef>
                <a:spcPct val="20000"/>
              </a:spcBef>
              <a:buClr>
                <a:schemeClr val="accent2"/>
              </a:buClr>
              <a:buSzPct val="80000"/>
              <a:buFont typeface="Wingdings" panose="05000000000000000000" pitchFamily="2" charset="2"/>
              <a:buNone/>
            </a:pPr>
            <a:r>
              <a:rPr lang="zh-CN" altLang="en-US" sz="3600" b="1" dirty="0">
                <a:solidFill>
                  <a:srgbClr val="FF00FF"/>
                </a:solidFill>
                <a:latin typeface="楷体" panose="02010609060101010101" pitchFamily="49" charset="-122"/>
                <a:ea typeface="楷体" panose="02010609060101010101" pitchFamily="49" charset="-122"/>
              </a:rPr>
              <a:t>（从读书中我还得到了做人处世的‘独立思考’的大道理，这都是从‘修身’课本中所得不到的 ）</a:t>
            </a:r>
          </a:p>
        </p:txBody>
      </p:sp>
      <p:sp>
        <p:nvSpPr>
          <p:cNvPr id="13317" name="Rectangle 5"/>
          <p:cNvSpPr>
            <a:spLocks noGrp="1" noChangeArrowheads="1"/>
          </p:cNvSpPr>
          <p:nvPr>
            <p:ph type="title" idx="4294967295"/>
          </p:nvPr>
        </p:nvSpPr>
        <p:spPr>
          <a:xfrm>
            <a:off x="266700" y="0"/>
            <a:ext cx="2952750" cy="609600"/>
          </a:xfrm>
        </p:spPr>
        <p:txBody>
          <a:bodyPr>
            <a:normAutofit fontScale="90000"/>
          </a:bodyPr>
          <a:lstStyle/>
          <a:p>
            <a:r>
              <a:rPr lang="zh-CN" altLang="en-US" b="1" dirty="0">
                <a:solidFill>
                  <a:srgbClr val="FF0000"/>
                </a:solidFill>
                <a:latin typeface="黑体" panose="02010609060101010101" pitchFamily="49" charset="-122"/>
                <a:ea typeface="黑体" panose="02010609060101010101" pitchFamily="49" charset="-122"/>
              </a:rPr>
              <a:t>读书的好处</a:t>
            </a:r>
          </a:p>
        </p:txBody>
      </p:sp>
      <p:sp>
        <p:nvSpPr>
          <p:cNvPr id="43014" name="Text Box 6"/>
          <p:cNvSpPr txBox="1">
            <a:spLocks noChangeArrowheads="1"/>
          </p:cNvSpPr>
          <p:nvPr/>
        </p:nvSpPr>
        <p:spPr bwMode="auto">
          <a:xfrm>
            <a:off x="285750" y="933450"/>
            <a:ext cx="11525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algn="ctr"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algn="ctr"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algn="ctr"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algn="ctr"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4000" b="1" dirty="0">
                <a:solidFill>
                  <a:srgbClr val="0000FF"/>
                </a:solidFill>
              </a:rPr>
              <a:t>读书可激起人的各种感情，让人获得多种美的享受</a:t>
            </a:r>
          </a:p>
        </p:txBody>
      </p:sp>
    </p:spTree>
    <p:extLst>
      <p:ext uri="{BB962C8B-B14F-4D97-AF65-F5344CB8AC3E}">
        <p14:creationId xmlns:p14="http://schemas.microsoft.com/office/powerpoint/2010/main" val="32329591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 calcmode="lin" valueType="num">
                                      <p:cBhvr additive="base">
                                        <p:cTn id="7" dur="500" fill="hold"/>
                                        <p:tgtEl>
                                          <p:spTgt spid="43014"/>
                                        </p:tgtEl>
                                        <p:attrNameLst>
                                          <p:attrName>ppt_x</p:attrName>
                                        </p:attrNameLst>
                                      </p:cBhvr>
                                      <p:tavLst>
                                        <p:tav tm="0">
                                          <p:val>
                                            <p:strVal val="0-#ppt_w/2"/>
                                          </p:val>
                                        </p:tav>
                                        <p:tav tm="100000">
                                          <p:val>
                                            <p:strVal val="#ppt_x"/>
                                          </p:val>
                                        </p:tav>
                                      </p:tavLst>
                                    </p:anim>
                                    <p:anim calcmode="lin" valueType="num">
                                      <p:cBhvr additive="base">
                                        <p:cTn id="8" dur="500" fill="hold"/>
                                        <p:tgtEl>
                                          <p:spTgt spid="430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0">
                                            <p:txEl>
                                              <p:pRg st="0" end="0"/>
                                            </p:txEl>
                                          </p:spTgt>
                                        </p:tgtEl>
                                        <p:attrNameLst>
                                          <p:attrName>style.visibility</p:attrName>
                                        </p:attrNameLst>
                                      </p:cBhvr>
                                      <p:to>
                                        <p:strVal val="visible"/>
                                      </p:to>
                                    </p:set>
                                    <p:anim calcmode="lin" valueType="num">
                                      <p:cBhvr additive="base">
                                        <p:cTn id="13" dur="500" fill="hold"/>
                                        <p:tgtEl>
                                          <p:spTgt spid="43010">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30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3010">
                                            <p:txEl>
                                              <p:pRg st="1" end="1"/>
                                            </p:txEl>
                                          </p:spTgt>
                                        </p:tgtEl>
                                        <p:attrNameLst>
                                          <p:attrName>style.visibility</p:attrName>
                                        </p:attrNameLst>
                                      </p:cBhvr>
                                      <p:to>
                                        <p:strVal val="visible"/>
                                      </p:to>
                                    </p:set>
                                    <p:anim calcmode="lin" valueType="num">
                                      <p:cBhvr additive="base">
                                        <p:cTn id="19" dur="500" fill="hold"/>
                                        <p:tgtEl>
                                          <p:spTgt spid="43010">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30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3011"/>
                                        </p:tgtEl>
                                        <p:attrNameLst>
                                          <p:attrName>style.visibility</p:attrName>
                                        </p:attrNameLst>
                                      </p:cBhvr>
                                      <p:to>
                                        <p:strVal val="visible"/>
                                      </p:to>
                                    </p:set>
                                    <p:anim calcmode="lin" valueType="num">
                                      <p:cBhvr additive="base">
                                        <p:cTn id="25" dur="500" fill="hold"/>
                                        <p:tgtEl>
                                          <p:spTgt spid="43011"/>
                                        </p:tgtEl>
                                        <p:attrNameLst>
                                          <p:attrName>ppt_x</p:attrName>
                                        </p:attrNameLst>
                                      </p:cBhvr>
                                      <p:tavLst>
                                        <p:tav tm="0">
                                          <p:val>
                                            <p:strVal val="0-#ppt_w/2"/>
                                          </p:val>
                                        </p:tav>
                                        <p:tav tm="100000">
                                          <p:val>
                                            <p:strVal val="#ppt_x"/>
                                          </p:val>
                                        </p:tav>
                                      </p:tavLst>
                                    </p:anim>
                                    <p:anim calcmode="lin" valueType="num">
                                      <p:cBhvr additive="base">
                                        <p:cTn id="26" dur="500" fill="hold"/>
                                        <p:tgtEl>
                                          <p:spTgt spid="4301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3012"/>
                                        </p:tgtEl>
                                        <p:attrNameLst>
                                          <p:attrName>style.visibility</p:attrName>
                                        </p:attrNameLst>
                                      </p:cBhvr>
                                      <p:to>
                                        <p:strVal val="visible"/>
                                      </p:to>
                                    </p:set>
                                    <p:anim calcmode="lin" valueType="num">
                                      <p:cBhvr additive="base">
                                        <p:cTn id="31" dur="500" fill="hold"/>
                                        <p:tgtEl>
                                          <p:spTgt spid="43012"/>
                                        </p:tgtEl>
                                        <p:attrNameLst>
                                          <p:attrName>ppt_x</p:attrName>
                                        </p:attrNameLst>
                                      </p:cBhvr>
                                      <p:tavLst>
                                        <p:tav tm="0">
                                          <p:val>
                                            <p:strVal val="0-#ppt_w/2"/>
                                          </p:val>
                                        </p:tav>
                                        <p:tav tm="100000">
                                          <p:val>
                                            <p:strVal val="#ppt_x"/>
                                          </p:val>
                                        </p:tav>
                                      </p:tavLst>
                                    </p:anim>
                                    <p:anim calcmode="lin" valueType="num">
                                      <p:cBhvr additive="base">
                                        <p:cTn id="32" dur="500" fill="hold"/>
                                        <p:tgtEl>
                                          <p:spTgt spid="430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autoUpdateAnimBg="0"/>
      <p:bldP spid="43011" grpId="0" autoUpdateAnimBg="0"/>
      <p:bldP spid="43012" grpId="0" autoUpdateAnimBg="0"/>
      <p:bldP spid="4301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descr="bingxin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45062" y="252583"/>
            <a:ext cx="318452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024554" y="3244334"/>
            <a:ext cx="4220308" cy="1200329"/>
          </a:xfrm>
          <a:prstGeom prst="rect">
            <a:avLst/>
          </a:prstGeom>
        </p:spPr>
        <p:txBody>
          <a:bodyPr wrap="square">
            <a:spAutoFit/>
          </a:bodyPr>
          <a:lstStyle/>
          <a:p>
            <a:r>
              <a:rPr lang="zh-CN" altLang="en-US" sz="7200" b="1" dirty="0" smtClean="0">
                <a:solidFill>
                  <a:srgbClr val="FF0000"/>
                </a:solidFill>
              </a:rPr>
              <a:t>冰      心</a:t>
            </a:r>
            <a:endParaRPr lang="zh-CN" altLang="en-US" sz="7200" b="1" dirty="0">
              <a:solidFill>
                <a:srgbClr val="FF0000"/>
              </a:solidFill>
            </a:endParaRPr>
          </a:p>
        </p:txBody>
      </p:sp>
      <p:pic>
        <p:nvPicPr>
          <p:cNvPr id="7" name="图片 6"/>
          <p:cNvPicPr>
            <a:picLocks noChangeAspect="1"/>
          </p:cNvPicPr>
          <p:nvPr/>
        </p:nvPicPr>
        <p:blipFill>
          <a:blip r:embed="rId3"/>
          <a:stretch>
            <a:fillRect/>
          </a:stretch>
        </p:blipFill>
        <p:spPr>
          <a:xfrm>
            <a:off x="410590" y="252582"/>
            <a:ext cx="2950720" cy="2281067"/>
          </a:xfrm>
          <a:prstGeom prst="rect">
            <a:avLst/>
          </a:prstGeom>
        </p:spPr>
      </p:pic>
    </p:spTree>
    <p:extLst>
      <p:ext uri="{BB962C8B-B14F-4D97-AF65-F5344CB8AC3E}">
        <p14:creationId xmlns:p14="http://schemas.microsoft.com/office/powerpoint/2010/main" val="410342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1"/>
          <p:cNvPicPr>
            <a:picLocks noChangeAspect="1" noChangeArrowheads="1"/>
          </p:cNvPicPr>
          <p:nvPr/>
        </p:nvPicPr>
        <p:blipFill rotWithShape="1">
          <a:blip r:embed="rId2">
            <a:extLst>
              <a:ext uri="{28A0092B-C50C-407E-A947-70E740481C1C}">
                <a14:useLocalDpi xmlns:a14="http://schemas.microsoft.com/office/drawing/2010/main" val="0"/>
              </a:ext>
            </a:extLst>
          </a:blip>
          <a:srcRect l="10024" t="9557" r="-1" b="77279"/>
          <a:stretch/>
        </p:blipFill>
        <p:spPr bwMode="auto">
          <a:xfrm>
            <a:off x="352423" y="533400"/>
            <a:ext cx="114966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726" name="Picture 22"/>
          <p:cNvPicPr>
            <a:picLocks noChangeAspect="1" noChangeArrowheads="1"/>
          </p:cNvPicPr>
          <p:nvPr/>
        </p:nvPicPr>
        <p:blipFill>
          <a:blip r:embed="rId2">
            <a:extLst>
              <a:ext uri="{28A0092B-C50C-407E-A947-70E740481C1C}">
                <a14:useLocalDpi xmlns:a14="http://schemas.microsoft.com/office/drawing/2010/main" val="0"/>
              </a:ext>
            </a:extLst>
          </a:blip>
          <a:srcRect t="21881"/>
          <a:stretch>
            <a:fillRect/>
          </a:stretch>
        </p:blipFill>
        <p:spPr bwMode="auto">
          <a:xfrm>
            <a:off x="352422" y="1635126"/>
            <a:ext cx="11496675" cy="493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71669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87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781" t="17688" r="34404" b="68464"/>
          <a:stretch/>
        </p:blipFill>
        <p:spPr bwMode="auto">
          <a:xfrm>
            <a:off x="434973" y="1495425"/>
            <a:ext cx="1128077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4179" name="Picture 3"/>
          <p:cNvPicPr>
            <a:picLocks noChangeAspect="1" noChangeArrowheads="1"/>
          </p:cNvPicPr>
          <p:nvPr/>
        </p:nvPicPr>
        <p:blipFill>
          <a:blip r:embed="rId2">
            <a:extLst>
              <a:ext uri="{28A0092B-C50C-407E-A947-70E740481C1C}">
                <a14:useLocalDpi xmlns:a14="http://schemas.microsoft.com/office/drawing/2010/main" val="0"/>
              </a:ext>
            </a:extLst>
          </a:blip>
          <a:srcRect t="32957"/>
          <a:stretch>
            <a:fillRect/>
          </a:stretch>
        </p:blipFill>
        <p:spPr bwMode="auto">
          <a:xfrm>
            <a:off x="434974" y="2371726"/>
            <a:ext cx="11280775" cy="414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stretch>
            <a:fillRect/>
          </a:stretch>
        </p:blipFill>
        <p:spPr>
          <a:xfrm>
            <a:off x="0" y="155735"/>
            <a:ext cx="2639797" cy="1072989"/>
          </a:xfrm>
          <a:prstGeom prst="ellipse">
            <a:avLst/>
          </a:prstGeom>
          <a:solidFill>
            <a:srgbClr val="FF0000"/>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3704484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34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875" b="80989"/>
          <a:stretch/>
        </p:blipFill>
        <p:spPr bwMode="auto">
          <a:xfrm>
            <a:off x="285749" y="571500"/>
            <a:ext cx="11425749"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3155" name="Picture 3"/>
          <p:cNvPicPr>
            <a:picLocks noChangeAspect="1" noChangeArrowheads="1"/>
          </p:cNvPicPr>
          <p:nvPr/>
        </p:nvPicPr>
        <p:blipFill>
          <a:blip r:embed="rId2">
            <a:extLst>
              <a:ext uri="{28A0092B-C50C-407E-A947-70E740481C1C}">
                <a14:useLocalDpi xmlns:a14="http://schemas.microsoft.com/office/drawing/2010/main" val="0"/>
              </a:ext>
            </a:extLst>
          </a:blip>
          <a:srcRect t="19011"/>
          <a:stretch>
            <a:fillRect/>
          </a:stretch>
        </p:blipFill>
        <p:spPr bwMode="auto">
          <a:xfrm>
            <a:off x="285750" y="1968500"/>
            <a:ext cx="11425749" cy="399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83829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33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34454" y="138429"/>
            <a:ext cx="2152075" cy="761903"/>
          </a:xfrm>
          <a:prstGeom prst="ellipse">
            <a:avLst/>
          </a:prstGeom>
          <a:solidFill>
            <a:srgbClr val="FF0000"/>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图片 5"/>
          <p:cNvPicPr>
            <a:picLocks noChangeAspect="1"/>
          </p:cNvPicPr>
          <p:nvPr/>
        </p:nvPicPr>
        <p:blipFill rotWithShape="1">
          <a:blip r:embed="rId3"/>
          <a:srcRect r="24935"/>
          <a:stretch/>
        </p:blipFill>
        <p:spPr>
          <a:xfrm>
            <a:off x="407962" y="900332"/>
            <a:ext cx="10199078" cy="5458265"/>
          </a:xfrm>
          <a:prstGeom prst="rect">
            <a:avLst/>
          </a:prstGeom>
        </p:spPr>
      </p:pic>
    </p:spTree>
    <p:extLst>
      <p:ext uri="{BB962C8B-B14F-4D97-AF65-F5344CB8AC3E}">
        <p14:creationId xmlns:p14="http://schemas.microsoft.com/office/powerpoint/2010/main" val="15194972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82653" y="1677501"/>
            <a:ext cx="10613703" cy="3049244"/>
          </a:xfrm>
          <a:prstGeom prst="rect">
            <a:avLst/>
          </a:prstGeom>
        </p:spPr>
      </p:pic>
    </p:spTree>
    <p:extLst>
      <p:ext uri="{BB962C8B-B14F-4D97-AF65-F5344CB8AC3E}">
        <p14:creationId xmlns:p14="http://schemas.microsoft.com/office/powerpoint/2010/main" val="9470850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436683" y="293663"/>
            <a:ext cx="11141027" cy="627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2800" dirty="0">
                <a:solidFill>
                  <a:srgbClr val="0000FF"/>
                </a:solidFill>
                <a:latin typeface="楷体" panose="02010609060101010101" pitchFamily="49" charset="-122"/>
                <a:ea typeface="楷体" panose="02010609060101010101" pitchFamily="49" charset="-122"/>
              </a:rPr>
              <a:t>2</a:t>
            </a:r>
            <a:r>
              <a:rPr lang="zh-CN" altLang="en-US" sz="2800" dirty="0">
                <a:solidFill>
                  <a:srgbClr val="0000FF"/>
                </a:solidFill>
                <a:latin typeface="楷体" panose="02010609060101010101" pitchFamily="49" charset="-122"/>
                <a:ea typeface="楷体" panose="02010609060101010101" pitchFamily="49" charset="-122"/>
              </a:rPr>
              <a:t>．结合课文语境给加点词语释义。</a:t>
            </a:r>
          </a:p>
          <a:p>
            <a:pPr eaLnBrk="1" hangingPunct="1"/>
            <a:r>
              <a:rPr lang="zh-CN" altLang="en-US" sz="2800" dirty="0">
                <a:solidFill>
                  <a:srgbClr val="0000FF"/>
                </a:solidFill>
                <a:latin typeface="楷体" panose="02010609060101010101" pitchFamily="49" charset="-122"/>
                <a:ea typeface="楷体" panose="02010609060101010101" pitchFamily="49" charset="-122"/>
              </a:rPr>
              <a:t>（</a:t>
            </a:r>
            <a:r>
              <a:rPr lang="en-US" altLang="zh-CN" sz="2800" dirty="0">
                <a:solidFill>
                  <a:srgbClr val="0000FF"/>
                </a:solidFill>
                <a:latin typeface="楷体" panose="02010609060101010101" pitchFamily="49" charset="-122"/>
                <a:ea typeface="楷体" panose="02010609060101010101" pitchFamily="49" charset="-122"/>
              </a:rPr>
              <a:t>1</a:t>
            </a:r>
            <a:r>
              <a:rPr lang="zh-CN" altLang="en-US" sz="2800" dirty="0">
                <a:solidFill>
                  <a:srgbClr val="0000FF"/>
                </a:solidFill>
                <a:latin typeface="楷体" panose="02010609060101010101" pitchFamily="49" charset="-122"/>
                <a:ea typeface="楷体" panose="02010609060101010101" pitchFamily="49" charset="-122"/>
              </a:rPr>
              <a:t>）我听得津津有味，什么“宴桃园豪杰三结义，斩黄巾英</a:t>
            </a:r>
          </a:p>
          <a:p>
            <a:pPr eaLnBrk="1" hangingPunct="1"/>
            <a:r>
              <a:rPr lang="zh-CN" altLang="en-US" sz="2800" dirty="0">
                <a:solidFill>
                  <a:srgbClr val="0000FF"/>
                </a:solidFill>
                <a:latin typeface="楷体" panose="02010609060101010101" pitchFamily="49" charset="-122"/>
                <a:ea typeface="楷体" panose="02010609060101010101" pitchFamily="49" charset="-122"/>
              </a:rPr>
              <a:t>雄首立功”，真是好听极了。</a:t>
            </a:r>
          </a:p>
          <a:p>
            <a:pPr eaLnBrk="1" hangingPunct="1"/>
            <a:r>
              <a:rPr lang="zh-CN" altLang="en-US" sz="2800" dirty="0">
                <a:solidFill>
                  <a:srgbClr val="0000FF"/>
                </a:solidFill>
                <a:latin typeface="楷体" panose="02010609060101010101" pitchFamily="49" charset="-122"/>
                <a:ea typeface="楷体" panose="02010609060101010101" pitchFamily="49" charset="-122"/>
              </a:rPr>
              <a:t>津津有味：</a:t>
            </a:r>
            <a:r>
              <a:rPr lang="en-US" altLang="zh-CN" sz="2800" dirty="0">
                <a:solidFill>
                  <a:srgbClr val="0000FF"/>
                </a:solidFill>
                <a:latin typeface="楷体" panose="02010609060101010101" pitchFamily="49" charset="-122"/>
                <a:ea typeface="楷体" panose="02010609060101010101" pitchFamily="49" charset="-122"/>
              </a:rPr>
              <a:t>_____________________________________</a:t>
            </a:r>
          </a:p>
          <a:p>
            <a:pPr eaLnBrk="1" hangingPunct="1"/>
            <a:r>
              <a:rPr lang="zh-CN" altLang="en-US" sz="2800" dirty="0">
                <a:solidFill>
                  <a:srgbClr val="0000FF"/>
                </a:solidFill>
                <a:latin typeface="楷体" panose="02010609060101010101" pitchFamily="49" charset="-122"/>
                <a:ea typeface="楷体" panose="02010609060101010101" pitchFamily="49" charset="-122"/>
              </a:rPr>
              <a:t>（</a:t>
            </a:r>
            <a:r>
              <a:rPr lang="en-US" altLang="zh-CN" sz="2800" dirty="0">
                <a:solidFill>
                  <a:srgbClr val="0000FF"/>
                </a:solidFill>
                <a:latin typeface="楷体" panose="02010609060101010101" pitchFamily="49" charset="-122"/>
                <a:ea typeface="楷体" panose="02010609060101010101" pitchFamily="49" charset="-122"/>
              </a:rPr>
              <a:t>2</a:t>
            </a:r>
            <a:r>
              <a:rPr lang="zh-CN" altLang="en-US" sz="2800" dirty="0">
                <a:solidFill>
                  <a:srgbClr val="0000FF"/>
                </a:solidFill>
                <a:latin typeface="楷体" panose="02010609060101010101" pitchFamily="49" charset="-122"/>
                <a:ea typeface="楷体" panose="02010609060101010101" pitchFamily="49" charset="-122"/>
              </a:rPr>
              <a:t>）但能够从头背到底的，只有岳武穆的</a:t>
            </a:r>
            <a:r>
              <a:rPr lang="en-US" altLang="zh-CN" sz="2800" dirty="0">
                <a:solidFill>
                  <a:srgbClr val="0000FF"/>
                </a:solidFill>
                <a:latin typeface="楷体" panose="02010609060101010101" pitchFamily="49" charset="-122"/>
                <a:ea typeface="楷体" panose="02010609060101010101" pitchFamily="49" charset="-122"/>
              </a:rPr>
              <a:t>《</a:t>
            </a:r>
            <a:r>
              <a:rPr lang="zh-CN" altLang="en-US" sz="2800" dirty="0">
                <a:solidFill>
                  <a:srgbClr val="0000FF"/>
                </a:solidFill>
                <a:latin typeface="楷体" panose="02010609060101010101" pitchFamily="49" charset="-122"/>
                <a:ea typeface="楷体" panose="02010609060101010101" pitchFamily="49" charset="-122"/>
              </a:rPr>
              <a:t>满江红</a:t>
            </a:r>
            <a:r>
              <a:rPr lang="en-US" altLang="zh-CN" sz="2800" dirty="0">
                <a:solidFill>
                  <a:srgbClr val="0000FF"/>
                </a:solidFill>
                <a:latin typeface="楷体" panose="02010609060101010101" pitchFamily="49" charset="-122"/>
                <a:ea typeface="楷体" panose="02010609060101010101" pitchFamily="49" charset="-122"/>
              </a:rPr>
              <a:t>》“</a:t>
            </a:r>
            <a:r>
              <a:rPr lang="zh-CN" altLang="en-US" sz="2800" dirty="0">
                <a:solidFill>
                  <a:srgbClr val="0000FF"/>
                </a:solidFill>
                <a:latin typeface="楷体" panose="02010609060101010101" pitchFamily="49" charset="-122"/>
                <a:ea typeface="楷体" panose="02010609060101010101" pitchFamily="49" charset="-122"/>
              </a:rPr>
              <a:t>怒发</a:t>
            </a:r>
          </a:p>
          <a:p>
            <a:pPr eaLnBrk="1" hangingPunct="1"/>
            <a:r>
              <a:rPr lang="zh-CN" altLang="en-US" sz="2800" dirty="0">
                <a:solidFill>
                  <a:srgbClr val="0000FF"/>
                </a:solidFill>
                <a:latin typeface="楷体" panose="02010609060101010101" pitchFamily="49" charset="-122"/>
                <a:ea typeface="楷体" panose="02010609060101010101" pitchFamily="49" charset="-122"/>
              </a:rPr>
              <a:t>冲冠”那一首。</a:t>
            </a:r>
          </a:p>
          <a:p>
            <a:pPr eaLnBrk="1" hangingPunct="1"/>
            <a:r>
              <a:rPr lang="zh-CN" altLang="en-US" sz="2800" dirty="0">
                <a:solidFill>
                  <a:srgbClr val="0000FF"/>
                </a:solidFill>
                <a:latin typeface="楷体" panose="02010609060101010101" pitchFamily="49" charset="-122"/>
                <a:ea typeface="楷体" panose="02010609060101010101" pitchFamily="49" charset="-122"/>
              </a:rPr>
              <a:t>怒发冲冠：</a:t>
            </a:r>
            <a:r>
              <a:rPr lang="en-US" altLang="zh-CN" sz="2800" dirty="0">
                <a:solidFill>
                  <a:srgbClr val="0000FF"/>
                </a:solidFill>
                <a:latin typeface="楷体" panose="02010609060101010101" pitchFamily="49" charset="-122"/>
                <a:ea typeface="楷体" panose="02010609060101010101" pitchFamily="49" charset="-122"/>
              </a:rPr>
              <a:t>_____________________________________</a:t>
            </a:r>
          </a:p>
          <a:p>
            <a:pPr eaLnBrk="1" hangingPunct="1"/>
            <a:r>
              <a:rPr lang="en-US" altLang="zh-CN" sz="2800" dirty="0">
                <a:solidFill>
                  <a:srgbClr val="0000FF"/>
                </a:solidFill>
                <a:latin typeface="楷体" panose="02010609060101010101" pitchFamily="49" charset="-122"/>
                <a:ea typeface="楷体" panose="02010609060101010101" pitchFamily="49" charset="-122"/>
              </a:rPr>
              <a:t>_______________________________________________</a:t>
            </a:r>
          </a:p>
          <a:p>
            <a:pPr eaLnBrk="1" hangingPunct="1"/>
            <a:r>
              <a:rPr lang="zh-CN" altLang="en-US" dirty="0">
                <a:solidFill>
                  <a:srgbClr val="FF0000"/>
                </a:solidFill>
                <a:latin typeface="楷体_GB2312" pitchFamily="49" charset="-122"/>
                <a:ea typeface="楷体_GB2312" pitchFamily="49" charset="-122"/>
              </a:rPr>
              <a:t>答案：</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）这里指对听的内容感到非常有滋味，有趣味。</a:t>
            </a:r>
          </a:p>
          <a:p>
            <a:pPr eaLnBrk="1" hangingPunct="1"/>
            <a:r>
              <a:rPr lang="zh-CN" altLang="en-US" dirty="0" smtClean="0">
                <a:latin typeface="楷体_GB2312" pitchFamily="49" charset="-122"/>
                <a:ea typeface="楷体_GB2312" pitchFamily="49" charset="-122"/>
              </a:rPr>
              <a:t>      （</a:t>
            </a: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）因怒而头发直竖，把帽子都顶起来了，形容非常愤怒。</a:t>
            </a:r>
          </a:p>
        </p:txBody>
      </p:sp>
    </p:spTree>
    <p:extLst>
      <p:ext uri="{BB962C8B-B14F-4D97-AF65-F5344CB8AC3E}">
        <p14:creationId xmlns:p14="http://schemas.microsoft.com/office/powerpoint/2010/main" val="99075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437075" y="264868"/>
            <a:ext cx="11126568" cy="4939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3200" dirty="0">
                <a:solidFill>
                  <a:srgbClr val="0000FF"/>
                </a:solidFill>
                <a:latin typeface="楷体" panose="02010609060101010101" pitchFamily="49" charset="-122"/>
                <a:ea typeface="楷体" panose="02010609060101010101" pitchFamily="49" charset="-122"/>
              </a:rPr>
              <a:t>3.</a:t>
            </a:r>
            <a:r>
              <a:rPr lang="zh-CN" altLang="en-US" sz="3200" dirty="0">
                <a:solidFill>
                  <a:srgbClr val="0000FF"/>
                </a:solidFill>
                <a:latin typeface="楷体" panose="02010609060101010101" pitchFamily="49" charset="-122"/>
                <a:ea typeface="楷体" panose="02010609060101010101" pitchFamily="49" charset="-122"/>
              </a:rPr>
              <a:t>作者渐渐明白要看什么样的书？用文中原句回答。</a:t>
            </a:r>
          </a:p>
          <a:p>
            <a:pPr eaLnBrk="1" hangingPunct="1"/>
            <a:r>
              <a:rPr lang="zh-CN" altLang="en-US" sz="3200" dirty="0">
                <a:solidFill>
                  <a:srgbClr val="0000FF"/>
                </a:solidFill>
                <a:latin typeface="楷体" panose="02010609060101010101" pitchFamily="49" charset="-122"/>
                <a:ea typeface="楷体" panose="02010609060101010101" pitchFamily="49" charset="-122"/>
              </a:rPr>
              <a:t>答：</a:t>
            </a:r>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_____________________________________________</a:t>
            </a:r>
          </a:p>
          <a:p>
            <a:pPr eaLnBrk="1" hangingPunct="1"/>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_________________________________________________</a:t>
            </a:r>
          </a:p>
          <a:p>
            <a:pPr eaLnBrk="1" hangingPunct="1"/>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解析</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作者在因伤腿闭门不出读书的过程中通过比较鉴别明白了什么样的书是好书，是需要看的书：浅显而有真情。</a:t>
            </a:r>
          </a:p>
          <a:p>
            <a:pPr eaLnBrk="1" hangingPunct="1"/>
            <a:endParaRPr lang="en-US" altLang="zh-CN" dirty="0" smtClean="0">
              <a:solidFill>
                <a:srgbClr val="FF0000"/>
              </a:solidFill>
              <a:latin typeface="楷体_GB2312" pitchFamily="49" charset="-122"/>
              <a:ea typeface="楷体_GB2312" pitchFamily="49" charset="-122"/>
            </a:endParaRPr>
          </a:p>
          <a:p>
            <a:pPr eaLnBrk="1" hangingPunct="1"/>
            <a:r>
              <a:rPr lang="zh-CN" altLang="en-US" dirty="0" smtClean="0">
                <a:solidFill>
                  <a:srgbClr val="FF0000"/>
                </a:solidFill>
                <a:latin typeface="楷体_GB2312" pitchFamily="49" charset="-122"/>
                <a:ea typeface="楷体_GB2312" pitchFamily="49" charset="-122"/>
              </a:rPr>
              <a:t>答案</a:t>
            </a:r>
            <a:r>
              <a:rPr lang="zh-CN" altLang="en-US" dirty="0">
                <a:solidFill>
                  <a:srgbClr val="FF0000"/>
                </a:solidFill>
                <a:latin typeface="楷体_GB2312" pitchFamily="49" charset="-122"/>
                <a:ea typeface="楷体_GB2312" pitchFamily="49" charset="-122"/>
              </a:rPr>
              <a:t>：</a:t>
            </a:r>
            <a:r>
              <a:rPr lang="zh-CN" altLang="en-US" sz="2800" dirty="0">
                <a:latin typeface="楷体_GB2312" pitchFamily="49" charset="-122"/>
                <a:ea typeface="楷体_GB2312" pitchFamily="49" charset="-122"/>
              </a:rPr>
              <a:t>满带着真情实感，十分质朴浅显的篇章。</a:t>
            </a:r>
          </a:p>
        </p:txBody>
      </p:sp>
    </p:spTree>
    <p:extLst>
      <p:ext uri="{BB962C8B-B14F-4D97-AF65-F5344CB8AC3E}">
        <p14:creationId xmlns:p14="http://schemas.microsoft.com/office/powerpoint/2010/main" val="187002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520505" y="464234"/>
            <a:ext cx="11183815"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fontAlgn="base">
              <a:spcBef>
                <a:spcPct val="0"/>
              </a:spcBef>
              <a:spcAft>
                <a:spcPct val="0"/>
              </a:spcAft>
            </a:pPr>
            <a:r>
              <a:rPr lang="en-US" altLang="zh-CN" sz="2800" dirty="0" smtClean="0">
                <a:solidFill>
                  <a:srgbClr val="0000FF"/>
                </a:solidFill>
                <a:latin typeface="楷体" panose="02010609060101010101" pitchFamily="49" charset="-122"/>
                <a:ea typeface="楷体" panose="02010609060101010101" pitchFamily="49" charset="-122"/>
              </a:rPr>
              <a:t>4.“</a:t>
            </a:r>
            <a:r>
              <a:rPr lang="zh-CN" altLang="en-US" sz="2800" dirty="0" smtClean="0">
                <a:solidFill>
                  <a:srgbClr val="0000FF"/>
                </a:solidFill>
                <a:latin typeface="楷体" panose="02010609060101010101" pitchFamily="49" charset="-122"/>
                <a:ea typeface="楷体" panose="02010609060101010101" pitchFamily="49" charset="-122"/>
              </a:rPr>
              <a:t>读书好，多读书，读好书”一句话表达了三层意思，请简要说明。</a:t>
            </a:r>
          </a:p>
          <a:p>
            <a:pPr fontAlgn="base">
              <a:spcBef>
                <a:spcPct val="0"/>
              </a:spcBef>
              <a:spcAft>
                <a:spcPct val="0"/>
              </a:spcAft>
            </a:pPr>
            <a:r>
              <a:rPr lang="zh-CN" altLang="en-US" sz="2800" dirty="0" smtClean="0">
                <a:solidFill>
                  <a:srgbClr val="0000FF"/>
                </a:solidFill>
                <a:latin typeface="楷体" panose="02010609060101010101" pitchFamily="49" charset="-122"/>
                <a:ea typeface="楷体" panose="02010609060101010101" pitchFamily="49" charset="-122"/>
              </a:rPr>
              <a:t>（</a:t>
            </a:r>
            <a:r>
              <a:rPr lang="en-US" altLang="zh-CN" sz="2800" dirty="0" smtClean="0">
                <a:solidFill>
                  <a:srgbClr val="0000FF"/>
                </a:solidFill>
                <a:latin typeface="楷体" panose="02010609060101010101" pitchFamily="49" charset="-122"/>
                <a:ea typeface="楷体" panose="02010609060101010101" pitchFamily="49" charset="-122"/>
              </a:rPr>
              <a:t>1</a:t>
            </a:r>
            <a:r>
              <a:rPr lang="zh-CN" altLang="en-US" sz="2800" dirty="0" smtClean="0">
                <a:solidFill>
                  <a:srgbClr val="0000FF"/>
                </a:solidFill>
                <a:latin typeface="楷体" panose="02010609060101010101" pitchFamily="49" charset="-122"/>
                <a:ea typeface="楷体" panose="02010609060101010101" pitchFamily="49" charset="-122"/>
              </a:rPr>
              <a:t>）</a:t>
            </a:r>
            <a:r>
              <a:rPr lang="en-US" altLang="zh-CN" sz="2800" dirty="0" smtClean="0">
                <a:solidFill>
                  <a:srgbClr val="0000FF"/>
                </a:solidFill>
                <a:latin typeface="楷体" panose="02010609060101010101" pitchFamily="49" charset="-122"/>
                <a:ea typeface="楷体" panose="02010609060101010101" pitchFamily="49" charset="-122"/>
              </a:rPr>
              <a:t>____________________________________________</a:t>
            </a:r>
          </a:p>
          <a:p>
            <a:pPr fontAlgn="base">
              <a:spcBef>
                <a:spcPct val="0"/>
              </a:spcBef>
              <a:spcAft>
                <a:spcPct val="0"/>
              </a:spcAft>
            </a:pPr>
            <a:r>
              <a:rPr lang="zh-CN" altLang="en-US" sz="2800" dirty="0" smtClean="0">
                <a:solidFill>
                  <a:srgbClr val="0000FF"/>
                </a:solidFill>
                <a:latin typeface="楷体" panose="02010609060101010101" pitchFamily="49" charset="-122"/>
                <a:ea typeface="楷体" panose="02010609060101010101" pitchFamily="49" charset="-122"/>
              </a:rPr>
              <a:t>（</a:t>
            </a:r>
            <a:r>
              <a:rPr lang="en-US" altLang="zh-CN" sz="2800" dirty="0" smtClean="0">
                <a:solidFill>
                  <a:srgbClr val="0000FF"/>
                </a:solidFill>
                <a:latin typeface="楷体" panose="02010609060101010101" pitchFamily="49" charset="-122"/>
                <a:ea typeface="楷体" panose="02010609060101010101" pitchFamily="49" charset="-122"/>
              </a:rPr>
              <a:t>2</a:t>
            </a:r>
            <a:r>
              <a:rPr lang="zh-CN" altLang="en-US" sz="2800" dirty="0" smtClean="0">
                <a:solidFill>
                  <a:srgbClr val="0000FF"/>
                </a:solidFill>
                <a:latin typeface="楷体" panose="02010609060101010101" pitchFamily="49" charset="-122"/>
                <a:ea typeface="楷体" panose="02010609060101010101" pitchFamily="49" charset="-122"/>
              </a:rPr>
              <a:t>）</a:t>
            </a:r>
            <a:r>
              <a:rPr lang="en-US" altLang="zh-CN" sz="2800" dirty="0" smtClean="0">
                <a:solidFill>
                  <a:srgbClr val="0000FF"/>
                </a:solidFill>
                <a:latin typeface="楷体" panose="02010609060101010101" pitchFamily="49" charset="-122"/>
                <a:ea typeface="楷体" panose="02010609060101010101" pitchFamily="49" charset="-122"/>
              </a:rPr>
              <a:t>____________________________________________</a:t>
            </a:r>
          </a:p>
          <a:p>
            <a:pPr fontAlgn="base">
              <a:spcBef>
                <a:spcPct val="0"/>
              </a:spcBef>
              <a:spcAft>
                <a:spcPct val="0"/>
              </a:spcAft>
            </a:pPr>
            <a:r>
              <a:rPr lang="zh-CN" altLang="en-US" sz="2800" dirty="0" smtClean="0">
                <a:solidFill>
                  <a:srgbClr val="0000FF"/>
                </a:solidFill>
                <a:latin typeface="楷体" panose="02010609060101010101" pitchFamily="49" charset="-122"/>
                <a:ea typeface="楷体" panose="02010609060101010101" pitchFamily="49" charset="-122"/>
              </a:rPr>
              <a:t>（</a:t>
            </a:r>
            <a:r>
              <a:rPr lang="en-US" altLang="zh-CN" sz="2800" dirty="0" smtClean="0">
                <a:solidFill>
                  <a:srgbClr val="0000FF"/>
                </a:solidFill>
                <a:latin typeface="楷体" panose="02010609060101010101" pitchFamily="49" charset="-122"/>
                <a:ea typeface="楷体" panose="02010609060101010101" pitchFamily="49" charset="-122"/>
              </a:rPr>
              <a:t>3</a:t>
            </a:r>
            <a:r>
              <a:rPr lang="zh-CN" altLang="en-US" sz="2800" dirty="0" smtClean="0">
                <a:solidFill>
                  <a:srgbClr val="0000FF"/>
                </a:solidFill>
                <a:latin typeface="楷体" panose="02010609060101010101" pitchFamily="49" charset="-122"/>
                <a:ea typeface="楷体" panose="02010609060101010101" pitchFamily="49" charset="-122"/>
              </a:rPr>
              <a:t>）</a:t>
            </a:r>
            <a:r>
              <a:rPr lang="en-US" altLang="zh-CN" sz="2800" dirty="0" smtClean="0">
                <a:solidFill>
                  <a:srgbClr val="0000FF"/>
                </a:solidFill>
                <a:latin typeface="楷体" panose="02010609060101010101" pitchFamily="49" charset="-122"/>
                <a:ea typeface="楷体" panose="02010609060101010101" pitchFamily="49" charset="-122"/>
              </a:rPr>
              <a:t>____________________________________________</a:t>
            </a:r>
          </a:p>
          <a:p>
            <a:pPr fontAlgn="base">
              <a:spcBef>
                <a:spcPct val="0"/>
              </a:spcBef>
              <a:spcAft>
                <a:spcPct val="0"/>
              </a:spcAft>
            </a:pPr>
            <a:r>
              <a:rPr lang="en-US" altLang="zh-CN" sz="2800" dirty="0" smtClean="0">
                <a:solidFill>
                  <a:srgbClr val="0000FF"/>
                </a:solidFill>
                <a:latin typeface="楷体" panose="02010609060101010101" pitchFamily="49" charset="-122"/>
                <a:ea typeface="楷体" panose="02010609060101010101" pitchFamily="49" charset="-122"/>
              </a:rPr>
              <a:t>【</a:t>
            </a:r>
            <a:r>
              <a:rPr lang="zh-CN" altLang="en-US" sz="2800" dirty="0" smtClean="0">
                <a:solidFill>
                  <a:srgbClr val="0000FF"/>
                </a:solidFill>
                <a:latin typeface="楷体" panose="02010609060101010101" pitchFamily="49" charset="-122"/>
                <a:ea typeface="楷体" panose="02010609060101010101" pitchFamily="49" charset="-122"/>
              </a:rPr>
              <a:t>解析</a:t>
            </a:r>
            <a:r>
              <a:rPr lang="en-US" altLang="zh-CN" sz="2800" dirty="0" smtClean="0">
                <a:solidFill>
                  <a:srgbClr val="0000FF"/>
                </a:solidFill>
                <a:latin typeface="楷体" panose="02010609060101010101" pitchFamily="49" charset="-122"/>
                <a:ea typeface="楷体" panose="02010609060101010101" pitchFamily="49" charset="-122"/>
              </a:rPr>
              <a:t>】</a:t>
            </a:r>
            <a:r>
              <a:rPr lang="zh-CN" altLang="en-US" sz="2800" dirty="0" smtClean="0">
                <a:solidFill>
                  <a:srgbClr val="0000FF"/>
                </a:solidFill>
                <a:latin typeface="楷体" panose="02010609060101010101" pitchFamily="49" charset="-122"/>
                <a:ea typeface="楷体" panose="02010609060101010101" pitchFamily="49" charset="-122"/>
              </a:rPr>
              <a:t>这句话从三个不同角度来表达对读书的认识：对读书这件事的认识，对读书数量的认识，对读书质量的认识。</a:t>
            </a:r>
          </a:p>
          <a:p>
            <a:pPr fontAlgn="base">
              <a:spcBef>
                <a:spcPct val="0"/>
              </a:spcBef>
              <a:spcAft>
                <a:spcPct val="0"/>
              </a:spcAft>
            </a:pPr>
            <a:r>
              <a:rPr lang="zh-CN" altLang="en-US" sz="2800" dirty="0">
                <a:solidFill>
                  <a:srgbClr val="C00000"/>
                </a:solidFill>
                <a:latin typeface="楷体_GB2312" pitchFamily="49" charset="-122"/>
                <a:ea typeface="楷体_GB2312" pitchFamily="49" charset="-122"/>
              </a:rPr>
              <a:t>答案：</a:t>
            </a:r>
            <a:r>
              <a:rPr lang="zh-CN" altLang="en-US" sz="2800" dirty="0" smtClean="0">
                <a:solidFill>
                  <a:srgbClr val="C00000"/>
                </a:solidFill>
                <a:latin typeface="楷体_GB2312" pitchFamily="49" charset="-122"/>
                <a:ea typeface="楷体_GB2312" pitchFamily="49" charset="-122"/>
              </a:rPr>
              <a:t>（</a:t>
            </a:r>
            <a:r>
              <a:rPr lang="en-US" altLang="zh-CN" sz="2800" dirty="0" smtClean="0">
                <a:solidFill>
                  <a:srgbClr val="C00000"/>
                </a:solidFill>
                <a:latin typeface="楷体_GB2312" pitchFamily="49" charset="-122"/>
                <a:ea typeface="楷体_GB2312" pitchFamily="49" charset="-122"/>
              </a:rPr>
              <a:t>1</a:t>
            </a:r>
            <a:r>
              <a:rPr lang="zh-CN" altLang="en-US" sz="2800" dirty="0" smtClean="0">
                <a:solidFill>
                  <a:srgbClr val="C00000"/>
                </a:solidFill>
                <a:latin typeface="楷体_GB2312" pitchFamily="49" charset="-122"/>
                <a:ea typeface="楷体_GB2312" pitchFamily="49" charset="-122"/>
              </a:rPr>
              <a:t>）读书是一件很好的事。</a:t>
            </a:r>
          </a:p>
          <a:p>
            <a:pPr fontAlgn="base">
              <a:spcBef>
                <a:spcPct val="0"/>
              </a:spcBef>
              <a:spcAft>
                <a:spcPct val="0"/>
              </a:spcAft>
            </a:pPr>
            <a:r>
              <a:rPr lang="zh-CN" altLang="en-US" sz="2800" dirty="0" smtClean="0">
                <a:solidFill>
                  <a:srgbClr val="C00000"/>
                </a:solidFill>
                <a:latin typeface="楷体_GB2312" pitchFamily="49" charset="-122"/>
                <a:ea typeface="楷体_GB2312" pitchFamily="49" charset="-122"/>
              </a:rPr>
              <a:t>      （</a:t>
            </a:r>
            <a:r>
              <a:rPr lang="en-US" altLang="zh-CN" sz="2800" dirty="0" smtClean="0">
                <a:solidFill>
                  <a:srgbClr val="C00000"/>
                </a:solidFill>
                <a:latin typeface="楷体_GB2312" pitchFamily="49" charset="-122"/>
                <a:ea typeface="楷体_GB2312" pitchFamily="49" charset="-122"/>
              </a:rPr>
              <a:t>2</a:t>
            </a:r>
            <a:r>
              <a:rPr lang="zh-CN" altLang="en-US" sz="2800" dirty="0" smtClean="0">
                <a:solidFill>
                  <a:srgbClr val="C00000"/>
                </a:solidFill>
                <a:latin typeface="楷体_GB2312" pitchFamily="49" charset="-122"/>
                <a:ea typeface="楷体_GB2312" pitchFamily="49" charset="-122"/>
              </a:rPr>
              <a:t>）尽量多读一些书。</a:t>
            </a:r>
          </a:p>
          <a:p>
            <a:pPr fontAlgn="base">
              <a:spcBef>
                <a:spcPct val="0"/>
              </a:spcBef>
              <a:spcAft>
                <a:spcPct val="0"/>
              </a:spcAft>
            </a:pPr>
            <a:r>
              <a:rPr lang="zh-CN" altLang="en-US" sz="2800" dirty="0" smtClean="0">
                <a:solidFill>
                  <a:srgbClr val="C00000"/>
                </a:solidFill>
                <a:latin typeface="楷体_GB2312" pitchFamily="49" charset="-122"/>
                <a:ea typeface="楷体_GB2312" pitchFamily="49" charset="-122"/>
              </a:rPr>
              <a:t>      （</a:t>
            </a:r>
            <a:r>
              <a:rPr lang="en-US" altLang="zh-CN" sz="2800" dirty="0" smtClean="0">
                <a:solidFill>
                  <a:srgbClr val="C00000"/>
                </a:solidFill>
                <a:latin typeface="楷体_GB2312" pitchFamily="49" charset="-122"/>
                <a:ea typeface="楷体_GB2312" pitchFamily="49" charset="-122"/>
              </a:rPr>
              <a:t>3</a:t>
            </a:r>
            <a:r>
              <a:rPr lang="zh-CN" altLang="en-US" sz="2800" dirty="0" smtClean="0">
                <a:solidFill>
                  <a:srgbClr val="C00000"/>
                </a:solidFill>
                <a:latin typeface="楷体_GB2312" pitchFamily="49" charset="-122"/>
                <a:ea typeface="楷体_GB2312" pitchFamily="49" charset="-122"/>
              </a:rPr>
              <a:t>）要读一些好的、有用的书。</a:t>
            </a:r>
            <a:endParaRPr lang="zh-CN" altLang="en-US" dirty="0" smtClean="0">
              <a:solidFill>
                <a:srgbClr val="C00000"/>
              </a:solidFill>
              <a:latin typeface="楷体_GB2312" pitchFamily="49" charset="-122"/>
              <a:ea typeface="楷体_GB2312" pitchFamily="49" charset="-122"/>
            </a:endParaRPr>
          </a:p>
        </p:txBody>
      </p:sp>
    </p:spTree>
    <p:extLst>
      <p:ext uri="{BB962C8B-B14F-4D97-AF65-F5344CB8AC3E}">
        <p14:creationId xmlns:p14="http://schemas.microsoft.com/office/powerpoint/2010/main" val="391076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24534" y="246356"/>
            <a:ext cx="11548598" cy="5401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zh-CN" altLang="en-US" sz="3200" dirty="0">
                <a:solidFill>
                  <a:srgbClr val="0000FF"/>
                </a:solidFill>
                <a:latin typeface="楷体" panose="02010609060101010101" pitchFamily="49" charset="-122"/>
                <a:ea typeface="楷体" panose="02010609060101010101" pitchFamily="49" charset="-122"/>
              </a:rPr>
              <a:t>阅读课文“我自</a:t>
            </a:r>
            <a:r>
              <a:rPr lang="en-US" altLang="zh-CN" sz="3200" dirty="0">
                <a:solidFill>
                  <a:srgbClr val="0000FF"/>
                </a:solidFill>
                <a:latin typeface="楷体" panose="02010609060101010101" pitchFamily="49" charset="-122"/>
                <a:ea typeface="楷体" panose="02010609060101010101" pitchFamily="49" charset="-122"/>
              </a:rPr>
              <a:t>1986</a:t>
            </a:r>
            <a:r>
              <a:rPr lang="zh-CN" altLang="en-US" sz="3200" dirty="0">
                <a:solidFill>
                  <a:srgbClr val="0000FF"/>
                </a:solidFill>
                <a:latin typeface="楷体" panose="02010609060101010101" pitchFamily="49" charset="-122"/>
                <a:ea typeface="楷体" panose="02010609060101010101" pitchFamily="49" charset="-122"/>
              </a:rPr>
              <a:t>年到日本访问回来后即因伤腿闭门不出</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读书好，多读书，读好书”，回答</a:t>
            </a:r>
            <a:r>
              <a:rPr lang="en-US" altLang="zh-CN" sz="3200" dirty="0">
                <a:solidFill>
                  <a:srgbClr val="0000FF"/>
                </a:solidFill>
                <a:latin typeface="楷体" panose="02010609060101010101" pitchFamily="49" charset="-122"/>
                <a:ea typeface="楷体" panose="02010609060101010101" pitchFamily="49" charset="-122"/>
              </a:rPr>
              <a:t>5</a:t>
            </a:r>
            <a:r>
              <a:rPr lang="zh-CN" altLang="en-US" sz="3200" dirty="0">
                <a:solidFill>
                  <a:srgbClr val="0000FF"/>
                </a:solidFill>
                <a:latin typeface="楷体" panose="02010609060101010101" pitchFamily="49" charset="-122"/>
                <a:ea typeface="楷体" panose="02010609060101010101" pitchFamily="49" charset="-122"/>
              </a:rPr>
              <a:t>～</a:t>
            </a:r>
            <a:r>
              <a:rPr lang="en-US" altLang="zh-CN" sz="3200" dirty="0">
                <a:solidFill>
                  <a:srgbClr val="0000FF"/>
                </a:solidFill>
                <a:latin typeface="楷体" panose="02010609060101010101" pitchFamily="49" charset="-122"/>
                <a:ea typeface="楷体" panose="02010609060101010101" pitchFamily="49" charset="-122"/>
              </a:rPr>
              <a:t>8</a:t>
            </a:r>
            <a:r>
              <a:rPr lang="zh-CN" altLang="en-US" sz="3200" dirty="0">
                <a:solidFill>
                  <a:srgbClr val="0000FF"/>
                </a:solidFill>
                <a:latin typeface="楷体" panose="02010609060101010101" pitchFamily="49" charset="-122"/>
                <a:ea typeface="楷体" panose="02010609060101010101" pitchFamily="49" charset="-122"/>
              </a:rPr>
              <a:t>题。</a:t>
            </a:r>
          </a:p>
          <a:p>
            <a:pPr eaLnBrk="1" hangingPunct="1"/>
            <a:r>
              <a:rPr lang="en-US" altLang="zh-CN" sz="3200" dirty="0">
                <a:solidFill>
                  <a:srgbClr val="0000FF"/>
                </a:solidFill>
                <a:latin typeface="楷体" panose="02010609060101010101" pitchFamily="49" charset="-122"/>
                <a:ea typeface="楷体" panose="02010609060101010101" pitchFamily="49" charset="-122"/>
              </a:rPr>
              <a:t>5.</a:t>
            </a:r>
            <a:r>
              <a:rPr lang="zh-CN" altLang="en-US" sz="3200" dirty="0">
                <a:solidFill>
                  <a:srgbClr val="0000FF"/>
                </a:solidFill>
                <a:latin typeface="楷体" panose="02010609060101010101" pitchFamily="49" charset="-122"/>
                <a:ea typeface="楷体" panose="02010609060101010101" pitchFamily="49" charset="-122"/>
              </a:rPr>
              <a:t>概括选文第</a:t>
            </a:r>
            <a:r>
              <a:rPr lang="en-US" altLang="zh-CN" sz="3200" dirty="0">
                <a:solidFill>
                  <a:srgbClr val="0000FF"/>
                </a:solidFill>
                <a:latin typeface="楷体" panose="02010609060101010101" pitchFamily="49" charset="-122"/>
                <a:ea typeface="楷体" panose="02010609060101010101" pitchFamily="49" charset="-122"/>
              </a:rPr>
              <a:t>1</a:t>
            </a:r>
            <a:r>
              <a:rPr lang="zh-CN" altLang="en-US" sz="3200" dirty="0">
                <a:solidFill>
                  <a:srgbClr val="0000FF"/>
                </a:solidFill>
                <a:latin typeface="楷体" panose="02010609060101010101" pitchFamily="49" charset="-122"/>
                <a:ea typeface="楷体" panose="02010609060101010101" pitchFamily="49" charset="-122"/>
              </a:rPr>
              <a:t>、</a:t>
            </a:r>
            <a:r>
              <a:rPr lang="en-US" altLang="zh-CN" sz="3200" dirty="0">
                <a:solidFill>
                  <a:srgbClr val="0000FF"/>
                </a:solidFill>
                <a:latin typeface="楷体" panose="02010609060101010101" pitchFamily="49" charset="-122"/>
                <a:ea typeface="楷体" panose="02010609060101010101" pitchFamily="49" charset="-122"/>
              </a:rPr>
              <a:t>2</a:t>
            </a:r>
            <a:r>
              <a:rPr lang="zh-CN" altLang="en-US" sz="3200" dirty="0">
                <a:solidFill>
                  <a:srgbClr val="0000FF"/>
                </a:solidFill>
                <a:latin typeface="楷体" panose="02010609060101010101" pitchFamily="49" charset="-122"/>
                <a:ea typeface="楷体" panose="02010609060101010101" pitchFamily="49" charset="-122"/>
              </a:rPr>
              <a:t>段的内容。</a:t>
            </a:r>
          </a:p>
          <a:p>
            <a:pPr eaLnBrk="1" hangingPunct="1"/>
            <a:r>
              <a:rPr lang="zh-CN" altLang="en-US" sz="3200" dirty="0">
                <a:solidFill>
                  <a:srgbClr val="0000FF"/>
                </a:solidFill>
                <a:latin typeface="楷体" panose="02010609060101010101" pitchFamily="49" charset="-122"/>
                <a:ea typeface="楷体" panose="02010609060101010101" pitchFamily="49" charset="-122"/>
              </a:rPr>
              <a:t>答：</a:t>
            </a:r>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_____________________________________________</a:t>
            </a:r>
          </a:p>
          <a:p>
            <a:pPr eaLnBrk="1" hangingPunct="1"/>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_________________________________________________</a:t>
            </a:r>
          </a:p>
          <a:p>
            <a:pPr eaLnBrk="1" hangingPunct="1"/>
            <a:endParaRPr lang="en-US" altLang="zh-CN" dirty="0" smtClean="0">
              <a:solidFill>
                <a:srgbClr val="FF0000"/>
              </a:solidFill>
              <a:latin typeface="楷体_GB2312" pitchFamily="49" charset="-122"/>
              <a:ea typeface="楷体_GB2312" pitchFamily="49" charset="-122"/>
            </a:endParaRPr>
          </a:p>
          <a:p>
            <a:pPr eaLnBrk="1" hangingPunct="1"/>
            <a:r>
              <a:rPr lang="en-US" altLang="zh-CN" sz="2400" dirty="0" smtClean="0">
                <a:solidFill>
                  <a:srgbClr val="FF0000"/>
                </a:solidFill>
                <a:latin typeface="楷体_GB2312" pitchFamily="49" charset="-122"/>
                <a:ea typeface="楷体_GB2312" pitchFamily="49" charset="-122"/>
              </a:rPr>
              <a:t>【</a:t>
            </a:r>
            <a:r>
              <a:rPr lang="zh-CN" altLang="en-US" sz="2400" dirty="0">
                <a:solidFill>
                  <a:srgbClr val="FF0000"/>
                </a:solidFill>
                <a:latin typeface="楷体_GB2312" pitchFamily="49" charset="-122"/>
                <a:ea typeface="楷体_GB2312" pitchFamily="49" charset="-122"/>
              </a:rPr>
              <a:t>解析</a:t>
            </a:r>
            <a:r>
              <a:rPr lang="en-US" altLang="zh-CN" sz="2400" dirty="0">
                <a:solidFill>
                  <a:srgbClr val="FF0000"/>
                </a:solidFill>
                <a:latin typeface="楷体_GB2312" pitchFamily="49" charset="-122"/>
                <a:ea typeface="楷体_GB2312" pitchFamily="49" charset="-122"/>
              </a:rPr>
              <a:t>】</a:t>
            </a:r>
            <a:r>
              <a:rPr lang="zh-CN" altLang="en-US" sz="2400" dirty="0">
                <a:latin typeface="楷体_GB2312" pitchFamily="49" charset="-122"/>
                <a:ea typeface="楷体_GB2312" pitchFamily="49" charset="-122"/>
              </a:rPr>
              <a:t>本题考查对课文内容的概括能力。叙述了作者在比较中选择好书来读的事件。</a:t>
            </a:r>
          </a:p>
          <a:p>
            <a:pPr eaLnBrk="1" hangingPunct="1"/>
            <a:r>
              <a:rPr lang="zh-CN" altLang="en-US" sz="2400" dirty="0">
                <a:solidFill>
                  <a:srgbClr val="FF0000"/>
                </a:solidFill>
                <a:latin typeface="楷体_GB2312" pitchFamily="49" charset="-122"/>
                <a:ea typeface="楷体_GB2312" pitchFamily="49" charset="-122"/>
              </a:rPr>
              <a:t>答案：</a:t>
            </a:r>
            <a:r>
              <a:rPr lang="zh-CN" altLang="en-US" sz="2400" dirty="0">
                <a:latin typeface="楷体_GB2312" pitchFamily="49" charset="-122"/>
                <a:ea typeface="楷体_GB2312" pitchFamily="49" charset="-122"/>
              </a:rPr>
              <a:t>侧重谈</a:t>
            </a:r>
            <a:r>
              <a:rPr lang="zh-CN" altLang="en-US" sz="2400" dirty="0">
                <a:ea typeface="楷体_GB2312" pitchFamily="49" charset="-122"/>
              </a:rPr>
              <a:t>“</a:t>
            </a:r>
            <a:r>
              <a:rPr lang="zh-CN" altLang="en-US" sz="2400" dirty="0">
                <a:latin typeface="楷体_GB2312" pitchFamily="49" charset="-122"/>
                <a:ea typeface="楷体_GB2312" pitchFamily="49" charset="-122"/>
              </a:rPr>
              <a:t>读好书</a:t>
            </a:r>
            <a:r>
              <a:rPr lang="zh-CN" altLang="en-US" sz="2400" dirty="0">
                <a:ea typeface="楷体_GB2312" pitchFamily="49" charset="-122"/>
              </a:rPr>
              <a:t>”</a:t>
            </a:r>
            <a:r>
              <a:rPr lang="zh-CN" altLang="en-US" sz="2400" dirty="0">
                <a:latin typeface="楷体_GB2312" pitchFamily="49" charset="-122"/>
                <a:ea typeface="楷体_GB2312" pitchFamily="49" charset="-122"/>
              </a:rPr>
              <a:t>，以作者</a:t>
            </a:r>
            <a:r>
              <a:rPr lang="en-US" altLang="zh-CN" sz="2400" dirty="0">
                <a:latin typeface="楷体_GB2312" pitchFamily="49" charset="-122"/>
                <a:ea typeface="楷体_GB2312" pitchFamily="49" charset="-122"/>
              </a:rPr>
              <a:t>80</a:t>
            </a:r>
            <a:r>
              <a:rPr lang="zh-CN" altLang="en-US" sz="2400" dirty="0">
                <a:latin typeface="楷体_GB2312" pitchFamily="49" charset="-122"/>
                <a:ea typeface="楷体_GB2312" pitchFamily="49" charset="-122"/>
              </a:rPr>
              <a:t>多年的阅读经验说明如何挑选、比较、选择好书。</a:t>
            </a:r>
          </a:p>
        </p:txBody>
      </p:sp>
    </p:spTree>
    <p:extLst>
      <p:ext uri="{BB962C8B-B14F-4D97-AF65-F5344CB8AC3E}">
        <p14:creationId xmlns:p14="http://schemas.microsoft.com/office/powerpoint/2010/main" val="373211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634023" y="284846"/>
            <a:ext cx="11309448" cy="3462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3200" dirty="0">
                <a:solidFill>
                  <a:srgbClr val="0000FF"/>
                </a:solidFill>
                <a:latin typeface="楷体" panose="02010609060101010101" pitchFamily="49" charset="-122"/>
                <a:ea typeface="楷体" panose="02010609060101010101" pitchFamily="49" charset="-122"/>
              </a:rPr>
              <a:t>6.</a:t>
            </a:r>
            <a:r>
              <a:rPr lang="zh-CN" altLang="en-US" sz="3200" dirty="0">
                <a:solidFill>
                  <a:srgbClr val="0000FF"/>
                </a:solidFill>
                <a:latin typeface="楷体" panose="02010609060101010101" pitchFamily="49" charset="-122"/>
                <a:ea typeface="楷体" panose="02010609060101010101" pitchFamily="49" charset="-122"/>
              </a:rPr>
              <a:t>在作者看来，什么样的文章才是好文章？</a:t>
            </a:r>
          </a:p>
          <a:p>
            <a:pPr eaLnBrk="1" hangingPunct="1"/>
            <a:r>
              <a:rPr lang="zh-CN" altLang="en-US" sz="3200" dirty="0">
                <a:solidFill>
                  <a:srgbClr val="0000FF"/>
                </a:solidFill>
                <a:latin typeface="楷体" panose="02010609060101010101" pitchFamily="49" charset="-122"/>
                <a:ea typeface="楷体" panose="02010609060101010101" pitchFamily="49" charset="-122"/>
              </a:rPr>
              <a:t>答：</a:t>
            </a:r>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_____________________________________________</a:t>
            </a:r>
          </a:p>
          <a:p>
            <a:pPr eaLnBrk="1" hangingPunct="1"/>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_________________________________________________</a:t>
            </a:r>
          </a:p>
          <a:p>
            <a:pPr eaLnBrk="1" hangingPunct="1"/>
            <a:endParaRPr lang="en-US" altLang="zh-CN" dirty="0" smtClean="0">
              <a:solidFill>
                <a:srgbClr val="FF0000"/>
              </a:solidFill>
              <a:latin typeface="楷体_GB2312" pitchFamily="49" charset="-122"/>
              <a:ea typeface="楷体_GB2312" pitchFamily="49" charset="-122"/>
            </a:endParaRPr>
          </a:p>
          <a:p>
            <a:pPr eaLnBrk="1" hangingPunct="1"/>
            <a:r>
              <a:rPr lang="zh-CN" altLang="en-US" sz="2800" dirty="0" smtClean="0">
                <a:solidFill>
                  <a:srgbClr val="FF0000"/>
                </a:solidFill>
                <a:latin typeface="楷体_GB2312" pitchFamily="49" charset="-122"/>
                <a:ea typeface="楷体_GB2312" pitchFamily="49" charset="-122"/>
              </a:rPr>
              <a:t>答案</a:t>
            </a:r>
            <a:r>
              <a:rPr lang="zh-CN" altLang="en-US" sz="2800" dirty="0">
                <a:solidFill>
                  <a:srgbClr val="FF0000"/>
                </a:solidFill>
                <a:latin typeface="楷体_GB2312" pitchFamily="49" charset="-122"/>
                <a:ea typeface="楷体_GB2312" pitchFamily="49" charset="-122"/>
              </a:rPr>
              <a:t>：</a:t>
            </a:r>
            <a:r>
              <a:rPr lang="zh-CN" altLang="en-US" sz="2800" dirty="0">
                <a:ea typeface="楷体_GB2312" pitchFamily="49" charset="-122"/>
              </a:rPr>
              <a:t>故事精彩、人物生动、带着真情实感，十分质朴浅显的篇章。</a:t>
            </a:r>
          </a:p>
        </p:txBody>
      </p:sp>
    </p:spTree>
    <p:extLst>
      <p:ext uri="{BB962C8B-B14F-4D97-AF65-F5344CB8AC3E}">
        <p14:creationId xmlns:p14="http://schemas.microsoft.com/office/powerpoint/2010/main" val="124124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0843" y="534572"/>
            <a:ext cx="11183815" cy="5632311"/>
          </a:xfrm>
          <a:prstGeom prst="rect">
            <a:avLst/>
          </a:prstGeom>
          <a:noFill/>
        </p:spPr>
        <p:txBody>
          <a:bodyPr wrap="square" rtlCol="0">
            <a:spAutoFit/>
          </a:bodyPr>
          <a:lstStyle/>
          <a:p>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冰心</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(1900</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10</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月</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5</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日</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-1999</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2</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月</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，原名谢婉莹。祖籍福建长乐，生于福州。童年在山东烟台度过。</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1913</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年全家迁至北京。 五四运动爆发，她受到很大影响，从</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1919</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9</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月起，以冰心为笔名写了许多问题小说，如</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两个家庭</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斯人独憔悴</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秋风秋雨愁杀人</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去国</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等，在社会上引起了较为强烈的反响。 </a:t>
            </a:r>
            <a:r>
              <a:rPr lang="en-US" altLang="zh-CN"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1921</a:t>
            </a:r>
            <a:r>
              <a:rPr lang="zh-CN" altLang="en-US" sz="4000" b="1" dirty="0" smtClean="0">
                <a:solidFill>
                  <a:srgbClr val="0000FF"/>
                </a:solidFill>
                <a:latin typeface="楷体" panose="02010609060101010101" pitchFamily="49" charset="-122"/>
                <a:ea typeface="楷体" panose="02010609060101010101" pitchFamily="49" charset="-122"/>
                <a:cs typeface="Times New Roman" panose="02020603050405020304" pitchFamily="18" charset="0"/>
              </a:rPr>
              <a:t>年加入文学研究会，这时作品多围绕着母爱、童心和自然美描述“爱的哲学”。</a:t>
            </a:r>
            <a:endParaRPr lang="zh-CN" altLang="en-US" sz="40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875702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408940" y="355381"/>
            <a:ext cx="11590802" cy="572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3200" dirty="0">
                <a:solidFill>
                  <a:srgbClr val="0000FF"/>
                </a:solidFill>
                <a:latin typeface="楷体" panose="02010609060101010101" pitchFamily="49" charset="-122"/>
                <a:ea typeface="楷体" panose="02010609060101010101" pitchFamily="49" charset="-122"/>
              </a:rPr>
              <a:t>7.</a:t>
            </a:r>
            <a:r>
              <a:rPr lang="zh-CN" altLang="en-US" sz="3200" dirty="0">
                <a:solidFill>
                  <a:srgbClr val="0000FF"/>
                </a:solidFill>
                <a:latin typeface="楷体" panose="02010609060101010101" pitchFamily="49" charset="-122"/>
                <a:ea typeface="楷体" panose="02010609060101010101" pitchFamily="49" charset="-122"/>
              </a:rPr>
              <a:t>作者写到，看了精彩的</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西游记</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就会丢下烦琐的</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封神榜</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，看了人物如生的</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水浒传</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就不会看索然无味的</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荡寇志</a:t>
            </a:r>
            <a:r>
              <a:rPr lang="en-US" altLang="zh-CN" sz="3200" dirty="0">
                <a:solidFill>
                  <a:srgbClr val="0000FF"/>
                </a:solidFill>
                <a:latin typeface="楷体" panose="02010609060101010101" pitchFamily="49" charset="-122"/>
                <a:ea typeface="楷体" panose="02010609060101010101" pitchFamily="49" charset="-122"/>
              </a:rPr>
              <a:t>》</a:t>
            </a:r>
            <a:r>
              <a:rPr lang="zh-CN" altLang="en-US" sz="3200" dirty="0">
                <a:solidFill>
                  <a:srgbClr val="0000FF"/>
                </a:solidFill>
                <a:latin typeface="楷体" panose="02010609060101010101" pitchFamily="49" charset="-122"/>
                <a:ea typeface="楷体" panose="02010609060101010101" pitchFamily="49" charset="-122"/>
              </a:rPr>
              <a:t>。举这两个例子的目的是什么？</a:t>
            </a:r>
          </a:p>
          <a:p>
            <a:pPr eaLnBrk="1" hangingPunct="1"/>
            <a:r>
              <a:rPr lang="zh-CN" altLang="en-US" sz="3200" dirty="0">
                <a:solidFill>
                  <a:srgbClr val="0000FF"/>
                </a:solidFill>
                <a:latin typeface="楷体" panose="02010609060101010101" pitchFamily="49" charset="-122"/>
                <a:ea typeface="楷体" panose="02010609060101010101" pitchFamily="49" charset="-122"/>
              </a:rPr>
              <a:t>答：</a:t>
            </a:r>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a:t>
            </a:r>
          </a:p>
          <a:p>
            <a:pPr eaLnBrk="1" hangingPunct="1"/>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________________________________________________</a:t>
            </a:r>
          </a:p>
          <a:p>
            <a:pPr eaLnBrk="1" hangingPunct="1"/>
            <a:r>
              <a:rPr lang="en-US" altLang="zh-CN" sz="2800" dirty="0">
                <a:solidFill>
                  <a:srgbClr val="FF0000"/>
                </a:solidFill>
                <a:latin typeface="楷体_GB2312" pitchFamily="49" charset="-122"/>
                <a:ea typeface="楷体_GB2312" pitchFamily="49" charset="-122"/>
              </a:rPr>
              <a:t>【</a:t>
            </a:r>
            <a:r>
              <a:rPr lang="zh-CN" altLang="en-US" sz="2800" dirty="0">
                <a:solidFill>
                  <a:srgbClr val="FF0000"/>
                </a:solidFill>
                <a:latin typeface="楷体_GB2312" pitchFamily="49" charset="-122"/>
                <a:ea typeface="楷体_GB2312" pitchFamily="49" charset="-122"/>
              </a:rPr>
              <a:t>解析</a:t>
            </a:r>
            <a:r>
              <a:rPr lang="en-US" altLang="zh-CN" sz="2800" dirty="0">
                <a:solidFill>
                  <a:srgbClr val="FF0000"/>
                </a:solidFill>
                <a:latin typeface="楷体_GB2312" pitchFamily="49" charset="-122"/>
                <a:ea typeface="楷体_GB2312" pitchFamily="49" charset="-122"/>
              </a:rPr>
              <a:t>】</a:t>
            </a:r>
            <a:r>
              <a:rPr lang="zh-CN" altLang="en-US" sz="2800" dirty="0">
                <a:latin typeface="楷体_GB2312" pitchFamily="49" charset="-122"/>
                <a:ea typeface="楷体_GB2312" pitchFamily="49" charset="-122"/>
              </a:rPr>
              <a:t>本题考查对内容的理解。通过两个例子来具体说明什么是好书，由此得出如何选好书。</a:t>
            </a:r>
          </a:p>
          <a:p>
            <a:pPr eaLnBrk="1" hangingPunct="1"/>
            <a:r>
              <a:rPr lang="zh-CN" altLang="en-US" sz="2800" dirty="0">
                <a:solidFill>
                  <a:srgbClr val="FF0000"/>
                </a:solidFill>
                <a:latin typeface="楷体_GB2312" pitchFamily="49" charset="-122"/>
                <a:ea typeface="楷体_GB2312" pitchFamily="49" charset="-122"/>
              </a:rPr>
              <a:t>答案：</a:t>
            </a:r>
            <a:r>
              <a:rPr lang="zh-CN" altLang="en-US" sz="2800" dirty="0">
                <a:latin typeface="楷体_GB2312" pitchFamily="49" charset="-122"/>
                <a:ea typeface="楷体_GB2312" pitchFamily="49" charset="-122"/>
              </a:rPr>
              <a:t>说明如何挑选、比较好书。</a:t>
            </a:r>
          </a:p>
        </p:txBody>
      </p:sp>
    </p:spTree>
    <p:extLst>
      <p:ext uri="{BB962C8B-B14F-4D97-AF65-F5344CB8AC3E}">
        <p14:creationId xmlns:p14="http://schemas.microsoft.com/office/powerpoint/2010/main" val="269384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50738" y="0"/>
            <a:ext cx="11905273" cy="6694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3200" dirty="0">
                <a:solidFill>
                  <a:srgbClr val="0000FF"/>
                </a:solidFill>
                <a:latin typeface="楷体" panose="02010609060101010101" pitchFamily="49" charset="-122"/>
                <a:ea typeface="楷体" panose="02010609060101010101" pitchFamily="49" charset="-122"/>
              </a:rPr>
              <a:t>8</a:t>
            </a:r>
            <a:r>
              <a:rPr lang="zh-CN" altLang="en-US" sz="3200" dirty="0">
                <a:solidFill>
                  <a:srgbClr val="0000FF"/>
                </a:solidFill>
                <a:latin typeface="楷体" panose="02010609060101010101" pitchFamily="49" charset="-122"/>
                <a:ea typeface="楷体" panose="02010609060101010101" pitchFamily="49" charset="-122"/>
              </a:rPr>
              <a:t>．文章结尾一段“读书好，多读书，读好书”能不能颠倒顺序，为什么？这句话在文中起什么作用？</a:t>
            </a:r>
          </a:p>
          <a:p>
            <a:pPr eaLnBrk="1" hangingPunct="1"/>
            <a:r>
              <a:rPr lang="zh-CN" altLang="en-US" sz="3200" dirty="0">
                <a:solidFill>
                  <a:srgbClr val="0000FF"/>
                </a:solidFill>
                <a:latin typeface="楷体" panose="02010609060101010101" pitchFamily="49" charset="-122"/>
                <a:ea typeface="楷体" panose="02010609060101010101" pitchFamily="49" charset="-122"/>
              </a:rPr>
              <a:t>答：</a:t>
            </a:r>
            <a:r>
              <a:rPr lang="en-US" altLang="zh-CN" sz="3200" dirty="0">
                <a:solidFill>
                  <a:srgbClr val="0000FF"/>
                </a:solidFill>
                <a:latin typeface="楷体" panose="02010609060101010101" pitchFamily="49" charset="-122"/>
                <a:ea typeface="楷体" panose="02010609060101010101" pitchFamily="49" charset="-122"/>
              </a:rPr>
              <a:t>____________________________________________</a:t>
            </a:r>
          </a:p>
          <a:p>
            <a:pPr eaLnBrk="1" hangingPunct="1"/>
            <a:endParaRPr lang="en-US" altLang="zh-CN" dirty="0" smtClean="0">
              <a:solidFill>
                <a:srgbClr val="FF0000"/>
              </a:solidFill>
              <a:latin typeface="楷体_GB2312" pitchFamily="49" charset="-122"/>
              <a:ea typeface="楷体_GB2312" pitchFamily="49" charset="-122"/>
            </a:endParaRPr>
          </a:p>
          <a:p>
            <a:pPr eaLnBrk="1" hangingPunct="1"/>
            <a:r>
              <a:rPr lang="en-US" altLang="zh-CN" sz="2800" dirty="0" smtClean="0">
                <a:solidFill>
                  <a:srgbClr val="FF0000"/>
                </a:solidFill>
                <a:latin typeface="楷体_GB2312" pitchFamily="49" charset="-122"/>
                <a:ea typeface="楷体_GB2312" pitchFamily="49" charset="-122"/>
              </a:rPr>
              <a:t>【</a:t>
            </a:r>
            <a:r>
              <a:rPr lang="zh-CN" altLang="en-US" sz="2800" dirty="0">
                <a:solidFill>
                  <a:srgbClr val="FF0000"/>
                </a:solidFill>
                <a:latin typeface="楷体_GB2312" pitchFamily="49" charset="-122"/>
                <a:ea typeface="楷体_GB2312" pitchFamily="49" charset="-122"/>
              </a:rPr>
              <a:t>解析</a:t>
            </a:r>
            <a:r>
              <a:rPr lang="en-US" altLang="zh-CN" sz="2800" dirty="0">
                <a:solidFill>
                  <a:srgbClr val="FF0000"/>
                </a:solidFill>
                <a:latin typeface="楷体_GB2312" pitchFamily="49" charset="-122"/>
                <a:ea typeface="楷体_GB2312" pitchFamily="49" charset="-122"/>
              </a:rPr>
              <a:t>】</a:t>
            </a:r>
            <a:r>
              <a:rPr lang="zh-CN" altLang="en-US" sz="2800" dirty="0">
                <a:latin typeface="楷体_GB2312" pitchFamily="49" charset="-122"/>
                <a:ea typeface="楷体_GB2312" pitchFamily="49" charset="-122"/>
              </a:rPr>
              <a:t>本题考查词句的排序。排序要按时间或空间或事理逻辑顺序来排。本题就是按照事理逻辑顺序来说的：先认识到读书的好处，才有读书的动力，才能多读书，在此基础上才能比较是否是好书。</a:t>
            </a:r>
          </a:p>
          <a:p>
            <a:pPr eaLnBrk="1" hangingPunct="1"/>
            <a:endParaRPr lang="en-US" altLang="zh-CN" sz="2800" dirty="0" smtClean="0">
              <a:solidFill>
                <a:srgbClr val="FF0000"/>
              </a:solidFill>
              <a:latin typeface="楷体_GB2312" pitchFamily="49" charset="-122"/>
              <a:ea typeface="楷体_GB2312" pitchFamily="49" charset="-122"/>
            </a:endParaRPr>
          </a:p>
          <a:p>
            <a:pPr eaLnBrk="1" hangingPunct="1"/>
            <a:r>
              <a:rPr lang="zh-CN" altLang="en-US" sz="2800" dirty="0" smtClean="0">
                <a:solidFill>
                  <a:srgbClr val="FF0000"/>
                </a:solidFill>
                <a:latin typeface="楷体_GB2312" pitchFamily="49" charset="-122"/>
                <a:ea typeface="楷体_GB2312" pitchFamily="49" charset="-122"/>
              </a:rPr>
              <a:t>答案</a:t>
            </a:r>
            <a:r>
              <a:rPr lang="zh-CN" altLang="en-US" sz="2800" dirty="0">
                <a:solidFill>
                  <a:srgbClr val="FF0000"/>
                </a:solidFill>
                <a:latin typeface="楷体_GB2312" pitchFamily="49" charset="-122"/>
                <a:ea typeface="楷体_GB2312" pitchFamily="49" charset="-122"/>
              </a:rPr>
              <a:t>：</a:t>
            </a:r>
            <a:r>
              <a:rPr lang="zh-CN" altLang="en-US" sz="2800" dirty="0">
                <a:latin typeface="楷体_GB2312" pitchFamily="49" charset="-122"/>
                <a:ea typeface="楷体_GB2312" pitchFamily="49" charset="-122"/>
              </a:rPr>
              <a:t>不能颠倒。因为它们是按事物之间的逻辑关系排列的，点明了文章的主旨。</a:t>
            </a:r>
          </a:p>
        </p:txBody>
      </p:sp>
    </p:spTree>
    <p:extLst>
      <p:ext uri="{BB962C8B-B14F-4D97-AF65-F5344CB8AC3E}">
        <p14:creationId xmlns:p14="http://schemas.microsoft.com/office/powerpoint/2010/main" val="279785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97924" y="568887"/>
            <a:ext cx="11801817"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3600" dirty="0" smtClean="0">
                <a:solidFill>
                  <a:srgbClr val="0000FF"/>
                </a:solidFill>
                <a:latin typeface="楷体" panose="02010609060101010101" pitchFamily="49" charset="-122"/>
                <a:ea typeface="楷体" panose="02010609060101010101" pitchFamily="49" charset="-122"/>
              </a:rPr>
              <a:t>9.</a:t>
            </a:r>
            <a:r>
              <a:rPr lang="zh-CN" altLang="en-US" sz="3600" dirty="0">
                <a:solidFill>
                  <a:srgbClr val="0000FF"/>
                </a:solidFill>
                <a:latin typeface="楷体" panose="02010609060101010101" pitchFamily="49" charset="-122"/>
                <a:ea typeface="楷体" panose="02010609060101010101" pitchFamily="49" charset="-122"/>
              </a:rPr>
              <a:t>某班同学为了纪念</a:t>
            </a:r>
            <a:r>
              <a:rPr lang="en-US" altLang="zh-CN" sz="3600" dirty="0">
                <a:solidFill>
                  <a:srgbClr val="0000FF"/>
                </a:solidFill>
                <a:latin typeface="楷体" panose="02010609060101010101" pitchFamily="49" charset="-122"/>
                <a:ea typeface="楷体" panose="02010609060101010101" pitchFamily="49" charset="-122"/>
              </a:rPr>
              <a:t>1995</a:t>
            </a:r>
            <a:r>
              <a:rPr lang="zh-CN" altLang="en-US" sz="3600" dirty="0">
                <a:solidFill>
                  <a:srgbClr val="0000FF"/>
                </a:solidFill>
                <a:latin typeface="楷体" panose="02010609060101010101" pitchFamily="49" charset="-122"/>
                <a:ea typeface="楷体" panose="02010609060101010101" pitchFamily="49" charset="-122"/>
              </a:rPr>
              <a:t>年联合国教科文组织宣布</a:t>
            </a:r>
            <a:r>
              <a:rPr lang="en-US" altLang="zh-CN" sz="3600" dirty="0">
                <a:solidFill>
                  <a:srgbClr val="0000FF"/>
                </a:solidFill>
                <a:latin typeface="楷体" panose="02010609060101010101" pitchFamily="49" charset="-122"/>
                <a:ea typeface="楷体" panose="02010609060101010101" pitchFamily="49" charset="-122"/>
              </a:rPr>
              <a:t>4</a:t>
            </a:r>
            <a:r>
              <a:rPr lang="zh-CN" altLang="en-US" sz="3600" dirty="0">
                <a:solidFill>
                  <a:srgbClr val="0000FF"/>
                </a:solidFill>
                <a:latin typeface="楷体" panose="02010609060101010101" pitchFamily="49" charset="-122"/>
                <a:ea typeface="楷体" panose="02010609060101010101" pitchFamily="49" charset="-122"/>
              </a:rPr>
              <a:t>月</a:t>
            </a:r>
            <a:r>
              <a:rPr lang="en-US" altLang="zh-CN" sz="3600" dirty="0">
                <a:solidFill>
                  <a:srgbClr val="0000FF"/>
                </a:solidFill>
                <a:latin typeface="楷体" panose="02010609060101010101" pitchFamily="49" charset="-122"/>
                <a:ea typeface="楷体" panose="02010609060101010101" pitchFamily="49" charset="-122"/>
              </a:rPr>
              <a:t>23</a:t>
            </a:r>
            <a:r>
              <a:rPr lang="zh-CN" altLang="en-US" sz="3600" dirty="0">
                <a:solidFill>
                  <a:srgbClr val="0000FF"/>
                </a:solidFill>
                <a:latin typeface="楷体" panose="02010609060101010101" pitchFamily="49" charset="-122"/>
                <a:ea typeface="楷体" panose="02010609060101010101" pitchFamily="49" charset="-122"/>
              </a:rPr>
              <a:t>日为“世界读书日”，举办了“好读书、读好书”的综合性学习活动，请你踊跃参加。</a:t>
            </a:r>
          </a:p>
          <a:p>
            <a:pPr eaLnBrk="1" hangingPunct="1"/>
            <a:r>
              <a:rPr lang="en-US" altLang="zh-CN" sz="3600" dirty="0">
                <a:solidFill>
                  <a:srgbClr val="0000FF"/>
                </a:solidFill>
                <a:latin typeface="楷体" panose="02010609060101010101" pitchFamily="49" charset="-122"/>
                <a:ea typeface="楷体" panose="02010609060101010101" pitchFamily="49" charset="-122"/>
              </a:rPr>
              <a:t>【</a:t>
            </a:r>
            <a:r>
              <a:rPr lang="zh-CN" altLang="en-US" sz="3600" dirty="0">
                <a:solidFill>
                  <a:srgbClr val="0000FF"/>
                </a:solidFill>
                <a:latin typeface="楷体" panose="02010609060101010101" pitchFamily="49" charset="-122"/>
                <a:ea typeface="楷体" panose="02010609060101010101" pitchFamily="49" charset="-122"/>
              </a:rPr>
              <a:t>热爱读书</a:t>
            </a:r>
            <a:r>
              <a:rPr lang="en-US" altLang="zh-CN" sz="3600" dirty="0">
                <a:solidFill>
                  <a:srgbClr val="0000FF"/>
                </a:solidFill>
                <a:latin typeface="楷体" panose="02010609060101010101" pitchFamily="49" charset="-122"/>
                <a:ea typeface="楷体" panose="02010609060101010101" pitchFamily="49" charset="-122"/>
              </a:rPr>
              <a:t>】</a:t>
            </a:r>
            <a:r>
              <a:rPr lang="zh-CN" altLang="en-US" sz="3600" dirty="0">
                <a:solidFill>
                  <a:srgbClr val="0000FF"/>
                </a:solidFill>
                <a:latin typeface="楷体" panose="02010609060101010101" pitchFamily="49" charset="-122"/>
                <a:ea typeface="楷体" panose="02010609060101010101" pitchFamily="49" charset="-122"/>
              </a:rPr>
              <a:t>书的世界是一个多彩的世界。与书为伴将是人生最大的幸事。请写出一条关于“热爱读书”的名句作为自己的座右铭。</a:t>
            </a:r>
          </a:p>
          <a:p>
            <a:pPr eaLnBrk="1" hangingPunct="1"/>
            <a:r>
              <a:rPr lang="zh-CN" altLang="en-US" sz="3600" dirty="0">
                <a:solidFill>
                  <a:srgbClr val="0000FF"/>
                </a:solidFill>
                <a:latin typeface="楷体" panose="02010609060101010101" pitchFamily="49" charset="-122"/>
                <a:ea typeface="楷体" panose="02010609060101010101" pitchFamily="49" charset="-122"/>
              </a:rPr>
              <a:t>我的座右铭：</a:t>
            </a:r>
            <a:r>
              <a:rPr lang="en-US" altLang="zh-CN" sz="3600" dirty="0">
                <a:solidFill>
                  <a:srgbClr val="0000FF"/>
                </a:solidFill>
                <a:latin typeface="楷体" panose="02010609060101010101" pitchFamily="49" charset="-122"/>
                <a:ea typeface="楷体" panose="02010609060101010101" pitchFamily="49" charset="-122"/>
              </a:rPr>
              <a:t>_____________________________________</a:t>
            </a:r>
          </a:p>
        </p:txBody>
      </p:sp>
    </p:spTree>
    <p:extLst>
      <p:ext uri="{BB962C8B-B14F-4D97-AF65-F5344CB8AC3E}">
        <p14:creationId xmlns:p14="http://schemas.microsoft.com/office/powerpoint/2010/main" val="34723495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774699" y="657225"/>
            <a:ext cx="10718605" cy="5545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2400" dirty="0">
                <a:solidFill>
                  <a:srgbClr val="0000FF"/>
                </a:solidFill>
                <a:latin typeface="楷体" panose="02010609060101010101" pitchFamily="49" charset="-122"/>
                <a:ea typeface="楷体" panose="02010609060101010101" pitchFamily="49" charset="-122"/>
              </a:rPr>
              <a:t>【</a:t>
            </a:r>
            <a:r>
              <a:rPr lang="zh-CN" altLang="en-US" sz="2400" dirty="0">
                <a:solidFill>
                  <a:srgbClr val="0000FF"/>
                </a:solidFill>
                <a:latin typeface="楷体" panose="02010609060101010101" pitchFamily="49" charset="-122"/>
                <a:ea typeface="楷体" panose="02010609060101010101" pitchFamily="49" charset="-122"/>
              </a:rPr>
              <a:t>怎样读书</a:t>
            </a:r>
            <a:r>
              <a:rPr lang="en-US" altLang="zh-CN" sz="2400" dirty="0">
                <a:solidFill>
                  <a:srgbClr val="0000FF"/>
                </a:solidFill>
                <a:latin typeface="楷体" panose="02010609060101010101" pitchFamily="49" charset="-122"/>
                <a:ea typeface="楷体" panose="02010609060101010101" pitchFamily="49" charset="-122"/>
              </a:rPr>
              <a:t>】</a:t>
            </a:r>
            <a:r>
              <a:rPr lang="zh-CN" altLang="en-US" sz="2400" dirty="0">
                <a:solidFill>
                  <a:srgbClr val="0000FF"/>
                </a:solidFill>
                <a:latin typeface="楷体" panose="02010609060101010101" pitchFamily="49" charset="-122"/>
                <a:ea typeface="楷体" panose="02010609060101010101" pitchFamily="49" charset="-122"/>
              </a:rPr>
              <a:t>读书还得讲究方法，下面向你介绍一位名人的读书方法。你还有另外的读书方法吗？请介绍一种并说明使用这种读书方法的理由。</a:t>
            </a:r>
          </a:p>
          <a:p>
            <a:pPr eaLnBrk="1" hangingPunct="1"/>
            <a:endParaRPr lang="zh-CN" altLang="en-US" sz="2400" dirty="0">
              <a:solidFill>
                <a:srgbClr val="0000FF"/>
              </a:solidFill>
              <a:latin typeface="楷体" panose="02010609060101010101" pitchFamily="49" charset="-122"/>
              <a:ea typeface="楷体" panose="02010609060101010101" pitchFamily="49" charset="-122"/>
            </a:endParaRPr>
          </a:p>
          <a:p>
            <a:pPr eaLnBrk="1" hangingPunct="1"/>
            <a:endParaRPr lang="zh-CN" altLang="en-US" sz="2400" dirty="0">
              <a:solidFill>
                <a:srgbClr val="0000FF"/>
              </a:solidFill>
              <a:latin typeface="楷体" panose="02010609060101010101" pitchFamily="49" charset="-122"/>
              <a:ea typeface="楷体" panose="02010609060101010101" pitchFamily="49" charset="-122"/>
            </a:endParaRPr>
          </a:p>
          <a:p>
            <a:pPr eaLnBrk="1" hangingPunct="1"/>
            <a:endParaRPr lang="zh-CN" altLang="en-US" sz="2400" dirty="0">
              <a:solidFill>
                <a:srgbClr val="0000FF"/>
              </a:solidFill>
              <a:latin typeface="楷体" panose="02010609060101010101" pitchFamily="49" charset="-122"/>
              <a:ea typeface="楷体" panose="02010609060101010101" pitchFamily="49" charset="-122"/>
            </a:endParaRPr>
          </a:p>
          <a:p>
            <a:pPr eaLnBrk="1" hangingPunct="1"/>
            <a:endParaRPr lang="zh-CN" altLang="en-US" sz="2400" dirty="0">
              <a:solidFill>
                <a:srgbClr val="0000FF"/>
              </a:solidFill>
              <a:latin typeface="楷体" panose="02010609060101010101" pitchFamily="49" charset="-122"/>
              <a:ea typeface="楷体" panose="02010609060101010101" pitchFamily="49" charset="-122"/>
            </a:endParaRPr>
          </a:p>
          <a:p>
            <a:pPr eaLnBrk="1" hangingPunct="1"/>
            <a:endParaRPr lang="zh-CN" altLang="en-US" sz="2400" dirty="0">
              <a:solidFill>
                <a:srgbClr val="0000FF"/>
              </a:solidFill>
              <a:latin typeface="楷体" panose="02010609060101010101" pitchFamily="49" charset="-122"/>
              <a:ea typeface="楷体" panose="02010609060101010101" pitchFamily="49" charset="-122"/>
            </a:endParaRPr>
          </a:p>
          <a:p>
            <a:pPr eaLnBrk="1" hangingPunct="1"/>
            <a:endParaRPr lang="zh-CN" altLang="en-US" sz="2400" dirty="0">
              <a:solidFill>
                <a:srgbClr val="0000FF"/>
              </a:solidFill>
              <a:latin typeface="楷体" panose="02010609060101010101" pitchFamily="49" charset="-122"/>
              <a:ea typeface="楷体" panose="02010609060101010101" pitchFamily="49" charset="-122"/>
            </a:endParaRPr>
          </a:p>
          <a:p>
            <a:pPr eaLnBrk="1" hangingPunct="1"/>
            <a:r>
              <a:rPr lang="zh-CN" altLang="en-US" sz="2400" dirty="0">
                <a:solidFill>
                  <a:srgbClr val="0000FF"/>
                </a:solidFill>
                <a:latin typeface="楷体" panose="02010609060101010101" pitchFamily="49" charset="-122"/>
                <a:ea typeface="楷体" panose="02010609060101010101" pitchFamily="49" charset="-122"/>
              </a:rPr>
              <a:t>我的读书方法：</a:t>
            </a:r>
            <a:r>
              <a:rPr lang="en-US" altLang="zh-CN" sz="2400" dirty="0">
                <a:solidFill>
                  <a:srgbClr val="0000FF"/>
                </a:solidFill>
                <a:latin typeface="楷体" panose="02010609060101010101" pitchFamily="49" charset="-122"/>
                <a:ea typeface="楷体" panose="02010609060101010101" pitchFamily="49" charset="-122"/>
              </a:rPr>
              <a:t>__________________________________</a:t>
            </a:r>
          </a:p>
          <a:p>
            <a:pPr eaLnBrk="1" hangingPunct="1"/>
            <a:r>
              <a:rPr lang="zh-CN" altLang="en-US" sz="2400" dirty="0">
                <a:solidFill>
                  <a:srgbClr val="0000FF"/>
                </a:solidFill>
                <a:latin typeface="楷体" panose="02010609060101010101" pitchFamily="49" charset="-122"/>
                <a:ea typeface="楷体" panose="02010609060101010101" pitchFamily="49" charset="-122"/>
              </a:rPr>
              <a:t>我的理由：</a:t>
            </a:r>
            <a:r>
              <a:rPr lang="en-US" altLang="zh-CN" sz="2400" dirty="0">
                <a:solidFill>
                  <a:srgbClr val="0000FF"/>
                </a:solidFill>
                <a:latin typeface="楷体" panose="02010609060101010101" pitchFamily="49" charset="-122"/>
                <a:ea typeface="楷体" panose="02010609060101010101" pitchFamily="49" charset="-122"/>
              </a:rPr>
              <a:t>______________________________________</a:t>
            </a: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088" y="1906323"/>
            <a:ext cx="9811825" cy="304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45344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211991" y="486020"/>
            <a:ext cx="11811197" cy="577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en-US" altLang="zh-CN" sz="3200" dirty="0"/>
              <a:t>【</a:t>
            </a:r>
            <a:r>
              <a:rPr lang="zh-CN" altLang="en-US" sz="3200" dirty="0"/>
              <a:t>读书实践</a:t>
            </a:r>
            <a:r>
              <a:rPr lang="en-US" altLang="zh-CN" sz="3200" dirty="0"/>
              <a:t>】</a:t>
            </a:r>
            <a:r>
              <a:rPr lang="zh-CN" altLang="en-US" sz="3200" dirty="0"/>
              <a:t>走进书的世界你一定收获颇丰吧，请展示你的收获。</a:t>
            </a:r>
          </a:p>
          <a:p>
            <a:pPr eaLnBrk="1" hangingPunct="1"/>
            <a:r>
              <a:rPr lang="zh-CN" altLang="en-US" sz="3200" dirty="0"/>
              <a:t>（</a:t>
            </a:r>
            <a:r>
              <a:rPr lang="en-US" altLang="zh-CN" sz="3200" dirty="0"/>
              <a:t>1</a:t>
            </a:r>
            <a:r>
              <a:rPr lang="zh-CN" altLang="en-US" sz="3200" dirty="0"/>
              <a:t>）</a:t>
            </a:r>
            <a:r>
              <a:rPr lang="en-US" altLang="zh-CN" sz="3200" dirty="0"/>
              <a:t>《</a:t>
            </a:r>
            <a:r>
              <a:rPr lang="zh-CN" altLang="en-US" sz="3200" dirty="0"/>
              <a:t>格列佛游记</a:t>
            </a:r>
            <a:r>
              <a:rPr lang="en-US" altLang="zh-CN" sz="3200" dirty="0"/>
              <a:t>》</a:t>
            </a:r>
            <a:r>
              <a:rPr lang="zh-CN" altLang="en-US" sz="3200" dirty="0"/>
              <a:t>讲述了一个怎样的故事？（用一句话概括）</a:t>
            </a:r>
          </a:p>
          <a:p>
            <a:pPr eaLnBrk="1" hangingPunct="1"/>
            <a:r>
              <a:rPr lang="zh-CN" altLang="en-US" sz="3200" dirty="0"/>
              <a:t>我的概括：</a:t>
            </a:r>
            <a:r>
              <a:rPr lang="en-US" altLang="zh-CN" sz="3200" dirty="0"/>
              <a:t>______________________________________</a:t>
            </a:r>
          </a:p>
          <a:p>
            <a:pPr eaLnBrk="1" hangingPunct="1"/>
            <a:r>
              <a:rPr lang="en-US" altLang="zh-CN" sz="3200" dirty="0"/>
              <a:t>________________________________________________</a:t>
            </a:r>
          </a:p>
          <a:p>
            <a:pPr eaLnBrk="1" hangingPunct="1"/>
            <a:r>
              <a:rPr lang="zh-CN" altLang="en-US" sz="3200" dirty="0"/>
              <a:t>（</a:t>
            </a:r>
            <a:r>
              <a:rPr lang="en-US" altLang="zh-CN" sz="3200" dirty="0"/>
              <a:t>2</a:t>
            </a:r>
            <a:r>
              <a:rPr lang="zh-CN" altLang="en-US" sz="3200" dirty="0"/>
              <a:t>）请向你的朋友推荐一部你最喜欢的名著。</a:t>
            </a:r>
          </a:p>
          <a:p>
            <a:pPr eaLnBrk="1" hangingPunct="1"/>
            <a:r>
              <a:rPr lang="zh-CN" altLang="en-US" sz="3200" dirty="0"/>
              <a:t>我推荐的名著：</a:t>
            </a:r>
            <a:r>
              <a:rPr lang="en-US" altLang="zh-CN" sz="3200" dirty="0"/>
              <a:t>__________________________________</a:t>
            </a:r>
          </a:p>
          <a:p>
            <a:pPr eaLnBrk="1" hangingPunct="1"/>
            <a:r>
              <a:rPr lang="zh-CN" altLang="en-US" sz="3200" dirty="0"/>
              <a:t>我的理由：</a:t>
            </a:r>
            <a:r>
              <a:rPr lang="en-US" altLang="zh-CN" sz="3200" dirty="0"/>
              <a:t>______________________________________</a:t>
            </a:r>
          </a:p>
          <a:p>
            <a:pPr eaLnBrk="1" hangingPunct="1"/>
            <a:r>
              <a:rPr lang="en-US" altLang="zh-CN" dirty="0"/>
              <a:t>________________________________________________</a:t>
            </a:r>
          </a:p>
        </p:txBody>
      </p:sp>
    </p:spTree>
    <p:extLst>
      <p:ext uri="{BB962C8B-B14F-4D97-AF65-F5344CB8AC3E}">
        <p14:creationId xmlns:p14="http://schemas.microsoft.com/office/powerpoint/2010/main" val="4057736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226060" y="166395"/>
            <a:ext cx="11562666" cy="6610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50000"/>
              </a:lnSpc>
              <a:defRPr sz="22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2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2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2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2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200" b="1">
                <a:solidFill>
                  <a:schemeClr val="tx1"/>
                </a:solidFill>
                <a:latin typeface="宋体" panose="02010600030101010101" pitchFamily="2" charset="-122"/>
                <a:ea typeface="宋体" panose="02010600030101010101" pitchFamily="2" charset="-122"/>
              </a:defRPr>
            </a:lvl9pPr>
          </a:lstStyle>
          <a:p>
            <a:pPr eaLnBrk="1" hangingPunct="1"/>
            <a:r>
              <a:rPr lang="zh-CN" altLang="en-US" sz="3600" dirty="0">
                <a:solidFill>
                  <a:srgbClr val="FF0000"/>
                </a:solidFill>
                <a:latin typeface="楷体" panose="02010609060101010101" pitchFamily="49" charset="-122"/>
                <a:ea typeface="楷体" panose="02010609060101010101" pitchFamily="49" charset="-122"/>
              </a:rPr>
              <a:t>答案：</a:t>
            </a:r>
            <a:r>
              <a:rPr lang="en-US" altLang="zh-CN" sz="3600" dirty="0">
                <a:solidFill>
                  <a:srgbClr val="0000FF"/>
                </a:solidFill>
                <a:latin typeface="楷体" panose="02010609060101010101" pitchFamily="49" charset="-122"/>
                <a:ea typeface="楷体" panose="02010609060101010101" pitchFamily="49" charset="-122"/>
              </a:rPr>
              <a:t>【</a:t>
            </a:r>
            <a:r>
              <a:rPr lang="zh-CN" altLang="en-US" sz="3600" dirty="0">
                <a:solidFill>
                  <a:srgbClr val="0000FF"/>
                </a:solidFill>
                <a:latin typeface="楷体" panose="02010609060101010101" pitchFamily="49" charset="-122"/>
                <a:ea typeface="楷体" panose="02010609060101010101" pitchFamily="49" charset="-122"/>
              </a:rPr>
              <a:t>热爱读书</a:t>
            </a:r>
            <a:r>
              <a:rPr lang="en-US" altLang="zh-CN" sz="3600" dirty="0">
                <a:solidFill>
                  <a:srgbClr val="0000FF"/>
                </a:solidFill>
                <a:latin typeface="楷体" panose="02010609060101010101" pitchFamily="49" charset="-122"/>
                <a:ea typeface="楷体" panose="02010609060101010101" pitchFamily="49" charset="-122"/>
              </a:rPr>
              <a:t>】</a:t>
            </a:r>
            <a:r>
              <a:rPr lang="zh-CN" altLang="en-US" sz="3600" dirty="0">
                <a:solidFill>
                  <a:srgbClr val="0000FF"/>
                </a:solidFill>
                <a:latin typeface="楷体" panose="02010609060101010101" pitchFamily="49" charset="-122"/>
                <a:ea typeface="楷体" panose="02010609060101010101" pitchFamily="49" charset="-122"/>
              </a:rPr>
              <a:t>示例：书籍是人类进步的阶梯。（高尔基）读一本好书，就像和许许多多高尚的人谈话。（歌德）</a:t>
            </a:r>
          </a:p>
          <a:p>
            <a:pPr eaLnBrk="1" hangingPunct="1"/>
            <a:r>
              <a:rPr lang="en-US" altLang="zh-CN" sz="3600" dirty="0">
                <a:solidFill>
                  <a:srgbClr val="0000FF"/>
                </a:solidFill>
                <a:latin typeface="楷体" panose="02010609060101010101" pitchFamily="49" charset="-122"/>
                <a:ea typeface="楷体" panose="02010609060101010101" pitchFamily="49" charset="-122"/>
              </a:rPr>
              <a:t>【</a:t>
            </a:r>
            <a:r>
              <a:rPr lang="zh-CN" altLang="en-US" sz="3600" dirty="0">
                <a:solidFill>
                  <a:srgbClr val="0000FF"/>
                </a:solidFill>
                <a:latin typeface="楷体" panose="02010609060101010101" pitchFamily="49" charset="-122"/>
                <a:ea typeface="楷体" panose="02010609060101010101" pitchFamily="49" charset="-122"/>
              </a:rPr>
              <a:t>怎样读书</a:t>
            </a:r>
            <a:r>
              <a:rPr lang="en-US" altLang="zh-CN" sz="3600" dirty="0">
                <a:solidFill>
                  <a:srgbClr val="0000FF"/>
                </a:solidFill>
                <a:latin typeface="楷体" panose="02010609060101010101" pitchFamily="49" charset="-122"/>
                <a:ea typeface="楷体" panose="02010609060101010101" pitchFamily="49" charset="-122"/>
              </a:rPr>
              <a:t>】</a:t>
            </a:r>
            <a:r>
              <a:rPr lang="zh-CN" altLang="en-US" sz="3600" dirty="0">
                <a:solidFill>
                  <a:srgbClr val="0000FF"/>
                </a:solidFill>
                <a:latin typeface="楷体" panose="02010609060101010101" pitchFamily="49" charset="-122"/>
                <a:ea typeface="楷体" panose="02010609060101010101" pitchFamily="49" charset="-122"/>
              </a:rPr>
              <a:t>精读法、略读法或网上阅读法，图书室阅览法等。理由示例：精读法：一些名家名篇，美文佳作，需咀嚼品味，因此用精读法；网上阅读法：网上有着丰富的资源，网上阅读可以大大拓宽自己的视野，因此可用网上阅读法。</a:t>
            </a:r>
          </a:p>
        </p:txBody>
      </p:sp>
    </p:spTree>
    <p:extLst>
      <p:ext uri="{BB962C8B-B14F-4D97-AF65-F5344CB8AC3E}">
        <p14:creationId xmlns:p14="http://schemas.microsoft.com/office/powerpoint/2010/main" val="40175348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05575" y="1927274"/>
            <a:ext cx="7005711" cy="3154710"/>
          </a:xfrm>
          <a:prstGeom prst="rect">
            <a:avLst/>
          </a:prstGeom>
          <a:noFill/>
        </p:spPr>
        <p:txBody>
          <a:bodyPr wrap="square" rtlCol="0">
            <a:spAutoFit/>
          </a:bodyPr>
          <a:lstStyle/>
          <a:p>
            <a:r>
              <a:rPr lang="zh-CN" altLang="en-US" sz="19900" dirty="0" smtClean="0">
                <a:solidFill>
                  <a:srgbClr val="FF0000"/>
                </a:solidFill>
                <a:latin typeface="华文隶书" panose="02010800040101010101" pitchFamily="2" charset="-122"/>
                <a:ea typeface="华文隶书" panose="02010800040101010101" pitchFamily="2" charset="-122"/>
              </a:rPr>
              <a:t>再  见</a:t>
            </a:r>
            <a:endParaRPr lang="zh-CN" altLang="en-US" sz="19900" dirty="0">
              <a:solidFill>
                <a:srgbClr val="FF0000"/>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907219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944687"/>
            <a:ext cx="11125200" cy="5170646"/>
          </a:xfrm>
          <a:prstGeom prst="rect">
            <a:avLst/>
          </a:prstGeom>
        </p:spPr>
        <p:txBody>
          <a:bodyPr wrap="square">
            <a:spAutoFit/>
          </a:bodyPr>
          <a:lstStyle/>
          <a:p>
            <a:pPr>
              <a:spcBef>
                <a:spcPct val="50000"/>
              </a:spcBef>
            </a:pPr>
            <a:r>
              <a:rPr kumimoji="1" lang="zh-CN" altLang="en-US" sz="4400" b="1" dirty="0" smtClean="0">
                <a:solidFill>
                  <a:srgbClr val="0000FF"/>
                </a:solidFill>
                <a:latin typeface="宋体" panose="02010600030101010101" pitchFamily="2" charset="-122"/>
                <a:cs typeface="Times New Roman" panose="02020603050405020304" pitchFamily="18" charset="0"/>
              </a:rPr>
              <a:t>    </a:t>
            </a:r>
            <a:r>
              <a:rPr kumimoji="1" lang="zh-CN" altLang="en-US" sz="4400" b="1" dirty="0" smtClean="0">
                <a:solidFill>
                  <a:srgbClr val="0000FF"/>
                </a:solidFill>
                <a:latin typeface="Times New Roman" panose="02020603050405020304" pitchFamily="18" charset="0"/>
                <a:ea typeface="隶书" panose="02010509060101010101" pitchFamily="49" charset="-122"/>
              </a:rPr>
              <a:t>代表作：</a:t>
            </a:r>
            <a:r>
              <a:rPr kumimoji="1" lang="en-US" altLang="zh-CN" sz="4400" b="1" dirty="0" smtClean="0">
                <a:solidFill>
                  <a:srgbClr val="0000FF"/>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超人</a:t>
            </a:r>
            <a:r>
              <a:rPr kumimoji="1" lang="en-US" altLang="zh-CN" sz="4400" b="1" dirty="0">
                <a:solidFill>
                  <a:srgbClr val="0000FF"/>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a:t>
            </a:r>
            <a:r>
              <a:rPr kumimoji="1" lang="en-US" altLang="zh-CN" sz="4400" b="1" dirty="0">
                <a:solidFill>
                  <a:srgbClr val="0000FF"/>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烦闷</a:t>
            </a:r>
            <a:r>
              <a:rPr kumimoji="1" lang="en-US" altLang="zh-CN" sz="4400" b="1" dirty="0">
                <a:solidFill>
                  <a:srgbClr val="0000FF"/>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等。 </a:t>
            </a:r>
            <a:r>
              <a:rPr kumimoji="1" lang="en-US" altLang="zh-CN" sz="4400" b="1" dirty="0">
                <a:solidFill>
                  <a:srgbClr val="0000FF"/>
                </a:solidFill>
                <a:latin typeface="宋体" panose="02010600030101010101" pitchFamily="2" charset="-122"/>
                <a:cs typeface="Times New Roman" panose="02020603050405020304" pitchFamily="18" charset="0"/>
              </a:rPr>
              <a:t>1920</a:t>
            </a:r>
            <a:r>
              <a:rPr kumimoji="1" lang="zh-CN" altLang="en-US" sz="4400" b="1" dirty="0">
                <a:solidFill>
                  <a:srgbClr val="0000FF"/>
                </a:solidFill>
                <a:latin typeface="宋体" panose="02010600030101010101" pitchFamily="2" charset="-122"/>
                <a:cs typeface="Times New Roman" panose="02020603050405020304" pitchFamily="18" charset="0"/>
              </a:rPr>
              <a:t>年开始，受泰戈尔</a:t>
            </a:r>
            <a:r>
              <a:rPr kumimoji="1" lang="en-US" altLang="zh-CN" sz="4400" b="1" dirty="0">
                <a:solidFill>
                  <a:srgbClr val="0000FF"/>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飞鸟集</a:t>
            </a:r>
            <a:r>
              <a:rPr kumimoji="1" lang="en-US" altLang="zh-CN" sz="4400" b="1" dirty="0">
                <a:solidFill>
                  <a:srgbClr val="0000FF"/>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的影响，又写出了短诗集</a:t>
            </a:r>
            <a:r>
              <a:rPr kumimoji="1" lang="en-US" altLang="zh-CN" sz="4400" b="1" dirty="0">
                <a:solidFill>
                  <a:srgbClr val="FF0000"/>
                </a:solidFill>
                <a:latin typeface="宋体" panose="02010600030101010101" pitchFamily="2" charset="-122"/>
                <a:cs typeface="Times New Roman" panose="02020603050405020304" pitchFamily="18" charset="0"/>
              </a:rPr>
              <a:t>《</a:t>
            </a:r>
            <a:r>
              <a:rPr kumimoji="1" lang="zh-CN" altLang="en-US" sz="4400" b="1" dirty="0">
                <a:solidFill>
                  <a:srgbClr val="FF0000"/>
                </a:solidFill>
                <a:latin typeface="宋体" panose="02010600030101010101" pitchFamily="2" charset="-122"/>
                <a:cs typeface="Times New Roman" panose="02020603050405020304" pitchFamily="18" charset="0"/>
              </a:rPr>
              <a:t>繁星</a:t>
            </a:r>
            <a:r>
              <a:rPr kumimoji="1" lang="en-US" altLang="zh-CN" sz="4400" b="1" dirty="0">
                <a:solidFill>
                  <a:srgbClr val="FF0000"/>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和</a:t>
            </a:r>
            <a:r>
              <a:rPr kumimoji="1" lang="en-US" altLang="zh-CN" sz="4400" b="1" dirty="0">
                <a:solidFill>
                  <a:srgbClr val="FF0000"/>
                </a:solidFill>
                <a:latin typeface="宋体" panose="02010600030101010101" pitchFamily="2" charset="-122"/>
                <a:cs typeface="Times New Roman" panose="02020603050405020304" pitchFamily="18" charset="0"/>
              </a:rPr>
              <a:t>《</a:t>
            </a:r>
            <a:r>
              <a:rPr kumimoji="1" lang="zh-CN" altLang="en-US" sz="4400" b="1" dirty="0">
                <a:solidFill>
                  <a:srgbClr val="FF0000"/>
                </a:solidFill>
                <a:latin typeface="宋体" panose="02010600030101010101" pitchFamily="2" charset="-122"/>
                <a:cs typeface="Times New Roman" panose="02020603050405020304" pitchFamily="18" charset="0"/>
              </a:rPr>
              <a:t>春水</a:t>
            </a:r>
            <a:r>
              <a:rPr kumimoji="1" lang="en-US" altLang="zh-CN" sz="4400" b="1" dirty="0">
                <a:solidFill>
                  <a:srgbClr val="FF0000"/>
                </a:solidFill>
                <a:latin typeface="宋体" panose="02010600030101010101" pitchFamily="2" charset="-122"/>
                <a:cs typeface="Times New Roman" panose="02020603050405020304" pitchFamily="18" charset="0"/>
              </a:rPr>
              <a:t>》</a:t>
            </a:r>
            <a:r>
              <a:rPr kumimoji="1" lang="zh-CN" altLang="en-US" sz="4400" b="1" dirty="0">
                <a:solidFill>
                  <a:srgbClr val="0000FF"/>
                </a:solidFill>
                <a:latin typeface="宋体" panose="02010600030101010101" pitchFamily="2" charset="-122"/>
                <a:cs typeface="Times New Roman" panose="02020603050405020304" pitchFamily="18" charset="0"/>
              </a:rPr>
              <a:t>，为文坛瞩目。</a:t>
            </a:r>
          </a:p>
          <a:p>
            <a:pPr>
              <a:spcBef>
                <a:spcPct val="50000"/>
              </a:spcBef>
            </a:pPr>
            <a:r>
              <a:rPr kumimoji="1" lang="zh-CN" altLang="en-US" sz="4400" b="1" dirty="0" smtClean="0">
                <a:solidFill>
                  <a:srgbClr val="0000FF"/>
                </a:solidFill>
                <a:latin typeface="宋体" panose="02010600030101010101" pitchFamily="2" charset="-122"/>
                <a:cs typeface="Times New Roman" panose="02020603050405020304" pitchFamily="18" charset="0"/>
              </a:rPr>
              <a:t>    </a:t>
            </a:r>
            <a:r>
              <a:rPr kumimoji="1" lang="zh-CN" altLang="en-US" sz="4400" b="1" dirty="0" smtClean="0">
                <a:solidFill>
                  <a:srgbClr val="0000FF"/>
                </a:solidFill>
                <a:latin typeface="Times New Roman" panose="02020603050405020304" pitchFamily="18" charset="0"/>
                <a:ea typeface="隶书" panose="02010509060101010101" pitchFamily="49" charset="-122"/>
              </a:rPr>
              <a:t>主要</a:t>
            </a:r>
            <a:r>
              <a:rPr kumimoji="1" lang="zh-CN" altLang="en-US" sz="4400" b="1" dirty="0">
                <a:solidFill>
                  <a:srgbClr val="0000FF"/>
                </a:solidFill>
                <a:latin typeface="Times New Roman" panose="02020603050405020304" pitchFamily="18" charset="0"/>
                <a:ea typeface="隶书" panose="02010509060101010101" pitchFamily="49" charset="-122"/>
              </a:rPr>
              <a:t>作品</a:t>
            </a:r>
            <a:r>
              <a:rPr kumimoji="1" lang="zh-CN" altLang="en-US" sz="4400" b="1" dirty="0">
                <a:solidFill>
                  <a:srgbClr val="0000FF"/>
                </a:solidFill>
                <a:latin typeface="Times New Roman" panose="02020603050405020304" pitchFamily="18" charset="0"/>
              </a:rPr>
              <a:t>：</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两个家庭</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、诗集</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繁星</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和</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春水</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小橘灯</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再寄小读者</a:t>
            </a:r>
            <a:r>
              <a:rPr kumimoji="1" lang="en-US" altLang="zh-CN" sz="4400" b="1" dirty="0">
                <a:solidFill>
                  <a:srgbClr val="0000FF"/>
                </a:solidFill>
                <a:latin typeface="Times New Roman" panose="02020603050405020304" pitchFamily="18" charset="0"/>
              </a:rPr>
              <a:t>》</a:t>
            </a:r>
            <a:r>
              <a:rPr kumimoji="1" lang="zh-CN" altLang="en-US" sz="4400" b="1" dirty="0">
                <a:solidFill>
                  <a:srgbClr val="0000FF"/>
                </a:solidFill>
                <a:latin typeface="Times New Roman" panose="02020603050405020304" pitchFamily="18" charset="0"/>
              </a:rPr>
              <a:t>等。</a:t>
            </a:r>
          </a:p>
        </p:txBody>
      </p:sp>
    </p:spTree>
    <p:extLst>
      <p:ext uri="{BB962C8B-B14F-4D97-AF65-F5344CB8AC3E}">
        <p14:creationId xmlns:p14="http://schemas.microsoft.com/office/powerpoint/2010/main" val="937901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819150" y="209551"/>
            <a:ext cx="11106308" cy="6229350"/>
          </a:xfrm>
          <a:prstGeom prst="rect">
            <a:avLst/>
          </a:prstGeom>
        </p:spPr>
      </p:pic>
      <p:sp>
        <p:nvSpPr>
          <p:cNvPr id="5" name="矩形 4"/>
          <p:cNvSpPr/>
          <p:nvPr/>
        </p:nvSpPr>
        <p:spPr>
          <a:xfrm>
            <a:off x="3771900" y="1072951"/>
            <a:ext cx="6838950" cy="4978799"/>
          </a:xfrm>
          <a:prstGeom prst="rect">
            <a:avLst/>
          </a:prstGeom>
        </p:spPr>
        <p:txBody>
          <a:bodyPr wrap="square">
            <a:spAutoFit/>
          </a:bodyPr>
          <a:lstStyle/>
          <a:p>
            <a:pPr lvl="0">
              <a:lnSpc>
                <a:spcPct val="90000"/>
              </a:lnSpc>
              <a:spcBef>
                <a:spcPts val="1000"/>
              </a:spcBef>
            </a:pPr>
            <a:r>
              <a:rPr lang="en-US" altLang="zh-CN" sz="3600" b="1" dirty="0">
                <a:solidFill>
                  <a:srgbClr val="0000FF"/>
                </a:solidFill>
              </a:rPr>
              <a:t>《</a:t>
            </a:r>
            <a:r>
              <a:rPr lang="zh-CN" altLang="en-US" sz="3600" b="1" dirty="0">
                <a:solidFill>
                  <a:srgbClr val="0000FF"/>
                </a:solidFill>
                <a:ea typeface="隶书" panose="02010509060101010101" pitchFamily="49" charset="-122"/>
              </a:rPr>
              <a:t>春水</a:t>
            </a:r>
            <a:r>
              <a:rPr lang="en-US" altLang="zh-CN" sz="3600" b="1" dirty="0">
                <a:solidFill>
                  <a:srgbClr val="0000FF"/>
                </a:solidFill>
                <a:ea typeface="隶书" panose="02010509060101010101" pitchFamily="49" charset="-122"/>
              </a:rPr>
              <a:t>·</a:t>
            </a:r>
            <a:r>
              <a:rPr lang="zh-CN" altLang="en-US" sz="3600" b="1" dirty="0">
                <a:solidFill>
                  <a:srgbClr val="0000FF"/>
                </a:solidFill>
                <a:ea typeface="隶书" panose="02010509060101010101" pitchFamily="49" charset="-122"/>
              </a:rPr>
              <a:t>一</a:t>
            </a:r>
            <a:r>
              <a:rPr lang="en-US" altLang="zh-CN" sz="3600" b="1" dirty="0">
                <a:solidFill>
                  <a:srgbClr val="0000FF"/>
                </a:solidFill>
                <a:ea typeface="隶书" panose="02010509060101010101" pitchFamily="49" charset="-122"/>
              </a:rPr>
              <a:t>O</a:t>
            </a:r>
            <a:r>
              <a:rPr lang="zh-CN" altLang="en-US" sz="3600" b="1" dirty="0">
                <a:solidFill>
                  <a:srgbClr val="0000FF"/>
                </a:solidFill>
                <a:ea typeface="隶书" panose="02010509060101010101" pitchFamily="49" charset="-122"/>
              </a:rPr>
              <a:t>五</a:t>
            </a:r>
            <a:r>
              <a:rPr lang="en-US" altLang="zh-CN" sz="3600" b="1" dirty="0">
                <a:solidFill>
                  <a:srgbClr val="0000FF"/>
                </a:solidFill>
                <a:ea typeface="隶书" panose="02010509060101010101" pitchFamily="49" charset="-122"/>
              </a:rPr>
              <a:t>》</a:t>
            </a:r>
          </a:p>
          <a:p>
            <a:pPr lvl="0">
              <a:lnSpc>
                <a:spcPct val="90000"/>
              </a:lnSpc>
              <a:spcBef>
                <a:spcPts val="1000"/>
              </a:spcBef>
            </a:pPr>
            <a:r>
              <a:rPr lang="zh-CN" altLang="en-US" sz="3600" b="1" dirty="0">
                <a:solidFill>
                  <a:srgbClr val="0000FF"/>
                </a:solidFill>
                <a:ea typeface="隶书" panose="02010509060101010101" pitchFamily="49" charset="-122"/>
              </a:rPr>
              <a:t>造物者</a:t>
            </a:r>
            <a:r>
              <a:rPr lang="en-US" altLang="zh-CN" sz="3600" b="1" dirty="0">
                <a:solidFill>
                  <a:srgbClr val="0000FF"/>
                </a:solidFill>
                <a:ea typeface="隶书" panose="02010509060101010101" pitchFamily="49" charset="-122"/>
              </a:rPr>
              <a:t>——</a:t>
            </a:r>
          </a:p>
          <a:p>
            <a:pPr lvl="0">
              <a:lnSpc>
                <a:spcPct val="90000"/>
              </a:lnSpc>
              <a:spcBef>
                <a:spcPts val="1000"/>
              </a:spcBef>
            </a:pPr>
            <a:r>
              <a:rPr lang="zh-CN" altLang="en-US" sz="3600" b="1" dirty="0">
                <a:solidFill>
                  <a:srgbClr val="0000FF"/>
                </a:solidFill>
                <a:ea typeface="隶书" panose="02010509060101010101" pitchFamily="49" charset="-122"/>
              </a:rPr>
              <a:t>倘若在永久的生命中，</a:t>
            </a:r>
          </a:p>
          <a:p>
            <a:pPr lvl="0">
              <a:lnSpc>
                <a:spcPct val="90000"/>
              </a:lnSpc>
              <a:spcBef>
                <a:spcPts val="1000"/>
              </a:spcBef>
            </a:pPr>
            <a:r>
              <a:rPr lang="zh-CN" altLang="en-US" sz="3600" b="1" dirty="0">
                <a:solidFill>
                  <a:srgbClr val="0000FF"/>
                </a:solidFill>
                <a:ea typeface="隶书" panose="02010509060101010101" pitchFamily="49" charset="-122"/>
              </a:rPr>
              <a:t>只容有一次极乐的应许，</a:t>
            </a:r>
          </a:p>
          <a:p>
            <a:pPr lvl="0">
              <a:lnSpc>
                <a:spcPct val="90000"/>
              </a:lnSpc>
              <a:spcBef>
                <a:spcPts val="1000"/>
              </a:spcBef>
            </a:pPr>
            <a:r>
              <a:rPr lang="zh-CN" altLang="en-US" sz="3600" b="1" dirty="0">
                <a:solidFill>
                  <a:srgbClr val="0000FF"/>
                </a:solidFill>
                <a:ea typeface="隶书" panose="02010509060101010101" pitchFamily="49" charset="-122"/>
              </a:rPr>
              <a:t>我要至诚的求着：</a:t>
            </a:r>
          </a:p>
          <a:p>
            <a:pPr lvl="0">
              <a:lnSpc>
                <a:spcPct val="90000"/>
              </a:lnSpc>
              <a:spcBef>
                <a:spcPts val="1000"/>
              </a:spcBef>
            </a:pPr>
            <a:r>
              <a:rPr lang="zh-CN" altLang="en-US" sz="3600" b="1" dirty="0">
                <a:solidFill>
                  <a:srgbClr val="0000FF"/>
                </a:solidFill>
                <a:ea typeface="隶书" panose="02010509060101010101" pitchFamily="49" charset="-122"/>
              </a:rPr>
              <a:t>“我在母亲的怀里，</a:t>
            </a:r>
          </a:p>
          <a:p>
            <a:pPr lvl="0">
              <a:lnSpc>
                <a:spcPct val="90000"/>
              </a:lnSpc>
              <a:spcBef>
                <a:spcPts val="1000"/>
              </a:spcBef>
            </a:pPr>
            <a:r>
              <a:rPr lang="zh-CN" altLang="en-US" sz="3600" b="1" dirty="0">
                <a:solidFill>
                  <a:srgbClr val="0000FF"/>
                </a:solidFill>
                <a:ea typeface="隶书" panose="02010509060101010101" pitchFamily="49" charset="-122"/>
              </a:rPr>
              <a:t>母亲在小舟里，</a:t>
            </a:r>
          </a:p>
          <a:p>
            <a:pPr lvl="0">
              <a:lnSpc>
                <a:spcPct val="90000"/>
              </a:lnSpc>
              <a:spcBef>
                <a:spcPts val="1000"/>
              </a:spcBef>
            </a:pPr>
            <a:r>
              <a:rPr lang="zh-CN" altLang="en-US" sz="3600" b="1" dirty="0">
                <a:solidFill>
                  <a:srgbClr val="0000FF"/>
                </a:solidFill>
                <a:ea typeface="隶书" panose="02010509060101010101" pitchFamily="49" charset="-122"/>
              </a:rPr>
              <a:t>小舟在月明的大海里。”</a:t>
            </a:r>
          </a:p>
        </p:txBody>
      </p:sp>
    </p:spTree>
    <p:extLst>
      <p:ext uri="{BB962C8B-B14F-4D97-AF65-F5344CB8AC3E}">
        <p14:creationId xmlns:p14="http://schemas.microsoft.com/office/powerpoint/2010/main" val="36256359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750" y="845850"/>
            <a:ext cx="11201400" cy="5078313"/>
          </a:xfrm>
          <a:prstGeom prst="rect">
            <a:avLst/>
          </a:prstGeom>
        </p:spPr>
        <p:txBody>
          <a:bodyPr wrap="square">
            <a:spAutoFit/>
          </a:bodyPr>
          <a:lstStyle/>
          <a:p>
            <a:r>
              <a:rPr lang="zh-CN" altLang="en-US" sz="5400" b="1" dirty="0">
                <a:solidFill>
                  <a:prstClr val="black"/>
                </a:solidFill>
                <a:latin typeface="楷体" panose="02010609060101010101" pitchFamily="49" charset="-122"/>
                <a:ea typeface="楷体" panose="02010609060101010101" pitchFamily="49" charset="-122"/>
                <a:cs typeface="+mj-cs"/>
              </a:rPr>
              <a:t>这首小诗典型地反映了冰心的哲学和思想：童心、母爱、自然，三位一体。诗中的“我”、“母亲”、“小舟”、“大海”所构成的，是宇宙中最美好也是最和谐的一幅图景</a:t>
            </a:r>
            <a:endParaRPr lang="zh-CN" altLang="en-US" sz="24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7520216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000" y="1"/>
            <a:ext cx="3028950" cy="914400"/>
          </a:xfrm>
        </p:spPr>
        <p:txBody>
          <a:bodyPr>
            <a:normAutofit/>
          </a:bodyPr>
          <a:lstStyle/>
          <a:p>
            <a:r>
              <a:rPr lang="zh-CN" altLang="en-US" sz="4000" b="1" dirty="0">
                <a:solidFill>
                  <a:srgbClr val="0000FF"/>
                </a:solidFill>
                <a:latin typeface="黑体" panose="02010609060101010101" pitchFamily="49" charset="-122"/>
                <a:ea typeface="黑体" panose="02010609060101010101" pitchFamily="49" charset="-122"/>
              </a:rPr>
              <a:t>冰心妙语录</a:t>
            </a:r>
            <a:endParaRPr lang="zh-CN" altLang="en-US" sz="4000" dirty="0">
              <a:solidFill>
                <a:srgbClr val="0000FF"/>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381000" y="914401"/>
            <a:ext cx="11410950" cy="5505449"/>
          </a:xfrm>
          <a:prstGeom prst="rect">
            <a:avLst/>
          </a:prstGeom>
        </p:spPr>
      </p:pic>
      <p:sp>
        <p:nvSpPr>
          <p:cNvPr id="5" name="Rectangle 3"/>
          <p:cNvSpPr txBox="1">
            <a:spLocks noChangeArrowheads="1"/>
          </p:cNvSpPr>
          <p:nvPr/>
        </p:nvSpPr>
        <p:spPr>
          <a:xfrm>
            <a:off x="2133600" y="1600201"/>
            <a:ext cx="8001000" cy="17716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4400" b="1" dirty="0" smtClean="0">
                <a:solidFill>
                  <a:srgbClr val="009900"/>
                </a:solidFill>
                <a:latin typeface="楷体" panose="02010609060101010101" pitchFamily="49" charset="-122"/>
                <a:ea typeface="楷体" panose="02010609060101010101" pitchFamily="49" charset="-122"/>
              </a:rPr>
              <a:t>    爱在右，同情在左，走在生命路的两旁，随时撒种，随时开花，将这一径长途，点缀得季花弥漫，使穿枝拂叶的行人，踏着荆棘，不觉得痛苦，有泪可落，也不是悲凉。</a:t>
            </a:r>
            <a:endParaRPr lang="zh-CN" altLang="en-US" sz="4400" b="1" dirty="0">
              <a:solidFill>
                <a:srgbClr val="0099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8193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92697" y="676417"/>
            <a:ext cx="11406605" cy="5505165"/>
          </a:xfrm>
          <a:prstGeom prst="rect">
            <a:avLst/>
          </a:prstGeom>
        </p:spPr>
      </p:pic>
      <p:sp>
        <p:nvSpPr>
          <p:cNvPr id="5" name="Text Box 5"/>
          <p:cNvSpPr txBox="1">
            <a:spLocks noChangeArrowheads="1"/>
          </p:cNvSpPr>
          <p:nvPr/>
        </p:nvSpPr>
        <p:spPr bwMode="auto">
          <a:xfrm>
            <a:off x="2324100" y="1657350"/>
            <a:ext cx="794385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1" lang="zh-CN" altLang="en-US" sz="5400" b="1" dirty="0" smtClean="0">
                <a:solidFill>
                  <a:srgbClr val="009900"/>
                </a:solidFill>
                <a:latin typeface="楷体" panose="02010609060101010101" pitchFamily="49" charset="-122"/>
                <a:ea typeface="楷体" panose="02010609060101010101" pitchFamily="49" charset="-122"/>
              </a:rPr>
              <a:t>    </a:t>
            </a:r>
            <a:r>
              <a:rPr kumimoji="1" lang="zh-CN" altLang="en-US" sz="4800" b="1" dirty="0" smtClean="0">
                <a:solidFill>
                  <a:srgbClr val="009900"/>
                </a:solidFill>
                <a:latin typeface="楷体" panose="02010609060101010101" pitchFamily="49" charset="-122"/>
                <a:ea typeface="楷体" panose="02010609060101010101" pitchFamily="49" charset="-122"/>
              </a:rPr>
              <a:t>成功</a:t>
            </a:r>
            <a:r>
              <a:rPr kumimoji="1" lang="zh-CN" altLang="en-US" sz="4800" b="1" dirty="0">
                <a:solidFill>
                  <a:srgbClr val="009900"/>
                </a:solidFill>
                <a:latin typeface="楷体" panose="02010609060101010101" pitchFamily="49" charset="-122"/>
                <a:ea typeface="楷体" panose="02010609060101010101" pitchFamily="49" charset="-122"/>
              </a:rPr>
              <a:t>的花，人们只惊慕她现时的明艳！然而当初她的芽儿，浸透了奋斗的泪泉，洒遍了牺牲的血雨。</a:t>
            </a:r>
            <a:endParaRPr kumimoji="1" lang="zh-CN" altLang="en-US" sz="5400" b="1" dirty="0">
              <a:solidFill>
                <a:srgbClr val="0099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87466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473850" y="438104"/>
            <a:ext cx="2633700" cy="1066892"/>
          </a:xfrm>
          <a:prstGeom prst="ellipse">
            <a:avLst/>
          </a:prstGeom>
          <a:solidFill>
            <a:srgbClr val="FF0000"/>
          </a:solidFill>
          <a:ln w="63500" cap="rnd">
            <a:solidFill>
              <a:srgbClr val="333333"/>
            </a:solidFill>
          </a:ln>
          <a:effectLst>
            <a:outerShdw blurRad="381000" dist="292100" dir="5400000" sx="-80000" sy="-18000" rotWithShape="0">
              <a:srgbClr val="FF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矩形 10"/>
          <p:cNvSpPr/>
          <p:nvPr/>
        </p:nvSpPr>
        <p:spPr>
          <a:xfrm>
            <a:off x="1104900" y="1790700"/>
            <a:ext cx="10267950" cy="3785652"/>
          </a:xfrm>
          <a:prstGeom prst="rect">
            <a:avLst/>
          </a:prstGeom>
        </p:spPr>
        <p:txBody>
          <a:bodyPr wrap="square">
            <a:spAutoFit/>
          </a:bodyPr>
          <a:lstStyle/>
          <a:p>
            <a:pPr algn="just">
              <a:spcAft>
                <a:spcPts val="0"/>
              </a:spcAft>
            </a:pPr>
            <a:r>
              <a:rPr lang="zh-CN" altLang="zh-CN" sz="3600" kern="100" dirty="0" smtClean="0">
                <a:effectLst/>
                <a:latin typeface="宋体" panose="02010600030101010101" pitchFamily="2" charset="-122"/>
                <a:ea typeface="MS Mincho"/>
                <a:cs typeface="MS Mincho"/>
              </a:rPr>
              <a:t>❶</a:t>
            </a:r>
            <a:r>
              <a:rPr lang="zh-CN" altLang="zh-CN" sz="4000" kern="100" dirty="0" smtClean="0">
                <a:effectLst/>
                <a:latin typeface="楷体" panose="02010609060101010101" pitchFamily="49" charset="-122"/>
                <a:ea typeface="楷体" panose="02010609060101010101" pitchFamily="49" charset="-122"/>
                <a:cs typeface="Times New Roman" panose="02020603050405020304" pitchFamily="18" charset="0"/>
              </a:rPr>
              <a:t>生难字。</a:t>
            </a:r>
            <a:endParaRPr lang="zh-CN" altLang="zh-CN" kern="100" dirty="0" smtClean="0">
              <a:effectLst/>
              <a:latin typeface="楷体" panose="02010609060101010101" pitchFamily="49" charset="-122"/>
              <a:ea typeface="楷体" panose="02010609060101010101" pitchFamily="49" charset="-122"/>
              <a:cs typeface="Courier New" panose="02070309020205020404" pitchFamily="49" charset="0"/>
            </a:endParaRPr>
          </a:p>
          <a:p>
            <a:pPr algn="just">
              <a:spcAft>
                <a:spcPts val="0"/>
              </a:spcAft>
            </a:pP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悬念</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xuán</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　消遣</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qiǎn</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　津津有味</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jīn</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endParaRPr lang="zh-CN" altLang="zh-CN" b="1" kern="100" dirty="0" smtClean="0">
              <a:effectLst/>
              <a:latin typeface="楷体" panose="02010609060101010101" pitchFamily="49" charset="-122"/>
              <a:ea typeface="楷体" panose="02010609060101010101" pitchFamily="49" charset="-122"/>
              <a:cs typeface="Courier New" panose="02070309020205020404" pitchFamily="49" charset="0"/>
            </a:endParaRPr>
          </a:p>
          <a:p>
            <a:pPr algn="just">
              <a:spcAft>
                <a:spcPts val="0"/>
              </a:spcAft>
            </a:pP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刊物</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kān</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天罡</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gāng</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笸箩</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pǒ</a:t>
            </a:r>
            <a:r>
              <a:rPr lang="en-US" altLang="zh-CN" sz="4000" b="1" kern="100" dirty="0"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 </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luo</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endParaRPr lang="zh-CN" altLang="zh-CN" b="1" kern="100" dirty="0" smtClean="0">
              <a:effectLst/>
              <a:latin typeface="楷体" panose="02010609060101010101" pitchFamily="49" charset="-122"/>
              <a:ea typeface="楷体" panose="02010609060101010101" pitchFamily="49" charset="-122"/>
              <a:cs typeface="Courier New" panose="02070309020205020404" pitchFamily="49" charset="0"/>
            </a:endParaRPr>
          </a:p>
          <a:p>
            <a:pPr algn="just">
              <a:spcAft>
                <a:spcPts val="0"/>
              </a:spcAft>
            </a:pP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酷爱</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kù</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地煞</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shà</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索然无味</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suǒ</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endParaRPr lang="zh-CN" altLang="zh-CN" b="1" kern="100" dirty="0" smtClean="0">
              <a:effectLst/>
              <a:latin typeface="楷体" panose="02010609060101010101" pitchFamily="49" charset="-122"/>
              <a:ea typeface="楷体" panose="02010609060101010101" pitchFamily="49" charset="-122"/>
              <a:cs typeface="Courier New" panose="02070309020205020404" pitchFamily="49" charset="0"/>
            </a:endParaRPr>
          </a:p>
          <a:p>
            <a:pPr algn="just">
              <a:spcAft>
                <a:spcPts val="0"/>
              </a:spcAft>
            </a:pP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厌烦</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fán</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凄惨</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qī</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堆砌</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qì</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endParaRPr lang="zh-CN" altLang="zh-CN" b="1" kern="100" dirty="0" smtClean="0">
              <a:effectLst/>
              <a:latin typeface="楷体" panose="02010609060101010101" pitchFamily="49" charset="-122"/>
              <a:ea typeface="楷体" panose="02010609060101010101" pitchFamily="49" charset="-122"/>
              <a:cs typeface="Courier New" panose="02070309020205020404" pitchFamily="49" charset="0"/>
            </a:endParaRPr>
          </a:p>
          <a:p>
            <a:pPr algn="just">
              <a:spcAft>
                <a:spcPts val="0"/>
              </a:spcAft>
            </a:pP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无聊</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liáo</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聊斋</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zhāi</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  </a:t>
            </a:r>
            <a:r>
              <a:rPr lang="zh-CN" altLang="zh-CN" sz="4000" b="1" kern="100" dirty="0" smtClean="0">
                <a:effectLst/>
                <a:latin typeface="楷体" panose="02010609060101010101" pitchFamily="49" charset="-122"/>
                <a:ea typeface="楷体" panose="02010609060101010101" pitchFamily="49" charset="-122"/>
                <a:cs typeface="Times New Roman" panose="02020603050405020304" pitchFamily="18" charset="0"/>
              </a:rPr>
              <a:t>催促</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r>
              <a:rPr lang="en-US" altLang="zh-CN" sz="4000" b="1" kern="100" dirty="0" err="1" smtClean="0">
                <a:solidFill>
                  <a:srgbClr val="FF0000"/>
                </a:solidFill>
                <a:effectLst/>
                <a:latin typeface="楷体" panose="02010609060101010101" pitchFamily="49" charset="-122"/>
                <a:ea typeface="楷体" panose="02010609060101010101" pitchFamily="49" charset="-122"/>
                <a:cs typeface="Courier New" panose="02070309020205020404" pitchFamily="49" charset="0"/>
              </a:rPr>
              <a:t>cuī</a:t>
            </a:r>
            <a:r>
              <a:rPr lang="en-US" altLang="zh-CN" sz="4000" b="1" kern="100" dirty="0" smtClean="0">
                <a:effectLst/>
                <a:latin typeface="楷体" panose="02010609060101010101" pitchFamily="49" charset="-122"/>
                <a:ea typeface="楷体" panose="02010609060101010101" pitchFamily="49" charset="-122"/>
                <a:cs typeface="Courier New" panose="02070309020205020404" pitchFamily="49" charset="0"/>
              </a:rPr>
              <a:t>)</a:t>
            </a:r>
            <a:endParaRPr lang="zh-CN" altLang="zh-CN" b="1" kern="100" dirty="0">
              <a:effectLst/>
              <a:latin typeface="楷体" panose="02010609060101010101" pitchFamily="49" charset="-122"/>
              <a:ea typeface="楷体" panose="02010609060101010101" pitchFamily="49" charset="-122"/>
              <a:cs typeface="Courier New" panose="02070309020205020404" pitchFamily="49" charset="0"/>
            </a:endParaRPr>
          </a:p>
        </p:txBody>
      </p:sp>
    </p:spTree>
    <p:extLst>
      <p:ext uri="{BB962C8B-B14F-4D97-AF65-F5344CB8AC3E}">
        <p14:creationId xmlns:p14="http://schemas.microsoft.com/office/powerpoint/2010/main" val="36545094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1644</Words>
  <Application>Microsoft Office PowerPoint</Application>
  <PresentationFormat>宽屏</PresentationFormat>
  <Paragraphs>122</Paragraphs>
  <Slides>36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MS Mincho</vt:lpstr>
      <vt:lpstr>等线</vt:lpstr>
      <vt:lpstr>等线 Light</vt:lpstr>
      <vt:lpstr>黑体</vt:lpstr>
      <vt:lpstr>华文行楷</vt:lpstr>
      <vt:lpstr>华文隶书</vt:lpstr>
      <vt:lpstr>楷体</vt:lpstr>
      <vt:lpstr>楷体_GB2312</vt:lpstr>
      <vt:lpstr>隶书</vt:lpstr>
      <vt:lpstr>宋体</vt:lpstr>
      <vt:lpstr>Arial</vt:lpstr>
      <vt:lpstr>Courier New</vt:lpstr>
      <vt:lpstr>Times New Roman</vt:lpstr>
      <vt:lpstr>Wingdings</vt:lpstr>
      <vt:lpstr>Office 主题​​</vt:lpstr>
      <vt:lpstr>忆  读  书</vt:lpstr>
      <vt:lpstr>PowerPoint 演示文稿</vt:lpstr>
      <vt:lpstr>PowerPoint 演示文稿</vt:lpstr>
      <vt:lpstr>PowerPoint 演示文稿</vt:lpstr>
      <vt:lpstr>PowerPoint 演示文稿</vt:lpstr>
      <vt:lpstr>PowerPoint 演示文稿</vt:lpstr>
      <vt:lpstr>冰心妙语录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“读书好 ”——吗 ？</vt:lpstr>
      <vt:lpstr>读书的好处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忆读书</dc:title>
  <dc:creator>何贵林</dc:creator>
  <cp:lastModifiedBy>何贵林</cp:lastModifiedBy>
  <cp:revision>34</cp:revision>
  <dcterms:created xsi:type="dcterms:W3CDTF">2016-09-05T06:12:03Z</dcterms:created>
  <dcterms:modified xsi:type="dcterms:W3CDTF">2016-09-19T13:05:19Z</dcterms:modified>
</cp:coreProperties>
</file>