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318" r:id="rId5"/>
    <p:sldId id="316" r:id="rId6"/>
    <p:sldId id="317" r:id="rId7"/>
    <p:sldId id="305" r:id="rId8"/>
    <p:sldId id="321" r:id="rId9"/>
    <p:sldId id="289" r:id="rId10"/>
    <p:sldId id="279" r:id="rId11"/>
    <p:sldId id="307" r:id="rId12"/>
    <p:sldId id="306" r:id="rId13"/>
    <p:sldId id="308" r:id="rId14"/>
    <p:sldId id="301" r:id="rId15"/>
    <p:sldId id="309" r:id="rId16"/>
    <p:sldId id="336" r:id="rId17"/>
    <p:sldId id="338" r:id="rId18"/>
    <p:sldId id="335" r:id="rId19"/>
    <p:sldId id="337" r:id="rId20"/>
    <p:sldId id="322" r:id="rId21"/>
    <p:sldId id="303" r:id="rId22"/>
    <p:sldId id="311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00"/>
    <a:srgbClr val="FFFFCC"/>
    <a:srgbClr val="FF00FF"/>
    <a:srgbClr val="FF0066"/>
    <a:srgbClr val="FFFF00"/>
    <a:srgbClr val="00FF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1"/>
    <p:restoredTop sz="94695"/>
  </p:normalViewPr>
  <p:slideViewPr>
    <p:cSldViewPr showGuides="1">
      <p:cViewPr varScale="1">
        <p:scale>
          <a:sx n="66" d="100"/>
          <a:sy n="66" d="100"/>
        </p:scale>
        <p:origin x="-120" y="-258"/>
      </p:cViewPr>
      <p:guideLst>
        <p:guide orient="horz" pos="222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055" name="任意多边形 205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>
              <a:gd name="A1" fmla="val 618"/>
              <a:gd name="A3" fmla="val 0"/>
              <a:gd name="G0" fmla="+- A1 0 0"/>
            </a:gdLst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66738" y="304800"/>
            <a:ext cx="8008937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副标题 409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组合 2662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6627" name="矩形 26626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28" name="矩形 26627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6629" name="组合 26628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6630" name="矩形 26629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1" name="矩形 26630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2" name="矩形 26631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3" name="矩形 26632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4" name="矩形 26633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5" name="矩形 26634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6" name="矩形 26635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7" name="矩形 26636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8" name="矩形 26637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9" name="矩形 26638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640" name="日期占位符 2663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26641" name="页脚占位符 2664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26642" name="灯片编号占位符 2664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26643" name="标题 26642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6644" name="副标题 26643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2.wav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audio" Target="../media/audio1.wav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任意多边形 102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>
              <a:gd name="A1" fmla="val 585"/>
              <a:gd name="A3" fmla="val 0"/>
              <a:gd name="G0" fmla="+- A1 0 0"/>
            </a:gdLst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直接连接符 102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ndAc>
      <p:stSnd>
        <p:snd r:embed="rId13" name="chimes.wav"/>
      </p:stSnd>
    </p:sndAc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sndAc>
      <p:stSnd>
        <p:snd r:embed="rId13" name="camera.wav"/>
      </p:stSnd>
    </p:sndAc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页脚占位符 256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/>
            <a:endParaRPr lang="zh-CN" altLang="en-US" dirty="0"/>
          </a:p>
        </p:txBody>
      </p:sp>
      <p:sp>
        <p:nvSpPr>
          <p:cNvPr id="25603" name="灯片编号占位符 256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25604" name="组合 25603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5605" name="矩形 25604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06" name="矩形 25605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07" name="矩形 25606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8" name="矩形 25607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矩形 25608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矩形 25609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矩形 25610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12" name="矩形 25611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矩形 25612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14" name="标题 2561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615" name="文本占位符 25614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616" name="日期占位符 2561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p>
            <a:endParaRPr lang="zh-CN" altLang="en-US" dirty="0"/>
          </a:p>
        </p:txBody>
      </p:sp>
      <p:pic>
        <p:nvPicPr>
          <p:cNvPr id="7171" name="内容占位符 7170" descr="c324313543b0c89ca61e121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44450"/>
            <a:ext cx="9002713" cy="6769100"/>
          </a:xfrm>
          <a:ln/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p>
            <a:endParaRPr lang="zh-CN" altLang="en-US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6388" name="图片 16387" descr="心疼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508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16388"/>
          <p:cNvSpPr/>
          <p:nvPr/>
        </p:nvSpPr>
        <p:spPr>
          <a:xfrm>
            <a:off x="4369435" y="657225"/>
            <a:ext cx="3677920" cy="863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行楷简体" charset="0"/>
                <a:ea typeface="方正行楷简体" charset="0"/>
              </a:rPr>
              <a:t>忧郁、慵懒、可怜的猫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行楷简体" charset="0"/>
              <a:ea typeface="方正行楷简体" charset="0"/>
            </a:endParaRPr>
          </a:p>
        </p:txBody>
      </p:sp>
      <p:sp>
        <p:nvSpPr>
          <p:cNvPr id="16390" name="矩形 16389"/>
          <p:cNvSpPr/>
          <p:nvPr/>
        </p:nvSpPr>
        <p:spPr>
          <a:xfrm rot="5400000">
            <a:off x="-533400" y="901700"/>
            <a:ext cx="1827213" cy="542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00"/>
                </a:solidFill>
                <a:latin typeface="方正行楷简体" charset="0"/>
                <a:ea typeface="方正行楷简体" charset="0"/>
              </a:rPr>
              <a:t>来得可怜</a:t>
            </a:r>
            <a:endParaRPr lang="zh-CN" altLang="en-US" sz="3600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latin typeface="方正行楷简体" charset="0"/>
              <a:ea typeface="方正行楷简体" charset="0"/>
            </a:endParaRPr>
          </a:p>
        </p:txBody>
      </p:sp>
      <p:sp>
        <p:nvSpPr>
          <p:cNvPr id="16391" name="矩形 16390"/>
          <p:cNvSpPr/>
          <p:nvPr/>
        </p:nvSpPr>
        <p:spPr>
          <a:xfrm rot="5400000">
            <a:off x="112713" y="1911350"/>
            <a:ext cx="1828800" cy="542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00"/>
                </a:solidFill>
                <a:latin typeface="方正行楷简体" charset="0"/>
                <a:ea typeface="方正行楷简体" charset="0"/>
              </a:rPr>
              <a:t>活的可怜</a:t>
            </a:r>
            <a:endParaRPr lang="zh-CN" altLang="en-US" sz="3600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latin typeface="方正行楷简体" charset="0"/>
              <a:ea typeface="方正行楷简体" charset="0"/>
            </a:endParaRPr>
          </a:p>
        </p:txBody>
      </p:sp>
      <p:sp>
        <p:nvSpPr>
          <p:cNvPr id="16392" name="矩形 16391"/>
          <p:cNvSpPr/>
          <p:nvPr/>
        </p:nvSpPr>
        <p:spPr>
          <a:xfrm rot="5400000">
            <a:off x="688975" y="3208338"/>
            <a:ext cx="1828800" cy="542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00"/>
                </a:solidFill>
                <a:latin typeface="方正行楷简体" charset="0"/>
                <a:ea typeface="方正行楷简体" charset="0"/>
              </a:rPr>
              <a:t>死的可怜</a:t>
            </a:r>
            <a:endParaRPr lang="zh-CN" altLang="en-US" sz="3600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latin typeface="方正行楷简体" charset="0"/>
              <a:ea typeface="方正行楷简体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179388" y="2060575"/>
            <a:ext cx="7905750" cy="4484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40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三只猫分别带给作者怎样的感受？</a:t>
            </a:r>
            <a:endParaRPr lang="zh-CN" altLang="en-US" sz="4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三只猫遭遇不幸后作者的情感有怎样的发展变化？</a:t>
            </a:r>
            <a:endParaRPr lang="zh-CN" altLang="en-US" sz="4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611188" y="476250"/>
            <a:ext cx="446563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品析课文——体会情感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17412" name="图片 17411" descr="奔跑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0"/>
            <a:ext cx="1763712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p>
            <a:r>
              <a:rPr lang="zh-CN" altLang="en-US">
                <a:ea typeface="楷体_GB2312" pitchFamily="49" charset="-122"/>
              </a:rPr>
              <a:t>作者情感变化：</a:t>
            </a:r>
            <a:endParaRPr lang="zh-CN" altLang="en-US">
              <a:ea typeface="楷体_GB2312" pitchFamily="49" charset="-122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第一只猫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：愉悦 → 酸辛  难过</a:t>
            </a:r>
            <a:endParaRPr lang="zh-CN" altLang="en-US" sz="40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/>
              <a:t>                                                    </a:t>
            </a:r>
            <a:r>
              <a:rPr lang="zh-CN" altLang="en-US" b="1" dirty="0">
                <a:solidFill>
                  <a:srgbClr val="3333FF"/>
                </a:solidFill>
              </a:rPr>
              <a:t>↓</a:t>
            </a:r>
            <a:endParaRPr lang="zh-CN" altLang="en-US" sz="40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第二只猫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：快乐 </a:t>
            </a:r>
            <a:r>
              <a:rPr lang="en-US" altLang="x-none" sz="40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怅然  悲伤</a:t>
            </a:r>
            <a:endParaRPr lang="zh-CN" altLang="en-US" sz="40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/>
              <a:t>                                                    </a:t>
            </a:r>
            <a:r>
              <a:rPr lang="zh-CN" altLang="en-US" b="1" dirty="0">
                <a:solidFill>
                  <a:srgbClr val="3333FF"/>
                </a:solidFill>
              </a:rPr>
              <a:t>↓</a:t>
            </a:r>
            <a:endParaRPr lang="zh-CN" altLang="en-US" sz="40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第三只猫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：厌恶 →</a:t>
            </a:r>
            <a:r>
              <a:rPr lang="en-US" altLang="zh-CN" sz="40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愤怒</a:t>
            </a:r>
            <a:r>
              <a:rPr lang="en-US" altLang="x-none" sz="40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自责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8436" name="图片 18435" descr="赖赖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0"/>
            <a:ext cx="1692275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42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charRg st="142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charRg st="1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8435">
                                            <p:txEl>
                                              <p:charRg st="88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b20060411151841_4197_FmQe1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3284538"/>
            <a:ext cx="6172200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 descr="2007108221253297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3429000" cy="1909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9219"/>
          <p:cNvSpPr/>
          <p:nvPr/>
        </p:nvSpPr>
        <p:spPr>
          <a:xfrm>
            <a:off x="539750" y="1268413"/>
            <a:ext cx="8153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如果同样的事发生在前两只猫身上，结局会一样吗？ </a:t>
            </a:r>
            <a:endParaRPr lang="zh-CN" altLang="en-US" sz="44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39750" y="3357563"/>
            <a:ext cx="8135938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      那是两只怎样的小猫，它们为什么能够讨得我们的喜欢呢？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b20060411151841_4197_FmQe1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3284538"/>
            <a:ext cx="6172200" cy="357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323850" y="1628775"/>
            <a:ext cx="8353425" cy="3749040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在社会中，有“缺陷”的人总是饱尝着生活的不幸，不受欢迎的人往往会成为冤案的牺牲品；人的个性需要自我反省，才能避免不幸。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郑振铎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文艺作家们向哪里 走？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0" y="188913"/>
            <a:ext cx="9001125" cy="6310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创作背景：</a:t>
            </a:r>
            <a:endParaRPr lang="zh-CN" altLang="en-US" sz="40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猫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最初发表在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1925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年。在此之前郑振铎等人发起成立了文学创作团体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文学研究会。他们的创作大都以现实人生问题为题材。郑振铎主要探究的是</a:t>
            </a: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自由平等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个性解放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等问题。他在小说中毫不讳饰地表达了自己</a:t>
            </a: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同情弱小、无辜，谴责专制、强权，弘扬公道、民主、博爱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的思想和心情。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612775" y="1628775"/>
            <a:ext cx="7921625" cy="210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表达对弱势人物的同情，对专制、霸道、缺乏关爱的社会的谴责！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5363" name="内容占位符 15362" descr="b20060411151912_4208_7NWx6b"/>
          <p:cNvPicPr>
            <a:picLocks noChangeAspect="1"/>
          </p:cNvPicPr>
          <p:nvPr>
            <p:ph idx="1"/>
          </p:nvPr>
        </p:nvPicPr>
        <p:blipFill>
          <a:blip r:embed="rId1">
            <a:lum bright="12000" contrast="6000"/>
          </a:blip>
          <a:srcRect l="30426" t="17841" r="13184" b="18678"/>
          <a:stretch>
            <a:fillRect/>
          </a:stretch>
        </p:blipFill>
        <p:spPr>
          <a:xfrm>
            <a:off x="6731000" y="5589588"/>
            <a:ext cx="2413000" cy="1052512"/>
          </a:xfr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r>
              <a:rPr lang="zh-CN" altLang="en-US" sz="5400" dirty="0">
                <a:solidFill>
                  <a:srgbClr val="6600FF"/>
                </a:solidFill>
              </a:rPr>
              <a:t>第三只猫</a:t>
            </a:r>
            <a:endParaRPr lang="zh-CN" altLang="en-US" sz="5400" dirty="0">
              <a:solidFill>
                <a:srgbClr val="6600FF"/>
              </a:solidFill>
            </a:endParaRPr>
          </a:p>
          <a:p>
            <a:pPr>
              <a:buNone/>
            </a:pPr>
            <a:r>
              <a:rPr lang="zh-CN" altLang="en-US" sz="5400" dirty="0">
                <a:solidFill>
                  <a:srgbClr val="6600FF"/>
                </a:solidFill>
              </a:rPr>
              <a:t>临死前对主人的坦言：</a:t>
            </a:r>
            <a:endParaRPr lang="zh-CN" altLang="en-US" sz="5400" dirty="0">
              <a:solidFill>
                <a:srgbClr val="6600FF"/>
              </a:solidFill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827088" y="476250"/>
            <a:ext cx="40322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个性时空——大胆想象</a:t>
            </a:r>
            <a:endParaRPr lang="zh-CN" altLang="en-US" sz="3600" b="1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684213" y="2133600"/>
            <a:ext cx="7704137" cy="4617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在现实生活中</a:t>
            </a:r>
            <a:r>
              <a:rPr lang="en-US" altLang="x-none" sz="54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你有没有误会过别人？能不能把你的故事将给我们听听？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611188" y="476250"/>
            <a:ext cx="446563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拓展延伸——看谁最勇敢!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0484" name="图片 20483" descr="眯眼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0"/>
            <a:ext cx="2124075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827088" y="2492375"/>
            <a:ext cx="7632700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4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FF00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方正行楷简体" charset="0"/>
                <a:ea typeface="方正行楷简体" charset="0"/>
              </a:rPr>
              <a:t>关爱弱小  宽容仁爱  </a:t>
            </a:r>
            <a:endParaRPr lang="zh-CN" altLang="en-US" sz="4400" b="1">
              <a:ln w="9525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66"/>
              </a:solidFill>
              <a:latin typeface="方正行楷简体" charset="0"/>
              <a:ea typeface="方正行楷简体" charset="0"/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内容占位符 8193" descr="a3bd2e33f8211c23eac4af5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2863" y="117475"/>
            <a:ext cx="4278312" cy="6480175"/>
          </a:xfrm>
          <a:ln/>
        </p:spPr>
      </p:pic>
      <p:pic>
        <p:nvPicPr>
          <p:cNvPr id="8195" name="内容占位符 8194" descr="b96661aeeeaca1f07dd92a6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4663" y="117475"/>
            <a:ext cx="4832350" cy="6462713"/>
          </a:xfrm>
          <a:ln/>
        </p:spPr>
      </p:pic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p>
            <a:endParaRPr lang="zh-CN" altLang="en-US" dirty="0"/>
          </a:p>
        </p:txBody>
      </p:sp>
      <p:pic>
        <p:nvPicPr>
          <p:cNvPr id="9221" name="内容占位符 9220" descr="图片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可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684213" y="549275"/>
            <a:ext cx="1800225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方正行楷简体" charset="0"/>
                <a:ea typeface="方正行楷简体" charset="0"/>
              </a:rPr>
              <a:t>猫</a:t>
            </a:r>
            <a:endParaRPr lang="zh-CN" altLang="en-US" sz="9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3333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方正行楷简体" charset="0"/>
              <a:ea typeface="方正行楷简体" charset="0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258888" y="3716338"/>
            <a:ext cx="561975" cy="197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方正行楷简体" charset="0"/>
                <a:ea typeface="方正行楷简体" charset="0"/>
              </a:rPr>
              <a:t>郑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方正行楷简体" charset="0"/>
              <a:ea typeface="方正行楷简体" charset="0"/>
            </a:endParaRPr>
          </a:p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方正行楷简体" charset="0"/>
                <a:ea typeface="方正行楷简体" charset="0"/>
              </a:rPr>
              <a:t>振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方正行楷简体" charset="0"/>
              <a:ea typeface="方正行楷简体" charset="0"/>
            </a:endParaRPr>
          </a:p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方正行楷简体" charset="0"/>
                <a:ea typeface="方正行楷简体" charset="0"/>
              </a:rPr>
              <a:t>铎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方正行楷简体" charset="0"/>
              <a:ea typeface="方正行楷简体" charset="0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6372225" y="6237288"/>
            <a:ext cx="2581275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 b="1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哈密市第十中学  耿慧</a:t>
            </a:r>
            <a:endParaRPr lang="zh-CN" altLang="en-US" sz="2000" b="1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3851275" y="1557338"/>
            <a:ext cx="4681538" cy="4173537"/>
          </a:xfrm>
          <a:prstGeom prst="rect">
            <a:avLst/>
          </a:prstGeom>
          <a:solidFill>
            <a:schemeClr val="accent2">
              <a:alpha val="10001"/>
            </a:scheme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福建省长乐人，现代作家、学者，翻译家。  </a:t>
            </a:r>
            <a:endParaRPr lang="zh-CN" altLang="en-US" sz="4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本文选自</a:t>
            </a:r>
            <a:r>
              <a:rPr lang="en-US" altLang="zh-CN" sz="4400" b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郑振铎文集</a:t>
            </a:r>
            <a:r>
              <a:rPr lang="en-US" altLang="zh-CN" sz="4400" b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　　　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539750" y="476250"/>
            <a:ext cx="2592388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作者简介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2532" name="图片 22531" descr="SC20040908133605078"/>
          <p:cNvPicPr>
            <a:picLocks noChangeAspect="1"/>
          </p:cNvPicPr>
          <p:nvPr/>
        </p:nvPicPr>
        <p:blipFill>
          <a:blip r:embed="rId1">
            <a:lum bright="12000" contrast="-17999"/>
          </a:blip>
          <a:stretch>
            <a:fillRect/>
          </a:stretch>
        </p:blipFill>
        <p:spPr>
          <a:xfrm>
            <a:off x="539750" y="1557338"/>
            <a:ext cx="3154363" cy="3959225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2533" name="文本框 22532"/>
          <p:cNvSpPr txBox="1"/>
          <p:nvPr/>
        </p:nvSpPr>
        <p:spPr>
          <a:xfrm>
            <a:off x="468313" y="5734050"/>
            <a:ext cx="323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郑振铎（</a:t>
            </a:r>
            <a:r>
              <a:rPr lang="en-US" altLang="zh-CN" sz="24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1898—1958</a:t>
            </a: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zh-CN" altLang="en-US" sz="24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34925" y="1989138"/>
            <a:ext cx="87630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i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污涩              怂恿                 蜷伏</a:t>
            </a:r>
            <a:endParaRPr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惩戒               怅然                  诅骂</a:t>
            </a:r>
            <a:endParaRPr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i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en-US" sz="4000" b="1" i="1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331913" y="148431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sè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349625" y="1557338"/>
            <a:ext cx="27352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sŏng yŏng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6731000" y="1484313"/>
            <a:ext cx="17287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quán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612775" y="314166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chéng jiè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492500" y="3213100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chàng</a:t>
            </a:r>
            <a:endParaRPr lang="en-US" altLang="zh-CN" sz="32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948488" y="3213100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zǔ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971550" y="549275"/>
            <a:ext cx="21605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读准字音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12298" name="图片 12297" descr="小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73600"/>
            <a:ext cx="3419475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2298" descr="ALL04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4724400"/>
            <a:ext cx="287972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2299" descr="800x600_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4725988"/>
            <a:ext cx="2843212" cy="2132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684213" y="404813"/>
            <a:ext cx="30241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理解课文——整体感知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250825" y="2205038"/>
            <a:ext cx="84963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文中一共写了几只猫?你们分别看到了一只怎样的猫</a:t>
            </a:r>
            <a:r>
              <a:rPr lang="en-US" altLang="zh-CN" sz="4000" b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你从文章中哪看出来的?</a:t>
            </a:r>
            <a:endParaRPr lang="zh-CN" altLang="en-US" sz="40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b"/>
          <a:p>
            <a:endParaRPr lang="zh-CN" altLang="en-US" dirty="0"/>
          </a:p>
        </p:txBody>
      </p:sp>
      <p:pic>
        <p:nvPicPr>
          <p:cNvPr id="14339" name="图片 14338" descr="可爱白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矩形 14339"/>
          <p:cNvSpPr/>
          <p:nvPr/>
        </p:nvSpPr>
        <p:spPr>
          <a:xfrm rot="5400000">
            <a:off x="6084888" y="2563813"/>
            <a:ext cx="3743325" cy="8651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方正行楷简体" charset="0"/>
                <a:ea typeface="方正行楷简体" charset="0"/>
              </a:rPr>
              <a:t>可爱  活泼</a:t>
            </a:r>
            <a:endParaRPr lang="zh-CN" altLang="en-US" sz="4000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方正行楷简体" charset="0"/>
              <a:ea typeface="方正行楷简体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7696200" cy="3657600"/>
          </a:xfrm>
          <a:ln/>
        </p:spPr>
        <p:txBody>
          <a:bodyPr/>
          <a:p>
            <a:endParaRPr lang="zh-CN" altLang="en-US" dirty="0"/>
          </a:p>
        </p:txBody>
      </p:sp>
      <p:sp>
        <p:nvSpPr>
          <p:cNvPr id="15363" name="标题 1536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b"/>
          <a:p>
            <a:br>
              <a:rPr lang="zh-CN" altLang="en-US"/>
            </a:br>
            <a:endParaRPr lang="zh-CN" altLang="en-US"/>
          </a:p>
        </p:txBody>
      </p:sp>
      <p:pic>
        <p:nvPicPr>
          <p:cNvPr id="15364" name="图片 15363" descr="灵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 rot="5400000">
            <a:off x="-971550" y="2347913"/>
            <a:ext cx="4175125" cy="10080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方正行楷简体" charset="0"/>
                <a:ea typeface="方正行楷简体" charset="0"/>
              </a:rPr>
              <a:t>更活泼、更有趣</a:t>
            </a:r>
            <a:endParaRPr lang="zh-CN" altLang="en-US" sz="3600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方正行楷简体" charset="0"/>
              <a:ea typeface="方正行楷简体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在屏幕上显示</PresentationFormat>
  <Paragraphs>92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Verdana</vt:lpstr>
      <vt:lpstr>Times New Roman</vt:lpstr>
      <vt:lpstr>Arial Black</vt:lpstr>
      <vt:lpstr>隶书</vt:lpstr>
      <vt:lpstr>楷体_GB2312</vt:lpstr>
      <vt:lpstr>方正行楷简体</vt:lpstr>
      <vt:lpstr>华文行楷</vt:lpstr>
      <vt:lpstr>微软雅黑</vt:lpstr>
      <vt:lpstr>Calibri</vt:lpstr>
      <vt:lpstr>新宋体</vt:lpstr>
      <vt:lpstr>华文行楷</vt:lpstr>
      <vt:lpstr>Profile</vt:lpstr>
      <vt:lpstr>古瓶荷花</vt:lpstr>
      <vt:lpstr>Pixel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博福606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猫</dc:title>
  <dc:creator>耿慧</dc:creator>
  <cp:lastModifiedBy>Administrator</cp:lastModifiedBy>
  <cp:revision>586</cp:revision>
  <dcterms:created xsi:type="dcterms:W3CDTF">2002-11-10T01:32:02Z</dcterms:created>
  <dcterms:modified xsi:type="dcterms:W3CDTF">2016-12-04T14:02:03Z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