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5" r:id="rId4"/>
  </p:sldMasterIdLst>
  <p:notesMasterIdLst>
    <p:notesMasterId r:id="rId22"/>
  </p:notesMasterIdLst>
  <p:sldIdLst>
    <p:sldId id="257" r:id="rId5"/>
    <p:sldId id="297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7" r:id="rId14"/>
    <p:sldId id="288" r:id="rId15"/>
    <p:sldId id="262" r:id="rId16"/>
    <p:sldId id="263" r:id="rId17"/>
    <p:sldId id="265" r:id="rId18"/>
    <p:sldId id="266" r:id="rId19"/>
    <p:sldId id="271" r:id="rId20"/>
    <p:sldId id="270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08" y="-96"/>
      </p:cViewPr>
      <p:guideLst>
        <p:guide orient="horz" pos="2099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9pPr>
    </p:titleStyle>
    <p:bodyStyle>
      <a:lvl1pPr marL="457200" indent="-45656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03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2" charset="-122"/>
        </a:defRPr>
      </a:lvl9pPr>
    </p:titleStyle>
    <p:bodyStyle>
      <a:lvl1pPr marL="457200" indent="-45656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03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t="5864" b="8080"/>
          <a:stretch>
            <a:fillRect/>
          </a:stretch>
        </p:blipFill>
        <p:spPr>
          <a:xfrm>
            <a:off x="4829599" y="191136"/>
            <a:ext cx="6096000" cy="64748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标题 1"/>
          <p:cNvSpPr txBox="1"/>
          <p:nvPr/>
        </p:nvSpPr>
        <p:spPr>
          <a:xfrm>
            <a:off x="359833" y="2161117"/>
            <a:ext cx="5545667" cy="1680633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lvl="0" algn="ctr" eaLnBrk="1" hangingPunct="1"/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穿井得一人</a:t>
            </a:r>
            <a:endParaRPr lang="en-US" altLang="zh-CN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 eaLnBrk="1" hangingPunct="1"/>
            <a:r>
              <a:rPr lang="en-US" altLang="zh-CN" sz="37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7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吕氏春秋</a:t>
            </a:r>
            <a:r>
              <a:rPr lang="en-US" altLang="zh-CN" sz="37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zh-CN" altLang="en-US" sz="373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文本框 8199"/>
          <p:cNvSpPr txBox="1"/>
          <p:nvPr/>
        </p:nvSpPr>
        <p:spPr>
          <a:xfrm>
            <a:off x="1714818" y="4249103"/>
            <a:ext cx="283591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制作  南港先生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5"/>
          <p:cNvSpPr txBox="1"/>
          <p:nvPr/>
        </p:nvSpPr>
        <p:spPr>
          <a:xfrm>
            <a:off x="704851" y="1634067"/>
            <a:ext cx="9874249" cy="122428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lvl="0" eaLnBrk="1" hangingPunct="1">
              <a:spcBef>
                <a:spcPts val="600"/>
              </a:spcBef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再读课文思考：</a:t>
            </a:r>
            <a:endParaRPr lang="en-US" altLang="zh-CN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ts val="600"/>
              </a:spcBef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文章主要写了什么？可以分为几层？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9939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39941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2" name="文本框 2"/>
            <p:cNvSpPr txBox="1"/>
            <p:nvPr/>
          </p:nvSpPr>
          <p:spPr>
            <a:xfrm>
              <a:off x="1438698" y="982657"/>
              <a:ext cx="2076874" cy="56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整体感知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pic>
        <p:nvPicPr>
          <p:cNvPr id="39940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0517" y="3166533"/>
            <a:ext cx="4324349" cy="290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55700" y="717551"/>
            <a:ext cx="2197100" cy="1320800"/>
          </a:xfrm>
          <a:prstGeom prst="ellipse">
            <a:avLst/>
          </a:prstGeom>
          <a:solidFill>
            <a:srgbClr val="FFFFC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开端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36067" y="717551"/>
            <a:ext cx="2197100" cy="1320800"/>
          </a:xfrm>
          <a:prstGeom prst="ellipse">
            <a:avLst/>
          </a:prstGeom>
          <a:solidFill>
            <a:srgbClr val="CCFFFF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发展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820151" y="717551"/>
            <a:ext cx="2197100" cy="1320800"/>
          </a:xfrm>
          <a:prstGeom prst="ellipse">
            <a:avLst/>
          </a:prstGeom>
          <a:solidFill>
            <a:srgbClr val="99FFC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结局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566584" y="1377951"/>
            <a:ext cx="1246717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7321551" y="1377951"/>
            <a:ext cx="1335617" cy="1905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utoShape 6"/>
          <p:cNvSpPr/>
          <p:nvPr/>
        </p:nvSpPr>
        <p:spPr>
          <a:xfrm>
            <a:off x="984251" y="2201333"/>
            <a:ext cx="2542116" cy="1140884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第一层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（1、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句）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AutoShape 6"/>
          <p:cNvSpPr/>
          <p:nvPr/>
        </p:nvSpPr>
        <p:spPr>
          <a:xfrm>
            <a:off x="4819651" y="2201333"/>
            <a:ext cx="2501900" cy="1140884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第二层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句）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AutoShape 6"/>
          <p:cNvSpPr/>
          <p:nvPr/>
        </p:nvSpPr>
        <p:spPr>
          <a:xfrm>
            <a:off x="8885767" y="2201333"/>
            <a:ext cx="2362200" cy="1140884"/>
          </a:xfrm>
          <a:prstGeom prst="roundRect">
            <a:avLst>
              <a:gd name="adj" fmla="val 16667"/>
            </a:avLst>
          </a:prstGeom>
          <a:solidFill>
            <a:srgbClr val="99FFCC"/>
          </a:solidFill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第三层</a:t>
            </a:r>
            <a:endParaRPr lang="en-US" altLang="zh-CN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 eaLnBrk="1" hangingPunct="1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句）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289984" y="3545417"/>
            <a:ext cx="3972983" cy="2529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叙述宋国姓丁人家因为要到外面打水用，常要占一个劳动力。后来自家打了井，趣说为“穿井得一人”。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Text Box 20"/>
          <p:cNvSpPr txBox="1"/>
          <p:nvPr/>
        </p:nvSpPr>
        <p:spPr>
          <a:xfrm>
            <a:off x="4500033" y="3545417"/>
            <a:ext cx="3670300" cy="223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写别人并未懂这话，就把丁氏的话传开了，一直传到国君那里。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Text Box 22"/>
          <p:cNvSpPr txBox="1"/>
          <p:nvPr/>
        </p:nvSpPr>
        <p:spPr>
          <a:xfrm>
            <a:off x="8557684" y="3545417"/>
            <a:ext cx="3426883" cy="1699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写丁氏告诉国君使者自己的话的真正意思。</a:t>
            </a: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  <p:bldP spid="10" grpId="0" bldLvl="0"/>
      <p:bldP spid="11" grpId="0" bldLvl="0"/>
      <p:bldP spid="1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47110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文本框 2"/>
            <p:cNvSpPr txBox="1"/>
            <p:nvPr/>
          </p:nvSpPr>
          <p:spPr>
            <a:xfrm>
              <a:off x="1438698" y="982657"/>
              <a:ext cx="2076874" cy="56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课文解读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47107" name="矩形 4"/>
          <p:cNvSpPr/>
          <p:nvPr/>
        </p:nvSpPr>
        <p:spPr>
          <a:xfrm>
            <a:off x="588963" y="1324504"/>
            <a:ext cx="10953751" cy="1360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丁家穿井后，告人曰：“吾穿井得一人。”这句话是什么意思？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1118658" y="2625196"/>
            <a:ext cx="6519333" cy="742951"/>
          </a:xfrm>
          <a:prstGeom prst="borderCallout2">
            <a:avLst>
              <a:gd name="adj1" fmla="val -510"/>
              <a:gd name="adj2" fmla="val 50197"/>
              <a:gd name="adj3" fmla="val -81397"/>
              <a:gd name="adj4" fmla="val 52542"/>
              <a:gd name="adj5" fmla="val -109049"/>
              <a:gd name="adj6" fmla="val 7828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意思是他家打井省了一个劳动力。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6000" y="2817284"/>
            <a:ext cx="3073400" cy="307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8197"/>
          <p:cNvSpPr txBox="1"/>
          <p:nvPr/>
        </p:nvSpPr>
        <p:spPr>
          <a:xfrm>
            <a:off x="520700" y="3754438"/>
            <a:ext cx="8675687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har char="•"/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传说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的人把这句话听成了什么意思？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 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199"/>
          <p:cNvSpPr txBox="1"/>
          <p:nvPr/>
        </p:nvSpPr>
        <p:spPr>
          <a:xfrm>
            <a:off x="963613" y="4903788"/>
            <a:ext cx="729077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听成了姓丁的人家打井挖出了一个人。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"/>
          <p:cNvSpPr/>
          <p:nvPr/>
        </p:nvSpPr>
        <p:spPr>
          <a:xfrm>
            <a:off x="510117" y="506413"/>
            <a:ext cx="11370733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465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你认为产生误传的关键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一词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是什么？为什么？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1184805" y="2060575"/>
            <a:ext cx="9087908" cy="2668588"/>
          </a:xfrm>
          <a:prstGeom prst="borderCallout2">
            <a:avLst>
              <a:gd name="adj1" fmla="val 685"/>
              <a:gd name="adj2" fmla="val 17165"/>
              <a:gd name="adj3" fmla="val -19042"/>
              <a:gd name="adj4" fmla="val 22056"/>
              <a:gd name="adj5" fmla="val -40089"/>
              <a:gd name="adj6" fmla="val 5341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关键一词是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“人”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因为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“人”可指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，也可指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劳动力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家本意是（打井后）节省一个人的劳力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；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话语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传出后转变为“得到一人”。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4"/>
          <p:cNvSpPr/>
          <p:nvPr/>
        </p:nvSpPr>
        <p:spPr>
          <a:xfrm>
            <a:off x="795867" y="713845"/>
            <a:ext cx="9696451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这位国君的做法说明了什么？</a:t>
            </a:r>
            <a:endParaRPr lang="en-US" altLang="zh-CN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798513" y="1682221"/>
            <a:ext cx="6724651" cy="819151"/>
          </a:xfrm>
          <a:prstGeom prst="borderCallout2">
            <a:avLst>
              <a:gd name="adj1" fmla="val 211"/>
              <a:gd name="adj2" fmla="val 15301"/>
              <a:gd name="adj3" fmla="val -19707"/>
              <a:gd name="adj4" fmla="val 19431"/>
              <a:gd name="adj5" fmla="val -64902"/>
              <a:gd name="adj6" fmla="val 6270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调查研究是获得真理的唯一途径。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5267" y="1830917"/>
            <a:ext cx="4337051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52992" y="2842683"/>
            <a:ext cx="9696451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465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5.</a:t>
            </a:r>
            <a:r>
              <a:rPr lang="zh-CN" altLang="en-US" sz="3465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可见国君是个什么样的人？</a:t>
            </a:r>
            <a:endParaRPr lang="en-US" altLang="zh-CN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9042" y="3859953"/>
            <a:ext cx="9696451" cy="1360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宋君是一个详察事情真相，</a:t>
            </a:r>
            <a:endParaRPr lang="zh-CN" altLang="en-US" sz="3465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对谣传不轻信</a:t>
            </a:r>
            <a:r>
              <a:rPr lang="zh-CN" altLang="en-US" sz="34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46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轻传的人</a:t>
            </a:r>
            <a:endParaRPr lang="zh-CN" altLang="en-US" sz="3465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4"/>
          <p:cNvSpPr/>
          <p:nvPr/>
        </p:nvSpPr>
        <p:spPr>
          <a:xfrm>
            <a:off x="645055" y="526521"/>
            <a:ext cx="10943167" cy="1360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en-US" altLang="zh-CN" sz="3465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6.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请分别从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丁氏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的角度和</a:t>
            </a:r>
            <a:r>
              <a:rPr lang="zh-CN" altLang="en-US" sz="3465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传之者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的角度说说我们应该汲取什么教训？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814917" y="2066926"/>
            <a:ext cx="10488084" cy="1553633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631"/>
              <a:gd name="adj6" fmla="val 2604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交际中，语言的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表达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很重要，必须做到表达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准确、清晰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，以避免不必要的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误会和歧义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886355" y="4052888"/>
            <a:ext cx="10488084" cy="1881717"/>
          </a:xfrm>
          <a:prstGeom prst="borderCallout2">
            <a:avLst>
              <a:gd name="adj1" fmla="val 211"/>
              <a:gd name="adj2" fmla="val 15301"/>
              <a:gd name="adj3" fmla="val 133"/>
              <a:gd name="adj4" fmla="val 19181"/>
              <a:gd name="adj5" fmla="val -244"/>
              <a:gd name="adj6" fmla="val 2482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）不要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听到什么传闻之后就外传，要动脑筋想一想是否合乎情理，不要人云亦云，听到风就是雨，以致于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以讹传讹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1524000" y="765175"/>
            <a:ext cx="8856663" cy="136842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4000" b="1" dirty="0">
                <a:ea typeface="华文楷体"/>
              </a:rPr>
              <a:t> </a:t>
            </a:r>
            <a:r>
              <a:rPr lang="en-US" altLang="zh-CN" sz="3200" b="1" dirty="0" smtClean="0">
                <a:ea typeface="华文楷体"/>
              </a:rPr>
              <a:t>7 </a:t>
            </a:r>
            <a:r>
              <a:rPr lang="zh-CN" altLang="en-US" sz="3200" b="1" dirty="0" smtClean="0">
                <a:ea typeface="华文楷体"/>
              </a:rPr>
              <a:t>、现实</a:t>
            </a:r>
            <a:r>
              <a:rPr lang="zh-CN" altLang="en-US" sz="3200" b="1" dirty="0">
                <a:ea typeface="华文楷体"/>
              </a:rPr>
              <a:t>生活中有没有类似情况？ 如果有，我们应该怎样去对待？</a:t>
            </a:r>
            <a:endParaRPr lang="zh-CN" altLang="en-US" sz="3200" b="1" dirty="0">
              <a:ea typeface="华文楷体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800100" y="2165350"/>
            <a:ext cx="10558463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在现实生活中对待传闻应采取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审慎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的态度，要有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调查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研究、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去伪存真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的求实精神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zh-CN" sz="3600" b="1" dirty="0" smtClean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b="1" dirty="0" smtClean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不要</a:t>
            </a:r>
            <a:r>
              <a:rPr lang="zh-CN" altLang="en-US" sz="36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轻信，不能盲从，更不能</a:t>
            </a:r>
            <a:r>
              <a:rPr lang="zh-CN" altLang="en-US" sz="3600" b="1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以讹传讹。 </a:t>
            </a:r>
            <a:endParaRPr lang="zh-CN" altLang="en-US" sz="36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92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/>
          <p:nvPr/>
        </p:nvSpPr>
        <p:spPr>
          <a:xfrm>
            <a:off x="1919288" y="1800225"/>
            <a:ext cx="409759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、说话要防止歧义。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2009458" y="2924175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r" eaLnBrk="1" hangingPunct="1"/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Text Box 6"/>
          <p:cNvSpPr txBox="1"/>
          <p:nvPr/>
        </p:nvSpPr>
        <p:spPr>
          <a:xfrm>
            <a:off x="1919288" y="2636838"/>
            <a:ext cx="81375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、不要轻信流言蜚语，不要传播未经自己考查的话。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7"/>
          <p:cNvSpPr txBox="1"/>
          <p:nvPr/>
        </p:nvSpPr>
        <p:spPr>
          <a:xfrm>
            <a:off x="1845945" y="3938588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r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1919288" y="3789363"/>
            <a:ext cx="84248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、对待传闻应采取审慎的态度，调查研究，去伪存真。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1991544" y="404664"/>
            <a:ext cx="822960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8 </a:t>
            </a:r>
            <a:r>
              <a:rPr lang="zh-CN" altLang="en-US" sz="40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</a:rPr>
              <a:t>、从</a:t>
            </a:r>
            <a:r>
              <a:rPr kumimoji="0" lang="zh-CN" altLang="en-US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这个故事中，你明白了什么道理？</a:t>
            </a:r>
            <a:endParaRPr kumimoji="0" lang="zh-CN" altLang="en-US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14341" grpId="0"/>
      <p:bldP spid="82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3789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3" name="文本框 2"/>
            <p:cNvSpPr txBox="1"/>
            <p:nvPr/>
          </p:nvSpPr>
          <p:spPr>
            <a:xfrm>
              <a:off x="1438698" y="982657"/>
              <a:ext cx="2076874" cy="56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作家作品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45533" y="1077595"/>
            <a:ext cx="11724217" cy="467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吕氏春秋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是战国末年秦相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吕不韦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集合门客共同撰写的。全书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26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卷，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160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篇，由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纪”、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览”、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论”三部分组成。因书中有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8“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览”，所以又称这部书为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吕览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该书由于是集体著述，思想很不统一。以儒家、道家为主，兼采法家、墨家、名家、农家各派的学说，后人称它为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“杂”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家的代表著作。该书的文字朴实简劲，对司马迁的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史记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创作有显著影响。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245533" y="351367"/>
            <a:ext cx="2749551" cy="726017"/>
            <a:chOff x="1438698" y="982657"/>
            <a:chExt cx="2498303" cy="616461"/>
          </a:xfrm>
        </p:grpSpPr>
        <p:pic>
          <p:nvPicPr>
            <p:cNvPr id="3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2"/>
            <p:cNvSpPr txBox="1"/>
            <p:nvPr/>
          </p:nvSpPr>
          <p:spPr>
            <a:xfrm>
              <a:off x="1438698" y="982657"/>
              <a:ext cx="2076874" cy="5612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3735" b="1" dirty="0">
                  <a:solidFill>
                    <a:srgbClr val="0070C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字词释义</a:t>
              </a:r>
              <a:endParaRPr lang="zh-CN" altLang="en-US" sz="3735" b="1" dirty="0">
                <a:solidFill>
                  <a:srgbClr val="0070C0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838142" y="2487097"/>
            <a:ext cx="801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宋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丁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氏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，家无井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出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溉汲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，常一人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居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外。</a:t>
            </a:r>
            <a:endParaRPr lang="zh-CN" altLang="en-US" sz="3200" dirty="0"/>
          </a:p>
        </p:txBody>
      </p:sp>
      <p:sp>
        <p:nvSpPr>
          <p:cNvPr id="8" name="圆角矩形标注 7"/>
          <p:cNvSpPr/>
          <p:nvPr/>
        </p:nvSpPr>
        <p:spPr>
          <a:xfrm>
            <a:off x="3071814" y="1571625"/>
            <a:ext cx="714374" cy="612648"/>
          </a:xfrm>
          <a:prstGeom prst="wedgeRoundRectCallout">
            <a:avLst>
              <a:gd name="adj1" fmla="val -9333"/>
              <a:gd name="adj2" fmla="val 14179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姓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682751" y="1874520"/>
            <a:ext cx="714374" cy="612648"/>
          </a:xfrm>
          <a:prstGeom prst="wedgeRoundRectCallout">
            <a:avLst>
              <a:gd name="adj1" fmla="val 68667"/>
              <a:gd name="adj2" fmla="val 10214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395720" y="1011873"/>
            <a:ext cx="1143000" cy="1146047"/>
          </a:xfrm>
          <a:prstGeom prst="wedgeRoundRectCallout">
            <a:avLst>
              <a:gd name="adj1" fmla="val -34583"/>
              <a:gd name="adj2" fmla="val 10764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打水浇田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124008" y="1731645"/>
            <a:ext cx="1185862" cy="612648"/>
          </a:xfrm>
          <a:prstGeom prst="wedgeRoundRectCallout">
            <a:avLst>
              <a:gd name="adj1" fmla="val 68667"/>
              <a:gd name="adj2" fmla="val 10214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顺接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869874" y="1874203"/>
            <a:ext cx="714374" cy="612648"/>
          </a:xfrm>
          <a:prstGeom prst="wedgeRoundRectCallout">
            <a:avLst>
              <a:gd name="adj1" fmla="val 68667"/>
              <a:gd name="adj2" fmla="val 10214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住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Text Box 7"/>
          <p:cNvSpPr txBox="1"/>
          <p:nvPr/>
        </p:nvSpPr>
        <p:spPr>
          <a:xfrm>
            <a:off x="1000125" y="3475355"/>
            <a:ext cx="1048702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宋国有一姓丁的人家，家中没有井，需到出门（到远处）打水洗涤，因此（他家）经常有一个人住在外面。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1" grpId="0" animBg="1"/>
      <p:bldP spid="10" grpId="0" animBg="1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330" y="2015609"/>
            <a:ext cx="80121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家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穿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井，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告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人曰：“吾穿井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一人。”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128078" y="690880"/>
            <a:ext cx="1171574" cy="1055561"/>
          </a:xfrm>
          <a:prstGeom prst="wedgeRoundRectCallout">
            <a:avLst>
              <a:gd name="adj1" fmla="val 68667"/>
              <a:gd name="adj2" fmla="val 10214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等到。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400617" y="121285"/>
            <a:ext cx="1142999" cy="941260"/>
          </a:xfrm>
          <a:prstGeom prst="wedgeRoundRectCallout">
            <a:avLst>
              <a:gd name="adj1" fmla="val -6333"/>
              <a:gd name="adj2" fmla="val 18563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代词，他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231447" y="657542"/>
            <a:ext cx="1728788" cy="885825"/>
          </a:xfrm>
          <a:prstGeom prst="wedgeRoundRectCallout">
            <a:avLst>
              <a:gd name="adj1" fmla="val -67696"/>
              <a:gd name="adj2" fmla="val 15375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告诉，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543299" y="300037"/>
            <a:ext cx="1700213" cy="584073"/>
          </a:xfrm>
          <a:prstGeom prst="wedgeRoundRectCallout">
            <a:avLst>
              <a:gd name="adj1" fmla="val -38056"/>
              <a:gd name="adj2" fmla="val 27827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凿，打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8286748" y="300038"/>
            <a:ext cx="2928939" cy="1243012"/>
          </a:xfrm>
          <a:prstGeom prst="wedgeRoundRectCallout">
            <a:avLst>
              <a:gd name="adj1" fmla="val -52796"/>
              <a:gd name="adj2" fmla="val 11708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获得，</a:t>
            </a: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这里指“节省”</a:t>
            </a:r>
            <a:endParaRPr lang="en-US" altLang="zh-CN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7651" y="2716213"/>
            <a:ext cx="87852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等到他家打井（成功）之后，他家的人对别人说：“我家打井得一个人。”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052" y="4387638"/>
            <a:ext cx="9696451" cy="1994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第一层：叙述宋国姓丁的人家因为要到外面打水用，常要占一个劳动力。后来自家打了井，趣说为</a:t>
            </a:r>
            <a:r>
              <a:rPr lang="en-US" altLang="zh-CN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穿井得一人</a:t>
            </a:r>
            <a:r>
              <a:rPr lang="en-US" altLang="zh-CN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endParaRPr lang="en-US" altLang="zh-CN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6" grpId="0" animBg="1"/>
      <p:bldP spid="5" grpId="0" animBg="1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8221" y="1586984"/>
            <a:ext cx="81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者，曰：“丁氏穿井</a:t>
            </a:r>
            <a:r>
              <a:rPr lang="zh-CN" altLang="en-US" sz="32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一人。”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1000125" y="700087"/>
            <a:ext cx="1457326" cy="584073"/>
          </a:xfrm>
          <a:prstGeom prst="wedgeRoundRectCallout">
            <a:avLst>
              <a:gd name="adj1" fmla="val 55221"/>
              <a:gd name="adj2" fmla="val 1192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听到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700338" y="238124"/>
            <a:ext cx="1666874" cy="833439"/>
          </a:xfrm>
          <a:prstGeom prst="wedgeRoundRectCallout">
            <a:avLst>
              <a:gd name="adj1" fmla="val -157"/>
              <a:gd name="adj2" fmla="val 13874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传播，转述。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340406" y="429895"/>
            <a:ext cx="3052763" cy="1123950"/>
          </a:xfrm>
          <a:prstGeom prst="wedgeRoundRectCallout">
            <a:avLst>
              <a:gd name="adj1" fmla="val -60755"/>
              <a:gd name="adj2" fmla="val 8882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得到，这里指“发现”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510404" y="333375"/>
            <a:ext cx="3171826" cy="900113"/>
          </a:xfrm>
          <a:prstGeom prst="wedgeRoundRectCallout">
            <a:avLst>
              <a:gd name="adj1" fmla="val -69679"/>
              <a:gd name="adj2" fmla="val 115530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代词，指丁家人说的那句话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203325" y="2208213"/>
            <a:ext cx="88915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译文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: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有人听到这话以后就传播给其他人，说：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丁家打井，从井中发现了一个人。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5" grpId="0" bldLvl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5047" y="1515984"/>
            <a:ext cx="528061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道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闻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宋君。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093460" y="685801"/>
            <a:ext cx="1514476" cy="655510"/>
          </a:xfrm>
          <a:prstGeom prst="wedgeRoundRectCallout">
            <a:avLst>
              <a:gd name="adj1" fmla="val -54213"/>
              <a:gd name="adj2" fmla="val 1192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这件事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410199" y="0"/>
            <a:ext cx="1604963" cy="584073"/>
          </a:xfrm>
          <a:prstGeom prst="wedgeRoundRectCallout">
            <a:avLst>
              <a:gd name="adj1" fmla="val -42818"/>
              <a:gd name="adj2" fmla="val 25380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使听见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162050" y="733424"/>
            <a:ext cx="1457326" cy="584073"/>
          </a:xfrm>
          <a:prstGeom prst="wedgeRoundRectCallout">
            <a:avLst>
              <a:gd name="adj1" fmla="val 93456"/>
              <a:gd name="adj2" fmla="val 14617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国都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757488" y="700087"/>
            <a:ext cx="1457326" cy="584073"/>
          </a:xfrm>
          <a:prstGeom prst="wedgeRoundRectCallout">
            <a:avLst>
              <a:gd name="adj1" fmla="val 55221"/>
              <a:gd name="adj2" fmla="val 1192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谈论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759065" y="1064578"/>
            <a:ext cx="1643063" cy="450723"/>
          </a:xfrm>
          <a:prstGeom prst="wedgeRoundRectCallout">
            <a:avLst>
              <a:gd name="adj1" fmla="val -125171"/>
              <a:gd name="adj2" fmla="val 1510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向、对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895724" y="30480"/>
            <a:ext cx="1514476" cy="655510"/>
          </a:xfrm>
          <a:prstGeom prst="wedgeRoundRectCallout">
            <a:avLst>
              <a:gd name="adj1" fmla="val 6164"/>
              <a:gd name="adj2" fmla="val 21517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这件事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7663" y="2301875"/>
            <a:ext cx="799306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全国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的人都谈论这件</a:t>
            </a:r>
            <a:r>
              <a:rPr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事，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074" y="3092450"/>
            <a:ext cx="1027271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（有人）向宋国国君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（报告），使（他）听到这件事。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95687" y="4505113"/>
            <a:ext cx="9696451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第二层：国人以讹传讹。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4" grpId="0" animBg="1"/>
      <p:bldP spid="3" grpId="0" animBg="1"/>
      <p:bldP spid="7" grpId="0" animBg="1"/>
      <p:bldP spid="9" grpId="0"/>
      <p:bldP spid="11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4090" y="1472684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宋君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令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人问</a:t>
            </a:r>
            <a:r>
              <a:rPr lang="zh-CN" altLang="en-US" sz="3600" b="1" dirty="0" smtClean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于</a:t>
            </a:r>
            <a:r>
              <a:rPr lang="zh-CN" altLang="en-US" sz="36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丁氏，</a:t>
            </a:r>
            <a:endParaRPr lang="zh-CN" altLang="en-US" sz="3600" dirty="0"/>
          </a:p>
        </p:txBody>
      </p:sp>
      <p:sp>
        <p:nvSpPr>
          <p:cNvPr id="3" name="圆角矩形标注 2"/>
          <p:cNvSpPr/>
          <p:nvPr/>
        </p:nvSpPr>
        <p:spPr>
          <a:xfrm>
            <a:off x="2371725" y="400051"/>
            <a:ext cx="1600201" cy="841248"/>
          </a:xfrm>
          <a:prstGeom prst="wedgeRoundRectCallout">
            <a:avLst>
              <a:gd name="adj1" fmla="val 55221"/>
              <a:gd name="adj2" fmla="val 1192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命令，派遣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371975" y="400050"/>
            <a:ext cx="1457325" cy="869950"/>
          </a:xfrm>
          <a:prstGeom prst="wedgeRoundRectCallout">
            <a:avLst>
              <a:gd name="adj1" fmla="val 18947"/>
              <a:gd name="adj2" fmla="val 129054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这件事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374448" y="561975"/>
            <a:ext cx="3876676" cy="679324"/>
          </a:xfrm>
          <a:prstGeom prst="wedgeRoundRectCallout">
            <a:avLst>
              <a:gd name="adj1" fmla="val -68308"/>
              <a:gd name="adj2" fmla="val 14617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介词，当“向”讲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546226" y="2308225"/>
            <a:ext cx="885666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 宋国国君派人向丁家询问这件事。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1514" y="1390173"/>
            <a:ext cx="1082992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丁氏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曰：“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一人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6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，非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一人</a:t>
            </a:r>
            <a:r>
              <a:rPr lang="zh-CN" altLang="en-US" sz="3600" b="1" u="heavy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井中也。”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03351" y="2155825"/>
            <a:ext cx="87852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丁家的人回答说：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“（我说的是打井）节省了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一个劳动力，不是说从井中发现了一个人。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71476" y="500063"/>
            <a:ext cx="1457326" cy="584073"/>
          </a:xfrm>
          <a:prstGeom prst="wedgeRoundRectCallout">
            <a:avLst>
              <a:gd name="adj1" fmla="val 52280"/>
              <a:gd name="adj2" fmla="val 15596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回答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858317" y="171450"/>
            <a:ext cx="2128837" cy="826961"/>
          </a:xfrm>
          <a:prstGeom prst="wedgeRoundRectCallout">
            <a:avLst>
              <a:gd name="adj1" fmla="val -47719"/>
              <a:gd name="adj2" fmla="val 13233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这里指“发现”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029201" y="1"/>
            <a:ext cx="1828800" cy="998410"/>
          </a:xfrm>
          <a:prstGeom prst="wedgeRoundRectCallout">
            <a:avLst>
              <a:gd name="adj1" fmla="val -23746"/>
              <a:gd name="adj2" fmla="val 10850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使唤，劳动力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157663" y="728663"/>
            <a:ext cx="871537" cy="584073"/>
          </a:xfrm>
          <a:prstGeom prst="wedgeRoundRectCallout">
            <a:avLst>
              <a:gd name="adj1" fmla="val 68127"/>
              <a:gd name="adj2" fmla="val 12171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085658" y="395289"/>
            <a:ext cx="1814514" cy="941260"/>
          </a:xfrm>
          <a:prstGeom prst="wedgeRoundRectCallout">
            <a:avLst>
              <a:gd name="adj1" fmla="val 40516"/>
              <a:gd name="adj2" fmla="val 10948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这里指“节省”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131301" y="413703"/>
            <a:ext cx="1457326" cy="584073"/>
          </a:xfrm>
          <a:prstGeom prst="wedgeRoundRectCallout">
            <a:avLst>
              <a:gd name="adj1" fmla="val -97719"/>
              <a:gd name="adj2" fmla="val 177977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8462" y="3850428"/>
            <a:ext cx="9696451" cy="1360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第三层：国君询问真相，丁氏告诉国君使者自己的话的真正意思。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7" grpId="0" animBg="1"/>
      <p:bldP spid="6" grpId="0" animBg="1"/>
      <p:bldP spid="5" grpId="0" animBg="1"/>
      <p:bldP spid="9" grpId="0" animBg="1"/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4516" y="1357312"/>
            <a:ext cx="63594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300000"/>
              </a:lnSpc>
              <a:spcBef>
                <a:spcPts val="18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求</a:t>
            </a:r>
            <a:r>
              <a:rPr lang="zh-CN" altLang="en-US" sz="4000" b="1" dirty="0" smtClean="0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闻</a:t>
            </a:r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之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若</a:t>
            </a:r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此，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不若</a:t>
            </a:r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无闻也。</a:t>
            </a:r>
            <a:endParaRPr lang="en-US" altLang="zh-CN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11161" y="1157605"/>
            <a:ext cx="1400177" cy="1014412"/>
          </a:xfrm>
          <a:prstGeom prst="wedgeRoundRectCallout">
            <a:avLst>
              <a:gd name="adj1" fmla="val 135953"/>
              <a:gd name="adj2" fmla="val 10807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听到，得到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069783" y="922655"/>
            <a:ext cx="1457326" cy="584073"/>
          </a:xfrm>
          <a:prstGeom prst="wedgeRoundRectCallout">
            <a:avLst>
              <a:gd name="adj1" fmla="val 54241"/>
              <a:gd name="adj2" fmla="val 266040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传闻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791903" y="1506538"/>
            <a:ext cx="1457326" cy="584073"/>
          </a:xfrm>
          <a:prstGeom prst="wedgeRoundRectCallout">
            <a:avLst>
              <a:gd name="adj1" fmla="val -4583"/>
              <a:gd name="adj2" fmla="val 158408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548630" y="1372871"/>
            <a:ext cx="1457326" cy="584073"/>
          </a:xfrm>
          <a:prstGeom prst="wedgeRoundRectCallout">
            <a:avLst>
              <a:gd name="adj1" fmla="val -2622"/>
              <a:gd name="adj2" fmla="val 17553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7987" y="4722918"/>
            <a:ext cx="9696451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第四层：用议论点明文章主旨。</a:t>
            </a:r>
            <a:endParaRPr lang="zh-CN" altLang="en-US" sz="3465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3362" y="3463713"/>
            <a:ext cx="9696451" cy="725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3465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译文：像这样听传闻，还不如不停。</a:t>
            </a:r>
            <a:endParaRPr lang="zh-CN" altLang="en-US" sz="3465" b="1" dirty="0">
              <a:solidFill>
                <a:srgbClr val="00B05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1521</Words>
  <Application>WPS 演示</Application>
  <PresentationFormat>自定义</PresentationFormat>
  <Paragraphs>187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黑体</vt:lpstr>
      <vt:lpstr>楷体_GB2312</vt:lpstr>
      <vt:lpstr>微软雅黑</vt:lpstr>
      <vt:lpstr>华文楷体</vt:lpstr>
      <vt:lpstr>华文新魏</vt:lpstr>
      <vt:lpstr>Calibri</vt:lpstr>
      <vt:lpstr>Calibri Light</vt:lpstr>
      <vt:lpstr>Office 主题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 、从这个故事中，你明白了什么道理？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2016-12-16T08:32:00Z</dcterms:created>
  <dcterms:modified xsi:type="dcterms:W3CDTF">2016-12-19T06:40:04Z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