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53"/>
  </p:notesMasterIdLst>
  <p:handoutMasterIdLst>
    <p:handoutMasterId r:id="rId54"/>
  </p:handoutMasterIdLst>
  <p:sldIdLst>
    <p:sldId id="328" r:id="rId3"/>
    <p:sldId id="293" r:id="rId4"/>
    <p:sldId id="262" r:id="rId5"/>
    <p:sldId id="263" r:id="rId6"/>
    <p:sldId id="264" r:id="rId7"/>
    <p:sldId id="265" r:id="rId8"/>
    <p:sldId id="294" r:id="rId9"/>
    <p:sldId id="295" r:id="rId10"/>
    <p:sldId id="296" r:id="rId11"/>
    <p:sldId id="272" r:id="rId12"/>
    <p:sldId id="280" r:id="rId13"/>
    <p:sldId id="298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10" r:id="rId23"/>
    <p:sldId id="308" r:id="rId24"/>
    <p:sldId id="309" r:id="rId25"/>
    <p:sldId id="313" r:id="rId26"/>
    <p:sldId id="282" r:id="rId27"/>
    <p:sldId id="311" r:id="rId28"/>
    <p:sldId id="270" r:id="rId29"/>
    <p:sldId id="285" r:id="rId30"/>
    <p:sldId id="283" r:id="rId31"/>
    <p:sldId id="286" r:id="rId32"/>
    <p:sldId id="291" r:id="rId33"/>
    <p:sldId id="290" r:id="rId34"/>
    <p:sldId id="289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2" r:id="rId44"/>
    <p:sldId id="323" r:id="rId45"/>
    <p:sldId id="324" r:id="rId46"/>
    <p:sldId id="299" r:id="rId47"/>
    <p:sldId id="312" r:id="rId48"/>
    <p:sldId id="325" r:id="rId49"/>
    <p:sldId id="326" r:id="rId50"/>
    <p:sldId id="327" r:id="rId51"/>
    <p:sldId id="292" r:id="rId5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62A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0" autoAdjust="0"/>
    <p:restoredTop sz="94279" autoAdjust="0"/>
  </p:normalViewPr>
  <p:slideViewPr>
    <p:cSldViewPr snapToGrid="0">
      <p:cViewPr>
        <p:scale>
          <a:sx n="110" d="100"/>
          <a:sy n="110" d="100"/>
        </p:scale>
        <p:origin x="356" y="-3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-42284"/>
    </p:cViewPr>
  </p:sorterViewPr>
  <p:notesViewPr>
    <p:cSldViewPr snapToGrid="0">
      <p:cViewPr varScale="1">
        <p:scale>
          <a:sx n="67" d="100"/>
          <a:sy n="67" d="100"/>
        </p:scale>
        <p:origin x="-334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F5108-8BFF-4174-BE17-647E715A3B04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BC676-77D1-412B-B722-9B2E8208AE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4D919-5D7D-4FCE-B079-E8A34E2283A6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E5341-4ED6-424C-8C42-BB728CE099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48" y="609480"/>
            <a:ext cx="2170704" cy="5115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4897280"/>
            <a:ext cx="775136" cy="24621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48" y="609480"/>
            <a:ext cx="2170704" cy="5115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3866924" y="4649119"/>
            <a:ext cx="3745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华文行楷" pitchFamily="2" charset="-122"/>
                <a:ea typeface="华文行楷" pitchFamily="2" charset="-122"/>
              </a:rPr>
              <a:t>在阅读中学会阅读</a:t>
            </a:r>
            <a:r>
              <a:rPr lang="zh-CN" altLang="en-US" sz="1600" baseline="0" dirty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1600" dirty="0">
                <a:latin typeface="华文行楷" pitchFamily="2" charset="-122"/>
                <a:ea typeface="华文行楷" pitchFamily="2" charset="-122"/>
              </a:rPr>
              <a:t>走向有思考的阅读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00"/>
            </a:lvl2pPr>
            <a:lvl3pPr marL="685800" indent="0">
              <a:buNone/>
              <a:defRPr sz="9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00"/>
            </a:lvl2pPr>
            <a:lvl3pPr marL="685800" indent="0">
              <a:buNone/>
              <a:defRPr sz="9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897280"/>
            <a:ext cx="775136" cy="24621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400">
              <a:defRPr/>
            </a:pP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模板下载：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www.1ppt.com/moban/     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行业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模板：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www.1ppt.com/hangye/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节日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模板：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素材下载：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www.1ppt.com/sucai/</a:t>
            </a:r>
          </a:p>
          <a:p>
            <a:pPr defTabSz="914400">
              <a:defRPr/>
            </a:pP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背景图片：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www.1ppt.com/beijing/      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图表下载：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www.1ppt.com/tubiao/     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优秀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教程： 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www.1ppt.com/powerpoint/      </a:t>
            </a:r>
          </a:p>
          <a:p>
            <a:pPr defTabSz="914400">
              <a:defRPr/>
            </a:pP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Word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教程： 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教程：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www.1ppt.com/excel/ 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资料下载：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课件下载：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www.1ppt.com/kejian/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范文下载：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试卷下载：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www.1ppt.com/shiti/ 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教案下载：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www.1ppt.com/jiaoan/        </a:t>
            </a:r>
          </a:p>
          <a:p>
            <a:pPr defTabSz="914400">
              <a:defRPr/>
            </a:pPr>
            <a:r>
              <a:rPr lang="zh-CN" altLang="en-US" sz="100" kern="0" dirty="0">
                <a:solidFill>
                  <a:srgbClr val="44546A">
                    <a:lumMod val="75000"/>
                  </a:srgbClr>
                </a:solidFill>
              </a:rPr>
              <a:t>字体下载：</a:t>
            </a: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www.1ppt.com/ziti/</a:t>
            </a:r>
          </a:p>
          <a:p>
            <a:pPr defTabSz="914400">
              <a:defRPr/>
            </a:pPr>
            <a:r>
              <a:rPr lang="en-US" altLang="zh-CN" sz="100" kern="0" dirty="0">
                <a:solidFill>
                  <a:srgbClr val="44546A">
                    <a:lumMod val="75000"/>
                  </a:srgbClr>
                </a:solidFill>
              </a:rPr>
              <a:t> </a:t>
            </a:r>
            <a:endParaRPr lang="zh-CN" altLang="en-US" sz="100" kern="0" dirty="0">
              <a:solidFill>
                <a:srgbClr val="44546A">
                  <a:lumMod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20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00"/>
            </a:lvl2pPr>
            <a:lvl3pPr marL="685800" indent="0">
              <a:buNone/>
              <a:defRPr sz="9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00"/>
            </a:lvl2pPr>
            <a:lvl3pPr marL="685800" indent="0">
              <a:buNone/>
              <a:defRPr sz="9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20"/>
            <a:ext cx="7886700" cy="3263504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D87A1-C04C-4EFB-9A93-30C236C276FB}" type="datetimeFigureOut">
              <a:rPr lang="zh-CN" altLang="en-US" smtClean="0"/>
              <a:t>2020/2/29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AAF83-65B5-485B-AF1D-3A0D808407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20"/>
            <a:ext cx="7886700" cy="3263504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D87A1-C04C-4EFB-9A93-30C236C276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AAF83-65B5-485B-AF1D-3A0D808407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393E819-AB1F-45BB-900B-435FF58FAE9E}"/>
              </a:ext>
            </a:extLst>
          </p:cNvPr>
          <p:cNvSpPr txBox="1"/>
          <p:nvPr/>
        </p:nvSpPr>
        <p:spPr>
          <a:xfrm>
            <a:off x="1804737" y="1812758"/>
            <a:ext cx="6288505" cy="70787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群文阅读的内涵及教学要素</a:t>
            </a:r>
          </a:p>
        </p:txBody>
      </p:sp>
    </p:spTree>
    <p:extLst>
      <p:ext uri="{BB962C8B-B14F-4D97-AF65-F5344CB8AC3E}">
        <p14:creationId xmlns:p14="http://schemas.microsoft.com/office/powerpoint/2010/main" val="1860550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3303" y="380826"/>
            <a:ext cx="4491790" cy="646323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课例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魏晋风度之真性情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 algn="r"/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重庆一中  韩一嘉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7148" y="688602"/>
            <a:ext cx="8590548" cy="692489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群文篇目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陈太丘与友期行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咏雪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覆巢之下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美的历程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魏晋风度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（选段</a:t>
            </a:r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、选段</a:t>
            </a:r>
            <a:r>
              <a:rPr lang="en-US" altLang="zh-CN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7148" y="1298069"/>
            <a:ext cx="8590548" cy="372408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教学环节</a:t>
            </a:r>
            <a:r>
              <a:rPr lang="zh-CN" altLang="en-US" dirty="0">
                <a:solidFill>
                  <a:prstClr val="black"/>
                </a:solidFill>
              </a:rPr>
              <a:t>：</a:t>
            </a:r>
            <a:endParaRPr lang="en-US" altLang="zh-CN" dirty="0">
              <a:solidFill>
                <a:prstClr val="black"/>
              </a:solidFill>
            </a:endParaRPr>
          </a:p>
          <a:p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、导入：雪夜访戴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、初读文本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1/2/3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，思考：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文中几个少年与王子猷在性情上有何相似之处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陈元方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入门不顾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率真、坦诚等。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谢道韫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展示才华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自信、骄傲等。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孔融之子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临危不惧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不受外界干扰，遵从自己的内心等。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明确：真、真实、率真。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、（结合选段一）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世说新语</a:t>
            </a:r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中记载了近百个少年的故事，他们都具有这样的真性情，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为什么会出现这样的现象呢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明确：时代因素、社会因素等。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、（结合选段二）思考：千载以来，我们重温这些故事时还会击节称赞，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这些故事具有怎样的价值与意义</a:t>
            </a:r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明确：反映人类的自我觉醒的意识，表现为将内的追求与外的否定联在一起。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7147" y="119399"/>
            <a:ext cx="2752902" cy="36933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1800" spc="42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案例分析及价值显现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19" y="119399"/>
            <a:ext cx="55196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07604" y="697560"/>
            <a:ext cx="6501064" cy="368305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美的历程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魏晋风度（选段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从黄巾起义前后起，整个社会日渐动荡，接着便是战祸不已，疾疫流行，死亡枕藉，连大批的上层贵族也在所不免。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只有必然要死才是真的，只有短促的人生中总充满那么多的生离死别哀伤不幸才是真。既然如此，那为什么不抓紧生活，尽情享受呢？为什么不珍惜自己珍惜生命呢？所以（他们）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活得干脆、坦率、直接和不加掩饰。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美的历程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魏晋风度（选段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它（魏晋风度）实质上标志着一种人的觉醒，即在怀疑和否定旧有传统标准和信仰价值的条件下对自己生命、意义、命运的重新发现、思考、把握和追求。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内的追求是与外的否定联在一起，人的觉醒是在对旧传统旧信仰旧价值旧风习的破坏、对抗和怀疑中取得的。人们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被那种内在的才情、性貌、品格、风神吸引，感召着。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7349" y="1302103"/>
            <a:ext cx="6400800" cy="224932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Verdana" panose="020B0604030504040204"/>
                <a:ea typeface="微软雅黑" panose="020B0503020204020204" charset="-122"/>
              </a:rPr>
              <a:t>      </a:t>
            </a:r>
            <a:r>
              <a:rPr lang="zh-CN" altLang="zh-CN" sz="2400" b="1" spc="100" dirty="0">
                <a:latin typeface="Verdana" panose="020B0604030504040204"/>
                <a:ea typeface="微软雅黑" panose="020B0503020204020204" charset="-122"/>
              </a:rPr>
              <a:t>显而易见，这种新型阅读模式不仅可以丰富阅读内容，拓宽阅读视野，提高阅读效率，而且还能极大地</a:t>
            </a:r>
            <a:r>
              <a:rPr lang="zh-CN" altLang="zh-CN" sz="2400" b="1" spc="100" dirty="0">
                <a:solidFill>
                  <a:srgbClr val="FF0000"/>
                </a:solidFill>
                <a:latin typeface="Verdana" panose="020B0604030504040204"/>
                <a:ea typeface="微软雅黑" panose="020B0503020204020204" charset="-122"/>
              </a:rPr>
              <a:t>提升阅读品质</a:t>
            </a:r>
            <a:r>
              <a:rPr lang="zh-CN" altLang="zh-CN" sz="2400" b="1" spc="100" dirty="0">
                <a:latin typeface="Verdana" panose="020B0604030504040204"/>
                <a:ea typeface="微软雅黑" panose="020B0503020204020204" charset="-122"/>
              </a:rPr>
              <a:t>，对全面提高学生的</a:t>
            </a:r>
            <a:r>
              <a:rPr lang="zh-CN" altLang="zh-CN" sz="2400" b="1" spc="100" dirty="0">
                <a:solidFill>
                  <a:srgbClr val="FF0000"/>
                </a:solidFill>
                <a:latin typeface="Verdana" panose="020B0604030504040204"/>
                <a:ea typeface="微软雅黑" panose="020B0503020204020204" charset="-122"/>
              </a:rPr>
              <a:t>语文核心素养</a:t>
            </a:r>
            <a:r>
              <a:rPr lang="zh-CN" altLang="zh-CN" sz="2400" b="1" spc="100" dirty="0">
                <a:latin typeface="Verdana" panose="020B0604030504040204"/>
                <a:ea typeface="微软雅黑" panose="020B0503020204020204" charset="-122"/>
              </a:rPr>
              <a:t>具有重要意义。</a:t>
            </a:r>
            <a:endParaRPr lang="zh-CN" altLang="en-US" b="1" spc="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538990" y="1533427"/>
            <a:ext cx="6761494" cy="83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高一下    群文阅读议题八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宿命悲欢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endParaRPr lang="zh-CN" altLang="en-US" sz="2000" dirty="0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282086" y="2475933"/>
            <a:ext cx="42454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都江堰外国语实验中学    曾静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320744" y="3286814"/>
            <a:ext cx="6770095" cy="70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群文组元：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平凡的世界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（节选）、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边城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（节选）、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老人与海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（节选）、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悲惨世界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（节选）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12334" y="439480"/>
            <a:ext cx="5039833" cy="46165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学习任务群</a:t>
            </a:r>
            <a:r>
              <a:rPr lang="en-US" altLang="zh-CN" sz="2400" dirty="0">
                <a:latin typeface="华文中宋" pitchFamily="2" charset="-122"/>
                <a:ea typeface="华文中宋" pitchFamily="2" charset="-122"/>
              </a:rPr>
              <a:t>1   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整本书阅读与研讨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17" y="393196"/>
            <a:ext cx="7177420" cy="451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46" y="393574"/>
            <a:ext cx="8541488" cy="409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35" y="340340"/>
            <a:ext cx="7847123" cy="445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48" y="57687"/>
            <a:ext cx="8222511" cy="470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1" y="871792"/>
            <a:ext cx="4089042" cy="323164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  <a:sp3d>
            <a:bevelT prst="relaxedInset"/>
          </a:sp3d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4000" spc="600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悲剧意蕴</a:t>
            </a:r>
            <a:endParaRPr lang="en-US" altLang="zh-CN" sz="4000" spc="60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4000" spc="600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（作者、编者）</a:t>
            </a:r>
            <a:endParaRPr lang="en-US" altLang="zh-CN" sz="4000" spc="60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CN" sz="7200" b="1" spc="600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6000" b="1" spc="600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仿宋" pitchFamily="2" charset="-122"/>
                <a:ea typeface="华文仿宋" pitchFamily="2" charset="-122"/>
              </a:rPr>
              <a:t>唤  醒</a:t>
            </a:r>
          </a:p>
        </p:txBody>
      </p:sp>
      <p:sp>
        <p:nvSpPr>
          <p:cNvPr id="5" name="矩形 4"/>
          <p:cNvSpPr/>
          <p:nvPr/>
        </p:nvSpPr>
        <p:spPr>
          <a:xfrm>
            <a:off x="612942" y="297094"/>
            <a:ext cx="3727216" cy="4782840"/>
          </a:xfrm>
          <a:prstGeom prst="rect">
            <a:avLst/>
          </a:prstGeom>
          <a:noFill/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ts val="6000"/>
              </a:lnSpc>
              <a:spcBef>
                <a:spcPct val="20000"/>
              </a:spcBef>
              <a:defRPr/>
            </a:pPr>
            <a:r>
              <a:rPr lang="zh-CN" altLang="en-US" sz="2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    苦是人类生命意识所不可缺少的，没有对于苦难的关注和深刻体悟，很难成为一个真正的人，尤其是生活在社会中的人。</a:t>
            </a:r>
            <a:endParaRPr lang="en-US" altLang="zh-CN" sz="24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ts val="6000"/>
              </a:lnSpc>
              <a:spcBef>
                <a:spcPct val="20000"/>
              </a:spcBef>
              <a:defRPr/>
            </a:pPr>
            <a:r>
              <a:rPr lang="en-US" altLang="zh-CN" sz="2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  ——</a:t>
            </a:r>
            <a:r>
              <a:rPr lang="zh-CN" altLang="en-US" sz="2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马克思</a:t>
            </a:r>
            <a:endParaRPr lang="zh-CN" altLang="en-US" sz="24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39" y="332896"/>
            <a:ext cx="7700446" cy="452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2342" y="1238130"/>
            <a:ext cx="4359316" cy="584767"/>
          </a:xfrm>
          <a:prstGeom prst="rect">
            <a:avLst/>
          </a:prstGeom>
          <a:noFill/>
          <a:effectLst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交流提纲</a:t>
            </a:r>
            <a:endParaRPr lang="en-US" altLang="zh-CN" sz="32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2" cstate="print"/>
          <a:srcRect b="33757"/>
          <a:stretch>
            <a:fillRect/>
          </a:stretch>
        </p:blipFill>
        <p:spPr>
          <a:xfrm flipV="1">
            <a:off x="2234715" y="0"/>
            <a:ext cx="4305882" cy="128755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524575" y="1970461"/>
            <a:ext cx="603102" cy="575181"/>
          </a:xfrm>
          <a:prstGeom prst="ellipse">
            <a:avLst/>
          </a:prstGeom>
          <a:solidFill>
            <a:srgbClr val="BDE3E5"/>
          </a:solidFill>
        </p:spPr>
        <p:txBody>
          <a:bodyPr wrap="none" lIns="91431" tIns="45716" rIns="91431" bIns="45716">
            <a:noAutofit/>
          </a:bodyPr>
          <a:lstStyle/>
          <a:p>
            <a:pPr defTabSz="913765">
              <a:defRPr/>
            </a:pPr>
            <a:endParaRPr lang="zh-CN" altLang="en-US" sz="4000" dirty="0">
              <a:solidFill>
                <a:prstClr val="white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+mn-lt"/>
            </a:endParaRP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2608908" y="1855542"/>
            <a:ext cx="51876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r>
              <a:rPr lang="en-US" altLang="zh-CN" sz="4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  <a:endParaRPr lang="zh-CN" altLang="en-US" sz="4400" dirty="0">
              <a:solidFill>
                <a:prstClr val="whit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532" y="2009432"/>
            <a:ext cx="4220142" cy="46166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spc="42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群文阅读的内涵</a:t>
            </a:r>
            <a:endParaRPr lang="en-US" altLang="zh-CN" sz="2400" b="1" spc="42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6083" y="2898622"/>
            <a:ext cx="5630660" cy="46166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spc="42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案例分析及价值显现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71433" y="2898620"/>
            <a:ext cx="5542547" cy="46166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spc="42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群文阅读的教学要素</a:t>
            </a:r>
          </a:p>
        </p:txBody>
      </p:sp>
      <p:sp>
        <p:nvSpPr>
          <p:cNvPr id="12" name="wps稻壳儿佳誉设计原创链接：http://chn.docer.com/works?userid=219874625"/>
          <p:cNvSpPr/>
          <p:nvPr/>
        </p:nvSpPr>
        <p:spPr>
          <a:xfrm>
            <a:off x="510363" y="2840414"/>
            <a:ext cx="585720" cy="597089"/>
          </a:xfrm>
          <a:prstGeom prst="ellipse">
            <a:avLst/>
          </a:prstGeom>
          <a:solidFill>
            <a:srgbClr val="FFBCB7"/>
          </a:solidFill>
        </p:spPr>
        <p:txBody>
          <a:bodyPr wrap="none" lIns="91431" tIns="45716" rIns="91431" bIns="45716">
            <a:noAutofit/>
          </a:bodyPr>
          <a:lstStyle/>
          <a:p>
            <a:pPr algn="ctr" defTabSz="913765">
              <a:defRPr/>
            </a:pPr>
            <a:endParaRPr lang="zh-CN" altLang="en-US" sz="2100" dirty="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TextBox 32"/>
          <p:cNvSpPr txBox="1">
            <a:spLocks noChangeArrowheads="1"/>
          </p:cNvSpPr>
          <p:nvPr/>
        </p:nvSpPr>
        <p:spPr bwMode="auto">
          <a:xfrm>
            <a:off x="565105" y="2736022"/>
            <a:ext cx="530979" cy="70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r>
              <a:rPr lang="en-US" altLang="zh-CN" sz="40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</a:t>
            </a:r>
            <a:endParaRPr lang="zh-CN" altLang="en-US" sz="4000" dirty="0">
              <a:solidFill>
                <a:prstClr val="whit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14127" y="2840414"/>
            <a:ext cx="594468" cy="550967"/>
          </a:xfrm>
          <a:prstGeom prst="ellipse">
            <a:avLst/>
          </a:prstGeom>
          <a:solidFill>
            <a:srgbClr val="BDE3E5"/>
          </a:solidFill>
        </p:spPr>
        <p:txBody>
          <a:bodyPr wrap="none" lIns="91431" tIns="45716" rIns="91431" bIns="45716">
            <a:noAutofit/>
          </a:bodyPr>
          <a:lstStyle/>
          <a:p>
            <a:pPr algn="ctr" defTabSz="913765">
              <a:defRPr/>
            </a:pPr>
            <a:endParaRPr lang="zh-CN" altLang="en-US" sz="2100" dirty="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4588370" y="2736022"/>
            <a:ext cx="5549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r>
              <a:rPr lang="en-US" altLang="zh-CN" sz="40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</a:t>
            </a:r>
            <a:endParaRPr lang="zh-CN" altLang="en-US" sz="4000" dirty="0">
              <a:solidFill>
                <a:prstClr val="whit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6381" y="3745501"/>
            <a:ext cx="5542547" cy="46165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spc="42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群文阅读教学实操及评价</a:t>
            </a:r>
          </a:p>
        </p:txBody>
      </p:sp>
      <p:sp>
        <p:nvSpPr>
          <p:cNvPr id="18" name="wps稻壳儿佳誉设计原创链接：http://chn.docer.com/works?userid=219874625"/>
          <p:cNvSpPr/>
          <p:nvPr/>
        </p:nvSpPr>
        <p:spPr>
          <a:xfrm>
            <a:off x="1967697" y="3675721"/>
            <a:ext cx="600300" cy="597089"/>
          </a:xfrm>
          <a:prstGeom prst="ellipse">
            <a:avLst/>
          </a:prstGeom>
          <a:solidFill>
            <a:srgbClr val="FFBCB7"/>
          </a:solidFill>
        </p:spPr>
        <p:txBody>
          <a:bodyPr wrap="none" lIns="91431" tIns="45716" rIns="91431" bIns="45716">
            <a:noAutofit/>
          </a:bodyPr>
          <a:lstStyle/>
          <a:p>
            <a:pPr algn="ctr" defTabSz="913765">
              <a:defRPr/>
            </a:pPr>
            <a:endParaRPr lang="zh-CN" altLang="en-US" sz="2100" dirty="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TextBox 32"/>
          <p:cNvSpPr txBox="1">
            <a:spLocks noChangeArrowheads="1"/>
          </p:cNvSpPr>
          <p:nvPr/>
        </p:nvSpPr>
        <p:spPr bwMode="auto">
          <a:xfrm>
            <a:off x="2013994" y="3594477"/>
            <a:ext cx="5848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defRPr/>
            </a:pPr>
            <a:r>
              <a:rPr lang="en-US" altLang="zh-CN" sz="40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  <a:endParaRPr lang="zh-CN" altLang="en-US" sz="4000" dirty="0">
              <a:solidFill>
                <a:prstClr val="whit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8860" y="878502"/>
            <a:ext cx="936104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1" tIns="45716" rIns="91431" bIns="45716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5400" b="1" spc="600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</a:rPr>
              <a:t>宿命的悲欢</a:t>
            </a:r>
          </a:p>
        </p:txBody>
      </p:sp>
      <p:sp>
        <p:nvSpPr>
          <p:cNvPr id="4" name="矩形 3"/>
          <p:cNvSpPr/>
          <p:nvPr/>
        </p:nvSpPr>
        <p:spPr>
          <a:xfrm>
            <a:off x="2294218" y="970836"/>
            <a:ext cx="6087620" cy="3194713"/>
          </a:xfrm>
          <a:prstGeom prst="rect">
            <a:avLst/>
          </a:prstGeom>
        </p:spPr>
        <p:txBody>
          <a:bodyPr lIns="91431" tIns="45716" rIns="91431" bIns="45716">
            <a:spAutoFit/>
          </a:bodyPr>
          <a:lstStyle/>
          <a:p>
            <a:pPr>
              <a:lnSpc>
                <a:spcPts val="7200"/>
              </a:lnSpc>
              <a:spcBef>
                <a:spcPct val="20000"/>
              </a:spcBef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行楷" pitchFamily="2" charset="-122"/>
                <a:ea typeface="华文行楷" pitchFamily="2" charset="-122"/>
              </a:rPr>
              <a:t>悲剧精神：抗争</a:t>
            </a:r>
            <a:endParaRPr lang="en-US" altLang="zh-CN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ts val="7200"/>
              </a:lnSpc>
              <a:spcBef>
                <a:spcPct val="20000"/>
              </a:spcBef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行楷" pitchFamily="2" charset="-122"/>
                <a:ea typeface="华文行楷" pitchFamily="2" charset="-122"/>
              </a:rPr>
              <a:t>悲剧意蕴：唤醒</a:t>
            </a:r>
            <a:endParaRPr lang="en-US" altLang="zh-CN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ts val="7200"/>
              </a:lnSpc>
              <a:spcBef>
                <a:spcPct val="20000"/>
              </a:spcBef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行楷" pitchFamily="2" charset="-122"/>
                <a:ea typeface="华文行楷" pitchFamily="2" charset="-122"/>
              </a:rPr>
              <a:t>悲剧审美：升华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8016" y="2764206"/>
            <a:ext cx="6464595" cy="70787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余党绪  上海市特级教师，“中学生批判性思维培养与思辨读写教学实践研究”课题组组长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68056" y="1162496"/>
            <a:ext cx="6811925" cy="139986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群文阅读通过多文本之间的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链接、群聚与组合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，以文本的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内在联动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推动阅读中的思考与发现，以达成提供多元视角，培养批判性思维和多元认知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106" y="1205023"/>
            <a:ext cx="510363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42" y="132676"/>
            <a:ext cx="8038215" cy="454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05" y="372681"/>
            <a:ext cx="7768856" cy="463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Administrator\Desktop\640.webp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/>
          </a:p>
        </p:txBody>
      </p:sp>
      <p:sp>
        <p:nvSpPr>
          <p:cNvPr id="1028" name="AutoShape 4" descr="C:\Users\Administrator\Desktop\640.webp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/>
          </a:p>
        </p:txBody>
      </p:sp>
      <p:sp>
        <p:nvSpPr>
          <p:cNvPr id="1030" name="AutoShape 6" descr="C:\Users\Administrator\Desktop\640.webp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/>
          </a:p>
        </p:txBody>
      </p:sp>
      <p:sp>
        <p:nvSpPr>
          <p:cNvPr id="1032" name="AutoShape 8" descr="C:\Users\Administrator\Desktop\640.webp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264" y="304337"/>
            <a:ext cx="62103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36342" y="4112238"/>
            <a:ext cx="5898996" cy="4001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SOLO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理论：可观察的学习结果的结构</a:t>
            </a:r>
          </a:p>
        </p:txBody>
      </p:sp>
      <p:sp>
        <p:nvSpPr>
          <p:cNvPr id="11" name="右箭头 10"/>
          <p:cNvSpPr/>
          <p:nvPr/>
        </p:nvSpPr>
        <p:spPr>
          <a:xfrm>
            <a:off x="6501162" y="1661532"/>
            <a:ext cx="579862" cy="34568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7147934" y="1636497"/>
            <a:ext cx="1561171" cy="461665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深度学习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861926" y="958776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“群文阅读”的界定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4962" y="417360"/>
            <a:ext cx="4680192" cy="400101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</a:rPr>
              <a:t>03   </a:t>
            </a: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</a:rPr>
              <a:t>群文阅读教学三要素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1736" y="1538866"/>
            <a:ext cx="8040030" cy="2175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概念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：围绕一个或多个议题选择一组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结构化文本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，教师和学生围绕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展开阅读和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集体建构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，最终达成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的过程。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00"/>
              </a:lnSpc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概念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：一种以议题学习为任务驱动，通过多文本的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比、对、读、议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，实现问题解决和意义建构的过程和方式。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5190" y="3969827"/>
            <a:ext cx="7761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议题引领、多文本阅读、互动生成、意义建构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（问题解决、问题生成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创生发现）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73863" y="901667"/>
            <a:ext cx="8189496" cy="1015655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群文阅读教学三要素：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议题、文本、共建</a:t>
            </a:r>
          </a:p>
          <a:p>
            <a:r>
              <a:rPr lang="en-US" altLang="zh-CN" sz="2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847230" y="1927993"/>
            <a:ext cx="2819066" cy="175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议题是核心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文本是载体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•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共建是方法</a:t>
            </a:r>
          </a:p>
        </p:txBody>
      </p:sp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6110258" y="2488635"/>
            <a:ext cx="120332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共识</a:t>
            </a:r>
          </a:p>
        </p:txBody>
      </p:sp>
      <p:sp>
        <p:nvSpPr>
          <p:cNvPr id="5" name="右箭头 4"/>
          <p:cNvSpPr/>
          <p:nvPr/>
        </p:nvSpPr>
        <p:spPr>
          <a:xfrm>
            <a:off x="4591660" y="2440844"/>
            <a:ext cx="1034716" cy="658054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722314" y="530309"/>
            <a:ext cx="8139112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590" tIns="38096" rIns="76192" bIns="38096" numCol="1" rtlCol="0" anchor="t" anchorCtr="0" compatLnSpc="1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  <a:lvl2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800">
              <a:defRPr/>
            </a:pPr>
            <a:endParaRPr lang="zh-CN" altLang="en-US" sz="2800" dirty="0">
              <a:solidFill>
                <a:srgbClr val="000000"/>
              </a:solidFill>
              <a:sym typeface="微软雅黑" panose="020B050302020402020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41575" y="530309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（一）议题的确立</a:t>
            </a:r>
          </a:p>
        </p:txBody>
      </p:sp>
      <p:sp>
        <p:nvSpPr>
          <p:cNvPr id="5" name="内容占位符 2"/>
          <p:cNvSpPr txBox="1"/>
          <p:nvPr/>
        </p:nvSpPr>
        <p:spPr>
          <a:xfrm>
            <a:off x="573839" y="1496763"/>
            <a:ext cx="8140700" cy="2905208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议题”的界定</a:t>
            </a:r>
          </a:p>
          <a:p>
            <a:pPr marL="0" indent="0">
              <a:buNone/>
              <a:defRPr/>
            </a:pPr>
            <a:r>
              <a:rPr lang="zh-CN" altLang="en-US" sz="2400" b="1" dirty="0"/>
              <a:t>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在群文阅读中，议题就是一组选文中所蕴含的可以供师生展开议论的话题。</a:t>
            </a:r>
          </a:p>
          <a:p>
            <a:pPr marL="0" indent="0"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一组选文中可以具有一个或多个议题。</a:t>
            </a:r>
          </a:p>
          <a:p>
            <a:pPr marL="0" indent="0"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议题的最大特征在于可讨论性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，也就是说议题给予读者一个思考和赋予意义的空间，让读者可以在这个空间内发挥自己的创造性，充分与文本对话，从而形成不同见解。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66693" y="677822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1+X”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视野下的议题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323231" y="1366296"/>
            <a:ext cx="4928994" cy="2475706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00"/>
              </a:lnSpc>
              <a:buNone/>
              <a:defRPr/>
            </a:pPr>
            <a:r>
              <a:rPr lang="zh-CN" altLang="en-US" sz="2000" b="1" dirty="0"/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1+X”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是指文本的组织形式，表现为以一篇课内文本带多篇课内、课外文本的群文阅读组文方式。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1+X”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视野下的议题是以“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这个课内文本为核心，组织其他文本而生成的议题。“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承载了议题的因子。</a:t>
            </a:r>
          </a:p>
          <a:p>
            <a:pPr marL="0" indent="0">
              <a:buNone/>
              <a:defRPr/>
            </a:pPr>
            <a:endParaRPr lang="zh-CN" altLang="en-US" sz="2400" dirty="0"/>
          </a:p>
        </p:txBody>
      </p:sp>
      <p:pic>
        <p:nvPicPr>
          <p:cNvPr id="4" name="Picture 2" descr="G:\基础PPT\群文阅读初步介绍\d009b3de9c82d158e7bf1f3c8a0a19d8bc3e42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366" y="1444555"/>
            <a:ext cx="3512634" cy="24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501650" y="1522413"/>
            <a:ext cx="8140700" cy="2062998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00"/>
              </a:lnSpc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开放性：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议题是开放的，是学生可以讨论的，是学生可以深度参与建构的，而非确定性的。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双指性：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议题既是一个教学目标，同时也是一个教学内容。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统摄性：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统摄目标，统摄文本，统摄过程。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722314" y="827088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议题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93559" y="247397"/>
            <a:ext cx="2408734" cy="369332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charset="-122"/>
              </a:rPr>
              <a:t>01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2683" y="247397"/>
            <a:ext cx="3144252" cy="36933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18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群文阅读的内涵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778460" y="836029"/>
            <a:ext cx="6616950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（一）走向生活真实的阅读</a:t>
            </a:r>
          </a:p>
        </p:txBody>
      </p:sp>
      <p:sp>
        <p:nvSpPr>
          <p:cNvPr id="7" name="内容占位符 2"/>
          <p:cNvSpPr txBox="1"/>
          <p:nvPr/>
        </p:nvSpPr>
        <p:spPr>
          <a:xfrm>
            <a:off x="593559" y="1441367"/>
            <a:ext cx="8140700" cy="3466628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参照“国际经济合作及发展组织”开展的“国际学生评估计划”（简称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PISA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），美国教育考试服务处实施的“美国全国教育进步评估”（简称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NAEP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）和“国际阅读素养进步研究”（简称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PIRLS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）对阅读目的（阅读情境）的划分，分为以下三类：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l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为获取语文知识或文学体验的阅读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l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为获取或使用关键信息的阅读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l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为完成特定任务的阅读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/>
          <p:nvPr/>
        </p:nvSpPr>
        <p:spPr>
          <a:xfrm>
            <a:off x="501650" y="437065"/>
            <a:ext cx="8139113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（二）选文的要求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结构化</a:t>
            </a:r>
          </a:p>
        </p:txBody>
      </p:sp>
      <p:sp>
        <p:nvSpPr>
          <p:cNvPr id="18" name="内容占位符 2"/>
          <p:cNvSpPr txBox="1"/>
          <p:nvPr/>
        </p:nvSpPr>
        <p:spPr>
          <a:xfrm>
            <a:off x="500063" y="1182020"/>
            <a:ext cx="8140700" cy="4951412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500"/>
              </a:lnSpc>
              <a:buNone/>
              <a:defRPr/>
            </a:pPr>
            <a:r>
              <a:rPr lang="zh-CN" altLang="en-US" sz="2400" dirty="0"/>
              <a:t>   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文本应该结构化，几篇文本构成一个有着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明确逻辑关系的系统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，共同支撑起议题。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为什么要群文阅读，就因为议题是一个文本承载不了的，因此需要多个文本来承载。如果文本同质化，就等同于一个文本的单篇阅读，群文阅读就失去了意义。在一些群文阅读所提供的文本上，我们就看不到几篇文本的差异，至少是教者未能呈现出文本的差异性。</a:t>
            </a:r>
          </a:p>
          <a:p>
            <a:pPr marL="0" indent="0">
              <a:buNone/>
              <a:defRPr/>
            </a:pPr>
            <a:r>
              <a:rPr lang="zh-CN" altLang="en-US" sz="2400" dirty="0"/>
              <a:t>   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2949" y="296781"/>
            <a:ext cx="6914147" cy="4388373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“大地的语言”教学设计</a:t>
            </a:r>
            <a:endParaRPr lang="zh-CN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树人教育研究院教科研中心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</a:rPr>
              <a:t>刘祝君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议题：文章思有路，遵路识斯真</a:t>
            </a:r>
          </a:p>
          <a:p>
            <a:pPr>
              <a:lnSpc>
                <a:spcPts val="3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文本组元：《绝地之声》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马步升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《绵绵土》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牛汉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《一幅烟雨牛鹭图》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汤世杰</a:t>
            </a:r>
            <a:endParaRPr lang="zh-CN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教学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通过精读、寻读与分析讨论的方式提炼、概括选文中独特的叙述或描写对象，并探究各部分之间的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结构章法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通过思辨结构章法中的“留白”，探寻文本结构形态背后的内在逻辑。</a:t>
            </a: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在比较、整合的基础上，探究散文结构形态呈现的张力。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7812507" y="1997242"/>
            <a:ext cx="1371599" cy="1084022"/>
          </a:xfrm>
          <a:prstGeom prst="wedgeEllipseCallout">
            <a:avLst>
              <a:gd name="adj1" fmla="val -89254"/>
              <a:gd name="adj2" fmla="val 585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zh-CN" altLang="en-US" dirty="0"/>
              <a:t>  </a:t>
            </a:r>
            <a:endParaRPr lang="en-US" altLang="zh-CN" dirty="0"/>
          </a:p>
          <a:p>
            <a:pPr algn="ctr"/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连贯式、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 辐射式、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 特写式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421075" y="882520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（三）建构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597902" y="1506767"/>
            <a:ext cx="8140700" cy="3470191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00"/>
              </a:lnSpc>
              <a:buFont typeface="Wingdings" panose="05000000000000000000" charset="0"/>
              <a:buChar char="l"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建构</a:t>
            </a:r>
            <a:r>
              <a:rPr lang="zh-CN" altLang="en-US" sz="2000" dirty="0"/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个体认识与外界环境交互作用的结果。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l"/>
              <a:defRPr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群文阅读的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集体建构</a:t>
            </a:r>
            <a:r>
              <a:rPr lang="zh-CN" altLang="en-US" sz="2000" dirty="0"/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就是在个人智慧的基础上，就是不事先确定议题的答案，师生一起共享智慧，在共享中逐步构建文本的意义，在教师、学生和文本的视野融合中形成共识。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l"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集体建构以参与者的不同意见为基础，以对他人意见的倾听、认同和接纳为核心，以形成共识为目标。</a:t>
            </a:r>
          </a:p>
          <a:p>
            <a:pPr marL="0" indent="0">
              <a:buNone/>
              <a:defRPr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  <a:defRPr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  <a:defRPr/>
            </a:pPr>
            <a:endParaRPr lang="zh-CN" altLang="en-US" sz="2400" dirty="0"/>
          </a:p>
          <a:p>
            <a:pPr marL="0" indent="0">
              <a:buNone/>
              <a:defRPr/>
            </a:pPr>
            <a:endParaRPr lang="zh-CN" altLang="en-US" sz="2400" dirty="0"/>
          </a:p>
          <a:p>
            <a:pPr marL="0" indent="0">
              <a:buNone/>
              <a:defRPr/>
            </a:pPr>
            <a:r>
              <a:rPr lang="zh-CN" altLang="en-US" sz="2400" dirty="0"/>
              <a:t>  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14390" y="665567"/>
            <a:ext cx="8139112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（四）共识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624467" y="1318182"/>
            <a:ext cx="8118243" cy="3165391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共识就是师与生、生与生通过文本研读、智慧分享，最终生成的知识和见解。</a:t>
            </a:r>
          </a:p>
          <a:p>
            <a:pPr marL="0" indent="0">
              <a:lnSpc>
                <a:spcPts val="3000"/>
              </a:lnSpc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寻求共识意味着教师在教学过程中，一定要克服用自己的思想压制和取代学生思想的冲动，压制自己要告诉学生“标准答案”的冲动，虚心倾听来自学生的意见和智慧。 </a:t>
            </a:r>
          </a:p>
          <a:p>
            <a:pPr marL="0" indent="0">
              <a:lnSpc>
                <a:spcPts val="3000"/>
              </a:lnSpc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寻求共识的三个主体：教师、学生和文本的意见都得到了倾听和尊重。</a:t>
            </a:r>
          </a:p>
          <a:p>
            <a:pPr marL="0" indent="0">
              <a:buNone/>
              <a:defRPr/>
            </a:pPr>
            <a:endParaRPr lang="zh-CN" altLang="en-US" sz="2400" dirty="0"/>
          </a:p>
          <a:p>
            <a:pPr marL="0" indent="0">
              <a:buNone/>
              <a:defRPr/>
            </a:pPr>
            <a:endParaRPr lang="zh-CN" altLang="en-US" sz="2400" dirty="0"/>
          </a:p>
          <a:p>
            <a:pPr marL="0" indent="0">
              <a:buNone/>
              <a:defRPr/>
            </a:pPr>
            <a:endParaRPr lang="zh-CN" altLang="en-US" sz="2400" dirty="0"/>
          </a:p>
          <a:p>
            <a:pPr marL="0" indent="0">
              <a:buNone/>
              <a:defRPr/>
            </a:pPr>
            <a:r>
              <a:rPr lang="zh-CN" altLang="en-US" sz="2400" dirty="0"/>
              <a:t>   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 txBox="1"/>
          <p:nvPr/>
        </p:nvSpPr>
        <p:spPr>
          <a:xfrm>
            <a:off x="1162402" y="1025934"/>
            <a:ext cx="7697165" cy="738953"/>
          </a:xfrm>
          <a:prstGeom prst="rect">
            <a:avLst/>
          </a:prstGeom>
        </p:spPr>
        <p:txBody>
          <a:bodyPr lIns="91431" tIns="45716" rIns="91431" bIns="45716"/>
          <a:lstStyle/>
          <a:p>
            <a:pPr marL="171450" indent="-171450">
              <a:lnSpc>
                <a:spcPct val="90000"/>
              </a:lnSpc>
              <a:spcBef>
                <a:spcPts val="75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统编语文教材七年级下第五单元教学目标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9675" y="1822129"/>
            <a:ext cx="7779497" cy="2076971"/>
          </a:xfrm>
          <a:prstGeom prst="rect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、感受课文中蕴含的丰富人生哲理，激发对自然、社会、人生的关注和思考。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、借助具体文字，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感受语言之美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，并进一步了解托物言志的手法。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、运用比较阅读的阅读方法，感受作品的异同，加深对课文的理解。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3886" y="329312"/>
            <a:ext cx="3414532" cy="40010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群文阅读课例解读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82615" y="484730"/>
            <a:ext cx="8305800" cy="732155"/>
          </a:xfrm>
          <a:prstGeom prst="rect">
            <a:avLst/>
          </a:prstGeom>
        </p:spPr>
        <p:txBody>
          <a:bodyPr lIns="91431" tIns="45716" rIns="91431" bIns="45716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统编语文教材七年级下第五单元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《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紫藤萝瀑布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》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教学目标</a:t>
            </a:r>
            <a:br>
              <a:rPr lang="en-US" altLang="zh-CN" sz="3300" dirty="0">
                <a:latin typeface="微软雅黑" panose="020B0503020204020204" charset="-122"/>
                <a:ea typeface="微软雅黑" panose="020B0503020204020204" charset="-122"/>
                <a:cs typeface="+mj-cs"/>
              </a:rPr>
            </a:br>
            <a:endParaRPr lang="zh-CN" altLang="en-US" sz="33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806" y="1470421"/>
            <a:ext cx="4829966" cy="2359420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、品析具体词句，学习作者是如何描摹紫藤萝之美？（找出描写紫藤萝的段落，从描写内容、描写角度、描写顺序整体把握；结合具体词句，品析词句的内蕴和表达效果，深入理解）</a:t>
            </a:r>
          </a:p>
          <a:p>
            <a:pPr>
              <a:lnSpc>
                <a:spcPts val="3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、体会托物言志的写法，理解作者寄托在紫藤萝上的“志”。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129562" y="2342744"/>
            <a:ext cx="569843" cy="4785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72701" y="1112315"/>
            <a:ext cx="3259426" cy="1887688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在写景状物类散文中，对物象描写虽然手法、角度各不相同，但是体现共同的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——表现物与人相通的精神特质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（赋予人的色彩）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76231" y="3469320"/>
            <a:ext cx="3322803" cy="116954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学生对物象的描写依然停留在单一的词句的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碎片化</a:t>
            </a:r>
            <a:r>
              <a:rPr lang="zh-CN" altLang="zh-CN" sz="1800" dirty="0">
                <a:latin typeface="微软雅黑" panose="020B0503020204020204" charset="-122"/>
                <a:ea typeface="微软雅黑" panose="020B0503020204020204" charset="-122"/>
              </a:rPr>
              <a:t>的理解上，没有形成整体的感知。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上下箭头 6"/>
          <p:cNvSpPr/>
          <p:nvPr/>
        </p:nvSpPr>
        <p:spPr>
          <a:xfrm>
            <a:off x="7081026" y="2843565"/>
            <a:ext cx="457199" cy="702115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787" y="1195596"/>
            <a:ext cx="8030652" cy="111824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、关于主题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引导学生发现状物类散文中物象描写的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手法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及其现实意义是本节课的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核心问题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31" y="2562299"/>
            <a:ext cx="7886252" cy="183126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、关于课型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：群文阅读教学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对提升学生比较、整合、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链接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的能力非常有效。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围绕议题能够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给学生更多讨论的空间，在师生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共享智慧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</a:rPr>
              <a:t>中逐步建构文本的意义。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8716" y="542184"/>
            <a:ext cx="3173506" cy="52322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设计理念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612647"/>
            <a:ext cx="3044952" cy="52322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设计过程：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737838" y="1569420"/>
            <a:ext cx="3201365" cy="764428"/>
          </a:xfrm>
          <a:prstGeom prst="rect">
            <a:avLst/>
          </a:prstGeom>
        </p:spPr>
        <p:txBody>
          <a:bodyPr lIns="91431" tIns="45716" rIns="91431" bIns="45716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一、议题指向</a:t>
            </a:r>
          </a:p>
        </p:txBody>
      </p:sp>
      <p:sp>
        <p:nvSpPr>
          <p:cNvPr id="4" name="内容占位符 2"/>
          <p:cNvSpPr txBox="1"/>
          <p:nvPr/>
        </p:nvSpPr>
        <p:spPr>
          <a:xfrm>
            <a:off x="802201" y="2161474"/>
            <a:ext cx="5157486" cy="1439522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6" rIns="91431" bIns="45716"/>
          <a:lstStyle/>
          <a:p>
            <a:pPr marL="171450" indent="-171450">
              <a:lnSpc>
                <a:spcPts val="3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结合单元教学目标及单篇教学目标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ts val="3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议题指向：物之情志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8341" y="1371607"/>
            <a:ext cx="3735659" cy="270697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400">
              <a:defRPr/>
            </a:pPr>
            <a:endParaRPr lang="zh-CN" altLang="en-US" sz="1800" dirty="0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76154" y="363945"/>
            <a:ext cx="10515600" cy="689124"/>
          </a:xfrm>
          <a:prstGeom prst="rect">
            <a:avLst/>
          </a:prstGeom>
        </p:spPr>
        <p:txBody>
          <a:bodyPr lIns="91431" tIns="45716" rIns="91431" bIns="45716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二、选择文本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636607" y="810227"/>
            <a:ext cx="8183302" cy="3912243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6" rIns="91431" bIns="45716"/>
          <a:lstStyle/>
          <a:p>
            <a:pPr marL="171450" indent="-171450">
              <a:lnSpc>
                <a:spcPts val="28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读懂文本，梳理文本的主要内容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ts val="28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结合议题指向，筛选与议题指向有关的文本</a:t>
            </a:r>
            <a:endParaRPr lang="en-US" altLang="zh-CN" sz="1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750"/>
              </a:spcBef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①《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沙坪小屋的鹅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zh-CN" sz="1600" b="1" dirty="0"/>
              <a:t>丰子恺先生以</a:t>
            </a:r>
            <a:r>
              <a:rPr lang="zh-CN" altLang="en-US" sz="1600" b="1" dirty="0"/>
              <a:t>拟人化的描写</a:t>
            </a:r>
            <a:r>
              <a:rPr lang="zh-CN" altLang="zh-CN" sz="1600" b="1" dirty="0"/>
              <a:t>表现“鹅”傲慢的性情，表现与“鹅”相处的乐趣，他多年之后回忆沙坪小屋的生活，依然深深的怀念着这位挚友。所以描写中透露出作者对挚友的</a:t>
            </a:r>
            <a:r>
              <a:rPr lang="zh-CN" altLang="zh-CN" sz="1600" b="1" dirty="0">
                <a:solidFill>
                  <a:srgbClr val="FF0000"/>
                </a:solidFill>
              </a:rPr>
              <a:t>怀念</a:t>
            </a:r>
            <a:r>
              <a:rPr lang="zh-CN" altLang="zh-CN" sz="1600" b="1" dirty="0"/>
              <a:t>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750"/>
              </a:spcBef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②《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一只惊天动地的虫子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zh-CN" sz="1600" b="1" dirty="0"/>
              <a:t>迟子建女士对虫子攀爬反复描写，表现虫子锲而不舍的</a:t>
            </a:r>
            <a:r>
              <a:rPr lang="zh-CN" altLang="zh-CN" sz="1600" b="1" dirty="0">
                <a:solidFill>
                  <a:srgbClr val="FF0000"/>
                </a:solidFill>
              </a:rPr>
              <a:t>品质</a:t>
            </a:r>
            <a:r>
              <a:rPr lang="zh-CN" altLang="zh-CN" sz="1600" b="1" dirty="0"/>
              <a:t>，这样的品质激励着作者积极面对生活。</a:t>
            </a:r>
            <a:endParaRPr lang="en-US" altLang="zh-CN" sz="16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800"/>
              </a:lnSpc>
              <a:spcBef>
                <a:spcPts val="750"/>
              </a:spcBef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③《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紫藤萝瀑布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zh-CN" sz="1600" b="1" dirty="0"/>
              <a:t>宗璞女士由眼前紫藤萝繁盛的景况，想到紫藤萝枯木逢春的变化，</a:t>
            </a:r>
            <a:r>
              <a:rPr lang="zh-CN" altLang="en-US" sz="1600" b="1" dirty="0"/>
              <a:t>在前后的对比中</a:t>
            </a:r>
            <a:r>
              <a:rPr lang="zh-CN" altLang="zh-CN" sz="1600" b="1" dirty="0"/>
              <a:t>感悟到生命的</a:t>
            </a:r>
            <a:r>
              <a:rPr lang="zh-CN" altLang="zh-CN" sz="1600" b="1" dirty="0">
                <a:solidFill>
                  <a:srgbClr val="FF0000"/>
                </a:solidFill>
              </a:rPr>
              <a:t>哲思</a:t>
            </a:r>
            <a:r>
              <a:rPr lang="zh-CN" altLang="zh-CN" sz="1600" b="1" dirty="0"/>
              <a:t>：生命的历程是曲折的，但生命的存在是永恒的。</a:t>
            </a:r>
            <a:endParaRPr lang="zh-CN" altLang="zh-CN" sz="1600" dirty="0"/>
          </a:p>
          <a:p>
            <a:pPr>
              <a:lnSpc>
                <a:spcPts val="3800"/>
              </a:lnSpc>
              <a:spcBef>
                <a:spcPts val="750"/>
              </a:spcBef>
            </a:pP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zh-CN" altLang="en-US" sz="16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-167270" y="845798"/>
            <a:ext cx="4388478" cy="678367"/>
          </a:xfrm>
          <a:prstGeom prst="rect">
            <a:avLst/>
          </a:prstGeom>
        </p:spPr>
        <p:txBody>
          <a:bodyPr lIns="91431" tIns="45716" rIns="91431" bIns="45716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三、文本深入解读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9504" y="1563885"/>
            <a:ext cx="4103648" cy="227241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读懂文本，找异同。</a:t>
            </a:r>
          </a:p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围绕议题指向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对不同文本进行对比，并寻找文本之间的关联（分析同一性和差异性）。</a:t>
            </a:r>
            <a:endParaRPr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06971" y="3758244"/>
            <a:ext cx="2074606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395" y="1007476"/>
            <a:ext cx="4616605" cy="270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501862" y="3603540"/>
            <a:ext cx="4642138" cy="33854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于泽元，王雁玲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群文阅读的理论与实践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69914" y="324895"/>
            <a:ext cx="4627729" cy="442912"/>
          </a:xfrm>
          <a:prstGeom prst="rect">
            <a:avLst/>
          </a:prstGeom>
        </p:spPr>
        <p:txBody>
          <a:bodyPr lIns="91431" tIns="45716" rIns="91431" bIns="45716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获取文学体验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569913" y="936249"/>
            <a:ext cx="7936134" cy="3659814"/>
          </a:xfrm>
          <a:prstGeom prst="rect">
            <a:avLst/>
          </a:prstGeom>
        </p:spPr>
        <p:txBody>
          <a:bodyPr lIns="91431" tIns="45716" rIns="91431" bIns="45716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说不尽“愁”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武陵春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：只恐双溪舴艋舟，载不动许多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行香子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：草际鸣蛩，惊落梧桐，正人间、天上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浓。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一剪梅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：此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无计可消除。才下眉头，却上心头。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虞美人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：问君能有几多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？恰似一江春水向东流。</a:t>
            </a:r>
          </a:p>
          <a:p>
            <a:pPr>
              <a:lnSpc>
                <a:spcPts val="3000"/>
              </a:lnSpc>
              <a:buFont typeface="Wingdings" panose="05000000000000000000" charset="0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秋浦歌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：白发三千丈，缘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似个长。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618" y="1564511"/>
            <a:ext cx="223334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沙坪小屋的鹅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616" y="2345561"/>
            <a:ext cx="2199898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一只惊天动地的虫子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770" y="3455006"/>
            <a:ext cx="222389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紫藤萝瀑布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461629" y="1617631"/>
            <a:ext cx="385179" cy="25464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2461629" y="2565204"/>
            <a:ext cx="382812" cy="25647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461629" y="3514612"/>
            <a:ext cx="385179" cy="26621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45340" y="836058"/>
            <a:ext cx="2345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描写“物”的手法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13972" y="1383383"/>
            <a:ext cx="184097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dirty="0"/>
              <a:t>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拟人化描写、对比、典型场景的描写等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3125" y="2507613"/>
            <a:ext cx="184097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特写镜头式反复描写、拟人、比喻等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3974" y="3433305"/>
            <a:ext cx="184097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拟人、比喻、对比、化静为动等</a:t>
            </a:r>
          </a:p>
        </p:txBody>
      </p:sp>
      <p:sp>
        <p:nvSpPr>
          <p:cNvPr id="12" name="右大括号 11"/>
          <p:cNvSpPr/>
          <p:nvPr/>
        </p:nvSpPr>
        <p:spPr>
          <a:xfrm>
            <a:off x="4780628" y="1690016"/>
            <a:ext cx="310054" cy="2079095"/>
          </a:xfrm>
          <a:prstGeom prst="rightBrace">
            <a:avLst>
              <a:gd name="adj1" fmla="val 21289"/>
              <a:gd name="adj2" fmla="val 49095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040985" y="2257427"/>
            <a:ext cx="19396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注入人的情思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（物与人相通的精神特质）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62748" y="870357"/>
            <a:ext cx="2181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“物”的形象</a:t>
            </a:r>
          </a:p>
        </p:txBody>
      </p:sp>
      <p:sp>
        <p:nvSpPr>
          <p:cNvPr id="15" name="右箭头 14"/>
          <p:cNvSpPr/>
          <p:nvPr/>
        </p:nvSpPr>
        <p:spPr>
          <a:xfrm>
            <a:off x="7014361" y="1687081"/>
            <a:ext cx="417286" cy="26621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7048040" y="2715534"/>
            <a:ext cx="404214" cy="26621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7026022" y="3653084"/>
            <a:ext cx="426225" cy="294447"/>
          </a:xfrm>
          <a:prstGeom prst="rightArrow">
            <a:avLst>
              <a:gd name="adj1" fmla="val 50000"/>
              <a:gd name="adj2" fmla="val 5370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534015" y="1521749"/>
            <a:ext cx="1320047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物人相通见情感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34014" y="2512796"/>
            <a:ext cx="1331199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物人相通见品质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34014" y="3503843"/>
            <a:ext cx="1308897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物人相通见哲思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99782" y="837325"/>
            <a:ext cx="191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现实意义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2740" y="922325"/>
            <a:ext cx="6136276" cy="8361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lnSpc>
                <a:spcPts val="2880"/>
              </a:lnSpc>
              <a:spcBef>
                <a:spcPts val="1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• 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同一性：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对“物”的描写都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融入了人的情感（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与人相通的精神特质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1983" y="2277247"/>
            <a:ext cx="5926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•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差异性：“物”的描写所采用的手法各不相同，表达的现实意义也有所差异。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49775" y="629436"/>
            <a:ext cx="3798346" cy="65685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、用语料来教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814745" y="1292729"/>
            <a:ext cx="7894358" cy="2700328"/>
          </a:xfrm>
          <a:prstGeom prst="rect">
            <a:avLst/>
          </a:prstGeo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ts val="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追问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读这一类文本产生怎样的审美体验？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ts val="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语料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俄罗斯哲学家、文学评论家车尔尼雪夫斯基曾说过：“自然中美的事物，只有作为人的一种暗示才显示出美。”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39773" y="659255"/>
            <a:ext cx="6647353" cy="61382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3.</a:t>
            </a:r>
            <a:r>
              <a:rPr kumimoji="0" lang="zh-CN" altLang="en-US" sz="28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提炼议题</a:t>
            </a:r>
            <a:br>
              <a:rPr kumimoji="0" lang="en-US" altLang="zh-CN" sz="24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</a:br>
            <a:endParaRPr kumimoji="0" lang="zh-CN" altLang="en-US" sz="3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793595" y="1459804"/>
            <a:ext cx="8004717" cy="291782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找到一个能把阅读信息最大化地整合起来的因素</a:t>
            </a:r>
            <a:endParaRPr kumimoji="0" lang="en-US" altLang="zh-CN" sz="2400" b="1" i="0" u="none" strike="noStrike" kern="1200" cap="none" spc="4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•</a:t>
            </a:r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状物散文中物象描写的手法</a:t>
            </a:r>
            <a:endParaRPr kumimoji="0" lang="en-US" altLang="zh-CN" sz="24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•</a:t>
            </a:r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状物散文中物象描写的手法及意义</a:t>
            </a:r>
            <a:endParaRPr kumimoji="0" lang="en-US" altLang="zh-CN" sz="24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sng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100" b="1" i="0" u="none" strike="noStrike" kern="1200" cap="none" spc="4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734027" y="792162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ts val="28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四、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实现文本的结构化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marR="0" lvl="0" indent="-171450" algn="l" defTabSz="685800" rtl="0" eaLnBrk="1" fontAlgn="auto" latinLnBrk="0" hangingPunct="1">
              <a:lnSpc>
                <a:spcPts val="28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304800" algn="l" defTabSz="685800" rtl="0" eaLnBrk="0" fontAlgn="auto" latinLnBrk="0" hangingPunct="0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•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从多文本中筛选、归纳核心信息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304800" algn="l" defTabSz="685800" rtl="0" eaLnBrk="0" fontAlgn="auto" latinLnBrk="0" hangingPunct="0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304800" algn="l" defTabSz="685800" rtl="0" eaLnBrk="0" fontAlgn="auto" latinLnBrk="0" hangingPunct="0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•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比照多文本中关键概念（事物）的差异性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304800" algn="l" defTabSz="685800" rtl="0" eaLnBrk="0" fontAlgn="auto" latinLnBrk="0" hangingPunct="0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304800" algn="l" defTabSz="685800" rtl="0" eaLnBrk="0" fontAlgn="auto" latinLnBrk="0" hangingPunct="0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•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获取关键信息，进而形成判断和推理。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4196" y="1028224"/>
            <a:ext cx="6882810" cy="39703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比较中见特质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、在比较中感受说明类文字与描写的区别。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、品读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紫藤萝瀑布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，勾画文中“物”的描写语句，分析表达的技巧及表达效果，感受作者的情思。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感知、辨识：感受“物”之描写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、运用上述方法，分析描写“鹅”“虫子”的语句的表达技巧和表达效果，感受作者的情思。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、学生展开小组讨论，推选小组发言人呈现阅读成果。</a:t>
            </a:r>
          </a:p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比较、整合：理性感知“物之情志”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、聚焦“物”的形象，归纳特质。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、探究、整合“物之情志”。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创新、运用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、结合图片说一说生活中“物”给你带来的启示。</a:t>
            </a:r>
          </a:p>
          <a:p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、结合语料，强化审美体验。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60159" y="237604"/>
            <a:ext cx="4249478" cy="46165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课例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物之情志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2985" y="467642"/>
            <a:ext cx="2955852" cy="33855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树人教育研究院  刘祝君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860" y="599377"/>
            <a:ext cx="2247187" cy="46165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lvl="0"/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教学环节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2" y="1056577"/>
            <a:ext cx="4041863" cy="30759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525" y="1056576"/>
            <a:ext cx="4579089" cy="30759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 bwMode="auto">
          <a:xfrm>
            <a:off x="273558" y="736545"/>
            <a:ext cx="9398122" cy="385871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状物类散文中物象描写的手法及现实意义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→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（可深度讨论）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② 不同文本中物象描写的手法。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③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物象描写的手法与思想内涵之间有怎样的联系。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④ 默读自学、全班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交流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：初识文本内容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纵向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比较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、小组交流：深挖文本关系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小组汇报、补充总结：建构理解图式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达成共识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（为大多数学生所认同）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5932449" y="1483112"/>
            <a:ext cx="178419" cy="84749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233531" y="1694985"/>
            <a:ext cx="1806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结构化文本</a:t>
            </a:r>
          </a:p>
        </p:txBody>
      </p:sp>
      <p:sp>
        <p:nvSpPr>
          <p:cNvPr id="6" name="右大括号 5"/>
          <p:cNvSpPr/>
          <p:nvPr/>
        </p:nvSpPr>
        <p:spPr>
          <a:xfrm>
            <a:off x="5003180" y="2639123"/>
            <a:ext cx="193288" cy="12303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341434" y="2776654"/>
            <a:ext cx="3802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集体建构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（个体与他人的共享、观点的完善与修正、生成性意义）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26995" y="591015"/>
            <a:ext cx="6166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中学群文阅读展示课评分标准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1307" y="1226634"/>
            <a:ext cx="6846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评分维度：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议题设置、文本运用、建构过程、学习效果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4039" y="1873405"/>
            <a:ext cx="7872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议题设置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：议题有价值，指向明确，内涵丰富，有思考和探讨的空间（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指向性、开放性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）；议题具有统整性，能够有效联接文本，体现不同学习任务群的特点（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统整性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）；议题具有驱动性，以问题或任务驱动教学，目标指向语文核心素养的一个或多个方面（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驱动性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4038" y="3367669"/>
            <a:ext cx="7850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文本运用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：文本的选择与运用能充分融载议题，对议题具有阐发价值，有助于丰富议题的内涵（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结构化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）；尊重文本本身的特质，注重阅读教学的规律，文本作用能有效发挥（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文本特质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47493" y="836341"/>
            <a:ext cx="77054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建构过程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有效搭建学习支架，创新学习方法，教师的教有利于学生更好地参与学习（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支架合理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）；基于文本本生展开探究与发现，媒介运用得当，学生的读写活动与文本有机结合（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基于文本的学习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）；师生有效互动，教师在学生阅读和思考的过程中能给予恰当的点拨和评价（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互动生成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9795" y="2843560"/>
            <a:ext cx="76943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学习效果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学生积极主动的参与阅读的全过程，有思考、比较和探究的学习行为，议题价值实现，教学目标达成（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议题价值实现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）。不同水平的学生能获得不同程度的学习增值，语文核心素养中的一个或多个方面得到明显提升（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提升语文核心素养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566197" y="289094"/>
            <a:ext cx="8139112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590" tIns="38096" rIns="76192" bIns="38096" numCol="1" rtlCol="0" anchor="t" anchorCtr="0" compatLnSpc="1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  <a:lvl2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800">
              <a:defRPr/>
            </a:pPr>
            <a:r>
              <a:rPr lang="en-US" altLang="zh-CN" sz="2800" dirty="0">
                <a:solidFill>
                  <a:srgbClr val="000000"/>
                </a:solidFill>
                <a:sym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sym typeface="微软雅黑" panose="020B0503020204020204" charset="-122"/>
              </a:rPr>
              <a:t>为获取关键信息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882" y="825372"/>
            <a:ext cx="5675374" cy="411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79645" y="1694587"/>
            <a:ext cx="184711" cy="923322"/>
          </a:xfrm>
          <a:prstGeom prst="rect">
            <a:avLst/>
          </a:prstGeom>
          <a:noFill/>
        </p:spPr>
        <p:txBody>
          <a:bodyPr wrap="none" lIns="91431" tIns="45716" rIns="91431" bIns="45716">
            <a:spAutoFit/>
          </a:bodyPr>
          <a:lstStyle/>
          <a:p>
            <a:pPr algn="ctr"/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951463" y="953135"/>
            <a:ext cx="5051503" cy="2729230"/>
          </a:xfrm>
          <a:prstGeom prst="rect">
            <a:avLst/>
          </a:prstGeom>
        </p:spPr>
        <p:txBody>
          <a:bodyPr lIns="91431" tIns="45716" rIns="91431" bIns="45716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谢谢您的参与！</a:t>
            </a:r>
            <a:br>
              <a:rPr lang="zh-CN" altLang="en-US" sz="48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sym typeface="+mn-ea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        请提宝贵意见！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658145" y="538330"/>
            <a:ext cx="8139112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590" tIns="38096" rIns="76192" bIns="38096" numCol="1" rtlCol="0" anchor="t" anchorCtr="0" compatLnSpc="1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  <a:lvl2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defTabSz="685800" rtl="0"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685800">
              <a:defRPr/>
            </a:pPr>
            <a:r>
              <a:rPr lang="en-US" altLang="zh-CN" sz="2800" dirty="0">
                <a:solidFill>
                  <a:srgbClr val="000000"/>
                </a:solidFill>
                <a:sym typeface="微软雅黑" panose="020B0503020204020204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sym typeface="微软雅黑" panose="020B0503020204020204" charset="-122"/>
              </a:rPr>
              <a:t>为完成特定任务</a:t>
            </a:r>
          </a:p>
        </p:txBody>
      </p:sp>
      <p:pic>
        <p:nvPicPr>
          <p:cNvPr id="3" name="图片 4" descr="T恤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390" y="1259452"/>
            <a:ext cx="6724186" cy="226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036" y="608818"/>
            <a:ext cx="6216503" cy="52321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（二）群文阅读教学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扎根课堂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7069" y="2932852"/>
            <a:ext cx="8229600" cy="124648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marL="114300" defTabSz="914400" fontAlgn="base">
              <a:lnSpc>
                <a:spcPts val="3000"/>
              </a:lnSpc>
              <a:spcBef>
                <a:spcPct val="20000"/>
              </a:spcBef>
              <a:spcAft>
                <a:spcPct val="0"/>
              </a:spcAft>
              <a:buClr>
                <a:srgbClr val="93A299"/>
              </a:buClr>
            </a:pPr>
            <a:r>
              <a:rPr lang="zh-CN" altLang="en-US" sz="2400" dirty="0">
                <a:latin typeface="+mn-ea"/>
              </a:rPr>
              <a:t>◎ </a:t>
            </a:r>
            <a:r>
              <a:rPr lang="zh-CN" altLang="zh-CN" sz="2000" dirty="0">
                <a:latin typeface="+mn-ea"/>
              </a:rPr>
              <a:t>统编教材总主编温儒敏教授提出了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“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1+X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”的模式</a:t>
            </a:r>
            <a:r>
              <a:rPr lang="zh-CN" altLang="zh-CN" sz="2000" dirty="0">
                <a:latin typeface="+mn-ea"/>
              </a:rPr>
              <a:t>。他指出：“实施‘</a:t>
            </a:r>
            <a:r>
              <a:rPr lang="en-US" altLang="zh-CN" sz="2000" dirty="0">
                <a:latin typeface="+mn-ea"/>
              </a:rPr>
              <a:t>1+X</a:t>
            </a:r>
            <a:r>
              <a:rPr lang="zh-CN" altLang="zh-CN" sz="2000" dirty="0">
                <a:latin typeface="+mn-ea"/>
              </a:rPr>
              <a:t>’的办法，即每讲一课（主要指精读课），就附加若干篇同类或者相关的作品，让学生自己去读。”</a:t>
            </a:r>
            <a:endParaRPr lang="en-US" altLang="zh-CN" sz="2000" dirty="0">
              <a:latin typeface="+mn-ea"/>
            </a:endParaRPr>
          </a:p>
        </p:txBody>
      </p:sp>
      <p:sp>
        <p:nvSpPr>
          <p:cNvPr id="6" name="内容占位符 2"/>
          <p:cNvSpPr txBox="1"/>
          <p:nvPr/>
        </p:nvSpPr>
        <p:spPr bwMode="auto">
          <a:xfrm>
            <a:off x="567069" y="1383324"/>
            <a:ext cx="8229600" cy="12835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31" tIns="45716" rIns="91431" bIns="45716" numCol="1" anchor="t" anchorCtr="0" compatLnSpc="1"/>
          <a:lstStyle>
            <a:lvl1pPr marL="3429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B5AE53"/>
              </a:buClr>
              <a:buFont typeface="Arial" panose="020B0604020202020204" pitchFamily="34" charset="0"/>
              <a:buChar char="•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84805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lnSpc>
                <a:spcPts val="3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◎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 </a:t>
            </a:r>
            <a:r>
              <a:rPr lang="zh-CN" altLang="zh-CN" sz="2000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通常人们认为，文章不是一篇一篇地读，而是一组一组地读，这就是群文阅读。其实，严格地说，群文的“文”， 并不限于文章，而指的是文本。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群文阅读即多文本阅读。</a:t>
            </a:r>
            <a:endParaRPr lang="zh-CN" altLang="en-US" sz="2000" dirty="0">
              <a:solidFill>
                <a:srgbClr val="FF0000"/>
              </a:solidFill>
              <a:latin typeface="+mn-ea"/>
            </a:endParaRPr>
          </a:p>
          <a:p>
            <a:endParaRPr lang="zh-CN" altLang="en-US" dirty="0"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3657" y="373340"/>
            <a:ext cx="4862624" cy="447814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倪文锦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教授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博导（中国高等教育学会语文教育专业委员会学术委员会主任）：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◎ 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价值在于思考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>
              <a:lnSpc>
                <a:spcPts val="3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学而不思则罔，思而不学则殆。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论语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>
              <a:lnSpc>
                <a:spcPts val="3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博学之，审问之，慎思之，明辨之，笃行之。（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中庸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◎ 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，更是群文阅读的价值追求，因为它不仅扩大了阅读的范围，而且拓宽了思维的领域。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pic>
        <p:nvPicPr>
          <p:cNvPr id="6" name="图片 55302" descr="t010ef7d95105ae4cd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5" r="26572"/>
          <a:stretch>
            <a:fillRect/>
          </a:stretch>
        </p:blipFill>
        <p:spPr bwMode="auto">
          <a:xfrm>
            <a:off x="6226384" y="779723"/>
            <a:ext cx="2581669" cy="31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307" y="829338"/>
            <a:ext cx="7960242" cy="378564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◎ 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需要注意的是，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“1+X”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既然是一篇课文附加同类或者相关的作品，那么，构成的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群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文就</a:t>
            </a:r>
            <a:r>
              <a:rPr lang="zh-CN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不是各种文本的杂乱堆砌或简单相加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，而是将具有或者能够建立某种联系的多个文本，按一定原则组合的阅读整体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结构化文本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◎ 群文阅读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需要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议题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的引领下，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通过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辨识与提取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比较与整合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评价与反思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创意与运用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等，促使学生在多文本阅读过程中关注其语言特点、意义建构、结构特征以及写作方法等，从而使阅读由原有的读懂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一篇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走向读通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一类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3497</Words>
  <Application>Microsoft Office PowerPoint</Application>
  <PresentationFormat>全屏显示(16:9)</PresentationFormat>
  <Paragraphs>230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71" baseType="lpstr">
      <vt:lpstr>等线</vt:lpstr>
      <vt:lpstr>方正静蕾简体</vt:lpstr>
      <vt:lpstr>仿宋</vt:lpstr>
      <vt:lpstr>黑体</vt:lpstr>
      <vt:lpstr>华文仿宋</vt:lpstr>
      <vt:lpstr>华文行楷</vt:lpstr>
      <vt:lpstr>华文楷体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Calibri</vt:lpstr>
      <vt:lpstr>Calibri Light</vt:lpstr>
      <vt:lpstr>Impact</vt:lpstr>
      <vt:lpstr>Verdana</vt:lpstr>
      <vt:lpstr>Wingdings</vt:lpstr>
      <vt:lpstr>第一PPT，www.1ppt.com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陈 笑</cp:lastModifiedBy>
  <cp:revision>98</cp:revision>
  <dcterms:created xsi:type="dcterms:W3CDTF">2016-11-24T11:02:00Z</dcterms:created>
  <dcterms:modified xsi:type="dcterms:W3CDTF">2020-02-29T03:50:18Z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