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slides/slide169.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tags/tag24.xml" ContentType="application/vnd.openxmlformats-officedocument.presentationml.tags+xml"/>
  <Override PartName="/ppt/slides/slide108.xml" ContentType="application/vnd.openxmlformats-officedocument.presentationml.slide+xml"/>
  <Override PartName="/ppt/slides/slide155.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tags/tag18.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tags/tag26.xml" ContentType="application/vnd.openxmlformats-officedocument.presentationml.tags+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tags/tag15.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Default Extension="fntdata" ContentType="application/x-fontdata"/>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tags/tag34.xml" ContentType="application/vnd.openxmlformats-officedocument.presentationml.tags+xml"/>
  <Override PartName="/ppt/slides/slide118.xml" ContentType="application/vnd.openxmlformats-officedocument.presentationml.slide+xml"/>
  <Override PartName="/ppt/slides/slide165.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tags/tag17.xml" ContentType="application/vnd.openxmlformats-officedocument.presentationml.tags+xml"/>
  <Default Extension="wdp" ContentType="image/vnd.ms-photo"/>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tags/tag31.xml" ContentType="application/vnd.openxmlformats-officedocument.presentationml.tag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1"/>
  </p:notesMasterIdLst>
  <p:sldIdLst>
    <p:sldId id="361" r:id="rId2"/>
    <p:sldId id="420" r:id="rId3"/>
    <p:sldId id="411" r:id="rId4"/>
    <p:sldId id="414" r:id="rId5"/>
    <p:sldId id="412" r:id="rId6"/>
    <p:sldId id="413" r:id="rId7"/>
    <p:sldId id="445" r:id="rId8"/>
    <p:sldId id="415" r:id="rId9"/>
    <p:sldId id="416" r:id="rId10"/>
    <p:sldId id="417" r:id="rId11"/>
    <p:sldId id="446" r:id="rId12"/>
    <p:sldId id="448" r:id="rId13"/>
    <p:sldId id="447" r:id="rId14"/>
    <p:sldId id="418" r:id="rId15"/>
    <p:sldId id="451" r:id="rId16"/>
    <p:sldId id="450" r:id="rId17"/>
    <p:sldId id="494" r:id="rId18"/>
    <p:sldId id="495" r:id="rId19"/>
    <p:sldId id="496" r:id="rId20"/>
    <p:sldId id="497" r:id="rId21"/>
    <p:sldId id="498" r:id="rId22"/>
    <p:sldId id="501" r:id="rId23"/>
    <p:sldId id="500" r:id="rId24"/>
    <p:sldId id="502" r:id="rId25"/>
    <p:sldId id="499" r:id="rId26"/>
    <p:sldId id="503" r:id="rId27"/>
    <p:sldId id="478" r:id="rId28"/>
    <p:sldId id="479" r:id="rId29"/>
    <p:sldId id="480" r:id="rId30"/>
    <p:sldId id="481" r:id="rId31"/>
    <p:sldId id="482" r:id="rId32"/>
    <p:sldId id="483" r:id="rId33"/>
    <p:sldId id="449" r:id="rId34"/>
    <p:sldId id="419" r:id="rId35"/>
    <p:sldId id="452" r:id="rId36"/>
    <p:sldId id="581" r:id="rId37"/>
    <p:sldId id="582" r:id="rId38"/>
    <p:sldId id="583" r:id="rId39"/>
    <p:sldId id="584" r:id="rId40"/>
    <p:sldId id="543" r:id="rId41"/>
    <p:sldId id="544" r:id="rId42"/>
    <p:sldId id="545" r:id="rId43"/>
    <p:sldId id="546" r:id="rId44"/>
    <p:sldId id="547" r:id="rId45"/>
    <p:sldId id="548" r:id="rId46"/>
    <p:sldId id="549" r:id="rId47"/>
    <p:sldId id="550" r:id="rId48"/>
    <p:sldId id="551" r:id="rId49"/>
    <p:sldId id="552" r:id="rId50"/>
    <p:sldId id="553" r:id="rId51"/>
    <p:sldId id="554" r:id="rId52"/>
    <p:sldId id="555" r:id="rId53"/>
    <p:sldId id="556" r:id="rId54"/>
    <p:sldId id="557" r:id="rId55"/>
    <p:sldId id="558" r:id="rId56"/>
    <p:sldId id="559" r:id="rId57"/>
    <p:sldId id="560" r:id="rId58"/>
    <p:sldId id="561" r:id="rId59"/>
    <p:sldId id="562" r:id="rId60"/>
    <p:sldId id="563" r:id="rId61"/>
    <p:sldId id="564" r:id="rId62"/>
    <p:sldId id="565" r:id="rId63"/>
    <p:sldId id="566" r:id="rId64"/>
    <p:sldId id="567" r:id="rId65"/>
    <p:sldId id="486" r:id="rId66"/>
    <p:sldId id="572" r:id="rId67"/>
    <p:sldId id="573" r:id="rId68"/>
    <p:sldId id="574" r:id="rId69"/>
    <p:sldId id="587" r:id="rId70"/>
    <p:sldId id="585" r:id="rId71"/>
    <p:sldId id="575" r:id="rId72"/>
    <p:sldId id="576" r:id="rId73"/>
    <p:sldId id="577" r:id="rId74"/>
    <p:sldId id="578" r:id="rId75"/>
    <p:sldId id="579" r:id="rId76"/>
    <p:sldId id="580" r:id="rId77"/>
    <p:sldId id="453" r:id="rId78"/>
    <p:sldId id="454" r:id="rId79"/>
    <p:sldId id="456" r:id="rId80"/>
    <p:sldId id="455" r:id="rId81"/>
    <p:sldId id="457" r:id="rId82"/>
    <p:sldId id="487" r:id="rId83"/>
    <p:sldId id="488" r:id="rId84"/>
    <p:sldId id="631" r:id="rId85"/>
    <p:sldId id="633" r:id="rId86"/>
    <p:sldId id="635" r:id="rId87"/>
    <p:sldId id="636" r:id="rId88"/>
    <p:sldId id="637" r:id="rId89"/>
    <p:sldId id="638" r:id="rId90"/>
    <p:sldId id="639" r:id="rId91"/>
    <p:sldId id="640" r:id="rId92"/>
    <p:sldId id="641" r:id="rId93"/>
    <p:sldId id="642" r:id="rId94"/>
    <p:sldId id="643" r:id="rId95"/>
    <p:sldId id="644" r:id="rId96"/>
    <p:sldId id="645" r:id="rId97"/>
    <p:sldId id="646" r:id="rId98"/>
    <p:sldId id="647" r:id="rId99"/>
    <p:sldId id="648" r:id="rId100"/>
    <p:sldId id="649" r:id="rId101"/>
    <p:sldId id="650" r:id="rId102"/>
    <p:sldId id="651" r:id="rId103"/>
    <p:sldId id="653" r:id="rId104"/>
    <p:sldId id="654" r:id="rId105"/>
    <p:sldId id="655" r:id="rId106"/>
    <p:sldId id="656" r:id="rId107"/>
    <p:sldId id="657" r:id="rId108"/>
    <p:sldId id="658" r:id="rId109"/>
    <p:sldId id="659" r:id="rId110"/>
    <p:sldId id="660" r:id="rId111"/>
    <p:sldId id="661" r:id="rId112"/>
    <p:sldId id="662" r:id="rId113"/>
    <p:sldId id="663" r:id="rId114"/>
    <p:sldId id="664" r:id="rId115"/>
    <p:sldId id="665" r:id="rId116"/>
    <p:sldId id="666" r:id="rId117"/>
    <p:sldId id="667" r:id="rId118"/>
    <p:sldId id="668" r:id="rId119"/>
    <p:sldId id="669" r:id="rId120"/>
    <p:sldId id="670" r:id="rId121"/>
    <p:sldId id="671" r:id="rId122"/>
    <p:sldId id="672" r:id="rId123"/>
    <p:sldId id="673" r:id="rId124"/>
    <p:sldId id="788" r:id="rId125"/>
    <p:sldId id="675" r:id="rId126"/>
    <p:sldId id="676" r:id="rId127"/>
    <p:sldId id="677" r:id="rId128"/>
    <p:sldId id="678" r:id="rId129"/>
    <p:sldId id="679" r:id="rId130"/>
    <p:sldId id="680" r:id="rId131"/>
    <p:sldId id="681" r:id="rId132"/>
    <p:sldId id="682" r:id="rId133"/>
    <p:sldId id="683" r:id="rId134"/>
    <p:sldId id="684" r:id="rId135"/>
    <p:sldId id="685" r:id="rId136"/>
    <p:sldId id="686" r:id="rId137"/>
    <p:sldId id="687" r:id="rId138"/>
    <p:sldId id="688" r:id="rId139"/>
    <p:sldId id="689" r:id="rId140"/>
    <p:sldId id="690" r:id="rId141"/>
    <p:sldId id="691" r:id="rId142"/>
    <p:sldId id="692" r:id="rId143"/>
    <p:sldId id="693" r:id="rId144"/>
    <p:sldId id="694" r:id="rId145"/>
    <p:sldId id="696" r:id="rId146"/>
    <p:sldId id="697" r:id="rId147"/>
    <p:sldId id="700" r:id="rId148"/>
    <p:sldId id="702" r:id="rId149"/>
    <p:sldId id="703" r:id="rId150"/>
    <p:sldId id="704" r:id="rId151"/>
    <p:sldId id="719" r:id="rId152"/>
    <p:sldId id="720" r:id="rId153"/>
    <p:sldId id="705" r:id="rId154"/>
    <p:sldId id="706" r:id="rId155"/>
    <p:sldId id="707" r:id="rId156"/>
    <p:sldId id="717" r:id="rId157"/>
    <p:sldId id="708" r:id="rId158"/>
    <p:sldId id="709" r:id="rId159"/>
    <p:sldId id="710" r:id="rId160"/>
    <p:sldId id="711" r:id="rId161"/>
    <p:sldId id="712" r:id="rId162"/>
    <p:sldId id="713" r:id="rId163"/>
    <p:sldId id="714" r:id="rId164"/>
    <p:sldId id="715" r:id="rId165"/>
    <p:sldId id="716" r:id="rId166"/>
    <p:sldId id="721" r:id="rId167"/>
    <p:sldId id="722" r:id="rId168"/>
    <p:sldId id="723" r:id="rId169"/>
    <p:sldId id="724" r:id="rId170"/>
    <p:sldId id="725" r:id="rId171"/>
    <p:sldId id="726" r:id="rId172"/>
    <p:sldId id="727" r:id="rId173"/>
    <p:sldId id="728" r:id="rId174"/>
    <p:sldId id="729" r:id="rId175"/>
    <p:sldId id="730" r:id="rId176"/>
    <p:sldId id="731" r:id="rId177"/>
    <p:sldId id="732" r:id="rId178"/>
    <p:sldId id="733" r:id="rId179"/>
    <p:sldId id="734" r:id="rId180"/>
    <p:sldId id="735" r:id="rId181"/>
    <p:sldId id="736" r:id="rId182"/>
    <p:sldId id="737" r:id="rId183"/>
    <p:sldId id="738" r:id="rId184"/>
    <p:sldId id="739" r:id="rId185"/>
    <p:sldId id="740" r:id="rId186"/>
    <p:sldId id="741" r:id="rId187"/>
    <p:sldId id="742" r:id="rId188"/>
    <p:sldId id="743" r:id="rId189"/>
    <p:sldId id="744" r:id="rId190"/>
    <p:sldId id="745" r:id="rId191"/>
    <p:sldId id="747" r:id="rId192"/>
    <p:sldId id="748" r:id="rId193"/>
    <p:sldId id="749" r:id="rId194"/>
    <p:sldId id="750" r:id="rId195"/>
    <p:sldId id="751" r:id="rId196"/>
    <p:sldId id="760" r:id="rId197"/>
    <p:sldId id="761" r:id="rId198"/>
    <p:sldId id="762" r:id="rId199"/>
    <p:sldId id="763" r:id="rId200"/>
    <p:sldId id="766" r:id="rId201"/>
    <p:sldId id="767" r:id="rId202"/>
    <p:sldId id="768" r:id="rId203"/>
    <p:sldId id="769" r:id="rId204"/>
    <p:sldId id="764" r:id="rId205"/>
    <p:sldId id="765" r:id="rId206"/>
    <p:sldId id="771" r:id="rId207"/>
    <p:sldId id="774" r:id="rId208"/>
    <p:sldId id="772" r:id="rId209"/>
    <p:sldId id="773" r:id="rId210"/>
    <p:sldId id="770" r:id="rId211"/>
    <p:sldId id="752" r:id="rId212"/>
    <p:sldId id="753" r:id="rId213"/>
    <p:sldId id="754" r:id="rId214"/>
    <p:sldId id="755" r:id="rId215"/>
    <p:sldId id="756" r:id="rId216"/>
    <p:sldId id="757" r:id="rId217"/>
    <p:sldId id="758" r:id="rId218"/>
    <p:sldId id="759" r:id="rId219"/>
    <p:sldId id="630" r:id="rId220"/>
  </p:sldIdLst>
  <p:sldSz cx="9144000" cy="5143500" type="screen16x9"/>
  <p:notesSz cx="6858000" cy="9144000"/>
  <p:embeddedFontLst>
    <p:embeddedFont>
      <p:font typeface="方正兰亭粗黑简体" charset="-122"/>
      <p:regular r:id="rId222"/>
    </p:embeddedFont>
    <p:embeddedFont>
      <p:font typeface="方正启体简体" charset="-122"/>
      <p:regular r:id="rId223"/>
    </p:embeddedFont>
    <p:embeddedFont>
      <p:font typeface="微软雅黑 Light" charset="-122"/>
      <p:regular r:id="rId224"/>
    </p:embeddedFont>
    <p:embeddedFont>
      <p:font typeface="楷体" charset="-122"/>
      <p:regular r:id="rId225"/>
    </p:embeddedFont>
    <p:embeddedFont>
      <p:font typeface="黑体" charset="-122"/>
      <p:regular r:id="rId226"/>
    </p:embeddedFont>
    <p:embeddedFont>
      <p:font typeface="Arial Narrow" charset="0"/>
      <p:regular r:id="rId227"/>
      <p:bold r:id="rId228"/>
      <p:italic r:id="rId229"/>
      <p:boldItalic r:id="rId230"/>
    </p:embeddedFont>
    <p:embeddedFont>
      <p:font typeface="方正大黑简体" charset="-122"/>
      <p:regular r:id="rId231"/>
    </p:embeddedFont>
    <p:embeddedFont>
      <p:font typeface="方正姚体" charset="-122"/>
      <p:regular r:id="rId232"/>
    </p:embeddedFont>
    <p:embeddedFont>
      <p:font typeface="隶书" charset="-122"/>
      <p:regular r:id="rId233"/>
    </p:embeddedFont>
    <p:embeddedFont>
      <p:font typeface="Arial Black" pitchFamily="34" charset="0"/>
      <p:bold r:id="rId234"/>
    </p:embeddedFont>
    <p:embeddedFont>
      <p:font typeface="汉鼎简行书"/>
      <p:regular r:id="rId235"/>
    </p:embeddedFont>
    <p:embeddedFont>
      <p:font typeface="仿宋" charset="-122"/>
      <p:regular r:id="rId236"/>
    </p:embeddedFont>
    <p:embeddedFont>
      <p:font typeface="微软雅黑" pitchFamily="34" charset="-122"/>
      <p:regular r:id="rId237"/>
      <p:bold r:id="rId238"/>
    </p:embeddedFont>
    <p:embeddedFont>
      <p:font typeface="Calibri" pitchFamily="34" charset="0"/>
      <p:regular r:id="rId239"/>
      <p:bold r:id="rId240"/>
      <p:italic r:id="rId241"/>
      <p:boldItalic r:id="rId242"/>
    </p:embeddedFont>
    <p:embeddedFont>
      <p:font typeface="方正少儿简体" charset="-122"/>
      <p:regular r:id="rId243"/>
    </p:embeddedFont>
    <p:embeddedFont>
      <p:font typeface="书体坊兰亭体" charset="-122"/>
      <p:regular r:id="rId244"/>
    </p:embeddedFont>
    <p:embeddedFont>
      <p:font typeface="华文行楷" charset="-122"/>
      <p:regular r:id="rId245"/>
    </p:embeddedFont>
    <p:embeddedFont>
      <p:font typeface="Calibri Light" pitchFamily="34" charset="0"/>
      <p:regular r:id="rId246"/>
      <p:italic r:id="rId247"/>
    </p:embeddedFont>
    <p:embeddedFont>
      <p:font typeface="华文新魏" charset="-122"/>
      <p:regular r:id="rId248"/>
    </p:embeddedFont>
    <p:embeddedFont>
      <p:font typeface="华文隶书" charset="-122"/>
      <p:regular r:id="rId249"/>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2" clrIdx="0"/>
  <p:cmAuthor id="2" name="朱守超" initials="朱" lastIdx="3"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143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4" d="100"/>
          <a:sy n="94" d="100"/>
        </p:scale>
        <p:origin x="-678" y="-96"/>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font" Target="fonts/font5.fntdata"/><Relationship Id="rId247" Type="http://schemas.openxmlformats.org/officeDocument/2006/relationships/font" Target="fonts/font26.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font" Target="fonts/font16.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font" Target="fonts/font6.fntdata"/><Relationship Id="rId248" Type="http://schemas.openxmlformats.org/officeDocument/2006/relationships/font" Target="fonts/font27.fntdata"/><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font" Target="fonts/font12.fntdata"/><Relationship Id="rId238" Type="http://schemas.openxmlformats.org/officeDocument/2006/relationships/font" Target="fonts/font17.fntdata"/><Relationship Id="rId254" Type="http://schemas.openxmlformats.org/officeDocument/2006/relationships/tableStyles" Target="tableStyle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font" Target="fonts/font2.fntdata"/><Relationship Id="rId228" Type="http://schemas.openxmlformats.org/officeDocument/2006/relationships/font" Target="fonts/font7.fntdata"/><Relationship Id="rId244" Type="http://schemas.openxmlformats.org/officeDocument/2006/relationships/font" Target="fonts/font23.fntdata"/><Relationship Id="rId249" Type="http://schemas.openxmlformats.org/officeDocument/2006/relationships/font" Target="fonts/font28.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font" Target="fonts/font13.fntdata"/><Relationship Id="rId239" Type="http://schemas.openxmlformats.org/officeDocument/2006/relationships/font" Target="fonts/font18.fntdata"/><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commentAuthors" Target="commentAuthor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font" Target="fonts/font8.fntdata"/><Relationship Id="rId19" Type="http://schemas.openxmlformats.org/officeDocument/2006/relationships/slide" Target="slides/slide18.xml"/><Relationship Id="rId224" Type="http://schemas.openxmlformats.org/officeDocument/2006/relationships/font" Target="fonts/font3.fntdata"/><Relationship Id="rId240" Type="http://schemas.openxmlformats.org/officeDocument/2006/relationships/font" Target="fonts/font19.fntdata"/><Relationship Id="rId245" Type="http://schemas.openxmlformats.org/officeDocument/2006/relationships/font" Target="fonts/font24.fntdata"/><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font" Target="fonts/font9.fntdata"/><Relationship Id="rId235" Type="http://schemas.openxmlformats.org/officeDocument/2006/relationships/font" Target="fonts/font14.fntdata"/><Relationship Id="rId251"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font" Target="fonts/font4.fntdata"/><Relationship Id="rId241" Type="http://schemas.openxmlformats.org/officeDocument/2006/relationships/font" Target="fonts/font20.fntdata"/><Relationship Id="rId246" Type="http://schemas.openxmlformats.org/officeDocument/2006/relationships/font" Target="fonts/font25.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font" Target="fonts/font15.fntdata"/><Relationship Id="rId26" Type="http://schemas.openxmlformats.org/officeDocument/2006/relationships/slide" Target="slides/slide25.xml"/><Relationship Id="rId231" Type="http://schemas.openxmlformats.org/officeDocument/2006/relationships/font" Target="fonts/font10.fntdata"/><Relationship Id="rId252"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notesMaster" Target="notesMasters/notesMaster1.xml"/><Relationship Id="rId242" Type="http://schemas.openxmlformats.org/officeDocument/2006/relationships/font" Target="fonts/font21.fntdata"/><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font" Target="fonts/font11.fntdata"/><Relationship Id="rId253"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font" Target="fonts/font1.fntdata"/><Relationship Id="rId243" Type="http://schemas.openxmlformats.org/officeDocument/2006/relationships/font" Target="fonts/font22.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pPr/>
              <a:t>2019/3/4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E7139D-C09C-4BEC-9157-E8BE684E8BD9}"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a:ln>
            <a:miter/>
          </a:ln>
        </p:spPr>
      </p:sp>
      <p:sp>
        <p:nvSpPr>
          <p:cNvPr id="1536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536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pPr lvl="0" indent="0" algn="r"/>
              <a:t>96</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a:ln>
            <a:miter/>
          </a:ln>
        </p:spPr>
      </p:sp>
      <p:sp>
        <p:nvSpPr>
          <p:cNvPr id="17410"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7411"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pPr lvl="0" indent="0" algn="r"/>
              <a:t>97</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a:miter/>
          </a:ln>
        </p:spPr>
      </p:sp>
      <p:sp>
        <p:nvSpPr>
          <p:cNvPr id="2560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2560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pPr lvl="0" indent="0" algn="r"/>
              <a:t>116</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a:miter/>
          </a:ln>
        </p:spPr>
      </p:sp>
      <p:sp>
        <p:nvSpPr>
          <p:cNvPr id="2560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2560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pPr lvl="0" indent="0" algn="r"/>
              <a:t>117</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幻灯片图像占位符 1"/>
          <p:cNvSpPr>
            <a:spLocks noGrp="1" noRot="1" noChangeAspect="1"/>
          </p:cNvSpPr>
          <p:nvPr>
            <p:ph type="sldImg"/>
          </p:nvPr>
        </p:nvSpPr>
        <p:spPr>
          <a:xfrm>
            <a:off x="381000" y="685800"/>
            <a:ext cx="6096000" cy="3429000"/>
          </a:xfrm>
        </p:spPr>
      </p:sp>
      <p:sp>
        <p:nvSpPr>
          <p:cNvPr id="270338" name="备注占位符 2"/>
          <p:cNvSpPr>
            <a:spLocks noGrp="1"/>
          </p:cNvSpPr>
          <p:nvPr>
            <p:ph type="body"/>
          </p:nvPr>
        </p:nvSpPr>
        <p:spPr>
          <a:xfrm>
            <a:off x="0" y="0"/>
            <a:ext cx="0" cy="0"/>
          </a:xfrm>
          <a:prstGeom prst="rect">
            <a:avLst/>
          </a:prstGeom>
          <a:noFill/>
          <a:ln w="9525">
            <a:noFill/>
          </a:ln>
        </p:spPr>
        <p:txBody>
          <a:bodyPr anchor="t"/>
          <a:lstStyle/>
          <a:p>
            <a:pPr lvl="0"/>
            <a:endParaRPr lang="zh-CN" altLang="en-US" dirty="0"/>
          </a:p>
        </p:txBody>
      </p:sp>
      <p:sp>
        <p:nvSpPr>
          <p:cNvPr id="270339"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fld id="{9A0DB2DC-4C9A-4742-B13C-FB6460FD3503}" type="slidenum">
              <a:rPr lang="zh-CN" altLang="en-US">
                <a:latin typeface="Calibri" panose="020F0502020204030204" charset="0"/>
                <a:ea typeface="宋体" panose="02010600030101010101" pitchFamily="2" charset="-122"/>
              </a:rPr>
              <a:pPr lvl="0" indent="0"/>
              <a:t>121</a:t>
            </a:fld>
            <a:endParaRPr lang="zh-CN" altLang="en-US">
              <a:latin typeface="Calibri" panose="020F050202020403020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幻灯片图像占位符 1"/>
          <p:cNvSpPr>
            <a:spLocks noGrp="1" noRot="1" noChangeAspect="1"/>
          </p:cNvSpPr>
          <p:nvPr>
            <p:ph type="sldImg"/>
          </p:nvPr>
        </p:nvSpPr>
        <p:spPr>
          <a:xfrm>
            <a:off x="381000" y="685800"/>
            <a:ext cx="6096000" cy="3429000"/>
          </a:xfrm>
        </p:spPr>
      </p:sp>
      <p:sp>
        <p:nvSpPr>
          <p:cNvPr id="301058" name="备注占位符 2"/>
          <p:cNvSpPr>
            <a:spLocks noGrp="1"/>
          </p:cNvSpPr>
          <p:nvPr>
            <p:ph type="body"/>
          </p:nvPr>
        </p:nvSpPr>
        <p:spPr>
          <a:xfrm>
            <a:off x="0" y="0"/>
            <a:ext cx="0" cy="0"/>
          </a:xfrm>
          <a:prstGeom prst="rect">
            <a:avLst/>
          </a:prstGeom>
          <a:noFill/>
          <a:ln w="9525">
            <a:noFill/>
          </a:ln>
        </p:spPr>
        <p:txBody>
          <a:bodyPr anchor="t"/>
          <a:lstStyle/>
          <a:p>
            <a:pPr lvl="0"/>
            <a:endParaRPr lang="zh-CN" altLang="en-US"/>
          </a:p>
        </p:txBody>
      </p:sp>
      <p:sp>
        <p:nvSpPr>
          <p:cNvPr id="301059"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fld id="{9A0DB2DC-4C9A-4742-B13C-FB6460FD3503}" type="slidenum">
              <a:rPr lang="zh-CN" altLang="en-US">
                <a:latin typeface="Calibri" panose="020F0502020204030204" charset="0"/>
                <a:ea typeface="宋体" panose="02010600030101010101" pitchFamily="2" charset="-122"/>
              </a:rPr>
              <a:pPr lvl="0" indent="0"/>
              <a:t>137</a:t>
            </a:fld>
            <a:endParaRPr lang="zh-CN" altLang="en-US">
              <a:latin typeface="Calibri" panose="020F050202020403020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pPr/>
              <a:t>156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幻灯片图像占位符 1"/>
          <p:cNvSpPr>
            <a:spLocks noGrp="1" noRot="1" noChangeAspect="1" noTextEdit="1"/>
          </p:cNvSpPr>
          <p:nvPr>
            <p:ph type="sldImg"/>
          </p:nvPr>
        </p:nvSpPr>
        <p:spPr>
          <a:xfrm>
            <a:off x="587375" y="612775"/>
            <a:ext cx="5446713" cy="3063875"/>
          </a:xfrm>
        </p:spPr>
      </p:sp>
      <p:sp>
        <p:nvSpPr>
          <p:cNvPr id="384002" name="备注占位符 2"/>
          <p:cNvSpPr>
            <a:spLocks noGrp="1"/>
          </p:cNvSpPr>
          <p:nvPr>
            <p:ph type="body"/>
          </p:nvPr>
        </p:nvSpPr>
        <p:spPr>
          <a:xfrm>
            <a:off x="685800" y="4400550"/>
            <a:ext cx="5486400" cy="3600450"/>
          </a:xfrm>
          <a:prstGeom prst="rect">
            <a:avLst/>
          </a:prstGeom>
          <a:solidFill>
            <a:srgbClr val="FFFFFF"/>
          </a:solidFill>
          <a:ln w="9525" cap="flat" cmpd="sng">
            <a:solidFill>
              <a:srgbClr val="000000"/>
            </a:solidFill>
            <a:prstDash val="solid"/>
            <a:round/>
            <a:headEnd type="none" w="med" len="med"/>
            <a:tailEnd type="none" w="med" len="med"/>
          </a:ln>
        </p:spPr>
        <p:txBody>
          <a:bodyPr vert="horz" wrap="square" lIns="84390" tIns="42195" rIns="84390" bIns="42195" anchor="t"/>
          <a:lstStyle/>
          <a:p>
            <a:pPr lvl="0" defTabSz="914400">
              <a:spcBef>
                <a:spcPct val="0"/>
              </a:spcBef>
            </a:pPr>
            <a:endParaRPr lang="zh-CN" altLang="en-US" dirty="0"/>
          </a:p>
        </p:txBody>
      </p:sp>
      <p:sp>
        <p:nvSpPr>
          <p:cNvPr id="384003" name="灯片编号占位符 3"/>
          <p:cNvSpPr txBox="1">
            <a:spLocks noGrp="1"/>
          </p:cNvSpPr>
          <p:nvPr/>
        </p:nvSpPr>
        <p:spPr>
          <a:xfrm>
            <a:off x="3884613" y="8685213"/>
            <a:ext cx="2971800" cy="458787"/>
          </a:xfrm>
          <a:prstGeom prst="rect">
            <a:avLst/>
          </a:prstGeom>
          <a:noFill/>
          <a:ln w="9525">
            <a:noFill/>
          </a:ln>
        </p:spPr>
        <p:txBody>
          <a:bodyPr lIns="84390" tIns="42195" rIns="84390" bIns="42195" anchor="b"/>
          <a:lstStyle/>
          <a:p>
            <a:pPr lvl="0" indent="0" algn="r" defTabSz="844550"/>
            <a:fld id="{9A0DB2DC-4C9A-4742-B13C-FB6460FD3503}" type="slidenum">
              <a:rPr lang="zh-CN" altLang="en-US" sz="1100" dirty="0">
                <a:latin typeface="Calibri" panose="020F0502020204030204" charset="0"/>
                <a:ea typeface="宋体" panose="02010600030101010101" pitchFamily="2" charset="-122"/>
              </a:rPr>
              <a:pPr lvl="0" indent="0" algn="r" defTabSz="844550"/>
              <a:t>36</a:t>
            </a:fld>
            <a:endParaRPr lang="zh-CN" altLang="en-US" sz="1100" dirty="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38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40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65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72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84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a:miter/>
          </a:ln>
        </p:spPr>
      </p:sp>
      <p:sp>
        <p:nvSpPr>
          <p:cNvPr id="13314"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3315"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pPr lvl="0" indent="0" algn="r"/>
              <a:t>95</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3375"/>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2019/3/4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291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4"/>
          <p:cNvSpPr>
            <a:spLocks noGrp="1"/>
          </p:cNvSpPr>
          <p:nvPr>
            <p:ph type="dt" sz="half" idx="12"/>
          </p:nvPr>
        </p:nvSpPr>
        <p:spPr>
          <a:xfrm>
            <a:off x="457200" y="4683919"/>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8" name="页脚占位符 5"/>
          <p:cNvSpPr>
            <a:spLocks noGrp="1"/>
          </p:cNvSpPr>
          <p:nvPr>
            <p:ph type="ftr" sz="quarter" idx="3"/>
          </p:nvPr>
        </p:nvSpPr>
        <p:spPr>
          <a:xfrm>
            <a:off x="3124200" y="4683919"/>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683919"/>
            <a:ext cx="2133600" cy="357188"/>
          </a:xfrm>
          <a:prstGeom prst="rect">
            <a:avLst/>
          </a:prstGeom>
          <a:noFill/>
          <a:ln w="9525">
            <a:noFill/>
          </a:ln>
        </p:spPr>
        <p:txBody>
          <a:bodyPr vert="horz" wrap="square" lIns="91440" tIns="45720" rIns="91440" bIns="45720" numCol="1" anchor="t" anchorCtr="0" compatLnSpc="1"/>
          <a:lstStyle/>
          <a:p>
            <a:pPr algn="r" eaLnBrk="1" fontAlgn="base" hangingPunct="1">
              <a:buChar char="•"/>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algn="r" eaLnBrk="1" fontAlgn="base" hangingPunct="1">
                <a:buChar char="•"/>
              </a:pPr>
              <a:t>‹#›</a:t>
            </a:fld>
            <a:endParaRPr lang="en-US"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黑体" panose="02010609060101010101" pitchFamily="49"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pPr/>
              <a:t>2019/3/4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68.jpe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30.xml.rels><?xml version="1.0" encoding="UTF-8" standalone="yes"?>
<Relationships xmlns="http://schemas.openxmlformats.org/package/2006/relationships"><Relationship Id="rId3" Type="http://schemas.openxmlformats.org/officeDocument/2006/relationships/package" Target="../embeddings/Document1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1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slideLayout" Target="../slideLayouts/slideLayout1.xml"/><Relationship Id="rId5" Type="http://schemas.openxmlformats.org/officeDocument/2006/relationships/tags" Target="../tags/tag3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56.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microsoft.com/office/2007/relationships/hdphoto" Target="../media/image63.wdp"/><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4.xml"/><Relationship Id="rId5" Type="http://schemas.openxmlformats.org/officeDocument/2006/relationships/tags" Target="../tags/tag6.xml"/><Relationship Id="rId4"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Layout" Target="../slideLayouts/slideLayout4.xml"/><Relationship Id="rId4" Type="http://schemas.openxmlformats.org/officeDocument/2006/relationships/tags" Target="../tags/tag10.xml"/></Relationships>
</file>

<file path=ppt/slides/_rels/slide91.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Layout" Target="../slideLayouts/slideLayout4.xml"/><Relationship Id="rId4" Type="http://schemas.openxmlformats.org/officeDocument/2006/relationships/tags" Target="../tags/tag14.xml"/></Relationships>
</file>

<file path=ppt/slides/_rels/slide92.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Layout" Target="../slideLayouts/slideLayout4.xml"/><Relationship Id="rId4" Type="http://schemas.openxmlformats.org/officeDocument/2006/relationships/tags" Target="../tags/tag18.xml"/></Relationships>
</file>

<file path=ppt/slides/_rels/slide9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9325" y="797684"/>
            <a:ext cx="7056091" cy="2153285"/>
          </a:xfrm>
          <a:prstGeom prst="rect">
            <a:avLst/>
          </a:prstGeom>
          <a:noFill/>
        </p:spPr>
        <p:txBody>
          <a:bodyPr wrap="square" rtlCol="0">
            <a:spAutoFit/>
          </a:bodyPr>
          <a:lstStyle/>
          <a:p>
            <a:pPr algn="ctr"/>
            <a:r>
              <a:rPr lang="en-US" altLang="zh-CN" sz="5400" b="1" spc="225" dirty="0">
                <a:solidFill>
                  <a:schemeClr val="bg1"/>
                </a:solidFill>
                <a:latin typeface="方正兰亭粗黑简体" panose="02000000000000000000" pitchFamily="2" charset="-122"/>
                <a:ea typeface="方正兰亭粗黑简体" panose="02000000000000000000" pitchFamily="2" charset="-122"/>
              </a:rPr>
              <a:t>2019</a:t>
            </a:r>
            <a:r>
              <a:rPr lang="zh-CN" altLang="zh-CN" sz="5400" b="1" spc="225" dirty="0">
                <a:solidFill>
                  <a:schemeClr val="bg1"/>
                </a:solidFill>
                <a:latin typeface="方正兰亭粗黑简体" panose="02000000000000000000" pitchFamily="2" charset="-122"/>
                <a:ea typeface="方正兰亭粗黑简体" panose="02000000000000000000" pitchFamily="2" charset="-122"/>
              </a:rPr>
              <a:t>年高三备考之</a:t>
            </a:r>
          </a:p>
          <a:p>
            <a:pPr algn="ctr"/>
            <a:endParaRPr lang="zh-CN" altLang="zh-CN" sz="4000" b="1" spc="225" dirty="0">
              <a:solidFill>
                <a:schemeClr val="bg1"/>
              </a:solidFill>
              <a:latin typeface="方正启体简体" panose="03000509000000000000" charset="-122"/>
              <a:ea typeface="方正启体简体" panose="03000509000000000000" charset="-122"/>
            </a:endParaRPr>
          </a:p>
          <a:p>
            <a:pPr algn="ctr"/>
            <a:r>
              <a:rPr lang="zh-CN" altLang="zh-CN" sz="4000" b="1" spc="225" dirty="0">
                <a:solidFill>
                  <a:schemeClr val="bg1"/>
                </a:solidFill>
                <a:latin typeface="方正启体简体" panose="03000509000000000000" charset="-122"/>
                <a:ea typeface="方正启体简体" panose="03000509000000000000" charset="-122"/>
              </a:rPr>
              <a:t>二三轮复习及解题技巧分享</a:t>
            </a:r>
          </a:p>
        </p:txBody>
      </p:sp>
      <p:sp>
        <p:nvSpPr>
          <p:cNvPr id="13" name="文本框 12"/>
          <p:cNvSpPr txBox="1"/>
          <p:nvPr/>
        </p:nvSpPr>
        <p:spPr>
          <a:xfrm>
            <a:off x="5360670" y="3100070"/>
            <a:ext cx="3088640" cy="1076325"/>
          </a:xfrm>
          <a:prstGeom prst="rect">
            <a:avLst/>
          </a:prstGeom>
          <a:noFill/>
        </p:spPr>
        <p:txBody>
          <a:bodyPr wrap="square" rtlCol="0">
            <a:spAutoFit/>
          </a:bodyPr>
          <a:lstStyle/>
          <a:p>
            <a:pPr algn="ctr"/>
            <a:r>
              <a:rPr lang="en-US" altLang="zh-CN" sz="2400" b="1" dirty="0">
                <a:solidFill>
                  <a:schemeClr val="bg1"/>
                </a:solidFill>
                <a:latin typeface="+mn-ea"/>
              </a:rPr>
              <a:t>【</a:t>
            </a:r>
            <a:r>
              <a:rPr lang="zh-CN" altLang="en-US" sz="2400" b="1" dirty="0">
                <a:solidFill>
                  <a:schemeClr val="bg1"/>
                </a:solidFill>
                <a:latin typeface="+mn-ea"/>
              </a:rPr>
              <a:t>河北武邑</a:t>
            </a:r>
            <a:r>
              <a:rPr lang="en-US" altLang="zh-CN" sz="2400" b="1" dirty="0">
                <a:solidFill>
                  <a:schemeClr val="bg1"/>
                </a:solidFill>
                <a:latin typeface="+mn-ea"/>
              </a:rPr>
              <a:t>——</a:t>
            </a:r>
            <a:r>
              <a:rPr lang="zh-CN" altLang="en-US" sz="2400" b="1" dirty="0">
                <a:solidFill>
                  <a:schemeClr val="bg1"/>
                </a:solidFill>
                <a:latin typeface="+mn-ea"/>
              </a:rPr>
              <a:t>李楠</a:t>
            </a:r>
            <a:r>
              <a:rPr lang="en-US" altLang="zh-CN" sz="2400" b="1" dirty="0">
                <a:solidFill>
                  <a:schemeClr val="bg1"/>
                </a:solidFill>
                <a:latin typeface="+mn-ea"/>
              </a:rPr>
              <a:t>】</a:t>
            </a:r>
          </a:p>
          <a:p>
            <a:pPr algn="ctr"/>
            <a:endParaRPr lang="en-US" altLang="zh-CN" sz="2000" b="1" dirty="0">
              <a:solidFill>
                <a:schemeClr val="bg1"/>
              </a:solidFill>
              <a:latin typeface="+mn-ea"/>
            </a:endParaRPr>
          </a:p>
          <a:p>
            <a:pPr algn="ctr"/>
            <a:r>
              <a:rPr lang="en-US" altLang="zh-CN" sz="2000" b="1" dirty="0">
                <a:solidFill>
                  <a:schemeClr val="bg1"/>
                </a:solidFill>
                <a:latin typeface="楷体" panose="02010609060101010101" charset="-122"/>
                <a:ea typeface="楷体" panose="02010609060101010101" charset="-122"/>
              </a:rPr>
              <a:t>2019.03.03</a:t>
            </a:r>
          </a:p>
        </p:txBody>
      </p:sp>
      <p:pic>
        <p:nvPicPr>
          <p:cNvPr id="12" name="图片 11"/>
          <p:cNvPicPr>
            <a:picLocks noChangeAspect="1"/>
          </p:cNvPicPr>
          <p:nvPr/>
        </p:nvPicPr>
        <p:blipFill>
          <a:blip r:embed="rId3" cstate="print"/>
          <a:stretch>
            <a:fillRect/>
          </a:stretch>
        </p:blipFill>
        <p:spPr>
          <a:xfrm rot="165399">
            <a:off x="78088" y="4125124"/>
            <a:ext cx="9042680" cy="1183660"/>
          </a:xfrm>
          <a:prstGeom prst="rect">
            <a:avLst/>
          </a:prstGeom>
        </p:spPr>
      </p:pic>
      <p:pic>
        <p:nvPicPr>
          <p:cNvPr id="17" name="图片 16"/>
          <p:cNvPicPr>
            <a:picLocks noChangeAspect="1"/>
          </p:cNvPicPr>
          <p:nvPr/>
        </p:nvPicPr>
        <p:blipFill>
          <a:blip r:embed="rId4" cstate="print"/>
          <a:stretch>
            <a:fillRect/>
          </a:stretch>
        </p:blipFill>
        <p:spPr>
          <a:xfrm>
            <a:off x="7437914" y="320052"/>
            <a:ext cx="804475" cy="418655"/>
          </a:xfrm>
          <a:prstGeom prst="rect">
            <a:avLst/>
          </a:prstGeom>
        </p:spPr>
      </p:pic>
      <p:pic>
        <p:nvPicPr>
          <p:cNvPr id="18" name="图片 17"/>
          <p:cNvPicPr>
            <a:picLocks noChangeAspect="1"/>
          </p:cNvPicPr>
          <p:nvPr/>
        </p:nvPicPr>
        <p:blipFill>
          <a:blip r:embed="rId4" cstate="print"/>
          <a:stretch>
            <a:fillRect/>
          </a:stretch>
        </p:blipFill>
        <p:spPr>
          <a:xfrm>
            <a:off x="7191735" y="888377"/>
            <a:ext cx="492358" cy="256227"/>
          </a:xfrm>
          <a:prstGeom prst="rect">
            <a:avLst/>
          </a:prstGeom>
        </p:spPr>
      </p:pic>
      <p:sp>
        <p:nvSpPr>
          <p:cNvPr id="24" name="Freeform 5"/>
          <p:cNvSpPr/>
          <p:nvPr/>
        </p:nvSpPr>
        <p:spPr bwMode="auto">
          <a:xfrm>
            <a:off x="470274" y="299000"/>
            <a:ext cx="952500" cy="498475"/>
          </a:xfrm>
          <a:custGeom>
            <a:avLst/>
            <a:gdLst>
              <a:gd name="T0" fmla="*/ 262 w 289"/>
              <a:gd name="T1" fmla="*/ 59 h 150"/>
              <a:gd name="T2" fmla="*/ 249 w 289"/>
              <a:gd name="T3" fmla="*/ 61 h 150"/>
              <a:gd name="T4" fmla="*/ 245 w 289"/>
              <a:gd name="T5" fmla="*/ 60 h 150"/>
              <a:gd name="T6" fmla="*/ 225 w 289"/>
              <a:gd name="T7" fmla="*/ 66 h 150"/>
              <a:gd name="T8" fmla="*/ 223 w 289"/>
              <a:gd name="T9" fmla="*/ 63 h 150"/>
              <a:gd name="T10" fmla="*/ 192 w 289"/>
              <a:gd name="T11" fmla="*/ 31 h 150"/>
              <a:gd name="T12" fmla="*/ 179 w 289"/>
              <a:gd name="T13" fmla="*/ 32 h 150"/>
              <a:gd name="T14" fmla="*/ 177 w 289"/>
              <a:gd name="T15" fmla="*/ 32 h 150"/>
              <a:gd name="T16" fmla="*/ 169 w 289"/>
              <a:gd name="T17" fmla="*/ 31 h 150"/>
              <a:gd name="T18" fmla="*/ 132 w 289"/>
              <a:gd name="T19" fmla="*/ 2 h 150"/>
              <a:gd name="T20" fmla="*/ 88 w 289"/>
              <a:gd name="T21" fmla="*/ 32 h 150"/>
              <a:gd name="T22" fmla="*/ 73 w 289"/>
              <a:gd name="T23" fmla="*/ 26 h 150"/>
              <a:gd name="T24" fmla="*/ 38 w 289"/>
              <a:gd name="T25" fmla="*/ 51 h 150"/>
              <a:gd name="T26" fmla="*/ 30 w 289"/>
              <a:gd name="T27" fmla="*/ 50 h 150"/>
              <a:gd name="T28" fmla="*/ 1 w 289"/>
              <a:gd name="T29" fmla="*/ 74 h 150"/>
              <a:gd name="T30" fmla="*/ 25 w 289"/>
              <a:gd name="T31" fmla="*/ 103 h 150"/>
              <a:gd name="T32" fmla="*/ 43 w 289"/>
              <a:gd name="T33" fmla="*/ 99 h 150"/>
              <a:gd name="T34" fmla="*/ 83 w 289"/>
              <a:gd name="T35" fmla="*/ 140 h 150"/>
              <a:gd name="T36" fmla="*/ 123 w 289"/>
              <a:gd name="T37" fmla="*/ 122 h 150"/>
              <a:gd name="T38" fmla="*/ 166 w 289"/>
              <a:gd name="T39" fmla="*/ 148 h 150"/>
              <a:gd name="T40" fmla="*/ 219 w 289"/>
              <a:gd name="T41" fmla="*/ 124 h 150"/>
              <a:gd name="T42" fmla="*/ 228 w 289"/>
              <a:gd name="T43" fmla="*/ 126 h 150"/>
              <a:gd name="T44" fmla="*/ 253 w 289"/>
              <a:gd name="T45" fmla="*/ 115 h 150"/>
              <a:gd name="T46" fmla="*/ 254 w 289"/>
              <a:gd name="T47" fmla="*/ 114 h 150"/>
              <a:gd name="T48" fmla="*/ 257 w 289"/>
              <a:gd name="T49" fmla="*/ 115 h 150"/>
              <a:gd name="T50" fmla="*/ 287 w 289"/>
              <a:gd name="T51" fmla="*/ 90 h 150"/>
              <a:gd name="T52" fmla="*/ 262 w 289"/>
              <a:gd name="T53" fmla="*/ 5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9" h="150">
                <a:moveTo>
                  <a:pt x="262" y="59"/>
                </a:moveTo>
                <a:cubicBezTo>
                  <a:pt x="258" y="59"/>
                  <a:pt x="253" y="59"/>
                  <a:pt x="249" y="61"/>
                </a:cubicBezTo>
                <a:cubicBezTo>
                  <a:pt x="248" y="60"/>
                  <a:pt x="246" y="60"/>
                  <a:pt x="245" y="60"/>
                </a:cubicBezTo>
                <a:cubicBezTo>
                  <a:pt x="237" y="59"/>
                  <a:pt x="230" y="62"/>
                  <a:pt x="225" y="66"/>
                </a:cubicBezTo>
                <a:cubicBezTo>
                  <a:pt x="224" y="65"/>
                  <a:pt x="224" y="64"/>
                  <a:pt x="223" y="63"/>
                </a:cubicBezTo>
                <a:cubicBezTo>
                  <a:pt x="222" y="46"/>
                  <a:pt x="210" y="32"/>
                  <a:pt x="192" y="31"/>
                </a:cubicBezTo>
                <a:cubicBezTo>
                  <a:pt x="188" y="30"/>
                  <a:pt x="183" y="31"/>
                  <a:pt x="179" y="32"/>
                </a:cubicBezTo>
                <a:cubicBezTo>
                  <a:pt x="178" y="32"/>
                  <a:pt x="178" y="32"/>
                  <a:pt x="177" y="32"/>
                </a:cubicBezTo>
                <a:cubicBezTo>
                  <a:pt x="174" y="31"/>
                  <a:pt x="171" y="31"/>
                  <a:pt x="169" y="31"/>
                </a:cubicBezTo>
                <a:cubicBezTo>
                  <a:pt x="164" y="16"/>
                  <a:pt x="150" y="3"/>
                  <a:pt x="132" y="2"/>
                </a:cubicBezTo>
                <a:cubicBezTo>
                  <a:pt x="112" y="0"/>
                  <a:pt x="94" y="13"/>
                  <a:pt x="88" y="32"/>
                </a:cubicBezTo>
                <a:cubicBezTo>
                  <a:pt x="84" y="29"/>
                  <a:pt x="78" y="27"/>
                  <a:pt x="73" y="26"/>
                </a:cubicBezTo>
                <a:cubicBezTo>
                  <a:pt x="56" y="25"/>
                  <a:pt x="42" y="36"/>
                  <a:pt x="38" y="51"/>
                </a:cubicBezTo>
                <a:cubicBezTo>
                  <a:pt x="36" y="50"/>
                  <a:pt x="33" y="50"/>
                  <a:pt x="30" y="50"/>
                </a:cubicBezTo>
                <a:cubicBezTo>
                  <a:pt x="16" y="48"/>
                  <a:pt x="2" y="59"/>
                  <a:pt x="1" y="74"/>
                </a:cubicBezTo>
                <a:cubicBezTo>
                  <a:pt x="0" y="89"/>
                  <a:pt x="11" y="102"/>
                  <a:pt x="25" y="103"/>
                </a:cubicBezTo>
                <a:cubicBezTo>
                  <a:pt x="32" y="104"/>
                  <a:pt x="38" y="102"/>
                  <a:pt x="43" y="99"/>
                </a:cubicBezTo>
                <a:cubicBezTo>
                  <a:pt x="44" y="120"/>
                  <a:pt x="61" y="138"/>
                  <a:pt x="83" y="140"/>
                </a:cubicBezTo>
                <a:cubicBezTo>
                  <a:pt x="99" y="142"/>
                  <a:pt x="114" y="134"/>
                  <a:pt x="123" y="122"/>
                </a:cubicBezTo>
                <a:cubicBezTo>
                  <a:pt x="132" y="136"/>
                  <a:pt x="148" y="146"/>
                  <a:pt x="166" y="148"/>
                </a:cubicBezTo>
                <a:cubicBezTo>
                  <a:pt x="187" y="150"/>
                  <a:pt x="207" y="140"/>
                  <a:pt x="219" y="124"/>
                </a:cubicBezTo>
                <a:cubicBezTo>
                  <a:pt x="222" y="125"/>
                  <a:pt x="225" y="126"/>
                  <a:pt x="228" y="126"/>
                </a:cubicBezTo>
                <a:cubicBezTo>
                  <a:pt x="238" y="127"/>
                  <a:pt x="247" y="123"/>
                  <a:pt x="253" y="115"/>
                </a:cubicBezTo>
                <a:cubicBezTo>
                  <a:pt x="253" y="115"/>
                  <a:pt x="254" y="115"/>
                  <a:pt x="254" y="114"/>
                </a:cubicBezTo>
                <a:cubicBezTo>
                  <a:pt x="255" y="115"/>
                  <a:pt x="256" y="115"/>
                  <a:pt x="257" y="115"/>
                </a:cubicBezTo>
                <a:cubicBezTo>
                  <a:pt x="272" y="116"/>
                  <a:pt x="286" y="105"/>
                  <a:pt x="287" y="90"/>
                </a:cubicBezTo>
                <a:cubicBezTo>
                  <a:pt x="289" y="74"/>
                  <a:pt x="277" y="61"/>
                  <a:pt x="262" y="59"/>
                </a:cubicBezTo>
                <a:close/>
              </a:path>
            </a:pathLst>
          </a:custGeom>
          <a:noFill/>
          <a:ln w="12700" cap="flat">
            <a:solidFill>
              <a:srgbClr val="FFFFFF"/>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64" presetClass="path" presetSubtype="0" decel="30000" fill="hold" grpId="1" nodeType="withEffect">
                                  <p:stCondLst>
                                    <p:cond delay="0"/>
                                  </p:stCondLst>
                                  <p:childTnLst>
                                    <p:animMotion origin="layout" path="M -2.22222E-6 -1.48148E-6 L -0.09427 0.00185 " pathEditMode="relative" rAng="0" ptsTypes="AA">
                                      <p:cBhvr>
                                        <p:cTn id="12" dur="750" spd="-100000" fill="hold"/>
                                        <p:tgtEl>
                                          <p:spTgt spid="24"/>
                                        </p:tgtEl>
                                        <p:attrNameLst>
                                          <p:attrName>ppt_x</p:attrName>
                                          <p:attrName>ppt_y</p:attrName>
                                        </p:attrNameLst>
                                      </p:cBhvr>
                                      <p:rCtr x="-4722" y="93"/>
                                    </p:animMotion>
                                  </p:childTnLst>
                                </p:cTn>
                              </p:par>
                              <p:par>
                                <p:cTn id="13" presetID="64" presetClass="path" presetSubtype="0" accel="30000" decel="30000" fill="hold" grpId="2" nodeType="withEffect">
                                  <p:stCondLst>
                                    <p:cond delay="750"/>
                                  </p:stCondLst>
                                  <p:childTnLst>
                                    <p:animMotion origin="layout" path="M -2.22222E-6 -1.48148E-6 L -0.03559 0.00432 " pathEditMode="relative" rAng="0" ptsTypes="AA">
                                      <p:cBhvr>
                                        <p:cTn id="14" dur="750" fill="hold"/>
                                        <p:tgtEl>
                                          <p:spTgt spid="24"/>
                                        </p:tgtEl>
                                        <p:attrNameLst>
                                          <p:attrName>ppt_x</p:attrName>
                                          <p:attrName>ppt_y</p:attrName>
                                        </p:attrNameLst>
                                      </p:cBhvr>
                                      <p:rCtr x="-1788" y="216"/>
                                    </p:animMotion>
                                  </p:childTnLst>
                                </p:cTn>
                              </p:par>
                              <p:par>
                                <p:cTn id="15" presetID="10" presetClass="entr" presetSubtype="0" fill="hold" nodeType="withEffect">
                                  <p:stCondLst>
                                    <p:cond delay="7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64" presetClass="path" presetSubtype="0" decel="30000" fill="hold" nodeType="withEffect">
                                  <p:stCondLst>
                                    <p:cond delay="750"/>
                                  </p:stCondLst>
                                  <p:childTnLst>
                                    <p:animMotion origin="layout" path="M -1.66667E-6 2.22222E-6 L 0.09497 0.00062 " pathEditMode="relative" rAng="0" ptsTypes="AA">
                                      <p:cBhvr>
                                        <p:cTn id="19" dur="750" spd="-100000" fill="hold"/>
                                        <p:tgtEl>
                                          <p:spTgt spid="17"/>
                                        </p:tgtEl>
                                        <p:attrNameLst>
                                          <p:attrName>ppt_x</p:attrName>
                                          <p:attrName>ppt_y</p:attrName>
                                        </p:attrNameLst>
                                      </p:cBhvr>
                                      <p:rCtr x="4740" y="31"/>
                                    </p:animMotion>
                                  </p:childTnLst>
                                </p:cTn>
                              </p:par>
                              <p:par>
                                <p:cTn id="20" presetID="64" presetClass="path" presetSubtype="0" accel="30000" decel="30000" fill="hold" nodeType="withEffect">
                                  <p:stCondLst>
                                    <p:cond delay="1500"/>
                                  </p:stCondLst>
                                  <p:childTnLst>
                                    <p:animMotion origin="layout" path="M -1.66667E-6 2.22222E-6 L 0.05087 0.00185 " pathEditMode="relative" rAng="0" ptsTypes="AA">
                                      <p:cBhvr>
                                        <p:cTn id="21" dur="750" fill="hold"/>
                                        <p:tgtEl>
                                          <p:spTgt spid="17"/>
                                        </p:tgtEl>
                                        <p:attrNameLst>
                                          <p:attrName>ppt_x</p:attrName>
                                          <p:attrName>ppt_y</p:attrName>
                                        </p:attrNameLst>
                                      </p:cBhvr>
                                      <p:rCtr x="2535" y="93"/>
                                    </p:animMotion>
                                  </p:childTnLst>
                                </p:cTn>
                              </p:par>
                              <p:par>
                                <p:cTn id="22" presetID="10" presetClass="entr" presetSubtype="0" fill="hold"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64" presetClass="path" presetSubtype="0" decel="30000" fill="hold" nodeType="withEffect">
                                  <p:stCondLst>
                                    <p:cond delay="1500"/>
                                  </p:stCondLst>
                                  <p:childTnLst>
                                    <p:animMotion origin="layout" path="M -1.66667E-6 2.22222E-6 L 0.09497 0.00062 " pathEditMode="relative" rAng="0" ptsTypes="AA">
                                      <p:cBhvr>
                                        <p:cTn id="26" dur="750" spd="-100000" fill="hold"/>
                                        <p:tgtEl>
                                          <p:spTgt spid="18"/>
                                        </p:tgtEl>
                                        <p:attrNameLst>
                                          <p:attrName>ppt_x</p:attrName>
                                          <p:attrName>ppt_y</p:attrName>
                                        </p:attrNameLst>
                                      </p:cBhvr>
                                      <p:rCtr x="4740" y="31"/>
                                    </p:animMotion>
                                  </p:childTnLst>
                                </p:cTn>
                              </p:par>
                              <p:par>
                                <p:cTn id="27" presetID="64" presetClass="path" presetSubtype="0" accel="30000" decel="30000" fill="hold" nodeType="withEffect">
                                  <p:stCondLst>
                                    <p:cond delay="2250"/>
                                  </p:stCondLst>
                                  <p:childTnLst>
                                    <p:animMotion origin="layout" path="M -1.66667E-6 2.22222E-6 L 0.05087 0.00185 " pathEditMode="relative" rAng="0" ptsTypes="AA">
                                      <p:cBhvr>
                                        <p:cTn id="28" dur="750" fill="hold"/>
                                        <p:tgtEl>
                                          <p:spTgt spid="18"/>
                                        </p:tgtEl>
                                        <p:attrNameLst>
                                          <p:attrName>ppt_x</p:attrName>
                                          <p:attrName>ppt_y</p:attrName>
                                        </p:attrNameLst>
                                      </p:cBhvr>
                                      <p:rCtr x="2535" y="93"/>
                                    </p:animMotion>
                                  </p:childTnLst>
                                </p:cTn>
                              </p:par>
                            </p:childTnLst>
                          </p:cTn>
                        </p:par>
                        <p:par>
                          <p:cTn id="29" fill="hold">
                            <p:stCondLst>
                              <p:cond delay="1000"/>
                            </p:stCondLst>
                            <p:childTnLst>
                              <p:par>
                                <p:cTn id="30" presetID="23" presetClass="entr" presetSubtype="528" fill="hold" grpId="0" nodeType="afterEffect">
                                  <p:stCondLst>
                                    <p:cond delay="0"/>
                                  </p:stCondLst>
                                  <p:iterate type="lt">
                                    <p:tmPct val="15000"/>
                                  </p:iterate>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 calcmode="lin" valueType="num">
                                      <p:cBhvr>
                                        <p:cTn id="34" dur="500" fill="hold"/>
                                        <p:tgtEl>
                                          <p:spTgt spid="4"/>
                                        </p:tgtEl>
                                        <p:attrNameLst>
                                          <p:attrName>ppt_x</p:attrName>
                                        </p:attrNameLst>
                                      </p:cBhvr>
                                      <p:tavLst>
                                        <p:tav tm="0">
                                          <p:val>
                                            <p:fltVal val="0.5"/>
                                          </p:val>
                                        </p:tav>
                                        <p:tav tm="100000">
                                          <p:val>
                                            <p:strVal val="#ppt_x"/>
                                          </p:val>
                                        </p:tav>
                                      </p:tavLst>
                                    </p:anim>
                                    <p:anim calcmode="lin" valueType="num">
                                      <p:cBhvr>
                                        <p:cTn id="35" dur="500" fill="hold"/>
                                        <p:tgtEl>
                                          <p:spTgt spid="4"/>
                                        </p:tgtEl>
                                        <p:attrNameLst>
                                          <p:attrName>ppt_y</p:attrName>
                                        </p:attrNameLst>
                                      </p:cBhvr>
                                      <p:tavLst>
                                        <p:tav tm="0">
                                          <p:val>
                                            <p:fltVal val="0.5"/>
                                          </p:val>
                                        </p:tav>
                                        <p:tav tm="100000">
                                          <p:val>
                                            <p:strVal val="#ppt_y"/>
                                          </p:val>
                                        </p:tav>
                                      </p:tavLst>
                                    </p:anim>
                                  </p:childTnLst>
                                </p:cTn>
                              </p:par>
                            </p:childTnLst>
                          </p:cTn>
                        </p:par>
                        <p:par>
                          <p:cTn id="36" fill="hold">
                            <p:stCondLst>
                              <p:cond delay="5074"/>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24" grpId="0" animBg="1"/>
      <p:bldP spid="24" grpId="1" animBg="1"/>
      <p:bldP spid="24"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99" name="Rectangle 51"/>
          <p:cNvSpPr>
            <a:spLocks noGrp="1" noChangeArrowheads="1"/>
          </p:cNvSpPr>
          <p:nvPr>
            <p:ph idx="4294967295"/>
          </p:nvPr>
        </p:nvSpPr>
        <p:spPr>
          <a:xfrm>
            <a:off x="116840" y="354965"/>
            <a:ext cx="8752205" cy="4566920"/>
          </a:xfrm>
        </p:spPr>
        <p:txBody>
          <a:bodyPr vert="horz" wrap="square" lIns="91440" tIns="45720" rIns="91440" bIns="45720" numCol="1" anchor="t" anchorCtr="0" compatLnSpc="1">
            <a:normAutofit lnSpcReduction="20000"/>
          </a:bodyPr>
          <a:lstStyle/>
          <a:p>
            <a:pPr marL="0" marR="0" lvl="0" indent="0" algn="ctr"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关于教研</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制度：一课一研</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时间：</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周一下午二、周二上午一</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周三下午二、周四上午一</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周五上午二、周六上午一</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内容：</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近期的教学进度，以及微调情况；</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各类别资料的组编情况；</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正课的授课内容、授课方法、重点难点突破方法；</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工作纪律和组风建设。</a:t>
            </a:r>
          </a:p>
          <a:p>
            <a:pPr marL="342900" marR="0" lvl="0" indent="-342900" algn="l" defTabSz="914400" rtl="0" eaLnBrk="1" fontAlgn="base" latinLnBrk="0" hangingPunct="1">
              <a:lnSpc>
                <a:spcPct val="80000"/>
              </a:lnSpc>
              <a:spcBef>
                <a:spcPct val="20000"/>
              </a:spcBef>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特色：</a:t>
            </a:r>
          </a:p>
          <a:p>
            <a:pPr marL="342900" marR="0" lvl="0" indent="-342900" algn="l" defTabSz="914400" rtl="0" eaLnBrk="1" fontAlgn="base" latinLnBrk="0" hangingPunct="1">
              <a:lnSpc>
                <a:spcPct val="80000"/>
              </a:lnSpc>
              <a:spcBef>
                <a:spcPct val="20000"/>
              </a:spcBef>
              <a:buClr>
                <a:schemeClr val="hlink"/>
              </a:buClr>
              <a:buSzPct val="70000"/>
              <a:buFont typeface="Wingdings" panose="05000000000000000000" pitchFamily="2" charset="2"/>
              <a:buChar char="n"/>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mn-cs"/>
              </a:rPr>
              <a:t>五加二，白加黑，春夏秋冬不嫌累，集中体现团队的智慧。</a:t>
            </a: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endParaRPr kumimoji="0" lang="zh-CN" altLang="en-US" sz="2400" b="1" i="0" u="none" strike="noStrike" kern="0" cap="none" spc="0" normalizeH="0" baseline="0" noProof="0" dirty="0" smtClean="0">
              <a:ln>
                <a:noFill/>
              </a:ln>
              <a:solidFill>
                <a:srgbClr val="0000FF"/>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endPar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endPar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6904" y="412549"/>
            <a:ext cx="8333099" cy="3298647"/>
            <a:chOff x="-4266650" y="2685778"/>
            <a:chExt cx="7464199" cy="3260469"/>
          </a:xfrm>
        </p:grpSpPr>
        <p:sp>
          <p:nvSpPr>
            <p:cNvPr id="5" name="文本框 4337"/>
            <p:cNvSpPr txBox="1"/>
            <p:nvPr/>
          </p:nvSpPr>
          <p:spPr>
            <a:xfrm>
              <a:off x="-4266650" y="3391709"/>
              <a:ext cx="7464199" cy="25545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en-US" altLang="zh-CN" sz="2700" b="1" kern="0" dirty="0" err="1">
                  <a:solidFill>
                    <a:srgbClr val="0602A9"/>
                  </a:solidFill>
                  <a:latin typeface="楷体" panose="02010609060101010101" charset="-122"/>
                  <a:ea typeface="楷体" panose="02010609060101010101" charset="-122"/>
                  <a:cs typeface="Arial" panose="020B0604020202020204" pitchFamily="34" charset="0"/>
                  <a:sym typeface="+mn-ea"/>
                </a:rPr>
                <a:t>拓展试题选材范围</a:t>
              </a:r>
              <a:r>
                <a:rPr lang="zh-CN" altLang="en-US" sz="2700" b="1" kern="0" dirty="0">
                  <a:solidFill>
                    <a:srgbClr val="0602A9"/>
                  </a:solidFill>
                  <a:latin typeface="楷体" panose="02010609060101010101" charset="-122"/>
                  <a:ea typeface="楷体" panose="02010609060101010101" charset="-122"/>
                  <a:cs typeface="Arial" panose="020B0604020202020204" pitchFamily="34" charset="0"/>
                  <a:sym typeface="+mn-ea"/>
                </a:rPr>
                <a:t>，创新试题设计。</a:t>
              </a:r>
            </a:p>
            <a:p>
              <a:pPr lvl="0" fontAlgn="auto">
                <a:lnSpc>
                  <a:spcPct val="100000"/>
                </a:lnSpc>
                <a:defRPr/>
              </a:pPr>
              <a:r>
                <a:rPr lang="zh-CN" altLang="en-US" sz="2700" b="1" kern="0" dirty="0">
                  <a:solidFill>
                    <a:srgbClr val="FF0000"/>
                  </a:solidFill>
                  <a:latin typeface="楷体" panose="02010609060101010101" charset="-122"/>
                  <a:ea typeface="楷体" panose="02010609060101010101" charset="-122"/>
                  <a:cs typeface="Arial" panose="020B0604020202020204" pitchFamily="34" charset="0"/>
                  <a:sym typeface="+mn-ea"/>
                </a:rPr>
                <a:t>在学科知识网络的交汇点和跨学科知识的综合点（两点，笔者注）设计试题，</a:t>
              </a:r>
              <a:r>
                <a:rPr lang="zh-CN" altLang="en-US" sz="2700" b="1" kern="0" dirty="0">
                  <a:solidFill>
                    <a:prstClr val="black"/>
                  </a:solidFill>
                  <a:latin typeface="楷体" panose="02010609060101010101" charset="-122"/>
                  <a:ea typeface="楷体" panose="02010609060101010101" charset="-122"/>
                  <a:cs typeface="Arial" panose="020B0604020202020204" pitchFamily="34" charset="0"/>
                  <a:sym typeface="+mn-ea"/>
                </a:rPr>
                <a:t>突出考查学生进入高校学习所必备的</a:t>
              </a:r>
              <a:r>
                <a:rPr lang="zh-CN" altLang="en-US" sz="2700" b="1" kern="0" dirty="0">
                  <a:solidFill>
                    <a:srgbClr val="FF0000"/>
                  </a:solidFill>
                  <a:latin typeface="楷体" panose="02010609060101010101" charset="-122"/>
                  <a:ea typeface="楷体" panose="02010609060101010101" charset="-122"/>
                  <a:cs typeface="Arial" panose="020B0604020202020204" pitchFamily="34" charset="0"/>
                  <a:sym typeface="+mn-ea"/>
                </a:rPr>
                <a:t>基础知识、基本技能和核心素养，</a:t>
              </a:r>
              <a:r>
                <a:rPr lang="zh-CN" altLang="en-US" sz="2700" b="1" kern="0" dirty="0">
                  <a:solidFill>
                    <a:prstClr val="black"/>
                  </a:solidFill>
                  <a:latin typeface="楷体" panose="02010609060101010101" charset="-122"/>
                  <a:ea typeface="楷体" panose="02010609060101010101" charset="-122"/>
                  <a:cs typeface="Arial" panose="020B0604020202020204" pitchFamily="34" charset="0"/>
                  <a:sym typeface="+mn-ea"/>
                </a:rPr>
                <a:t>注重学科知识内在的联系和多学科的融合，多角度、多层次考查学生的综合素质和应用能力。</a:t>
              </a:r>
            </a:p>
          </p:txBody>
        </p:sp>
        <p:sp>
          <p:nvSpPr>
            <p:cNvPr id="6" name="文本框 4338"/>
            <p:cNvSpPr txBox="1"/>
            <p:nvPr/>
          </p:nvSpPr>
          <p:spPr>
            <a:xfrm>
              <a:off x="-4266650" y="2685778"/>
              <a:ext cx="2020772" cy="5008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700" b="1" spc="100" dirty="0">
                  <a:solidFill>
                    <a:srgbClr val="FF0000"/>
                  </a:solidFill>
                  <a:latin typeface="宋体" panose="02010600030101010101" pitchFamily="2" charset="-122"/>
                  <a:ea typeface="宋体" panose="02010600030101010101" pitchFamily="2" charset="-122"/>
                </a:rPr>
                <a:t>考查方法</a:t>
              </a:r>
            </a:p>
          </p:txBody>
        </p:sp>
        <p:sp>
          <p:nvSpPr>
            <p:cNvPr id="7" name="任意多边形 34"/>
            <p:cNvSpPr/>
            <p:nvPr/>
          </p:nvSpPr>
          <p:spPr>
            <a:xfrm>
              <a:off x="726831"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350"/>
            </a:p>
          </p:txBody>
        </p:sp>
      </p:gr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4899" y="2291715"/>
            <a:ext cx="8217175" cy="2630170"/>
          </a:xfrm>
          <a:prstGeom prst="rect">
            <a:avLst/>
          </a:prstGeom>
        </p:spPr>
        <p:txBody>
          <a:bodyPr wrap="square">
            <a:spAutoFit/>
          </a:bodyPr>
          <a:lstStyle/>
          <a:p>
            <a:r>
              <a:rPr lang="zh-CN" altLang="en-US" sz="1015" dirty="0"/>
              <a:t>　</a:t>
            </a:r>
            <a:r>
              <a:rPr lang="zh-CN" altLang="en-US" sz="1500" b="1" dirty="0">
                <a:solidFill>
                  <a:srgbClr val="FF0000"/>
                </a:solidFill>
              </a:rPr>
              <a:t>语文科开发的</a:t>
            </a:r>
            <a:r>
              <a:rPr lang="en-US" altLang="zh-CN" sz="1500" b="1" dirty="0">
                <a:solidFill>
                  <a:srgbClr val="FF0000"/>
                </a:solidFill>
              </a:rPr>
              <a:t>6</a:t>
            </a:r>
            <a:r>
              <a:rPr lang="zh-CN" altLang="en-US" sz="1500" b="1" dirty="0">
                <a:solidFill>
                  <a:srgbClr val="FF0000"/>
                </a:solidFill>
              </a:rPr>
              <a:t>种新题型分别是：</a:t>
            </a:r>
          </a:p>
          <a:p>
            <a:r>
              <a:rPr lang="zh-CN" altLang="en-US" sz="1500" b="1" dirty="0">
                <a:solidFill>
                  <a:srgbClr val="FF0000"/>
                </a:solidFill>
              </a:rPr>
              <a:t>　　（</a:t>
            </a:r>
            <a:r>
              <a:rPr lang="en-US" altLang="zh-CN" sz="1500" b="1" dirty="0" err="1">
                <a:solidFill>
                  <a:srgbClr val="FF0000"/>
                </a:solidFill>
              </a:rPr>
              <a:t>i</a:t>
            </a:r>
            <a:r>
              <a:rPr lang="zh-CN" altLang="en-US" sz="1500" b="1" dirty="0">
                <a:solidFill>
                  <a:srgbClr val="FF0000"/>
                </a:solidFill>
              </a:rPr>
              <a:t>）情境化的默写题填空题。改变给出上句，要求考生填写下句的简单记忆性默写考查，设置一个可供考生理解、使用古诗文的情境，考生在理解情境的基础上填写句子。</a:t>
            </a:r>
          </a:p>
          <a:p>
            <a:r>
              <a:rPr lang="zh-CN" altLang="en-US" sz="1500" b="1" dirty="0">
                <a:solidFill>
                  <a:srgbClr val="FF0000"/>
                </a:solidFill>
              </a:rPr>
              <a:t>　　（</a:t>
            </a:r>
            <a:r>
              <a:rPr lang="en-US" altLang="zh-CN" sz="1500" b="1" dirty="0">
                <a:solidFill>
                  <a:srgbClr val="FF0000"/>
                </a:solidFill>
              </a:rPr>
              <a:t>ii</a:t>
            </a:r>
            <a:r>
              <a:rPr lang="zh-CN" altLang="en-US" sz="1500" b="1" dirty="0">
                <a:solidFill>
                  <a:srgbClr val="FF0000"/>
                </a:solidFill>
              </a:rPr>
              <a:t>）传统文化素养选择题。从中国传统文化、世界优秀文化和社会主义优秀文化中选取内容，考查学生的文化素养。</a:t>
            </a:r>
          </a:p>
          <a:p>
            <a:r>
              <a:rPr lang="zh-CN" altLang="en-US" sz="1500" b="1" dirty="0">
                <a:solidFill>
                  <a:srgbClr val="FF0000"/>
                </a:solidFill>
              </a:rPr>
              <a:t>　　（</a:t>
            </a:r>
            <a:r>
              <a:rPr lang="en-US" altLang="zh-CN" sz="1500" b="1" dirty="0">
                <a:solidFill>
                  <a:srgbClr val="FF0000"/>
                </a:solidFill>
              </a:rPr>
              <a:t>iii</a:t>
            </a:r>
            <a:r>
              <a:rPr lang="zh-CN" altLang="en-US" sz="1500" b="1" dirty="0">
                <a:solidFill>
                  <a:srgbClr val="FF0000"/>
                </a:solidFill>
              </a:rPr>
              <a:t>）言语逻辑题选择题。通过短小材料营造生活、学习的情境，考查学生利用概念、判断、推理等形式进行思维的过程。</a:t>
            </a:r>
          </a:p>
          <a:p>
            <a:r>
              <a:rPr lang="zh-CN" altLang="en-US" sz="1500" b="1" dirty="0">
                <a:solidFill>
                  <a:srgbClr val="FF0000"/>
                </a:solidFill>
              </a:rPr>
              <a:t>　　（</a:t>
            </a:r>
            <a:r>
              <a:rPr lang="en-US" altLang="zh-CN" sz="1500" b="1" dirty="0">
                <a:solidFill>
                  <a:srgbClr val="FF0000"/>
                </a:solidFill>
              </a:rPr>
              <a:t>iv</a:t>
            </a:r>
            <a:r>
              <a:rPr lang="zh-CN" altLang="en-US" sz="1500" b="1" dirty="0">
                <a:solidFill>
                  <a:srgbClr val="FF0000"/>
                </a:solidFill>
              </a:rPr>
              <a:t>）混合型材料阅读题。拓展试题材料来源，主要考查对多元化的文字材料、信息图表的阅读理解和信息加工处理。</a:t>
            </a:r>
          </a:p>
          <a:p>
            <a:r>
              <a:rPr lang="zh-CN" altLang="en-US" sz="1500" b="1" dirty="0">
                <a:solidFill>
                  <a:srgbClr val="FF0000"/>
                </a:solidFill>
              </a:rPr>
              <a:t>　　（</a:t>
            </a:r>
            <a:r>
              <a:rPr lang="en-US" altLang="zh-CN" sz="1500" b="1" dirty="0">
                <a:solidFill>
                  <a:srgbClr val="FF0000"/>
                </a:solidFill>
              </a:rPr>
              <a:t>v</a:t>
            </a:r>
            <a:r>
              <a:rPr lang="zh-CN" altLang="en-US" sz="1500" b="1" dirty="0">
                <a:solidFill>
                  <a:srgbClr val="FF0000"/>
                </a:solidFill>
              </a:rPr>
              <a:t>）实用性写作题。写如书信、通知、消息等在社会生活中常见的实用性文章。</a:t>
            </a:r>
          </a:p>
          <a:p>
            <a:r>
              <a:rPr lang="zh-CN" altLang="en-US" sz="1500" b="1" dirty="0">
                <a:solidFill>
                  <a:srgbClr val="FF0000"/>
                </a:solidFill>
              </a:rPr>
              <a:t>　　（</a:t>
            </a:r>
            <a:r>
              <a:rPr lang="en-US" altLang="zh-CN" sz="1500" b="1" dirty="0">
                <a:solidFill>
                  <a:srgbClr val="FF0000"/>
                </a:solidFill>
              </a:rPr>
              <a:t>vi</a:t>
            </a:r>
            <a:r>
              <a:rPr lang="zh-CN" altLang="en-US" sz="1500" b="1" dirty="0">
                <a:solidFill>
                  <a:srgbClr val="FF0000"/>
                </a:solidFill>
              </a:rPr>
              <a:t>）分析性写作题。写满足学习与研究所需要的辨析论证的分析性文章。</a:t>
            </a:r>
          </a:p>
        </p:txBody>
      </p:sp>
      <p:sp>
        <p:nvSpPr>
          <p:cNvPr id="5" name="矩形 4"/>
          <p:cNvSpPr/>
          <p:nvPr/>
        </p:nvSpPr>
        <p:spPr>
          <a:xfrm>
            <a:off x="578955" y="170297"/>
            <a:ext cx="8217175" cy="2168525"/>
          </a:xfrm>
          <a:prstGeom prst="rect">
            <a:avLst/>
          </a:prstGeom>
        </p:spPr>
        <p:txBody>
          <a:bodyPr wrap="square">
            <a:spAutoFit/>
          </a:bodyPr>
          <a:lstStyle/>
          <a:p>
            <a:pPr lvl="0">
              <a:defRPr/>
            </a:pPr>
            <a:r>
              <a:rPr lang="zh-CN" altLang="en-US" sz="2700" b="1" kern="0" dirty="0">
                <a:solidFill>
                  <a:srgbClr val="00B0F0"/>
                </a:solidFill>
                <a:latin typeface="楷体" panose="02010609060101010101" charset="-122"/>
                <a:ea typeface="楷体" panose="02010609060101010101" charset="-122"/>
                <a:cs typeface="Arial" panose="020B0604020202020204" pitchFamily="34" charset="0"/>
                <a:sym typeface="+mn-ea"/>
              </a:rPr>
              <a:t>研发新题型</a:t>
            </a:r>
            <a:r>
              <a:rPr lang="zh-CN" altLang="en-US" sz="2700" b="1" kern="0" dirty="0">
                <a:solidFill>
                  <a:prstClr val="white"/>
                </a:solidFill>
                <a:latin typeface="楷体" panose="02010609060101010101" charset="-122"/>
                <a:ea typeface="楷体" panose="02010609060101010101" charset="-122"/>
                <a:cs typeface="Arial" panose="020B0604020202020204" pitchFamily="34" charset="0"/>
                <a:sym typeface="+mn-ea"/>
              </a:rPr>
              <a:t>。语文科开发了6种新题型。</a:t>
            </a:r>
          </a:p>
          <a:p>
            <a:pPr lvl="0">
              <a:defRPr/>
            </a:pPr>
            <a:r>
              <a:rPr lang="zh-CN" altLang="en-US" sz="2700" b="1" kern="0" dirty="0">
                <a:solidFill>
                  <a:prstClr val="white"/>
                </a:solidFill>
                <a:latin typeface="楷体" panose="02010609060101010101" charset="-122"/>
                <a:ea typeface="楷体" panose="02010609060101010101" charset="-122"/>
                <a:cs typeface="Arial" panose="020B0604020202020204" pitchFamily="34" charset="0"/>
                <a:sym typeface="+mn-ea"/>
              </a:rPr>
              <a:t>试</a:t>
            </a:r>
            <a:r>
              <a:rPr lang="zh-CN" altLang="en-US" sz="2700" b="1" kern="0" dirty="0">
                <a:solidFill>
                  <a:schemeClr val="tx1"/>
                </a:solidFill>
                <a:latin typeface="楷体" panose="02010609060101010101" charset="-122"/>
                <a:ea typeface="楷体" panose="02010609060101010101" charset="-122"/>
                <a:cs typeface="Arial" panose="020B0604020202020204" pitchFamily="34" charset="0"/>
                <a:sym typeface="+mn-ea"/>
              </a:rPr>
              <a:t>题的创新性设计。打破过去封闭的试题呈现方式，拓展试题材料的领域和范围，在多个领域中选取阅读材料，增加多种信息，为能力考查和素质展现提供充分的情境和背景。</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5789" y="289664"/>
            <a:ext cx="8012179" cy="3423646"/>
            <a:chOff x="-3400129" y="1671247"/>
            <a:chExt cx="7466999" cy="1103893"/>
          </a:xfrm>
        </p:grpSpPr>
        <p:sp>
          <p:nvSpPr>
            <p:cNvPr id="5" name="文本框 4337"/>
            <p:cNvSpPr txBox="1"/>
            <p:nvPr/>
          </p:nvSpPr>
          <p:spPr>
            <a:xfrm>
              <a:off x="-3399903" y="1941831"/>
              <a:ext cx="7466773" cy="8333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zh-CN" altLang="en-US" sz="2700" b="1" kern="0" dirty="0">
                  <a:solidFill>
                    <a:prstClr val="black"/>
                  </a:solidFill>
                  <a:latin typeface="楷体" panose="02010609060101010101" charset="-122"/>
                  <a:ea typeface="楷体" panose="02010609060101010101" charset="-122"/>
                  <a:cs typeface="楷体" panose="02010609060101010101" charset="-122"/>
                  <a:sym typeface="+mn-ea"/>
                </a:rPr>
                <a:t>确定语文科基于</a:t>
              </a:r>
              <a:r>
                <a:rPr lang="zh-CN" altLang="en-US" sz="2700" b="1" kern="0" dirty="0">
                  <a:solidFill>
                    <a:srgbClr val="0602A9"/>
                  </a:solidFill>
                  <a:latin typeface="楷体" panose="02010609060101010101" charset="-122"/>
                  <a:ea typeface="楷体" panose="02010609060101010101" charset="-122"/>
                  <a:cs typeface="楷体" panose="02010609060101010101" charset="-122"/>
                  <a:sym typeface="+mn-ea"/>
                </a:rPr>
                <a:t>核心素养、学科能力基础知识“三位一体”的内容结构。</a:t>
              </a:r>
            </a:p>
            <a:p>
              <a:pPr lvl="0" fontAlgn="auto">
                <a:lnSpc>
                  <a:spcPct val="100000"/>
                </a:lnSpc>
                <a:defRPr/>
              </a:pPr>
              <a:r>
                <a:rPr lang="zh-CN" altLang="en-US" sz="2700" b="1" kern="0" dirty="0">
                  <a:solidFill>
                    <a:srgbClr val="0602A9"/>
                  </a:solidFill>
                  <a:latin typeface="楷体" panose="02010609060101010101" charset="-122"/>
                  <a:ea typeface="楷体" panose="02010609060101010101" charset="-122"/>
                  <a:cs typeface="楷体" panose="02010609060101010101" charset="-122"/>
                  <a:sym typeface="+mn-ea"/>
                </a:rPr>
                <a:t>  </a:t>
              </a:r>
              <a:r>
                <a:rPr lang="zh-CN" altLang="en-US" sz="2700" b="1" kern="0" dirty="0">
                  <a:solidFill>
                    <a:schemeClr val="tx1"/>
                  </a:solidFill>
                  <a:latin typeface="楷体" panose="02010609060101010101" charset="-122"/>
                  <a:ea typeface="楷体" panose="02010609060101010101" charset="-122"/>
                  <a:cs typeface="楷体" panose="02010609060101010101" charset="-122"/>
                  <a:sym typeface="+mn-ea"/>
                </a:rPr>
                <a:t>去除对字音、字形等死记硬背的内容要求，降低程式化的语法运用考查比重，</a:t>
              </a:r>
              <a:r>
                <a:rPr lang="zh-CN" altLang="en-US" sz="2700" b="1" kern="0" dirty="0">
                  <a:solidFill>
                    <a:srgbClr val="0602A9"/>
                  </a:solidFill>
                  <a:latin typeface="楷体" panose="02010609060101010101" charset="-122"/>
                  <a:ea typeface="楷体" panose="02010609060101010101" charset="-122"/>
                  <a:cs typeface="楷体" panose="02010609060101010101" charset="-122"/>
                  <a:sym typeface="+mn-ea"/>
                </a:rPr>
                <a:t>突出语文读写核心素养，增加社会主义核心价值观、中国传统文化的内容要求。</a:t>
              </a:r>
            </a:p>
          </p:txBody>
        </p:sp>
        <p:sp>
          <p:nvSpPr>
            <p:cNvPr id="6" name="文本框 4338"/>
            <p:cNvSpPr txBox="1"/>
            <p:nvPr/>
          </p:nvSpPr>
          <p:spPr>
            <a:xfrm>
              <a:off x="-3400129" y="1671247"/>
              <a:ext cx="3612393" cy="1633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700" b="1" spc="100" dirty="0">
                  <a:solidFill>
                    <a:srgbClr val="FF0000"/>
                  </a:solidFill>
                  <a:latin typeface="宋体" panose="02010600030101010101" pitchFamily="2" charset="-122"/>
                  <a:ea typeface="宋体" panose="02010600030101010101" pitchFamily="2" charset="-122"/>
                </a:rPr>
                <a:t>更新和确定考试内容</a:t>
              </a:r>
            </a:p>
          </p:txBody>
        </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42240"/>
            <a:ext cx="7886700" cy="516890"/>
          </a:xfrm>
        </p:spPr>
        <p:txBody>
          <a:bodyPr>
            <a:normAutofit fontScale="90000"/>
          </a:bodyPr>
          <a:lstStyle/>
          <a:p>
            <a:pPr algn="ctr"/>
            <a:r>
              <a:rPr lang="zh-CN" altLang="en-US" b="1" dirty="0">
                <a:solidFill>
                  <a:srgbClr val="FFFF00"/>
                </a:solidFill>
                <a:latin typeface="宋体" panose="02010600030101010101" pitchFamily="2" charset="-122"/>
                <a:ea typeface="宋体" panose="02010600030101010101" pitchFamily="2" charset="-122"/>
                <a:cs typeface="宋体" panose="02010600030101010101" pitchFamily="2" charset="-122"/>
              </a:rPr>
              <a:t>见真知变</a:t>
            </a:r>
            <a:r>
              <a:rPr lang="en-US" altLang="zh-CN" b="1" dirty="0">
                <a:solidFill>
                  <a:srgbClr val="FFFF00"/>
                </a:solidFill>
                <a:latin typeface="宋体" panose="02010600030101010101" pitchFamily="2" charset="-122"/>
                <a:ea typeface="宋体" panose="02010600030101010101" pitchFamily="2" charset="-122"/>
                <a:cs typeface="宋体" panose="02010600030101010101" pitchFamily="2" charset="-122"/>
              </a:rPr>
              <a:t>——2018</a:t>
            </a:r>
            <a:r>
              <a:rPr lang="zh-CN" altLang="en-US" b="1" dirty="0">
                <a:solidFill>
                  <a:srgbClr val="FFFF00"/>
                </a:solidFill>
                <a:latin typeface="宋体" panose="02010600030101010101" pitchFamily="2" charset="-122"/>
                <a:ea typeface="宋体" panose="02010600030101010101" pitchFamily="2" charset="-122"/>
                <a:cs typeface="宋体" panose="02010600030101010101" pitchFamily="2" charset="-122"/>
              </a:rPr>
              <a:t>年高考语文试题</a:t>
            </a:r>
          </a:p>
        </p:txBody>
      </p:sp>
      <p:sp>
        <p:nvSpPr>
          <p:cNvPr id="21507" name="矩形 4"/>
          <p:cNvSpPr/>
          <p:nvPr/>
        </p:nvSpPr>
        <p:spPr>
          <a:xfrm>
            <a:off x="608171" y="1505312"/>
            <a:ext cx="8225231" cy="3046095"/>
          </a:xfrm>
          <a:prstGeom prst="rect">
            <a:avLst/>
          </a:prstGeom>
          <a:noFill/>
          <a:ln w="9525">
            <a:noFill/>
          </a:ln>
        </p:spPr>
        <p:txBody>
          <a:bodyPr wrap="square" anchor="t">
            <a:spAutoFit/>
          </a:bodyPr>
          <a:lstStyle/>
          <a:p>
            <a:pPr algn="just" eaLnBrk="0" hangingPunct="0">
              <a:lnSpc>
                <a:spcPct val="200000"/>
              </a:lnSpc>
            </a:pPr>
            <a:r>
              <a:rPr lang="en-US" altLang="zh-CN" sz="2100" b="1" dirty="0">
                <a:solidFill>
                  <a:schemeClr val="bg1"/>
                </a:solidFill>
                <a:latin typeface="Arial" panose="020B0604020202020204" pitchFamily="34" charset="0"/>
                <a:ea typeface="宋体" panose="02010600030101010101" pitchFamily="2" charset="-122"/>
              </a:rPr>
              <a:t>20</a:t>
            </a:r>
            <a:r>
              <a:rPr lang="zh-CN" altLang="zh-CN" sz="2100" b="1" dirty="0">
                <a:solidFill>
                  <a:schemeClr val="bg1"/>
                </a:solidFill>
                <a:latin typeface="Arial" panose="020B0604020202020204" pitchFamily="34" charset="0"/>
                <a:ea typeface="宋体" panose="02010600030101010101" pitchFamily="2" charset="-122"/>
              </a:rPr>
              <a:t>．下面是某校一则启事初稿的片段，其中有五处不合书面语体的要求，请找出并作修改。（</a:t>
            </a:r>
            <a:r>
              <a:rPr lang="en-US" altLang="zh-CN" sz="2100" b="1" dirty="0">
                <a:solidFill>
                  <a:schemeClr val="bg1"/>
                </a:solidFill>
                <a:latin typeface="Arial" panose="020B0604020202020204" pitchFamily="34" charset="0"/>
                <a:ea typeface="宋体" panose="02010600030101010101" pitchFamily="2" charset="-122"/>
              </a:rPr>
              <a:t>5</a:t>
            </a:r>
            <a:r>
              <a:rPr lang="zh-CN" altLang="zh-CN" sz="2100" b="1" dirty="0">
                <a:solidFill>
                  <a:schemeClr val="bg1"/>
                </a:solidFill>
                <a:latin typeface="Arial" panose="020B0604020202020204" pitchFamily="34" charset="0"/>
                <a:ea typeface="宋体" panose="02010600030101010101" pitchFamily="2" charset="-122"/>
              </a:rPr>
              <a:t>分）</a:t>
            </a:r>
          </a:p>
          <a:p>
            <a:pPr algn="just" eaLnBrk="0" hangingPunct="0">
              <a:lnSpc>
                <a:spcPct val="200000"/>
              </a:lnSpc>
            </a:pPr>
            <a:r>
              <a:rPr lang="en-US" altLang="zh-CN" sz="1800" b="1" dirty="0">
                <a:solidFill>
                  <a:schemeClr val="bg1"/>
                </a:solidFill>
                <a:latin typeface="楷体" panose="02010609060101010101" charset="-122"/>
                <a:ea typeface="楷体" panose="02010609060101010101" charset="-122"/>
              </a:rPr>
              <a:t>    </a:t>
            </a:r>
            <a:r>
              <a:rPr lang="zh-CN" altLang="zh-CN" sz="1800" b="1" dirty="0">
                <a:solidFill>
                  <a:schemeClr val="bg1"/>
                </a:solidFill>
                <a:latin typeface="楷体" panose="02010609060101010101" charset="-122"/>
                <a:ea typeface="楷体" panose="02010609060101010101" charset="-122"/>
              </a:rPr>
              <a:t>我校学生宿舍下水道时常堵住。后勤处认真调查了原因，发现管子陈旧，需要换掉。学校打算</a:t>
            </a:r>
            <a:r>
              <a:rPr lang="en-US" altLang="zh-CN" sz="1800" b="1" dirty="0">
                <a:solidFill>
                  <a:schemeClr val="bg1"/>
                </a:solidFill>
                <a:latin typeface="楷体" panose="02010609060101010101" charset="-122"/>
                <a:ea typeface="楷体" panose="02010609060101010101" charset="-122"/>
              </a:rPr>
              <a:t>7</a:t>
            </a:r>
            <a:r>
              <a:rPr lang="zh-CN" altLang="zh-CN" sz="1800" b="1" dirty="0">
                <a:solidFill>
                  <a:schemeClr val="bg1"/>
                </a:solidFill>
                <a:latin typeface="楷体" panose="02010609060101010101" charset="-122"/>
                <a:ea typeface="楷体" panose="02010609060101010101" charset="-122"/>
              </a:rPr>
              <a:t>月</a:t>
            </a:r>
            <a:r>
              <a:rPr lang="en-US" altLang="zh-CN" sz="1800" b="1" dirty="0">
                <a:solidFill>
                  <a:schemeClr val="bg1"/>
                </a:solidFill>
                <a:latin typeface="楷体" panose="02010609060101010101" charset="-122"/>
                <a:ea typeface="楷体" panose="02010609060101010101" charset="-122"/>
              </a:rPr>
              <a:t>15</a:t>
            </a:r>
            <a:r>
              <a:rPr lang="zh-CN" altLang="zh-CN" sz="1800" b="1" dirty="0">
                <a:solidFill>
                  <a:schemeClr val="bg1"/>
                </a:solidFill>
                <a:latin typeface="楷体" panose="02010609060101010101" charset="-122"/>
                <a:ea typeface="楷体" panose="02010609060101010101" charset="-122"/>
              </a:rPr>
              <a:t>日开始施工。施工期间正遇上暑假，为安全起见，请全体学生暑假期间不要在校住宿。望大家配合。</a:t>
            </a:r>
          </a:p>
        </p:txBody>
      </p:sp>
      <p:sp>
        <p:nvSpPr>
          <p:cNvPr id="5" name="文本框 4"/>
          <p:cNvSpPr txBox="1"/>
          <p:nvPr/>
        </p:nvSpPr>
        <p:spPr>
          <a:xfrm>
            <a:off x="728663" y="775811"/>
            <a:ext cx="1560671" cy="553085"/>
          </a:xfrm>
          <a:prstGeom prst="rect">
            <a:avLst/>
          </a:prstGeom>
          <a:noFill/>
        </p:spPr>
        <p:txBody>
          <a:bodyPr wrap="square" rtlCol="0">
            <a:spAutoFit/>
          </a:bodyPr>
          <a:lstStyle/>
          <a:p>
            <a:r>
              <a:rPr lang="zh-CN" altLang="en-US" sz="3000" b="1">
                <a:solidFill>
                  <a:srgbClr val="FF0000"/>
                </a:solidFill>
              </a:rPr>
              <a:t>新题型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a:xfrm>
            <a:off x="0" y="86995"/>
            <a:ext cx="6172200" cy="857250"/>
          </a:xfrm>
        </p:spPr>
        <p:txBody>
          <a:bodyPr vert="horz" wrap="square" lIns="68580" tIns="34290" rIns="68580" bIns="34290" anchor="ctr"/>
          <a:lstStyle/>
          <a:p>
            <a:pPr algn="l"/>
            <a:r>
              <a:rPr lang="zh-CN" altLang="zh-CN" sz="3000" b="1" dirty="0">
                <a:solidFill>
                  <a:srgbClr val="FFFF00"/>
                </a:solidFill>
              </a:rPr>
              <a:t>仍在却变了的题型</a:t>
            </a:r>
          </a:p>
        </p:txBody>
      </p:sp>
      <p:sp>
        <p:nvSpPr>
          <p:cNvPr id="22530" name="文本占位符 2"/>
          <p:cNvSpPr>
            <a:spLocks noGrp="1"/>
          </p:cNvSpPr>
          <p:nvPr>
            <p:ph type="body" sz="half" idx="4294967295"/>
          </p:nvPr>
        </p:nvSpPr>
        <p:spPr>
          <a:xfrm>
            <a:off x="0" y="920115"/>
            <a:ext cx="5792470" cy="545465"/>
          </a:xfrm>
        </p:spPr>
        <p:txBody>
          <a:bodyPr vert="horz" wrap="square" lIns="68580" tIns="34290" rIns="68580" bIns="34290" anchor="t"/>
          <a:lstStyle/>
          <a:p>
            <a:r>
              <a:rPr lang="zh-CN" altLang="zh-CN" dirty="0">
                <a:solidFill>
                  <a:schemeClr val="bg1"/>
                </a:solidFill>
              </a:rPr>
              <a:t>非连贯文本阅读，却没有了图表</a:t>
            </a:r>
          </a:p>
        </p:txBody>
      </p:sp>
      <p:pic>
        <p:nvPicPr>
          <p:cNvPr id="22531" name="图片 4"/>
          <p:cNvPicPr>
            <a:picLocks noChangeAspect="1"/>
          </p:cNvPicPr>
          <p:nvPr/>
        </p:nvPicPr>
        <p:blipFill>
          <a:blip r:embed="rId2" cstate="print">
            <a:clrChange>
              <a:clrFrom>
                <a:srgbClr val="929292"/>
              </a:clrFrom>
              <a:clrTo>
                <a:srgbClr val="929292">
                  <a:alpha val="0"/>
                </a:srgbClr>
              </a:clrTo>
            </a:clrChange>
          </a:blip>
          <a:stretch>
            <a:fillRect/>
          </a:stretch>
        </p:blipFill>
        <p:spPr>
          <a:xfrm>
            <a:off x="1600200" y="2574131"/>
            <a:ext cx="5868591" cy="2286000"/>
          </a:xfrm>
          <a:prstGeom prst="rect">
            <a:avLst/>
          </a:prstGeom>
          <a:noFill/>
          <a:ln w="9525">
            <a:noFill/>
          </a:ln>
        </p:spPr>
      </p:pic>
      <p:sp>
        <p:nvSpPr>
          <p:cNvPr id="22532" name="文本占位符 2"/>
          <p:cNvSpPr txBox="1"/>
          <p:nvPr/>
        </p:nvSpPr>
        <p:spPr>
          <a:xfrm>
            <a:off x="1296591" y="1471613"/>
            <a:ext cx="6602015" cy="545306"/>
          </a:xfrm>
          <a:prstGeom prst="rect">
            <a:avLst/>
          </a:prstGeom>
          <a:noFill/>
          <a:ln w="9525">
            <a:noFill/>
          </a:ln>
        </p:spPr>
        <p:txBody>
          <a:bodyPr anchor="t"/>
          <a:lstStyle/>
          <a:p>
            <a:pPr marL="342900" indent="-342900" eaLnBrk="0" hangingPunct="0">
              <a:spcBef>
                <a:spcPct val="20000"/>
              </a:spcBef>
              <a:buChar char="•"/>
            </a:pPr>
            <a:r>
              <a:rPr lang="en-US" altLang="zh-CN" sz="2400" dirty="0">
                <a:solidFill>
                  <a:schemeClr val="bg1"/>
                </a:solidFill>
                <a:latin typeface="Arial" panose="020B0604020202020204" pitchFamily="34" charset="0"/>
                <a:ea typeface="宋体" panose="02010600030101010101" pitchFamily="2" charset="-122"/>
              </a:rPr>
              <a:t>2017</a:t>
            </a:r>
            <a:r>
              <a:rPr lang="zh-CN" altLang="en-US" sz="2400" dirty="0">
                <a:solidFill>
                  <a:schemeClr val="bg1"/>
                </a:solidFill>
                <a:latin typeface="Arial" panose="020B0604020202020204" pitchFamily="34" charset="0"/>
                <a:ea typeface="宋体" panose="02010600030101010101" pitchFamily="2" charset="-122"/>
              </a:rPr>
              <a:t>年</a:t>
            </a:r>
            <a:r>
              <a:rPr lang="zh-CN" altLang="zh-CN" sz="2400" dirty="0">
                <a:solidFill>
                  <a:schemeClr val="bg1"/>
                </a:solidFill>
                <a:latin typeface="Arial" panose="020B0604020202020204" pitchFamily="34" charset="0"/>
                <a:ea typeface="宋体" panose="02010600030101010101" pitchFamily="2" charset="-122"/>
              </a:rPr>
              <a:t>非连贯文本阅读</a:t>
            </a:r>
            <a:r>
              <a:rPr lang="zh-CN" altLang="en-US" sz="2400" dirty="0">
                <a:solidFill>
                  <a:schemeClr val="bg1"/>
                </a:solidFill>
                <a:latin typeface="Arial" panose="020B0604020202020204" pitchFamily="34" charset="0"/>
                <a:ea typeface="宋体" panose="02010600030101010101" pitchFamily="2" charset="-122"/>
              </a:rPr>
              <a:t>“纪录片频道”话题</a:t>
            </a:r>
            <a:r>
              <a:rPr lang="zh-CN" altLang="zh-CN" sz="2400" dirty="0">
                <a:solidFill>
                  <a:schemeClr val="bg1"/>
                </a:solidFill>
                <a:latin typeface="Arial" panose="020B0604020202020204" pitchFamily="34" charset="0"/>
                <a:ea typeface="宋体" panose="02010600030101010101" pitchFamily="2" charset="-122"/>
              </a:rPr>
              <a:t>，</a:t>
            </a:r>
            <a:r>
              <a:rPr lang="zh-CN" altLang="en-US" sz="2400" dirty="0">
                <a:solidFill>
                  <a:schemeClr val="bg1"/>
                </a:solidFill>
                <a:latin typeface="Arial" panose="020B0604020202020204" pitchFamily="34" charset="0"/>
                <a:ea typeface="宋体" panose="02010600030101010101" pitchFamily="2" charset="-122"/>
              </a:rPr>
              <a:t>材料二为</a:t>
            </a:r>
            <a:r>
              <a:rPr lang="zh-CN" altLang="zh-CN" sz="2400" dirty="0">
                <a:solidFill>
                  <a:schemeClr val="bg1"/>
                </a:solidFill>
                <a:latin typeface="Arial" panose="020B0604020202020204" pitchFamily="34" charset="0"/>
                <a:ea typeface="宋体" panose="02010600030101010101" pitchFamily="2" charset="-122"/>
              </a:rPr>
              <a:t>图表</a:t>
            </a:r>
            <a:r>
              <a:rPr lang="zh-CN" altLang="en-US" sz="2400" dirty="0">
                <a:solidFill>
                  <a:schemeClr val="bg1"/>
                </a:solidFill>
                <a:latin typeface="Arial" panose="020B0604020202020204" pitchFamily="34" charset="0"/>
                <a:ea typeface="宋体" panose="02010600030101010101" pitchFamily="2" charset="-122"/>
              </a:rPr>
              <a:t>，更体现“超文本阅读”</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a:xfrm>
            <a:off x="0" y="182245"/>
            <a:ext cx="6172200" cy="558800"/>
          </a:xfrm>
        </p:spPr>
        <p:txBody>
          <a:bodyPr vert="horz" wrap="square" lIns="68580" tIns="34290" rIns="68580" bIns="34290" anchor="ctr"/>
          <a:lstStyle/>
          <a:p>
            <a:pPr algn="l"/>
            <a:r>
              <a:rPr lang="zh-CN" altLang="zh-CN" sz="3000" b="1" dirty="0">
                <a:solidFill>
                  <a:srgbClr val="FFFF00"/>
                </a:solidFill>
              </a:rPr>
              <a:t>仍在却变的题型</a:t>
            </a:r>
          </a:p>
        </p:txBody>
      </p:sp>
      <p:sp>
        <p:nvSpPr>
          <p:cNvPr id="23554" name="文本占位符 2"/>
          <p:cNvSpPr>
            <a:spLocks noGrp="1"/>
          </p:cNvSpPr>
          <p:nvPr>
            <p:ph type="body" sz="half" idx="4294967295"/>
          </p:nvPr>
        </p:nvSpPr>
        <p:spPr>
          <a:xfrm>
            <a:off x="0" y="752475"/>
            <a:ext cx="5791835" cy="371475"/>
          </a:xfrm>
        </p:spPr>
        <p:txBody>
          <a:bodyPr vert="horz" wrap="square" lIns="68580" tIns="34290" rIns="68580" bIns="34290" anchor="t">
            <a:normAutofit fontScale="90000"/>
          </a:bodyPr>
          <a:lstStyle/>
          <a:p>
            <a:r>
              <a:rPr lang="zh-CN" altLang="zh-CN" b="1" dirty="0">
                <a:solidFill>
                  <a:srgbClr val="FF0000"/>
                </a:solidFill>
              </a:rPr>
              <a:t>非连贯文本阅读，没有了图表</a:t>
            </a:r>
          </a:p>
        </p:txBody>
      </p:sp>
      <p:sp>
        <p:nvSpPr>
          <p:cNvPr id="23555" name="文本占位符 2"/>
          <p:cNvSpPr txBox="1"/>
          <p:nvPr/>
        </p:nvSpPr>
        <p:spPr>
          <a:xfrm>
            <a:off x="426512" y="1235634"/>
            <a:ext cx="8451617" cy="2547696"/>
          </a:xfrm>
          <a:prstGeom prst="rect">
            <a:avLst/>
          </a:prstGeom>
          <a:noFill/>
          <a:ln w="9525">
            <a:noFill/>
          </a:ln>
        </p:spPr>
        <p:txBody>
          <a:bodyPr anchor="t"/>
          <a:lstStyle/>
          <a:p>
            <a:pPr marL="342900" indent="-342900" eaLnBrk="0" hangingPunct="0">
              <a:spcBef>
                <a:spcPct val="20000"/>
              </a:spcBef>
              <a:buChar char="•"/>
            </a:pPr>
            <a:r>
              <a:rPr lang="en-US" altLang="zh-CN" sz="2100" dirty="0">
                <a:solidFill>
                  <a:schemeClr val="bg1"/>
                </a:solidFill>
                <a:latin typeface="Arial" panose="020B0604020202020204" pitchFamily="34" charset="0"/>
                <a:ea typeface="宋体" panose="02010600030101010101" pitchFamily="2" charset="-122"/>
              </a:rPr>
              <a:t>2018</a:t>
            </a:r>
            <a:r>
              <a:rPr lang="zh-CN" altLang="en-US" sz="2100" dirty="0">
                <a:solidFill>
                  <a:schemeClr val="bg1"/>
                </a:solidFill>
                <a:latin typeface="Arial" panose="020B0604020202020204" pitchFamily="34" charset="0"/>
                <a:ea typeface="宋体" panose="02010600030101010101" pitchFamily="2" charset="-122"/>
              </a:rPr>
              <a:t>年</a:t>
            </a:r>
            <a:r>
              <a:rPr lang="zh-CN" altLang="zh-CN" sz="2100" dirty="0">
                <a:solidFill>
                  <a:schemeClr val="bg1"/>
                </a:solidFill>
                <a:latin typeface="Arial" panose="020B0604020202020204" pitchFamily="34" charset="0"/>
                <a:ea typeface="宋体" panose="02010600030101010101" pitchFamily="2" charset="-122"/>
              </a:rPr>
              <a:t>非连贯文本阅读</a:t>
            </a:r>
            <a:r>
              <a:rPr lang="zh-CN" altLang="en-US" sz="2100" dirty="0">
                <a:solidFill>
                  <a:schemeClr val="bg1"/>
                </a:solidFill>
                <a:latin typeface="Arial" panose="020B0604020202020204" pitchFamily="34" charset="0"/>
                <a:ea typeface="宋体" panose="02010600030101010101" pitchFamily="2" charset="-122"/>
              </a:rPr>
              <a:t>“量子”话题</a:t>
            </a:r>
            <a:r>
              <a:rPr lang="zh-CN" altLang="zh-CN" sz="2100" dirty="0">
                <a:solidFill>
                  <a:schemeClr val="bg1"/>
                </a:solidFill>
                <a:latin typeface="Arial" panose="020B0604020202020204" pitchFamily="34" charset="0"/>
                <a:ea typeface="宋体" panose="02010600030101010101" pitchFamily="2" charset="-122"/>
              </a:rPr>
              <a:t>，</a:t>
            </a:r>
            <a:r>
              <a:rPr lang="zh-CN" altLang="en-US" sz="2100" dirty="0">
                <a:solidFill>
                  <a:schemeClr val="bg1"/>
                </a:solidFill>
                <a:latin typeface="Arial" panose="020B0604020202020204" pitchFamily="34" charset="0"/>
                <a:ea typeface="宋体" panose="02010600030101010101" pitchFamily="2" charset="-122"/>
              </a:rPr>
              <a:t>没有了图表，</a:t>
            </a:r>
            <a:r>
              <a:rPr lang="zh-CN" altLang="en-US" sz="2100" b="1" dirty="0">
                <a:solidFill>
                  <a:schemeClr val="bg1"/>
                </a:solidFill>
                <a:latin typeface="宋体" panose="02010600030101010101" pitchFamily="2" charset="-122"/>
                <a:ea typeface="宋体" panose="02010600030101010101" pitchFamily="2" charset="-122"/>
              </a:rPr>
              <a:t>却从选文立场上更下功夫</a:t>
            </a:r>
            <a:endParaRPr lang="en-US" altLang="zh-CN" sz="2100" b="1" dirty="0">
              <a:solidFill>
                <a:schemeClr val="bg1"/>
              </a:solidFill>
              <a:latin typeface="宋体" panose="02010600030101010101" pitchFamily="2" charset="-122"/>
              <a:ea typeface="宋体" panose="02010600030101010101" pitchFamily="2" charset="-122"/>
            </a:endParaRPr>
          </a:p>
          <a:p>
            <a:pPr marL="342900" indent="-342900" eaLnBrk="0" hangingPunct="0">
              <a:spcBef>
                <a:spcPct val="20000"/>
              </a:spcBef>
              <a:buChar char="•"/>
            </a:pPr>
            <a:r>
              <a:rPr lang="zh-CN" altLang="zh-CN" sz="2100" dirty="0">
                <a:solidFill>
                  <a:schemeClr val="bg1"/>
                </a:solidFill>
                <a:latin typeface="Arial" panose="020B0604020202020204" pitchFamily="34" charset="0"/>
                <a:ea typeface="宋体" panose="02010600030101010101" pitchFamily="2" charset="-122"/>
              </a:rPr>
              <a:t>材料一</a:t>
            </a:r>
            <a:r>
              <a:rPr lang="zh-CN" altLang="en-US" sz="2100" dirty="0">
                <a:solidFill>
                  <a:schemeClr val="bg1"/>
                </a:solidFill>
                <a:latin typeface="Arial" panose="020B0604020202020204" pitchFamily="34" charset="0"/>
                <a:ea typeface="宋体" panose="02010600030101010101" pitchFamily="2" charset="-122"/>
              </a:rPr>
              <a:t>：</a:t>
            </a:r>
            <a:r>
              <a:rPr lang="zh-CN" altLang="zh-CN" sz="2100" dirty="0">
                <a:solidFill>
                  <a:schemeClr val="bg1"/>
                </a:solidFill>
                <a:latin typeface="Arial" panose="020B0604020202020204" pitchFamily="34" charset="0"/>
                <a:ea typeface="宋体" panose="02010600030101010101" pitchFamily="2" charset="-122"/>
              </a:rPr>
              <a:t>《人民日报》的《“墨子号”，抢占量子科技创新制高点》</a:t>
            </a:r>
            <a:r>
              <a:rPr lang="zh-CN" altLang="en-US" sz="2100" dirty="0">
                <a:solidFill>
                  <a:schemeClr val="bg1"/>
                </a:solidFill>
                <a:latin typeface="Arial" panose="020B0604020202020204" pitchFamily="34" charset="0"/>
                <a:ea typeface="宋体" panose="02010600030101010101" pitchFamily="2" charset="-122"/>
              </a:rPr>
              <a:t>（新闻消息）</a:t>
            </a:r>
            <a:endParaRPr lang="en-US" altLang="zh-CN" sz="2100" dirty="0">
              <a:solidFill>
                <a:schemeClr val="bg1"/>
              </a:solidFill>
              <a:latin typeface="Arial" panose="020B0604020202020204" pitchFamily="34" charset="0"/>
              <a:ea typeface="宋体" panose="02010600030101010101" pitchFamily="2" charset="-122"/>
            </a:endParaRPr>
          </a:p>
          <a:p>
            <a:pPr marL="342900" indent="-342900" eaLnBrk="0" hangingPunct="0">
              <a:spcBef>
                <a:spcPct val="20000"/>
              </a:spcBef>
              <a:buChar char="•"/>
            </a:pPr>
            <a:r>
              <a:rPr lang="zh-CN" altLang="zh-CN" sz="2100" dirty="0">
                <a:solidFill>
                  <a:schemeClr val="bg1"/>
                </a:solidFill>
                <a:latin typeface="Arial" panose="020B0604020202020204" pitchFamily="34" charset="0"/>
                <a:ea typeface="宋体" panose="02010600030101010101" pitchFamily="2" charset="-122"/>
              </a:rPr>
              <a:t>材料二</a:t>
            </a:r>
            <a:r>
              <a:rPr lang="zh-CN" altLang="en-US" sz="2100" dirty="0">
                <a:solidFill>
                  <a:schemeClr val="bg1"/>
                </a:solidFill>
                <a:latin typeface="Arial" panose="020B0604020202020204" pitchFamily="34" charset="0"/>
                <a:ea typeface="宋体" panose="02010600030101010101" pitchFamily="2" charset="-122"/>
              </a:rPr>
              <a:t>：</a:t>
            </a:r>
            <a:r>
              <a:rPr lang="zh-CN" altLang="zh-CN" sz="2100" dirty="0">
                <a:solidFill>
                  <a:schemeClr val="bg1"/>
                </a:solidFill>
                <a:latin typeface="Arial" panose="020B0604020202020204" pitchFamily="34" charset="0"/>
                <a:ea typeface="宋体" panose="02010600030101010101" pitchFamily="2" charset="-122"/>
              </a:rPr>
              <a:t>《自然》杂志《一位把量子通信带到太空又带回地球的物理学家》</a:t>
            </a:r>
            <a:r>
              <a:rPr lang="zh-CN" altLang="en-US" sz="2100" dirty="0">
                <a:solidFill>
                  <a:schemeClr val="bg1"/>
                </a:solidFill>
                <a:latin typeface="Arial" panose="020B0604020202020204" pitchFamily="34" charset="0"/>
                <a:ea typeface="宋体" panose="02010600030101010101" pitchFamily="2" charset="-122"/>
              </a:rPr>
              <a:t>（人物通讯）</a:t>
            </a:r>
            <a:endParaRPr lang="en-US" altLang="zh-CN" sz="2100" dirty="0">
              <a:solidFill>
                <a:schemeClr val="bg1"/>
              </a:solidFill>
              <a:latin typeface="Arial" panose="020B0604020202020204" pitchFamily="34" charset="0"/>
              <a:ea typeface="宋体" panose="02010600030101010101" pitchFamily="2" charset="-122"/>
            </a:endParaRPr>
          </a:p>
          <a:p>
            <a:pPr marL="342900" indent="-342900" eaLnBrk="0" hangingPunct="0">
              <a:spcBef>
                <a:spcPct val="20000"/>
              </a:spcBef>
              <a:buChar char="•"/>
            </a:pPr>
            <a:r>
              <a:rPr lang="zh-CN" altLang="zh-CN" sz="2100" dirty="0">
                <a:solidFill>
                  <a:schemeClr val="bg1"/>
                </a:solidFill>
                <a:latin typeface="Arial" panose="020B0604020202020204" pitchFamily="34" charset="0"/>
                <a:ea typeface="宋体" panose="02010600030101010101" pitchFamily="2" charset="-122"/>
              </a:rPr>
              <a:t>材料三</a:t>
            </a:r>
            <a:r>
              <a:rPr lang="zh-CN" altLang="en-US" sz="2100" dirty="0">
                <a:solidFill>
                  <a:schemeClr val="bg1"/>
                </a:solidFill>
                <a:latin typeface="Arial" panose="020B0604020202020204" pitchFamily="34" charset="0"/>
                <a:ea typeface="宋体" panose="02010600030101010101" pitchFamily="2" charset="-122"/>
              </a:rPr>
              <a:t>：</a:t>
            </a:r>
            <a:r>
              <a:rPr lang="zh-CN" altLang="zh-CN" sz="2100" dirty="0">
                <a:solidFill>
                  <a:schemeClr val="bg1"/>
                </a:solidFill>
                <a:latin typeface="Arial" panose="020B0604020202020204" pitchFamily="34" charset="0"/>
                <a:ea typeface="宋体" panose="02010600030101010101" pitchFamily="2" charset="-122"/>
              </a:rPr>
              <a:t>《参考消息》转载日本《读卖新闻》的报道</a:t>
            </a:r>
            <a:r>
              <a:rPr lang="zh-CN" altLang="en-US" sz="2100" dirty="0">
                <a:solidFill>
                  <a:schemeClr val="bg1"/>
                </a:solidFill>
                <a:latin typeface="Arial" panose="020B0604020202020204" pitchFamily="34" charset="0"/>
                <a:ea typeface="宋体" panose="02010600030101010101" pitchFamily="2" charset="-122"/>
              </a:rPr>
              <a:t>（消息）</a:t>
            </a:r>
          </a:p>
        </p:txBody>
      </p:sp>
      <p:sp>
        <p:nvSpPr>
          <p:cNvPr id="4" name="矩形 3"/>
          <p:cNvSpPr/>
          <p:nvPr/>
        </p:nvSpPr>
        <p:spPr>
          <a:xfrm>
            <a:off x="916781" y="3894773"/>
            <a:ext cx="7396639" cy="899160"/>
          </a:xfrm>
          <a:prstGeom prst="rect">
            <a:avLst/>
          </a:prstGeom>
        </p:spPr>
        <p:txBody>
          <a:bodyPr wrap="square">
            <a:spAutoFit/>
          </a:bodyPr>
          <a:lstStyle/>
          <a:p>
            <a:pPr marL="200660" marR="0" lvl="0" indent="-200660" algn="just" defTabSz="914400" rtl="0" eaLnBrk="1" fontAlgn="base" latinLnBrk="0" hangingPunct="1">
              <a:lnSpc>
                <a:spcPct val="125000"/>
              </a:lnSpc>
              <a:spcBef>
                <a:spcPct val="0"/>
              </a:spcBef>
              <a:spcAft>
                <a:spcPts val="0"/>
              </a:spcAft>
              <a:buClrTx/>
              <a:buSzTx/>
              <a:buFont typeface="Arial" panose="020B0604020202020204" pitchFamily="34" charset="0"/>
              <a:buNone/>
              <a:defRPr/>
            </a:pPr>
            <a:r>
              <a:rPr kumimoji="0" lang="en-US" altLang="zh-CN" sz="21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9. </a:t>
            </a:r>
            <a:r>
              <a:rPr kumimoji="0" lang="zh-CN" altLang="zh-CN" sz="21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以上三则材料中，《人民日报》《自然》《读卖新闻》报道的侧重点有什么不同？为什么？结合材料简要分析。（</a:t>
            </a:r>
            <a:r>
              <a:rPr kumimoji="0" lang="en-US" altLang="zh-CN" sz="21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6</a:t>
            </a:r>
            <a:r>
              <a:rPr kumimoji="0" lang="zh-CN" altLang="zh-CN" sz="21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xfrm>
            <a:off x="0" y="65405"/>
            <a:ext cx="6172200" cy="857250"/>
          </a:xfrm>
        </p:spPr>
        <p:txBody>
          <a:bodyPr vert="horz" wrap="square" lIns="68580" tIns="34290" rIns="68580" bIns="34290" anchor="ctr"/>
          <a:lstStyle/>
          <a:p>
            <a:pPr algn="l"/>
            <a:r>
              <a:rPr lang="zh-CN" altLang="zh-CN" sz="3000" b="1" dirty="0">
                <a:solidFill>
                  <a:srgbClr val="FFFF00"/>
                </a:solidFill>
              </a:rPr>
              <a:t>仍在却变了的题型</a:t>
            </a:r>
          </a:p>
        </p:txBody>
      </p:sp>
      <p:sp>
        <p:nvSpPr>
          <p:cNvPr id="24578" name="文本占位符 2"/>
          <p:cNvSpPr>
            <a:spLocks noGrp="1"/>
          </p:cNvSpPr>
          <p:nvPr>
            <p:ph type="body" sz="half" idx="4294967295"/>
          </p:nvPr>
        </p:nvSpPr>
        <p:spPr>
          <a:xfrm>
            <a:off x="0" y="829945"/>
            <a:ext cx="6078855" cy="545465"/>
          </a:xfrm>
        </p:spPr>
        <p:txBody>
          <a:bodyPr vert="horz" wrap="square" lIns="68580" tIns="34290" rIns="68580" bIns="34290" anchor="t">
            <a:normAutofit/>
          </a:bodyPr>
          <a:lstStyle/>
          <a:p>
            <a:r>
              <a:rPr lang="zh-CN" altLang="zh-CN" b="1" dirty="0">
                <a:solidFill>
                  <a:srgbClr val="FFFF00"/>
                </a:solidFill>
              </a:rPr>
              <a:t>语病成语衔接还在，却放在非连续性文本中命题</a:t>
            </a:r>
          </a:p>
        </p:txBody>
      </p:sp>
      <p:sp>
        <p:nvSpPr>
          <p:cNvPr id="24579" name="文本占位符 2"/>
          <p:cNvSpPr txBox="1"/>
          <p:nvPr/>
        </p:nvSpPr>
        <p:spPr>
          <a:xfrm>
            <a:off x="1296591" y="1303259"/>
            <a:ext cx="5792390" cy="545306"/>
          </a:xfrm>
          <a:prstGeom prst="rect">
            <a:avLst/>
          </a:prstGeom>
          <a:noFill/>
          <a:ln w="9525">
            <a:noFill/>
          </a:ln>
        </p:spPr>
        <p:txBody>
          <a:bodyPr anchor="t"/>
          <a:lstStyle/>
          <a:p>
            <a:pPr marL="342900" indent="-342900" eaLnBrk="0" hangingPunct="0">
              <a:spcBef>
                <a:spcPct val="20000"/>
              </a:spcBef>
              <a:buChar char="•"/>
            </a:pPr>
            <a:r>
              <a:rPr lang="zh-CN" altLang="en-US" sz="2100" b="1" dirty="0">
                <a:solidFill>
                  <a:srgbClr val="FFFF00"/>
                </a:solidFill>
                <a:latin typeface="宋体" panose="02010600030101010101" pitchFamily="2" charset="-122"/>
                <a:ea typeface="宋体" panose="02010600030101010101" pitchFamily="2" charset="-122"/>
                <a:cs typeface="宋体" panose="02010600030101010101" pitchFamily="2" charset="-122"/>
              </a:rPr>
              <a:t>往年题分三家，</a:t>
            </a:r>
            <a:r>
              <a:rPr lang="en-US" altLang="zh-CN" sz="2100" b="1" dirty="0">
                <a:solidFill>
                  <a:srgbClr val="FFFF00"/>
                </a:solidFill>
                <a:latin typeface="宋体" panose="02010600030101010101" pitchFamily="2" charset="-122"/>
                <a:ea typeface="宋体" panose="02010600030101010101" pitchFamily="2" charset="-122"/>
                <a:cs typeface="宋体" panose="02010600030101010101" pitchFamily="2" charset="-122"/>
              </a:rPr>
              <a:t>18</a:t>
            </a:r>
            <a:r>
              <a:rPr lang="zh-CN" altLang="en-US" sz="2100" b="1" dirty="0">
                <a:solidFill>
                  <a:srgbClr val="FFFF00"/>
                </a:solidFill>
                <a:latin typeface="宋体" panose="02010600030101010101" pitchFamily="2" charset="-122"/>
                <a:ea typeface="宋体" panose="02010600030101010101" pitchFamily="2" charset="-122"/>
                <a:cs typeface="宋体" panose="02010600030101010101" pitchFamily="2" charset="-122"/>
              </a:rPr>
              <a:t>年是题出一文！</a:t>
            </a:r>
          </a:p>
        </p:txBody>
      </p:sp>
      <p:sp>
        <p:nvSpPr>
          <p:cNvPr id="2" name="矩形 1"/>
          <p:cNvSpPr/>
          <p:nvPr/>
        </p:nvSpPr>
        <p:spPr>
          <a:xfrm>
            <a:off x="215265" y="1779270"/>
            <a:ext cx="8046720" cy="2584450"/>
          </a:xfrm>
          <a:prstGeom prst="rect">
            <a:avLst/>
          </a:prstGeom>
        </p:spPr>
        <p:txBody>
          <a:bodyPr wrap="square">
            <a:spAutoFit/>
          </a:bodyPr>
          <a:lstStyle/>
          <a:p>
            <a:pPr marL="0" marR="0" lvl="0" indent="304800" algn="just" defTabSz="914400" rtl="0" eaLnBrk="0" fontAlgn="base" latinLnBrk="0" hangingPunct="0">
              <a:lnSpc>
                <a:spcPct val="100000"/>
              </a:lnSpc>
              <a:spcBef>
                <a:spcPct val="0"/>
              </a:spcBef>
              <a:spcAft>
                <a:spcPts val="0"/>
              </a:spcAft>
              <a:buClrTx/>
              <a:buSzTx/>
              <a:buFontTx/>
              <a:buNone/>
              <a:defRPr/>
            </a:pPr>
            <a:r>
              <a:rPr kumimoji="0" lang="zh-CN" altLang="zh-CN"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阅读下面的文字，完成</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17</a:t>
            </a:r>
            <a:r>
              <a:rPr kumimoji="0" lang="zh-CN" altLang="zh-CN"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19</a:t>
            </a:r>
            <a:r>
              <a:rPr kumimoji="0" lang="zh-CN" altLang="zh-CN"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题。</a:t>
            </a:r>
            <a:endParaRPr kumimoji="0" lang="zh-CN" altLang="zh-CN" b="1"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304800" algn="just" defTabSz="914400" rtl="0" eaLnBrk="0" fontAlgn="base" latinLnBrk="0" hangingPunct="0">
              <a:lnSpc>
                <a:spcPct val="100000"/>
              </a:lnSpc>
              <a:spcBef>
                <a:spcPct val="0"/>
              </a:spcBef>
              <a:spcAft>
                <a:spcPts val="0"/>
              </a:spcAft>
              <a:buClrTx/>
              <a:buSzTx/>
              <a:buFontTx/>
              <a:buNone/>
              <a:defRPr/>
            </a:pPr>
            <a:r>
              <a:rPr kumimoji="0" lang="en-US" altLang="zh-CN" b="1" i="0" u="none"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大洋一号</a:t>
            </a:r>
            <a:r>
              <a:rPr kumimoji="0" lang="en-US"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是中国第一艘现代化的综合性远洋科学考察船。自</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1995</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年以来，</a:t>
            </a:r>
            <a:r>
              <a:rPr kumimoji="0" lang="zh-CN" altLang="zh-CN" b="1" i="0" u="sng"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这艘船经历了大洋矿产资源研究开发专项的多个远洋调查航次和大陆架勘查多个航次的任务</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。今年，它又完成了历时</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45</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天、航程</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6208</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海里的综合海试任务。对不热悉的人而言，（</a:t>
            </a:r>
            <a:r>
              <a:rPr kumimoji="0" lang="en-US"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）。在这里，重力和</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ADCP</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实验室、磁力实验空、地震实验室、综合电子实验室、地质实验室、生物基因实验空、深拖和超短实验室等各种实验室</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en-US" altLang="zh-CN" b="1" i="0" u="sng"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     </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，分布在第三、四层船舱。由于船上配备了很多先进设备，人不用下水就能进行海底勘探，比如，深海可视采样系统可以将海底微地形地貌图像传到科学考察船上，犹如有了千里眼，海底世界可以</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en-US" altLang="zh-CN" b="1" i="0" u="sng"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 并可根据需要</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en-US" altLang="zh-CN" b="1" i="0" u="sng"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     </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地抓取矿物样品和采集海底水样；深海浅层岩芯取样钻机可以在深海底比较坚硬的岩石上钻取岩芯。</a:t>
            </a:r>
            <a:endParaRPr kumimoji="0" lang="zh-CN" altLang="zh-CN" b="1"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304800" algn="just" defTabSz="914400" rtl="0" eaLnBrk="0" fontAlgn="base" latinLnBrk="0" hangingPunct="0">
              <a:lnSpc>
                <a:spcPct val="100000"/>
              </a:lnSpc>
              <a:spcBef>
                <a:spcPct val="0"/>
              </a:spcBef>
              <a:spcAft>
                <a:spcPts val="0"/>
              </a:spcAft>
              <a:buClrTx/>
              <a:buSzTx/>
              <a:buFontTx/>
              <a:buNone/>
              <a:defRPr/>
            </a:pPr>
            <a:r>
              <a:rPr kumimoji="0" lang="en-US" altLang="zh-CN" b="1" i="0" u="none"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大洋一号</a:t>
            </a:r>
            <a:r>
              <a:rPr kumimoji="0" lang="en-US"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的远航活动，与郑和下西洋相呼应。</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600</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年前，伟大的航海家郑和七下西洋，在世界航海史上留下了光辉的一页。</a:t>
            </a:r>
            <a:r>
              <a:rPr kumimoji="0" lang="en-US" altLang="zh-CN" b="1" i="0" u="none" strike="noStrike" kern="0" cap="none" spc="0" normalizeH="0" baseline="0" noProof="0" dirty="0">
                <a:ln>
                  <a:noFill/>
                </a:ln>
                <a:solidFill>
                  <a:schemeClr val="bg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600</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年后，</a:t>
            </a:r>
            <a:r>
              <a:rPr kumimoji="0" lang="en-US"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大洋一号</a:t>
            </a:r>
            <a:r>
              <a:rPr kumimoji="0" lang="en-US"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不断进步，</a:t>
            </a:r>
            <a:r>
              <a:rPr kumimoji="0" lang="en-US" altLang="zh-CN" b="1" i="0" u="sng" strike="noStrike" kern="0" cap="none" spc="0" normalizeH="0" baseline="0" noProof="0" dirty="0">
                <a:ln>
                  <a:noFill/>
                </a:ln>
                <a:solidFill>
                  <a:schemeClr val="bg1"/>
                </a:solidFill>
                <a:effectLst/>
                <a:uLnTx/>
                <a:uFillTx/>
                <a:latin typeface="Calibri" panose="020F0502020204030204"/>
                <a:ea typeface="楷体" panose="02010609060101010101" charset="-122"/>
                <a:cs typeface="Calibri" panose="020F0502020204030204"/>
                <a:sym typeface="+mn-ea"/>
              </a:rPr>
              <a:t> </a:t>
            </a:r>
            <a:r>
              <a:rPr kumimoji="0" lang="en-US" altLang="zh-CN" b="1" i="0" u="sng" strike="noStrike" kern="0" cap="none" spc="0" normalizeH="0" baseline="0" noProof="0" dirty="0">
                <a:ln>
                  <a:noFill/>
                </a:ln>
                <a:solidFill>
                  <a:schemeClr val="bg1"/>
                </a:solidFill>
                <a:effectLst/>
                <a:uLnTx/>
                <a:uFillTx/>
                <a:latin typeface="楷体" panose="02010609060101010101" charset="-122"/>
                <a:ea typeface="等线" panose="02010600030101010101" pitchFamily="2" charset="-122"/>
                <a:cs typeface="Times New Roman" panose="02020603050405020304" pitchFamily="18" charset="0"/>
                <a:sym typeface="+mn-ea"/>
              </a:rPr>
              <a:t>     </a:t>
            </a:r>
            <a:r>
              <a:rPr kumimoji="0" lang="zh-CN" altLang="zh-CN" b="1" i="0" u="none" strike="noStrike" kern="0" cap="none" spc="0" normalizeH="0" baseline="0" noProof="0" dirty="0">
                <a:ln>
                  <a:noFill/>
                </a:ln>
                <a:solidFill>
                  <a:schemeClr val="bg1"/>
                </a:solidFill>
                <a:effectLst/>
                <a:uLnTx/>
                <a:uFillTx/>
                <a:latin typeface="等线" panose="02010600030101010101" pitchFamily="2" charset="-122"/>
                <a:ea typeface="楷体" panose="02010609060101010101" charset="-122"/>
                <a:cs typeface="Times New Roman" panose="02020603050405020304" pitchFamily="18" charset="0"/>
                <a:sym typeface="+mn-ea"/>
              </a:rPr>
              <a:t>，在《联合国海洋法公约》的法律框架下，探索海洋奥秘，开发海洋资源，以实际行动为人类和平利用海洋作出了中国人民的贡献。</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215" y="328136"/>
            <a:ext cx="9013785" cy="3265170"/>
          </a:xfrm>
          <a:prstGeom prst="rect">
            <a:avLst/>
          </a:prstGeom>
        </p:spPr>
        <p:txBody>
          <a:bodyPr wrap="square">
            <a:spAutoFit/>
          </a:bodyPr>
          <a:lstStyle/>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17</a:t>
            </a:r>
            <a:r>
              <a:rPr kumimoji="0" lang="zh-CN"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文中画横线的句子有语病，下列修改最恰当的一项是（</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这艘船经历了大洋矿产资源研究开发专项的多个远洋调查航次和大陆架勘查多个航次的调查。</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这艘船执行了大洋矿产资源研究开发专项的多个远洋调查航次和多个大陆架勘查航次的任务。</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这艘船经历了大洋矿产资源研究开发专项的多个远洋调查航次，完成了多个航次大陆架勘查任务。</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这艘船执行了大洋矿产资源研究开发专项的多个远洋调查航次，完成了多个大陆架勘查航次的任务。</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18</a:t>
            </a:r>
            <a:r>
              <a:rPr kumimoji="0" lang="zh-CN"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下列在文中括号内补写的语句，最恰当的一项是（</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en-US" altLang="zh-CN" sz="1500" b="0"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的实验室很多，就像迷宫一样</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   </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1500" b="0"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有十几个像迷宫一样的实验室</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1500" b="1"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走进</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，犹如进入了一座迷宫</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     </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进入迷宫一样的</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，会分辨不出方向</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19</a:t>
            </a:r>
            <a:r>
              <a:rPr kumimoji="0" lang="zh-CN"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依次填入文中横线上的成语，全都恰当的一项是（</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333375" marR="0" lvl="0" indent="-133350"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一应俱全</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一览无余</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易如反掌</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东山再起</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B</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应有尽有</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一览无余</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轻而易举</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再接再厉</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333375" marR="0" lvl="0" indent="-133350" algn="just" defTabSz="914400" rtl="0" eaLnBrk="0" fontAlgn="base" latinLnBrk="0" hangingPunct="0">
              <a:lnSpc>
                <a:spcPct val="125000"/>
              </a:lnSpc>
              <a:spcBef>
                <a:spcPct val="0"/>
              </a:spcBef>
              <a:spcAft>
                <a:spcPts val="0"/>
              </a:spcAft>
              <a:buClrTx/>
              <a:buSzTx/>
              <a:buFontTx/>
              <a:buNone/>
              <a:defRPr/>
            </a:pP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一应俱全</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一目了然</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轻而易举</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东山再起</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D</a:t>
            </a:r>
            <a:r>
              <a:rPr kumimoji="0" lang="en-US" altLang="zh-CN" sz="15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应有尽有</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一目了然</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易如反掌</a:t>
            </a:r>
            <a:r>
              <a:rPr kumimoji="0" lang="en-US"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15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再接再厉</a:t>
            </a:r>
            <a:endParaRPr kumimoji="0" lang="zh-CN" altLang="zh-CN" sz="15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idx="4294967295"/>
          </p:nvPr>
        </p:nvSpPr>
        <p:spPr>
          <a:xfrm>
            <a:off x="0" y="273685"/>
            <a:ext cx="7886700" cy="720090"/>
          </a:xfrm>
        </p:spPr>
        <p:txBody>
          <a:bodyPr vert="horz" wrap="square" lIns="68580" tIns="34290" rIns="68580" bIns="34290" anchor="ctr"/>
          <a:lstStyle/>
          <a:p>
            <a:pPr algn="l"/>
            <a:r>
              <a:rPr lang="zh-CN" altLang="en-US" sz="3000" b="1" dirty="0">
                <a:solidFill>
                  <a:srgbClr val="FFFF00"/>
                </a:solidFill>
              </a:rPr>
              <a:t>没有变化</a:t>
            </a:r>
            <a:r>
              <a:rPr lang="zh-CN" altLang="zh-CN" sz="3000" b="1" dirty="0">
                <a:solidFill>
                  <a:srgbClr val="FFFF00"/>
                </a:solidFill>
              </a:rPr>
              <a:t>的题型</a:t>
            </a:r>
          </a:p>
        </p:txBody>
      </p:sp>
      <p:sp>
        <p:nvSpPr>
          <p:cNvPr id="26626" name="文本占位符 2"/>
          <p:cNvSpPr>
            <a:spLocks noGrp="1"/>
          </p:cNvSpPr>
          <p:nvPr>
            <p:ph type="body" sz="half" idx="4294967295"/>
          </p:nvPr>
        </p:nvSpPr>
        <p:spPr>
          <a:xfrm>
            <a:off x="0" y="1215390"/>
            <a:ext cx="5792470" cy="523875"/>
          </a:xfrm>
        </p:spPr>
        <p:txBody>
          <a:bodyPr vert="horz" wrap="square" lIns="68580" tIns="34290" rIns="68580" bIns="34290" anchor="t"/>
          <a:lstStyle/>
          <a:p>
            <a:r>
              <a:rPr lang="zh-CN" altLang="zh-CN" dirty="0">
                <a:solidFill>
                  <a:schemeClr val="bg1"/>
                </a:solidFill>
              </a:rPr>
              <a:t>论述文阅读题</a:t>
            </a:r>
          </a:p>
        </p:txBody>
      </p:sp>
      <p:sp>
        <p:nvSpPr>
          <p:cNvPr id="26627" name="矩形 4"/>
          <p:cNvSpPr/>
          <p:nvPr/>
        </p:nvSpPr>
        <p:spPr>
          <a:xfrm>
            <a:off x="474345" y="1739741"/>
            <a:ext cx="8041005" cy="2030095"/>
          </a:xfrm>
          <a:prstGeom prst="rect">
            <a:avLst/>
          </a:prstGeom>
          <a:noFill/>
          <a:ln w="9525">
            <a:noFill/>
          </a:ln>
        </p:spPr>
        <p:txBody>
          <a:bodyPr wrap="square" anchor="t">
            <a:spAutoFit/>
          </a:bodyPr>
          <a:lstStyle/>
          <a:p>
            <a:pPr eaLnBrk="0" hangingPunct="0"/>
            <a:r>
              <a:rPr lang="en-US" altLang="zh-CN" sz="1800" b="1" dirty="0">
                <a:solidFill>
                  <a:schemeClr val="bg1"/>
                </a:solidFill>
                <a:latin typeface="Arial" panose="020B0604020202020204" pitchFamily="34" charset="0"/>
                <a:ea typeface="宋体" panose="02010600030101010101" pitchFamily="2" charset="-122"/>
              </a:rPr>
              <a:t>1</a:t>
            </a:r>
            <a:r>
              <a:rPr lang="zh-CN" altLang="zh-CN" sz="1800" b="1"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下列关于原文内容的理解和分析，不正确的一项是（</a:t>
            </a:r>
            <a:r>
              <a:rPr lang="en-US" altLang="zh-CN" sz="1800" dirty="0">
                <a:solidFill>
                  <a:schemeClr val="bg1"/>
                </a:solidFill>
                <a:latin typeface="Arial" panose="020B0604020202020204" pitchFamily="34" charset="0"/>
                <a:ea typeface="宋体" panose="02010600030101010101" pitchFamily="2" charset="-122"/>
              </a:rPr>
              <a:t>3</a:t>
            </a:r>
            <a:r>
              <a:rPr lang="zh-CN" altLang="zh-CN" sz="1800" dirty="0">
                <a:solidFill>
                  <a:schemeClr val="bg1"/>
                </a:solidFill>
                <a:latin typeface="Arial" panose="020B0604020202020204" pitchFamily="34" charset="0"/>
                <a:ea typeface="宋体" panose="02010600030101010101" pitchFamily="2" charset="-122"/>
              </a:rPr>
              <a:t>分）</a:t>
            </a:r>
          </a:p>
          <a:p>
            <a:pPr eaLnBrk="0" hangingPunct="0"/>
            <a:r>
              <a:rPr lang="en-US" altLang="zh-CN" sz="1800" b="1" dirty="0">
                <a:solidFill>
                  <a:schemeClr val="bg1"/>
                </a:solidFill>
                <a:latin typeface="Arial" panose="020B0604020202020204" pitchFamily="34" charset="0"/>
                <a:ea typeface="宋体" panose="02010600030101010101" pitchFamily="2" charset="-122"/>
              </a:rPr>
              <a:t>2</a:t>
            </a:r>
            <a:r>
              <a:rPr lang="zh-CN" altLang="zh-CN" sz="1800" b="1"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下列对原文论证的相关分析，不正确的一项是（</a:t>
            </a:r>
            <a:r>
              <a:rPr lang="en-US" altLang="zh-CN" sz="1800" dirty="0">
                <a:solidFill>
                  <a:schemeClr val="bg1"/>
                </a:solidFill>
                <a:latin typeface="Arial" panose="020B0604020202020204" pitchFamily="34" charset="0"/>
                <a:ea typeface="宋体" panose="02010600030101010101" pitchFamily="2" charset="-122"/>
              </a:rPr>
              <a:t>3</a:t>
            </a:r>
            <a:r>
              <a:rPr lang="zh-CN" altLang="zh-CN" sz="1800" dirty="0">
                <a:solidFill>
                  <a:schemeClr val="bg1"/>
                </a:solidFill>
                <a:latin typeface="Arial" panose="020B0604020202020204" pitchFamily="34" charset="0"/>
                <a:ea typeface="宋体" panose="02010600030101010101" pitchFamily="2" charset="-122"/>
              </a:rPr>
              <a:t>分）</a:t>
            </a:r>
          </a:p>
          <a:p>
            <a:pPr eaLnBrk="0" hangingPunct="0"/>
            <a:r>
              <a:rPr lang="en-US" altLang="zh-CN" sz="1800" dirty="0">
                <a:solidFill>
                  <a:schemeClr val="bg1"/>
                </a:solidFill>
                <a:latin typeface="Arial" panose="020B0604020202020204" pitchFamily="34" charset="0"/>
                <a:ea typeface="宋体" panose="02010600030101010101" pitchFamily="2" charset="-122"/>
              </a:rPr>
              <a:t>A</a:t>
            </a:r>
            <a:r>
              <a:rPr lang="zh-CN" altLang="zh-CN" sz="1800" dirty="0">
                <a:solidFill>
                  <a:schemeClr val="bg1"/>
                </a:solidFill>
                <a:latin typeface="Arial" panose="020B0604020202020204" pitchFamily="34" charset="0"/>
                <a:ea typeface="宋体" panose="02010600030101010101" pitchFamily="2" charset="-122"/>
              </a:rPr>
              <a:t>．文章采用了对比的论证手法，以突出</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新子学</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与历史上诸子之学的差异。</a:t>
            </a:r>
          </a:p>
          <a:p>
            <a:pPr eaLnBrk="0" hangingPunct="0"/>
            <a:r>
              <a:rPr lang="en-US" altLang="zh-CN" sz="1800" dirty="0">
                <a:solidFill>
                  <a:schemeClr val="bg1"/>
                </a:solidFill>
                <a:latin typeface="Arial" panose="020B0604020202020204" pitchFamily="34" charset="0"/>
                <a:ea typeface="宋体" panose="02010600030101010101" pitchFamily="2" charset="-122"/>
              </a:rPr>
              <a:t>B</a:t>
            </a:r>
            <a:r>
              <a:rPr lang="zh-CN" altLang="zh-CN" sz="1800" dirty="0">
                <a:solidFill>
                  <a:schemeClr val="bg1"/>
                </a:solidFill>
                <a:latin typeface="Arial" panose="020B0604020202020204" pitchFamily="34" charset="0"/>
                <a:ea typeface="宋体" panose="02010600030101010101" pitchFamily="2" charset="-122"/>
              </a:rPr>
              <a:t>．文章指出理解</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新子学</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的品格可从两方面入手，并就二者的关系进行论证。</a:t>
            </a:r>
          </a:p>
          <a:p>
            <a:pPr eaLnBrk="0" hangingPunct="0"/>
            <a:r>
              <a:rPr lang="en-US" altLang="zh-CN" sz="1800" dirty="0">
                <a:solidFill>
                  <a:schemeClr val="bg1"/>
                </a:solidFill>
                <a:latin typeface="Arial" panose="020B0604020202020204" pitchFamily="34" charset="0"/>
                <a:ea typeface="宋体" panose="02010600030101010101" pitchFamily="2" charset="-122"/>
              </a:rPr>
              <a:t>C</a:t>
            </a:r>
            <a:r>
              <a:rPr lang="zh-CN" altLang="zh-CN" sz="1800" dirty="0">
                <a:solidFill>
                  <a:schemeClr val="bg1"/>
                </a:solidFill>
                <a:latin typeface="Arial" panose="020B0604020202020204" pitchFamily="34" charset="0"/>
                <a:ea typeface="宋体" panose="02010600030101010101" pitchFamily="2" charset="-122"/>
              </a:rPr>
              <a:t>．文章以中西思想交融互动为前提，论证</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新子学</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接着讲</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的必要和可能。</a:t>
            </a:r>
          </a:p>
          <a:p>
            <a:pPr eaLnBrk="0" hangingPunct="0"/>
            <a:r>
              <a:rPr lang="en-US" altLang="zh-CN" sz="1800" dirty="0">
                <a:solidFill>
                  <a:schemeClr val="bg1"/>
                </a:solidFill>
                <a:latin typeface="Arial" panose="020B0604020202020204" pitchFamily="34" charset="0"/>
                <a:ea typeface="宋体" panose="02010600030101010101" pitchFamily="2" charset="-122"/>
              </a:rPr>
              <a:t>D</a:t>
            </a:r>
            <a:r>
              <a:rPr lang="zh-CN" altLang="zh-CN" sz="1800" dirty="0">
                <a:solidFill>
                  <a:schemeClr val="bg1"/>
                </a:solidFill>
                <a:latin typeface="Arial" panose="020B0604020202020204" pitchFamily="34" charset="0"/>
                <a:ea typeface="宋体" panose="02010600030101010101" pitchFamily="2" charset="-122"/>
              </a:rPr>
              <a:t>．文章论证</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照着讲</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接着讲</a:t>
            </a:r>
            <a:r>
              <a:rPr lang="en-US" altLang="zh-CN" sz="1800"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无法分离，是按从逻辑到现实的顺序推进的。</a:t>
            </a:r>
            <a:endParaRPr lang="en-US" altLang="zh-CN" sz="1800" dirty="0">
              <a:solidFill>
                <a:schemeClr val="bg1"/>
              </a:solidFill>
              <a:latin typeface="Arial" panose="020B0604020202020204" pitchFamily="34" charset="0"/>
              <a:ea typeface="宋体" panose="02010600030101010101" pitchFamily="2" charset="-122"/>
            </a:endParaRPr>
          </a:p>
          <a:p>
            <a:pPr eaLnBrk="0" hangingPunct="0"/>
            <a:r>
              <a:rPr lang="en-US" altLang="zh-CN" sz="1800" b="1" dirty="0">
                <a:solidFill>
                  <a:schemeClr val="bg1"/>
                </a:solidFill>
                <a:latin typeface="Arial" panose="020B0604020202020204" pitchFamily="34" charset="0"/>
                <a:ea typeface="宋体" panose="02010600030101010101" pitchFamily="2" charset="-122"/>
              </a:rPr>
              <a:t>3</a:t>
            </a:r>
            <a:r>
              <a:rPr lang="zh-CN" altLang="zh-CN" sz="1800" b="1"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根据原文内容，下列说法正确的一项是（</a:t>
            </a:r>
            <a:r>
              <a:rPr lang="en-US" altLang="zh-CN" sz="1800" dirty="0">
                <a:solidFill>
                  <a:schemeClr val="bg1"/>
                </a:solidFill>
                <a:latin typeface="Arial" panose="020B0604020202020204" pitchFamily="34" charset="0"/>
                <a:ea typeface="宋体" panose="02010600030101010101" pitchFamily="2" charset="-122"/>
              </a:rPr>
              <a:t>3</a:t>
            </a:r>
            <a:r>
              <a:rPr lang="zh-CN" altLang="zh-CN" sz="1800" dirty="0">
                <a:solidFill>
                  <a:schemeClr val="bg1"/>
                </a:solidFill>
                <a:latin typeface="Arial" panose="020B0604020202020204" pitchFamily="34" charset="0"/>
                <a:ea typeface="宋体" panose="02010600030101010101" pitchFamily="2" charset="-122"/>
              </a:rPr>
              <a:t>分）</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idx="4294967295"/>
          </p:nvPr>
        </p:nvSpPr>
        <p:spPr>
          <a:xfrm>
            <a:off x="0" y="273685"/>
            <a:ext cx="7886700" cy="588645"/>
          </a:xfrm>
        </p:spPr>
        <p:txBody>
          <a:bodyPr vert="horz" wrap="square" lIns="68580" tIns="34290" rIns="68580" bIns="34290" anchor="ctr"/>
          <a:lstStyle/>
          <a:p>
            <a:pPr algn="l"/>
            <a:r>
              <a:rPr lang="zh-CN" altLang="en-US" sz="3000" b="1" dirty="0">
                <a:solidFill>
                  <a:srgbClr val="FFFF00"/>
                </a:solidFill>
              </a:rPr>
              <a:t>没有变化</a:t>
            </a:r>
            <a:r>
              <a:rPr lang="zh-CN" altLang="zh-CN" sz="3000" b="1" dirty="0">
                <a:solidFill>
                  <a:srgbClr val="FFFF00"/>
                </a:solidFill>
              </a:rPr>
              <a:t>的题型</a:t>
            </a:r>
          </a:p>
        </p:txBody>
      </p:sp>
      <p:sp>
        <p:nvSpPr>
          <p:cNvPr id="27650" name="文本占位符 2"/>
          <p:cNvSpPr>
            <a:spLocks noGrp="1"/>
          </p:cNvSpPr>
          <p:nvPr>
            <p:ph type="body" sz="half" idx="4294967295"/>
          </p:nvPr>
        </p:nvSpPr>
        <p:spPr>
          <a:xfrm>
            <a:off x="1144905" y="1216025"/>
            <a:ext cx="7999095" cy="3082290"/>
          </a:xfrm>
        </p:spPr>
        <p:txBody>
          <a:bodyPr vert="horz" wrap="square" lIns="68580" tIns="34290" rIns="68580" bIns="34290" anchor="t">
            <a:normAutofit/>
          </a:bodyPr>
          <a:lstStyle/>
          <a:p>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古文阅读题</a:t>
            </a:r>
            <a:r>
              <a:rPr lang="zh-CN" altLang="en-US" sz="1800"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《晋书</a:t>
            </a:r>
            <a:r>
              <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鲁芝传》</a:t>
            </a:r>
            <a:r>
              <a:rPr lang="zh-CN" altLang="en-US" sz="1800" dirty="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r>
              <a:rPr lang="en-US" altLang="zh-CN" sz="1800" b="1" dirty="0">
                <a:solidFill>
                  <a:schemeClr val="bg1"/>
                </a:solidFill>
                <a:latin typeface="宋体" panose="02010600030101010101" pitchFamily="2" charset="-122"/>
                <a:ea typeface="宋体" panose="02010600030101010101" pitchFamily="2" charset="-122"/>
                <a:cs typeface="宋体" panose="02010600030101010101" pitchFamily="2" charset="-122"/>
              </a:rPr>
              <a:t>10. </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下列对文中画波浪线部分的断句，正确的一项是（</a:t>
            </a:r>
            <a:r>
              <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3</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a:t>
            </a:r>
          </a:p>
          <a:p>
            <a:r>
              <a:rPr lang="en-US" altLang="zh-CN" sz="1800" b="1" dirty="0">
                <a:solidFill>
                  <a:schemeClr val="bg1"/>
                </a:solidFill>
                <a:latin typeface="宋体" panose="02010600030101010101" pitchFamily="2" charset="-122"/>
                <a:ea typeface="宋体" panose="02010600030101010101" pitchFamily="2" charset="-122"/>
                <a:cs typeface="宋体" panose="02010600030101010101" pitchFamily="2" charset="-122"/>
              </a:rPr>
              <a:t>11. </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下列对文中加点词语的相关内容的解说，不正确的一项是（</a:t>
            </a:r>
            <a:r>
              <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3</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分）</a:t>
            </a:r>
          </a:p>
          <a:p>
            <a:r>
              <a:rPr lang="en-US" altLang="zh-CN" sz="1800" b="1" dirty="0">
                <a:solidFill>
                  <a:schemeClr val="bg1"/>
                </a:solidFill>
                <a:latin typeface="宋体" panose="02010600030101010101" pitchFamily="2" charset="-122"/>
                <a:ea typeface="宋体" panose="02010600030101010101" pitchFamily="2" charset="-122"/>
                <a:cs typeface="宋体" panose="02010600030101010101" pitchFamily="2" charset="-122"/>
              </a:rPr>
              <a:t>12. </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下列对原文有关内容的概括和分析，不正确的一项是（</a:t>
            </a:r>
            <a:r>
              <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3</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分）</a:t>
            </a:r>
          </a:p>
          <a:p>
            <a:r>
              <a:rPr lang="en-US" altLang="zh-CN" sz="1800" b="1" dirty="0">
                <a:solidFill>
                  <a:schemeClr val="bg1"/>
                </a:solidFill>
                <a:latin typeface="宋体" panose="02010600030101010101" pitchFamily="2" charset="-122"/>
                <a:ea typeface="宋体" panose="02010600030101010101" pitchFamily="2" charset="-122"/>
                <a:cs typeface="宋体" panose="02010600030101010101" pitchFamily="2" charset="-122"/>
              </a:rPr>
              <a:t>13</a:t>
            </a:r>
            <a:r>
              <a:rPr lang="zh-CN" altLang="zh-CN" sz="1800" b="1"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把文中画横线的句子翻译成现代汉语（</a:t>
            </a:r>
            <a:r>
              <a:rPr lang="en-US"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10</a:t>
            </a:r>
            <a:r>
              <a:rPr lang="zh-CN" altLang="zh-CN" sz="1800" dirty="0">
                <a:solidFill>
                  <a:schemeClr val="bg1"/>
                </a:solidFill>
                <a:latin typeface="宋体" panose="02010600030101010101" pitchFamily="2" charset="-122"/>
                <a:ea typeface="宋体" panose="02010600030101010101" pitchFamily="2" charset="-122"/>
                <a:cs typeface="宋体" panose="02010600030101010101" pitchFamily="2" charset="-122"/>
              </a:rPr>
              <a:t>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91aa709ecd13926f63db224afc24c6"/>
          <p:cNvPicPr>
            <a:picLocks noChangeAspect="1"/>
          </p:cNvPicPr>
          <p:nvPr/>
        </p:nvPicPr>
        <p:blipFill>
          <a:blip r:embed="rId2" cstate="print"/>
          <a:stretch>
            <a:fillRect/>
          </a:stretch>
        </p:blipFill>
        <p:spPr>
          <a:xfrm>
            <a:off x="-6350" y="2540"/>
            <a:ext cx="4131945" cy="3100705"/>
          </a:xfrm>
          <a:prstGeom prst="rect">
            <a:avLst/>
          </a:prstGeom>
        </p:spPr>
      </p:pic>
      <p:pic>
        <p:nvPicPr>
          <p:cNvPr id="3" name="图片 2" descr="5e8a7e72c16b2af170a75ced9c6c5f3"/>
          <p:cNvPicPr>
            <a:picLocks noChangeAspect="1"/>
          </p:cNvPicPr>
          <p:nvPr/>
        </p:nvPicPr>
        <p:blipFill>
          <a:blip r:embed="rId3" cstate="print"/>
          <a:stretch>
            <a:fillRect/>
          </a:stretch>
        </p:blipFill>
        <p:spPr>
          <a:xfrm>
            <a:off x="4125595" y="2540"/>
            <a:ext cx="5010785" cy="2055495"/>
          </a:xfrm>
          <a:prstGeom prst="rect">
            <a:avLst/>
          </a:prstGeom>
        </p:spPr>
      </p:pic>
      <p:pic>
        <p:nvPicPr>
          <p:cNvPr id="4" name="图片 3" descr="6b2083c274e0bc3ba4c22982d3b8a23"/>
          <p:cNvPicPr>
            <a:picLocks noChangeAspect="1"/>
          </p:cNvPicPr>
          <p:nvPr/>
        </p:nvPicPr>
        <p:blipFill>
          <a:blip r:embed="rId4" cstate="print"/>
          <a:stretch>
            <a:fillRect/>
          </a:stretch>
        </p:blipFill>
        <p:spPr>
          <a:xfrm>
            <a:off x="-6350" y="2058035"/>
            <a:ext cx="4131945" cy="3100705"/>
          </a:xfrm>
          <a:prstGeom prst="rect">
            <a:avLst/>
          </a:prstGeom>
        </p:spPr>
      </p:pic>
      <p:pic>
        <p:nvPicPr>
          <p:cNvPr id="5" name="图片 4" descr="9e254271114f69526944fbea9b6fdce"/>
          <p:cNvPicPr>
            <a:picLocks noChangeAspect="1"/>
          </p:cNvPicPr>
          <p:nvPr/>
        </p:nvPicPr>
        <p:blipFill>
          <a:blip r:embed="rId5" cstate="print"/>
          <a:stretch>
            <a:fillRect/>
          </a:stretch>
        </p:blipFill>
        <p:spPr>
          <a:xfrm>
            <a:off x="4125595" y="2058035"/>
            <a:ext cx="5010785" cy="3101340"/>
          </a:xfrm>
          <a:prstGeom prst="rect">
            <a:avLst/>
          </a:prstGeom>
        </p:spPr>
      </p:pic>
      <p:pic>
        <p:nvPicPr>
          <p:cNvPr id="6" name="图片 5" descr="060a83f511146db0ddb085f24a363db"/>
          <p:cNvPicPr>
            <a:picLocks noChangeAspect="1"/>
          </p:cNvPicPr>
          <p:nvPr/>
        </p:nvPicPr>
        <p:blipFill>
          <a:blip r:embed="rId6" cstate="print"/>
          <a:stretch>
            <a:fillRect/>
          </a:stretch>
        </p:blipFill>
        <p:spPr>
          <a:xfrm>
            <a:off x="4125595" y="1314450"/>
            <a:ext cx="5010785" cy="2028825"/>
          </a:xfrm>
          <a:prstGeom prst="rect">
            <a:avLst/>
          </a:prstGeom>
        </p:spPr>
      </p:pic>
      <p:sp>
        <p:nvSpPr>
          <p:cNvPr id="403458" name="文本框 403457"/>
          <p:cNvSpPr txBox="1"/>
          <p:nvPr/>
        </p:nvSpPr>
        <p:spPr>
          <a:xfrm>
            <a:off x="-6350" y="2540"/>
            <a:ext cx="4904740" cy="583565"/>
          </a:xfrm>
          <a:prstGeom prst="rect">
            <a:avLst/>
          </a:prstGeom>
          <a:noFill/>
          <a:ln w="9525">
            <a:noFill/>
          </a:ln>
        </p:spPr>
        <p:txBody>
          <a:bodyPr wrap="square"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FF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我们的说课，是酱婶儿的</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idx="4294967295"/>
          </p:nvPr>
        </p:nvSpPr>
        <p:spPr>
          <a:xfrm>
            <a:off x="0" y="82550"/>
            <a:ext cx="7886700" cy="993775"/>
          </a:xfrm>
        </p:spPr>
        <p:txBody>
          <a:bodyPr vert="horz" wrap="square" lIns="68580" tIns="34290" rIns="68580" bIns="34290" anchor="ctr"/>
          <a:lstStyle/>
          <a:p>
            <a:pPr algn="l"/>
            <a:r>
              <a:rPr lang="zh-CN" altLang="en-US" sz="3000" b="1" dirty="0">
                <a:solidFill>
                  <a:srgbClr val="FFFF00"/>
                </a:solidFill>
              </a:rPr>
              <a:t>没有变化</a:t>
            </a:r>
            <a:r>
              <a:rPr lang="zh-CN" altLang="zh-CN" sz="3000" b="1" dirty="0">
                <a:solidFill>
                  <a:srgbClr val="FFFF00"/>
                </a:solidFill>
              </a:rPr>
              <a:t>的题型</a:t>
            </a:r>
          </a:p>
        </p:txBody>
      </p:sp>
      <p:sp>
        <p:nvSpPr>
          <p:cNvPr id="28674" name="文本占位符 2"/>
          <p:cNvSpPr>
            <a:spLocks noGrp="1"/>
          </p:cNvSpPr>
          <p:nvPr>
            <p:ph type="body" sz="half" idx="4294967295"/>
          </p:nvPr>
        </p:nvSpPr>
        <p:spPr>
          <a:xfrm>
            <a:off x="0" y="953770"/>
            <a:ext cx="5924550" cy="523875"/>
          </a:xfrm>
        </p:spPr>
        <p:txBody>
          <a:bodyPr vert="horz" wrap="square" lIns="68580" tIns="34290" rIns="68580" bIns="34290" anchor="t"/>
          <a:lstStyle/>
          <a:p>
            <a:r>
              <a:rPr lang="zh-CN" altLang="zh-CN" b="1" dirty="0">
                <a:solidFill>
                  <a:srgbClr val="FFFF00"/>
                </a:solidFill>
              </a:rPr>
              <a:t>写作题</a:t>
            </a:r>
            <a:r>
              <a:rPr lang="en-US" altLang="zh-CN" b="1" dirty="0">
                <a:solidFill>
                  <a:srgbClr val="FFFF00"/>
                </a:solidFill>
              </a:rPr>
              <a:t>——</a:t>
            </a:r>
            <a:r>
              <a:rPr lang="zh-CN" altLang="en-US" b="1" dirty="0">
                <a:solidFill>
                  <a:srgbClr val="FF0000"/>
                </a:solidFill>
              </a:rPr>
              <a:t>甲卷</a:t>
            </a:r>
            <a:r>
              <a:rPr lang="zh-CN" altLang="zh-CN" b="1" dirty="0">
                <a:solidFill>
                  <a:srgbClr val="FFFF00"/>
                </a:solidFill>
              </a:rPr>
              <a:t>仍是</a:t>
            </a:r>
            <a:r>
              <a:rPr lang="zh-CN" altLang="zh-CN" b="1" dirty="0">
                <a:solidFill>
                  <a:srgbClr val="FF0000"/>
                </a:solidFill>
              </a:rPr>
              <a:t>政治老师</a:t>
            </a:r>
            <a:r>
              <a:rPr lang="zh-CN" altLang="zh-CN" b="1" dirty="0">
                <a:solidFill>
                  <a:srgbClr val="FFFF00"/>
                </a:solidFill>
              </a:rPr>
              <a:t>出的题！</a:t>
            </a:r>
          </a:p>
        </p:txBody>
      </p:sp>
      <p:sp>
        <p:nvSpPr>
          <p:cNvPr id="28676" name="矩形 1"/>
          <p:cNvSpPr/>
          <p:nvPr/>
        </p:nvSpPr>
        <p:spPr>
          <a:xfrm>
            <a:off x="564901" y="1406324"/>
            <a:ext cx="8291989" cy="2584450"/>
          </a:xfrm>
          <a:prstGeom prst="rect">
            <a:avLst/>
          </a:prstGeom>
          <a:noFill/>
          <a:ln w="9525">
            <a:noFill/>
          </a:ln>
        </p:spPr>
        <p:txBody>
          <a:bodyPr wrap="square" anchor="t">
            <a:spAutoFit/>
          </a:bodyPr>
          <a:lstStyle/>
          <a:p>
            <a:pPr eaLnBrk="0" fontAlgn="auto" hangingPunct="0">
              <a:lnSpc>
                <a:spcPct val="150000"/>
              </a:lnSpc>
            </a:pPr>
            <a:r>
              <a:rPr lang="en-US" altLang="zh-CN" sz="2700" dirty="0">
                <a:solidFill>
                  <a:schemeClr val="bg1"/>
                </a:solidFill>
                <a:latin typeface="Arial" panose="020B0604020202020204" pitchFamily="34" charset="0"/>
                <a:ea typeface="楷体" panose="02010609060101010101" charset="-122"/>
              </a:rPr>
              <a:t>2017</a:t>
            </a:r>
            <a:r>
              <a:rPr lang="zh-CN" altLang="en-US" sz="2700" dirty="0">
                <a:solidFill>
                  <a:schemeClr val="bg1"/>
                </a:solidFill>
                <a:latin typeface="Arial" panose="020B0604020202020204" pitchFamily="34" charset="0"/>
                <a:ea typeface="楷体" panose="02010609060101010101" charset="-122"/>
              </a:rPr>
              <a:t>年的</a:t>
            </a:r>
            <a:r>
              <a:rPr lang="en-US" altLang="zh-CN" sz="2700" dirty="0">
                <a:solidFill>
                  <a:schemeClr val="bg1"/>
                </a:solidFill>
                <a:latin typeface="Arial" panose="020B0604020202020204" pitchFamily="34" charset="0"/>
                <a:ea typeface="楷体" panose="02010609060101010101" charset="-122"/>
              </a:rPr>
              <a:t>12 </a:t>
            </a:r>
            <a:r>
              <a:rPr lang="zh-CN" altLang="en-US" sz="2700" dirty="0">
                <a:solidFill>
                  <a:schemeClr val="bg1"/>
                </a:solidFill>
                <a:latin typeface="Arial" panose="020B0604020202020204" pitchFamily="34" charset="0"/>
                <a:ea typeface="楷体" panose="02010609060101010101" charset="-122"/>
              </a:rPr>
              <a:t>个关键词选</a:t>
            </a:r>
            <a:r>
              <a:rPr lang="en-US" altLang="zh-CN" sz="2700" dirty="0">
                <a:solidFill>
                  <a:schemeClr val="bg1"/>
                </a:solidFill>
                <a:latin typeface="Arial" panose="020B0604020202020204" pitchFamily="34" charset="0"/>
                <a:ea typeface="楷体" panose="02010609060101010101" charset="-122"/>
              </a:rPr>
              <a:t>2</a:t>
            </a:r>
            <a:r>
              <a:rPr lang="zh-CN" altLang="en-US" sz="2700" dirty="0">
                <a:solidFill>
                  <a:schemeClr val="bg1"/>
                </a:solidFill>
                <a:latin typeface="Arial" panose="020B0604020202020204" pitchFamily="34" charset="0"/>
                <a:ea typeface="楷体" panose="02010609060101010101" charset="-122"/>
              </a:rPr>
              <a:t>或</a:t>
            </a:r>
            <a:r>
              <a:rPr lang="en-US" altLang="zh-CN" sz="2700" dirty="0">
                <a:solidFill>
                  <a:schemeClr val="bg1"/>
                </a:solidFill>
                <a:latin typeface="Arial" panose="020B0604020202020204" pitchFamily="34" charset="0"/>
                <a:ea typeface="楷体" panose="02010609060101010101" charset="-122"/>
              </a:rPr>
              <a:t>3</a:t>
            </a:r>
            <a:r>
              <a:rPr lang="zh-CN" altLang="en-US" sz="2700" dirty="0">
                <a:solidFill>
                  <a:schemeClr val="bg1"/>
                </a:solidFill>
                <a:latin typeface="Arial" panose="020B0604020202020204" pitchFamily="34" charset="0"/>
                <a:ea typeface="楷体" panose="02010609060101010101" charset="-122"/>
              </a:rPr>
              <a:t>，向外国青年介绍你所认识的中国。</a:t>
            </a:r>
            <a:endParaRPr lang="en-US" altLang="zh-CN" sz="2700" dirty="0">
              <a:solidFill>
                <a:schemeClr val="bg1"/>
              </a:solidFill>
              <a:latin typeface="Arial" panose="020B0604020202020204" pitchFamily="34" charset="0"/>
              <a:ea typeface="楷体" panose="02010609060101010101" charset="-122"/>
            </a:endParaRPr>
          </a:p>
          <a:p>
            <a:pPr eaLnBrk="0" fontAlgn="auto" hangingPunct="0">
              <a:lnSpc>
                <a:spcPct val="150000"/>
              </a:lnSpc>
            </a:pPr>
            <a:r>
              <a:rPr lang="en-US" altLang="zh-CN" sz="2700" dirty="0">
                <a:solidFill>
                  <a:schemeClr val="bg1"/>
                </a:solidFill>
                <a:latin typeface="Arial" panose="020B0604020202020204" pitchFamily="34" charset="0"/>
                <a:ea typeface="楷体" panose="02010609060101010101" charset="-122"/>
              </a:rPr>
              <a:t>2018</a:t>
            </a:r>
            <a:r>
              <a:rPr lang="zh-CN" altLang="en-US" sz="2700" dirty="0">
                <a:solidFill>
                  <a:schemeClr val="bg1"/>
                </a:solidFill>
                <a:latin typeface="Arial" panose="020B0604020202020204" pitchFamily="34" charset="0"/>
                <a:ea typeface="楷体" panose="02010609060101010101" charset="-122"/>
              </a:rPr>
              <a:t>年的</a:t>
            </a:r>
            <a:r>
              <a:rPr lang="en-US" altLang="zh-CN" sz="2700" dirty="0">
                <a:solidFill>
                  <a:schemeClr val="bg1"/>
                </a:solidFill>
                <a:latin typeface="Arial" panose="020B0604020202020204" pitchFamily="34" charset="0"/>
                <a:ea typeface="楷体" panose="02010609060101010101" charset="-122"/>
              </a:rPr>
              <a:t>7</a:t>
            </a:r>
            <a:r>
              <a:rPr lang="zh-CN" altLang="en-US" sz="2700" dirty="0">
                <a:solidFill>
                  <a:schemeClr val="bg1"/>
                </a:solidFill>
                <a:latin typeface="Arial" panose="020B0604020202020204" pitchFamily="34" charset="0"/>
                <a:ea typeface="楷体" panose="02010609060101010101" charset="-122"/>
              </a:rPr>
              <a:t>个标志年份、</a:t>
            </a:r>
            <a:r>
              <a:rPr lang="en-US" altLang="zh-CN" sz="2700" dirty="0">
                <a:solidFill>
                  <a:schemeClr val="bg1"/>
                </a:solidFill>
                <a:latin typeface="Arial" panose="020B0604020202020204" pitchFamily="34" charset="0"/>
                <a:ea typeface="楷体" panose="02010609060101010101" charset="-122"/>
              </a:rPr>
              <a:t>12</a:t>
            </a:r>
            <a:r>
              <a:rPr lang="zh-CN" altLang="en-US" sz="2700" dirty="0">
                <a:solidFill>
                  <a:schemeClr val="bg1"/>
                </a:solidFill>
                <a:latin typeface="Arial" panose="020B0604020202020204" pitchFamily="34" charset="0"/>
                <a:ea typeface="楷体" panose="02010609060101010101" charset="-122"/>
              </a:rPr>
              <a:t>个关键事件，向</a:t>
            </a:r>
            <a:r>
              <a:rPr lang="en-US" altLang="zh-CN" sz="2700" dirty="0">
                <a:solidFill>
                  <a:schemeClr val="bg1"/>
                </a:solidFill>
                <a:latin typeface="Arial" panose="020B0604020202020204" pitchFamily="34" charset="0"/>
                <a:ea typeface="楷体" panose="02010609060101010101" charset="-122"/>
              </a:rPr>
              <a:t>2035</a:t>
            </a:r>
            <a:r>
              <a:rPr lang="zh-CN" altLang="en-US" sz="2700" dirty="0">
                <a:solidFill>
                  <a:schemeClr val="bg1"/>
                </a:solidFill>
                <a:latin typeface="Arial" panose="020B0604020202020204" pitchFamily="34" charset="0"/>
                <a:ea typeface="楷体" panose="02010609060101010101" charset="-122"/>
              </a:rPr>
              <a:t>年</a:t>
            </a:r>
            <a:r>
              <a:rPr lang="en-US" altLang="zh-CN" sz="2700" dirty="0">
                <a:solidFill>
                  <a:schemeClr val="bg1"/>
                </a:solidFill>
                <a:latin typeface="Arial" panose="020B0604020202020204" pitchFamily="34" charset="0"/>
                <a:ea typeface="楷体" panose="02010609060101010101" charset="-122"/>
              </a:rPr>
              <a:t>18</a:t>
            </a:r>
            <a:r>
              <a:rPr lang="zh-CN" altLang="en-US" sz="2700" dirty="0">
                <a:solidFill>
                  <a:schemeClr val="bg1"/>
                </a:solidFill>
                <a:latin typeface="Arial" panose="020B0604020202020204" pitchFamily="34" charset="0"/>
                <a:ea typeface="楷体" panose="02010609060101010101" charset="-122"/>
              </a:rPr>
              <a:t>岁成人说中国梦。</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idx="4294967295"/>
          </p:nvPr>
        </p:nvSpPr>
        <p:spPr>
          <a:xfrm>
            <a:off x="0" y="273685"/>
            <a:ext cx="7886700" cy="563880"/>
          </a:xfrm>
        </p:spPr>
        <p:txBody>
          <a:bodyPr vert="horz" wrap="square" lIns="68580" tIns="34290" rIns="68580" bIns="34290" anchor="ctr"/>
          <a:lstStyle/>
          <a:p>
            <a:pPr algn="l"/>
            <a:r>
              <a:rPr lang="zh-CN" altLang="zh-CN" sz="3000" dirty="0">
                <a:solidFill>
                  <a:srgbClr val="FFFF00"/>
                </a:solidFill>
              </a:rPr>
              <a:t>消失不见的题型</a:t>
            </a:r>
          </a:p>
        </p:txBody>
      </p:sp>
      <p:sp>
        <p:nvSpPr>
          <p:cNvPr id="16386" name="文本占位符 2"/>
          <p:cNvSpPr>
            <a:spLocks noGrp="1"/>
          </p:cNvSpPr>
          <p:nvPr>
            <p:ph type="body" sz="half" idx="4294967295"/>
          </p:nvPr>
        </p:nvSpPr>
        <p:spPr>
          <a:xfrm>
            <a:off x="0" y="837565"/>
            <a:ext cx="5792470" cy="523875"/>
          </a:xfrm>
        </p:spPr>
        <p:txBody>
          <a:bodyPr vert="horz" wrap="square" lIns="68580" tIns="34290" rIns="68580" bIns="34290" anchor="t"/>
          <a:lstStyle/>
          <a:p>
            <a:r>
              <a:rPr lang="zh-CN" altLang="zh-CN" dirty="0">
                <a:solidFill>
                  <a:srgbClr val="FF0000"/>
                </a:solidFill>
              </a:rPr>
              <a:t>逻辑推断题</a:t>
            </a:r>
          </a:p>
        </p:txBody>
      </p:sp>
      <p:sp>
        <p:nvSpPr>
          <p:cNvPr id="5" name="矩形 4"/>
          <p:cNvSpPr/>
          <p:nvPr/>
        </p:nvSpPr>
        <p:spPr>
          <a:xfrm>
            <a:off x="294799" y="1503521"/>
            <a:ext cx="8220551" cy="258445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solidFill>
                <a:effectLst/>
                <a:uLnTx/>
                <a:uFillTx/>
                <a:latin typeface="+mn-ea"/>
                <a:ea typeface="+mn-ea"/>
                <a:cs typeface="+mn-cs"/>
                <a:sym typeface="+mn-ea"/>
              </a:rPr>
              <a:t>2017</a:t>
            </a:r>
            <a:r>
              <a:rPr kumimoji="0" lang="zh-CN" altLang="en-US" sz="1800" b="0" i="0" u="none" strike="noStrike" kern="1200" cap="none" spc="0" normalizeH="0" baseline="0" noProof="0" dirty="0">
                <a:ln>
                  <a:noFill/>
                </a:ln>
                <a:solidFill>
                  <a:schemeClr val="bg1"/>
                </a:solidFill>
                <a:effectLst/>
                <a:uLnTx/>
                <a:uFillTx/>
                <a:latin typeface="+mn-ea"/>
                <a:ea typeface="+mn-ea"/>
                <a:cs typeface="+mn-cs"/>
                <a:sym typeface="+mn-ea"/>
              </a:rPr>
              <a:t>年全国一卷</a:t>
            </a:r>
            <a:endParaRPr kumimoji="0" lang="en-US" altLang="zh-CN" sz="1800" b="0" i="0" u="none" strike="noStrike" kern="1200" cap="none" spc="0" normalizeH="0" baseline="0" noProof="0" dirty="0">
              <a:ln>
                <a:noFill/>
              </a:ln>
              <a:solidFill>
                <a:schemeClr val="bg1"/>
              </a:solidFill>
              <a:effectLst/>
              <a:uLnTx/>
              <a:uFillTx/>
              <a:latin typeface="+mn-ea"/>
              <a:ea typeface="+mn-ea"/>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1"/>
                </a:solidFill>
                <a:effectLst/>
                <a:uLnTx/>
                <a:uFillTx/>
                <a:latin typeface="+mn-ea"/>
                <a:ea typeface="+mn-ea"/>
                <a:cs typeface="+mn-cs"/>
                <a:sym typeface="+mn-ea"/>
              </a:rPr>
              <a:t>下面文段有三处推断存在问题，请参照①的方式</a:t>
            </a:r>
            <a:r>
              <a:rPr kumimoji="0" lang="en-US" altLang="zh-CN" sz="1800" b="0" i="0" u="none" strike="noStrike" kern="1200" cap="none" spc="0" normalizeH="0" baseline="0" noProof="0" dirty="0">
                <a:ln>
                  <a:noFill/>
                </a:ln>
                <a:solidFill>
                  <a:schemeClr val="bg1"/>
                </a:solidFill>
                <a:effectLst/>
                <a:uLnTx/>
                <a:uFillTx/>
                <a:latin typeface="+mn-ea"/>
                <a:ea typeface="+mn-ea"/>
                <a:cs typeface="+mn-cs"/>
                <a:sym typeface="+mn-ea"/>
              </a:rPr>
              <a:t>,</a:t>
            </a:r>
            <a:r>
              <a:rPr kumimoji="0" lang="zh-CN" altLang="en-US" sz="1800" b="0" i="0" u="none" strike="noStrike" kern="1200" cap="none" spc="0" normalizeH="0" baseline="0" noProof="0" dirty="0">
                <a:ln>
                  <a:noFill/>
                </a:ln>
                <a:solidFill>
                  <a:schemeClr val="bg1"/>
                </a:solidFill>
                <a:effectLst/>
                <a:uLnTx/>
                <a:uFillTx/>
                <a:latin typeface="+mn-ea"/>
                <a:ea typeface="+mn-ea"/>
                <a:cs typeface="+mn-cs"/>
                <a:sym typeface="+mn-ea"/>
              </a:rPr>
              <a:t>说明另外两处问题。</a:t>
            </a:r>
            <a:r>
              <a:rPr kumimoji="0" lang="en-US" altLang="zh-CN" sz="1800" b="0" i="0" u="none" strike="noStrike" kern="1200" cap="none" spc="0" normalizeH="0" baseline="0" noProof="0" dirty="0">
                <a:ln>
                  <a:noFill/>
                </a:ln>
                <a:solidFill>
                  <a:schemeClr val="bg1"/>
                </a:solidFill>
                <a:effectLst/>
                <a:uLnTx/>
                <a:uFillTx/>
                <a:latin typeface="+mn-ea"/>
                <a:ea typeface="+mn-ea"/>
                <a:cs typeface="+mn-cs"/>
                <a:sym typeface="+mn-ea"/>
              </a:rPr>
              <a:t>(5</a:t>
            </a:r>
            <a:r>
              <a:rPr kumimoji="0" lang="zh-CN" altLang="en-US" sz="1800" b="0" i="0" u="none" strike="noStrike" kern="1200" cap="none" spc="0" normalizeH="0" baseline="0" noProof="0" dirty="0">
                <a:ln>
                  <a:noFill/>
                </a:ln>
                <a:solidFill>
                  <a:schemeClr val="bg1"/>
                </a:solidFill>
                <a:effectLst/>
                <a:uLnTx/>
                <a:uFillTx/>
                <a:latin typeface="+mn-ea"/>
                <a:ea typeface="+mn-ea"/>
                <a:cs typeface="+mn-cs"/>
                <a:sym typeface="+mn-ea"/>
              </a:rPr>
              <a:t>分</a:t>
            </a:r>
            <a:r>
              <a:rPr kumimoji="0" lang="en-US" altLang="zh-CN" sz="1800" b="0" i="0" u="none" strike="noStrike" kern="1200" cap="none" spc="0" normalizeH="0" baseline="0" noProof="0" dirty="0">
                <a:ln>
                  <a:noFill/>
                </a:ln>
                <a:solidFill>
                  <a:schemeClr val="bg1"/>
                </a:solidFill>
                <a:effectLst/>
                <a:uLnTx/>
                <a:uFillTx/>
                <a:latin typeface="+mn-ea"/>
                <a:ea typeface="+mn-ea"/>
                <a:cs typeface="+mn-cs"/>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1"/>
                </a:solidFill>
                <a:effectLst/>
                <a:uLnTx/>
                <a:uFillTx/>
                <a:latin typeface="楷体" panose="02010609060101010101" charset="-122"/>
                <a:ea typeface="楷体" panose="02010609060101010101" charset="-122"/>
                <a:cs typeface="+mn-cs"/>
                <a:sym typeface="+mn-ea"/>
              </a:rPr>
              <a:t>    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1"/>
                </a:solidFill>
                <a:effectLst/>
                <a:uLnTx/>
                <a:uFillTx/>
                <a:latin typeface="楷体" panose="02010609060101010101" charset="-122"/>
                <a:ea typeface="楷体" panose="02010609060101010101" charset="-122"/>
                <a:cs typeface="+mn-cs"/>
                <a:sym typeface="+mn-ea"/>
              </a:rPr>
              <a:t>①不是只有学了工科才能激发好奇心。</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rPr>
              <a:t>②</a:t>
            </a:r>
            <a:r>
              <a:rPr kumimoji="0" lang="en-US" altLang="zh-CN" sz="18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rPr>
              <a:t>______________________________</a:t>
            </a:r>
            <a:endParaRPr kumimoji="0" lang="zh-CN" altLang="en-US" sz="18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rPr>
              <a:t>③</a:t>
            </a:r>
            <a:r>
              <a:rPr kumimoji="0" lang="en-US" altLang="zh-CN" sz="18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rPr>
              <a:t>______________________________</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a:xfrm>
            <a:off x="0" y="273685"/>
            <a:ext cx="7886700" cy="994410"/>
          </a:xfrm>
        </p:spPr>
        <p:txBody>
          <a:bodyPr vert="horz" wrap="square" lIns="68580" tIns="34290" rIns="68580" bIns="34290" anchor="ctr"/>
          <a:lstStyle/>
          <a:p>
            <a:pPr algn="l"/>
            <a:r>
              <a:rPr lang="zh-CN" altLang="zh-CN" sz="3000" b="1" dirty="0">
                <a:solidFill>
                  <a:srgbClr val="FFFF00"/>
                </a:solidFill>
              </a:rPr>
              <a:t>消失不见的题型</a:t>
            </a:r>
          </a:p>
        </p:txBody>
      </p:sp>
      <p:sp>
        <p:nvSpPr>
          <p:cNvPr id="18434" name="文本占位符 2"/>
          <p:cNvSpPr>
            <a:spLocks noGrp="1"/>
          </p:cNvSpPr>
          <p:nvPr>
            <p:ph type="body" sz="half" idx="4294967295"/>
          </p:nvPr>
        </p:nvSpPr>
        <p:spPr>
          <a:xfrm>
            <a:off x="0" y="944245"/>
            <a:ext cx="5792470" cy="544195"/>
          </a:xfrm>
        </p:spPr>
        <p:txBody>
          <a:bodyPr vert="horz" wrap="square" lIns="68580" tIns="34290" rIns="68580" bIns="34290" anchor="t"/>
          <a:lstStyle/>
          <a:p>
            <a:r>
              <a:rPr lang="zh-CN" altLang="zh-CN" dirty="0">
                <a:solidFill>
                  <a:srgbClr val="FF0000"/>
                </a:solidFill>
              </a:rPr>
              <a:t>得体题</a:t>
            </a:r>
          </a:p>
        </p:txBody>
      </p:sp>
      <p:sp>
        <p:nvSpPr>
          <p:cNvPr id="18435" name="Rectangle 1"/>
          <p:cNvSpPr/>
          <p:nvPr/>
        </p:nvSpPr>
        <p:spPr>
          <a:xfrm>
            <a:off x="628650" y="1166971"/>
            <a:ext cx="7800499" cy="3553460"/>
          </a:xfrm>
          <a:prstGeom prst="rect">
            <a:avLst/>
          </a:prstGeom>
          <a:noFill/>
          <a:ln w="9525">
            <a:noFill/>
          </a:ln>
        </p:spPr>
        <p:txBody>
          <a:bodyPr wrap="square" anchor="ctr">
            <a:spAutoFit/>
          </a:bodyPr>
          <a:lstStyle/>
          <a:p>
            <a:pPr eaLnBrk="0" hangingPunct="0">
              <a:lnSpc>
                <a:spcPct val="150000"/>
              </a:lnSpc>
            </a:pPr>
            <a:r>
              <a:rPr lang="zh-CN" altLang="zh-CN" sz="1500" dirty="0">
                <a:solidFill>
                  <a:schemeClr val="bg1"/>
                </a:solidFill>
                <a:latin typeface="宋体" panose="02010600030101010101" pitchFamily="2" charset="-122"/>
                <a:ea typeface="宋体" panose="02010600030101010101" pitchFamily="2" charset="-122"/>
              </a:rPr>
              <a:t>2017年高考1卷</a:t>
            </a:r>
            <a:endParaRPr lang="en-US" altLang="zh-CN" sz="1500" dirty="0">
              <a:solidFill>
                <a:schemeClr val="bg1"/>
              </a:solidFill>
              <a:latin typeface="宋体" panose="02010600030101010101" pitchFamily="2" charset="-122"/>
              <a:ea typeface="宋体" panose="02010600030101010101" pitchFamily="2" charset="-122"/>
            </a:endParaRPr>
          </a:p>
          <a:p>
            <a:pPr eaLnBrk="0" hangingPunct="0">
              <a:lnSpc>
                <a:spcPct val="150000"/>
              </a:lnSpc>
            </a:pPr>
            <a:r>
              <a:rPr lang="zh-CN" altLang="zh-CN" sz="1500" dirty="0">
                <a:solidFill>
                  <a:schemeClr val="bg1"/>
                </a:solidFill>
                <a:latin typeface="宋体" panose="02010600030101010101" pitchFamily="2" charset="-122"/>
                <a:ea typeface="宋体" panose="02010600030101010101" pitchFamily="2" charset="-122"/>
              </a:rPr>
              <a:t>19</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下列各句中，表达得体的一句是（</a:t>
            </a:r>
            <a:r>
              <a:rPr lang="zh-CN" altLang="zh-CN" sz="1500" dirty="0">
                <a:solidFill>
                  <a:schemeClr val="bg1"/>
                </a:solidFill>
                <a:latin typeface="微软雅黑" panose="020B0503020204020204" charset="-122"/>
                <a:ea typeface="宋体" panose="02010600030101010101" pitchFamily="2" charset="-122"/>
              </a:rPr>
              <a:t>3</a:t>
            </a:r>
            <a:r>
              <a:rPr lang="zh-CN" altLang="zh-CN" sz="1500" dirty="0">
                <a:solidFill>
                  <a:schemeClr val="bg1"/>
                </a:solidFill>
                <a:latin typeface="宋体" panose="02010600030101010101" pitchFamily="2" charset="-122"/>
                <a:ea typeface="宋体" panose="02010600030101010101" pitchFamily="2" charset="-122"/>
              </a:rPr>
              <a:t>分）</a:t>
            </a:r>
            <a:r>
              <a:rPr lang="zh-CN" altLang="zh-CN" sz="1500" dirty="0">
                <a:solidFill>
                  <a:schemeClr val="bg1"/>
                </a:solidFill>
                <a:latin typeface="Arial" panose="020B0604020202020204" pitchFamily="34" charset="0"/>
                <a:ea typeface="宋体" panose="02010600030101010101" pitchFamily="2" charset="-122"/>
              </a:rPr>
              <a:t>                                           </a:t>
            </a:r>
          </a:p>
          <a:p>
            <a:pPr eaLnBrk="0" hangingPunct="0">
              <a:lnSpc>
                <a:spcPct val="150000"/>
              </a:lnSpc>
            </a:pPr>
            <a:r>
              <a:rPr lang="en-US" altLang="zh-CN" sz="1500" dirty="0">
                <a:solidFill>
                  <a:schemeClr val="bg1"/>
                </a:solidFill>
                <a:latin typeface="微软雅黑" panose="020B0503020204020204" charset="-122"/>
                <a:ea typeface="宋体" panose="02010600030101010101" pitchFamily="2" charset="-122"/>
              </a:rPr>
              <a:t>      </a:t>
            </a:r>
            <a:r>
              <a:rPr lang="zh-CN" altLang="zh-CN" sz="1500" dirty="0">
                <a:solidFill>
                  <a:schemeClr val="bg1"/>
                </a:solidFill>
                <a:latin typeface="微软雅黑" panose="020B0503020204020204" charset="-122"/>
                <a:ea typeface="宋体" panose="02010600030101010101" pitchFamily="2" charset="-122"/>
              </a:rPr>
              <a:t>A</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真是事出意外！舍弟太过顽皮，碰碎了您家这么贵重的花瓶，敬请原谅</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我们一定照价赔偿。</a:t>
            </a:r>
            <a:endParaRPr lang="zh-CN" altLang="zh-CN" sz="1500" dirty="0">
              <a:solidFill>
                <a:schemeClr val="bg1"/>
              </a:solidFill>
              <a:latin typeface="Arial" panose="020B0604020202020204" pitchFamily="34" charset="0"/>
              <a:ea typeface="宋体" panose="02010600030101010101" pitchFamily="2" charset="-122"/>
            </a:endParaRPr>
          </a:p>
          <a:p>
            <a:pPr eaLnBrk="0" hangingPunct="0">
              <a:lnSpc>
                <a:spcPct val="150000"/>
              </a:lnSpc>
            </a:pPr>
            <a:r>
              <a:rPr lang="en-US" altLang="zh-CN" sz="1500" dirty="0">
                <a:solidFill>
                  <a:schemeClr val="bg1"/>
                </a:solidFill>
                <a:latin typeface="微软雅黑" panose="020B0503020204020204" charset="-122"/>
                <a:ea typeface="宋体" panose="02010600030101010101" pitchFamily="2" charset="-122"/>
              </a:rPr>
              <a:t>     </a:t>
            </a:r>
            <a:r>
              <a:rPr lang="zh-CN" altLang="zh-CN" sz="1500" dirty="0">
                <a:solidFill>
                  <a:schemeClr val="bg1"/>
                </a:solidFill>
                <a:latin typeface="微软雅黑" panose="020B0503020204020204" charset="-122"/>
                <a:ea typeface="宋体" panose="02010600030101010101" pitchFamily="2" charset="-122"/>
              </a:rPr>
              <a:t>B</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他的书法龙飞凤舞，引来一片赞叹，但落款却出了</a:t>
            </a:r>
            <a:r>
              <a:rPr lang="zh-CN" altLang="zh-CN" sz="1500" dirty="0">
                <a:solidFill>
                  <a:schemeClr val="bg1"/>
                </a:solidFill>
                <a:latin typeface="Arial" panose="020B0604020202020204" pitchFamily="34" charset="0"/>
                <a:ea typeface="宋体" panose="02010600030101010101" pitchFamily="2" charset="-122"/>
              </a:rPr>
              <a:t> </a:t>
            </a:r>
            <a:r>
              <a:rPr lang="zh-CN" altLang="zh-CN" sz="1500" dirty="0">
                <a:solidFill>
                  <a:schemeClr val="bg1"/>
                </a:solidFill>
                <a:latin typeface="宋体" panose="02010600030101010101" pitchFamily="2" charset="-122"/>
                <a:ea typeface="宋体" panose="02010600030101010101" pitchFamily="2" charset="-122"/>
              </a:rPr>
              <a:t>差错，一时又无法弥</a:t>
            </a:r>
            <a:r>
              <a:rPr lang="en-US" altLang="zh-CN" sz="1500" dirty="0">
                <a:solidFill>
                  <a:schemeClr val="bg1"/>
                </a:solidFill>
                <a:latin typeface="宋体" panose="02010600030101010101" pitchFamily="2" charset="-122"/>
                <a:ea typeface="宋体" panose="02010600030101010101" pitchFamily="2" charset="-122"/>
              </a:rPr>
              <a:t> </a:t>
            </a:r>
            <a:r>
              <a:rPr lang="zh-CN" altLang="zh-CN" sz="1500" dirty="0">
                <a:solidFill>
                  <a:schemeClr val="bg1"/>
                </a:solidFill>
                <a:latin typeface="宋体" panose="02010600030101010101" pitchFamily="2" charset="-122"/>
                <a:ea typeface="宋体" panose="02010600030101010101" pitchFamily="2" charset="-122"/>
              </a:rPr>
              <a:t>补，只好连声道歉：</a:t>
            </a:r>
            <a:r>
              <a:rPr lang="zh-CN" altLang="zh-CN" sz="1500" dirty="0">
                <a:solidFill>
                  <a:schemeClr val="bg1"/>
                </a:solidFill>
                <a:latin typeface="Arial" panose="020B0604020202020204" pitchFamily="34" charset="0"/>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献丑，献丑！</a:t>
            </a:r>
            <a:r>
              <a:rPr lang="zh-CN" altLang="zh-CN" sz="1500" dirty="0">
                <a:solidFill>
                  <a:schemeClr val="bg1"/>
                </a:solidFill>
                <a:latin typeface="Arial" panose="020B0604020202020204" pitchFamily="34" charset="0"/>
                <a:ea typeface="宋体" panose="02010600030101010101" pitchFamily="2" charset="-122"/>
              </a:rPr>
              <a:t>”</a:t>
            </a:r>
          </a:p>
          <a:p>
            <a:pPr eaLnBrk="0" hangingPunct="0">
              <a:lnSpc>
                <a:spcPct val="150000"/>
              </a:lnSpc>
            </a:pPr>
            <a:r>
              <a:rPr lang="en-US" altLang="zh-CN" sz="1500" dirty="0">
                <a:solidFill>
                  <a:schemeClr val="bg1"/>
                </a:solidFill>
                <a:latin typeface="微软雅黑" panose="020B0503020204020204" charset="-122"/>
                <a:ea typeface="宋体" panose="02010600030101010101" pitchFamily="2" charset="-122"/>
              </a:rPr>
              <a:t>     </a:t>
            </a:r>
            <a:r>
              <a:rPr lang="zh-CN" altLang="zh-CN" sz="1500" dirty="0">
                <a:solidFill>
                  <a:schemeClr val="bg1"/>
                </a:solidFill>
                <a:latin typeface="微软雅黑" panose="020B0503020204020204" charset="-122"/>
                <a:ea typeface="宋体" panose="02010600030101010101" pitchFamily="2" charset="-122"/>
              </a:rPr>
              <a:t>C</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他是我最信任的朋友，头脑灵活，处事周到，每次我遇到难题写信垂询</a:t>
            </a:r>
            <a:r>
              <a:rPr lang="en-US" altLang="zh-CN" sz="1500" dirty="0">
                <a:solidFill>
                  <a:schemeClr val="bg1"/>
                </a:solidFill>
                <a:latin typeface="宋体" panose="02010600030101010101" pitchFamily="2" charset="-122"/>
                <a:ea typeface="宋体" panose="02010600030101010101" pitchFamily="2" charset="-122"/>
              </a:rPr>
              <a:t>, </a:t>
            </a:r>
            <a:r>
              <a:rPr lang="zh-CN" altLang="zh-CN" sz="1500" dirty="0">
                <a:solidFill>
                  <a:schemeClr val="bg1"/>
                </a:solidFill>
                <a:latin typeface="宋体" panose="02010600030101010101" pitchFamily="2" charset="-122"/>
                <a:ea typeface="宋体" panose="02010600030101010101" pitchFamily="2" charset="-122"/>
              </a:rPr>
              <a:t>都能得到很有启发的回复。</a:t>
            </a:r>
            <a:endParaRPr lang="zh-CN" altLang="zh-CN" sz="1500" dirty="0">
              <a:solidFill>
                <a:schemeClr val="bg1"/>
              </a:solidFill>
              <a:latin typeface="Arial" panose="020B0604020202020204" pitchFamily="34" charset="0"/>
              <a:ea typeface="宋体" panose="02010600030101010101" pitchFamily="2" charset="-122"/>
            </a:endParaRPr>
          </a:p>
          <a:p>
            <a:pPr eaLnBrk="0" hangingPunct="0">
              <a:lnSpc>
                <a:spcPct val="150000"/>
              </a:lnSpc>
            </a:pPr>
            <a:r>
              <a:rPr lang="en-US" altLang="zh-CN" sz="1500" dirty="0">
                <a:solidFill>
                  <a:schemeClr val="bg1"/>
                </a:solidFill>
                <a:latin typeface="微软雅黑" panose="020B0503020204020204" charset="-122"/>
                <a:ea typeface="宋体" panose="02010600030101010101" pitchFamily="2" charset="-122"/>
              </a:rPr>
              <a:t>     </a:t>
            </a:r>
            <a:r>
              <a:rPr lang="zh-CN" altLang="zh-CN" sz="1500" dirty="0">
                <a:solidFill>
                  <a:schemeClr val="bg1"/>
                </a:solidFill>
                <a:latin typeface="微软雅黑" panose="020B0503020204020204" charset="-122"/>
                <a:ea typeface="宋体" panose="02010600030101010101" pitchFamily="2" charset="-122"/>
              </a:rPr>
              <a:t>D</a:t>
            </a:r>
            <a:r>
              <a:rPr lang="en-US" altLang="zh-CN" sz="1500" dirty="0">
                <a:solidFill>
                  <a:schemeClr val="bg1"/>
                </a:solidFill>
                <a:latin typeface="宋体" panose="02010600030101010101" pitchFamily="2" charset="-122"/>
                <a:ea typeface="宋体" panose="02010600030101010101" pitchFamily="2" charset="-122"/>
              </a:rPr>
              <a:t>.</a:t>
            </a:r>
            <a:r>
              <a:rPr lang="zh-CN" altLang="zh-CN" sz="1500" dirty="0">
                <a:solidFill>
                  <a:schemeClr val="bg1"/>
                </a:solidFill>
                <a:latin typeface="宋体" panose="02010600030101010101" pitchFamily="2" charset="-122"/>
                <a:ea typeface="宋体" panose="02010600030101010101" pitchFamily="2" charset="-122"/>
              </a:rPr>
              <a:t>我妻子和郭教授的内人是多年的闺蜜，她俩经常一起逛街、一起旅游，话多得似乎永远都说不完。</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idx="4294967295"/>
          </p:nvPr>
        </p:nvSpPr>
        <p:spPr>
          <a:xfrm>
            <a:off x="0" y="273685"/>
            <a:ext cx="7886700" cy="994410"/>
          </a:xfrm>
        </p:spPr>
        <p:txBody>
          <a:bodyPr vert="horz" wrap="square" lIns="68580" tIns="34290" rIns="68580" bIns="34290" anchor="ctr"/>
          <a:lstStyle/>
          <a:p>
            <a:pPr algn="l"/>
            <a:r>
              <a:rPr lang="zh-CN" altLang="zh-CN" sz="3000" b="1" dirty="0">
                <a:solidFill>
                  <a:srgbClr val="FFFF00"/>
                </a:solidFill>
              </a:rPr>
              <a:t>消失不见的题型</a:t>
            </a:r>
            <a:r>
              <a:rPr lang="zh-CN" altLang="en-US" sz="1800" dirty="0">
                <a:solidFill>
                  <a:srgbClr val="FFFF00"/>
                </a:solidFill>
              </a:rPr>
              <a:t>（不知转入此中来）</a:t>
            </a:r>
          </a:p>
        </p:txBody>
      </p:sp>
      <p:sp>
        <p:nvSpPr>
          <p:cNvPr id="19458" name="文本占位符 2"/>
          <p:cNvSpPr>
            <a:spLocks noGrp="1"/>
          </p:cNvSpPr>
          <p:nvPr>
            <p:ph type="body" sz="half" idx="4294967295"/>
          </p:nvPr>
        </p:nvSpPr>
        <p:spPr>
          <a:xfrm>
            <a:off x="0" y="944245"/>
            <a:ext cx="5792470" cy="544195"/>
          </a:xfrm>
        </p:spPr>
        <p:txBody>
          <a:bodyPr vert="horz" wrap="square" lIns="68580" tIns="34290" rIns="68580" bIns="34290" anchor="t"/>
          <a:lstStyle/>
          <a:p>
            <a:r>
              <a:rPr lang="zh-CN" altLang="zh-CN" dirty="0">
                <a:solidFill>
                  <a:srgbClr val="FF0000"/>
                </a:solidFill>
              </a:rPr>
              <a:t>得体题</a:t>
            </a:r>
          </a:p>
        </p:txBody>
      </p:sp>
      <p:sp>
        <p:nvSpPr>
          <p:cNvPr id="19459" name="Rectangle 1"/>
          <p:cNvSpPr/>
          <p:nvPr/>
        </p:nvSpPr>
        <p:spPr>
          <a:xfrm>
            <a:off x="430054" y="1476851"/>
            <a:ext cx="8085296" cy="2653665"/>
          </a:xfrm>
          <a:prstGeom prst="rect">
            <a:avLst/>
          </a:prstGeom>
          <a:noFill/>
          <a:ln w="9525">
            <a:noFill/>
          </a:ln>
        </p:spPr>
        <p:txBody>
          <a:bodyPr wrap="square" anchor="ctr">
            <a:spAutoFit/>
          </a:bodyPr>
          <a:lstStyle/>
          <a:p>
            <a:pPr eaLnBrk="0" hangingPunct="0">
              <a:lnSpc>
                <a:spcPct val="150000"/>
              </a:lnSpc>
            </a:pPr>
            <a:r>
              <a:rPr lang="zh-CN" altLang="zh-CN" sz="2100" dirty="0">
                <a:solidFill>
                  <a:schemeClr val="bg1"/>
                </a:solidFill>
                <a:latin typeface="宋体" panose="02010600030101010101" pitchFamily="2" charset="-122"/>
                <a:ea typeface="宋体" panose="02010600030101010101" pitchFamily="2" charset="-122"/>
              </a:rPr>
              <a:t>201</a:t>
            </a:r>
            <a:r>
              <a:rPr lang="en-US" altLang="zh-CN" sz="2100" dirty="0">
                <a:solidFill>
                  <a:schemeClr val="bg1"/>
                </a:solidFill>
                <a:latin typeface="宋体" panose="02010600030101010101" pitchFamily="2" charset="-122"/>
                <a:ea typeface="宋体" panose="02010600030101010101" pitchFamily="2" charset="-122"/>
              </a:rPr>
              <a:t>8</a:t>
            </a:r>
            <a:r>
              <a:rPr lang="zh-CN" altLang="zh-CN" sz="2100" dirty="0">
                <a:solidFill>
                  <a:schemeClr val="bg1"/>
                </a:solidFill>
                <a:latin typeface="宋体" panose="02010600030101010101" pitchFamily="2" charset="-122"/>
                <a:ea typeface="宋体" panose="02010600030101010101" pitchFamily="2" charset="-122"/>
              </a:rPr>
              <a:t>年高考</a:t>
            </a:r>
            <a:r>
              <a:rPr lang="en-US" altLang="zh-CN" sz="2100" dirty="0">
                <a:solidFill>
                  <a:schemeClr val="bg1"/>
                </a:solidFill>
                <a:latin typeface="宋体" panose="02010600030101010101" pitchFamily="2" charset="-122"/>
                <a:ea typeface="宋体" panose="02010600030101010101" pitchFamily="2" charset="-122"/>
              </a:rPr>
              <a:t>3</a:t>
            </a:r>
            <a:r>
              <a:rPr lang="zh-CN" altLang="zh-CN" sz="2100" dirty="0">
                <a:solidFill>
                  <a:schemeClr val="bg1"/>
                </a:solidFill>
                <a:latin typeface="宋体" panose="02010600030101010101" pitchFamily="2" charset="-122"/>
                <a:ea typeface="宋体" panose="02010600030101010101" pitchFamily="2" charset="-122"/>
              </a:rPr>
              <a:t>卷</a:t>
            </a:r>
            <a:endParaRPr lang="en-US" altLang="zh-CN" sz="2100" dirty="0">
              <a:solidFill>
                <a:schemeClr val="bg1"/>
              </a:solidFill>
              <a:latin typeface="宋体" panose="02010600030101010101" pitchFamily="2" charset="-122"/>
              <a:ea typeface="宋体" panose="02010600030101010101" pitchFamily="2" charset="-122"/>
            </a:endParaRPr>
          </a:p>
          <a:p>
            <a:pPr eaLnBrk="0" hangingPunct="0">
              <a:lnSpc>
                <a:spcPct val="150000"/>
              </a:lnSpc>
            </a:pPr>
            <a:r>
              <a:rPr lang="en-US" altLang="zh-CN" sz="1800" dirty="0">
                <a:solidFill>
                  <a:schemeClr val="bg1"/>
                </a:solidFill>
                <a:latin typeface="宋体" panose="02010600030101010101" pitchFamily="2" charset="-122"/>
                <a:ea typeface="宋体" panose="02010600030101010101" pitchFamily="2" charset="-122"/>
              </a:rPr>
              <a:t>20</a:t>
            </a:r>
            <a:r>
              <a:rPr lang="zh-CN" altLang="zh-CN" sz="1800" dirty="0">
                <a:solidFill>
                  <a:schemeClr val="bg1"/>
                </a:solidFill>
                <a:latin typeface="宋体" panose="02010600030101010101" pitchFamily="2" charset="-122"/>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下面是一封信的主要内容，其中有五处不得体，请找出并作修改。</a:t>
            </a:r>
            <a:r>
              <a:rPr lang="zh-CN" altLang="zh-CN" sz="1800" dirty="0">
                <a:solidFill>
                  <a:schemeClr val="bg1"/>
                </a:solidFill>
                <a:latin typeface="宋体" panose="02010600030101010101" pitchFamily="2" charset="-122"/>
                <a:ea typeface="宋体" panose="02010600030101010101" pitchFamily="2" charset="-122"/>
              </a:rPr>
              <a:t>（</a:t>
            </a:r>
            <a:r>
              <a:rPr lang="en-US" altLang="zh-CN" sz="1800" dirty="0">
                <a:solidFill>
                  <a:schemeClr val="bg1"/>
                </a:solidFill>
                <a:latin typeface="宋体" panose="02010600030101010101" pitchFamily="2" charset="-122"/>
                <a:ea typeface="宋体" panose="02010600030101010101" pitchFamily="2" charset="-122"/>
              </a:rPr>
              <a:t>5</a:t>
            </a:r>
            <a:r>
              <a:rPr lang="zh-CN" altLang="zh-CN" sz="1800" dirty="0">
                <a:solidFill>
                  <a:schemeClr val="bg1"/>
                </a:solidFill>
                <a:latin typeface="宋体" panose="02010600030101010101" pitchFamily="2" charset="-122"/>
                <a:ea typeface="宋体" panose="02010600030101010101" pitchFamily="2" charset="-122"/>
              </a:rPr>
              <a:t>分</a:t>
            </a:r>
            <a:r>
              <a:rPr lang="zh-CN" altLang="zh-CN" sz="1800" dirty="0">
                <a:solidFill>
                  <a:schemeClr val="bg1"/>
                </a:solidFill>
                <a:latin typeface="Arial" panose="020B0604020202020204" pitchFamily="34" charset="0"/>
                <a:ea typeface="宋体" panose="02010600030101010101" pitchFamily="2" charset="-122"/>
              </a:rPr>
              <a:t>）</a:t>
            </a:r>
          </a:p>
          <a:p>
            <a:pPr eaLnBrk="0" hangingPunct="0">
              <a:lnSpc>
                <a:spcPct val="150000"/>
              </a:lnSpc>
            </a:pPr>
            <a:r>
              <a:rPr lang="en-US" altLang="zh-CN" sz="1800" dirty="0">
                <a:solidFill>
                  <a:schemeClr val="bg1"/>
                </a:solidFill>
                <a:latin typeface="Arial" panose="020B0604020202020204" pitchFamily="34" charset="0"/>
                <a:ea typeface="宋体" panose="02010600030101010101" pitchFamily="2" charset="-122"/>
              </a:rPr>
              <a:t>        </a:t>
            </a:r>
            <a:r>
              <a:rPr lang="zh-CN" altLang="zh-CN" sz="1800" dirty="0">
                <a:solidFill>
                  <a:schemeClr val="bg1"/>
                </a:solidFill>
                <a:latin typeface="楷体" panose="02010609060101010101" charset="-122"/>
                <a:ea typeface="楷体" panose="02010609060101010101" charset="-122"/>
              </a:rPr>
              <a:t>获悉文学院下周举办活动，隆重庆贺先生教书</a:t>
            </a:r>
            <a:r>
              <a:rPr lang="en-US" altLang="zh-CN" sz="1800" dirty="0">
                <a:solidFill>
                  <a:schemeClr val="bg1"/>
                </a:solidFill>
                <a:latin typeface="楷体" panose="02010609060101010101" charset="-122"/>
                <a:ea typeface="楷体" panose="02010609060101010101" charset="-122"/>
              </a:rPr>
              <a:t>50</a:t>
            </a:r>
            <a:r>
              <a:rPr lang="zh-CN" altLang="zh-CN" sz="1800" dirty="0">
                <a:solidFill>
                  <a:schemeClr val="bg1"/>
                </a:solidFill>
                <a:latin typeface="楷体" panose="02010609060101010101" charset="-122"/>
                <a:ea typeface="楷体" panose="02010609060101010101" charset="-122"/>
              </a:rPr>
              <a:t>周年，我因俗务缠身，不能光临，特惠赠鲜花一束，以表敬意，随信寄去近期出版的拙著一册，还望先生先睹为快。</a:t>
            </a:r>
          </a:p>
          <a:p>
            <a:pPr eaLnBrk="0" hangingPunct="0">
              <a:lnSpc>
                <a:spcPct val="150000"/>
              </a:lnSpc>
            </a:pPr>
            <a:r>
              <a:rPr lang="en-US" altLang="zh-CN" sz="1800" dirty="0">
                <a:solidFill>
                  <a:schemeClr val="bg1"/>
                </a:solidFill>
                <a:latin typeface="楷体" panose="02010609060101010101" charset="-122"/>
                <a:ea typeface="楷体" panose="02010609060101010101" charset="-122"/>
              </a:rPr>
              <a:t>    </a:t>
            </a:r>
            <a:r>
              <a:rPr lang="zh-CN" altLang="zh-CN" sz="1800" dirty="0">
                <a:solidFill>
                  <a:schemeClr val="bg1"/>
                </a:solidFill>
                <a:latin typeface="楷体" panose="02010609060101010101" charset="-122"/>
                <a:ea typeface="楷体" panose="02010609060101010101" charset="-122"/>
              </a:rPr>
              <a:t>盛夏快来了，请先生保重身体。</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idx="4294967295"/>
          </p:nvPr>
        </p:nvSpPr>
        <p:spPr>
          <a:xfrm>
            <a:off x="0" y="273685"/>
            <a:ext cx="7886700" cy="994410"/>
          </a:xfrm>
        </p:spPr>
        <p:txBody>
          <a:bodyPr vert="horz" wrap="square" lIns="68580" tIns="34290" rIns="68580" bIns="34290" anchor="ctr"/>
          <a:lstStyle/>
          <a:p>
            <a:pPr algn="l"/>
            <a:r>
              <a:rPr lang="zh-CN" altLang="zh-CN" sz="3000" b="1" dirty="0">
                <a:solidFill>
                  <a:srgbClr val="FFFF00"/>
                </a:solidFill>
              </a:rPr>
              <a:t>消失</a:t>
            </a:r>
            <a:r>
              <a:rPr lang="zh-CN" altLang="en-US" sz="3000" b="1" dirty="0">
                <a:solidFill>
                  <a:srgbClr val="FFFF00"/>
                </a:solidFill>
              </a:rPr>
              <a:t>后又出现</a:t>
            </a:r>
            <a:r>
              <a:rPr lang="zh-CN" altLang="zh-CN" sz="3000" b="1" dirty="0">
                <a:solidFill>
                  <a:srgbClr val="FFFF00"/>
                </a:solidFill>
              </a:rPr>
              <a:t>的题型</a:t>
            </a:r>
          </a:p>
        </p:txBody>
      </p:sp>
      <p:sp>
        <p:nvSpPr>
          <p:cNvPr id="20482" name="文本占位符 2"/>
          <p:cNvSpPr>
            <a:spLocks noGrp="1"/>
          </p:cNvSpPr>
          <p:nvPr>
            <p:ph type="body" sz="half" idx="4294967295"/>
          </p:nvPr>
        </p:nvSpPr>
        <p:spPr>
          <a:xfrm>
            <a:off x="0" y="969010"/>
            <a:ext cx="5862955" cy="523875"/>
          </a:xfrm>
        </p:spPr>
        <p:txBody>
          <a:bodyPr vert="horz" wrap="square" lIns="68580" tIns="34290" rIns="68580" bIns="34290" anchor="t"/>
          <a:lstStyle/>
          <a:p>
            <a:r>
              <a:rPr lang="zh-CN" altLang="en-US" dirty="0">
                <a:solidFill>
                  <a:srgbClr val="FF0000"/>
                </a:solidFill>
              </a:rPr>
              <a:t>流程图</a:t>
            </a:r>
          </a:p>
        </p:txBody>
      </p:sp>
      <p:sp>
        <p:nvSpPr>
          <p:cNvPr id="20483" name="矩形 4"/>
          <p:cNvSpPr/>
          <p:nvPr/>
        </p:nvSpPr>
        <p:spPr>
          <a:xfrm>
            <a:off x="425767" y="1493044"/>
            <a:ext cx="5038270" cy="2306955"/>
          </a:xfrm>
          <a:prstGeom prst="rect">
            <a:avLst/>
          </a:prstGeom>
          <a:noFill/>
          <a:ln w="9525">
            <a:noFill/>
          </a:ln>
        </p:spPr>
        <p:txBody>
          <a:bodyPr wrap="square" anchor="t">
            <a:spAutoFit/>
          </a:bodyPr>
          <a:lstStyle/>
          <a:p>
            <a:pPr eaLnBrk="0" hangingPunct="0">
              <a:lnSpc>
                <a:spcPct val="200000"/>
              </a:lnSpc>
            </a:pPr>
            <a:r>
              <a:rPr lang="en-US" altLang="zh-CN" sz="1800" b="1" dirty="0">
                <a:solidFill>
                  <a:schemeClr val="bg1"/>
                </a:solidFill>
                <a:latin typeface="Arial" panose="020B0604020202020204" pitchFamily="34" charset="0"/>
                <a:ea typeface="宋体" panose="02010600030101010101" pitchFamily="2" charset="-122"/>
              </a:rPr>
              <a:t>21</a:t>
            </a:r>
            <a:r>
              <a:rPr lang="zh-CN" altLang="zh-CN" sz="1800" b="1" dirty="0">
                <a:solidFill>
                  <a:schemeClr val="bg1"/>
                </a:solidFill>
                <a:latin typeface="Arial" panose="020B0604020202020204" pitchFamily="34" charset="0"/>
                <a:ea typeface="宋体" panose="02010600030101010101" pitchFamily="2" charset="-122"/>
              </a:rPr>
              <a:t>．</a:t>
            </a:r>
            <a:r>
              <a:rPr lang="zh-CN" altLang="zh-CN" sz="1800" dirty="0">
                <a:solidFill>
                  <a:schemeClr val="bg1"/>
                </a:solidFill>
                <a:latin typeface="Arial" panose="020B0604020202020204" pitchFamily="34" charset="0"/>
                <a:ea typeface="宋体" panose="02010600030101010101" pitchFamily="2" charset="-122"/>
              </a:rPr>
              <a:t>下面是某校为教师写个人专业发展规划而提供的流程图，请把这个图转写成一段文字介绍，要求内容完整，表述准确，语言连贯，不超过</a:t>
            </a:r>
            <a:r>
              <a:rPr lang="en-US" altLang="zh-CN" sz="1800" dirty="0">
                <a:solidFill>
                  <a:schemeClr val="bg1"/>
                </a:solidFill>
                <a:latin typeface="Arial" panose="020B0604020202020204" pitchFamily="34" charset="0"/>
                <a:ea typeface="宋体" panose="02010600030101010101" pitchFamily="2" charset="-122"/>
              </a:rPr>
              <a:t>90</a:t>
            </a:r>
            <a:r>
              <a:rPr lang="zh-CN" altLang="zh-CN" sz="1800" dirty="0">
                <a:solidFill>
                  <a:schemeClr val="bg1"/>
                </a:solidFill>
                <a:latin typeface="Arial" panose="020B0604020202020204" pitchFamily="34" charset="0"/>
                <a:ea typeface="宋体" panose="02010600030101010101" pitchFamily="2" charset="-122"/>
              </a:rPr>
              <a:t>个字。（</a:t>
            </a:r>
            <a:r>
              <a:rPr lang="en-US" altLang="zh-CN" sz="1800" dirty="0">
                <a:solidFill>
                  <a:schemeClr val="bg1"/>
                </a:solidFill>
                <a:latin typeface="Arial" panose="020B0604020202020204" pitchFamily="34" charset="0"/>
                <a:ea typeface="宋体" panose="02010600030101010101" pitchFamily="2" charset="-122"/>
              </a:rPr>
              <a:t>6</a:t>
            </a:r>
            <a:r>
              <a:rPr lang="zh-CN" altLang="zh-CN" sz="1800" dirty="0">
                <a:solidFill>
                  <a:schemeClr val="bg1"/>
                </a:solidFill>
                <a:latin typeface="Arial" panose="020B0604020202020204" pitchFamily="34" charset="0"/>
                <a:ea typeface="宋体" panose="02010600030101010101" pitchFamily="2" charset="-122"/>
              </a:rPr>
              <a:t>分）</a:t>
            </a:r>
          </a:p>
        </p:txBody>
      </p:sp>
      <p:pic>
        <p:nvPicPr>
          <p:cNvPr id="20484" name="图片 5"/>
          <p:cNvPicPr>
            <a:picLocks noChangeAspect="1"/>
          </p:cNvPicPr>
          <p:nvPr/>
        </p:nvPicPr>
        <p:blipFill>
          <a:blip r:embed="rId2" cstate="print"/>
          <a:stretch>
            <a:fillRect/>
          </a:stretch>
        </p:blipFill>
        <p:spPr>
          <a:xfrm>
            <a:off x="5612658" y="1493044"/>
            <a:ext cx="2690813" cy="2627710"/>
          </a:xfrm>
          <a:prstGeom prst="rect">
            <a:avLst/>
          </a:prstGeom>
          <a:noFill/>
          <a:ln w="9525">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a:xfrm>
            <a:off x="0" y="273685"/>
            <a:ext cx="7886700" cy="563880"/>
          </a:xfrm>
        </p:spPr>
        <p:txBody>
          <a:bodyPr vert="horz" wrap="square" lIns="68580" tIns="34290" rIns="68580" bIns="34290" anchor="ctr"/>
          <a:lstStyle/>
          <a:p>
            <a:pPr algn="l"/>
            <a:r>
              <a:rPr lang="zh-CN" altLang="zh-CN" sz="3000" b="1" dirty="0">
                <a:solidFill>
                  <a:srgbClr val="FFFF00"/>
                </a:solidFill>
              </a:rPr>
              <a:t>分值变化的题型</a:t>
            </a:r>
          </a:p>
        </p:txBody>
      </p:sp>
      <p:sp>
        <p:nvSpPr>
          <p:cNvPr id="29698" name="文本占位符 2"/>
          <p:cNvSpPr>
            <a:spLocks noGrp="1"/>
          </p:cNvSpPr>
          <p:nvPr>
            <p:ph type="body" sz="half" idx="4294967295"/>
          </p:nvPr>
        </p:nvSpPr>
        <p:spPr>
          <a:xfrm>
            <a:off x="631190" y="1347470"/>
            <a:ext cx="5612130" cy="2658110"/>
          </a:xfrm>
        </p:spPr>
        <p:txBody>
          <a:bodyPr vert="horz" wrap="square" lIns="68580" tIns="34290" rIns="68580" bIns="34290" anchor="t"/>
          <a:lstStyle/>
          <a:p>
            <a:pPr fontAlgn="auto">
              <a:lnSpc>
                <a:spcPct val="150000"/>
              </a:lnSpc>
            </a:pPr>
            <a:r>
              <a:rPr lang="zh-CN" altLang="zh-CN" sz="3000" dirty="0">
                <a:solidFill>
                  <a:schemeClr val="bg1"/>
                </a:solidFill>
              </a:rPr>
              <a:t>文学类阅读从</a:t>
            </a:r>
            <a:r>
              <a:rPr lang="en-US" altLang="zh-CN" sz="3000" dirty="0">
                <a:solidFill>
                  <a:schemeClr val="bg1"/>
                </a:solidFill>
              </a:rPr>
              <a:t>14</a:t>
            </a:r>
            <a:r>
              <a:rPr lang="zh-CN" altLang="zh-CN" sz="3000" dirty="0">
                <a:solidFill>
                  <a:schemeClr val="bg1"/>
                </a:solidFill>
              </a:rPr>
              <a:t>增为</a:t>
            </a:r>
            <a:r>
              <a:rPr lang="en-US" altLang="zh-CN" sz="3000" dirty="0">
                <a:solidFill>
                  <a:schemeClr val="bg1"/>
                </a:solidFill>
              </a:rPr>
              <a:t>15</a:t>
            </a:r>
          </a:p>
          <a:p>
            <a:pPr fontAlgn="auto">
              <a:lnSpc>
                <a:spcPct val="150000"/>
              </a:lnSpc>
            </a:pPr>
            <a:r>
              <a:rPr lang="zh-CN" altLang="zh-CN" sz="3000" dirty="0">
                <a:solidFill>
                  <a:schemeClr val="bg1"/>
                </a:solidFill>
              </a:rPr>
              <a:t>古诗阅读</a:t>
            </a:r>
            <a:r>
              <a:rPr lang="en-US" altLang="zh-CN" sz="3000" dirty="0">
                <a:solidFill>
                  <a:schemeClr val="bg1"/>
                </a:solidFill>
              </a:rPr>
              <a:t>11</a:t>
            </a:r>
            <a:r>
              <a:rPr lang="zh-CN" altLang="zh-CN" sz="3000" dirty="0">
                <a:solidFill>
                  <a:schemeClr val="bg1"/>
                </a:solidFill>
              </a:rPr>
              <a:t>减至</a:t>
            </a:r>
            <a:r>
              <a:rPr lang="en-US" altLang="zh-CN" sz="3000" dirty="0">
                <a:solidFill>
                  <a:schemeClr val="bg1"/>
                </a:solidFill>
              </a:rPr>
              <a:t>9</a:t>
            </a:r>
          </a:p>
          <a:p>
            <a:pPr fontAlgn="auto">
              <a:lnSpc>
                <a:spcPct val="150000"/>
              </a:lnSpc>
            </a:pPr>
            <a:r>
              <a:rPr lang="zh-CN" altLang="zh-CN" sz="3000" dirty="0">
                <a:solidFill>
                  <a:schemeClr val="bg1"/>
                </a:solidFill>
              </a:rPr>
              <a:t>默写从</a:t>
            </a:r>
            <a:r>
              <a:rPr lang="en-US" altLang="zh-CN" sz="3000" dirty="0">
                <a:solidFill>
                  <a:schemeClr val="bg1"/>
                </a:solidFill>
              </a:rPr>
              <a:t>5</a:t>
            </a:r>
            <a:r>
              <a:rPr lang="zh-CN" altLang="zh-CN" sz="3000" dirty="0">
                <a:solidFill>
                  <a:schemeClr val="bg1"/>
                </a:solidFill>
              </a:rPr>
              <a:t>增至</a:t>
            </a:r>
            <a:r>
              <a:rPr lang="en-US" altLang="zh-CN" sz="3000" dirty="0">
                <a:solidFill>
                  <a:schemeClr val="bg1"/>
                </a:solidFill>
              </a:rPr>
              <a:t>6</a:t>
            </a:r>
            <a:r>
              <a:rPr lang="zh-CN" altLang="zh-CN" sz="3000" dirty="0">
                <a:solidFill>
                  <a:schemeClr val="bg1"/>
                </a:solidFill>
              </a:rPr>
              <a:t>分</a:t>
            </a:r>
            <a:endParaRPr lang="en-US" altLang="zh-CN" sz="3000" dirty="0">
              <a:solidFill>
                <a:schemeClr val="bg1"/>
              </a:solidFill>
            </a:endParaRPr>
          </a:p>
          <a:p>
            <a:pPr marL="0" indent="0">
              <a:buNone/>
            </a:pPr>
            <a:endParaRPr lang="zh-CN" altLang="zh-CN" sz="3000" dirty="0">
              <a:solidFill>
                <a:schemeClr val="bg1"/>
              </a:solidFill>
            </a:endParaRPr>
          </a:p>
          <a:p>
            <a:endParaRPr lang="zh-CN" altLang="zh-CN" sz="3000" dirty="0">
              <a:solidFill>
                <a:schemeClr val="bg1"/>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293845" y="538639"/>
            <a:ext cx="8658701" cy="3276600"/>
          </a:xfrm>
          <a:prstGeom prst="rect">
            <a:avLst/>
          </a:prstGeom>
          <a:noFill/>
          <a:ln w="9525">
            <a:noFill/>
          </a:ln>
        </p:spPr>
        <p:txBody>
          <a:bodyPr wrap="square" anchor="t">
            <a:spAutoFit/>
          </a:bodyPr>
          <a:lstStyle/>
          <a:p>
            <a:pPr marL="285750" indent="-285750">
              <a:lnSpc>
                <a:spcPct val="150000"/>
              </a:lnSpc>
              <a:buFont typeface="Wingdings" panose="05000000000000000000" pitchFamily="2" charset="2"/>
              <a:buChar char="u"/>
            </a:pPr>
            <a:r>
              <a:rPr lang="en-US" altLang="en-US" sz="1800" b="1" dirty="0">
                <a:solidFill>
                  <a:schemeClr val="bg1"/>
                </a:solidFill>
                <a:latin typeface="微软雅黑" panose="020B0503020204020204" charset="-122"/>
                <a:ea typeface="微软雅黑" panose="020B0503020204020204" charset="-122"/>
                <a:sym typeface="+mn-ea"/>
              </a:rPr>
              <a:t>准确把握新时代对高考改革提出的新任务新要求。</a:t>
            </a:r>
            <a:endParaRPr lang="en-US" altLang="en-US" sz="1800" b="1" dirty="0">
              <a:solidFill>
                <a:schemeClr val="bg1"/>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u"/>
            </a:pPr>
            <a:r>
              <a:rPr lang="en-US" altLang="en-US" sz="1800" b="1" dirty="0">
                <a:solidFill>
                  <a:schemeClr val="bg1"/>
                </a:solidFill>
                <a:latin typeface="微软雅黑" panose="020B0503020204020204" charset="-122"/>
                <a:ea typeface="微软雅黑" panose="020B0503020204020204" charset="-122"/>
                <a:sym typeface="+mn-ea"/>
              </a:rPr>
              <a:t>准确定位高考核心功能是全面深化高考内容改革的必然要求。高考必须坚持“立德树人、服务选才、引导教学”的核心功能。</a:t>
            </a:r>
            <a:endParaRPr lang="en-US" altLang="en-US" sz="1800" b="1" dirty="0">
              <a:solidFill>
                <a:schemeClr val="bg1"/>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u"/>
            </a:pPr>
            <a:r>
              <a:rPr lang="en-US" altLang="en-US" sz="1800" b="1" dirty="0">
                <a:solidFill>
                  <a:schemeClr val="bg1"/>
                </a:solidFill>
                <a:latin typeface="微软雅黑" panose="020B0503020204020204" charset="-122"/>
                <a:ea typeface="微软雅黑" panose="020B0503020204020204" charset="-122"/>
                <a:sym typeface="+mn-ea"/>
              </a:rPr>
              <a:t>科学阐释高考核心功能是履行高考国家使命的理论基础。</a:t>
            </a:r>
            <a:endParaRPr lang="en-US" altLang="en-US" sz="1800" b="1" dirty="0">
              <a:solidFill>
                <a:schemeClr val="bg1"/>
              </a:solidFill>
              <a:latin typeface="微软雅黑" panose="020B0503020204020204" charset="-122"/>
              <a:ea typeface="微软雅黑" panose="020B0503020204020204" charset="-122"/>
            </a:endParaRPr>
          </a:p>
          <a:p>
            <a:pPr marL="285750" indent="-285750">
              <a:lnSpc>
                <a:spcPct val="150000"/>
              </a:lnSpc>
              <a:buChar char="•"/>
            </a:pPr>
            <a:r>
              <a:rPr lang="en-US" altLang="en-US" sz="1800" b="1" dirty="0">
                <a:solidFill>
                  <a:srgbClr val="FF0000"/>
                </a:solidFill>
                <a:latin typeface="微软雅黑" panose="020B0503020204020204" charset="-122"/>
                <a:ea typeface="微软雅黑" panose="020B0503020204020204" charset="-122"/>
                <a:sym typeface="+mn-ea"/>
              </a:rPr>
              <a:t>立德树人是高考育人的重要使命。</a:t>
            </a:r>
            <a:endParaRPr lang="en-US" altLang="en-US" sz="1800" b="1" dirty="0">
              <a:solidFill>
                <a:schemeClr val="bg1"/>
              </a:solidFill>
              <a:latin typeface="微软雅黑" panose="020B0503020204020204" charset="-122"/>
              <a:ea typeface="微软雅黑" panose="020B0503020204020204" charset="-122"/>
            </a:endParaRPr>
          </a:p>
          <a:p>
            <a:pPr marL="285750" indent="-285750">
              <a:lnSpc>
                <a:spcPct val="150000"/>
              </a:lnSpc>
              <a:buChar char="•"/>
            </a:pPr>
            <a:r>
              <a:rPr lang="en-US" altLang="en-US" sz="1800" b="1" dirty="0">
                <a:solidFill>
                  <a:schemeClr val="bg1"/>
                </a:solidFill>
                <a:latin typeface="微软雅黑" panose="020B0503020204020204" charset="-122"/>
                <a:ea typeface="微软雅黑" panose="020B0503020204020204" charset="-122"/>
                <a:sym typeface="+mn-ea"/>
              </a:rPr>
              <a:t>服务选才是高考的基本功能。</a:t>
            </a:r>
            <a:endParaRPr lang="en-US" altLang="en-US" sz="1800" b="1" dirty="0">
              <a:solidFill>
                <a:schemeClr val="bg1"/>
              </a:solidFill>
              <a:latin typeface="微软雅黑" panose="020B0503020204020204" charset="-122"/>
              <a:ea typeface="微软雅黑" panose="020B0503020204020204" charset="-122"/>
            </a:endParaRPr>
          </a:p>
          <a:p>
            <a:pPr marL="285750" indent="-285750">
              <a:lnSpc>
                <a:spcPct val="150000"/>
              </a:lnSpc>
              <a:buChar char="•"/>
            </a:pPr>
            <a:r>
              <a:rPr lang="en-US" altLang="en-US" sz="1800" b="1" dirty="0">
                <a:solidFill>
                  <a:schemeClr val="bg1"/>
                </a:solidFill>
                <a:latin typeface="微软雅黑" panose="020B0503020204020204" charset="-122"/>
                <a:ea typeface="微软雅黑" panose="020B0503020204020204" charset="-122"/>
                <a:sym typeface="+mn-ea"/>
              </a:rPr>
              <a:t>引导教学是基础教育对高考的现实需求。</a:t>
            </a:r>
            <a:endParaRPr lang="en-US" altLang="en-US" sz="1800" b="1" dirty="0">
              <a:solidFill>
                <a:schemeClr val="bg1"/>
              </a:solidFill>
              <a:latin typeface="微软雅黑" panose="020B0503020204020204" charset="-122"/>
              <a:ea typeface="微软雅黑" panose="020B0503020204020204" charset="-122"/>
            </a:endParaRPr>
          </a:p>
          <a:p>
            <a:pPr marL="285750" indent="-285750"/>
            <a:endParaRPr lang="en-US" altLang="en-US" sz="1800" b="1" dirty="0">
              <a:solidFill>
                <a:schemeClr val="bg1"/>
              </a:solidFill>
              <a:latin typeface="微软雅黑" panose="020B0503020204020204" charset="-122"/>
              <a:ea typeface="微软雅黑" panose="020B0503020204020204" charset="-122"/>
            </a:endParaRPr>
          </a:p>
        </p:txBody>
      </p:sp>
      <p:sp>
        <p:nvSpPr>
          <p:cNvPr id="24578" name="文本框 2"/>
          <p:cNvSpPr txBox="1"/>
          <p:nvPr/>
        </p:nvSpPr>
        <p:spPr>
          <a:xfrm>
            <a:off x="2776538" y="4274344"/>
            <a:ext cx="5455444" cy="414020"/>
          </a:xfrm>
          <a:prstGeom prst="rect">
            <a:avLst/>
          </a:prstGeom>
          <a:noFill/>
          <a:ln w="9525">
            <a:noFill/>
          </a:ln>
        </p:spPr>
        <p:txBody>
          <a:bodyPr anchor="t">
            <a:spAutoFit/>
          </a:bodyPr>
          <a:lstStyle/>
          <a:p>
            <a:r>
              <a:rPr lang="en-US" altLang="zh-CN" sz="1015" dirty="0">
                <a:solidFill>
                  <a:schemeClr val="bg1"/>
                </a:solidFill>
                <a:latin typeface="楷体" panose="02010609060101010101" charset="-122"/>
                <a:ea typeface="楷体" panose="02010609060101010101" charset="-122"/>
              </a:rPr>
              <a:t>                     </a:t>
            </a:r>
            <a:r>
              <a:rPr lang="en-US" altLang="zh-CN" sz="2100" b="1" dirty="0">
                <a:solidFill>
                  <a:schemeClr val="bg1"/>
                </a:solidFill>
                <a:latin typeface="楷体" panose="02010609060101010101" charset="-122"/>
                <a:ea typeface="楷体" panose="02010609060101010101" charset="-122"/>
              </a:rPr>
              <a:t> </a:t>
            </a:r>
            <a:r>
              <a:rPr lang="zh-CN" altLang="en-US" sz="2100" b="1" dirty="0">
                <a:solidFill>
                  <a:schemeClr val="bg1"/>
                </a:solidFill>
                <a:latin typeface="楷体" panose="02010609060101010101" charset="-122"/>
                <a:ea typeface="楷体" panose="02010609060101010101" charset="-122"/>
              </a:rPr>
              <a:t>（姜钢《论高考核心功能》）</a:t>
            </a:r>
          </a:p>
        </p:txBody>
      </p:sp>
      <p:pic>
        <p:nvPicPr>
          <p:cNvPr id="2" name="图片 -2147482624" descr="640"/>
          <p:cNvPicPr>
            <a:picLocks noChangeAspect="1"/>
          </p:cNvPicPr>
          <p:nvPr/>
        </p:nvPicPr>
        <p:blipFill>
          <a:blip r:embed="rId4" cstate="print"/>
          <a:stretch>
            <a:fillRect/>
          </a:stretch>
        </p:blipFill>
        <p:spPr>
          <a:xfrm>
            <a:off x="5796915" y="2400345"/>
            <a:ext cx="3155633" cy="1393031"/>
          </a:xfrm>
          <a:prstGeom prst="rect">
            <a:avLst/>
          </a:prstGeom>
          <a:noFill/>
          <a:ln w="9525">
            <a:noFill/>
          </a:ln>
        </p:spPr>
      </p:pic>
    </p:spTree>
    <p:custDataLst>
      <p:tags r:id="rId1"/>
    </p:custDataLst>
  </p:cSld>
  <p:clrMapOvr>
    <a:masterClrMapping/>
  </p:clrMapOvr>
  <p:transition>
    <p:cut/>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292418" y="167640"/>
            <a:ext cx="8559165" cy="4246245"/>
          </a:xfrm>
          <a:prstGeom prst="rect">
            <a:avLst/>
          </a:prstGeom>
          <a:noFill/>
          <a:ln w="9525">
            <a:noFill/>
          </a:ln>
        </p:spPr>
        <p:txBody>
          <a:bodyPr wrap="square" anchor="t">
            <a:spAutoFit/>
          </a:bodyPr>
          <a:lstStyle/>
          <a:p>
            <a:pPr marL="285750" indent="-285750" fontAlgn="auto">
              <a:lnSpc>
                <a:spcPct val="150000"/>
              </a:lnSpc>
              <a:buFont typeface="Wingdings" panose="05000000000000000000" pitchFamily="2" charset="2"/>
              <a:buChar char="u"/>
            </a:pPr>
            <a:r>
              <a:rPr lang="en-US" altLang="en-US" sz="1800" b="1" dirty="0">
                <a:solidFill>
                  <a:schemeClr val="bg1"/>
                </a:solidFill>
                <a:latin typeface="微软雅黑" panose="020B0503020204020204" charset="-122"/>
                <a:ea typeface="微软雅黑" panose="020B0503020204020204" charset="-122"/>
                <a:sym typeface="+mn-ea"/>
              </a:rPr>
              <a:t>近年来，高考语文一直按照“稳中求变、稳中求新”的原则进行改革，即试卷结构总体保持稳定，局部改革蹄疾步稳。</a:t>
            </a:r>
            <a:r>
              <a:rPr lang="en-US" altLang="en-US" sz="1800" b="1" dirty="0">
                <a:solidFill>
                  <a:srgbClr val="0602A9"/>
                </a:solidFill>
                <a:latin typeface="黑体" panose="02010609060101010101" pitchFamily="49" charset="-122"/>
                <a:ea typeface="黑体" panose="02010609060101010101" pitchFamily="49" charset="-122"/>
                <a:sym typeface="+mn-ea"/>
              </a:rPr>
              <a:t>局部改革几乎每年都有新探索与新进展，比如：</a:t>
            </a:r>
          </a:p>
          <a:p>
            <a:pPr indent="0" fontAlgn="auto">
              <a:lnSpc>
                <a:spcPct val="150000"/>
              </a:lnSpc>
              <a:buFont typeface="Wingdings" panose="05000000000000000000" pitchFamily="2" charset="2"/>
              <a:buNone/>
            </a:pPr>
            <a:r>
              <a:rPr lang="en-US" altLang="en-US" sz="1800" b="1" dirty="0">
                <a:solidFill>
                  <a:srgbClr val="FF0000"/>
                </a:solidFill>
                <a:latin typeface="方正姚体" panose="02010601030101010101" charset="-122"/>
                <a:ea typeface="方正姚体" panose="02010601030101010101" charset="-122"/>
                <a:sym typeface="+mn-ea"/>
              </a:rPr>
              <a:t>在价值导向上，更加符合时代社会需要，突出立德树人、助推素质教育，发挥高考的育人功能；</a:t>
            </a:r>
            <a:endParaRPr lang="en-US" altLang="en-US" sz="1800" b="1" dirty="0">
              <a:solidFill>
                <a:srgbClr val="FF0000"/>
              </a:solidFill>
              <a:latin typeface="楷体" panose="02010609060101010101" charset="-122"/>
              <a:ea typeface="楷体" panose="02010609060101010101" charset="-122"/>
              <a:sym typeface="+mn-ea"/>
            </a:endParaRPr>
          </a:p>
          <a:p>
            <a:pPr indent="0" fontAlgn="auto">
              <a:lnSpc>
                <a:spcPct val="150000"/>
              </a:lnSpc>
              <a:buFont typeface="Wingdings" panose="05000000000000000000" pitchFamily="2" charset="2"/>
              <a:buNone/>
            </a:pPr>
            <a:r>
              <a:rPr lang="en-US" altLang="en-US" sz="1800" b="1" dirty="0">
                <a:solidFill>
                  <a:srgbClr val="0602A9"/>
                </a:solidFill>
                <a:latin typeface="楷体" panose="02010609060101010101" charset="-122"/>
                <a:ea typeface="楷体" panose="02010609060101010101" charset="-122"/>
                <a:sym typeface="+mn-ea"/>
              </a:rPr>
              <a:t>在考查目标上，更加强调考查学生的独立思考与探究创新能力；</a:t>
            </a:r>
          </a:p>
          <a:p>
            <a:pPr indent="0" fontAlgn="auto">
              <a:lnSpc>
                <a:spcPct val="150000"/>
              </a:lnSpc>
              <a:buFont typeface="Wingdings" panose="05000000000000000000" pitchFamily="2" charset="2"/>
              <a:buNone/>
            </a:pPr>
            <a:r>
              <a:rPr lang="en-US" altLang="en-US" sz="1800" b="1" dirty="0">
                <a:solidFill>
                  <a:srgbClr val="FF0000"/>
                </a:solidFill>
                <a:latin typeface="楷体" panose="02010609060101010101" charset="-122"/>
                <a:ea typeface="楷体" panose="02010609060101010101" charset="-122"/>
                <a:sym typeface="+mn-ea"/>
              </a:rPr>
              <a:t>在考试内容上，除中华优秀传统文化外，增加了中国革命文化和社会主义先进文化；</a:t>
            </a:r>
            <a:r>
              <a:rPr lang="en-US" altLang="en-US" sz="1800" b="1" dirty="0">
                <a:solidFill>
                  <a:srgbClr val="0602A9"/>
                </a:solidFill>
                <a:latin typeface="楷体" panose="02010609060101010101" charset="-122"/>
                <a:ea typeface="楷体" panose="02010609060101010101" charset="-122"/>
                <a:sym typeface="+mn-ea"/>
              </a:rPr>
              <a:t>在试卷结构上，文学类文本和实用类文本阅读由选考改为必考；</a:t>
            </a:r>
          </a:p>
          <a:p>
            <a:pPr indent="0" fontAlgn="auto">
              <a:lnSpc>
                <a:spcPct val="150000"/>
              </a:lnSpc>
              <a:buFont typeface="Wingdings" panose="05000000000000000000" pitchFamily="2" charset="2"/>
              <a:buNone/>
            </a:pPr>
            <a:r>
              <a:rPr lang="en-US" altLang="en-US" sz="1800" b="1" dirty="0">
                <a:solidFill>
                  <a:srgbClr val="FF0000"/>
                </a:solidFill>
                <a:latin typeface="楷体" panose="02010609060101010101" charset="-122"/>
                <a:ea typeface="楷体" panose="02010609060101010101" charset="-122"/>
                <a:sym typeface="+mn-ea"/>
              </a:rPr>
              <a:t>在学科素养上，进一步强化考查学生语言文字运用能力以及表达得体、逻辑推断等关键能力。</a:t>
            </a:r>
          </a:p>
        </p:txBody>
      </p:sp>
      <p:sp>
        <p:nvSpPr>
          <p:cNvPr id="24578" name="文本框 2"/>
          <p:cNvSpPr txBox="1"/>
          <p:nvPr/>
        </p:nvSpPr>
        <p:spPr>
          <a:xfrm>
            <a:off x="291941" y="4477226"/>
            <a:ext cx="8559641" cy="368300"/>
          </a:xfrm>
          <a:prstGeom prst="rect">
            <a:avLst/>
          </a:prstGeom>
          <a:noFill/>
          <a:ln w="9525">
            <a:noFill/>
          </a:ln>
        </p:spPr>
        <p:txBody>
          <a:bodyPr wrap="square" anchor="t">
            <a:spAutoFit/>
          </a:bodyPr>
          <a:lstStyle/>
          <a:p>
            <a:r>
              <a:rPr lang="en-US" altLang="zh-CN" sz="1015" dirty="0">
                <a:solidFill>
                  <a:schemeClr val="bg1"/>
                </a:solidFill>
                <a:latin typeface="楷体" panose="02010609060101010101" charset="-122"/>
                <a:ea typeface="楷体" panose="02010609060101010101" charset="-122"/>
              </a:rPr>
              <a:t> </a:t>
            </a:r>
            <a:r>
              <a:rPr lang="zh-CN" altLang="en-US" sz="1800" b="1" dirty="0">
                <a:solidFill>
                  <a:schemeClr val="bg1"/>
                </a:solidFill>
                <a:latin typeface="楷体" panose="02010609060101010101" charset="-122"/>
                <a:ea typeface="楷体" panose="02010609060101010101" charset="-122"/>
              </a:rPr>
              <a:t>（顾之川《高考语文如何落实核心素养》</a:t>
            </a:r>
            <a:r>
              <a:rPr lang="en-US" altLang="zh-CN" sz="1800" b="1" dirty="0">
                <a:solidFill>
                  <a:schemeClr val="bg1"/>
                </a:solidFill>
                <a:latin typeface="楷体" panose="02010609060101010101" charset="-122"/>
                <a:ea typeface="楷体" panose="02010609060101010101" charset="-122"/>
              </a:rPr>
              <a:t>,《中国考试》2018年第10期第48—52页</a:t>
            </a:r>
            <a:r>
              <a:rPr lang="zh-CN" altLang="en-US" sz="1800" b="1" dirty="0">
                <a:solidFill>
                  <a:schemeClr val="bg1"/>
                </a:solidFill>
                <a:latin typeface="楷体" panose="02010609060101010101" charset="-122"/>
                <a:ea typeface="楷体" panose="02010609060101010101" charset="-122"/>
              </a:rPr>
              <a:t>）</a:t>
            </a:r>
          </a:p>
        </p:txBody>
      </p:sp>
    </p:spTree>
    <p:custDataLst>
      <p:tags r:id="rId1"/>
    </p:custDataLst>
  </p:cSld>
  <p:clrMapOvr>
    <a:masterClrMapping/>
  </p:clrMapOvr>
  <p:transition>
    <p:cut/>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87680" y="405626"/>
          <a:ext cx="8168640" cy="4526280"/>
        </p:xfrm>
        <a:graphic>
          <a:graphicData uri="http://schemas.openxmlformats.org/drawingml/2006/table">
            <a:tbl>
              <a:tblPr firstRow="1" bandRow="1">
                <a:tableStyleId>{5C22544A-7EE6-4342-B048-85BDC9FD1C3A}</a:tableStyleId>
              </a:tblPr>
              <a:tblGrid>
                <a:gridCol w="2072640"/>
                <a:gridCol w="2170430"/>
                <a:gridCol w="1736725"/>
                <a:gridCol w="2188845"/>
              </a:tblGrid>
              <a:tr h="922020">
                <a:tc>
                  <a:txBody>
                    <a:bodyPr/>
                    <a:lstStyle/>
                    <a:p>
                      <a:pPr algn="ctr"/>
                      <a:r>
                        <a:rPr lang="zh-CN" altLang="en-US" sz="1800" dirty="0">
                          <a:solidFill>
                            <a:schemeClr val="bg1"/>
                          </a:solidFill>
                          <a:latin typeface="+mn-ea"/>
                          <a:ea typeface="+mn-ea"/>
                        </a:rPr>
                        <a:t>现代文阅读（</a:t>
                      </a:r>
                      <a:r>
                        <a:rPr lang="en-US" altLang="zh-CN" sz="1800" dirty="0">
                          <a:solidFill>
                            <a:schemeClr val="bg1"/>
                          </a:solidFill>
                          <a:latin typeface="+mn-ea"/>
                          <a:ea typeface="+mn-ea"/>
                        </a:rPr>
                        <a:t>36/35</a:t>
                      </a:r>
                      <a:r>
                        <a:rPr lang="zh-CN" altLang="en-US" sz="1800" dirty="0">
                          <a:solidFill>
                            <a:schemeClr val="bg1"/>
                          </a:solidFill>
                          <a:latin typeface="+mn-ea"/>
                          <a:ea typeface="+mn-ea"/>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100" b="1" dirty="0">
                          <a:solidFill>
                            <a:schemeClr val="bg1"/>
                          </a:solidFill>
                          <a:latin typeface="+mn-ea"/>
                          <a:ea typeface="+mn-ea"/>
                        </a:rPr>
                        <a:t>全国</a:t>
                      </a:r>
                      <a:r>
                        <a:rPr lang="en-US" altLang="zh-CN" sz="2100" b="1" dirty="0">
                          <a:solidFill>
                            <a:schemeClr val="bg1"/>
                          </a:solidFill>
                          <a:latin typeface="+mn-ea"/>
                          <a:ea typeface="+mn-ea"/>
                        </a:rPr>
                        <a:t>Ⅰ</a:t>
                      </a:r>
                      <a:r>
                        <a:rPr lang="zh-CN" altLang="en-US" sz="2100" b="1"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100" dirty="0">
                          <a:solidFill>
                            <a:schemeClr val="bg1"/>
                          </a:solidFill>
                          <a:latin typeface="+mn-ea"/>
                          <a:ea typeface="+mn-ea"/>
                        </a:rPr>
                        <a:t>全国</a:t>
                      </a:r>
                      <a:r>
                        <a:rPr lang="en-US" altLang="zh-CN" sz="2100" dirty="0">
                          <a:solidFill>
                            <a:schemeClr val="bg1"/>
                          </a:solidFill>
                          <a:latin typeface="+mn-ea"/>
                          <a:ea typeface="+mn-ea"/>
                        </a:rPr>
                        <a:t>Ⅱ</a:t>
                      </a:r>
                      <a:r>
                        <a:rPr lang="zh-CN" altLang="en-US" sz="21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100" dirty="0">
                          <a:solidFill>
                            <a:schemeClr val="bg1"/>
                          </a:solidFill>
                          <a:latin typeface="+mn-ea"/>
                          <a:ea typeface="+mn-ea"/>
                        </a:rPr>
                        <a:t>全国</a:t>
                      </a:r>
                      <a:r>
                        <a:rPr lang="en-US" altLang="zh-CN" sz="2100" dirty="0">
                          <a:solidFill>
                            <a:schemeClr val="bg1"/>
                          </a:solidFill>
                          <a:latin typeface="+mn-ea"/>
                          <a:ea typeface="+mn-ea"/>
                        </a:rPr>
                        <a:t>Ⅲ</a:t>
                      </a:r>
                      <a:r>
                        <a:rPr lang="zh-CN" altLang="en-US" sz="21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r>
              <a:tr h="1802130">
                <a:tc>
                  <a:txBody>
                    <a:bodyPr/>
                    <a:lstStyle/>
                    <a:p>
                      <a:pPr algn="ctr"/>
                      <a:r>
                        <a:rPr lang="zh-CN" altLang="en-US" sz="2100" dirty="0">
                          <a:solidFill>
                            <a:schemeClr val="bg1"/>
                          </a:solidFill>
                          <a:latin typeface="+mn-ea"/>
                          <a:ea typeface="+mn-ea"/>
                        </a:rPr>
                        <a:t>论述类文本阅读（</a:t>
                      </a:r>
                      <a:r>
                        <a:rPr lang="en-US" altLang="zh-CN" sz="2100" dirty="0">
                          <a:solidFill>
                            <a:schemeClr val="bg1"/>
                          </a:solidFill>
                          <a:latin typeface="+mn-ea"/>
                          <a:ea typeface="+mn-ea"/>
                        </a:rPr>
                        <a:t>9</a:t>
                      </a:r>
                      <a:r>
                        <a:rPr lang="zh-CN" altLang="en-US" sz="2100" dirty="0">
                          <a:solidFill>
                            <a:schemeClr val="bg1"/>
                          </a:solidFill>
                          <a:latin typeface="+mn-ea"/>
                          <a:ea typeface="+mn-ea"/>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100" b="1" dirty="0">
                          <a:solidFill>
                            <a:schemeClr val="bg1"/>
                          </a:solidFill>
                          <a:latin typeface="+mn-ea"/>
                          <a:ea typeface="+mn-ea"/>
                        </a:rPr>
                        <a:t>传统文化</a:t>
                      </a:r>
                      <a:endParaRPr lang="en-US" altLang="zh-CN" sz="2100" b="1" dirty="0">
                        <a:solidFill>
                          <a:schemeClr val="bg1"/>
                        </a:solidFill>
                        <a:latin typeface="+mn-ea"/>
                        <a:ea typeface="+mn-ea"/>
                      </a:endParaRPr>
                    </a:p>
                    <a:p>
                      <a:pPr algn="ctr"/>
                      <a:r>
                        <a:rPr lang="zh-CN" altLang="en-US" sz="2100" b="1" dirty="0">
                          <a:solidFill>
                            <a:schemeClr val="bg1"/>
                          </a:solidFill>
                          <a:latin typeface="+mn-ea"/>
                          <a:ea typeface="+mn-ea"/>
                        </a:rPr>
                        <a:t>历史视域中的诸子学</a:t>
                      </a:r>
                      <a:endParaRPr lang="en-US" altLang="zh-CN" sz="2100" b="1" dirty="0">
                        <a:solidFill>
                          <a:schemeClr val="bg1"/>
                        </a:solidFill>
                        <a:latin typeface="+mn-ea"/>
                        <a:ea typeface="+mn-ea"/>
                      </a:endParaRPr>
                    </a:p>
                    <a:p>
                      <a:pPr algn="ctr"/>
                      <a:r>
                        <a:rPr lang="en-US" altLang="zh-CN" sz="2100" b="1" dirty="0">
                          <a:solidFill>
                            <a:schemeClr val="bg1"/>
                          </a:solidFill>
                          <a:latin typeface="+mn-ea"/>
                          <a:ea typeface="+mn-ea"/>
                        </a:rPr>
                        <a:t>995</a:t>
                      </a:r>
                      <a:r>
                        <a:rPr lang="zh-CN" altLang="en-US" sz="2100" b="1" dirty="0">
                          <a:solidFill>
                            <a:schemeClr val="bg1"/>
                          </a:solidFill>
                          <a:latin typeface="+mn-ea"/>
                          <a:ea typeface="+mn-ea"/>
                        </a:rPr>
                        <a:t>字</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algn="ctr" rtl="0" eaLnBrk="1" latinLnBrk="0" hangingPunct="1"/>
                      <a:r>
                        <a:rPr kumimoji="0" lang="zh-CN" altLang="en-US" sz="2100" b="1" kern="1200" dirty="0">
                          <a:solidFill>
                            <a:schemeClr val="bg1"/>
                          </a:solidFill>
                          <a:latin typeface="+mn-ea"/>
                          <a:ea typeface="+mn-ea"/>
                          <a:cs typeface="+mn-cs"/>
                        </a:rPr>
                        <a:t>当代科研</a:t>
                      </a:r>
                      <a:endParaRPr kumimoji="0" lang="en-US" altLang="zh-CN" sz="2100" b="1" kern="1200" dirty="0">
                        <a:solidFill>
                          <a:schemeClr val="bg1"/>
                        </a:solidFill>
                        <a:latin typeface="+mn-ea"/>
                        <a:ea typeface="+mn-ea"/>
                        <a:cs typeface="+mn-cs"/>
                      </a:endParaRPr>
                    </a:p>
                    <a:p>
                      <a:pPr algn="ctr"/>
                      <a:r>
                        <a:rPr kumimoji="0" lang="en-US" altLang="zh-CN" sz="2100" dirty="0">
                          <a:solidFill>
                            <a:schemeClr val="bg1"/>
                          </a:solidFill>
                          <a:latin typeface="+mn-ea"/>
                          <a:ea typeface="+mn-ea"/>
                        </a:rPr>
                        <a:t>“</a:t>
                      </a:r>
                      <a:r>
                        <a:rPr kumimoji="0" lang="zh-CN" altLang="en-US" sz="2100" dirty="0">
                          <a:solidFill>
                            <a:schemeClr val="bg1"/>
                          </a:solidFill>
                          <a:latin typeface="+mn-ea"/>
                          <a:ea typeface="+mn-ea"/>
                        </a:rPr>
                        <a:t>被遗忘权”之争</a:t>
                      </a:r>
                      <a:r>
                        <a:rPr kumimoji="0" lang="en-US" altLang="zh-CN" sz="2100" dirty="0">
                          <a:solidFill>
                            <a:schemeClr val="bg1"/>
                          </a:solidFill>
                          <a:latin typeface="+mn-ea"/>
                          <a:ea typeface="+mn-ea"/>
                        </a:rPr>
                        <a:t>980</a:t>
                      </a:r>
                      <a:r>
                        <a:rPr kumimoji="0" lang="zh-CN" altLang="en-US" sz="2100" dirty="0">
                          <a:solidFill>
                            <a:schemeClr val="bg1"/>
                          </a:solidFill>
                          <a:latin typeface="+mn-ea"/>
                          <a:ea typeface="+mn-ea"/>
                        </a:rPr>
                        <a:t>字</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algn="ctr" rtl="0" eaLnBrk="1" latinLnBrk="0" hangingPunct="1"/>
                      <a:r>
                        <a:rPr kumimoji="0" lang="zh-CN" altLang="en-US" sz="2100" b="1" kern="1200" dirty="0">
                          <a:solidFill>
                            <a:schemeClr val="bg1"/>
                          </a:solidFill>
                          <a:latin typeface="+mn-ea"/>
                          <a:ea typeface="+mn-ea"/>
                          <a:cs typeface="+mn-cs"/>
                        </a:rPr>
                        <a:t>城市文明</a:t>
                      </a:r>
                      <a:endParaRPr kumimoji="0" lang="en-US" altLang="zh-CN" sz="2100" b="1" kern="1200" dirty="0">
                        <a:solidFill>
                          <a:schemeClr val="bg1"/>
                        </a:solidFill>
                        <a:latin typeface="+mn-ea"/>
                        <a:ea typeface="+mn-ea"/>
                        <a:cs typeface="+mn-cs"/>
                      </a:endParaRPr>
                    </a:p>
                    <a:p>
                      <a:pPr algn="ctr"/>
                      <a:r>
                        <a:rPr kumimoji="0" lang="zh-CN" altLang="en-US" sz="2100" dirty="0">
                          <a:solidFill>
                            <a:schemeClr val="bg1"/>
                          </a:solidFill>
                          <a:latin typeface="+mn-ea"/>
                          <a:ea typeface="+mn-ea"/>
                        </a:rPr>
                        <a:t>城市社会</a:t>
                      </a:r>
                      <a:r>
                        <a:rPr kumimoji="0" lang="en-US" altLang="zh-CN" sz="2100" dirty="0">
                          <a:solidFill>
                            <a:schemeClr val="bg1"/>
                          </a:solidFill>
                          <a:latin typeface="+mn-ea"/>
                          <a:ea typeface="+mn-ea"/>
                        </a:rPr>
                        <a:t>1255</a:t>
                      </a:r>
                      <a:r>
                        <a:rPr kumimoji="0" lang="zh-CN" altLang="en-US" sz="2100" dirty="0">
                          <a:solidFill>
                            <a:schemeClr val="bg1"/>
                          </a:solidFill>
                          <a:latin typeface="+mn-ea"/>
                          <a:ea typeface="+mn-ea"/>
                        </a:rPr>
                        <a:t>字</a:t>
                      </a:r>
                      <a:endParaRPr kumimoji="0" lang="en-US" altLang="zh-CN" sz="2100" dirty="0">
                        <a:solidFill>
                          <a:schemeClr val="bg1"/>
                        </a:solidFill>
                        <a:latin typeface="+mn-ea"/>
                        <a:ea typeface="+mn-ea"/>
                      </a:endParaRPr>
                    </a:p>
                    <a:p>
                      <a:pPr algn="ctr"/>
                      <a:endParaRPr kumimoji="0" lang="zh-CN" altLang="en-US" sz="2100" dirty="0">
                        <a:solidFill>
                          <a:schemeClr val="bg1"/>
                        </a:solidFill>
                        <a:latin typeface="+mn-ea"/>
                        <a:ea typeface="+mn-ea"/>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r>
              <a:tr h="1802130">
                <a:tc>
                  <a:txBody>
                    <a:bodyPr/>
                    <a:lstStyle/>
                    <a:p>
                      <a:pPr algn="ctr"/>
                      <a:r>
                        <a:rPr lang="zh-CN" altLang="en-US" sz="2100" b="0" dirty="0">
                          <a:solidFill>
                            <a:schemeClr val="bg1"/>
                          </a:solidFill>
                          <a:latin typeface="+mn-ea"/>
                          <a:ea typeface="+mn-ea"/>
                        </a:rPr>
                        <a:t>学习任务群：思辨性阅读</a:t>
                      </a:r>
                      <a:endParaRPr lang="en-US" altLang="zh-CN" sz="2100" b="0" dirty="0">
                        <a:solidFill>
                          <a:schemeClr val="bg1"/>
                        </a:solidFill>
                        <a:latin typeface="+mn-ea"/>
                        <a:ea typeface="+mn-ea"/>
                      </a:endParaRPr>
                    </a:p>
                    <a:p>
                      <a:pPr algn="ctr"/>
                      <a:r>
                        <a:rPr lang="zh-CN" altLang="en-US" sz="2100" b="0" dirty="0">
                          <a:solidFill>
                            <a:schemeClr val="bg1"/>
                          </a:solidFill>
                          <a:latin typeface="+mn-ea"/>
                          <a:ea typeface="+mn-ea"/>
                        </a:rPr>
                        <a:t>与表达</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100" b="1" dirty="0">
                          <a:solidFill>
                            <a:schemeClr val="bg1"/>
                          </a:solidFill>
                          <a:latin typeface="+mn-ea"/>
                          <a:ea typeface="+mn-ea"/>
                        </a:rPr>
                        <a:t>科学与文化论著研习</a:t>
                      </a:r>
                      <a:endParaRPr lang="en-US" altLang="zh-CN" sz="2100" b="1"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100" b="1" dirty="0">
                          <a:solidFill>
                            <a:schemeClr val="bg1"/>
                          </a:solidFill>
                          <a:latin typeface="+mn-ea"/>
                          <a:ea typeface="+mn-ea"/>
                        </a:rPr>
                        <a:t>中华传统文化专题研讨</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100" dirty="0">
                          <a:solidFill>
                            <a:schemeClr val="bg1"/>
                          </a:solidFill>
                          <a:latin typeface="+mn-ea"/>
                          <a:ea typeface="+mn-ea"/>
                        </a:rPr>
                        <a:t>科学与文化论著研习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100" dirty="0">
                          <a:solidFill>
                            <a:schemeClr val="bg1"/>
                          </a:solidFill>
                          <a:latin typeface="+mn-ea"/>
                          <a:ea typeface="+mn-ea"/>
                        </a:rPr>
                        <a:t>科学与文化论著研习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r>
            </a:tbl>
          </a:graphicData>
        </a:graphic>
      </p:graphicFrame>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42732" y="189310"/>
          <a:ext cx="8124825" cy="4680585"/>
        </p:xfrm>
        <a:graphic>
          <a:graphicData uri="http://schemas.openxmlformats.org/drawingml/2006/table">
            <a:tbl>
              <a:tblPr firstRow="1" bandRow="1">
                <a:tableStyleId>{5C22544A-7EE6-4342-B048-85BDC9FD1C3A}</a:tableStyleId>
              </a:tblPr>
              <a:tblGrid>
                <a:gridCol w="1949450"/>
                <a:gridCol w="2465070"/>
                <a:gridCol w="1849120"/>
                <a:gridCol w="1861185"/>
              </a:tblGrid>
              <a:tr h="763270">
                <a:tc>
                  <a:txBody>
                    <a:bodyPr/>
                    <a:lstStyle/>
                    <a:p>
                      <a:pPr algn="ctr"/>
                      <a:r>
                        <a:rPr lang="zh-CN" altLang="en-US" sz="1800" dirty="0">
                          <a:solidFill>
                            <a:schemeClr val="bg1"/>
                          </a:solidFill>
                          <a:latin typeface="+mn-ea"/>
                          <a:ea typeface="+mn-ea"/>
                        </a:rPr>
                        <a:t>现代文阅读（</a:t>
                      </a:r>
                      <a:r>
                        <a:rPr lang="en-US" altLang="zh-CN" sz="1800" dirty="0">
                          <a:solidFill>
                            <a:srgbClr val="FF0000"/>
                          </a:solidFill>
                          <a:latin typeface="+mn-ea"/>
                          <a:ea typeface="+mn-ea"/>
                        </a:rPr>
                        <a:t>36</a:t>
                      </a:r>
                      <a:r>
                        <a:rPr lang="en-US" altLang="zh-CN" sz="1800" dirty="0">
                          <a:solidFill>
                            <a:schemeClr val="bg1"/>
                          </a:solidFill>
                          <a:latin typeface="+mn-ea"/>
                          <a:ea typeface="+mn-ea"/>
                        </a:rPr>
                        <a:t>/35</a:t>
                      </a:r>
                      <a:r>
                        <a:rPr lang="zh-CN" altLang="en-US" sz="1800" dirty="0">
                          <a:solidFill>
                            <a:schemeClr val="bg1"/>
                          </a:solidFill>
                          <a:latin typeface="+mn-ea"/>
                          <a:ea typeface="+mn-ea"/>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chemeClr val="bg1"/>
                          </a:solidFill>
                          <a:latin typeface="+mn-ea"/>
                          <a:ea typeface="+mn-ea"/>
                        </a:rPr>
                        <a:t>全国</a:t>
                      </a:r>
                      <a:r>
                        <a:rPr lang="en-US" altLang="zh-CN" sz="2400" b="1" dirty="0">
                          <a:solidFill>
                            <a:schemeClr val="bg1"/>
                          </a:solidFill>
                          <a:latin typeface="+mn-ea"/>
                          <a:ea typeface="+mn-ea"/>
                        </a:rPr>
                        <a:t>Ⅰ</a:t>
                      </a:r>
                      <a:r>
                        <a:rPr lang="zh-CN" altLang="en-US" sz="2400" b="1"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Ⅱ</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Ⅲ</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58340">
                <a:tc>
                  <a:txBody>
                    <a:bodyPr/>
                    <a:lstStyle/>
                    <a:p>
                      <a:pPr algn="ctr"/>
                      <a:r>
                        <a:rPr lang="zh-CN" altLang="en-US" sz="2400" dirty="0">
                          <a:solidFill>
                            <a:schemeClr val="bg1"/>
                          </a:solidFill>
                          <a:latin typeface="+mn-ea"/>
                          <a:ea typeface="+mn-ea"/>
                        </a:rPr>
                        <a:t>文学类文本阅读</a:t>
                      </a:r>
                      <a:endParaRPr lang="en-US" altLang="zh-CN" sz="2400" dirty="0">
                        <a:solidFill>
                          <a:schemeClr val="bg1"/>
                        </a:solidFill>
                        <a:latin typeface="+mn-ea"/>
                        <a:ea typeface="+mn-ea"/>
                      </a:endParaRPr>
                    </a:p>
                    <a:p>
                      <a:pPr algn="ctr"/>
                      <a:r>
                        <a:rPr lang="zh-CN" altLang="en-US" sz="2400" kern="1200" dirty="0">
                          <a:solidFill>
                            <a:schemeClr val="bg1"/>
                          </a:solidFill>
                          <a:latin typeface="+mn-ea"/>
                          <a:ea typeface="+mn-ea"/>
                          <a:cs typeface="+mn-cs"/>
                        </a:rPr>
                        <a:t>（</a:t>
                      </a:r>
                      <a:r>
                        <a:rPr lang="en-US" altLang="zh-CN" sz="2400" dirty="0">
                          <a:solidFill>
                            <a:srgbClr val="FF0000"/>
                          </a:solidFill>
                          <a:latin typeface="+mn-ea"/>
                          <a:ea typeface="+mn-ea"/>
                        </a:rPr>
                        <a:t>15/</a:t>
                      </a:r>
                      <a:r>
                        <a:rPr lang="en-US" altLang="zh-CN" sz="2400" kern="1200" dirty="0">
                          <a:solidFill>
                            <a:schemeClr val="bg1"/>
                          </a:solidFill>
                          <a:latin typeface="+mn-ea"/>
                          <a:ea typeface="+mn-ea"/>
                          <a:cs typeface="+mn-cs"/>
                        </a:rPr>
                        <a:t>14</a:t>
                      </a:r>
                      <a:r>
                        <a:rPr lang="zh-CN" altLang="en-US" sz="2400"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革命传统</a:t>
                      </a:r>
                      <a:endParaRPr lang="en-US" altLang="zh-CN" sz="2400" b="1" dirty="0">
                        <a:solidFill>
                          <a:srgbClr val="FF0000"/>
                        </a:solidFill>
                        <a:latin typeface="+mn-ea"/>
                        <a:ea typeface="+mn-ea"/>
                      </a:endParaRPr>
                    </a:p>
                    <a:p>
                      <a:pPr marL="0" algn="ctr" defTabSz="914400" rtl="0" eaLnBrk="1" latinLnBrk="0" hangingPunct="1"/>
                      <a:r>
                        <a:rPr lang="zh-CN" altLang="en-US" sz="2400" kern="1200" dirty="0">
                          <a:solidFill>
                            <a:schemeClr val="bg1"/>
                          </a:solidFill>
                          <a:latin typeface="+mn-ea"/>
                          <a:ea typeface="+mn-ea"/>
                          <a:cs typeface="+mn-cs"/>
                        </a:rPr>
                        <a:t>赵一曼女士</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小说</a:t>
                      </a:r>
                      <a:endParaRPr lang="en-US" altLang="zh-CN" sz="2400" kern="1200" dirty="0">
                        <a:solidFill>
                          <a:schemeClr val="bg1"/>
                        </a:solidFill>
                        <a:latin typeface="+mn-ea"/>
                        <a:ea typeface="+mn-ea"/>
                        <a:cs typeface="+mn-cs"/>
                      </a:endParaRPr>
                    </a:p>
                    <a:p>
                      <a:pPr marL="0" algn="ctr" defTabSz="914400" rtl="0" eaLnBrk="1" latinLnBrk="0" hangingPunct="1"/>
                      <a:r>
                        <a:rPr lang="en-US" altLang="zh-CN" sz="2400" kern="1200" dirty="0">
                          <a:solidFill>
                            <a:schemeClr val="bg1"/>
                          </a:solidFill>
                          <a:latin typeface="+mn-ea"/>
                          <a:ea typeface="+mn-ea"/>
                          <a:cs typeface="+mn-cs"/>
                        </a:rPr>
                        <a:t>1616</a:t>
                      </a:r>
                      <a:r>
                        <a:rPr lang="zh-CN" altLang="en-US" sz="2400" kern="1200" dirty="0">
                          <a:solidFill>
                            <a:schemeClr val="bg1"/>
                          </a:solidFill>
                          <a:latin typeface="+mn-ea"/>
                          <a:ea typeface="+mn-ea"/>
                          <a:cs typeface="+mn-cs"/>
                        </a:rPr>
                        <a:t>字</a:t>
                      </a:r>
                      <a:endParaRPr lang="en-US" altLang="zh-CN" sz="2400" kern="1200" dirty="0">
                        <a:solidFill>
                          <a:schemeClr val="bg1"/>
                        </a:solidFill>
                        <a:latin typeface="+mn-ea"/>
                        <a:ea typeface="+mn-ea"/>
                        <a:cs typeface="+mn-cs"/>
                      </a:endParaRP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2400" b="1" kern="1200" dirty="0">
                          <a:solidFill>
                            <a:srgbClr val="FF0000"/>
                          </a:solidFill>
                          <a:latin typeface="+mn-ea"/>
                          <a:ea typeface="+mn-ea"/>
                          <a:cs typeface="+mn-cs"/>
                        </a:rPr>
                        <a:t>创新开放</a:t>
                      </a:r>
                      <a:endParaRPr kumimoji="0" lang="en-US" altLang="zh-CN" sz="2400" b="1" kern="1200" dirty="0">
                        <a:solidFill>
                          <a:srgbClr val="FF0000"/>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有声电影</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小说</a:t>
                      </a:r>
                      <a:endParaRPr lang="en-US" altLang="zh-CN" sz="2400" kern="1200" dirty="0">
                        <a:solidFill>
                          <a:schemeClr val="bg1"/>
                        </a:solidFill>
                        <a:latin typeface="+mn-ea"/>
                        <a:ea typeface="+mn-ea"/>
                        <a:cs typeface="+mn-cs"/>
                      </a:endParaRPr>
                    </a:p>
                    <a:p>
                      <a:pPr marL="0" algn="ctr" defTabSz="914400" rtl="0" eaLnBrk="1" latinLnBrk="0" hangingPunct="1"/>
                      <a:r>
                        <a:rPr lang="en-US" altLang="zh-CN" sz="2400" kern="1200" dirty="0">
                          <a:solidFill>
                            <a:schemeClr val="bg1"/>
                          </a:solidFill>
                          <a:latin typeface="+mn-ea"/>
                          <a:ea typeface="+mn-ea"/>
                          <a:cs typeface="+mn-cs"/>
                        </a:rPr>
                        <a:t>1613</a:t>
                      </a:r>
                      <a:r>
                        <a:rPr lang="zh-CN" altLang="en-US" sz="2400" kern="1200" dirty="0">
                          <a:solidFill>
                            <a:schemeClr val="bg1"/>
                          </a:solidFill>
                          <a:latin typeface="+mn-ea"/>
                          <a:ea typeface="+mn-ea"/>
                          <a:cs typeface="+mn-cs"/>
                        </a:rPr>
                        <a:t>字</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2400" kern="1200" dirty="0">
                          <a:solidFill>
                            <a:schemeClr val="bg1"/>
                          </a:solidFill>
                          <a:latin typeface="+mn-ea"/>
                          <a:ea typeface="+mn-ea"/>
                          <a:cs typeface="+mn-cs"/>
                        </a:rPr>
                        <a:t>科幻文明</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微纪元</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小说</a:t>
                      </a:r>
                      <a:endParaRPr lang="en-US" altLang="zh-CN" sz="2400" kern="1200" dirty="0">
                        <a:solidFill>
                          <a:schemeClr val="bg1"/>
                        </a:solidFill>
                        <a:latin typeface="+mn-ea"/>
                        <a:ea typeface="+mn-ea"/>
                        <a:cs typeface="+mn-cs"/>
                      </a:endParaRPr>
                    </a:p>
                    <a:p>
                      <a:pPr marL="0" algn="ctr" defTabSz="914400" rtl="0" eaLnBrk="1" latinLnBrk="0" hangingPunct="1"/>
                      <a:r>
                        <a:rPr lang="en-US" altLang="zh-CN" sz="2400" kern="1200" dirty="0">
                          <a:solidFill>
                            <a:schemeClr val="bg1"/>
                          </a:solidFill>
                          <a:latin typeface="+mn-ea"/>
                          <a:ea typeface="+mn-ea"/>
                          <a:cs typeface="+mn-cs"/>
                        </a:rPr>
                        <a:t>1654</a:t>
                      </a:r>
                      <a:r>
                        <a:rPr lang="zh-CN" altLang="en-US" sz="2400" kern="1200" dirty="0">
                          <a:solidFill>
                            <a:schemeClr val="bg1"/>
                          </a:solidFill>
                          <a:latin typeface="+mn-ea"/>
                          <a:ea typeface="+mn-ea"/>
                          <a:cs typeface="+mn-cs"/>
                        </a:rPr>
                        <a:t>字</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58975">
                <a:tc>
                  <a:txBody>
                    <a:bodyPr/>
                    <a:lstStyle/>
                    <a:p>
                      <a:pPr marL="0" algn="ctr" defTabSz="914400" rtl="0" eaLnBrk="1" latinLnBrk="0" hangingPunct="1"/>
                      <a:r>
                        <a:rPr lang="zh-CN" altLang="en-US" sz="2400" kern="1200" dirty="0">
                          <a:solidFill>
                            <a:schemeClr val="bg1"/>
                          </a:solidFill>
                          <a:latin typeface="+mn-ea"/>
                          <a:ea typeface="+mn-ea"/>
                          <a:cs typeface="+mn-cs"/>
                        </a:rPr>
                        <a:t>学习任务群：文学阅读与写作</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中国现当代作家作品研习</a:t>
                      </a:r>
                    </a:p>
                    <a:p>
                      <a:pPr marL="0" algn="ctr" defTabSz="914400" rtl="0" eaLnBrk="1" latinLnBrk="0" hangingPunct="1"/>
                      <a:r>
                        <a:rPr lang="zh-CN" altLang="en-US" sz="2400" kern="1200" dirty="0">
                          <a:solidFill>
                            <a:schemeClr val="bg1"/>
                          </a:solidFill>
                          <a:latin typeface="+mn-ea"/>
                          <a:ea typeface="+mn-ea"/>
                          <a:cs typeface="+mn-cs"/>
                        </a:rPr>
                        <a:t>中国革命传统作品研习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2400" kern="1200" dirty="0">
                          <a:solidFill>
                            <a:schemeClr val="bg1"/>
                          </a:solidFill>
                          <a:latin typeface="+mn-ea"/>
                          <a:ea typeface="+mn-ea"/>
                          <a:cs typeface="+mn-cs"/>
                        </a:rPr>
                        <a:t>中国现当代作家作品研习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中国现当代作家作品研习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2824544089ed7a51d1dee983ac6542"/>
          <p:cNvPicPr>
            <a:picLocks noChangeAspect="1"/>
          </p:cNvPicPr>
          <p:nvPr/>
        </p:nvPicPr>
        <p:blipFill>
          <a:blip r:embed="rId2" cstate="print"/>
          <a:stretch>
            <a:fillRect/>
          </a:stretch>
        </p:blipFill>
        <p:spPr>
          <a:xfrm>
            <a:off x="-5080" y="1270"/>
            <a:ext cx="4410710" cy="2423795"/>
          </a:xfrm>
          <a:prstGeom prst="rect">
            <a:avLst/>
          </a:prstGeom>
        </p:spPr>
      </p:pic>
      <p:pic>
        <p:nvPicPr>
          <p:cNvPr id="3" name="图片 2" descr="e8006f2ee1edbf61268caa22339435f"/>
          <p:cNvPicPr>
            <a:picLocks noChangeAspect="1"/>
          </p:cNvPicPr>
          <p:nvPr/>
        </p:nvPicPr>
        <p:blipFill>
          <a:blip r:embed="rId3" cstate="print"/>
          <a:stretch>
            <a:fillRect/>
          </a:stretch>
        </p:blipFill>
        <p:spPr>
          <a:xfrm>
            <a:off x="-5080" y="2305685"/>
            <a:ext cx="4410710" cy="2840355"/>
          </a:xfrm>
          <a:prstGeom prst="rect">
            <a:avLst/>
          </a:prstGeom>
        </p:spPr>
      </p:pic>
      <p:pic>
        <p:nvPicPr>
          <p:cNvPr id="5" name="图片 4" descr="60432cb325af3c4b031c6b6939383fa"/>
          <p:cNvPicPr>
            <a:picLocks noChangeAspect="1"/>
          </p:cNvPicPr>
          <p:nvPr/>
        </p:nvPicPr>
        <p:blipFill>
          <a:blip r:embed="rId4" cstate="print"/>
          <a:stretch>
            <a:fillRect/>
          </a:stretch>
        </p:blipFill>
        <p:spPr>
          <a:xfrm>
            <a:off x="4405630" y="1270"/>
            <a:ext cx="4736465" cy="2303780"/>
          </a:xfrm>
          <a:prstGeom prst="rect">
            <a:avLst/>
          </a:prstGeom>
        </p:spPr>
      </p:pic>
      <p:pic>
        <p:nvPicPr>
          <p:cNvPr id="7" name="图片 6" descr="72ff776d22e531265a16466eea11558"/>
          <p:cNvPicPr>
            <a:picLocks noChangeAspect="1"/>
          </p:cNvPicPr>
          <p:nvPr/>
        </p:nvPicPr>
        <p:blipFill>
          <a:blip r:embed="rId5" cstate="print"/>
          <a:stretch>
            <a:fillRect/>
          </a:stretch>
        </p:blipFill>
        <p:spPr>
          <a:xfrm>
            <a:off x="4405630" y="2305685"/>
            <a:ext cx="4737100" cy="2840355"/>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69112" y="123825"/>
          <a:ext cx="8550275" cy="4914264"/>
        </p:xfrm>
        <a:graphic>
          <a:graphicData uri="http://schemas.openxmlformats.org/drawingml/2006/table">
            <a:tbl>
              <a:tblPr firstRow="1" bandRow="1">
                <a:tableStyleId>{5C22544A-7EE6-4342-B048-85BDC9FD1C3A}</a:tableStyleId>
              </a:tblPr>
              <a:tblGrid>
                <a:gridCol w="1995170"/>
                <a:gridCol w="2004060"/>
                <a:gridCol w="2206625"/>
                <a:gridCol w="2344420"/>
              </a:tblGrid>
              <a:tr h="782320">
                <a:tc>
                  <a:txBody>
                    <a:bodyPr/>
                    <a:lstStyle/>
                    <a:p>
                      <a:pPr algn="ctr"/>
                      <a:r>
                        <a:rPr lang="zh-CN" altLang="en-US" sz="2400" kern="1200" dirty="0">
                          <a:solidFill>
                            <a:schemeClr val="bg1"/>
                          </a:solidFill>
                          <a:latin typeface="+mn-ea"/>
                          <a:ea typeface="+mn-ea"/>
                          <a:cs typeface="+mn-cs"/>
                        </a:rPr>
                        <a:t>现代文阅读（</a:t>
                      </a:r>
                      <a:r>
                        <a:rPr lang="en-US" altLang="zh-CN" sz="2400" kern="1200" dirty="0">
                          <a:solidFill>
                            <a:schemeClr val="bg1"/>
                          </a:solidFill>
                          <a:latin typeface="+mn-ea"/>
                          <a:ea typeface="+mn-ea"/>
                          <a:cs typeface="+mn-cs"/>
                        </a:rPr>
                        <a:t>36/35</a:t>
                      </a:r>
                      <a:r>
                        <a:rPr lang="zh-CN" altLang="en-US" sz="2400"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全国</a:t>
                      </a:r>
                      <a:r>
                        <a:rPr lang="en-US" altLang="zh-CN" sz="2400" kern="1200" dirty="0">
                          <a:solidFill>
                            <a:schemeClr val="bg1"/>
                          </a:solidFill>
                          <a:latin typeface="+mn-ea"/>
                          <a:ea typeface="+mn-ea"/>
                          <a:cs typeface="+mn-cs"/>
                        </a:rPr>
                        <a:t>Ⅰ</a:t>
                      </a:r>
                      <a:r>
                        <a:rPr lang="zh-CN" altLang="en-US" sz="2400" kern="1200" dirty="0">
                          <a:solidFill>
                            <a:schemeClr val="bg1"/>
                          </a:solidFill>
                          <a:latin typeface="+mn-ea"/>
                          <a:ea typeface="+mn-ea"/>
                          <a:cs typeface="+mn-cs"/>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全国</a:t>
                      </a:r>
                      <a:r>
                        <a:rPr lang="en-US" altLang="zh-CN" sz="2400" kern="1200" dirty="0">
                          <a:solidFill>
                            <a:schemeClr val="bg1"/>
                          </a:solidFill>
                          <a:latin typeface="+mn-ea"/>
                          <a:ea typeface="+mn-ea"/>
                          <a:cs typeface="+mn-cs"/>
                        </a:rPr>
                        <a:t>Ⅱ</a:t>
                      </a:r>
                      <a:r>
                        <a:rPr lang="zh-CN" altLang="en-US" sz="2400" kern="1200" dirty="0">
                          <a:solidFill>
                            <a:schemeClr val="bg1"/>
                          </a:solidFill>
                          <a:latin typeface="+mn-ea"/>
                          <a:ea typeface="+mn-ea"/>
                          <a:cs typeface="+mn-cs"/>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全国</a:t>
                      </a:r>
                      <a:r>
                        <a:rPr lang="en-US" altLang="zh-CN" sz="2400" kern="1200" dirty="0">
                          <a:solidFill>
                            <a:schemeClr val="bg1"/>
                          </a:solidFill>
                          <a:latin typeface="+mn-ea"/>
                          <a:ea typeface="+mn-ea"/>
                          <a:cs typeface="+mn-cs"/>
                        </a:rPr>
                        <a:t>Ⅲ</a:t>
                      </a:r>
                      <a:r>
                        <a:rPr lang="zh-CN" altLang="en-US" sz="2400" kern="1200" dirty="0">
                          <a:solidFill>
                            <a:schemeClr val="bg1"/>
                          </a:solidFill>
                          <a:latin typeface="+mn-ea"/>
                          <a:ea typeface="+mn-ea"/>
                          <a:cs typeface="+mn-cs"/>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35885">
                <a:tc>
                  <a:txBody>
                    <a:bodyPr/>
                    <a:lstStyle/>
                    <a:p>
                      <a:pPr algn="ctr"/>
                      <a:r>
                        <a:rPr lang="zh-CN" altLang="en-US" sz="2400" kern="1200" dirty="0">
                          <a:solidFill>
                            <a:schemeClr val="bg1"/>
                          </a:solidFill>
                          <a:latin typeface="+mn-ea"/>
                          <a:ea typeface="+mn-ea"/>
                          <a:cs typeface="+mn-cs"/>
                        </a:rPr>
                        <a:t>实用类文本</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阅读</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a:t>
                      </a:r>
                      <a:r>
                        <a:rPr lang="en-US" altLang="zh-CN" sz="2400" kern="1200" dirty="0">
                          <a:solidFill>
                            <a:schemeClr val="bg1"/>
                          </a:solidFill>
                          <a:latin typeface="+mn-ea"/>
                          <a:ea typeface="+mn-ea"/>
                          <a:cs typeface="+mn-cs"/>
                        </a:rPr>
                        <a:t>12</a:t>
                      </a:r>
                      <a:r>
                        <a:rPr lang="zh-CN" altLang="en-US" sz="2400"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量子科技国内新闻</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国外评论</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国外新闻</a:t>
                      </a:r>
                      <a:endParaRPr lang="en-US" altLang="zh-CN" sz="2400" kern="1200" dirty="0">
                        <a:solidFill>
                          <a:schemeClr val="bg1"/>
                        </a:solidFill>
                        <a:latin typeface="+mn-ea"/>
                        <a:ea typeface="+mn-ea"/>
                        <a:cs typeface="+mn-cs"/>
                      </a:endParaRPr>
                    </a:p>
                    <a:p>
                      <a:pPr algn="ctr"/>
                      <a:r>
                        <a:rPr lang="en-US" altLang="zh-CN" sz="2400" kern="1200" dirty="0">
                          <a:solidFill>
                            <a:schemeClr val="bg1"/>
                          </a:solidFill>
                          <a:latin typeface="+mn-ea"/>
                          <a:ea typeface="+mn-ea"/>
                          <a:cs typeface="+mn-cs"/>
                        </a:rPr>
                        <a:t>3</a:t>
                      </a:r>
                      <a:r>
                        <a:rPr lang="zh-CN" altLang="en-US" sz="2400" kern="1200" dirty="0">
                          <a:solidFill>
                            <a:schemeClr val="bg1"/>
                          </a:solidFill>
                          <a:latin typeface="+mn-ea"/>
                          <a:ea typeface="+mn-ea"/>
                          <a:cs typeface="+mn-cs"/>
                        </a:rPr>
                        <a:t>段材料</a:t>
                      </a:r>
                      <a:endParaRPr lang="en-US" altLang="zh-CN" sz="2400" kern="1200" dirty="0">
                        <a:solidFill>
                          <a:schemeClr val="bg1"/>
                        </a:solidFill>
                        <a:latin typeface="+mn-ea"/>
                        <a:ea typeface="+mn-ea"/>
                        <a:cs typeface="+mn-cs"/>
                      </a:endParaRPr>
                    </a:p>
                    <a:p>
                      <a:pPr algn="ctr"/>
                      <a:r>
                        <a:rPr lang="en-US" altLang="zh-CN" sz="2400" kern="1200" dirty="0">
                          <a:solidFill>
                            <a:schemeClr val="bg1"/>
                          </a:solidFill>
                          <a:latin typeface="+mn-ea"/>
                          <a:ea typeface="+mn-ea"/>
                          <a:cs typeface="+mn-cs"/>
                        </a:rPr>
                        <a:t>1350</a:t>
                      </a:r>
                      <a:r>
                        <a:rPr lang="zh-CN" altLang="en-US" sz="2400" kern="1200" dirty="0">
                          <a:solidFill>
                            <a:schemeClr val="bg1"/>
                          </a:solidFill>
                          <a:latin typeface="+mn-ea"/>
                          <a:ea typeface="+mn-ea"/>
                          <a:cs typeface="+mn-cs"/>
                        </a:rPr>
                        <a:t>字</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lang="zh-CN" altLang="en-US" sz="2400" kern="1200" dirty="0">
                          <a:solidFill>
                            <a:schemeClr val="bg1"/>
                          </a:solidFill>
                          <a:latin typeface="+mn-ea"/>
                          <a:ea typeface="+mn-ea"/>
                          <a:cs typeface="+mn-cs"/>
                        </a:rPr>
                        <a:t>知识产权</a:t>
                      </a:r>
                      <a:endParaRPr lang="en-US" altLang="zh-CN" sz="2400" kern="1200" dirty="0">
                        <a:solidFill>
                          <a:schemeClr val="bg1"/>
                        </a:solidFill>
                        <a:latin typeface="+mn-ea"/>
                        <a:ea typeface="+mn-ea"/>
                        <a:cs typeface="+mn-cs"/>
                      </a:endParaRPr>
                    </a:p>
                    <a:p>
                      <a:pPr marL="0" algn="ctr" rtl="0" eaLnBrk="1" latinLnBrk="0" hangingPunct="1"/>
                      <a:r>
                        <a:rPr lang="zh-CN" altLang="en-US" sz="2400" kern="1200" dirty="0">
                          <a:solidFill>
                            <a:schemeClr val="bg1"/>
                          </a:solidFill>
                          <a:latin typeface="+mn-ea"/>
                          <a:ea typeface="+mn-ea"/>
                          <a:cs typeface="+mn-cs"/>
                        </a:rPr>
                        <a:t>时事评论</a:t>
                      </a:r>
                      <a:endParaRPr lang="en-US" altLang="zh-CN" sz="2400" kern="1200" dirty="0">
                        <a:solidFill>
                          <a:schemeClr val="bg1"/>
                        </a:solidFill>
                        <a:latin typeface="+mn-ea"/>
                        <a:ea typeface="+mn-ea"/>
                        <a:cs typeface="+mn-cs"/>
                      </a:endParaRPr>
                    </a:p>
                    <a:p>
                      <a:pPr marL="0" algn="ctr" rtl="0" eaLnBrk="1" latinLnBrk="0" hangingPunct="1"/>
                      <a:r>
                        <a:rPr lang="zh-CN" altLang="en-US" sz="2400" kern="1200" dirty="0">
                          <a:solidFill>
                            <a:schemeClr val="bg1"/>
                          </a:solidFill>
                          <a:latin typeface="+mn-ea"/>
                          <a:ea typeface="+mn-ea"/>
                          <a:cs typeface="+mn-cs"/>
                        </a:rPr>
                        <a:t>调查报告</a:t>
                      </a:r>
                      <a:endParaRPr lang="en-US" altLang="zh-CN" sz="2400" kern="1200" dirty="0">
                        <a:solidFill>
                          <a:schemeClr val="bg1"/>
                        </a:solidFill>
                        <a:latin typeface="+mn-ea"/>
                        <a:ea typeface="+mn-ea"/>
                        <a:cs typeface="+mn-cs"/>
                      </a:endParaRPr>
                    </a:p>
                    <a:p>
                      <a:pPr marL="0" algn="ctr" rtl="0" eaLnBrk="1" latinLnBrk="0" hangingPunct="1"/>
                      <a:r>
                        <a:rPr lang="zh-CN" altLang="en-US" sz="2400" kern="1200" dirty="0">
                          <a:solidFill>
                            <a:schemeClr val="bg1"/>
                          </a:solidFill>
                          <a:latin typeface="+mn-ea"/>
                          <a:ea typeface="+mn-ea"/>
                          <a:cs typeface="+mn-cs"/>
                        </a:rPr>
                        <a:t>（含</a:t>
                      </a:r>
                      <a:r>
                        <a:rPr lang="en-US" altLang="zh-CN" sz="2400" kern="1200" dirty="0">
                          <a:solidFill>
                            <a:schemeClr val="bg1"/>
                          </a:solidFill>
                          <a:latin typeface="+mn-ea"/>
                          <a:ea typeface="+mn-ea"/>
                          <a:cs typeface="+mn-cs"/>
                        </a:rPr>
                        <a:t>1</a:t>
                      </a:r>
                      <a:r>
                        <a:rPr lang="zh-CN" altLang="en-US" sz="2400" kern="1200" dirty="0">
                          <a:solidFill>
                            <a:schemeClr val="bg1"/>
                          </a:solidFill>
                          <a:latin typeface="+mn-ea"/>
                          <a:ea typeface="+mn-ea"/>
                          <a:cs typeface="+mn-cs"/>
                        </a:rPr>
                        <a:t>图表）</a:t>
                      </a:r>
                      <a:endParaRPr lang="en-US" altLang="zh-CN" sz="2400" kern="1200" dirty="0">
                        <a:solidFill>
                          <a:schemeClr val="bg1"/>
                        </a:solidFill>
                        <a:latin typeface="+mn-ea"/>
                        <a:ea typeface="+mn-ea"/>
                        <a:cs typeface="+mn-cs"/>
                      </a:endParaRPr>
                    </a:p>
                    <a:p>
                      <a:pPr marL="0" algn="ctr" rtl="0" eaLnBrk="1" latinLnBrk="0" hangingPunct="1"/>
                      <a:r>
                        <a:rPr lang="zh-CN" altLang="en-US" sz="2400" kern="1200" dirty="0">
                          <a:solidFill>
                            <a:schemeClr val="bg1"/>
                          </a:solidFill>
                          <a:latin typeface="+mn-ea"/>
                          <a:ea typeface="+mn-ea"/>
                          <a:cs typeface="+mn-cs"/>
                        </a:rPr>
                        <a:t>研究报告</a:t>
                      </a:r>
                      <a:endParaRPr lang="en-US" altLang="zh-CN" sz="2400" kern="1200" dirty="0">
                        <a:solidFill>
                          <a:schemeClr val="bg1"/>
                        </a:solidFill>
                        <a:latin typeface="+mn-ea"/>
                        <a:ea typeface="+mn-ea"/>
                        <a:cs typeface="+mn-cs"/>
                      </a:endParaRPr>
                    </a:p>
                    <a:p>
                      <a:pPr marL="0" algn="ctr" rtl="0" eaLnBrk="1" latinLnBrk="0" hangingPunct="1"/>
                      <a:r>
                        <a:rPr lang="en-US" altLang="zh-CN" sz="2400" kern="1200" dirty="0">
                          <a:solidFill>
                            <a:schemeClr val="bg1"/>
                          </a:solidFill>
                          <a:latin typeface="+mn-ea"/>
                          <a:ea typeface="+mn-ea"/>
                          <a:cs typeface="+mn-cs"/>
                        </a:rPr>
                        <a:t>4</a:t>
                      </a:r>
                      <a:r>
                        <a:rPr lang="zh-CN" altLang="en-US" sz="2400" kern="1200" dirty="0">
                          <a:solidFill>
                            <a:schemeClr val="bg1"/>
                          </a:solidFill>
                          <a:latin typeface="+mn-ea"/>
                          <a:ea typeface="+mn-ea"/>
                          <a:cs typeface="+mn-cs"/>
                        </a:rPr>
                        <a:t>段材料</a:t>
                      </a:r>
                      <a:endParaRPr lang="en-US" altLang="zh-CN" sz="2400" kern="1200" dirty="0">
                        <a:solidFill>
                          <a:schemeClr val="bg1"/>
                        </a:solidFill>
                        <a:latin typeface="+mn-ea"/>
                        <a:ea typeface="+mn-ea"/>
                        <a:cs typeface="+mn-cs"/>
                      </a:endParaRPr>
                    </a:p>
                    <a:p>
                      <a:pPr marL="0" algn="ctr" rtl="0" eaLnBrk="1" latinLnBrk="0" hangingPunct="1"/>
                      <a:r>
                        <a:rPr lang="en-US" altLang="zh-CN" sz="2400" kern="1200" dirty="0">
                          <a:solidFill>
                            <a:schemeClr val="bg1"/>
                          </a:solidFill>
                          <a:latin typeface="+mn-ea"/>
                          <a:ea typeface="+mn-ea"/>
                          <a:cs typeface="+mn-cs"/>
                        </a:rPr>
                        <a:t>967</a:t>
                      </a:r>
                      <a:r>
                        <a:rPr lang="zh-CN" altLang="en-US" sz="2400" kern="1200" dirty="0">
                          <a:solidFill>
                            <a:schemeClr val="bg1"/>
                          </a:solidFill>
                          <a:latin typeface="+mn-ea"/>
                          <a:ea typeface="+mn-ea"/>
                          <a:cs typeface="+mn-cs"/>
                        </a:rPr>
                        <a:t>字</a:t>
                      </a:r>
                      <a:endParaRPr lang="en-US" altLang="zh-CN" sz="2400" kern="1200" dirty="0">
                        <a:solidFill>
                          <a:schemeClr val="bg1"/>
                        </a:solidFill>
                        <a:latin typeface="+mn-ea"/>
                        <a:ea typeface="+mn-ea"/>
                        <a:cs typeface="+mn-cs"/>
                      </a:endParaRP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lang="zh-CN" altLang="en-US" sz="2400" kern="1200" dirty="0">
                          <a:solidFill>
                            <a:schemeClr val="bg1"/>
                          </a:solidFill>
                          <a:latin typeface="+mn-ea"/>
                          <a:ea typeface="+mn-ea"/>
                          <a:cs typeface="+mn-cs"/>
                        </a:rPr>
                        <a:t>图书出版</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调查报告</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（含</a:t>
                      </a:r>
                      <a:r>
                        <a:rPr lang="en-US" altLang="zh-CN" sz="2400" kern="1200" dirty="0">
                          <a:solidFill>
                            <a:schemeClr val="bg1"/>
                          </a:solidFill>
                          <a:latin typeface="+mn-ea"/>
                          <a:ea typeface="+mn-ea"/>
                          <a:cs typeface="+mn-cs"/>
                        </a:rPr>
                        <a:t>2</a:t>
                      </a:r>
                      <a:r>
                        <a:rPr lang="zh-CN" altLang="en-US" sz="2400" kern="1200" dirty="0">
                          <a:solidFill>
                            <a:schemeClr val="bg1"/>
                          </a:solidFill>
                          <a:latin typeface="+mn-ea"/>
                          <a:ea typeface="+mn-ea"/>
                          <a:cs typeface="+mn-cs"/>
                        </a:rPr>
                        <a:t>图表）</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研究报告</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调查报告</a:t>
                      </a:r>
                      <a:endParaRPr lang="en-US" altLang="zh-CN" sz="2400" kern="1200" dirty="0">
                        <a:solidFill>
                          <a:schemeClr val="bg1"/>
                        </a:solidFill>
                        <a:latin typeface="+mn-ea"/>
                        <a:ea typeface="+mn-ea"/>
                        <a:cs typeface="+mn-cs"/>
                      </a:endParaRPr>
                    </a:p>
                    <a:p>
                      <a:pPr algn="ctr"/>
                      <a:r>
                        <a:rPr lang="en-US" altLang="zh-CN" sz="2400" kern="1200" dirty="0">
                          <a:solidFill>
                            <a:schemeClr val="bg1"/>
                          </a:solidFill>
                          <a:latin typeface="+mn-ea"/>
                          <a:ea typeface="+mn-ea"/>
                          <a:cs typeface="+mn-cs"/>
                        </a:rPr>
                        <a:t>3</a:t>
                      </a:r>
                      <a:r>
                        <a:rPr lang="zh-CN" altLang="en-US" sz="2400" kern="1200" dirty="0">
                          <a:solidFill>
                            <a:schemeClr val="bg1"/>
                          </a:solidFill>
                          <a:latin typeface="+mn-ea"/>
                          <a:ea typeface="+mn-ea"/>
                          <a:cs typeface="+mn-cs"/>
                        </a:rPr>
                        <a:t>段材料</a:t>
                      </a:r>
                      <a:endParaRPr lang="en-US" altLang="zh-CN" sz="2400" kern="1200" dirty="0">
                        <a:solidFill>
                          <a:schemeClr val="bg1"/>
                        </a:solidFill>
                        <a:latin typeface="+mn-ea"/>
                        <a:ea typeface="+mn-ea"/>
                        <a:cs typeface="+mn-cs"/>
                      </a:endParaRPr>
                    </a:p>
                    <a:p>
                      <a:pPr marL="0" algn="ctr" rtl="0" eaLnBrk="1" latinLnBrk="0" hangingPunct="1"/>
                      <a:r>
                        <a:rPr lang="en-US" altLang="zh-CN" sz="2400" kern="1200" dirty="0">
                          <a:solidFill>
                            <a:schemeClr val="bg1"/>
                          </a:solidFill>
                          <a:latin typeface="+mn-ea"/>
                          <a:ea typeface="+mn-ea"/>
                          <a:cs typeface="+mn-cs"/>
                        </a:rPr>
                        <a:t>914</a:t>
                      </a:r>
                      <a:r>
                        <a:rPr lang="zh-CN" altLang="en-US" sz="2400" kern="1200" dirty="0">
                          <a:solidFill>
                            <a:schemeClr val="bg1"/>
                          </a:solidFill>
                          <a:latin typeface="+mn-ea"/>
                          <a:ea typeface="+mn-ea"/>
                          <a:cs typeface="+mn-cs"/>
                        </a:rPr>
                        <a:t>字</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5425">
                <a:tc>
                  <a:txBody>
                    <a:bodyPr/>
                    <a:lstStyle/>
                    <a:p>
                      <a:pPr algn="ctr"/>
                      <a:r>
                        <a:rPr lang="zh-CN" altLang="en-US" sz="2400" kern="1200" dirty="0">
                          <a:solidFill>
                            <a:schemeClr val="bg1"/>
                          </a:solidFill>
                          <a:latin typeface="+mn-ea"/>
                          <a:ea typeface="+mn-ea"/>
                          <a:cs typeface="+mn-cs"/>
                        </a:rPr>
                        <a:t>学习任务群：实用类阅读</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与交流</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当代文化参与</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当代文化参与</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跨媒介阅读</a:t>
                      </a:r>
                      <a:endParaRPr lang="en-US" altLang="zh-CN" sz="2400" kern="1200" dirty="0">
                        <a:solidFill>
                          <a:schemeClr val="bg1"/>
                        </a:solidFill>
                        <a:latin typeface="+mn-ea"/>
                        <a:ea typeface="+mn-ea"/>
                        <a:cs typeface="+mn-cs"/>
                      </a:endParaRPr>
                    </a:p>
                    <a:p>
                      <a:pPr algn="ctr"/>
                      <a:r>
                        <a:rPr lang="zh-CN" altLang="en-US" sz="2400" kern="1200" dirty="0">
                          <a:solidFill>
                            <a:schemeClr val="bg1"/>
                          </a:solidFill>
                          <a:latin typeface="+mn-ea"/>
                          <a:ea typeface="+mn-ea"/>
                          <a:cs typeface="+mn-cs"/>
                        </a:rPr>
                        <a:t>与交流</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kern="1200" dirty="0">
                          <a:solidFill>
                            <a:schemeClr val="bg1"/>
                          </a:solidFill>
                          <a:latin typeface="+mn-ea"/>
                          <a:ea typeface="+mn-ea"/>
                          <a:cs typeface="+mn-cs"/>
                        </a:rPr>
                        <a:t>当代文化参与</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跨媒介阅读</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与交流</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60431" y="127397"/>
          <a:ext cx="8628380" cy="5079364"/>
        </p:xfrm>
        <a:graphic>
          <a:graphicData uri="http://schemas.openxmlformats.org/drawingml/2006/table">
            <a:tbl>
              <a:tblPr firstRow="1" bandRow="1">
                <a:tableStyleId>{5C22544A-7EE6-4342-B048-85BDC9FD1C3A}</a:tableStyleId>
              </a:tblPr>
              <a:tblGrid>
                <a:gridCol w="1530350"/>
                <a:gridCol w="2136140"/>
                <a:gridCol w="2530475"/>
                <a:gridCol w="2431415"/>
              </a:tblGrid>
              <a:tr h="599440">
                <a:tc>
                  <a:txBody>
                    <a:bodyPr/>
                    <a:lstStyle/>
                    <a:p>
                      <a:pPr algn="ctr"/>
                      <a:r>
                        <a:rPr lang="zh-CN" altLang="en-US" sz="1800" b="1" kern="1200" dirty="0">
                          <a:solidFill>
                            <a:schemeClr val="bg1"/>
                          </a:solidFill>
                          <a:latin typeface="+mn-ea"/>
                          <a:ea typeface="+mn-ea"/>
                          <a:cs typeface="+mn-cs"/>
                        </a:rPr>
                        <a:t>古代诗文阅读（</a:t>
                      </a:r>
                      <a:r>
                        <a:rPr lang="en-US" altLang="zh-CN" sz="1800" dirty="0">
                          <a:solidFill>
                            <a:srgbClr val="FF0000"/>
                          </a:solidFill>
                          <a:latin typeface="+mn-ea"/>
                          <a:ea typeface="+mn-ea"/>
                        </a:rPr>
                        <a:t>34/</a:t>
                      </a:r>
                      <a:r>
                        <a:rPr lang="en-US" altLang="zh-CN" sz="1800" b="1" kern="1200" dirty="0">
                          <a:solidFill>
                            <a:schemeClr val="bg1"/>
                          </a:solidFill>
                          <a:latin typeface="+mn-ea"/>
                          <a:ea typeface="+mn-ea"/>
                          <a:cs typeface="+mn-cs"/>
                        </a:rPr>
                        <a:t>35</a:t>
                      </a:r>
                      <a:r>
                        <a:rPr lang="zh-CN" altLang="en-US" sz="1800" b="1"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dirty="0">
                          <a:solidFill>
                            <a:schemeClr val="bg1"/>
                          </a:solidFill>
                          <a:latin typeface="+mn-ea"/>
                          <a:ea typeface="+mn-ea"/>
                        </a:rPr>
                        <a:t>全国</a:t>
                      </a:r>
                      <a:r>
                        <a:rPr lang="en-US" altLang="zh-CN" sz="1800" dirty="0">
                          <a:solidFill>
                            <a:schemeClr val="bg1"/>
                          </a:solidFill>
                          <a:latin typeface="+mn-ea"/>
                          <a:ea typeface="+mn-ea"/>
                        </a:rPr>
                        <a:t>Ⅰ</a:t>
                      </a:r>
                      <a:r>
                        <a:rPr lang="zh-CN" altLang="en-US" sz="18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dirty="0">
                          <a:solidFill>
                            <a:schemeClr val="bg1"/>
                          </a:solidFill>
                          <a:latin typeface="+mn-ea"/>
                          <a:ea typeface="+mn-ea"/>
                        </a:rPr>
                        <a:t>全国</a:t>
                      </a:r>
                      <a:r>
                        <a:rPr lang="en-US" altLang="zh-CN" sz="1800" dirty="0">
                          <a:solidFill>
                            <a:schemeClr val="bg1"/>
                          </a:solidFill>
                          <a:latin typeface="+mn-ea"/>
                          <a:ea typeface="+mn-ea"/>
                        </a:rPr>
                        <a:t>Ⅱ</a:t>
                      </a:r>
                      <a:r>
                        <a:rPr lang="zh-CN" altLang="en-US" sz="18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dirty="0">
                          <a:solidFill>
                            <a:schemeClr val="bg1"/>
                          </a:solidFill>
                          <a:latin typeface="+mn-ea"/>
                          <a:ea typeface="+mn-ea"/>
                        </a:rPr>
                        <a:t>全国</a:t>
                      </a:r>
                      <a:r>
                        <a:rPr lang="en-US" altLang="zh-CN" sz="1800" dirty="0">
                          <a:solidFill>
                            <a:schemeClr val="bg1"/>
                          </a:solidFill>
                          <a:latin typeface="+mn-ea"/>
                          <a:ea typeface="+mn-ea"/>
                        </a:rPr>
                        <a:t>Ⅲ</a:t>
                      </a:r>
                      <a:r>
                        <a:rPr lang="zh-CN" altLang="en-US" sz="18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0">
                <a:tc>
                  <a:txBody>
                    <a:bodyPr/>
                    <a:lstStyle/>
                    <a:p>
                      <a:pPr algn="ctr"/>
                      <a:r>
                        <a:rPr lang="zh-CN" altLang="en-US" sz="1800" dirty="0">
                          <a:solidFill>
                            <a:schemeClr val="bg1"/>
                          </a:solidFill>
                          <a:latin typeface="+mn-ea"/>
                          <a:ea typeface="+mn-ea"/>
                        </a:rPr>
                        <a:t>文言文阅读（</a:t>
                      </a:r>
                      <a:r>
                        <a:rPr lang="en-US" altLang="zh-CN" sz="1800" dirty="0">
                          <a:solidFill>
                            <a:schemeClr val="bg1"/>
                          </a:solidFill>
                          <a:latin typeface="+mn-ea"/>
                          <a:ea typeface="+mn-ea"/>
                        </a:rPr>
                        <a:t>19</a:t>
                      </a:r>
                      <a:r>
                        <a:rPr lang="zh-CN" altLang="en-US" sz="1800" dirty="0">
                          <a:solidFill>
                            <a:schemeClr val="bg1"/>
                          </a:solidFill>
                          <a:latin typeface="+mn-ea"/>
                          <a:ea typeface="+mn-ea"/>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b="1" dirty="0">
                          <a:solidFill>
                            <a:srgbClr val="FF0000"/>
                          </a:solidFill>
                          <a:latin typeface="+mn-ea"/>
                          <a:ea typeface="+mn-ea"/>
                        </a:rPr>
                        <a:t>优秀官员</a:t>
                      </a:r>
                      <a:endParaRPr lang="en-US" altLang="zh-CN" sz="1800" b="1" dirty="0">
                        <a:solidFill>
                          <a:srgbClr val="FF0000"/>
                        </a:solidFill>
                        <a:latin typeface="+mn-ea"/>
                        <a:ea typeface="+mn-ea"/>
                      </a:endParaRPr>
                    </a:p>
                    <a:p>
                      <a:pPr marL="0" algn="ctr" defTabSz="914400" rtl="0" eaLnBrk="1" latinLnBrk="0" hangingPunct="1"/>
                      <a:r>
                        <a:rPr lang="en-US" altLang="zh-CN" sz="1800" kern="1200" dirty="0">
                          <a:solidFill>
                            <a:schemeClr val="bg1"/>
                          </a:solidFill>
                          <a:latin typeface="+mn-ea"/>
                          <a:ea typeface="+mn-ea"/>
                          <a:cs typeface="+mn-cs"/>
                        </a:rPr>
                        <a:t>《</a:t>
                      </a:r>
                      <a:r>
                        <a:rPr lang="zh-CN" altLang="en-US" sz="1800" kern="1200" dirty="0">
                          <a:solidFill>
                            <a:schemeClr val="bg1"/>
                          </a:solidFill>
                          <a:latin typeface="+mn-ea"/>
                          <a:ea typeface="+mn-ea"/>
                          <a:cs typeface="+mn-cs"/>
                        </a:rPr>
                        <a:t>晋书</a:t>
                      </a:r>
                      <a:r>
                        <a:rPr lang="en-US" altLang="zh-CN" sz="1800" kern="1200" dirty="0">
                          <a:solidFill>
                            <a:schemeClr val="bg1"/>
                          </a:solidFill>
                          <a:latin typeface="+mn-ea"/>
                          <a:ea typeface="+mn-ea"/>
                          <a:cs typeface="+mn-cs"/>
                        </a:rPr>
                        <a:t>》</a:t>
                      </a:r>
                    </a:p>
                    <a:p>
                      <a:pPr marL="0" algn="ctr" defTabSz="914400" rtl="0" eaLnBrk="1" latinLnBrk="0" hangingPunct="1"/>
                      <a:r>
                        <a:rPr lang="en-US" altLang="zh-CN" sz="1800" kern="1200" dirty="0">
                          <a:solidFill>
                            <a:schemeClr val="bg1"/>
                          </a:solidFill>
                          <a:latin typeface="+mn-ea"/>
                          <a:ea typeface="+mn-ea"/>
                          <a:cs typeface="+mn-cs"/>
                        </a:rPr>
                        <a:t>602</a:t>
                      </a:r>
                      <a:r>
                        <a:rPr lang="zh-CN" altLang="en-US" sz="1800" kern="1200" dirty="0">
                          <a:solidFill>
                            <a:schemeClr val="bg1"/>
                          </a:solidFill>
                          <a:latin typeface="+mn-ea"/>
                          <a:ea typeface="+mn-ea"/>
                          <a:cs typeface="+mn-cs"/>
                        </a:rPr>
                        <a:t>字</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rgbClr val="FF0000"/>
                          </a:solidFill>
                          <a:latin typeface="+mn-ea"/>
                          <a:ea typeface="+mn-ea"/>
                        </a:rPr>
                        <a:t>优秀官员</a:t>
                      </a:r>
                      <a:endParaRPr lang="en-US" altLang="zh-CN" sz="1800" b="1" dirty="0">
                        <a:solidFill>
                          <a:srgbClr val="FF0000"/>
                        </a:solidFill>
                        <a:latin typeface="+mn-ea"/>
                        <a:ea typeface="+mn-ea"/>
                      </a:endParaRPr>
                    </a:p>
                    <a:p>
                      <a:pPr marL="0" algn="ctr" defTabSz="914400" rtl="0" eaLnBrk="1" latinLnBrk="0" hangingPunct="1"/>
                      <a:r>
                        <a:rPr lang="en-US" altLang="zh-CN" sz="1800" kern="1200" dirty="0">
                          <a:solidFill>
                            <a:schemeClr val="bg1"/>
                          </a:solidFill>
                          <a:latin typeface="+mn-ea"/>
                          <a:ea typeface="+mn-ea"/>
                          <a:cs typeface="+mn-cs"/>
                        </a:rPr>
                        <a:t>《</a:t>
                      </a:r>
                      <a:r>
                        <a:rPr lang="zh-CN" altLang="en-US" sz="1800" kern="1200" dirty="0">
                          <a:solidFill>
                            <a:schemeClr val="bg1"/>
                          </a:solidFill>
                          <a:latin typeface="+mn-ea"/>
                          <a:ea typeface="+mn-ea"/>
                          <a:cs typeface="+mn-cs"/>
                        </a:rPr>
                        <a:t>后汉书</a:t>
                      </a:r>
                      <a:r>
                        <a:rPr lang="en-US" altLang="zh-CN" sz="1800" kern="1200" dirty="0">
                          <a:solidFill>
                            <a:schemeClr val="bg1"/>
                          </a:solidFill>
                          <a:latin typeface="+mn-ea"/>
                          <a:ea typeface="+mn-ea"/>
                          <a:cs typeface="+mn-cs"/>
                        </a:rPr>
                        <a:t>》</a:t>
                      </a:r>
                    </a:p>
                    <a:p>
                      <a:pPr marL="0" algn="ctr" defTabSz="914400" rtl="0" eaLnBrk="1" latinLnBrk="0" hangingPunct="1"/>
                      <a:r>
                        <a:rPr lang="en-US" altLang="zh-CN" sz="1800" kern="1200" dirty="0">
                          <a:solidFill>
                            <a:schemeClr val="bg1"/>
                          </a:solidFill>
                          <a:latin typeface="+mn-ea"/>
                          <a:ea typeface="+mn-ea"/>
                          <a:cs typeface="+mn-cs"/>
                        </a:rPr>
                        <a:t>587</a:t>
                      </a:r>
                      <a:r>
                        <a:rPr lang="zh-CN" altLang="en-US" sz="1800" kern="1200" dirty="0">
                          <a:solidFill>
                            <a:schemeClr val="bg1"/>
                          </a:solidFill>
                          <a:latin typeface="+mn-ea"/>
                          <a:ea typeface="+mn-ea"/>
                          <a:cs typeface="+mn-cs"/>
                        </a:rPr>
                        <a:t>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rgbClr val="FF0000"/>
                          </a:solidFill>
                          <a:latin typeface="+mn-ea"/>
                          <a:ea typeface="+mn-ea"/>
                        </a:rPr>
                        <a:t>优秀官员</a:t>
                      </a:r>
                      <a:endParaRPr lang="en-US" altLang="zh-CN" sz="1800" b="1" dirty="0">
                        <a:solidFill>
                          <a:srgbClr val="FF0000"/>
                        </a:solidFill>
                        <a:latin typeface="+mn-ea"/>
                        <a:ea typeface="+mn-ea"/>
                      </a:endParaRPr>
                    </a:p>
                    <a:p>
                      <a:pPr marL="0" algn="ctr" defTabSz="914400" rtl="0" eaLnBrk="1" latinLnBrk="0" hangingPunct="1"/>
                      <a:r>
                        <a:rPr lang="en-US" altLang="zh-CN" sz="1800" kern="1200" dirty="0">
                          <a:solidFill>
                            <a:schemeClr val="bg1"/>
                          </a:solidFill>
                          <a:latin typeface="+mn-ea"/>
                          <a:ea typeface="+mn-ea"/>
                          <a:cs typeface="+mn-cs"/>
                        </a:rPr>
                        <a:t>《</a:t>
                      </a:r>
                      <a:r>
                        <a:rPr lang="zh-CN" altLang="en-US" sz="1800" kern="1200" dirty="0">
                          <a:solidFill>
                            <a:schemeClr val="bg1"/>
                          </a:solidFill>
                          <a:latin typeface="+mn-ea"/>
                          <a:ea typeface="+mn-ea"/>
                          <a:cs typeface="+mn-cs"/>
                        </a:rPr>
                        <a:t>宋史</a:t>
                      </a:r>
                      <a:r>
                        <a:rPr lang="en-US" altLang="zh-CN" sz="1800" kern="1200" dirty="0">
                          <a:solidFill>
                            <a:schemeClr val="bg1"/>
                          </a:solidFill>
                          <a:latin typeface="+mn-ea"/>
                          <a:ea typeface="+mn-ea"/>
                          <a:cs typeface="+mn-cs"/>
                        </a:rPr>
                        <a:t>》</a:t>
                      </a:r>
                    </a:p>
                    <a:p>
                      <a:pPr marL="0" algn="ctr" defTabSz="914400" rtl="0" eaLnBrk="1" latinLnBrk="0" hangingPunct="1"/>
                      <a:r>
                        <a:rPr lang="en-US" altLang="zh-CN" sz="1800" kern="1200" dirty="0">
                          <a:solidFill>
                            <a:schemeClr val="bg1"/>
                          </a:solidFill>
                          <a:latin typeface="+mn-ea"/>
                          <a:ea typeface="+mn-ea"/>
                          <a:cs typeface="+mn-cs"/>
                        </a:rPr>
                        <a:t>616</a:t>
                      </a:r>
                      <a:r>
                        <a:rPr lang="zh-CN" altLang="en-US" sz="1800" kern="1200" dirty="0">
                          <a:solidFill>
                            <a:schemeClr val="bg1"/>
                          </a:solidFill>
                          <a:latin typeface="+mn-ea"/>
                          <a:ea typeface="+mn-ea"/>
                          <a:cs typeface="+mn-cs"/>
                        </a:rPr>
                        <a:t>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68400">
                <a:tc>
                  <a:txBody>
                    <a:bodyPr/>
                    <a:lstStyle/>
                    <a:p>
                      <a:pPr algn="ctr"/>
                      <a:r>
                        <a:rPr lang="zh-CN" altLang="en-US" sz="1800" kern="1200" dirty="0">
                          <a:solidFill>
                            <a:schemeClr val="bg1"/>
                          </a:solidFill>
                          <a:latin typeface="+mn-ea"/>
                          <a:ea typeface="+mn-ea"/>
                          <a:cs typeface="+mn-cs"/>
                        </a:rPr>
                        <a:t>古代诗歌阅读（</a:t>
                      </a:r>
                      <a:r>
                        <a:rPr lang="en-US" altLang="zh-CN" sz="1800" dirty="0">
                          <a:solidFill>
                            <a:srgbClr val="FF0000"/>
                          </a:solidFill>
                          <a:latin typeface="+mn-ea"/>
                          <a:ea typeface="+mn-ea"/>
                        </a:rPr>
                        <a:t>9</a:t>
                      </a:r>
                      <a:r>
                        <a:rPr lang="zh-CN" altLang="en-US" sz="1800" dirty="0">
                          <a:solidFill>
                            <a:srgbClr val="FF0000"/>
                          </a:solidFill>
                          <a:latin typeface="+mn-ea"/>
                          <a:ea typeface="+mn-ea"/>
                        </a:rPr>
                        <a:t>分</a:t>
                      </a:r>
                      <a:r>
                        <a:rPr lang="en-US" altLang="zh-CN" sz="1800" dirty="0">
                          <a:solidFill>
                            <a:srgbClr val="FF0000"/>
                          </a:solidFill>
                          <a:latin typeface="+mn-ea"/>
                          <a:ea typeface="+mn-ea"/>
                        </a:rPr>
                        <a:t>/</a:t>
                      </a:r>
                      <a:r>
                        <a:rPr lang="en-US" altLang="zh-CN" sz="1800" kern="1200" dirty="0">
                          <a:solidFill>
                            <a:schemeClr val="bg1"/>
                          </a:solidFill>
                          <a:latin typeface="+mn-ea"/>
                          <a:ea typeface="+mn-ea"/>
                          <a:cs typeface="+mn-cs"/>
                        </a:rPr>
                        <a:t>11</a:t>
                      </a:r>
                      <a:r>
                        <a:rPr lang="zh-CN" altLang="en-US" sz="1800"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1800" b="1" dirty="0">
                          <a:solidFill>
                            <a:srgbClr val="FF0000"/>
                          </a:solidFill>
                          <a:latin typeface="+mn-ea"/>
                          <a:ea typeface="+mn-ea"/>
                        </a:rPr>
                        <a:t>穷且益坚</a:t>
                      </a:r>
                      <a:r>
                        <a:rPr lang="zh-CN" altLang="en-US" sz="1800" kern="1200" dirty="0">
                          <a:solidFill>
                            <a:schemeClr val="bg1"/>
                          </a:solidFill>
                          <a:latin typeface="+mn-ea"/>
                          <a:ea typeface="+mn-ea"/>
                          <a:cs typeface="+mn-cs"/>
                        </a:rPr>
                        <a:t>唐代</a:t>
                      </a:r>
                      <a:endParaRPr lang="en-US" altLang="zh-CN" sz="1800" kern="1200" dirty="0">
                        <a:solidFill>
                          <a:schemeClr val="bg1"/>
                        </a:solidFill>
                        <a:latin typeface="+mn-ea"/>
                        <a:ea typeface="+mn-ea"/>
                        <a:cs typeface="+mn-cs"/>
                      </a:endParaRPr>
                    </a:p>
                    <a:p>
                      <a:pPr marL="0" algn="ctr" defTabSz="914400" rtl="0" eaLnBrk="1" latinLnBrk="0" hangingPunct="1"/>
                      <a:r>
                        <a:rPr lang="zh-CN" altLang="en-US" sz="1800" kern="1200" dirty="0">
                          <a:solidFill>
                            <a:schemeClr val="bg1"/>
                          </a:solidFill>
                          <a:latin typeface="+mn-ea"/>
                          <a:ea typeface="+mn-ea"/>
                          <a:cs typeface="+mn-cs"/>
                        </a:rPr>
                        <a:t>七言古诗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rgbClr val="FF0000"/>
                          </a:solidFill>
                          <a:latin typeface="+mn-ea"/>
                          <a:ea typeface="+mn-ea"/>
                        </a:rPr>
                        <a:t>穷且益坚</a:t>
                      </a:r>
                      <a:r>
                        <a:rPr lang="zh-CN" altLang="en-US" sz="1800" kern="1200" dirty="0">
                          <a:solidFill>
                            <a:schemeClr val="bg1"/>
                          </a:solidFill>
                          <a:latin typeface="+mn-ea"/>
                          <a:ea typeface="+mn-ea"/>
                          <a:cs typeface="+mn-cs"/>
                        </a:rPr>
                        <a:t>宋代</a:t>
                      </a:r>
                      <a:endParaRPr lang="en-US" altLang="zh-CN" sz="18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a:solidFill>
                            <a:schemeClr val="bg1"/>
                          </a:solidFill>
                          <a:latin typeface="+mn-ea"/>
                          <a:ea typeface="+mn-ea"/>
                          <a:cs typeface="+mn-cs"/>
                        </a:rPr>
                        <a:t>七言古诗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rgbClr val="FF0000"/>
                          </a:solidFill>
                          <a:latin typeface="+mn-ea"/>
                          <a:ea typeface="+mn-ea"/>
                        </a:rPr>
                        <a:t>穷且益坚</a:t>
                      </a:r>
                      <a:r>
                        <a:rPr lang="zh-CN" altLang="en-US" sz="1800" kern="1200" dirty="0">
                          <a:solidFill>
                            <a:schemeClr val="bg1"/>
                          </a:solidFill>
                          <a:latin typeface="+mn-ea"/>
                          <a:ea typeface="+mn-ea"/>
                          <a:cs typeface="+mn-cs"/>
                        </a:rPr>
                        <a:t>唐代</a:t>
                      </a:r>
                      <a:endParaRPr lang="en-US" altLang="zh-CN" sz="18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a:solidFill>
                            <a:schemeClr val="bg1"/>
                          </a:solidFill>
                          <a:latin typeface="+mn-ea"/>
                          <a:ea typeface="+mn-ea"/>
                          <a:cs typeface="+mn-cs"/>
                        </a:rPr>
                        <a:t>七言乐府</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6290">
                <a:tc>
                  <a:txBody>
                    <a:bodyPr/>
                    <a:lstStyle/>
                    <a:p>
                      <a:pPr algn="ctr"/>
                      <a:r>
                        <a:rPr lang="zh-CN" altLang="en-US" sz="1800" kern="1200" dirty="0">
                          <a:solidFill>
                            <a:schemeClr val="bg1"/>
                          </a:solidFill>
                          <a:latin typeface="+mn-ea"/>
                          <a:ea typeface="+mn-ea"/>
                          <a:cs typeface="+mn-cs"/>
                        </a:rPr>
                        <a:t>名句名篇默写（</a:t>
                      </a:r>
                      <a:r>
                        <a:rPr lang="en-US" altLang="zh-CN" sz="1800" dirty="0">
                          <a:solidFill>
                            <a:srgbClr val="FF0000"/>
                          </a:solidFill>
                          <a:latin typeface="+mn-ea"/>
                          <a:ea typeface="+mn-ea"/>
                        </a:rPr>
                        <a:t>6</a:t>
                      </a:r>
                      <a:r>
                        <a:rPr lang="zh-CN" altLang="en-US" sz="1800" dirty="0">
                          <a:solidFill>
                            <a:srgbClr val="FF0000"/>
                          </a:solidFill>
                          <a:latin typeface="+mn-ea"/>
                          <a:ea typeface="+mn-ea"/>
                        </a:rPr>
                        <a:t>分</a:t>
                      </a:r>
                      <a:r>
                        <a:rPr lang="en-US" altLang="zh-CN" sz="1800" dirty="0">
                          <a:solidFill>
                            <a:srgbClr val="FF0000"/>
                          </a:solidFill>
                          <a:latin typeface="+mn-ea"/>
                          <a:ea typeface="+mn-ea"/>
                        </a:rPr>
                        <a:t>/</a:t>
                      </a:r>
                      <a:r>
                        <a:rPr lang="en-US" altLang="zh-CN" sz="1800" kern="1200" dirty="0">
                          <a:solidFill>
                            <a:schemeClr val="bg1"/>
                          </a:solidFill>
                          <a:latin typeface="+mn-ea"/>
                          <a:ea typeface="+mn-ea"/>
                          <a:cs typeface="+mn-cs"/>
                        </a:rPr>
                        <a:t>5</a:t>
                      </a:r>
                      <a:r>
                        <a:rPr lang="zh-CN" altLang="en-US" sz="1800"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b="1" dirty="0">
                          <a:solidFill>
                            <a:srgbClr val="FF0000"/>
                          </a:solidFill>
                          <a:latin typeface="+mn-ea"/>
                          <a:ea typeface="+mn-ea"/>
                        </a:rPr>
                        <a:t>教育英雄</a:t>
                      </a:r>
                      <a:endParaRPr lang="en-US" altLang="zh-CN" sz="1800" b="1" dirty="0">
                        <a:solidFill>
                          <a:srgbClr val="FF0000"/>
                        </a:solidFill>
                        <a:latin typeface="+mn-ea"/>
                        <a:ea typeface="+mn-ea"/>
                      </a:endParaRPr>
                    </a:p>
                    <a:p>
                      <a:pPr marL="0" algn="ctr" defTabSz="914400" rtl="0" eaLnBrk="1" latinLnBrk="0" hangingPunct="1"/>
                      <a:r>
                        <a:rPr lang="en-US" altLang="zh-CN" sz="1800" kern="1200" dirty="0">
                          <a:solidFill>
                            <a:schemeClr val="bg1"/>
                          </a:solidFill>
                          <a:latin typeface="+mn-ea"/>
                          <a:ea typeface="+mn-ea"/>
                          <a:cs typeface="+mn-cs"/>
                        </a:rPr>
                        <a:t>2</a:t>
                      </a:r>
                      <a:r>
                        <a:rPr lang="zh-CN" altLang="en-US" sz="1800" kern="1200" dirty="0">
                          <a:solidFill>
                            <a:schemeClr val="bg1"/>
                          </a:solidFill>
                          <a:latin typeface="+mn-ea"/>
                          <a:ea typeface="+mn-ea"/>
                          <a:cs typeface="+mn-cs"/>
                        </a:rPr>
                        <a:t>文</a:t>
                      </a:r>
                      <a:r>
                        <a:rPr lang="en-US" altLang="zh-CN" sz="1800" kern="1200" dirty="0">
                          <a:solidFill>
                            <a:schemeClr val="bg1"/>
                          </a:solidFill>
                          <a:latin typeface="+mn-ea"/>
                          <a:ea typeface="+mn-ea"/>
                          <a:cs typeface="+mn-cs"/>
                        </a:rPr>
                        <a:t>1</a:t>
                      </a:r>
                      <a:r>
                        <a:rPr lang="zh-CN" altLang="en-US" sz="1800" kern="1200" dirty="0">
                          <a:solidFill>
                            <a:schemeClr val="bg1"/>
                          </a:solidFill>
                          <a:latin typeface="+mn-ea"/>
                          <a:ea typeface="+mn-ea"/>
                          <a:cs typeface="+mn-cs"/>
                        </a:rPr>
                        <a:t>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800" b="1" dirty="0">
                          <a:solidFill>
                            <a:srgbClr val="FF0000"/>
                          </a:solidFill>
                          <a:latin typeface="+mn-ea"/>
                          <a:ea typeface="+mn-ea"/>
                        </a:rPr>
                        <a:t>道德艺术</a:t>
                      </a:r>
                      <a:endParaRPr lang="en-US" altLang="zh-CN" sz="1800" b="1" dirty="0">
                        <a:solidFill>
                          <a:srgbClr val="FF0000"/>
                        </a:solidFill>
                        <a:latin typeface="+mn-ea"/>
                        <a:ea typeface="+mn-ea"/>
                      </a:endParaRPr>
                    </a:p>
                    <a:p>
                      <a:pPr marL="0" algn="ctr" defTabSz="914400" rtl="0" eaLnBrk="1" latinLnBrk="0" hangingPunct="1"/>
                      <a:r>
                        <a:rPr lang="en-US" altLang="zh-CN" sz="1800" kern="1200" dirty="0">
                          <a:solidFill>
                            <a:schemeClr val="bg1"/>
                          </a:solidFill>
                          <a:latin typeface="+mn-ea"/>
                          <a:ea typeface="+mn-ea"/>
                          <a:cs typeface="+mn-cs"/>
                        </a:rPr>
                        <a:t>2</a:t>
                      </a:r>
                      <a:r>
                        <a:rPr lang="zh-CN" altLang="en-US" sz="1800" kern="1200" dirty="0">
                          <a:solidFill>
                            <a:schemeClr val="bg1"/>
                          </a:solidFill>
                          <a:latin typeface="+mn-ea"/>
                          <a:ea typeface="+mn-ea"/>
                          <a:cs typeface="+mn-cs"/>
                        </a:rPr>
                        <a:t>文</a:t>
                      </a:r>
                      <a:r>
                        <a:rPr lang="en-US" altLang="zh-CN" sz="1800" kern="1200" dirty="0">
                          <a:solidFill>
                            <a:schemeClr val="bg1"/>
                          </a:solidFill>
                          <a:latin typeface="+mn-ea"/>
                          <a:ea typeface="+mn-ea"/>
                          <a:cs typeface="+mn-cs"/>
                        </a:rPr>
                        <a:t>1</a:t>
                      </a:r>
                      <a:r>
                        <a:rPr lang="zh-CN" altLang="en-US" sz="1800" kern="1200" dirty="0">
                          <a:solidFill>
                            <a:schemeClr val="bg1"/>
                          </a:solidFill>
                          <a:latin typeface="+mn-ea"/>
                          <a:ea typeface="+mn-ea"/>
                          <a:cs typeface="+mn-cs"/>
                        </a:rPr>
                        <a:t>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1800" b="1" kern="1200" dirty="0">
                          <a:solidFill>
                            <a:srgbClr val="FF0000"/>
                          </a:solidFill>
                          <a:latin typeface="+mn-ea"/>
                          <a:ea typeface="+mn-ea"/>
                          <a:cs typeface="+mn-cs"/>
                        </a:rPr>
                        <a:t>哲理政事</a:t>
                      </a:r>
                      <a:endParaRPr kumimoji="0" lang="en-US" altLang="zh-CN" sz="1800" b="1" kern="1200" dirty="0">
                        <a:solidFill>
                          <a:srgbClr val="FF0000"/>
                        </a:solidFill>
                        <a:latin typeface="+mn-ea"/>
                        <a:ea typeface="+mn-ea"/>
                        <a:cs typeface="+mn-cs"/>
                      </a:endParaRPr>
                    </a:p>
                    <a:p>
                      <a:pPr marL="0" algn="ctr" defTabSz="914400" rtl="0" eaLnBrk="1" latinLnBrk="0" hangingPunct="1"/>
                      <a:r>
                        <a:rPr lang="en-US" altLang="zh-CN" sz="1800" kern="1200" dirty="0">
                          <a:solidFill>
                            <a:schemeClr val="bg1"/>
                          </a:solidFill>
                          <a:latin typeface="+mn-ea"/>
                          <a:ea typeface="+mn-ea"/>
                          <a:cs typeface="+mn-cs"/>
                        </a:rPr>
                        <a:t>2</a:t>
                      </a:r>
                      <a:r>
                        <a:rPr lang="zh-CN" altLang="en-US" sz="1800" kern="1200" dirty="0">
                          <a:solidFill>
                            <a:schemeClr val="bg1"/>
                          </a:solidFill>
                          <a:latin typeface="+mn-ea"/>
                          <a:ea typeface="+mn-ea"/>
                          <a:cs typeface="+mn-cs"/>
                        </a:rPr>
                        <a:t>文</a:t>
                      </a:r>
                      <a:r>
                        <a:rPr lang="en-US" altLang="zh-CN" sz="1800" kern="1200" dirty="0">
                          <a:solidFill>
                            <a:schemeClr val="bg1"/>
                          </a:solidFill>
                          <a:latin typeface="+mn-ea"/>
                          <a:ea typeface="+mn-ea"/>
                          <a:cs typeface="+mn-cs"/>
                        </a:rPr>
                        <a:t>1</a:t>
                      </a:r>
                      <a:r>
                        <a:rPr lang="zh-CN" altLang="en-US" sz="1800" kern="1200" dirty="0">
                          <a:solidFill>
                            <a:schemeClr val="bg1"/>
                          </a:solidFill>
                          <a:latin typeface="+mn-ea"/>
                          <a:ea typeface="+mn-ea"/>
                          <a:cs typeface="+mn-cs"/>
                        </a:rPr>
                        <a:t>诗</a:t>
                      </a:r>
                      <a:endParaRPr lang="en-US" altLang="zh-CN" sz="1800" kern="1200" dirty="0">
                        <a:solidFill>
                          <a:schemeClr val="bg1"/>
                        </a:solidFill>
                        <a:latin typeface="+mn-ea"/>
                        <a:ea typeface="+mn-ea"/>
                        <a:cs typeface="+mn-cs"/>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0">
                <a:tc>
                  <a:txBody>
                    <a:bodyPr/>
                    <a:lstStyle/>
                    <a:p>
                      <a:pPr marL="0" algn="ctr" defTabSz="914400" rtl="0" eaLnBrk="1" latinLnBrk="0" hangingPunct="1"/>
                      <a:r>
                        <a:rPr lang="zh-CN" altLang="en-US" sz="1800" kern="1200" dirty="0">
                          <a:solidFill>
                            <a:schemeClr val="bg1"/>
                          </a:solidFill>
                          <a:latin typeface="+mn-ea"/>
                          <a:ea typeface="+mn-ea"/>
                          <a:cs typeface="+mn-cs"/>
                        </a:rPr>
                        <a:t>学习任务群：</a:t>
                      </a:r>
                      <a:endParaRPr lang="en-US" altLang="zh-CN" sz="1800" kern="1200" dirty="0">
                        <a:solidFill>
                          <a:schemeClr val="bg1"/>
                        </a:solidFill>
                        <a:latin typeface="+mn-ea"/>
                        <a:ea typeface="+mn-ea"/>
                        <a:cs typeface="+mn-cs"/>
                      </a:endParaRPr>
                    </a:p>
                    <a:p>
                      <a:pPr marL="0" algn="ctr" defTabSz="914400" rtl="0" eaLnBrk="1" latinLnBrk="0" hangingPunct="1"/>
                      <a:r>
                        <a:rPr lang="zh-CN" altLang="en-US" sz="1800" kern="1200" dirty="0">
                          <a:solidFill>
                            <a:schemeClr val="bg1"/>
                          </a:solidFill>
                          <a:latin typeface="+mn-ea"/>
                          <a:ea typeface="+mn-ea"/>
                          <a:cs typeface="+mn-cs"/>
                        </a:rPr>
                        <a:t>中华传统文化经典研习</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algn="ctr" defTabSz="914400" rtl="0" eaLnBrk="1" latinLnBrk="0" hangingPunct="1"/>
                      <a:r>
                        <a:rPr lang="zh-CN" altLang="en-US" sz="1800" kern="1200" dirty="0">
                          <a:solidFill>
                            <a:schemeClr val="bg1"/>
                          </a:solidFill>
                          <a:latin typeface="+mn-ea"/>
                          <a:ea typeface="+mn-ea"/>
                          <a:cs typeface="+mn-cs"/>
                        </a:rPr>
                        <a:t>语言积累、梳理与探究</a:t>
                      </a:r>
                      <a:endParaRPr lang="en-US" altLang="zh-CN" sz="1800" kern="1200" dirty="0">
                        <a:solidFill>
                          <a:schemeClr val="bg1"/>
                        </a:solidFill>
                        <a:latin typeface="+mn-ea"/>
                        <a:ea typeface="+mn-ea"/>
                        <a:cs typeface="+mn-cs"/>
                      </a:endParaRPr>
                    </a:p>
                    <a:p>
                      <a:pPr marL="0" algn="ctr" defTabSz="914400" rtl="0" eaLnBrk="1" latinLnBrk="0" hangingPunct="1"/>
                      <a:r>
                        <a:rPr lang="zh-CN" altLang="en-US" sz="1800" kern="1200" dirty="0">
                          <a:solidFill>
                            <a:schemeClr val="bg1"/>
                          </a:solidFill>
                          <a:latin typeface="+mn-ea"/>
                          <a:ea typeface="+mn-ea"/>
                          <a:cs typeface="+mn-cs"/>
                        </a:rPr>
                        <a:t>汉字汉语专题探讨</a:t>
                      </a:r>
                      <a:endParaRPr lang="en-US" altLang="zh-CN" sz="1800" kern="1200" dirty="0">
                        <a:solidFill>
                          <a:schemeClr val="bg1"/>
                        </a:solidFill>
                        <a:latin typeface="+mn-ea"/>
                        <a:ea typeface="+mn-ea"/>
                        <a:cs typeface="+mn-cs"/>
                      </a:endParaRPr>
                    </a:p>
                    <a:p>
                      <a:pPr marL="0" algn="ctr" defTabSz="914400" rtl="0" eaLnBrk="1" latinLnBrk="0" hangingPunct="1"/>
                      <a:r>
                        <a:rPr lang="zh-CN" altLang="en-US" sz="1800" kern="1200" dirty="0">
                          <a:solidFill>
                            <a:schemeClr val="bg1"/>
                          </a:solidFill>
                          <a:latin typeface="+mn-ea"/>
                          <a:ea typeface="+mn-ea"/>
                          <a:cs typeface="+mn-cs"/>
                        </a:rPr>
                        <a:t>中华经典文化经典研习  </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tc>
                <a:tc hMerge="1">
                  <a:txBody>
                    <a:bodyPr/>
                    <a:lstStyle/>
                    <a:p>
                      <a:endParaRPr lang="zh-CN"/>
                    </a:p>
                  </a:txBody>
                  <a:tcPr marT="34290" marB="34290"/>
                </a:tc>
              </a:tr>
            </a:tbl>
          </a:graphicData>
        </a:graphic>
      </p:graphicFrame>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41632" y="91678"/>
          <a:ext cx="8814435" cy="4959985"/>
        </p:xfrm>
        <a:graphic>
          <a:graphicData uri="http://schemas.openxmlformats.org/drawingml/2006/table">
            <a:tbl>
              <a:tblPr firstRow="1" bandRow="1">
                <a:tableStyleId>{5C22544A-7EE6-4342-B048-85BDC9FD1C3A}</a:tableStyleId>
              </a:tblPr>
              <a:tblGrid>
                <a:gridCol w="3385820"/>
                <a:gridCol w="1988185"/>
                <a:gridCol w="1769110"/>
                <a:gridCol w="1671320"/>
              </a:tblGrid>
              <a:tr h="439420">
                <a:tc>
                  <a:txBody>
                    <a:bodyPr/>
                    <a:lstStyle/>
                    <a:p>
                      <a:pPr marL="0" algn="ctr" defTabSz="914400" rtl="0" eaLnBrk="1" latinLnBrk="0" hangingPunct="1"/>
                      <a:r>
                        <a:rPr lang="zh-CN" altLang="en-US" sz="2400" b="1" kern="1200" dirty="0">
                          <a:solidFill>
                            <a:schemeClr val="bg1"/>
                          </a:solidFill>
                          <a:latin typeface="+mn-ea"/>
                          <a:ea typeface="+mn-ea"/>
                          <a:cs typeface="+mn-cs"/>
                        </a:rPr>
                        <a:t>语言文字运用（</a:t>
                      </a:r>
                      <a:r>
                        <a:rPr lang="en-US" altLang="zh-CN" sz="2400" b="1" kern="1200" dirty="0">
                          <a:solidFill>
                            <a:schemeClr val="bg1"/>
                          </a:solidFill>
                          <a:latin typeface="+mn-ea"/>
                          <a:ea typeface="+mn-ea"/>
                          <a:cs typeface="+mn-cs"/>
                        </a:rPr>
                        <a:t>20</a:t>
                      </a:r>
                      <a:r>
                        <a:rPr lang="zh-CN" altLang="en-US" sz="2400" b="1" kern="1200" dirty="0">
                          <a:solidFill>
                            <a:schemeClr val="bg1"/>
                          </a:solidFill>
                          <a:latin typeface="+mn-ea"/>
                          <a:ea typeface="+mn-ea"/>
                          <a:cs typeface="+mn-cs"/>
                        </a:rPr>
                        <a:t>分）</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Ⅰ</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Ⅱ</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Ⅲ</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1320">
                <a:tc>
                  <a:txBody>
                    <a:bodyPr/>
                    <a:lstStyle/>
                    <a:p>
                      <a:pPr algn="ctr"/>
                      <a:r>
                        <a:rPr lang="en-US" altLang="zh-CN" sz="2400" dirty="0">
                          <a:solidFill>
                            <a:schemeClr val="bg1"/>
                          </a:solidFill>
                          <a:latin typeface="+mn-ea"/>
                          <a:ea typeface="+mn-ea"/>
                        </a:rPr>
                        <a:t>17</a:t>
                      </a:r>
                      <a:r>
                        <a:rPr lang="zh-CN" altLang="en-US" sz="2400" dirty="0">
                          <a:solidFill>
                            <a:schemeClr val="bg1"/>
                          </a:solidFill>
                          <a:latin typeface="+mn-ea"/>
                          <a:ea typeface="+mn-ea"/>
                        </a:rPr>
                        <a:t>～</a:t>
                      </a:r>
                      <a:r>
                        <a:rPr lang="en-US" altLang="zh-CN" sz="2400" dirty="0">
                          <a:solidFill>
                            <a:schemeClr val="bg1"/>
                          </a:solidFill>
                          <a:latin typeface="+mn-ea"/>
                          <a:ea typeface="+mn-ea"/>
                        </a:rPr>
                        <a:t>19</a:t>
                      </a:r>
                      <a:r>
                        <a:rPr lang="zh-CN" altLang="en-US" sz="2400" dirty="0">
                          <a:solidFill>
                            <a:schemeClr val="bg1"/>
                          </a:solidFill>
                          <a:latin typeface="+mn-ea"/>
                          <a:ea typeface="+mn-ea"/>
                        </a:rPr>
                        <a:t>题</a:t>
                      </a:r>
                      <a:endParaRPr lang="en-US" altLang="zh-CN" sz="2400" dirty="0">
                        <a:solidFill>
                          <a:schemeClr val="bg1"/>
                        </a:solidFill>
                        <a:latin typeface="+mn-ea"/>
                        <a:ea typeface="+mn-ea"/>
                      </a:endParaRPr>
                    </a:p>
                    <a:p>
                      <a:pPr algn="ctr"/>
                      <a:r>
                        <a:rPr lang="zh-CN" altLang="en-US" sz="2400" dirty="0">
                          <a:solidFill>
                            <a:schemeClr val="bg1"/>
                          </a:solidFill>
                          <a:latin typeface="楷体" panose="02010609060101010101" charset="-122"/>
                          <a:ea typeface="楷体" panose="02010609060101010101" charset="-122"/>
                        </a:rPr>
                        <a:t>（情境材料）</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科学考察</a:t>
                      </a:r>
                      <a:endParaRPr lang="en-US" altLang="zh-CN" sz="2400" b="1" dirty="0">
                        <a:solidFill>
                          <a:srgbClr val="FF0000"/>
                        </a:solidFill>
                        <a:latin typeface="+mn-ea"/>
                        <a:ea typeface="+mn-ea"/>
                      </a:endParaRPr>
                    </a:p>
                    <a:p>
                      <a:pPr algn="ctr"/>
                      <a:r>
                        <a:rPr lang="zh-CN" altLang="en-US" sz="2400" b="1" dirty="0">
                          <a:solidFill>
                            <a:schemeClr val="bg1"/>
                          </a:solidFill>
                          <a:latin typeface="+mn-ea"/>
                          <a:ea typeface="+mn-ea"/>
                        </a:rPr>
                        <a:t>修改病句</a:t>
                      </a:r>
                      <a:endParaRPr lang="en-US" altLang="zh-CN" sz="2400" b="1" dirty="0">
                        <a:solidFill>
                          <a:schemeClr val="bg1"/>
                        </a:solidFill>
                        <a:latin typeface="+mn-ea"/>
                        <a:ea typeface="+mn-ea"/>
                      </a:endParaRPr>
                    </a:p>
                    <a:p>
                      <a:pPr algn="ctr"/>
                      <a:r>
                        <a:rPr lang="zh-CN" altLang="en-US" sz="2400" b="1" dirty="0">
                          <a:solidFill>
                            <a:schemeClr val="bg1"/>
                          </a:solidFill>
                          <a:latin typeface="+mn-ea"/>
                          <a:ea typeface="+mn-ea"/>
                        </a:rPr>
                        <a:t>补写语句</a:t>
                      </a:r>
                      <a:endParaRPr lang="en-US" altLang="zh-CN" sz="2400" b="1" dirty="0">
                        <a:solidFill>
                          <a:schemeClr val="bg1"/>
                        </a:solidFill>
                        <a:latin typeface="+mn-ea"/>
                        <a:ea typeface="+mn-ea"/>
                      </a:endParaRPr>
                    </a:p>
                    <a:p>
                      <a:pPr algn="ctr"/>
                      <a:r>
                        <a:rPr lang="zh-CN" altLang="en-US" sz="2400" b="1" dirty="0">
                          <a:solidFill>
                            <a:schemeClr val="bg1"/>
                          </a:solidFill>
                          <a:latin typeface="+mn-ea"/>
                          <a:ea typeface="+mn-ea"/>
                        </a:rPr>
                        <a:t>辨析成语</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戏曲创新</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补写语句</a:t>
                      </a:r>
                      <a:endParaRPr lang="en-US" altLang="zh-CN" sz="24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辨析成语</a:t>
                      </a:r>
                      <a:endParaRPr lang="en-US" altLang="zh-CN" sz="24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修改病句</a:t>
                      </a:r>
                      <a:endParaRPr lang="en-US" altLang="zh-CN" sz="2400" dirty="0">
                        <a:solidFill>
                          <a:schemeClr val="bg1"/>
                        </a:solidFill>
                        <a:latin typeface="+mn-ea"/>
                        <a:ea typeface="+mn-ea"/>
                      </a:endParaRP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动物迁徙</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辨析成语</a:t>
                      </a:r>
                      <a:endParaRPr lang="en-US" altLang="zh-CN" sz="24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修改病句</a:t>
                      </a:r>
                      <a:endParaRPr lang="en-US" altLang="zh-CN" sz="24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补写语句</a:t>
                      </a:r>
                      <a:endParaRPr lang="en-US" altLang="zh-CN" sz="2400" dirty="0">
                        <a:solidFill>
                          <a:schemeClr val="bg1"/>
                        </a:solidFill>
                        <a:latin typeface="+mn-ea"/>
                        <a:ea typeface="+mn-ea"/>
                      </a:endParaRP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0265">
                <a:tc>
                  <a:txBody>
                    <a:bodyPr/>
                    <a:lstStyle/>
                    <a:p>
                      <a:pPr algn="ctr"/>
                      <a:r>
                        <a:rPr lang="en-US" altLang="zh-CN" sz="2400" dirty="0">
                          <a:solidFill>
                            <a:schemeClr val="bg1"/>
                          </a:solidFill>
                          <a:latin typeface="+mn-ea"/>
                          <a:ea typeface="+mn-ea"/>
                        </a:rPr>
                        <a:t>20</a:t>
                      </a:r>
                      <a:r>
                        <a:rPr lang="zh-CN" altLang="en-US" sz="2400" dirty="0">
                          <a:solidFill>
                            <a:schemeClr val="bg1"/>
                          </a:solidFill>
                          <a:latin typeface="+mn-ea"/>
                          <a:ea typeface="+mn-ea"/>
                        </a:rPr>
                        <a:t>题</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2400" b="1" kern="1200" dirty="0">
                          <a:solidFill>
                            <a:srgbClr val="FF0000"/>
                          </a:solidFill>
                          <a:latin typeface="+mn-ea"/>
                          <a:ea typeface="+mn-ea"/>
                          <a:cs typeface="+mn-cs"/>
                        </a:rPr>
                        <a:t>校园启事</a:t>
                      </a:r>
                      <a:endParaRPr kumimoji="0" lang="en-US" altLang="zh-CN" sz="2400" b="1" kern="1200" dirty="0">
                        <a:solidFill>
                          <a:srgbClr val="FF0000"/>
                        </a:solidFill>
                        <a:latin typeface="+mn-ea"/>
                        <a:ea typeface="+mn-ea"/>
                        <a:cs typeface="+mn-cs"/>
                      </a:endParaRPr>
                    </a:p>
                    <a:p>
                      <a:pPr marL="0" algn="ctr" rtl="0" eaLnBrk="1" latinLnBrk="0" hangingPunct="1"/>
                      <a:r>
                        <a:rPr lang="zh-CN" altLang="en-US" sz="2400" b="1" dirty="0">
                          <a:solidFill>
                            <a:schemeClr val="bg1"/>
                          </a:solidFill>
                          <a:latin typeface="+mn-ea"/>
                          <a:ea typeface="+mn-ea"/>
                        </a:rPr>
                        <a:t>修改词语</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征稿启事</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修改词语</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书信祝贺</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修改词语</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0265">
                <a:tc>
                  <a:txBody>
                    <a:bodyPr/>
                    <a:lstStyle/>
                    <a:p>
                      <a:pPr algn="ctr"/>
                      <a:r>
                        <a:rPr lang="en-US" altLang="zh-CN" sz="2400" dirty="0">
                          <a:solidFill>
                            <a:schemeClr val="bg1"/>
                          </a:solidFill>
                          <a:latin typeface="+mn-ea"/>
                          <a:ea typeface="+mn-ea"/>
                        </a:rPr>
                        <a:t>21</a:t>
                      </a:r>
                      <a:r>
                        <a:rPr lang="zh-CN" altLang="en-US" sz="2400" dirty="0">
                          <a:solidFill>
                            <a:schemeClr val="bg1"/>
                          </a:solidFill>
                          <a:latin typeface="+mn-ea"/>
                          <a:ea typeface="+mn-ea"/>
                        </a:rPr>
                        <a:t>题</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2400" b="1" kern="1200" dirty="0">
                          <a:solidFill>
                            <a:srgbClr val="FF0000"/>
                          </a:solidFill>
                          <a:latin typeface="+mn-ea"/>
                          <a:ea typeface="+mn-ea"/>
                          <a:cs typeface="+mn-cs"/>
                        </a:rPr>
                        <a:t>教师发展</a:t>
                      </a:r>
                      <a:endParaRPr kumimoji="0" lang="en-US" altLang="zh-CN" sz="2400" b="1" kern="1200" dirty="0">
                        <a:solidFill>
                          <a:srgbClr val="FF0000"/>
                        </a:solidFill>
                        <a:latin typeface="+mn-ea"/>
                        <a:ea typeface="+mn-ea"/>
                        <a:cs typeface="+mn-cs"/>
                      </a:endParaRPr>
                    </a:p>
                    <a:p>
                      <a:pPr marL="0" algn="ctr" rtl="0" eaLnBrk="1" latinLnBrk="0" hangingPunct="1"/>
                      <a:r>
                        <a:rPr lang="zh-CN" altLang="en-US" sz="2400" b="1" dirty="0">
                          <a:solidFill>
                            <a:schemeClr val="bg1"/>
                          </a:solidFill>
                          <a:latin typeface="+mn-ea"/>
                          <a:ea typeface="+mn-ea"/>
                        </a:rPr>
                        <a:t>流程图</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时代精神</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仿写语句</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2400" b="1" kern="1200" dirty="0">
                          <a:solidFill>
                            <a:srgbClr val="FF0000"/>
                          </a:solidFill>
                          <a:latin typeface="+mn-ea"/>
                          <a:ea typeface="+mn-ea"/>
                          <a:cs typeface="+mn-cs"/>
                        </a:rPr>
                        <a:t>被拒应对</a:t>
                      </a:r>
                      <a:endParaRPr kumimoji="0" lang="en-US" altLang="zh-CN" sz="24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bg1"/>
                          </a:solidFill>
                          <a:latin typeface="+mn-ea"/>
                          <a:ea typeface="+mn-ea"/>
                        </a:rPr>
                        <a:t>思维导图</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8715">
                <a:tc>
                  <a:txBody>
                    <a:bodyPr/>
                    <a:lstStyle/>
                    <a:p>
                      <a:pPr algn="ctr"/>
                      <a:r>
                        <a:rPr lang="zh-CN" altLang="en-US" sz="2400" b="1" dirty="0">
                          <a:solidFill>
                            <a:schemeClr val="bg1"/>
                          </a:solidFill>
                          <a:latin typeface="+mn-ea"/>
                          <a:ea typeface="+mn-ea"/>
                        </a:rPr>
                        <a:t>学习任务群：</a:t>
                      </a:r>
                      <a:r>
                        <a:rPr lang="zh-CN" altLang="en-US" sz="2400" dirty="0">
                          <a:solidFill>
                            <a:schemeClr val="bg1"/>
                          </a:solidFill>
                          <a:latin typeface="+mn-ea"/>
                          <a:ea typeface="+mn-ea"/>
                        </a:rPr>
                        <a:t>语言积累、梳理与探究</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chemeClr val="bg1"/>
                          </a:solidFill>
                          <a:latin typeface="+mn-ea"/>
                          <a:ea typeface="+mn-ea"/>
                        </a:rPr>
                        <a:t>当代文化</a:t>
                      </a:r>
                      <a:endParaRPr lang="en-US" altLang="zh-CN" sz="2400" b="1" dirty="0">
                        <a:solidFill>
                          <a:schemeClr val="bg1"/>
                        </a:solidFill>
                        <a:latin typeface="+mn-ea"/>
                        <a:ea typeface="+mn-ea"/>
                      </a:endParaRPr>
                    </a:p>
                    <a:p>
                      <a:pPr algn="ctr"/>
                      <a:r>
                        <a:rPr lang="zh-CN" altLang="en-US" sz="2400" b="1" dirty="0">
                          <a:solidFill>
                            <a:schemeClr val="bg1"/>
                          </a:solidFill>
                          <a:latin typeface="+mn-ea"/>
                          <a:ea typeface="+mn-ea"/>
                        </a:rPr>
                        <a:t>参与</a:t>
                      </a:r>
                      <a:endParaRPr lang="en-US" altLang="zh-CN" sz="2400" b="1" dirty="0">
                        <a:solidFill>
                          <a:schemeClr val="bg1"/>
                        </a:solidFill>
                        <a:latin typeface="+mn-ea"/>
                        <a:ea typeface="+mn-ea"/>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当代文化</a:t>
                      </a:r>
                      <a:endParaRPr lang="en-US" altLang="zh-CN" sz="2400" dirty="0">
                        <a:solidFill>
                          <a:schemeClr val="bg1"/>
                        </a:solidFill>
                        <a:latin typeface="+mn-ea"/>
                        <a:ea typeface="+mn-ea"/>
                      </a:endParaRPr>
                    </a:p>
                    <a:p>
                      <a:pPr algn="ctr"/>
                      <a:r>
                        <a:rPr lang="zh-CN" altLang="en-US" sz="2400" dirty="0">
                          <a:solidFill>
                            <a:schemeClr val="bg1"/>
                          </a:solidFill>
                          <a:latin typeface="+mn-ea"/>
                          <a:ea typeface="+mn-ea"/>
                        </a:rPr>
                        <a:t>参与</a:t>
                      </a:r>
                      <a:endParaRPr lang="en-US" altLang="zh-CN" sz="2400" dirty="0">
                        <a:solidFill>
                          <a:schemeClr val="bg1"/>
                        </a:solidFill>
                        <a:latin typeface="+mn-ea"/>
                        <a:ea typeface="+mn-ea"/>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当代文化</a:t>
                      </a:r>
                      <a:endParaRPr lang="en-US" altLang="zh-CN" sz="2400" dirty="0">
                        <a:solidFill>
                          <a:schemeClr val="bg1"/>
                        </a:solidFill>
                        <a:latin typeface="+mn-ea"/>
                        <a:ea typeface="+mn-ea"/>
                      </a:endParaRPr>
                    </a:p>
                    <a:p>
                      <a:pPr algn="ctr"/>
                      <a:r>
                        <a:rPr lang="zh-CN" altLang="en-US" sz="2400" dirty="0">
                          <a:solidFill>
                            <a:schemeClr val="bg1"/>
                          </a:solidFill>
                          <a:latin typeface="+mn-ea"/>
                          <a:ea typeface="+mn-ea"/>
                        </a:rPr>
                        <a:t>参与</a:t>
                      </a:r>
                      <a:endParaRPr lang="en-US" altLang="zh-CN" sz="2400" dirty="0">
                        <a:solidFill>
                          <a:schemeClr val="bg1"/>
                        </a:solidFill>
                        <a:latin typeface="+mn-ea"/>
                        <a:ea typeface="+mn-ea"/>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35446" y="133236"/>
          <a:ext cx="8430260" cy="4619625"/>
        </p:xfrm>
        <a:graphic>
          <a:graphicData uri="http://schemas.openxmlformats.org/drawingml/2006/table">
            <a:tbl>
              <a:tblPr firstRow="1" bandRow="1">
                <a:tableStyleId>{5C22544A-7EE6-4342-B048-85BDC9FD1C3A}</a:tableStyleId>
              </a:tblPr>
              <a:tblGrid>
                <a:gridCol w="961390"/>
                <a:gridCol w="2849245"/>
                <a:gridCol w="2005965"/>
                <a:gridCol w="2613660"/>
              </a:tblGrid>
              <a:tr h="418465">
                <a:tc rowSpan="2">
                  <a:txBody>
                    <a:bodyPr/>
                    <a:lstStyle/>
                    <a:p>
                      <a:pPr algn="ctr"/>
                      <a:r>
                        <a:rPr lang="zh-CN" altLang="en-US" sz="2400" dirty="0">
                          <a:solidFill>
                            <a:schemeClr val="bg1"/>
                          </a:solidFill>
                          <a:latin typeface="+mn-ea"/>
                          <a:ea typeface="+mn-ea"/>
                        </a:rPr>
                        <a:t>写</a:t>
                      </a:r>
                      <a:endParaRPr lang="en-US" altLang="zh-CN" sz="2400" dirty="0">
                        <a:solidFill>
                          <a:schemeClr val="bg1"/>
                        </a:solidFill>
                        <a:latin typeface="+mn-ea"/>
                        <a:ea typeface="+mn-ea"/>
                      </a:endParaRPr>
                    </a:p>
                    <a:p>
                      <a:pPr algn="ctr"/>
                      <a:endParaRPr lang="en-US" altLang="zh-CN" sz="2400" dirty="0">
                        <a:solidFill>
                          <a:schemeClr val="bg1"/>
                        </a:solidFill>
                        <a:latin typeface="+mn-ea"/>
                        <a:ea typeface="+mn-ea"/>
                      </a:endParaRPr>
                    </a:p>
                    <a:p>
                      <a:pPr algn="ctr"/>
                      <a:r>
                        <a:rPr lang="zh-CN" altLang="en-US" sz="2400" dirty="0">
                          <a:solidFill>
                            <a:schemeClr val="bg1"/>
                          </a:solidFill>
                          <a:latin typeface="+mn-ea"/>
                          <a:ea typeface="+mn-ea"/>
                        </a:rPr>
                        <a:t>作</a:t>
                      </a:r>
                      <a:endParaRPr lang="en-US" altLang="zh-CN" sz="2400" dirty="0">
                        <a:solidFill>
                          <a:schemeClr val="bg1"/>
                        </a:solidFill>
                        <a:latin typeface="+mn-ea"/>
                        <a:ea typeface="+mn-ea"/>
                      </a:endParaRP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Ⅰ</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Ⅱ</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Ⅲ</a:t>
                      </a:r>
                      <a:r>
                        <a:rPr lang="zh-CN" altLang="en-US" sz="2400" dirty="0">
                          <a:solidFill>
                            <a:schemeClr val="bg1"/>
                          </a:solidFill>
                          <a:latin typeface="+mn-ea"/>
                          <a:ea typeface="+mn-ea"/>
                        </a:rPr>
                        <a:t>卷</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31845">
                <a:tc v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青年与国家</a:t>
                      </a:r>
                      <a:endParaRPr lang="en-US" altLang="zh-CN" sz="2400" b="1" dirty="0">
                        <a:solidFill>
                          <a:srgbClr val="FF0000"/>
                        </a:solidFill>
                        <a:latin typeface="+mn-ea"/>
                        <a:ea typeface="+mn-ea"/>
                      </a:endParaRPr>
                    </a:p>
                    <a:p>
                      <a:pPr marL="0" algn="l" defTabSz="914400" rtl="0" eaLnBrk="1" latinLnBrk="0" hangingPunct="1"/>
                      <a:r>
                        <a:rPr lang="zh-CN" altLang="en-US" sz="2400" b="1" kern="1200" dirty="0">
                          <a:solidFill>
                            <a:schemeClr val="bg1"/>
                          </a:solidFill>
                          <a:latin typeface="+mn-ea"/>
                          <a:ea typeface="+mn-ea"/>
                          <a:cs typeface="+mn-cs"/>
                        </a:rPr>
                        <a:t>一代人有一代人的际遇和机缘、使命和挑战。你们与新世纪的中国一路同行、成长，和中国的新时代一起追梦、圆梦。</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0" lang="zh-CN" altLang="en-US" sz="2400" b="1" kern="1200" dirty="0">
                          <a:solidFill>
                            <a:srgbClr val="FF0000"/>
                          </a:solidFill>
                          <a:latin typeface="+mn-ea"/>
                          <a:ea typeface="+mn-ea"/>
                          <a:cs typeface="+mn-cs"/>
                        </a:rPr>
                        <a:t>批判性思维</a:t>
                      </a:r>
                      <a:endParaRPr kumimoji="0" lang="en-US" altLang="zh-CN" sz="2400" b="1" kern="1200" dirty="0">
                        <a:solidFill>
                          <a:srgbClr val="FF0000"/>
                        </a:solidFill>
                        <a:latin typeface="+mn-ea"/>
                        <a:ea typeface="+mn-ea"/>
                        <a:cs typeface="+mn-cs"/>
                      </a:endParaRPr>
                    </a:p>
                    <a:p>
                      <a:pPr marL="0" algn="l" defTabSz="914400" rtl="0" eaLnBrk="1" latinLnBrk="0" hangingPunct="1"/>
                      <a:r>
                        <a:rPr lang="zh-CN" altLang="en-US" sz="2400" b="1" kern="1200" dirty="0">
                          <a:solidFill>
                            <a:schemeClr val="bg1"/>
                          </a:solidFill>
                          <a:latin typeface="+mn-ea"/>
                          <a:ea typeface="+mn-ea"/>
                          <a:cs typeface="+mn-cs"/>
                        </a:rPr>
                        <a:t>统计学家沃德力排众议，指出更应该注意弹痕少的部位</a:t>
                      </a:r>
                      <a:r>
                        <a:rPr lang="en-US" altLang="zh-CN" sz="2400" b="1" kern="1200" dirty="0">
                          <a:solidFill>
                            <a:schemeClr val="bg1"/>
                          </a:solidFill>
                          <a:latin typeface="+mn-ea"/>
                          <a:ea typeface="+mn-ea"/>
                          <a:cs typeface="+mn-cs"/>
                        </a:rPr>
                        <a:t>……</a:t>
                      </a:r>
                      <a:r>
                        <a:rPr lang="zh-CN" altLang="en-US" sz="2400" b="1" kern="1200" dirty="0">
                          <a:solidFill>
                            <a:schemeClr val="bg1"/>
                          </a:solidFill>
                          <a:latin typeface="+mn-ea"/>
                          <a:ea typeface="+mn-ea"/>
                          <a:cs typeface="+mn-cs"/>
                        </a:rPr>
                        <a:t>而这部分数据被忽略了。</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2400" b="1" dirty="0">
                          <a:solidFill>
                            <a:srgbClr val="FF0000"/>
                          </a:solidFill>
                          <a:latin typeface="+mn-ea"/>
                          <a:ea typeface="+mn-ea"/>
                        </a:rPr>
                        <a:t>青年与时代</a:t>
                      </a:r>
                      <a:endParaRPr lang="en-US" altLang="zh-CN" sz="2400" b="1" dirty="0">
                        <a:solidFill>
                          <a:srgbClr val="FF0000"/>
                        </a:solidFill>
                        <a:latin typeface="+mn-ea"/>
                        <a:ea typeface="+mn-ea"/>
                      </a:endParaRPr>
                    </a:p>
                    <a:p>
                      <a:pPr marL="0" algn="l" defTabSz="914400" rtl="0" eaLnBrk="1" latinLnBrk="0" hangingPunct="1"/>
                      <a:r>
                        <a:rPr lang="zh-CN" altLang="en-US" sz="2400" b="1" kern="1200" dirty="0">
                          <a:solidFill>
                            <a:schemeClr val="bg1"/>
                          </a:solidFill>
                          <a:latin typeface="+mn-ea"/>
                          <a:ea typeface="+mn-ea"/>
                          <a:cs typeface="+mn-cs"/>
                        </a:rPr>
                        <a:t>时间就是金钱，效率就是生命。</a:t>
                      </a:r>
                      <a:endParaRPr lang="en-US" altLang="zh-CN" sz="2400" b="1" kern="1200" dirty="0">
                        <a:solidFill>
                          <a:schemeClr val="bg1"/>
                        </a:solidFill>
                        <a:latin typeface="+mn-ea"/>
                        <a:ea typeface="+mn-ea"/>
                        <a:cs typeface="+mn-cs"/>
                      </a:endParaRPr>
                    </a:p>
                    <a:p>
                      <a:pPr marL="0" algn="l" defTabSz="914400" rtl="0" eaLnBrk="1" latinLnBrk="0" hangingPunct="1"/>
                      <a:r>
                        <a:rPr lang="zh-CN" altLang="en-US" sz="2400" b="1" kern="1200" dirty="0">
                          <a:solidFill>
                            <a:schemeClr val="bg1"/>
                          </a:solidFill>
                          <a:latin typeface="+mn-ea"/>
                          <a:ea typeface="+mn-ea"/>
                          <a:cs typeface="+mn-cs"/>
                        </a:rPr>
                        <a:t>绿水青山也是金山银山。</a:t>
                      </a:r>
                      <a:endParaRPr lang="en-US" altLang="zh-CN" sz="2400" b="1" kern="1200" dirty="0">
                        <a:solidFill>
                          <a:schemeClr val="bg1"/>
                        </a:solidFill>
                        <a:latin typeface="+mn-ea"/>
                        <a:ea typeface="+mn-ea"/>
                        <a:cs typeface="+mn-cs"/>
                      </a:endParaRPr>
                    </a:p>
                    <a:p>
                      <a:pPr marL="0" algn="l" defTabSz="914400" rtl="0" eaLnBrk="1" latinLnBrk="0" hangingPunct="1"/>
                      <a:r>
                        <a:rPr lang="zh-CN" altLang="en-US" sz="2400" b="1" kern="1200" dirty="0">
                          <a:solidFill>
                            <a:schemeClr val="bg1"/>
                          </a:solidFill>
                          <a:latin typeface="+mn-ea"/>
                          <a:ea typeface="+mn-ea"/>
                          <a:cs typeface="+mn-cs"/>
                        </a:rPr>
                        <a:t>走好我们这一代人的长征路。</a:t>
                      </a:r>
                    </a:p>
                  </a:txBody>
                  <a:tcPr marL="68580" marR="68580" marT="25717" marB="2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69315">
                <a:tc gridSpan="4">
                  <a:txBody>
                    <a:bodyPr/>
                    <a:lstStyle/>
                    <a:p>
                      <a:pPr algn="ctr"/>
                      <a:r>
                        <a:rPr lang="zh-CN" altLang="en-US" sz="2400" b="1" dirty="0">
                          <a:solidFill>
                            <a:schemeClr val="bg1"/>
                          </a:solidFill>
                          <a:latin typeface="+mn-ea"/>
                          <a:ea typeface="+mn-ea"/>
                        </a:rPr>
                        <a:t>学习任务群：文学阅读与写作</a:t>
                      </a:r>
                      <a:endParaRPr lang="en-US" altLang="zh-CN" sz="2400" b="1" dirty="0">
                        <a:solidFill>
                          <a:schemeClr val="bg1"/>
                        </a:solidFill>
                        <a:latin typeface="+mn-ea"/>
                        <a:ea typeface="+mn-ea"/>
                      </a:endParaRPr>
                    </a:p>
                    <a:p>
                      <a:pPr algn="ctr"/>
                      <a:r>
                        <a:rPr lang="zh-CN" altLang="en-US" sz="2400" b="1" dirty="0">
                          <a:solidFill>
                            <a:schemeClr val="bg1"/>
                          </a:solidFill>
                          <a:latin typeface="+mn-ea"/>
                          <a:ea typeface="+mn-ea"/>
                        </a:rPr>
                        <a:t>思辨性阅读与表达、实用性阅读与交流</a:t>
                      </a:r>
                    </a:p>
                  </a:txBody>
                  <a:tcPr marL="68580" marR="68580" marT="25717" marB="2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da7e01d7997cc797d236d458aa99e8"/>
          <p:cNvPicPr>
            <a:picLocks noChangeAspect="1"/>
          </p:cNvPicPr>
          <p:nvPr/>
        </p:nvPicPr>
        <p:blipFill>
          <a:blip r:embed="rId2" cstate="print"/>
          <a:stretch>
            <a:fillRect/>
          </a:stretch>
        </p:blipFill>
        <p:spPr>
          <a:xfrm>
            <a:off x="3810" y="0"/>
            <a:ext cx="3592195" cy="5142865"/>
          </a:xfrm>
          <a:prstGeom prst="rect">
            <a:avLst/>
          </a:prstGeom>
          <a:solidFill>
            <a:srgbClr val="FFFF00"/>
          </a:solidFill>
        </p:spPr>
      </p:pic>
      <p:sp>
        <p:nvSpPr>
          <p:cNvPr id="7" name="文本框 6"/>
          <p:cNvSpPr txBox="1"/>
          <p:nvPr/>
        </p:nvSpPr>
        <p:spPr>
          <a:xfrm>
            <a:off x="5617845" y="0"/>
            <a:ext cx="3522980" cy="5140960"/>
          </a:xfrm>
          <a:prstGeom prst="rect">
            <a:avLst/>
          </a:prstGeom>
          <a:solidFill>
            <a:srgbClr val="FFFF00"/>
          </a:solidFill>
        </p:spPr>
        <p:txBody>
          <a:bodyPr wrap="square" rtlCol="0">
            <a:spAutoFit/>
          </a:bodyPr>
          <a:lstStyle/>
          <a:p>
            <a:pPr indent="304800" fontAlgn="auto">
              <a:lnSpc>
                <a:spcPts val="2625"/>
              </a:lnSpc>
            </a:pPr>
            <a:r>
              <a:rPr lang="en-US" altLang="zh-CN">
                <a:ea typeface="宋体" panose="02010600030101010101" pitchFamily="2" charset="-122"/>
                <a:sym typeface="+mn-ea"/>
              </a:rPr>
              <a:t>                      </a:t>
            </a:r>
            <a:r>
              <a:rPr lang="zh-CN">
                <a:latin typeface="方正姚体" panose="02010601030101010101" charset="-122"/>
                <a:ea typeface="方正姚体" panose="02010601030101010101" charset="-122"/>
                <a:sym typeface="+mn-ea"/>
              </a:rPr>
              <a:t>过道难</a:t>
            </a:r>
          </a:p>
          <a:p>
            <a:pPr indent="304800" fontAlgn="auto">
              <a:lnSpc>
                <a:spcPts val="2625"/>
              </a:lnSpc>
            </a:pPr>
            <a:r>
              <a:rPr lang="zh-CN" sz="1200" b="1">
                <a:latin typeface="楷体" panose="02010609060101010101" charset="-122"/>
                <a:ea typeface="楷体" panose="02010609060101010101" charset="-122"/>
                <a:cs typeface="楷体_GB2312" charset="0"/>
                <a:sym typeface="+mn-ea"/>
              </a:rPr>
              <a:t>教室缩影小作，诵读过后，大有改观。    </a:t>
            </a:r>
            <a:r>
              <a:rPr lang="zh-CN" b="1">
                <a:latin typeface="方正启体简体" panose="03000509000000000000" charset="-122"/>
                <a:ea typeface="方正启体简体" panose="03000509000000000000" charset="-122"/>
                <a:cs typeface="楷体_GB2312" charset="0"/>
                <a:sym typeface="+mn-ea"/>
              </a:rPr>
              <a:t>两排课桌</a:t>
            </a:r>
          </a:p>
          <a:p>
            <a:r>
              <a:rPr lang="zh-CN" b="1">
                <a:latin typeface="方正启体简体" panose="03000509000000000000" charset="-122"/>
                <a:ea typeface="方正启体简体" panose="03000509000000000000" charset="-122"/>
                <a:cs typeface="楷体_GB2312" charset="0"/>
                <a:sym typeface="+mn-ea"/>
              </a:rPr>
              <a:t>绵延十行之多</a:t>
            </a:r>
          </a:p>
          <a:p>
            <a:r>
              <a:rPr lang="zh-CN" b="1">
                <a:latin typeface="方正启体简体" panose="03000509000000000000" charset="-122"/>
                <a:ea typeface="方正启体简体" panose="03000509000000000000" charset="-122"/>
                <a:cs typeface="楷体_GB2312" charset="0"/>
                <a:sym typeface="+mn-ea"/>
              </a:rPr>
              <a:t>本已参差错落</a:t>
            </a:r>
          </a:p>
          <a:p>
            <a:r>
              <a:rPr lang="zh-CN" b="1">
                <a:latin typeface="方正启体简体" panose="03000509000000000000" charset="-122"/>
                <a:ea typeface="方正启体简体" panose="03000509000000000000" charset="-122"/>
                <a:cs typeface="楷体_GB2312" charset="0"/>
                <a:sym typeface="+mn-ea"/>
              </a:rPr>
              <a:t>加之偶然间突出之书本、水杯</a:t>
            </a:r>
          </a:p>
          <a:p>
            <a:r>
              <a:rPr lang="zh-CN" b="1">
                <a:latin typeface="方正启体简体" panose="03000509000000000000" charset="-122"/>
                <a:ea typeface="方正启体简体" panose="03000509000000000000" charset="-122"/>
                <a:cs typeface="楷体_GB2312" charset="0"/>
                <a:sym typeface="+mn-ea"/>
              </a:rPr>
              <a:t>或腿</a:t>
            </a:r>
          </a:p>
          <a:p>
            <a:r>
              <a:rPr lang="zh-CN" b="1">
                <a:latin typeface="方正启体简体" panose="03000509000000000000" charset="-122"/>
                <a:ea typeface="方正启体简体" panose="03000509000000000000" charset="-122"/>
                <a:cs typeface="楷体_GB2312" charset="0"/>
                <a:sym typeface="+mn-ea"/>
              </a:rPr>
              <a:t>或脚</a:t>
            </a:r>
          </a:p>
          <a:p>
            <a:r>
              <a:rPr lang="zh-CN" b="1">
                <a:latin typeface="方正启体简体" panose="03000509000000000000" charset="-122"/>
                <a:ea typeface="方正启体简体" panose="03000509000000000000" charset="-122"/>
                <a:cs typeface="楷体_GB2312" charset="0"/>
                <a:sym typeface="+mn-ea"/>
              </a:rPr>
              <a:t>或胳膊</a:t>
            </a:r>
          </a:p>
          <a:p>
            <a:r>
              <a:rPr lang="zh-CN" b="1">
                <a:latin typeface="方正启体简体" panose="03000509000000000000" charset="-122"/>
                <a:ea typeface="方正启体简体" panose="03000509000000000000" charset="-122"/>
                <a:cs typeface="楷体_GB2312" charset="0"/>
                <a:sym typeface="+mn-ea"/>
              </a:rPr>
              <a:t>直有曲折幽深、百转千回之妙</a:t>
            </a:r>
          </a:p>
          <a:p>
            <a:r>
              <a:rPr lang="zh-CN" b="1">
                <a:latin typeface="方正启体简体" panose="03000509000000000000" charset="-122"/>
                <a:ea typeface="方正启体简体" panose="03000509000000000000" charset="-122"/>
                <a:cs typeface="楷体_GB2312" charset="0"/>
                <a:sym typeface="+mn-ea"/>
              </a:rPr>
              <a:t>穿行其间</a:t>
            </a:r>
          </a:p>
          <a:p>
            <a:r>
              <a:rPr lang="zh-CN" b="1">
                <a:latin typeface="方正启体简体" panose="03000509000000000000" charset="-122"/>
                <a:ea typeface="方正启体简体" panose="03000509000000000000" charset="-122"/>
                <a:cs typeface="楷体_GB2312" charset="0"/>
                <a:sym typeface="+mn-ea"/>
              </a:rPr>
              <a:t>必得飞转腾挪</a:t>
            </a:r>
          </a:p>
          <a:p>
            <a:r>
              <a:rPr lang="zh-CN" b="1">
                <a:latin typeface="方正启体简体" panose="03000509000000000000" charset="-122"/>
                <a:ea typeface="方正启体简体" panose="03000509000000000000" charset="-122"/>
                <a:cs typeface="楷体_GB2312" charset="0"/>
                <a:sym typeface="+mn-ea"/>
              </a:rPr>
              <a:t>甚至凌波微步之高手才可</a:t>
            </a:r>
          </a:p>
          <a:p>
            <a:r>
              <a:rPr lang="zh-CN" b="1">
                <a:latin typeface="方正启体简体" panose="03000509000000000000" charset="-122"/>
                <a:ea typeface="方正启体简体" panose="03000509000000000000" charset="-122"/>
                <a:cs typeface="楷体_GB2312" charset="0"/>
                <a:sym typeface="+mn-ea"/>
              </a:rPr>
              <a:t>可怜老腿酸、老腰疼如我者</a:t>
            </a:r>
          </a:p>
          <a:p>
            <a:r>
              <a:rPr lang="zh-CN" b="1">
                <a:latin typeface="方正启体简体" panose="03000509000000000000" charset="-122"/>
                <a:ea typeface="方正启体简体" panose="03000509000000000000" charset="-122"/>
                <a:cs typeface="楷体_GB2312" charset="0"/>
                <a:sym typeface="+mn-ea"/>
              </a:rPr>
              <a:t>奈之若何？</a:t>
            </a:r>
            <a:endParaRPr lang="zh-CN" altLang="en-US"/>
          </a:p>
        </p:txBody>
      </p:sp>
      <p:sp>
        <p:nvSpPr>
          <p:cNvPr id="8" name="文本框 7"/>
          <p:cNvSpPr txBox="1"/>
          <p:nvPr/>
        </p:nvSpPr>
        <p:spPr>
          <a:xfrm>
            <a:off x="3877945" y="462280"/>
            <a:ext cx="1388745" cy="706755"/>
          </a:xfrm>
          <a:prstGeom prst="rect">
            <a:avLst/>
          </a:prstGeom>
          <a:solidFill>
            <a:srgbClr val="FFC000"/>
          </a:solidFill>
        </p:spPr>
        <p:txBody>
          <a:bodyPr wrap="square" rtlCol="0">
            <a:spAutoFit/>
          </a:bodyPr>
          <a:lstStyle/>
          <a:p>
            <a:pPr algn="ctr"/>
            <a:r>
              <a:rPr lang="zh-CN" altLang="en-US" sz="2000" b="1">
                <a:latin typeface="方正少儿简体" panose="03000509000000000000" charset="-122"/>
                <a:ea typeface="方正少儿简体" panose="03000509000000000000" charset="-122"/>
                <a:cs typeface="方正少儿简体" panose="03000509000000000000" charset="-122"/>
              </a:rPr>
              <a:t>休息一下</a:t>
            </a:r>
            <a:r>
              <a:rPr lang="en-US" altLang="zh-CN" sz="2000" b="1">
                <a:latin typeface="方正少儿简体" panose="03000509000000000000" charset="-122"/>
                <a:ea typeface="方正少儿简体" panose="03000509000000000000" charset="-122"/>
                <a:cs typeface="方正少儿简体" panose="03000509000000000000" charset="-122"/>
              </a:rPr>
              <a:t>10</a:t>
            </a:r>
            <a:r>
              <a:rPr lang="zh-CN" altLang="en-US" sz="2000" b="1">
                <a:latin typeface="方正少儿简体" panose="03000509000000000000" charset="-122"/>
                <a:ea typeface="方正少儿简体" panose="03000509000000000000" charset="-122"/>
                <a:cs typeface="方正少儿简体" panose="03000509000000000000" charset="-122"/>
              </a:rPr>
              <a:t>分钟</a:t>
            </a:r>
          </a:p>
        </p:txBody>
      </p:sp>
      <p:sp>
        <p:nvSpPr>
          <p:cNvPr id="9" name="文本框 8"/>
          <p:cNvSpPr txBox="1"/>
          <p:nvPr/>
        </p:nvSpPr>
        <p:spPr>
          <a:xfrm>
            <a:off x="3596005" y="1610360"/>
            <a:ext cx="390525" cy="2828290"/>
          </a:xfrm>
          <a:prstGeom prst="rect">
            <a:avLst/>
          </a:prstGeom>
          <a:solidFill>
            <a:srgbClr val="00B0F0"/>
          </a:solidFill>
        </p:spPr>
        <p:txBody>
          <a:bodyPr vert="eaVert" wrap="square" rtlCol="0">
            <a:spAutoFit/>
          </a:bodyPr>
          <a:lstStyle/>
          <a:p>
            <a:r>
              <a:rPr lang="zh-CN" altLang="en-US" b="1">
                <a:latin typeface="方正姚体" panose="02010601030101010101" charset="-122"/>
                <a:ea typeface="方正姚体" panose="02010601030101010101" charset="-122"/>
              </a:rPr>
              <a:t>改编《驴得水》主题曲，师生共勉</a:t>
            </a:r>
          </a:p>
        </p:txBody>
      </p:sp>
      <p:sp>
        <p:nvSpPr>
          <p:cNvPr id="10" name="文本框 9"/>
          <p:cNvSpPr txBox="1"/>
          <p:nvPr/>
        </p:nvSpPr>
        <p:spPr>
          <a:xfrm>
            <a:off x="5227320" y="1610360"/>
            <a:ext cx="390525" cy="2828290"/>
          </a:xfrm>
          <a:prstGeom prst="rect">
            <a:avLst/>
          </a:prstGeom>
          <a:solidFill>
            <a:srgbClr val="00B0F0"/>
          </a:solidFill>
        </p:spPr>
        <p:txBody>
          <a:bodyPr vert="eaVert" wrap="square" rtlCol="0">
            <a:spAutoFit/>
          </a:bodyPr>
          <a:lstStyle/>
          <a:p>
            <a:r>
              <a:rPr lang="zh-CN" altLang="en-US" b="1">
                <a:latin typeface="方正姚体" panose="02010601030101010101" charset="-122"/>
                <a:ea typeface="方正姚体" panose="02010601030101010101" charset="-122"/>
              </a:rPr>
              <a:t>课间流动辅导有感而发，雅俗兼得</a:t>
            </a:r>
          </a:p>
        </p:txBody>
      </p:sp>
      <p:sp>
        <p:nvSpPr>
          <p:cNvPr id="11" name="文本框 10"/>
          <p:cNvSpPr txBox="1"/>
          <p:nvPr/>
        </p:nvSpPr>
        <p:spPr>
          <a:xfrm>
            <a:off x="4388485" y="1603375"/>
            <a:ext cx="521335" cy="3112135"/>
          </a:xfrm>
          <a:prstGeom prst="rect">
            <a:avLst/>
          </a:prstGeom>
          <a:noFill/>
        </p:spPr>
        <p:txBody>
          <a:bodyPr vert="eaVert" wrap="square" rtlCol="0">
            <a:spAutoFit/>
          </a:bodyPr>
          <a:lstStyle/>
          <a:p>
            <a:r>
              <a:rPr lang="zh-CN" altLang="en-US" sz="2200" b="1">
                <a:solidFill>
                  <a:srgbClr val="FF0000"/>
                </a:solidFill>
                <a:latin typeface="书体坊兰亭体" panose="03000509000000000000" charset="-122"/>
                <a:ea typeface="书体坊兰亭体" panose="03000509000000000000" charset="-122"/>
              </a:rPr>
              <a:t>一个语文老师的小乐趣</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矩形 7"/>
          <p:cNvSpPr/>
          <p:nvPr/>
        </p:nvSpPr>
        <p:spPr>
          <a:xfrm>
            <a:off x="3567113" y="2256235"/>
            <a:ext cx="3582035" cy="528955"/>
          </a:xfrm>
          <a:prstGeom prst="rect">
            <a:avLst/>
          </a:prstGeom>
          <a:noFill/>
          <a:ln w="9525">
            <a:noFill/>
          </a:ln>
        </p:spPr>
        <p:txBody>
          <a:bodyPr wrap="none" lIns="68165" tIns="34082" rIns="68165" bIns="34082" anchor="t">
            <a:spAutoFit/>
          </a:bodyPr>
          <a:lstStyle/>
          <a:p>
            <a:pPr defTabSz="825500"/>
            <a:r>
              <a:rPr lang="zh-CN" altLang="en-US" sz="3000" b="1" dirty="0">
                <a:solidFill>
                  <a:srgbClr val="0602A9"/>
                </a:solidFill>
                <a:latin typeface="Arial" panose="020B0604020202020204" pitchFamily="34" charset="0"/>
                <a:ea typeface="宋体" panose="02010600030101010101" pitchFamily="2" charset="-122"/>
                <a:sym typeface="Arial" panose="020B0604020202020204" pitchFamily="34" charset="0"/>
              </a:rPr>
              <a:t>在删节之处里下功夫</a:t>
            </a:r>
          </a:p>
        </p:txBody>
      </p:sp>
      <p:sp>
        <p:nvSpPr>
          <p:cNvPr id="289794" name="矩形 6"/>
          <p:cNvSpPr/>
          <p:nvPr/>
        </p:nvSpPr>
        <p:spPr>
          <a:xfrm>
            <a:off x="3548063" y="1500188"/>
            <a:ext cx="3582035" cy="528955"/>
          </a:xfrm>
          <a:prstGeom prst="rect">
            <a:avLst/>
          </a:prstGeom>
          <a:noFill/>
          <a:ln w="9525">
            <a:noFill/>
          </a:ln>
        </p:spPr>
        <p:txBody>
          <a:bodyPr wrap="none" lIns="68165" tIns="34082" rIns="68165" bIns="34082" anchor="t">
            <a:spAutoFit/>
          </a:bodyPr>
          <a:lstStyle/>
          <a:p>
            <a:pPr defTabSz="825500"/>
            <a:r>
              <a:rPr lang="zh-CN" altLang="en-US" sz="3000" b="1" dirty="0">
                <a:solidFill>
                  <a:srgbClr val="FF0000"/>
                </a:solidFill>
                <a:latin typeface="Arial" panose="020B0604020202020204" pitchFamily="34" charset="0"/>
                <a:ea typeface="宋体" panose="02010600030101010101" pitchFamily="2" charset="-122"/>
              </a:rPr>
              <a:t>在选材出处上做文章</a:t>
            </a:r>
          </a:p>
        </p:txBody>
      </p:sp>
      <p:sp>
        <p:nvSpPr>
          <p:cNvPr id="289795" name="矩形 9"/>
          <p:cNvSpPr/>
          <p:nvPr/>
        </p:nvSpPr>
        <p:spPr>
          <a:xfrm>
            <a:off x="3519488" y="3113485"/>
            <a:ext cx="3582035" cy="528955"/>
          </a:xfrm>
          <a:prstGeom prst="rect">
            <a:avLst/>
          </a:prstGeom>
          <a:noFill/>
          <a:ln w="9525">
            <a:noFill/>
          </a:ln>
        </p:spPr>
        <p:txBody>
          <a:bodyPr wrap="none" lIns="68165" tIns="34082" rIns="68165" bIns="34082" anchor="t">
            <a:spAutoFit/>
          </a:bodyPr>
          <a:lstStyle/>
          <a:p>
            <a:pPr defTabSz="825500"/>
            <a:r>
              <a:rPr lang="zh-CN" altLang="en-US" sz="3000" b="1" dirty="0">
                <a:solidFill>
                  <a:srgbClr val="FF0000"/>
                </a:solidFill>
                <a:latin typeface="Arial" panose="020B0604020202020204" pitchFamily="34" charset="0"/>
                <a:ea typeface="宋体" panose="02010600030101010101" pitchFamily="2" charset="-122"/>
                <a:sym typeface="Arial" panose="020B0604020202020204" pitchFamily="34" charset="0"/>
              </a:rPr>
              <a:t>在试卷分析中找重点</a:t>
            </a:r>
          </a:p>
        </p:txBody>
      </p:sp>
      <p:sp>
        <p:nvSpPr>
          <p:cNvPr id="289796" name="矩形 9"/>
          <p:cNvSpPr/>
          <p:nvPr/>
        </p:nvSpPr>
        <p:spPr>
          <a:xfrm>
            <a:off x="3552825" y="3968353"/>
            <a:ext cx="3582035" cy="528955"/>
          </a:xfrm>
          <a:prstGeom prst="rect">
            <a:avLst/>
          </a:prstGeom>
          <a:noFill/>
          <a:ln w="9525">
            <a:noFill/>
          </a:ln>
        </p:spPr>
        <p:txBody>
          <a:bodyPr wrap="none" lIns="68165" tIns="34082" rIns="68165" bIns="34082" anchor="t">
            <a:spAutoFit/>
          </a:bodyPr>
          <a:lstStyle/>
          <a:p>
            <a:pPr defTabSz="825500"/>
            <a:r>
              <a:rPr lang="zh-CN" altLang="en-US" sz="3000" b="1" dirty="0">
                <a:solidFill>
                  <a:srgbClr val="0602A9"/>
                </a:solidFill>
                <a:latin typeface="Arial" panose="020B0604020202020204" pitchFamily="34" charset="0"/>
                <a:ea typeface="宋体" panose="02010600030101010101" pitchFamily="2" charset="-122"/>
                <a:sym typeface="Arial" panose="020B0604020202020204" pitchFamily="34" charset="0"/>
              </a:rPr>
              <a:t>在评分细则中寻突破</a:t>
            </a:r>
          </a:p>
        </p:txBody>
      </p:sp>
      <p:sp>
        <p:nvSpPr>
          <p:cNvPr id="289798" name="长方形 848"/>
          <p:cNvSpPr/>
          <p:nvPr/>
        </p:nvSpPr>
        <p:spPr>
          <a:xfrm>
            <a:off x="1368029" y="678656"/>
            <a:ext cx="2402681" cy="510779"/>
          </a:xfrm>
          <a:prstGeom prst="rect">
            <a:avLst/>
          </a:prstGeom>
          <a:solidFill>
            <a:schemeClr val="accent1"/>
          </a:solidFill>
          <a:ln w="9525" cap="flat" cmpd="sng">
            <a:solidFill>
              <a:schemeClr val="tx1"/>
            </a:solidFill>
            <a:prstDash val="solid"/>
            <a:miter/>
            <a:headEnd type="none" w="med" len="med"/>
            <a:tailEnd type="none" w="med" len="med"/>
          </a:ln>
        </p:spPr>
        <p:txBody>
          <a:bodyPr lIns="61948" tIns="30974" rIns="61948" bIns="30974" anchor="ctr"/>
          <a:lstStyle/>
          <a:p>
            <a:pPr algn="ctr" defTabSz="825500"/>
            <a:r>
              <a:rPr lang="zh-CN" altLang="en-US" sz="3000" b="1" dirty="0">
                <a:latin typeface="Arial" panose="020B0604020202020204" pitchFamily="34" charset="0"/>
                <a:ea typeface="黑体" panose="02010609060101010101" pitchFamily="49" charset="-122"/>
              </a:rPr>
              <a:t>阅读类文本</a:t>
            </a:r>
          </a:p>
        </p:txBody>
      </p:sp>
      <p:sp>
        <p:nvSpPr>
          <p:cNvPr id="289799" name="日期占位符 1"/>
          <p:cNvSpPr>
            <a:spLocks noGrp="1"/>
          </p:cNvSpPr>
          <p:nvPr>
            <p:ph type="dt" sz="half" idx="4294967295"/>
          </p:nvPr>
        </p:nvSpPr>
        <p:spPr>
          <a:xfrm>
            <a:off x="0" y="4767580"/>
            <a:ext cx="2057400" cy="27368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矩形 2"/>
          <p:cNvSpPr/>
          <p:nvPr/>
        </p:nvSpPr>
        <p:spPr>
          <a:xfrm>
            <a:off x="107634" y="142921"/>
            <a:ext cx="3383280" cy="368300"/>
          </a:xfrm>
          <a:prstGeom prst="rect">
            <a:avLst/>
          </a:prstGeom>
          <a:solidFill>
            <a:schemeClr val="bg1"/>
          </a:solidFill>
          <a:ln w="57150" cap="flat" cmpd="sng">
            <a:solidFill>
              <a:srgbClr val="00B050"/>
            </a:solidFill>
            <a:prstDash val="solid"/>
            <a:round/>
            <a:headEnd type="none" w="med" len="med"/>
            <a:tailEnd type="none" w="med" len="med"/>
          </a:ln>
        </p:spPr>
        <p:txBody>
          <a:bodyPr wrap="none" anchor="t">
            <a:spAutoFit/>
          </a:bodyPr>
          <a:lstStyle/>
          <a:p>
            <a:r>
              <a:rPr lang="zh-CN" altLang="en-US" sz="1800" dirty="0">
                <a:latin typeface="黑体" panose="02010609060101010101" pitchFamily="49" charset="-122"/>
                <a:ea typeface="黑体" panose="02010609060101010101" pitchFamily="49" charset="-122"/>
              </a:rPr>
              <a:t>全国卷论述类文本阅读</a:t>
            </a:r>
            <a:r>
              <a:rPr lang="zh-CN" altLang="en-US" sz="1800" dirty="0">
                <a:solidFill>
                  <a:srgbClr val="FF0000"/>
                </a:solidFill>
                <a:latin typeface="华文行楷" panose="02010800040101010101" pitchFamily="2" charset="-122"/>
                <a:ea typeface="华文行楷" panose="02010800040101010101" pitchFamily="2" charset="-122"/>
              </a:rPr>
              <a:t>选材分析</a:t>
            </a:r>
          </a:p>
        </p:txBody>
      </p:sp>
      <p:graphicFrame>
        <p:nvGraphicFramePr>
          <p:cNvPr id="2" name="表格 1"/>
          <p:cNvGraphicFramePr>
            <a:graphicFrameLocks noGrp="1"/>
          </p:cNvGraphicFramePr>
          <p:nvPr/>
        </p:nvGraphicFramePr>
        <p:xfrm>
          <a:off x="107950" y="596900"/>
          <a:ext cx="8928100" cy="3855720"/>
        </p:xfrm>
        <a:graphic>
          <a:graphicData uri="http://schemas.openxmlformats.org/drawingml/2006/table">
            <a:tbl>
              <a:tblPr>
                <a:tableStyleId>{5C22544A-7EE6-4342-B048-85BDC9FD1C3A}</a:tableStyleId>
              </a:tblPr>
              <a:tblGrid>
                <a:gridCol w="1370965"/>
                <a:gridCol w="1250315"/>
                <a:gridCol w="1036955"/>
                <a:gridCol w="960120"/>
                <a:gridCol w="1044575"/>
                <a:gridCol w="1077595"/>
                <a:gridCol w="1071245"/>
                <a:gridCol w="1116330"/>
              </a:tblGrid>
              <a:tr h="321310">
                <a:tc gridSpan="3">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题目信息</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hMerge="1">
                  <a:txBody>
                    <a:bodyPr/>
                    <a:lstStyle/>
                    <a:p>
                      <a:endParaRPr lang="zh-CN"/>
                    </a:p>
                  </a:txBody>
                  <a:tcPr/>
                </a:tc>
                <a:tc hMerge="1">
                  <a:txBody>
                    <a:bodyPr/>
                    <a:lstStyle/>
                    <a:p>
                      <a:endParaRPr lang="zh-CN"/>
                    </a:p>
                  </a:txBody>
                  <a:tcPr/>
                </a:tc>
                <a:tc gridSpan="5">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考点考向</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321310">
                <a:tc rowSpan="2">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年份</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卷别</a:t>
                      </a:r>
                      <a:endParaRPr lang="zh-CN" altLang="en-US"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rowSpan="2">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选文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rowSpan="2">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类型</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理解</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筛选</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归纳</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论证</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观点</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句子</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整合</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概括</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分析</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态度</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2018·</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Ⅰ</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诸子学</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学术论文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2018·</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Ⅱ</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被遗忘权</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学术论文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2018·</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Ⅲ</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城市社会</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学术论文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2017·</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Ⅰ</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气候正义</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政论</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2017·</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Ⅱ</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青花瓷</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史学论文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2017·</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Ⅲ</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留住乡愁</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时评</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a:solidFill>
                            <a:schemeClr val="bg1"/>
                          </a:solidFill>
                          <a:effectLst/>
                          <a:latin typeface="方正大黑简体" panose="03000509000000000000" charset="-122"/>
                          <a:ea typeface="方正大黑简体" panose="03000509000000000000" charset="-122"/>
                        </a:rPr>
                        <a:t>√</a:t>
                      </a: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2016·</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Ⅰ</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殷墟甲骨文</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史学论文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2016·</a:t>
                      </a:r>
                      <a:r>
                        <a:rPr lang="zh-CN" altLang="en-US"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rPr>
                        <a:t>Ⅱ</a:t>
                      </a:r>
                      <a:endParaRPr lang="en-US" altLang="zh-CN" sz="1400" b="0" i="0" u="none" strike="noStrike" dirty="0">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塞壬的歌声</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文艺论文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r h="321310">
                <a:tc>
                  <a:txBody>
                    <a:bodyPr/>
                    <a:lstStyle/>
                    <a:p>
                      <a:pPr algn="l" fontAlgn="ctr"/>
                      <a:r>
                        <a:rPr lang="en-US" altLang="zh-CN" sz="1400" u="none" strike="noStrike">
                          <a:solidFill>
                            <a:schemeClr val="bg1"/>
                          </a:solidFill>
                          <a:effectLst/>
                          <a:latin typeface="方正大黑简体" panose="03000509000000000000" charset="-122"/>
                          <a:ea typeface="方正大黑简体" panose="03000509000000000000" charset="-122"/>
                          <a:cs typeface="方正大黑简体" panose="03000509000000000000" charset="-122"/>
                        </a:rPr>
                        <a:t>2016·</a:t>
                      </a:r>
                      <a:r>
                        <a:rPr lang="zh-CN" altLang="en-US" sz="1400" u="none" strike="noStrike">
                          <a:solidFill>
                            <a:schemeClr val="bg1"/>
                          </a:solidFill>
                          <a:effectLst/>
                          <a:latin typeface="方正大黑简体" panose="03000509000000000000" charset="-122"/>
                          <a:ea typeface="方正大黑简体" panose="03000509000000000000" charset="-122"/>
                          <a:cs typeface="方正大黑简体" panose="03000509000000000000" charset="-122"/>
                        </a:rPr>
                        <a:t>全国卷</a:t>
                      </a:r>
                      <a:r>
                        <a:rPr lang="en-US" altLang="zh-CN" sz="1400" u="none" strike="noStrike">
                          <a:solidFill>
                            <a:schemeClr val="bg1"/>
                          </a:solidFill>
                          <a:effectLst/>
                          <a:latin typeface="方正大黑简体" panose="03000509000000000000" charset="-122"/>
                          <a:ea typeface="方正大黑简体" panose="03000509000000000000" charset="-122"/>
                          <a:cs typeface="方正大黑简体" panose="03000509000000000000" charset="-122"/>
                        </a:rPr>
                        <a:t>Ⅲ</a:t>
                      </a:r>
                      <a:endParaRPr lang="en-US" altLang="zh-CN" sz="1400" b="0" i="0" u="none" strike="noStrike">
                        <a:solidFill>
                          <a:schemeClr val="bg1"/>
                        </a:solidFill>
                        <a:effectLst/>
                        <a:latin typeface="方正大黑简体" panose="03000509000000000000" charset="-122"/>
                        <a:ea typeface="方正大黑简体" panose="03000509000000000000" charset="-122"/>
                        <a:cs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en-US" altLang="zh-CN" sz="1400" u="none" strike="noStrike" dirty="0">
                          <a:solidFill>
                            <a:schemeClr val="bg1"/>
                          </a:solidFill>
                          <a:effectLst/>
                          <a:latin typeface="方正大黑简体" panose="03000509000000000000" charset="-122"/>
                          <a:ea typeface="方正大黑简体" panose="03000509000000000000" charset="-122"/>
                        </a:rPr>
                        <a:t>《</a:t>
                      </a:r>
                      <a:r>
                        <a:rPr lang="zh-CN" altLang="en-US" sz="1400" u="none" strike="noStrike" dirty="0">
                          <a:solidFill>
                            <a:schemeClr val="bg1"/>
                          </a:solidFill>
                          <a:effectLst/>
                          <a:latin typeface="方正大黑简体" panose="03000509000000000000" charset="-122"/>
                          <a:ea typeface="方正大黑简体" panose="03000509000000000000" charset="-122"/>
                        </a:rPr>
                        <a:t>历史文学</a:t>
                      </a:r>
                      <a:r>
                        <a:rPr lang="en-US" altLang="zh-CN" sz="1400" u="none" strike="noStrike" dirty="0">
                          <a:solidFill>
                            <a:schemeClr val="bg1"/>
                          </a:solidFill>
                          <a:effectLst/>
                          <a:latin typeface="方正大黑简体" panose="03000509000000000000" charset="-122"/>
                          <a:ea typeface="方正大黑简体" panose="03000509000000000000" charset="-122"/>
                        </a:rPr>
                        <a:t>》</a:t>
                      </a:r>
                      <a:endParaRPr lang="en-US" altLang="zh-CN"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l" fontAlgn="ctr"/>
                      <a:r>
                        <a:rPr lang="zh-CN" altLang="en-US" sz="1400" u="none" strike="noStrike" dirty="0">
                          <a:solidFill>
                            <a:schemeClr val="bg1"/>
                          </a:solidFill>
                          <a:effectLst/>
                          <a:latin typeface="方正大黑简体" panose="03000509000000000000" charset="-122"/>
                          <a:ea typeface="方正大黑简体" panose="03000509000000000000" charset="-122"/>
                        </a:rPr>
                        <a:t>文艺论文</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r>
                        <a:rPr lang="zh-CN" altLang="en-US" sz="1400" u="none" strike="noStrike" dirty="0">
                          <a:solidFill>
                            <a:schemeClr val="bg1"/>
                          </a:solidFill>
                          <a:effectLst/>
                          <a:latin typeface="方正大黑简体" panose="03000509000000000000" charset="-122"/>
                          <a:ea typeface="方正大黑简体" panose="03000509000000000000" charset="-122"/>
                        </a:rPr>
                        <a:t>√</a:t>
                      </a: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c>
                  <a:txBody>
                    <a:bodyPr/>
                    <a:lstStyle/>
                    <a:p>
                      <a:pPr algn="ctr" fontAlgn="ctr"/>
                      <a:endParaRPr lang="zh-CN" altLang="en-US" sz="1400" b="0" i="0" u="none" strike="noStrike" dirty="0">
                        <a:solidFill>
                          <a:schemeClr val="bg1"/>
                        </a:solidFill>
                        <a:effectLst/>
                        <a:latin typeface="方正大黑简体" panose="03000509000000000000" charset="-122"/>
                        <a:ea typeface="方正大黑简体" panose="03000509000000000000" charset="-122"/>
                      </a:endParaRPr>
                    </a:p>
                  </a:txBody>
                  <a:tcPr marL="9525" marR="9525" marT="9525" marB="0" anchor="ctr">
                    <a:solidFill>
                      <a:schemeClr val="accent1">
                        <a:tint val="20000"/>
                        <a:alpha val="0"/>
                      </a:schemeClr>
                    </a:solidFill>
                  </a:tcPr>
                </a:tc>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25151" y="134159"/>
          <a:ext cx="8586470" cy="4937760"/>
        </p:xfrm>
        <a:graphic>
          <a:graphicData uri="http://schemas.openxmlformats.org/drawingml/2006/table">
            <a:tbl>
              <a:tblPr/>
              <a:tblGrid>
                <a:gridCol w="1073150"/>
                <a:gridCol w="7513320"/>
              </a:tblGrid>
              <a:tr h="4937760">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2400" b="1" dirty="0">
                          <a:solidFill>
                            <a:schemeClr val="bg1"/>
                          </a:solidFill>
                          <a:effectLst/>
                          <a:latin typeface="Times New Roman" panose="02020603050405020304"/>
                          <a:cs typeface="Times New Roman" panose="02020603050405020304"/>
                        </a:rPr>
                        <a:t>命题</a:t>
                      </a:r>
                      <a:endParaRPr lang="zh-CN" sz="2400" dirty="0">
                        <a:solidFill>
                          <a:schemeClr val="bg1"/>
                        </a:solidFill>
                        <a:effectLst/>
                        <a:latin typeface="Calibri" panose="020F0502020204030204"/>
                        <a:cs typeface="Times New Roman" panose="02020603050405020304"/>
                      </a:endParaRPr>
                    </a:p>
                    <a:p>
                      <a:pPr algn="ctr">
                        <a:lnSpc>
                          <a:spcPct val="150000"/>
                        </a:lnSpc>
                      </a:pPr>
                      <a:r>
                        <a:rPr lang="zh-CN" sz="2400" b="1" dirty="0">
                          <a:solidFill>
                            <a:schemeClr val="bg1"/>
                          </a:solidFill>
                          <a:effectLst/>
                          <a:latin typeface="Times New Roman" panose="02020603050405020304"/>
                          <a:cs typeface="Times New Roman" panose="02020603050405020304"/>
                        </a:rPr>
                        <a:t>规律</a:t>
                      </a:r>
                      <a:endParaRPr lang="zh-CN" sz="2400" dirty="0">
                        <a:solidFill>
                          <a:schemeClr val="bg1"/>
                        </a:solidFill>
                        <a:effectLst/>
                        <a:latin typeface="Calibri" panose="020F0502020204030204"/>
                        <a:cs typeface="Times New Roman" panose="02020603050405020304"/>
                      </a:endParaRPr>
                    </a:p>
                  </a:txBody>
                  <a:tcPr marL="5588" marR="5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2400" b="1" dirty="0">
                          <a:solidFill>
                            <a:schemeClr val="bg1"/>
                          </a:solidFill>
                          <a:effectLst/>
                          <a:latin typeface="Times New Roman" panose="02020603050405020304"/>
                          <a:cs typeface="Times New Roman" panose="02020603050405020304"/>
                        </a:rPr>
                        <a:t>1.</a:t>
                      </a:r>
                      <a:r>
                        <a:rPr lang="zh-CN" sz="2400" b="1" dirty="0">
                          <a:solidFill>
                            <a:srgbClr val="FF0000"/>
                          </a:solidFill>
                          <a:effectLst>
                            <a:outerShdw blurRad="38100" dist="38100" dir="2700000" algn="tl">
                              <a:srgbClr val="000000">
                                <a:alpha val="43137"/>
                              </a:srgbClr>
                            </a:outerShdw>
                          </a:effectLst>
                          <a:latin typeface="Times New Roman" panose="02020603050405020304"/>
                          <a:cs typeface="Times New Roman" panose="02020603050405020304"/>
                        </a:rPr>
                        <a:t>材料选取</a:t>
                      </a:r>
                      <a:r>
                        <a:rPr lang="zh-CN" sz="2400" b="1" dirty="0">
                          <a:solidFill>
                            <a:schemeClr val="bg1"/>
                          </a:solidFill>
                          <a:effectLst/>
                          <a:latin typeface="Times New Roman" panose="02020603050405020304"/>
                          <a:cs typeface="Times New Roman" panose="02020603050405020304"/>
                        </a:rPr>
                        <a:t>，近三年课标全国卷论述类文本阅读选取的都是</a:t>
                      </a:r>
                      <a:r>
                        <a:rPr lang="en-US" sz="2400" b="1" dirty="0">
                          <a:solidFill>
                            <a:schemeClr val="bg1"/>
                          </a:solidFill>
                          <a:effectLst/>
                          <a:latin typeface="Times New Roman" panose="02020603050405020304"/>
                          <a:cs typeface="Times New Roman" panose="02020603050405020304"/>
                        </a:rPr>
                        <a:t>900</a:t>
                      </a:r>
                      <a:r>
                        <a:rPr lang="zh-CN" sz="2400" b="1" dirty="0">
                          <a:solidFill>
                            <a:schemeClr val="bg1"/>
                          </a:solidFill>
                          <a:effectLst/>
                          <a:latin typeface="Times New Roman" panose="02020603050405020304"/>
                          <a:cs typeface="Times New Roman" panose="02020603050405020304"/>
                        </a:rPr>
                        <a:t>字左右的社会科学类文本，选文和选项的字数与往年相比略有减少。</a:t>
                      </a:r>
                      <a:endParaRPr lang="zh-CN" sz="2400" dirty="0">
                        <a:solidFill>
                          <a:schemeClr val="bg1"/>
                        </a:solidFill>
                        <a:effectLst/>
                        <a:latin typeface="Calibri" panose="020F0502020204030204"/>
                        <a:cs typeface="Times New Roman" panose="02020603050405020304"/>
                      </a:endParaRPr>
                    </a:p>
                    <a:p>
                      <a:pPr>
                        <a:lnSpc>
                          <a:spcPct val="150000"/>
                        </a:lnSpc>
                      </a:pPr>
                      <a:r>
                        <a:rPr lang="en-US" sz="2400" b="1" dirty="0">
                          <a:solidFill>
                            <a:schemeClr val="bg1"/>
                          </a:solidFill>
                          <a:effectLst/>
                          <a:latin typeface="Times New Roman" panose="02020603050405020304"/>
                          <a:cs typeface="Times New Roman" panose="02020603050405020304"/>
                        </a:rPr>
                        <a:t>2.</a:t>
                      </a:r>
                      <a:r>
                        <a:rPr lang="zh-CN" altLang="en-US" sz="2400" b="1" kern="1200" dirty="0">
                          <a:solidFill>
                            <a:srgbClr val="FF0000"/>
                          </a:solidFill>
                          <a:effectLst>
                            <a:outerShdw blurRad="38100" dist="38100" dir="2700000" algn="tl">
                              <a:srgbClr val="000000">
                                <a:alpha val="43137"/>
                              </a:srgbClr>
                            </a:outerShdw>
                          </a:effectLst>
                          <a:latin typeface="Times New Roman" panose="02020603050405020304"/>
                          <a:ea typeface="+mn-ea"/>
                          <a:cs typeface="Times New Roman" panose="02020603050405020304"/>
                        </a:rPr>
                        <a:t>命题方式</a:t>
                      </a:r>
                      <a:r>
                        <a:rPr lang="zh-CN" sz="2400" b="1" dirty="0">
                          <a:solidFill>
                            <a:schemeClr val="bg1"/>
                          </a:solidFill>
                          <a:effectLst/>
                          <a:latin typeface="Times New Roman" panose="02020603050405020304"/>
                          <a:cs typeface="Times New Roman" panose="02020603050405020304"/>
                        </a:rPr>
                        <a:t>，延续了三道单项选择题的考查形式。</a:t>
                      </a:r>
                      <a:endParaRPr lang="zh-CN" sz="2400" dirty="0">
                        <a:solidFill>
                          <a:schemeClr val="bg1"/>
                        </a:solidFill>
                        <a:effectLst/>
                        <a:latin typeface="Calibri" panose="020F0502020204030204"/>
                        <a:cs typeface="Times New Roman" panose="02020603050405020304"/>
                      </a:endParaRPr>
                    </a:p>
                    <a:p>
                      <a:pPr>
                        <a:lnSpc>
                          <a:spcPct val="150000"/>
                        </a:lnSpc>
                      </a:pPr>
                      <a:r>
                        <a:rPr lang="en-US" sz="2400" b="1" dirty="0">
                          <a:solidFill>
                            <a:schemeClr val="bg1"/>
                          </a:solidFill>
                          <a:effectLst/>
                          <a:latin typeface="Times New Roman" panose="02020603050405020304"/>
                          <a:cs typeface="Times New Roman" panose="02020603050405020304"/>
                        </a:rPr>
                        <a:t>3.</a:t>
                      </a:r>
                      <a:r>
                        <a:rPr lang="zh-CN" altLang="en-US" sz="2400" b="1" kern="1200" dirty="0">
                          <a:solidFill>
                            <a:srgbClr val="FF0000"/>
                          </a:solidFill>
                          <a:effectLst>
                            <a:outerShdw blurRad="38100" dist="38100" dir="2700000" algn="tl">
                              <a:srgbClr val="000000">
                                <a:alpha val="43137"/>
                              </a:srgbClr>
                            </a:outerShdw>
                          </a:effectLst>
                          <a:latin typeface="Times New Roman" panose="02020603050405020304"/>
                          <a:ea typeface="+mn-ea"/>
                          <a:cs typeface="Times New Roman" panose="02020603050405020304"/>
                        </a:rPr>
                        <a:t>考点设置</a:t>
                      </a:r>
                      <a:r>
                        <a:rPr lang="zh-CN" sz="2400" b="1" dirty="0">
                          <a:solidFill>
                            <a:schemeClr val="bg1"/>
                          </a:solidFill>
                          <a:effectLst/>
                          <a:latin typeface="Times New Roman" panose="02020603050405020304"/>
                          <a:cs typeface="Times New Roman" panose="02020603050405020304"/>
                        </a:rPr>
                        <a:t>，延续</a:t>
                      </a:r>
                      <a:r>
                        <a:rPr lang="zh-CN" sz="2400" b="1" dirty="0">
                          <a:solidFill>
                            <a:srgbClr val="FFFF00"/>
                          </a:solidFill>
                          <a:effectLst/>
                          <a:latin typeface="Times New Roman" panose="02020603050405020304"/>
                          <a:cs typeface="Times New Roman" panose="02020603050405020304"/>
                        </a:rPr>
                        <a:t>筛选并整合文中的信息</a:t>
                      </a:r>
                      <a:r>
                        <a:rPr lang="zh-CN" sz="2400" b="1" dirty="0">
                          <a:solidFill>
                            <a:schemeClr val="bg1"/>
                          </a:solidFill>
                          <a:effectLst/>
                          <a:latin typeface="Times New Roman" panose="02020603050405020304"/>
                          <a:cs typeface="Times New Roman" panose="02020603050405020304"/>
                        </a:rPr>
                        <a:t>、</a:t>
                      </a:r>
                      <a:r>
                        <a:rPr lang="zh-CN" altLang="en-US" sz="2400" b="1" kern="1200" dirty="0">
                          <a:solidFill>
                            <a:srgbClr val="FFFF00"/>
                          </a:solidFill>
                          <a:effectLst/>
                          <a:latin typeface="Times New Roman" panose="02020603050405020304"/>
                          <a:ea typeface="+mn-ea"/>
                          <a:cs typeface="Times New Roman" panose="02020603050405020304"/>
                        </a:rPr>
                        <a:t>分析论点、论据和论证方法</a:t>
                      </a:r>
                      <a:r>
                        <a:rPr lang="zh-CN" sz="2400" b="1" dirty="0">
                          <a:solidFill>
                            <a:schemeClr val="bg1"/>
                          </a:solidFill>
                          <a:effectLst/>
                          <a:latin typeface="Times New Roman" panose="02020603050405020304"/>
                          <a:cs typeface="Times New Roman" panose="02020603050405020304"/>
                        </a:rPr>
                        <a:t>，</a:t>
                      </a:r>
                      <a:r>
                        <a:rPr lang="zh-CN" altLang="en-US" sz="2400" b="1" kern="1200" dirty="0">
                          <a:solidFill>
                            <a:srgbClr val="FFFF00"/>
                          </a:solidFill>
                          <a:effectLst/>
                          <a:latin typeface="Times New Roman" panose="02020603050405020304"/>
                          <a:ea typeface="+mn-ea"/>
                          <a:cs typeface="Times New Roman" panose="02020603050405020304"/>
                        </a:rPr>
                        <a:t>分析概括作者在文中的观点态度</a:t>
                      </a:r>
                      <a:r>
                        <a:rPr lang="zh-CN" sz="2400" b="1" dirty="0">
                          <a:solidFill>
                            <a:schemeClr val="bg1"/>
                          </a:solidFill>
                          <a:effectLst/>
                          <a:latin typeface="Times New Roman" panose="02020603050405020304"/>
                          <a:cs typeface="Times New Roman" panose="02020603050405020304"/>
                        </a:rPr>
                        <a:t>的考查。考查作者的观点态度，选项并不是从正面直接考查，而是考查文本中隐含的观点和看法，需由考生根据文本</a:t>
                      </a:r>
                      <a:r>
                        <a:rPr lang="zh-CN" altLang="en-US" sz="2400" b="1" kern="1200" dirty="0">
                          <a:solidFill>
                            <a:srgbClr val="FFFF00"/>
                          </a:solidFill>
                          <a:effectLst/>
                          <a:latin typeface="Times New Roman" panose="02020603050405020304"/>
                          <a:ea typeface="+mn-ea"/>
                          <a:cs typeface="Times New Roman" panose="02020603050405020304"/>
                        </a:rPr>
                        <a:t>推断</a:t>
                      </a:r>
                      <a:r>
                        <a:rPr lang="zh-CN" sz="2400" b="1" dirty="0">
                          <a:solidFill>
                            <a:schemeClr val="bg1"/>
                          </a:solidFill>
                          <a:effectLst/>
                          <a:latin typeface="Times New Roman" panose="02020603050405020304"/>
                          <a:cs typeface="Times New Roman" panose="02020603050405020304"/>
                        </a:rPr>
                        <a:t>出来。</a:t>
                      </a:r>
                      <a:endParaRPr lang="zh-CN" sz="2400" dirty="0">
                        <a:solidFill>
                          <a:schemeClr val="bg1"/>
                        </a:solidFill>
                        <a:effectLst/>
                        <a:latin typeface="Calibri" panose="020F0502020204030204"/>
                        <a:cs typeface="Times New Roman" panose="02020603050405020304"/>
                      </a:endParaRPr>
                    </a:p>
                  </a:txBody>
                  <a:tcPr marL="5588" marR="5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5938" name="Group 3"/>
          <p:cNvGrpSpPr/>
          <p:nvPr/>
        </p:nvGrpSpPr>
        <p:grpSpPr>
          <a:xfrm>
            <a:off x="225089" y="219076"/>
            <a:ext cx="8768441" cy="3335642"/>
            <a:chOff x="-8" y="0"/>
            <a:chExt cx="11043" cy="6576"/>
          </a:xfrm>
        </p:grpSpPr>
        <p:pic>
          <p:nvPicPr>
            <p:cNvPr id="295939" name="Picture 4" descr="结构组织图_03"/>
            <p:cNvPicPr>
              <a:picLocks noChangeAspect="1"/>
            </p:cNvPicPr>
            <p:nvPr/>
          </p:nvPicPr>
          <p:blipFill>
            <a:blip r:embed="rId2" cstate="print"/>
            <a:stretch>
              <a:fillRect/>
            </a:stretch>
          </p:blipFill>
          <p:spPr>
            <a:xfrm>
              <a:off x="3178" y="0"/>
              <a:ext cx="4990" cy="1020"/>
            </a:xfrm>
            <a:prstGeom prst="rect">
              <a:avLst/>
            </a:prstGeom>
            <a:noFill/>
            <a:ln w="9525">
              <a:noFill/>
            </a:ln>
          </p:spPr>
        </p:pic>
        <p:grpSp>
          <p:nvGrpSpPr>
            <p:cNvPr id="295940" name="Group 5"/>
            <p:cNvGrpSpPr>
              <a:grpSpLocks noChangeAspect="1"/>
            </p:cNvGrpSpPr>
            <p:nvPr/>
          </p:nvGrpSpPr>
          <p:grpSpPr>
            <a:xfrm>
              <a:off x="-8" y="2138"/>
              <a:ext cx="11019" cy="4438"/>
              <a:chOff x="-8" y="0"/>
              <a:chExt cx="11020" cy="4439"/>
            </a:xfrm>
          </p:grpSpPr>
          <p:pic>
            <p:nvPicPr>
              <p:cNvPr id="295941" name="Picture 6" descr="并列关系分类_03"/>
              <p:cNvPicPr>
                <a:picLocks noChangeAspect="1"/>
              </p:cNvPicPr>
              <p:nvPr/>
            </p:nvPicPr>
            <p:blipFill>
              <a:blip r:embed="rId3" cstate="print"/>
              <a:stretch>
                <a:fillRect/>
              </a:stretch>
            </p:blipFill>
            <p:spPr>
              <a:xfrm>
                <a:off x="2833" y="0"/>
                <a:ext cx="2506" cy="4439"/>
              </a:xfrm>
              <a:prstGeom prst="rect">
                <a:avLst/>
              </a:prstGeom>
              <a:noFill/>
              <a:ln w="9525">
                <a:noFill/>
              </a:ln>
            </p:spPr>
          </p:pic>
          <p:pic>
            <p:nvPicPr>
              <p:cNvPr id="295942" name="Picture 7" descr="并列关系分类_03"/>
              <p:cNvPicPr>
                <a:picLocks noChangeAspect="1"/>
              </p:cNvPicPr>
              <p:nvPr/>
            </p:nvPicPr>
            <p:blipFill>
              <a:blip r:embed="rId3" cstate="print"/>
              <a:stretch>
                <a:fillRect/>
              </a:stretch>
            </p:blipFill>
            <p:spPr>
              <a:xfrm>
                <a:off x="8507" y="0"/>
                <a:ext cx="2505" cy="4439"/>
              </a:xfrm>
              <a:prstGeom prst="rect">
                <a:avLst/>
              </a:prstGeom>
              <a:noFill/>
              <a:ln w="9525">
                <a:noFill/>
              </a:ln>
            </p:spPr>
          </p:pic>
          <p:pic>
            <p:nvPicPr>
              <p:cNvPr id="295943" name="Picture 8" descr="并列关系分类_03"/>
              <p:cNvPicPr>
                <a:picLocks noChangeAspect="1"/>
              </p:cNvPicPr>
              <p:nvPr/>
            </p:nvPicPr>
            <p:blipFill>
              <a:blip r:embed="rId3" cstate="print"/>
              <a:stretch>
                <a:fillRect/>
              </a:stretch>
            </p:blipFill>
            <p:spPr>
              <a:xfrm>
                <a:off x="-8" y="3"/>
                <a:ext cx="2499" cy="4433"/>
              </a:xfrm>
              <a:prstGeom prst="rect">
                <a:avLst/>
              </a:prstGeom>
              <a:noFill/>
              <a:ln w="9525">
                <a:noFill/>
              </a:ln>
            </p:spPr>
          </p:pic>
          <p:pic>
            <p:nvPicPr>
              <p:cNvPr id="295944" name="Picture 9" descr="并列关系分类_03"/>
              <p:cNvPicPr>
                <a:picLocks noChangeAspect="1"/>
              </p:cNvPicPr>
              <p:nvPr/>
            </p:nvPicPr>
            <p:blipFill>
              <a:blip r:embed="rId3" cstate="print"/>
              <a:stretch>
                <a:fillRect/>
              </a:stretch>
            </p:blipFill>
            <p:spPr>
              <a:xfrm>
                <a:off x="5673" y="3"/>
                <a:ext cx="2500" cy="4433"/>
              </a:xfrm>
              <a:prstGeom prst="rect">
                <a:avLst/>
              </a:prstGeom>
              <a:noFill/>
              <a:ln w="9525">
                <a:noFill/>
              </a:ln>
            </p:spPr>
          </p:pic>
        </p:grpSp>
        <p:pic>
          <p:nvPicPr>
            <p:cNvPr id="295945" name="Picture 10" descr="未标题2_07-05"/>
            <p:cNvPicPr>
              <a:picLocks noChangeAspect="1"/>
            </p:cNvPicPr>
            <p:nvPr/>
          </p:nvPicPr>
          <p:blipFill>
            <a:blip r:embed="rId4" cstate="print"/>
            <a:stretch>
              <a:fillRect/>
            </a:stretch>
          </p:blipFill>
          <p:spPr>
            <a:xfrm>
              <a:off x="8621" y="1927"/>
              <a:ext cx="680" cy="680"/>
            </a:xfrm>
            <a:prstGeom prst="rect">
              <a:avLst/>
            </a:prstGeom>
            <a:noFill/>
            <a:ln w="9525">
              <a:noFill/>
            </a:ln>
          </p:spPr>
        </p:pic>
        <p:pic>
          <p:nvPicPr>
            <p:cNvPr id="295946" name="Picture 11" descr="未标题2_07"/>
            <p:cNvPicPr>
              <a:picLocks noChangeAspect="1"/>
            </p:cNvPicPr>
            <p:nvPr/>
          </p:nvPicPr>
          <p:blipFill>
            <a:blip r:embed="rId5" cstate="print"/>
            <a:stretch>
              <a:fillRect/>
            </a:stretch>
          </p:blipFill>
          <p:spPr>
            <a:xfrm>
              <a:off x="116" y="1927"/>
              <a:ext cx="680" cy="680"/>
            </a:xfrm>
            <a:prstGeom prst="rect">
              <a:avLst/>
            </a:prstGeom>
            <a:noFill/>
            <a:ln w="9525">
              <a:noFill/>
            </a:ln>
          </p:spPr>
        </p:pic>
        <p:pic>
          <p:nvPicPr>
            <p:cNvPr id="295947" name="Picture 12" descr="未标题2_07-03"/>
            <p:cNvPicPr>
              <a:picLocks noChangeAspect="1"/>
            </p:cNvPicPr>
            <p:nvPr/>
          </p:nvPicPr>
          <p:blipFill>
            <a:blip r:embed="rId6" cstate="print"/>
            <a:stretch>
              <a:fillRect/>
            </a:stretch>
          </p:blipFill>
          <p:spPr>
            <a:xfrm>
              <a:off x="3179" y="1928"/>
              <a:ext cx="681" cy="681"/>
            </a:xfrm>
            <a:prstGeom prst="rect">
              <a:avLst/>
            </a:prstGeom>
            <a:noFill/>
            <a:ln w="9525">
              <a:noFill/>
            </a:ln>
          </p:spPr>
        </p:pic>
        <p:pic>
          <p:nvPicPr>
            <p:cNvPr id="295948" name="Picture 13" descr="未标题2_07-04"/>
            <p:cNvPicPr>
              <a:picLocks noChangeAspect="1"/>
            </p:cNvPicPr>
            <p:nvPr/>
          </p:nvPicPr>
          <p:blipFill>
            <a:blip r:embed="rId7" cstate="print"/>
            <a:stretch>
              <a:fillRect/>
            </a:stretch>
          </p:blipFill>
          <p:spPr>
            <a:xfrm>
              <a:off x="5899" y="1927"/>
              <a:ext cx="794" cy="794"/>
            </a:xfrm>
            <a:prstGeom prst="rect">
              <a:avLst/>
            </a:prstGeom>
            <a:noFill/>
            <a:ln w="9525">
              <a:noFill/>
            </a:ln>
          </p:spPr>
        </p:pic>
        <p:sp>
          <p:nvSpPr>
            <p:cNvPr id="295949" name="Line 14"/>
            <p:cNvSpPr/>
            <p:nvPr/>
          </p:nvSpPr>
          <p:spPr>
            <a:xfrm>
              <a:off x="1250" y="1474"/>
              <a:ext cx="1" cy="340"/>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0" name="Line 15"/>
            <p:cNvSpPr/>
            <p:nvPr/>
          </p:nvSpPr>
          <p:spPr>
            <a:xfrm>
              <a:off x="3819" y="1447"/>
              <a:ext cx="1" cy="340"/>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1" name="Line 16"/>
            <p:cNvSpPr/>
            <p:nvPr/>
          </p:nvSpPr>
          <p:spPr>
            <a:xfrm>
              <a:off x="6954" y="1473"/>
              <a:ext cx="2" cy="340"/>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2" name="Line 17"/>
            <p:cNvSpPr/>
            <p:nvPr/>
          </p:nvSpPr>
          <p:spPr>
            <a:xfrm>
              <a:off x="9869" y="1473"/>
              <a:ext cx="2" cy="340"/>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3" name="Line 18"/>
            <p:cNvSpPr/>
            <p:nvPr/>
          </p:nvSpPr>
          <p:spPr>
            <a:xfrm>
              <a:off x="1250" y="1474"/>
              <a:ext cx="8618" cy="1"/>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4" name="Line 19"/>
            <p:cNvSpPr/>
            <p:nvPr/>
          </p:nvSpPr>
          <p:spPr>
            <a:xfrm>
              <a:off x="5449" y="1114"/>
              <a:ext cx="2" cy="340"/>
            </a:xfrm>
            <a:prstGeom prst="line">
              <a:avLst/>
            </a:prstGeom>
            <a:ln w="19050" cap="flat" cmpd="sng">
              <a:solidFill>
                <a:srgbClr val="B2B2B2"/>
              </a:solidFill>
              <a:prstDash val="solid"/>
              <a:round/>
              <a:headEnd type="none" w="med" len="med"/>
              <a:tailEnd type="none" w="med" len="med"/>
            </a:ln>
          </p:spPr>
          <p:txBody>
            <a:bodyPr lIns="61948" tIns="30974" rIns="61948" bIns="30974" anchor="t"/>
            <a:lstStyle/>
            <a:p>
              <a:pPr defTabSz="825500"/>
              <a:endParaRPr lang="zh-CN" altLang="en-US" sz="1275" dirty="0">
                <a:latin typeface="Arial" panose="020B0604020202020204" pitchFamily="34" charset="0"/>
                <a:ea typeface="宋体" panose="02010600030101010101" pitchFamily="2" charset="-122"/>
              </a:endParaRPr>
            </a:p>
          </p:txBody>
        </p:sp>
        <p:sp>
          <p:nvSpPr>
            <p:cNvPr id="295955" name="Text Box 20"/>
            <p:cNvSpPr txBox="1"/>
            <p:nvPr/>
          </p:nvSpPr>
          <p:spPr>
            <a:xfrm>
              <a:off x="117" y="2615"/>
              <a:ext cx="2218" cy="2850"/>
            </a:xfrm>
            <a:prstGeom prst="rect">
              <a:avLst/>
            </a:prstGeom>
            <a:noFill/>
            <a:ln w="9525">
              <a:noFill/>
            </a:ln>
          </p:spPr>
          <p:txBody>
            <a:bodyPr lIns="61948" tIns="30974" rIns="61948" bIns="30974" anchor="t">
              <a:spAutoFit/>
            </a:bodyPr>
            <a:lstStyle/>
            <a:p>
              <a:pPr defTabSz="825500"/>
              <a:r>
                <a:rPr lang="zh-CN" altLang="en-US" sz="1800" b="1" dirty="0">
                  <a:latin typeface="宋体" panose="02010600030101010101" pitchFamily="2" charset="-122"/>
                  <a:ea typeface="宋体" panose="02010600030101010101" pitchFamily="2" charset="-122"/>
                </a:rPr>
                <a:t>正确的选言肢必须来自所提供的材料，但要设法加工与提炼，切忌直白。</a:t>
              </a:r>
              <a:endParaRPr lang="zh-CN" altLang="en-US" sz="975" dirty="0">
                <a:latin typeface="Arial" panose="020B0604020202020204" pitchFamily="34" charset="0"/>
                <a:ea typeface="宋体" panose="02010600030101010101" pitchFamily="2" charset="-122"/>
              </a:endParaRPr>
            </a:p>
          </p:txBody>
        </p:sp>
        <p:sp>
          <p:nvSpPr>
            <p:cNvPr id="295956" name="Text Box 21"/>
            <p:cNvSpPr txBox="1"/>
            <p:nvPr/>
          </p:nvSpPr>
          <p:spPr>
            <a:xfrm>
              <a:off x="2917" y="2621"/>
              <a:ext cx="2219" cy="3789"/>
            </a:xfrm>
            <a:prstGeom prst="rect">
              <a:avLst/>
            </a:prstGeom>
            <a:noFill/>
            <a:ln w="9525">
              <a:noFill/>
            </a:ln>
          </p:spPr>
          <p:txBody>
            <a:bodyPr lIns="61948" tIns="30974" rIns="61948" bIns="30974" anchor="t">
              <a:spAutoFit/>
            </a:bodyPr>
            <a:lstStyle/>
            <a:p>
              <a:pPr defTabSz="825500"/>
              <a:r>
                <a:rPr lang="zh-CN" altLang="en-US" sz="1800" b="1" dirty="0">
                  <a:latin typeface="宋体" panose="02010600030101010101" pitchFamily="2" charset="-122"/>
                  <a:ea typeface="宋体" panose="02010600030101010101" pitchFamily="2" charset="-122"/>
                </a:rPr>
                <a:t>设计错误的选言肢应利用以下环节：</a:t>
              </a:r>
            </a:p>
            <a:p>
              <a:pPr defTabSz="825500">
                <a:buChar char="•"/>
              </a:pPr>
              <a:endParaRPr lang="zh-CN" altLang="en-US" sz="1800"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p:txBody>
        </p:sp>
        <p:sp>
          <p:nvSpPr>
            <p:cNvPr id="295957" name="Text Box 22"/>
            <p:cNvSpPr txBox="1"/>
            <p:nvPr/>
          </p:nvSpPr>
          <p:spPr>
            <a:xfrm>
              <a:off x="5736" y="2615"/>
              <a:ext cx="2218" cy="3356"/>
            </a:xfrm>
            <a:prstGeom prst="rect">
              <a:avLst/>
            </a:prstGeom>
            <a:noFill/>
            <a:ln w="9525">
              <a:noFill/>
            </a:ln>
          </p:spPr>
          <p:txBody>
            <a:bodyPr lIns="61948" tIns="30974" rIns="61948" bIns="30974" anchor="t">
              <a:spAutoFit/>
            </a:bodyPr>
            <a:lstStyle/>
            <a:p>
              <a:pPr defTabSz="825500"/>
              <a:r>
                <a:rPr lang="zh-CN" altLang="en-US" sz="1800" b="1" dirty="0">
                  <a:latin typeface="宋体" panose="02010600030101010101" pitchFamily="2" charset="-122"/>
                  <a:ea typeface="宋体" panose="02010600030101010101" pitchFamily="2" charset="-122"/>
                </a:rPr>
                <a:t>陈述性的表达分项在文字长短上要尽量一致。</a:t>
              </a:r>
            </a:p>
            <a:p>
              <a:pPr defTabSz="825500">
                <a:buChar char="•"/>
              </a:pPr>
              <a:endParaRPr lang="zh-CN" altLang="en-US" b="1" dirty="0">
                <a:latin typeface="宋体" panose="02010600030101010101" pitchFamily="2" charset="-122"/>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p:txBody>
        </p:sp>
        <p:sp>
          <p:nvSpPr>
            <p:cNvPr id="295958" name="Text Box 23"/>
            <p:cNvSpPr txBox="1"/>
            <p:nvPr/>
          </p:nvSpPr>
          <p:spPr>
            <a:xfrm>
              <a:off x="8817" y="2615"/>
              <a:ext cx="2218" cy="3653"/>
            </a:xfrm>
            <a:prstGeom prst="rect">
              <a:avLst/>
            </a:prstGeom>
            <a:noFill/>
            <a:ln w="9525">
              <a:noFill/>
            </a:ln>
          </p:spPr>
          <p:txBody>
            <a:bodyPr lIns="61948" tIns="30974" rIns="61948" bIns="30974" anchor="t">
              <a:spAutoFit/>
            </a:bodyPr>
            <a:lstStyle/>
            <a:p>
              <a:pPr defTabSz="825500"/>
              <a:r>
                <a:rPr lang="zh-CN" altLang="en-US" sz="1800" b="1" dirty="0">
                  <a:latin typeface="宋体" panose="02010600030101010101" pitchFamily="2" charset="-122"/>
                  <a:ea typeface="宋体" panose="02010600030101010101" pitchFamily="2" charset="-122"/>
                </a:rPr>
                <a:t>客观选择题的答案选项一致性不得超过两次。</a:t>
              </a:r>
            </a:p>
            <a:p>
              <a:pPr defTabSz="825500"/>
              <a:endParaRPr lang="zh-CN" altLang="en-US" b="1" dirty="0">
                <a:latin typeface="宋体" panose="02010600030101010101" pitchFamily="2" charset="-122"/>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a:p>
              <a:pPr defTabSz="825500">
                <a:buChar char="•"/>
              </a:pPr>
              <a:endParaRPr lang="zh-CN" altLang="en-US" sz="975" dirty="0">
                <a:latin typeface="Arial" panose="020B0604020202020204" pitchFamily="34" charset="0"/>
                <a:ea typeface="宋体" panose="02010600030101010101" pitchFamily="2" charset="-122"/>
              </a:endParaRPr>
            </a:p>
          </p:txBody>
        </p:sp>
        <p:sp>
          <p:nvSpPr>
            <p:cNvPr id="295959" name="Text Box 24"/>
            <p:cNvSpPr txBox="1"/>
            <p:nvPr/>
          </p:nvSpPr>
          <p:spPr>
            <a:xfrm>
              <a:off x="3091" y="31"/>
              <a:ext cx="4986" cy="848"/>
            </a:xfrm>
            <a:prstGeom prst="rect">
              <a:avLst/>
            </a:prstGeom>
            <a:noFill/>
            <a:ln w="9525">
              <a:noFill/>
            </a:ln>
          </p:spPr>
          <p:txBody>
            <a:bodyPr wrap="square" lIns="61948" tIns="30974" rIns="61948" bIns="30974" anchor="t">
              <a:spAutoFit/>
            </a:bodyPr>
            <a:lstStyle/>
            <a:p>
              <a:pPr algn="ctr" defTabSz="825500"/>
              <a:r>
                <a:rPr lang="zh-CN" altLang="en-US" sz="2400" b="1" dirty="0">
                  <a:solidFill>
                    <a:srgbClr val="FF0000"/>
                  </a:solidFill>
                  <a:latin typeface="宋体" panose="02010600030101010101" pitchFamily="2" charset="-122"/>
                  <a:ea typeface="宋体" panose="02010600030101010101" pitchFamily="2" charset="-122"/>
                </a:rPr>
                <a:t>客观阅读材料的选择题命制</a:t>
              </a:r>
              <a:r>
                <a:rPr lang="zh-CN" altLang="en-US" sz="2400" b="1" dirty="0">
                  <a:solidFill>
                    <a:schemeClr val="bg1"/>
                  </a:solidFill>
                  <a:latin typeface="宋体" panose="02010600030101010101" pitchFamily="2" charset="-122"/>
                  <a:ea typeface="宋体" panose="02010600030101010101" pitchFamily="2" charset="-122"/>
                </a:rPr>
                <a:t> </a:t>
              </a:r>
            </a:p>
          </p:txBody>
        </p:sp>
      </p:grpSp>
      <p:sp>
        <p:nvSpPr>
          <p:cNvPr id="295960" name="AutoShape 25"/>
          <p:cNvSpPr/>
          <p:nvPr/>
        </p:nvSpPr>
        <p:spPr>
          <a:xfrm>
            <a:off x="150471" y="3124571"/>
            <a:ext cx="6979535" cy="511969"/>
          </a:xfrm>
          <a:prstGeom prst="upArrowCallout">
            <a:avLst>
              <a:gd name="adj1" fmla="val 179534"/>
              <a:gd name="adj2" fmla="val 179534"/>
              <a:gd name="adj3" fmla="val 16625"/>
              <a:gd name="adj4" fmla="val 66667"/>
            </a:avLst>
          </a:prstGeom>
          <a:solidFill>
            <a:schemeClr val="accent1"/>
          </a:solidFill>
          <a:ln w="9525" cap="flat" cmpd="sng">
            <a:solidFill>
              <a:schemeClr val="tx1"/>
            </a:solidFill>
            <a:prstDash val="solid"/>
            <a:miter/>
            <a:headEnd type="none" w="med" len="med"/>
            <a:tailEnd type="none" w="med" len="med"/>
          </a:ln>
        </p:spPr>
        <p:txBody>
          <a:bodyPr wrap="none" lIns="61948" tIns="30974" rIns="61948" bIns="30974" anchor="ctr"/>
          <a:lstStyle/>
          <a:p>
            <a:pPr algn="ctr" defTabSz="825500"/>
            <a:r>
              <a:rPr lang="zh-CN" altLang="en-US" sz="2400" b="1" dirty="0">
                <a:solidFill>
                  <a:srgbClr val="FF0000"/>
                </a:solidFill>
                <a:latin typeface="宋体" panose="02010600030101010101" pitchFamily="2" charset="-122"/>
                <a:ea typeface="宋体" panose="02010600030101010101" pitchFamily="2" charset="-122"/>
              </a:rPr>
              <a:t>在概念、判断或推理的内涵、外延表达上设计失误</a:t>
            </a:r>
          </a:p>
        </p:txBody>
      </p:sp>
      <p:sp>
        <p:nvSpPr>
          <p:cNvPr id="295961" name="AutoShape 26"/>
          <p:cNvSpPr/>
          <p:nvPr/>
        </p:nvSpPr>
        <p:spPr>
          <a:xfrm>
            <a:off x="1801913" y="3659972"/>
            <a:ext cx="3676650" cy="665560"/>
          </a:xfrm>
          <a:prstGeom prst="upDownArrowCallout">
            <a:avLst>
              <a:gd name="adj1" fmla="val 138103"/>
              <a:gd name="adj2" fmla="val 138103"/>
              <a:gd name="adj3" fmla="val 12500"/>
              <a:gd name="adj4" fmla="val 50000"/>
            </a:avLst>
          </a:prstGeom>
          <a:solidFill>
            <a:schemeClr val="accent1"/>
          </a:solidFill>
          <a:ln w="9525" cap="flat" cmpd="sng">
            <a:solidFill>
              <a:schemeClr val="tx1"/>
            </a:solidFill>
            <a:prstDash val="solid"/>
            <a:miter/>
            <a:headEnd type="none" w="med" len="med"/>
            <a:tailEnd type="none" w="med" len="med"/>
          </a:ln>
        </p:spPr>
        <p:txBody>
          <a:bodyPr wrap="none" lIns="61948" tIns="30974" rIns="61948" bIns="30974" anchor="ctr"/>
          <a:lstStyle/>
          <a:p>
            <a:pPr algn="ctr" defTabSz="825500"/>
            <a:r>
              <a:rPr lang="zh-CN" altLang="en-US" sz="2400" b="1" dirty="0">
                <a:solidFill>
                  <a:srgbClr val="FF0000"/>
                </a:solidFill>
                <a:latin typeface="宋体" panose="02010600030101010101" pitchFamily="2" charset="-122"/>
                <a:ea typeface="宋体" panose="02010600030101010101" pitchFamily="2" charset="-122"/>
              </a:rPr>
              <a:t>在修饰成分表达上制造误差</a:t>
            </a:r>
          </a:p>
        </p:txBody>
      </p:sp>
      <p:sp>
        <p:nvSpPr>
          <p:cNvPr id="295962" name="AutoShape 27"/>
          <p:cNvSpPr/>
          <p:nvPr/>
        </p:nvSpPr>
        <p:spPr>
          <a:xfrm>
            <a:off x="1217135" y="4367208"/>
            <a:ext cx="4981292" cy="358378"/>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lIns="61948" tIns="30974" rIns="61948" bIns="30974" anchor="ctr"/>
          <a:lstStyle/>
          <a:p>
            <a:pPr algn="ctr" defTabSz="825500"/>
            <a:r>
              <a:rPr lang="zh-CN" altLang="en-US" sz="2400" b="1" dirty="0">
                <a:solidFill>
                  <a:srgbClr val="FF0000"/>
                </a:solidFill>
                <a:latin typeface="宋体" panose="02010600030101010101" pitchFamily="2" charset="-122"/>
                <a:ea typeface="宋体" panose="02010600030101010101" pitchFamily="2" charset="-122"/>
              </a:rPr>
              <a:t>利用表达的歧义性来混淆正确的理解</a:t>
            </a:r>
          </a:p>
        </p:txBody>
      </p:sp>
      <p:sp>
        <p:nvSpPr>
          <p:cNvPr id="295963" name="日期占位符 1"/>
          <p:cNvSpPr>
            <a:spLocks noGrp="1"/>
          </p:cNvSpPr>
          <p:nvPr>
            <p:ph type="dt" sz="half" idx="4294967295"/>
          </p:nvPr>
        </p:nvSpPr>
        <p:spPr>
          <a:xfrm>
            <a:off x="0" y="4767580"/>
            <a:ext cx="2057400" cy="27368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250156" y="1431131"/>
            <a:ext cx="1393031" cy="1500188"/>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rPr>
              <a:t>新子学渊源</a:t>
            </a:r>
            <a:endParaRPr lang="en-US" altLang="zh-CN" sz="2400" strike="noStrike" noProof="1">
              <a:solidFill>
                <a:schemeClr val="bg1"/>
              </a:solidFill>
            </a:endParaRPr>
          </a:p>
          <a:p>
            <a:pPr algn="ctr" fontAlgn="base"/>
            <a:r>
              <a:rPr lang="zh-CN" altLang="en-US" sz="2400" strike="noStrike" noProof="1">
                <a:solidFill>
                  <a:schemeClr val="bg1"/>
                </a:solidFill>
                <a:latin typeface="楷体" panose="02010609060101010101" charset="-122"/>
                <a:ea typeface="楷体" panose="02010609060101010101" charset="-122"/>
              </a:rPr>
              <a:t>第</a:t>
            </a:r>
            <a:r>
              <a:rPr lang="en-US" altLang="zh-CN" sz="2400" strike="noStrike" noProof="1">
                <a:solidFill>
                  <a:schemeClr val="bg1"/>
                </a:solidFill>
                <a:latin typeface="楷体" panose="02010609060101010101" charset="-122"/>
                <a:ea typeface="楷体" panose="02010609060101010101" charset="-122"/>
              </a:rPr>
              <a:t>1</a:t>
            </a:r>
            <a:r>
              <a:rPr lang="zh-CN" altLang="en-US" sz="2400" strike="noStrike" noProof="1">
                <a:solidFill>
                  <a:schemeClr val="bg1"/>
                </a:solidFill>
                <a:latin typeface="楷体" panose="02010609060101010101" charset="-122"/>
                <a:ea typeface="楷体" panose="02010609060101010101" charset="-122"/>
              </a:rPr>
              <a:t>段</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rgbClr val="FF0000"/>
                </a:solidFill>
                <a:latin typeface="楷体" panose="02010609060101010101" charset="-122"/>
                <a:ea typeface="楷体" panose="02010609060101010101" charset="-122"/>
              </a:rPr>
              <a:t>（引子）</a:t>
            </a:r>
          </a:p>
        </p:txBody>
      </p:sp>
      <p:sp>
        <p:nvSpPr>
          <p:cNvPr id="6" name="圆角矩形 5"/>
          <p:cNvSpPr/>
          <p:nvPr/>
        </p:nvSpPr>
        <p:spPr>
          <a:xfrm>
            <a:off x="2556272" y="1203722"/>
            <a:ext cx="1691879" cy="1770460"/>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rPr>
              <a:t>新子学</a:t>
            </a:r>
            <a:endParaRPr lang="en-US" altLang="zh-CN" sz="2400" strike="noStrike" noProof="1">
              <a:solidFill>
                <a:schemeClr val="bg1"/>
              </a:solidFill>
            </a:endParaRPr>
          </a:p>
          <a:p>
            <a:pPr algn="ctr" fontAlgn="base"/>
            <a:r>
              <a:rPr lang="zh-CN" altLang="en-US" sz="2400" strike="noStrike" noProof="1">
                <a:solidFill>
                  <a:schemeClr val="bg1"/>
                </a:solidFill>
              </a:rPr>
              <a:t>内在品格</a:t>
            </a:r>
            <a:endParaRPr lang="en-US" altLang="zh-CN" sz="2400" strike="noStrike" noProof="1">
              <a:solidFill>
                <a:schemeClr val="bg1"/>
              </a:solidFill>
            </a:endParaRPr>
          </a:p>
          <a:p>
            <a:pPr algn="ctr" fontAlgn="base"/>
            <a:r>
              <a:rPr lang="zh-CN" altLang="en-US" sz="2400" strike="noStrike" noProof="1">
                <a:solidFill>
                  <a:schemeClr val="bg1"/>
                </a:solidFill>
                <a:latin typeface="楷体" panose="02010609060101010101" charset="-122"/>
                <a:ea typeface="楷体" panose="02010609060101010101" charset="-122"/>
              </a:rPr>
              <a:t>第</a:t>
            </a:r>
            <a:r>
              <a:rPr lang="en-US" altLang="zh-CN" sz="2400" strike="noStrike" noProof="1">
                <a:solidFill>
                  <a:schemeClr val="bg1"/>
                </a:solidFill>
                <a:latin typeface="楷体" panose="02010609060101010101" charset="-122"/>
                <a:ea typeface="楷体" panose="02010609060101010101" charset="-122"/>
              </a:rPr>
              <a:t>2</a:t>
            </a:r>
            <a:r>
              <a:rPr lang="zh-CN" altLang="en-US" sz="2400" strike="noStrike" noProof="1">
                <a:solidFill>
                  <a:schemeClr val="bg1"/>
                </a:solidFill>
                <a:latin typeface="楷体" panose="02010609060101010101" charset="-122"/>
                <a:ea typeface="楷体" panose="02010609060101010101" charset="-122"/>
              </a:rPr>
              <a:t>段</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chemeClr val="bg1"/>
                </a:solidFill>
                <a:latin typeface="楷体" panose="02010609060101010101" charset="-122"/>
                <a:ea typeface="楷体" panose="02010609060101010101" charset="-122"/>
              </a:rPr>
              <a:t>前</a:t>
            </a:r>
            <a:r>
              <a:rPr lang="en-US" altLang="zh-CN" sz="2400" strike="noStrike" noProof="1">
                <a:solidFill>
                  <a:schemeClr val="bg1"/>
                </a:solidFill>
                <a:latin typeface="楷体" panose="02010609060101010101" charset="-122"/>
                <a:ea typeface="楷体" panose="02010609060101010101" charset="-122"/>
              </a:rPr>
              <a:t>3</a:t>
            </a:r>
            <a:r>
              <a:rPr lang="zh-CN" altLang="en-US" sz="2400" strike="noStrike" noProof="1">
                <a:solidFill>
                  <a:schemeClr val="bg1"/>
                </a:solidFill>
                <a:latin typeface="楷体" panose="02010609060101010101" charset="-122"/>
                <a:ea typeface="楷体" panose="02010609060101010101" charset="-122"/>
              </a:rPr>
              <a:t>句</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rgbClr val="FF0000"/>
                </a:solidFill>
                <a:latin typeface="楷体" panose="02010609060101010101" charset="-122"/>
                <a:ea typeface="楷体" panose="02010609060101010101" charset="-122"/>
              </a:rPr>
              <a:t>（总起）</a:t>
            </a:r>
          </a:p>
        </p:txBody>
      </p:sp>
      <p:sp>
        <p:nvSpPr>
          <p:cNvPr id="7" name="圆角矩形 6"/>
          <p:cNvSpPr/>
          <p:nvPr/>
        </p:nvSpPr>
        <p:spPr>
          <a:xfrm>
            <a:off x="4271963" y="896541"/>
            <a:ext cx="1884760" cy="1531144"/>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rPr>
              <a:t>内在品格一</a:t>
            </a:r>
            <a:endParaRPr lang="en-US" altLang="zh-CN" sz="2400" strike="noStrike" noProof="1">
              <a:solidFill>
                <a:schemeClr val="bg1"/>
              </a:solidFill>
            </a:endParaRPr>
          </a:p>
          <a:p>
            <a:pPr algn="ctr" fontAlgn="base"/>
            <a:r>
              <a:rPr lang="zh-CN" altLang="en-US" sz="2400" strike="noStrike" noProof="1">
                <a:solidFill>
                  <a:schemeClr val="bg1"/>
                </a:solidFill>
              </a:rPr>
              <a:t>“照着讲”</a:t>
            </a:r>
            <a:endParaRPr lang="en-US" altLang="zh-CN" sz="2400" strike="noStrike" noProof="1">
              <a:solidFill>
                <a:schemeClr val="bg1"/>
              </a:solidFill>
            </a:endParaRPr>
          </a:p>
          <a:p>
            <a:pPr algn="ctr" fontAlgn="base"/>
            <a:r>
              <a:rPr lang="zh-CN" altLang="en-US" sz="2400" strike="noStrike" noProof="1">
                <a:solidFill>
                  <a:schemeClr val="bg1"/>
                </a:solidFill>
                <a:latin typeface="楷体" panose="02010609060101010101" charset="-122"/>
                <a:ea typeface="楷体" panose="02010609060101010101" charset="-122"/>
              </a:rPr>
              <a:t>第</a:t>
            </a:r>
            <a:r>
              <a:rPr lang="en-US" altLang="zh-CN" sz="2400" strike="noStrike" noProof="1">
                <a:solidFill>
                  <a:schemeClr val="bg1"/>
                </a:solidFill>
                <a:latin typeface="楷体" panose="02010609060101010101" charset="-122"/>
                <a:ea typeface="楷体" panose="02010609060101010101" charset="-122"/>
              </a:rPr>
              <a:t>2</a:t>
            </a:r>
            <a:r>
              <a:rPr lang="zh-CN" altLang="en-US" sz="2400" strike="noStrike" noProof="1">
                <a:solidFill>
                  <a:schemeClr val="bg1"/>
                </a:solidFill>
                <a:latin typeface="楷体" panose="02010609060101010101" charset="-122"/>
                <a:ea typeface="楷体" panose="02010609060101010101" charset="-122"/>
              </a:rPr>
              <a:t>段后</a:t>
            </a:r>
            <a:r>
              <a:rPr lang="en-US" altLang="zh-CN" sz="2400" strike="noStrike" noProof="1">
                <a:solidFill>
                  <a:schemeClr val="bg1"/>
                </a:solidFill>
                <a:latin typeface="楷体" panose="02010609060101010101" charset="-122"/>
                <a:ea typeface="楷体" panose="02010609060101010101" charset="-122"/>
              </a:rPr>
              <a:t>2</a:t>
            </a:r>
            <a:r>
              <a:rPr lang="zh-CN" altLang="en-US" sz="2400" strike="noStrike" noProof="1">
                <a:solidFill>
                  <a:schemeClr val="bg1"/>
                </a:solidFill>
                <a:latin typeface="楷体" panose="02010609060101010101" charset="-122"/>
                <a:ea typeface="楷体" panose="02010609060101010101" charset="-122"/>
              </a:rPr>
              <a:t>句</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rgbClr val="FF0000"/>
                </a:solidFill>
                <a:latin typeface="楷体" panose="02010609060101010101" charset="-122"/>
                <a:ea typeface="楷体" panose="02010609060101010101" charset="-122"/>
              </a:rPr>
              <a:t>（分写）</a:t>
            </a:r>
          </a:p>
        </p:txBody>
      </p:sp>
      <p:sp>
        <p:nvSpPr>
          <p:cNvPr id="8" name="圆角矩形 7"/>
          <p:cNvSpPr/>
          <p:nvPr/>
        </p:nvSpPr>
        <p:spPr>
          <a:xfrm>
            <a:off x="4107656" y="2500313"/>
            <a:ext cx="2120504" cy="1479947"/>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rPr>
              <a:t>内在品格二</a:t>
            </a:r>
            <a:endParaRPr lang="en-US" altLang="zh-CN" sz="2400" strike="noStrike" noProof="1">
              <a:solidFill>
                <a:schemeClr val="bg1"/>
              </a:solidFill>
            </a:endParaRPr>
          </a:p>
          <a:p>
            <a:pPr algn="ctr" fontAlgn="base"/>
            <a:r>
              <a:rPr lang="zh-CN" altLang="en-US" sz="2400" strike="noStrike" noProof="1">
                <a:solidFill>
                  <a:schemeClr val="bg1"/>
                </a:solidFill>
              </a:rPr>
              <a:t>“接着讲”</a:t>
            </a:r>
            <a:endParaRPr lang="en-US" altLang="zh-CN" sz="2400" strike="noStrike" noProof="1">
              <a:solidFill>
                <a:schemeClr val="bg1"/>
              </a:solidFill>
            </a:endParaRPr>
          </a:p>
          <a:p>
            <a:pPr algn="ctr" fontAlgn="base"/>
            <a:r>
              <a:rPr lang="zh-CN" altLang="en-US" sz="2400" strike="noStrike" noProof="1">
                <a:solidFill>
                  <a:schemeClr val="bg1"/>
                </a:solidFill>
                <a:latin typeface="楷体" panose="02010609060101010101" charset="-122"/>
                <a:ea typeface="楷体" panose="02010609060101010101" charset="-122"/>
              </a:rPr>
              <a:t>第</a:t>
            </a:r>
            <a:r>
              <a:rPr lang="en-US" altLang="zh-CN" sz="2400" strike="noStrike" noProof="1">
                <a:solidFill>
                  <a:schemeClr val="bg1"/>
                </a:solidFill>
                <a:latin typeface="楷体" panose="02010609060101010101" charset="-122"/>
                <a:ea typeface="楷体" panose="02010609060101010101" charset="-122"/>
              </a:rPr>
              <a:t>3</a:t>
            </a:r>
            <a:r>
              <a:rPr lang="zh-CN" altLang="en-US" sz="2400" strike="noStrike" noProof="1">
                <a:solidFill>
                  <a:schemeClr val="bg1"/>
                </a:solidFill>
                <a:latin typeface="楷体" panose="02010609060101010101" charset="-122"/>
                <a:ea typeface="楷体" panose="02010609060101010101" charset="-122"/>
              </a:rPr>
              <a:t>段</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rgbClr val="FF0000"/>
                </a:solidFill>
                <a:latin typeface="楷体" panose="02010609060101010101" charset="-122"/>
                <a:ea typeface="楷体" panose="02010609060101010101" charset="-122"/>
              </a:rPr>
              <a:t>（分写）</a:t>
            </a:r>
          </a:p>
        </p:txBody>
      </p:sp>
      <p:sp>
        <p:nvSpPr>
          <p:cNvPr id="9" name="圆角矩形 8"/>
          <p:cNvSpPr/>
          <p:nvPr/>
        </p:nvSpPr>
        <p:spPr>
          <a:xfrm>
            <a:off x="6577853" y="986573"/>
            <a:ext cx="2009775" cy="1974512"/>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rPr>
              <a:t>“照着讲”</a:t>
            </a:r>
            <a:endParaRPr lang="en-US" altLang="zh-CN" sz="2400" strike="noStrike" noProof="1">
              <a:solidFill>
                <a:schemeClr val="bg1"/>
              </a:solidFill>
            </a:endParaRPr>
          </a:p>
          <a:p>
            <a:pPr algn="ctr" fontAlgn="base"/>
            <a:r>
              <a:rPr lang="zh-CN" altLang="en-US" sz="2400" strike="noStrike" noProof="1">
                <a:solidFill>
                  <a:schemeClr val="bg1"/>
                </a:solidFill>
              </a:rPr>
              <a:t>“接着讲”</a:t>
            </a:r>
            <a:endParaRPr lang="en-US" altLang="zh-CN" sz="2400" strike="noStrike" noProof="1">
              <a:solidFill>
                <a:schemeClr val="bg1"/>
              </a:solidFill>
            </a:endParaRPr>
          </a:p>
          <a:p>
            <a:pPr algn="ctr" fontAlgn="base"/>
            <a:r>
              <a:rPr lang="zh-CN" altLang="en-US" sz="2400" strike="noStrike" noProof="1">
                <a:solidFill>
                  <a:schemeClr val="bg1"/>
                </a:solidFill>
              </a:rPr>
              <a:t>的统一</a:t>
            </a:r>
            <a:endParaRPr lang="en-US" altLang="zh-CN" sz="2400" strike="noStrike" noProof="1">
              <a:solidFill>
                <a:schemeClr val="bg1"/>
              </a:solidFill>
            </a:endParaRPr>
          </a:p>
          <a:p>
            <a:pPr algn="ctr" fontAlgn="base"/>
            <a:r>
              <a:rPr lang="zh-CN" altLang="en-US" sz="2400" strike="noStrike" noProof="1">
                <a:solidFill>
                  <a:schemeClr val="bg1"/>
                </a:solidFill>
                <a:latin typeface="楷体" panose="02010609060101010101" charset="-122"/>
                <a:ea typeface="楷体" panose="02010609060101010101" charset="-122"/>
              </a:rPr>
              <a:t>第</a:t>
            </a:r>
            <a:r>
              <a:rPr lang="en-US" altLang="zh-CN" sz="2400" strike="noStrike" noProof="1">
                <a:solidFill>
                  <a:schemeClr val="bg1"/>
                </a:solidFill>
                <a:latin typeface="楷体" panose="02010609060101010101" charset="-122"/>
                <a:ea typeface="楷体" panose="02010609060101010101" charset="-122"/>
              </a:rPr>
              <a:t>4</a:t>
            </a:r>
            <a:r>
              <a:rPr lang="zh-CN" altLang="en-US" sz="2400" strike="noStrike" noProof="1">
                <a:solidFill>
                  <a:schemeClr val="bg1"/>
                </a:solidFill>
                <a:latin typeface="楷体" panose="02010609060101010101" charset="-122"/>
                <a:ea typeface="楷体" panose="02010609060101010101" charset="-122"/>
              </a:rPr>
              <a:t>段</a:t>
            </a:r>
            <a:endParaRPr lang="en-US" altLang="zh-CN" sz="2400" strike="noStrike" noProof="1">
              <a:solidFill>
                <a:schemeClr val="bg1"/>
              </a:solidFill>
              <a:latin typeface="楷体" panose="02010609060101010101" charset="-122"/>
              <a:ea typeface="楷体" panose="02010609060101010101" charset="-122"/>
            </a:endParaRPr>
          </a:p>
          <a:p>
            <a:pPr algn="ctr" fontAlgn="base"/>
            <a:r>
              <a:rPr lang="zh-CN" altLang="en-US" sz="2400" strike="noStrike" noProof="1">
                <a:solidFill>
                  <a:srgbClr val="FF0000"/>
                </a:solidFill>
                <a:latin typeface="楷体" panose="02010609060101010101" charset="-122"/>
                <a:ea typeface="楷体" panose="02010609060101010101" charset="-122"/>
              </a:rPr>
              <a:t>（总结）</a:t>
            </a:r>
          </a:p>
        </p:txBody>
      </p:sp>
      <p:sp>
        <p:nvSpPr>
          <p:cNvPr id="10" name="燕尾形箭头 9"/>
          <p:cNvSpPr/>
          <p:nvPr/>
        </p:nvSpPr>
        <p:spPr>
          <a:xfrm>
            <a:off x="2412206" y="2068116"/>
            <a:ext cx="432197" cy="363141"/>
          </a:xfrm>
          <a:prstGeom prst="notchedRightArrow">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左大括号 10"/>
          <p:cNvSpPr/>
          <p:nvPr/>
        </p:nvSpPr>
        <p:spPr>
          <a:xfrm>
            <a:off x="4051697" y="1203722"/>
            <a:ext cx="160735" cy="1821656"/>
          </a:xfrm>
          <a:prstGeom prst="leftBrace">
            <a:avLst/>
          </a:prstGeom>
          <a:solidFill>
            <a:srgbClr val="FFFF00"/>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13" name="左大括号 12"/>
          <p:cNvSpPr/>
          <p:nvPr/>
        </p:nvSpPr>
        <p:spPr>
          <a:xfrm rot="10800000">
            <a:off x="6050756" y="1253729"/>
            <a:ext cx="321469" cy="1821656"/>
          </a:xfrm>
          <a:prstGeom prst="leftBrace">
            <a:avLst/>
          </a:prstGeom>
          <a:solidFill>
            <a:srgbClr val="FFFF00"/>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14" name="矩形 13"/>
          <p:cNvSpPr/>
          <p:nvPr/>
        </p:nvSpPr>
        <p:spPr>
          <a:xfrm>
            <a:off x="2700338" y="258366"/>
            <a:ext cx="3960019" cy="583565"/>
          </a:xfrm>
          <a:prstGeom prst="rect">
            <a:avLst/>
          </a:prstGeom>
        </p:spPr>
        <p:txBody>
          <a:bodyPr wrap="square">
            <a:spAutoFit/>
          </a:bodyPr>
          <a:lstStyle/>
          <a:p>
            <a:pPr fontAlgn="base"/>
            <a:r>
              <a:rPr lang="zh-CN" altLang="en-US" sz="3200" strike="noStrike" noProof="1">
                <a:solidFill>
                  <a:schemeClr val="bg1"/>
                </a:solidFill>
                <a:latin typeface="隶书" panose="02010509060101010101" pitchFamily="49" charset="-122"/>
                <a:ea typeface="隶书" panose="02010509060101010101" pitchFamily="49" charset="-122"/>
                <a:cs typeface="+mn-cs"/>
              </a:rPr>
              <a:t>历史视域中的诸子学</a:t>
            </a:r>
          </a:p>
        </p:txBody>
      </p:sp>
      <p:sp>
        <p:nvSpPr>
          <p:cNvPr id="16" name="圆角矩形 15"/>
          <p:cNvSpPr/>
          <p:nvPr/>
        </p:nvSpPr>
        <p:spPr>
          <a:xfrm>
            <a:off x="1320404" y="3148013"/>
            <a:ext cx="2447925" cy="1739504"/>
          </a:xfrm>
          <a:prstGeom prst="roundRect">
            <a:avLst/>
          </a:prstGeom>
          <a:solidFill>
            <a:schemeClr val="accent3">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rgbClr val="7030A0"/>
                </a:solidFill>
              </a:rPr>
              <a:t>总：无法分离</a:t>
            </a:r>
            <a:endParaRPr lang="en-US" altLang="zh-CN" sz="2400" strike="noStrike" noProof="1">
              <a:solidFill>
                <a:srgbClr val="7030A0"/>
              </a:solidFill>
            </a:endParaRPr>
          </a:p>
          <a:p>
            <a:pPr algn="ctr" fontAlgn="base"/>
            <a:r>
              <a:rPr lang="zh-CN" altLang="en-US" sz="2400" strike="noStrike" noProof="1">
                <a:solidFill>
                  <a:srgbClr val="7030A0"/>
                </a:solidFill>
              </a:rPr>
              <a:t>分：逻辑思辨</a:t>
            </a:r>
            <a:endParaRPr lang="en-US" altLang="zh-CN" sz="2400" strike="noStrike" noProof="1">
              <a:solidFill>
                <a:srgbClr val="7030A0"/>
              </a:solidFill>
            </a:endParaRPr>
          </a:p>
          <a:p>
            <a:pPr algn="ctr" fontAlgn="base"/>
            <a:r>
              <a:rPr lang="zh-CN" altLang="en-US" sz="2400" strike="noStrike" noProof="1">
                <a:solidFill>
                  <a:srgbClr val="7030A0"/>
                </a:solidFill>
              </a:rPr>
              <a:t>        现实进程</a:t>
            </a:r>
            <a:endParaRPr lang="en-US" altLang="zh-CN" sz="2400" strike="noStrike" noProof="1">
              <a:solidFill>
                <a:srgbClr val="7030A0"/>
              </a:solidFill>
            </a:endParaRPr>
          </a:p>
          <a:p>
            <a:pPr algn="ctr" fontAlgn="base"/>
            <a:r>
              <a:rPr lang="zh-CN" altLang="en-US" sz="2400" strike="noStrike" noProof="1">
                <a:solidFill>
                  <a:srgbClr val="7030A0"/>
                </a:solidFill>
              </a:rPr>
              <a:t>总：追求统一</a:t>
            </a:r>
            <a:endParaRPr lang="en-US" altLang="zh-CN" sz="2400" strike="noStrike" noProof="1">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linds(horizontal)">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3" grpId="0" bldLvl="0" animBg="1"/>
      <p:bldP spid="1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52" descr="照片 006"/>
          <p:cNvPicPr>
            <a:picLocks noChangeAspect="1"/>
          </p:cNvPicPr>
          <p:nvPr/>
        </p:nvPicPr>
        <p:blipFill>
          <a:blip r:embed="rId2" cstate="print"/>
          <a:stretch>
            <a:fillRect/>
          </a:stretch>
        </p:blipFill>
        <p:spPr>
          <a:xfrm>
            <a:off x="1905" y="1270"/>
            <a:ext cx="4277995" cy="3062605"/>
          </a:xfrm>
          <a:prstGeom prst="rect">
            <a:avLst/>
          </a:prstGeom>
          <a:noFill/>
          <a:ln w="9525">
            <a:noFill/>
          </a:ln>
        </p:spPr>
      </p:pic>
      <p:pic>
        <p:nvPicPr>
          <p:cNvPr id="12293" name="Picture 54" descr="IMG_20141124_163603"/>
          <p:cNvPicPr>
            <a:picLocks noChangeAspect="1"/>
          </p:cNvPicPr>
          <p:nvPr/>
        </p:nvPicPr>
        <p:blipFill>
          <a:blip r:embed="rId3" cstate="print"/>
          <a:stretch>
            <a:fillRect/>
          </a:stretch>
        </p:blipFill>
        <p:spPr>
          <a:xfrm>
            <a:off x="1905" y="2360295"/>
            <a:ext cx="4277995" cy="2782570"/>
          </a:xfrm>
          <a:prstGeom prst="rect">
            <a:avLst/>
          </a:prstGeom>
          <a:noFill/>
          <a:ln w="9525">
            <a:noFill/>
          </a:ln>
        </p:spPr>
      </p:pic>
      <p:pic>
        <p:nvPicPr>
          <p:cNvPr id="16387" name="Picture 51" descr="照片 005"/>
          <p:cNvPicPr>
            <a:picLocks noChangeAspect="1"/>
          </p:cNvPicPr>
          <p:nvPr/>
        </p:nvPicPr>
        <p:blipFill>
          <a:blip r:embed="rId4" cstate="print"/>
          <a:stretch>
            <a:fillRect/>
          </a:stretch>
        </p:blipFill>
        <p:spPr>
          <a:xfrm>
            <a:off x="4091305" y="1270"/>
            <a:ext cx="5050790" cy="2359660"/>
          </a:xfrm>
          <a:prstGeom prst="rect">
            <a:avLst/>
          </a:prstGeom>
          <a:noFill/>
          <a:ln w="9525">
            <a:noFill/>
          </a:ln>
        </p:spPr>
      </p:pic>
      <p:pic>
        <p:nvPicPr>
          <p:cNvPr id="15363" name="Picture 51" descr="照片 004"/>
          <p:cNvPicPr>
            <a:picLocks noChangeAspect="1"/>
          </p:cNvPicPr>
          <p:nvPr/>
        </p:nvPicPr>
        <p:blipFill>
          <a:blip r:embed="rId5" cstate="print"/>
          <a:stretch>
            <a:fillRect/>
          </a:stretch>
        </p:blipFill>
        <p:spPr>
          <a:xfrm>
            <a:off x="4091940" y="2360930"/>
            <a:ext cx="5050155" cy="2783840"/>
          </a:xfrm>
          <a:prstGeom prst="rect">
            <a:avLst/>
          </a:prstGeom>
          <a:noFill/>
          <a:ln w="9525">
            <a:noFill/>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p:cNvGraphicFramePr>
          <p:nvPr/>
        </p:nvGraphicFramePr>
        <p:xfrm>
          <a:off x="273368" y="454978"/>
          <a:ext cx="8595995" cy="4105275"/>
        </p:xfrm>
        <a:graphic>
          <a:graphicData uri="http://schemas.openxmlformats.org/presentationml/2006/ole">
            <p:oleObj spid="_x0000_s1037" name="Document" r:id="rId3" imgW="11010960" imgH="4644257" progId="">
              <p:embed/>
            </p:oleObj>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p:cNvGraphicFramePr>
          <p:nvPr/>
        </p:nvGraphicFramePr>
        <p:xfrm>
          <a:off x="413538" y="777068"/>
          <a:ext cx="8362950" cy="3846910"/>
        </p:xfrm>
        <a:graphic>
          <a:graphicData uri="http://schemas.openxmlformats.org/presentationml/2006/ole">
            <p:oleObj spid="_x0000_s157697" name="Document" r:id="rId3" imgW="11180180" imgH="7262600" progId="Word.Document.8">
              <p:embed/>
            </p:oleObj>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p:cNvGraphicFramePr>
          <p:nvPr/>
        </p:nvGraphicFramePr>
        <p:xfrm>
          <a:off x="305526" y="589805"/>
          <a:ext cx="8676963" cy="4142185"/>
        </p:xfrm>
        <a:graphic>
          <a:graphicData uri="http://schemas.openxmlformats.org/presentationml/2006/ole">
            <p:oleObj spid="_x0000_s158721" name="Document" r:id="rId3" imgW="11298965" imgH="7681700" progId="Word.Document.8">
              <p:embed/>
            </p:oleObj>
          </a:graphicData>
        </a:graphic>
      </p:graphicFrame>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65760" y="503555"/>
            <a:ext cx="8411845" cy="3844925"/>
          </a:xfrm>
        </p:spPr>
        <p:txBody>
          <a:bodyPr>
            <a:noAutofit/>
          </a:bodyPr>
          <a:lstStyle/>
          <a:p>
            <a:pPr marL="0" indent="0" fontAlgn="base">
              <a:lnSpc>
                <a:spcPts val="4340"/>
              </a:lnSpc>
              <a:spcBef>
                <a:spcPts val="0"/>
              </a:spcBef>
              <a:buNone/>
            </a:pPr>
            <a:r>
              <a:rPr lang="en-US" sz="1600" strike="noStrike" noProof="1">
                <a:solidFill>
                  <a:schemeClr val="bg1"/>
                </a:solidFill>
                <a:latin typeface="+mn-ea"/>
              </a:rPr>
              <a:t>1</a:t>
            </a:r>
            <a:r>
              <a:rPr lang="zh-CN" altLang="en-US" sz="1600" strike="noStrike" noProof="1">
                <a:solidFill>
                  <a:schemeClr val="bg1"/>
                </a:solidFill>
                <a:latin typeface="+mn-ea"/>
              </a:rPr>
              <a:t>．下列关于原文</a:t>
            </a:r>
            <a:r>
              <a:rPr lang="zh-CN" altLang="en-US" sz="1600" b="1" strike="noStrike" noProof="1">
                <a:solidFill>
                  <a:schemeClr val="bg1"/>
                </a:solidFill>
                <a:latin typeface="+mn-ea"/>
              </a:rPr>
              <a:t>内容</a:t>
            </a:r>
            <a:r>
              <a:rPr lang="zh-CN" altLang="en-US" sz="1600" strike="noStrike" noProof="1">
                <a:solidFill>
                  <a:schemeClr val="bg1"/>
                </a:solidFill>
                <a:latin typeface="+mn-ea"/>
              </a:rPr>
              <a:t>的理解和分析，不正确的一项是（</a:t>
            </a:r>
            <a:r>
              <a:rPr lang="en-US" sz="1600" strike="noStrike" noProof="1">
                <a:solidFill>
                  <a:schemeClr val="bg1"/>
                </a:solidFill>
                <a:latin typeface="+mn-ea"/>
              </a:rPr>
              <a:t>3</a:t>
            </a:r>
            <a:r>
              <a:rPr lang="zh-CN" altLang="en-US" sz="1600" strike="noStrike" noProof="1">
                <a:solidFill>
                  <a:schemeClr val="bg1"/>
                </a:solidFill>
                <a:latin typeface="+mn-ea"/>
              </a:rPr>
              <a:t>分）</a:t>
            </a:r>
          </a:p>
          <a:p>
            <a:pPr marL="0" indent="0" fontAlgn="base">
              <a:lnSpc>
                <a:spcPts val="4340"/>
              </a:lnSpc>
              <a:spcBef>
                <a:spcPts val="0"/>
              </a:spcBef>
              <a:buNone/>
            </a:pPr>
            <a:r>
              <a:rPr lang="en-US" sz="1600" strike="noStrike" noProof="1">
                <a:solidFill>
                  <a:schemeClr val="bg1"/>
                </a:solidFill>
                <a:latin typeface="+mn-ea"/>
              </a:rPr>
              <a:t>A.</a:t>
            </a:r>
            <a:r>
              <a:rPr lang="zh-CN" altLang="en-US" sz="1600" strike="noStrike" noProof="1">
                <a:solidFill>
                  <a:schemeClr val="bg1"/>
                </a:solidFill>
                <a:latin typeface="+mn-ea"/>
              </a:rPr>
              <a:t>广义上的</a:t>
            </a:r>
            <a:r>
              <a:rPr lang="zh-CN" altLang="en-US" sz="1600" b="1" strike="noStrike" noProof="1">
                <a:solidFill>
                  <a:schemeClr val="bg1"/>
                </a:solidFill>
                <a:latin typeface="+mn-ea"/>
              </a:rPr>
              <a:t>诸子之学</a:t>
            </a:r>
            <a:r>
              <a:rPr lang="zh-CN" altLang="en-US" sz="1600" strike="noStrike" noProof="1">
                <a:solidFill>
                  <a:schemeClr val="bg1"/>
                </a:solidFill>
                <a:latin typeface="+mn-ea"/>
              </a:rPr>
              <a:t>始于先秦，贯穿于此后中国思想史，也是当代思想的组成部分。</a:t>
            </a:r>
            <a:r>
              <a:rPr lang="zh-CN" altLang="en-US" sz="1600" strike="noStrike" noProof="1">
                <a:solidFill>
                  <a:srgbClr val="FF0000"/>
                </a:solidFill>
                <a:latin typeface="+mn-ea"/>
              </a:rPr>
              <a:t>（第</a:t>
            </a:r>
            <a:r>
              <a:rPr lang="en-US" altLang="zh-CN" sz="1600" strike="noStrike" noProof="1">
                <a:solidFill>
                  <a:srgbClr val="FF0000"/>
                </a:solidFill>
                <a:latin typeface="+mn-ea"/>
              </a:rPr>
              <a:t>1</a:t>
            </a:r>
            <a:r>
              <a:rPr lang="zh-CN" altLang="en-US" sz="1600" strike="noStrike" noProof="1">
                <a:solidFill>
                  <a:srgbClr val="FF0000"/>
                </a:solidFill>
                <a:latin typeface="+mn-ea"/>
              </a:rPr>
              <a:t>段）</a:t>
            </a:r>
            <a:endParaRPr lang="zh-CN" altLang="en-US" sz="1600" strike="noStrike" noProof="1">
              <a:solidFill>
                <a:schemeClr val="bg1"/>
              </a:solidFill>
              <a:latin typeface="+mn-ea"/>
            </a:endParaRPr>
          </a:p>
          <a:p>
            <a:pPr marL="0" indent="0" fontAlgn="base">
              <a:lnSpc>
                <a:spcPts val="4340"/>
              </a:lnSpc>
              <a:spcBef>
                <a:spcPts val="0"/>
              </a:spcBef>
              <a:buNone/>
            </a:pPr>
            <a:r>
              <a:rPr lang="en-US" sz="1600" strike="noStrike" noProof="1">
                <a:solidFill>
                  <a:schemeClr val="bg1"/>
                </a:solidFill>
                <a:latin typeface="+mn-ea"/>
              </a:rPr>
              <a:t>B.</a:t>
            </a:r>
            <a:r>
              <a:rPr lang="zh-CN" altLang="en-US" sz="1600" b="1" strike="noStrike" noProof="1">
                <a:solidFill>
                  <a:schemeClr val="bg1"/>
                </a:solidFill>
                <a:latin typeface="+mn-ea"/>
              </a:rPr>
              <a:t>“照着讲”</a:t>
            </a:r>
            <a:r>
              <a:rPr lang="zh-CN" altLang="en-US" sz="1600" strike="noStrike" noProof="1">
                <a:solidFill>
                  <a:schemeClr val="bg1"/>
                </a:solidFill>
                <a:latin typeface="+mn-ea"/>
              </a:rPr>
              <a:t>主要指对经典的整理和实证研究，并发掘历史上思想家的思想内涵。   </a:t>
            </a:r>
            <a:r>
              <a:rPr lang="zh-CN" altLang="en-US" sz="1600" strike="noStrike" noProof="1">
                <a:solidFill>
                  <a:srgbClr val="FF0000"/>
                </a:solidFill>
                <a:latin typeface="+mn-ea"/>
              </a:rPr>
              <a:t>（第2段）</a:t>
            </a:r>
            <a:endParaRPr lang="zh-CN" altLang="en-US" sz="1600" strike="noStrike" noProof="1">
              <a:solidFill>
                <a:schemeClr val="bg1"/>
              </a:solidFill>
              <a:latin typeface="+mn-ea"/>
            </a:endParaRPr>
          </a:p>
          <a:p>
            <a:pPr marL="0" indent="0" fontAlgn="base">
              <a:lnSpc>
                <a:spcPts val="4340"/>
              </a:lnSpc>
              <a:spcBef>
                <a:spcPts val="0"/>
              </a:spcBef>
              <a:buNone/>
            </a:pPr>
            <a:r>
              <a:rPr lang="en-US" sz="1600" strike="noStrike" noProof="1">
                <a:solidFill>
                  <a:schemeClr val="bg1"/>
                </a:solidFill>
                <a:latin typeface="+mn-ea"/>
              </a:rPr>
              <a:t>C.</a:t>
            </a:r>
            <a:r>
              <a:rPr lang="zh-CN" altLang="en-US" sz="1600" b="1" strike="noStrike" noProof="1">
                <a:solidFill>
                  <a:schemeClr val="bg1"/>
                </a:solidFill>
                <a:latin typeface="+mn-ea"/>
              </a:rPr>
              <a:t>“接着讲”</a:t>
            </a:r>
            <a:r>
              <a:rPr lang="zh-CN" altLang="en-US" sz="1600" strike="noStrike" noProof="1">
                <a:solidFill>
                  <a:schemeClr val="bg1"/>
                </a:solidFill>
                <a:latin typeface="+mn-ea"/>
              </a:rPr>
              <a:t>主要指接续诸子注重思想创造的传统，在新条件下形成创造性的思想。</a:t>
            </a:r>
            <a:r>
              <a:rPr lang="zh-CN" altLang="en-US" sz="1600" strike="noStrike" noProof="1">
                <a:solidFill>
                  <a:srgbClr val="FF0000"/>
                </a:solidFill>
                <a:latin typeface="+mn-ea"/>
              </a:rPr>
              <a:t>（第3段）</a:t>
            </a:r>
            <a:endParaRPr lang="zh-CN" altLang="en-US" sz="1600" strike="noStrike" noProof="1">
              <a:solidFill>
                <a:schemeClr val="bg1"/>
              </a:solidFill>
              <a:latin typeface="+mn-ea"/>
            </a:endParaRPr>
          </a:p>
          <a:p>
            <a:pPr marL="0" indent="0" fontAlgn="base">
              <a:lnSpc>
                <a:spcPts val="4340"/>
              </a:lnSpc>
              <a:spcBef>
                <a:spcPts val="0"/>
              </a:spcBef>
              <a:buNone/>
            </a:pPr>
            <a:r>
              <a:rPr lang="en-US" sz="1600" strike="noStrike" noProof="1">
                <a:solidFill>
                  <a:schemeClr val="bg1"/>
                </a:solidFill>
                <a:latin typeface="+mn-ea"/>
              </a:rPr>
              <a:t>D.</a:t>
            </a:r>
            <a:r>
              <a:rPr lang="zh-CN" altLang="en-US" sz="1600" strike="noStrike" noProof="1">
                <a:solidFill>
                  <a:schemeClr val="bg1"/>
                </a:solidFill>
                <a:latin typeface="+mn-ea"/>
              </a:rPr>
              <a:t>不同于以往诸子之学，</a:t>
            </a:r>
            <a:r>
              <a:rPr lang="zh-CN" altLang="en-US" sz="1600" b="1" strike="noStrike" noProof="1">
                <a:solidFill>
                  <a:schemeClr val="bg1"/>
                </a:solidFill>
                <a:latin typeface="+mn-ea"/>
              </a:rPr>
              <a:t>“新子学”</a:t>
            </a:r>
            <a:r>
              <a:rPr lang="zh-CN" altLang="en-US" sz="1600" strike="noStrike" noProof="1">
                <a:solidFill>
                  <a:schemeClr val="bg1"/>
                </a:solidFill>
                <a:latin typeface="+mn-ea"/>
              </a:rPr>
              <a:t>受西方思想影响，脱离了既有思想演进的过程。</a:t>
            </a:r>
            <a:r>
              <a:rPr lang="zh-CN" altLang="en-US" sz="1600" strike="noStrike" noProof="1">
                <a:solidFill>
                  <a:srgbClr val="FF0000"/>
                </a:solidFill>
                <a:latin typeface="+mn-ea"/>
              </a:rPr>
              <a:t>（第4段）</a:t>
            </a:r>
            <a:endParaRPr lang="zh-CN" altLang="en-US" sz="1600" strike="noStrike" noProof="1">
              <a:solidFill>
                <a:schemeClr val="bg1"/>
              </a:solidFill>
              <a:latin typeface="+mn-ea"/>
            </a:endParaRPr>
          </a:p>
          <a:p>
            <a:pPr marL="0" indent="0" fontAlgn="base">
              <a:lnSpc>
                <a:spcPts val="4340"/>
              </a:lnSpc>
              <a:spcBef>
                <a:spcPts val="0"/>
              </a:spcBef>
              <a:buNone/>
            </a:pPr>
            <a:r>
              <a:rPr lang="en-US" altLang="zh-CN" sz="1600" b="1" strike="noStrike" noProof="1">
                <a:solidFill>
                  <a:srgbClr val="FFFF00"/>
                </a:solidFill>
                <a:latin typeface="+mn-ea"/>
              </a:rPr>
              <a:t>【</a:t>
            </a:r>
            <a:r>
              <a:rPr lang="zh-CN" altLang="en-US" sz="1600" b="1" strike="noStrike" noProof="1">
                <a:solidFill>
                  <a:srgbClr val="FFFF00"/>
                </a:solidFill>
                <a:latin typeface="+mn-ea"/>
              </a:rPr>
              <a:t>命题点密</a:t>
            </a:r>
            <a:r>
              <a:rPr lang="en-US" altLang="zh-CN" sz="1600" b="1" strike="noStrike" noProof="1">
                <a:solidFill>
                  <a:srgbClr val="FFFF00"/>
                </a:solidFill>
                <a:latin typeface="+mn-ea"/>
              </a:rPr>
              <a:t>】</a:t>
            </a:r>
            <a:r>
              <a:rPr lang="zh-CN" altLang="en-US" sz="1600" strike="noStrike" noProof="1">
                <a:solidFill>
                  <a:srgbClr val="FFFF00"/>
                </a:solidFill>
                <a:latin typeface="+mn-ea"/>
              </a:rPr>
              <a:t>本题考查考生</a:t>
            </a:r>
            <a:r>
              <a:rPr lang="zh-CN" altLang="en-US" sz="1600" b="1" strike="noStrike" noProof="1">
                <a:solidFill>
                  <a:srgbClr val="FFFF00"/>
                </a:solidFill>
                <a:latin typeface="+mn-ea"/>
              </a:rPr>
              <a:t>理解语句、筛选并整合文中信息</a:t>
            </a:r>
            <a:r>
              <a:rPr lang="zh-CN" altLang="en-US" sz="1600" strike="noStrike" noProof="1">
                <a:solidFill>
                  <a:srgbClr val="FFFF00"/>
                </a:solidFill>
                <a:latin typeface="+mn-ea"/>
              </a:rPr>
              <a:t>的能力。能力层级为</a:t>
            </a:r>
            <a:r>
              <a:rPr lang="en-US" sz="1600" strike="noStrike" noProof="1">
                <a:solidFill>
                  <a:srgbClr val="FFFF00"/>
                </a:solidFill>
                <a:latin typeface="+mn-ea"/>
              </a:rPr>
              <a:t>B</a:t>
            </a:r>
            <a:r>
              <a:rPr lang="zh-CN" altLang="en-US" sz="1600" strike="noStrike" noProof="1">
                <a:solidFill>
                  <a:srgbClr val="FFFF00"/>
                </a:solidFill>
                <a:latin typeface="+mn-ea"/>
              </a:rPr>
              <a:t>级、</a:t>
            </a:r>
            <a:r>
              <a:rPr lang="en-US" sz="1600" strike="noStrike" noProof="1">
                <a:solidFill>
                  <a:srgbClr val="FFFF00"/>
                </a:solidFill>
                <a:latin typeface="+mn-ea"/>
              </a:rPr>
              <a:t>C</a:t>
            </a:r>
            <a:r>
              <a:rPr lang="zh-CN" altLang="en-US" sz="1600" strike="noStrike" noProof="1">
                <a:solidFill>
                  <a:srgbClr val="FFFF00"/>
                </a:solidFill>
                <a:latin typeface="+mn-ea"/>
              </a:rPr>
              <a:t>级。</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内容占位符 2"/>
          <p:cNvSpPr>
            <a:spLocks noGrp="1"/>
          </p:cNvSpPr>
          <p:nvPr>
            <p:ph idx="4294967295"/>
          </p:nvPr>
        </p:nvSpPr>
        <p:spPr>
          <a:xfrm>
            <a:off x="236220" y="694055"/>
            <a:ext cx="8393430" cy="3359785"/>
          </a:xfrm>
        </p:spPr>
        <p:txBody>
          <a:bodyPr anchor="t">
            <a:noAutofit/>
          </a:bodyPr>
          <a:lstStyle/>
          <a:p>
            <a:pPr marL="0" indent="0" fontAlgn="auto">
              <a:lnSpc>
                <a:spcPct val="150000"/>
              </a:lnSpc>
              <a:spcBef>
                <a:spcPct val="0"/>
              </a:spcBef>
              <a:buNone/>
            </a:pPr>
            <a:r>
              <a:rPr lang="en-US" altLang="zh-CN" sz="1500" b="1" dirty="0">
                <a:solidFill>
                  <a:schemeClr val="bg1"/>
                </a:solidFill>
                <a:latin typeface="宋体" panose="02010600030101010101" pitchFamily="2" charset="-122"/>
              </a:rPr>
              <a:t>D</a:t>
            </a:r>
            <a:r>
              <a:rPr lang="zh-CN" altLang="en-US" sz="1500" b="1" dirty="0">
                <a:solidFill>
                  <a:schemeClr val="bg1"/>
                </a:solidFill>
                <a:latin typeface="宋体" panose="02010600030101010101" pitchFamily="2" charset="-122"/>
              </a:rPr>
              <a:t>．不同于以往诸子之学，</a:t>
            </a:r>
            <a:r>
              <a:rPr lang="zh-CN" altLang="en-US" sz="1500" b="1" dirty="0">
                <a:solidFill>
                  <a:srgbClr val="FF0000"/>
                </a:solidFill>
                <a:latin typeface="宋体" panose="02010600030101010101" pitchFamily="2" charset="-122"/>
              </a:rPr>
              <a:t>“新子学”</a:t>
            </a:r>
            <a:r>
              <a:rPr lang="zh-CN" altLang="en-US" sz="1500" b="1" dirty="0">
                <a:solidFill>
                  <a:schemeClr val="bg1"/>
                </a:solidFill>
                <a:latin typeface="宋体" panose="02010600030101010101" pitchFamily="2" charset="-122"/>
              </a:rPr>
              <a:t>受西方思想影响，</a:t>
            </a:r>
            <a:r>
              <a:rPr lang="zh-CN" altLang="en-US" sz="1500" b="1" dirty="0">
                <a:solidFill>
                  <a:srgbClr val="FF0000"/>
                </a:solidFill>
                <a:latin typeface="宋体" panose="02010600030101010101" pitchFamily="2" charset="-122"/>
              </a:rPr>
              <a:t>脱离</a:t>
            </a:r>
            <a:r>
              <a:rPr lang="zh-CN" altLang="en-US" sz="1500" b="1" dirty="0">
                <a:solidFill>
                  <a:schemeClr val="bg1"/>
                </a:solidFill>
                <a:latin typeface="宋体" panose="02010600030101010101" pitchFamily="2" charset="-122"/>
              </a:rPr>
              <a:t>了既有思想演进的过程。</a:t>
            </a:r>
          </a:p>
          <a:p>
            <a:pPr marL="0" indent="0" fontAlgn="auto">
              <a:lnSpc>
                <a:spcPct val="150000"/>
              </a:lnSpc>
              <a:spcBef>
                <a:spcPct val="0"/>
              </a:spcBef>
              <a:buNone/>
            </a:pPr>
            <a:r>
              <a:rPr lang="zh-CN" altLang="en-US" sz="1500" b="1" dirty="0">
                <a:solidFill>
                  <a:srgbClr val="FF0000"/>
                </a:solidFill>
                <a:latin typeface="宋体" panose="02010600030101010101" pitchFamily="2" charset="-122"/>
              </a:rPr>
              <a:t>依据原文第</a:t>
            </a:r>
            <a:r>
              <a:rPr lang="en-US" altLang="zh-CN" sz="1500" b="1" dirty="0">
                <a:solidFill>
                  <a:srgbClr val="FF0000"/>
                </a:solidFill>
                <a:latin typeface="宋体" panose="02010600030101010101" pitchFamily="2" charset="-122"/>
              </a:rPr>
              <a:t>4</a:t>
            </a:r>
            <a:r>
              <a:rPr lang="zh-CN" altLang="en-US" sz="1500" b="1" dirty="0">
                <a:solidFill>
                  <a:srgbClr val="FF0000"/>
                </a:solidFill>
                <a:latin typeface="宋体" panose="02010600030101010101" pitchFamily="2" charset="-122"/>
              </a:rPr>
              <a:t>段第</a:t>
            </a:r>
            <a:r>
              <a:rPr lang="en-US" altLang="zh-CN" sz="1500" b="1" dirty="0">
                <a:solidFill>
                  <a:srgbClr val="FF0000"/>
                </a:solidFill>
                <a:latin typeface="宋体" panose="02010600030101010101" pitchFamily="2" charset="-122"/>
              </a:rPr>
              <a:t>2</a:t>
            </a:r>
            <a:r>
              <a:rPr lang="zh-CN" altLang="en-US" sz="1500" b="1" dirty="0">
                <a:solidFill>
                  <a:srgbClr val="FF0000"/>
                </a:solidFill>
                <a:latin typeface="宋体" panose="02010600030101010101" pitchFamily="2" charset="-122"/>
              </a:rPr>
              <a:t>层分写部分：</a:t>
            </a:r>
            <a:endParaRPr lang="en-US" altLang="zh-CN" sz="1500" b="1" dirty="0">
              <a:solidFill>
                <a:srgbClr val="FF0000"/>
              </a:solidFill>
              <a:latin typeface="宋体" panose="02010600030101010101" pitchFamily="2" charset="-122"/>
            </a:endParaRPr>
          </a:p>
          <a:p>
            <a:pPr marL="0" indent="0" fontAlgn="auto">
              <a:lnSpc>
                <a:spcPct val="150000"/>
              </a:lnSpc>
              <a:spcBef>
                <a:spcPct val="0"/>
              </a:spcBef>
              <a:buNone/>
            </a:pPr>
            <a:r>
              <a:rPr lang="zh-CN" altLang="en-US" sz="1500" b="1" dirty="0">
                <a:solidFill>
                  <a:schemeClr val="bg1"/>
                </a:solidFill>
                <a:latin typeface="楷体" panose="02010609060101010101" charset="-122"/>
                <a:ea typeface="楷体" panose="02010609060101010101" charset="-122"/>
                <a:cs typeface="楷体" panose="02010609060101010101" charset="-122"/>
              </a:rPr>
              <a:t>从逻辑上说，任何新思想的形成，都不能从“无”开始，它总是基于既有的思想演进过程，并需要对既有思想范围进行反思批判</a:t>
            </a:r>
            <a:r>
              <a:rPr lang="en-US" altLang="zh-CN" sz="1500" b="1" dirty="0">
                <a:solidFill>
                  <a:schemeClr val="bg1"/>
                </a:solidFill>
                <a:latin typeface="楷体" panose="02010609060101010101" charset="-122"/>
                <a:ea typeface="楷体" panose="02010609060101010101" charset="-122"/>
                <a:cs typeface="楷体" panose="02010609060101010101" charset="-122"/>
              </a:rPr>
              <a:t>……</a:t>
            </a:r>
          </a:p>
          <a:p>
            <a:pPr marL="0" indent="0" fontAlgn="auto">
              <a:lnSpc>
                <a:spcPct val="150000"/>
              </a:lnSpc>
              <a:spcBef>
                <a:spcPct val="0"/>
              </a:spcBef>
              <a:buNone/>
            </a:pPr>
            <a:r>
              <a:rPr lang="zh-CN" altLang="en-US" sz="1500" b="1" dirty="0">
                <a:solidFill>
                  <a:schemeClr val="bg1"/>
                </a:solidFill>
                <a:latin typeface="楷体" panose="02010609060101010101" charset="-122"/>
                <a:ea typeface="楷体" panose="02010609060101010101" charset="-122"/>
                <a:cs typeface="楷体" panose="02010609060101010101" charset="-122"/>
              </a:rPr>
              <a:t>进而言之，从现实的过程看，“照着讲”“接着讲”总是相互渗入：</a:t>
            </a:r>
            <a:r>
              <a:rPr lang="en-US" altLang="zh-CN" sz="1500" b="1" dirty="0">
                <a:solidFill>
                  <a:schemeClr val="bg1"/>
                </a:solidFill>
                <a:latin typeface="楷体" panose="02010609060101010101" charset="-122"/>
                <a:ea typeface="楷体" panose="02010609060101010101" charset="-122"/>
                <a:cs typeface="楷体" panose="02010609060101010101" charset="-122"/>
              </a:rPr>
              <a:t>……</a:t>
            </a:r>
            <a:r>
              <a:rPr lang="zh-CN" altLang="en-US" sz="1500" b="1" dirty="0">
                <a:solidFill>
                  <a:schemeClr val="bg1"/>
                </a:solidFill>
                <a:latin typeface="楷体" panose="02010609060101010101" charset="-122"/>
                <a:ea typeface="楷体" panose="02010609060101010101" charset="-122"/>
                <a:cs typeface="楷体" panose="02010609060101010101" charset="-122"/>
              </a:rPr>
              <a:t> “接着讲”基于已有的思想发展，也相应地内含“照着讲”。</a:t>
            </a:r>
            <a:endParaRPr lang="en-US" altLang="zh-CN" sz="1500" b="1" dirty="0">
              <a:latin typeface="楷体" panose="02010609060101010101" charset="-122"/>
              <a:ea typeface="楷体" panose="02010609060101010101" charset="-122"/>
              <a:cs typeface="楷体" panose="02010609060101010101" charset="-122"/>
            </a:endParaRPr>
          </a:p>
          <a:p>
            <a:pPr marL="0" indent="0" fontAlgn="auto">
              <a:lnSpc>
                <a:spcPct val="150000"/>
              </a:lnSpc>
              <a:spcBef>
                <a:spcPct val="0"/>
              </a:spcBef>
              <a:buNone/>
            </a:pPr>
            <a:r>
              <a:rPr lang="zh-CN" altLang="en-US" sz="1500" b="1" dirty="0">
                <a:solidFill>
                  <a:srgbClr val="FF0000"/>
                </a:solidFill>
                <a:latin typeface="宋体" panose="02010600030101010101" pitchFamily="2" charset="-122"/>
              </a:rPr>
              <a:t>修改：</a:t>
            </a:r>
            <a:endParaRPr lang="en-US" altLang="zh-CN" sz="1500" b="1" dirty="0">
              <a:solidFill>
                <a:srgbClr val="FF0000"/>
              </a:solidFill>
              <a:latin typeface="宋体" panose="02010600030101010101" pitchFamily="2" charset="-122"/>
            </a:endParaRPr>
          </a:p>
          <a:p>
            <a:pPr marL="0" indent="0" fontAlgn="auto">
              <a:lnSpc>
                <a:spcPct val="150000"/>
              </a:lnSpc>
              <a:spcBef>
                <a:spcPct val="0"/>
              </a:spcBef>
              <a:buNone/>
            </a:pPr>
            <a:r>
              <a:rPr lang="en-US" altLang="zh-CN" sz="1500" b="1" dirty="0">
                <a:solidFill>
                  <a:schemeClr val="bg1"/>
                </a:solidFill>
                <a:latin typeface="宋体" panose="02010600030101010101" pitchFamily="2" charset="-122"/>
              </a:rPr>
              <a:t>D</a:t>
            </a:r>
            <a:r>
              <a:rPr lang="zh-CN" altLang="en-US" sz="1500" b="1" dirty="0">
                <a:solidFill>
                  <a:schemeClr val="bg1"/>
                </a:solidFill>
                <a:latin typeface="宋体" panose="02010600030101010101" pitchFamily="2" charset="-122"/>
              </a:rPr>
              <a:t>．不同于以往诸子之学，</a:t>
            </a:r>
            <a:r>
              <a:rPr lang="zh-CN" altLang="en-US" sz="1500" b="1" dirty="0">
                <a:solidFill>
                  <a:srgbClr val="FF0000"/>
                </a:solidFill>
                <a:latin typeface="宋体" panose="02010600030101010101" pitchFamily="2" charset="-122"/>
              </a:rPr>
              <a:t>“新子学”</a:t>
            </a:r>
            <a:r>
              <a:rPr lang="zh-CN" altLang="en-US" sz="1500" b="1" dirty="0">
                <a:solidFill>
                  <a:schemeClr val="bg1"/>
                </a:solidFill>
                <a:latin typeface="宋体" panose="02010600030101010101" pitchFamily="2" charset="-122"/>
              </a:rPr>
              <a:t>受西方思想影响，</a:t>
            </a:r>
            <a:r>
              <a:rPr lang="zh-CN" altLang="en-US" sz="1500" b="1" dirty="0">
                <a:solidFill>
                  <a:srgbClr val="FF0000"/>
                </a:solidFill>
                <a:latin typeface="宋体" panose="02010600030101010101" pitchFamily="2" charset="-122"/>
              </a:rPr>
              <a:t>（但仍然）基于</a:t>
            </a:r>
            <a:r>
              <a:rPr lang="zh-CN" altLang="en-US" sz="1500" b="1" dirty="0">
                <a:solidFill>
                  <a:schemeClr val="bg1"/>
                </a:solidFill>
                <a:latin typeface="宋体" panose="02010600030101010101" pitchFamily="2" charset="-122"/>
              </a:rPr>
              <a:t>既有思想演进的过程。</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17650" y="346710"/>
            <a:ext cx="5677535" cy="993775"/>
          </a:xfrm>
        </p:spPr>
        <p:txBody>
          <a:bodyPr/>
          <a:lstStyle/>
          <a:p>
            <a:r>
              <a:rPr lang="zh-CN" altLang="en-US" b="1" dirty="0">
                <a:solidFill>
                  <a:srgbClr val="FFFF00"/>
                </a:solidFill>
              </a:rPr>
              <a:t>精准筛选整合，细心比对分析</a:t>
            </a:r>
          </a:p>
        </p:txBody>
      </p:sp>
      <p:pic>
        <p:nvPicPr>
          <p:cNvPr id="5" name="Picture 2" descr="W1"/>
          <p:cNvPicPr>
            <a:picLocks noChangeAspect="1" noChangeArrowheads="1"/>
          </p:cNvPicPr>
          <p:nvPr/>
        </p:nvPicPr>
        <p:blipFill>
          <a:blip r:embed="rId2" cstate="print">
            <a:clrChange>
              <a:clrFrom>
                <a:srgbClr val="FFFFFF"/>
              </a:clrFrom>
              <a:clrTo>
                <a:srgbClr val="FFFFFF">
                  <a:alpha val="0"/>
                </a:srgbClr>
              </a:clrTo>
            </a:clrChange>
            <a:grayscl/>
            <a:extLst>
              <a:ext uri="{28A0092B-C50C-407E-A947-70E740481C1C}">
                <a14:useLocalDpi xmlns:a14="http://schemas.microsoft.com/office/drawing/2010/main" xmlns="" val="0"/>
              </a:ext>
            </a:extLst>
          </a:blip>
          <a:srcRect/>
          <a:stretch>
            <a:fillRect/>
          </a:stretch>
        </p:blipFill>
        <p:spPr bwMode="auto">
          <a:xfrm>
            <a:off x="201165" y="1340644"/>
            <a:ext cx="8577981" cy="2893426"/>
          </a:xfrm>
          <a:prstGeom prst="rect">
            <a:avLst/>
          </a:prstGeom>
          <a:solidFill>
            <a:schemeClr val="bg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4166" y="1181218"/>
            <a:ext cx="7120976" cy="2455371"/>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267970"/>
            <a:ext cx="8155305" cy="4464050"/>
          </a:xfrm>
        </p:spPr>
        <p:txBody>
          <a:bodyPr>
            <a:noAutofit/>
          </a:bodyPr>
          <a:lstStyle/>
          <a:p>
            <a:pPr marL="0" fontAlgn="base">
              <a:lnSpc>
                <a:spcPct val="150000"/>
              </a:lnSpc>
              <a:spcBef>
                <a:spcPts val="0"/>
              </a:spcBef>
              <a:buNone/>
            </a:pPr>
            <a:r>
              <a:rPr lang="en-US" sz="1800" strike="noStrike" noProof="1">
                <a:solidFill>
                  <a:schemeClr val="bg1"/>
                </a:solidFill>
              </a:rPr>
              <a:t>2</a:t>
            </a:r>
            <a:r>
              <a:rPr lang="zh-CN" altLang="en-US" sz="1800" strike="noStrike" noProof="1">
                <a:solidFill>
                  <a:schemeClr val="bg1"/>
                </a:solidFill>
              </a:rPr>
              <a:t>．下列对原文</a:t>
            </a:r>
            <a:r>
              <a:rPr lang="zh-CN" altLang="en-US" sz="1800" b="1" strike="noStrike" noProof="1">
                <a:solidFill>
                  <a:schemeClr val="bg1"/>
                </a:solidFill>
              </a:rPr>
              <a:t>论证</a:t>
            </a:r>
            <a:r>
              <a:rPr lang="zh-CN" altLang="en-US" sz="1800" strike="noStrike" noProof="1">
                <a:solidFill>
                  <a:schemeClr val="bg1"/>
                </a:solidFill>
              </a:rPr>
              <a:t>的相关分析，不正确的一项是（</a:t>
            </a:r>
            <a:r>
              <a:rPr lang="en-US" sz="1800" strike="noStrike" noProof="1">
                <a:solidFill>
                  <a:schemeClr val="bg1"/>
                </a:solidFill>
              </a:rPr>
              <a:t>3</a:t>
            </a:r>
            <a:r>
              <a:rPr lang="zh-CN" altLang="en-US" sz="1800" strike="noStrike" noProof="1">
                <a:solidFill>
                  <a:schemeClr val="bg1"/>
                </a:solidFill>
              </a:rPr>
              <a:t>分）</a:t>
            </a:r>
          </a:p>
          <a:p>
            <a:pPr marL="0" fontAlgn="base">
              <a:lnSpc>
                <a:spcPct val="150000"/>
              </a:lnSpc>
              <a:spcBef>
                <a:spcPts val="0"/>
              </a:spcBef>
              <a:buNone/>
            </a:pPr>
            <a:r>
              <a:rPr lang="en-US" sz="1800" strike="noStrike" noProof="1">
                <a:solidFill>
                  <a:schemeClr val="bg1"/>
                </a:solidFill>
              </a:rPr>
              <a:t>A.</a:t>
            </a:r>
            <a:r>
              <a:rPr lang="zh-CN" altLang="en-US" sz="1800" strike="noStrike" noProof="1">
                <a:solidFill>
                  <a:schemeClr val="bg1"/>
                </a:solidFill>
              </a:rPr>
              <a:t>文章采用了对比的论证手法，以突出“新子学”与历史上诸子之学的差异。  </a:t>
            </a:r>
            <a:r>
              <a:rPr lang="zh-CN" altLang="en-US" sz="1800" strike="noStrike" noProof="1">
                <a:solidFill>
                  <a:srgbClr val="FF0000"/>
                </a:solidFill>
              </a:rPr>
              <a:t>（第</a:t>
            </a:r>
            <a:r>
              <a:rPr lang="en-US" altLang="zh-CN" sz="1800" strike="noStrike" noProof="1">
                <a:solidFill>
                  <a:srgbClr val="FF0000"/>
                </a:solidFill>
              </a:rPr>
              <a:t>1</a:t>
            </a:r>
            <a:r>
              <a:rPr lang="zh-CN" altLang="en-US" sz="1800" strike="noStrike" noProof="1">
                <a:solidFill>
                  <a:srgbClr val="FF0000"/>
                </a:solidFill>
              </a:rPr>
              <a:t>段，第</a:t>
            </a:r>
            <a:r>
              <a:rPr lang="en-US" altLang="zh-CN" sz="1800" strike="noStrike" noProof="1">
                <a:solidFill>
                  <a:srgbClr val="FF0000"/>
                </a:solidFill>
              </a:rPr>
              <a:t>2</a:t>
            </a:r>
            <a:r>
              <a:rPr lang="zh-CN" altLang="en-US" sz="1800" strike="noStrike" noProof="1">
                <a:solidFill>
                  <a:srgbClr val="FF0000"/>
                </a:solidFill>
              </a:rPr>
              <a:t>段前</a:t>
            </a:r>
            <a:r>
              <a:rPr lang="en-US" altLang="zh-CN" sz="1800" strike="noStrike" noProof="1">
                <a:solidFill>
                  <a:srgbClr val="FF0000"/>
                </a:solidFill>
              </a:rPr>
              <a:t>3</a:t>
            </a:r>
            <a:r>
              <a:rPr lang="zh-CN" altLang="en-US" sz="1800" strike="noStrike" noProof="1">
                <a:solidFill>
                  <a:srgbClr val="FF0000"/>
                </a:solidFill>
              </a:rPr>
              <a:t>句</a:t>
            </a:r>
            <a:r>
              <a:rPr lang="en-US" altLang="zh-CN" sz="1800" strike="noStrike" noProof="1">
                <a:solidFill>
                  <a:srgbClr val="FF0000"/>
                </a:solidFill>
              </a:rPr>
              <a:t>——</a:t>
            </a:r>
            <a:r>
              <a:rPr lang="zh-CN" altLang="en-US" sz="1800" strike="noStrike" noProof="1">
                <a:solidFill>
                  <a:srgbClr val="FF0000"/>
                </a:solidFill>
              </a:rPr>
              <a:t>局部内容）</a:t>
            </a:r>
          </a:p>
          <a:p>
            <a:pPr marL="0" algn="l" fontAlgn="base">
              <a:lnSpc>
                <a:spcPct val="150000"/>
              </a:lnSpc>
              <a:spcBef>
                <a:spcPts val="0"/>
              </a:spcBef>
              <a:buNone/>
            </a:pPr>
            <a:r>
              <a:rPr lang="en-US" sz="1800" strike="noStrike" noProof="1">
                <a:solidFill>
                  <a:schemeClr val="bg1"/>
                </a:solidFill>
              </a:rPr>
              <a:t>B.</a:t>
            </a:r>
            <a:r>
              <a:rPr lang="zh-CN" altLang="en-US" sz="1800" strike="noStrike" noProof="1">
                <a:solidFill>
                  <a:schemeClr val="bg1"/>
                </a:solidFill>
              </a:rPr>
              <a:t>文章指出理解“新子学”的品格可从两方面入手，并就二者的关系进行论证。</a:t>
            </a:r>
            <a:r>
              <a:rPr lang="zh-CN" altLang="en-US" sz="1800" strike="noStrike" noProof="1">
                <a:solidFill>
                  <a:srgbClr val="FF0000"/>
                </a:solidFill>
              </a:rPr>
              <a:t>（第2段前3句，第4段——整体结构）</a:t>
            </a:r>
          </a:p>
          <a:p>
            <a:pPr marL="0" fontAlgn="base">
              <a:lnSpc>
                <a:spcPct val="150000"/>
              </a:lnSpc>
              <a:spcBef>
                <a:spcPts val="0"/>
              </a:spcBef>
              <a:buNone/>
            </a:pPr>
            <a:r>
              <a:rPr lang="en-US" sz="1800" strike="noStrike" noProof="1">
                <a:solidFill>
                  <a:schemeClr val="bg1"/>
                </a:solidFill>
              </a:rPr>
              <a:t>C.</a:t>
            </a:r>
            <a:r>
              <a:rPr lang="zh-CN" altLang="en-US" sz="1800" strike="noStrike" noProof="1">
                <a:solidFill>
                  <a:schemeClr val="bg1"/>
                </a:solidFill>
              </a:rPr>
              <a:t>文章以中西思想交融互动为前提，论证“新子学”“接着讲”的必要和可能。        </a:t>
            </a:r>
            <a:r>
              <a:rPr lang="zh-CN" altLang="en-US" sz="1800" strike="noStrike" noProof="1">
                <a:solidFill>
                  <a:srgbClr val="FF0000"/>
                </a:solidFill>
              </a:rPr>
              <a:t>（第3段——局部内容）</a:t>
            </a:r>
            <a:endParaRPr lang="zh-CN" altLang="en-US" sz="1800" strike="noStrike" noProof="1">
              <a:solidFill>
                <a:schemeClr val="bg1"/>
              </a:solidFill>
            </a:endParaRPr>
          </a:p>
          <a:p>
            <a:pPr marL="0" fontAlgn="base">
              <a:lnSpc>
                <a:spcPct val="150000"/>
              </a:lnSpc>
              <a:spcBef>
                <a:spcPts val="0"/>
              </a:spcBef>
              <a:buNone/>
            </a:pPr>
            <a:r>
              <a:rPr lang="en-US" sz="1800" strike="noStrike" noProof="1">
                <a:solidFill>
                  <a:schemeClr val="bg1"/>
                </a:solidFill>
              </a:rPr>
              <a:t>D.</a:t>
            </a:r>
            <a:r>
              <a:rPr lang="zh-CN" altLang="en-US" sz="1800" strike="noStrike" noProof="1">
                <a:solidFill>
                  <a:schemeClr val="bg1"/>
                </a:solidFill>
              </a:rPr>
              <a:t>文章论证“照着讲”“接着讲”无法分离，是按从逻辑到现实的顺序推进的。        </a:t>
            </a:r>
            <a:r>
              <a:rPr lang="zh-CN" altLang="en-US" sz="1800" strike="noStrike" noProof="1">
                <a:solidFill>
                  <a:srgbClr val="FF0000"/>
                </a:solidFill>
              </a:rPr>
              <a:t>（第4段——局部内容）</a:t>
            </a:r>
            <a:endParaRPr lang="zh-CN" altLang="en-US" sz="1800" strike="noStrike" noProof="1">
              <a:solidFill>
                <a:schemeClr val="bg1"/>
              </a:solidFill>
            </a:endParaRPr>
          </a:p>
          <a:p>
            <a:pPr marL="0" fontAlgn="base">
              <a:lnSpc>
                <a:spcPts val="3905"/>
              </a:lnSpc>
              <a:spcBef>
                <a:spcPts val="0"/>
              </a:spcBef>
              <a:buNone/>
            </a:pPr>
            <a:r>
              <a:rPr lang="en-US" altLang="zh-CN" sz="1800" b="1" strike="noStrike" noProof="1">
                <a:solidFill>
                  <a:srgbClr val="FFFF00"/>
                </a:solidFill>
              </a:rPr>
              <a:t>【</a:t>
            </a:r>
            <a:r>
              <a:rPr lang="zh-CN" altLang="en-US" sz="1800" b="1" strike="noStrike" noProof="1">
                <a:solidFill>
                  <a:srgbClr val="FFFF00"/>
                </a:solidFill>
              </a:rPr>
              <a:t>命题点密</a:t>
            </a:r>
            <a:r>
              <a:rPr lang="en-US" altLang="zh-CN" sz="1800" b="1" strike="noStrike" noProof="1">
                <a:solidFill>
                  <a:srgbClr val="FFFF00"/>
                </a:solidFill>
              </a:rPr>
              <a:t>】</a:t>
            </a:r>
            <a:r>
              <a:rPr lang="zh-CN" altLang="en-US" sz="1800" strike="noStrike" noProof="1">
                <a:solidFill>
                  <a:srgbClr val="FFFF00"/>
                </a:solidFill>
              </a:rPr>
              <a:t>本题考查考生分析</a:t>
            </a:r>
            <a:r>
              <a:rPr lang="zh-CN" altLang="en-US" sz="1800" b="1" strike="noStrike" noProof="1">
                <a:solidFill>
                  <a:srgbClr val="FFFF00"/>
                </a:solidFill>
              </a:rPr>
              <a:t>论点、论据和论证方法</a:t>
            </a:r>
            <a:r>
              <a:rPr lang="zh-CN" altLang="en-US" sz="1800" strike="noStrike" noProof="1">
                <a:solidFill>
                  <a:srgbClr val="FFFF00"/>
                </a:solidFill>
              </a:rPr>
              <a:t>的能力。能力层级为</a:t>
            </a:r>
            <a:r>
              <a:rPr lang="en-US" sz="1800" strike="noStrike" noProof="1">
                <a:solidFill>
                  <a:srgbClr val="FFFF00"/>
                </a:solidFill>
              </a:rPr>
              <a:t>C</a:t>
            </a:r>
            <a:r>
              <a:rPr lang="zh-CN" altLang="en-US" sz="1800" strike="noStrike" noProof="1">
                <a:solidFill>
                  <a:srgbClr val="FFFF00"/>
                </a:solidFill>
              </a:rPr>
              <a:t>级。</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1435"/>
            <a:ext cx="8388350" cy="4897120"/>
          </a:xfrm>
        </p:spPr>
        <p:txBody>
          <a:bodyPr anchor="t">
            <a:normAutofit fontScale="90000" lnSpcReduction="10000"/>
          </a:bodyPr>
          <a:lstStyle/>
          <a:p>
            <a:pPr marL="0" indent="0" fontAlgn="auto">
              <a:lnSpc>
                <a:spcPct val="150000"/>
              </a:lnSpc>
              <a:spcBef>
                <a:spcPct val="0"/>
              </a:spcBef>
              <a:buNone/>
            </a:pPr>
            <a:r>
              <a:rPr lang="en-US" altLang="zh-CN" sz="2400" b="1" dirty="0">
                <a:solidFill>
                  <a:schemeClr val="bg1"/>
                </a:solidFill>
              </a:rPr>
              <a:t>A</a:t>
            </a:r>
            <a:r>
              <a:rPr lang="zh-CN" altLang="en-US" sz="2400" b="1" dirty="0">
                <a:solidFill>
                  <a:schemeClr val="bg1"/>
                </a:solidFill>
              </a:rPr>
              <a:t>．文章采用了</a:t>
            </a:r>
            <a:r>
              <a:rPr lang="zh-CN" altLang="en-US" sz="2400" b="1" dirty="0">
                <a:solidFill>
                  <a:srgbClr val="FF0000"/>
                </a:solidFill>
              </a:rPr>
              <a:t>对比</a:t>
            </a:r>
            <a:r>
              <a:rPr lang="zh-CN" altLang="en-US" sz="2400" b="1" dirty="0">
                <a:solidFill>
                  <a:schemeClr val="bg1"/>
                </a:solidFill>
              </a:rPr>
              <a:t>的论证手法，以突出“新子学”与历史上诸子之学的</a:t>
            </a:r>
            <a:r>
              <a:rPr lang="zh-CN" altLang="en-US" sz="2400" b="1" dirty="0">
                <a:solidFill>
                  <a:srgbClr val="FF0000"/>
                </a:solidFill>
              </a:rPr>
              <a:t>差异</a:t>
            </a:r>
            <a:r>
              <a:rPr lang="zh-CN" altLang="en-US" sz="2400" b="1" dirty="0">
                <a:solidFill>
                  <a:schemeClr val="bg1"/>
                </a:solidFill>
              </a:rPr>
              <a:t>。</a:t>
            </a:r>
            <a:endParaRPr lang="en-US" altLang="zh-CN" sz="2400" b="1" dirty="0"/>
          </a:p>
          <a:p>
            <a:pPr marL="0" indent="0" fontAlgn="auto">
              <a:lnSpc>
                <a:spcPct val="150000"/>
              </a:lnSpc>
              <a:spcBef>
                <a:spcPct val="0"/>
              </a:spcBef>
              <a:buNone/>
            </a:pPr>
            <a:r>
              <a:rPr lang="zh-CN" altLang="en-US" sz="2400" dirty="0">
                <a:solidFill>
                  <a:srgbClr val="FF0000"/>
                </a:solidFill>
              </a:rPr>
              <a:t>改法</a:t>
            </a:r>
            <a:r>
              <a:rPr lang="en-US" altLang="zh-CN" sz="2400" dirty="0">
                <a:solidFill>
                  <a:srgbClr val="FF0000"/>
                </a:solidFill>
              </a:rPr>
              <a:t>1</a:t>
            </a:r>
            <a:r>
              <a:rPr lang="zh-CN" altLang="en-US" sz="2400" dirty="0">
                <a:solidFill>
                  <a:srgbClr val="FF0000"/>
                </a:solidFill>
              </a:rPr>
              <a:t>，依据原文第</a:t>
            </a:r>
            <a:r>
              <a:rPr lang="en-US" altLang="zh-CN" sz="2400" dirty="0">
                <a:solidFill>
                  <a:srgbClr val="FF0000"/>
                </a:solidFill>
              </a:rPr>
              <a:t>1</a:t>
            </a:r>
            <a:r>
              <a:rPr lang="zh-CN" altLang="en-US" sz="2400" dirty="0">
                <a:solidFill>
                  <a:srgbClr val="FF0000"/>
                </a:solidFill>
              </a:rPr>
              <a:t>段</a:t>
            </a:r>
            <a:endParaRPr lang="en-US" altLang="zh-CN" sz="2400" dirty="0">
              <a:solidFill>
                <a:srgbClr val="FF0000"/>
              </a:solidFill>
            </a:endParaRPr>
          </a:p>
          <a:p>
            <a:pPr marL="0" indent="0" fontAlgn="auto">
              <a:lnSpc>
                <a:spcPct val="150000"/>
              </a:lnSpc>
              <a:spcBef>
                <a:spcPct val="0"/>
              </a:spcBef>
              <a:buNone/>
            </a:pPr>
            <a:r>
              <a:rPr lang="zh-CN" altLang="en-US" sz="2400" dirty="0">
                <a:solidFill>
                  <a:schemeClr val="bg1"/>
                </a:solidFill>
                <a:latin typeface="楷体" panose="02010609060101010101" charset="-122"/>
                <a:ea typeface="楷体" panose="02010609060101010101" charset="-122"/>
              </a:rPr>
              <a:t>诸子之学，兴起于先秦，当时一大批富有创见的思想家喷涌而出，蔚为思想史之奇观。</a:t>
            </a:r>
            <a:r>
              <a:rPr lang="zh-CN" altLang="en-US" sz="2400" b="1" dirty="0">
                <a:solidFill>
                  <a:schemeClr val="bg1"/>
                </a:solidFill>
                <a:latin typeface="楷体" panose="02010609060101010101" charset="-122"/>
                <a:ea typeface="楷体" panose="02010609060101010101" charset="-122"/>
              </a:rPr>
              <a:t>在狭义上</a:t>
            </a:r>
            <a:r>
              <a:rPr lang="zh-CN" altLang="en-US" sz="2400" dirty="0">
                <a:solidFill>
                  <a:schemeClr val="bg1"/>
                </a:solidFill>
                <a:latin typeface="楷体" panose="02010609060101010101" charset="-122"/>
                <a:ea typeface="楷体" panose="02010609060101010101" charset="-122"/>
              </a:rPr>
              <a:t>，诸子之学与先秦时代相联系；</a:t>
            </a:r>
            <a:r>
              <a:rPr lang="zh-CN" altLang="en-US" sz="2400" b="1" dirty="0">
                <a:solidFill>
                  <a:schemeClr val="bg1"/>
                </a:solidFill>
                <a:latin typeface="楷体" panose="02010609060101010101" charset="-122"/>
                <a:ea typeface="楷体" panose="02010609060101010101" charset="-122"/>
              </a:rPr>
              <a:t>在广义上</a:t>
            </a:r>
            <a:r>
              <a:rPr lang="zh-CN" altLang="en-US" sz="2400" dirty="0">
                <a:solidFill>
                  <a:schemeClr val="bg1"/>
                </a:solidFill>
                <a:latin typeface="楷体" panose="02010609060101010101" charset="-122"/>
                <a:ea typeface="楷体" panose="02010609060101010101" charset="-122"/>
              </a:rPr>
              <a:t>，诸子之学则不限于先秦而绵延于此后中国思想发展的整个过程，这一过程至今仍没有终结。</a:t>
            </a:r>
            <a:endParaRPr lang="en-US" altLang="zh-CN" sz="2400" dirty="0"/>
          </a:p>
          <a:p>
            <a:pPr marL="0" indent="0" fontAlgn="auto">
              <a:lnSpc>
                <a:spcPct val="150000"/>
              </a:lnSpc>
              <a:spcBef>
                <a:spcPct val="0"/>
              </a:spcBef>
              <a:buNone/>
            </a:pPr>
            <a:r>
              <a:rPr lang="zh-CN" altLang="en-US" sz="2400" dirty="0">
                <a:solidFill>
                  <a:srgbClr val="FF0000"/>
                </a:solidFill>
              </a:rPr>
              <a:t>修改：</a:t>
            </a:r>
            <a:endParaRPr lang="en-US" altLang="zh-CN" sz="2400" dirty="0">
              <a:solidFill>
                <a:srgbClr val="FF0000"/>
              </a:solidFill>
            </a:endParaRPr>
          </a:p>
          <a:p>
            <a:pPr marL="0" indent="0" fontAlgn="auto">
              <a:lnSpc>
                <a:spcPct val="150000"/>
              </a:lnSpc>
              <a:spcBef>
                <a:spcPct val="0"/>
              </a:spcBef>
              <a:buNone/>
            </a:pPr>
            <a:r>
              <a:rPr lang="en-US" altLang="zh-CN" sz="2400" b="1" dirty="0">
                <a:solidFill>
                  <a:schemeClr val="bg1"/>
                </a:solidFill>
              </a:rPr>
              <a:t>A</a:t>
            </a:r>
            <a:r>
              <a:rPr lang="zh-CN" altLang="en-US" sz="2400" b="1" dirty="0">
                <a:solidFill>
                  <a:schemeClr val="bg1"/>
                </a:solidFill>
              </a:rPr>
              <a:t>．文章采用了</a:t>
            </a:r>
            <a:r>
              <a:rPr lang="zh-CN" altLang="en-US" sz="2400" b="1" dirty="0">
                <a:solidFill>
                  <a:srgbClr val="FF0000"/>
                </a:solidFill>
              </a:rPr>
              <a:t>对比</a:t>
            </a:r>
            <a:r>
              <a:rPr lang="zh-CN" altLang="en-US" sz="2400" b="1" dirty="0">
                <a:solidFill>
                  <a:schemeClr val="bg1"/>
                </a:solidFill>
              </a:rPr>
              <a:t>的论证手法，以突出</a:t>
            </a:r>
            <a:r>
              <a:rPr lang="zh-CN" altLang="en-US" sz="2400" b="1" i="1" u="sng" dirty="0">
                <a:solidFill>
                  <a:schemeClr val="bg1"/>
                </a:solidFill>
              </a:rPr>
              <a:t>诸子之学在狭义上和在广义上</a:t>
            </a:r>
            <a:r>
              <a:rPr lang="zh-CN" altLang="en-US" sz="2400" b="1" dirty="0">
                <a:solidFill>
                  <a:schemeClr val="bg1"/>
                </a:solidFill>
              </a:rPr>
              <a:t>的</a:t>
            </a:r>
            <a:r>
              <a:rPr lang="zh-CN" altLang="en-US" sz="2400" b="1" dirty="0">
                <a:solidFill>
                  <a:srgbClr val="FF0000"/>
                </a:solidFill>
              </a:rPr>
              <a:t>差异</a:t>
            </a:r>
            <a:r>
              <a:rPr lang="zh-CN" altLang="en-US" sz="2400" b="1" dirty="0">
                <a:solidFill>
                  <a:schemeClr val="bg1"/>
                </a:solidFill>
              </a:rPr>
              <a:t>。</a:t>
            </a:r>
            <a:endParaRPr lang="en-US" altLang="zh-CN" sz="2400" b="1" dirty="0"/>
          </a:p>
          <a:p>
            <a:pPr marL="0" indent="0">
              <a:spcBef>
                <a:spcPct val="0"/>
              </a:spcBef>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charRg st="155" end="191"/>
                                            </p:txEl>
                                          </p:spTgt>
                                        </p:tgtEl>
                                        <p:attrNameLst>
                                          <p:attrName>style.visibility</p:attrName>
                                        </p:attrNameLst>
                                      </p:cBhvr>
                                      <p:to>
                                        <p:strVal val="visible"/>
                                      </p:to>
                                    </p:set>
                                    <p:animEffect transition="in" filter="diamond(in)">
                                      <p:cBhvr>
                                        <p:cTn id="7" dur="2000"/>
                                        <p:tgtEl>
                                          <p:spTgt spid="3">
                                            <p:txEl>
                                              <p:charRg st="155" end="1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43865" y="159385"/>
            <a:ext cx="8256905" cy="4824730"/>
          </a:xfrm>
        </p:spPr>
        <p:txBody>
          <a:bodyPr anchor="t">
            <a:normAutofit lnSpcReduction="10000"/>
          </a:bodyPr>
          <a:lstStyle/>
          <a:p>
            <a:pPr marL="0" indent="0" fontAlgn="auto">
              <a:lnSpc>
                <a:spcPct val="150000"/>
              </a:lnSpc>
              <a:spcBef>
                <a:spcPct val="0"/>
              </a:spcBef>
              <a:buNone/>
            </a:pPr>
            <a:r>
              <a:rPr lang="en-US" altLang="zh-CN" sz="2400" b="1" dirty="0">
                <a:solidFill>
                  <a:schemeClr val="bg1"/>
                </a:solidFill>
              </a:rPr>
              <a:t>A</a:t>
            </a:r>
            <a:r>
              <a:rPr lang="zh-CN" altLang="en-US" sz="2400" b="1" dirty="0">
                <a:solidFill>
                  <a:schemeClr val="bg1"/>
                </a:solidFill>
              </a:rPr>
              <a:t>．文章采用了</a:t>
            </a:r>
            <a:r>
              <a:rPr lang="zh-CN" altLang="en-US" sz="2400" b="1" dirty="0">
                <a:solidFill>
                  <a:srgbClr val="FF0000"/>
                </a:solidFill>
              </a:rPr>
              <a:t>对比</a:t>
            </a:r>
            <a:r>
              <a:rPr lang="zh-CN" altLang="en-US" sz="2400" b="1" dirty="0">
                <a:solidFill>
                  <a:schemeClr val="bg1"/>
                </a:solidFill>
              </a:rPr>
              <a:t>的论证手法，以突出“新子学”与历史上诸子之学的</a:t>
            </a:r>
            <a:r>
              <a:rPr lang="zh-CN" altLang="en-US" sz="2400" b="1" dirty="0">
                <a:solidFill>
                  <a:srgbClr val="FF0000"/>
                </a:solidFill>
              </a:rPr>
              <a:t>差异</a:t>
            </a:r>
            <a:r>
              <a:rPr lang="zh-CN" altLang="en-US" sz="2400" b="1" dirty="0">
                <a:solidFill>
                  <a:schemeClr val="bg1"/>
                </a:solidFill>
              </a:rPr>
              <a:t>。</a:t>
            </a:r>
            <a:endParaRPr lang="zh-CN" altLang="en-US" sz="2400" dirty="0"/>
          </a:p>
          <a:p>
            <a:pPr marL="0" indent="0" fontAlgn="auto">
              <a:lnSpc>
                <a:spcPct val="150000"/>
              </a:lnSpc>
              <a:spcBef>
                <a:spcPct val="0"/>
              </a:spcBef>
              <a:buNone/>
            </a:pPr>
            <a:r>
              <a:rPr lang="zh-CN" altLang="en-US" sz="2400" dirty="0">
                <a:solidFill>
                  <a:srgbClr val="FF0000"/>
                </a:solidFill>
              </a:rPr>
              <a:t>改法</a:t>
            </a:r>
            <a:r>
              <a:rPr lang="en-US" altLang="zh-CN" sz="2400" dirty="0">
                <a:solidFill>
                  <a:srgbClr val="FF0000"/>
                </a:solidFill>
              </a:rPr>
              <a:t>2</a:t>
            </a:r>
            <a:r>
              <a:rPr lang="zh-CN" altLang="en-US" sz="2400" dirty="0">
                <a:solidFill>
                  <a:srgbClr val="FF0000"/>
                </a:solidFill>
              </a:rPr>
              <a:t>，依据原文第</a:t>
            </a:r>
            <a:r>
              <a:rPr lang="en-US" altLang="zh-CN" sz="2400" dirty="0">
                <a:solidFill>
                  <a:srgbClr val="FF0000"/>
                </a:solidFill>
              </a:rPr>
              <a:t>2</a:t>
            </a:r>
            <a:r>
              <a:rPr lang="zh-CN" altLang="en-US" sz="2400" dirty="0">
                <a:solidFill>
                  <a:srgbClr val="FF0000"/>
                </a:solidFill>
              </a:rPr>
              <a:t>段前</a:t>
            </a:r>
            <a:r>
              <a:rPr lang="en-US" altLang="zh-CN" sz="2400" dirty="0">
                <a:solidFill>
                  <a:srgbClr val="FF0000"/>
                </a:solidFill>
              </a:rPr>
              <a:t>3</a:t>
            </a:r>
            <a:r>
              <a:rPr lang="zh-CN" altLang="en-US" sz="2400" dirty="0">
                <a:solidFill>
                  <a:srgbClr val="FF0000"/>
                </a:solidFill>
              </a:rPr>
              <a:t>句：</a:t>
            </a:r>
            <a:endParaRPr lang="en-US" altLang="zh-CN" sz="2400" dirty="0">
              <a:solidFill>
                <a:srgbClr val="FF0000"/>
              </a:solidFill>
            </a:endParaRPr>
          </a:p>
          <a:p>
            <a:pPr marL="0" indent="0" fontAlgn="auto">
              <a:lnSpc>
                <a:spcPct val="150000"/>
              </a:lnSpc>
              <a:spcBef>
                <a:spcPct val="0"/>
              </a:spcBef>
              <a:buNone/>
            </a:pPr>
            <a:r>
              <a:rPr lang="zh-CN" altLang="en-US" sz="2400" dirty="0">
                <a:solidFill>
                  <a:schemeClr val="bg1"/>
                </a:solidFill>
                <a:latin typeface="楷体" panose="02010609060101010101" charset="-122"/>
                <a:ea typeface="楷体" panose="02010609060101010101" charset="-122"/>
                <a:cs typeface="楷体" panose="02010609060101010101" charset="-122"/>
              </a:rPr>
              <a:t>诸子之学的内在品格是历史的承继性以及思想的创造性和突破性。“新子学”，即新时代的诸子之学，</a:t>
            </a:r>
            <a:r>
              <a:rPr lang="zh-CN" altLang="en-US" sz="2400" b="1" dirty="0">
                <a:solidFill>
                  <a:schemeClr val="bg1"/>
                </a:solidFill>
                <a:latin typeface="楷体" panose="02010609060101010101" charset="-122"/>
                <a:ea typeface="楷体" panose="02010609060101010101" charset="-122"/>
                <a:cs typeface="楷体" panose="02010609060101010101" charset="-122"/>
              </a:rPr>
              <a:t>也应有同样的品格。</a:t>
            </a:r>
            <a:r>
              <a:rPr lang="zh-CN" altLang="en-US" sz="2400" dirty="0">
                <a:solidFill>
                  <a:schemeClr val="bg1"/>
                </a:solidFill>
                <a:latin typeface="楷体" panose="02010609060101010101" charset="-122"/>
                <a:ea typeface="楷体" panose="02010609060101010101" charset="-122"/>
                <a:cs typeface="楷体" panose="02010609060101010101" charset="-122"/>
              </a:rPr>
              <a:t>这可以从“照着讲”和“接着讲”两个方面来理解。</a:t>
            </a:r>
            <a:endParaRPr lang="en-US" altLang="zh-CN" sz="2400" dirty="0">
              <a:solidFill>
                <a:schemeClr val="bg1"/>
              </a:solidFill>
              <a:latin typeface="楷体" panose="02010609060101010101" charset="-122"/>
              <a:ea typeface="楷体" panose="02010609060101010101" charset="-122"/>
              <a:cs typeface="楷体" panose="02010609060101010101" charset="-122"/>
            </a:endParaRPr>
          </a:p>
          <a:p>
            <a:pPr marL="0" indent="0" fontAlgn="auto">
              <a:lnSpc>
                <a:spcPct val="150000"/>
              </a:lnSpc>
              <a:spcBef>
                <a:spcPct val="0"/>
              </a:spcBef>
              <a:buNone/>
            </a:pPr>
            <a:r>
              <a:rPr lang="zh-CN" altLang="en-US" sz="2400" dirty="0">
                <a:solidFill>
                  <a:srgbClr val="FF0000"/>
                </a:solidFill>
              </a:rPr>
              <a:t>修改：</a:t>
            </a:r>
            <a:endParaRPr lang="en-US" altLang="zh-CN" sz="2400" dirty="0">
              <a:solidFill>
                <a:srgbClr val="FF0000"/>
              </a:solidFill>
            </a:endParaRPr>
          </a:p>
          <a:p>
            <a:pPr marL="0" indent="0" fontAlgn="auto">
              <a:lnSpc>
                <a:spcPct val="150000"/>
              </a:lnSpc>
              <a:spcBef>
                <a:spcPct val="0"/>
              </a:spcBef>
              <a:buNone/>
            </a:pPr>
            <a:r>
              <a:rPr lang="en-US" altLang="zh-CN" sz="2400" b="1" dirty="0">
                <a:solidFill>
                  <a:schemeClr val="bg1"/>
                </a:solidFill>
              </a:rPr>
              <a:t>A</a:t>
            </a:r>
            <a:r>
              <a:rPr lang="zh-CN" altLang="en-US" sz="2400" b="1" dirty="0">
                <a:solidFill>
                  <a:schemeClr val="bg1"/>
                </a:solidFill>
              </a:rPr>
              <a:t>．文章采用了</a:t>
            </a:r>
            <a:r>
              <a:rPr lang="zh-CN" altLang="en-US" sz="2400" b="1" dirty="0">
                <a:solidFill>
                  <a:srgbClr val="FF0000"/>
                </a:solidFill>
              </a:rPr>
              <a:t>类比</a:t>
            </a:r>
            <a:r>
              <a:rPr lang="zh-CN" altLang="en-US" sz="2400" b="1" dirty="0">
                <a:solidFill>
                  <a:schemeClr val="bg1"/>
                </a:solidFill>
              </a:rPr>
              <a:t>的论证手法，以突出“新子学”与历史上诸子之学的</a:t>
            </a:r>
            <a:r>
              <a:rPr lang="zh-CN" altLang="en-US" sz="2400" b="1" dirty="0">
                <a:solidFill>
                  <a:srgbClr val="FF0000"/>
                </a:solidFill>
              </a:rPr>
              <a:t>共性</a:t>
            </a:r>
            <a:r>
              <a:rPr lang="zh-CN" altLang="en-US" sz="2400" b="1" dirty="0">
                <a:solidFill>
                  <a:schemeClr val="bg1"/>
                </a:solidFill>
              </a:rPr>
              <a:t>。</a:t>
            </a:r>
            <a:endParaRPr lang="en-US" altLang="zh-CN" sz="2400" b="1" dirty="0"/>
          </a:p>
          <a:p>
            <a:pPr marL="0" indent="0">
              <a:spcBef>
                <a:spcPct val="0"/>
              </a:spcBef>
              <a:buNone/>
            </a:pP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charRg st="135" end="171"/>
                                            </p:txEl>
                                          </p:spTgt>
                                        </p:tgtEl>
                                        <p:attrNameLst>
                                          <p:attrName>style.visibility</p:attrName>
                                        </p:attrNameLst>
                                      </p:cBhvr>
                                      <p:to>
                                        <p:strVal val="visible"/>
                                      </p:to>
                                    </p:set>
                                    <p:animEffect transition="in" filter="diamond(in)">
                                      <p:cBhvr>
                                        <p:cTn id="7" dur="2000"/>
                                        <p:tgtEl>
                                          <p:spTgt spid="3">
                                            <p:txEl>
                                              <p:charRg st="135" end="1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5" descr="18"/>
          <p:cNvPicPr>
            <a:picLocks noChangeAspect="1"/>
          </p:cNvPicPr>
          <p:nvPr/>
        </p:nvPicPr>
        <p:blipFill>
          <a:blip r:embed="rId2" cstate="print"/>
          <a:stretch>
            <a:fillRect/>
          </a:stretch>
        </p:blipFill>
        <p:spPr>
          <a:xfrm>
            <a:off x="0" y="1270"/>
            <a:ext cx="9144000" cy="2645410"/>
          </a:xfrm>
          <a:prstGeom prst="rect">
            <a:avLst/>
          </a:prstGeom>
          <a:noFill/>
          <a:ln w="9525">
            <a:noFill/>
          </a:ln>
        </p:spPr>
      </p:pic>
      <p:pic>
        <p:nvPicPr>
          <p:cNvPr id="14339" name="Picture 7" descr="16"/>
          <p:cNvPicPr>
            <a:picLocks noChangeAspect="1"/>
          </p:cNvPicPr>
          <p:nvPr/>
        </p:nvPicPr>
        <p:blipFill>
          <a:blip r:embed="rId3" cstate="print"/>
          <a:stretch>
            <a:fillRect/>
          </a:stretch>
        </p:blipFill>
        <p:spPr>
          <a:xfrm>
            <a:off x="0" y="2299970"/>
            <a:ext cx="9144000" cy="2893695"/>
          </a:xfrm>
          <a:prstGeom prst="rect">
            <a:avLst/>
          </a:prstGeom>
          <a:noFill/>
          <a:ln w="9525">
            <a:noFill/>
          </a:ln>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4215" y="273685"/>
            <a:ext cx="4986020" cy="994410"/>
          </a:xfrm>
        </p:spPr>
        <p:txBody>
          <a:bodyPr/>
          <a:lstStyle/>
          <a:p>
            <a:r>
              <a:rPr lang="zh-CN" altLang="zh-CN" sz="2700" b="1" kern="100" dirty="0">
                <a:solidFill>
                  <a:srgbClr val="FFFF00"/>
                </a:solidFill>
                <a:latin typeface="Times New Roman" panose="02020603050405020304" pitchFamily="18" charset="0"/>
                <a:ea typeface="等线" panose="02010600030101010101" pitchFamily="2" charset="-122"/>
                <a:cs typeface="Times New Roman" panose="02020603050405020304" pitchFamily="18" charset="0"/>
              </a:rPr>
              <a:t>分析论证结构，把握论证方法</a:t>
            </a:r>
          </a:p>
        </p:txBody>
      </p:sp>
      <p:pic>
        <p:nvPicPr>
          <p:cNvPr id="6" name="Picture 2" descr="W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526" y="1268017"/>
            <a:ext cx="8577981" cy="3193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Y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11598" y="1195068"/>
            <a:ext cx="7176634" cy="2753452"/>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800" y="327660"/>
            <a:ext cx="8750300" cy="4224655"/>
          </a:xfrm>
        </p:spPr>
        <p:txBody>
          <a:bodyPr>
            <a:noAutofit/>
          </a:bodyPr>
          <a:lstStyle/>
          <a:p>
            <a:pPr marL="0" indent="0" fontAlgn="base">
              <a:lnSpc>
                <a:spcPct val="150000"/>
              </a:lnSpc>
              <a:spcBef>
                <a:spcPts val="0"/>
              </a:spcBef>
              <a:buNone/>
            </a:pPr>
            <a:r>
              <a:rPr lang="en-US" sz="1800" strike="noStrike" noProof="1">
                <a:solidFill>
                  <a:schemeClr val="bg1"/>
                </a:solidFill>
                <a:latin typeface="+mn-ea"/>
              </a:rPr>
              <a:t>3</a:t>
            </a:r>
            <a:r>
              <a:rPr lang="zh-CN" altLang="en-US" sz="1800" strike="noStrike" noProof="1">
                <a:solidFill>
                  <a:schemeClr val="bg1"/>
                </a:solidFill>
                <a:latin typeface="+mn-ea"/>
              </a:rPr>
              <a:t>．根据原文内容，下列</a:t>
            </a:r>
            <a:r>
              <a:rPr lang="zh-CN" altLang="en-US" sz="1800" b="1" strike="noStrike" noProof="1">
                <a:solidFill>
                  <a:schemeClr val="bg1"/>
                </a:solidFill>
                <a:latin typeface="+mn-ea"/>
              </a:rPr>
              <a:t>说法</a:t>
            </a:r>
            <a:r>
              <a:rPr lang="zh-CN" altLang="en-US" sz="1800" strike="noStrike" noProof="1">
                <a:solidFill>
                  <a:schemeClr val="bg1"/>
                </a:solidFill>
                <a:latin typeface="+mn-ea"/>
              </a:rPr>
              <a:t>正确的一项是（</a:t>
            </a:r>
            <a:r>
              <a:rPr lang="en-US" sz="1800" strike="noStrike" noProof="1">
                <a:solidFill>
                  <a:schemeClr val="bg1"/>
                </a:solidFill>
                <a:latin typeface="+mn-ea"/>
              </a:rPr>
              <a:t>3</a:t>
            </a:r>
            <a:r>
              <a:rPr lang="zh-CN" altLang="en-US" sz="1800" strike="noStrike" noProof="1">
                <a:solidFill>
                  <a:schemeClr val="bg1"/>
                </a:solidFill>
                <a:latin typeface="+mn-ea"/>
              </a:rPr>
              <a:t>分）</a:t>
            </a:r>
          </a:p>
          <a:p>
            <a:pPr marL="0" indent="0" fontAlgn="base">
              <a:lnSpc>
                <a:spcPct val="150000"/>
              </a:lnSpc>
              <a:spcBef>
                <a:spcPts val="0"/>
              </a:spcBef>
              <a:buNone/>
            </a:pPr>
            <a:r>
              <a:rPr lang="en-US" sz="1800" strike="noStrike" noProof="1">
                <a:solidFill>
                  <a:schemeClr val="bg1"/>
                </a:solidFill>
                <a:latin typeface="+mn-ea"/>
              </a:rPr>
              <a:t>A</a:t>
            </a:r>
            <a:r>
              <a:rPr lang="zh-CN" altLang="en-US" sz="1800" strike="noStrike" noProof="1">
                <a:solidFill>
                  <a:schemeClr val="bg1"/>
                </a:solidFill>
                <a:latin typeface="+mn-ea"/>
              </a:rPr>
              <a:t>．对经典进行文本校勘和文献编纂与进一步阐发之间，在历史上是互相隔膜的。  </a:t>
            </a:r>
            <a:r>
              <a:rPr lang="zh-CN" altLang="en-US" sz="1800" strike="noStrike" noProof="1">
                <a:solidFill>
                  <a:srgbClr val="FF0000"/>
                </a:solidFill>
                <a:latin typeface="+mn-ea"/>
              </a:rPr>
              <a:t>（基于第</a:t>
            </a:r>
            <a:r>
              <a:rPr lang="en-US" altLang="zh-CN" sz="1800" strike="noStrike" noProof="1">
                <a:solidFill>
                  <a:srgbClr val="FF0000"/>
                </a:solidFill>
                <a:latin typeface="+mn-ea"/>
              </a:rPr>
              <a:t>4</a:t>
            </a:r>
            <a:r>
              <a:rPr lang="zh-CN" altLang="en-US" sz="1800" strike="noStrike" noProof="1">
                <a:solidFill>
                  <a:srgbClr val="FF0000"/>
                </a:solidFill>
                <a:latin typeface="+mn-ea"/>
              </a:rPr>
              <a:t>段分写部分第</a:t>
            </a:r>
            <a:r>
              <a:rPr lang="en-US" altLang="zh-CN" sz="1800" strike="noStrike" noProof="1">
                <a:solidFill>
                  <a:srgbClr val="FF0000"/>
                </a:solidFill>
                <a:latin typeface="+mn-ea"/>
              </a:rPr>
              <a:t>2</a:t>
            </a:r>
            <a:r>
              <a:rPr lang="zh-CN" altLang="en-US" sz="1800" strike="noStrike" noProof="1">
                <a:solidFill>
                  <a:srgbClr val="FF0000"/>
                </a:solidFill>
                <a:latin typeface="+mn-ea"/>
              </a:rPr>
              <a:t>层）</a:t>
            </a:r>
          </a:p>
          <a:p>
            <a:pPr marL="0" indent="0" fontAlgn="base">
              <a:lnSpc>
                <a:spcPct val="150000"/>
              </a:lnSpc>
              <a:spcBef>
                <a:spcPts val="0"/>
              </a:spcBef>
              <a:buNone/>
            </a:pPr>
            <a:r>
              <a:rPr lang="en-US" sz="1800" strike="noStrike" noProof="1">
                <a:solidFill>
                  <a:schemeClr val="bg1"/>
                </a:solidFill>
                <a:latin typeface="+mn-ea"/>
              </a:rPr>
              <a:t>B</a:t>
            </a:r>
            <a:r>
              <a:rPr lang="zh-CN" altLang="en-US" sz="1800" strike="noStrike" noProof="1">
                <a:solidFill>
                  <a:schemeClr val="bg1"/>
                </a:solidFill>
                <a:latin typeface="+mn-ea"/>
              </a:rPr>
              <a:t>．面对中西思想的交融与互动，“新子学”应该同时致力于中国和世界文化的建构。       </a:t>
            </a:r>
            <a:r>
              <a:rPr lang="zh-CN" altLang="en-US" sz="1800" strike="noStrike" noProof="1">
                <a:solidFill>
                  <a:srgbClr val="FF0000"/>
                </a:solidFill>
                <a:latin typeface="+mn-ea"/>
              </a:rPr>
              <a:t>（基于第3段）</a:t>
            </a:r>
            <a:endParaRPr lang="zh-CN" altLang="en-US" sz="1800" strike="noStrike" noProof="1">
              <a:solidFill>
                <a:schemeClr val="bg1"/>
              </a:solidFill>
              <a:latin typeface="+mn-ea"/>
            </a:endParaRPr>
          </a:p>
          <a:p>
            <a:pPr marL="0" indent="0" fontAlgn="base">
              <a:lnSpc>
                <a:spcPct val="150000"/>
              </a:lnSpc>
              <a:spcBef>
                <a:spcPts val="0"/>
              </a:spcBef>
              <a:buNone/>
            </a:pPr>
            <a:r>
              <a:rPr lang="en-US" sz="1800" strike="noStrike" noProof="1">
                <a:solidFill>
                  <a:schemeClr val="bg1"/>
                </a:solidFill>
                <a:latin typeface="+mn-ea"/>
              </a:rPr>
              <a:t>C</a:t>
            </a:r>
            <a:r>
              <a:rPr lang="zh-CN" altLang="en-US" sz="1800" strike="noStrike" noProof="1">
                <a:solidFill>
                  <a:schemeClr val="bg1"/>
                </a:solidFill>
                <a:latin typeface="+mn-ea"/>
              </a:rPr>
              <a:t>．“照着讲”内含“接着讲”，虽然能发扬以往的思想，但无助于促进新思想生成。   </a:t>
            </a:r>
            <a:r>
              <a:rPr lang="zh-CN" altLang="en-US" sz="1800" strike="noStrike" noProof="1">
                <a:solidFill>
                  <a:srgbClr val="FF0000"/>
                </a:solidFill>
                <a:latin typeface="+mn-ea"/>
              </a:rPr>
              <a:t>（基于第4段分写部分第1层）</a:t>
            </a:r>
            <a:endParaRPr lang="zh-CN" altLang="en-US" sz="1800" strike="noStrike" noProof="1">
              <a:solidFill>
                <a:schemeClr val="bg1"/>
              </a:solidFill>
              <a:latin typeface="+mn-ea"/>
            </a:endParaRPr>
          </a:p>
          <a:p>
            <a:pPr marL="0" indent="0" fontAlgn="base">
              <a:lnSpc>
                <a:spcPct val="150000"/>
              </a:lnSpc>
              <a:spcBef>
                <a:spcPts val="0"/>
              </a:spcBef>
              <a:buNone/>
            </a:pPr>
            <a:r>
              <a:rPr lang="en-US" sz="1800" strike="noStrike" noProof="1">
                <a:solidFill>
                  <a:schemeClr val="bg1"/>
                </a:solidFill>
                <a:latin typeface="+mn-ea"/>
              </a:rPr>
              <a:t>D</a:t>
            </a:r>
            <a:r>
              <a:rPr lang="zh-CN" altLang="en-US" sz="1800" strike="noStrike" noProof="1">
                <a:solidFill>
                  <a:schemeClr val="bg1"/>
                </a:solidFill>
                <a:latin typeface="+mn-ea"/>
              </a:rPr>
              <a:t>．“新子学”要参与世界文化的发展，就有必要从“照着讲”逐渐过渡到“接着讲”。   </a:t>
            </a:r>
            <a:r>
              <a:rPr lang="zh-CN" altLang="en-US" sz="1800" strike="noStrike" noProof="1">
                <a:solidFill>
                  <a:srgbClr val="FF0000"/>
                </a:solidFill>
                <a:latin typeface="+mn-ea"/>
              </a:rPr>
              <a:t>（基于第3段）</a:t>
            </a:r>
            <a:endParaRPr lang="zh-CN" altLang="en-US" sz="1800" strike="noStrike" noProof="1">
              <a:solidFill>
                <a:schemeClr val="bg1"/>
              </a:solidFill>
              <a:latin typeface="+mn-ea"/>
            </a:endParaRPr>
          </a:p>
          <a:p>
            <a:pPr marL="0" indent="0" fontAlgn="base">
              <a:lnSpc>
                <a:spcPct val="150000"/>
              </a:lnSpc>
              <a:spcBef>
                <a:spcPts val="0"/>
              </a:spcBef>
              <a:buNone/>
            </a:pPr>
            <a:r>
              <a:rPr lang="en-US" altLang="zh-CN" sz="1800" b="1" strike="noStrike" noProof="1">
                <a:solidFill>
                  <a:srgbClr val="FFFF00"/>
                </a:solidFill>
                <a:latin typeface="+mn-ea"/>
              </a:rPr>
              <a:t>【</a:t>
            </a:r>
            <a:r>
              <a:rPr lang="zh-CN" altLang="en-US" sz="1800" b="1" strike="noStrike" noProof="1">
                <a:solidFill>
                  <a:srgbClr val="FFFF00"/>
                </a:solidFill>
                <a:latin typeface="+mn-ea"/>
              </a:rPr>
              <a:t>命题点密</a:t>
            </a:r>
            <a:r>
              <a:rPr lang="en-US" altLang="zh-CN" sz="1800" b="1" strike="noStrike" noProof="1">
                <a:solidFill>
                  <a:srgbClr val="FFFF00"/>
                </a:solidFill>
                <a:latin typeface="+mn-ea"/>
              </a:rPr>
              <a:t>】</a:t>
            </a:r>
            <a:r>
              <a:rPr lang="zh-CN" altLang="en-US" sz="1800" strike="noStrike" noProof="1">
                <a:solidFill>
                  <a:srgbClr val="FFFF00"/>
                </a:solidFill>
                <a:latin typeface="+mn-ea"/>
              </a:rPr>
              <a:t>本题考查考生</a:t>
            </a:r>
            <a:r>
              <a:rPr lang="zh-CN" altLang="en-US" sz="1800" b="1" strike="noStrike" noProof="1">
                <a:solidFill>
                  <a:srgbClr val="FFFF00"/>
                </a:solidFill>
                <a:latin typeface="+mn-ea"/>
              </a:rPr>
              <a:t>整合</a:t>
            </a:r>
            <a:r>
              <a:rPr lang="zh-CN" altLang="en-US" sz="1800" strike="noStrike" noProof="1">
                <a:solidFill>
                  <a:srgbClr val="FFFF00"/>
                </a:solidFill>
                <a:latin typeface="+mn-ea"/>
              </a:rPr>
              <a:t>文中信息并进行</a:t>
            </a:r>
            <a:r>
              <a:rPr lang="zh-CN" altLang="en-US" sz="1800" b="1" strike="noStrike" noProof="1">
                <a:solidFill>
                  <a:srgbClr val="FFFF00"/>
                </a:solidFill>
                <a:latin typeface="+mn-ea"/>
              </a:rPr>
              <a:t>分析</a:t>
            </a:r>
            <a:r>
              <a:rPr lang="zh-CN" altLang="en-US" sz="1800" strike="noStrike" noProof="1">
                <a:solidFill>
                  <a:srgbClr val="FFFF00"/>
                </a:solidFill>
                <a:latin typeface="+mn-ea"/>
              </a:rPr>
              <a:t>和</a:t>
            </a:r>
            <a:r>
              <a:rPr lang="zh-CN" altLang="en-US" sz="1800" b="1" strike="noStrike" noProof="1">
                <a:solidFill>
                  <a:srgbClr val="FFFF00"/>
                </a:solidFill>
                <a:latin typeface="+mn-ea"/>
              </a:rPr>
              <a:t>推断</a:t>
            </a:r>
            <a:r>
              <a:rPr lang="zh-CN" altLang="en-US" sz="1800" strike="noStrike" noProof="1">
                <a:solidFill>
                  <a:srgbClr val="FFFF00"/>
                </a:solidFill>
                <a:latin typeface="+mn-ea"/>
              </a:rPr>
              <a:t>的能力。能力层级为</a:t>
            </a:r>
            <a:r>
              <a:rPr lang="en-US" sz="1800" strike="noStrike" noProof="1">
                <a:solidFill>
                  <a:srgbClr val="FFFF00"/>
                </a:solidFill>
                <a:latin typeface="+mn-ea"/>
              </a:rPr>
              <a:t>C</a:t>
            </a:r>
            <a:r>
              <a:rPr lang="zh-CN" altLang="en-US" sz="1800" strike="noStrike" noProof="1">
                <a:solidFill>
                  <a:srgbClr val="FFFF00"/>
                </a:solidFill>
                <a:latin typeface="+mn-ea"/>
              </a:rPr>
              <a:t>级。</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内容占位符 2"/>
          <p:cNvSpPr>
            <a:spLocks noGrp="1"/>
          </p:cNvSpPr>
          <p:nvPr>
            <p:ph idx="4294967295"/>
          </p:nvPr>
        </p:nvSpPr>
        <p:spPr>
          <a:xfrm>
            <a:off x="488315" y="331470"/>
            <a:ext cx="8167370" cy="4309745"/>
          </a:xfrm>
        </p:spPr>
        <p:txBody>
          <a:bodyPr anchor="t">
            <a:normAutofit lnSpcReduction="10000"/>
          </a:bodyPr>
          <a:lstStyle/>
          <a:p>
            <a:pPr marL="0" indent="0">
              <a:lnSpc>
                <a:spcPct val="120000"/>
              </a:lnSpc>
              <a:spcBef>
                <a:spcPct val="0"/>
              </a:spcBef>
              <a:buNone/>
            </a:pPr>
            <a:r>
              <a:rPr lang="en-US" altLang="zh-CN" sz="2400" b="1" dirty="0">
                <a:solidFill>
                  <a:schemeClr val="bg1"/>
                </a:solidFill>
                <a:latin typeface="宋体" panose="02010600030101010101" pitchFamily="2" charset="-122"/>
              </a:rPr>
              <a:t>A</a:t>
            </a:r>
            <a:r>
              <a:rPr lang="zh-CN" altLang="en-US" sz="2400" b="1" dirty="0">
                <a:solidFill>
                  <a:schemeClr val="bg1"/>
                </a:solidFill>
                <a:latin typeface="宋体" panose="02010600030101010101" pitchFamily="2" charset="-122"/>
              </a:rPr>
              <a:t>．对经典进行</a:t>
            </a:r>
            <a:r>
              <a:rPr lang="zh-CN" altLang="en-US" sz="2400" b="1" i="1" u="sng" dirty="0">
                <a:solidFill>
                  <a:schemeClr val="bg1"/>
                </a:solidFill>
                <a:latin typeface="宋体" panose="02010600030101010101" pitchFamily="2" charset="-122"/>
              </a:rPr>
              <a:t>文本校勘和文献编纂</a:t>
            </a:r>
            <a:r>
              <a:rPr lang="zh-CN" altLang="en-US" sz="2400" b="1" dirty="0">
                <a:solidFill>
                  <a:schemeClr val="bg1"/>
                </a:solidFill>
                <a:latin typeface="宋体" panose="02010600030101010101" pitchFamily="2" charset="-122"/>
              </a:rPr>
              <a:t>与</a:t>
            </a:r>
            <a:r>
              <a:rPr lang="zh-CN" altLang="en-US" sz="2400" b="1" i="1" u="sng" dirty="0">
                <a:solidFill>
                  <a:schemeClr val="bg1"/>
                </a:solidFill>
                <a:latin typeface="宋体" panose="02010600030101010101" pitchFamily="2" charset="-122"/>
              </a:rPr>
              <a:t>进一步阐发</a:t>
            </a:r>
            <a:r>
              <a:rPr lang="zh-CN" altLang="en-US" sz="2400" b="1" dirty="0">
                <a:solidFill>
                  <a:schemeClr val="bg1"/>
                </a:solidFill>
                <a:latin typeface="宋体" panose="02010600030101010101" pitchFamily="2" charset="-122"/>
              </a:rPr>
              <a:t>之间，在历史上是</a:t>
            </a:r>
            <a:r>
              <a:rPr lang="zh-CN" altLang="en-US" sz="2400" b="1" dirty="0">
                <a:solidFill>
                  <a:srgbClr val="FF0000"/>
                </a:solidFill>
                <a:latin typeface="宋体" panose="02010600030101010101" pitchFamily="2" charset="-122"/>
              </a:rPr>
              <a:t>互相隔膜</a:t>
            </a:r>
            <a:r>
              <a:rPr lang="zh-CN" altLang="en-US" sz="2400" b="1" dirty="0">
                <a:solidFill>
                  <a:schemeClr val="bg1"/>
                </a:solidFill>
                <a:latin typeface="宋体" panose="02010600030101010101" pitchFamily="2" charset="-122"/>
              </a:rPr>
              <a:t>的。</a:t>
            </a:r>
            <a:r>
              <a:rPr lang="zh-CN" altLang="en-US" sz="2400" dirty="0">
                <a:latin typeface="宋体" panose="02010600030101010101" pitchFamily="2" charset="-122"/>
              </a:rPr>
              <a:t>          </a:t>
            </a:r>
            <a:endParaRPr lang="en-US" altLang="zh-CN" sz="2400" dirty="0">
              <a:latin typeface="宋体" panose="02010600030101010101" pitchFamily="2" charset="-122"/>
            </a:endParaRPr>
          </a:p>
          <a:p>
            <a:pPr marL="0" indent="0">
              <a:lnSpc>
                <a:spcPct val="120000"/>
              </a:lnSpc>
              <a:spcBef>
                <a:spcPct val="0"/>
              </a:spcBef>
              <a:buNone/>
            </a:pPr>
            <a:r>
              <a:rPr lang="zh-CN" altLang="en-US" sz="2400" dirty="0">
                <a:solidFill>
                  <a:srgbClr val="FF0000"/>
                </a:solidFill>
                <a:latin typeface="宋体" panose="02010600030101010101" pitchFamily="2" charset="-122"/>
              </a:rPr>
              <a:t>基于第</a:t>
            </a:r>
            <a:r>
              <a:rPr lang="en-US" altLang="zh-CN" sz="2400" dirty="0">
                <a:solidFill>
                  <a:srgbClr val="FF0000"/>
                </a:solidFill>
                <a:latin typeface="宋体" panose="02010600030101010101" pitchFamily="2" charset="-122"/>
              </a:rPr>
              <a:t>4</a:t>
            </a:r>
            <a:r>
              <a:rPr lang="zh-CN" altLang="en-US" sz="2400" dirty="0">
                <a:solidFill>
                  <a:srgbClr val="FF0000"/>
                </a:solidFill>
                <a:latin typeface="宋体" panose="02010600030101010101" pitchFamily="2" charset="-122"/>
              </a:rPr>
              <a:t>段分写部分第</a:t>
            </a:r>
            <a:r>
              <a:rPr lang="en-US" altLang="zh-CN" sz="2400" dirty="0">
                <a:solidFill>
                  <a:srgbClr val="FF0000"/>
                </a:solidFill>
                <a:latin typeface="宋体" panose="02010600030101010101" pitchFamily="2" charset="-122"/>
              </a:rPr>
              <a:t>2</a:t>
            </a:r>
            <a:r>
              <a:rPr lang="zh-CN" altLang="en-US" sz="2400" dirty="0">
                <a:solidFill>
                  <a:srgbClr val="FF0000"/>
                </a:solidFill>
                <a:latin typeface="宋体" panose="02010600030101010101" pitchFamily="2" charset="-122"/>
              </a:rPr>
              <a:t>层：</a:t>
            </a:r>
          </a:p>
          <a:p>
            <a:pPr marL="0" indent="0">
              <a:lnSpc>
                <a:spcPct val="120000"/>
              </a:lnSpc>
              <a:spcBef>
                <a:spcPct val="0"/>
              </a:spcBef>
              <a:buNone/>
            </a:pPr>
            <a:r>
              <a:rPr lang="zh-CN" altLang="en-US" sz="2400" dirty="0">
                <a:solidFill>
                  <a:schemeClr val="bg1"/>
                </a:solidFill>
                <a:latin typeface="楷体" panose="02010609060101010101" charset="-122"/>
                <a:ea typeface="楷体" panose="02010609060101010101" charset="-122"/>
                <a:cs typeface="楷体" panose="02010609060101010101" charset="-122"/>
              </a:rPr>
              <a:t>进而言之，从现实的过程看，</a:t>
            </a:r>
            <a:r>
              <a:rPr lang="zh-CN" altLang="en-US" sz="2400" i="1" u="sng" dirty="0">
                <a:solidFill>
                  <a:schemeClr val="bg1"/>
                </a:solidFill>
                <a:latin typeface="楷体" panose="02010609060101010101" charset="-122"/>
                <a:ea typeface="楷体" panose="02010609060101010101" charset="-122"/>
                <a:cs typeface="楷体" panose="02010609060101010101" charset="-122"/>
              </a:rPr>
              <a:t>“照着讲”“接着讲”</a:t>
            </a:r>
            <a:r>
              <a:rPr lang="zh-CN" altLang="en-US" sz="2400" dirty="0">
                <a:solidFill>
                  <a:schemeClr val="bg1"/>
                </a:solidFill>
                <a:latin typeface="楷体" panose="02010609060101010101" charset="-122"/>
                <a:ea typeface="楷体" panose="02010609060101010101" charset="-122"/>
                <a:cs typeface="楷体" panose="02010609060101010101" charset="-122"/>
              </a:rPr>
              <a:t>总是</a:t>
            </a:r>
            <a:r>
              <a:rPr lang="zh-CN" altLang="en-US" sz="2400" b="1" dirty="0">
                <a:solidFill>
                  <a:srgbClr val="FF0000"/>
                </a:solidFill>
                <a:latin typeface="楷体" panose="02010609060101010101" charset="-122"/>
                <a:ea typeface="楷体" panose="02010609060101010101" charset="-122"/>
                <a:cs typeface="楷体" panose="02010609060101010101" charset="-122"/>
              </a:rPr>
              <a:t>相互渗入</a:t>
            </a:r>
            <a:r>
              <a:rPr lang="en-US" altLang="zh-CN" sz="2400" dirty="0">
                <a:solidFill>
                  <a:schemeClr val="bg1"/>
                </a:solidFill>
                <a:latin typeface="楷体" panose="02010609060101010101" charset="-122"/>
                <a:ea typeface="楷体" panose="02010609060101010101" charset="-122"/>
                <a:cs typeface="楷体" panose="02010609060101010101" charset="-122"/>
              </a:rPr>
              <a:t>……</a:t>
            </a:r>
            <a:endParaRPr lang="en-US" altLang="zh-CN" sz="2400" dirty="0">
              <a:latin typeface="楷体" panose="02010609060101010101" charset="-122"/>
              <a:ea typeface="楷体" panose="02010609060101010101" charset="-122"/>
              <a:cs typeface="楷体" panose="02010609060101010101" charset="-122"/>
            </a:endParaRPr>
          </a:p>
          <a:p>
            <a:pPr marL="0" indent="0">
              <a:lnSpc>
                <a:spcPct val="120000"/>
              </a:lnSpc>
              <a:spcBef>
                <a:spcPct val="0"/>
              </a:spcBef>
              <a:buNone/>
            </a:pPr>
            <a:r>
              <a:rPr lang="en-US" altLang="zh-CN" sz="2400" b="1" dirty="0">
                <a:solidFill>
                  <a:schemeClr val="bg1"/>
                </a:solidFill>
                <a:latin typeface="宋体" panose="02010600030101010101" pitchFamily="2" charset="-122"/>
              </a:rPr>
              <a:t>C</a:t>
            </a:r>
            <a:r>
              <a:rPr lang="zh-CN" altLang="en-US" sz="2400" b="1" dirty="0">
                <a:solidFill>
                  <a:schemeClr val="bg1"/>
                </a:solidFill>
                <a:latin typeface="宋体" panose="02010600030101010101" pitchFamily="2" charset="-122"/>
              </a:rPr>
              <a:t>．“照着讲”内含“接着讲”，虽然能发扬以往的思想，但</a:t>
            </a:r>
            <a:r>
              <a:rPr lang="zh-CN" altLang="en-US" sz="2400" b="1" dirty="0">
                <a:solidFill>
                  <a:srgbClr val="FF0000"/>
                </a:solidFill>
                <a:latin typeface="宋体" panose="02010600030101010101" pitchFamily="2" charset="-122"/>
              </a:rPr>
              <a:t>无助于</a:t>
            </a:r>
            <a:r>
              <a:rPr lang="zh-CN" altLang="en-US" sz="2400" b="1" dirty="0">
                <a:solidFill>
                  <a:schemeClr val="bg1"/>
                </a:solidFill>
                <a:latin typeface="宋体" panose="02010600030101010101" pitchFamily="2" charset="-122"/>
              </a:rPr>
              <a:t>促进新思想生成。</a:t>
            </a:r>
            <a:endParaRPr lang="en-US" altLang="zh-CN" sz="2400" b="1" dirty="0">
              <a:solidFill>
                <a:schemeClr val="bg1"/>
              </a:solidFill>
              <a:latin typeface="宋体" panose="02010600030101010101" pitchFamily="2" charset="-122"/>
            </a:endParaRPr>
          </a:p>
          <a:p>
            <a:pPr marL="0" indent="0">
              <a:lnSpc>
                <a:spcPct val="120000"/>
              </a:lnSpc>
              <a:spcBef>
                <a:spcPct val="0"/>
              </a:spcBef>
              <a:buNone/>
            </a:pPr>
            <a:r>
              <a:rPr lang="zh-CN" altLang="en-US" sz="2400" dirty="0">
                <a:solidFill>
                  <a:srgbClr val="FF0000"/>
                </a:solidFill>
                <a:latin typeface="宋体" panose="02010600030101010101" pitchFamily="2" charset="-122"/>
              </a:rPr>
              <a:t>基于第</a:t>
            </a:r>
            <a:r>
              <a:rPr lang="en-US" altLang="zh-CN" sz="2400" dirty="0">
                <a:solidFill>
                  <a:srgbClr val="FF0000"/>
                </a:solidFill>
                <a:latin typeface="宋体" panose="02010600030101010101" pitchFamily="2" charset="-122"/>
              </a:rPr>
              <a:t>4</a:t>
            </a:r>
            <a:r>
              <a:rPr lang="zh-CN" altLang="en-US" sz="2400" dirty="0">
                <a:solidFill>
                  <a:srgbClr val="FF0000"/>
                </a:solidFill>
                <a:latin typeface="宋体" panose="02010600030101010101" pitchFamily="2" charset="-122"/>
              </a:rPr>
              <a:t>段分写部分第</a:t>
            </a:r>
            <a:r>
              <a:rPr lang="en-US" altLang="zh-CN" sz="2400" dirty="0">
                <a:solidFill>
                  <a:srgbClr val="FF0000"/>
                </a:solidFill>
                <a:latin typeface="宋体" panose="02010600030101010101" pitchFamily="2" charset="-122"/>
              </a:rPr>
              <a:t>1</a:t>
            </a:r>
            <a:r>
              <a:rPr lang="zh-CN" altLang="en-US" sz="2400" dirty="0">
                <a:solidFill>
                  <a:srgbClr val="FF0000"/>
                </a:solidFill>
                <a:latin typeface="宋体" panose="02010600030101010101" pitchFamily="2" charset="-122"/>
              </a:rPr>
              <a:t>层：</a:t>
            </a:r>
            <a:endParaRPr lang="en-US" altLang="zh-CN" sz="2400" dirty="0">
              <a:solidFill>
                <a:srgbClr val="FF0000"/>
              </a:solidFill>
              <a:latin typeface="宋体" panose="02010600030101010101" pitchFamily="2" charset="-122"/>
            </a:endParaRPr>
          </a:p>
          <a:p>
            <a:pPr marL="0" indent="0">
              <a:lnSpc>
                <a:spcPct val="120000"/>
              </a:lnSpc>
              <a:spcBef>
                <a:spcPct val="0"/>
              </a:spcBef>
              <a:buNone/>
            </a:pPr>
            <a:r>
              <a:rPr lang="zh-CN" altLang="en-US" sz="2400" dirty="0">
                <a:solidFill>
                  <a:schemeClr val="bg1"/>
                </a:solidFill>
                <a:latin typeface="楷体" panose="02010609060101010101" charset="-122"/>
                <a:ea typeface="楷体" panose="02010609060101010101" charset="-122"/>
                <a:cs typeface="楷体" panose="02010609060101010101" charset="-122"/>
              </a:rPr>
              <a:t>然而，</a:t>
            </a:r>
            <a:r>
              <a:rPr lang="zh-CN" altLang="en-US" sz="2400" b="1" dirty="0">
                <a:solidFill>
                  <a:srgbClr val="FF0000"/>
                </a:solidFill>
                <a:latin typeface="楷体" panose="02010609060101010101" charset="-122"/>
                <a:ea typeface="楷体" panose="02010609060101010101" charset="-122"/>
                <a:cs typeface="楷体" panose="02010609060101010101" charset="-122"/>
              </a:rPr>
              <a:t>仅仅</a:t>
            </a:r>
            <a:r>
              <a:rPr lang="zh-CN" altLang="en-US" sz="2400" dirty="0">
                <a:solidFill>
                  <a:schemeClr val="bg1"/>
                </a:solidFill>
                <a:latin typeface="楷体" panose="02010609060101010101" charset="-122"/>
                <a:ea typeface="楷体" panose="02010609060101010101" charset="-122"/>
                <a:cs typeface="楷体" panose="02010609060101010101" charset="-122"/>
              </a:rPr>
              <a:t>停留在“照着讲”，思想便容易止于过去，难以继续前行，</a:t>
            </a:r>
            <a:r>
              <a:rPr lang="zh-CN" altLang="en-US" sz="2400" b="1" dirty="0">
                <a:solidFill>
                  <a:srgbClr val="FF0000"/>
                </a:solidFill>
                <a:latin typeface="楷体" panose="02010609060101010101" charset="-122"/>
                <a:ea typeface="楷体" panose="02010609060101010101" charset="-122"/>
                <a:cs typeface="楷体" panose="02010609060101010101" charset="-122"/>
              </a:rPr>
              <a:t>可能无助于</a:t>
            </a:r>
            <a:r>
              <a:rPr lang="zh-CN" altLang="en-US" sz="2400" dirty="0">
                <a:solidFill>
                  <a:schemeClr val="bg1"/>
                </a:solidFill>
                <a:latin typeface="楷体" panose="02010609060101010101" charset="-122"/>
                <a:ea typeface="楷体" panose="02010609060101010101" charset="-122"/>
                <a:cs typeface="楷体" panose="02010609060101010101" charset="-122"/>
              </a:rPr>
              <a:t>思想的创新。</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内容占位符 2"/>
          <p:cNvSpPr>
            <a:spLocks noGrp="1"/>
          </p:cNvSpPr>
          <p:nvPr>
            <p:ph idx="4294967295"/>
          </p:nvPr>
        </p:nvSpPr>
        <p:spPr>
          <a:xfrm>
            <a:off x="123825" y="123825"/>
            <a:ext cx="8362315" cy="4895850"/>
          </a:xfrm>
        </p:spPr>
        <p:txBody>
          <a:bodyPr anchor="t">
            <a:normAutofit/>
          </a:bodyPr>
          <a:lstStyle/>
          <a:p>
            <a:pPr marL="0" indent="0" fontAlgn="auto">
              <a:lnSpc>
                <a:spcPct val="150000"/>
              </a:lnSpc>
              <a:spcBef>
                <a:spcPct val="0"/>
              </a:spcBef>
              <a:buNone/>
            </a:pPr>
            <a:r>
              <a:rPr lang="en-US" altLang="zh-CN" sz="1800" b="1" dirty="0">
                <a:solidFill>
                  <a:schemeClr val="bg1"/>
                </a:solidFill>
                <a:latin typeface="宋体" panose="02010600030101010101" pitchFamily="2" charset="-122"/>
              </a:rPr>
              <a:t>B</a:t>
            </a:r>
            <a:r>
              <a:rPr lang="zh-CN" altLang="en-US" sz="1800" b="1" dirty="0">
                <a:solidFill>
                  <a:schemeClr val="bg1"/>
                </a:solidFill>
                <a:latin typeface="宋体" panose="02010600030101010101" pitchFamily="2" charset="-122"/>
              </a:rPr>
              <a:t>．面对中西思想的交融与互动，“新子学”</a:t>
            </a:r>
            <a:r>
              <a:rPr lang="zh-CN" altLang="en-US" sz="1800" b="1" dirty="0">
                <a:solidFill>
                  <a:srgbClr val="FF0000"/>
                </a:solidFill>
                <a:latin typeface="宋体" panose="02010600030101010101" pitchFamily="2" charset="-122"/>
              </a:rPr>
              <a:t>应该同时致力于</a:t>
            </a:r>
            <a:r>
              <a:rPr lang="zh-CN" altLang="en-US" sz="1800" b="1" dirty="0">
                <a:solidFill>
                  <a:schemeClr val="bg1"/>
                </a:solidFill>
                <a:latin typeface="宋体" panose="02010600030101010101" pitchFamily="2" charset="-122"/>
              </a:rPr>
              <a:t>中国和世界文化的建构。</a:t>
            </a:r>
          </a:p>
          <a:p>
            <a:pPr marL="0" indent="0" fontAlgn="auto">
              <a:lnSpc>
                <a:spcPct val="150000"/>
              </a:lnSpc>
              <a:spcBef>
                <a:spcPct val="0"/>
              </a:spcBef>
              <a:buNone/>
            </a:pPr>
            <a:r>
              <a:rPr lang="en-US" altLang="zh-CN" sz="1800" b="1" dirty="0">
                <a:solidFill>
                  <a:schemeClr val="bg1"/>
                </a:solidFill>
                <a:latin typeface="宋体" panose="02010600030101010101" pitchFamily="2" charset="-122"/>
              </a:rPr>
              <a:t>D</a:t>
            </a:r>
            <a:r>
              <a:rPr lang="zh-CN" altLang="en-US" sz="1800" b="1" dirty="0">
                <a:solidFill>
                  <a:schemeClr val="bg1"/>
                </a:solidFill>
                <a:latin typeface="宋体" panose="02010600030101010101" pitchFamily="2" charset="-122"/>
              </a:rPr>
              <a:t>．“新子学”要参与世界文化的发展，</a:t>
            </a:r>
            <a:r>
              <a:rPr lang="zh-CN" altLang="en-US" sz="1800" b="1" dirty="0">
                <a:solidFill>
                  <a:srgbClr val="FF0000"/>
                </a:solidFill>
                <a:latin typeface="宋体" panose="02010600030101010101" pitchFamily="2" charset="-122"/>
              </a:rPr>
              <a:t>就有必要</a:t>
            </a:r>
            <a:r>
              <a:rPr lang="zh-CN" altLang="en-US" sz="1800" b="1" dirty="0">
                <a:solidFill>
                  <a:schemeClr val="bg1"/>
                </a:solidFill>
                <a:latin typeface="宋体" panose="02010600030101010101" pitchFamily="2" charset="-122"/>
              </a:rPr>
              <a:t>从“照着讲”逐渐过渡到“接着讲”。</a:t>
            </a:r>
            <a:endParaRPr lang="en-US" altLang="zh-CN" sz="1800" b="1" dirty="0">
              <a:solidFill>
                <a:schemeClr val="bg1"/>
              </a:solidFill>
              <a:latin typeface="宋体" panose="02010600030101010101" pitchFamily="2" charset="-122"/>
            </a:endParaRPr>
          </a:p>
          <a:p>
            <a:pPr marL="0" indent="0" fontAlgn="auto">
              <a:lnSpc>
                <a:spcPct val="150000"/>
              </a:lnSpc>
              <a:spcBef>
                <a:spcPct val="0"/>
              </a:spcBef>
              <a:buNone/>
            </a:pPr>
            <a:r>
              <a:rPr lang="zh-CN" altLang="en-US" sz="2400" dirty="0">
                <a:solidFill>
                  <a:srgbClr val="FF0000"/>
                </a:solidFill>
                <a:latin typeface="宋体" panose="02010600030101010101" pitchFamily="2" charset="-122"/>
              </a:rPr>
              <a:t>基于第</a:t>
            </a:r>
            <a:r>
              <a:rPr lang="en-US" altLang="zh-CN" sz="2400" dirty="0">
                <a:solidFill>
                  <a:srgbClr val="FF0000"/>
                </a:solidFill>
                <a:latin typeface="宋体" panose="02010600030101010101" pitchFamily="2" charset="-122"/>
              </a:rPr>
              <a:t>3</a:t>
            </a:r>
            <a:r>
              <a:rPr lang="zh-CN" altLang="en-US" sz="2400" dirty="0">
                <a:solidFill>
                  <a:srgbClr val="FF0000"/>
                </a:solidFill>
                <a:latin typeface="宋体" panose="02010600030101010101" pitchFamily="2" charset="-122"/>
              </a:rPr>
              <a:t>段和第</a:t>
            </a:r>
            <a:r>
              <a:rPr lang="en-US" altLang="zh-CN" sz="2400" dirty="0">
                <a:solidFill>
                  <a:srgbClr val="FF0000"/>
                </a:solidFill>
                <a:latin typeface="宋体" panose="02010600030101010101" pitchFamily="2" charset="-122"/>
              </a:rPr>
              <a:t>4</a:t>
            </a:r>
            <a:r>
              <a:rPr lang="zh-CN" altLang="en-US" sz="2400" dirty="0">
                <a:solidFill>
                  <a:srgbClr val="FF0000"/>
                </a:solidFill>
                <a:latin typeface="宋体" panose="02010600030101010101" pitchFamily="2" charset="-122"/>
              </a:rPr>
              <a:t>段</a:t>
            </a:r>
            <a:endParaRPr lang="en-US" altLang="zh-CN" sz="2400" dirty="0">
              <a:solidFill>
                <a:srgbClr val="FF0000"/>
              </a:solidFill>
              <a:latin typeface="宋体" panose="02010600030101010101" pitchFamily="2" charset="-122"/>
            </a:endParaRPr>
          </a:p>
          <a:p>
            <a:pPr marL="0" indent="0" fontAlgn="auto">
              <a:lnSpc>
                <a:spcPct val="150000"/>
              </a:lnSpc>
              <a:spcBef>
                <a:spcPct val="0"/>
              </a:spcBef>
              <a:buNone/>
            </a:pPr>
            <a:r>
              <a:rPr lang="zh-CN" altLang="en-US" sz="1600" dirty="0">
                <a:solidFill>
                  <a:srgbClr val="FFFF00"/>
                </a:solidFill>
                <a:latin typeface="楷体" panose="02010609060101010101" charset="-122"/>
                <a:ea typeface="楷体" panose="02010609060101010101" charset="-122"/>
                <a:cs typeface="楷体" panose="02010609060101010101" charset="-122"/>
              </a:rPr>
              <a:t>第</a:t>
            </a:r>
            <a:r>
              <a:rPr lang="en-US" altLang="zh-CN" sz="1600" dirty="0">
                <a:solidFill>
                  <a:srgbClr val="FFFF00"/>
                </a:solidFill>
                <a:latin typeface="楷体" panose="02010609060101010101" charset="-122"/>
                <a:ea typeface="楷体" panose="02010609060101010101" charset="-122"/>
                <a:cs typeface="楷体" panose="02010609060101010101" charset="-122"/>
              </a:rPr>
              <a:t>3</a:t>
            </a:r>
            <a:r>
              <a:rPr lang="zh-CN" altLang="en-US" sz="1600" dirty="0">
                <a:solidFill>
                  <a:srgbClr val="FFFF00"/>
                </a:solidFill>
                <a:latin typeface="楷体" panose="02010609060101010101" charset="-122"/>
                <a:ea typeface="楷体" panose="02010609060101010101" charset="-122"/>
                <a:cs typeface="楷体" panose="02010609060101010101" charset="-122"/>
              </a:rPr>
              <a:t>段</a:t>
            </a:r>
            <a:r>
              <a:rPr lang="zh-CN" altLang="en-US" sz="1600" dirty="0">
                <a:solidFill>
                  <a:schemeClr val="bg1"/>
                </a:solidFill>
                <a:latin typeface="楷体" panose="02010609060101010101" charset="-122"/>
                <a:ea typeface="楷体" panose="02010609060101010101" charset="-122"/>
                <a:cs typeface="楷体" panose="02010609060101010101" charset="-122"/>
              </a:rPr>
              <a:t>：在中西之学已相遇的背景下，“接着讲”同时展开为中西之学的交融，从更深的层次看，这种交融具体展开为世界文化的建构与发展过程。</a:t>
            </a:r>
            <a:r>
              <a:rPr lang="zh-CN" altLang="en-US" sz="1600" dirty="0">
                <a:solidFill>
                  <a:srgbClr val="FF0000"/>
                </a:solidFill>
                <a:latin typeface="楷体" panose="02010609060101010101" charset="-122"/>
                <a:ea typeface="楷体" panose="02010609060101010101" charset="-122"/>
                <a:cs typeface="楷体" panose="02010609060101010101" charset="-122"/>
              </a:rPr>
              <a:t>中国思想文化传统与西方的思想文化传统都构成了世界文化的重要资源，而世界文化的发展，则以二者的互动为其重要前提。</a:t>
            </a:r>
            <a:r>
              <a:rPr lang="zh-CN" altLang="en-US" sz="1600" b="1" dirty="0">
                <a:solidFill>
                  <a:schemeClr val="bg1"/>
                </a:solidFill>
                <a:latin typeface="楷体" panose="02010609060101010101" charset="-122"/>
                <a:ea typeface="楷体" panose="02010609060101010101" charset="-122"/>
                <a:cs typeface="楷体" panose="02010609060101010101" charset="-122"/>
              </a:rPr>
              <a:t>这一意义上的“新子学”，同时表现为世界文化发展过程中创造性的思想系统。</a:t>
            </a:r>
          </a:p>
          <a:p>
            <a:pPr marL="0" indent="0" fontAlgn="auto">
              <a:lnSpc>
                <a:spcPct val="150000"/>
              </a:lnSpc>
              <a:spcBef>
                <a:spcPct val="0"/>
              </a:spcBef>
              <a:buNone/>
            </a:pPr>
            <a:r>
              <a:rPr lang="zh-CN" altLang="en-US" sz="1600" b="1" dirty="0">
                <a:solidFill>
                  <a:srgbClr val="FFFF00"/>
                </a:solidFill>
                <a:latin typeface="楷体" panose="02010609060101010101" charset="-122"/>
                <a:ea typeface="楷体" panose="02010609060101010101" charset="-122"/>
                <a:cs typeface="楷体" panose="02010609060101010101" charset="-122"/>
              </a:rPr>
              <a:t>第</a:t>
            </a:r>
            <a:r>
              <a:rPr lang="en-US" altLang="zh-CN" sz="1600" b="1" dirty="0">
                <a:solidFill>
                  <a:srgbClr val="FFFF00"/>
                </a:solidFill>
                <a:latin typeface="楷体" panose="02010609060101010101" charset="-122"/>
                <a:ea typeface="楷体" panose="02010609060101010101" charset="-122"/>
                <a:cs typeface="楷体" panose="02010609060101010101" charset="-122"/>
              </a:rPr>
              <a:t>4</a:t>
            </a:r>
            <a:r>
              <a:rPr lang="zh-CN" altLang="en-US" sz="1600" b="1" dirty="0">
                <a:solidFill>
                  <a:srgbClr val="FFFF00"/>
                </a:solidFill>
                <a:latin typeface="楷体" panose="02010609060101010101" charset="-122"/>
                <a:ea typeface="楷体" panose="02010609060101010101" charset="-122"/>
                <a:cs typeface="楷体" panose="02010609060101010101" charset="-122"/>
              </a:rPr>
              <a:t>段</a:t>
            </a:r>
            <a:r>
              <a:rPr lang="zh-CN" altLang="en-US" sz="1600" b="1" dirty="0">
                <a:solidFill>
                  <a:schemeClr val="bg1"/>
                </a:solidFill>
                <a:latin typeface="楷体" panose="02010609060101010101" charset="-122"/>
                <a:ea typeface="楷体" panose="02010609060101010101" charset="-122"/>
                <a:cs typeface="楷体" panose="02010609060101010101" charset="-122"/>
              </a:rPr>
              <a:t>：进而言之，从现实的过程看。“照着讲”与“接着讲”总是相互渗入:“照着讲”包含对以往思想的逻辑重构与理论阐释，这种重构与阐释已内含“接着讲”;“接着讲”基于已有的思想发展，也相应地内含“照着讲”。</a:t>
            </a:r>
            <a:r>
              <a:rPr lang="zh-CN" altLang="en-US" sz="1600" b="1" dirty="0">
                <a:solidFill>
                  <a:srgbClr val="FF0000"/>
                </a:solidFill>
                <a:latin typeface="楷体" panose="02010609060101010101" charset="-122"/>
                <a:ea typeface="楷体" panose="02010609060101010101" charset="-122"/>
                <a:cs typeface="楷体" panose="02010609060101010101" charset="-122"/>
              </a:rPr>
              <a:t>“新子学”应追求“照着讲”与“接着讲”的统一。</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65910" y="120650"/>
            <a:ext cx="5815965" cy="994410"/>
          </a:xfrm>
        </p:spPr>
        <p:txBody>
          <a:bodyPr/>
          <a:lstStyle/>
          <a:p>
            <a:r>
              <a:rPr lang="zh-CN" altLang="en-US" dirty="0">
                <a:solidFill>
                  <a:srgbClr val="FFFF00"/>
                </a:solidFill>
              </a:rPr>
              <a:t>把握作者观点，正确推理判断</a:t>
            </a:r>
          </a:p>
        </p:txBody>
      </p:sp>
      <p:pic>
        <p:nvPicPr>
          <p:cNvPr id="4" name="Picture 2" descr="W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21040" y="910511"/>
            <a:ext cx="8704414" cy="3827767"/>
          </a:xfrm>
          <a:prstGeom prst="rect">
            <a:avLst/>
          </a:prstGeom>
          <a:solidFill>
            <a:schemeClr val="bg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62795" y="1360368"/>
            <a:ext cx="7448841" cy="2318654"/>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标题 1"/>
          <p:cNvSpPr>
            <a:spLocks noGrp="1"/>
          </p:cNvSpPr>
          <p:nvPr>
            <p:ph type="title" idx="4294967295"/>
          </p:nvPr>
        </p:nvSpPr>
        <p:spPr>
          <a:xfrm>
            <a:off x="2045335" y="489585"/>
            <a:ext cx="6172200" cy="857250"/>
          </a:xfrm>
        </p:spPr>
        <p:txBody>
          <a:bodyPr anchor="ctr"/>
          <a:lstStyle/>
          <a:p>
            <a:r>
              <a:rPr lang="zh-CN" altLang="en-US" b="1" dirty="0">
                <a:solidFill>
                  <a:srgbClr val="FF0000"/>
                </a:solidFill>
                <a:latin typeface="黑体" panose="02010609060101010101" pitchFamily="49" charset="-122"/>
                <a:ea typeface="黑体" panose="02010609060101010101" pitchFamily="49" charset="-122"/>
              </a:rPr>
              <a:t>现代文阅读（实用类）</a:t>
            </a:r>
            <a:endParaRPr lang="zh-CN" altLang="en-US" dirty="0"/>
          </a:p>
        </p:txBody>
      </p:sp>
      <p:sp>
        <p:nvSpPr>
          <p:cNvPr id="336898" name="TextBox 4"/>
          <p:cNvSpPr txBox="1"/>
          <p:nvPr/>
        </p:nvSpPr>
        <p:spPr>
          <a:xfrm>
            <a:off x="820738" y="1346994"/>
            <a:ext cx="7267575" cy="3373120"/>
          </a:xfrm>
          <a:prstGeom prst="rect">
            <a:avLst/>
          </a:prstGeom>
          <a:noFill/>
          <a:ln w="9525">
            <a:noFill/>
          </a:ln>
        </p:spPr>
        <p:txBody>
          <a:bodyPr wrap="square" anchor="t">
            <a:spAutoFit/>
          </a:bodyPr>
          <a:lstStyle/>
          <a:p>
            <a:pPr>
              <a:lnSpc>
                <a:spcPts val="3965"/>
              </a:lnSpc>
            </a:pPr>
            <a:r>
              <a:rPr lang="en-US" altLang="zh-CN" sz="1500" b="1" dirty="0">
                <a:latin typeface="宋体" panose="02010600030101010101" pitchFamily="2" charset="-122"/>
                <a:ea typeface="宋体" panose="02010600030101010101" pitchFamily="2" charset="-122"/>
              </a:rPr>
              <a:t>    </a:t>
            </a:r>
            <a:r>
              <a:rPr lang="en-US" altLang="zh-CN" sz="2100" b="1" dirty="0">
                <a:latin typeface="楷体" panose="02010609060101010101" charset="-122"/>
                <a:ea typeface="楷体" panose="02010609060101010101" charset="-122"/>
              </a:rPr>
              <a:t> </a:t>
            </a:r>
            <a:r>
              <a:rPr lang="zh-CN" altLang="zh-CN" sz="2100" b="1" dirty="0">
                <a:solidFill>
                  <a:schemeClr val="bg1"/>
                </a:solidFill>
                <a:latin typeface="楷体" panose="02010609060101010101" charset="-122"/>
                <a:ea typeface="楷体" panose="02010609060101010101" charset="-122"/>
              </a:rPr>
              <a:t>实用类文本阅读是包含图表在内的非连续性文本阅读。</a:t>
            </a:r>
            <a:r>
              <a:rPr lang="zh-CN" altLang="en-US" sz="2100" b="1" dirty="0">
                <a:solidFill>
                  <a:schemeClr val="bg1"/>
                </a:solidFill>
                <a:latin typeface="楷体" panose="02010609060101010101" charset="-122"/>
                <a:ea typeface="楷体" panose="02010609060101010101" charset="-122"/>
              </a:rPr>
              <a:t>它</a:t>
            </a:r>
            <a:r>
              <a:rPr lang="zh-CN" altLang="zh-CN" sz="2100" b="1" dirty="0">
                <a:solidFill>
                  <a:schemeClr val="bg1"/>
                </a:solidFill>
                <a:latin typeface="楷体" panose="02010609060101010101" charset="-122"/>
                <a:ea typeface="楷体" panose="02010609060101010101" charset="-122"/>
              </a:rPr>
              <a:t>的文本注重真实性和实用性，要求学生能够了解文体的基本特征，准确解读文本，筛选整合信息，分析原文内容。</a:t>
            </a:r>
            <a:r>
              <a:rPr lang="zh-CN" altLang="zh-CN" sz="2100" b="1" dirty="0">
                <a:solidFill>
                  <a:srgbClr val="FFFF00"/>
                </a:solidFill>
                <a:latin typeface="楷体" panose="02010609060101010101" charset="-122"/>
                <a:ea typeface="楷体" panose="02010609060101010101" charset="-122"/>
              </a:rPr>
              <a:t>实用类文本阅读的目的性非常明确，文本材料总要基于一定的逻辑进行谋篇布局。阅读时，应该认识到文本背后的逻辑架构，对其行文内容进行分析。</a:t>
            </a:r>
          </a:p>
          <a:p>
            <a:r>
              <a:rPr lang="en-US" altLang="zh-CN" sz="1500" b="1" dirty="0">
                <a:latin typeface="宋体" panose="02010600030101010101" pitchFamily="2" charset="-122"/>
                <a:ea typeface="宋体" panose="02010600030101010101" pitchFamily="2" charset="-122"/>
              </a:rPr>
              <a:t>    </a:t>
            </a:r>
            <a:endParaRPr lang="zh-CN" altLang="en-US" sz="1500" b="1" dirty="0">
              <a:latin typeface="宋体" panose="02010600030101010101" pitchFamily="2" charset="-122"/>
              <a:ea typeface="宋体" panose="02010600030101010101" pitchFamily="2"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31165" y="949960"/>
          <a:ext cx="8338820" cy="3552190"/>
        </p:xfrm>
        <a:graphic>
          <a:graphicData uri="http://schemas.openxmlformats.org/drawingml/2006/table">
            <a:tbl>
              <a:tblPr/>
              <a:tblGrid>
                <a:gridCol w="1788160"/>
                <a:gridCol w="2592705"/>
                <a:gridCol w="1576070"/>
                <a:gridCol w="553085"/>
                <a:gridCol w="593725"/>
                <a:gridCol w="560705"/>
                <a:gridCol w="674370"/>
              </a:tblGrid>
              <a:tr h="332740">
                <a:tc gridSpan="3">
                  <a:txBody>
                    <a:bodyPr/>
                    <a:lstStyle/>
                    <a:p>
                      <a:pPr algn="ctr" fontAlgn="ctr"/>
                      <a:r>
                        <a:rPr lang="zh-CN" altLang="en-US" sz="2100" b="0" i="0" u="none" strike="noStrike" dirty="0">
                          <a:solidFill>
                            <a:schemeClr val="bg1"/>
                          </a:solidFill>
                          <a:effectLst/>
                          <a:latin typeface="等线" panose="02010600030101010101" pitchFamily="2" charset="-122"/>
                          <a:ea typeface="等线" panose="02010600030101010101" pitchFamily="2" charset="-122"/>
                        </a:rPr>
                        <a:t>题目信息</a:t>
                      </a:r>
                    </a:p>
                  </a:txBody>
                  <a:tcPr marL="7143" marR="7143" marT="7143" marB="0" anchor="ctr">
                    <a:lnL>
                      <a:noFill/>
                    </a:lnL>
                    <a:lnR>
                      <a:noFill/>
                    </a:lnR>
                    <a:lnT>
                      <a:noFill/>
                    </a:lnT>
                    <a:lnB>
                      <a:noFill/>
                    </a:lnB>
                    <a:solidFill>
                      <a:srgbClr val="002060"/>
                    </a:solidFill>
                  </a:tcPr>
                </a:tc>
                <a:tc hMerge="1">
                  <a:txBody>
                    <a:bodyPr/>
                    <a:lstStyle/>
                    <a:p>
                      <a:endParaRPr lang="zh-CN"/>
                    </a:p>
                  </a:txBody>
                  <a:tcPr/>
                </a:tc>
                <a:tc hMerge="1">
                  <a:txBody>
                    <a:bodyPr/>
                    <a:lstStyle/>
                    <a:p>
                      <a:endParaRPr lang="zh-CN"/>
                    </a:p>
                  </a:txBody>
                  <a:tcPr/>
                </a:tc>
                <a:tc gridSpan="4">
                  <a:txBody>
                    <a:bodyPr/>
                    <a:lstStyle/>
                    <a:p>
                      <a:pPr algn="ctr" fontAlgn="ctr"/>
                      <a:r>
                        <a:rPr lang="zh-CN" altLang="en-US" sz="2100" b="0" i="0" u="none" strike="noStrike">
                          <a:solidFill>
                            <a:schemeClr val="bg1"/>
                          </a:solidFill>
                          <a:effectLst/>
                          <a:latin typeface="等线" panose="02010600030101010101" pitchFamily="2" charset="-122"/>
                          <a:ea typeface="等线" panose="02010600030101010101" pitchFamily="2" charset="-122"/>
                        </a:rPr>
                        <a:t>考点考向</a:t>
                      </a:r>
                    </a:p>
                  </a:txBody>
                  <a:tcPr marL="7143" marR="7143" marT="7143" marB="0" anchor="ctr">
                    <a:lnL>
                      <a:noFill/>
                    </a:lnL>
                    <a:lnR>
                      <a:noFill/>
                    </a:lnR>
                    <a:lnT>
                      <a:noFill/>
                    </a:lnT>
                    <a:lnB>
                      <a:noFill/>
                    </a:lnB>
                    <a:solidFill>
                      <a:srgbClr val="002060"/>
                    </a:solidFill>
                  </a:tcPr>
                </a:tc>
                <a:tc hMerge="1">
                  <a:txBody>
                    <a:bodyPr/>
                    <a:lstStyle/>
                    <a:p>
                      <a:endParaRPr lang="zh-CN"/>
                    </a:p>
                  </a:txBody>
                  <a:tcPr/>
                </a:tc>
                <a:tc hMerge="1">
                  <a:txBody>
                    <a:bodyPr/>
                    <a:lstStyle/>
                    <a:p>
                      <a:endParaRPr lang="zh-CN"/>
                    </a:p>
                  </a:txBody>
                  <a:tcPr/>
                </a:tc>
                <a:tc hMerge="1">
                  <a:txBody>
                    <a:bodyPr/>
                    <a:lstStyle/>
                    <a:p>
                      <a:endParaRPr lang="zh-CN"/>
                    </a:p>
                  </a:txBody>
                  <a:tcPr/>
                </a:tc>
              </a:tr>
              <a:tr h="333375">
                <a:tc rowSpan="2">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年份</a:t>
                      </a:r>
                      <a:r>
                        <a:rPr lang="en-US" altLang="zh-CN" sz="1800" b="0" i="0" u="none" strike="noStrike" dirty="0">
                          <a:solidFill>
                            <a:schemeClr val="bg1"/>
                          </a:solidFill>
                          <a:effectLst/>
                          <a:latin typeface="等线" panose="02010600030101010101" pitchFamily="2" charset="-122"/>
                          <a:ea typeface="等线" panose="02010600030101010101" pitchFamily="2" charset="-122"/>
                        </a:rPr>
                        <a:t>·</a:t>
                      </a:r>
                      <a:r>
                        <a:rPr lang="zh-CN" altLang="en-US" sz="1800" b="0" i="0" u="none" strike="noStrike" dirty="0">
                          <a:solidFill>
                            <a:schemeClr val="bg1"/>
                          </a:solidFill>
                          <a:effectLst/>
                          <a:latin typeface="等线" panose="02010600030101010101" pitchFamily="2" charset="-122"/>
                          <a:ea typeface="等线" panose="02010600030101010101" pitchFamily="2" charset="-122"/>
                        </a:rPr>
                        <a:t>卷别</a:t>
                      </a:r>
                    </a:p>
                  </a:txBody>
                  <a:tcPr marL="7143" marR="7143" marT="7143" marB="0" anchor="ctr">
                    <a:lnL>
                      <a:noFill/>
                    </a:lnL>
                    <a:lnR>
                      <a:noFill/>
                    </a:lnR>
                    <a:lnT>
                      <a:noFill/>
                    </a:lnT>
                    <a:lnB>
                      <a:noFill/>
                    </a:lnB>
                    <a:solidFill>
                      <a:srgbClr val="002060"/>
                    </a:solidFill>
                  </a:tcPr>
                </a:tc>
                <a:tc rowSpan="2">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主题</a:t>
                      </a:r>
                    </a:p>
                  </a:txBody>
                  <a:tcPr marL="7143" marR="7143" marT="7143" marB="0" anchor="ctr">
                    <a:lnL>
                      <a:noFill/>
                    </a:lnL>
                    <a:lnR>
                      <a:noFill/>
                    </a:lnR>
                    <a:lnT>
                      <a:noFill/>
                    </a:lnT>
                    <a:lnB>
                      <a:noFill/>
                    </a:lnB>
                    <a:solidFill>
                      <a:srgbClr val="002060"/>
                    </a:solidFill>
                  </a:tcPr>
                </a:tc>
                <a:tc rowSpan="2">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类型</a:t>
                      </a:r>
                    </a:p>
                  </a:txBody>
                  <a:tcPr marL="7143" marR="7143" marT="7143" marB="0" anchor="ctr">
                    <a:lnL>
                      <a:noFill/>
                    </a:lnL>
                    <a:lnR>
                      <a:noFill/>
                    </a:lnR>
                    <a:lnT>
                      <a:noFill/>
                    </a:lnT>
                    <a:lnB>
                      <a:noFill/>
                    </a:lnB>
                    <a:solidFill>
                      <a:srgbClr val="002060"/>
                    </a:solidFill>
                  </a:tcPr>
                </a:tc>
                <a:tc gridSpan="2">
                  <a:txBody>
                    <a:bodyPr/>
                    <a:lstStyle/>
                    <a:p>
                      <a:pPr algn="ctr" fontAlgn="ctr"/>
                      <a:r>
                        <a:rPr lang="zh-CN" altLang="en-US" sz="2100" b="0" i="0" u="none" strike="noStrike" dirty="0">
                          <a:solidFill>
                            <a:schemeClr val="bg1"/>
                          </a:solidFill>
                          <a:effectLst/>
                          <a:latin typeface="等线" panose="02010600030101010101" pitchFamily="2" charset="-122"/>
                          <a:ea typeface="等线" panose="02010600030101010101" pitchFamily="2" charset="-122"/>
                        </a:rPr>
                        <a:t>选择题</a:t>
                      </a:r>
                    </a:p>
                  </a:txBody>
                  <a:tcPr marL="7143" marR="7143" marT="7143" marB="0" anchor="ctr">
                    <a:lnL>
                      <a:noFill/>
                    </a:lnL>
                    <a:lnR>
                      <a:noFill/>
                    </a:lnR>
                    <a:lnT>
                      <a:noFill/>
                    </a:lnT>
                    <a:lnB>
                      <a:noFill/>
                    </a:lnB>
                    <a:solidFill>
                      <a:srgbClr val="002060"/>
                    </a:solidFill>
                  </a:tcPr>
                </a:tc>
                <a:tc hMerge="1">
                  <a:txBody>
                    <a:bodyPr/>
                    <a:lstStyle/>
                    <a:p>
                      <a:endParaRPr lang="zh-CN"/>
                    </a:p>
                  </a:txBody>
                  <a:tcPr marL="9525" marR="9525" marT="9525" marB="0" anchor="ctr">
                    <a:lnL>
                      <a:noFill/>
                    </a:lnL>
                    <a:lnR>
                      <a:noFill/>
                    </a:lnR>
                    <a:lnT>
                      <a:noFill/>
                    </a:lnT>
                    <a:lnB>
                      <a:noFill/>
                    </a:lnB>
                  </a:tcPr>
                </a:tc>
                <a:tc gridSpan="2">
                  <a:txBody>
                    <a:bodyPr/>
                    <a:lstStyle/>
                    <a:p>
                      <a:pPr algn="ctr" fontAlgn="ctr"/>
                      <a:r>
                        <a:rPr lang="zh-CN" altLang="en-US" sz="2100" b="0" i="0" u="none" strike="noStrike" dirty="0">
                          <a:solidFill>
                            <a:schemeClr val="bg1"/>
                          </a:solidFill>
                          <a:effectLst/>
                          <a:latin typeface="等线" panose="02010600030101010101" pitchFamily="2" charset="-122"/>
                          <a:ea typeface="等线" panose="02010600030101010101" pitchFamily="2" charset="-122"/>
                        </a:rPr>
                        <a:t>简答题</a:t>
                      </a:r>
                    </a:p>
                  </a:txBody>
                  <a:tcPr marL="7143" marR="7143" marT="7143" marB="0" anchor="ctr">
                    <a:lnL>
                      <a:noFill/>
                    </a:lnL>
                    <a:lnR>
                      <a:noFill/>
                    </a:lnR>
                    <a:lnT>
                      <a:noFill/>
                    </a:lnT>
                    <a:lnB>
                      <a:noFill/>
                    </a:lnB>
                    <a:solidFill>
                      <a:srgbClr val="002060"/>
                    </a:solidFill>
                  </a:tcPr>
                </a:tc>
                <a:tc hMerge="1">
                  <a:txBody>
                    <a:bodyPr/>
                    <a:lstStyle/>
                    <a:p>
                      <a:endParaRPr lang="zh-CN"/>
                    </a:p>
                  </a:txBody>
                  <a:tcPr marL="9525" marR="9525" marT="9525" marB="0" anchor="ctr">
                    <a:lnL>
                      <a:noFill/>
                    </a:lnL>
                    <a:lnR>
                      <a:noFill/>
                    </a:lnR>
                    <a:lnT>
                      <a:noFill/>
                    </a:lnT>
                    <a:lnB>
                      <a:noFill/>
                    </a:lnB>
                  </a:tcPr>
                </a:tc>
              </a:tr>
              <a:tr h="845185">
                <a:tc vMerge="1">
                  <a:txBody>
                    <a:bodyPr/>
                    <a:lstStyle/>
                    <a:p>
                      <a:endParaRPr lang="zh-CN"/>
                    </a:p>
                  </a:txBody>
                  <a:tcPr marL="9525" marR="9525" marT="9525" marB="0" anchor="ctr">
                    <a:lnL>
                      <a:noFill/>
                    </a:lnL>
                    <a:lnR>
                      <a:noFill/>
                    </a:lnR>
                    <a:lnT>
                      <a:noFill/>
                    </a:lnT>
                    <a:lnB>
                      <a:noFill/>
                    </a:lnB>
                  </a:tcPr>
                </a:tc>
                <a:tc vMerge="1">
                  <a:txBody>
                    <a:bodyPr/>
                    <a:lstStyle/>
                    <a:p>
                      <a:endParaRPr lang="zh-CN"/>
                    </a:p>
                  </a:txBody>
                  <a:tcPr marL="9525" marR="9525" marT="9525" marB="0" anchor="ctr">
                    <a:lnL>
                      <a:noFill/>
                    </a:lnL>
                    <a:lnR>
                      <a:noFill/>
                    </a:lnR>
                    <a:lnT>
                      <a:noFill/>
                    </a:lnT>
                    <a:lnB>
                      <a:noFill/>
                    </a:lnB>
                  </a:tcPr>
                </a:tc>
                <a:tc vMerge="1">
                  <a:txBody>
                    <a:bodyPr/>
                    <a:lstStyle/>
                    <a:p>
                      <a:endParaRPr lang="zh-CN"/>
                    </a:p>
                  </a:txBody>
                  <a:tcPr marL="9525" marR="9525" marT="9525" marB="0" anchor="ctr">
                    <a:lnL>
                      <a:noFill/>
                    </a:lnL>
                    <a:lnR>
                      <a:noFill/>
                    </a:lnR>
                    <a:lnT>
                      <a:noFill/>
                    </a:lnT>
                    <a:lnB>
                      <a:noFill/>
                    </a:lnB>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筛选整合</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概括分析</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筛选概括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侧重点比较</a:t>
                      </a:r>
                    </a:p>
                  </a:txBody>
                  <a:tcPr marL="7143" marR="7143" marT="7143" marB="0" anchor="ctr">
                    <a:lnL>
                      <a:noFill/>
                    </a:lnL>
                    <a:lnR>
                      <a:noFill/>
                    </a:lnR>
                    <a:lnT>
                      <a:noFill/>
                    </a:lnT>
                    <a:lnB>
                      <a:noFill/>
                    </a:lnB>
                    <a:solidFill>
                      <a:srgbClr val="002060"/>
                    </a:solidFill>
                  </a:tcPr>
                </a:tc>
              </a:tr>
              <a:tr h="332740">
                <a:tc>
                  <a:txBody>
                    <a:bodyPr/>
                    <a:lstStyle/>
                    <a:p>
                      <a:pPr algn="l" fontAlgn="ctr"/>
                      <a:r>
                        <a:rPr lang="en-US" altLang="zh-CN" sz="1800" b="0" i="0" u="none" strike="noStrike" dirty="0">
                          <a:solidFill>
                            <a:schemeClr val="bg1"/>
                          </a:solidFill>
                          <a:effectLst/>
                          <a:latin typeface="等线" panose="02010600030101010101" pitchFamily="2" charset="-122"/>
                          <a:ea typeface="等线" panose="02010600030101010101" pitchFamily="2" charset="-122"/>
                        </a:rPr>
                        <a:t>2018·</a:t>
                      </a:r>
                      <a:r>
                        <a:rPr lang="zh-CN" altLang="en-US" sz="18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dirty="0">
                          <a:solidFill>
                            <a:schemeClr val="bg1"/>
                          </a:solidFill>
                          <a:effectLst/>
                          <a:latin typeface="等线" panose="02010600030101010101" pitchFamily="2" charset="-122"/>
                          <a:ea typeface="等线" panose="02010600030101010101" pitchFamily="2" charset="-122"/>
                        </a:rPr>
                        <a:t>Ⅰ</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量子通信研究</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r>
              <a:tr h="332740">
                <a:tc>
                  <a:txBody>
                    <a:bodyPr/>
                    <a:lstStyle/>
                    <a:p>
                      <a:pPr algn="l" fontAlgn="ctr"/>
                      <a:r>
                        <a:rPr lang="en-US" altLang="zh-CN" sz="1800" b="0" i="0" u="none" strike="noStrike">
                          <a:solidFill>
                            <a:schemeClr val="bg1"/>
                          </a:solidFill>
                          <a:effectLst/>
                          <a:latin typeface="等线" panose="02010600030101010101" pitchFamily="2" charset="-122"/>
                          <a:ea typeface="等线" panose="02010600030101010101" pitchFamily="2" charset="-122"/>
                        </a:rPr>
                        <a:t>2018·</a:t>
                      </a:r>
                      <a:r>
                        <a:rPr lang="zh-CN" altLang="en-US" sz="1800" b="0" i="0" u="none" strike="noStrike">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a:solidFill>
                            <a:schemeClr val="bg1"/>
                          </a:solidFill>
                          <a:effectLst/>
                          <a:latin typeface="等线" panose="02010600030101010101" pitchFamily="2" charset="-122"/>
                          <a:ea typeface="等线" panose="02010600030101010101" pitchFamily="2" charset="-122"/>
                        </a:rPr>
                        <a:t>Ⅱ</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高校科研成果转化</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r>
              <a:tr h="375920">
                <a:tc>
                  <a:txBody>
                    <a:bodyPr/>
                    <a:lstStyle/>
                    <a:p>
                      <a:pPr algn="l" fontAlgn="ctr"/>
                      <a:r>
                        <a:rPr lang="en-US" altLang="zh-CN" sz="1800" b="0" i="0" u="none" strike="noStrike" dirty="0">
                          <a:solidFill>
                            <a:schemeClr val="bg1"/>
                          </a:solidFill>
                          <a:effectLst/>
                          <a:latin typeface="等线" panose="02010600030101010101" pitchFamily="2" charset="-122"/>
                          <a:ea typeface="等线" panose="02010600030101010101" pitchFamily="2" charset="-122"/>
                        </a:rPr>
                        <a:t>2018·</a:t>
                      </a:r>
                      <a:r>
                        <a:rPr lang="zh-CN" altLang="en-US" sz="18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dirty="0">
                          <a:solidFill>
                            <a:schemeClr val="bg1"/>
                          </a:solidFill>
                          <a:effectLst/>
                          <a:latin typeface="等线" panose="02010600030101010101" pitchFamily="2" charset="-122"/>
                          <a:ea typeface="等线" panose="02010600030101010101" pitchFamily="2" charset="-122"/>
                        </a:rPr>
                        <a:t>Ⅲ</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互联网＋时代的图书出版</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r>
              <a:tr h="333375">
                <a:tc>
                  <a:txBody>
                    <a:bodyPr/>
                    <a:lstStyle/>
                    <a:p>
                      <a:pPr algn="l" fontAlgn="ctr"/>
                      <a:r>
                        <a:rPr lang="en-US" altLang="zh-CN" sz="1800" b="0" i="0" u="none" strike="noStrike">
                          <a:solidFill>
                            <a:schemeClr val="bg1"/>
                          </a:solidFill>
                          <a:effectLst/>
                          <a:latin typeface="等线" panose="02010600030101010101" pitchFamily="2" charset="-122"/>
                          <a:ea typeface="等线" panose="02010600030101010101" pitchFamily="2" charset="-122"/>
                        </a:rPr>
                        <a:t>2017·</a:t>
                      </a:r>
                      <a:r>
                        <a:rPr lang="zh-CN" altLang="en-US" sz="1800" b="0" i="0" u="none" strike="noStrike">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a:solidFill>
                            <a:schemeClr val="bg1"/>
                          </a:solidFill>
                          <a:effectLst/>
                          <a:latin typeface="等线" panose="02010600030101010101" pitchFamily="2" charset="-122"/>
                          <a:ea typeface="等线" panose="02010600030101010101" pitchFamily="2" charset="-122"/>
                        </a:rPr>
                        <a:t>Ⅰ</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纪录频道运营与发展</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r>
              <a:tr h="333375">
                <a:tc>
                  <a:txBody>
                    <a:bodyPr/>
                    <a:lstStyle/>
                    <a:p>
                      <a:pPr algn="l" fontAlgn="ctr"/>
                      <a:r>
                        <a:rPr lang="en-US" altLang="zh-CN" sz="1800" b="0" i="0" u="none" strike="noStrike">
                          <a:solidFill>
                            <a:schemeClr val="bg1"/>
                          </a:solidFill>
                          <a:effectLst/>
                          <a:latin typeface="等线" panose="02010600030101010101" pitchFamily="2" charset="-122"/>
                          <a:ea typeface="等线" panose="02010600030101010101" pitchFamily="2" charset="-122"/>
                        </a:rPr>
                        <a:t>2017·</a:t>
                      </a:r>
                      <a:r>
                        <a:rPr lang="zh-CN" altLang="en-US" sz="1800" b="0" i="0" u="none" strike="noStrike">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a:solidFill>
                            <a:schemeClr val="bg1"/>
                          </a:solidFill>
                          <a:effectLst/>
                          <a:latin typeface="等线" panose="02010600030101010101" pitchFamily="2" charset="-122"/>
                          <a:ea typeface="等线" panose="02010600030101010101" pitchFamily="2" charset="-122"/>
                        </a:rPr>
                        <a:t>Ⅱ</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a:solidFill>
                            <a:schemeClr val="bg1"/>
                          </a:solidFill>
                          <a:effectLst/>
                          <a:latin typeface="等线" panose="02010600030101010101" pitchFamily="2" charset="-122"/>
                          <a:ea typeface="等线" panose="02010600030101010101" pitchFamily="2" charset="-122"/>
                        </a:rPr>
                        <a:t>生活垃圾分类</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r>
              <a:tr h="332740">
                <a:tc>
                  <a:txBody>
                    <a:bodyPr/>
                    <a:lstStyle/>
                    <a:p>
                      <a:pPr algn="l" fontAlgn="ctr"/>
                      <a:r>
                        <a:rPr lang="en-US" altLang="zh-CN" sz="1800" b="0" i="0" u="none" strike="noStrike">
                          <a:solidFill>
                            <a:schemeClr val="bg1"/>
                          </a:solidFill>
                          <a:effectLst/>
                          <a:latin typeface="等线" panose="02010600030101010101" pitchFamily="2" charset="-122"/>
                          <a:ea typeface="等线" panose="02010600030101010101" pitchFamily="2" charset="-122"/>
                        </a:rPr>
                        <a:t>2017·</a:t>
                      </a:r>
                      <a:r>
                        <a:rPr lang="zh-CN" altLang="en-US" sz="1800" b="0" i="0" u="none" strike="noStrike">
                          <a:solidFill>
                            <a:schemeClr val="bg1"/>
                          </a:solidFill>
                          <a:effectLst/>
                          <a:latin typeface="等线" panose="02010600030101010101" pitchFamily="2" charset="-122"/>
                          <a:ea typeface="等线" panose="02010600030101010101" pitchFamily="2" charset="-122"/>
                        </a:rPr>
                        <a:t>全国卷</a:t>
                      </a:r>
                      <a:r>
                        <a:rPr lang="en-US" altLang="zh-CN" sz="1800" b="0" i="0" u="none" strike="noStrike">
                          <a:solidFill>
                            <a:schemeClr val="bg1"/>
                          </a:solidFill>
                          <a:effectLst/>
                          <a:latin typeface="等线" panose="02010600030101010101" pitchFamily="2" charset="-122"/>
                          <a:ea typeface="等线" panose="02010600030101010101" pitchFamily="2" charset="-122"/>
                        </a:rPr>
                        <a:t>Ⅲ</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a:solidFill>
                            <a:schemeClr val="bg1"/>
                          </a:solidFill>
                          <a:effectLst/>
                          <a:latin typeface="等线" panose="02010600030101010101" pitchFamily="2" charset="-122"/>
                          <a:ea typeface="等线" panose="02010600030101010101" pitchFamily="2" charset="-122"/>
                        </a:rPr>
                        <a:t>博物馆的作用与贡献</a:t>
                      </a:r>
                    </a:p>
                  </a:txBody>
                  <a:tcPr marL="7143" marR="7143" marT="7143" marB="0" anchor="ctr">
                    <a:lnL>
                      <a:noFill/>
                    </a:lnL>
                    <a:lnR>
                      <a:noFill/>
                    </a:lnR>
                    <a:lnT>
                      <a:noFill/>
                    </a:lnT>
                    <a:lnB>
                      <a:noFill/>
                    </a:lnB>
                    <a:solidFill>
                      <a:srgbClr val="002060"/>
                    </a:solidFill>
                  </a:tcPr>
                </a:tc>
                <a:tc>
                  <a:txBody>
                    <a:bodyPr/>
                    <a:lstStyle/>
                    <a:p>
                      <a:pPr algn="l" fontAlgn="ctr"/>
                      <a:r>
                        <a:rPr lang="zh-CN" altLang="en-US" sz="1800" b="0" i="0" u="none" strike="noStrike">
                          <a:solidFill>
                            <a:schemeClr val="bg1"/>
                          </a:solidFill>
                          <a:effectLst/>
                          <a:latin typeface="等线" panose="02010600030101010101" pitchFamily="2" charset="-122"/>
                          <a:ea typeface="等线" panose="02010600030101010101" pitchFamily="2" charset="-122"/>
                        </a:rPr>
                        <a:t>非连续性文本</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r>
                        <a:rPr lang="zh-CN" altLang="en-US" sz="1800" b="0" i="0" u="none" strike="noStrike" dirty="0">
                          <a:solidFill>
                            <a:schemeClr val="bg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rgbClr val="002060"/>
                    </a:solidFill>
                  </a:tcPr>
                </a:tc>
                <a:tc>
                  <a:txBody>
                    <a:bodyPr/>
                    <a:lstStyle/>
                    <a:p>
                      <a:pPr algn="ctr" fontAlgn="ctr"/>
                      <a:endParaRPr lang="zh-CN" altLang="en-US" sz="1800" b="0"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rgbClr val="002060"/>
                    </a:solidFill>
                  </a:tcPr>
                </a:tc>
              </a:tr>
            </a:tbl>
          </a:graphicData>
        </a:graphic>
      </p:graphicFrame>
      <p:sp>
        <p:nvSpPr>
          <p:cNvPr id="5" name="矩形 4"/>
          <p:cNvSpPr/>
          <p:nvPr/>
        </p:nvSpPr>
        <p:spPr>
          <a:xfrm>
            <a:off x="1878748" y="217708"/>
            <a:ext cx="4823749" cy="553085"/>
          </a:xfrm>
          <a:prstGeom prst="rect">
            <a:avLst/>
          </a:prstGeom>
        </p:spPr>
        <p:txBody>
          <a:bodyPr wrap="square">
            <a:spAutoFit/>
          </a:bodyPr>
          <a:lstStyle/>
          <a:p>
            <a:r>
              <a:rPr lang="zh-CN" altLang="en-US" sz="3000" b="1" dirty="0">
                <a:solidFill>
                  <a:srgbClr val="FF0000"/>
                </a:solidFill>
                <a:latin typeface="Calibri Light"/>
                <a:cs typeface="+mj-cs"/>
              </a:rPr>
              <a:t>近两年实用类文本命题汇总</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025" y="344217"/>
            <a:ext cx="8689694" cy="4615815"/>
          </a:xfrm>
          <a:prstGeom prst="rect">
            <a:avLst/>
          </a:prstGeom>
        </p:spPr>
        <p:txBody>
          <a:bodyPr wrap="square">
            <a:spAutoFit/>
          </a:bodyPr>
          <a:lstStyle/>
          <a:p>
            <a:pPr lvl="0" fontAlgn="base"/>
            <a:r>
              <a:rPr lang="zh-CN" altLang="en-US" sz="2100" b="1" noProof="1">
                <a:solidFill>
                  <a:srgbClr val="FF0000"/>
                </a:solidFill>
                <a:latin typeface="楷体" panose="02010609060101010101" charset="-122"/>
                <a:ea typeface="楷体" panose="02010609060101010101" charset="-122"/>
              </a:rPr>
              <a:t>全国卷实用类文本的特点</a:t>
            </a:r>
            <a:r>
              <a:rPr lang="en-US" altLang="zh-CN" sz="2100" b="1" noProof="1">
                <a:solidFill>
                  <a:srgbClr val="FF0000"/>
                </a:solidFill>
                <a:latin typeface="楷体" panose="02010609060101010101" charset="-122"/>
                <a:ea typeface="楷体" panose="02010609060101010101" charset="-122"/>
              </a:rPr>
              <a:t>:</a:t>
            </a:r>
          </a:p>
          <a:p>
            <a:pPr lvl="0" fontAlgn="base"/>
            <a:r>
              <a:rPr lang="en-US" altLang="zh-CN" sz="2100" b="1" noProof="1">
                <a:solidFill>
                  <a:schemeClr val="bg1"/>
                </a:solidFill>
                <a:latin typeface="楷体" panose="02010609060101010101" charset="-122"/>
                <a:ea typeface="楷体" panose="02010609060101010101" charset="-122"/>
              </a:rPr>
              <a:t>⑴</a:t>
            </a:r>
            <a:r>
              <a:rPr lang="zh-CN" altLang="en-US" sz="2100" b="1" noProof="1">
                <a:solidFill>
                  <a:schemeClr val="bg1"/>
                </a:solidFill>
                <a:latin typeface="楷体" panose="02010609060101010101" charset="-122"/>
                <a:ea typeface="楷体" panose="02010609060101010101" charset="-122"/>
              </a:rPr>
              <a:t>多文本</a:t>
            </a:r>
            <a:r>
              <a:rPr lang="en-US" altLang="zh-CN" sz="2100" b="1" noProof="1">
                <a:solidFill>
                  <a:schemeClr val="bg1"/>
                </a:solidFill>
                <a:latin typeface="楷体" panose="02010609060101010101" charset="-122"/>
                <a:ea typeface="楷体" panose="02010609060101010101" charset="-122"/>
              </a:rPr>
              <a:t>,</a:t>
            </a:r>
            <a:r>
              <a:rPr lang="zh-CN" altLang="en-US" sz="2100" b="1" noProof="1">
                <a:solidFill>
                  <a:schemeClr val="bg1"/>
                </a:solidFill>
                <a:latin typeface="楷体" panose="02010609060101010101" charset="-122"/>
                <a:ea typeface="楷体" panose="02010609060101010101" charset="-122"/>
              </a:rPr>
              <a:t>文图混编。全国</a:t>
            </a:r>
            <a:r>
              <a:rPr lang="en-US" altLang="zh-CN" sz="2100" b="1" noProof="1">
                <a:solidFill>
                  <a:schemeClr val="bg1"/>
                </a:solidFill>
                <a:latin typeface="楷体" panose="02010609060101010101" charset="-122"/>
                <a:ea typeface="楷体" panose="02010609060101010101" charset="-122"/>
              </a:rPr>
              <a:t>ⅠⅡⅢ</a:t>
            </a:r>
            <a:r>
              <a:rPr lang="zh-CN" altLang="en-US" sz="2100" b="1" noProof="1">
                <a:solidFill>
                  <a:schemeClr val="bg1"/>
                </a:solidFill>
                <a:latin typeface="楷体" panose="02010609060101010101" charset="-122"/>
                <a:ea typeface="楷体" panose="02010609060101010101" charset="-122"/>
              </a:rPr>
              <a:t>卷分别有三段、四段、三段材料，且</a:t>
            </a:r>
            <a:r>
              <a:rPr lang="en-US" altLang="zh-CN" sz="2100" b="1" noProof="1">
                <a:solidFill>
                  <a:schemeClr val="bg1"/>
                </a:solidFill>
                <a:latin typeface="楷体" panose="02010609060101010101" charset="-122"/>
                <a:ea typeface="楷体" panose="02010609060101010101" charset="-122"/>
              </a:rPr>
              <a:t>ⅡⅢ</a:t>
            </a:r>
            <a:r>
              <a:rPr lang="zh-CN" altLang="en-US" sz="2100" b="1" noProof="1">
                <a:solidFill>
                  <a:schemeClr val="bg1"/>
                </a:solidFill>
                <a:latin typeface="楷体" panose="02010609060101010101" charset="-122"/>
                <a:ea typeface="楷体" panose="02010609060101010101" charset="-122"/>
              </a:rPr>
              <a:t>卷都有读图，</a:t>
            </a:r>
            <a:r>
              <a:rPr lang="en-US" altLang="zh-CN" sz="2100" b="1" noProof="1">
                <a:solidFill>
                  <a:schemeClr val="bg1"/>
                </a:solidFill>
                <a:latin typeface="楷体" panose="02010609060101010101" charset="-122"/>
                <a:ea typeface="楷体" panose="02010609060101010101" charset="-122"/>
              </a:rPr>
              <a:t>Ⅰ</a:t>
            </a:r>
            <a:r>
              <a:rPr lang="zh-CN" altLang="en-US" sz="2100" b="1" noProof="1">
                <a:solidFill>
                  <a:schemeClr val="bg1"/>
                </a:solidFill>
                <a:latin typeface="楷体" panose="02010609060101010101" charset="-122"/>
                <a:ea typeface="楷体" panose="02010609060101010101" charset="-122"/>
              </a:rPr>
              <a:t>卷没有读图。</a:t>
            </a:r>
            <a:endParaRPr lang="en-US" altLang="zh-CN" sz="2100" b="1" noProof="1">
              <a:solidFill>
                <a:schemeClr val="bg1"/>
              </a:solidFill>
              <a:latin typeface="楷体" panose="02010609060101010101" charset="-122"/>
              <a:ea typeface="楷体" panose="02010609060101010101" charset="-122"/>
            </a:endParaRPr>
          </a:p>
          <a:p>
            <a:pPr lvl="0" fontAlgn="base"/>
            <a:r>
              <a:rPr lang="en-US" altLang="zh-CN" sz="2100" b="1" noProof="1">
                <a:solidFill>
                  <a:schemeClr val="bg1"/>
                </a:solidFill>
                <a:latin typeface="楷体" panose="02010609060101010101" charset="-122"/>
                <a:ea typeface="楷体" panose="02010609060101010101" charset="-122"/>
              </a:rPr>
              <a:t>⑵</a:t>
            </a:r>
            <a:r>
              <a:rPr lang="zh-CN" altLang="en-US" sz="2100" b="1" noProof="1">
                <a:solidFill>
                  <a:schemeClr val="bg1"/>
                </a:solidFill>
                <a:latin typeface="楷体" panose="02010609060101010101" charset="-122"/>
                <a:ea typeface="楷体" panose="02010609060101010101" charset="-122"/>
              </a:rPr>
              <a:t>阅读字数相差不大。</a:t>
            </a:r>
            <a:r>
              <a:rPr lang="en-US" altLang="zh-CN" sz="2100" b="1" noProof="1">
                <a:solidFill>
                  <a:schemeClr val="bg1"/>
                </a:solidFill>
                <a:latin typeface="楷体" panose="02010609060101010101" charset="-122"/>
                <a:ea typeface="楷体" panose="02010609060101010101" charset="-122"/>
              </a:rPr>
              <a:t>Ⅰ</a:t>
            </a:r>
            <a:r>
              <a:rPr lang="zh-CN" altLang="en-US" sz="2100" b="1" noProof="1">
                <a:solidFill>
                  <a:schemeClr val="bg1"/>
                </a:solidFill>
                <a:latin typeface="楷体" panose="02010609060101010101" charset="-122"/>
                <a:ea typeface="楷体" panose="02010609060101010101" charset="-122"/>
              </a:rPr>
              <a:t>卷</a:t>
            </a:r>
            <a:r>
              <a:rPr lang="en-US" altLang="zh-CN" sz="2100" b="1" noProof="1">
                <a:solidFill>
                  <a:schemeClr val="bg1"/>
                </a:solidFill>
                <a:latin typeface="楷体" panose="02010609060101010101" charset="-122"/>
                <a:ea typeface="楷体" panose="02010609060101010101" charset="-122"/>
              </a:rPr>
              <a:t>1307</a:t>
            </a:r>
            <a:r>
              <a:rPr lang="zh-CN" altLang="en-US" sz="2100" b="1" noProof="1">
                <a:solidFill>
                  <a:schemeClr val="bg1"/>
                </a:solidFill>
                <a:latin typeface="楷体" panose="02010609060101010101" charset="-122"/>
                <a:ea typeface="楷体" panose="02010609060101010101" charset="-122"/>
              </a:rPr>
              <a:t>字，</a:t>
            </a:r>
            <a:r>
              <a:rPr lang="en-US" altLang="zh-CN" sz="2100" b="1" noProof="1">
                <a:solidFill>
                  <a:schemeClr val="bg1"/>
                </a:solidFill>
                <a:latin typeface="楷体" panose="02010609060101010101" charset="-122"/>
                <a:ea typeface="楷体" panose="02010609060101010101" charset="-122"/>
              </a:rPr>
              <a:t>Ⅱ</a:t>
            </a:r>
            <a:r>
              <a:rPr lang="zh-CN" altLang="en-US" sz="2100" b="1" noProof="1">
                <a:solidFill>
                  <a:schemeClr val="bg1"/>
                </a:solidFill>
                <a:latin typeface="楷体" panose="02010609060101010101" charset="-122"/>
                <a:ea typeface="楷体" panose="02010609060101010101" charset="-122"/>
              </a:rPr>
              <a:t>卷</a:t>
            </a:r>
            <a:r>
              <a:rPr lang="en-US" altLang="zh-CN" sz="2100" b="1" noProof="1">
                <a:solidFill>
                  <a:schemeClr val="bg1"/>
                </a:solidFill>
                <a:latin typeface="楷体" panose="02010609060101010101" charset="-122"/>
                <a:ea typeface="楷体" panose="02010609060101010101" charset="-122"/>
              </a:rPr>
              <a:t>956</a:t>
            </a:r>
            <a:r>
              <a:rPr lang="zh-CN" altLang="en-US" sz="2100" b="1" noProof="1">
                <a:solidFill>
                  <a:schemeClr val="bg1"/>
                </a:solidFill>
                <a:latin typeface="楷体" panose="02010609060101010101" charset="-122"/>
                <a:ea typeface="楷体" panose="02010609060101010101" charset="-122"/>
              </a:rPr>
              <a:t>字，</a:t>
            </a:r>
            <a:r>
              <a:rPr lang="en-US" altLang="zh-CN" sz="2100" b="1" noProof="1">
                <a:solidFill>
                  <a:schemeClr val="bg1"/>
                </a:solidFill>
                <a:latin typeface="楷体" panose="02010609060101010101" charset="-122"/>
                <a:ea typeface="楷体" panose="02010609060101010101" charset="-122"/>
              </a:rPr>
              <a:t>Ⅲ</a:t>
            </a:r>
            <a:r>
              <a:rPr lang="zh-CN" altLang="en-US" sz="2100" b="1" noProof="1">
                <a:solidFill>
                  <a:schemeClr val="bg1"/>
                </a:solidFill>
                <a:latin typeface="楷体" panose="02010609060101010101" charset="-122"/>
                <a:ea typeface="楷体" panose="02010609060101010101" charset="-122"/>
              </a:rPr>
              <a:t>卷</a:t>
            </a:r>
            <a:r>
              <a:rPr lang="en-US" altLang="zh-CN" sz="2100" b="1" noProof="1">
                <a:solidFill>
                  <a:schemeClr val="bg1"/>
                </a:solidFill>
                <a:latin typeface="楷体" panose="02010609060101010101" charset="-122"/>
                <a:ea typeface="楷体" panose="02010609060101010101" charset="-122"/>
              </a:rPr>
              <a:t>899</a:t>
            </a:r>
            <a:r>
              <a:rPr lang="zh-CN" altLang="en-US" sz="2100" b="1" noProof="1">
                <a:solidFill>
                  <a:schemeClr val="bg1"/>
                </a:solidFill>
                <a:latin typeface="楷体" panose="02010609060101010101" charset="-122"/>
                <a:ea typeface="楷体" panose="02010609060101010101" charset="-122"/>
              </a:rPr>
              <a:t>字。</a:t>
            </a:r>
            <a:endParaRPr lang="en-US" altLang="zh-CN" sz="2100" b="1" noProof="1">
              <a:solidFill>
                <a:schemeClr val="bg1"/>
              </a:solidFill>
              <a:latin typeface="楷体" panose="02010609060101010101" charset="-122"/>
              <a:ea typeface="楷体" panose="02010609060101010101" charset="-122"/>
            </a:endParaRPr>
          </a:p>
          <a:p>
            <a:pPr lvl="0" fontAlgn="base"/>
            <a:r>
              <a:rPr lang="en-US" altLang="zh-CN" sz="2100" b="1" noProof="1">
                <a:solidFill>
                  <a:schemeClr val="bg1"/>
                </a:solidFill>
                <a:latin typeface="楷体" panose="02010609060101010101" charset="-122"/>
                <a:ea typeface="楷体" panose="02010609060101010101" charset="-122"/>
              </a:rPr>
              <a:t>⑶</a:t>
            </a:r>
            <a:r>
              <a:rPr lang="zh-CN" altLang="en-US" sz="2100" b="1" noProof="1">
                <a:solidFill>
                  <a:schemeClr val="bg1"/>
                </a:solidFill>
                <a:latin typeface="楷体" panose="02010609060101010101" charset="-122"/>
                <a:ea typeface="楷体" panose="02010609060101010101" charset="-122"/>
              </a:rPr>
              <a:t>全都设置</a:t>
            </a:r>
            <a:r>
              <a:rPr lang="en-US" altLang="zh-CN" sz="2100" b="1" noProof="1">
                <a:solidFill>
                  <a:schemeClr val="bg1"/>
                </a:solidFill>
                <a:latin typeface="楷体" panose="02010609060101010101" charset="-122"/>
                <a:ea typeface="楷体" panose="02010609060101010101" charset="-122"/>
              </a:rPr>
              <a:t>3</a:t>
            </a:r>
            <a:r>
              <a:rPr lang="zh-CN" altLang="en-US" sz="2100" b="1" noProof="1">
                <a:solidFill>
                  <a:schemeClr val="bg1"/>
                </a:solidFill>
                <a:latin typeface="楷体" panose="02010609060101010101" charset="-122"/>
                <a:ea typeface="楷体" panose="02010609060101010101" charset="-122"/>
              </a:rPr>
              <a:t>个小题，赋分</a:t>
            </a:r>
            <a:r>
              <a:rPr lang="en-US" altLang="zh-CN" sz="2100" b="1" noProof="1">
                <a:solidFill>
                  <a:schemeClr val="bg1"/>
                </a:solidFill>
                <a:latin typeface="楷体" panose="02010609060101010101" charset="-122"/>
                <a:ea typeface="楷体" panose="02010609060101010101" charset="-122"/>
              </a:rPr>
              <a:t>12</a:t>
            </a:r>
            <a:r>
              <a:rPr lang="zh-CN" altLang="en-US" sz="2100" b="1" noProof="1">
                <a:solidFill>
                  <a:schemeClr val="bg1"/>
                </a:solidFill>
                <a:latin typeface="楷体" panose="02010609060101010101" charset="-122"/>
                <a:ea typeface="楷体" panose="02010609060101010101" charset="-122"/>
              </a:rPr>
              <a:t>分。考查内容涉及文本内容的理解和分析、内容内容的概括与分析、几则材料的概括和归纳、评价等。考试形式为两个四选一的客观题（各</a:t>
            </a:r>
            <a:r>
              <a:rPr lang="en-US" altLang="zh-CN" sz="2100" b="1" noProof="1">
                <a:solidFill>
                  <a:schemeClr val="bg1"/>
                </a:solidFill>
                <a:latin typeface="楷体" panose="02010609060101010101" charset="-122"/>
                <a:ea typeface="楷体" panose="02010609060101010101" charset="-122"/>
              </a:rPr>
              <a:t>3</a:t>
            </a:r>
            <a:r>
              <a:rPr lang="zh-CN" altLang="en-US" sz="2100" b="1" noProof="1">
                <a:solidFill>
                  <a:schemeClr val="bg1"/>
                </a:solidFill>
                <a:latin typeface="楷体" panose="02010609060101010101" charset="-122"/>
                <a:ea typeface="楷体" panose="02010609060101010101" charset="-122"/>
              </a:rPr>
              <a:t>分），一个几则材料的概括和归纳的主观题（</a:t>
            </a:r>
            <a:r>
              <a:rPr lang="en-US" altLang="zh-CN" sz="2100" b="1" noProof="1">
                <a:solidFill>
                  <a:schemeClr val="bg1"/>
                </a:solidFill>
                <a:latin typeface="楷体" panose="02010609060101010101" charset="-122"/>
                <a:ea typeface="楷体" panose="02010609060101010101" charset="-122"/>
              </a:rPr>
              <a:t>4</a:t>
            </a:r>
            <a:r>
              <a:rPr lang="zh-CN" altLang="en-US" sz="2100" b="1" noProof="1">
                <a:solidFill>
                  <a:schemeClr val="bg1"/>
                </a:solidFill>
                <a:latin typeface="楷体" panose="02010609060101010101" charset="-122"/>
                <a:ea typeface="楷体" panose="02010609060101010101" charset="-122"/>
              </a:rPr>
              <a:t>分）。</a:t>
            </a:r>
            <a:endParaRPr lang="en-US" altLang="zh-CN" sz="2100" b="1" noProof="1">
              <a:solidFill>
                <a:schemeClr val="bg1"/>
              </a:solidFill>
              <a:latin typeface="楷体" panose="02010609060101010101" charset="-122"/>
              <a:ea typeface="楷体" panose="02010609060101010101" charset="-122"/>
            </a:endParaRPr>
          </a:p>
          <a:p>
            <a:pPr lvl="0" fontAlgn="base"/>
            <a:r>
              <a:rPr lang="zh-CN" altLang="en-US" sz="2100" b="1" noProof="1">
                <a:solidFill>
                  <a:srgbClr val="FF0000"/>
                </a:solidFill>
                <a:latin typeface="楷体" panose="02010609060101010101" charset="-122"/>
                <a:ea typeface="楷体" panose="02010609060101010101" charset="-122"/>
              </a:rPr>
              <a:t>与北京卷相比：</a:t>
            </a:r>
            <a:r>
              <a:rPr lang="en-US" altLang="zh-CN" sz="2100" b="1" noProof="1">
                <a:solidFill>
                  <a:schemeClr val="bg1"/>
                </a:solidFill>
                <a:latin typeface="楷体" panose="02010609060101010101" charset="-122"/>
                <a:ea typeface="楷体" panose="02010609060101010101" charset="-122"/>
              </a:rPr>
              <a:t>2018</a:t>
            </a:r>
            <a:r>
              <a:rPr lang="zh-CN" altLang="en-US" sz="2100" b="1" noProof="1">
                <a:solidFill>
                  <a:schemeClr val="bg1"/>
                </a:solidFill>
                <a:latin typeface="楷体" panose="02010609060101010101" charset="-122"/>
                <a:ea typeface="楷体" panose="02010609060101010101" charset="-122"/>
              </a:rPr>
              <a:t>年北京卷的</a:t>
            </a:r>
            <a:r>
              <a:rPr lang="en-US" altLang="zh-CN" sz="2100" b="1" noProof="1">
                <a:solidFill>
                  <a:schemeClr val="bg1"/>
                </a:solidFill>
                <a:latin typeface="楷体" panose="02010609060101010101" charset="-122"/>
                <a:ea typeface="楷体" panose="02010609060101010101" charset="-122"/>
              </a:rPr>
              <a:t>“</a:t>
            </a:r>
            <a:r>
              <a:rPr lang="zh-CN" altLang="en-US" sz="2100" b="1" noProof="1">
                <a:solidFill>
                  <a:schemeClr val="bg1"/>
                </a:solidFill>
                <a:latin typeface="楷体" panose="02010609060101010101" charset="-122"/>
                <a:ea typeface="楷体" panose="02010609060101010101" charset="-122"/>
              </a:rPr>
              <a:t>多文本阅读</a:t>
            </a:r>
            <a:r>
              <a:rPr lang="en-US" altLang="zh-CN" sz="2100" b="1" noProof="1">
                <a:solidFill>
                  <a:schemeClr val="bg1"/>
                </a:solidFill>
                <a:latin typeface="楷体" panose="02010609060101010101" charset="-122"/>
                <a:ea typeface="楷体" panose="02010609060101010101" charset="-122"/>
              </a:rPr>
              <a:t>”</a:t>
            </a:r>
            <a:r>
              <a:rPr lang="zh-CN" altLang="zh-CN" sz="2100" b="1" noProof="1">
                <a:solidFill>
                  <a:schemeClr val="bg1"/>
                </a:solidFill>
                <a:latin typeface="楷体" panose="02010609060101010101" charset="-122"/>
                <a:ea typeface="楷体" panose="02010609060101010101" charset="-122"/>
              </a:rPr>
              <a:t>，</a:t>
            </a:r>
            <a:r>
              <a:rPr lang="zh-CN" altLang="en-US" sz="2100" b="1" noProof="1">
                <a:solidFill>
                  <a:schemeClr val="bg1"/>
                </a:solidFill>
                <a:latin typeface="楷体" panose="02010609060101010101" charset="-122"/>
                <a:ea typeface="楷体" panose="02010609060101010101" charset="-122"/>
              </a:rPr>
              <a:t>选择了一组以“对人工智能的认识与思考”为主题的材料，引导学生在关注科技前沿发展、感受科学精神的同时，思考人工智能技术带来的各种问题以及解决措施，从而启发学生认识人在科技发展中的作用，增强社会责任意识。共有两则材料，约</a:t>
            </a:r>
            <a:r>
              <a:rPr lang="en-US" altLang="zh-CN" sz="2100" b="1" noProof="1">
                <a:solidFill>
                  <a:schemeClr val="bg1"/>
                </a:solidFill>
                <a:latin typeface="楷体" panose="02010609060101010101" charset="-122"/>
                <a:ea typeface="楷体" panose="02010609060101010101" charset="-122"/>
              </a:rPr>
              <a:t>2221</a:t>
            </a:r>
            <a:r>
              <a:rPr lang="zh-CN" altLang="en-US" sz="2100" b="1" noProof="1">
                <a:solidFill>
                  <a:schemeClr val="bg1"/>
                </a:solidFill>
                <a:latin typeface="楷体" panose="02010609060101010101" charset="-122"/>
                <a:ea typeface="楷体" panose="02010609060101010101" charset="-122"/>
              </a:rPr>
              <a:t>字，共设</a:t>
            </a:r>
            <a:r>
              <a:rPr lang="en-US" altLang="zh-CN" sz="2100" b="1" noProof="1">
                <a:solidFill>
                  <a:schemeClr val="bg1"/>
                </a:solidFill>
                <a:latin typeface="楷体" panose="02010609060101010101" charset="-122"/>
                <a:ea typeface="楷体" panose="02010609060101010101" charset="-122"/>
              </a:rPr>
              <a:t>8</a:t>
            </a:r>
            <a:r>
              <a:rPr lang="zh-CN" altLang="en-US" sz="2100" b="1" noProof="1">
                <a:solidFill>
                  <a:schemeClr val="bg1"/>
                </a:solidFill>
                <a:latin typeface="楷体" panose="02010609060101010101" charset="-122"/>
                <a:ea typeface="楷体" panose="02010609060101010101" charset="-122"/>
              </a:rPr>
              <a:t>题</a:t>
            </a:r>
            <a:r>
              <a:rPr lang="en-US" altLang="zh-CN" sz="2100" b="1" noProof="1">
                <a:solidFill>
                  <a:schemeClr val="bg1"/>
                </a:solidFill>
                <a:latin typeface="楷体" panose="02010609060101010101" charset="-122"/>
                <a:ea typeface="楷体" panose="02010609060101010101" charset="-122"/>
              </a:rPr>
              <a:t>24</a:t>
            </a:r>
            <a:r>
              <a:rPr lang="zh-CN" altLang="en-US" sz="2100" b="1" noProof="1">
                <a:solidFill>
                  <a:schemeClr val="bg1"/>
                </a:solidFill>
                <a:latin typeface="楷体" panose="02010609060101010101" charset="-122"/>
                <a:ea typeface="楷体" panose="02010609060101010101" charset="-122"/>
              </a:rPr>
              <a:t>分。</a:t>
            </a:r>
            <a:r>
              <a:rPr lang="zh-CN" altLang="en-US" sz="2100" b="1" noProof="1">
                <a:solidFill>
                  <a:srgbClr val="0000FF"/>
                </a:solidFill>
                <a:latin typeface="楷体" panose="02010609060101010101" charset="-122"/>
                <a:ea typeface="楷体" panose="02010609060101010101" charset="-122"/>
              </a:rPr>
              <a:t>北京卷显得分量重，分值大，主题更鲜明，在阅读中重视基础考查。</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idx="4294967295"/>
          </p:nvPr>
        </p:nvSpPr>
        <p:spPr>
          <a:xfrm>
            <a:off x="0" y="348615"/>
            <a:ext cx="7886700" cy="4234180"/>
          </a:xfrm>
        </p:spPr>
        <p:txBody>
          <a:bodyPr vert="horz" wrap="square" lIns="91440" tIns="45720" rIns="91440" bIns="45720" numCol="1" anchor="t" anchorCtr="0" compatLnSpc="1">
            <a:normAutofit fontScale="70000"/>
          </a:bodyPr>
          <a:lstStyle/>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0"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mn-lt"/>
                <a:ea typeface="黑体" panose="02010609060101010101" pitchFamily="49" charset="-122"/>
                <a:cs typeface="+mn-cs"/>
              </a:rPr>
              <a:t>教研内容分解</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4000" b="0"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mn-lt"/>
              <a:ea typeface="黑体" panose="02010609060101010101" pitchFamily="49" charset="-122"/>
              <a:cs typeface="+mn-cs"/>
            </a:endParaRP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动手做题</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近距离感受</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反复比较</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探命题趋势</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逐题分解</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找考点能力</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教研讨论</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集众人智慧</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对比反思</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想备考得失</a:t>
            </a:r>
          </a:p>
          <a:p>
            <a:pPr marL="342900" marR="0" lvl="0" indent="-34290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归纳成文</a:t>
            </a:r>
            <a:r>
              <a:rPr kumimoji="0" lang="en-US" altLang="zh-CN"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4000" b="1" i="0" u="none" strike="noStrike" kern="0" cap="none" spc="0" normalizeH="0" baseline="0" noProof="0" dirty="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定努力方向</a:t>
            </a: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dirty="0" smtClean="0">
              <a:ln>
                <a:noFill/>
              </a:ln>
              <a:solidFill>
                <a:srgbClr val="0000FF"/>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3200" b="0" i="0" u="none" strike="noStrike" kern="0" cap="none" spc="0" normalizeH="0" baseline="0" noProof="0" dirty="0" smtClean="0">
              <a:ln>
                <a:noFill/>
              </a:ln>
              <a:solidFill>
                <a:srgbClr val="0000FF"/>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标题 1"/>
          <p:cNvSpPr>
            <a:spLocks noGrp="1"/>
          </p:cNvSpPr>
          <p:nvPr>
            <p:ph type="title" idx="4294967295"/>
          </p:nvPr>
        </p:nvSpPr>
        <p:spPr>
          <a:xfrm>
            <a:off x="1510665" y="111760"/>
            <a:ext cx="6228080" cy="857250"/>
          </a:xfrm>
        </p:spPr>
        <p:txBody>
          <a:bodyPr anchor="ctr"/>
          <a:lstStyle/>
          <a:p>
            <a:r>
              <a:rPr lang="zh-CN" altLang="en-US" sz="2700" b="1" dirty="0">
                <a:solidFill>
                  <a:srgbClr val="FF0000"/>
                </a:solidFill>
                <a:latin typeface="宋体" panose="02010600030101010101" pitchFamily="2" charset="-122"/>
              </a:rPr>
              <a:t>非连续性文本属于什么文体类型？新闻？</a:t>
            </a:r>
          </a:p>
        </p:txBody>
      </p:sp>
      <p:sp>
        <p:nvSpPr>
          <p:cNvPr id="2" name="矩形 1"/>
          <p:cNvSpPr/>
          <p:nvPr/>
        </p:nvSpPr>
        <p:spPr>
          <a:xfrm>
            <a:off x="121534" y="908494"/>
            <a:ext cx="8767823" cy="3838575"/>
          </a:xfrm>
          <a:prstGeom prst="rect">
            <a:avLst/>
          </a:prstGeom>
        </p:spPr>
        <p:txBody>
          <a:bodyPr wrap="square">
            <a:spAutoFit/>
          </a:bodyPr>
          <a:lstStyle/>
          <a:p>
            <a:pPr marL="228600" lvl="0" indent="-228600" fontAlgn="base">
              <a:lnSpc>
                <a:spcPct val="90000"/>
              </a:lnSpc>
              <a:spcBef>
                <a:spcPts val="1000"/>
              </a:spcBef>
              <a:buFont typeface="Arial" panose="020B0604020202020204" pitchFamily="34" charset="0"/>
              <a:buChar char="•"/>
            </a:pPr>
            <a:r>
              <a:rPr lang="en-US" altLang="zh-CN" sz="1800" b="1" noProof="1">
                <a:solidFill>
                  <a:schemeClr val="bg1"/>
                </a:solidFill>
                <a:latin typeface="宋体" panose="02010600030101010101" pitchFamily="2" charset="-122"/>
              </a:rPr>
              <a:t>《2019</a:t>
            </a:r>
            <a:r>
              <a:rPr lang="zh-CN" altLang="en-US" sz="1800" b="1" noProof="1">
                <a:solidFill>
                  <a:schemeClr val="bg1"/>
                </a:solidFill>
                <a:latin typeface="宋体" panose="02010600030101010101" pitchFamily="2" charset="-122"/>
              </a:rPr>
              <a:t>高考大纲</a:t>
            </a:r>
            <a:r>
              <a:rPr lang="en-US" altLang="zh-CN" sz="1800" b="1" noProof="1">
                <a:solidFill>
                  <a:schemeClr val="bg1"/>
                </a:solidFill>
                <a:latin typeface="宋体" panose="02010600030101010101" pitchFamily="2" charset="-122"/>
              </a:rPr>
              <a:t>》</a:t>
            </a:r>
            <a:r>
              <a:rPr lang="zh-CN" altLang="en-US" sz="1800" b="1" noProof="1">
                <a:solidFill>
                  <a:schemeClr val="bg1"/>
                </a:solidFill>
                <a:latin typeface="宋体" panose="02010600030101010101" pitchFamily="2" charset="-122"/>
              </a:rPr>
              <a:t>节选：</a:t>
            </a:r>
            <a:endParaRPr lang="en-US" altLang="zh-CN" sz="1800" b="1" noProof="1">
              <a:solidFill>
                <a:schemeClr val="bg1"/>
              </a:solidFill>
              <a:latin typeface="宋体" panose="02010600030101010101" pitchFamily="2" charset="-122"/>
            </a:endParaRPr>
          </a:p>
          <a:p>
            <a:pPr lvl="0" fontAlgn="base">
              <a:lnSpc>
                <a:spcPct val="90000"/>
              </a:lnSpc>
              <a:spcBef>
                <a:spcPts val="1000"/>
              </a:spcBef>
            </a:pPr>
            <a:r>
              <a:rPr lang="zh-CN" altLang="zh-CN" sz="1800" b="1" noProof="1">
                <a:solidFill>
                  <a:schemeClr val="bg1"/>
                </a:solidFill>
                <a:latin typeface="楷体" panose="02010609060101010101" charset="-122"/>
                <a:ea typeface="楷体" panose="02010609060101010101" charset="-122"/>
              </a:rPr>
              <a:t>（三）实用类文本阅读</a:t>
            </a:r>
          </a:p>
          <a:p>
            <a:pPr lvl="0" fontAlgn="base">
              <a:lnSpc>
                <a:spcPct val="90000"/>
              </a:lnSpc>
              <a:spcBef>
                <a:spcPts val="1000"/>
              </a:spcBef>
            </a:pPr>
            <a:r>
              <a:rPr lang="en-US" altLang="zh-CN" sz="1800" b="1" noProof="1">
                <a:solidFill>
                  <a:schemeClr val="bg1"/>
                </a:solidFill>
                <a:latin typeface="楷体" panose="02010609060101010101" charset="-122"/>
                <a:ea typeface="楷体" panose="02010609060101010101" charset="-122"/>
              </a:rPr>
              <a:t>    </a:t>
            </a:r>
            <a:r>
              <a:rPr lang="zh-CN" altLang="zh-CN" sz="1800" b="1" noProof="1">
                <a:solidFill>
                  <a:schemeClr val="bg1"/>
                </a:solidFill>
                <a:latin typeface="楷体" panose="02010609060101010101" charset="-122"/>
                <a:ea typeface="楷体" panose="02010609060101010101" charset="-122"/>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en-US" altLang="zh-CN" sz="1800" b="1" noProof="1">
              <a:solidFill>
                <a:schemeClr val="bg1"/>
              </a:solidFill>
              <a:latin typeface="楷体" panose="02010609060101010101" charset="-122"/>
              <a:ea typeface="楷体" panose="02010609060101010101" charset="-122"/>
            </a:endParaRPr>
          </a:p>
          <a:p>
            <a:pPr lvl="0" fontAlgn="base">
              <a:lnSpc>
                <a:spcPct val="90000"/>
              </a:lnSpc>
              <a:spcBef>
                <a:spcPts val="1000"/>
              </a:spcBef>
            </a:pPr>
            <a:endParaRPr lang="en-US" altLang="zh-CN" sz="1800" b="1" noProof="1">
              <a:solidFill>
                <a:schemeClr val="bg1"/>
              </a:solidFill>
              <a:latin typeface="楷体" panose="02010609060101010101" charset="-122"/>
              <a:ea typeface="楷体" panose="02010609060101010101" charset="-122"/>
            </a:endParaRPr>
          </a:p>
          <a:p>
            <a:pPr marL="228600" lvl="0" indent="-228600" fontAlgn="base">
              <a:lnSpc>
                <a:spcPct val="90000"/>
              </a:lnSpc>
              <a:spcBef>
                <a:spcPts val="1000"/>
              </a:spcBef>
              <a:buFont typeface="Arial" panose="020B0604020202020204" pitchFamily="34" charset="0"/>
              <a:buChar char="•"/>
            </a:pPr>
            <a:r>
              <a:rPr lang="zh-CN" altLang="en-US" sz="1800" b="1" noProof="1">
                <a:solidFill>
                  <a:schemeClr val="bg1"/>
                </a:solidFill>
                <a:latin typeface="楷体" panose="02010609060101010101" charset="-122"/>
                <a:ea typeface="楷体" panose="02010609060101010101" charset="-122"/>
              </a:rPr>
              <a:t>依照教育部考试中心《</a:t>
            </a:r>
            <a:r>
              <a:rPr lang="en-US" altLang="zh-CN" sz="1800" b="1" noProof="1">
                <a:solidFill>
                  <a:schemeClr val="bg1"/>
                </a:solidFill>
                <a:latin typeface="楷体" panose="02010609060101010101" charset="-122"/>
                <a:ea typeface="楷体" panose="02010609060101010101" charset="-122"/>
              </a:rPr>
              <a:t>2019</a:t>
            </a:r>
            <a:r>
              <a:rPr lang="zh-CN" altLang="en-US" sz="1800" b="1" noProof="1">
                <a:solidFill>
                  <a:schemeClr val="bg1"/>
                </a:solidFill>
                <a:latin typeface="楷体" panose="02010609060101010101" charset="-122"/>
                <a:ea typeface="楷体" panose="02010609060101010101" charset="-122"/>
              </a:rPr>
              <a:t>高考语文试题分析》：</a:t>
            </a:r>
            <a:r>
              <a:rPr lang="en-US" altLang="zh-CN" sz="1800" b="1" noProof="1">
                <a:solidFill>
                  <a:schemeClr val="bg1"/>
                </a:solidFill>
                <a:latin typeface="楷体" panose="02010609060101010101" charset="-122"/>
                <a:ea typeface="楷体" panose="02010609060101010101" charset="-122"/>
              </a:rPr>
              <a:t>2018</a:t>
            </a:r>
            <a:r>
              <a:rPr lang="zh-CN" altLang="en-US" sz="1800" b="1" noProof="1">
                <a:solidFill>
                  <a:schemeClr val="bg1"/>
                </a:solidFill>
                <a:latin typeface="楷体" panose="02010609060101010101" charset="-122"/>
                <a:ea typeface="楷体" panose="02010609060101010101" charset="-122"/>
              </a:rPr>
              <a:t>全国一卷非连续性文本的材料一摘编自吴月辉</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“墨子号”，抢占量子科技创新制高点</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，出自</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人民日报</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；材料二摘编自伊丽莎白</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吉布尼</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一位把量子通讯带到太空又带回地球的物理学家</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，出自</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自然</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杂志；材料三摘自日本</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读卖新闻</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莳田一彦、船越翔</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中国实验设施瞄准一流</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出自</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参考消息</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。三则材料均来自权威主流媒体。（新闻</a:t>
            </a:r>
            <a:r>
              <a:rPr lang="en-US" altLang="zh-CN" sz="1800" b="1" noProof="1">
                <a:solidFill>
                  <a:schemeClr val="bg1"/>
                </a:solidFill>
                <a:latin typeface="楷体" panose="02010609060101010101" charset="-122"/>
                <a:ea typeface="楷体" panose="02010609060101010101" charset="-122"/>
              </a:rPr>
              <a:t>+</a:t>
            </a:r>
            <a:r>
              <a:rPr lang="zh-CN" altLang="en-US" sz="1800" b="1" noProof="1">
                <a:solidFill>
                  <a:schemeClr val="bg1"/>
                </a:solidFill>
                <a:latin typeface="楷体" panose="02010609060101010101" charset="-122"/>
                <a:ea typeface="楷体" panose="02010609060101010101" charset="-122"/>
              </a:rPr>
              <a:t>传记）</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270" y="222250"/>
            <a:ext cx="2750185" cy="429895"/>
          </a:xfrm>
          <a:prstGeom prst="rect">
            <a:avLst/>
          </a:prstGeom>
          <a:noFill/>
        </p:spPr>
        <p:txBody>
          <a:bodyPr wrap="square" rtlCol="0">
            <a:spAutoFit/>
          </a:bodyPr>
          <a:lstStyle/>
          <a:p>
            <a:r>
              <a:rPr lang="zh-CN" altLang="en-US" sz="2200" b="1" dirty="0">
                <a:solidFill>
                  <a:schemeClr val="bg1">
                    <a:lumMod val="95000"/>
                  </a:schemeClr>
                </a:solidFill>
                <a:latin typeface="+mn-ea"/>
              </a:rPr>
              <a:t>实用类文本阅读</a:t>
            </a:r>
          </a:p>
        </p:txBody>
      </p:sp>
      <p:sp>
        <p:nvSpPr>
          <p:cNvPr id="15" name="环形箭头 14"/>
          <p:cNvSpPr/>
          <p:nvPr/>
        </p:nvSpPr>
        <p:spPr>
          <a:xfrm flipH="1">
            <a:off x="1047115" y="128968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1</a:t>
            </a:r>
          </a:p>
        </p:txBody>
      </p:sp>
      <p:grpSp>
        <p:nvGrpSpPr>
          <p:cNvPr id="27" name="组合 26"/>
          <p:cNvGrpSpPr/>
          <p:nvPr/>
        </p:nvGrpSpPr>
        <p:grpSpPr>
          <a:xfrm>
            <a:off x="2499995" y="1630680"/>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选择题的解答</a:t>
              </a:r>
            </a:p>
          </p:txBody>
        </p:sp>
      </p:grpSp>
      <p:grpSp>
        <p:nvGrpSpPr>
          <p:cNvPr id="10" name="组合 9"/>
          <p:cNvGrpSpPr/>
          <p:nvPr/>
        </p:nvGrpSpPr>
        <p:grpSpPr>
          <a:xfrm>
            <a:off x="2277745" y="2679065"/>
            <a:ext cx="6349365" cy="1334135"/>
            <a:chOff x="3080173" y="1403004"/>
            <a:chExt cx="5886903" cy="1615440"/>
          </a:xfrm>
        </p:grpSpPr>
        <p:sp>
          <p:nvSpPr>
            <p:cNvPr id="11" name="圆角矩形 10"/>
            <p:cNvSpPr/>
            <p:nvPr/>
          </p:nvSpPr>
          <p:spPr bwMode="auto">
            <a:xfrm>
              <a:off x="3080173" y="1403004"/>
              <a:ext cx="5744478" cy="1615440"/>
            </a:xfrm>
            <a:prstGeom prst="round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文本框 11"/>
            <p:cNvSpPr txBox="1"/>
            <p:nvPr/>
          </p:nvSpPr>
          <p:spPr bwMode="auto">
            <a:xfrm>
              <a:off x="3100779" y="1448369"/>
              <a:ext cx="5866297" cy="1451667"/>
            </a:xfrm>
            <a:prstGeom prst="rect">
              <a:avLst/>
            </a:prstGeom>
            <a:noFill/>
          </p:spPr>
          <p:txBody>
            <a:bodyPr wrap="square">
              <a:spAutoFit/>
            </a:bodyPr>
            <a:lstStyle/>
            <a:p>
              <a:pPr>
                <a:lnSpc>
                  <a:spcPct val="120000"/>
                </a:lnSpc>
                <a:buClr>
                  <a:srgbClr val="CC0000"/>
                </a:buClr>
                <a:buSzPct val="85000"/>
              </a:pPr>
              <a:r>
                <a:rPr lang="zh-CN" altLang="en-US" sz="2000" b="1" dirty="0">
                  <a:solidFill>
                    <a:srgbClr val="FFFF00"/>
                  </a:solidFill>
                  <a:latin typeface="+mn-ea"/>
                </a:rPr>
                <a:t>第一、文本主旨、结构了解；</a:t>
              </a:r>
            </a:p>
            <a:p>
              <a:pPr>
                <a:lnSpc>
                  <a:spcPct val="120000"/>
                </a:lnSpc>
                <a:buClr>
                  <a:srgbClr val="CC0000"/>
                </a:buClr>
                <a:buSzPct val="85000"/>
              </a:pPr>
              <a:r>
                <a:rPr lang="zh-CN" altLang="en-US" sz="2000" b="1" dirty="0">
                  <a:solidFill>
                    <a:srgbClr val="FFFF00"/>
                  </a:solidFill>
                  <a:latin typeface="+mn-ea"/>
                </a:rPr>
                <a:t>第二、原文找依据；</a:t>
              </a:r>
            </a:p>
            <a:p>
              <a:pPr>
                <a:lnSpc>
                  <a:spcPct val="120000"/>
                </a:lnSpc>
                <a:buClr>
                  <a:srgbClr val="CC0000"/>
                </a:buClr>
                <a:buSzPct val="85000"/>
              </a:pPr>
              <a:r>
                <a:rPr lang="zh-CN" altLang="en-US" sz="2000" b="1" dirty="0">
                  <a:solidFill>
                    <a:srgbClr val="FFFF00"/>
                  </a:solidFill>
                  <a:latin typeface="+mn-ea"/>
                </a:rPr>
                <a:t>第三、精准比对判断。</a:t>
              </a:r>
              <a:r>
                <a:rPr lang="zh-CN" altLang="en-US" sz="2000" dirty="0">
                  <a:solidFill>
                    <a:schemeClr val="bg1"/>
                  </a:solidFill>
                  <a:latin typeface="+mn-ea"/>
                </a:rPr>
                <a:t> </a:t>
              </a:r>
              <a:endParaRPr lang="en-US" altLang="zh-CN" sz="2000" b="0" dirty="0">
                <a:solidFill>
                  <a:schemeClr val="bg1"/>
                </a:solidFill>
                <a:latin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90"/>
                                          </p:val>
                                        </p:tav>
                                        <p:tav tm="100000">
                                          <p:val>
                                            <p:fltVal val="0"/>
                                          </p:val>
                                        </p:tav>
                                      </p:tavLst>
                                    </p:anim>
                                    <p:animEffect transition="in" filter="fade">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270" y="222250"/>
            <a:ext cx="2750185" cy="429895"/>
          </a:xfrm>
          <a:prstGeom prst="rect">
            <a:avLst/>
          </a:prstGeom>
          <a:noFill/>
        </p:spPr>
        <p:txBody>
          <a:bodyPr wrap="square" rtlCol="0">
            <a:spAutoFit/>
          </a:bodyPr>
          <a:lstStyle/>
          <a:p>
            <a:r>
              <a:rPr lang="zh-CN" altLang="en-US" sz="2200" b="1" dirty="0">
                <a:solidFill>
                  <a:schemeClr val="bg1">
                    <a:lumMod val="95000"/>
                  </a:schemeClr>
                </a:solidFill>
                <a:latin typeface="+mn-ea"/>
                <a:sym typeface="+mn-ea"/>
              </a:rPr>
              <a:t>实用类文本阅读</a:t>
            </a:r>
            <a:endParaRPr lang="zh-CN" altLang="en-US" sz="2200" dirty="0">
              <a:solidFill>
                <a:schemeClr val="bg1">
                  <a:lumMod val="95000"/>
                </a:schemeClr>
              </a:solidFill>
              <a:latin typeface="+mn-ea"/>
            </a:endParaRPr>
          </a:p>
        </p:txBody>
      </p:sp>
      <p:sp>
        <p:nvSpPr>
          <p:cNvPr id="15" name="环形箭头 14"/>
          <p:cNvSpPr/>
          <p:nvPr/>
        </p:nvSpPr>
        <p:spPr>
          <a:xfrm flipH="1">
            <a:off x="1047115" y="128968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2</a:t>
            </a:r>
          </a:p>
        </p:txBody>
      </p:sp>
      <p:grpSp>
        <p:nvGrpSpPr>
          <p:cNvPr id="27" name="组合 26"/>
          <p:cNvGrpSpPr/>
          <p:nvPr/>
        </p:nvGrpSpPr>
        <p:grpSpPr>
          <a:xfrm>
            <a:off x="2499995" y="1630680"/>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主观题的解答</a:t>
              </a:r>
            </a:p>
          </p:txBody>
        </p:sp>
      </p:grpSp>
      <p:grpSp>
        <p:nvGrpSpPr>
          <p:cNvPr id="13" name="组合 12"/>
          <p:cNvGrpSpPr/>
          <p:nvPr/>
        </p:nvGrpSpPr>
        <p:grpSpPr>
          <a:xfrm>
            <a:off x="1633855" y="2268220"/>
            <a:ext cx="2802890" cy="1790065"/>
            <a:chOff x="1032931" y="1505189"/>
            <a:chExt cx="1673087" cy="1400975"/>
          </a:xfrm>
        </p:grpSpPr>
        <p:sp>
          <p:nvSpPr>
            <p:cNvPr id="3" name="MH_Other_1"/>
            <p:cNvSpPr/>
            <p:nvPr>
              <p:custDataLst>
                <p:tags r:id="rId4"/>
              </p:custDataLst>
            </p:nvPr>
          </p:nvSpPr>
          <p:spPr bwMode="auto">
            <a:xfrm>
              <a:off x="1032931" y="1505189"/>
              <a:ext cx="1651534" cy="1379422"/>
            </a:xfrm>
            <a:custGeom>
              <a:avLst/>
              <a:gdLst>
                <a:gd name="T0" fmla="*/ 191907 w 1946275"/>
                <a:gd name="T1" fmla="*/ 1457871 h 1625601"/>
                <a:gd name="T2" fmla="*/ 469563 w 1946275"/>
                <a:gd name="T3" fmla="*/ 1465183 h 1625601"/>
                <a:gd name="T4" fmla="*/ 15058 w 1946275"/>
                <a:gd name="T5" fmla="*/ 1387812 h 1625601"/>
                <a:gd name="T6" fmla="*/ 173883 w 1946275"/>
                <a:gd name="T7" fmla="*/ 916385 h 1625601"/>
                <a:gd name="T8" fmla="*/ 1845108 w 1946275"/>
                <a:gd name="T9" fmla="*/ 860670 h 1625601"/>
                <a:gd name="T10" fmla="*/ 87526 w 1946275"/>
                <a:gd name="T11" fmla="*/ 789985 h 1625601"/>
                <a:gd name="T12" fmla="*/ 496943 w 1946275"/>
                <a:gd name="T13" fmla="*/ 749914 h 1625601"/>
                <a:gd name="T14" fmla="*/ 36810 w 1946275"/>
                <a:gd name="T15" fmla="*/ 916385 h 1625601"/>
                <a:gd name="T16" fmla="*/ 173606 w 1946275"/>
                <a:gd name="T17" fmla="*/ 919957 h 1625601"/>
                <a:gd name="T18" fmla="*/ 196197 w 1946275"/>
                <a:gd name="T19" fmla="*/ 927101 h 1625601"/>
                <a:gd name="T20" fmla="*/ 25511 w 1946275"/>
                <a:gd name="T21" fmla="*/ 1199993 h 1625601"/>
                <a:gd name="T22" fmla="*/ 188045 w 1946275"/>
                <a:gd name="T23" fmla="*/ 1285522 h 1625601"/>
                <a:gd name="T24" fmla="*/ 165531 w 1946275"/>
                <a:gd name="T25" fmla="*/ 1297164 h 1625601"/>
                <a:gd name="T26" fmla="*/ 22174 w 1946275"/>
                <a:gd name="T27" fmla="*/ 1293294 h 1625601"/>
                <a:gd name="T28" fmla="*/ 266902 w 1946275"/>
                <a:gd name="T29" fmla="*/ 1451610 h 1625601"/>
                <a:gd name="T30" fmla="*/ 25181 w 1946275"/>
                <a:gd name="T31" fmla="*/ 1456015 h 1625601"/>
                <a:gd name="T32" fmla="*/ 97879 w 1946275"/>
                <a:gd name="T33" fmla="*/ 1587857 h 1625601"/>
                <a:gd name="T34" fmla="*/ 1065351 w 1946275"/>
                <a:gd name="T35" fmla="*/ 1582979 h 1625601"/>
                <a:gd name="T36" fmla="*/ 1796181 w 1946275"/>
                <a:gd name="T37" fmla="*/ 1601814 h 1625601"/>
                <a:gd name="T38" fmla="*/ 1660524 w 1946275"/>
                <a:gd name="T39" fmla="*/ 1531303 h 1625601"/>
                <a:gd name="T40" fmla="*/ 1705768 w 1946275"/>
                <a:gd name="T41" fmla="*/ 1519873 h 1625601"/>
                <a:gd name="T42" fmla="*/ 1920497 w 1946275"/>
                <a:gd name="T43" fmla="*/ 1387090 h 1625601"/>
                <a:gd name="T44" fmla="*/ 1855623 w 1946275"/>
                <a:gd name="T45" fmla="*/ 1074420 h 1625601"/>
                <a:gd name="T46" fmla="*/ 1921262 w 1946275"/>
                <a:gd name="T47" fmla="*/ 1060588 h 1625601"/>
                <a:gd name="T48" fmla="*/ 1928695 w 1946275"/>
                <a:gd name="T49" fmla="*/ 885826 h 1625601"/>
                <a:gd name="T50" fmla="*/ 1757675 w 1946275"/>
                <a:gd name="T51" fmla="*/ 863204 h 1625601"/>
                <a:gd name="T52" fmla="*/ 1851611 w 1946275"/>
                <a:gd name="T53" fmla="*/ 861319 h 1625601"/>
                <a:gd name="T54" fmla="*/ 1870984 w 1946275"/>
                <a:gd name="T55" fmla="*/ 791452 h 1625601"/>
                <a:gd name="T56" fmla="*/ 481354 w 1946275"/>
                <a:gd name="T57" fmla="*/ 557472 h 1625601"/>
                <a:gd name="T58" fmla="*/ 880878 w 1946275"/>
                <a:gd name="T59" fmla="*/ 237110 h 1625601"/>
                <a:gd name="T60" fmla="*/ 571812 w 1946275"/>
                <a:gd name="T61" fmla="*/ 504707 h 1625601"/>
                <a:gd name="T62" fmla="*/ 324814 w 1946275"/>
                <a:gd name="T63" fmla="*/ 722489 h 1625601"/>
                <a:gd name="T64" fmla="*/ 1633536 w 1946275"/>
                <a:gd name="T65" fmla="*/ 731838 h 1625601"/>
                <a:gd name="T66" fmla="*/ 1594095 w 1946275"/>
                <a:gd name="T67" fmla="*/ 654071 h 1625601"/>
                <a:gd name="T68" fmla="*/ 1203100 w 1946275"/>
                <a:gd name="T69" fmla="*/ 268599 h 1625601"/>
                <a:gd name="T70" fmla="*/ 1121958 w 1946275"/>
                <a:gd name="T71" fmla="*/ 206877 h 1625601"/>
                <a:gd name="T72" fmla="*/ 1101944 w 1946275"/>
                <a:gd name="T73" fmla="*/ 222017 h 1625601"/>
                <a:gd name="T74" fmla="*/ 1050119 w 1946275"/>
                <a:gd name="T75" fmla="*/ 241300 h 1625601"/>
                <a:gd name="T76" fmla="*/ 947737 w 1946275"/>
                <a:gd name="T77" fmla="*/ 218614 h 1625601"/>
                <a:gd name="T78" fmla="*/ 990116 w 1946275"/>
                <a:gd name="T79" fmla="*/ 18851 h 1625601"/>
                <a:gd name="T80" fmla="*/ 915113 w 1946275"/>
                <a:gd name="T81" fmla="*/ 135731 h 1625601"/>
                <a:gd name="T82" fmla="*/ 1050119 w 1946275"/>
                <a:gd name="T83" fmla="*/ 226219 h 1625601"/>
                <a:gd name="T84" fmla="*/ 1140124 w 1946275"/>
                <a:gd name="T85" fmla="*/ 158353 h 1625601"/>
                <a:gd name="T86" fmla="*/ 1102622 w 1946275"/>
                <a:gd name="T87" fmla="*/ 33933 h 1625601"/>
                <a:gd name="T88" fmla="*/ 1001367 w 1946275"/>
                <a:gd name="T89" fmla="*/ 0 h 1625601"/>
                <a:gd name="T90" fmla="*/ 1057620 w 1946275"/>
                <a:gd name="T91" fmla="*/ 3770 h 1625601"/>
                <a:gd name="T92" fmla="*/ 1158875 w 1946275"/>
                <a:gd name="T93" fmla="*/ 116523 h 1625601"/>
                <a:gd name="T94" fmla="*/ 1150906 w 1946275"/>
                <a:gd name="T95" fmla="*/ 176733 h 1625601"/>
                <a:gd name="T96" fmla="*/ 1303963 w 1946275"/>
                <a:gd name="T97" fmla="*/ 336937 h 1625601"/>
                <a:gd name="T98" fmla="*/ 1596594 w 1946275"/>
                <a:gd name="T99" fmla="*/ 629079 h 1625601"/>
                <a:gd name="T100" fmla="*/ 1829574 w 1946275"/>
                <a:gd name="T101" fmla="*/ 761256 h 1625601"/>
                <a:gd name="T102" fmla="*/ 1938746 w 1946275"/>
                <a:gd name="T103" fmla="*/ 1357617 h 1625601"/>
                <a:gd name="T104" fmla="*/ 1924447 w 1946275"/>
                <a:gd name="T105" fmla="*/ 1535113 h 1625601"/>
                <a:gd name="T106" fmla="*/ 1050311 w 1946275"/>
                <a:gd name="T107" fmla="*/ 1602955 h 1625601"/>
                <a:gd name="T108" fmla="*/ 15058 w 1946275"/>
                <a:gd name="T109" fmla="*/ 1542564 h 1625601"/>
                <a:gd name="T110" fmla="*/ 33881 w 1946275"/>
                <a:gd name="T111" fmla="*/ 832971 h 1625601"/>
                <a:gd name="T112" fmla="*/ 402341 w 1946275"/>
                <a:gd name="T113" fmla="*/ 628030 h 1625601"/>
                <a:gd name="T114" fmla="*/ 646109 w 1946275"/>
                <a:gd name="T115" fmla="*/ 412941 h 1625601"/>
                <a:gd name="T116" fmla="*/ 911804 w 1946275"/>
                <a:gd name="T117" fmla="*/ 176495 h 1625601"/>
                <a:gd name="T118" fmla="*/ 937614 w 1946275"/>
                <a:gd name="T119" fmla="*/ 33933 h 1625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bg1"/>
            </a:solidFill>
            <a:ln>
              <a:noFill/>
            </a:ln>
          </p:spPr>
          <p:txBody>
            <a:bodyPr/>
            <a:lstStyle/>
            <a:p>
              <a:endParaRPr lang="zh-CN" altLang="en-US" sz="1050">
                <a:solidFill>
                  <a:schemeClr val="bg1"/>
                </a:solidFill>
              </a:endParaRPr>
            </a:p>
          </p:txBody>
        </p:sp>
        <p:sp>
          <p:nvSpPr>
            <p:cNvPr id="4" name="MH_Other_2"/>
            <p:cNvSpPr/>
            <p:nvPr>
              <p:custDataLst>
                <p:tags r:id="rId5"/>
              </p:custDataLst>
            </p:nvPr>
          </p:nvSpPr>
          <p:spPr bwMode="auto">
            <a:xfrm>
              <a:off x="1067955" y="1684352"/>
              <a:ext cx="1638063" cy="1221812"/>
            </a:xfrm>
            <a:custGeom>
              <a:avLst/>
              <a:gdLst>
                <a:gd name="T0" fmla="*/ 1924272 w 1930133"/>
                <a:gd name="T1" fmla="*/ 671098 h 1439863"/>
                <a:gd name="T2" fmla="*/ 1788707 w 1930133"/>
                <a:gd name="T3" fmla="*/ 1432326 h 1439863"/>
                <a:gd name="T4" fmla="*/ 1442262 w 1930133"/>
                <a:gd name="T5" fmla="*/ 1432326 h 1439863"/>
                <a:gd name="T6" fmla="*/ 779500 w 1930133"/>
                <a:gd name="T7" fmla="*/ 1432326 h 1439863"/>
                <a:gd name="T8" fmla="*/ 0 w 1930133"/>
                <a:gd name="T9" fmla="*/ 1375799 h 1439863"/>
                <a:gd name="T10" fmla="*/ 90377 w 1930133"/>
                <a:gd name="T11" fmla="*/ 1398410 h 1439863"/>
                <a:gd name="T12" fmla="*/ 753140 w 1930133"/>
                <a:gd name="T13" fmla="*/ 1394642 h 1439863"/>
                <a:gd name="T14" fmla="*/ 1679501 w 1930133"/>
                <a:gd name="T15" fmla="*/ 1413484 h 1439863"/>
                <a:gd name="T16" fmla="*/ 1871552 w 1930133"/>
                <a:gd name="T17" fmla="*/ 1349420 h 1439863"/>
                <a:gd name="T18" fmla="*/ 1897912 w 1930133"/>
                <a:gd name="T19" fmla="*/ 1145923 h 1439863"/>
                <a:gd name="T20" fmla="*/ 1905443 w 1930133"/>
                <a:gd name="T21" fmla="*/ 727625 h 1439863"/>
                <a:gd name="T22" fmla="*/ 1084457 w 1930133"/>
                <a:gd name="T23" fmla="*/ 19050 h 1439863"/>
                <a:gd name="T24" fmla="*/ 1152297 w 1930133"/>
                <a:gd name="T25" fmla="*/ 71855 h 1439863"/>
                <a:gd name="T26" fmla="*/ 1246519 w 1930133"/>
                <a:gd name="T27" fmla="*/ 169922 h 1439863"/>
                <a:gd name="T28" fmla="*/ 1374661 w 1930133"/>
                <a:gd name="T29" fmla="*/ 294392 h 1439863"/>
                <a:gd name="T30" fmla="*/ 1442501 w 1930133"/>
                <a:gd name="T31" fmla="*/ 347197 h 1439863"/>
                <a:gd name="T32" fmla="*/ 1514110 w 1930133"/>
                <a:gd name="T33" fmla="*/ 430177 h 1439863"/>
                <a:gd name="T34" fmla="*/ 1597025 w 1930133"/>
                <a:gd name="T35" fmla="*/ 516928 h 1439863"/>
                <a:gd name="T36" fmla="*/ 1570643 w 1930133"/>
                <a:gd name="T37" fmla="*/ 520700 h 1439863"/>
                <a:gd name="T38" fmla="*/ 1502803 w 1930133"/>
                <a:gd name="T39" fmla="*/ 441492 h 1439863"/>
                <a:gd name="T40" fmla="*/ 1431194 w 1930133"/>
                <a:gd name="T41" fmla="*/ 358513 h 1439863"/>
                <a:gd name="T42" fmla="*/ 1363354 w 1930133"/>
                <a:gd name="T43" fmla="*/ 305707 h 1439863"/>
                <a:gd name="T44" fmla="*/ 1235212 w 1930133"/>
                <a:gd name="T45" fmla="*/ 177466 h 1439863"/>
                <a:gd name="T46" fmla="*/ 1144759 w 1930133"/>
                <a:gd name="T47" fmla="*/ 86943 h 1439863"/>
                <a:gd name="T48" fmla="*/ 1073150 w 1930133"/>
                <a:gd name="T49" fmla="*/ 26594 h 1439863"/>
                <a:gd name="T50" fmla="*/ 900825 w 1930133"/>
                <a:gd name="T51" fmla="*/ 3770 h 1439863"/>
                <a:gd name="T52" fmla="*/ 906463 w 1930133"/>
                <a:gd name="T53" fmla="*/ 7541 h 1439863"/>
                <a:gd name="T54" fmla="*/ 895187 w 1930133"/>
                <a:gd name="T55" fmla="*/ 0 h 1439863"/>
                <a:gd name="T56" fmla="*/ 898946 w 1930133"/>
                <a:gd name="T57" fmla="*/ 3770 h 1439863"/>
                <a:gd name="T58" fmla="*/ 876393 w 1930133"/>
                <a:gd name="T59" fmla="*/ 37703 h 1439863"/>
                <a:gd name="T60" fmla="*/ 812493 w 1930133"/>
                <a:gd name="T61" fmla="*/ 109339 h 1439863"/>
                <a:gd name="T62" fmla="*/ 741076 w 1930133"/>
                <a:gd name="T63" fmla="*/ 154583 h 1439863"/>
                <a:gd name="T64" fmla="*/ 643348 w 1930133"/>
                <a:gd name="T65" fmla="*/ 252611 h 1439863"/>
                <a:gd name="T66" fmla="*/ 553137 w 1930133"/>
                <a:gd name="T67" fmla="*/ 324247 h 1439863"/>
                <a:gd name="T68" fmla="*/ 444132 w 1930133"/>
                <a:gd name="T69" fmla="*/ 410965 h 1439863"/>
                <a:gd name="T70" fmla="*/ 410302 w 1930133"/>
                <a:gd name="T71" fmla="*/ 459979 h 1439863"/>
                <a:gd name="T72" fmla="*/ 327609 w 1930133"/>
                <a:gd name="T73" fmla="*/ 512763 h 1439863"/>
                <a:gd name="T74" fmla="*/ 327609 w 1930133"/>
                <a:gd name="T75" fmla="*/ 508993 h 1439863"/>
                <a:gd name="T76" fmla="*/ 353920 w 1930133"/>
                <a:gd name="T77" fmla="*/ 493912 h 1439863"/>
                <a:gd name="T78" fmla="*/ 414061 w 1930133"/>
                <a:gd name="T79" fmla="*/ 426046 h 1439863"/>
                <a:gd name="T80" fmla="*/ 481719 w 1930133"/>
                <a:gd name="T81" fmla="*/ 350640 h 1439863"/>
                <a:gd name="T82" fmla="*/ 568172 w 1930133"/>
                <a:gd name="T83" fmla="*/ 297855 h 1439863"/>
                <a:gd name="T84" fmla="*/ 643348 w 1930133"/>
                <a:gd name="T85" fmla="*/ 226219 h 1439863"/>
                <a:gd name="T86" fmla="*/ 759870 w 1930133"/>
                <a:gd name="T87" fmla="*/ 120650 h 1439863"/>
                <a:gd name="T88" fmla="*/ 853840 w 1930133"/>
                <a:gd name="T89" fmla="*/ 49014 h 1439863"/>
                <a:gd name="T90" fmla="*/ 895187 w 1930133"/>
                <a:gd name="T91" fmla="*/ 0 h 1439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lnTo>
                    <a:pt x="900825" y="3770"/>
                  </a:ln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rgbClr val="DADAD9"/>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1050">
                <a:solidFill>
                  <a:schemeClr val="bg1"/>
                </a:solidFill>
              </a:endParaRPr>
            </a:p>
          </p:txBody>
        </p:sp>
        <p:sp>
          <p:nvSpPr>
            <p:cNvPr id="5" name="MH_SubTitle_1"/>
            <p:cNvSpPr txBox="1">
              <a:spLocks noChangeArrowheads="1"/>
            </p:cNvSpPr>
            <p:nvPr>
              <p:custDataLst>
                <p:tags r:id="rId6"/>
              </p:custDataLst>
            </p:nvPr>
          </p:nvSpPr>
          <p:spPr bwMode="auto">
            <a:xfrm>
              <a:off x="1067668" y="2139330"/>
              <a:ext cx="1606883" cy="744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ct val="150000"/>
                </a:lnSpc>
                <a:defRPr/>
              </a:pPr>
              <a:r>
                <a:rPr lang="zh-CN" altLang="en-US" sz="1400" b="1" dirty="0">
                  <a:solidFill>
                    <a:srgbClr val="FFFF00"/>
                  </a:solidFill>
                  <a:latin typeface="方正启体简体" panose="03000509000000000000" charset="-122"/>
                  <a:ea typeface="方正启体简体" panose="03000509000000000000" charset="-122"/>
                </a:rPr>
                <a:t>要求结合材料本身作答</a:t>
              </a:r>
            </a:p>
            <a:p>
              <a:pPr algn="ctr">
                <a:lnSpc>
                  <a:spcPct val="150000"/>
                </a:lnSpc>
                <a:defRPr/>
              </a:pPr>
              <a:r>
                <a:rPr lang="zh-CN" altLang="en-US" sz="1400" b="1" dirty="0">
                  <a:solidFill>
                    <a:srgbClr val="FFFF00"/>
                  </a:solidFill>
                  <a:latin typeface="方正启体简体" panose="03000509000000000000" charset="-122"/>
                  <a:ea typeface="方正启体简体" panose="03000509000000000000" charset="-122"/>
                </a:rPr>
                <a:t>联系原文，确定区间，完整概括。</a:t>
              </a:r>
            </a:p>
          </p:txBody>
        </p:sp>
      </p:grpSp>
      <p:sp>
        <p:nvSpPr>
          <p:cNvPr id="40" name="文本框 39"/>
          <p:cNvSpPr txBox="1"/>
          <p:nvPr/>
        </p:nvSpPr>
        <p:spPr>
          <a:xfrm>
            <a:off x="2943860" y="2587625"/>
            <a:ext cx="278130" cy="368300"/>
          </a:xfrm>
          <a:prstGeom prst="rect">
            <a:avLst/>
          </a:prstGeom>
          <a:noFill/>
        </p:spPr>
        <p:txBody>
          <a:bodyPr wrap="square" rtlCol="0">
            <a:spAutoFit/>
          </a:bodyPr>
          <a:lstStyle/>
          <a:p>
            <a:r>
              <a:rPr lang="en-US" altLang="zh-CN" sz="1800" b="1">
                <a:solidFill>
                  <a:srgbClr val="FFFF00"/>
                </a:solidFill>
                <a:latin typeface="华康雅宋体W9" panose="02020909000000000000" charset="-122"/>
                <a:ea typeface="华康雅宋体W9" panose="02020909000000000000" charset="-122"/>
              </a:rPr>
              <a:t>1</a:t>
            </a:r>
          </a:p>
        </p:txBody>
      </p:sp>
      <p:grpSp>
        <p:nvGrpSpPr>
          <p:cNvPr id="8" name="组合 7"/>
          <p:cNvGrpSpPr/>
          <p:nvPr/>
        </p:nvGrpSpPr>
        <p:grpSpPr>
          <a:xfrm>
            <a:off x="5302250" y="2268220"/>
            <a:ext cx="3268980" cy="2383155"/>
            <a:chOff x="1032931" y="1505189"/>
            <a:chExt cx="1673087" cy="1400975"/>
          </a:xfrm>
        </p:grpSpPr>
        <p:sp>
          <p:nvSpPr>
            <p:cNvPr id="9" name="MH_Other_1"/>
            <p:cNvSpPr/>
            <p:nvPr>
              <p:custDataLst>
                <p:tags r:id="rId1"/>
              </p:custDataLst>
            </p:nvPr>
          </p:nvSpPr>
          <p:spPr bwMode="auto">
            <a:xfrm>
              <a:off x="1032931" y="1505189"/>
              <a:ext cx="1651534" cy="1379422"/>
            </a:xfrm>
            <a:custGeom>
              <a:avLst/>
              <a:gdLst>
                <a:gd name="T0" fmla="*/ 191907 w 1946275"/>
                <a:gd name="T1" fmla="*/ 1457871 h 1625601"/>
                <a:gd name="T2" fmla="*/ 469563 w 1946275"/>
                <a:gd name="T3" fmla="*/ 1465183 h 1625601"/>
                <a:gd name="T4" fmla="*/ 15058 w 1946275"/>
                <a:gd name="T5" fmla="*/ 1387812 h 1625601"/>
                <a:gd name="T6" fmla="*/ 173883 w 1946275"/>
                <a:gd name="T7" fmla="*/ 916385 h 1625601"/>
                <a:gd name="T8" fmla="*/ 1845108 w 1946275"/>
                <a:gd name="T9" fmla="*/ 860670 h 1625601"/>
                <a:gd name="T10" fmla="*/ 87526 w 1946275"/>
                <a:gd name="T11" fmla="*/ 789985 h 1625601"/>
                <a:gd name="T12" fmla="*/ 496943 w 1946275"/>
                <a:gd name="T13" fmla="*/ 749914 h 1625601"/>
                <a:gd name="T14" fmla="*/ 36810 w 1946275"/>
                <a:gd name="T15" fmla="*/ 916385 h 1625601"/>
                <a:gd name="T16" fmla="*/ 173606 w 1946275"/>
                <a:gd name="T17" fmla="*/ 919957 h 1625601"/>
                <a:gd name="T18" fmla="*/ 196197 w 1946275"/>
                <a:gd name="T19" fmla="*/ 927101 h 1625601"/>
                <a:gd name="T20" fmla="*/ 25511 w 1946275"/>
                <a:gd name="T21" fmla="*/ 1199993 h 1625601"/>
                <a:gd name="T22" fmla="*/ 188045 w 1946275"/>
                <a:gd name="T23" fmla="*/ 1285522 h 1625601"/>
                <a:gd name="T24" fmla="*/ 165531 w 1946275"/>
                <a:gd name="T25" fmla="*/ 1297164 h 1625601"/>
                <a:gd name="T26" fmla="*/ 22174 w 1946275"/>
                <a:gd name="T27" fmla="*/ 1293294 h 1625601"/>
                <a:gd name="T28" fmla="*/ 266902 w 1946275"/>
                <a:gd name="T29" fmla="*/ 1451610 h 1625601"/>
                <a:gd name="T30" fmla="*/ 25181 w 1946275"/>
                <a:gd name="T31" fmla="*/ 1456015 h 1625601"/>
                <a:gd name="T32" fmla="*/ 97879 w 1946275"/>
                <a:gd name="T33" fmla="*/ 1587857 h 1625601"/>
                <a:gd name="T34" fmla="*/ 1065351 w 1946275"/>
                <a:gd name="T35" fmla="*/ 1582979 h 1625601"/>
                <a:gd name="T36" fmla="*/ 1796181 w 1946275"/>
                <a:gd name="T37" fmla="*/ 1601814 h 1625601"/>
                <a:gd name="T38" fmla="*/ 1660524 w 1946275"/>
                <a:gd name="T39" fmla="*/ 1531303 h 1625601"/>
                <a:gd name="T40" fmla="*/ 1705768 w 1946275"/>
                <a:gd name="T41" fmla="*/ 1519873 h 1625601"/>
                <a:gd name="T42" fmla="*/ 1920497 w 1946275"/>
                <a:gd name="T43" fmla="*/ 1387090 h 1625601"/>
                <a:gd name="T44" fmla="*/ 1855623 w 1946275"/>
                <a:gd name="T45" fmla="*/ 1074420 h 1625601"/>
                <a:gd name="T46" fmla="*/ 1921262 w 1946275"/>
                <a:gd name="T47" fmla="*/ 1060588 h 1625601"/>
                <a:gd name="T48" fmla="*/ 1928695 w 1946275"/>
                <a:gd name="T49" fmla="*/ 885826 h 1625601"/>
                <a:gd name="T50" fmla="*/ 1757675 w 1946275"/>
                <a:gd name="T51" fmla="*/ 863204 h 1625601"/>
                <a:gd name="T52" fmla="*/ 1851611 w 1946275"/>
                <a:gd name="T53" fmla="*/ 861319 h 1625601"/>
                <a:gd name="T54" fmla="*/ 1870984 w 1946275"/>
                <a:gd name="T55" fmla="*/ 791452 h 1625601"/>
                <a:gd name="T56" fmla="*/ 481354 w 1946275"/>
                <a:gd name="T57" fmla="*/ 557472 h 1625601"/>
                <a:gd name="T58" fmla="*/ 880878 w 1946275"/>
                <a:gd name="T59" fmla="*/ 237110 h 1625601"/>
                <a:gd name="T60" fmla="*/ 571812 w 1946275"/>
                <a:gd name="T61" fmla="*/ 504707 h 1625601"/>
                <a:gd name="T62" fmla="*/ 324814 w 1946275"/>
                <a:gd name="T63" fmla="*/ 722489 h 1625601"/>
                <a:gd name="T64" fmla="*/ 1633536 w 1946275"/>
                <a:gd name="T65" fmla="*/ 731838 h 1625601"/>
                <a:gd name="T66" fmla="*/ 1594095 w 1946275"/>
                <a:gd name="T67" fmla="*/ 654071 h 1625601"/>
                <a:gd name="T68" fmla="*/ 1203100 w 1946275"/>
                <a:gd name="T69" fmla="*/ 268599 h 1625601"/>
                <a:gd name="T70" fmla="*/ 1121958 w 1946275"/>
                <a:gd name="T71" fmla="*/ 206877 h 1625601"/>
                <a:gd name="T72" fmla="*/ 1101944 w 1946275"/>
                <a:gd name="T73" fmla="*/ 222017 h 1625601"/>
                <a:gd name="T74" fmla="*/ 1050119 w 1946275"/>
                <a:gd name="T75" fmla="*/ 241300 h 1625601"/>
                <a:gd name="T76" fmla="*/ 947737 w 1946275"/>
                <a:gd name="T77" fmla="*/ 218614 h 1625601"/>
                <a:gd name="T78" fmla="*/ 990116 w 1946275"/>
                <a:gd name="T79" fmla="*/ 18851 h 1625601"/>
                <a:gd name="T80" fmla="*/ 915113 w 1946275"/>
                <a:gd name="T81" fmla="*/ 135731 h 1625601"/>
                <a:gd name="T82" fmla="*/ 1050119 w 1946275"/>
                <a:gd name="T83" fmla="*/ 226219 h 1625601"/>
                <a:gd name="T84" fmla="*/ 1140124 w 1946275"/>
                <a:gd name="T85" fmla="*/ 158353 h 1625601"/>
                <a:gd name="T86" fmla="*/ 1102622 w 1946275"/>
                <a:gd name="T87" fmla="*/ 33933 h 1625601"/>
                <a:gd name="T88" fmla="*/ 1001367 w 1946275"/>
                <a:gd name="T89" fmla="*/ 0 h 1625601"/>
                <a:gd name="T90" fmla="*/ 1057620 w 1946275"/>
                <a:gd name="T91" fmla="*/ 3770 h 1625601"/>
                <a:gd name="T92" fmla="*/ 1158875 w 1946275"/>
                <a:gd name="T93" fmla="*/ 116523 h 1625601"/>
                <a:gd name="T94" fmla="*/ 1150906 w 1946275"/>
                <a:gd name="T95" fmla="*/ 176733 h 1625601"/>
                <a:gd name="T96" fmla="*/ 1303963 w 1946275"/>
                <a:gd name="T97" fmla="*/ 336937 h 1625601"/>
                <a:gd name="T98" fmla="*/ 1596594 w 1946275"/>
                <a:gd name="T99" fmla="*/ 629079 h 1625601"/>
                <a:gd name="T100" fmla="*/ 1829574 w 1946275"/>
                <a:gd name="T101" fmla="*/ 761256 h 1625601"/>
                <a:gd name="T102" fmla="*/ 1938746 w 1946275"/>
                <a:gd name="T103" fmla="*/ 1357617 h 1625601"/>
                <a:gd name="T104" fmla="*/ 1924447 w 1946275"/>
                <a:gd name="T105" fmla="*/ 1535113 h 1625601"/>
                <a:gd name="T106" fmla="*/ 1050311 w 1946275"/>
                <a:gd name="T107" fmla="*/ 1602955 h 1625601"/>
                <a:gd name="T108" fmla="*/ 15058 w 1946275"/>
                <a:gd name="T109" fmla="*/ 1542564 h 1625601"/>
                <a:gd name="T110" fmla="*/ 33881 w 1946275"/>
                <a:gd name="T111" fmla="*/ 832971 h 1625601"/>
                <a:gd name="T112" fmla="*/ 402341 w 1946275"/>
                <a:gd name="T113" fmla="*/ 628030 h 1625601"/>
                <a:gd name="T114" fmla="*/ 646109 w 1946275"/>
                <a:gd name="T115" fmla="*/ 412941 h 1625601"/>
                <a:gd name="T116" fmla="*/ 911804 w 1946275"/>
                <a:gd name="T117" fmla="*/ 176495 h 1625601"/>
                <a:gd name="T118" fmla="*/ 937614 w 1946275"/>
                <a:gd name="T119" fmla="*/ 33933 h 1625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bg1"/>
            </a:solidFill>
            <a:ln>
              <a:noFill/>
            </a:ln>
          </p:spPr>
          <p:txBody>
            <a:bodyPr/>
            <a:lstStyle/>
            <a:p>
              <a:endParaRPr lang="zh-CN" altLang="en-US" sz="1050">
                <a:solidFill>
                  <a:schemeClr val="bg1"/>
                </a:solidFill>
              </a:endParaRPr>
            </a:p>
          </p:txBody>
        </p:sp>
        <p:sp>
          <p:nvSpPr>
            <p:cNvPr id="10" name="MH_Other_2"/>
            <p:cNvSpPr/>
            <p:nvPr>
              <p:custDataLst>
                <p:tags r:id="rId2"/>
              </p:custDataLst>
            </p:nvPr>
          </p:nvSpPr>
          <p:spPr bwMode="auto">
            <a:xfrm>
              <a:off x="1067955" y="1684352"/>
              <a:ext cx="1638063" cy="1221812"/>
            </a:xfrm>
            <a:custGeom>
              <a:avLst/>
              <a:gdLst>
                <a:gd name="T0" fmla="*/ 1924272 w 1930133"/>
                <a:gd name="T1" fmla="*/ 671098 h 1439863"/>
                <a:gd name="T2" fmla="*/ 1788707 w 1930133"/>
                <a:gd name="T3" fmla="*/ 1432326 h 1439863"/>
                <a:gd name="T4" fmla="*/ 1442262 w 1930133"/>
                <a:gd name="T5" fmla="*/ 1432326 h 1439863"/>
                <a:gd name="T6" fmla="*/ 779500 w 1930133"/>
                <a:gd name="T7" fmla="*/ 1432326 h 1439863"/>
                <a:gd name="T8" fmla="*/ 0 w 1930133"/>
                <a:gd name="T9" fmla="*/ 1375799 h 1439863"/>
                <a:gd name="T10" fmla="*/ 90377 w 1930133"/>
                <a:gd name="T11" fmla="*/ 1398410 h 1439863"/>
                <a:gd name="T12" fmla="*/ 753140 w 1930133"/>
                <a:gd name="T13" fmla="*/ 1394642 h 1439863"/>
                <a:gd name="T14" fmla="*/ 1679501 w 1930133"/>
                <a:gd name="T15" fmla="*/ 1413484 h 1439863"/>
                <a:gd name="T16" fmla="*/ 1871552 w 1930133"/>
                <a:gd name="T17" fmla="*/ 1349420 h 1439863"/>
                <a:gd name="T18" fmla="*/ 1897912 w 1930133"/>
                <a:gd name="T19" fmla="*/ 1145923 h 1439863"/>
                <a:gd name="T20" fmla="*/ 1905443 w 1930133"/>
                <a:gd name="T21" fmla="*/ 727625 h 1439863"/>
                <a:gd name="T22" fmla="*/ 1084457 w 1930133"/>
                <a:gd name="T23" fmla="*/ 19050 h 1439863"/>
                <a:gd name="T24" fmla="*/ 1152297 w 1930133"/>
                <a:gd name="T25" fmla="*/ 71855 h 1439863"/>
                <a:gd name="T26" fmla="*/ 1246519 w 1930133"/>
                <a:gd name="T27" fmla="*/ 169922 h 1439863"/>
                <a:gd name="T28" fmla="*/ 1374661 w 1930133"/>
                <a:gd name="T29" fmla="*/ 294392 h 1439863"/>
                <a:gd name="T30" fmla="*/ 1442501 w 1930133"/>
                <a:gd name="T31" fmla="*/ 347197 h 1439863"/>
                <a:gd name="T32" fmla="*/ 1514110 w 1930133"/>
                <a:gd name="T33" fmla="*/ 430177 h 1439863"/>
                <a:gd name="T34" fmla="*/ 1597025 w 1930133"/>
                <a:gd name="T35" fmla="*/ 516928 h 1439863"/>
                <a:gd name="T36" fmla="*/ 1570643 w 1930133"/>
                <a:gd name="T37" fmla="*/ 520700 h 1439863"/>
                <a:gd name="T38" fmla="*/ 1502803 w 1930133"/>
                <a:gd name="T39" fmla="*/ 441492 h 1439863"/>
                <a:gd name="T40" fmla="*/ 1431194 w 1930133"/>
                <a:gd name="T41" fmla="*/ 358513 h 1439863"/>
                <a:gd name="T42" fmla="*/ 1363354 w 1930133"/>
                <a:gd name="T43" fmla="*/ 305707 h 1439863"/>
                <a:gd name="T44" fmla="*/ 1235212 w 1930133"/>
                <a:gd name="T45" fmla="*/ 177466 h 1439863"/>
                <a:gd name="T46" fmla="*/ 1144759 w 1930133"/>
                <a:gd name="T47" fmla="*/ 86943 h 1439863"/>
                <a:gd name="T48" fmla="*/ 1073150 w 1930133"/>
                <a:gd name="T49" fmla="*/ 26594 h 1439863"/>
                <a:gd name="T50" fmla="*/ 900825 w 1930133"/>
                <a:gd name="T51" fmla="*/ 3770 h 1439863"/>
                <a:gd name="T52" fmla="*/ 906463 w 1930133"/>
                <a:gd name="T53" fmla="*/ 7541 h 1439863"/>
                <a:gd name="T54" fmla="*/ 895187 w 1930133"/>
                <a:gd name="T55" fmla="*/ 0 h 1439863"/>
                <a:gd name="T56" fmla="*/ 898946 w 1930133"/>
                <a:gd name="T57" fmla="*/ 3770 h 1439863"/>
                <a:gd name="T58" fmla="*/ 876393 w 1930133"/>
                <a:gd name="T59" fmla="*/ 37703 h 1439863"/>
                <a:gd name="T60" fmla="*/ 812493 w 1930133"/>
                <a:gd name="T61" fmla="*/ 109339 h 1439863"/>
                <a:gd name="T62" fmla="*/ 741076 w 1930133"/>
                <a:gd name="T63" fmla="*/ 154583 h 1439863"/>
                <a:gd name="T64" fmla="*/ 643348 w 1930133"/>
                <a:gd name="T65" fmla="*/ 252611 h 1439863"/>
                <a:gd name="T66" fmla="*/ 553137 w 1930133"/>
                <a:gd name="T67" fmla="*/ 324247 h 1439863"/>
                <a:gd name="T68" fmla="*/ 444132 w 1930133"/>
                <a:gd name="T69" fmla="*/ 410965 h 1439863"/>
                <a:gd name="T70" fmla="*/ 410302 w 1930133"/>
                <a:gd name="T71" fmla="*/ 459979 h 1439863"/>
                <a:gd name="T72" fmla="*/ 327609 w 1930133"/>
                <a:gd name="T73" fmla="*/ 512763 h 1439863"/>
                <a:gd name="T74" fmla="*/ 327609 w 1930133"/>
                <a:gd name="T75" fmla="*/ 508993 h 1439863"/>
                <a:gd name="T76" fmla="*/ 353920 w 1930133"/>
                <a:gd name="T77" fmla="*/ 493912 h 1439863"/>
                <a:gd name="T78" fmla="*/ 414061 w 1930133"/>
                <a:gd name="T79" fmla="*/ 426046 h 1439863"/>
                <a:gd name="T80" fmla="*/ 481719 w 1930133"/>
                <a:gd name="T81" fmla="*/ 350640 h 1439863"/>
                <a:gd name="T82" fmla="*/ 568172 w 1930133"/>
                <a:gd name="T83" fmla="*/ 297855 h 1439863"/>
                <a:gd name="T84" fmla="*/ 643348 w 1930133"/>
                <a:gd name="T85" fmla="*/ 226219 h 1439863"/>
                <a:gd name="T86" fmla="*/ 759870 w 1930133"/>
                <a:gd name="T87" fmla="*/ 120650 h 1439863"/>
                <a:gd name="T88" fmla="*/ 853840 w 1930133"/>
                <a:gd name="T89" fmla="*/ 49014 h 1439863"/>
                <a:gd name="T90" fmla="*/ 895187 w 1930133"/>
                <a:gd name="T91" fmla="*/ 0 h 1439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lnTo>
                    <a:pt x="900825" y="3770"/>
                  </a:ln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rgbClr val="DADAD9"/>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1050">
                <a:solidFill>
                  <a:schemeClr val="bg1"/>
                </a:solidFill>
              </a:endParaRPr>
            </a:p>
          </p:txBody>
        </p:sp>
        <p:sp>
          <p:nvSpPr>
            <p:cNvPr id="11" name="MH_SubTitle_1"/>
            <p:cNvSpPr txBox="1">
              <a:spLocks noChangeArrowheads="1"/>
            </p:cNvSpPr>
            <p:nvPr>
              <p:custDataLst>
                <p:tags r:id="rId3"/>
              </p:custDataLst>
            </p:nvPr>
          </p:nvSpPr>
          <p:spPr bwMode="auto">
            <a:xfrm>
              <a:off x="1067668" y="2139330"/>
              <a:ext cx="1606883" cy="744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lnSpc>
                  <a:spcPts val="2000"/>
                </a:lnSpc>
                <a:defRPr/>
              </a:pPr>
              <a:r>
                <a:rPr lang="zh-CN" altLang="en-US" sz="1400" b="1" dirty="0">
                  <a:solidFill>
                    <a:srgbClr val="FFFF00"/>
                  </a:solidFill>
                  <a:latin typeface="方正启体简体" panose="03000509000000000000" charset="-122"/>
                  <a:ea typeface="方正启体简体" panose="03000509000000000000" charset="-122"/>
                </a:rPr>
                <a:t>要求结合社会现实作答</a:t>
              </a:r>
            </a:p>
            <a:p>
              <a:pPr algn="ctr" fontAlgn="auto">
                <a:lnSpc>
                  <a:spcPts val="2000"/>
                </a:lnSpc>
                <a:defRPr/>
              </a:pPr>
              <a:r>
                <a:rPr lang="zh-CN" altLang="en-US" sz="1400" b="1" dirty="0">
                  <a:solidFill>
                    <a:srgbClr val="FFFF00"/>
                  </a:solidFill>
                  <a:latin typeface="方正启体简体" panose="03000509000000000000" charset="-122"/>
                  <a:ea typeface="方正启体简体" panose="03000509000000000000" charset="-122"/>
                </a:rPr>
                <a:t>用好原文相关材料，运用相关思维，联系自身知识框架内的有关知识，根据试卷文本的主旨方向适当选取，合理概括，简化语言。</a:t>
              </a:r>
            </a:p>
          </p:txBody>
        </p:sp>
      </p:grpSp>
      <p:sp>
        <p:nvSpPr>
          <p:cNvPr id="12" name="文本框 11"/>
          <p:cNvSpPr txBox="1"/>
          <p:nvPr/>
        </p:nvSpPr>
        <p:spPr>
          <a:xfrm>
            <a:off x="6831965" y="2710180"/>
            <a:ext cx="278130" cy="368300"/>
          </a:xfrm>
          <a:prstGeom prst="rect">
            <a:avLst/>
          </a:prstGeom>
          <a:noFill/>
        </p:spPr>
        <p:txBody>
          <a:bodyPr wrap="square" rtlCol="0">
            <a:spAutoFit/>
          </a:bodyPr>
          <a:lstStyle/>
          <a:p>
            <a:r>
              <a:rPr lang="en-US" altLang="zh-CN" sz="1800" b="1">
                <a:solidFill>
                  <a:srgbClr val="FFFF00"/>
                </a:solidFill>
                <a:latin typeface="华康雅宋体W9" panose="02020909000000000000" charset="-122"/>
                <a:ea typeface="华康雅宋体W9" panose="02020909000000000000" charset="-122"/>
              </a:rPr>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90"/>
                                          </p:val>
                                        </p:tav>
                                        <p:tav tm="100000">
                                          <p:val>
                                            <p:fltVal val="0"/>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675" name="标题 1"/>
          <p:cNvSpPr>
            <a:spLocks noGrp="1"/>
          </p:cNvSpPr>
          <p:nvPr>
            <p:ph type="title" idx="4294967295"/>
          </p:nvPr>
        </p:nvSpPr>
        <p:spPr>
          <a:xfrm>
            <a:off x="2185670" y="184785"/>
            <a:ext cx="6172200" cy="474980"/>
          </a:xfrm>
        </p:spPr>
        <p:txBody>
          <a:bodyPr anchor="ctr">
            <a:normAutofit/>
          </a:bodyPr>
          <a:lstStyle/>
          <a:p>
            <a:r>
              <a:rPr lang="zh-CN" altLang="en-US" sz="2400" b="1" dirty="0">
                <a:solidFill>
                  <a:srgbClr val="FF0000"/>
                </a:solidFill>
              </a:rPr>
              <a:t>近三年文学类文本阅读命题汇总</a:t>
            </a:r>
          </a:p>
        </p:txBody>
      </p:sp>
      <p:graphicFrame>
        <p:nvGraphicFramePr>
          <p:cNvPr id="7" name="表格 6"/>
          <p:cNvGraphicFramePr>
            <a:graphicFrameLocks noGrp="1"/>
          </p:cNvGraphicFramePr>
          <p:nvPr/>
        </p:nvGraphicFramePr>
        <p:xfrm>
          <a:off x="299720" y="819785"/>
          <a:ext cx="8544560" cy="4017168"/>
        </p:xfrm>
        <a:graphic>
          <a:graphicData uri="http://schemas.openxmlformats.org/drawingml/2006/table">
            <a:tbl>
              <a:tblPr>
                <a:tableStyleId>{5C22544A-7EE6-4342-B048-85BDC9FD1C3A}</a:tableStyleId>
              </a:tblPr>
              <a:tblGrid>
                <a:gridCol w="1587500"/>
                <a:gridCol w="1938020"/>
                <a:gridCol w="2079625"/>
                <a:gridCol w="506730"/>
                <a:gridCol w="506730"/>
                <a:gridCol w="485140"/>
                <a:gridCol w="514350"/>
                <a:gridCol w="469265"/>
                <a:gridCol w="457200"/>
              </a:tblGrid>
              <a:tr h="351790">
                <a:tc gridSpan="3">
                  <a:txBody>
                    <a:bodyPr/>
                    <a:lstStyle/>
                    <a:p>
                      <a:pPr algn="ctr" fontAlgn="ctr"/>
                      <a:r>
                        <a:rPr lang="zh-CN" altLang="en-US" sz="1600" b="1" u="none" strike="noStrike" dirty="0">
                          <a:solidFill>
                            <a:schemeClr val="bg1"/>
                          </a:solidFill>
                          <a:effectLst/>
                        </a:rPr>
                        <a:t>题目信息</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hMerge="1">
                  <a:txBody>
                    <a:bodyPr/>
                    <a:lstStyle/>
                    <a:p>
                      <a:endParaRPr lang="zh-CN"/>
                    </a:p>
                  </a:txBody>
                  <a:tcPr marL="9525" marR="9525" marT="9525" marB="0" anchor="ctr"/>
                </a:tc>
                <a:tc hMerge="1">
                  <a:txBody>
                    <a:bodyPr/>
                    <a:lstStyle/>
                    <a:p>
                      <a:endParaRPr lang="zh-CN"/>
                    </a:p>
                  </a:txBody>
                  <a:tcPr marL="9525" marR="9525" marT="9525" marB="0" anchor="ctr"/>
                </a:tc>
                <a:tc gridSpan="6">
                  <a:txBody>
                    <a:bodyPr/>
                    <a:lstStyle/>
                    <a:p>
                      <a:pPr algn="ctr" fontAlgn="ctr"/>
                      <a:r>
                        <a:rPr lang="zh-CN" altLang="en-US" sz="1600" b="1" u="none" strike="noStrike" dirty="0">
                          <a:solidFill>
                            <a:schemeClr val="bg1"/>
                          </a:solidFill>
                          <a:effectLst/>
                        </a:rPr>
                        <a:t>考点考向</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hMerge="1">
                  <a:txBody>
                    <a:bodyPr/>
                    <a:lstStyle/>
                    <a:p>
                      <a:endParaRPr lang="zh-CN"/>
                    </a:p>
                  </a:txBody>
                  <a:tcPr marL="9525" marR="9525" marT="9525" marB="0" anchor="ctr"/>
                </a:tc>
                <a:tc hMerge="1">
                  <a:txBody>
                    <a:bodyPr/>
                    <a:lstStyle/>
                    <a:p>
                      <a:endParaRPr lang="zh-CN"/>
                    </a:p>
                  </a:txBody>
                  <a:tcPr marL="9525" marR="9525" marT="9525" marB="0" anchor="ctr"/>
                </a:tc>
                <a:tc hMerge="1">
                  <a:txBody>
                    <a:bodyPr/>
                    <a:lstStyle/>
                    <a:p>
                      <a:endParaRPr lang="zh-CN"/>
                    </a:p>
                  </a:txBody>
                  <a:tcPr marL="9525" marR="9525" marT="9525" marB="0" anchor="ctr"/>
                </a:tc>
                <a:tc hMerge="1">
                  <a:txBody>
                    <a:bodyPr/>
                    <a:lstStyle/>
                    <a:p>
                      <a:endParaRPr lang="zh-CN"/>
                    </a:p>
                  </a:txBody>
                  <a:tcPr marL="9525" marR="9525" marT="9525" marB="0" anchor="ctr"/>
                </a:tc>
                <a:tc hMerge="1">
                  <a:txBody>
                    <a:bodyPr/>
                    <a:lstStyle/>
                    <a:p>
                      <a:endParaRPr lang="zh-CN"/>
                    </a:p>
                  </a:txBody>
                  <a:tcPr marL="9525" marR="9525" marT="9525" marB="0" anchor="ctr"/>
                </a:tc>
              </a:tr>
              <a:tr h="494665">
                <a:tc>
                  <a:txBody>
                    <a:bodyPr/>
                    <a:lstStyle/>
                    <a:p>
                      <a:pPr algn="ctr" fontAlgn="ctr"/>
                      <a:r>
                        <a:rPr lang="zh-CN" altLang="en-US" sz="1600" b="1" u="none" strike="noStrike" dirty="0">
                          <a:solidFill>
                            <a:schemeClr val="bg1"/>
                          </a:solidFill>
                          <a:effectLst/>
                        </a:rPr>
                        <a:t>年份</a:t>
                      </a:r>
                      <a:r>
                        <a:rPr lang="en-US" altLang="zh-CN" sz="1600" b="1" u="none" strike="noStrike" dirty="0">
                          <a:solidFill>
                            <a:schemeClr val="bg1"/>
                          </a:solidFill>
                          <a:effectLst/>
                        </a:rPr>
                        <a:t>·</a:t>
                      </a:r>
                      <a:r>
                        <a:rPr lang="zh-CN" altLang="en-US" sz="1600" b="1" u="none" strike="noStrike" dirty="0">
                          <a:solidFill>
                            <a:schemeClr val="bg1"/>
                          </a:solidFill>
                          <a:effectLst/>
                        </a:rPr>
                        <a:t>卷别</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选文</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类型</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综合分析</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人物形象</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品味语言</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表现手法</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作品结构</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概括主题</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2425">
                <a:tc>
                  <a:txBody>
                    <a:bodyPr/>
                    <a:lstStyle/>
                    <a:p>
                      <a:pPr algn="ctr" fontAlgn="ctr"/>
                      <a:r>
                        <a:rPr lang="en-US" altLang="zh-CN" sz="1600" b="1" u="none" strike="noStrike" dirty="0">
                          <a:solidFill>
                            <a:schemeClr val="bg1"/>
                          </a:solidFill>
                          <a:effectLst/>
                        </a:rPr>
                        <a:t>2018·</a:t>
                      </a:r>
                      <a:r>
                        <a:rPr lang="zh-CN" altLang="en-US" sz="1600" b="1" u="none" strike="noStrike" dirty="0">
                          <a:solidFill>
                            <a:schemeClr val="bg1"/>
                          </a:solidFill>
                          <a:effectLst/>
                        </a:rPr>
                        <a:t>全国卷</a:t>
                      </a:r>
                      <a:r>
                        <a:rPr lang="en-US" altLang="zh-CN" sz="1600" b="1" u="none" strike="noStrike" dirty="0">
                          <a:solidFill>
                            <a:schemeClr val="bg1"/>
                          </a:solidFill>
                          <a:effectLst/>
                        </a:rPr>
                        <a:t>Ⅰ</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赵一曼女士</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中国当代小说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2425">
                <a:tc>
                  <a:txBody>
                    <a:bodyPr/>
                    <a:lstStyle/>
                    <a:p>
                      <a:pPr algn="ctr" fontAlgn="ctr"/>
                      <a:r>
                        <a:rPr lang="en-US" altLang="zh-CN" sz="1600" b="1" u="none" strike="noStrike" dirty="0">
                          <a:solidFill>
                            <a:schemeClr val="bg1"/>
                          </a:solidFill>
                          <a:effectLst/>
                        </a:rPr>
                        <a:t>2018·</a:t>
                      </a:r>
                      <a:r>
                        <a:rPr lang="zh-CN" altLang="en-US" sz="1600" b="1" u="none" strike="noStrike" dirty="0">
                          <a:solidFill>
                            <a:schemeClr val="bg1"/>
                          </a:solidFill>
                          <a:effectLst/>
                        </a:rPr>
                        <a:t>全国卷</a:t>
                      </a:r>
                      <a:r>
                        <a:rPr lang="en-US" altLang="zh-CN" sz="1600" b="1" u="none" strike="noStrike" dirty="0">
                          <a:solidFill>
                            <a:schemeClr val="bg1"/>
                          </a:solidFill>
                          <a:effectLst/>
                        </a:rPr>
                        <a:t>Ⅱ</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有声电影</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中国现代小说</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1790">
                <a:tc>
                  <a:txBody>
                    <a:bodyPr/>
                    <a:lstStyle/>
                    <a:p>
                      <a:pPr algn="ctr" fontAlgn="ctr"/>
                      <a:r>
                        <a:rPr lang="en-US" altLang="zh-CN" sz="1600" b="1" u="none" strike="noStrike" dirty="0">
                          <a:solidFill>
                            <a:schemeClr val="bg1"/>
                          </a:solidFill>
                          <a:effectLst/>
                        </a:rPr>
                        <a:t>2018·</a:t>
                      </a:r>
                      <a:r>
                        <a:rPr lang="zh-CN" altLang="en-US" sz="1600" b="1" u="none" strike="noStrike" dirty="0">
                          <a:solidFill>
                            <a:schemeClr val="bg1"/>
                          </a:solidFill>
                          <a:effectLst/>
                        </a:rPr>
                        <a:t>全国卷</a:t>
                      </a:r>
                      <a:r>
                        <a:rPr lang="en-US" altLang="zh-CN" sz="1600" b="1" u="none" strike="noStrike" dirty="0">
                          <a:solidFill>
                            <a:schemeClr val="bg1"/>
                          </a:solidFill>
                          <a:effectLst/>
                        </a:rPr>
                        <a:t>Ⅲ</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微纪元</a:t>
                      </a:r>
                      <a:r>
                        <a:rPr lang="en-US" altLang="zh-CN" sz="1600" b="1" u="none" strike="noStrike" dirty="0">
                          <a:solidFill>
                            <a:schemeClr val="bg1"/>
                          </a:solidFill>
                          <a:effectLst/>
                        </a:rPr>
                        <a:t>(</a:t>
                      </a:r>
                      <a:r>
                        <a:rPr lang="zh-CN" altLang="en-US" sz="1600" b="1" u="none" strike="noStrike" dirty="0">
                          <a:solidFill>
                            <a:schemeClr val="bg1"/>
                          </a:solidFill>
                          <a:effectLst/>
                        </a:rPr>
                        <a:t>节选</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中国当代科幻小说</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2425">
                <a:tc>
                  <a:txBody>
                    <a:bodyPr/>
                    <a:lstStyle/>
                    <a:p>
                      <a:pPr algn="ctr" fontAlgn="ctr"/>
                      <a:r>
                        <a:rPr lang="en-US" altLang="zh-CN" sz="1600" b="1" u="none" strike="noStrike" dirty="0">
                          <a:solidFill>
                            <a:schemeClr val="bg1"/>
                          </a:solidFill>
                          <a:effectLst/>
                        </a:rPr>
                        <a:t>2017·</a:t>
                      </a:r>
                      <a:r>
                        <a:rPr lang="zh-CN" altLang="en-US" sz="1600" b="1" u="none" strike="noStrike" dirty="0">
                          <a:solidFill>
                            <a:schemeClr val="bg1"/>
                          </a:solidFill>
                          <a:effectLst/>
                        </a:rPr>
                        <a:t>全国卷</a:t>
                      </a:r>
                      <a:r>
                        <a:rPr lang="en-US" altLang="zh-CN" sz="1600" b="1" u="none" strike="noStrike" dirty="0">
                          <a:solidFill>
                            <a:schemeClr val="bg1"/>
                          </a:solidFill>
                          <a:effectLst/>
                        </a:rPr>
                        <a:t>Ⅰ</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天嚣</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中国当代小说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2425">
                <a:tc>
                  <a:txBody>
                    <a:bodyPr/>
                    <a:lstStyle/>
                    <a:p>
                      <a:pPr algn="ctr" fontAlgn="ctr"/>
                      <a:r>
                        <a:rPr lang="en-US" altLang="zh-CN" sz="1600" b="1" u="none" strike="noStrike" dirty="0">
                          <a:solidFill>
                            <a:schemeClr val="bg1"/>
                          </a:solidFill>
                          <a:effectLst/>
                        </a:rPr>
                        <a:t>2017·</a:t>
                      </a:r>
                      <a:r>
                        <a:rPr lang="zh-CN" altLang="en-US" sz="1600" b="1" u="none" strike="noStrike" dirty="0">
                          <a:solidFill>
                            <a:schemeClr val="bg1"/>
                          </a:solidFill>
                          <a:effectLst/>
                        </a:rPr>
                        <a:t>全国卷</a:t>
                      </a:r>
                      <a:r>
                        <a:rPr lang="en-US" altLang="zh-CN" sz="1600" b="1" u="none" strike="noStrike" dirty="0">
                          <a:solidFill>
                            <a:schemeClr val="bg1"/>
                          </a:solidFill>
                          <a:effectLst/>
                        </a:rPr>
                        <a:t>Ⅱ</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窗子以外</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散文</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2425">
                <a:tc>
                  <a:txBody>
                    <a:bodyPr/>
                    <a:lstStyle/>
                    <a:p>
                      <a:pPr algn="ctr" fontAlgn="ctr"/>
                      <a:r>
                        <a:rPr lang="en-US" altLang="zh-CN" sz="1600" b="1" u="none" strike="noStrike" dirty="0">
                          <a:solidFill>
                            <a:schemeClr val="bg1"/>
                          </a:solidFill>
                          <a:effectLst/>
                        </a:rPr>
                        <a:t>2017·</a:t>
                      </a:r>
                      <a:r>
                        <a:rPr lang="zh-CN" altLang="en-US" sz="1600" b="1" u="none" strike="noStrike" dirty="0">
                          <a:solidFill>
                            <a:schemeClr val="bg1"/>
                          </a:solidFill>
                          <a:effectLst/>
                        </a:rPr>
                        <a:t>全国卷</a:t>
                      </a:r>
                      <a:r>
                        <a:rPr lang="en-US" altLang="zh-CN" sz="1600" b="1" u="none" strike="noStrike" dirty="0">
                          <a:solidFill>
                            <a:schemeClr val="bg1"/>
                          </a:solidFill>
                          <a:effectLst/>
                        </a:rPr>
                        <a:t>Ⅲ</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我们的裁缝店</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1790">
                <a:tc>
                  <a:txBody>
                    <a:bodyPr/>
                    <a:lstStyle/>
                    <a:p>
                      <a:pPr algn="ctr" fontAlgn="ctr"/>
                      <a:r>
                        <a:rPr lang="en-US" altLang="zh-CN" sz="1600" b="1" u="none" strike="noStrike" dirty="0">
                          <a:solidFill>
                            <a:schemeClr val="bg1"/>
                          </a:solidFill>
                          <a:effectLst/>
                        </a:rPr>
                        <a:t>2016·</a:t>
                      </a:r>
                      <a:r>
                        <a:rPr lang="zh-CN" altLang="en-US" sz="1600" b="1" u="none" strike="noStrike" dirty="0">
                          <a:solidFill>
                            <a:schemeClr val="bg1"/>
                          </a:solidFill>
                          <a:effectLst/>
                        </a:rPr>
                        <a:t>全国卷</a:t>
                      </a:r>
                      <a:r>
                        <a:rPr lang="en-US" altLang="zh-CN" sz="1600" b="1" u="none" strike="noStrike" dirty="0">
                          <a:solidFill>
                            <a:schemeClr val="bg1"/>
                          </a:solidFill>
                          <a:effectLst/>
                        </a:rPr>
                        <a:t>Ⅰ</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锄</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中国当代小说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a:solidFill>
                            <a:schemeClr val="bg1"/>
                          </a:solidFill>
                          <a:effectLst/>
                        </a:rPr>
                        <a:t>√</a:t>
                      </a:r>
                      <a:endParaRPr lang="zh-CN" altLang="en-US"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3060">
                <a:tc>
                  <a:txBody>
                    <a:bodyPr/>
                    <a:lstStyle/>
                    <a:p>
                      <a:pPr algn="ctr" fontAlgn="ctr"/>
                      <a:r>
                        <a:rPr lang="en-US" altLang="zh-CN" sz="1600" b="1" u="none" strike="noStrike">
                          <a:solidFill>
                            <a:schemeClr val="bg1"/>
                          </a:solidFill>
                          <a:effectLst/>
                        </a:rPr>
                        <a:t>2016·</a:t>
                      </a:r>
                      <a:r>
                        <a:rPr lang="zh-CN" altLang="en-US" sz="1600" b="1" u="none" strike="noStrike">
                          <a:solidFill>
                            <a:schemeClr val="bg1"/>
                          </a:solidFill>
                          <a:effectLst/>
                        </a:rPr>
                        <a:t>全国卷</a:t>
                      </a:r>
                      <a:r>
                        <a:rPr lang="en-US" altLang="zh-CN" sz="1600" b="1" u="none" strike="noStrike">
                          <a:solidFill>
                            <a:schemeClr val="bg1"/>
                          </a:solidFill>
                          <a:effectLst/>
                        </a:rPr>
                        <a:t>Ⅱ</a:t>
                      </a:r>
                      <a:endParaRPr lang="en-US" altLang="zh-CN"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dirty="0">
                          <a:solidFill>
                            <a:schemeClr val="bg1"/>
                          </a:solidFill>
                          <a:effectLst/>
                        </a:rPr>
                        <a:t>《</a:t>
                      </a:r>
                      <a:r>
                        <a:rPr lang="zh-CN" altLang="en-US" sz="1600" b="1" u="none" strike="noStrike" dirty="0">
                          <a:solidFill>
                            <a:schemeClr val="bg1"/>
                          </a:solidFill>
                          <a:effectLst/>
                        </a:rPr>
                        <a:t>战争</a:t>
                      </a:r>
                      <a:r>
                        <a:rPr lang="en-US" altLang="zh-CN" sz="1600" b="1" u="none" strike="noStrike" dirty="0">
                          <a:solidFill>
                            <a:schemeClr val="bg1"/>
                          </a:solidFill>
                          <a:effectLst/>
                        </a:rPr>
                        <a:t>》</a:t>
                      </a:r>
                      <a:endParaRPr lang="en-US" altLang="zh-CN"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外国小说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r h="351790">
                <a:tc>
                  <a:txBody>
                    <a:bodyPr/>
                    <a:lstStyle/>
                    <a:p>
                      <a:pPr algn="ctr" fontAlgn="ctr"/>
                      <a:r>
                        <a:rPr lang="en-US" altLang="zh-CN" sz="1600" b="1" u="none" strike="noStrike">
                          <a:solidFill>
                            <a:schemeClr val="bg1"/>
                          </a:solidFill>
                          <a:effectLst/>
                        </a:rPr>
                        <a:t>2016·</a:t>
                      </a:r>
                      <a:r>
                        <a:rPr lang="zh-CN" altLang="en-US" sz="1600" b="1" u="none" strike="noStrike">
                          <a:solidFill>
                            <a:schemeClr val="bg1"/>
                          </a:solidFill>
                          <a:effectLst/>
                        </a:rPr>
                        <a:t>全国卷</a:t>
                      </a:r>
                      <a:r>
                        <a:rPr lang="en-US" altLang="zh-CN" sz="1600" b="1" u="none" strike="noStrike">
                          <a:solidFill>
                            <a:schemeClr val="bg1"/>
                          </a:solidFill>
                          <a:effectLst/>
                        </a:rPr>
                        <a:t>Ⅲ</a:t>
                      </a:r>
                      <a:endParaRPr lang="en-US" altLang="zh-CN"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en-US" altLang="zh-CN" sz="1600" b="1" u="none" strike="noStrike">
                          <a:solidFill>
                            <a:schemeClr val="bg1"/>
                          </a:solidFill>
                          <a:effectLst/>
                        </a:rPr>
                        <a:t>《</a:t>
                      </a:r>
                      <a:r>
                        <a:rPr lang="zh-CN" altLang="en-US" sz="1600" b="1" u="none" strike="noStrike">
                          <a:solidFill>
                            <a:schemeClr val="bg1"/>
                          </a:solidFill>
                          <a:effectLst/>
                        </a:rPr>
                        <a:t>玻璃</a:t>
                      </a:r>
                      <a:r>
                        <a:rPr lang="en-US" altLang="zh-CN" sz="1600" b="1" u="none" strike="noStrike">
                          <a:solidFill>
                            <a:schemeClr val="bg1"/>
                          </a:solidFill>
                          <a:effectLst/>
                        </a:rPr>
                        <a:t>》</a:t>
                      </a:r>
                      <a:endParaRPr lang="en-US" altLang="zh-CN" sz="1600" b="1" i="0" u="none" strike="noStrike">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中国当代小说</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c>
                  <a:txBody>
                    <a:bodyPr/>
                    <a:lstStyle/>
                    <a:p>
                      <a:pPr algn="ctr" fontAlgn="ctr"/>
                      <a:r>
                        <a:rPr lang="zh-CN" altLang="en-US" sz="1600" b="1" u="none" strike="noStrike" dirty="0">
                          <a:solidFill>
                            <a:schemeClr val="bg1"/>
                          </a:solidFill>
                          <a:effectLst/>
                        </a:rPr>
                        <a:t>√</a:t>
                      </a:r>
                      <a:endParaRPr lang="zh-CN" altLang="en-US" sz="1600" b="1" i="0" u="none" strike="noStrike" dirty="0">
                        <a:solidFill>
                          <a:schemeClr val="bg1"/>
                        </a:solidFill>
                        <a:effectLst/>
                        <a:latin typeface="等线" panose="02010600030101010101" pitchFamily="2" charset="-122"/>
                        <a:ea typeface="等线" panose="02010600030101010101" pitchFamily="2" charset="-122"/>
                      </a:endParaRPr>
                    </a:p>
                  </a:txBody>
                  <a:tcPr marL="7143" marR="7143" marT="7143" marB="0" anchor="ctr">
                    <a:noFill/>
                  </a:tcPr>
                </a:tc>
              </a:tr>
            </a:tbl>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675" name="标题 1"/>
          <p:cNvSpPr>
            <a:spLocks noGrp="1"/>
          </p:cNvSpPr>
          <p:nvPr>
            <p:ph type="title" idx="4294967295"/>
          </p:nvPr>
        </p:nvSpPr>
        <p:spPr>
          <a:xfrm>
            <a:off x="1738630" y="332105"/>
            <a:ext cx="6172200" cy="474980"/>
          </a:xfrm>
        </p:spPr>
        <p:txBody>
          <a:bodyPr anchor="ctr">
            <a:normAutofit fontScale="90000"/>
          </a:bodyPr>
          <a:lstStyle/>
          <a:p>
            <a:r>
              <a:rPr lang="zh-CN" altLang="en-US" b="1" dirty="0">
                <a:solidFill>
                  <a:srgbClr val="FF0000"/>
                </a:solidFill>
              </a:rPr>
              <a:t>近三年文学类文本阅读命题特点</a:t>
            </a:r>
          </a:p>
        </p:txBody>
      </p:sp>
      <p:graphicFrame>
        <p:nvGraphicFramePr>
          <p:cNvPr id="2" name="表格 1"/>
          <p:cNvGraphicFramePr>
            <a:graphicFrameLocks noGrp="1"/>
          </p:cNvGraphicFramePr>
          <p:nvPr/>
        </p:nvGraphicFramePr>
        <p:xfrm>
          <a:off x="122555" y="807085"/>
          <a:ext cx="8898255" cy="4123690"/>
        </p:xfrm>
        <a:graphic>
          <a:graphicData uri="http://schemas.openxmlformats.org/drawingml/2006/table">
            <a:tbl>
              <a:tblPr/>
              <a:tblGrid>
                <a:gridCol w="667385"/>
                <a:gridCol w="8230870"/>
              </a:tblGrid>
              <a:tr h="4123690">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marL="0" algn="just" defTabSz="914400" rtl="0" eaLnBrk="1" latinLnBrk="0" hangingPunct="1">
                        <a:lnSpc>
                          <a:spcPct val="100000"/>
                        </a:lnSpc>
                      </a:pPr>
                      <a:r>
                        <a:rPr lang="zh-CN" altLang="en-US" sz="2700" b="1" kern="1200" dirty="0">
                          <a:solidFill>
                            <a:schemeClr val="bg1"/>
                          </a:solidFill>
                          <a:effectLst/>
                          <a:latin typeface="Times New Roman" panose="02020603050405020304"/>
                          <a:ea typeface="+mn-ea"/>
                          <a:cs typeface="Times New Roman" panose="02020603050405020304"/>
                        </a:rPr>
                        <a:t>命题规律</a:t>
                      </a:r>
                    </a:p>
                  </a:txBody>
                  <a:tcPr marL="6475" marR="6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just" fontAlgn="auto">
                        <a:lnSpc>
                          <a:spcPct val="150000"/>
                        </a:lnSpc>
                      </a:pPr>
                      <a:r>
                        <a:rPr lang="en-US" sz="2100" b="1" kern="1200" dirty="0">
                          <a:solidFill>
                            <a:schemeClr val="bg1"/>
                          </a:solidFill>
                          <a:effectLst/>
                          <a:latin typeface="Times New Roman" panose="02020603050405020304"/>
                          <a:ea typeface="+mn-ea"/>
                          <a:cs typeface="Times New Roman" panose="02020603050405020304"/>
                        </a:rPr>
                        <a:t>1.</a:t>
                      </a:r>
                      <a:r>
                        <a:rPr lang="zh-CN" sz="2100" b="1" dirty="0">
                          <a:solidFill>
                            <a:srgbClr val="FF0000"/>
                          </a:solidFill>
                          <a:effectLst/>
                          <a:latin typeface="Times New Roman" panose="02020603050405020304"/>
                          <a:cs typeface="Times New Roman" panose="02020603050405020304"/>
                        </a:rPr>
                        <a:t>材料选取</a:t>
                      </a:r>
                      <a:r>
                        <a:rPr lang="zh-CN" sz="2100" b="1" dirty="0">
                          <a:solidFill>
                            <a:schemeClr val="bg1"/>
                          </a:solidFill>
                          <a:effectLst/>
                          <a:latin typeface="Times New Roman" panose="02020603050405020304"/>
                          <a:cs typeface="Times New Roman" panose="02020603050405020304"/>
                        </a:rPr>
                        <a:t>，新课标全国卷小说阅读只有</a:t>
                      </a:r>
                      <a:r>
                        <a:rPr lang="en-US" sz="2100" b="1" dirty="0">
                          <a:solidFill>
                            <a:schemeClr val="bg1"/>
                          </a:solidFill>
                          <a:effectLst/>
                          <a:latin typeface="Times New Roman" panose="02020603050405020304"/>
                          <a:cs typeface="Times New Roman" panose="02020603050405020304"/>
                        </a:rPr>
                        <a:t>2017</a:t>
                      </a:r>
                      <a:r>
                        <a:rPr lang="zh-CN" sz="2100" b="1" dirty="0">
                          <a:solidFill>
                            <a:schemeClr val="bg1"/>
                          </a:solidFill>
                          <a:effectLst/>
                          <a:latin typeface="Times New Roman" panose="02020603050405020304"/>
                          <a:cs typeface="Times New Roman" panose="02020603050405020304"/>
                        </a:rPr>
                        <a:t>年选取的是</a:t>
                      </a:r>
                      <a:r>
                        <a:rPr lang="en-US" sz="2100" b="1" dirty="0">
                          <a:solidFill>
                            <a:schemeClr val="bg1"/>
                          </a:solidFill>
                          <a:effectLst/>
                          <a:latin typeface="Times New Roman" panose="02020603050405020304"/>
                          <a:cs typeface="Times New Roman" panose="02020603050405020304"/>
                        </a:rPr>
                        <a:t>1 200</a:t>
                      </a:r>
                      <a:r>
                        <a:rPr lang="zh-CN" sz="2100" b="1" dirty="0">
                          <a:solidFill>
                            <a:schemeClr val="bg1"/>
                          </a:solidFill>
                          <a:effectLst/>
                          <a:latin typeface="Times New Roman" panose="02020603050405020304"/>
                          <a:cs typeface="Times New Roman" panose="02020603050405020304"/>
                        </a:rPr>
                        <a:t>字左右的文本，</a:t>
                      </a:r>
                      <a:r>
                        <a:rPr lang="en-US" sz="2100" b="1" dirty="0">
                          <a:solidFill>
                            <a:schemeClr val="bg1"/>
                          </a:solidFill>
                          <a:effectLst/>
                          <a:latin typeface="Times New Roman" panose="02020603050405020304"/>
                          <a:cs typeface="Times New Roman" panose="02020603050405020304"/>
                        </a:rPr>
                        <a:t>2016</a:t>
                      </a:r>
                      <a:r>
                        <a:rPr lang="zh-CN" sz="2100" b="1" dirty="0">
                          <a:solidFill>
                            <a:schemeClr val="bg1"/>
                          </a:solidFill>
                          <a:effectLst/>
                          <a:latin typeface="Times New Roman" panose="02020603050405020304"/>
                          <a:cs typeface="Times New Roman" panose="02020603050405020304"/>
                        </a:rPr>
                        <a:t>年、</a:t>
                      </a:r>
                      <a:r>
                        <a:rPr lang="en-US" sz="2100" b="1" dirty="0">
                          <a:solidFill>
                            <a:schemeClr val="bg1"/>
                          </a:solidFill>
                          <a:effectLst/>
                          <a:latin typeface="Times New Roman" panose="02020603050405020304"/>
                          <a:cs typeface="Times New Roman" panose="02020603050405020304"/>
                        </a:rPr>
                        <a:t>2018</a:t>
                      </a:r>
                      <a:r>
                        <a:rPr lang="zh-CN" sz="2100" b="1" dirty="0">
                          <a:solidFill>
                            <a:schemeClr val="bg1"/>
                          </a:solidFill>
                          <a:effectLst/>
                          <a:latin typeface="Times New Roman" panose="02020603050405020304"/>
                          <a:cs typeface="Times New Roman" panose="02020603050405020304"/>
                        </a:rPr>
                        <a:t>年选文的字数都在</a:t>
                      </a:r>
                      <a:r>
                        <a:rPr lang="en-US" sz="2100" b="1" dirty="0">
                          <a:solidFill>
                            <a:schemeClr val="bg1"/>
                          </a:solidFill>
                          <a:effectLst/>
                          <a:latin typeface="Times New Roman" panose="02020603050405020304"/>
                          <a:cs typeface="Times New Roman" panose="02020603050405020304"/>
                        </a:rPr>
                        <a:t>1 600</a:t>
                      </a:r>
                      <a:r>
                        <a:rPr lang="zh-CN" sz="2100" b="1" dirty="0">
                          <a:solidFill>
                            <a:schemeClr val="bg1"/>
                          </a:solidFill>
                          <a:effectLst/>
                          <a:latin typeface="Times New Roman" panose="02020603050405020304"/>
                          <a:cs typeface="Times New Roman" panose="02020603050405020304"/>
                        </a:rPr>
                        <a:t>字左右，阅读量增大了。</a:t>
                      </a:r>
                      <a:endParaRPr lang="zh-CN" sz="2100" dirty="0">
                        <a:solidFill>
                          <a:schemeClr val="bg1"/>
                        </a:solidFill>
                        <a:effectLst/>
                        <a:latin typeface="Calibri" panose="020F0502020204030204"/>
                        <a:cs typeface="Times New Roman" panose="02020603050405020304"/>
                      </a:endParaRPr>
                    </a:p>
                    <a:p>
                      <a:pPr marL="0" algn="just" defTabSz="914400" rtl="0" fontAlgn="auto">
                        <a:lnSpc>
                          <a:spcPct val="150000"/>
                        </a:lnSpc>
                      </a:pPr>
                      <a:r>
                        <a:rPr lang="en-US" sz="2100" b="1" kern="1200" dirty="0">
                          <a:solidFill>
                            <a:schemeClr val="bg1"/>
                          </a:solidFill>
                          <a:effectLst/>
                          <a:latin typeface="Times New Roman" panose="02020603050405020304"/>
                          <a:ea typeface="+mn-ea"/>
                          <a:cs typeface="Times New Roman" panose="02020603050405020304"/>
                        </a:rPr>
                        <a:t>2.</a:t>
                      </a:r>
                      <a:r>
                        <a:rPr lang="zh-CN" altLang="en-US" sz="2100" b="1" kern="1200" dirty="0">
                          <a:solidFill>
                            <a:srgbClr val="FF0000"/>
                          </a:solidFill>
                          <a:effectLst/>
                          <a:latin typeface="Times New Roman" panose="02020603050405020304"/>
                          <a:ea typeface="+mn-ea"/>
                          <a:cs typeface="Times New Roman" panose="02020603050405020304"/>
                        </a:rPr>
                        <a:t>命题方式</a:t>
                      </a:r>
                      <a:r>
                        <a:rPr lang="zh-CN" altLang="en-US" sz="2100" b="1" kern="1200" dirty="0">
                          <a:solidFill>
                            <a:schemeClr val="bg1"/>
                          </a:solidFill>
                          <a:effectLst/>
                          <a:latin typeface="Times New Roman" panose="02020603050405020304"/>
                          <a:ea typeface="+mn-ea"/>
                          <a:cs typeface="Times New Roman" panose="02020603050405020304"/>
                        </a:rPr>
                        <a:t>，题型和分值有所变化。</a:t>
                      </a:r>
                      <a:r>
                        <a:rPr lang="en-US" sz="2100" b="1" kern="1200" dirty="0">
                          <a:solidFill>
                            <a:schemeClr val="bg1"/>
                          </a:solidFill>
                          <a:effectLst/>
                          <a:latin typeface="Times New Roman" panose="02020603050405020304"/>
                          <a:ea typeface="+mn-ea"/>
                          <a:cs typeface="Times New Roman" panose="02020603050405020304"/>
                        </a:rPr>
                        <a:t>2016</a:t>
                      </a:r>
                      <a:r>
                        <a:rPr lang="zh-CN" altLang="en-US" sz="2100" b="1" kern="1200" dirty="0">
                          <a:solidFill>
                            <a:schemeClr val="bg1"/>
                          </a:solidFill>
                          <a:effectLst/>
                          <a:latin typeface="Times New Roman" panose="02020603050405020304"/>
                          <a:ea typeface="+mn-ea"/>
                          <a:cs typeface="Times New Roman" panose="02020603050405020304"/>
                        </a:rPr>
                        <a:t>年为一道多选题，三道简答题，分值为</a:t>
                      </a:r>
                      <a:r>
                        <a:rPr lang="en-US" sz="2100" b="1" kern="1200" dirty="0">
                          <a:solidFill>
                            <a:schemeClr val="bg1"/>
                          </a:solidFill>
                          <a:effectLst/>
                          <a:latin typeface="Times New Roman" panose="02020603050405020304"/>
                          <a:ea typeface="+mn-ea"/>
                          <a:cs typeface="Times New Roman" panose="02020603050405020304"/>
                        </a:rPr>
                        <a:t>25</a:t>
                      </a:r>
                      <a:r>
                        <a:rPr lang="zh-CN" altLang="en-US" sz="2100" b="1" kern="1200" dirty="0">
                          <a:solidFill>
                            <a:schemeClr val="bg1"/>
                          </a:solidFill>
                          <a:effectLst/>
                          <a:latin typeface="Times New Roman" panose="02020603050405020304"/>
                          <a:ea typeface="+mn-ea"/>
                          <a:cs typeface="Times New Roman" panose="02020603050405020304"/>
                        </a:rPr>
                        <a:t>分。</a:t>
                      </a:r>
                      <a:r>
                        <a:rPr lang="en-US" sz="2100" b="1" kern="1200" dirty="0">
                          <a:solidFill>
                            <a:schemeClr val="bg1"/>
                          </a:solidFill>
                          <a:effectLst/>
                          <a:latin typeface="Times New Roman" panose="02020603050405020304"/>
                          <a:ea typeface="+mn-ea"/>
                          <a:cs typeface="Times New Roman" panose="02020603050405020304"/>
                        </a:rPr>
                        <a:t>2017</a:t>
                      </a:r>
                      <a:r>
                        <a:rPr lang="zh-CN" altLang="en-US" sz="2100" b="1" kern="1200" dirty="0">
                          <a:solidFill>
                            <a:schemeClr val="bg1"/>
                          </a:solidFill>
                          <a:effectLst/>
                          <a:latin typeface="Times New Roman" panose="02020603050405020304"/>
                          <a:ea typeface="+mn-ea"/>
                          <a:cs typeface="Times New Roman" panose="02020603050405020304"/>
                        </a:rPr>
                        <a:t>年、</a:t>
                      </a:r>
                      <a:r>
                        <a:rPr lang="en-US" sz="2100" b="1" kern="1200" dirty="0">
                          <a:solidFill>
                            <a:schemeClr val="bg1"/>
                          </a:solidFill>
                          <a:effectLst/>
                          <a:latin typeface="Times New Roman" panose="02020603050405020304"/>
                          <a:ea typeface="+mn-ea"/>
                          <a:cs typeface="Times New Roman" panose="02020603050405020304"/>
                        </a:rPr>
                        <a:t>2018</a:t>
                      </a:r>
                      <a:r>
                        <a:rPr lang="zh-CN" altLang="en-US" sz="2100" b="1" kern="1200" dirty="0">
                          <a:solidFill>
                            <a:schemeClr val="bg1"/>
                          </a:solidFill>
                          <a:effectLst/>
                          <a:latin typeface="Times New Roman" panose="02020603050405020304"/>
                          <a:ea typeface="+mn-ea"/>
                          <a:cs typeface="Times New Roman" panose="02020603050405020304"/>
                        </a:rPr>
                        <a:t>年分别为一道单选题、两道简答题，但分值分别为</a:t>
                      </a:r>
                      <a:r>
                        <a:rPr lang="en-US" sz="2100" b="1" kern="1200" dirty="0">
                          <a:solidFill>
                            <a:schemeClr val="bg1"/>
                          </a:solidFill>
                          <a:effectLst/>
                          <a:latin typeface="Times New Roman" panose="02020603050405020304"/>
                          <a:ea typeface="+mn-ea"/>
                          <a:cs typeface="Times New Roman" panose="02020603050405020304"/>
                        </a:rPr>
                        <a:t>14</a:t>
                      </a:r>
                      <a:r>
                        <a:rPr lang="zh-CN" altLang="en-US" sz="2100" b="1" kern="1200" dirty="0">
                          <a:solidFill>
                            <a:schemeClr val="bg1"/>
                          </a:solidFill>
                          <a:effectLst/>
                          <a:latin typeface="Times New Roman" panose="02020603050405020304"/>
                          <a:ea typeface="+mn-ea"/>
                          <a:cs typeface="Times New Roman" panose="02020603050405020304"/>
                        </a:rPr>
                        <a:t>分、</a:t>
                      </a:r>
                      <a:r>
                        <a:rPr lang="en-US" sz="2100" b="1" kern="1200" dirty="0">
                          <a:solidFill>
                            <a:schemeClr val="bg1"/>
                          </a:solidFill>
                          <a:effectLst/>
                          <a:latin typeface="Times New Roman" panose="02020603050405020304"/>
                          <a:ea typeface="+mn-ea"/>
                          <a:cs typeface="Times New Roman" panose="02020603050405020304"/>
                        </a:rPr>
                        <a:t>15</a:t>
                      </a:r>
                      <a:r>
                        <a:rPr lang="zh-CN" altLang="en-US" sz="2100" b="1" kern="1200" dirty="0">
                          <a:solidFill>
                            <a:schemeClr val="bg1"/>
                          </a:solidFill>
                          <a:effectLst/>
                          <a:latin typeface="Times New Roman" panose="02020603050405020304"/>
                          <a:ea typeface="+mn-ea"/>
                          <a:cs typeface="Times New Roman" panose="02020603050405020304"/>
                        </a:rPr>
                        <a:t>分。</a:t>
                      </a:r>
                    </a:p>
                    <a:p>
                      <a:pPr algn="just" fontAlgn="auto">
                        <a:lnSpc>
                          <a:spcPct val="150000"/>
                        </a:lnSpc>
                      </a:pPr>
                      <a:r>
                        <a:rPr lang="en-US" sz="2100" b="1" kern="1200" dirty="0">
                          <a:solidFill>
                            <a:schemeClr val="bg1"/>
                          </a:solidFill>
                          <a:effectLst/>
                          <a:latin typeface="Times New Roman" panose="02020603050405020304"/>
                          <a:ea typeface="+mn-ea"/>
                          <a:cs typeface="Times New Roman" panose="02020603050405020304"/>
                        </a:rPr>
                        <a:t>3.</a:t>
                      </a:r>
                      <a:r>
                        <a:rPr lang="zh-CN" altLang="en-US" sz="2100" b="1" kern="1200" dirty="0">
                          <a:solidFill>
                            <a:srgbClr val="FF0000"/>
                          </a:solidFill>
                          <a:effectLst/>
                          <a:latin typeface="Times New Roman" panose="02020603050405020304"/>
                          <a:ea typeface="+mn-ea"/>
                          <a:cs typeface="Times New Roman" panose="02020603050405020304"/>
                        </a:rPr>
                        <a:t>考点设置</a:t>
                      </a:r>
                      <a:r>
                        <a:rPr lang="zh-CN" altLang="en-US" sz="2100" b="1" kern="1200" dirty="0">
                          <a:solidFill>
                            <a:schemeClr val="bg1"/>
                          </a:solidFill>
                          <a:effectLst/>
                          <a:latin typeface="Times New Roman" panose="02020603050405020304"/>
                          <a:ea typeface="+mn-ea"/>
                          <a:cs typeface="Times New Roman" panose="02020603050405020304"/>
                        </a:rPr>
                        <a:t>，小说阅读着重考查三要素和主题的分析概括能力。在复习过程中，要把备考的重心放在对文本的整体把握上，讲究审题与答题的规范，要与生活、思考结合起来，注重感悟。</a:t>
                      </a:r>
                    </a:p>
                  </a:txBody>
                  <a:tcPr marL="6475" marR="6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277541" y="1059656"/>
            <a:ext cx="2672954" cy="86439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zh-CN" sz="2400" b="1" strike="noStrike" noProof="1">
                <a:solidFill>
                  <a:srgbClr val="FFFF00"/>
                </a:solidFill>
              </a:rPr>
              <a:t>Ⅰ</a:t>
            </a:r>
            <a:r>
              <a:rPr lang="zh-CN" altLang="en-US" sz="2400" b="1" strike="noStrike" noProof="1">
                <a:solidFill>
                  <a:srgbClr val="FFFF00"/>
                </a:solidFill>
              </a:rPr>
              <a:t>赵一曼女士</a:t>
            </a:r>
            <a:endParaRPr lang="en-US" altLang="zh-CN" sz="2400" b="1" strike="noStrike" noProof="1">
              <a:solidFill>
                <a:srgbClr val="FFFF00"/>
              </a:solidFill>
            </a:endParaRPr>
          </a:p>
          <a:p>
            <a:pPr algn="ctr" fontAlgn="base"/>
            <a:r>
              <a:rPr lang="zh-CN" altLang="en-US" sz="2100" b="1" strike="noStrike" noProof="1">
                <a:solidFill>
                  <a:srgbClr val="FFFF00"/>
                </a:solidFill>
              </a:rPr>
              <a:t>（</a:t>
            </a:r>
            <a:r>
              <a:rPr lang="en-US" altLang="zh-CN" sz="2100" b="1" strike="noStrike" noProof="1">
                <a:solidFill>
                  <a:srgbClr val="FFFF00"/>
                </a:solidFill>
              </a:rPr>
              <a:t>15</a:t>
            </a:r>
            <a:r>
              <a:rPr lang="zh-CN" altLang="en-US" sz="2100" b="1" strike="noStrike" noProof="1">
                <a:solidFill>
                  <a:srgbClr val="FFFF00"/>
                </a:solidFill>
              </a:rPr>
              <a:t>分）小说</a:t>
            </a:r>
            <a:r>
              <a:rPr lang="en-US" altLang="zh-CN" sz="2100" b="1" strike="noStrike" noProof="1">
                <a:solidFill>
                  <a:srgbClr val="FFFF00"/>
                </a:solidFill>
              </a:rPr>
              <a:t>1600</a:t>
            </a:r>
            <a:r>
              <a:rPr lang="zh-CN" altLang="en-US" sz="2100" b="1" strike="noStrike" noProof="1">
                <a:solidFill>
                  <a:srgbClr val="FFFF00"/>
                </a:solidFill>
              </a:rPr>
              <a:t>字</a:t>
            </a:r>
          </a:p>
        </p:txBody>
      </p:sp>
      <p:sp>
        <p:nvSpPr>
          <p:cNvPr id="6" name="TextBox 5"/>
          <p:cNvSpPr txBox="1"/>
          <p:nvPr/>
        </p:nvSpPr>
        <p:spPr>
          <a:xfrm>
            <a:off x="4193381" y="664369"/>
            <a:ext cx="4669933" cy="1245235"/>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1500" b="1" noProof="1">
                <a:solidFill>
                  <a:srgbClr val="C00000"/>
                </a:solidFill>
                <a:latin typeface="+mn-ea"/>
                <a:ea typeface="宋体" panose="02010600030101010101" pitchFamily="2" charset="-122"/>
                <a:cs typeface="+mn-cs"/>
              </a:rPr>
              <a:t>4.</a:t>
            </a:r>
            <a:r>
              <a:rPr lang="zh-CN" altLang="zh-CN" sz="1500" b="1" noProof="1">
                <a:solidFill>
                  <a:srgbClr val="C00000"/>
                </a:solidFill>
                <a:latin typeface="+mn-ea"/>
                <a:ea typeface="宋体" panose="02010600030101010101" pitchFamily="2" charset="-122"/>
                <a:cs typeface="+mn-cs"/>
              </a:rPr>
              <a:t>内容和艺术特色的分析鉴赏</a:t>
            </a:r>
            <a:r>
              <a:rPr lang="zh-CN" altLang="en-US" sz="1500" b="1" noProof="1">
                <a:solidFill>
                  <a:srgbClr val="C00000"/>
                </a:solidFill>
                <a:latin typeface="+mn-ea"/>
                <a:ea typeface="宋体" panose="02010600030101010101" pitchFamily="2" charset="-122"/>
                <a:cs typeface="+mn-cs"/>
              </a:rPr>
              <a:t>（</a:t>
            </a:r>
            <a:r>
              <a:rPr lang="en-US" altLang="zh-CN" sz="1500" b="1" noProof="1">
                <a:solidFill>
                  <a:srgbClr val="C00000"/>
                </a:solidFill>
                <a:latin typeface="+mn-ea"/>
                <a:ea typeface="宋体" panose="02010600030101010101" pitchFamily="2" charset="-122"/>
                <a:cs typeface="+mn-cs"/>
              </a:rPr>
              <a:t>3</a:t>
            </a:r>
            <a:r>
              <a:rPr lang="zh-CN" altLang="en-US" sz="1500" b="1" noProof="1">
                <a:solidFill>
                  <a:srgbClr val="C00000"/>
                </a:solidFill>
                <a:latin typeface="+mn-ea"/>
                <a:ea typeface="宋体" panose="02010600030101010101" pitchFamily="2" charset="-122"/>
                <a:cs typeface="+mn-cs"/>
              </a:rPr>
              <a:t>分）</a:t>
            </a:r>
            <a:endParaRPr lang="en-US" altLang="zh-CN" sz="1500" b="1" noProof="1">
              <a:solidFill>
                <a:srgbClr val="C00000"/>
              </a:solidFill>
              <a:latin typeface="+mn-ea"/>
            </a:endParaRPr>
          </a:p>
          <a:p>
            <a:r>
              <a:rPr lang="en-US" altLang="zh-CN" sz="1500" b="1" noProof="1">
                <a:latin typeface="+mn-ea"/>
                <a:ea typeface="宋体" panose="02010600030101010101" pitchFamily="2" charset="-122"/>
                <a:cs typeface="+mn-cs"/>
              </a:rPr>
              <a:t>5.</a:t>
            </a:r>
            <a:r>
              <a:rPr lang="zh-CN" altLang="zh-CN" sz="1500" b="1" noProof="1">
                <a:latin typeface="Calibri" panose="020F0502020204030204" charset="0"/>
                <a:ea typeface="宋体" panose="02010600030101010101" pitchFamily="2" charset="-122"/>
                <a:cs typeface="+mn-cs"/>
              </a:rPr>
              <a:t>赵一曼</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身上弥漫着拔俗的文人气质和职业军人的冷峻</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，请结合作品简要分析</a:t>
            </a:r>
            <a:r>
              <a:rPr lang="en-US" altLang="zh-CN" sz="1500" b="1" noProof="1">
                <a:latin typeface="+mn-ea"/>
                <a:ea typeface="宋体" panose="02010600030101010101" pitchFamily="2" charset="-122"/>
                <a:cs typeface="+mn-cs"/>
              </a:rPr>
              <a:t>(6</a:t>
            </a:r>
            <a:r>
              <a:rPr lang="zh-CN" altLang="zh-CN" sz="1500" b="1" noProof="1">
                <a:latin typeface="+mn-ea"/>
                <a:ea typeface="宋体" panose="02010600030101010101" pitchFamily="2" charset="-122"/>
                <a:cs typeface="+mn-cs"/>
              </a:rPr>
              <a:t>分</a:t>
            </a:r>
            <a:r>
              <a:rPr lang="en-US" altLang="zh-CN" sz="1500" b="1" noProof="1">
                <a:latin typeface="+mn-ea"/>
                <a:ea typeface="宋体" panose="02010600030101010101" pitchFamily="2" charset="-122"/>
                <a:cs typeface="+mn-cs"/>
              </a:rPr>
              <a:t>)</a:t>
            </a:r>
            <a:endParaRPr lang="en-US" altLang="zh-CN" sz="1500" b="1" noProof="1">
              <a:latin typeface="+mn-ea"/>
            </a:endParaRPr>
          </a:p>
          <a:p>
            <a:r>
              <a:rPr lang="en-US" altLang="zh-CN" sz="1500" b="1" noProof="1">
                <a:latin typeface="+mn-ea"/>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历史与现实交织穿插，这种叙述方式有哪些好处？请结合作品简要分析。</a:t>
            </a:r>
            <a:r>
              <a:rPr lang="en-US" altLang="zh-CN" sz="1500" b="1" noProof="1">
                <a:latin typeface="+mn-ea"/>
                <a:ea typeface="宋体" panose="02010600030101010101" pitchFamily="2" charset="-122"/>
                <a:cs typeface="+mn-cs"/>
              </a:rPr>
              <a:t>(6</a:t>
            </a:r>
            <a:r>
              <a:rPr lang="zh-CN" altLang="zh-CN" sz="1500" b="1" noProof="1">
                <a:latin typeface="+mn-ea"/>
                <a:ea typeface="宋体" panose="02010600030101010101" pitchFamily="2" charset="-122"/>
                <a:cs typeface="+mn-cs"/>
              </a:rPr>
              <a:t>分</a:t>
            </a:r>
            <a:r>
              <a:rPr lang="en-US" altLang="zh-CN" sz="1500" b="1" noProof="1">
                <a:latin typeface="+mn-ea"/>
                <a:ea typeface="宋体" panose="02010600030101010101" pitchFamily="2" charset="-122"/>
                <a:cs typeface="+mn-cs"/>
              </a:rPr>
              <a:t>)</a:t>
            </a:r>
            <a:endParaRPr lang="zh-CN" altLang="en-US" sz="1500" b="1" noProof="1">
              <a:latin typeface="+mn-ea"/>
            </a:endParaRPr>
          </a:p>
        </p:txBody>
      </p:sp>
      <p:sp>
        <p:nvSpPr>
          <p:cNvPr id="7" name="TextBox 6"/>
          <p:cNvSpPr txBox="1"/>
          <p:nvPr/>
        </p:nvSpPr>
        <p:spPr>
          <a:xfrm>
            <a:off x="4193381" y="2090098"/>
            <a:ext cx="4669932" cy="1245235"/>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1500" b="1" noProof="1">
                <a:solidFill>
                  <a:srgbClr val="C00000"/>
                </a:solidFill>
                <a:latin typeface="+mn-ea"/>
                <a:ea typeface="宋体" panose="02010600030101010101" pitchFamily="2" charset="-122"/>
                <a:cs typeface="+mn-cs"/>
              </a:rPr>
              <a:t>4.</a:t>
            </a:r>
            <a:r>
              <a:rPr lang="zh-CN" altLang="zh-CN" sz="1500" b="1" noProof="1">
                <a:solidFill>
                  <a:srgbClr val="C00000"/>
                </a:solidFill>
                <a:latin typeface="+mn-ea"/>
                <a:ea typeface="宋体" panose="02010600030101010101" pitchFamily="2" charset="-122"/>
                <a:cs typeface="+mn-cs"/>
              </a:rPr>
              <a:t>内容和艺术特色的分析鉴赏</a:t>
            </a:r>
            <a:r>
              <a:rPr lang="zh-CN" altLang="en-US" sz="1500" b="1" noProof="1">
                <a:solidFill>
                  <a:srgbClr val="C00000"/>
                </a:solidFill>
                <a:latin typeface="+mn-ea"/>
                <a:ea typeface="宋体" panose="02010600030101010101" pitchFamily="2" charset="-122"/>
                <a:cs typeface="+mn-cs"/>
              </a:rPr>
              <a:t>（</a:t>
            </a:r>
            <a:r>
              <a:rPr lang="en-US" altLang="zh-CN" sz="1500" b="1" noProof="1">
                <a:solidFill>
                  <a:srgbClr val="C00000"/>
                </a:solidFill>
                <a:latin typeface="+mn-ea"/>
                <a:ea typeface="宋体" panose="02010600030101010101" pitchFamily="2" charset="-122"/>
                <a:cs typeface="+mn-cs"/>
              </a:rPr>
              <a:t>3</a:t>
            </a:r>
            <a:r>
              <a:rPr lang="zh-CN" altLang="en-US" sz="1500" b="1" noProof="1">
                <a:solidFill>
                  <a:srgbClr val="C00000"/>
                </a:solidFill>
                <a:latin typeface="+mn-ea"/>
                <a:ea typeface="宋体" panose="02010600030101010101" pitchFamily="2" charset="-122"/>
                <a:cs typeface="+mn-cs"/>
              </a:rPr>
              <a:t>分）</a:t>
            </a:r>
            <a:endParaRPr lang="en-US" altLang="zh-CN" sz="1500" b="1" noProof="1">
              <a:solidFill>
                <a:srgbClr val="C00000"/>
              </a:solidFill>
              <a:latin typeface="+mn-ea"/>
            </a:endParaRPr>
          </a:p>
          <a:p>
            <a:r>
              <a:rPr lang="en-US" altLang="zh-CN" sz="1500" b="1" noProof="1">
                <a:latin typeface="+mn-ea"/>
                <a:ea typeface="宋体" panose="02010600030101010101" pitchFamily="2" charset="-122"/>
                <a:cs typeface="+mn-cs"/>
              </a:rPr>
              <a:t>5.</a:t>
            </a:r>
            <a:r>
              <a:rPr lang="zh-CN" altLang="zh-CN" sz="1500" b="1" noProof="1">
                <a:latin typeface="Calibri" panose="020F0502020204030204" charset="0"/>
                <a:ea typeface="宋体" panose="02010600030101010101" pitchFamily="2" charset="-122"/>
                <a:cs typeface="+mn-cs"/>
              </a:rPr>
              <a:t>结合二姐等人看有声电影的经过，简要分析小说所揭示的市民面对新奇事物的具体心态。（</a:t>
            </a:r>
            <a:r>
              <a:rPr lang="en-US" altLang="zh-CN" sz="1500" b="1" noProof="1">
                <a:latin typeface="Calibri" panose="020F0502020204030204" charset="0"/>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分）</a:t>
            </a:r>
            <a:endParaRPr lang="en-US" altLang="zh-CN" sz="1500" b="1" noProof="1"/>
          </a:p>
          <a:p>
            <a:r>
              <a:rPr lang="zh-CN" altLang="zh-CN" sz="1500" b="1" noProof="1">
                <a:latin typeface="Calibri" panose="020F0502020204030204" charset="0"/>
                <a:ea typeface="宋体" panose="02010600030101010101" pitchFamily="2" charset="-122"/>
                <a:cs typeface="+mn-cs"/>
              </a:rPr>
              <a:t> </a:t>
            </a:r>
            <a:r>
              <a:rPr lang="en-US" altLang="zh-CN" sz="1500" b="1" noProof="1">
                <a:latin typeface="+mn-ea"/>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小说运用多种手法以取得语言的幽默效果，请从文中举出三处手法不同的例子，并简要分析。（</a:t>
            </a:r>
            <a:r>
              <a:rPr lang="en-US" altLang="zh-CN" sz="1500" b="1" noProof="1">
                <a:latin typeface="Calibri" panose="020F0502020204030204" charset="0"/>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分）</a:t>
            </a:r>
            <a:endParaRPr lang="zh-CN" altLang="en-US" sz="1500" b="1" noProof="1">
              <a:latin typeface="+mn-ea"/>
            </a:endParaRPr>
          </a:p>
        </p:txBody>
      </p:sp>
      <p:sp>
        <p:nvSpPr>
          <p:cNvPr id="8" name="TextBox 7"/>
          <p:cNvSpPr txBox="1"/>
          <p:nvPr/>
        </p:nvSpPr>
        <p:spPr>
          <a:xfrm>
            <a:off x="4193381" y="3381375"/>
            <a:ext cx="4669932" cy="1014730"/>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1500" b="1" noProof="1">
                <a:solidFill>
                  <a:srgbClr val="C00000"/>
                </a:solidFill>
                <a:latin typeface="+mn-ea"/>
                <a:ea typeface="宋体" panose="02010600030101010101" pitchFamily="2" charset="-122"/>
                <a:cs typeface="+mn-cs"/>
              </a:rPr>
              <a:t>4.</a:t>
            </a:r>
            <a:r>
              <a:rPr lang="zh-CN" altLang="zh-CN" sz="1500" b="1" noProof="1">
                <a:solidFill>
                  <a:srgbClr val="C00000"/>
                </a:solidFill>
                <a:latin typeface="+mn-ea"/>
                <a:ea typeface="宋体" panose="02010600030101010101" pitchFamily="2" charset="-122"/>
                <a:cs typeface="+mn-cs"/>
              </a:rPr>
              <a:t>内容和艺术特色的分析鉴赏</a:t>
            </a:r>
            <a:r>
              <a:rPr lang="zh-CN" altLang="en-US" sz="1500" b="1" noProof="1">
                <a:solidFill>
                  <a:srgbClr val="C00000"/>
                </a:solidFill>
                <a:latin typeface="+mn-ea"/>
                <a:ea typeface="宋体" panose="02010600030101010101" pitchFamily="2" charset="-122"/>
                <a:cs typeface="+mn-cs"/>
              </a:rPr>
              <a:t>（</a:t>
            </a:r>
            <a:r>
              <a:rPr lang="en-US" altLang="zh-CN" sz="1500" b="1" noProof="1">
                <a:solidFill>
                  <a:srgbClr val="C00000"/>
                </a:solidFill>
                <a:latin typeface="+mn-ea"/>
                <a:ea typeface="宋体" panose="02010600030101010101" pitchFamily="2" charset="-122"/>
                <a:cs typeface="+mn-cs"/>
              </a:rPr>
              <a:t>3</a:t>
            </a:r>
            <a:r>
              <a:rPr lang="zh-CN" altLang="en-US" sz="1500" b="1" noProof="1">
                <a:solidFill>
                  <a:srgbClr val="C00000"/>
                </a:solidFill>
                <a:latin typeface="+mn-ea"/>
                <a:ea typeface="宋体" panose="02010600030101010101" pitchFamily="2" charset="-122"/>
                <a:cs typeface="+mn-cs"/>
              </a:rPr>
              <a:t>分）</a:t>
            </a:r>
            <a:endParaRPr lang="en-US" altLang="zh-CN" sz="1500" b="1" noProof="1">
              <a:solidFill>
                <a:srgbClr val="C00000"/>
              </a:solidFill>
              <a:latin typeface="+mn-ea"/>
            </a:endParaRPr>
          </a:p>
          <a:p>
            <a:r>
              <a:rPr lang="en-US" altLang="zh-CN" sz="1500" b="1" noProof="1">
                <a:latin typeface="+mn-ea"/>
                <a:ea typeface="宋体" panose="02010600030101010101" pitchFamily="2" charset="-122"/>
                <a:cs typeface="+mn-cs"/>
              </a:rPr>
              <a:t>5.</a:t>
            </a:r>
            <a:r>
              <a:rPr lang="zh-CN" altLang="zh-CN" sz="1500" b="1" noProof="1">
                <a:latin typeface="Calibri" panose="020F0502020204030204" charset="0"/>
                <a:ea typeface="宋体" panose="02010600030101010101" pitchFamily="2" charset="-122"/>
                <a:cs typeface="+mn-cs"/>
              </a:rPr>
              <a:t>简要分析先行者的心理变化过程（</a:t>
            </a:r>
            <a:r>
              <a:rPr lang="en-US" altLang="zh-CN" sz="1500" b="1" noProof="1">
                <a:latin typeface="Calibri" panose="020F0502020204030204" charset="0"/>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分） </a:t>
            </a:r>
            <a:endParaRPr lang="en-US" altLang="zh-CN" sz="1500" b="1" noProof="1"/>
          </a:p>
          <a:p>
            <a:r>
              <a:rPr lang="en-US" altLang="zh-CN" sz="1500" b="1" noProof="1">
                <a:latin typeface="+mn-ea"/>
                <a:ea typeface="宋体" panose="02010600030101010101" pitchFamily="2" charset="-122"/>
                <a:cs typeface="+mn-cs"/>
              </a:rPr>
              <a:t>6.</a:t>
            </a:r>
            <a:r>
              <a:rPr lang="zh-CN" altLang="zh-CN" sz="1500" b="1" noProof="1">
                <a:latin typeface="Calibri" panose="020F0502020204030204" charset="0"/>
                <a:ea typeface="宋体" panose="02010600030101010101" pitchFamily="2" charset="-122"/>
                <a:cs typeface="+mn-cs"/>
              </a:rPr>
              <a:t>结合本文，谈谈科幻小说中</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科学</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与</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幻想</a:t>
            </a:r>
            <a:r>
              <a:rPr lang="en-US" altLang="zh-CN" sz="1500" b="1" noProof="1">
                <a:latin typeface="Calibri" panose="020F0502020204030204" charset="0"/>
                <a:ea typeface="宋体" panose="02010600030101010101" pitchFamily="2" charset="-122"/>
                <a:cs typeface="+mn-cs"/>
              </a:rPr>
              <a:t>”</a:t>
            </a:r>
            <a:r>
              <a:rPr lang="zh-CN" altLang="zh-CN" sz="1500" b="1" noProof="1">
                <a:latin typeface="Calibri" panose="020F0502020204030204" charset="0"/>
                <a:ea typeface="宋体" panose="02010600030101010101" pitchFamily="2" charset="-122"/>
                <a:cs typeface="+mn-cs"/>
              </a:rPr>
              <a:t>的关系。</a:t>
            </a:r>
            <a:r>
              <a:rPr lang="en-US" altLang="zh-CN" sz="1500" b="1" noProof="1">
                <a:latin typeface="+mn-ea"/>
                <a:ea typeface="宋体" panose="02010600030101010101" pitchFamily="2" charset="-122"/>
                <a:cs typeface="+mn-cs"/>
              </a:rPr>
              <a:t>(6</a:t>
            </a:r>
            <a:r>
              <a:rPr lang="zh-CN" altLang="zh-CN" sz="1500" b="1" noProof="1">
                <a:latin typeface="+mn-ea"/>
                <a:ea typeface="宋体" panose="02010600030101010101" pitchFamily="2" charset="-122"/>
                <a:cs typeface="+mn-cs"/>
              </a:rPr>
              <a:t>分</a:t>
            </a:r>
            <a:r>
              <a:rPr lang="en-US" altLang="zh-CN" sz="1500" b="1" noProof="1">
                <a:latin typeface="+mn-ea"/>
                <a:ea typeface="宋体" panose="02010600030101010101" pitchFamily="2" charset="-122"/>
                <a:cs typeface="+mn-cs"/>
              </a:rPr>
              <a:t>)</a:t>
            </a:r>
            <a:endParaRPr lang="zh-CN" altLang="en-US" sz="1500" b="1" noProof="1">
              <a:latin typeface="+mn-ea"/>
            </a:endParaRPr>
          </a:p>
        </p:txBody>
      </p:sp>
      <p:sp>
        <p:nvSpPr>
          <p:cNvPr id="15" name="圆角矩形 14"/>
          <p:cNvSpPr/>
          <p:nvPr/>
        </p:nvSpPr>
        <p:spPr>
          <a:xfrm>
            <a:off x="3113485" y="86916"/>
            <a:ext cx="3240881" cy="59412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600" b="1" strike="noStrike" noProof="1">
                <a:solidFill>
                  <a:srgbClr val="FFFF00"/>
                </a:solidFill>
                <a:latin typeface="黑体" panose="02010609060101010101" pitchFamily="49" charset="-122"/>
                <a:ea typeface="黑体" panose="02010609060101010101" pitchFamily="49" charset="-122"/>
              </a:rPr>
              <a:t>全国</a:t>
            </a:r>
            <a:r>
              <a:rPr lang="en-US" altLang="zh-CN" sz="3600" b="1" strike="noStrike" noProof="1">
                <a:solidFill>
                  <a:srgbClr val="FFFF00"/>
                </a:solidFill>
                <a:latin typeface="黑体" panose="02010609060101010101" pitchFamily="49" charset="-122"/>
                <a:ea typeface="黑体" panose="02010609060101010101" pitchFamily="49" charset="-122"/>
              </a:rPr>
              <a:t>ⅠⅡⅢ</a:t>
            </a:r>
            <a:r>
              <a:rPr lang="zh-CN" altLang="en-US" sz="3600" b="1" strike="noStrike" noProof="1">
                <a:solidFill>
                  <a:srgbClr val="FFFF00"/>
                </a:solidFill>
                <a:latin typeface="黑体" panose="02010609060101010101" pitchFamily="49" charset="-122"/>
                <a:ea typeface="黑体" panose="02010609060101010101" pitchFamily="49" charset="-122"/>
              </a:rPr>
              <a:t>卷</a:t>
            </a:r>
          </a:p>
        </p:txBody>
      </p:sp>
      <p:sp>
        <p:nvSpPr>
          <p:cNvPr id="16" name="圆角矩形 15"/>
          <p:cNvSpPr/>
          <p:nvPr/>
        </p:nvSpPr>
        <p:spPr>
          <a:xfrm>
            <a:off x="1277541" y="2247900"/>
            <a:ext cx="2672954" cy="86439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400" b="1" strike="noStrike" noProof="1">
                <a:solidFill>
                  <a:srgbClr val="FFFF00"/>
                </a:solidFill>
              </a:rPr>
              <a:t>Ⅱ</a:t>
            </a:r>
            <a:r>
              <a:rPr lang="zh-CN" altLang="en-US" sz="2400" b="1" strike="noStrike" noProof="1">
                <a:solidFill>
                  <a:srgbClr val="FFFF00"/>
                </a:solidFill>
              </a:rPr>
              <a:t>有声电影</a:t>
            </a:r>
            <a:r>
              <a:rPr lang="zh-CN" altLang="en-US" sz="2100" b="1" strike="noStrike" noProof="1">
                <a:solidFill>
                  <a:srgbClr val="FFFF00"/>
                </a:solidFill>
              </a:rPr>
              <a:t>（</a:t>
            </a:r>
            <a:r>
              <a:rPr lang="en-US" altLang="zh-CN" sz="2100" b="1" strike="noStrike" noProof="1">
                <a:solidFill>
                  <a:srgbClr val="FFFF00"/>
                </a:solidFill>
              </a:rPr>
              <a:t>15</a:t>
            </a:r>
            <a:r>
              <a:rPr lang="zh-CN" altLang="en-US" sz="2100" b="1" strike="noStrike" noProof="1">
                <a:solidFill>
                  <a:srgbClr val="FFFF00"/>
                </a:solidFill>
              </a:rPr>
              <a:t>分）小说</a:t>
            </a:r>
            <a:r>
              <a:rPr lang="en-US" altLang="zh-CN" sz="2100" b="1" strike="noStrike" noProof="1">
                <a:solidFill>
                  <a:srgbClr val="FFFF00"/>
                </a:solidFill>
              </a:rPr>
              <a:t>1563</a:t>
            </a:r>
            <a:r>
              <a:rPr lang="zh-CN" altLang="en-US" sz="2100" b="1" strike="noStrike" noProof="1">
                <a:solidFill>
                  <a:srgbClr val="FFFF00"/>
                </a:solidFill>
              </a:rPr>
              <a:t>字</a:t>
            </a:r>
          </a:p>
        </p:txBody>
      </p:sp>
      <p:sp>
        <p:nvSpPr>
          <p:cNvPr id="19" name="圆角矩形 18"/>
          <p:cNvSpPr/>
          <p:nvPr/>
        </p:nvSpPr>
        <p:spPr>
          <a:xfrm>
            <a:off x="1251347" y="3390900"/>
            <a:ext cx="2672954" cy="86439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zh-CN" sz="2400" b="1" strike="noStrike" noProof="1">
                <a:solidFill>
                  <a:srgbClr val="FFFF00"/>
                </a:solidFill>
              </a:rPr>
              <a:t>Ⅲ</a:t>
            </a:r>
            <a:r>
              <a:rPr lang="zh-CN" altLang="en-US" sz="2400" b="1" strike="noStrike" noProof="1">
                <a:solidFill>
                  <a:srgbClr val="FFFF00"/>
                </a:solidFill>
              </a:rPr>
              <a:t>微纪元</a:t>
            </a:r>
            <a:r>
              <a:rPr lang="zh-CN" altLang="en-US" sz="2100" b="1" strike="noStrike" noProof="1">
                <a:solidFill>
                  <a:srgbClr val="FFFF00"/>
                </a:solidFill>
              </a:rPr>
              <a:t>（</a:t>
            </a:r>
            <a:r>
              <a:rPr lang="en-US" altLang="zh-CN" sz="2100" b="1" strike="noStrike" noProof="1">
                <a:solidFill>
                  <a:srgbClr val="FFFF00"/>
                </a:solidFill>
              </a:rPr>
              <a:t>15</a:t>
            </a:r>
            <a:r>
              <a:rPr lang="zh-CN" altLang="en-US" sz="2100" b="1" strike="noStrike" noProof="1">
                <a:solidFill>
                  <a:srgbClr val="FFFF00"/>
                </a:solidFill>
              </a:rPr>
              <a:t>分）       </a:t>
            </a:r>
            <a:endParaRPr lang="en-US" altLang="zh-CN" sz="2100" b="1" strike="noStrike" noProof="1">
              <a:solidFill>
                <a:srgbClr val="FFFF00"/>
              </a:solidFill>
            </a:endParaRPr>
          </a:p>
          <a:p>
            <a:pPr fontAlgn="base"/>
            <a:r>
              <a:rPr lang="en-US" altLang="zh-CN" sz="2100" b="1" noProof="1">
                <a:solidFill>
                  <a:srgbClr val="FFFF00"/>
                </a:solidFill>
              </a:rPr>
              <a:t>        </a:t>
            </a:r>
            <a:r>
              <a:rPr lang="zh-CN" altLang="en-US" sz="2100" b="1" strike="noStrike" noProof="1">
                <a:solidFill>
                  <a:srgbClr val="FFFF00"/>
                </a:solidFill>
              </a:rPr>
              <a:t>小说</a:t>
            </a:r>
            <a:r>
              <a:rPr lang="en-US" altLang="zh-CN" sz="2100" b="1" strike="noStrike" noProof="1">
                <a:solidFill>
                  <a:srgbClr val="FFFF00"/>
                </a:solidFill>
              </a:rPr>
              <a:t>1664</a:t>
            </a:r>
            <a:r>
              <a:rPr lang="zh-CN" altLang="en-US" sz="2100" b="1" strike="noStrike" noProof="1">
                <a:solidFill>
                  <a:srgbClr val="FFFF00"/>
                </a:solidFill>
              </a:rPr>
              <a:t>字</a:t>
            </a:r>
          </a:p>
        </p:txBody>
      </p:sp>
      <p:sp>
        <p:nvSpPr>
          <p:cNvPr id="28" name="椭圆形标注 27"/>
          <p:cNvSpPr/>
          <p:nvPr/>
        </p:nvSpPr>
        <p:spPr>
          <a:xfrm>
            <a:off x="5398453" y="4396026"/>
            <a:ext cx="1782366" cy="541735"/>
          </a:xfrm>
          <a:prstGeom prst="wedgeEllipseCallout">
            <a:avLst>
              <a:gd name="adj1" fmla="val -25760"/>
              <a:gd name="adj2" fmla="val -66568"/>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015" b="1" strike="noStrike" noProof="1"/>
              <a:t>设题不尽相同</a:t>
            </a:r>
          </a:p>
        </p:txBody>
      </p:sp>
      <p:sp>
        <p:nvSpPr>
          <p:cNvPr id="29" name="矩形标注 28"/>
          <p:cNvSpPr/>
          <p:nvPr/>
        </p:nvSpPr>
        <p:spPr>
          <a:xfrm>
            <a:off x="1089025" y="4396344"/>
            <a:ext cx="3050381" cy="594122"/>
          </a:xfrm>
          <a:prstGeom prst="wedgeRectCallout">
            <a:avLst>
              <a:gd name="adj1" fmla="val -9920"/>
              <a:gd name="adj2" fmla="val -100366"/>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00" b="1" strike="noStrike" noProof="1"/>
              <a:t>赋分相同</a:t>
            </a:r>
            <a:r>
              <a:rPr lang="en-US" altLang="zh-CN" sz="1500" b="1" strike="noStrike" noProof="1"/>
              <a:t>,</a:t>
            </a:r>
            <a:r>
              <a:rPr lang="zh-CN" altLang="en-US" sz="1500" b="1" strike="noStrike" noProof="1"/>
              <a:t>字数相当</a:t>
            </a:r>
            <a:r>
              <a:rPr lang="en-US" altLang="zh-CN" sz="1500" b="1" strike="noStrike" noProof="1"/>
              <a:t>,</a:t>
            </a:r>
            <a:r>
              <a:rPr lang="zh-CN" altLang="en-US" sz="1500" b="1" strike="noStrike" noProof="1"/>
              <a:t>内容不同</a:t>
            </a:r>
          </a:p>
        </p:txBody>
      </p:sp>
      <p:sp>
        <p:nvSpPr>
          <p:cNvPr id="13" name="右箭头 12"/>
          <p:cNvSpPr/>
          <p:nvPr/>
        </p:nvSpPr>
        <p:spPr>
          <a:xfrm>
            <a:off x="3924300" y="1275160"/>
            <a:ext cx="323850" cy="364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
        <p:nvSpPr>
          <p:cNvPr id="14" name="右箭头 13"/>
          <p:cNvSpPr/>
          <p:nvPr/>
        </p:nvSpPr>
        <p:spPr>
          <a:xfrm>
            <a:off x="3924300" y="2463404"/>
            <a:ext cx="323850" cy="364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
        <p:nvSpPr>
          <p:cNvPr id="17" name="右箭头 16"/>
          <p:cNvSpPr/>
          <p:nvPr/>
        </p:nvSpPr>
        <p:spPr>
          <a:xfrm>
            <a:off x="3924300" y="3598069"/>
            <a:ext cx="323850" cy="3631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circle(in)">
                                      <p:cBhvr>
                                        <p:cTn id="34" dur="20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circle(in)">
                                      <p:cBhvr>
                                        <p:cTn id="7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8" grpId="0" bldLvl="0" animBg="1"/>
      <p:bldP spid="15" grpId="0" bldLvl="0" animBg="1"/>
      <p:bldP spid="16" grpId="0" bldLvl="0" animBg="1"/>
      <p:bldP spid="19" grpId="0" bldLvl="0" animBg="1"/>
      <p:bldP spid="28" grpId="0" bldLvl="0" animBg="1"/>
      <p:bldP spid="29" grpId="0" bldLvl="0" animBg="1"/>
      <p:bldP spid="13" grpId="0" bldLvl="0" animBg="1"/>
      <p:bldP spid="14" grpId="0" bldLvl="0" animBg="1"/>
      <p:bldP spid="17" grpId="0" bldLvl="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270" y="222250"/>
            <a:ext cx="5674995" cy="429895"/>
          </a:xfrm>
          <a:prstGeom prst="rect">
            <a:avLst/>
          </a:prstGeom>
          <a:noFill/>
        </p:spPr>
        <p:txBody>
          <a:bodyPr wrap="square" rtlCol="0">
            <a:spAutoFit/>
          </a:bodyPr>
          <a:lstStyle/>
          <a:p>
            <a:r>
              <a:rPr lang="zh-CN" altLang="en-US" sz="2200" b="1" dirty="0">
                <a:solidFill>
                  <a:schemeClr val="bg1">
                    <a:lumMod val="95000"/>
                  </a:schemeClr>
                </a:solidFill>
                <a:latin typeface="+mn-ea"/>
              </a:rPr>
              <a:t>文学类文本解题概论</a:t>
            </a:r>
          </a:p>
        </p:txBody>
      </p:sp>
      <p:grpSp>
        <p:nvGrpSpPr>
          <p:cNvPr id="6" name="组合 5"/>
          <p:cNvGrpSpPr/>
          <p:nvPr/>
        </p:nvGrpSpPr>
        <p:grpSpPr bwMode="auto">
          <a:xfrm>
            <a:off x="3920802" y="845503"/>
            <a:ext cx="1329690" cy="1149350"/>
            <a:chOff x="3920035" y="1724892"/>
            <a:chExt cx="1330356" cy="1149926"/>
          </a:xfrm>
        </p:grpSpPr>
        <p:sp>
          <p:nvSpPr>
            <p:cNvPr id="7" name="椭圆 6"/>
            <p:cNvSpPr/>
            <p:nvPr/>
          </p:nvSpPr>
          <p:spPr>
            <a:xfrm>
              <a:off x="4010892" y="1724892"/>
              <a:ext cx="1149926" cy="114992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8" name="文本框 7"/>
            <p:cNvSpPr txBox="1"/>
            <p:nvPr/>
          </p:nvSpPr>
          <p:spPr>
            <a:xfrm>
              <a:off x="3920035" y="2103542"/>
              <a:ext cx="1330356" cy="398980"/>
            </a:xfrm>
            <a:prstGeom prst="rect">
              <a:avLst/>
            </a:prstGeom>
            <a:noFill/>
          </p:spPr>
          <p:txBody>
            <a:bodyPr wrap="square">
              <a:spAutoFit/>
            </a:bodyPr>
            <a:lstStyle/>
            <a:p>
              <a:pPr algn="ctr">
                <a:defRPr/>
              </a:pPr>
              <a:r>
                <a:rPr lang="zh-CN" altLang="en-US" sz="2000" b="1" dirty="0">
                  <a:solidFill>
                    <a:srgbClr val="FFFF00"/>
                  </a:solidFill>
                  <a:latin typeface="方正大黑简体" panose="03000509000000000000" charset="-122"/>
                  <a:ea typeface="方正大黑简体" panose="03000509000000000000" charset="-122"/>
                </a:rPr>
                <a:t>小说</a:t>
              </a:r>
            </a:p>
          </p:txBody>
        </p:sp>
      </p:grpSp>
      <p:grpSp>
        <p:nvGrpSpPr>
          <p:cNvPr id="9" name="组合 8"/>
          <p:cNvGrpSpPr/>
          <p:nvPr/>
        </p:nvGrpSpPr>
        <p:grpSpPr bwMode="auto">
          <a:xfrm>
            <a:off x="527050" y="568643"/>
            <a:ext cx="3227705" cy="851535"/>
            <a:chOff x="526473" y="1749614"/>
            <a:chExt cx="3228427" cy="850862"/>
          </a:xfrm>
        </p:grpSpPr>
        <p:sp>
          <p:nvSpPr>
            <p:cNvPr id="10" name="右箭头 9"/>
            <p:cNvSpPr/>
            <p:nvPr/>
          </p:nvSpPr>
          <p:spPr>
            <a:xfrm>
              <a:off x="588717" y="1749614"/>
              <a:ext cx="3166183" cy="850862"/>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1" name="文本框 10"/>
            <p:cNvSpPr txBox="1"/>
            <p:nvPr/>
          </p:nvSpPr>
          <p:spPr>
            <a:xfrm>
              <a:off x="526473" y="1981523"/>
              <a:ext cx="2735875" cy="423210"/>
            </a:xfrm>
            <a:prstGeom prst="rect">
              <a:avLst/>
            </a:prstGeom>
            <a:noFill/>
          </p:spPr>
          <p:txBody>
            <a:bodyPr>
              <a:spAutoFit/>
            </a:bodyPr>
            <a:lstStyle/>
            <a:p>
              <a:pPr algn="ctr">
                <a:lnSpc>
                  <a:spcPct val="120000"/>
                </a:lnSpc>
                <a:defRPr/>
              </a:pPr>
              <a:r>
                <a:rPr lang="zh-CN" altLang="en-US" sz="1800" b="1" dirty="0">
                  <a:solidFill>
                    <a:srgbClr val="FF0000"/>
                  </a:solidFill>
                  <a:latin typeface="方正姚体" panose="02010601030101010101" charset="-122"/>
                  <a:ea typeface="方正姚体" panose="02010601030101010101" charset="-122"/>
                </a:rPr>
                <a:t>主旨、思路</a:t>
              </a:r>
            </a:p>
          </p:txBody>
        </p:sp>
      </p:grpSp>
      <p:grpSp>
        <p:nvGrpSpPr>
          <p:cNvPr id="12" name="组合 11"/>
          <p:cNvGrpSpPr/>
          <p:nvPr/>
        </p:nvGrpSpPr>
        <p:grpSpPr bwMode="auto">
          <a:xfrm>
            <a:off x="5416550" y="599758"/>
            <a:ext cx="3228975" cy="820420"/>
            <a:chOff x="5417127" y="1780422"/>
            <a:chExt cx="3228111" cy="820564"/>
          </a:xfrm>
        </p:grpSpPr>
        <p:sp>
          <p:nvSpPr>
            <p:cNvPr id="13" name="右箭头 12"/>
            <p:cNvSpPr/>
            <p:nvPr/>
          </p:nvSpPr>
          <p:spPr>
            <a:xfrm flipH="1">
              <a:off x="5417127" y="1780422"/>
              <a:ext cx="3166532" cy="820564"/>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4" name="文本框 13"/>
            <p:cNvSpPr txBox="1"/>
            <p:nvPr/>
          </p:nvSpPr>
          <p:spPr>
            <a:xfrm>
              <a:off x="5777394" y="2011602"/>
              <a:ext cx="2867844" cy="423619"/>
            </a:xfrm>
            <a:prstGeom prst="rect">
              <a:avLst/>
            </a:prstGeom>
            <a:noFill/>
          </p:spPr>
          <p:txBody>
            <a:bodyPr>
              <a:spAutoFit/>
            </a:bodyPr>
            <a:lstStyle/>
            <a:p>
              <a:pPr algn="ctr">
                <a:lnSpc>
                  <a:spcPct val="120000"/>
                </a:lnSpc>
                <a:defRPr/>
              </a:pPr>
              <a:r>
                <a:rPr lang="zh-CN" altLang="en-US" sz="1800" b="1" dirty="0">
                  <a:solidFill>
                    <a:srgbClr val="FF0000"/>
                  </a:solidFill>
                  <a:latin typeface="方正姚体" panose="02010601030101010101" charset="-122"/>
                  <a:ea typeface="方正姚体" panose="02010601030101010101" charset="-122"/>
                </a:rPr>
                <a:t>主旨、思路</a:t>
              </a:r>
              <a:endParaRPr lang="zh-CN" altLang="en-US" sz="1400" dirty="0">
                <a:solidFill>
                  <a:schemeClr val="bg1"/>
                </a:solidFill>
                <a:latin typeface="+mn-ea"/>
              </a:endParaRPr>
            </a:p>
          </p:txBody>
        </p:sp>
      </p:grpSp>
      <p:sp>
        <p:nvSpPr>
          <p:cNvPr id="15" name="文本框 14"/>
          <p:cNvSpPr txBox="1"/>
          <p:nvPr/>
        </p:nvSpPr>
        <p:spPr>
          <a:xfrm>
            <a:off x="633730" y="3546475"/>
            <a:ext cx="7787640" cy="706755"/>
          </a:xfrm>
          <a:prstGeom prst="rect">
            <a:avLst/>
          </a:prstGeom>
          <a:noFill/>
        </p:spPr>
        <p:txBody>
          <a:bodyPr wrap="square">
            <a:spAutoFit/>
          </a:bodyPr>
          <a:lstStyle/>
          <a:p>
            <a:pPr algn="l">
              <a:defRPr/>
            </a:pPr>
            <a:r>
              <a:rPr lang="zh-CN" altLang="en-US" sz="2000" b="1" dirty="0">
                <a:solidFill>
                  <a:srgbClr val="FFFF00"/>
                </a:solidFill>
                <a:latin typeface="+mn-ea"/>
              </a:rPr>
              <a:t>第一、做好基础工作；第二、将题干审透，精准答题方向；</a:t>
            </a:r>
          </a:p>
          <a:p>
            <a:pPr algn="l">
              <a:defRPr/>
            </a:pPr>
            <a:r>
              <a:rPr lang="zh-CN" altLang="en-US" sz="2000" b="1" dirty="0">
                <a:solidFill>
                  <a:srgbClr val="FFFF00"/>
                </a:solidFill>
                <a:latin typeface="+mn-ea"/>
              </a:rPr>
              <a:t>第三、确定答题区间；第四、答题模式，先概括后解析。</a:t>
            </a:r>
            <a:endParaRPr lang="zh-CN" altLang="en-US" sz="2000" b="1" dirty="0">
              <a:solidFill>
                <a:srgbClr val="FFFF00"/>
              </a:solidFill>
              <a:latin typeface="+mn-ea"/>
              <a:ea typeface="方正大黑简体" panose="03000509000000000000" charset="-122"/>
            </a:endParaRPr>
          </a:p>
        </p:txBody>
      </p:sp>
      <p:grpSp>
        <p:nvGrpSpPr>
          <p:cNvPr id="3" name="组合 2"/>
          <p:cNvGrpSpPr/>
          <p:nvPr/>
        </p:nvGrpSpPr>
        <p:grpSpPr bwMode="auto">
          <a:xfrm>
            <a:off x="528320" y="1470978"/>
            <a:ext cx="3227705" cy="851535"/>
            <a:chOff x="526473" y="1749614"/>
            <a:chExt cx="3228427" cy="850862"/>
          </a:xfrm>
        </p:grpSpPr>
        <p:sp>
          <p:nvSpPr>
            <p:cNvPr id="4" name="右箭头 3"/>
            <p:cNvSpPr/>
            <p:nvPr/>
          </p:nvSpPr>
          <p:spPr>
            <a:xfrm>
              <a:off x="588717" y="1749614"/>
              <a:ext cx="3166183" cy="850862"/>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5" name="文本框 4"/>
            <p:cNvSpPr txBox="1"/>
            <p:nvPr/>
          </p:nvSpPr>
          <p:spPr>
            <a:xfrm>
              <a:off x="526473" y="1943453"/>
              <a:ext cx="2735875" cy="506330"/>
            </a:xfrm>
            <a:prstGeom prst="rect">
              <a:avLst/>
            </a:prstGeom>
            <a:noFill/>
          </p:spPr>
          <p:txBody>
            <a:bodyPr>
              <a:spAutoFit/>
            </a:bodyPr>
            <a:lstStyle/>
            <a:p>
              <a:pPr algn="ctr">
                <a:lnSpc>
                  <a:spcPct val="150000"/>
                </a:lnSpc>
                <a:defRPr/>
              </a:pPr>
              <a:r>
                <a:rPr lang="zh-CN" altLang="en-US" sz="1800" b="1" dirty="0">
                  <a:solidFill>
                    <a:srgbClr val="FF0000"/>
                  </a:solidFill>
                  <a:latin typeface="方正姚体" panose="02010601030101010101" charset="-122"/>
                  <a:ea typeface="方正姚体" panose="02010601030101010101" charset="-122"/>
                </a:rPr>
                <a:t>人物、情节、环境</a:t>
              </a:r>
              <a:endParaRPr lang="zh-CN" altLang="en-US" sz="1200" dirty="0">
                <a:solidFill>
                  <a:schemeClr val="bg1"/>
                </a:solidFill>
                <a:latin typeface="+mn-ea"/>
                <a:ea typeface="+mn-ea"/>
              </a:endParaRPr>
            </a:p>
          </p:txBody>
        </p:sp>
      </p:grpSp>
      <p:grpSp>
        <p:nvGrpSpPr>
          <p:cNvPr id="16" name="组合 15"/>
          <p:cNvGrpSpPr/>
          <p:nvPr/>
        </p:nvGrpSpPr>
        <p:grpSpPr bwMode="auto">
          <a:xfrm>
            <a:off x="5417820" y="1502093"/>
            <a:ext cx="3228975" cy="820420"/>
            <a:chOff x="5417127" y="1780422"/>
            <a:chExt cx="3228111" cy="820564"/>
          </a:xfrm>
        </p:grpSpPr>
        <p:sp>
          <p:nvSpPr>
            <p:cNvPr id="17" name="右箭头 16"/>
            <p:cNvSpPr/>
            <p:nvPr/>
          </p:nvSpPr>
          <p:spPr>
            <a:xfrm flipH="1">
              <a:off x="5417127" y="1780422"/>
              <a:ext cx="3166532" cy="820564"/>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8" name="文本框 17"/>
            <p:cNvSpPr txBox="1"/>
            <p:nvPr/>
          </p:nvSpPr>
          <p:spPr>
            <a:xfrm>
              <a:off x="5777394" y="2011602"/>
              <a:ext cx="2867844" cy="423619"/>
            </a:xfrm>
            <a:prstGeom prst="rect">
              <a:avLst/>
            </a:prstGeom>
            <a:noFill/>
          </p:spPr>
          <p:txBody>
            <a:bodyPr>
              <a:spAutoFit/>
            </a:bodyPr>
            <a:lstStyle/>
            <a:p>
              <a:pPr algn="ctr">
                <a:lnSpc>
                  <a:spcPct val="120000"/>
                </a:lnSpc>
                <a:defRPr/>
              </a:pPr>
              <a:r>
                <a:rPr lang="zh-CN" altLang="en-US" sz="1800" b="1" dirty="0">
                  <a:solidFill>
                    <a:srgbClr val="FF0000"/>
                  </a:solidFill>
                  <a:latin typeface="方正姚体" panose="02010601030101010101" charset="-122"/>
                  <a:ea typeface="方正姚体" panose="02010601030101010101" charset="-122"/>
                </a:rPr>
                <a:t>散文的内在连接点</a:t>
              </a:r>
              <a:endParaRPr lang="zh-CN" altLang="en-US" sz="1400" dirty="0">
                <a:solidFill>
                  <a:schemeClr val="bg1"/>
                </a:solidFill>
                <a:latin typeface="+mn-ea"/>
              </a:endParaRPr>
            </a:p>
          </p:txBody>
        </p:sp>
      </p:grpSp>
      <p:grpSp>
        <p:nvGrpSpPr>
          <p:cNvPr id="19" name="组合 18"/>
          <p:cNvGrpSpPr/>
          <p:nvPr/>
        </p:nvGrpSpPr>
        <p:grpSpPr bwMode="auto">
          <a:xfrm>
            <a:off x="529590" y="2387283"/>
            <a:ext cx="3227705" cy="851535"/>
            <a:chOff x="526473" y="1749614"/>
            <a:chExt cx="3228427" cy="850862"/>
          </a:xfrm>
        </p:grpSpPr>
        <p:sp>
          <p:nvSpPr>
            <p:cNvPr id="20" name="右箭头 19"/>
            <p:cNvSpPr/>
            <p:nvPr/>
          </p:nvSpPr>
          <p:spPr>
            <a:xfrm>
              <a:off x="588717" y="1749614"/>
              <a:ext cx="3166183" cy="850862"/>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1" name="文本框 20"/>
            <p:cNvSpPr txBox="1"/>
            <p:nvPr/>
          </p:nvSpPr>
          <p:spPr>
            <a:xfrm>
              <a:off x="526473" y="1943453"/>
              <a:ext cx="2735875" cy="506330"/>
            </a:xfrm>
            <a:prstGeom prst="rect">
              <a:avLst/>
            </a:prstGeom>
            <a:noFill/>
          </p:spPr>
          <p:txBody>
            <a:bodyPr>
              <a:spAutoFit/>
            </a:bodyPr>
            <a:lstStyle/>
            <a:p>
              <a:pPr algn="ctr">
                <a:lnSpc>
                  <a:spcPct val="150000"/>
                </a:lnSpc>
                <a:defRPr/>
              </a:pPr>
              <a:r>
                <a:rPr lang="zh-CN" altLang="en-US" sz="1800" b="1" dirty="0">
                  <a:solidFill>
                    <a:srgbClr val="FF0000"/>
                  </a:solidFill>
                  <a:latin typeface="方正姚体" panose="02010601030101010101" charset="-122"/>
                  <a:ea typeface="方正姚体" panose="02010601030101010101" charset="-122"/>
                </a:rPr>
                <a:t>语言、手法</a:t>
              </a:r>
              <a:endParaRPr lang="zh-CN" altLang="en-US" sz="1200" dirty="0">
                <a:solidFill>
                  <a:schemeClr val="bg1"/>
                </a:solidFill>
                <a:latin typeface="+mn-ea"/>
                <a:ea typeface="+mn-ea"/>
              </a:endParaRPr>
            </a:p>
          </p:txBody>
        </p:sp>
      </p:grpSp>
      <p:grpSp>
        <p:nvGrpSpPr>
          <p:cNvPr id="22" name="组合 21"/>
          <p:cNvGrpSpPr/>
          <p:nvPr/>
        </p:nvGrpSpPr>
        <p:grpSpPr bwMode="auto">
          <a:xfrm>
            <a:off x="5419090" y="2418398"/>
            <a:ext cx="3228975" cy="820420"/>
            <a:chOff x="5417127" y="1780422"/>
            <a:chExt cx="3228111" cy="820564"/>
          </a:xfrm>
        </p:grpSpPr>
        <p:sp>
          <p:nvSpPr>
            <p:cNvPr id="23" name="右箭头 22"/>
            <p:cNvSpPr/>
            <p:nvPr/>
          </p:nvSpPr>
          <p:spPr>
            <a:xfrm flipH="1">
              <a:off x="5417127" y="1780422"/>
              <a:ext cx="3166532" cy="820564"/>
            </a:xfrm>
            <a:prstGeom prst="rightArrow">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4" name="文本框 23"/>
            <p:cNvSpPr txBox="1"/>
            <p:nvPr/>
          </p:nvSpPr>
          <p:spPr>
            <a:xfrm>
              <a:off x="5777394" y="2011602"/>
              <a:ext cx="2867844" cy="423619"/>
            </a:xfrm>
            <a:prstGeom prst="rect">
              <a:avLst/>
            </a:prstGeom>
            <a:noFill/>
          </p:spPr>
          <p:txBody>
            <a:bodyPr>
              <a:spAutoFit/>
            </a:bodyPr>
            <a:lstStyle/>
            <a:p>
              <a:pPr algn="ctr">
                <a:lnSpc>
                  <a:spcPct val="120000"/>
                </a:lnSpc>
                <a:defRPr/>
              </a:pPr>
              <a:r>
                <a:rPr lang="zh-CN" altLang="en-US" sz="1800" b="1" dirty="0">
                  <a:solidFill>
                    <a:srgbClr val="FF0000"/>
                  </a:solidFill>
                  <a:latin typeface="方正姚体" panose="02010601030101010101" charset="-122"/>
                  <a:ea typeface="方正姚体" panose="02010601030101010101" charset="-122"/>
                </a:rPr>
                <a:t>语言、手法</a:t>
              </a:r>
              <a:endParaRPr lang="zh-CN" altLang="en-US" sz="1400" dirty="0">
                <a:solidFill>
                  <a:schemeClr val="bg1"/>
                </a:solidFill>
                <a:latin typeface="+mn-ea"/>
              </a:endParaRPr>
            </a:p>
          </p:txBody>
        </p:sp>
      </p:grpSp>
      <p:grpSp>
        <p:nvGrpSpPr>
          <p:cNvPr id="25" name="组合 24"/>
          <p:cNvGrpSpPr/>
          <p:nvPr/>
        </p:nvGrpSpPr>
        <p:grpSpPr bwMode="auto">
          <a:xfrm>
            <a:off x="3915087" y="2201863"/>
            <a:ext cx="1329690" cy="1149350"/>
            <a:chOff x="3920035" y="1724892"/>
            <a:chExt cx="1330356" cy="1149926"/>
          </a:xfrm>
        </p:grpSpPr>
        <p:sp>
          <p:nvSpPr>
            <p:cNvPr id="26" name="椭圆 25"/>
            <p:cNvSpPr/>
            <p:nvPr/>
          </p:nvSpPr>
          <p:spPr>
            <a:xfrm>
              <a:off x="4010892" y="1724892"/>
              <a:ext cx="1149926" cy="114992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7" name="文本框 26"/>
            <p:cNvSpPr txBox="1"/>
            <p:nvPr/>
          </p:nvSpPr>
          <p:spPr>
            <a:xfrm>
              <a:off x="3920035" y="2103542"/>
              <a:ext cx="1330356" cy="398980"/>
            </a:xfrm>
            <a:prstGeom prst="rect">
              <a:avLst/>
            </a:prstGeom>
            <a:noFill/>
          </p:spPr>
          <p:txBody>
            <a:bodyPr wrap="square">
              <a:spAutoFit/>
            </a:bodyPr>
            <a:lstStyle/>
            <a:p>
              <a:pPr algn="ctr">
                <a:defRPr/>
              </a:pPr>
              <a:r>
                <a:rPr lang="zh-CN" altLang="en-US" sz="2000" b="1" dirty="0">
                  <a:solidFill>
                    <a:srgbClr val="FFFF00"/>
                  </a:solidFill>
                  <a:latin typeface="方正大黑简体" panose="03000509000000000000" charset="-122"/>
                  <a:ea typeface="方正大黑简体" panose="03000509000000000000" charset="-122"/>
                </a:rPr>
                <a:t>散文</a:t>
              </a: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250" fill="hold"/>
                                        <p:tgtEl>
                                          <p:spTgt spid="6"/>
                                        </p:tgtEl>
                                        <p:attrNameLst>
                                          <p:attrName>ppt_w</p:attrName>
                                        </p:attrNameLst>
                                      </p:cBhvr>
                                      <p:tavLst>
                                        <p:tav tm="0">
                                          <p:val>
                                            <p:fltVal val="0"/>
                                          </p:val>
                                        </p:tav>
                                        <p:tav tm="100000">
                                          <p:val>
                                            <p:strVal val="#ppt_w"/>
                                          </p:val>
                                        </p:tav>
                                      </p:tavLst>
                                    </p:anim>
                                    <p:anim calcmode="lin" valueType="num">
                                      <p:cBhvr>
                                        <p:cTn id="12" dur="250" fill="hold"/>
                                        <p:tgtEl>
                                          <p:spTgt spid="6"/>
                                        </p:tgtEl>
                                        <p:attrNameLst>
                                          <p:attrName>ppt_h</p:attrName>
                                        </p:attrNameLst>
                                      </p:cBhvr>
                                      <p:tavLst>
                                        <p:tav tm="0">
                                          <p:val>
                                            <p:fltVal val="0"/>
                                          </p:val>
                                        </p:tav>
                                        <p:tav tm="100000">
                                          <p:val>
                                            <p:strVal val="#ppt_h"/>
                                          </p:val>
                                        </p:tav>
                                      </p:tavLst>
                                    </p:anim>
                                    <p:animEffect transition="in" filter="fade">
                                      <p:cBhvr>
                                        <p:cTn id="13" dur="250"/>
                                        <p:tgtEl>
                                          <p:spTgt spid="6"/>
                                        </p:tgtEl>
                                      </p:cBhvr>
                                    </p:animEffect>
                                  </p:childTnLst>
                                </p:cTn>
                              </p:par>
                              <p:par>
                                <p:cTn id="14" presetID="6" presetClass="emph" presetSubtype="0" decel="100000" fill="hold" nodeType="withEffect">
                                  <p:stCondLst>
                                    <p:cond delay="200"/>
                                  </p:stCondLst>
                                  <p:childTnLst>
                                    <p:animScale>
                                      <p:cBhvr>
                                        <p:cTn id="15" dur="250" fill="hold"/>
                                        <p:tgtEl>
                                          <p:spTgt spid="6"/>
                                        </p:tgtEl>
                                      </p:cBhvr>
                                      <p:by x="110000" y="110000"/>
                                    </p:animScale>
                                  </p:childTnLst>
                                </p:cTn>
                              </p:par>
                              <p:par>
                                <p:cTn id="16" presetID="6" presetClass="emph" presetSubtype="0" decel="100000" fill="hold" nodeType="withEffect">
                                  <p:stCondLst>
                                    <p:cond delay="300"/>
                                  </p:stCondLst>
                                  <p:childTnLst>
                                    <p:animScale>
                                      <p:cBhvr>
                                        <p:cTn id="17" dur="250" fill="hold"/>
                                        <p:tgtEl>
                                          <p:spTgt spid="6"/>
                                        </p:tgtEl>
                                      </p:cBhvr>
                                      <p:by x="91000" y="91000"/>
                                    </p:animScale>
                                  </p:childTnLst>
                                </p:cTn>
                              </p:par>
                            </p:childTnLst>
                          </p:cTn>
                        </p:par>
                        <p:par>
                          <p:cTn id="18" fill="hold">
                            <p:stCondLst>
                              <p:cond delay="1500"/>
                            </p:stCondLst>
                            <p:childTnLst>
                              <p:par>
                                <p:cTn id="19" presetID="2" presetClass="entr" presetSubtype="2" decel="10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750"/>
                                        <p:tgtEl>
                                          <p:spTgt spid="15"/>
                                        </p:tgtEl>
                                      </p:cBhvr>
                                    </p:animEffect>
                                    <p:anim calcmode="lin" valueType="num">
                                      <p:cBhvr>
                                        <p:cTn id="31" dur="750" fill="hold"/>
                                        <p:tgtEl>
                                          <p:spTgt spid="15"/>
                                        </p:tgtEl>
                                        <p:attrNameLst>
                                          <p:attrName>ppt_x</p:attrName>
                                        </p:attrNameLst>
                                      </p:cBhvr>
                                      <p:tavLst>
                                        <p:tav tm="0">
                                          <p:val>
                                            <p:strVal val="#ppt_x"/>
                                          </p:val>
                                        </p:tav>
                                        <p:tav tm="100000">
                                          <p:val>
                                            <p:strVal val="#ppt_x"/>
                                          </p:val>
                                        </p:tav>
                                      </p:tavLst>
                                    </p:anim>
                                    <p:anim calcmode="lin" valueType="num">
                                      <p:cBhvr>
                                        <p:cTn id="32" dur="75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2" decel="10000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8" decel="10000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0-#ppt_w/2"/>
                                          </p:val>
                                        </p:tav>
                                        <p:tav tm="100000">
                                          <p:val>
                                            <p:strVal val="#ppt_x"/>
                                          </p:val>
                                        </p:tav>
                                      </p:tavLst>
                                    </p:anim>
                                    <p:anim calcmode="lin" valueType="num">
                                      <p:cBhvr additive="base">
                                        <p:cTn id="41" dur="5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2" decel="10000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250" fill="hold"/>
                                        <p:tgtEl>
                                          <p:spTgt spid="25"/>
                                        </p:tgtEl>
                                        <p:attrNameLst>
                                          <p:attrName>ppt_w</p:attrName>
                                        </p:attrNameLst>
                                      </p:cBhvr>
                                      <p:tavLst>
                                        <p:tav tm="0">
                                          <p:val>
                                            <p:fltVal val="0"/>
                                          </p:val>
                                        </p:tav>
                                        <p:tav tm="100000">
                                          <p:val>
                                            <p:strVal val="#ppt_w"/>
                                          </p:val>
                                        </p:tav>
                                      </p:tavLst>
                                    </p:anim>
                                    <p:anim calcmode="lin" valueType="num">
                                      <p:cBhvr>
                                        <p:cTn id="55" dur="250" fill="hold"/>
                                        <p:tgtEl>
                                          <p:spTgt spid="25"/>
                                        </p:tgtEl>
                                        <p:attrNameLst>
                                          <p:attrName>ppt_h</p:attrName>
                                        </p:attrNameLst>
                                      </p:cBhvr>
                                      <p:tavLst>
                                        <p:tav tm="0">
                                          <p:val>
                                            <p:fltVal val="0"/>
                                          </p:val>
                                        </p:tav>
                                        <p:tav tm="100000">
                                          <p:val>
                                            <p:strVal val="#ppt_h"/>
                                          </p:val>
                                        </p:tav>
                                      </p:tavLst>
                                    </p:anim>
                                    <p:animEffect transition="in" filter="fade">
                                      <p:cBhvr>
                                        <p:cTn id="56" dur="250"/>
                                        <p:tgtEl>
                                          <p:spTgt spid="25"/>
                                        </p:tgtEl>
                                      </p:cBhvr>
                                    </p:animEffect>
                                  </p:childTnLst>
                                </p:cTn>
                              </p:par>
                              <p:par>
                                <p:cTn id="57" presetID="6" presetClass="emph" presetSubtype="0" decel="100000" fill="hold" nodeType="withEffect">
                                  <p:stCondLst>
                                    <p:cond delay="200"/>
                                  </p:stCondLst>
                                  <p:childTnLst>
                                    <p:animScale>
                                      <p:cBhvr>
                                        <p:cTn id="58" dur="250" fill="hold"/>
                                        <p:tgtEl>
                                          <p:spTgt spid="25"/>
                                        </p:tgtEl>
                                      </p:cBhvr>
                                      <p:by x="110000" y="110000"/>
                                    </p:animScale>
                                  </p:childTnLst>
                                </p:cTn>
                              </p:par>
                              <p:par>
                                <p:cTn id="59" presetID="6" presetClass="emph" presetSubtype="0" decel="100000" fill="hold" nodeType="withEffect">
                                  <p:stCondLst>
                                    <p:cond delay="300"/>
                                  </p:stCondLst>
                                  <p:childTnLst>
                                    <p:animScale>
                                      <p:cBhvr>
                                        <p:cTn id="60" dur="250" fill="hold"/>
                                        <p:tgtEl>
                                          <p:spTgt spid="25"/>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2368" y="623793"/>
          <a:ext cx="8640445" cy="4149090"/>
        </p:xfrm>
        <a:graphic>
          <a:graphicData uri="http://schemas.openxmlformats.org/drawingml/2006/table">
            <a:tbl>
              <a:tblPr/>
              <a:tblGrid>
                <a:gridCol w="1566545"/>
                <a:gridCol w="1403350"/>
                <a:gridCol w="1133475"/>
                <a:gridCol w="817880"/>
                <a:gridCol w="1240155"/>
                <a:gridCol w="1239520"/>
                <a:gridCol w="1239520"/>
              </a:tblGrid>
              <a:tr h="377190">
                <a:tc gridSpan="3">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题目信息</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zh-CN"/>
                    </a:p>
                  </a:txBody>
                  <a:tcPr/>
                </a:tc>
                <a:tc hMerge="1">
                  <a:txBody>
                    <a:bodyPr/>
                    <a:lstStyle/>
                    <a:p>
                      <a:endParaRPr lang="zh-CN"/>
                    </a:p>
                  </a:txBody>
                  <a:tcPr/>
                </a:tc>
                <a:tc gridSpan="4">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考点考向</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zh-CN"/>
                    </a:p>
                  </a:txBody>
                  <a:tcPr/>
                </a:tc>
                <a:tc hMerge="1">
                  <a:txBody>
                    <a:bodyPr/>
                    <a:lstStyle/>
                    <a:p>
                      <a:endParaRPr lang="zh-CN"/>
                    </a:p>
                  </a:txBody>
                  <a:tcPr/>
                </a:tc>
                <a:tc hMerge="1">
                  <a:txBody>
                    <a:bodyPr/>
                    <a:lstStyle/>
                    <a:p>
                      <a:endParaRPr lang="zh-CN"/>
                    </a:p>
                  </a:txBody>
                  <a:tcPr/>
                </a:tc>
              </a:tr>
              <a:tr h="377190">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年份</a:t>
                      </a:r>
                      <a:r>
                        <a:rPr lang="en-US" sz="1650" b="1" dirty="0">
                          <a:solidFill>
                            <a:schemeClr val="tx1"/>
                          </a:solidFill>
                          <a:effectLst/>
                          <a:latin typeface="Times New Roman" panose="02020603050405020304"/>
                          <a:cs typeface="Times New Roman" panose="02020603050405020304"/>
                        </a:rPr>
                        <a:t>/</a:t>
                      </a:r>
                      <a:r>
                        <a:rPr lang="zh-CN" sz="1650" b="1" dirty="0">
                          <a:solidFill>
                            <a:schemeClr val="tx1"/>
                          </a:solidFill>
                          <a:effectLst/>
                          <a:latin typeface="Times New Roman" panose="02020603050405020304"/>
                          <a:cs typeface="Times New Roman" panose="02020603050405020304"/>
                        </a:rPr>
                        <a:t>卷别</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选文</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出处</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断句</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文化常识</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分析概括</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翻译句子</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dirty="0">
                          <a:solidFill>
                            <a:schemeClr val="tx1"/>
                          </a:solidFill>
                          <a:effectLst/>
                          <a:latin typeface="Times New Roman" panose="02020603050405020304"/>
                          <a:cs typeface="Times New Roman" panose="02020603050405020304"/>
                        </a:rPr>
                        <a:t>2018·</a:t>
                      </a:r>
                      <a:r>
                        <a:rPr lang="zh-CN" sz="1650" b="1" dirty="0">
                          <a:solidFill>
                            <a:schemeClr val="tx1"/>
                          </a:solidFill>
                          <a:effectLst/>
                          <a:latin typeface="Times New Roman" panose="02020603050405020304"/>
                          <a:cs typeface="Times New Roman" panose="02020603050405020304"/>
                        </a:rPr>
                        <a:t>全国卷</a:t>
                      </a:r>
                      <a:r>
                        <a:rPr lang="zh-CN" sz="1650" b="1" dirty="0">
                          <a:solidFill>
                            <a:schemeClr val="tx1"/>
                          </a:solidFill>
                          <a:effectLst/>
                          <a:latin typeface="Calibri" panose="020F0502020204030204"/>
                          <a:cs typeface="宋体" panose="02010600030101010101" pitchFamily="2" charset="-122"/>
                        </a:rPr>
                        <a:t>Ⅰ</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《鲁芝传》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《晋书》</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dirty="0">
                          <a:solidFill>
                            <a:schemeClr val="tx1"/>
                          </a:solidFill>
                          <a:effectLst/>
                          <a:latin typeface="Times New Roman" panose="02020603050405020304"/>
                          <a:cs typeface="Times New Roman" panose="02020603050405020304"/>
                        </a:rPr>
                        <a:t>2018·</a:t>
                      </a:r>
                      <a:r>
                        <a:rPr lang="zh-CN" sz="1650" b="1" dirty="0">
                          <a:solidFill>
                            <a:schemeClr val="tx1"/>
                          </a:solidFill>
                          <a:effectLst/>
                          <a:latin typeface="Times New Roman" panose="02020603050405020304"/>
                          <a:cs typeface="Times New Roman" panose="02020603050405020304"/>
                        </a:rPr>
                        <a:t>全国卷</a:t>
                      </a:r>
                      <a:r>
                        <a:rPr lang="zh-CN" sz="1650" b="1" dirty="0">
                          <a:solidFill>
                            <a:schemeClr val="tx1"/>
                          </a:solidFill>
                          <a:effectLst/>
                          <a:latin typeface="Calibri" panose="020F0502020204030204"/>
                          <a:cs typeface="宋体" panose="02010600030101010101" pitchFamily="2" charset="-122"/>
                        </a:rPr>
                        <a:t>Ⅱ</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《王涣传》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《后汉书》</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dirty="0">
                          <a:solidFill>
                            <a:schemeClr val="tx1"/>
                          </a:solidFill>
                          <a:effectLst/>
                          <a:latin typeface="Times New Roman" panose="02020603050405020304"/>
                          <a:cs typeface="Times New Roman" panose="02020603050405020304"/>
                        </a:rPr>
                        <a:t>2018·</a:t>
                      </a:r>
                      <a:r>
                        <a:rPr lang="zh-CN" sz="1650" b="1" dirty="0">
                          <a:solidFill>
                            <a:schemeClr val="tx1"/>
                          </a:solidFill>
                          <a:effectLst/>
                          <a:latin typeface="Times New Roman" panose="02020603050405020304"/>
                          <a:cs typeface="Times New Roman" panose="02020603050405020304"/>
                        </a:rPr>
                        <a:t>全国卷</a:t>
                      </a:r>
                      <a:r>
                        <a:rPr lang="zh-CN" sz="1650" b="1" dirty="0">
                          <a:solidFill>
                            <a:schemeClr val="tx1"/>
                          </a:solidFill>
                          <a:effectLst/>
                          <a:latin typeface="Calibri" panose="020F0502020204030204"/>
                          <a:cs typeface="宋体" panose="02010600030101010101" pitchFamily="2" charset="-122"/>
                        </a:rPr>
                        <a:t>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《范纯礼传》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《宋史》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dirty="0">
                          <a:solidFill>
                            <a:schemeClr val="tx1"/>
                          </a:solidFill>
                          <a:effectLst/>
                          <a:latin typeface="Times New Roman" panose="02020603050405020304"/>
                          <a:cs typeface="Times New Roman" panose="02020603050405020304"/>
                        </a:rPr>
                        <a:t>2017·</a:t>
                      </a:r>
                      <a:r>
                        <a:rPr lang="zh-CN" sz="1650" b="1" dirty="0">
                          <a:solidFill>
                            <a:schemeClr val="tx1"/>
                          </a:solidFill>
                          <a:effectLst/>
                          <a:latin typeface="Times New Roman" panose="02020603050405020304"/>
                          <a:cs typeface="Times New Roman" panose="02020603050405020304"/>
                        </a:rPr>
                        <a:t>全国卷</a:t>
                      </a:r>
                      <a:r>
                        <a:rPr lang="zh-CN" sz="1650" b="1" dirty="0">
                          <a:solidFill>
                            <a:schemeClr val="tx1"/>
                          </a:solidFill>
                          <a:effectLst/>
                          <a:latin typeface="Calibri" panose="020F0502020204030204"/>
                          <a:cs typeface="宋体" panose="02010600030101010101" pitchFamily="2" charset="-122"/>
                        </a:rPr>
                        <a:t>Ⅰ</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《谢弘微传》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《宋书》</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dirty="0">
                          <a:solidFill>
                            <a:schemeClr val="tx1"/>
                          </a:solidFill>
                          <a:effectLst/>
                          <a:latin typeface="Times New Roman" panose="02020603050405020304"/>
                          <a:cs typeface="Times New Roman" panose="02020603050405020304"/>
                        </a:rPr>
                        <a:t>2017·</a:t>
                      </a:r>
                      <a:r>
                        <a:rPr lang="zh-CN" sz="1650" b="1" dirty="0">
                          <a:solidFill>
                            <a:schemeClr val="tx1"/>
                          </a:solidFill>
                          <a:effectLst/>
                          <a:latin typeface="Times New Roman" panose="02020603050405020304"/>
                          <a:cs typeface="Times New Roman" panose="02020603050405020304"/>
                        </a:rPr>
                        <a:t>全国卷</a:t>
                      </a:r>
                      <a:r>
                        <a:rPr lang="zh-CN" sz="1650" b="1" dirty="0">
                          <a:solidFill>
                            <a:schemeClr val="tx1"/>
                          </a:solidFill>
                          <a:effectLst/>
                          <a:latin typeface="Calibri" panose="020F0502020204030204"/>
                          <a:cs typeface="宋体" panose="02010600030101010101" pitchFamily="2" charset="-122"/>
                        </a:rPr>
                        <a:t>Ⅱ</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《赵憙传》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《后汉书》</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a:solidFill>
                            <a:schemeClr val="tx1"/>
                          </a:solidFill>
                          <a:effectLst/>
                          <a:latin typeface="Times New Roman" panose="02020603050405020304"/>
                          <a:cs typeface="Times New Roman" panose="02020603050405020304"/>
                        </a:rPr>
                        <a:t>2017·</a:t>
                      </a:r>
                      <a:r>
                        <a:rPr lang="zh-CN" sz="1650" b="1">
                          <a:solidFill>
                            <a:schemeClr val="tx1"/>
                          </a:solidFill>
                          <a:effectLst/>
                          <a:latin typeface="Times New Roman" panose="02020603050405020304"/>
                          <a:cs typeface="Times New Roman" panose="02020603050405020304"/>
                        </a:rPr>
                        <a:t>全国卷</a:t>
                      </a:r>
                      <a:r>
                        <a:rPr lang="zh-CN" sz="1650" b="1">
                          <a:solidFill>
                            <a:schemeClr val="tx1"/>
                          </a:solidFill>
                          <a:effectLst/>
                          <a:latin typeface="Calibri" panose="020F0502020204030204"/>
                          <a:cs typeface="宋体" panose="02010600030101010101" pitchFamily="2" charset="-122"/>
                        </a:rPr>
                        <a:t>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《许将传》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《宋史》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a:solidFill>
                            <a:schemeClr val="tx1"/>
                          </a:solidFill>
                          <a:effectLst/>
                          <a:latin typeface="Times New Roman" panose="02020603050405020304"/>
                          <a:cs typeface="Times New Roman" panose="02020603050405020304"/>
                        </a:rPr>
                        <a:t>2016·</a:t>
                      </a:r>
                      <a:r>
                        <a:rPr lang="zh-CN" sz="1650" b="1">
                          <a:solidFill>
                            <a:schemeClr val="tx1"/>
                          </a:solidFill>
                          <a:effectLst/>
                          <a:latin typeface="Times New Roman" panose="02020603050405020304"/>
                          <a:cs typeface="Times New Roman" panose="02020603050405020304"/>
                        </a:rPr>
                        <a:t>全国卷</a:t>
                      </a:r>
                      <a:r>
                        <a:rPr lang="zh-CN" sz="1650" b="1">
                          <a:solidFill>
                            <a:schemeClr val="tx1"/>
                          </a:solidFill>
                          <a:effectLst/>
                          <a:latin typeface="Calibri" panose="020F0502020204030204"/>
                          <a:cs typeface="宋体" panose="02010600030101010101" pitchFamily="2" charset="-122"/>
                        </a:rPr>
                        <a:t>Ⅰ</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《曾公亮传》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《宋史》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a:solidFill>
                            <a:schemeClr val="tx1"/>
                          </a:solidFill>
                          <a:effectLst/>
                          <a:latin typeface="Times New Roman" panose="02020603050405020304"/>
                          <a:cs typeface="Times New Roman" panose="02020603050405020304"/>
                        </a:rPr>
                        <a:t>2016·</a:t>
                      </a:r>
                      <a:r>
                        <a:rPr lang="zh-CN" sz="1650" b="1">
                          <a:solidFill>
                            <a:schemeClr val="tx1"/>
                          </a:solidFill>
                          <a:effectLst/>
                          <a:latin typeface="Times New Roman" panose="02020603050405020304"/>
                          <a:cs typeface="Times New Roman" panose="02020603050405020304"/>
                        </a:rPr>
                        <a:t>全国卷</a:t>
                      </a:r>
                      <a:r>
                        <a:rPr lang="zh-CN" sz="1650" b="1">
                          <a:solidFill>
                            <a:schemeClr val="tx1"/>
                          </a:solidFill>
                          <a:effectLst/>
                          <a:latin typeface="Calibri" panose="020F0502020204030204"/>
                          <a:cs typeface="宋体" panose="02010600030101010101" pitchFamily="2" charset="-122"/>
                        </a:rPr>
                        <a:t>Ⅱ</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《陈登云传》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dirty="0">
                          <a:solidFill>
                            <a:schemeClr val="tx1"/>
                          </a:solidFill>
                          <a:effectLst/>
                          <a:latin typeface="Times New Roman" panose="02020603050405020304"/>
                          <a:cs typeface="Times New Roman" panose="02020603050405020304"/>
                        </a:rPr>
                        <a:t>《明史》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7190">
                <a:tc>
                  <a:txBody>
                    <a:bodyPr/>
                    <a:lstStyle/>
                    <a:p>
                      <a:pPr>
                        <a:lnSpc>
                          <a:spcPct val="150000"/>
                        </a:lnSpc>
                      </a:pPr>
                      <a:r>
                        <a:rPr lang="en-US" sz="1650" b="1">
                          <a:solidFill>
                            <a:schemeClr val="tx1"/>
                          </a:solidFill>
                          <a:effectLst/>
                          <a:latin typeface="Times New Roman" panose="02020603050405020304"/>
                          <a:cs typeface="Times New Roman" panose="02020603050405020304"/>
                        </a:rPr>
                        <a:t>2016·</a:t>
                      </a:r>
                      <a:r>
                        <a:rPr lang="zh-CN" sz="1650" b="1">
                          <a:solidFill>
                            <a:schemeClr val="tx1"/>
                          </a:solidFill>
                          <a:effectLst/>
                          <a:latin typeface="Times New Roman" panose="02020603050405020304"/>
                          <a:cs typeface="Times New Roman" panose="02020603050405020304"/>
                        </a:rPr>
                        <a:t>全国卷</a:t>
                      </a:r>
                      <a:r>
                        <a:rPr lang="zh-CN" sz="1650" b="1">
                          <a:solidFill>
                            <a:schemeClr val="tx1"/>
                          </a:solidFill>
                          <a:effectLst/>
                          <a:latin typeface="Calibri" panose="020F0502020204030204"/>
                          <a:cs typeface="宋体" panose="02010600030101010101" pitchFamily="2" charset="-122"/>
                        </a:rPr>
                        <a:t>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《傅珪传》</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zh-CN" sz="1650" b="1">
                          <a:solidFill>
                            <a:schemeClr val="tx1"/>
                          </a:solidFill>
                          <a:effectLst/>
                          <a:latin typeface="Times New Roman" panose="02020603050405020304"/>
                          <a:cs typeface="Times New Roman" panose="02020603050405020304"/>
                        </a:rPr>
                        <a:t>《明史》</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50000"/>
                        </a:lnSpc>
                      </a:pPr>
                      <a:r>
                        <a:rPr lang="en-US" sz="1650" b="1" dirty="0">
                          <a:solidFill>
                            <a:schemeClr val="tx1"/>
                          </a:solidFill>
                          <a:effectLst/>
                          <a:latin typeface="Times New Roman" panose="02020603050405020304"/>
                          <a:cs typeface="Times New Roman" panose="02020603050405020304"/>
                        </a:rPr>
                        <a:t>√</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pic>
        <p:nvPicPr>
          <p:cNvPr id="3" name="图片 2"/>
          <p:cNvPicPr>
            <a:picLocks noChangeAspect="1"/>
          </p:cNvPicPr>
          <p:nvPr/>
        </p:nvPicPr>
        <p:blipFill>
          <a:blip r:embed="rId2" cstate="print"/>
          <a:stretch>
            <a:fillRect/>
          </a:stretch>
        </p:blipFill>
        <p:spPr>
          <a:xfrm>
            <a:off x="2749824" y="83387"/>
            <a:ext cx="2647418" cy="425233"/>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42514" y="1343176"/>
          <a:ext cx="8640445" cy="2057400"/>
        </p:xfrm>
        <a:graphic>
          <a:graphicData uri="http://schemas.openxmlformats.org/drawingml/2006/table">
            <a:tbl>
              <a:tblPr/>
              <a:tblGrid>
                <a:gridCol w="863600"/>
                <a:gridCol w="7776845"/>
              </a:tblGrid>
              <a:tr h="2057400">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1800" b="1" dirty="0">
                          <a:solidFill>
                            <a:schemeClr val="bg1"/>
                          </a:solidFill>
                          <a:effectLst/>
                          <a:latin typeface="Times New Roman" panose="02020603050405020304"/>
                          <a:cs typeface="Times New Roman" panose="02020603050405020304"/>
                        </a:rPr>
                        <a:t>命题</a:t>
                      </a:r>
                      <a:endParaRPr lang="en-US" altLang="zh-CN" sz="1800" b="1" dirty="0">
                        <a:solidFill>
                          <a:schemeClr val="bg1"/>
                        </a:solidFill>
                        <a:effectLst/>
                        <a:latin typeface="Times New Roman" panose="02020603050405020304"/>
                        <a:cs typeface="Times New Roman" panose="02020603050405020304"/>
                      </a:endParaRPr>
                    </a:p>
                    <a:p>
                      <a:pPr algn="ctr">
                        <a:lnSpc>
                          <a:spcPct val="150000"/>
                        </a:lnSpc>
                      </a:pPr>
                      <a:r>
                        <a:rPr lang="zh-CN" sz="1800" b="1" dirty="0">
                          <a:solidFill>
                            <a:schemeClr val="bg1"/>
                          </a:solidFill>
                          <a:effectLst/>
                          <a:latin typeface="Times New Roman" panose="02020603050405020304"/>
                          <a:cs typeface="Times New Roman" panose="02020603050405020304"/>
                        </a:rPr>
                        <a:t>规律</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1800" b="1" dirty="0">
                          <a:solidFill>
                            <a:schemeClr val="bg1"/>
                          </a:solidFill>
                          <a:effectLst/>
                          <a:latin typeface="Times New Roman" panose="02020603050405020304"/>
                          <a:cs typeface="Times New Roman" panose="02020603050405020304"/>
                        </a:rPr>
                        <a:t>1.</a:t>
                      </a:r>
                      <a:r>
                        <a:rPr lang="zh-CN" sz="1800" b="1" dirty="0">
                          <a:solidFill>
                            <a:schemeClr val="bg1"/>
                          </a:solidFill>
                          <a:effectLst/>
                          <a:latin typeface="Times New Roman" panose="02020603050405020304"/>
                          <a:cs typeface="Times New Roman" panose="02020603050405020304"/>
                        </a:rPr>
                        <a:t>选材十分稳定，均为《二十四史》中人物传记作品，以《宋史》《明史》居多。材料中的人物多为有远见卓识、刚正不阿、直言敢谏、关注民生、政绩卓著的清正廉明的官吏。</a:t>
                      </a:r>
                      <a:endParaRPr lang="zh-CN" sz="1800" dirty="0">
                        <a:solidFill>
                          <a:schemeClr val="bg1"/>
                        </a:solidFill>
                        <a:effectLst/>
                        <a:latin typeface="Calibri" panose="020F0502020204030204"/>
                        <a:cs typeface="Times New Roman" panose="02020603050405020304"/>
                      </a:endParaRPr>
                    </a:p>
                    <a:p>
                      <a:pPr>
                        <a:lnSpc>
                          <a:spcPct val="150000"/>
                        </a:lnSpc>
                      </a:pPr>
                      <a:r>
                        <a:rPr lang="en-US" sz="1800" b="1" dirty="0">
                          <a:solidFill>
                            <a:schemeClr val="bg1"/>
                          </a:solidFill>
                          <a:effectLst/>
                          <a:latin typeface="Times New Roman" panose="02020603050405020304"/>
                          <a:cs typeface="Times New Roman" panose="02020603050405020304"/>
                        </a:rPr>
                        <a:t>2.</a:t>
                      </a:r>
                      <a:r>
                        <a:rPr lang="zh-CN" sz="1800" b="1" dirty="0">
                          <a:solidFill>
                            <a:schemeClr val="bg1"/>
                          </a:solidFill>
                          <a:effectLst/>
                          <a:latin typeface="Times New Roman" panose="02020603050405020304"/>
                          <a:cs typeface="Times New Roman" panose="02020603050405020304"/>
                        </a:rPr>
                        <a:t>题量没有变化，共</a:t>
                      </a:r>
                      <a:r>
                        <a:rPr lang="en-US" sz="1800" b="1" dirty="0">
                          <a:solidFill>
                            <a:schemeClr val="bg1"/>
                          </a:solidFill>
                          <a:effectLst/>
                          <a:latin typeface="Times New Roman" panose="02020603050405020304"/>
                          <a:cs typeface="Times New Roman" panose="02020603050405020304"/>
                        </a:rPr>
                        <a:t>4</a:t>
                      </a:r>
                      <a:r>
                        <a:rPr lang="zh-CN" sz="1800" b="1" dirty="0">
                          <a:solidFill>
                            <a:schemeClr val="bg1"/>
                          </a:solidFill>
                          <a:effectLst/>
                          <a:latin typeface="Times New Roman" panose="02020603050405020304"/>
                          <a:cs typeface="Times New Roman" panose="02020603050405020304"/>
                        </a:rPr>
                        <a:t>题。依次为：客观断句题、文化常识题、内容概括分析题和翻译题。</a:t>
                      </a:r>
                    </a:p>
                  </a:txBody>
                  <a:tcPr marL="10460" marR="10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4"/>
          <p:cNvSpPr/>
          <p:nvPr/>
        </p:nvSpPr>
        <p:spPr>
          <a:xfrm>
            <a:off x="2137060" y="289340"/>
            <a:ext cx="2743199" cy="407194"/>
          </a:xfrm>
          <a:prstGeom prst="rect">
            <a:avLst/>
          </a:prstGeom>
          <a:noFill/>
          <a:ln w="9525">
            <a:noFill/>
          </a:ln>
        </p:spPr>
        <p:txBody>
          <a:bodyPr lIns="30974" tIns="30974" rIns="30974" bIns="30974" anchor="ctr" anchorCtr="1"/>
          <a:lstStyle/>
          <a:p>
            <a:pPr defTabSz="825500" eaLnBrk="0" hangingPunct="0"/>
            <a:r>
              <a:rPr lang="en-GB" altLang="en-US" sz="1500" b="1" dirty="0" err="1">
                <a:solidFill>
                  <a:schemeClr val="bg1"/>
                </a:solidFill>
                <a:latin typeface="Arial" panose="020B0604020202020204" pitchFamily="34" charset="0"/>
                <a:ea typeface="宋体" panose="02010600030101010101" pitchFamily="2" charset="-122"/>
                <a:sym typeface="Arial" panose="020B0604020202020204" pitchFamily="34" charset="0"/>
              </a:rPr>
              <a:t>从二十四史中选取</a:t>
            </a:r>
          </a:p>
        </p:txBody>
      </p:sp>
      <p:sp>
        <p:nvSpPr>
          <p:cNvPr id="316419" name="Rectangle 9"/>
          <p:cNvSpPr/>
          <p:nvPr/>
        </p:nvSpPr>
        <p:spPr>
          <a:xfrm>
            <a:off x="1546622" y="473869"/>
            <a:ext cx="613172" cy="3783806"/>
          </a:xfrm>
          <a:prstGeom prst="rect">
            <a:avLst/>
          </a:prstGeom>
          <a:solidFill>
            <a:srgbClr val="66FFFF">
              <a:alpha val="0"/>
            </a:srgbClr>
          </a:solidFill>
          <a:ln w="9525">
            <a:noFill/>
          </a:ln>
        </p:spPr>
        <p:txBody>
          <a:bodyPr lIns="30974" tIns="30974" rIns="30974" bIns="30974" anchor="ctr"/>
          <a:lstStyle/>
          <a:p>
            <a:pPr marL="103505" indent="-103505" defTabSz="825500" eaLnBrk="0" hangingPunct="0">
              <a:spcBef>
                <a:spcPct val="30000"/>
              </a:spcBef>
              <a:buClr>
                <a:schemeClr val="folHlink"/>
              </a:buClr>
            </a:pPr>
            <a:endParaRPr lang="zh-CN" altLang="en-US" sz="825" b="1" dirty="0">
              <a:latin typeface="Arial" panose="020B0604020202020204" pitchFamily="34" charset="0"/>
              <a:ea typeface="宋体" panose="02010600030101010101" pitchFamily="2" charset="-122"/>
            </a:endParaRPr>
          </a:p>
        </p:txBody>
      </p:sp>
      <p:sp>
        <p:nvSpPr>
          <p:cNvPr id="316420" name="Rectangle 11"/>
          <p:cNvSpPr/>
          <p:nvPr/>
        </p:nvSpPr>
        <p:spPr>
          <a:xfrm>
            <a:off x="1657350" y="473869"/>
            <a:ext cx="760810" cy="697414"/>
          </a:xfrm>
          <a:prstGeom prst="rect">
            <a:avLst/>
          </a:prstGeom>
          <a:solidFill>
            <a:srgbClr val="CCFFFF">
              <a:alpha val="0"/>
            </a:srgbClr>
          </a:solidFill>
          <a:ln w="9525">
            <a:noFill/>
          </a:ln>
        </p:spPr>
        <p:txBody>
          <a:bodyPr lIns="30974" tIns="30974" rIns="30974" bIns="30974" anchor="ctr"/>
          <a:lstStyle/>
          <a:p>
            <a:pPr marL="103505" indent="-103505" defTabSz="825500" eaLnBrk="0" hangingPunct="0">
              <a:spcBef>
                <a:spcPct val="30000"/>
              </a:spcBef>
              <a:buClr>
                <a:schemeClr val="folHlink"/>
              </a:buClr>
            </a:pPr>
            <a:r>
              <a:rPr lang="zh-CN" altLang="en-US" sz="2475" dirty="0">
                <a:solidFill>
                  <a:srgbClr val="FF0000"/>
                </a:solidFill>
                <a:latin typeface="宋体" panose="02010600030101010101" pitchFamily="2" charset="-122"/>
                <a:ea typeface="楷体" panose="02010609060101010101" charset="-122"/>
              </a:rPr>
              <a:t>选材</a:t>
            </a:r>
          </a:p>
        </p:txBody>
      </p:sp>
      <p:sp>
        <p:nvSpPr>
          <p:cNvPr id="316421" name="Rectangle 12"/>
          <p:cNvSpPr/>
          <p:nvPr/>
        </p:nvSpPr>
        <p:spPr>
          <a:xfrm>
            <a:off x="1657350" y="2552677"/>
            <a:ext cx="801290" cy="626736"/>
          </a:xfrm>
          <a:prstGeom prst="rect">
            <a:avLst/>
          </a:prstGeom>
          <a:solidFill>
            <a:srgbClr val="CCFFFF">
              <a:alpha val="0"/>
            </a:srgbClr>
          </a:solidFill>
          <a:ln w="9525">
            <a:noFill/>
          </a:ln>
        </p:spPr>
        <p:txBody>
          <a:bodyPr lIns="30974" tIns="30974" rIns="30974" bIns="30974" anchor="ctr"/>
          <a:lstStyle/>
          <a:p>
            <a:pPr marL="103505" indent="-103505" defTabSz="825500" eaLnBrk="0" hangingPunct="0">
              <a:spcBef>
                <a:spcPct val="30000"/>
              </a:spcBef>
              <a:buClr>
                <a:schemeClr val="folHlink"/>
              </a:buClr>
            </a:pPr>
            <a:r>
              <a:rPr lang="zh-CN" altLang="en-US" sz="2475" dirty="0">
                <a:solidFill>
                  <a:srgbClr val="FF0000"/>
                </a:solidFill>
                <a:latin typeface="宋体" panose="02010600030101010101" pitchFamily="2" charset="-122"/>
                <a:ea typeface="楷体" panose="02010609060101010101" charset="-122"/>
                <a:sym typeface="Arial" panose="020B0604020202020204" pitchFamily="34" charset="0"/>
              </a:rPr>
              <a:t>设题</a:t>
            </a:r>
          </a:p>
        </p:txBody>
      </p:sp>
      <p:sp>
        <p:nvSpPr>
          <p:cNvPr id="316428" name="Text Box 13"/>
          <p:cNvSpPr txBox="1"/>
          <p:nvPr/>
        </p:nvSpPr>
        <p:spPr>
          <a:xfrm>
            <a:off x="492149" y="1244760"/>
            <a:ext cx="504190" cy="1585913"/>
          </a:xfrm>
          <a:prstGeom prst="rect">
            <a:avLst/>
          </a:prstGeom>
          <a:noFill/>
          <a:ln w="9525">
            <a:noFill/>
          </a:ln>
        </p:spPr>
        <p:txBody>
          <a:bodyPr vert="eaVert" lIns="61948" tIns="30974" rIns="61948" bIns="30974" anchor="t">
            <a:spAutoFit/>
          </a:bodyPr>
          <a:lstStyle/>
          <a:p>
            <a:pPr defTabSz="825500"/>
            <a:r>
              <a:rPr lang="zh-CN" altLang="en-US" sz="2475" b="1" dirty="0">
                <a:solidFill>
                  <a:schemeClr val="bg1"/>
                </a:solidFill>
                <a:latin typeface="Arial" panose="020B0604020202020204" pitchFamily="34" charset="0"/>
                <a:ea typeface="宋体" panose="02010600030101010101" pitchFamily="2" charset="-122"/>
              </a:rPr>
              <a:t>命题特点</a:t>
            </a:r>
          </a:p>
        </p:txBody>
      </p:sp>
      <p:sp>
        <p:nvSpPr>
          <p:cNvPr id="316429" name="Rectangle 4"/>
          <p:cNvSpPr/>
          <p:nvPr/>
        </p:nvSpPr>
        <p:spPr>
          <a:xfrm>
            <a:off x="2171972" y="648768"/>
            <a:ext cx="2673375" cy="408385"/>
          </a:xfrm>
          <a:prstGeom prst="rect">
            <a:avLst/>
          </a:prstGeom>
          <a:noFill/>
          <a:ln w="9525">
            <a:noFill/>
          </a:ln>
        </p:spPr>
        <p:txBody>
          <a:bodyPr lIns="30974" tIns="30974" rIns="30974" bIns="30974" anchor="ctr" anchorCtr="1"/>
          <a:lstStyle/>
          <a:p>
            <a:pPr defTabSz="825500" eaLnBrk="0" hangingPunct="0"/>
            <a:r>
              <a:rPr lang="zh-CN" altLang="en-US" sz="1500" b="1" dirty="0">
                <a:solidFill>
                  <a:schemeClr val="bg1"/>
                </a:solidFill>
                <a:latin typeface="Arial" panose="020B0604020202020204" pitchFamily="34" charset="0"/>
                <a:ea typeface="宋体" panose="02010600030101010101" pitchFamily="2" charset="-122"/>
                <a:sym typeface="Arial" panose="020B0604020202020204" pitchFamily="34" charset="0"/>
              </a:rPr>
              <a:t>防猜题押题的考量</a:t>
            </a:r>
          </a:p>
        </p:txBody>
      </p:sp>
      <p:sp>
        <p:nvSpPr>
          <p:cNvPr id="316430" name="Rectangle 4"/>
          <p:cNvSpPr/>
          <p:nvPr/>
        </p:nvSpPr>
        <p:spPr>
          <a:xfrm>
            <a:off x="2202540" y="989847"/>
            <a:ext cx="2743199" cy="448434"/>
          </a:xfrm>
          <a:prstGeom prst="rect">
            <a:avLst/>
          </a:prstGeom>
          <a:noFill/>
          <a:ln w="9525">
            <a:noFill/>
          </a:ln>
        </p:spPr>
        <p:txBody>
          <a:bodyPr lIns="30974" tIns="30974" rIns="30974" bIns="30974" anchor="ctr" anchorCtr="1"/>
          <a:lstStyle/>
          <a:p>
            <a:pPr defTabSz="825500" eaLnBrk="0" hangingPunct="0"/>
            <a:r>
              <a:rPr lang="zh-CN" altLang="en-US" sz="1500" b="1" dirty="0">
                <a:solidFill>
                  <a:schemeClr val="bg1"/>
                </a:solidFill>
                <a:latin typeface="Arial" panose="020B0604020202020204" pitchFamily="34" charset="0"/>
                <a:ea typeface="宋体" panose="02010600030101010101" pitchFamily="2" charset="-122"/>
                <a:sym typeface="Arial" panose="020B0604020202020204" pitchFamily="34" charset="0"/>
              </a:rPr>
              <a:t>篇幅均为600字左右</a:t>
            </a:r>
          </a:p>
        </p:txBody>
      </p:sp>
      <p:sp>
        <p:nvSpPr>
          <p:cNvPr id="316434" name="Rectangle 4"/>
          <p:cNvSpPr/>
          <p:nvPr/>
        </p:nvSpPr>
        <p:spPr>
          <a:xfrm>
            <a:off x="2686050" y="1882186"/>
            <a:ext cx="1611051" cy="715565"/>
          </a:xfrm>
          <a:prstGeom prst="rect">
            <a:avLst/>
          </a:prstGeom>
          <a:noFill/>
          <a:ln w="9525">
            <a:noFill/>
          </a:ln>
        </p:spPr>
        <p:txBody>
          <a:bodyPr lIns="30974" tIns="30974" rIns="30974" bIns="30974" anchor="ctr" anchorCtr="1"/>
          <a:lstStyle/>
          <a:p>
            <a:pPr defTabSz="825500" eaLnBrk="0" hangingPunct="0"/>
            <a:r>
              <a:rPr lang="zh-CN" altLang="en-US" sz="1500" b="1" dirty="0">
                <a:solidFill>
                  <a:schemeClr val="bg1"/>
                </a:solidFill>
                <a:latin typeface="宋体" panose="02010600030101010101" pitchFamily="2" charset="-122"/>
                <a:ea typeface="宋体" panose="02010600030101010101" pitchFamily="2" charset="-122"/>
              </a:rPr>
              <a:t>前几年考查角度</a:t>
            </a:r>
          </a:p>
        </p:txBody>
      </p:sp>
      <p:sp>
        <p:nvSpPr>
          <p:cNvPr id="316435" name="Rectangle 4"/>
          <p:cNvSpPr/>
          <p:nvPr/>
        </p:nvSpPr>
        <p:spPr>
          <a:xfrm>
            <a:off x="2711276" y="2984981"/>
            <a:ext cx="1481653" cy="731044"/>
          </a:xfrm>
          <a:prstGeom prst="rect">
            <a:avLst/>
          </a:prstGeom>
          <a:noFill/>
          <a:ln w="9525">
            <a:noFill/>
          </a:ln>
        </p:spPr>
        <p:txBody>
          <a:bodyPr lIns="30974" tIns="30974" rIns="30974" bIns="30974" anchor="ctr" anchorCtr="1"/>
          <a:lstStyle/>
          <a:p>
            <a:pPr defTabSz="825500" eaLnBrk="0" hangingPunct="0"/>
            <a:r>
              <a:rPr lang="zh-CN" altLang="en-US" sz="1500" b="1" dirty="0">
                <a:solidFill>
                  <a:srgbClr val="FF0000"/>
                </a:solidFill>
                <a:latin typeface="宋体" panose="02010600030101010101" pitchFamily="2" charset="-122"/>
                <a:ea typeface="宋体" panose="02010600030101010101" pitchFamily="2" charset="-122"/>
              </a:rPr>
              <a:t>15年后开始变化</a:t>
            </a:r>
          </a:p>
        </p:txBody>
      </p:sp>
      <p:sp>
        <p:nvSpPr>
          <p:cNvPr id="316440" name="Rectangle 25"/>
          <p:cNvSpPr/>
          <p:nvPr/>
        </p:nvSpPr>
        <p:spPr>
          <a:xfrm>
            <a:off x="4372336" y="2645123"/>
            <a:ext cx="4699688" cy="891540"/>
          </a:xfrm>
          <a:prstGeom prst="rect">
            <a:avLst/>
          </a:prstGeom>
          <a:noFill/>
          <a:ln w="9525">
            <a:noFill/>
          </a:ln>
        </p:spPr>
        <p:txBody>
          <a:bodyPr wrap="square" lIns="61948" tIns="30974" rIns="61948" bIns="30974" anchor="t">
            <a:spAutoFit/>
          </a:bodyPr>
          <a:lstStyle/>
          <a:p>
            <a:pPr defTabSz="825500" eaLnBrk="0" hangingPunct="0">
              <a:lnSpc>
                <a:spcPct val="120000"/>
              </a:lnSpc>
            </a:pPr>
            <a:r>
              <a:rPr lang="zh-CN" altLang="en-US" sz="1500" b="1" dirty="0">
                <a:solidFill>
                  <a:schemeClr val="bg1"/>
                </a:solidFill>
                <a:latin typeface="宋体" panose="02010600030101010101" pitchFamily="2" charset="-122"/>
                <a:ea typeface="宋体" panose="02010600030101010101" pitchFamily="2" charset="-122"/>
              </a:rPr>
              <a:t>一是文言文断句题，（先预设要求考生断句的整段文字中的两处断句错误，有两个选项各安排一处错误，一个选项安排两处错误，另一个选项无错误。）</a:t>
            </a:r>
          </a:p>
        </p:txBody>
      </p:sp>
      <p:sp>
        <p:nvSpPr>
          <p:cNvPr id="316441" name="Rectangle 26"/>
          <p:cNvSpPr/>
          <p:nvPr/>
        </p:nvSpPr>
        <p:spPr>
          <a:xfrm>
            <a:off x="4372336" y="3573890"/>
            <a:ext cx="4525703" cy="337820"/>
          </a:xfrm>
          <a:prstGeom prst="rect">
            <a:avLst/>
          </a:prstGeom>
          <a:noFill/>
          <a:ln w="9525">
            <a:noFill/>
          </a:ln>
        </p:spPr>
        <p:txBody>
          <a:bodyPr wrap="square" lIns="61948" tIns="30974" rIns="61948" bIns="30974" anchor="t">
            <a:spAutoFit/>
          </a:bodyPr>
          <a:lstStyle/>
          <a:p>
            <a:pPr defTabSz="825500" eaLnBrk="0" hangingPunct="0">
              <a:lnSpc>
                <a:spcPct val="120000"/>
              </a:lnSpc>
            </a:pPr>
            <a:r>
              <a:rPr lang="zh-CN" altLang="en-US" sz="1500" b="1" dirty="0">
                <a:solidFill>
                  <a:schemeClr val="bg1"/>
                </a:solidFill>
                <a:latin typeface="宋体" panose="02010600030101010101" pitchFamily="2" charset="-122"/>
                <a:ea typeface="宋体" panose="02010600030101010101" pitchFamily="2" charset="-122"/>
              </a:rPr>
              <a:t>二是取消了文言实词的考查，改为文化常识的考查</a:t>
            </a:r>
          </a:p>
        </p:txBody>
      </p:sp>
      <p:sp>
        <p:nvSpPr>
          <p:cNvPr id="316442" name="Rectangle 27"/>
          <p:cNvSpPr/>
          <p:nvPr/>
        </p:nvSpPr>
        <p:spPr>
          <a:xfrm>
            <a:off x="4372336" y="3954911"/>
            <a:ext cx="4525703" cy="337820"/>
          </a:xfrm>
          <a:prstGeom prst="rect">
            <a:avLst/>
          </a:prstGeom>
          <a:noFill/>
          <a:ln w="9525">
            <a:noFill/>
          </a:ln>
        </p:spPr>
        <p:txBody>
          <a:bodyPr wrap="square" lIns="61948" tIns="30974" rIns="61948" bIns="30974" anchor="t">
            <a:spAutoFit/>
          </a:bodyPr>
          <a:lstStyle/>
          <a:p>
            <a:pPr defTabSz="825500" eaLnBrk="0" hangingPunct="0">
              <a:lnSpc>
                <a:spcPct val="120000"/>
              </a:lnSpc>
            </a:pPr>
            <a:r>
              <a:rPr lang="zh-CN" altLang="en-US" sz="1500" b="1" dirty="0">
                <a:solidFill>
                  <a:srgbClr val="FF0000"/>
                </a:solidFill>
                <a:latin typeface="宋体" panose="02010600030101010101" pitchFamily="2" charset="-122"/>
                <a:ea typeface="宋体" panose="02010600030101010101" pitchFamily="2" charset="-122"/>
                <a:sym typeface="宋体" panose="02010600030101010101" pitchFamily="2" charset="-122"/>
              </a:rPr>
              <a:t>三是即使考文言实词，依文而定，考过的依然会考</a:t>
            </a:r>
          </a:p>
        </p:txBody>
      </p:sp>
      <p:sp>
        <p:nvSpPr>
          <p:cNvPr id="316445" name="日期占位符 1"/>
          <p:cNvSpPr>
            <a:spLocks noGrp="1"/>
          </p:cNvSpPr>
          <p:nvPr>
            <p:ph type="dt" sz="half" idx="4294967295"/>
          </p:nvPr>
        </p:nvSpPr>
        <p:spPr>
          <a:xfrm>
            <a:off x="0" y="4767580"/>
            <a:ext cx="2057400" cy="27368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sp>
        <p:nvSpPr>
          <p:cNvPr id="9" name="矩形 8"/>
          <p:cNvSpPr/>
          <p:nvPr/>
        </p:nvSpPr>
        <p:spPr>
          <a:xfrm>
            <a:off x="3750197" y="2114294"/>
            <a:ext cx="3951938" cy="321945"/>
          </a:xfrm>
          <a:prstGeom prst="rect">
            <a:avLst/>
          </a:prstGeom>
        </p:spPr>
        <p:txBody>
          <a:bodyPr wrap="square">
            <a:spAutoFit/>
          </a:bodyPr>
          <a:lstStyle/>
          <a:p>
            <a:pPr lvl="0" algn="ctr" defTabSz="825500"/>
            <a:r>
              <a:rPr lang="zh-CN" altLang="en-US" sz="1500" b="1" dirty="0">
                <a:solidFill>
                  <a:schemeClr val="bg1"/>
                </a:solidFill>
                <a:latin typeface="宋体" panose="02010600030101010101" pitchFamily="2" charset="-122"/>
              </a:rPr>
              <a:t>文言实词，筛选文意概括，翻译</a:t>
            </a:r>
          </a:p>
        </p:txBody>
      </p:sp>
      <p:sp>
        <p:nvSpPr>
          <p:cNvPr id="10" name="左大括号 9"/>
          <p:cNvSpPr/>
          <p:nvPr/>
        </p:nvSpPr>
        <p:spPr>
          <a:xfrm>
            <a:off x="2528888" y="473869"/>
            <a:ext cx="72429" cy="737766"/>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sp>
        <p:nvSpPr>
          <p:cNvPr id="39" name="左大括号 38"/>
          <p:cNvSpPr/>
          <p:nvPr/>
        </p:nvSpPr>
        <p:spPr>
          <a:xfrm>
            <a:off x="2549231" y="2267054"/>
            <a:ext cx="104172" cy="1197980"/>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sp>
        <p:nvSpPr>
          <p:cNvPr id="40" name="左大括号 39"/>
          <p:cNvSpPr/>
          <p:nvPr/>
        </p:nvSpPr>
        <p:spPr>
          <a:xfrm>
            <a:off x="1131194" y="853376"/>
            <a:ext cx="372682" cy="2012669"/>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idx="4294967295"/>
          </p:nvPr>
        </p:nvSpPr>
        <p:spPr>
          <a:xfrm>
            <a:off x="843915" y="403860"/>
            <a:ext cx="8300085" cy="4144010"/>
          </a:xfrm>
        </p:spPr>
        <p:txBody>
          <a:bodyPr vert="horz" wrap="square" lIns="91440" tIns="45720" rIns="91440" bIns="45720" numCol="1" anchor="t" anchorCtr="0" compatLnSpc="1">
            <a:normAutofit fontScale="90000" lnSpcReduction="20000"/>
          </a:bodyPr>
          <a:lstStyle/>
          <a:p>
            <a:pPr marL="342900" marR="0" lvl="0" indent="-342900" algn="ctr"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大黑简体" panose="03000509000000000000" charset="-122"/>
                <a:ea typeface="方正大黑简体" panose="03000509000000000000" charset="-122"/>
                <a:cs typeface="+mn-cs"/>
              </a:rPr>
              <a:t>教研的作用</a:t>
            </a:r>
          </a:p>
          <a:p>
            <a:pPr marL="342900" marR="0" lvl="0" indent="-342900" algn="ctr"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endPar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mn-lt"/>
              <a:ea typeface="方正苏新诗柳楷简体" pitchFamily="2" charset="-122"/>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统一：进度、内容、主要授课方法</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调整：学案、习题、各种资料的内容结构</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提高：弥补知识不足，借鉴授课方法，去繁琐冗杂，    </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               求简练明确。</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共勉：提醒纪律，戒除缺点，畅所欲言，闻者足戒， </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               有则改之，无则加勉。</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活力：教研作为一种机制，有助于学科组交流业务和学问，</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               共同提高。自我反省，自我约束，更新思想，</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               共同进步。</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发展：一课一研制度的实行，有利于年轻老师的业务成熟，</a:t>
            </a:r>
          </a:p>
          <a:p>
            <a:pPr marL="342900" marR="0" lvl="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rPr>
              <a:t>               人格成长。利于学生接触到最为全面的思路分享。</a:t>
            </a:r>
            <a:endParaRPr kumimoji="0" lang="en-US" altLang="zh-CN" sz="24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方正启体简体" panose="03000509000000000000" charset="-122"/>
              <a:ea typeface="方正启体简体" panose="03000509000000000000" charset="-122"/>
              <a:cs typeface="方正启体简体" panose="03000509000000000000" charset="-122"/>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5" name="日期占位符 1"/>
          <p:cNvSpPr>
            <a:spLocks noGrp="1"/>
          </p:cNvSpPr>
          <p:nvPr>
            <p:ph type="dt" sz="half" idx="4294967295"/>
          </p:nvPr>
        </p:nvSpPr>
        <p:spPr>
          <a:xfrm>
            <a:off x="0" y="4767580"/>
            <a:ext cx="2057400" cy="27368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pic>
        <p:nvPicPr>
          <p:cNvPr id="2" name="图片 1"/>
          <p:cNvPicPr>
            <a:picLocks noChangeAspect="1"/>
          </p:cNvPicPr>
          <p:nvPr/>
        </p:nvPicPr>
        <p:blipFill>
          <a:blip r:embed="rId2" cstate="print"/>
          <a:stretch>
            <a:fillRect/>
          </a:stretch>
        </p:blipFill>
        <p:spPr>
          <a:xfrm>
            <a:off x="464378" y="1578414"/>
            <a:ext cx="7709060" cy="640136"/>
          </a:xfrm>
          <a:prstGeom prst="rect">
            <a:avLst/>
          </a:prstGeom>
          <a:solidFill>
            <a:srgbClr val="FFFF00"/>
          </a:solidFill>
        </p:spPr>
      </p:pic>
      <p:pic>
        <p:nvPicPr>
          <p:cNvPr id="3" name="图片 2"/>
          <p:cNvPicPr>
            <a:picLocks noChangeAspect="1"/>
          </p:cNvPicPr>
          <p:nvPr/>
        </p:nvPicPr>
        <p:blipFill>
          <a:blip r:embed="rId3" cstate="print"/>
          <a:stretch>
            <a:fillRect/>
          </a:stretch>
        </p:blipFill>
        <p:spPr>
          <a:xfrm>
            <a:off x="464378" y="2244144"/>
            <a:ext cx="8321762" cy="640136"/>
          </a:xfrm>
          <a:prstGeom prst="rect">
            <a:avLst/>
          </a:prstGeom>
          <a:solidFill>
            <a:srgbClr val="FFFF00"/>
          </a:solidFill>
        </p:spPr>
      </p:pic>
      <p:sp>
        <p:nvSpPr>
          <p:cNvPr id="4" name="矩形 3"/>
          <p:cNvSpPr/>
          <p:nvPr/>
        </p:nvSpPr>
        <p:spPr>
          <a:xfrm>
            <a:off x="558478" y="2940750"/>
            <a:ext cx="7289157" cy="460375"/>
          </a:xfrm>
          <a:prstGeom prst="rect">
            <a:avLst/>
          </a:prstGeom>
          <a:solidFill>
            <a:srgbClr val="FFFF00"/>
          </a:solidFill>
        </p:spPr>
        <p:txBody>
          <a:bodyPr wrap="square">
            <a:spAutoFit/>
          </a:bodyPr>
          <a:lstStyle/>
          <a:p>
            <a:r>
              <a:rPr lang="zh-CN" altLang="en-US" sz="2400" b="1" dirty="0">
                <a:solidFill>
                  <a:schemeClr val="tx1"/>
                </a:solidFill>
                <a:latin typeface="黑体" panose="02010609060101010101" pitchFamily="49" charset="-122"/>
                <a:ea typeface="黑体" panose="02010609060101010101" pitchFamily="49" charset="-122"/>
                <a:sym typeface="Arial" panose="020B0604020202020204" pitchFamily="34" charset="0"/>
              </a:rPr>
              <a:t>3.文言文阅读从“二十四史”中选材</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ChangeArrowheads="1"/>
          </p:cNvSpPr>
          <p:nvPr/>
        </p:nvSpPr>
        <p:spPr bwMode="auto">
          <a:xfrm>
            <a:off x="635000" y="995045"/>
            <a:ext cx="7873365" cy="3023235"/>
          </a:xfrm>
          <a:prstGeom prst="rect">
            <a:avLst/>
          </a:prstGeom>
          <a:noFill/>
          <a:ln w="9525">
            <a:noFill/>
            <a:miter lim="800000"/>
          </a:ln>
          <a:effectLst/>
        </p:spPr>
        <p:txBody>
          <a:bodyPr vert="horz" wrap="square" lIns="68580" tIns="34290" rIns="68580" bIns="34290" numCol="1" anchor="ctr" anchorCtr="0" compatLnSpc="1">
            <a:spAutoFit/>
          </a:bodyPr>
          <a:lstStyle/>
          <a:p>
            <a:pPr defTabSz="685800" eaLnBrk="0" fontAlgn="base" hangingPunct="0">
              <a:lnSpc>
                <a:spcPct val="150000"/>
              </a:lnSpc>
              <a:spcBef>
                <a:spcPct val="0"/>
              </a:spcBef>
              <a:spcAft>
                <a:spcPct val="0"/>
              </a:spcAft>
            </a:pPr>
            <a:r>
              <a:rPr lang="en-US" altLang="zh-CN" sz="1600" b="1" strike="noStrike" noProof="1">
                <a:solidFill>
                  <a:schemeClr val="bg1"/>
                </a:solidFill>
                <a:latin typeface="+mn-ea"/>
                <a:ea typeface="宋体" panose="02010600030101010101" pitchFamily="2" charset="-122"/>
                <a:cs typeface="Times New Roman" panose="02020603050405020304" pitchFamily="18" charset="0"/>
              </a:rPr>
              <a:t>A</a:t>
            </a:r>
            <a:r>
              <a:rPr lang="zh-CN" altLang="en-US" sz="1600" b="1" strike="noStrike" noProof="1">
                <a:solidFill>
                  <a:schemeClr val="bg1"/>
                </a:solidFill>
                <a:latin typeface="+mn-ea"/>
                <a:ea typeface="宋体" panose="02010600030101010101" pitchFamily="2" charset="-122"/>
                <a:cs typeface="Times New Roman" panose="02020603050405020304" pitchFamily="18" charset="0"/>
              </a:rPr>
              <a:t>．鲁芝自小受苦，仕途少有挫折。他家本为豪族，但幼年失去父亲后，即流离失所；入仕后受到郭淮器重，后又随从曹真出督关右，官职也不断得到升迁。</a:t>
            </a:r>
            <a:endParaRPr lang="zh-CN" altLang="en-US" sz="1600" b="1" strike="noStrike" noProof="1">
              <a:solidFill>
                <a:schemeClr val="bg1"/>
              </a:solidFill>
              <a:latin typeface="+mn-ea"/>
              <a:cs typeface="宋体" panose="02010600030101010101" pitchFamily="2" charset="-122"/>
            </a:endParaRPr>
          </a:p>
          <a:p>
            <a:pPr defTabSz="685800" eaLnBrk="0" fontAlgn="base" hangingPunct="0">
              <a:lnSpc>
                <a:spcPct val="150000"/>
              </a:lnSpc>
              <a:spcBef>
                <a:spcPct val="0"/>
              </a:spcBef>
              <a:spcAft>
                <a:spcPct val="0"/>
              </a:spcAft>
            </a:pPr>
            <a:r>
              <a:rPr lang="en-US" altLang="zh-CN" sz="1600" b="1" strike="noStrike" noProof="1">
                <a:solidFill>
                  <a:schemeClr val="bg1"/>
                </a:solidFill>
                <a:latin typeface="+mn-ea"/>
                <a:ea typeface="宋体" panose="02010600030101010101" pitchFamily="2" charset="-122"/>
                <a:cs typeface="Times New Roman" panose="02020603050405020304" pitchFamily="18" charset="0"/>
              </a:rPr>
              <a:t>B</a:t>
            </a:r>
            <a:r>
              <a:rPr lang="zh-CN" altLang="en-US" sz="1600" b="1" strike="noStrike" noProof="1">
                <a:solidFill>
                  <a:schemeClr val="bg1"/>
                </a:solidFill>
                <a:latin typeface="+mn-ea"/>
                <a:ea typeface="宋体" panose="02010600030101010101" pitchFamily="2" charset="-122"/>
                <a:cs typeface="Times New Roman" panose="02020603050405020304" pitchFamily="18" charset="0"/>
              </a:rPr>
              <a:t>．鲁芝倾心革新，治政卓有成效。</a:t>
            </a:r>
            <a:r>
              <a:rPr lang="zh-CN" altLang="en-US" sz="1600" b="1" strike="noStrike" noProof="1">
                <a:solidFill>
                  <a:srgbClr val="FF0000"/>
                </a:solidFill>
                <a:latin typeface="+mn-ea"/>
                <a:ea typeface="宋体" panose="02010600030101010101" pitchFamily="2" charset="-122"/>
                <a:cs typeface="Times New Roman" panose="02020603050405020304" pitchFamily="18" charset="0"/>
              </a:rPr>
              <a:t>任天水太守时，蜀地饱受侵扰</a:t>
            </a:r>
            <a:r>
              <a:rPr lang="zh-CN" altLang="en-US" sz="1600" b="1" strike="noStrike" noProof="1">
                <a:solidFill>
                  <a:schemeClr val="bg1"/>
                </a:solidFill>
                <a:latin typeface="+mn-ea"/>
                <a:ea typeface="宋体" panose="02010600030101010101" pitchFamily="2" charset="-122"/>
                <a:cs typeface="Times New Roman" panose="02020603050405020304" pitchFamily="18" charset="0"/>
              </a:rPr>
              <a:t>，人口减少，他全力守卫，修建城市，恢复旧境；离任时，天水各族百姓均请求让他留任。</a:t>
            </a:r>
            <a:endParaRPr lang="zh-CN" altLang="en-US" sz="1600" b="1" strike="noStrike" noProof="1">
              <a:solidFill>
                <a:schemeClr val="bg1"/>
              </a:solidFill>
              <a:latin typeface="+mn-ea"/>
              <a:cs typeface="宋体" panose="02010600030101010101" pitchFamily="2" charset="-122"/>
            </a:endParaRPr>
          </a:p>
          <a:p>
            <a:pPr defTabSz="685800" eaLnBrk="0" fontAlgn="base" hangingPunct="0">
              <a:lnSpc>
                <a:spcPct val="150000"/>
              </a:lnSpc>
              <a:spcBef>
                <a:spcPct val="0"/>
              </a:spcBef>
              <a:spcAft>
                <a:spcPct val="0"/>
              </a:spcAft>
            </a:pPr>
            <a:r>
              <a:rPr lang="en-US" altLang="zh-CN" sz="1600" b="1" strike="noStrike" noProof="1">
                <a:solidFill>
                  <a:schemeClr val="bg1"/>
                </a:solidFill>
                <a:latin typeface="+mn-ea"/>
                <a:ea typeface="宋体" panose="02010600030101010101" pitchFamily="2" charset="-122"/>
                <a:cs typeface="Times New Roman" panose="02020603050405020304" pitchFamily="18" charset="0"/>
              </a:rPr>
              <a:t>C</a:t>
            </a:r>
            <a:r>
              <a:rPr lang="zh-CN" altLang="en-US" sz="1600" b="1" strike="noStrike" noProof="1">
                <a:solidFill>
                  <a:schemeClr val="bg1"/>
                </a:solidFill>
                <a:latin typeface="+mn-ea"/>
                <a:ea typeface="宋体" panose="02010600030101010101" pitchFamily="2" charset="-122"/>
                <a:cs typeface="Times New Roman" panose="02020603050405020304" pitchFamily="18" charset="0"/>
              </a:rPr>
              <a:t>．鲁芝审时度势，进宫劝谏曹爽。曹爽辅政时，他在曹手下任司马，曹受到讨伐，他率部下驰援，并提出应对策略，劝曹挟天子以号令四方，然而未被采纳。</a:t>
            </a:r>
            <a:endParaRPr lang="zh-CN" altLang="en-US" sz="1600" b="1" strike="noStrike" noProof="1">
              <a:solidFill>
                <a:schemeClr val="bg1"/>
              </a:solidFill>
              <a:latin typeface="+mn-ea"/>
              <a:cs typeface="宋体" panose="02010600030101010101" pitchFamily="2" charset="-122"/>
            </a:endParaRPr>
          </a:p>
          <a:p>
            <a:pPr defTabSz="685800" eaLnBrk="0" fontAlgn="base" hangingPunct="0">
              <a:lnSpc>
                <a:spcPct val="150000"/>
              </a:lnSpc>
              <a:spcBef>
                <a:spcPct val="0"/>
              </a:spcBef>
              <a:spcAft>
                <a:spcPct val="0"/>
              </a:spcAft>
            </a:pPr>
            <a:r>
              <a:rPr lang="en-US" altLang="zh-CN" sz="1600" b="1" strike="noStrike" noProof="1">
                <a:solidFill>
                  <a:schemeClr val="bg1"/>
                </a:solidFill>
                <a:latin typeface="+mn-ea"/>
                <a:ea typeface="宋体" panose="02010600030101010101" pitchFamily="2" charset="-122"/>
                <a:cs typeface="Times New Roman" panose="02020603050405020304" pitchFamily="18" charset="0"/>
              </a:rPr>
              <a:t>D</a:t>
            </a:r>
            <a:r>
              <a:rPr lang="zh-CN" altLang="en-US" sz="1600" b="1" strike="noStrike" noProof="1">
                <a:solidFill>
                  <a:schemeClr val="bg1"/>
                </a:solidFill>
                <a:latin typeface="+mn-ea"/>
                <a:ea typeface="宋体" panose="02010600030101010101" pitchFamily="2" charset="-122"/>
                <a:cs typeface="Times New Roman" panose="02020603050405020304" pitchFamily="18" charset="0"/>
              </a:rPr>
              <a:t>．鲁芝洁身自好，深受羊祜推重。羊祜任车骑将军时辞让说，鲁芝为人清心寡欲，与人和睦又不苟同，任职到老，以礼始终，自己愿意将车骑将军礼让鲁芝。</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4294967295"/>
          </p:nvPr>
        </p:nvSpPr>
        <p:spPr>
          <a:xfrm>
            <a:off x="466090" y="986790"/>
            <a:ext cx="2881630" cy="3888740"/>
          </a:xfrm>
          <a:ln w="12700">
            <a:solidFill>
              <a:srgbClr val="FF0000"/>
            </a:solidFill>
          </a:ln>
        </p:spPr>
        <p:txBody>
          <a:bodyPr>
            <a:noAutofit/>
          </a:bodyPr>
          <a:lstStyle/>
          <a:p>
            <a:pPr marL="0" indent="0" fontAlgn="base">
              <a:spcBef>
                <a:spcPts val="0"/>
              </a:spcBef>
              <a:buNone/>
            </a:pPr>
            <a:r>
              <a:rPr lang="zh-CN" altLang="en-US" sz="2400" strike="noStrike" noProof="1">
                <a:solidFill>
                  <a:srgbClr val="FF0000"/>
                </a:solidFill>
                <a:latin typeface="+mn-ea"/>
              </a:rPr>
              <a:t>错项：</a:t>
            </a:r>
            <a:endParaRPr lang="en-US" altLang="zh-CN" sz="2400" strike="noStrike" noProof="1">
              <a:solidFill>
                <a:srgbClr val="FF0000"/>
              </a:solidFill>
              <a:latin typeface="+mn-ea"/>
            </a:endParaRPr>
          </a:p>
          <a:p>
            <a:pPr marL="0" indent="0" fontAlgn="base">
              <a:spcBef>
                <a:spcPts val="0"/>
              </a:spcBef>
              <a:buNone/>
            </a:pPr>
            <a:r>
              <a:rPr lang="en-US" altLang="zh-CN" sz="2400" strike="noStrike" noProof="1">
                <a:solidFill>
                  <a:schemeClr val="bg1"/>
                </a:solidFill>
                <a:latin typeface="+mn-ea"/>
              </a:rPr>
              <a:t>B</a:t>
            </a:r>
            <a:r>
              <a:rPr lang="zh-CN" altLang="en-US" sz="2400" strike="noStrike" noProof="1">
                <a:solidFill>
                  <a:schemeClr val="bg1"/>
                </a:solidFill>
                <a:latin typeface="+mn-ea"/>
              </a:rPr>
              <a:t>．鲁芝倾心革新，治政卓有成效。任天水太守时，</a:t>
            </a:r>
            <a:r>
              <a:rPr lang="zh-CN" altLang="en-US" sz="2400" b="1" u="heavy" strike="noStrike" noProof="1">
                <a:solidFill>
                  <a:srgbClr val="FF0000"/>
                </a:solidFill>
                <a:latin typeface="+mn-ea"/>
              </a:rPr>
              <a:t>蜀地</a:t>
            </a:r>
            <a:r>
              <a:rPr lang="zh-CN" altLang="en-US" sz="2400" b="1" u="sng" strike="noStrike" noProof="1">
                <a:solidFill>
                  <a:schemeClr val="bg1"/>
                </a:solidFill>
                <a:latin typeface="+mn-ea"/>
              </a:rPr>
              <a:t>饱受侵扰</a:t>
            </a:r>
            <a:r>
              <a:rPr lang="zh-CN" altLang="en-US" sz="2400" strike="noStrike" noProof="1">
                <a:solidFill>
                  <a:schemeClr val="bg1"/>
                </a:solidFill>
                <a:latin typeface="+mn-ea"/>
              </a:rPr>
              <a:t>，人口减少，他全力守卫，修建城市，恢复旧境；离任时，天水各族百姓均请求让他留任。</a:t>
            </a:r>
          </a:p>
        </p:txBody>
      </p:sp>
      <p:sp>
        <p:nvSpPr>
          <p:cNvPr id="4" name="内容占位符 3"/>
          <p:cNvSpPr>
            <a:spLocks noGrp="1"/>
          </p:cNvSpPr>
          <p:nvPr>
            <p:ph sz="half" idx="4294967295"/>
          </p:nvPr>
        </p:nvSpPr>
        <p:spPr>
          <a:xfrm>
            <a:off x="4892675" y="986790"/>
            <a:ext cx="3574415" cy="3888740"/>
          </a:xfrm>
          <a:ln w="12700">
            <a:solidFill>
              <a:schemeClr val="tx1"/>
            </a:solidFill>
          </a:ln>
        </p:spPr>
        <p:txBody>
          <a:bodyPr>
            <a:noAutofit/>
          </a:bodyPr>
          <a:lstStyle/>
          <a:p>
            <a:pPr marL="0" indent="0" fontAlgn="base">
              <a:spcBef>
                <a:spcPts val="0"/>
              </a:spcBef>
              <a:buNone/>
            </a:pPr>
            <a:r>
              <a:rPr lang="zh-CN" altLang="en-US" sz="2400" strike="noStrike" noProof="1">
                <a:solidFill>
                  <a:srgbClr val="FF0000"/>
                </a:solidFill>
              </a:rPr>
              <a:t>原文：</a:t>
            </a:r>
            <a:endParaRPr lang="en-US" altLang="zh-CN" sz="2400" strike="noStrike" noProof="1">
              <a:solidFill>
                <a:srgbClr val="FF0000"/>
              </a:solidFill>
            </a:endParaRPr>
          </a:p>
          <a:p>
            <a:pPr marL="0" indent="0" fontAlgn="base">
              <a:spcBef>
                <a:spcPts val="0"/>
              </a:spcBef>
              <a:buNone/>
            </a:pPr>
            <a:r>
              <a:rPr lang="zh-CN" altLang="en-US" sz="2400" strike="noStrike" noProof="1">
                <a:solidFill>
                  <a:schemeClr val="bg1"/>
                </a:solidFill>
              </a:rPr>
              <a:t>真薨，宣帝代焉，乃引芝参骠骑军事，转天水太守。</a:t>
            </a:r>
            <a:r>
              <a:rPr lang="zh-CN" altLang="en-US" sz="2400" b="1" u="heavy" strike="noStrike" noProof="1">
                <a:solidFill>
                  <a:srgbClr val="FF0000"/>
                </a:solidFill>
                <a:latin typeface="+mn-ea"/>
              </a:rPr>
              <a:t>郡邻于蜀，数被侵掠</a:t>
            </a:r>
            <a:r>
              <a:rPr lang="zh-CN" altLang="en-US" sz="2400" strike="noStrike" noProof="1">
                <a:solidFill>
                  <a:schemeClr val="bg1"/>
                </a:solidFill>
              </a:rPr>
              <a:t>，户口减削，寇盗充斥，芝倾心镇卫，更造城市，数年间旧境悉复。迁广平太守。天水夷夏慕德，老幼赴阙献书，乞留芝。魏明帝许焉。</a:t>
            </a:r>
          </a:p>
        </p:txBody>
      </p:sp>
      <p:sp>
        <p:nvSpPr>
          <p:cNvPr id="5" name="横卷形 4"/>
          <p:cNvSpPr/>
          <p:nvPr/>
        </p:nvSpPr>
        <p:spPr>
          <a:xfrm>
            <a:off x="2856865" y="3593545"/>
            <a:ext cx="2643188" cy="1282304"/>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algn="ctr" fontAlgn="base"/>
            <a:r>
              <a:rPr lang="zh-CN" altLang="en-US" sz="2800" strike="noStrike" noProof="1">
                <a:solidFill>
                  <a:srgbClr val="FF0000"/>
                </a:solidFill>
                <a:latin typeface="隶书" panose="02010509060101010101" pitchFamily="49" charset="-122"/>
                <a:ea typeface="隶书" panose="02010509060101010101" pitchFamily="49" charset="-122"/>
              </a:rPr>
              <a:t>主语的一致</a:t>
            </a:r>
            <a:endParaRPr lang="en-US" altLang="zh-CN" sz="2800" strike="noStrike" noProof="1">
              <a:solidFill>
                <a:srgbClr val="FF0000"/>
              </a:solidFill>
              <a:latin typeface="隶书" panose="02010509060101010101" pitchFamily="49" charset="-122"/>
              <a:ea typeface="隶书" panose="02010509060101010101" pitchFamily="49" charset="-122"/>
            </a:endParaRPr>
          </a:p>
          <a:p>
            <a:pPr algn="ctr" fontAlgn="base"/>
            <a:r>
              <a:rPr lang="zh-CN" altLang="en-US" sz="2800" strike="noStrike" noProof="1">
                <a:solidFill>
                  <a:srgbClr val="FF0000"/>
                </a:solidFill>
                <a:latin typeface="隶书" panose="02010509060101010101" pitchFamily="49" charset="-122"/>
                <a:ea typeface="隶书" panose="02010509060101010101" pitchFamily="49" charset="-122"/>
              </a:rPr>
              <a:t>主语的变化</a:t>
            </a:r>
          </a:p>
        </p:txBody>
      </p:sp>
      <p:sp>
        <p:nvSpPr>
          <p:cNvPr id="363524" name="矩形 1"/>
          <p:cNvSpPr/>
          <p:nvPr/>
        </p:nvSpPr>
        <p:spPr>
          <a:xfrm>
            <a:off x="1331119" y="86678"/>
            <a:ext cx="6481763" cy="829945"/>
          </a:xfrm>
          <a:prstGeom prst="rect">
            <a:avLst/>
          </a:prstGeom>
          <a:noFill/>
          <a:ln w="9525">
            <a:noFill/>
          </a:ln>
        </p:spPr>
        <p:txBody>
          <a:bodyPr wrap="square" anchor="t">
            <a:spAutoFit/>
          </a:bodyPr>
          <a:lstStyle/>
          <a:p>
            <a:pPr defTabSz="685800"/>
            <a:r>
              <a:rPr lang="en-US" altLang="zh-CN" sz="2400" b="1" dirty="0">
                <a:solidFill>
                  <a:schemeClr val="bg1"/>
                </a:solidFill>
                <a:latin typeface="宋体" panose="02010600030101010101" pitchFamily="2" charset="-122"/>
                <a:ea typeface="宋体" panose="02010600030101010101" pitchFamily="2" charset="-122"/>
              </a:rPr>
              <a:t>12</a:t>
            </a:r>
            <a:r>
              <a:rPr lang="zh-CN" altLang="en-US" sz="2400" b="1" dirty="0">
                <a:solidFill>
                  <a:schemeClr val="bg1"/>
                </a:solidFill>
                <a:latin typeface="宋体" panose="02010600030101010101" pitchFamily="2" charset="-122"/>
                <a:ea typeface="宋体" panose="02010600030101010101" pitchFamily="2" charset="-122"/>
              </a:rPr>
              <a:t>．下列对原文有关内容的概括和分析，不正确的一项是（</a:t>
            </a:r>
            <a:r>
              <a:rPr lang="en-US" altLang="zh-CN" sz="2400" b="1" dirty="0">
                <a:solidFill>
                  <a:schemeClr val="bg1"/>
                </a:solidFill>
                <a:latin typeface="宋体" panose="02010600030101010101" pitchFamily="2" charset="-122"/>
                <a:ea typeface="宋体" panose="02010600030101010101" pitchFamily="2" charset="-122"/>
              </a:rPr>
              <a:t>3</a:t>
            </a:r>
            <a:r>
              <a:rPr lang="zh-CN" altLang="en-US" sz="2400" b="1" dirty="0">
                <a:solidFill>
                  <a:schemeClr val="bg1"/>
                </a:solidFill>
                <a:latin typeface="宋体" panose="02010600030101010101" pitchFamily="2" charset="-122"/>
                <a:ea typeface="宋体" panose="02010600030101010101" pitchFamily="2" charset="-122"/>
              </a:rPr>
              <a:t>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757714" y="790258"/>
            <a:ext cx="7795736" cy="3389630"/>
          </a:xfrm>
          <a:prstGeom prst="rect">
            <a:avLst/>
          </a:prstGeom>
          <a:noFill/>
          <a:ln w="9525">
            <a:noFill/>
            <a:miter lim="800000"/>
          </a:ln>
          <a:effectLst/>
        </p:spPr>
        <p:txBody>
          <a:bodyPr vert="horz" wrap="square" lIns="68580" tIns="34290" rIns="68580" bIns="34290" numCol="1" anchor="ctr" anchorCtr="0" compatLnSpc="1">
            <a:spAutoFit/>
          </a:bodyPr>
          <a:lstStyle/>
          <a:p>
            <a:pPr defTabSz="685800" fontAlgn="base">
              <a:lnSpc>
                <a:spcPct val="90000"/>
              </a:lnSpc>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10</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．下列对文中画波浪线部分的断句，正确的一项是（</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3</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分）</a:t>
            </a:r>
            <a:endParaRPr lang="zh-CN" altLang="en-US" sz="2400" strike="noStrike" noProof="1">
              <a:solidFill>
                <a:schemeClr val="bg1"/>
              </a:solidFill>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A</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．爽懦惑不能用</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遂委身受戮</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芝坐爽</a:t>
            </a:r>
            <a:r>
              <a:rPr lang="en-US" altLang="zh-CN" sz="2400" b="1" strike="sng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下狱</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当死</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而口不讼直</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志不苟免</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宣帝嘉之</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赦而不诛</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俄而起为并州刺史</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endParaRPr lang="en-US" altLang="zh-CN" sz="2400" strike="noStrike" noProof="1">
              <a:solidFill>
                <a:schemeClr val="bg1"/>
              </a:solidFill>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B</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．爽懦惑不能用</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遂委身受戮</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芝坐爽下狱</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当死</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而口不讼直</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志</a:t>
            </a:r>
            <a:r>
              <a:rPr lang="en-US" altLang="zh-CN" sz="2400" b="1" strike="sng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不苟免</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宣帝嘉之</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赦而不诛</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俄而起为并州刺史</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endParaRPr lang="en-US" altLang="zh-CN" sz="2400" strike="noStrike" noProof="1">
              <a:solidFill>
                <a:schemeClr val="bg1"/>
              </a:solidFill>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2400" strike="noStrike" noProof="1">
                <a:latin typeface="+mn-ea"/>
                <a:ea typeface="宋体" panose="02010600030101010101" pitchFamily="2" charset="-122"/>
                <a:cs typeface="Times New Roman" panose="02020603050405020304" pitchFamily="18" charset="0"/>
              </a:rPr>
              <a:t>C</a:t>
            </a:r>
            <a:r>
              <a:rPr lang="zh-CN" altLang="en-US" sz="2400" strike="noStrike" noProof="1">
                <a:latin typeface="+mn-ea"/>
                <a:ea typeface="宋体" panose="02010600030101010101" pitchFamily="2" charset="-122"/>
                <a:cs typeface="Times New Roman" panose="02020603050405020304" pitchFamily="18" charset="0"/>
              </a:rPr>
              <a:t>．</a:t>
            </a:r>
            <a:r>
              <a:rPr lang="zh-CN" altLang="en-US" sz="2400" b="1" u="heavy" strike="noStrike" noProof="1">
                <a:solidFill>
                  <a:srgbClr val="FF0000"/>
                </a:solidFill>
                <a:latin typeface="+mn-ea"/>
                <a:ea typeface="宋体" panose="02010600030101010101" pitchFamily="2" charset="-122"/>
                <a:cs typeface="+mn-cs"/>
              </a:rPr>
              <a:t>爽</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懦惑不能用</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遂委身受戮</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b="1" u="heavy" strike="noStrike" noProof="1">
                <a:solidFill>
                  <a:srgbClr val="FF0000"/>
                </a:solidFill>
                <a:latin typeface="+mn-ea"/>
                <a:ea typeface="宋体" panose="02010600030101010101" pitchFamily="2" charset="-122"/>
                <a:cs typeface="+mn-cs"/>
              </a:rPr>
              <a:t>芝</a:t>
            </a:r>
            <a:r>
              <a:rPr lang="zh-CN" altLang="en-US" sz="2400" b="1" strike="sngStrike" noProof="1">
                <a:solidFill>
                  <a:srgbClr val="00B050"/>
                </a:solidFill>
                <a:latin typeface="+mn-ea"/>
                <a:ea typeface="宋体" panose="02010600030101010101" pitchFamily="2" charset="-122"/>
                <a:cs typeface="Times New Roman" panose="02020603050405020304" pitchFamily="18" charset="0"/>
              </a:rPr>
              <a:t>坐爽下狱</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当死</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而</a:t>
            </a:r>
            <a:r>
              <a:rPr lang="zh-CN" altLang="en-US" sz="2400" b="1" strike="noStrike" noProof="1">
                <a:solidFill>
                  <a:srgbClr val="0000CC"/>
                </a:solidFill>
                <a:latin typeface="+mn-ea"/>
                <a:ea typeface="宋体" panose="02010600030101010101" pitchFamily="2" charset="-122"/>
                <a:cs typeface="Times New Roman" panose="02020603050405020304" pitchFamily="18" charset="0"/>
              </a:rPr>
              <a:t>口不讼直</a:t>
            </a:r>
            <a:r>
              <a:rPr lang="en-US" altLang="zh-CN" sz="2400" b="1" strike="noStrike" noProof="1">
                <a:solidFill>
                  <a:srgbClr val="0000CC"/>
                </a:solidFill>
                <a:latin typeface="+mn-ea"/>
                <a:ea typeface="宋体" panose="02010600030101010101" pitchFamily="2" charset="-122"/>
                <a:cs typeface="Times New Roman" panose="02020603050405020304" pitchFamily="18" charset="0"/>
              </a:rPr>
              <a:t>/</a:t>
            </a:r>
            <a:r>
              <a:rPr lang="zh-CN" altLang="en-US" sz="2400" b="1" strike="noStrike" noProof="1">
                <a:solidFill>
                  <a:srgbClr val="0000CC"/>
                </a:solidFill>
                <a:latin typeface="+mn-ea"/>
                <a:ea typeface="宋体" panose="02010600030101010101" pitchFamily="2" charset="-122"/>
                <a:cs typeface="Times New Roman" panose="02020603050405020304" pitchFamily="18" charset="0"/>
              </a:rPr>
              <a:t>志不苟免</a:t>
            </a:r>
            <a:r>
              <a:rPr lang="en-US" altLang="zh-CN" sz="2400" strike="noStrike" noProof="1">
                <a:latin typeface="+mn-ea"/>
                <a:ea typeface="宋体" panose="02010600030101010101" pitchFamily="2" charset="-122"/>
                <a:cs typeface="Times New Roman" panose="02020603050405020304" pitchFamily="18" charset="0"/>
              </a:rPr>
              <a:t>/</a:t>
            </a:r>
            <a:r>
              <a:rPr lang="zh-CN" altLang="en-US" sz="2400" b="1" u="heavy" strike="noStrike" noProof="1">
                <a:solidFill>
                  <a:srgbClr val="FF0000"/>
                </a:solidFill>
                <a:latin typeface="+mn-ea"/>
                <a:ea typeface="宋体" panose="02010600030101010101" pitchFamily="2" charset="-122"/>
                <a:cs typeface="+mn-cs"/>
              </a:rPr>
              <a:t>宣帝</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嘉之</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赦而不诛</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俄而起为并州刺史</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endParaRPr lang="en-US" altLang="zh-CN" sz="2400" strike="noStrike" noProof="1">
              <a:solidFill>
                <a:schemeClr val="bg1"/>
              </a:solidFill>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D</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．爽懦惑不能用</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遂委身受戮</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芝坐爽</a:t>
            </a:r>
            <a:r>
              <a:rPr lang="en-US" altLang="zh-CN" sz="2400" b="1" strike="sng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下狱</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当死</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而口不讼直</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志</a:t>
            </a:r>
            <a:r>
              <a:rPr lang="en-US" altLang="zh-CN" sz="2400" b="1" strike="sngStrike" noProof="1">
                <a:solidFill>
                  <a:schemeClr val="bg1"/>
                </a:solidFill>
                <a:latin typeface="+mn-ea"/>
                <a:ea typeface="宋体" panose="02010600030101010101" pitchFamily="2" charset="-122"/>
                <a:cs typeface="Times New Roman" panose="02020603050405020304" pitchFamily="18" charset="0"/>
              </a:rPr>
              <a:t>/</a:t>
            </a:r>
            <a:r>
              <a:rPr lang="zh-CN" altLang="en-US" sz="2400" b="1" strike="sngStrike" noProof="1">
                <a:solidFill>
                  <a:schemeClr val="bg1"/>
                </a:solidFill>
                <a:latin typeface="+mn-ea"/>
                <a:ea typeface="宋体" panose="02010600030101010101" pitchFamily="2" charset="-122"/>
                <a:cs typeface="Times New Roman" panose="02020603050405020304" pitchFamily="18" charset="0"/>
              </a:rPr>
              <a:t>不苟免</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宣帝嘉之</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赦而不诛</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俄而起为并州刺史</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p>
        </p:txBody>
      </p:sp>
      <p:sp>
        <p:nvSpPr>
          <p:cNvPr id="3" name="横卷形 2"/>
          <p:cNvSpPr/>
          <p:nvPr/>
        </p:nvSpPr>
        <p:spPr>
          <a:xfrm>
            <a:off x="1555036" y="1527414"/>
            <a:ext cx="5688806" cy="2232422"/>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2400" strike="noStrike" noProof="1">
                <a:solidFill>
                  <a:srgbClr val="FF0000"/>
                </a:solidFill>
                <a:latin typeface="+mn-ea"/>
              </a:rPr>
              <a:t>注意：（</a:t>
            </a:r>
            <a:r>
              <a:rPr lang="en-US" altLang="zh-CN" sz="2400" strike="noStrike" noProof="1">
                <a:solidFill>
                  <a:srgbClr val="FF0000"/>
                </a:solidFill>
                <a:latin typeface="+mn-ea"/>
              </a:rPr>
              <a:t>1</a:t>
            </a:r>
            <a:r>
              <a:rPr lang="zh-CN" altLang="en-US" sz="2400" strike="noStrike" noProof="1">
                <a:solidFill>
                  <a:srgbClr val="FF0000"/>
                </a:solidFill>
                <a:latin typeface="+mn-ea"/>
              </a:rPr>
              <a:t>）叙事时，主语一致与主语变化；（</a:t>
            </a:r>
            <a:r>
              <a:rPr lang="en-US" altLang="zh-CN" sz="2400" strike="noStrike" noProof="1">
                <a:solidFill>
                  <a:srgbClr val="FF0000"/>
                </a:solidFill>
                <a:latin typeface="+mn-ea"/>
              </a:rPr>
              <a:t>2</a:t>
            </a:r>
            <a:r>
              <a:rPr lang="zh-CN" altLang="en-US" sz="2400" strike="noStrike" noProof="1">
                <a:solidFill>
                  <a:srgbClr val="FF0000"/>
                </a:solidFill>
                <a:latin typeface="+mn-ea"/>
              </a:rPr>
              <a:t>）议论时，对称句式与排比句式；（</a:t>
            </a:r>
            <a:r>
              <a:rPr lang="en-US" altLang="zh-CN" sz="2400" strike="noStrike" noProof="1">
                <a:solidFill>
                  <a:srgbClr val="FF0000"/>
                </a:solidFill>
                <a:latin typeface="+mn-ea"/>
              </a:rPr>
              <a:t>3</a:t>
            </a:r>
            <a:r>
              <a:rPr lang="zh-CN" altLang="en-US" sz="2400" strike="noStrike" noProof="1">
                <a:solidFill>
                  <a:srgbClr val="FF0000"/>
                </a:solidFill>
                <a:latin typeface="+mn-ea"/>
              </a:rPr>
              <a:t>）前后词语间的对应关系；（</a:t>
            </a:r>
            <a:r>
              <a:rPr lang="en-US" altLang="zh-CN" sz="2400" strike="noStrike" noProof="1">
                <a:solidFill>
                  <a:srgbClr val="FF0000"/>
                </a:solidFill>
                <a:latin typeface="+mn-ea"/>
              </a:rPr>
              <a:t>4</a:t>
            </a:r>
            <a:r>
              <a:rPr lang="zh-CN" altLang="en-US" sz="2400" strike="noStrike" noProof="1">
                <a:solidFill>
                  <a:srgbClr val="FF0000"/>
                </a:solidFill>
                <a:latin typeface="+mn-ea"/>
              </a:rPr>
              <a:t>）错误项各错点之间的对应关系。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6497">
                                            <p:txEl>
                                              <p:pRg st="4" end="4"/>
                                            </p:txEl>
                                          </p:spTgt>
                                        </p:tgtEl>
                                      </p:cBhvr>
                                    </p:animEffect>
                                    <p:set>
                                      <p:cBhvr>
                                        <p:cTn id="7" dur="1" fill="hold">
                                          <p:stCondLst>
                                            <p:cond delay="499"/>
                                          </p:stCondLst>
                                        </p:cTn>
                                        <p:tgtEl>
                                          <p:spTgt spid="106497">
                                            <p:txEl>
                                              <p:pRg st="4" end="4"/>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6497">
                                            <p:txEl>
                                              <p:pRg st="1" end="1"/>
                                            </p:txEl>
                                          </p:spTgt>
                                        </p:tgtEl>
                                      </p:cBhvr>
                                    </p:animEffect>
                                    <p:set>
                                      <p:cBhvr>
                                        <p:cTn id="12" dur="1" fill="hold">
                                          <p:stCondLst>
                                            <p:cond delay="499"/>
                                          </p:stCondLst>
                                        </p:cTn>
                                        <p:tgtEl>
                                          <p:spTgt spid="106497">
                                            <p:txEl>
                                              <p:pRg st="1" end="1"/>
                                            </p:txEl>
                                          </p:spTgt>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06497">
                                            <p:txEl>
                                              <p:pRg st="2" end="2"/>
                                            </p:txEl>
                                          </p:spTgt>
                                        </p:tgtEl>
                                      </p:cBhvr>
                                    </p:animEffect>
                                    <p:set>
                                      <p:cBhvr>
                                        <p:cTn id="15" dur="1" fill="hold">
                                          <p:stCondLst>
                                            <p:cond delay="499"/>
                                          </p:stCondLst>
                                        </p:cTn>
                                        <p:tgtEl>
                                          <p:spTgt spid="106497">
                                            <p:txEl>
                                              <p:pRg st="2" end="2"/>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21018" y="169545"/>
            <a:ext cx="8163878" cy="4623435"/>
          </a:xfrm>
          <a:prstGeom prst="rect">
            <a:avLst/>
          </a:prstGeom>
          <a:noFill/>
          <a:ln w="9525">
            <a:noFill/>
            <a:miter lim="800000"/>
          </a:ln>
          <a:effectLst/>
        </p:spPr>
        <p:txBody>
          <a:bodyPr vert="horz" wrap="square" lIns="68580" tIns="34290" rIns="68580" bIns="34290" numCol="1" anchor="ctr" anchorCtr="0" compatLnSpc="1">
            <a:spAutoFit/>
          </a:bodyPr>
          <a:lstStyle/>
          <a:p>
            <a:pPr defTabSz="685800" fontAlgn="base">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11</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．下列对文中加点词语的相关内容的解说，不正确的一项是（</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3</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分）</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A.《</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三坟</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五典</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传为我国古代典籍，后又以“坟籍”“坟典”为古代典籍通称。</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B.</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“阙”原指皇宫前面两侧的楼台，又可用作朝廷的代称，赴阙也指入朝觐见皇帝。</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C.</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“践阼”</a:t>
            </a:r>
            <a:r>
              <a:rPr lang="zh-CN" altLang="en-US" sz="2400" strike="noStrike" noProof="1">
                <a:solidFill>
                  <a:srgbClr val="FF0000"/>
                </a:solidFill>
                <a:latin typeface="+mn-ea"/>
                <a:ea typeface="宋体" panose="02010600030101010101" pitchFamily="2" charset="-122"/>
                <a:cs typeface="Times New Roman" panose="02020603050405020304" pitchFamily="18" charset="0"/>
              </a:rPr>
              <a:t>原指踏上古代庙堂前台阶，又表示用武力打败敌对势力，</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登上国君宝座。</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D.</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逊位，也称为让位、退位，多指君王放弃职务和地位，这里指鲁芝的谦让行为。</a:t>
            </a:r>
            <a:endParaRPr lang="en-US" altLang="zh-CN" sz="2400" strike="noStrike" noProof="1">
              <a:solidFill>
                <a:srgbClr val="000000"/>
              </a:solidFill>
              <a:latin typeface="+mn-ea"/>
              <a:cs typeface="Times New Roman" panose="02020603050405020304" pitchFamily="18" charset="0"/>
            </a:endParaRPr>
          </a:p>
          <a:p>
            <a:pPr defTabSz="685800" eaLnBrk="0" fontAlgn="base" hangingPunct="0">
              <a:spcBef>
                <a:spcPct val="0"/>
              </a:spcBef>
              <a:spcAft>
                <a:spcPct val="0"/>
              </a:spcAft>
            </a:pPr>
            <a:r>
              <a:rPr lang="zh-CN" altLang="en-US" sz="2800" strike="noStrike" noProof="1">
                <a:solidFill>
                  <a:srgbClr val="FF0000"/>
                </a:solidFill>
                <a:latin typeface="隶书" panose="02010509060101010101" pitchFamily="49" charset="-122"/>
                <a:ea typeface="隶书" panose="02010509060101010101" pitchFamily="49" charset="-122"/>
                <a:cs typeface="+mn-cs"/>
              </a:rPr>
              <a:t>原文：</a:t>
            </a:r>
            <a:r>
              <a:rPr lang="zh-CN" altLang="en-US" sz="2800" strike="noStrike" noProof="1">
                <a:solidFill>
                  <a:srgbClr val="FF0000"/>
                </a:solidFill>
                <a:latin typeface="+mn-ea"/>
                <a:ea typeface="宋体" panose="02010600030101010101" pitchFamily="2" charset="-122"/>
                <a:cs typeface="+mn-cs"/>
              </a:rPr>
              <a:t>诞平，迁大尚书，掌刑理。</a:t>
            </a:r>
            <a:r>
              <a:rPr lang="zh-CN" altLang="en-US" sz="2800" b="1" strike="noStrike" noProof="1">
                <a:solidFill>
                  <a:srgbClr val="FF0000"/>
                </a:solidFill>
                <a:latin typeface="+mn-ea"/>
                <a:ea typeface="宋体" panose="02010600030101010101" pitchFamily="2" charset="-122"/>
                <a:cs typeface="+mn-cs"/>
              </a:rPr>
              <a:t>武帝践阼</a:t>
            </a:r>
            <a:r>
              <a:rPr lang="zh-CN" altLang="en-US" sz="2800" strike="noStrike" noProof="1">
                <a:solidFill>
                  <a:srgbClr val="FF0000"/>
                </a:solidFill>
                <a:latin typeface="+mn-ea"/>
                <a:ea typeface="宋体" panose="02010600030101010101" pitchFamily="2" charset="-122"/>
                <a:cs typeface="+mn-cs"/>
              </a:rPr>
              <a:t>，转镇东将军，进爵为侯。</a:t>
            </a:r>
            <a:endParaRPr lang="zh-CN" altLang="en-US" sz="2800" strike="noStrike" noProof="1">
              <a:solidFill>
                <a:srgbClr val="FF0000"/>
              </a:solidFill>
              <a:latin typeface="+mn-ea"/>
            </a:endParaRPr>
          </a:p>
        </p:txBody>
      </p:sp>
      <p:sp>
        <p:nvSpPr>
          <p:cNvPr id="4" name="横卷形 3"/>
          <p:cNvSpPr/>
          <p:nvPr/>
        </p:nvSpPr>
        <p:spPr>
          <a:xfrm>
            <a:off x="1652667" y="880031"/>
            <a:ext cx="6121004" cy="3383756"/>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2400" strike="noStrike" noProof="1">
                <a:solidFill>
                  <a:srgbClr val="FFFF00"/>
                </a:solidFill>
                <a:latin typeface="+mn-ea"/>
              </a:rPr>
              <a:t>注意：（</a:t>
            </a:r>
            <a:r>
              <a:rPr lang="en-US" altLang="zh-CN" sz="2400" strike="noStrike" noProof="1">
                <a:solidFill>
                  <a:srgbClr val="FFFF00"/>
                </a:solidFill>
                <a:latin typeface="+mn-ea"/>
              </a:rPr>
              <a:t>1</a:t>
            </a:r>
            <a:r>
              <a:rPr lang="zh-CN" altLang="en-US" sz="2400" strike="noStrike" noProof="1">
                <a:solidFill>
                  <a:srgbClr val="FFFF00"/>
                </a:solidFill>
                <a:latin typeface="+mn-ea"/>
              </a:rPr>
              <a:t>）过于陌生的一般是陪衬，不是考查重点；（</a:t>
            </a:r>
            <a:r>
              <a:rPr lang="en-US" altLang="zh-CN" sz="2400" strike="noStrike" noProof="1">
                <a:solidFill>
                  <a:srgbClr val="FFFF00"/>
                </a:solidFill>
                <a:latin typeface="+mn-ea"/>
              </a:rPr>
              <a:t>2</a:t>
            </a:r>
            <a:r>
              <a:rPr lang="zh-CN" altLang="en-US" sz="2400" strike="noStrike" noProof="1">
                <a:solidFill>
                  <a:srgbClr val="FFFF00"/>
                </a:solidFill>
                <a:latin typeface="+mn-ea"/>
              </a:rPr>
              <a:t>）非常熟悉的要联系教材内容和注释；（</a:t>
            </a:r>
            <a:r>
              <a:rPr lang="en-US" altLang="zh-CN" sz="2400" strike="noStrike" noProof="1">
                <a:solidFill>
                  <a:srgbClr val="FFFF00"/>
                </a:solidFill>
                <a:latin typeface="+mn-ea"/>
              </a:rPr>
              <a:t>3</a:t>
            </a:r>
            <a:r>
              <a:rPr lang="zh-CN" altLang="en-US" sz="2400" strike="noStrike" noProof="1">
                <a:solidFill>
                  <a:srgbClr val="FFFF00"/>
                </a:solidFill>
                <a:latin typeface="+mn-ea"/>
              </a:rPr>
              <a:t>）要观察选项内部是否存在“吏部掌管文武官员铨选”的矛盾；（</a:t>
            </a:r>
            <a:r>
              <a:rPr lang="en-US" altLang="zh-CN" sz="2400" strike="noStrike" noProof="1">
                <a:solidFill>
                  <a:srgbClr val="FFFF00"/>
                </a:solidFill>
                <a:latin typeface="+mn-ea"/>
              </a:rPr>
              <a:t>4</a:t>
            </a:r>
            <a:r>
              <a:rPr lang="zh-CN" altLang="en-US" sz="2400" strike="noStrike" noProof="1">
                <a:solidFill>
                  <a:srgbClr val="FFFF00"/>
                </a:solidFill>
                <a:latin typeface="+mn-ea"/>
              </a:rPr>
              <a:t>）要观察选项内容与选文内容是否矛盾。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323850" y="982107"/>
            <a:ext cx="8334851" cy="3207385"/>
          </a:xfrm>
          <a:prstGeom prst="rect">
            <a:avLst/>
          </a:prstGeom>
          <a:noFill/>
          <a:ln w="9525">
            <a:noFill/>
            <a:miter lim="800000"/>
          </a:ln>
          <a:effectLst/>
        </p:spPr>
        <p:txBody>
          <a:bodyPr vert="horz" wrap="square" lIns="68580" tIns="34290" rIns="68580" bIns="34290" numCol="1" anchor="ctr" anchorCtr="0" compatLnSpc="1">
            <a:spAutoFit/>
          </a:bodyPr>
          <a:lstStyle/>
          <a:p>
            <a:pPr defTabSz="685800" fontAlgn="base">
              <a:spcBef>
                <a:spcPct val="0"/>
              </a:spcBef>
              <a:spcAft>
                <a:spcPct val="0"/>
              </a:spcAft>
            </a:pPr>
            <a:r>
              <a:rPr lang="en-US" altLang="zh-CN" sz="2400" strike="noStrike" noProof="1">
                <a:solidFill>
                  <a:schemeClr val="bg1"/>
                </a:solidFill>
                <a:latin typeface="+mn-ea"/>
                <a:ea typeface="宋体" panose="02010600030101010101" pitchFamily="2" charset="-122"/>
                <a:cs typeface="Times New Roman" panose="02020603050405020304" pitchFamily="18" charset="0"/>
              </a:rPr>
              <a:t>13</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．把文中画横线的句子翻译成现代汉语。（</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10</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分）</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zh-CN" altLang="en-US" sz="2400" strike="noStrike" noProof="1">
                <a:solidFill>
                  <a:schemeClr val="bg1"/>
                </a:solidFill>
                <a:latin typeface="+mn-ea"/>
                <a:ea typeface="宋体" panose="02010600030101010101" pitchFamily="2" charset="-122"/>
                <a:cs typeface="Times New Roman" panose="02020603050405020304" pitchFamily="18" charset="0"/>
              </a:rPr>
              <a:t>（</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1</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）诸葛诞</a:t>
            </a:r>
            <a:r>
              <a:rPr lang="zh-CN" altLang="en-US" sz="2400" b="1" u="heavy" strike="noStrike" noProof="1">
                <a:solidFill>
                  <a:srgbClr val="FF0000"/>
                </a:solidFill>
                <a:latin typeface="+mn-ea"/>
                <a:ea typeface="宋体" panose="02010600030101010101" pitchFamily="2" charset="-122"/>
                <a:cs typeface="Times New Roman" panose="02020603050405020304" pitchFamily="18" charset="0"/>
              </a:rPr>
              <a:t>以</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寿春</a:t>
            </a:r>
            <a:r>
              <a:rPr lang="zh-CN" altLang="en-US" sz="2400" b="1" u="heavy" strike="noStrike" noProof="1">
                <a:solidFill>
                  <a:schemeClr val="bg1"/>
                </a:solidFill>
                <a:latin typeface="+mn-ea"/>
                <a:ea typeface="宋体" panose="02010600030101010101" pitchFamily="2" charset="-122"/>
                <a:cs typeface="Times New Roman" panose="02020603050405020304" pitchFamily="18" charset="0"/>
              </a:rPr>
              <a:t>叛</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，魏帝出征，芝率荆州文武以为先驱。</a:t>
            </a:r>
            <a:endParaRPr lang="zh-CN" altLang="en-US" sz="2400" strike="noStrike" noProof="1">
              <a:solidFill>
                <a:schemeClr val="bg1"/>
              </a:solidFill>
              <a:latin typeface="+mn-ea"/>
              <a:cs typeface="宋体" panose="02010600030101010101" pitchFamily="2" charset="-122"/>
            </a:endParaRPr>
          </a:p>
          <a:p>
            <a:pPr defTabSz="685800" eaLnBrk="0" fontAlgn="base" hangingPunct="0">
              <a:spcBef>
                <a:spcPct val="0"/>
              </a:spcBef>
              <a:spcAft>
                <a:spcPct val="0"/>
              </a:spcAft>
            </a:pPr>
            <a:r>
              <a:rPr lang="zh-CN" altLang="en-US" sz="2400" strike="noStrike" noProof="1">
                <a:solidFill>
                  <a:schemeClr val="bg1"/>
                </a:solidFill>
                <a:latin typeface="+mn-ea"/>
                <a:ea typeface="宋体" panose="02010600030101010101" pitchFamily="2" charset="-122"/>
                <a:cs typeface="Times New Roman" panose="02020603050405020304" pitchFamily="18" charset="0"/>
              </a:rPr>
              <a:t>（</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2</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）帝</a:t>
            </a:r>
            <a:r>
              <a:rPr lang="zh-CN" altLang="en-US" sz="2400" b="1" u="heavy" strike="noStrike" noProof="1">
                <a:solidFill>
                  <a:srgbClr val="FF0000"/>
                </a:solidFill>
                <a:latin typeface="+mn-ea"/>
                <a:ea typeface="宋体" panose="02010600030101010101" pitchFamily="2" charset="-122"/>
                <a:cs typeface="Times New Roman" panose="02020603050405020304" pitchFamily="18" charset="0"/>
              </a:rPr>
              <a:t>以</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芝</a:t>
            </a:r>
            <a:r>
              <a:rPr lang="zh-CN" altLang="en-US" sz="2400" b="1" u="heavy" strike="noStrike" noProof="1">
                <a:solidFill>
                  <a:schemeClr val="bg1"/>
                </a:solidFill>
                <a:latin typeface="+mn-ea"/>
                <a:ea typeface="宋体" panose="02010600030101010101" pitchFamily="2" charset="-122"/>
                <a:cs typeface="Times New Roman" panose="02020603050405020304" pitchFamily="18" charset="0"/>
              </a:rPr>
              <a:t>清忠履正</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，素无居宅，使军兵为作屋五十间。</a:t>
            </a:r>
            <a:endParaRPr lang="en-US" altLang="zh-CN" sz="2400" strike="noStrike" noProof="1">
              <a:solidFill>
                <a:srgbClr val="000000"/>
              </a:solidFill>
              <a:latin typeface="+mn-ea"/>
              <a:cs typeface="Times New Roman" panose="02020603050405020304" pitchFamily="18" charset="0"/>
            </a:endParaRPr>
          </a:p>
          <a:p>
            <a:pPr lvl="0" eaLnBrk="0" fontAlgn="base" hangingPunct="0">
              <a:spcBef>
                <a:spcPct val="0"/>
              </a:spcBef>
              <a:spcAft>
                <a:spcPct val="0"/>
              </a:spcAft>
            </a:pPr>
            <a:r>
              <a:rPr lang="zh-CN" altLang="en-US" sz="2400" strike="noStrike" noProof="1">
                <a:solidFill>
                  <a:srgbClr val="FF0000"/>
                </a:solidFill>
                <a:latin typeface="+mn-ea"/>
                <a:ea typeface="宋体" panose="02010600030101010101" pitchFamily="2" charset="-122"/>
                <a:cs typeface="Times New Roman" panose="02020603050405020304" pitchFamily="18" charset="0"/>
              </a:rPr>
              <a:t>参考答案：</a:t>
            </a:r>
            <a:endParaRPr lang="en-US" altLang="zh-CN" sz="2400" strike="noStrike" noProof="1">
              <a:solidFill>
                <a:srgbClr val="FF0000"/>
              </a:solidFill>
              <a:latin typeface="+mn-ea"/>
              <a:cs typeface="Times New Roman" panose="02020603050405020304" pitchFamily="18" charset="0"/>
            </a:endParaRPr>
          </a:p>
          <a:p>
            <a:pPr lvl="0" eaLnBrk="0" fontAlgn="base" hangingPunct="0">
              <a:spcBef>
                <a:spcPct val="0"/>
              </a:spcBef>
              <a:spcAft>
                <a:spcPct val="0"/>
              </a:spcAft>
            </a:pPr>
            <a:r>
              <a:rPr lang="zh-CN" altLang="en-US" sz="2400" strike="noStrike" noProof="1">
                <a:solidFill>
                  <a:schemeClr val="bg1"/>
                </a:solidFill>
                <a:latin typeface="+mn-ea"/>
                <a:ea typeface="宋体" panose="02010600030101010101" pitchFamily="2" charset="-122"/>
                <a:cs typeface="Times New Roman" panose="02020603050405020304" pitchFamily="18" charset="0"/>
              </a:rPr>
              <a:t>（</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1</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）诸葛诞</a:t>
            </a:r>
            <a:r>
              <a:rPr lang="zh-CN" altLang="en-US" sz="2400" b="1" u="heavy" strike="noStrike" noProof="1">
                <a:solidFill>
                  <a:srgbClr val="FF0000"/>
                </a:solidFill>
                <a:latin typeface="+mn-ea"/>
                <a:ea typeface="宋体" panose="02010600030101010101" pitchFamily="2" charset="-122"/>
                <a:cs typeface="Times New Roman" panose="02020603050405020304" pitchFamily="18" charset="0"/>
              </a:rPr>
              <a:t>凭借</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寿春</a:t>
            </a:r>
            <a:r>
              <a:rPr lang="zh-CN" altLang="en-US" sz="2400" b="1" u="heavy" strike="noStrike" noProof="1">
                <a:solidFill>
                  <a:schemeClr val="bg1"/>
                </a:solidFill>
                <a:latin typeface="+mn-ea"/>
                <a:ea typeface="宋体" panose="02010600030101010101" pitchFamily="2" charset="-122"/>
                <a:cs typeface="Times New Roman" panose="02020603050405020304" pitchFamily="18" charset="0"/>
              </a:rPr>
              <a:t>反叛</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，魏帝出征，鲁芝率领荆州文武官兵作为先锋。</a:t>
            </a:r>
            <a:endParaRPr lang="en-US" altLang="zh-CN" sz="2400" strike="noStrike" noProof="1">
              <a:solidFill>
                <a:schemeClr val="bg1"/>
              </a:solidFill>
              <a:latin typeface="+mn-ea"/>
              <a:cs typeface="Times New Roman" panose="02020603050405020304" pitchFamily="18" charset="0"/>
            </a:endParaRPr>
          </a:p>
          <a:p>
            <a:pPr lvl="0" eaLnBrk="0" fontAlgn="base" hangingPunct="0">
              <a:spcBef>
                <a:spcPct val="0"/>
              </a:spcBef>
              <a:spcAft>
                <a:spcPct val="0"/>
              </a:spcAft>
            </a:pPr>
            <a:r>
              <a:rPr lang="zh-CN" altLang="en-US" sz="2400" strike="noStrike" noProof="1">
                <a:solidFill>
                  <a:schemeClr val="bg1"/>
                </a:solidFill>
                <a:latin typeface="+mn-ea"/>
                <a:ea typeface="宋体" panose="02010600030101010101" pitchFamily="2" charset="-122"/>
                <a:cs typeface="Times New Roman" panose="02020603050405020304" pitchFamily="18" charset="0"/>
              </a:rPr>
              <a:t>（</a:t>
            </a:r>
            <a:r>
              <a:rPr lang="en-US" altLang="zh-CN" sz="2400" strike="noStrike" noProof="1">
                <a:solidFill>
                  <a:schemeClr val="bg1"/>
                </a:solidFill>
                <a:latin typeface="+mn-ea"/>
                <a:ea typeface="宋体" panose="02010600030101010101" pitchFamily="2" charset="-122"/>
                <a:cs typeface="Times New Roman" panose="02020603050405020304" pitchFamily="18" charset="0"/>
              </a:rPr>
              <a:t>2</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）皇上</a:t>
            </a:r>
            <a:r>
              <a:rPr lang="zh-CN" altLang="en-US" sz="2400" b="1" u="heavy" strike="noStrike" noProof="1">
                <a:solidFill>
                  <a:srgbClr val="FF0000"/>
                </a:solidFill>
                <a:latin typeface="+mn-ea"/>
                <a:ea typeface="宋体" panose="02010600030101010101" pitchFamily="2" charset="-122"/>
                <a:cs typeface="Times New Roman" panose="02020603050405020304" pitchFamily="18" charset="0"/>
              </a:rPr>
              <a:t>因为</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鲁芝</a:t>
            </a:r>
            <a:r>
              <a:rPr lang="zh-CN" altLang="en-US" sz="2400" b="1" u="heavy" strike="noStrike" noProof="1">
                <a:solidFill>
                  <a:schemeClr val="bg1"/>
                </a:solidFill>
                <a:latin typeface="+mn-ea"/>
                <a:ea typeface="宋体" panose="02010600030101010101" pitchFamily="2" charset="-122"/>
                <a:cs typeface="Times New Roman" panose="02020603050405020304" pitchFamily="18" charset="0"/>
              </a:rPr>
              <a:t>清廉忠诚行为端正</a:t>
            </a:r>
            <a:r>
              <a:rPr lang="zh-CN" altLang="en-US" sz="2400" strike="noStrike" noProof="1">
                <a:solidFill>
                  <a:schemeClr val="bg1"/>
                </a:solidFill>
                <a:latin typeface="+mn-ea"/>
                <a:ea typeface="宋体" panose="02010600030101010101" pitchFamily="2" charset="-122"/>
                <a:cs typeface="Times New Roman" panose="02020603050405020304" pitchFamily="18" charset="0"/>
              </a:rPr>
              <a:t>，一向没有私宅，让士兵为他建造五十间房屋。</a:t>
            </a:r>
            <a:endParaRPr lang="en-US" altLang="zh-CN" sz="2400" strike="noStrike" noProof="1">
              <a:solidFill>
                <a:srgbClr val="000000"/>
              </a:solidFill>
              <a:latin typeface="+mn-ea"/>
              <a:cs typeface="Times New Roman" panose="02020603050405020304" pitchFamily="18" charset="0"/>
            </a:endParaRPr>
          </a:p>
          <a:p>
            <a:pPr lvl="0" eaLnBrk="0" fontAlgn="base" hangingPunct="0">
              <a:spcBef>
                <a:spcPct val="0"/>
              </a:spcBef>
              <a:spcAft>
                <a:spcPct val="0"/>
              </a:spcAft>
            </a:pPr>
            <a:endParaRPr lang="zh-CN" altLang="en-US" sz="1200" strike="noStrike" noProof="1">
              <a:latin typeface="+mn-ea"/>
              <a:cs typeface="宋体" panose="02010600030101010101" pitchFamily="2" charset="-122"/>
            </a:endParaRPr>
          </a:p>
        </p:txBody>
      </p:sp>
      <p:sp>
        <p:nvSpPr>
          <p:cNvPr id="3" name="横卷形 2"/>
          <p:cNvSpPr/>
          <p:nvPr/>
        </p:nvSpPr>
        <p:spPr>
          <a:xfrm>
            <a:off x="1533128" y="942657"/>
            <a:ext cx="5688806" cy="3744516"/>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2400" strike="noStrike" noProof="1">
                <a:solidFill>
                  <a:srgbClr val="FFFF00"/>
                </a:solidFill>
                <a:latin typeface="+mn-ea"/>
              </a:rPr>
              <a:t>注意：（</a:t>
            </a:r>
            <a:r>
              <a:rPr lang="en-US" altLang="zh-CN" sz="2400" strike="noStrike" noProof="1">
                <a:solidFill>
                  <a:srgbClr val="FFFF00"/>
                </a:solidFill>
                <a:latin typeface="+mn-ea"/>
              </a:rPr>
              <a:t>1</a:t>
            </a:r>
            <a:r>
              <a:rPr lang="zh-CN" altLang="en-US" sz="2400" strike="noStrike" noProof="1">
                <a:solidFill>
                  <a:srgbClr val="FFFF00"/>
                </a:solidFill>
                <a:latin typeface="+mn-ea"/>
              </a:rPr>
              <a:t>）字不离句，句不离篇，根据语境揣度大意最为关键；</a:t>
            </a:r>
          </a:p>
          <a:p>
            <a:pPr fontAlgn="base"/>
            <a:r>
              <a:rPr lang="zh-CN" altLang="en-US" sz="2400" strike="noStrike" noProof="1">
                <a:solidFill>
                  <a:srgbClr val="FFFF00"/>
                </a:solidFill>
                <a:latin typeface="+mn-ea"/>
              </a:rPr>
              <a:t>（</a:t>
            </a:r>
            <a:r>
              <a:rPr lang="en-US" altLang="zh-CN" sz="2400" strike="noStrike" noProof="1">
                <a:solidFill>
                  <a:srgbClr val="FFFF00"/>
                </a:solidFill>
                <a:latin typeface="+mn-ea"/>
              </a:rPr>
              <a:t>2</a:t>
            </a:r>
            <a:r>
              <a:rPr lang="zh-CN" altLang="en-US" sz="2400" strike="noStrike" noProof="1">
                <a:solidFill>
                  <a:srgbClr val="FFFF00"/>
                </a:solidFill>
                <a:latin typeface="+mn-ea"/>
              </a:rPr>
              <a:t>）叙事时，主语一致与主语变化；（</a:t>
            </a:r>
            <a:r>
              <a:rPr lang="en-US" altLang="zh-CN" sz="2400" strike="noStrike" noProof="1">
                <a:solidFill>
                  <a:srgbClr val="FFFF00"/>
                </a:solidFill>
                <a:latin typeface="+mn-ea"/>
              </a:rPr>
              <a:t>3</a:t>
            </a:r>
            <a:r>
              <a:rPr lang="zh-CN" altLang="en-US" sz="2400" strike="noStrike" noProof="1">
                <a:solidFill>
                  <a:srgbClr val="FFFF00"/>
                </a:solidFill>
                <a:latin typeface="+mn-ea"/>
              </a:rPr>
              <a:t>）议论时，对称句式与排比句式；（</a:t>
            </a:r>
            <a:r>
              <a:rPr lang="en-US" altLang="zh-CN" sz="2400" strike="noStrike" noProof="1">
                <a:solidFill>
                  <a:srgbClr val="FFFF00"/>
                </a:solidFill>
                <a:latin typeface="+mn-ea"/>
              </a:rPr>
              <a:t>4</a:t>
            </a:r>
            <a:r>
              <a:rPr lang="zh-CN" altLang="en-US" sz="2400" strike="noStrike" noProof="1">
                <a:solidFill>
                  <a:srgbClr val="FFFF00"/>
                </a:solidFill>
                <a:latin typeface="+mn-ea"/>
              </a:rPr>
              <a:t>）前后词语间的对应关系；（</a:t>
            </a:r>
            <a:r>
              <a:rPr lang="en-US" altLang="zh-CN" sz="2400" strike="noStrike" noProof="1">
                <a:solidFill>
                  <a:srgbClr val="FFFF00"/>
                </a:solidFill>
                <a:latin typeface="+mn-ea"/>
              </a:rPr>
              <a:t>5</a:t>
            </a:r>
            <a:r>
              <a:rPr lang="zh-CN" altLang="en-US" sz="2400" strike="noStrike" noProof="1">
                <a:solidFill>
                  <a:srgbClr val="FFFF00"/>
                </a:solidFill>
                <a:latin typeface="+mn-ea"/>
              </a:rPr>
              <a:t>）单音节词转换成双音节词，要多拟几个词语以备选择。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41375" y="618992"/>
          <a:ext cx="8559165" cy="4077335"/>
        </p:xfrm>
        <a:graphic>
          <a:graphicData uri="http://schemas.openxmlformats.org/drawingml/2006/table">
            <a:tbl>
              <a:tblPr/>
              <a:tblGrid>
                <a:gridCol w="1805305"/>
                <a:gridCol w="4001770"/>
                <a:gridCol w="607695"/>
                <a:gridCol w="625475"/>
                <a:gridCol w="885190"/>
                <a:gridCol w="633730"/>
              </a:tblGrid>
              <a:tr h="625475">
                <a:tc gridSpan="3">
                  <a:txBody>
                    <a:bodyPr/>
                    <a:lstStyle/>
                    <a:p>
                      <a:pPr algn="ctr" fontAlgn="ctr"/>
                      <a:r>
                        <a:rPr lang="zh-CN" altLang="en-US" sz="2100" b="1" i="0" u="none" strike="noStrike" dirty="0">
                          <a:solidFill>
                            <a:schemeClr val="tx1"/>
                          </a:solidFill>
                          <a:effectLst/>
                          <a:latin typeface="等线" panose="02010600030101010101" pitchFamily="2" charset="-122"/>
                          <a:ea typeface="等线" panose="02010600030101010101" pitchFamily="2" charset="-122"/>
                        </a:rPr>
                        <a:t>题目信息</a:t>
                      </a:r>
                    </a:p>
                  </a:txBody>
                  <a:tcPr marL="7143" marR="7143" marT="7143" marB="0" anchor="ctr">
                    <a:lnL>
                      <a:noFill/>
                    </a:lnL>
                    <a:lnR>
                      <a:noFill/>
                    </a:lnR>
                    <a:lnT>
                      <a:noFill/>
                    </a:lnT>
                    <a:lnB>
                      <a:noFill/>
                    </a:lnB>
                    <a:solidFill>
                      <a:schemeClr val="accent1">
                        <a:lumMod val="60000"/>
                        <a:lumOff val="40000"/>
                      </a:schemeClr>
                    </a:solidFill>
                  </a:tcPr>
                </a:tc>
                <a:tc hMerge="1">
                  <a:txBody>
                    <a:bodyPr/>
                    <a:lstStyle/>
                    <a:p>
                      <a:endParaRPr lang="zh-CN"/>
                    </a:p>
                  </a:txBody>
                  <a:tcPr/>
                </a:tc>
                <a:tc hMerge="1">
                  <a:txBody>
                    <a:bodyPr/>
                    <a:lstStyle/>
                    <a:p>
                      <a:endParaRPr lang="zh-CN"/>
                    </a:p>
                  </a:txBody>
                  <a:tcPr/>
                </a:tc>
                <a:tc gridSpan="3">
                  <a:txBody>
                    <a:bodyPr/>
                    <a:lstStyle/>
                    <a:p>
                      <a:pPr algn="ctr" fontAlgn="ctr"/>
                      <a:r>
                        <a:rPr lang="zh-CN" altLang="en-US" sz="2100" b="1" i="0" u="none" strike="noStrike" dirty="0">
                          <a:solidFill>
                            <a:schemeClr val="tx1"/>
                          </a:solidFill>
                          <a:effectLst/>
                          <a:latin typeface="等线" panose="02010600030101010101" pitchFamily="2" charset="-122"/>
                          <a:ea typeface="等线" panose="02010600030101010101" pitchFamily="2" charset="-122"/>
                        </a:rPr>
                        <a:t>考点考向</a:t>
                      </a:r>
                    </a:p>
                  </a:txBody>
                  <a:tcPr marL="7143" marR="7143" marT="7143" marB="0" anchor="ctr">
                    <a:lnL>
                      <a:noFill/>
                    </a:lnL>
                    <a:lnR>
                      <a:noFill/>
                    </a:lnR>
                    <a:lnT>
                      <a:noFill/>
                    </a:lnT>
                    <a:lnB>
                      <a:noFill/>
                    </a:lnB>
                    <a:solidFill>
                      <a:schemeClr val="accent1">
                        <a:lumMod val="60000"/>
                        <a:lumOff val="40000"/>
                      </a:schemeClr>
                    </a:solidFill>
                  </a:tcPr>
                </a:tc>
                <a:tc hMerge="1">
                  <a:txBody>
                    <a:bodyPr/>
                    <a:lstStyle/>
                    <a:p>
                      <a:endParaRPr lang="zh-CN"/>
                    </a:p>
                  </a:txBody>
                  <a:tcPr/>
                </a:tc>
                <a:tc hMerge="1">
                  <a:txBody>
                    <a:bodyPr/>
                    <a:lstStyle/>
                    <a:p>
                      <a:endParaRPr lang="zh-CN"/>
                    </a:p>
                  </a:txBody>
                  <a:tcPr/>
                </a:tc>
              </a:tr>
              <a:tr h="572770">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年份</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卷别</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选文</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类型</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鉴赏形象</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鉴赏语言和表达技巧</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评价观点态度</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2018·</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Ⅰ</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李贺</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野歌</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唐诗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2018·</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Ⅱ</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陆游</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题醉中所作草书卷后</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宋诗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endParaRPr lang="zh-CN" altLang="en-US" sz="1200" b="1" i="0" u="none" strike="noStrike">
                        <a:solidFill>
                          <a:schemeClr val="tx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chemeClr val="accent1">
                        <a:lumMod val="60000"/>
                        <a:lumOff val="40000"/>
                      </a:schemeClr>
                    </a:solidFill>
                  </a:tcPr>
                </a:tc>
              </a:tr>
              <a:tr h="316230">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2018·</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Ⅲ</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王建</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精卫词</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唐诗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2017·</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Ⅰ</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欧阳修</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礼部贡院阅进士就试</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宋诗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45440">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2017·</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Ⅱ</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苏轼</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送子由使契丹</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宋诗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dirty="0">
                          <a:solidFill>
                            <a:schemeClr val="tx1"/>
                          </a:solidFill>
                          <a:effectLst/>
                          <a:latin typeface="等线" panose="02010600030101010101" pitchFamily="2" charset="-122"/>
                          <a:ea typeface="等线" panose="02010600030101010101" pitchFamily="2" charset="-122"/>
                        </a:rPr>
                        <a:t>2017·</a:t>
                      </a:r>
                      <a:r>
                        <a:rPr lang="zh-CN" altLang="en-US" sz="1200" b="1" i="0" u="none" strike="noStrike" dirty="0">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dirty="0">
                          <a:solidFill>
                            <a:schemeClr val="tx1"/>
                          </a:solidFill>
                          <a:effectLst/>
                          <a:latin typeface="等线" panose="02010600030101010101" pitchFamily="2" charset="-122"/>
                          <a:ea typeface="等线" panose="02010600030101010101" pitchFamily="2" charset="-122"/>
                        </a:rPr>
                        <a:t>Ⅲ</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白居易</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戏赠元九、李十二</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唐诗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endParaRPr lang="zh-CN" altLang="en-US" sz="1200" b="1" i="0" u="none" strike="noStrike" dirty="0">
                        <a:solidFill>
                          <a:schemeClr val="tx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a:solidFill>
                            <a:schemeClr val="tx1"/>
                          </a:solidFill>
                          <a:effectLst/>
                          <a:latin typeface="等线" panose="02010600030101010101" pitchFamily="2" charset="-122"/>
                          <a:ea typeface="等线" panose="02010600030101010101" pitchFamily="2" charset="-122"/>
                        </a:rPr>
                        <a:t>2016·</a:t>
                      </a:r>
                      <a:r>
                        <a:rPr lang="zh-CN" altLang="en-US" sz="1200" b="1" i="0" u="none" strike="noStrike">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a:solidFill>
                            <a:schemeClr val="tx1"/>
                          </a:solidFill>
                          <a:effectLst/>
                          <a:latin typeface="等线" panose="02010600030101010101" pitchFamily="2" charset="-122"/>
                          <a:ea typeface="等线" panose="02010600030101010101" pitchFamily="2" charset="-122"/>
                        </a:rPr>
                        <a:t>Ⅰ</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李白</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金陵望汉江</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唐诗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230">
                <a:tc>
                  <a:txBody>
                    <a:bodyPr/>
                    <a:lstStyle/>
                    <a:p>
                      <a:pPr algn="ctr" fontAlgn="ctr"/>
                      <a:r>
                        <a:rPr lang="en-US" altLang="zh-CN" sz="1200" b="1" i="0" u="none" strike="noStrike">
                          <a:solidFill>
                            <a:schemeClr val="tx1"/>
                          </a:solidFill>
                          <a:effectLst/>
                          <a:latin typeface="等线" panose="02010600030101010101" pitchFamily="2" charset="-122"/>
                          <a:ea typeface="等线" panose="02010600030101010101" pitchFamily="2" charset="-122"/>
                        </a:rPr>
                        <a:t>2016·</a:t>
                      </a:r>
                      <a:r>
                        <a:rPr lang="zh-CN" altLang="en-US" sz="1200" b="1" i="0" u="none" strike="noStrike">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a:solidFill>
                            <a:schemeClr val="tx1"/>
                          </a:solidFill>
                          <a:effectLst/>
                          <a:latin typeface="等线" panose="02010600030101010101" pitchFamily="2" charset="-122"/>
                          <a:ea typeface="等线" panose="02010600030101010101" pitchFamily="2" charset="-122"/>
                        </a:rPr>
                        <a:t>Ⅱ</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杜甫</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丹青引赠曹将军霸</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节选</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唐诗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endParaRPr lang="zh-CN" altLang="en-US" sz="1200" b="1" i="0" u="none" strike="noStrike">
                        <a:solidFill>
                          <a:schemeClr val="tx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r h="316865">
                <a:tc>
                  <a:txBody>
                    <a:bodyPr/>
                    <a:lstStyle/>
                    <a:p>
                      <a:pPr algn="ctr" fontAlgn="ctr"/>
                      <a:r>
                        <a:rPr lang="en-US" altLang="zh-CN" sz="1200" b="1" i="0" u="none" strike="noStrike">
                          <a:solidFill>
                            <a:schemeClr val="tx1"/>
                          </a:solidFill>
                          <a:effectLst/>
                          <a:latin typeface="等线" panose="02010600030101010101" pitchFamily="2" charset="-122"/>
                          <a:ea typeface="等线" panose="02010600030101010101" pitchFamily="2" charset="-122"/>
                        </a:rPr>
                        <a:t>2016·</a:t>
                      </a:r>
                      <a:r>
                        <a:rPr lang="zh-CN" altLang="en-US" sz="1200" b="1" i="0" u="none" strike="noStrike">
                          <a:solidFill>
                            <a:schemeClr val="tx1"/>
                          </a:solidFill>
                          <a:effectLst/>
                          <a:latin typeface="等线" panose="02010600030101010101" pitchFamily="2" charset="-122"/>
                          <a:ea typeface="等线" panose="02010600030101010101" pitchFamily="2" charset="-122"/>
                        </a:rPr>
                        <a:t>全国卷</a:t>
                      </a:r>
                      <a:r>
                        <a:rPr lang="en-US" altLang="zh-CN" sz="1200" b="1" i="0" u="none" strike="noStrike">
                          <a:solidFill>
                            <a:schemeClr val="tx1"/>
                          </a:solidFill>
                          <a:effectLst/>
                          <a:latin typeface="等线" panose="02010600030101010101" pitchFamily="2" charset="-122"/>
                          <a:ea typeface="等线" panose="02010600030101010101" pitchFamily="2" charset="-122"/>
                        </a:rPr>
                        <a:t>Ⅲ</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曹翰</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r>
                        <a:rPr lang="zh-CN" altLang="en-US" sz="1200" b="1" i="0" u="none" strike="noStrike" dirty="0">
                          <a:solidFill>
                            <a:schemeClr val="tx1"/>
                          </a:solidFill>
                          <a:effectLst/>
                          <a:latin typeface="等线" panose="02010600030101010101" pitchFamily="2" charset="-122"/>
                          <a:ea typeface="等线" panose="02010600030101010101" pitchFamily="2" charset="-122"/>
                        </a:rPr>
                        <a:t>内宴奉诏作</a:t>
                      </a:r>
                      <a:r>
                        <a:rPr lang="en-US" altLang="zh-CN"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宋诗</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endParaRPr lang="zh-CN" altLang="en-US" sz="1200" b="1" i="0" u="none" strike="noStrike" dirty="0">
                        <a:solidFill>
                          <a:schemeClr val="tx1"/>
                        </a:solidFill>
                        <a:effectLst/>
                        <a:latin typeface="等线" panose="02010600030101010101" pitchFamily="2" charset="-122"/>
                        <a:ea typeface="等线" panose="02010600030101010101" pitchFamily="2" charset="-122"/>
                      </a:endParaRP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c>
                  <a:txBody>
                    <a:bodyPr/>
                    <a:lstStyle/>
                    <a:p>
                      <a:pPr algn="ctr" fontAlgn="ctr"/>
                      <a:r>
                        <a:rPr lang="zh-CN" altLang="en-US" sz="1200" b="1" i="0" u="none" strike="noStrike" dirty="0">
                          <a:solidFill>
                            <a:schemeClr val="tx1"/>
                          </a:solidFill>
                          <a:effectLst/>
                          <a:latin typeface="等线" panose="02010600030101010101" pitchFamily="2" charset="-122"/>
                          <a:ea typeface="等线" panose="02010600030101010101" pitchFamily="2" charset="-122"/>
                        </a:rPr>
                        <a:t>√</a:t>
                      </a:r>
                    </a:p>
                  </a:txBody>
                  <a:tcPr marL="7143" marR="7143" marT="7143" marB="0" anchor="ctr">
                    <a:lnL>
                      <a:noFill/>
                    </a:lnL>
                    <a:lnR>
                      <a:noFill/>
                    </a:lnR>
                    <a:lnT>
                      <a:noFill/>
                    </a:lnT>
                    <a:lnB>
                      <a:noFill/>
                    </a:lnB>
                    <a:solidFill>
                      <a:schemeClr val="accent1">
                        <a:lumMod val="60000"/>
                        <a:lumOff val="40000"/>
                      </a:schemeClr>
                    </a:solidFill>
                  </a:tcPr>
                </a:tc>
              </a:tr>
            </a:tbl>
          </a:graphicData>
        </a:graphic>
      </p:graphicFrame>
      <p:sp>
        <p:nvSpPr>
          <p:cNvPr id="5" name="矩形 4"/>
          <p:cNvSpPr/>
          <p:nvPr/>
        </p:nvSpPr>
        <p:spPr>
          <a:xfrm>
            <a:off x="376178" y="66193"/>
            <a:ext cx="5544273" cy="553085"/>
          </a:xfrm>
          <a:prstGeom prst="rect">
            <a:avLst/>
          </a:prstGeom>
        </p:spPr>
        <p:txBody>
          <a:bodyPr wrap="square">
            <a:spAutoFit/>
          </a:bodyPr>
          <a:lstStyle/>
          <a:p>
            <a:r>
              <a:rPr lang="zh-CN" altLang="en-US" sz="3000" b="1" dirty="0">
                <a:solidFill>
                  <a:srgbClr val="FFC000"/>
                </a:solidFill>
                <a:latin typeface="Calibri Light"/>
                <a:cs typeface="+mj-cs"/>
              </a:rPr>
              <a:t>近三年诗歌鉴赏题命题汇总</a:t>
            </a:r>
            <a:endParaRPr lang="zh-CN" altLang="en-US" sz="1015" dirty="0">
              <a:solidFill>
                <a:srgbClr val="FFC000"/>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80645"/>
            <a:ext cx="7886700" cy="993775"/>
          </a:xfrm>
        </p:spPr>
        <p:txBody>
          <a:bodyPr/>
          <a:lstStyle/>
          <a:p>
            <a:r>
              <a:rPr lang="zh-CN" altLang="en-US" b="1" dirty="0">
                <a:solidFill>
                  <a:schemeClr val="bg1"/>
                </a:solidFill>
              </a:rPr>
              <a:t>近三年诗歌鉴赏题命题特点</a:t>
            </a:r>
          </a:p>
        </p:txBody>
      </p:sp>
      <p:graphicFrame>
        <p:nvGraphicFramePr>
          <p:cNvPr id="4" name="表格 3"/>
          <p:cNvGraphicFramePr>
            <a:graphicFrameLocks noGrp="1"/>
          </p:cNvGraphicFramePr>
          <p:nvPr/>
        </p:nvGraphicFramePr>
        <p:xfrm>
          <a:off x="375203" y="1026319"/>
          <a:ext cx="8211820" cy="3840480"/>
        </p:xfrm>
        <a:graphic>
          <a:graphicData uri="http://schemas.openxmlformats.org/drawingml/2006/table">
            <a:tbl>
              <a:tblPr/>
              <a:tblGrid>
                <a:gridCol w="553720"/>
                <a:gridCol w="7658100"/>
              </a:tblGrid>
              <a:tr h="3840480">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2100" b="1" dirty="0">
                          <a:solidFill>
                            <a:schemeClr val="bg1"/>
                          </a:solidFill>
                          <a:effectLst/>
                          <a:latin typeface="Times New Roman" panose="02020603050405020304"/>
                          <a:cs typeface="Times New Roman" panose="02020603050405020304"/>
                        </a:rPr>
                        <a:t>命题规律</a:t>
                      </a:r>
                    </a:p>
                  </a:txBody>
                  <a:tcPr marL="6088" marR="60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2100" b="1" dirty="0">
                          <a:solidFill>
                            <a:schemeClr val="bg1"/>
                          </a:solidFill>
                          <a:effectLst/>
                          <a:latin typeface="Times New Roman" panose="02020603050405020304"/>
                          <a:cs typeface="Times New Roman" panose="02020603050405020304"/>
                        </a:rPr>
                        <a:t>1.</a:t>
                      </a:r>
                      <a:r>
                        <a:rPr lang="zh-CN" sz="2100" b="1" dirty="0">
                          <a:solidFill>
                            <a:srgbClr val="FF0000"/>
                          </a:solidFill>
                          <a:effectLst/>
                          <a:latin typeface="Times New Roman" panose="02020603050405020304"/>
                          <a:cs typeface="Times New Roman" panose="02020603050405020304"/>
                        </a:rPr>
                        <a:t>从体裁上看</a:t>
                      </a:r>
                      <a:r>
                        <a:rPr lang="zh-CN" sz="2100" b="1" dirty="0">
                          <a:solidFill>
                            <a:schemeClr val="bg1"/>
                          </a:solidFill>
                          <a:effectLst/>
                          <a:latin typeface="Times New Roman" panose="02020603050405020304"/>
                          <a:cs typeface="Times New Roman" panose="02020603050405020304"/>
                        </a:rPr>
                        <a:t>，所选诗歌以唐诗、宋诗为主。名家非名篇作品成为考查热点，有时也会涉及非名家的名篇作品。与以往侧重律诗的体裁不同，</a:t>
                      </a:r>
                      <a:r>
                        <a:rPr lang="en-US" sz="2100" b="1" dirty="0">
                          <a:solidFill>
                            <a:schemeClr val="bg1"/>
                          </a:solidFill>
                          <a:effectLst/>
                          <a:latin typeface="Times New Roman" panose="02020603050405020304"/>
                          <a:cs typeface="Times New Roman" panose="02020603050405020304"/>
                        </a:rPr>
                        <a:t>2018</a:t>
                      </a:r>
                      <a:r>
                        <a:rPr lang="zh-CN" sz="2100" b="1" dirty="0">
                          <a:solidFill>
                            <a:schemeClr val="bg1"/>
                          </a:solidFill>
                          <a:effectLst/>
                          <a:latin typeface="Times New Roman" panose="02020603050405020304"/>
                          <a:cs typeface="Times New Roman" panose="02020603050405020304"/>
                        </a:rPr>
                        <a:t>年新课标全国卷两首为古风，有效避免了猜想、押题。</a:t>
                      </a:r>
                      <a:endParaRPr lang="zh-CN" sz="2100" dirty="0">
                        <a:solidFill>
                          <a:schemeClr val="bg1"/>
                        </a:solidFill>
                        <a:effectLst/>
                        <a:latin typeface="Calibri" panose="020F0502020204030204"/>
                        <a:cs typeface="Times New Roman" panose="02020603050405020304"/>
                      </a:endParaRPr>
                    </a:p>
                    <a:p>
                      <a:pPr>
                        <a:lnSpc>
                          <a:spcPct val="150000"/>
                        </a:lnSpc>
                      </a:pPr>
                      <a:r>
                        <a:rPr lang="en-US" sz="2100" b="1" dirty="0">
                          <a:solidFill>
                            <a:schemeClr val="bg1"/>
                          </a:solidFill>
                          <a:effectLst/>
                          <a:latin typeface="Times New Roman" panose="02020603050405020304"/>
                          <a:cs typeface="Times New Roman" panose="02020603050405020304"/>
                        </a:rPr>
                        <a:t>2.</a:t>
                      </a:r>
                      <a:r>
                        <a:rPr lang="zh-CN" altLang="en-US" sz="2100" b="1" kern="1200" dirty="0">
                          <a:solidFill>
                            <a:srgbClr val="FF0000"/>
                          </a:solidFill>
                          <a:effectLst/>
                          <a:latin typeface="Times New Roman" panose="02020603050405020304"/>
                          <a:ea typeface="+mn-ea"/>
                          <a:cs typeface="Times New Roman" panose="02020603050405020304"/>
                        </a:rPr>
                        <a:t>从题材上看</a:t>
                      </a:r>
                      <a:r>
                        <a:rPr lang="zh-CN" sz="2100" b="1" dirty="0">
                          <a:solidFill>
                            <a:schemeClr val="bg1"/>
                          </a:solidFill>
                          <a:effectLst/>
                          <a:latin typeface="Times New Roman" panose="02020603050405020304"/>
                          <a:cs typeface="Times New Roman" panose="02020603050405020304"/>
                        </a:rPr>
                        <a:t>，即事抒怀诗、咏史怀古诗、羁旅思乡诗等写景抒情言志类诗歌成为命题首选和考查重点。</a:t>
                      </a:r>
                      <a:endParaRPr lang="zh-CN" sz="2100" dirty="0">
                        <a:solidFill>
                          <a:schemeClr val="bg1"/>
                        </a:solidFill>
                        <a:effectLst/>
                        <a:latin typeface="Calibri" panose="020F0502020204030204"/>
                        <a:cs typeface="Times New Roman" panose="02020603050405020304"/>
                      </a:endParaRPr>
                    </a:p>
                    <a:p>
                      <a:pPr>
                        <a:lnSpc>
                          <a:spcPct val="150000"/>
                        </a:lnSpc>
                      </a:pPr>
                      <a:r>
                        <a:rPr lang="en-US" sz="2100" b="1" dirty="0">
                          <a:solidFill>
                            <a:schemeClr val="bg1"/>
                          </a:solidFill>
                          <a:effectLst/>
                          <a:latin typeface="Times New Roman" panose="02020603050405020304"/>
                          <a:cs typeface="Times New Roman" panose="02020603050405020304"/>
                        </a:rPr>
                        <a:t>3.</a:t>
                      </a:r>
                      <a:r>
                        <a:rPr lang="zh-CN" altLang="en-US" sz="2100" b="1" kern="1200" dirty="0">
                          <a:solidFill>
                            <a:srgbClr val="FF0000"/>
                          </a:solidFill>
                          <a:effectLst/>
                          <a:latin typeface="Times New Roman" panose="02020603050405020304"/>
                          <a:ea typeface="+mn-ea"/>
                          <a:cs typeface="Times New Roman" panose="02020603050405020304"/>
                        </a:rPr>
                        <a:t>从考点上看</a:t>
                      </a:r>
                      <a:r>
                        <a:rPr lang="zh-CN" sz="2100" b="1" dirty="0">
                          <a:solidFill>
                            <a:schemeClr val="bg1"/>
                          </a:solidFill>
                          <a:effectLst/>
                          <a:latin typeface="Times New Roman" panose="02020603050405020304"/>
                          <a:cs typeface="Times New Roman" panose="02020603050405020304"/>
                        </a:rPr>
                        <a:t>，重点考查思想感情和表达技巧，题目设置近两年为一选择一简答。</a:t>
                      </a:r>
                    </a:p>
                  </a:txBody>
                  <a:tcPr marL="6088" marR="60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58369"/>
          <p:cNvSpPr/>
          <p:nvPr/>
        </p:nvSpPr>
        <p:spPr>
          <a:xfrm>
            <a:off x="1041559" y="528161"/>
            <a:ext cx="7286149" cy="460375"/>
          </a:xfrm>
          <a:prstGeom prst="rect">
            <a:avLst/>
          </a:prstGeom>
          <a:solidFill>
            <a:schemeClr val="bg1"/>
          </a:solidFill>
          <a:ln w="9525">
            <a:noFill/>
          </a:ln>
        </p:spPr>
        <p:txBody>
          <a:bodyPr wrap="square">
            <a:spAutoFit/>
            <a:scene3d>
              <a:camera prst="orthographicFront"/>
              <a:lightRig rig="threePt" dir="t"/>
            </a:scene3d>
          </a:bodyPr>
          <a:lstStyle/>
          <a:p>
            <a:pPr algn="ctr">
              <a:buNone/>
            </a:pPr>
            <a:r>
              <a:rPr lang="zh-CN" altLang="en-US" sz="2400" b="1" dirty="0">
                <a:ln w="22225">
                  <a:solidFill>
                    <a:schemeClr val="accent2"/>
                  </a:solidFill>
                  <a:prstDash val="solid"/>
                </a:ln>
                <a:solidFill>
                  <a:schemeClr val="accent2">
                    <a:lumMod val="40000"/>
                    <a:lumOff val="60000"/>
                  </a:schemeClr>
                </a:solidFill>
                <a:effectLst/>
                <a:latin typeface="+mj-lt"/>
                <a:ea typeface="+mj-ea"/>
                <a:cs typeface="+mj-cs"/>
              </a:rPr>
              <a:t>古诗鉴赏：高考不只是做题的苟且，还有诗和远方。</a:t>
            </a:r>
          </a:p>
        </p:txBody>
      </p:sp>
      <p:pic>
        <p:nvPicPr>
          <p:cNvPr id="58372" name="图片 58371" descr="5380767691536501388546.png"/>
          <p:cNvPicPr>
            <a:picLocks noChangeAspect="1"/>
          </p:cNvPicPr>
          <p:nvPr/>
        </p:nvPicPr>
        <p:blipFill>
          <a:blip r:embed="rId2" cstate="print"/>
          <a:stretch>
            <a:fillRect/>
          </a:stretch>
        </p:blipFill>
        <p:spPr>
          <a:xfrm>
            <a:off x="1042035" y="1651635"/>
            <a:ext cx="7093744" cy="2223135"/>
          </a:xfrm>
          <a:prstGeom prst="rect">
            <a:avLst/>
          </a:prstGeom>
          <a:solidFill>
            <a:srgbClr val="006666">
              <a:alpha val="1000"/>
            </a:srgbClr>
          </a:solidFill>
          <a:ln w="9525">
            <a:noFill/>
          </a:ln>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1337310" y="1079659"/>
            <a:ext cx="1369219" cy="3303985"/>
          </a:xfrm>
          <a:prstGeom prst="rect">
            <a:avLst/>
          </a:prstGeom>
          <a:solidFill>
            <a:srgbClr val="E0AD12">
              <a:alpha val="0"/>
            </a:srgbClr>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a:buNone/>
            </a:pPr>
            <a:r>
              <a:rPr lang="zh-CN" altLang="en-US" sz="3000" dirty="0">
                <a:solidFill>
                  <a:srgbClr val="FF0000"/>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体悟</a:t>
            </a:r>
          </a:p>
          <a:p>
            <a:pPr>
              <a:buNone/>
            </a:pPr>
            <a:r>
              <a:rPr lang="zh-CN" altLang="en-US" sz="3000" dirty="0">
                <a:solidFill>
                  <a:srgbClr val="FF0000"/>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诗意</a:t>
            </a:r>
          </a:p>
          <a:p>
            <a:pPr>
              <a:buNone/>
            </a:pPr>
            <a:r>
              <a:rPr lang="zh-CN" altLang="en-US" sz="3000" dirty="0">
                <a:solidFill>
                  <a:srgbClr val="FF0000"/>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基本</a:t>
            </a:r>
          </a:p>
          <a:p>
            <a:pPr>
              <a:buNone/>
            </a:pPr>
            <a:r>
              <a:rPr lang="zh-CN" altLang="en-US" sz="3000" dirty="0">
                <a:solidFill>
                  <a:srgbClr val="FF0000"/>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路径</a:t>
            </a:r>
            <a:r>
              <a:rPr lang="zh-CN" altLang="en-US" sz="3000" dirty="0">
                <a:solidFill>
                  <a:srgbClr val="FF0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 </a:t>
            </a:r>
          </a:p>
          <a:p>
            <a:pPr eaLnBrk="0" hangingPunct="0">
              <a:lnSpc>
                <a:spcPct val="85000"/>
              </a:lnSpc>
              <a:spcBef>
                <a:spcPct val="30000"/>
              </a:spcBef>
              <a:buNone/>
            </a:pPr>
            <a:endParaRPr lang="zh-CN" altLang="en-US" sz="3000" dirty="0">
              <a:solidFill>
                <a:srgbClr val="FF0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107523" name="燕尾形 107522"/>
          <p:cNvSpPr/>
          <p:nvPr/>
        </p:nvSpPr>
        <p:spPr>
          <a:xfrm>
            <a:off x="3031331" y="1629966"/>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4" name="燕尾形 107523"/>
          <p:cNvSpPr/>
          <p:nvPr/>
        </p:nvSpPr>
        <p:spPr>
          <a:xfrm>
            <a:off x="3031331" y="2158604"/>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5" name="燕尾形 107524"/>
          <p:cNvSpPr/>
          <p:nvPr/>
        </p:nvSpPr>
        <p:spPr>
          <a:xfrm>
            <a:off x="3031331" y="2644379"/>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6" name="燕尾形 107525"/>
          <p:cNvSpPr/>
          <p:nvPr/>
        </p:nvSpPr>
        <p:spPr>
          <a:xfrm>
            <a:off x="3042047" y="3130154"/>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7" name="燕尾形 107526"/>
          <p:cNvSpPr/>
          <p:nvPr/>
        </p:nvSpPr>
        <p:spPr>
          <a:xfrm>
            <a:off x="3042047" y="3575447"/>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8" name="燕尾形 107527"/>
          <p:cNvSpPr/>
          <p:nvPr/>
        </p:nvSpPr>
        <p:spPr>
          <a:xfrm>
            <a:off x="3031331" y="4111229"/>
            <a:ext cx="288131" cy="28575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sp>
        <p:nvSpPr>
          <p:cNvPr id="107529" name="燕尾形 107528"/>
          <p:cNvSpPr/>
          <p:nvPr/>
        </p:nvSpPr>
        <p:spPr>
          <a:xfrm>
            <a:off x="3031331" y="1092994"/>
            <a:ext cx="284560" cy="285750"/>
          </a:xfrm>
          <a:prstGeom prst="chevron">
            <a:avLst>
              <a:gd name="adj" fmla="val 25000"/>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1800">
              <a:solidFill>
                <a:srgbClr val="FF0000"/>
              </a:solidFill>
              <a:latin typeface="Times New Roman" panose="02020603050405020304" pitchFamily="18" charset="0"/>
              <a:ea typeface="宋体" panose="02010600030101010101" pitchFamily="2" charset="-122"/>
            </a:endParaRPr>
          </a:p>
        </p:txBody>
      </p:sp>
      <p:grpSp>
        <p:nvGrpSpPr>
          <p:cNvPr id="107530" name="组合 107529"/>
          <p:cNvGrpSpPr/>
          <p:nvPr/>
        </p:nvGrpSpPr>
        <p:grpSpPr>
          <a:xfrm>
            <a:off x="3640694" y="915353"/>
            <a:ext cx="4232672" cy="3468291"/>
            <a:chOff x="2025" y="822"/>
            <a:chExt cx="3555" cy="2913"/>
          </a:xfrm>
          <a:solidFill>
            <a:srgbClr val="006666"/>
          </a:solidFill>
        </p:grpSpPr>
        <p:sp>
          <p:nvSpPr>
            <p:cNvPr id="107531" name="矩形 107530"/>
            <p:cNvSpPr/>
            <p:nvPr/>
          </p:nvSpPr>
          <p:spPr>
            <a:xfrm>
              <a:off x="2030" y="1254"/>
              <a:ext cx="3550"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t" anchorCtr="1"/>
            <a:lstStyle/>
            <a:p>
              <a:pPr eaLnBrk="0" hangingPunct="0">
                <a:lnSpc>
                  <a:spcPct val="85000"/>
                </a:lnSpc>
                <a:spcBef>
                  <a:spcPct val="30000"/>
                </a:spcBef>
                <a:buNone/>
              </a:pPr>
              <a:r>
                <a:rPr lang="zh-CN" altLang="en-US" sz="1800" dirty="0">
                  <a:solidFill>
                    <a:schemeClr val="bg1"/>
                  </a:solidFill>
                  <a:latin typeface="华文新魏" panose="02010800040101010101" pitchFamily="2" charset="-122"/>
                  <a:ea typeface="华文新魏" panose="02010800040101010101" pitchFamily="2" charset="-122"/>
                </a:rPr>
                <a:t>㈡</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看作者，知人论世明诗风</a:t>
              </a:r>
              <a:r>
                <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a:p>
              <a:pPr eaLnBrk="0" hangingPunct="0">
                <a:lnSpc>
                  <a:spcPct val="85000"/>
                </a:lnSpc>
                <a:spcBef>
                  <a:spcPct val="30000"/>
                </a:spcBef>
                <a:buNone/>
              </a:pPr>
              <a:endPar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a:p>
              <a:pPr eaLnBrk="0" hangingPunct="0">
                <a:lnSpc>
                  <a:spcPct val="85000"/>
                </a:lnSpc>
                <a:spcBef>
                  <a:spcPct val="30000"/>
                </a:spcBef>
                <a:buNone/>
              </a:pPr>
              <a:endParaRPr lang="en-US" altLang="zh-CN" sz="1200" dirty="0">
                <a:solidFill>
                  <a:srgbClr val="FFFFFF"/>
                </a:solidFill>
                <a:latin typeface="Arial" panose="020B0604020202020204" pitchFamily="34" charset="0"/>
              </a:endParaRPr>
            </a:p>
          </p:txBody>
        </p:sp>
        <p:sp>
          <p:nvSpPr>
            <p:cNvPr id="107532" name="矩形 107531"/>
            <p:cNvSpPr/>
            <p:nvPr/>
          </p:nvSpPr>
          <p:spPr>
            <a:xfrm>
              <a:off x="2025" y="1697"/>
              <a:ext cx="3555" cy="35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r>
                <a:rPr lang="zh-CN" altLang="en-US" sz="1800">
                  <a:solidFill>
                    <a:schemeClr val="bg1"/>
                  </a:solidFill>
                  <a:latin typeface="华文新魏" panose="02010800040101010101" pitchFamily="2" charset="-122"/>
                  <a:ea typeface="华文新魏" panose="02010800040101010101" pitchFamily="2" charset="-122"/>
                </a:rPr>
                <a:t>㈢读诗</a:t>
              </a:r>
              <a:r>
                <a:rPr lang="zh-CN" altLang="en-US" sz="1800">
                  <a:solidFill>
                    <a:schemeClr val="bg1"/>
                  </a:solidFill>
                  <a:latin typeface="华文新魏" panose="02010800040101010101" pitchFamily="2" charset="-122"/>
                  <a:ea typeface="华文新魏" panose="02010800040101010101" pitchFamily="2" charset="-122"/>
                  <a:sym typeface="Arial" panose="020B0604020202020204" pitchFamily="34" charset="0"/>
                </a:rPr>
                <a:t>，明常识，懂诗家语</a:t>
              </a:r>
              <a:r>
                <a:rPr lang="en-US" altLang="zh-CN" sz="18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3" name="矩形 107532"/>
            <p:cNvSpPr/>
            <p:nvPr/>
          </p:nvSpPr>
          <p:spPr>
            <a:xfrm>
              <a:off x="2025" y="2117"/>
              <a:ext cx="3555"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r>
                <a:rPr lang="en-US" altLang="zh-CN" sz="1200" dirty="0">
                  <a:solidFill>
                    <a:srgbClr val="FFFFFF"/>
                  </a:solidFill>
                  <a:latin typeface="Arial" panose="020B0604020202020204" pitchFamily="34" charset="0"/>
                </a:rPr>
                <a:t> </a:t>
              </a:r>
              <a:r>
                <a:rPr lang="zh-CN" altLang="en-US" sz="1800" dirty="0">
                  <a:solidFill>
                    <a:schemeClr val="bg1"/>
                  </a:solidFill>
                  <a:latin typeface="华文新魏" panose="02010800040101010101" pitchFamily="2" charset="-122"/>
                  <a:ea typeface="华文新魏" panose="02010800040101010101" pitchFamily="2" charset="-122"/>
                </a:rPr>
                <a:t>㈣</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看注解，抓暗示语除障碍</a:t>
              </a:r>
              <a:r>
                <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4" name="矩形 107533"/>
            <p:cNvSpPr/>
            <p:nvPr/>
          </p:nvSpPr>
          <p:spPr>
            <a:xfrm>
              <a:off x="2036" y="2536"/>
              <a:ext cx="3544"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r>
                <a:rPr lang="zh-CN" altLang="en-US" sz="1800" dirty="0">
                  <a:solidFill>
                    <a:schemeClr val="bg1"/>
                  </a:solidFill>
                  <a:latin typeface="华文新魏" panose="02010800040101010101" pitchFamily="2" charset="-122"/>
                  <a:ea typeface="华文新魏" panose="02010800040101010101" pitchFamily="2" charset="-122"/>
                </a:rPr>
                <a:t>㈤</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看字词，把握情感关键词</a:t>
              </a:r>
              <a:r>
                <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5" name="矩形 107534"/>
            <p:cNvSpPr/>
            <p:nvPr/>
          </p:nvSpPr>
          <p:spPr>
            <a:xfrm>
              <a:off x="2036" y="2963"/>
              <a:ext cx="3544" cy="35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r>
                <a:rPr lang="zh-CN" altLang="en-US" sz="1800" dirty="0">
                  <a:solidFill>
                    <a:schemeClr val="bg1"/>
                  </a:solidFill>
                  <a:latin typeface="华文新魏" panose="02010800040101010101" pitchFamily="2" charset="-122"/>
                  <a:ea typeface="华文新魏" panose="02010800040101010101" pitchFamily="2" charset="-122"/>
                </a:rPr>
                <a:t>㈥</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看意象，把握其特定含意</a:t>
              </a:r>
              <a:r>
                <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6" name="矩形 107535"/>
            <p:cNvSpPr/>
            <p:nvPr/>
          </p:nvSpPr>
          <p:spPr>
            <a:xfrm>
              <a:off x="2046" y="3399"/>
              <a:ext cx="3534" cy="33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endParaRPr lang="en-US" altLang="zh-CN" sz="1200" dirty="0">
                <a:solidFill>
                  <a:srgbClr val="FFFFFF"/>
                </a:solidFill>
                <a:latin typeface="Arial" panose="020B0604020202020204" pitchFamily="34" charset="0"/>
              </a:endParaRPr>
            </a:p>
            <a:p>
              <a:pPr eaLnBrk="0" hangingPunct="0">
                <a:lnSpc>
                  <a:spcPct val="85000"/>
                </a:lnSpc>
                <a:spcBef>
                  <a:spcPct val="30000"/>
                </a:spcBef>
                <a:buNone/>
              </a:pPr>
              <a:r>
                <a:rPr lang="en-US" altLang="zh-CN" sz="1800" dirty="0">
                  <a:solidFill>
                    <a:srgbClr val="FFFFFF"/>
                  </a:solidFill>
                  <a:latin typeface="Arial" panose="020B0604020202020204" pitchFamily="34" charset="0"/>
                </a:rPr>
                <a:t> </a:t>
              </a:r>
              <a:r>
                <a:rPr lang="zh-CN" altLang="en-US" sz="1800" dirty="0">
                  <a:solidFill>
                    <a:schemeClr val="bg1"/>
                  </a:solidFill>
                  <a:latin typeface="华文新魏" panose="02010800040101010101" pitchFamily="2" charset="-122"/>
                  <a:ea typeface="华文新魏" panose="02010800040101010101" pitchFamily="2" charset="-122"/>
                </a:rPr>
                <a:t>㈦</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看典故，取用典原来意义。 </a:t>
              </a:r>
            </a:p>
            <a:p>
              <a:pPr eaLnBrk="0" hangingPunct="0">
                <a:lnSpc>
                  <a:spcPct val="85000"/>
                </a:lnSpc>
                <a:spcBef>
                  <a:spcPct val="30000"/>
                </a:spcBef>
                <a:buNone/>
              </a:pPr>
              <a:endParaRPr lang="zh-CN" altLang="en-US" sz="1200" dirty="0">
                <a:solidFill>
                  <a:srgbClr val="FFFFFF"/>
                </a:solidFill>
                <a:latin typeface="Arial" panose="020B0604020202020204" pitchFamily="34" charset="0"/>
                <a:ea typeface="宋体" panose="02010600030101010101" pitchFamily="2" charset="-122"/>
              </a:endParaRPr>
            </a:p>
          </p:txBody>
        </p:sp>
        <p:sp>
          <p:nvSpPr>
            <p:cNvPr id="107537" name="矩形 107536"/>
            <p:cNvSpPr/>
            <p:nvPr/>
          </p:nvSpPr>
          <p:spPr>
            <a:xfrm>
              <a:off x="2030" y="822"/>
              <a:ext cx="3550" cy="33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eaLnBrk="0" hangingPunct="0">
                <a:lnSpc>
                  <a:spcPct val="85000"/>
                </a:lnSpc>
                <a:spcBef>
                  <a:spcPct val="30000"/>
                </a:spcBef>
                <a:buNone/>
              </a:pPr>
              <a:r>
                <a:rPr lang="zh-CN" altLang="en-US" sz="1800" dirty="0">
                  <a:solidFill>
                    <a:schemeClr val="bg1"/>
                  </a:solidFill>
                  <a:latin typeface="华文新魏" panose="02010800040101010101" pitchFamily="2" charset="-122"/>
                  <a:ea typeface="华文新魏" panose="02010800040101010101" pitchFamily="2" charset="-122"/>
                </a:rPr>
                <a:t>㈠</a:t>
              </a:r>
              <a:r>
                <a:rPr lang="zh-CN" altLang="en-US"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看标题，抓题眼，定内容</a:t>
              </a:r>
              <a:r>
                <a:rPr lang="en-US" altLang="zh-CN" sz="1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endParaRPr lang="en-US" altLang="zh-CN" sz="1800" dirty="0">
                <a:solidFill>
                  <a:srgbClr val="FFFFFF"/>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7529"/>
                                        </p:tgtEl>
                                        <p:attrNameLst>
                                          <p:attrName>style.visibility</p:attrName>
                                        </p:attrNameLst>
                                      </p:cBhvr>
                                      <p:to>
                                        <p:strVal val="visible"/>
                                      </p:to>
                                    </p:set>
                                    <p:anim calcmode="lin" valueType="num">
                                      <p:cBhvr additive="base">
                                        <p:cTn id="12" dur="500" fill="hold"/>
                                        <p:tgtEl>
                                          <p:spTgt spid="107529"/>
                                        </p:tgtEl>
                                        <p:attrNameLst>
                                          <p:attrName>ppt_x</p:attrName>
                                        </p:attrNameLst>
                                      </p:cBhvr>
                                      <p:tavLst>
                                        <p:tav tm="0">
                                          <p:val>
                                            <p:strVal val="ppt_x"/>
                                          </p:val>
                                        </p:tav>
                                        <p:tav tm="100000">
                                          <p:val>
                                            <p:strVal val="ppt_x"/>
                                          </p:val>
                                        </p:tav>
                                      </p:tavLst>
                                    </p:anim>
                                    <p:anim calcmode="lin" valueType="num">
                                      <p:cBhvr additive="base">
                                        <p:cTn id="13" dur="500" fill="hold"/>
                                        <p:tgtEl>
                                          <p:spTgt spid="10752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7523"/>
                                        </p:tgtEl>
                                        <p:attrNameLst>
                                          <p:attrName>style.visibility</p:attrName>
                                        </p:attrNameLst>
                                      </p:cBhvr>
                                      <p:to>
                                        <p:strVal val="visible"/>
                                      </p:to>
                                    </p:set>
                                    <p:anim calcmode="lin" valueType="num">
                                      <p:cBhvr additive="base">
                                        <p:cTn id="16" dur="500" fill="hold"/>
                                        <p:tgtEl>
                                          <p:spTgt spid="107523"/>
                                        </p:tgtEl>
                                        <p:attrNameLst>
                                          <p:attrName>ppt_x</p:attrName>
                                        </p:attrNameLst>
                                      </p:cBhvr>
                                      <p:tavLst>
                                        <p:tav tm="0">
                                          <p:val>
                                            <p:strVal val="ppt_x"/>
                                          </p:val>
                                        </p:tav>
                                        <p:tav tm="100000">
                                          <p:val>
                                            <p:strVal val="ppt_x"/>
                                          </p:val>
                                        </p:tav>
                                      </p:tavLst>
                                    </p:anim>
                                    <p:anim calcmode="lin" valueType="num">
                                      <p:cBhvr additive="base">
                                        <p:cTn id="17" dur="500" fill="hold"/>
                                        <p:tgtEl>
                                          <p:spTgt spid="10752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7524"/>
                                        </p:tgtEl>
                                        <p:attrNameLst>
                                          <p:attrName>style.visibility</p:attrName>
                                        </p:attrNameLst>
                                      </p:cBhvr>
                                      <p:to>
                                        <p:strVal val="visible"/>
                                      </p:to>
                                    </p:set>
                                    <p:anim calcmode="lin" valueType="num">
                                      <p:cBhvr additive="base">
                                        <p:cTn id="20" dur="500" fill="hold"/>
                                        <p:tgtEl>
                                          <p:spTgt spid="107524"/>
                                        </p:tgtEl>
                                        <p:attrNameLst>
                                          <p:attrName>ppt_x</p:attrName>
                                        </p:attrNameLst>
                                      </p:cBhvr>
                                      <p:tavLst>
                                        <p:tav tm="0">
                                          <p:val>
                                            <p:strVal val="ppt_x"/>
                                          </p:val>
                                        </p:tav>
                                        <p:tav tm="100000">
                                          <p:val>
                                            <p:strVal val="ppt_x"/>
                                          </p:val>
                                        </p:tav>
                                      </p:tavLst>
                                    </p:anim>
                                    <p:anim calcmode="lin" valueType="num">
                                      <p:cBhvr additive="base">
                                        <p:cTn id="21" dur="500" fill="hold"/>
                                        <p:tgtEl>
                                          <p:spTgt spid="10752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7525"/>
                                        </p:tgtEl>
                                        <p:attrNameLst>
                                          <p:attrName>style.visibility</p:attrName>
                                        </p:attrNameLst>
                                      </p:cBhvr>
                                      <p:to>
                                        <p:strVal val="visible"/>
                                      </p:to>
                                    </p:set>
                                    <p:anim calcmode="lin" valueType="num">
                                      <p:cBhvr additive="base">
                                        <p:cTn id="24" dur="500" fill="hold"/>
                                        <p:tgtEl>
                                          <p:spTgt spid="107525"/>
                                        </p:tgtEl>
                                        <p:attrNameLst>
                                          <p:attrName>ppt_x</p:attrName>
                                        </p:attrNameLst>
                                      </p:cBhvr>
                                      <p:tavLst>
                                        <p:tav tm="0">
                                          <p:val>
                                            <p:strVal val="ppt_x"/>
                                          </p:val>
                                        </p:tav>
                                        <p:tav tm="100000">
                                          <p:val>
                                            <p:strVal val="ppt_x"/>
                                          </p:val>
                                        </p:tav>
                                      </p:tavLst>
                                    </p:anim>
                                    <p:anim calcmode="lin" valueType="num">
                                      <p:cBhvr additive="base">
                                        <p:cTn id="25" dur="500" fill="hold"/>
                                        <p:tgtEl>
                                          <p:spTgt spid="1075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07526"/>
                                        </p:tgtEl>
                                        <p:attrNameLst>
                                          <p:attrName>style.visibility</p:attrName>
                                        </p:attrNameLst>
                                      </p:cBhvr>
                                      <p:to>
                                        <p:strVal val="visible"/>
                                      </p:to>
                                    </p:set>
                                    <p:anim calcmode="lin" valueType="num">
                                      <p:cBhvr additive="base">
                                        <p:cTn id="28" dur="500" fill="hold"/>
                                        <p:tgtEl>
                                          <p:spTgt spid="107526"/>
                                        </p:tgtEl>
                                        <p:attrNameLst>
                                          <p:attrName>ppt_x</p:attrName>
                                        </p:attrNameLst>
                                      </p:cBhvr>
                                      <p:tavLst>
                                        <p:tav tm="0">
                                          <p:val>
                                            <p:strVal val="ppt_x"/>
                                          </p:val>
                                        </p:tav>
                                        <p:tav tm="100000">
                                          <p:val>
                                            <p:strVal val="ppt_x"/>
                                          </p:val>
                                        </p:tav>
                                      </p:tavLst>
                                    </p:anim>
                                    <p:anim calcmode="lin" valueType="num">
                                      <p:cBhvr additive="base">
                                        <p:cTn id="29" dur="500" fill="hold"/>
                                        <p:tgtEl>
                                          <p:spTgt spid="1075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7527"/>
                                        </p:tgtEl>
                                        <p:attrNameLst>
                                          <p:attrName>style.visibility</p:attrName>
                                        </p:attrNameLst>
                                      </p:cBhvr>
                                      <p:to>
                                        <p:strVal val="visible"/>
                                      </p:to>
                                    </p:set>
                                    <p:anim calcmode="lin" valueType="num">
                                      <p:cBhvr additive="base">
                                        <p:cTn id="32" dur="500" fill="hold"/>
                                        <p:tgtEl>
                                          <p:spTgt spid="107527"/>
                                        </p:tgtEl>
                                        <p:attrNameLst>
                                          <p:attrName>ppt_x</p:attrName>
                                        </p:attrNameLst>
                                      </p:cBhvr>
                                      <p:tavLst>
                                        <p:tav tm="0">
                                          <p:val>
                                            <p:strVal val="ppt_x"/>
                                          </p:val>
                                        </p:tav>
                                        <p:tav tm="100000">
                                          <p:val>
                                            <p:strVal val="ppt_x"/>
                                          </p:val>
                                        </p:tav>
                                      </p:tavLst>
                                    </p:anim>
                                    <p:anim calcmode="lin" valueType="num">
                                      <p:cBhvr additive="base">
                                        <p:cTn id="33" dur="500" fill="hold"/>
                                        <p:tgtEl>
                                          <p:spTgt spid="1075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7528"/>
                                        </p:tgtEl>
                                        <p:attrNameLst>
                                          <p:attrName>style.visibility</p:attrName>
                                        </p:attrNameLst>
                                      </p:cBhvr>
                                      <p:to>
                                        <p:strVal val="visible"/>
                                      </p:to>
                                    </p:set>
                                    <p:anim calcmode="lin" valueType="num">
                                      <p:cBhvr additive="base">
                                        <p:cTn id="36" dur="500" fill="hold"/>
                                        <p:tgtEl>
                                          <p:spTgt spid="107528"/>
                                        </p:tgtEl>
                                        <p:attrNameLst>
                                          <p:attrName>ppt_x</p:attrName>
                                        </p:attrNameLst>
                                      </p:cBhvr>
                                      <p:tavLst>
                                        <p:tav tm="0">
                                          <p:val>
                                            <p:strVal val="ppt_x"/>
                                          </p:val>
                                        </p:tav>
                                        <p:tav tm="100000">
                                          <p:val>
                                            <p:strVal val="ppt_x"/>
                                          </p:val>
                                        </p:tav>
                                      </p:tavLst>
                                    </p:anim>
                                    <p:anim calcmode="lin" valueType="num">
                                      <p:cBhvr additive="base">
                                        <p:cTn id="37" dur="500" fill="hold"/>
                                        <p:tgtEl>
                                          <p:spTgt spid="10752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07530"/>
                                        </p:tgtEl>
                                        <p:attrNameLst>
                                          <p:attrName>style.visibility</p:attrName>
                                        </p:attrNameLst>
                                      </p:cBhvr>
                                      <p:to>
                                        <p:strVal val="visible"/>
                                      </p:to>
                                    </p:set>
                                    <p:animEffect transition="in" filter="diamond(in)">
                                      <p:cBhvr>
                                        <p:cTn id="42" dur="2000"/>
                                        <p:tgtEl>
                                          <p:spTgt spid="107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P spid="107523" grpId="0" bldLvl="0" animBg="1"/>
      <p:bldP spid="107524" grpId="0" bldLvl="0" animBg="1"/>
      <p:bldP spid="107525" grpId="0" bldLvl="0" animBg="1"/>
      <p:bldP spid="107526" grpId="0" bldLvl="0" animBg="1"/>
      <p:bldP spid="107527" grpId="0" bldLvl="0" animBg="1"/>
      <p:bldP spid="107528" grpId="0" bldLvl="0" animBg="1"/>
      <p:bldP spid="10752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pic>
        <p:nvPicPr>
          <p:cNvPr id="13" name="图片 12" descr="008784c4edd8845da5a0a5cbca67203"/>
          <p:cNvPicPr>
            <a:picLocks noChangeAspect="1"/>
          </p:cNvPicPr>
          <p:nvPr/>
        </p:nvPicPr>
        <p:blipFill>
          <a:blip r:embed="rId2" cstate="print"/>
          <a:stretch>
            <a:fillRect/>
          </a:stretch>
        </p:blipFill>
        <p:spPr>
          <a:xfrm>
            <a:off x="17145" y="648970"/>
            <a:ext cx="9123045" cy="4487545"/>
          </a:xfrm>
          <a:prstGeom prst="rect">
            <a:avLst/>
          </a:prstGeom>
        </p:spPr>
      </p:pic>
      <p:sp>
        <p:nvSpPr>
          <p:cNvPr id="18" name="文本框 17"/>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古文及文化常识积累</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1533525" y="666750"/>
            <a:ext cx="6076474" cy="3304223"/>
          </a:xfrm>
          <a:prstGeom prst="rect">
            <a:avLst/>
          </a:prstGeom>
          <a:solidFill>
            <a:schemeClr val="bg1">
              <a:lumMod val="50000"/>
            </a:schemeClr>
          </a:solidFill>
          <a:ln w="25400" cap="flat" cmpd="sng">
            <a:solidFill>
              <a:schemeClr val="bg1">
                <a:lumMod val="50000"/>
              </a:schemeClr>
            </a:solidFill>
            <a:prstDash val="solid"/>
            <a:miter/>
            <a:headEnd type="none" w="med" len="med"/>
            <a:tailEnd type="none" w="med" len="med"/>
          </a:ln>
          <a:effectLst>
            <a:outerShdw dist="107763" dir="2699999" algn="ctr" rotWithShape="0">
              <a:schemeClr val="bg2">
                <a:alpha val="50000"/>
              </a:schemeClr>
            </a:outerShdw>
          </a:effectLst>
        </p:spPr>
        <p:txBody>
          <a:bodyPr lIns="34290" tIns="33337" rIns="34290" bIns="33337" anchor="ctr" anchorCtr="1"/>
          <a:lstStyle/>
          <a:p>
            <a:pPr fontAlgn="auto">
              <a:lnSpc>
                <a:spcPct val="200000"/>
              </a:lnSpc>
              <a:buNone/>
            </a:pPr>
            <a:endParaRPr lang="zh-CN" altLang="en-US" sz="3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a:p>
            <a:pPr fontAlgn="auto">
              <a:lnSpc>
                <a:spcPct val="200000"/>
              </a:lnSpc>
              <a:buNone/>
            </a:pPr>
            <a:r>
              <a:rPr lang="zh-CN" altLang="en-US" sz="3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把古诗当古文读</a:t>
            </a:r>
          </a:p>
          <a:p>
            <a:pPr fontAlgn="auto">
              <a:lnSpc>
                <a:spcPct val="200000"/>
              </a:lnSpc>
              <a:buNone/>
            </a:pPr>
            <a:r>
              <a:rPr lang="zh-CN" altLang="en-US" sz="3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把古诗当散文读</a:t>
            </a:r>
          </a:p>
          <a:p>
            <a:pPr fontAlgn="auto">
              <a:lnSpc>
                <a:spcPct val="200000"/>
              </a:lnSpc>
              <a:buNone/>
            </a:pPr>
            <a:r>
              <a:rPr lang="zh-CN" altLang="en-US" sz="3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把古诗当传记读</a:t>
            </a:r>
          </a:p>
          <a:p>
            <a:pPr eaLnBrk="0" fontAlgn="auto" hangingPunct="0">
              <a:lnSpc>
                <a:spcPct val="200000"/>
              </a:lnSpc>
              <a:spcBef>
                <a:spcPct val="30000"/>
              </a:spcBef>
              <a:buNone/>
            </a:pPr>
            <a:endParaRPr lang="zh-CN" altLang="en-US" sz="3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图片 117761" descr="328591511535893462260.png"/>
          <p:cNvPicPr>
            <a:picLocks noChangeAspect="1"/>
          </p:cNvPicPr>
          <p:nvPr/>
        </p:nvPicPr>
        <p:blipFill>
          <a:blip r:embed="rId2" cstate="print"/>
          <a:stretch>
            <a:fillRect/>
          </a:stretch>
        </p:blipFill>
        <p:spPr>
          <a:xfrm>
            <a:off x="5322094" y="897731"/>
            <a:ext cx="2668191" cy="3645694"/>
          </a:xfrm>
          <a:prstGeom prst="rect">
            <a:avLst/>
          </a:prstGeom>
          <a:noFill/>
          <a:ln w="9525">
            <a:noFill/>
          </a:ln>
        </p:spPr>
      </p:pic>
      <p:sp>
        <p:nvSpPr>
          <p:cNvPr id="117767" name="圆角矩形 117766"/>
          <p:cNvSpPr/>
          <p:nvPr/>
        </p:nvSpPr>
        <p:spPr>
          <a:xfrm>
            <a:off x="1518285" y="1007269"/>
            <a:ext cx="3428048" cy="333279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buNone/>
            </a:pPr>
            <a:r>
              <a:rPr lang="zh-CN" altLang="en-US" sz="1015" dirty="0">
                <a:solidFill>
                  <a:srgbClr val="0000FF"/>
                </a:solidFill>
                <a:latin typeface="迷你简启体" pitchFamily="65" charset="-122"/>
                <a:ea typeface="宋体" panose="02010600030101010101" pitchFamily="2" charset="-122"/>
              </a:rPr>
              <a:t>【</a:t>
            </a:r>
            <a:r>
              <a:rPr lang="en-US" altLang="zh-CN" sz="1015" dirty="0">
                <a:solidFill>
                  <a:srgbClr val="0000FF"/>
                </a:solidFill>
                <a:latin typeface="迷你简启体" pitchFamily="65" charset="-122"/>
              </a:rPr>
              <a:t>2018</a:t>
            </a:r>
            <a:r>
              <a:rPr lang="zh-CN" altLang="en-US" sz="1015" dirty="0">
                <a:solidFill>
                  <a:srgbClr val="0000FF"/>
                </a:solidFill>
                <a:latin typeface="迷你简启体" pitchFamily="65" charset="-122"/>
                <a:ea typeface="迷你简启体" pitchFamily="65" charset="-122"/>
              </a:rPr>
              <a:t>全国</a:t>
            </a:r>
            <a:r>
              <a:rPr lang="en-US" altLang="zh-CN" sz="1015" dirty="0">
                <a:solidFill>
                  <a:srgbClr val="FF0000"/>
                </a:solidFill>
                <a:latin typeface="Arial" panose="020B0604020202020204" pitchFamily="34" charset="0"/>
              </a:rPr>
              <a:t>Ⅰ</a:t>
            </a:r>
            <a:r>
              <a:rPr lang="zh-CN" altLang="en-US" sz="1015" dirty="0">
                <a:solidFill>
                  <a:srgbClr val="0000FF"/>
                </a:solidFill>
                <a:latin typeface="迷你简启体" pitchFamily="65" charset="-122"/>
                <a:ea typeface="迷你简启体" pitchFamily="65" charset="-122"/>
              </a:rPr>
              <a:t>卷</a:t>
            </a:r>
            <a:r>
              <a:rPr lang="zh-CN" altLang="en-US" sz="1015" dirty="0">
                <a:solidFill>
                  <a:srgbClr val="0000FF"/>
                </a:solidFill>
                <a:latin typeface="迷你简启体" pitchFamily="65" charset="-122"/>
                <a:ea typeface="宋体" panose="02010600030101010101" pitchFamily="2" charset="-122"/>
              </a:rPr>
              <a:t>】</a:t>
            </a:r>
          </a:p>
          <a:p>
            <a:pPr>
              <a:buNone/>
            </a:pPr>
            <a:endParaRPr lang="zh-CN" altLang="en-US" sz="1015" dirty="0">
              <a:solidFill>
                <a:srgbClr val="0000FF"/>
              </a:solidFill>
              <a:latin typeface="迷你简启体" pitchFamily="65" charset="-122"/>
              <a:ea typeface="宋体" panose="02010600030101010101" pitchFamily="2" charset="-122"/>
            </a:endParaRPr>
          </a:p>
          <a:p>
            <a:pPr>
              <a:buNone/>
            </a:pPr>
            <a:r>
              <a:rPr lang="zh-CN" altLang="en-US" sz="1800" dirty="0">
                <a:solidFill>
                  <a:srgbClr val="0000FF"/>
                </a:solidFill>
                <a:latin typeface="黑体" panose="02010609060101010101" pitchFamily="49" charset="-122"/>
                <a:ea typeface="黑体" panose="02010609060101010101" pitchFamily="49" charset="-122"/>
              </a:rPr>
              <a:t>   </a:t>
            </a: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0000FF"/>
                </a:solidFill>
                <a:latin typeface="黑体" panose="02010609060101010101" pitchFamily="49" charset="-122"/>
                <a:ea typeface="黑体" panose="02010609060101010101" pitchFamily="49" charset="-122"/>
              </a:rPr>
              <a:t>野</a:t>
            </a: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FF0000"/>
                </a:solidFill>
                <a:latin typeface="黑体" panose="02010609060101010101" pitchFamily="49" charset="-122"/>
                <a:ea typeface="黑体" panose="02010609060101010101" pitchFamily="49" charset="-122"/>
              </a:rPr>
              <a:t>歌</a:t>
            </a:r>
          </a:p>
          <a:p>
            <a:pPr>
              <a:buNone/>
            </a:pPr>
            <a:r>
              <a:rPr lang="zh-CN" altLang="en-US" sz="1800" dirty="0">
                <a:latin typeface="迷你简启体" pitchFamily="65" charset="-122"/>
                <a:ea typeface="迷你简启体" pitchFamily="65" charset="-122"/>
              </a:rPr>
              <a:t>       唐</a:t>
            </a:r>
            <a:r>
              <a:rPr lang="en-US" altLang="zh-CN" sz="1800" dirty="0">
                <a:latin typeface="迷你简启体" pitchFamily="65" charset="-122"/>
                <a:ea typeface="迷你简启体" pitchFamily="65" charset="-122"/>
              </a:rPr>
              <a:t>·</a:t>
            </a:r>
            <a:r>
              <a:rPr lang="zh-CN" altLang="en-US" sz="1800" dirty="0">
                <a:latin typeface="迷你简启体" pitchFamily="65" charset="-122"/>
                <a:ea typeface="迷你简启体" pitchFamily="65" charset="-122"/>
              </a:rPr>
              <a:t>李贺</a:t>
            </a:r>
          </a:p>
          <a:p>
            <a:pPr>
              <a:buNone/>
            </a:pPr>
            <a:r>
              <a:rPr lang="zh-CN" altLang="en-US" sz="1800" dirty="0">
                <a:solidFill>
                  <a:srgbClr val="0000FF"/>
                </a:solidFill>
                <a:latin typeface="迷你简启体" pitchFamily="65" charset="-122"/>
                <a:ea typeface="迷你简启体" pitchFamily="65" charset="-122"/>
              </a:rPr>
              <a:t>鸦翎 羽箭</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山桑弓</a:t>
            </a:r>
            <a:r>
              <a:rPr lang="zh-CN" altLang="en-US" sz="1800" dirty="0">
                <a:latin typeface="迷你简启体" pitchFamily="65" charset="-122"/>
                <a:ea typeface="迷你简启体" pitchFamily="65" charset="-122"/>
              </a:rPr>
              <a:t>，</a:t>
            </a:r>
          </a:p>
          <a:p>
            <a:pPr>
              <a:buNone/>
            </a:pPr>
            <a:r>
              <a:rPr lang="zh-CN" altLang="en-US" sz="1800" dirty="0">
                <a:solidFill>
                  <a:srgbClr val="FF0000"/>
                </a:solidFill>
                <a:latin typeface="迷你简启体" pitchFamily="65" charset="-122"/>
                <a:ea typeface="迷你简启体" pitchFamily="65" charset="-122"/>
              </a:rPr>
              <a:t>仰天</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射落</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衔</a:t>
            </a:r>
            <a:r>
              <a:rPr lang="zh-CN" altLang="en-US" sz="1800" dirty="0">
                <a:solidFill>
                  <a:srgbClr val="0000FF"/>
                </a:solidFill>
                <a:latin typeface="迷你简启体" pitchFamily="65" charset="-122"/>
                <a:ea typeface="迷你简启体" pitchFamily="65" charset="-122"/>
              </a:rPr>
              <a:t>芦鸿</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麻衣</a:t>
            </a:r>
            <a:r>
              <a:rPr lang="zh-CN" altLang="en-US" sz="1800" dirty="0">
                <a:latin typeface="迷你简启体" pitchFamily="65" charset="-122"/>
                <a:ea typeface="迷你简启体" pitchFamily="65" charset="-122"/>
              </a:rPr>
              <a:t> 黑肥  </a:t>
            </a:r>
            <a:r>
              <a:rPr lang="zh-CN" altLang="en-US" sz="1800" dirty="0">
                <a:solidFill>
                  <a:srgbClr val="FF0000"/>
                </a:solidFill>
                <a:latin typeface="迷你简启体" pitchFamily="65" charset="-122"/>
                <a:ea typeface="迷你简启体" pitchFamily="65" charset="-122"/>
              </a:rPr>
              <a:t>冲</a:t>
            </a:r>
            <a:r>
              <a:rPr lang="zh-CN" altLang="en-US" sz="1800" dirty="0">
                <a:solidFill>
                  <a:srgbClr val="0000FF"/>
                </a:solidFill>
                <a:latin typeface="迷你简启体" pitchFamily="65" charset="-122"/>
                <a:ea typeface="迷你简启体" pitchFamily="65" charset="-122"/>
              </a:rPr>
              <a:t>北风</a:t>
            </a:r>
            <a:r>
              <a:rPr lang="zh-CN" altLang="en-US" sz="1800" dirty="0">
                <a:latin typeface="迷你简启体" pitchFamily="65" charset="-122"/>
                <a:ea typeface="迷你简启体" pitchFamily="65" charset="-122"/>
              </a:rPr>
              <a:t>，</a:t>
            </a:r>
          </a:p>
          <a:p>
            <a:pPr>
              <a:buNone/>
            </a:pPr>
            <a:r>
              <a:rPr lang="zh-CN" altLang="en-US" sz="1800" dirty="0">
                <a:solidFill>
                  <a:srgbClr val="FF0000"/>
                </a:solidFill>
                <a:latin typeface="迷你简启体" pitchFamily="65" charset="-122"/>
                <a:ea typeface="迷你简启体" pitchFamily="65" charset="-122"/>
              </a:rPr>
              <a:t>带</a:t>
            </a:r>
            <a:r>
              <a:rPr lang="zh-CN" altLang="en-US" sz="1800" dirty="0">
                <a:solidFill>
                  <a:srgbClr val="0000FF"/>
                </a:solidFill>
                <a:latin typeface="迷你简启体" pitchFamily="65" charset="-122"/>
                <a:ea typeface="迷你简启体" pitchFamily="65" charset="-122"/>
              </a:rPr>
              <a:t>酒</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日</a:t>
            </a:r>
            <a:r>
              <a:rPr lang="zh-CN" altLang="en-US" sz="1800" dirty="0">
                <a:latin typeface="迷你简启体" pitchFamily="65" charset="-122"/>
                <a:ea typeface="迷你简启体" pitchFamily="65" charset="-122"/>
              </a:rPr>
              <a:t>晚  </a:t>
            </a:r>
            <a:r>
              <a:rPr lang="zh-CN" altLang="en-US" sz="1800" dirty="0">
                <a:solidFill>
                  <a:srgbClr val="FF0000"/>
                </a:solidFill>
                <a:latin typeface="迷你简启体" pitchFamily="65" charset="-122"/>
                <a:ea typeface="迷你简启体" pitchFamily="65" charset="-122"/>
              </a:rPr>
              <a:t>歌</a:t>
            </a:r>
            <a:r>
              <a:rPr lang="zh-CN" altLang="en-US" sz="1800" dirty="0">
                <a:solidFill>
                  <a:srgbClr val="0000FF"/>
                </a:solidFill>
                <a:latin typeface="迷你简启体" pitchFamily="65" charset="-122"/>
                <a:ea typeface="迷你简启体" pitchFamily="65" charset="-122"/>
              </a:rPr>
              <a:t>田中</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男儿</a:t>
            </a:r>
            <a:r>
              <a:rPr lang="zh-CN" altLang="en-US" sz="1800" dirty="0">
                <a:latin typeface="迷你简启体" pitchFamily="65" charset="-122"/>
                <a:ea typeface="迷你简启体" pitchFamily="65" charset="-122"/>
              </a:rPr>
              <a:t> 屈</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  心不</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a:t>
            </a:r>
          </a:p>
          <a:p>
            <a:pPr>
              <a:buNone/>
            </a:pPr>
            <a:r>
              <a:rPr lang="zh-CN" altLang="en-US" sz="1800" dirty="0">
                <a:latin typeface="迷你简启体" pitchFamily="65" charset="-122"/>
                <a:ea typeface="迷你简启体" pitchFamily="65" charset="-122"/>
              </a:rPr>
              <a:t>枯荣 不等  </a:t>
            </a:r>
            <a:r>
              <a:rPr lang="zh-CN" altLang="en-US" sz="1800" dirty="0">
                <a:solidFill>
                  <a:srgbClr val="FF0000"/>
                </a:solidFill>
                <a:latin typeface="迷你简启体" pitchFamily="65" charset="-122"/>
                <a:ea typeface="迷你简启体" pitchFamily="65" charset="-122"/>
              </a:rPr>
              <a:t>嗔</a:t>
            </a:r>
            <a:r>
              <a:rPr lang="zh-CN" altLang="en-US" sz="1800" dirty="0">
                <a:solidFill>
                  <a:srgbClr val="0000FF"/>
                </a:solidFill>
                <a:latin typeface="迷你简启体" pitchFamily="65" charset="-122"/>
                <a:ea typeface="迷你简启体" pitchFamily="65" charset="-122"/>
              </a:rPr>
              <a:t>天公</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寒风</a:t>
            </a:r>
            <a:r>
              <a:rPr lang="zh-CN" altLang="en-US" sz="1800" dirty="0">
                <a:latin typeface="迷你简启体" pitchFamily="65" charset="-122"/>
                <a:ea typeface="迷你简启体" pitchFamily="65" charset="-122"/>
              </a:rPr>
              <a:t> 又</a:t>
            </a:r>
            <a:r>
              <a:rPr lang="zh-CN" altLang="en-US" sz="1800" dirty="0">
                <a:solidFill>
                  <a:srgbClr val="FF0000"/>
                </a:solidFill>
                <a:latin typeface="迷你简启体" pitchFamily="65" charset="-122"/>
                <a:ea typeface="迷你简启体" pitchFamily="65" charset="-122"/>
              </a:rPr>
              <a:t>变为  </a:t>
            </a:r>
            <a:r>
              <a:rPr lang="zh-CN" altLang="en-US" sz="1800" dirty="0">
                <a:solidFill>
                  <a:srgbClr val="0000FF"/>
                </a:solidFill>
                <a:latin typeface="迷你简启体" pitchFamily="65" charset="-122"/>
                <a:ea typeface="迷你简启体" pitchFamily="65" charset="-122"/>
              </a:rPr>
              <a:t>春柳</a:t>
            </a:r>
            <a:r>
              <a:rPr lang="zh-CN" altLang="en-US" sz="1800" dirty="0">
                <a:latin typeface="迷你简启体" pitchFamily="65" charset="-122"/>
                <a:ea typeface="迷你简启体" pitchFamily="65" charset="-122"/>
              </a:rPr>
              <a:t>，</a:t>
            </a:r>
          </a:p>
          <a:p>
            <a:pPr>
              <a:buNone/>
            </a:pPr>
            <a:r>
              <a:rPr lang="zh-CN" altLang="en-US" sz="1800" dirty="0">
                <a:solidFill>
                  <a:srgbClr val="0000FF"/>
                </a:solidFill>
                <a:latin typeface="迷你简启体" pitchFamily="65" charset="-122"/>
                <a:ea typeface="迷你简启体" pitchFamily="65" charset="-122"/>
              </a:rPr>
              <a:t>条条</a:t>
            </a:r>
            <a:r>
              <a:rPr lang="zh-CN" altLang="en-US" sz="1800" dirty="0">
                <a:latin typeface="迷你简启体" pitchFamily="65" charset="-122"/>
                <a:ea typeface="迷你简启体" pitchFamily="65" charset="-122"/>
              </a:rPr>
              <a:t> 看即  </a:t>
            </a:r>
            <a:r>
              <a:rPr lang="zh-CN" altLang="en-US" sz="1800" dirty="0">
                <a:solidFill>
                  <a:srgbClr val="0000FF"/>
                </a:solidFill>
                <a:latin typeface="迷你简启体" pitchFamily="65" charset="-122"/>
                <a:ea typeface="迷你简启体" pitchFamily="65" charset="-122"/>
              </a:rPr>
              <a:t>烟</a:t>
            </a:r>
            <a:r>
              <a:rPr lang="zh-CN" altLang="en-US" sz="1800" dirty="0">
                <a:latin typeface="迷你简启体" pitchFamily="65" charset="-122"/>
                <a:ea typeface="迷你简启体" pitchFamily="65" charset="-122"/>
              </a:rPr>
              <a:t>濛濛。</a:t>
            </a:r>
            <a:endParaRPr lang="zh-CN" altLang="en-US" sz="1015"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0" name="圆角矩形 118789"/>
          <p:cNvSpPr/>
          <p:nvPr/>
        </p:nvSpPr>
        <p:spPr>
          <a:xfrm>
            <a:off x="498475" y="910114"/>
            <a:ext cx="2605088"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buNone/>
            </a:pPr>
            <a:r>
              <a:rPr lang="zh-CN" altLang="en-US" sz="1015" dirty="0">
                <a:solidFill>
                  <a:srgbClr val="0000FF"/>
                </a:solidFill>
                <a:latin typeface="迷你简启体" pitchFamily="65" charset="-122"/>
                <a:ea typeface="宋体" panose="02010600030101010101" pitchFamily="2" charset="-122"/>
              </a:rPr>
              <a:t>【</a:t>
            </a:r>
            <a:r>
              <a:rPr lang="en-US" altLang="zh-CN" sz="1015" dirty="0">
                <a:solidFill>
                  <a:srgbClr val="0000FF"/>
                </a:solidFill>
                <a:latin typeface="迷你简启体" pitchFamily="65" charset="-122"/>
              </a:rPr>
              <a:t>2018</a:t>
            </a:r>
            <a:r>
              <a:rPr lang="zh-CN" altLang="en-US" sz="1015" dirty="0">
                <a:solidFill>
                  <a:srgbClr val="0000FF"/>
                </a:solidFill>
                <a:latin typeface="迷你简启体" pitchFamily="65" charset="-122"/>
                <a:ea typeface="迷你简启体" pitchFamily="65" charset="-122"/>
              </a:rPr>
              <a:t>全国</a:t>
            </a:r>
            <a:r>
              <a:rPr lang="en-US" altLang="zh-CN" sz="1015" dirty="0">
                <a:solidFill>
                  <a:srgbClr val="FF0000"/>
                </a:solidFill>
                <a:latin typeface="Arial" panose="020B0604020202020204" pitchFamily="34" charset="0"/>
              </a:rPr>
              <a:t>Ⅰ</a:t>
            </a:r>
            <a:r>
              <a:rPr lang="zh-CN" altLang="en-US" sz="1015" dirty="0">
                <a:solidFill>
                  <a:srgbClr val="0000FF"/>
                </a:solidFill>
                <a:latin typeface="迷你简启体" pitchFamily="65" charset="-122"/>
                <a:ea typeface="迷你简启体" pitchFamily="65" charset="-122"/>
              </a:rPr>
              <a:t>卷</a:t>
            </a:r>
            <a:r>
              <a:rPr lang="zh-CN" altLang="en-US" sz="1015" dirty="0">
                <a:solidFill>
                  <a:srgbClr val="0000FF"/>
                </a:solidFill>
                <a:latin typeface="迷你简启体" pitchFamily="65" charset="-122"/>
                <a:ea typeface="宋体" panose="02010600030101010101" pitchFamily="2" charset="-122"/>
              </a:rPr>
              <a:t>】</a:t>
            </a:r>
          </a:p>
          <a:p>
            <a:pPr algn="ctr">
              <a:buNone/>
            </a:pPr>
            <a:endParaRPr lang="zh-CN" altLang="en-US" sz="1015"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just">
              <a:buNone/>
            </a:pPr>
            <a:r>
              <a:rPr lang="zh-CN" altLang="en-US" sz="1800" b="1" dirty="0">
                <a:solidFill>
                  <a:srgbClr val="0000FF"/>
                </a:solidFill>
                <a:latin typeface="迷你简启体" pitchFamily="65" charset="-122"/>
                <a:ea typeface="迷你简启体" pitchFamily="65" charset="-122"/>
              </a:rPr>
              <a:t>   鸦翎 羽箭</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just">
              <a:buNone/>
            </a:pPr>
            <a:r>
              <a:rPr lang="zh-CN" altLang="en-US" sz="1800" b="1" dirty="0">
                <a:solidFill>
                  <a:srgbClr val="FF0000"/>
                </a:solidFill>
                <a:latin typeface="迷你简启体" pitchFamily="65" charset="-122"/>
                <a:ea typeface="迷你简启体" pitchFamily="65" charset="-122"/>
              </a:rPr>
              <a:t>   仰天</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麻衣</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黑肥</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solidFill>
                  <a:srgbClr val="000000"/>
                </a:solidFill>
                <a:latin typeface="迷你简启体" pitchFamily="65" charset="-122"/>
                <a:ea typeface="迷你简启体" pitchFamily="65" charset="-122"/>
              </a:rPr>
              <a:t>，</a:t>
            </a:r>
            <a:endParaRPr lang="zh-CN" altLang="en-US" sz="1800" b="1" dirty="0">
              <a:latin typeface="迷你简启体" pitchFamily="65" charset="-122"/>
              <a:ea typeface="迷你简启体" pitchFamily="65" charset="-122"/>
            </a:endParaRPr>
          </a:p>
          <a:p>
            <a:pPr algn="just">
              <a:buNone/>
            </a:pPr>
            <a:r>
              <a:rPr lang="zh-CN" altLang="en-US" sz="1800" b="1" dirty="0">
                <a:solidFill>
                  <a:srgbClr val="FF0000"/>
                </a:solidFill>
                <a:latin typeface="迷你简启体" pitchFamily="65" charset="-122"/>
                <a:ea typeface="迷你简启体" pitchFamily="65" charset="-122"/>
              </a:rPr>
              <a:t>   带</a:t>
            </a:r>
            <a:r>
              <a:rPr lang="zh-CN" altLang="en-US" sz="1800" b="1" dirty="0">
                <a:solidFill>
                  <a:srgbClr val="0000FF"/>
                </a:solidFill>
                <a:latin typeface="迷你简启体" pitchFamily="65" charset="-122"/>
                <a:ea typeface="迷你简启体" pitchFamily="65" charset="-122"/>
              </a:rPr>
              <a:t>酒</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solidFill>
                  <a:srgbClr val="000000"/>
                </a:solidFill>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solidFill>
                  <a:srgbClr val="000000"/>
                </a:solidFill>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男儿</a:t>
            </a:r>
            <a:r>
              <a:rPr lang="zh-CN" altLang="en-US" sz="1800" b="1" dirty="0">
                <a:solidFill>
                  <a:srgbClr val="000000"/>
                </a:solidFill>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a:t>
            </a:r>
          </a:p>
          <a:p>
            <a:pPr algn="just">
              <a:buNone/>
            </a:pPr>
            <a:r>
              <a:rPr lang="zh-CN" altLang="en-US" sz="1800" b="1" dirty="0">
                <a:solidFill>
                  <a:srgbClr val="000000"/>
                </a:solidFill>
                <a:latin typeface="迷你简启体" pitchFamily="65" charset="-122"/>
                <a:ea typeface="迷你简启体" pitchFamily="65" charset="-122"/>
              </a:rPr>
              <a:t>   枯荣 不等  嗔</a:t>
            </a:r>
            <a:r>
              <a:rPr lang="zh-CN" altLang="en-US" sz="1800" b="1" dirty="0">
                <a:solidFill>
                  <a:srgbClr val="0000FF"/>
                </a:solidFill>
                <a:latin typeface="迷你简启体" pitchFamily="65" charset="-122"/>
                <a:ea typeface="迷你简启体" pitchFamily="65" charset="-122"/>
              </a:rPr>
              <a:t>天公</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FF"/>
                </a:solidFill>
                <a:latin typeface="迷你简启体" pitchFamily="65" charset="-122"/>
                <a:ea typeface="迷你简启体" pitchFamily="65" charset="-122"/>
              </a:rPr>
              <a:t>   寒风</a:t>
            </a:r>
            <a:r>
              <a:rPr lang="zh-CN" altLang="en-US" sz="1800" b="1" dirty="0">
                <a:solidFill>
                  <a:srgbClr val="000000"/>
                </a:solidFill>
                <a:latin typeface="迷你简启体" pitchFamily="65" charset="-122"/>
                <a:ea typeface="迷你简启体" pitchFamily="65" charset="-122"/>
              </a:rPr>
              <a:t> 又变为  </a:t>
            </a:r>
            <a:r>
              <a:rPr lang="zh-CN" altLang="en-US" sz="1800" b="1" dirty="0">
                <a:solidFill>
                  <a:srgbClr val="0000FF"/>
                </a:solidFill>
                <a:latin typeface="迷你简启体" pitchFamily="65" charset="-122"/>
                <a:ea typeface="迷你简启体" pitchFamily="65" charset="-122"/>
              </a:rPr>
              <a:t>春柳</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solidFill>
                  <a:srgbClr val="000000"/>
                </a:solidFill>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solidFill>
                  <a:srgbClr val="000000"/>
                </a:solidFill>
                <a:latin typeface="迷你简启体" pitchFamily="65" charset="-122"/>
                <a:ea typeface="迷你简启体" pitchFamily="65" charset="-122"/>
              </a:rPr>
              <a:t>濛濛。</a:t>
            </a:r>
          </a:p>
          <a:p>
            <a:pPr algn="ctr">
              <a:buNone/>
            </a:pPr>
            <a:endParaRPr lang="zh-CN" altLang="en-US" sz="1015" b="1" dirty="0">
              <a:latin typeface="Arial" panose="020B0604020202020204" pitchFamily="34" charset="0"/>
              <a:ea typeface="宋体" panose="02010600030101010101" pitchFamily="2" charset="-122"/>
            </a:endParaRPr>
          </a:p>
        </p:txBody>
      </p:sp>
      <p:cxnSp>
        <p:nvCxnSpPr>
          <p:cNvPr id="118791" name="肘形连接符 118790"/>
          <p:cNvCxnSpPr/>
          <p:nvPr/>
        </p:nvCxnSpPr>
        <p:spPr>
          <a:xfrm>
            <a:off x="944563" y="3238500"/>
            <a:ext cx="1988344" cy="285750"/>
          </a:xfrm>
          <a:prstGeom prst="bentConnector3">
            <a:avLst>
              <a:gd name="adj1" fmla="val 50000"/>
            </a:avLst>
          </a:prstGeom>
          <a:ln w="38100" cap="flat" cmpd="sng">
            <a:solidFill>
              <a:srgbClr val="FF0000"/>
            </a:solidFill>
            <a:prstDash val="solid"/>
            <a:miter/>
            <a:headEnd type="none" w="med" len="med"/>
            <a:tailEnd type="none" w="med" len="med"/>
          </a:ln>
        </p:spPr>
      </p:cxnSp>
      <p:sp>
        <p:nvSpPr>
          <p:cNvPr id="118794" name="圆角矩形 118793"/>
          <p:cNvSpPr/>
          <p:nvPr/>
        </p:nvSpPr>
        <p:spPr>
          <a:xfrm>
            <a:off x="3420110" y="909955"/>
            <a:ext cx="4439920" cy="3424555"/>
          </a:xfrm>
          <a:prstGeom prst="roundRect">
            <a:avLst>
              <a:gd name="adj" fmla="val 12440"/>
            </a:avLst>
          </a:prstGeom>
          <a:solidFill>
            <a:srgbClr val="FFFF00"/>
          </a:solidFill>
          <a:ln w="28575" cap="flat" cmpd="sng">
            <a:solidFill>
              <a:srgbClr val="6399AB"/>
            </a:solidFill>
            <a:prstDash val="solid"/>
            <a:headEnd type="none" w="med" len="med"/>
            <a:tailEnd type="none" w="med" len="med"/>
          </a:ln>
        </p:spPr>
        <p:txBody>
          <a:bodyPr lIns="34290" tIns="33337" rIns="34290" bIns="33337" anchor="ctr" anchorCtr="1"/>
          <a:lstStyle/>
          <a:p>
            <a:pPr indent="266700">
              <a:buNone/>
            </a:pPr>
            <a:r>
              <a:rPr lang="en-US" altLang="zh-CN" sz="1500" dirty="0">
                <a:latin typeface="迷你简启体" pitchFamily="65" charset="-122"/>
                <a:ea typeface="迷你简启体" pitchFamily="65" charset="-122"/>
              </a:rPr>
              <a:t>      </a:t>
            </a:r>
          </a:p>
          <a:p>
            <a:pPr indent="266700">
              <a:buNone/>
            </a:pPr>
            <a:endParaRPr lang="en-US" altLang="zh-CN" sz="1015" dirty="0">
              <a:latin typeface="华文新魏" panose="02010800040101010101" pitchFamily="2" charset="-122"/>
              <a:ea typeface="华文新魏" panose="02010800040101010101" pitchFamily="2" charset="-122"/>
            </a:endParaRPr>
          </a:p>
          <a:p>
            <a:pPr indent="266700">
              <a:buNone/>
            </a:pPr>
            <a:r>
              <a:rPr lang="en-US" altLang="zh-CN" sz="1650" b="1" u="sng" dirty="0">
                <a:solidFill>
                  <a:srgbClr val="FF0000"/>
                </a:solidFill>
                <a:latin typeface="黑体" panose="02010609060101010101" pitchFamily="49" charset="-122"/>
                <a:ea typeface="黑体" panose="02010609060101010101" pitchFamily="49" charset="-122"/>
              </a:rPr>
              <a:t>“</a:t>
            </a:r>
            <a:r>
              <a:rPr lang="zh-CN" altLang="en-US" sz="1650" b="1" u="sng" dirty="0">
                <a:solidFill>
                  <a:srgbClr val="FF0000"/>
                </a:solidFill>
                <a:latin typeface="黑体" panose="02010609060101010101" pitchFamily="49" charset="-122"/>
                <a:ea typeface="黑体" panose="02010609060101010101" pitchFamily="49" charset="-122"/>
              </a:rPr>
              <a:t>泡”</a:t>
            </a:r>
            <a:r>
              <a:rPr lang="zh-CN" altLang="en-US" sz="1650" b="1" u="sng" dirty="0">
                <a:solidFill>
                  <a:srgbClr val="0000FF"/>
                </a:solidFill>
                <a:latin typeface="黑体" panose="02010609060101010101" pitchFamily="49" charset="-122"/>
                <a:ea typeface="黑体" panose="02010609060101010101" pitchFamily="49" charset="-122"/>
              </a:rPr>
              <a:t>开古代诗性语言，当古文读</a:t>
            </a:r>
          </a:p>
          <a:p>
            <a:pPr indent="266700">
              <a:buNone/>
            </a:pPr>
            <a:r>
              <a:rPr lang="zh-CN" altLang="en-US" sz="1400" b="1" dirty="0">
                <a:solidFill>
                  <a:srgbClr val="FF0000"/>
                </a:solidFill>
                <a:latin typeface="华文新魏" panose="02010800040101010101" pitchFamily="2" charset="-122"/>
                <a:ea typeface="华文新魏" panose="02010800040101010101" pitchFamily="2" charset="-122"/>
              </a:rPr>
              <a:t>【四步骤】推敲字词、补充内容、调整语序、整合诗句</a:t>
            </a:r>
          </a:p>
          <a:p>
            <a:pPr indent="266700" algn="ctr">
              <a:buNone/>
            </a:pPr>
            <a:r>
              <a:rPr lang="zh-CN" altLang="en-US" sz="1400" b="1" dirty="0">
                <a:solidFill>
                  <a:srgbClr val="0000FF"/>
                </a:solidFill>
                <a:latin typeface="迷你简启体" pitchFamily="65" charset="-122"/>
                <a:ea typeface="迷你简启体" pitchFamily="65" charset="-122"/>
              </a:rPr>
              <a:t>【在田野中】</a:t>
            </a:r>
            <a:r>
              <a:rPr lang="zh-CN" altLang="en-US" sz="1400" b="1" dirty="0">
                <a:solidFill>
                  <a:srgbClr val="FF0000"/>
                </a:solidFill>
                <a:latin typeface="迷你简启体" pitchFamily="65" charset="-122"/>
                <a:ea typeface="迷你简启体" pitchFamily="65" charset="-122"/>
              </a:rPr>
              <a:t>放声高歌</a:t>
            </a:r>
          </a:p>
          <a:p>
            <a:pPr indent="266700">
              <a:buNone/>
            </a:pPr>
            <a:r>
              <a:rPr lang="zh-CN" altLang="en-US" sz="1400" b="1" dirty="0">
                <a:solidFill>
                  <a:srgbClr val="0000FF"/>
                </a:solidFill>
                <a:latin typeface="迷你简启体" pitchFamily="65" charset="-122"/>
                <a:ea typeface="迷你简启体" pitchFamily="65" charset="-122"/>
              </a:rPr>
              <a:t> （我）</a:t>
            </a:r>
            <a:r>
              <a:rPr lang="zh-CN" altLang="en-US" sz="1400" b="1" dirty="0">
                <a:solidFill>
                  <a:srgbClr val="FF0000"/>
                </a:solidFill>
                <a:latin typeface="迷你简启体" pitchFamily="65" charset="-122"/>
                <a:ea typeface="迷你简启体" pitchFamily="65" charset="-122"/>
              </a:rPr>
              <a:t>拉开</a:t>
            </a:r>
            <a:r>
              <a:rPr lang="zh-CN" altLang="en-US" sz="1400" b="1" dirty="0">
                <a:solidFill>
                  <a:srgbClr val="0000FF"/>
                </a:solidFill>
                <a:latin typeface="迷你简启体" pitchFamily="65" charset="-122"/>
                <a:ea typeface="迷你简启体" pitchFamily="65" charset="-122"/>
              </a:rPr>
              <a:t>山桑木的弓，仰天</a:t>
            </a:r>
            <a:r>
              <a:rPr lang="zh-CN" altLang="en-US" sz="1400" b="1" dirty="0">
                <a:solidFill>
                  <a:srgbClr val="FF0000"/>
                </a:solidFill>
                <a:latin typeface="迷你简启体" pitchFamily="65" charset="-122"/>
                <a:ea typeface="迷你简启体" pitchFamily="65" charset="-122"/>
              </a:rPr>
              <a:t>射出</a:t>
            </a:r>
            <a:r>
              <a:rPr lang="zh-CN" altLang="en-US" sz="1400" b="1" dirty="0">
                <a:solidFill>
                  <a:srgbClr val="0000FF"/>
                </a:solidFill>
                <a:latin typeface="迷你简启体" pitchFamily="65" charset="-122"/>
                <a:ea typeface="迷你简启体" pitchFamily="65" charset="-122"/>
              </a:rPr>
              <a:t>用乌鸦羽毛</a:t>
            </a:r>
            <a:r>
              <a:rPr lang="zh-CN" altLang="en-US" sz="1400" b="1" dirty="0">
                <a:solidFill>
                  <a:srgbClr val="FF0000"/>
                </a:solidFill>
                <a:latin typeface="迷你简启体" pitchFamily="65" charset="-122"/>
                <a:ea typeface="迷你简启体" pitchFamily="65" charset="-122"/>
              </a:rPr>
              <a:t>制作</a:t>
            </a:r>
            <a:r>
              <a:rPr lang="zh-CN" altLang="en-US" sz="1400" b="1" dirty="0">
                <a:solidFill>
                  <a:srgbClr val="0000FF"/>
                </a:solidFill>
                <a:latin typeface="迷你简启体" pitchFamily="65" charset="-122"/>
                <a:ea typeface="迷你简启体" pitchFamily="65" charset="-122"/>
              </a:rPr>
              <a:t>的箭，（空中）</a:t>
            </a:r>
            <a:r>
              <a:rPr lang="zh-CN" altLang="en-US" sz="1400" b="1" dirty="0">
                <a:solidFill>
                  <a:srgbClr val="FF0000"/>
                </a:solidFill>
                <a:latin typeface="迷你简启体" pitchFamily="65" charset="-122"/>
                <a:ea typeface="迷你简启体" pitchFamily="65" charset="-122"/>
              </a:rPr>
              <a:t>口衔</a:t>
            </a:r>
            <a:r>
              <a:rPr lang="zh-CN" altLang="en-US" sz="1400" b="1" dirty="0">
                <a:solidFill>
                  <a:srgbClr val="0000FF"/>
                </a:solidFill>
                <a:latin typeface="迷你简启体" pitchFamily="65" charset="-122"/>
                <a:ea typeface="迷你简启体" pitchFamily="65" charset="-122"/>
              </a:rPr>
              <a:t>芦苇（疾飞而过）的大雁，（被）</a:t>
            </a:r>
            <a:r>
              <a:rPr lang="zh-CN" altLang="en-US" sz="1400" b="1" dirty="0">
                <a:solidFill>
                  <a:srgbClr val="FF0000"/>
                </a:solidFill>
                <a:latin typeface="迷你简启体" pitchFamily="65" charset="-122"/>
                <a:ea typeface="迷你简启体" pitchFamily="65" charset="-122"/>
              </a:rPr>
              <a:t>射落</a:t>
            </a:r>
            <a:r>
              <a:rPr lang="zh-CN" altLang="en-US" sz="1400" b="1" dirty="0">
                <a:solidFill>
                  <a:srgbClr val="0000FF"/>
                </a:solidFill>
                <a:latin typeface="迷你简启体" pitchFamily="65" charset="-122"/>
                <a:ea typeface="迷你简启体" pitchFamily="65" charset="-122"/>
              </a:rPr>
              <a:t>下来。</a:t>
            </a:r>
            <a:r>
              <a:rPr lang="en-US" altLang="zh-CN" sz="1400" b="1" dirty="0">
                <a:solidFill>
                  <a:srgbClr val="0000FF"/>
                </a:solidFill>
                <a:latin typeface="Times New Roman" panose="02020603050405020304" pitchFamily="18" charset="0"/>
                <a:ea typeface="迷你简启体" pitchFamily="65" charset="-122"/>
              </a:rPr>
              <a:t> </a:t>
            </a:r>
            <a:endParaRPr lang="en-US" altLang="zh-CN" sz="1400" b="1" dirty="0">
              <a:solidFill>
                <a:srgbClr val="0000FF"/>
              </a:solidFill>
              <a:latin typeface="宋体" panose="02010600030101010101" pitchFamily="2" charset="-122"/>
              <a:ea typeface="迷你简启体" pitchFamily="65" charset="-122"/>
            </a:endParaRPr>
          </a:p>
          <a:p>
            <a:pPr indent="266700">
              <a:buNone/>
            </a:pPr>
            <a:r>
              <a:rPr lang="en-US" altLang="zh-CN" sz="1400" b="1" dirty="0">
                <a:solidFill>
                  <a:srgbClr val="FF0000"/>
                </a:solidFill>
                <a:latin typeface="迷你简启体" pitchFamily="65" charset="-122"/>
                <a:ea typeface="迷你简启体" pitchFamily="65" charset="-122"/>
              </a:rPr>
              <a:t> </a:t>
            </a:r>
            <a:r>
              <a:rPr lang="zh-CN" altLang="en-US" sz="1400" b="1" dirty="0">
                <a:solidFill>
                  <a:srgbClr val="0000FF"/>
                </a:solidFill>
                <a:latin typeface="迷你简启体" pitchFamily="65" charset="-122"/>
                <a:ea typeface="迷你简启体" pitchFamily="65" charset="-122"/>
              </a:rPr>
              <a:t>（我）</a:t>
            </a:r>
            <a:r>
              <a:rPr lang="zh-CN" altLang="en-US" sz="1400" b="1" dirty="0">
                <a:solidFill>
                  <a:srgbClr val="FF0000"/>
                </a:solidFill>
                <a:latin typeface="迷你简启体" pitchFamily="65" charset="-122"/>
                <a:ea typeface="迷你简启体" pitchFamily="65" charset="-122"/>
              </a:rPr>
              <a:t>穿着</a:t>
            </a:r>
            <a:r>
              <a:rPr lang="zh-CN" altLang="en-US" sz="1400" b="1" dirty="0">
                <a:solidFill>
                  <a:srgbClr val="0000FF"/>
                </a:solidFill>
                <a:latin typeface="迷你简启体" pitchFamily="65" charset="-122"/>
                <a:ea typeface="迷你简启体" pitchFamily="65" charset="-122"/>
              </a:rPr>
              <a:t>肥大的黑色麻布衣服，</a:t>
            </a:r>
            <a:r>
              <a:rPr lang="zh-CN" altLang="en-US" sz="1400" b="1" dirty="0">
                <a:solidFill>
                  <a:srgbClr val="FF0000"/>
                </a:solidFill>
                <a:latin typeface="迷你简启体" pitchFamily="65" charset="-122"/>
                <a:ea typeface="迷你简启体" pitchFamily="65" charset="-122"/>
              </a:rPr>
              <a:t>迎着</a:t>
            </a:r>
            <a:r>
              <a:rPr lang="zh-CN" altLang="en-US" sz="1400" b="1" dirty="0">
                <a:solidFill>
                  <a:srgbClr val="0000FF"/>
                </a:solidFill>
                <a:latin typeface="迷你简启体" pitchFamily="65" charset="-122"/>
                <a:ea typeface="迷你简启体" pitchFamily="65" charset="-122"/>
              </a:rPr>
              <a:t>北风（</a:t>
            </a:r>
            <a:r>
              <a:rPr lang="zh-CN" altLang="en-US" sz="1400" b="1" dirty="0">
                <a:solidFill>
                  <a:srgbClr val="FF0000"/>
                </a:solidFill>
                <a:latin typeface="迷你简启体" pitchFamily="65" charset="-122"/>
                <a:ea typeface="迷你简启体" pitchFamily="65" charset="-122"/>
              </a:rPr>
              <a:t>站立</a:t>
            </a:r>
            <a:r>
              <a:rPr lang="zh-CN" altLang="en-US" sz="1400" b="1" dirty="0">
                <a:solidFill>
                  <a:srgbClr val="0000FF"/>
                </a:solidFill>
                <a:latin typeface="迷你简启体" pitchFamily="65" charset="-122"/>
                <a:ea typeface="迷你简启体" pitchFamily="65" charset="-122"/>
              </a:rPr>
              <a:t>），在田野里</a:t>
            </a:r>
            <a:r>
              <a:rPr lang="zh-CN" altLang="en-US" sz="1400" b="1" dirty="0">
                <a:solidFill>
                  <a:srgbClr val="FF0000"/>
                </a:solidFill>
                <a:latin typeface="迷你简启体" pitchFamily="65" charset="-122"/>
                <a:ea typeface="迷你简启体" pitchFamily="65" charset="-122"/>
              </a:rPr>
              <a:t>饮酒高歌</a:t>
            </a:r>
            <a:r>
              <a:rPr lang="zh-CN" altLang="en-US" sz="1400" b="1" dirty="0">
                <a:solidFill>
                  <a:srgbClr val="0000FF"/>
                </a:solidFill>
                <a:latin typeface="迷你简启体" pitchFamily="65" charset="-122"/>
                <a:ea typeface="迷你简启体" pitchFamily="65" charset="-122"/>
              </a:rPr>
              <a:t>，（</a:t>
            </a:r>
            <a:r>
              <a:rPr lang="zh-CN" altLang="en-US" sz="1400" b="1" dirty="0">
                <a:solidFill>
                  <a:srgbClr val="FF0000"/>
                </a:solidFill>
                <a:latin typeface="迷你简启体" pitchFamily="65" charset="-122"/>
                <a:ea typeface="迷你简启体" pitchFamily="65" charset="-122"/>
              </a:rPr>
              <a:t>直到</a:t>
            </a:r>
            <a:r>
              <a:rPr lang="zh-CN" altLang="en-US" sz="1400" b="1" dirty="0">
                <a:solidFill>
                  <a:srgbClr val="0000FF"/>
                </a:solidFill>
                <a:latin typeface="迷你简启体" pitchFamily="65" charset="-122"/>
                <a:ea typeface="迷你简启体" pitchFamily="65" charset="-122"/>
              </a:rPr>
              <a:t>）傍晚。</a:t>
            </a:r>
            <a:endParaRPr lang="zh-CN" altLang="en-US" sz="1400" b="1" dirty="0">
              <a:solidFill>
                <a:srgbClr val="0000FF"/>
              </a:solidFill>
              <a:latin typeface="宋体" panose="02010600030101010101" pitchFamily="2" charset="-122"/>
              <a:ea typeface="迷你简启体" pitchFamily="65" charset="-122"/>
            </a:endParaRPr>
          </a:p>
          <a:p>
            <a:pPr indent="266700" fontAlgn="t">
              <a:buNone/>
            </a:pPr>
            <a:r>
              <a:rPr lang="zh-CN" altLang="en-US" sz="1400" b="1" dirty="0">
                <a:solidFill>
                  <a:srgbClr val="0000FF"/>
                </a:solidFill>
                <a:latin typeface="迷你简启体" pitchFamily="65" charset="-122"/>
                <a:ea typeface="迷你简启体" pitchFamily="65" charset="-122"/>
              </a:rPr>
              <a:t> 男儿（虽）屈身窘困，（但）内心不困顿。（我）（愤怒地）</a:t>
            </a:r>
            <a:r>
              <a:rPr lang="zh-CN" altLang="en-US" sz="1400" b="1" dirty="0">
                <a:solidFill>
                  <a:srgbClr val="FF0000"/>
                </a:solidFill>
                <a:latin typeface="迷你简启体" pitchFamily="65" charset="-122"/>
                <a:ea typeface="迷你简启体" pitchFamily="65" charset="-122"/>
              </a:rPr>
              <a:t>责怪</a:t>
            </a:r>
            <a:r>
              <a:rPr lang="zh-CN" altLang="en-US" sz="1400" b="1" dirty="0">
                <a:solidFill>
                  <a:srgbClr val="0000FF"/>
                </a:solidFill>
                <a:latin typeface="迷你简启体" pitchFamily="65" charset="-122"/>
                <a:ea typeface="迷你简启体" pitchFamily="65" charset="-122"/>
              </a:rPr>
              <a:t>天公：（为什么）会有荣枯不公平的（</a:t>
            </a:r>
            <a:r>
              <a:rPr lang="zh-CN" altLang="en-US" sz="1400" b="1" dirty="0">
                <a:solidFill>
                  <a:srgbClr val="FF0000"/>
                </a:solidFill>
                <a:latin typeface="迷你简启体" pitchFamily="65" charset="-122"/>
                <a:ea typeface="迷你简启体" pitchFamily="65" charset="-122"/>
              </a:rPr>
              <a:t>安排</a:t>
            </a:r>
            <a:r>
              <a:rPr lang="zh-CN" altLang="en-US" sz="1400" b="1" dirty="0">
                <a:solidFill>
                  <a:srgbClr val="0000FF"/>
                </a:solidFill>
                <a:latin typeface="迷你简启体" pitchFamily="65" charset="-122"/>
                <a:ea typeface="迷你简启体" pitchFamily="65" charset="-122"/>
              </a:rPr>
              <a:t>）？</a:t>
            </a:r>
            <a:endParaRPr lang="zh-CN" altLang="en-US" sz="1400" b="1" dirty="0">
              <a:solidFill>
                <a:srgbClr val="0000FF"/>
              </a:solidFill>
              <a:latin typeface="宋体" panose="02010600030101010101" pitchFamily="2" charset="-122"/>
              <a:ea typeface="迷你简启体" pitchFamily="65" charset="-122"/>
            </a:endParaRPr>
          </a:p>
          <a:p>
            <a:pPr indent="266700" eaLnBrk="0" fontAlgn="t" hangingPunct="0">
              <a:buNone/>
            </a:pPr>
            <a:r>
              <a:rPr lang="zh-CN" altLang="en-US" sz="1400" b="1" dirty="0">
                <a:solidFill>
                  <a:srgbClr val="0000FF"/>
                </a:solidFill>
                <a:latin typeface="迷你简启体" pitchFamily="65" charset="-122"/>
                <a:ea typeface="迷你简启体" pitchFamily="65" charset="-122"/>
              </a:rPr>
              <a:t> 寒风又</a:t>
            </a:r>
            <a:r>
              <a:rPr lang="zh-CN" altLang="en-US" sz="1400" b="1" dirty="0">
                <a:solidFill>
                  <a:srgbClr val="FF0000"/>
                </a:solidFill>
                <a:latin typeface="迷你简启体" pitchFamily="65" charset="-122"/>
                <a:ea typeface="迷你简启体" pitchFamily="65" charset="-122"/>
              </a:rPr>
              <a:t>化为</a:t>
            </a:r>
            <a:r>
              <a:rPr lang="zh-CN" altLang="en-US" sz="1400" b="1" dirty="0">
                <a:solidFill>
                  <a:srgbClr val="0000FF"/>
                </a:solidFill>
                <a:latin typeface="迷你简启体" pitchFamily="65" charset="-122"/>
                <a:ea typeface="迷你简启体" pitchFamily="65" charset="-122"/>
              </a:rPr>
              <a:t>春风（</a:t>
            </a:r>
            <a:r>
              <a:rPr lang="zh-CN" altLang="en-US" sz="1400" b="1" dirty="0">
                <a:solidFill>
                  <a:srgbClr val="FF0000"/>
                </a:solidFill>
                <a:latin typeface="迷你简启体" pitchFamily="65" charset="-122"/>
                <a:ea typeface="迷你简启体" pitchFamily="65" charset="-122"/>
              </a:rPr>
              <a:t>拂绿</a:t>
            </a:r>
            <a:r>
              <a:rPr lang="zh-CN" altLang="en-US" sz="1400" b="1" dirty="0">
                <a:solidFill>
                  <a:srgbClr val="0000FF"/>
                </a:solidFill>
                <a:latin typeface="迷你简启体" pitchFamily="65" charset="-122"/>
                <a:ea typeface="迷你简启体" pitchFamily="65" charset="-122"/>
              </a:rPr>
              <a:t>）枯柳。</a:t>
            </a:r>
            <a:r>
              <a:rPr lang="zh-CN" altLang="en-US" sz="1400" b="1" dirty="0">
                <a:solidFill>
                  <a:srgbClr val="0000FF"/>
                </a:solidFill>
                <a:latin typeface="宋体" panose="02010600030101010101" pitchFamily="2"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那</a:t>
            </a:r>
            <a:r>
              <a:rPr lang="zh-CN" altLang="en-US" sz="1400" b="1" dirty="0">
                <a:solidFill>
                  <a:srgbClr val="0000FF"/>
                </a:solidFill>
                <a:latin typeface="宋体" panose="02010600030101010101" pitchFamily="2"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条条（柳枝），随即（</a:t>
            </a:r>
            <a:r>
              <a:rPr lang="zh-CN" altLang="en-US" sz="1400" b="1" dirty="0">
                <a:solidFill>
                  <a:srgbClr val="FF0000"/>
                </a:solidFill>
                <a:latin typeface="迷你简启体" pitchFamily="65" charset="-122"/>
                <a:ea typeface="迷你简启体" pitchFamily="65" charset="-122"/>
              </a:rPr>
              <a:t>却是</a:t>
            </a:r>
            <a:r>
              <a:rPr lang="zh-CN" altLang="en-US" sz="1400" b="1" dirty="0">
                <a:solidFill>
                  <a:srgbClr val="0000FF"/>
                </a:solidFill>
                <a:latin typeface="迷你简启体" pitchFamily="65" charset="-122"/>
                <a:ea typeface="迷你简启体" pitchFamily="65" charset="-122"/>
              </a:rPr>
              <a:t>）</a:t>
            </a:r>
            <a:r>
              <a:rPr lang="zh-CN" altLang="en-US" sz="1400" b="1" dirty="0">
                <a:solidFill>
                  <a:srgbClr val="0000FF"/>
                </a:solidFill>
                <a:latin typeface="Arial" panose="020B0604020202020204" pitchFamily="34" charset="0"/>
                <a:ea typeface="迷你简启体" pitchFamily="65" charset="-122"/>
              </a:rPr>
              <a:t>“</a:t>
            </a:r>
            <a:r>
              <a:rPr lang="zh-CN" altLang="en-US" sz="1400" b="1" dirty="0">
                <a:solidFill>
                  <a:srgbClr val="0000FF"/>
                </a:solidFill>
                <a:latin typeface="迷你简启体" pitchFamily="65" charset="-122"/>
                <a:ea typeface="迷你简启体" pitchFamily="65" charset="-122"/>
              </a:rPr>
              <a:t>烟蒙蒙</a:t>
            </a:r>
            <a:r>
              <a:rPr lang="zh-CN" altLang="en-US" sz="1400" b="1" dirty="0">
                <a:solidFill>
                  <a:srgbClr val="0000FF"/>
                </a:solidFill>
                <a:latin typeface="Arial" panose="020B0604020202020204" pitchFamily="34" charset="0"/>
                <a:ea typeface="迷你简启体" pitchFamily="65" charset="-122"/>
              </a:rPr>
              <a:t>”</a:t>
            </a:r>
            <a:r>
              <a:rPr lang="zh-CN" altLang="en-US" sz="1400" b="1" dirty="0">
                <a:solidFill>
                  <a:srgbClr val="0000FF"/>
                </a:solidFill>
                <a:latin typeface="迷你简启体" pitchFamily="65" charset="-122"/>
                <a:ea typeface="迷你简启体" pitchFamily="65" charset="-122"/>
              </a:rPr>
              <a:t>  【如烟（</a:t>
            </a:r>
            <a:r>
              <a:rPr lang="zh-CN" altLang="en-US" sz="1400" b="1" dirty="0">
                <a:solidFill>
                  <a:srgbClr val="FF0000"/>
                </a:solidFill>
                <a:latin typeface="迷你简启体" pitchFamily="65" charset="-122"/>
                <a:ea typeface="迷你简启体" pitchFamily="65" charset="-122"/>
              </a:rPr>
              <a:t>笼罩</a:t>
            </a:r>
            <a:r>
              <a:rPr lang="zh-CN" altLang="en-US" sz="1400" b="1" dirty="0">
                <a:solidFill>
                  <a:srgbClr val="0000FF"/>
                </a:solidFill>
                <a:latin typeface="迷你简启体" pitchFamily="65" charset="-122"/>
                <a:ea typeface="迷你简启体" pitchFamily="65" charset="-122"/>
              </a:rPr>
              <a:t>）一般】。</a:t>
            </a:r>
            <a:r>
              <a:rPr lang="en-US" altLang="zh-CN" sz="1015" b="1" dirty="0">
                <a:solidFill>
                  <a:srgbClr val="0000FF"/>
                </a:solidFill>
                <a:latin typeface="Times New Roman" panose="02020603050405020304" pitchFamily="18" charset="0"/>
                <a:ea typeface="迷你简启体" pitchFamily="65" charset="-122"/>
              </a:rPr>
              <a:t> </a:t>
            </a:r>
            <a:endParaRPr lang="en-US" altLang="zh-CN" sz="1015" b="1" dirty="0">
              <a:solidFill>
                <a:srgbClr val="000000"/>
              </a:solidFill>
              <a:latin typeface="迷你简启体" pitchFamily="65" charset="-122"/>
              <a:ea typeface="迷你简启体" pitchFamily="65" charset="-122"/>
            </a:endParaRPr>
          </a:p>
          <a:p>
            <a:pPr indent="266700">
              <a:buNone/>
            </a:pPr>
            <a:endParaRPr lang="en-US" altLang="zh-CN" sz="1500" dirty="0">
              <a:latin typeface="迷你简启体" pitchFamily="65" charset="-122"/>
              <a:ea typeface="迷你简启体" pitchFamily="65" charset="-122"/>
            </a:endParaRPr>
          </a:p>
          <a:p>
            <a:pPr indent="266700" algn="ctr">
              <a:buNone/>
            </a:pPr>
            <a:endParaRPr lang="en-US" altLang="zh-CN" sz="1015" dirty="0">
              <a:latin typeface="Arial" panose="020B0604020202020204" pitchFamily="34" charset="0"/>
            </a:endParaRPr>
          </a:p>
        </p:txBody>
      </p:sp>
    </p:spTree>
  </p:cSld>
  <p:clrMapOvr>
    <a:masterClrMapping/>
  </p:clrMapOvr>
  <p:transition>
    <p:randomBar dir="vert"/>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圆角矩形 119811"/>
          <p:cNvSpPr/>
          <p:nvPr/>
        </p:nvSpPr>
        <p:spPr>
          <a:xfrm>
            <a:off x="4173379" y="910114"/>
            <a:ext cx="4113371" cy="3501866"/>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indent="266700">
              <a:buNone/>
            </a:pPr>
            <a:endParaRPr lang="en-US" altLang="zh-CN" sz="1015" dirty="0">
              <a:solidFill>
                <a:srgbClr val="FF0000"/>
              </a:solidFill>
              <a:latin typeface="黑体" panose="02010609060101010101" pitchFamily="49" charset="-122"/>
              <a:ea typeface="黑体" panose="02010609060101010101" pitchFamily="49" charset="-122"/>
            </a:endParaRPr>
          </a:p>
          <a:p>
            <a:pPr indent="266700">
              <a:buNone/>
            </a:pPr>
            <a:endParaRPr lang="en-US" altLang="zh-CN" sz="1015" dirty="0">
              <a:solidFill>
                <a:srgbClr val="FF0000"/>
              </a:solidFill>
              <a:latin typeface="黑体" panose="02010609060101010101" pitchFamily="49" charset="-122"/>
              <a:ea typeface="黑体" panose="02010609060101010101" pitchFamily="49" charset="-122"/>
            </a:endParaRPr>
          </a:p>
          <a:p>
            <a:pPr indent="266700" algn="ctr">
              <a:buNone/>
            </a:pPr>
            <a:r>
              <a:rPr lang="en-US" altLang="zh-CN" sz="1650" b="1" u="sng" dirty="0">
                <a:solidFill>
                  <a:srgbClr val="FF0000"/>
                </a:solidFill>
                <a:latin typeface="黑体" panose="02010609060101010101" pitchFamily="49" charset="-122"/>
                <a:ea typeface="黑体" panose="02010609060101010101" pitchFamily="49" charset="-122"/>
              </a:rPr>
              <a:t>“</a:t>
            </a:r>
            <a:r>
              <a:rPr lang="zh-CN" altLang="en-US" sz="1650" b="1" u="sng" dirty="0">
                <a:solidFill>
                  <a:srgbClr val="FF0000"/>
                </a:solidFill>
                <a:latin typeface="黑体" panose="02010609060101010101" pitchFamily="49" charset="-122"/>
                <a:ea typeface="黑体" panose="02010609060101010101" pitchFamily="49" charset="-122"/>
              </a:rPr>
              <a:t>品</a:t>
            </a:r>
            <a:r>
              <a:rPr lang="zh-CN" altLang="en-US" sz="1650" b="1" u="sng"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1650" b="1" u="sng" dirty="0">
                <a:latin typeface="黑体" panose="02010609060101010101" pitchFamily="49" charset="-122"/>
                <a:ea typeface="黑体" panose="02010609060101010101" pitchFamily="49" charset="-122"/>
                <a:sym typeface="宋体" panose="02010600030101010101" pitchFamily="2" charset="-122"/>
              </a:rPr>
              <a:t>出古诗深层意蕴，融会贯通</a:t>
            </a:r>
            <a:endParaRPr lang="zh-CN" altLang="en-US" sz="1650" b="1" u="sng" dirty="0">
              <a:latin typeface="黑体" panose="02010609060101010101" pitchFamily="49" charset="-122"/>
              <a:ea typeface="黑体" panose="02010609060101010101" pitchFamily="49" charset="-122"/>
            </a:endParaRPr>
          </a:p>
          <a:p>
            <a:pPr indent="266700">
              <a:buNone/>
            </a:pPr>
            <a:r>
              <a:rPr lang="zh-CN" altLang="en-US" sz="1200" b="1" dirty="0">
                <a:solidFill>
                  <a:srgbClr val="FF0000"/>
                </a:solidFill>
                <a:latin typeface="黑体" panose="02010609060101010101" pitchFamily="49" charset="-122"/>
                <a:ea typeface="黑体" panose="02010609060101010101" pitchFamily="49" charset="-122"/>
              </a:rPr>
              <a:t>【鉴赏“五步程式”】</a:t>
            </a:r>
          </a:p>
          <a:p>
            <a:pPr indent="266700">
              <a:buNone/>
            </a:pPr>
            <a:r>
              <a:rPr lang="zh-CN" altLang="en-US" sz="1200" b="1" dirty="0">
                <a:solidFill>
                  <a:srgbClr val="0000FF"/>
                </a:solidFill>
                <a:latin typeface="迷你简启体" pitchFamily="65" charset="-122"/>
                <a:ea typeface="迷你简启体" pitchFamily="65" charset="-122"/>
              </a:rPr>
              <a:t>  </a:t>
            </a:r>
            <a:r>
              <a:rPr lang="zh-CN" altLang="en-US" sz="1200" b="1" dirty="0">
                <a:solidFill>
                  <a:srgbClr val="000000"/>
                </a:solidFill>
                <a:latin typeface="迷你简启体" pitchFamily="65" charset="-122"/>
                <a:ea typeface="迷你简启体" pitchFamily="65" charset="-122"/>
              </a:rPr>
              <a:t>先读标题分类别；前寻意象，后找中心；详读全诗五必看；最后剖析写法，感悟评价。</a:t>
            </a:r>
          </a:p>
          <a:p>
            <a:pPr indent="266700">
              <a:buNone/>
            </a:pPr>
            <a:r>
              <a:rPr lang="zh-CN" altLang="en-US" sz="1125" b="1" dirty="0">
                <a:solidFill>
                  <a:srgbClr val="0000FF"/>
                </a:solidFill>
                <a:latin typeface="迷你简启体" pitchFamily="65" charset="-122"/>
                <a:ea typeface="迷你简启体" pitchFamily="65" charset="-122"/>
              </a:rPr>
              <a:t> </a:t>
            </a:r>
            <a:r>
              <a:rPr lang="en-US" altLang="zh-CN" sz="1125" b="1" dirty="0">
                <a:solidFill>
                  <a:srgbClr val="0000FF"/>
                </a:solidFill>
                <a:latin typeface="迷你简启体" pitchFamily="65" charset="-122"/>
                <a:ea typeface="迷你简启体" pitchFamily="65" charset="-122"/>
              </a:rPr>
              <a:t>1</a:t>
            </a:r>
            <a:r>
              <a:rPr lang="en-US" altLang="zh-CN" sz="1125" b="1" dirty="0">
                <a:solidFill>
                  <a:srgbClr val="000000"/>
                </a:solidFill>
                <a:latin typeface="迷你简启体" pitchFamily="65" charset="-122"/>
                <a:ea typeface="迷你简启体" pitchFamily="65" charset="-122"/>
              </a:rPr>
              <a:t>.</a:t>
            </a:r>
            <a:r>
              <a:rPr lang="zh-CN" altLang="en-US" sz="1125" b="1" dirty="0">
                <a:solidFill>
                  <a:srgbClr val="0000FF"/>
                </a:solidFill>
                <a:latin typeface="迷你简启体" pitchFamily="65" charset="-122"/>
                <a:ea typeface="迷你简启体" pitchFamily="65" charset="-122"/>
              </a:rPr>
              <a:t>诗题</a:t>
            </a:r>
            <a:r>
              <a:rPr lang="en-US" altLang="zh-CN" sz="1125" b="1" dirty="0">
                <a:solidFill>
                  <a:srgbClr val="0000FF"/>
                </a:solidFill>
                <a:latin typeface="迷你简启体" pitchFamily="65" charset="-122"/>
                <a:ea typeface="迷你简启体" pitchFamily="65" charset="-122"/>
              </a:rPr>
              <a:t>《</a:t>
            </a:r>
            <a:r>
              <a:rPr lang="zh-CN" altLang="en-US" sz="1125" b="1" dirty="0">
                <a:solidFill>
                  <a:srgbClr val="0000FF"/>
                </a:solidFill>
                <a:latin typeface="迷你简启体" pitchFamily="65" charset="-122"/>
                <a:ea typeface="迷你简启体" pitchFamily="65" charset="-122"/>
              </a:rPr>
              <a:t>野歌</a:t>
            </a:r>
            <a:r>
              <a:rPr lang="en-US" altLang="zh-CN" sz="1125" b="1" dirty="0">
                <a:solidFill>
                  <a:srgbClr val="0000FF"/>
                </a:solidFill>
                <a:latin typeface="迷你简启体" pitchFamily="65" charset="-122"/>
                <a:ea typeface="迷你简启体" pitchFamily="65" charset="-122"/>
              </a:rPr>
              <a:t>》——</a:t>
            </a:r>
            <a:r>
              <a:rPr lang="zh-CN" altLang="en-US" sz="1125" b="1" dirty="0">
                <a:solidFill>
                  <a:srgbClr val="0000FF"/>
                </a:solidFill>
                <a:latin typeface="迷你简启体" pitchFamily="65" charset="-122"/>
                <a:ea typeface="迷你简启体" pitchFamily="65" charset="-122"/>
              </a:rPr>
              <a:t>在田野中放声高歌。 即事抒怀七律，可能抒发诗人郁闷不平之气，也可能表达诗人开阔豪迈情怀（事中见怀、景中见情） </a:t>
            </a:r>
          </a:p>
          <a:p>
            <a:pPr indent="266700">
              <a:buNone/>
            </a:pPr>
            <a:r>
              <a:rPr lang="zh-CN" altLang="en-US" sz="1125" b="1" dirty="0">
                <a:solidFill>
                  <a:srgbClr val="0000FF"/>
                </a:solidFill>
                <a:latin typeface="迷你简启体" pitchFamily="65" charset="-122"/>
                <a:ea typeface="迷你简启体" pitchFamily="65" charset="-122"/>
              </a:rPr>
              <a:t> </a:t>
            </a:r>
            <a:r>
              <a:rPr lang="en-US" altLang="zh-CN" sz="1125" b="1" dirty="0">
                <a:solidFill>
                  <a:srgbClr val="0000FF"/>
                </a:solidFill>
                <a:latin typeface="迷你简启体" pitchFamily="65" charset="-122"/>
                <a:ea typeface="迷你简启体" pitchFamily="65" charset="-122"/>
              </a:rPr>
              <a:t>2</a:t>
            </a:r>
            <a:r>
              <a:rPr lang="zh-CN" altLang="en-US" sz="1050" b="1" dirty="0">
                <a:solidFill>
                  <a:srgbClr val="000000"/>
                </a:solidFill>
                <a:latin typeface="迷你简启体" pitchFamily="65" charset="-122"/>
                <a:ea typeface="迷你简启体" pitchFamily="65" charset="-122"/>
              </a:rPr>
              <a:t>诗歌的前四句中的关键词</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仰天</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冲</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歌</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，不难把握诗人身处逆境中仍豪放、洒脱、乐观的心态</a:t>
            </a:r>
          </a:p>
          <a:p>
            <a:pPr indent="266700">
              <a:buNone/>
            </a:pP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麻衣黑肥冲北风</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中的</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黑</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与</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北</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二字值得特别关注。</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黑</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字隐约给了诗人一种环境过于压抑和阴森的感觉，</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北</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风让诗人敏感于世风的炎凉，人情的冷漠。</a:t>
            </a:r>
          </a:p>
          <a:p>
            <a:pPr indent="266700">
              <a:buNone/>
            </a:pP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枯荣不等嗔天公</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一句中</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FF0000"/>
                </a:solidFill>
                <a:latin typeface="迷你简启体" pitchFamily="65" charset="-122"/>
                <a:ea typeface="迷你简启体" pitchFamily="65" charset="-122"/>
              </a:rPr>
              <a:t>嗔</a:t>
            </a:r>
            <a:r>
              <a:rPr lang="zh-CN" altLang="en-US" sz="1050" b="1" dirty="0">
                <a:solidFill>
                  <a:srgbClr val="FF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字是</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发怒</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的意思，自己落第与别人折桂的不同遭遇（</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枯荣不等</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）令人沮丧、懊恼，造成这种不公平命运的</a:t>
            </a:r>
            <a:r>
              <a:rPr lang="zh-CN" altLang="en-US" sz="1050" b="1" dirty="0">
                <a:solidFill>
                  <a:srgbClr val="000000"/>
                </a:solidFill>
                <a:latin typeface="Times New Roman" panose="02020603050405020304" pitchFamily="18" charset="0"/>
                <a:ea typeface="迷你简启体" pitchFamily="65" charset="-122"/>
              </a:rPr>
              <a:t>“</a:t>
            </a:r>
            <a:r>
              <a:rPr lang="zh-CN" altLang="en-US" sz="1050" b="1" dirty="0">
                <a:solidFill>
                  <a:srgbClr val="000000"/>
                </a:solidFill>
                <a:latin typeface="迷你简启体" pitchFamily="65" charset="-122"/>
                <a:ea typeface="迷你简启体" pitchFamily="65" charset="-122"/>
              </a:rPr>
              <a:t>天公</a:t>
            </a:r>
            <a:r>
              <a:rPr lang="zh-CN" altLang="en-US" sz="1050" b="1" dirty="0">
                <a:solidFill>
                  <a:srgbClr val="000000"/>
                </a:solidFill>
                <a:latin typeface="Times New Roman" panose="02020603050405020304" pitchFamily="18" charset="0"/>
                <a:ea typeface="迷你简启体" pitchFamily="65" charset="-122"/>
              </a:rPr>
              <a:t>”（礼部考官）</a:t>
            </a:r>
            <a:r>
              <a:rPr lang="zh-CN" altLang="en-US" sz="1050" b="1" dirty="0">
                <a:solidFill>
                  <a:srgbClr val="000000"/>
                </a:solidFill>
                <a:latin typeface="迷你简启体" pitchFamily="65" charset="-122"/>
                <a:ea typeface="迷你简启体" pitchFamily="65" charset="-122"/>
              </a:rPr>
              <a:t>理当受到责怪，从而表达出诗人志向远大，看到社会不公平就会心生愤慨的情感。</a:t>
            </a:r>
          </a:p>
          <a:p>
            <a:pPr indent="266700">
              <a:buNone/>
            </a:pPr>
            <a:r>
              <a:rPr lang="zh-CN" altLang="en-US" sz="1050" b="1" dirty="0">
                <a:solidFill>
                  <a:srgbClr val="000000"/>
                </a:solidFill>
                <a:latin typeface="迷你简启体" pitchFamily="65" charset="-122"/>
                <a:ea typeface="迷你简启体" pitchFamily="65" charset="-122"/>
              </a:rPr>
              <a:t> 颈联</a:t>
            </a:r>
            <a:r>
              <a:rPr lang="zh-CN" altLang="en-US" sz="1050" b="1" dirty="0">
                <a:solidFill>
                  <a:srgbClr val="FF0000"/>
                </a:solidFill>
                <a:latin typeface="Arial" panose="020B0604020202020204" pitchFamily="34" charset="0"/>
                <a:ea typeface="迷你简启体" pitchFamily="65" charset="-122"/>
              </a:rPr>
              <a:t>“</a:t>
            </a:r>
            <a:r>
              <a:rPr lang="zh-CN" altLang="en-US" sz="1050" b="1" dirty="0">
                <a:solidFill>
                  <a:srgbClr val="FF0000"/>
                </a:solidFill>
                <a:latin typeface="迷你简启体" pitchFamily="65" charset="-122"/>
                <a:ea typeface="迷你简启体" pitchFamily="65" charset="-122"/>
              </a:rPr>
              <a:t>男儿屈穷心不穷</a:t>
            </a:r>
            <a:r>
              <a:rPr lang="zh-CN" altLang="en-US" sz="1050" b="1" dirty="0">
                <a:solidFill>
                  <a:srgbClr val="FF0000"/>
                </a:solidFill>
                <a:latin typeface="Arial" panose="020B0604020202020204" pitchFamily="34" charset="0"/>
                <a:ea typeface="迷你简启体" pitchFamily="65" charset="-122"/>
              </a:rPr>
              <a:t>”</a:t>
            </a:r>
            <a:r>
              <a:rPr lang="zh-CN" altLang="en-US" sz="1050" b="1" dirty="0">
                <a:solidFill>
                  <a:srgbClr val="FF0000"/>
                </a:solidFill>
                <a:latin typeface="迷你简启体" pitchFamily="65" charset="-122"/>
                <a:ea typeface="迷你简启体" pitchFamily="65" charset="-122"/>
              </a:rPr>
              <a:t>一句是直接抒情。</a:t>
            </a:r>
            <a:r>
              <a:rPr lang="zh-CN" altLang="en-US" sz="1050" b="1" dirty="0">
                <a:solidFill>
                  <a:srgbClr val="000000"/>
                </a:solidFill>
                <a:latin typeface="迷你简启体" pitchFamily="65" charset="-122"/>
                <a:ea typeface="迷你简启体" pitchFamily="65" charset="-122"/>
              </a:rPr>
              <a:t>男儿屈身窘困之中、屈才走投无路之时，心志不可以陷入窘困。结合这句自然可知诗人身虽窘困，心不穷困，乐观积极之意自然而然可得。</a:t>
            </a:r>
          </a:p>
          <a:p>
            <a:pPr indent="266700">
              <a:buNone/>
            </a:pPr>
            <a:r>
              <a:rPr lang="en-US" altLang="zh-CN" sz="1050" dirty="0">
                <a:solidFill>
                  <a:srgbClr val="000000"/>
                </a:solidFill>
                <a:latin typeface="Arial" panose="020B0604020202020204" pitchFamily="34" charset="0"/>
                <a:ea typeface="迷你简启体" pitchFamily="65" charset="-122"/>
              </a:rPr>
              <a:t> </a:t>
            </a:r>
            <a:endParaRPr lang="en-US" altLang="zh-CN" sz="1050" dirty="0">
              <a:solidFill>
                <a:srgbClr val="000000"/>
              </a:solidFill>
              <a:latin typeface="宋体" panose="02010600030101010101" pitchFamily="2" charset="-122"/>
              <a:ea typeface="迷你简启体" pitchFamily="65" charset="-122"/>
            </a:endParaRPr>
          </a:p>
          <a:p>
            <a:pPr indent="266700" fontAlgn="t">
              <a:buNone/>
            </a:pPr>
            <a:endParaRPr lang="en-US" altLang="zh-CN" sz="1125" dirty="0">
              <a:solidFill>
                <a:srgbClr val="0000FF"/>
              </a:solidFill>
              <a:latin typeface="迷你简启体" pitchFamily="65" charset="-122"/>
              <a:ea typeface="迷你简启体" pitchFamily="65" charset="-122"/>
            </a:endParaRPr>
          </a:p>
          <a:p>
            <a:pPr indent="266700" fontAlgn="t">
              <a:buNone/>
            </a:pPr>
            <a:endParaRPr lang="en-US" altLang="zh-CN" sz="1015" dirty="0">
              <a:latin typeface="Arial" panose="020B0604020202020204" pitchFamily="34" charset="0"/>
            </a:endParaRPr>
          </a:p>
        </p:txBody>
      </p:sp>
      <p:sp>
        <p:nvSpPr>
          <p:cNvPr id="119817" name="圆角矩形 119816"/>
          <p:cNvSpPr/>
          <p:nvPr/>
        </p:nvSpPr>
        <p:spPr>
          <a:xfrm>
            <a:off x="841534" y="910114"/>
            <a:ext cx="2852738"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just">
              <a:buNone/>
            </a:pPr>
            <a:r>
              <a:rPr lang="zh-CN" altLang="en-US" sz="1800" b="1" dirty="0">
                <a:solidFill>
                  <a:srgbClr val="0000FF"/>
                </a:solidFill>
                <a:latin typeface="迷你简启体" pitchFamily="65" charset="-122"/>
                <a:ea typeface="迷你简启体" pitchFamily="65" charset="-122"/>
              </a:rPr>
              <a:t>   鸦翎 羽箭</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just">
              <a:buNone/>
            </a:pPr>
            <a:r>
              <a:rPr lang="zh-CN" altLang="en-US" sz="1800" b="1" dirty="0">
                <a:solidFill>
                  <a:srgbClr val="FF0000"/>
                </a:solidFill>
                <a:latin typeface="迷你简启体" pitchFamily="65" charset="-122"/>
                <a:ea typeface="迷你简启体" pitchFamily="65" charset="-122"/>
              </a:rPr>
              <a:t>   仰天</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麻衣</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黑肥</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solidFill>
                  <a:srgbClr val="000000"/>
                </a:solidFill>
                <a:latin typeface="迷你简启体" pitchFamily="65" charset="-122"/>
                <a:ea typeface="迷你简启体" pitchFamily="65" charset="-122"/>
              </a:rPr>
              <a:t>，</a:t>
            </a:r>
            <a:endParaRPr lang="zh-CN" altLang="en-US" sz="1800" b="1" dirty="0">
              <a:latin typeface="迷你简启体" pitchFamily="65" charset="-122"/>
              <a:ea typeface="迷你简启体" pitchFamily="65" charset="-122"/>
            </a:endParaRPr>
          </a:p>
          <a:p>
            <a:pPr algn="just">
              <a:buNone/>
            </a:pPr>
            <a:r>
              <a:rPr lang="zh-CN" altLang="en-US" sz="1800" b="1" dirty="0">
                <a:solidFill>
                  <a:srgbClr val="FF0000"/>
                </a:solidFill>
                <a:latin typeface="迷你简启体" pitchFamily="65" charset="-122"/>
                <a:ea typeface="迷你简启体" pitchFamily="65" charset="-122"/>
              </a:rPr>
              <a:t>   带</a:t>
            </a:r>
            <a:r>
              <a:rPr lang="zh-CN" altLang="en-US" sz="1800" b="1" dirty="0">
                <a:solidFill>
                  <a:srgbClr val="0000FF"/>
                </a:solidFill>
                <a:latin typeface="迷你简启体" pitchFamily="65" charset="-122"/>
                <a:ea typeface="迷你简启体" pitchFamily="65" charset="-122"/>
              </a:rPr>
              <a:t>酒</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solidFill>
                  <a:srgbClr val="000000"/>
                </a:solidFill>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solidFill>
                  <a:srgbClr val="000000"/>
                </a:solidFill>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男儿</a:t>
            </a:r>
            <a:r>
              <a:rPr lang="zh-CN" altLang="en-US" sz="1800" b="1" dirty="0">
                <a:solidFill>
                  <a:srgbClr val="000000"/>
                </a:solidFill>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a:t>
            </a:r>
          </a:p>
          <a:p>
            <a:pPr algn="just">
              <a:buNone/>
            </a:pPr>
            <a:r>
              <a:rPr lang="zh-CN" altLang="en-US" sz="1800" b="1" dirty="0">
                <a:solidFill>
                  <a:srgbClr val="000000"/>
                </a:solidFill>
                <a:latin typeface="迷你简启体" pitchFamily="65" charset="-122"/>
                <a:ea typeface="迷你简启体" pitchFamily="65" charset="-122"/>
              </a:rPr>
              <a:t>   枯荣 不等  嗔</a:t>
            </a:r>
            <a:r>
              <a:rPr lang="zh-CN" altLang="en-US" sz="1800" b="1" dirty="0">
                <a:solidFill>
                  <a:srgbClr val="0000FF"/>
                </a:solidFill>
                <a:latin typeface="迷你简启体" pitchFamily="65" charset="-122"/>
                <a:ea typeface="迷你简启体" pitchFamily="65" charset="-122"/>
              </a:rPr>
              <a:t>天公</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FF"/>
                </a:solidFill>
                <a:latin typeface="迷你简启体" pitchFamily="65" charset="-122"/>
                <a:ea typeface="迷你简启体" pitchFamily="65" charset="-122"/>
              </a:rPr>
              <a:t>   寒风</a:t>
            </a:r>
            <a:r>
              <a:rPr lang="zh-CN" altLang="en-US" sz="1800" b="1" dirty="0">
                <a:solidFill>
                  <a:srgbClr val="000000"/>
                </a:solidFill>
                <a:latin typeface="迷你简启体" pitchFamily="65" charset="-122"/>
                <a:ea typeface="迷你简启体" pitchFamily="65" charset="-122"/>
              </a:rPr>
              <a:t> 又变为  </a:t>
            </a:r>
            <a:r>
              <a:rPr lang="zh-CN" altLang="en-US" sz="1800" b="1" dirty="0">
                <a:solidFill>
                  <a:srgbClr val="0000FF"/>
                </a:solidFill>
                <a:latin typeface="迷你简启体" pitchFamily="65" charset="-122"/>
                <a:ea typeface="迷你简启体" pitchFamily="65" charset="-122"/>
              </a:rPr>
              <a:t>春柳</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solidFill>
                  <a:srgbClr val="000000"/>
                </a:solidFill>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solidFill>
                  <a:srgbClr val="000000"/>
                </a:solidFill>
                <a:latin typeface="迷你简启体" pitchFamily="65" charset="-122"/>
                <a:ea typeface="迷你简启体" pitchFamily="65" charset="-122"/>
              </a:rPr>
              <a:t>濛濛。</a:t>
            </a:r>
          </a:p>
          <a:p>
            <a:pPr algn="ctr">
              <a:buNone/>
            </a:pPr>
            <a:endParaRPr lang="zh-CN" altLang="en-US" sz="1015" b="1" dirty="0">
              <a:latin typeface="Arial" panose="020B0604020202020204" pitchFamily="34" charset="0"/>
              <a:ea typeface="宋体" panose="02010600030101010101" pitchFamily="2" charset="-122"/>
            </a:endParaRPr>
          </a:p>
        </p:txBody>
      </p:sp>
      <p:cxnSp>
        <p:nvCxnSpPr>
          <p:cNvPr id="119818" name="肘形连接符 119817"/>
          <p:cNvCxnSpPr/>
          <p:nvPr/>
        </p:nvCxnSpPr>
        <p:spPr>
          <a:xfrm>
            <a:off x="1508522" y="3237310"/>
            <a:ext cx="1944290" cy="285750"/>
          </a:xfrm>
          <a:prstGeom prst="bentConnector3">
            <a:avLst>
              <a:gd name="adj1" fmla="val 50009"/>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圆角矩形 120835"/>
          <p:cNvSpPr/>
          <p:nvPr/>
        </p:nvSpPr>
        <p:spPr>
          <a:xfrm>
            <a:off x="4079240" y="909955"/>
            <a:ext cx="4183380" cy="3502660"/>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indent="266700">
              <a:buNone/>
            </a:pPr>
            <a:endParaRPr lang="en-US" altLang="zh-CN" sz="1015" dirty="0">
              <a:solidFill>
                <a:srgbClr val="FF0000"/>
              </a:solidFill>
              <a:latin typeface="黑体" panose="02010609060101010101" pitchFamily="49" charset="-122"/>
              <a:ea typeface="黑体" panose="02010609060101010101" pitchFamily="49" charset="-122"/>
            </a:endParaRPr>
          </a:p>
          <a:p>
            <a:pPr indent="266700">
              <a:buNone/>
            </a:pPr>
            <a:endParaRPr lang="en-US" altLang="zh-CN" sz="1015" dirty="0">
              <a:solidFill>
                <a:srgbClr val="FF0000"/>
              </a:solidFill>
              <a:latin typeface="黑体" panose="02010609060101010101" pitchFamily="49" charset="-122"/>
              <a:ea typeface="黑体" panose="02010609060101010101" pitchFamily="49" charset="-122"/>
            </a:endParaRPr>
          </a:p>
          <a:p>
            <a:pPr indent="266700">
              <a:buNone/>
            </a:pPr>
            <a:endParaRPr lang="en-US" altLang="zh-CN" sz="1015" dirty="0">
              <a:solidFill>
                <a:srgbClr val="FF0000"/>
              </a:solidFill>
              <a:latin typeface="黑体" panose="02010609060101010101" pitchFamily="49" charset="-122"/>
              <a:ea typeface="黑体" panose="02010609060101010101" pitchFamily="49" charset="-122"/>
            </a:endParaRPr>
          </a:p>
          <a:p>
            <a:pPr indent="266700">
              <a:buNone/>
            </a:pPr>
            <a:r>
              <a:rPr lang="en-US" altLang="zh-CN" sz="1015" dirty="0">
                <a:solidFill>
                  <a:srgbClr val="0000FF"/>
                </a:solidFill>
                <a:latin typeface="迷你简启体" pitchFamily="65" charset="-122"/>
                <a:ea typeface="迷你简启体" pitchFamily="65" charset="-122"/>
              </a:rPr>
              <a:t>  </a:t>
            </a:r>
            <a:r>
              <a:rPr lang="en-US" altLang="zh-CN" sz="1400" b="1" dirty="0">
                <a:solidFill>
                  <a:srgbClr val="0000FF"/>
                </a:solidFill>
                <a:latin typeface="迷你简启体" pitchFamily="65" charset="-122"/>
                <a:ea typeface="迷你简启体" pitchFamily="65" charset="-122"/>
              </a:rPr>
              <a:t> </a:t>
            </a:r>
            <a:r>
              <a:rPr lang="en-US" altLang="zh-CN" sz="1400" b="1" dirty="0">
                <a:latin typeface="迷你简启体" pitchFamily="65" charset="-122"/>
                <a:ea typeface="迷你简启体" pitchFamily="65" charset="-122"/>
              </a:rPr>
              <a:t>3.</a:t>
            </a:r>
            <a:r>
              <a:rPr lang="zh-CN" altLang="en-US" sz="1400" b="1" dirty="0">
                <a:latin typeface="迷你简启体" pitchFamily="65" charset="-122"/>
                <a:ea typeface="迷你简启体" pitchFamily="65" charset="-122"/>
              </a:rPr>
              <a:t>尾联</a:t>
            </a:r>
            <a:r>
              <a:rPr lang="zh-CN" altLang="en-US" sz="1400" b="1" dirty="0">
                <a:solidFill>
                  <a:srgbClr val="FF0000"/>
                </a:solidFill>
                <a:latin typeface="迷你简启体" pitchFamily="65" charset="-122"/>
                <a:ea typeface="迷你简启体" pitchFamily="65" charset="-122"/>
              </a:rPr>
              <a:t>以景结情</a:t>
            </a:r>
            <a:r>
              <a:rPr lang="zh-CN" altLang="en-US" sz="1400" b="1" dirty="0">
                <a:latin typeface="迷你简启体" pitchFamily="65" charset="-122"/>
                <a:ea typeface="迷你简启体" pitchFamily="65" charset="-122"/>
              </a:rPr>
              <a:t>。两个中心意象</a:t>
            </a:r>
            <a:r>
              <a:rPr lang="zh-CN" altLang="en-US" sz="1400" b="1" dirty="0">
                <a:solidFill>
                  <a:srgbClr val="FF0000"/>
                </a:solidFill>
                <a:latin typeface="Arial" panose="020B0604020202020204" pitchFamily="34" charset="0"/>
                <a:ea typeface="迷你简启体" pitchFamily="65" charset="-122"/>
              </a:rPr>
              <a:t>“</a:t>
            </a:r>
            <a:r>
              <a:rPr lang="zh-CN" altLang="en-US" sz="1400" b="1" dirty="0">
                <a:solidFill>
                  <a:srgbClr val="FF0000"/>
                </a:solidFill>
                <a:latin typeface="迷你简启体" pitchFamily="65" charset="-122"/>
                <a:ea typeface="迷你简启体" pitchFamily="65" charset="-122"/>
              </a:rPr>
              <a:t>寒风</a:t>
            </a:r>
            <a:r>
              <a:rPr lang="zh-CN" altLang="en-US" sz="1400" b="1" dirty="0">
                <a:solidFill>
                  <a:srgbClr val="FF0000"/>
                </a:solidFill>
                <a:latin typeface="Arial" panose="020B0604020202020204" pitchFamily="34" charset="0"/>
                <a:ea typeface="迷你简启体" pitchFamily="65" charset="-122"/>
              </a:rPr>
              <a:t>”</a:t>
            </a:r>
            <a:r>
              <a:rPr lang="zh-CN" altLang="en-US" sz="1400" b="1" dirty="0">
                <a:solidFill>
                  <a:srgbClr val="FF0000"/>
                </a:solidFill>
                <a:latin typeface="迷你简启体" pitchFamily="65" charset="-122"/>
                <a:ea typeface="迷你简启体" pitchFamily="65" charset="-122"/>
              </a:rPr>
              <a:t>、</a:t>
            </a:r>
            <a:r>
              <a:rPr lang="zh-CN" altLang="en-US" sz="1400" b="1" dirty="0">
                <a:solidFill>
                  <a:srgbClr val="FF0000"/>
                </a:solidFill>
                <a:latin typeface="Arial" panose="020B0604020202020204" pitchFamily="34" charset="0"/>
                <a:ea typeface="迷你简启体" pitchFamily="65" charset="-122"/>
              </a:rPr>
              <a:t>“</a:t>
            </a:r>
            <a:r>
              <a:rPr lang="zh-CN" altLang="en-US" sz="1400" b="1" dirty="0">
                <a:solidFill>
                  <a:srgbClr val="FF0000"/>
                </a:solidFill>
                <a:latin typeface="迷你简启体" pitchFamily="65" charset="-122"/>
                <a:ea typeface="迷你简启体" pitchFamily="65" charset="-122"/>
              </a:rPr>
              <a:t>春柳</a:t>
            </a:r>
            <a:r>
              <a:rPr lang="zh-CN" altLang="en-US" sz="1400" b="1" dirty="0">
                <a:solidFill>
                  <a:srgbClr val="FF0000"/>
                </a:solidFill>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寒风</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，指代冬季；</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春柳</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，春天景色象征。此句即描写了时间飞逝，又代指世事无常，前一秒还是寒风，下一秒就变</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春柳</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 诗歌的最后两句</a:t>
            </a:r>
            <a:r>
              <a:rPr lang="zh-CN" altLang="en-US" sz="1400" b="1" dirty="0">
                <a:solidFill>
                  <a:srgbClr val="FF0000"/>
                </a:solidFill>
                <a:latin typeface="迷你简启体" pitchFamily="65" charset="-122"/>
                <a:ea typeface="迷你简启体" pitchFamily="65" charset="-122"/>
              </a:rPr>
              <a:t>一语双关</a:t>
            </a:r>
            <a:r>
              <a:rPr lang="zh-CN" altLang="en-US" sz="1400" b="1" dirty="0">
                <a:latin typeface="迷你简启体" pitchFamily="65" charset="-122"/>
                <a:ea typeface="迷你简启体" pitchFamily="65" charset="-122"/>
              </a:rPr>
              <a:t>，春风中看那垂下的条条柳枝，却是</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烟蒙蒙</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烟蒙蒙</a:t>
            </a:r>
            <a:r>
              <a:rPr lang="zh-CN" altLang="en-US" sz="1400" b="1" dirty="0">
                <a:latin typeface="Arial" panose="020B0604020202020204" pitchFamily="34" charset="0"/>
                <a:ea typeface="迷你简启体" pitchFamily="65" charset="-122"/>
              </a:rPr>
              <a:t>”</a:t>
            </a:r>
            <a:r>
              <a:rPr lang="zh-CN" altLang="en-US" sz="1400" b="1" dirty="0">
                <a:latin typeface="迷你简启体" pitchFamily="65" charset="-122"/>
                <a:ea typeface="迷你简启体" pitchFamily="65" charset="-122"/>
              </a:rPr>
              <a:t>，道出前途迷茫之意，如这世事。写柳树转眼间就枯木逢春，一派生机勃勃的样子，这表明</a:t>
            </a:r>
            <a:r>
              <a:rPr lang="zh-CN" altLang="en-US" sz="1400" b="1" dirty="0">
                <a:solidFill>
                  <a:srgbClr val="FF0000"/>
                </a:solidFill>
                <a:latin typeface="迷你简启体" pitchFamily="65" charset="-122"/>
                <a:ea typeface="迷你简启体" pitchFamily="65" charset="-122"/>
              </a:rPr>
              <a:t>严冬过后终将是生机盎然的春天</a:t>
            </a:r>
            <a:r>
              <a:rPr lang="zh-CN" altLang="en-US" sz="1400" b="1" dirty="0">
                <a:latin typeface="迷你简启体" pitchFamily="65" charset="-122"/>
                <a:ea typeface="迷你简启体" pitchFamily="65" charset="-122"/>
              </a:rPr>
              <a:t>，从而借景说理，生动地说明天道无私，人应该乐观向上。</a:t>
            </a:r>
          </a:p>
          <a:p>
            <a:pPr indent="266700" fontAlgn="t">
              <a:buNone/>
            </a:pPr>
            <a:r>
              <a:rPr lang="zh-CN" altLang="en-US" sz="1400" b="1" dirty="0">
                <a:latin typeface="迷你简启体" pitchFamily="65" charset="-122"/>
                <a:ea typeface="迷你简启体" pitchFamily="65" charset="-122"/>
              </a:rPr>
              <a:t>   </a:t>
            </a:r>
            <a:r>
              <a:rPr lang="en-US" altLang="zh-CN" sz="1400" b="1" dirty="0">
                <a:latin typeface="迷你简启体" pitchFamily="65" charset="-122"/>
                <a:ea typeface="迷你简启体" pitchFamily="65" charset="-122"/>
              </a:rPr>
              <a:t>4</a:t>
            </a:r>
            <a:r>
              <a:rPr lang="en-US" altLang="zh-CN" sz="1400" b="1" dirty="0">
                <a:latin typeface="宋体" panose="02010600030101010101" pitchFamily="2" charset="-122"/>
              </a:rPr>
              <a:t>.</a:t>
            </a:r>
            <a:r>
              <a:rPr lang="en-US" altLang="zh-CN" sz="1400" b="1" dirty="0">
                <a:solidFill>
                  <a:srgbClr val="FF0000"/>
                </a:solidFill>
                <a:latin typeface="宋体" panose="02010600030101010101" pitchFamily="2" charset="-122"/>
              </a:rPr>
              <a:t>“</a:t>
            </a:r>
            <a:r>
              <a:rPr lang="zh-CN" altLang="en-US" sz="1400" b="1" dirty="0">
                <a:solidFill>
                  <a:srgbClr val="FF0000"/>
                </a:solidFill>
                <a:latin typeface="迷你简启体" pitchFamily="65" charset="-122"/>
                <a:ea typeface="迷你简启体" pitchFamily="65" charset="-122"/>
              </a:rPr>
              <a:t>起承转合</a:t>
            </a:r>
            <a:r>
              <a:rPr lang="zh-CN" altLang="en-US" sz="1400" b="1" dirty="0">
                <a:solidFill>
                  <a:srgbClr val="FF0000"/>
                </a:solidFill>
                <a:latin typeface="宋体" panose="02010600030101010101" pitchFamily="2" charset="-122"/>
                <a:ea typeface="宋体" panose="02010600030101010101" pitchFamily="2" charset="-122"/>
              </a:rPr>
              <a:t>”</a:t>
            </a:r>
            <a:r>
              <a:rPr lang="en-US" altLang="zh-CN" sz="1400" b="1" dirty="0">
                <a:latin typeface="宋体" panose="02010600030101010101" pitchFamily="2" charset="-122"/>
              </a:rPr>
              <a:t>——</a:t>
            </a:r>
            <a:r>
              <a:rPr lang="zh-CN" altLang="en-US" sz="1400" b="1" dirty="0">
                <a:latin typeface="迷你简启体" pitchFamily="65" charset="-122"/>
                <a:ea typeface="迷你简启体" pitchFamily="65" charset="-122"/>
              </a:rPr>
              <a:t>首联叙写自己射技高超，暗指才华不凡。颔联叙写自己命途多舛时的自我开解。颈联转向抒怀，感慨自己仕途蹭蹬难展抱负的命运。尾联自勉自励，畅想未来如春柳重萌，颇为乐观。</a:t>
            </a:r>
            <a:endParaRPr lang="zh-CN" altLang="en-US" sz="1015" b="1" dirty="0">
              <a:latin typeface="迷你简启体" pitchFamily="65" charset="-122"/>
              <a:ea typeface="迷你简启体" pitchFamily="65" charset="-122"/>
            </a:endParaRPr>
          </a:p>
          <a:p>
            <a:pPr indent="266700">
              <a:buNone/>
            </a:pPr>
            <a:endParaRPr lang="zh-CN" altLang="en-US" sz="1015" dirty="0">
              <a:latin typeface="迷你简启体" pitchFamily="65" charset="-122"/>
              <a:ea typeface="迷你简启体" pitchFamily="65" charset="-122"/>
            </a:endParaRPr>
          </a:p>
          <a:p>
            <a:pPr indent="266700">
              <a:buNone/>
            </a:pPr>
            <a:r>
              <a:rPr lang="zh-CN" altLang="en-US" sz="1015" b="0" dirty="0">
                <a:solidFill>
                  <a:srgbClr val="000000"/>
                </a:solidFill>
                <a:latin typeface="迷你简启体" pitchFamily="65" charset="-122"/>
                <a:ea typeface="迷你简启体" pitchFamily="65" charset="-122"/>
              </a:rPr>
              <a:t>  </a:t>
            </a:r>
            <a:endParaRPr lang="zh-CN" altLang="en-US" sz="1015" dirty="0">
              <a:latin typeface="Arial" panose="020B0604020202020204" pitchFamily="34" charset="0"/>
              <a:ea typeface="宋体" panose="02010600030101010101" pitchFamily="2" charset="-122"/>
            </a:endParaRPr>
          </a:p>
        </p:txBody>
      </p:sp>
      <p:sp>
        <p:nvSpPr>
          <p:cNvPr id="120841" name="圆角矩形 120840"/>
          <p:cNvSpPr/>
          <p:nvPr/>
        </p:nvSpPr>
        <p:spPr>
          <a:xfrm>
            <a:off x="806768" y="910114"/>
            <a:ext cx="2887028"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just">
              <a:buNone/>
            </a:pPr>
            <a:r>
              <a:rPr lang="zh-CN" altLang="en-US" sz="1800" b="1" dirty="0">
                <a:solidFill>
                  <a:srgbClr val="0000FF"/>
                </a:solidFill>
                <a:latin typeface="迷你简启体" pitchFamily="65" charset="-122"/>
                <a:ea typeface="迷你简启体" pitchFamily="65" charset="-122"/>
              </a:rPr>
              <a:t>   鸦翎 羽箭</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just">
              <a:buNone/>
            </a:pPr>
            <a:r>
              <a:rPr lang="zh-CN" altLang="en-US" sz="1800" b="1" dirty="0">
                <a:solidFill>
                  <a:srgbClr val="FF0000"/>
                </a:solidFill>
                <a:latin typeface="迷你简启体" pitchFamily="65" charset="-122"/>
                <a:ea typeface="迷你简启体" pitchFamily="65" charset="-122"/>
              </a:rPr>
              <a:t>   仰天</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麻衣</a:t>
            </a:r>
            <a:r>
              <a:rPr lang="zh-CN" altLang="en-US" sz="1800" b="1" dirty="0">
                <a:solidFill>
                  <a:srgbClr val="000000"/>
                </a:solidFill>
                <a:latin typeface="迷你简启体" pitchFamily="65" charset="-122"/>
                <a:ea typeface="迷你简启体" pitchFamily="65" charset="-122"/>
              </a:rPr>
              <a:t> 黑肥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solidFill>
                  <a:srgbClr val="000000"/>
                </a:solidFill>
                <a:latin typeface="迷你简启体" pitchFamily="65" charset="-122"/>
                <a:ea typeface="迷你简启体" pitchFamily="65" charset="-122"/>
              </a:rPr>
              <a:t>，</a:t>
            </a:r>
            <a:endParaRPr lang="zh-CN" altLang="en-US" sz="1800" b="1" dirty="0">
              <a:latin typeface="迷你简启体" pitchFamily="65" charset="-122"/>
              <a:ea typeface="迷你简启体" pitchFamily="65" charset="-122"/>
            </a:endParaRPr>
          </a:p>
          <a:p>
            <a:pPr algn="just">
              <a:buNone/>
            </a:pPr>
            <a:r>
              <a:rPr lang="zh-CN" altLang="en-US" sz="1800" b="1" dirty="0">
                <a:solidFill>
                  <a:srgbClr val="FF0000"/>
                </a:solidFill>
                <a:latin typeface="迷你简启体" pitchFamily="65" charset="-122"/>
                <a:ea typeface="迷你简启体" pitchFamily="65" charset="-122"/>
              </a:rPr>
              <a:t>   带</a:t>
            </a:r>
            <a:r>
              <a:rPr lang="zh-CN" altLang="en-US" sz="1800" b="1" dirty="0">
                <a:solidFill>
                  <a:srgbClr val="0000FF"/>
                </a:solidFill>
                <a:latin typeface="迷你简启体" pitchFamily="65" charset="-122"/>
                <a:ea typeface="迷你简启体" pitchFamily="65" charset="-122"/>
              </a:rPr>
              <a:t>酒</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solidFill>
                  <a:srgbClr val="000000"/>
                </a:solidFill>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solidFill>
                  <a:srgbClr val="000000"/>
                </a:solidFill>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男儿</a:t>
            </a:r>
            <a:r>
              <a:rPr lang="zh-CN" altLang="en-US" sz="1800" b="1" dirty="0">
                <a:solidFill>
                  <a:srgbClr val="000000"/>
                </a:solidFill>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a:t>
            </a:r>
          </a:p>
          <a:p>
            <a:pPr algn="just">
              <a:buNone/>
            </a:pPr>
            <a:r>
              <a:rPr lang="zh-CN" altLang="en-US" sz="1800" b="1" dirty="0">
                <a:solidFill>
                  <a:srgbClr val="000000"/>
                </a:solidFill>
                <a:latin typeface="迷你简启体" pitchFamily="65" charset="-122"/>
                <a:ea typeface="迷你简启体" pitchFamily="65" charset="-122"/>
              </a:rPr>
              <a:t>   枯荣 不等  嗔</a:t>
            </a:r>
            <a:r>
              <a:rPr lang="zh-CN" altLang="en-US" sz="1800" b="1" dirty="0">
                <a:solidFill>
                  <a:srgbClr val="0000FF"/>
                </a:solidFill>
                <a:latin typeface="迷你简启体" pitchFamily="65" charset="-122"/>
                <a:ea typeface="迷你简启体" pitchFamily="65" charset="-122"/>
              </a:rPr>
              <a:t>天公</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FF"/>
                </a:solidFill>
                <a:latin typeface="迷你简启体" pitchFamily="65" charset="-122"/>
                <a:ea typeface="迷你简启体" pitchFamily="65" charset="-122"/>
              </a:rPr>
              <a:t>   寒风</a:t>
            </a:r>
            <a:r>
              <a:rPr lang="zh-CN" altLang="en-US" sz="1800" b="1" dirty="0">
                <a:solidFill>
                  <a:srgbClr val="000000"/>
                </a:solidFill>
                <a:latin typeface="迷你简启体" pitchFamily="65" charset="-122"/>
                <a:ea typeface="迷你简启体" pitchFamily="65" charset="-122"/>
              </a:rPr>
              <a:t> 又变为  </a:t>
            </a:r>
            <a:r>
              <a:rPr lang="zh-CN" altLang="en-US" sz="1800" b="1" dirty="0">
                <a:solidFill>
                  <a:srgbClr val="0000FF"/>
                </a:solidFill>
                <a:latin typeface="迷你简启体" pitchFamily="65" charset="-122"/>
                <a:ea typeface="迷你简启体" pitchFamily="65" charset="-122"/>
              </a:rPr>
              <a:t>春柳</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solidFill>
                  <a:srgbClr val="000000"/>
                </a:solidFill>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solidFill>
                  <a:srgbClr val="000000"/>
                </a:solidFill>
                <a:latin typeface="迷你简启体" pitchFamily="65" charset="-122"/>
                <a:ea typeface="迷你简启体" pitchFamily="65" charset="-122"/>
              </a:rPr>
              <a:t>濛濛。</a:t>
            </a:r>
          </a:p>
          <a:p>
            <a:pPr algn="ctr">
              <a:buNone/>
            </a:pPr>
            <a:endParaRPr lang="zh-CN" altLang="en-US" sz="1015" b="1" dirty="0">
              <a:latin typeface="Arial" panose="020B0604020202020204" pitchFamily="34" charset="0"/>
              <a:ea typeface="宋体" panose="02010600030101010101" pitchFamily="2" charset="-122"/>
            </a:endParaRPr>
          </a:p>
        </p:txBody>
      </p:sp>
      <p:cxnSp>
        <p:nvCxnSpPr>
          <p:cNvPr id="120842" name="肘形连接符 120841"/>
          <p:cNvCxnSpPr/>
          <p:nvPr/>
        </p:nvCxnSpPr>
        <p:spPr>
          <a:xfrm>
            <a:off x="1558529" y="3252788"/>
            <a:ext cx="1843088" cy="285750"/>
          </a:xfrm>
          <a:prstGeom prst="bentConnector3">
            <a:avLst>
              <a:gd name="adj1" fmla="val 50028"/>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圆角矩形 121859"/>
          <p:cNvSpPr/>
          <p:nvPr/>
        </p:nvSpPr>
        <p:spPr>
          <a:xfrm>
            <a:off x="4041140" y="841375"/>
            <a:ext cx="4432935" cy="3563620"/>
          </a:xfrm>
          <a:prstGeom prst="roundRect">
            <a:avLst>
              <a:gd name="adj" fmla="val 12440"/>
            </a:avLst>
          </a:prstGeom>
          <a:solidFill>
            <a:srgbClr val="FFFF00"/>
          </a:solidFill>
          <a:ln w="25400" cap="flat" cmpd="sng">
            <a:solidFill>
              <a:srgbClr val="B1A35D"/>
            </a:solidFill>
            <a:prstDash val="solid"/>
            <a:headEnd type="none" w="med" len="med"/>
            <a:tailEnd type="none" w="med" len="med"/>
          </a:ln>
        </p:spPr>
        <p:txBody>
          <a:bodyPr lIns="34290" tIns="33337" rIns="34290" bIns="33337" anchor="ctr" anchorCtr="1"/>
          <a:lstStyle/>
          <a:p>
            <a:pPr indent="25400">
              <a:buNone/>
            </a:pPr>
            <a:endParaRPr lang="en-US" altLang="zh-CN" sz="1200" dirty="0">
              <a:latin typeface="宋体" panose="02010600030101010101" pitchFamily="2" charset="-122"/>
            </a:endParaRPr>
          </a:p>
          <a:p>
            <a:pPr indent="25400">
              <a:buNone/>
            </a:pPr>
            <a:r>
              <a:rPr lang="en-US" altLang="zh-CN" sz="1015" dirty="0">
                <a:latin typeface="迷你简启体" pitchFamily="65" charset="-122"/>
                <a:ea typeface="迷你简启体" pitchFamily="65" charset="-122"/>
              </a:rPr>
              <a:t>    </a:t>
            </a:r>
            <a:r>
              <a:rPr lang="zh-CN" altLang="en-US" sz="1400" b="1" dirty="0">
                <a:latin typeface="迷你简启体" pitchFamily="65" charset="-122"/>
                <a:ea typeface="迷你简启体" pitchFamily="65" charset="-122"/>
              </a:rPr>
              <a:t>整首诗扣题叙事，因事抒怀，叙事有感，移情于景，脉络清晰。</a:t>
            </a:r>
          </a:p>
          <a:p>
            <a:pPr indent="25400">
              <a:buNone/>
            </a:pPr>
            <a:r>
              <a:rPr lang="zh-CN" altLang="en-US" sz="1400" b="1" dirty="0">
                <a:solidFill>
                  <a:srgbClr val="FF0000"/>
                </a:solidFill>
                <a:latin typeface="迷你简启体" pitchFamily="65" charset="-122"/>
                <a:ea typeface="迷你简启体" pitchFamily="65" charset="-122"/>
              </a:rPr>
              <a:t>    前四句先叙事</a:t>
            </a:r>
            <a:r>
              <a:rPr lang="zh-CN" altLang="en-US" sz="1400" b="1" dirty="0">
                <a:latin typeface="迷你简启体" pitchFamily="65" charset="-122"/>
                <a:ea typeface="迷你简启体" pitchFamily="65" charset="-122"/>
              </a:rPr>
              <a:t>：有援箭引弓、仰天射鸿、肥衣冲风、饮酒高歌的形象描写，有箭飞弦响、大雁哀鸣、北风呼啸、诗人高歌繁多声响的奏鸣渲染。</a:t>
            </a:r>
            <a:r>
              <a:rPr lang="zh-CN" altLang="en-US" sz="1400" b="1" dirty="0">
                <a:solidFill>
                  <a:srgbClr val="FF0000"/>
                </a:solidFill>
                <a:latin typeface="迷你简启体" pitchFamily="65" charset="-122"/>
                <a:ea typeface="迷你简启体" pitchFamily="65" charset="-122"/>
              </a:rPr>
              <a:t>叙事之中的形象描写、声响渲染已见豪放、洒脱之态。</a:t>
            </a:r>
          </a:p>
          <a:p>
            <a:pPr indent="25400">
              <a:buNone/>
            </a:pPr>
            <a:r>
              <a:rPr lang="zh-CN" altLang="en-US" sz="1400" b="1" dirty="0">
                <a:solidFill>
                  <a:srgbClr val="FF0000"/>
                </a:solidFill>
                <a:latin typeface="迷你简启体" pitchFamily="65" charset="-122"/>
                <a:ea typeface="迷你简启体" pitchFamily="65" charset="-122"/>
              </a:rPr>
              <a:t>    后四句后抒怀：</a:t>
            </a:r>
            <a:r>
              <a:rPr lang="zh-CN" altLang="en-US" sz="1400" b="1" dirty="0">
                <a:latin typeface="迷你简启体" pitchFamily="65" charset="-122"/>
                <a:ea typeface="迷你简启体" pitchFamily="65" charset="-122"/>
              </a:rPr>
              <a:t>有感叹不遇、不甘沉沦的内心表白，有寒风变春柳、枯柳笼轻烟的艺术遐思。</a:t>
            </a:r>
            <a:r>
              <a:rPr lang="zh-CN" altLang="en-US" sz="1400" b="1" dirty="0">
                <a:solidFill>
                  <a:srgbClr val="FF0000"/>
                </a:solidFill>
                <a:latin typeface="迷你简启体" pitchFamily="65" charset="-122"/>
                <a:ea typeface="迷你简启体" pitchFamily="65" charset="-122"/>
              </a:rPr>
              <a:t>抒怀之时的内心表白、艺术遐思犹溢自信、憧憬之情。</a:t>
            </a:r>
            <a:br>
              <a:rPr lang="zh-CN" altLang="en-US" sz="1400" b="1" dirty="0">
                <a:solidFill>
                  <a:srgbClr val="FF0000"/>
                </a:solidFill>
                <a:latin typeface="迷你简启体" pitchFamily="65" charset="-122"/>
                <a:ea typeface="迷你简启体" pitchFamily="65" charset="-122"/>
              </a:rPr>
            </a:br>
            <a:r>
              <a:rPr lang="zh-CN" altLang="en-US" sz="1400" b="1" dirty="0">
                <a:latin typeface="迷你简启体" pitchFamily="65" charset="-122"/>
                <a:ea typeface="迷你简启体" pitchFamily="65" charset="-122"/>
              </a:rPr>
              <a:t>　　</a:t>
            </a:r>
            <a:r>
              <a:rPr lang="zh-CN" altLang="en-US" sz="1400" b="1" dirty="0">
                <a:solidFill>
                  <a:srgbClr val="000000"/>
                </a:solidFill>
                <a:latin typeface="迷你简启体" pitchFamily="65" charset="-122"/>
                <a:ea typeface="迷你简启体" pitchFamily="65" charset="-122"/>
              </a:rPr>
              <a:t>全诗以写景收结，寓议论、抒情于景物描写之中，意境深远，基调昂扬，充满了激情。</a:t>
            </a:r>
            <a:r>
              <a:rPr lang="zh-CN" altLang="en-US" sz="1400" b="1" dirty="0">
                <a:latin typeface="迷你简启体" pitchFamily="65" charset="-122"/>
                <a:ea typeface="迷你简启体" pitchFamily="65" charset="-122"/>
              </a:rPr>
              <a:t>愤激之中呈现出狂放、豪迈、洒脱的形象，自勉之时犹见积极用世、奋发有为之志。这样，</a:t>
            </a:r>
            <a:r>
              <a:rPr lang="zh-CN" altLang="en-US" sz="1400" b="1" dirty="0">
                <a:solidFill>
                  <a:srgbClr val="FF0000"/>
                </a:solidFill>
                <a:latin typeface="迷你简启体" pitchFamily="65" charset="-122"/>
                <a:ea typeface="迷你简启体" pitchFamily="65" charset="-122"/>
              </a:rPr>
              <a:t>诗人受压抑但并不沉沦，虽愤激犹能自勉的情怀充溢在诗的字里行间。</a:t>
            </a:r>
          </a:p>
          <a:p>
            <a:pPr indent="25400">
              <a:buNone/>
            </a:pPr>
            <a:endParaRPr lang="zh-CN" altLang="en-US" sz="1400" b="1" dirty="0">
              <a:latin typeface="Arial" panose="020B0604020202020204" pitchFamily="34" charset="0"/>
              <a:ea typeface="宋体" panose="02010600030101010101" pitchFamily="2" charset="-122"/>
            </a:endParaRPr>
          </a:p>
        </p:txBody>
      </p:sp>
      <p:sp>
        <p:nvSpPr>
          <p:cNvPr id="121865" name="圆角矩形 121864"/>
          <p:cNvSpPr/>
          <p:nvPr/>
        </p:nvSpPr>
        <p:spPr>
          <a:xfrm>
            <a:off x="981551" y="911066"/>
            <a:ext cx="2660809"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just">
              <a:buNone/>
            </a:pPr>
            <a:r>
              <a:rPr lang="zh-CN" altLang="en-US" sz="1800" b="1" dirty="0">
                <a:solidFill>
                  <a:srgbClr val="0000FF"/>
                </a:solidFill>
                <a:latin typeface="迷你简启体" pitchFamily="65" charset="-122"/>
                <a:ea typeface="迷你简启体" pitchFamily="65" charset="-122"/>
              </a:rPr>
              <a:t>   鸦翎 羽箭</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just">
              <a:buNone/>
            </a:pPr>
            <a:r>
              <a:rPr lang="zh-CN" altLang="en-US" sz="1800" b="1" dirty="0">
                <a:solidFill>
                  <a:srgbClr val="FF0000"/>
                </a:solidFill>
                <a:latin typeface="迷你简启体" pitchFamily="65" charset="-122"/>
                <a:ea typeface="迷你简启体" pitchFamily="65" charset="-122"/>
              </a:rPr>
              <a:t>   仰天</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麻衣</a:t>
            </a:r>
            <a:r>
              <a:rPr lang="zh-CN" altLang="en-US" sz="1800" b="1" dirty="0">
                <a:solidFill>
                  <a:srgbClr val="000000"/>
                </a:solidFill>
                <a:latin typeface="迷你简启体" pitchFamily="65" charset="-122"/>
                <a:ea typeface="迷你简启体" pitchFamily="65" charset="-122"/>
              </a:rPr>
              <a:t> 黑肥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solidFill>
                  <a:srgbClr val="000000"/>
                </a:solidFill>
                <a:latin typeface="迷你简启体" pitchFamily="65" charset="-122"/>
                <a:ea typeface="迷你简启体" pitchFamily="65" charset="-122"/>
              </a:rPr>
              <a:t>，</a:t>
            </a:r>
            <a:endParaRPr lang="zh-CN" altLang="en-US" sz="1800" b="1" dirty="0">
              <a:latin typeface="迷你简启体" pitchFamily="65" charset="-122"/>
              <a:ea typeface="迷你简启体" pitchFamily="65" charset="-122"/>
            </a:endParaRPr>
          </a:p>
          <a:p>
            <a:pPr algn="just">
              <a:buNone/>
            </a:pPr>
            <a:r>
              <a:rPr lang="zh-CN" altLang="en-US" sz="1800" b="1" dirty="0">
                <a:solidFill>
                  <a:srgbClr val="FF0000"/>
                </a:solidFill>
                <a:latin typeface="迷你简启体" pitchFamily="65" charset="-122"/>
                <a:ea typeface="迷你简启体" pitchFamily="65" charset="-122"/>
              </a:rPr>
              <a:t>   带</a:t>
            </a:r>
            <a:r>
              <a:rPr lang="zh-CN" altLang="en-US" sz="1800" b="1" dirty="0">
                <a:solidFill>
                  <a:srgbClr val="0000FF"/>
                </a:solidFill>
                <a:latin typeface="迷你简启体" pitchFamily="65" charset="-122"/>
                <a:ea typeface="迷你简启体" pitchFamily="65" charset="-122"/>
              </a:rPr>
              <a:t>酒</a:t>
            </a: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solidFill>
                  <a:srgbClr val="000000"/>
                </a:solidFill>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solidFill>
                  <a:srgbClr val="000000"/>
                </a:solidFill>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
            </a:r>
            <a:br>
              <a:rPr lang="zh-CN" altLang="en-US" sz="1800" b="1" dirty="0">
                <a:latin typeface="迷你简启体" pitchFamily="65" charset="-122"/>
                <a:ea typeface="迷你简启体" pitchFamily="65" charset="-122"/>
              </a:rPr>
            </a:b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男儿</a:t>
            </a:r>
            <a:r>
              <a:rPr lang="zh-CN" altLang="en-US" sz="1800" b="1" dirty="0">
                <a:solidFill>
                  <a:srgbClr val="000000"/>
                </a:solidFill>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solidFill>
                  <a:srgbClr val="000000"/>
                </a:solidFill>
                <a:latin typeface="迷你简启体" pitchFamily="65" charset="-122"/>
                <a:ea typeface="迷你简启体" pitchFamily="65" charset="-122"/>
              </a:rPr>
              <a:t>，     </a:t>
            </a:r>
          </a:p>
          <a:p>
            <a:pPr algn="just">
              <a:buNone/>
            </a:pPr>
            <a:r>
              <a:rPr lang="zh-CN" altLang="en-US" sz="1800" b="1" dirty="0">
                <a:solidFill>
                  <a:srgbClr val="000000"/>
                </a:solidFill>
                <a:latin typeface="迷你简启体" pitchFamily="65" charset="-122"/>
                <a:ea typeface="迷你简启体" pitchFamily="65" charset="-122"/>
              </a:rPr>
              <a:t>   枯荣 不等  嗔</a:t>
            </a:r>
            <a:r>
              <a:rPr lang="zh-CN" altLang="en-US" sz="1800" b="1" dirty="0">
                <a:solidFill>
                  <a:srgbClr val="0000FF"/>
                </a:solidFill>
                <a:latin typeface="迷你简启体" pitchFamily="65" charset="-122"/>
                <a:ea typeface="迷你简启体" pitchFamily="65" charset="-122"/>
              </a:rPr>
              <a:t>天公</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FF"/>
                </a:solidFill>
                <a:latin typeface="迷你简启体" pitchFamily="65" charset="-122"/>
                <a:ea typeface="迷你简启体" pitchFamily="65" charset="-122"/>
              </a:rPr>
              <a:t>   寒风</a:t>
            </a:r>
            <a:r>
              <a:rPr lang="zh-CN" altLang="en-US" sz="1800" b="1" dirty="0">
                <a:solidFill>
                  <a:srgbClr val="000000"/>
                </a:solidFill>
                <a:latin typeface="迷你简启体" pitchFamily="65" charset="-122"/>
                <a:ea typeface="迷你简启体" pitchFamily="65" charset="-122"/>
              </a:rPr>
              <a:t> 又变为  </a:t>
            </a:r>
            <a:r>
              <a:rPr lang="zh-CN" altLang="en-US" sz="1800" b="1" dirty="0">
                <a:solidFill>
                  <a:srgbClr val="0000FF"/>
                </a:solidFill>
                <a:latin typeface="迷你简启体" pitchFamily="65" charset="-122"/>
                <a:ea typeface="迷你简启体" pitchFamily="65" charset="-122"/>
              </a:rPr>
              <a:t>春柳</a:t>
            </a:r>
            <a:r>
              <a:rPr lang="zh-CN" altLang="en-US" sz="1800" b="1" dirty="0">
                <a:solidFill>
                  <a:srgbClr val="000000"/>
                </a:solidFill>
                <a:latin typeface="迷你简启体" pitchFamily="65" charset="-122"/>
                <a:ea typeface="迷你简启体" pitchFamily="65" charset="-122"/>
              </a:rPr>
              <a:t>，</a:t>
            </a:r>
          </a:p>
          <a:p>
            <a:pPr algn="just">
              <a:buNone/>
            </a:pPr>
            <a:r>
              <a:rPr lang="zh-CN" altLang="en-US" sz="1800" b="1" dirty="0">
                <a:solidFill>
                  <a:srgbClr val="000000"/>
                </a:solidFill>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solidFill>
                  <a:srgbClr val="000000"/>
                </a:solidFill>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solidFill>
                  <a:srgbClr val="000000"/>
                </a:solidFill>
                <a:latin typeface="迷你简启体" pitchFamily="65" charset="-122"/>
                <a:ea typeface="迷你简启体" pitchFamily="65" charset="-122"/>
              </a:rPr>
              <a:t>濛濛。</a:t>
            </a:r>
          </a:p>
          <a:p>
            <a:pPr algn="ctr">
              <a:buNone/>
            </a:pPr>
            <a:endParaRPr lang="zh-CN" altLang="en-US" sz="1015" b="1" dirty="0">
              <a:latin typeface="Arial" panose="020B0604020202020204" pitchFamily="34" charset="0"/>
              <a:ea typeface="宋体" panose="02010600030101010101" pitchFamily="2" charset="-122"/>
            </a:endParaRPr>
          </a:p>
        </p:txBody>
      </p:sp>
      <p:cxnSp>
        <p:nvCxnSpPr>
          <p:cNvPr id="121866" name="肘形连接符 121865"/>
          <p:cNvCxnSpPr/>
          <p:nvPr/>
        </p:nvCxnSpPr>
        <p:spPr>
          <a:xfrm>
            <a:off x="1590675" y="3237310"/>
            <a:ext cx="1778794" cy="285750"/>
          </a:xfrm>
          <a:prstGeom prst="bentConnector3">
            <a:avLst>
              <a:gd name="adj1" fmla="val 50014"/>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圆角矩形 122883"/>
          <p:cNvSpPr/>
          <p:nvPr/>
        </p:nvSpPr>
        <p:spPr>
          <a:xfrm>
            <a:off x="3860959" y="911066"/>
            <a:ext cx="4469606" cy="3477101"/>
          </a:xfrm>
          <a:prstGeom prst="roundRect">
            <a:avLst>
              <a:gd name="adj" fmla="val 12440"/>
            </a:avLst>
          </a:prstGeom>
          <a:solidFill>
            <a:srgbClr val="FFFF00"/>
          </a:solidFill>
          <a:ln w="25400" cap="flat" cmpd="sng">
            <a:solidFill>
              <a:srgbClr val="B1A35D"/>
            </a:solidFill>
            <a:prstDash val="solid"/>
            <a:headEnd type="none" w="med" len="med"/>
            <a:tailEnd type="none" w="med" len="med"/>
          </a:ln>
        </p:spPr>
        <p:txBody>
          <a:bodyPr lIns="34290" tIns="33337" rIns="34290" bIns="33337" anchor="ctr" anchorCtr="1"/>
          <a:lstStyle/>
          <a:p>
            <a:pPr indent="266700" eaLnBrk="0" hangingPunct="0">
              <a:buNone/>
            </a:pPr>
            <a:r>
              <a:rPr lang="zh-CN" altLang="en-US" sz="1650" b="1" dirty="0">
                <a:solidFill>
                  <a:srgbClr val="000000"/>
                </a:solidFill>
                <a:latin typeface="迷你简启体" pitchFamily="65" charset="-122"/>
                <a:ea typeface="迷你简启体" pitchFamily="65" charset="-122"/>
              </a:rPr>
              <a:t>古代诗歌阅读（本题共</a:t>
            </a:r>
            <a:r>
              <a:rPr lang="en-US" altLang="zh-CN" sz="1650" b="1" dirty="0">
                <a:solidFill>
                  <a:srgbClr val="000000"/>
                </a:solidFill>
                <a:latin typeface="迷你简启体" pitchFamily="65" charset="-122"/>
                <a:ea typeface="迷你简启体" pitchFamily="65" charset="-122"/>
              </a:rPr>
              <a:t>2</a:t>
            </a:r>
            <a:r>
              <a:rPr lang="zh-CN" altLang="en-US" sz="1650" b="1" dirty="0">
                <a:solidFill>
                  <a:srgbClr val="000000"/>
                </a:solidFill>
                <a:latin typeface="迷你简启体" pitchFamily="65" charset="-122"/>
                <a:ea typeface="迷你简启体" pitchFamily="65" charset="-122"/>
              </a:rPr>
              <a:t>小题，</a:t>
            </a:r>
            <a:r>
              <a:rPr lang="en-US" altLang="zh-CN" sz="1650" b="1" dirty="0">
                <a:solidFill>
                  <a:srgbClr val="000000"/>
                </a:solidFill>
                <a:latin typeface="迷你简启体" pitchFamily="65" charset="-122"/>
                <a:ea typeface="迷你简启体" pitchFamily="65" charset="-122"/>
              </a:rPr>
              <a:t>9</a:t>
            </a:r>
            <a:r>
              <a:rPr lang="zh-CN" altLang="en-US" sz="1650" b="1" dirty="0">
                <a:solidFill>
                  <a:srgbClr val="000000"/>
                </a:solidFill>
                <a:latin typeface="迷你简启体" pitchFamily="65" charset="-122"/>
                <a:ea typeface="迷你简启体" pitchFamily="65" charset="-122"/>
              </a:rPr>
              <a:t>分）阅读下面这首唐诗，完成</a:t>
            </a:r>
            <a:r>
              <a:rPr lang="en-US" altLang="zh-CN" sz="1650" b="1" dirty="0">
                <a:solidFill>
                  <a:srgbClr val="000000"/>
                </a:solidFill>
                <a:latin typeface="迷你简启体" pitchFamily="65" charset="-122"/>
                <a:ea typeface="迷你简启体" pitchFamily="65" charset="-122"/>
              </a:rPr>
              <a:t>14-15</a:t>
            </a:r>
            <a:r>
              <a:rPr lang="zh-CN" altLang="en-US" sz="1650" b="1" dirty="0">
                <a:solidFill>
                  <a:srgbClr val="000000"/>
                </a:solidFill>
                <a:latin typeface="迷你简启体" pitchFamily="65" charset="-122"/>
                <a:ea typeface="迷你简启体" pitchFamily="65" charset="-122"/>
              </a:rPr>
              <a:t>题。</a:t>
            </a:r>
          </a:p>
          <a:p>
            <a:pPr indent="266700" eaLnBrk="0" hangingPunct="0">
              <a:buNone/>
            </a:pPr>
            <a:r>
              <a:rPr lang="en-US" altLang="zh-CN" sz="1650" b="1" dirty="0">
                <a:solidFill>
                  <a:srgbClr val="000000"/>
                </a:solidFill>
                <a:latin typeface="迷你简启体" pitchFamily="65" charset="-122"/>
                <a:ea typeface="迷你简启体" pitchFamily="65" charset="-122"/>
              </a:rPr>
              <a:t>14.</a:t>
            </a:r>
            <a:r>
              <a:rPr lang="zh-CN" altLang="en-US" sz="1650" b="1" dirty="0">
                <a:solidFill>
                  <a:srgbClr val="000000"/>
                </a:solidFill>
                <a:latin typeface="迷你简启体" pitchFamily="65" charset="-122"/>
                <a:ea typeface="迷你简启体" pitchFamily="65" charset="-122"/>
              </a:rPr>
              <a:t>下列对这首诗的赏析，不正确的一项是（    </a:t>
            </a:r>
            <a:r>
              <a:rPr lang="en-US" altLang="zh-CN" sz="1650" b="1" dirty="0">
                <a:solidFill>
                  <a:srgbClr val="FF3300"/>
                </a:solidFill>
                <a:latin typeface="迷你简启体" pitchFamily="65" charset="-122"/>
                <a:ea typeface="迷你简启体" pitchFamily="65" charset="-122"/>
              </a:rPr>
              <a:t>B   </a:t>
            </a:r>
            <a:r>
              <a:rPr lang="zh-CN" altLang="en-US" sz="1650" b="1" dirty="0">
                <a:solidFill>
                  <a:srgbClr val="000000"/>
                </a:solidFill>
                <a:latin typeface="迷你简启体" pitchFamily="65" charset="-122"/>
                <a:ea typeface="迷你简启体" pitchFamily="65" charset="-122"/>
              </a:rPr>
              <a:t>）（</a:t>
            </a:r>
            <a:r>
              <a:rPr lang="en-US" altLang="zh-CN" sz="1650" b="1" dirty="0">
                <a:solidFill>
                  <a:srgbClr val="000000"/>
                </a:solidFill>
                <a:latin typeface="迷你简启体" pitchFamily="65" charset="-122"/>
                <a:ea typeface="迷你简启体" pitchFamily="65" charset="-122"/>
              </a:rPr>
              <a:t>3</a:t>
            </a:r>
            <a:r>
              <a:rPr lang="zh-CN" altLang="en-US" sz="1650" b="1" dirty="0">
                <a:solidFill>
                  <a:srgbClr val="000000"/>
                </a:solidFill>
                <a:latin typeface="迷你简启体" pitchFamily="65" charset="-122"/>
                <a:ea typeface="迷你简启体" pitchFamily="65" charset="-122"/>
              </a:rPr>
              <a:t>分）</a:t>
            </a:r>
            <a:endParaRPr lang="zh-CN" altLang="en-US" sz="1650" b="1" dirty="0">
              <a:latin typeface="迷你简启体" pitchFamily="65" charset="-122"/>
              <a:ea typeface="迷你简启体" pitchFamily="65" charset="-122"/>
            </a:endParaRPr>
          </a:p>
          <a:p>
            <a:pPr indent="266700" eaLnBrk="0" hangingPunct="0">
              <a:buNone/>
            </a:pPr>
            <a:r>
              <a:rPr lang="zh-CN" altLang="en-US" sz="1650" b="1" dirty="0">
                <a:solidFill>
                  <a:srgbClr val="000000"/>
                </a:solidFill>
                <a:latin typeface="宋体" panose="02010600030101010101" pitchFamily="2" charset="-122"/>
                <a:ea typeface="宋体" panose="02010600030101010101" pitchFamily="2" charset="-122"/>
              </a:rPr>
              <a:t>  </a:t>
            </a:r>
            <a:r>
              <a:rPr lang="en-US" altLang="zh-CN" sz="1650" b="1" dirty="0">
                <a:solidFill>
                  <a:srgbClr val="000000"/>
                </a:solidFill>
                <a:latin typeface="宋体" panose="02010600030101010101" pitchFamily="2" charset="-122"/>
              </a:rPr>
              <a:t>A</a:t>
            </a:r>
            <a:r>
              <a:rPr lang="en-US" altLang="zh-CN" sz="1650" b="1" dirty="0">
                <a:solidFill>
                  <a:srgbClr val="000000"/>
                </a:solidFill>
                <a:latin typeface="迷你简启体" pitchFamily="65" charset="-122"/>
                <a:ea typeface="迷你简启体" pitchFamily="65" charset="-122"/>
              </a:rPr>
              <a:t>.</a:t>
            </a:r>
            <a:r>
              <a:rPr lang="zh-CN" altLang="en-US" sz="1650" b="1" dirty="0">
                <a:solidFill>
                  <a:srgbClr val="000000"/>
                </a:solidFill>
                <a:latin typeface="迷你简启体" pitchFamily="65" charset="-122"/>
                <a:ea typeface="迷你简启体" pitchFamily="65" charset="-122"/>
              </a:rPr>
              <a:t>弯弓射鸿，麻衣冲锋、饮酒高歌都是诗人排解心头苦闷与抑郁的方式。</a:t>
            </a:r>
          </a:p>
          <a:p>
            <a:pPr indent="266700" eaLnBrk="0" hangingPunct="0">
              <a:buNone/>
            </a:pPr>
            <a:r>
              <a:rPr lang="zh-CN" altLang="en-US" sz="1650" b="1" dirty="0">
                <a:latin typeface="迷你简启体" pitchFamily="65" charset="-122"/>
                <a:ea typeface="迷你简启体" pitchFamily="65" charset="-122"/>
              </a:rPr>
              <a:t>  </a:t>
            </a:r>
            <a:r>
              <a:rPr lang="en-US" altLang="zh-CN" sz="1650" b="1" dirty="0">
                <a:latin typeface="迷你简启体" pitchFamily="65" charset="-122"/>
                <a:ea typeface="迷你简启体" pitchFamily="65" charset="-122"/>
              </a:rPr>
              <a:t>B.</a:t>
            </a:r>
            <a:r>
              <a:rPr lang="zh-CN" altLang="en-US" sz="1650" b="1" dirty="0">
                <a:latin typeface="迷你简启体" pitchFamily="65" charset="-122"/>
                <a:ea typeface="迷你简启体" pitchFamily="65" charset="-122"/>
              </a:rPr>
              <a:t>诗人虽不得不接受生活贫穷的命运，但意志并未消沉，气概仍然豪迈。</a:t>
            </a:r>
          </a:p>
          <a:p>
            <a:pPr indent="266700" eaLnBrk="0" hangingPunct="0">
              <a:buNone/>
            </a:pPr>
            <a:r>
              <a:rPr lang="zh-CN" altLang="en-US" sz="1650" b="1" dirty="0">
                <a:latin typeface="迷你简启体" pitchFamily="65" charset="-122"/>
                <a:ea typeface="迷你简启体" pitchFamily="65" charset="-122"/>
              </a:rPr>
              <a:t>  </a:t>
            </a:r>
            <a:r>
              <a:rPr lang="en-US" altLang="zh-CN" sz="1650" b="1" dirty="0">
                <a:latin typeface="迷你简启体" pitchFamily="65" charset="-122"/>
                <a:ea typeface="迷你简启体" pitchFamily="65" charset="-122"/>
              </a:rPr>
              <a:t>C.</a:t>
            </a:r>
            <a:r>
              <a:rPr lang="zh-CN" altLang="en-US" sz="1650" b="1" dirty="0">
                <a:latin typeface="迷你简启体" pitchFamily="65" charset="-122"/>
                <a:ea typeface="迷你简启体" pitchFamily="65" charset="-122"/>
              </a:rPr>
              <a:t>诗中形容春柳的方式与韩愈</a:t>
            </a:r>
            <a:r>
              <a:rPr lang="en-US" altLang="zh-CN" sz="1650" b="1" dirty="0">
                <a:latin typeface="迷你简启体" pitchFamily="65" charset="-122"/>
                <a:ea typeface="迷你简启体" pitchFamily="65" charset="-122"/>
              </a:rPr>
              <a:t>《</a:t>
            </a:r>
            <a:r>
              <a:rPr lang="zh-CN" altLang="en-US" sz="1650" b="1" dirty="0">
                <a:latin typeface="迷你简启体" pitchFamily="65" charset="-122"/>
                <a:ea typeface="迷你简启体" pitchFamily="65" charset="-122"/>
              </a:rPr>
              <a:t>早春呈水部张十八员外</a:t>
            </a:r>
            <a:r>
              <a:rPr lang="en-US" altLang="zh-CN" sz="1650" b="1" dirty="0">
                <a:latin typeface="迷你简启体" pitchFamily="65" charset="-122"/>
                <a:ea typeface="迷你简启体" pitchFamily="65" charset="-122"/>
              </a:rPr>
              <a:t>》</a:t>
            </a:r>
            <a:r>
              <a:rPr lang="zh-CN" altLang="en-US" sz="1650" b="1" dirty="0">
                <a:latin typeface="迷你简启体" pitchFamily="65" charset="-122"/>
                <a:ea typeface="迷你简启体" pitchFamily="65" charset="-122"/>
              </a:rPr>
              <a:t>相同，较为常见。</a:t>
            </a:r>
          </a:p>
          <a:p>
            <a:pPr indent="266700" eaLnBrk="0" hangingPunct="0">
              <a:buNone/>
            </a:pPr>
            <a:r>
              <a:rPr lang="zh-CN" altLang="en-US" sz="1650" b="1" dirty="0">
                <a:latin typeface="迷你简启体" pitchFamily="65" charset="-122"/>
                <a:ea typeface="迷你简启体" pitchFamily="65" charset="-122"/>
              </a:rPr>
              <a:t>  </a:t>
            </a:r>
            <a:r>
              <a:rPr lang="en-US" altLang="zh-CN" sz="1650" b="1" dirty="0">
                <a:latin typeface="迷你简启体" pitchFamily="65" charset="-122"/>
                <a:ea typeface="迷你简启体" pitchFamily="65" charset="-122"/>
              </a:rPr>
              <a:t>D.</a:t>
            </a:r>
            <a:r>
              <a:rPr lang="zh-CN" altLang="en-US" sz="1650" b="1" dirty="0">
                <a:latin typeface="迷你简启体" pitchFamily="65" charset="-122"/>
                <a:ea typeface="迷你简启体" pitchFamily="65" charset="-122"/>
              </a:rPr>
              <a:t>本诗前半描写场景，后半感事抒怀，描写与抒情紧密关联，脉络清晰。</a:t>
            </a:r>
          </a:p>
          <a:p>
            <a:pPr indent="266700">
              <a:buNone/>
            </a:pPr>
            <a:endParaRPr lang="zh-CN" altLang="en-US" sz="1015" b="1" dirty="0">
              <a:latin typeface="Arial" panose="020B0604020202020204" pitchFamily="34" charset="0"/>
              <a:ea typeface="宋体" panose="02010600030101010101" pitchFamily="2" charset="-122"/>
            </a:endParaRPr>
          </a:p>
        </p:txBody>
      </p:sp>
      <p:sp>
        <p:nvSpPr>
          <p:cNvPr id="122889" name="圆角矩形 122888"/>
          <p:cNvSpPr/>
          <p:nvPr/>
        </p:nvSpPr>
        <p:spPr>
          <a:xfrm>
            <a:off x="792004" y="1081088"/>
            <a:ext cx="2780348" cy="333279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lgn="ct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ctr">
              <a:buNone/>
            </a:pPr>
            <a:r>
              <a:rPr lang="zh-CN" altLang="en-US" sz="1800" b="1" dirty="0">
                <a:solidFill>
                  <a:srgbClr val="0000FF"/>
                </a:solidFill>
                <a:latin typeface="迷你简启体" pitchFamily="65" charset="-122"/>
                <a:ea typeface="迷你简启体" pitchFamily="65" charset="-122"/>
              </a:rPr>
              <a:t>鸦翎 羽箭</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仰天</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麻衣</a:t>
            </a:r>
            <a:r>
              <a:rPr lang="zh-CN" altLang="en-US" sz="1800" b="1" dirty="0">
                <a:latin typeface="迷你简启体" pitchFamily="65" charset="-122"/>
                <a:ea typeface="迷你简启体" pitchFamily="65" charset="-122"/>
              </a:rPr>
              <a:t> 黑肥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带</a:t>
            </a:r>
            <a:r>
              <a:rPr lang="zh-CN" altLang="en-US" sz="1800" b="1" dirty="0">
                <a:solidFill>
                  <a:srgbClr val="0000FF"/>
                </a:solidFill>
                <a:latin typeface="迷你简启体" pitchFamily="65" charset="-122"/>
                <a:ea typeface="迷你简启体" pitchFamily="65" charset="-122"/>
              </a:rPr>
              <a:t>酒</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男儿</a:t>
            </a:r>
            <a:r>
              <a:rPr lang="zh-CN" altLang="en-US" sz="1800" b="1" dirty="0">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a:t>
            </a:r>
          </a:p>
          <a:p>
            <a:pPr algn="ctr">
              <a:buNone/>
            </a:pPr>
            <a:r>
              <a:rPr lang="zh-CN" altLang="en-US" sz="1800" b="1" dirty="0">
                <a:latin typeface="迷你简启体" pitchFamily="65" charset="-122"/>
                <a:ea typeface="迷你简启体" pitchFamily="65" charset="-122"/>
              </a:rPr>
              <a:t>枯荣 不等  </a:t>
            </a:r>
            <a:r>
              <a:rPr lang="zh-CN" altLang="en-US" sz="1800" b="1" dirty="0">
                <a:solidFill>
                  <a:srgbClr val="FF0000"/>
                </a:solidFill>
                <a:latin typeface="迷你简启体" pitchFamily="65" charset="-122"/>
                <a:ea typeface="迷你简启体" pitchFamily="65" charset="-122"/>
              </a:rPr>
              <a:t>嗔</a:t>
            </a:r>
            <a:r>
              <a:rPr lang="zh-CN" altLang="en-US" sz="1800" b="1" dirty="0">
                <a:solidFill>
                  <a:srgbClr val="0000FF"/>
                </a:solidFill>
                <a:latin typeface="迷你简启体" pitchFamily="65" charset="-122"/>
                <a:ea typeface="迷你简启体" pitchFamily="65" charset="-122"/>
              </a:rPr>
              <a:t>天公</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寒风</a:t>
            </a:r>
            <a:r>
              <a:rPr lang="zh-CN" altLang="en-US" sz="1800" b="1" dirty="0">
                <a:latin typeface="迷你简启体" pitchFamily="65" charset="-122"/>
                <a:ea typeface="迷你简启体" pitchFamily="65" charset="-122"/>
              </a:rPr>
              <a:t> 又</a:t>
            </a:r>
            <a:r>
              <a:rPr lang="zh-CN" altLang="en-US" sz="1800" b="1" dirty="0">
                <a:solidFill>
                  <a:srgbClr val="FF0000"/>
                </a:solidFill>
                <a:latin typeface="迷你简启体" pitchFamily="65" charset="-122"/>
                <a:ea typeface="迷你简启体" pitchFamily="65" charset="-122"/>
              </a:rPr>
              <a:t>变为  </a:t>
            </a:r>
            <a:r>
              <a:rPr lang="zh-CN" altLang="en-US" sz="1800" b="1" dirty="0">
                <a:solidFill>
                  <a:srgbClr val="0000FF"/>
                </a:solidFill>
                <a:latin typeface="迷你简启体" pitchFamily="65" charset="-122"/>
                <a:ea typeface="迷你简启体" pitchFamily="65" charset="-122"/>
              </a:rPr>
              <a:t>春柳</a:t>
            </a:r>
            <a:r>
              <a:rPr lang="zh-CN" altLang="en-US" sz="1800" b="1" dirty="0">
                <a:latin typeface="迷你简启体" pitchFamily="65" charset="-122"/>
                <a:ea typeface="迷你简启体" pitchFamily="65" charset="-122"/>
              </a:rPr>
              <a:t>，</a:t>
            </a:r>
          </a:p>
          <a:p>
            <a:pPr>
              <a:buNone/>
            </a:pPr>
            <a:r>
              <a:rPr lang="zh-CN" altLang="en-US" sz="1800" b="1" dirty="0">
                <a:solidFill>
                  <a:srgbClr val="0000FF"/>
                </a:solidFill>
                <a:latin typeface="迷你简启体" pitchFamily="65" charset="-122"/>
                <a:ea typeface="迷你简启体" pitchFamily="65" charset="-122"/>
              </a:rPr>
              <a:t> 条条  </a:t>
            </a:r>
            <a:r>
              <a:rPr lang="zh-CN" altLang="en-US" sz="1800" b="1" dirty="0">
                <a:latin typeface="迷你简启体" pitchFamily="65" charset="-122"/>
                <a:ea typeface="迷你简启体" pitchFamily="65" charset="-122"/>
              </a:rPr>
              <a:t>看即 </a:t>
            </a:r>
            <a:r>
              <a:rPr lang="zh-CN" altLang="en-US" sz="1800" b="1" dirty="0">
                <a:solidFill>
                  <a:srgbClr val="0000FF"/>
                </a:solidFill>
                <a:latin typeface="迷你简启体" pitchFamily="65" charset="-122"/>
                <a:ea typeface="迷你简启体" pitchFamily="65" charset="-122"/>
              </a:rPr>
              <a:t>烟</a:t>
            </a:r>
            <a:r>
              <a:rPr lang="zh-CN" altLang="en-US" sz="1800" b="1" dirty="0">
                <a:latin typeface="迷你简启体" pitchFamily="65" charset="-122"/>
                <a:ea typeface="迷你简启体" pitchFamily="65" charset="-122"/>
              </a:rPr>
              <a:t>濛濛。</a:t>
            </a:r>
            <a:endParaRPr lang="zh-CN" altLang="en-US" sz="1015"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圆角矩形 123907"/>
          <p:cNvSpPr/>
          <p:nvPr/>
        </p:nvSpPr>
        <p:spPr>
          <a:xfrm>
            <a:off x="3664585" y="939165"/>
            <a:ext cx="4548505" cy="3447415"/>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a:buNone/>
            </a:pPr>
            <a:endParaRPr lang="en-US" altLang="zh-CN" sz="1015" dirty="0">
              <a:solidFill>
                <a:srgbClr val="0000FF"/>
              </a:solidFill>
              <a:latin typeface="迷你简启体" pitchFamily="65" charset="-122"/>
              <a:ea typeface="迷你简启体" pitchFamily="65" charset="-122"/>
            </a:endParaRPr>
          </a:p>
          <a:p>
            <a:pPr>
              <a:buNone/>
            </a:pPr>
            <a:endParaRPr lang="en-US" altLang="zh-CN" sz="1015" dirty="0">
              <a:solidFill>
                <a:srgbClr val="0000FF"/>
              </a:solidFill>
              <a:latin typeface="迷你简启体" pitchFamily="65" charset="-122"/>
              <a:ea typeface="迷你简启体" pitchFamily="65" charset="-122"/>
            </a:endParaRPr>
          </a:p>
          <a:p>
            <a:pPr>
              <a:buNone/>
            </a:pPr>
            <a:endParaRPr lang="en-US" altLang="zh-CN" sz="1015" dirty="0">
              <a:solidFill>
                <a:srgbClr val="0000FF"/>
              </a:solidFill>
              <a:latin typeface="迷你简启体" pitchFamily="65" charset="-122"/>
              <a:ea typeface="迷你简启体" pitchFamily="65" charset="-122"/>
            </a:endParaRPr>
          </a:p>
          <a:p>
            <a:pPr>
              <a:buNone/>
            </a:pPr>
            <a:endParaRPr lang="en-US" altLang="zh-CN" sz="1015" dirty="0">
              <a:solidFill>
                <a:srgbClr val="0000FF"/>
              </a:solidFill>
              <a:latin typeface="迷你简启体" pitchFamily="65" charset="-122"/>
              <a:ea typeface="迷你简启体" pitchFamily="65" charset="-122"/>
            </a:endParaRPr>
          </a:p>
          <a:p>
            <a:pPr>
              <a:buNone/>
            </a:pPr>
            <a:endParaRPr lang="en-US" altLang="zh-CN" sz="1015" dirty="0">
              <a:solidFill>
                <a:srgbClr val="0000FF"/>
              </a:solidFill>
              <a:latin typeface="迷你简启体" pitchFamily="65" charset="-122"/>
              <a:ea typeface="迷你简启体" pitchFamily="65" charset="-122"/>
            </a:endParaRPr>
          </a:p>
          <a:p>
            <a:pPr>
              <a:buNone/>
            </a:pPr>
            <a:r>
              <a:rPr lang="en-US" altLang="zh-CN" sz="1015" dirty="0">
                <a:solidFill>
                  <a:srgbClr val="0000FF"/>
                </a:solidFill>
                <a:latin typeface="迷你简启体" pitchFamily="65" charset="-122"/>
                <a:ea typeface="迷你简启体" pitchFamily="65" charset="-122"/>
              </a:rPr>
              <a:t>  </a:t>
            </a:r>
            <a:r>
              <a:rPr lang="en-US" altLang="zh-CN" sz="1015" b="1" dirty="0">
                <a:solidFill>
                  <a:srgbClr val="0000FF"/>
                </a:solidFill>
                <a:latin typeface="迷你简启体" pitchFamily="65" charset="-122"/>
                <a:ea typeface="迷你简启体" pitchFamily="65" charset="-122"/>
              </a:rPr>
              <a:t> </a:t>
            </a:r>
            <a:r>
              <a:rPr lang="en-US" altLang="zh-CN" sz="1400" b="1" dirty="0">
                <a:solidFill>
                  <a:srgbClr val="0000FF"/>
                </a:solidFill>
                <a:latin typeface="迷你简启体" pitchFamily="65" charset="-122"/>
                <a:ea typeface="迷你简启体" pitchFamily="65" charset="-122"/>
              </a:rPr>
              <a:t>A.</a:t>
            </a:r>
            <a:r>
              <a:rPr lang="zh-CN" altLang="en-US" sz="1400" b="1" dirty="0">
                <a:solidFill>
                  <a:srgbClr val="0000FF"/>
                </a:solidFill>
                <a:latin typeface="迷你简启体" pitchFamily="65" charset="-122"/>
                <a:ea typeface="迷你简启体" pitchFamily="65" charset="-122"/>
              </a:rPr>
              <a:t>结合诗人背景，从前四句可以看出，此句正确。</a:t>
            </a:r>
          </a:p>
          <a:p>
            <a:pPr>
              <a:buNone/>
            </a:pPr>
            <a:r>
              <a:rPr lang="zh-CN" altLang="en-US" sz="1400" b="1" dirty="0">
                <a:solidFill>
                  <a:srgbClr val="0000FF"/>
                </a:solidFill>
                <a:latin typeface="迷你简启体" pitchFamily="65" charset="-122"/>
                <a:ea typeface="迷你简启体" pitchFamily="65" charset="-122"/>
              </a:rPr>
              <a:t>  </a:t>
            </a:r>
            <a:r>
              <a:rPr lang="zh-CN" altLang="en-US" sz="1400" b="1" dirty="0">
                <a:solidFill>
                  <a:srgbClr val="FF0000"/>
                </a:solidFill>
                <a:latin typeface="迷你简启体" pitchFamily="65" charset="-122"/>
                <a:ea typeface="迷你简启体" pitchFamily="65" charset="-122"/>
              </a:rPr>
              <a:t> 李贺的</a:t>
            </a:r>
            <a:r>
              <a:rPr lang="zh-CN" altLang="en-US" sz="1400" b="1" dirty="0">
                <a:solidFill>
                  <a:srgbClr val="FF0000"/>
                </a:solidFill>
                <a:latin typeface="黑体" panose="02010609060101010101" pitchFamily="49" charset="-122"/>
                <a:ea typeface="迷你简启体" pitchFamily="65" charset="-122"/>
              </a:rPr>
              <a:t>“</a:t>
            </a:r>
            <a:r>
              <a:rPr lang="zh-CN" altLang="en-US" sz="1400" b="1" dirty="0">
                <a:solidFill>
                  <a:srgbClr val="FF0000"/>
                </a:solidFill>
                <a:latin typeface="迷你简启体" pitchFamily="65" charset="-122"/>
                <a:ea typeface="迷你简启体" pitchFamily="65" charset="-122"/>
              </a:rPr>
              <a:t>心头苦闷与抑郁</a:t>
            </a:r>
            <a:r>
              <a:rPr lang="zh-CN" altLang="en-US" sz="1400" b="1" dirty="0">
                <a:solidFill>
                  <a:srgbClr val="FF0000"/>
                </a:solidFill>
                <a:latin typeface="黑体" panose="02010609060101010101" pitchFamily="49" charset="-122"/>
                <a:ea typeface="迷你简启体" pitchFamily="65" charset="-122"/>
              </a:rPr>
              <a:t>”</a:t>
            </a:r>
            <a:r>
              <a:rPr lang="zh-CN" altLang="en-US" sz="1400" b="1" dirty="0">
                <a:solidFill>
                  <a:srgbClr val="FF0000"/>
                </a:solidFill>
                <a:latin typeface="迷你简启体" pitchFamily="65" charset="-122"/>
                <a:ea typeface="迷你简启体" pitchFamily="65" charset="-122"/>
              </a:rPr>
              <a:t>从何而来？</a:t>
            </a:r>
          </a:p>
          <a:p>
            <a:pPr>
              <a:buNone/>
            </a:pPr>
            <a:r>
              <a:rPr lang="zh-CN" altLang="en-US" sz="1400" b="1" dirty="0">
                <a:solidFill>
                  <a:srgbClr val="0000FF"/>
                </a:solidFill>
                <a:latin typeface="迷你简启体" pitchFamily="65" charset="-122"/>
                <a:ea typeface="迷你简启体" pitchFamily="65" charset="-122"/>
              </a:rPr>
              <a:t>   李贺：字长吉，河南福昌（今河南宜阳）人。后世称 李福昌，是唐宗室郑王李亮后裔，有“诗鬼”之称。出身于没落的皇室后裔家庭，少年时才华出众，最早被韩愈发现。但因父亲名叫</a:t>
            </a:r>
            <a:r>
              <a:rPr lang="zh-CN" altLang="en-US" sz="1400" b="1" dirty="0">
                <a:solidFill>
                  <a:srgbClr val="FF0000"/>
                </a:solidFill>
                <a:latin typeface="迷你简启体" pitchFamily="65" charset="-122"/>
                <a:ea typeface="迷你简启体" pitchFamily="65" charset="-122"/>
              </a:rPr>
              <a:t>李晋肃</a:t>
            </a:r>
            <a:r>
              <a:rPr lang="zh-CN" altLang="en-US" sz="1400" b="1" dirty="0">
                <a:solidFill>
                  <a:srgbClr val="0000FF"/>
                </a:solidFill>
                <a:latin typeface="迷你简启体" pitchFamily="65" charset="-122"/>
                <a:ea typeface="迷你简启体" pitchFamily="65" charset="-122"/>
              </a:rPr>
              <a:t>而必须避家讳（晋、进同音），不能应进士试。他应当避父亲的名讳，不该参加礼部的考试，甚至有人攻击他</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轻薄</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。韩愈为李贺避家讳事鸣不平曾写过著名的</a:t>
            </a:r>
            <a:r>
              <a:rPr lang="en-US" altLang="zh-CN" sz="1400" b="1" dirty="0">
                <a:solidFill>
                  <a:srgbClr val="0000FF"/>
                </a:solidFill>
                <a:latin typeface="迷你简启体" pitchFamily="65"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讳辩</a:t>
            </a:r>
            <a:r>
              <a:rPr lang="en-US" altLang="zh-CN" sz="1400" b="1" dirty="0">
                <a:solidFill>
                  <a:srgbClr val="0000FF"/>
                </a:solidFill>
                <a:latin typeface="迷你简启体" pitchFamily="65"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一文。李贺死时才二十七岁。</a:t>
            </a:r>
          </a:p>
          <a:p>
            <a:pPr>
              <a:buNone/>
            </a:pPr>
            <a:r>
              <a:rPr lang="zh-CN" altLang="en-US" sz="1400" b="1" dirty="0">
                <a:solidFill>
                  <a:srgbClr val="0000FF"/>
                </a:solidFill>
                <a:latin typeface="迷你简启体" pitchFamily="65" charset="-122"/>
                <a:ea typeface="迷你简启体" pitchFamily="65" charset="-122"/>
              </a:rPr>
              <a:t>   背景知识告诉我们，李贺为了避家讳，连</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高考</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（参加</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春闱</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）报名的资格都没有了，这位才华出众的年轻人就此丧失了仕途。他</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心头苦闷与抑郁</a:t>
            </a:r>
            <a:r>
              <a:rPr lang="zh-CN" altLang="en-US" sz="1400" b="1" dirty="0">
                <a:solidFill>
                  <a:srgbClr val="0000FF"/>
                </a:solidFill>
                <a:latin typeface="黑体" panose="02010609060101010101" pitchFamily="49"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自不待言。</a:t>
            </a:r>
            <a:r>
              <a:rPr lang="en-US" altLang="zh-CN" sz="1400" b="1" dirty="0">
                <a:solidFill>
                  <a:srgbClr val="0000FF"/>
                </a:solidFill>
                <a:latin typeface="黑体" panose="02010609060101010101" pitchFamily="49" charset="-122"/>
                <a:ea typeface="迷你简启体" pitchFamily="65" charset="-122"/>
              </a:rPr>
              <a:t> </a:t>
            </a:r>
            <a:endParaRPr lang="en-US" altLang="zh-CN" sz="1500" b="1" dirty="0">
              <a:solidFill>
                <a:srgbClr val="0000FF"/>
              </a:solidFill>
              <a:latin typeface="迷你简启体" pitchFamily="65" charset="-122"/>
              <a:ea typeface="迷你简启体" pitchFamily="65" charset="-122"/>
            </a:endParaRPr>
          </a:p>
          <a:p>
            <a:pPr>
              <a:buNone/>
            </a:pPr>
            <a:r>
              <a:rPr lang="en-US" altLang="zh-CN" sz="1650" dirty="0">
                <a:solidFill>
                  <a:srgbClr val="0000FF"/>
                </a:solidFill>
                <a:latin typeface="迷你简启体" pitchFamily="65" charset="-122"/>
                <a:ea typeface="迷你简启体" pitchFamily="65" charset="-122"/>
              </a:rPr>
              <a:t>  </a:t>
            </a:r>
          </a:p>
          <a:p>
            <a:pPr>
              <a:buNone/>
            </a:pPr>
            <a:endParaRPr lang="en-US" altLang="zh-CN" sz="1650" dirty="0">
              <a:solidFill>
                <a:srgbClr val="0000FF"/>
              </a:solidFill>
              <a:latin typeface="迷你简启体" pitchFamily="65" charset="-122"/>
              <a:ea typeface="迷你简启体" pitchFamily="65" charset="-122"/>
            </a:endParaRPr>
          </a:p>
          <a:p>
            <a:pPr>
              <a:buNone/>
            </a:pPr>
            <a:r>
              <a:rPr lang="en-US" altLang="zh-CN" sz="1650" dirty="0">
                <a:solidFill>
                  <a:srgbClr val="0000FF"/>
                </a:solidFill>
                <a:latin typeface="迷你简启体" pitchFamily="65" charset="-122"/>
                <a:ea typeface="迷你简启体" pitchFamily="65" charset="-122"/>
              </a:rPr>
              <a:t>     </a:t>
            </a:r>
            <a:r>
              <a:rPr lang="en-US" altLang="zh-CN" sz="1015" dirty="0">
                <a:solidFill>
                  <a:srgbClr val="0000FF"/>
                </a:solidFill>
                <a:latin typeface="迷你简启体" pitchFamily="65" charset="-122"/>
                <a:ea typeface="迷你简启体" pitchFamily="65" charset="-122"/>
              </a:rPr>
              <a:t>   </a:t>
            </a:r>
            <a:r>
              <a:rPr lang="en-US" altLang="zh-CN" sz="1650" dirty="0">
                <a:solidFill>
                  <a:srgbClr val="0000FF"/>
                </a:solidFill>
                <a:latin typeface="迷你简启体" pitchFamily="65" charset="-122"/>
                <a:ea typeface="迷你简启体" pitchFamily="65" charset="-122"/>
              </a:rPr>
              <a:t>        </a:t>
            </a:r>
          </a:p>
          <a:p>
            <a:pPr>
              <a:buNone/>
            </a:pPr>
            <a:r>
              <a:rPr lang="en-US" altLang="zh-CN" sz="1500" dirty="0">
                <a:solidFill>
                  <a:srgbClr val="0000FF"/>
                </a:solidFill>
                <a:latin typeface="迷你简启体" pitchFamily="65" charset="-122"/>
                <a:ea typeface="迷你简启体" pitchFamily="65" charset="-122"/>
              </a:rPr>
              <a:t>           </a:t>
            </a:r>
            <a:r>
              <a:rPr lang="en-US" altLang="zh-CN" sz="1650" dirty="0">
                <a:solidFill>
                  <a:srgbClr val="FF3300"/>
                </a:solidFill>
                <a:latin typeface="迷你简启体" pitchFamily="65" charset="-122"/>
                <a:ea typeface="迷你简启体" pitchFamily="65" charset="-122"/>
              </a:rPr>
              <a:t>        </a:t>
            </a:r>
            <a:r>
              <a:rPr lang="en-US" altLang="zh-CN" sz="1650" dirty="0">
                <a:solidFill>
                  <a:srgbClr val="0000FF"/>
                </a:solidFill>
                <a:latin typeface="迷你简启体" pitchFamily="65" charset="-122"/>
                <a:ea typeface="迷你简启体" pitchFamily="65" charset="-122"/>
              </a:rPr>
              <a:t>        </a:t>
            </a:r>
            <a:endParaRPr lang="en-US" altLang="zh-CN" sz="1015" dirty="0">
              <a:latin typeface="Arial" panose="020B0604020202020204" pitchFamily="34" charset="0"/>
            </a:endParaRPr>
          </a:p>
        </p:txBody>
      </p:sp>
      <p:sp>
        <p:nvSpPr>
          <p:cNvPr id="123913" name="圆角矩形 123912"/>
          <p:cNvSpPr/>
          <p:nvPr/>
        </p:nvSpPr>
        <p:spPr>
          <a:xfrm>
            <a:off x="722948" y="1012031"/>
            <a:ext cx="2646998" cy="3374231"/>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lgn="ct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ctr">
              <a:buNone/>
            </a:pPr>
            <a:r>
              <a:rPr lang="zh-CN" altLang="en-US" sz="1800" b="1" dirty="0">
                <a:solidFill>
                  <a:srgbClr val="0000FF"/>
                </a:solidFill>
                <a:latin typeface="迷你简启体" pitchFamily="65" charset="-122"/>
                <a:ea typeface="迷你简启体" pitchFamily="65" charset="-122"/>
              </a:rPr>
              <a:t>鸦翎 羽箭</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仰天</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麻衣</a:t>
            </a:r>
            <a:r>
              <a:rPr lang="zh-CN" altLang="en-US" sz="1800" b="1" dirty="0">
                <a:latin typeface="迷你简启体" pitchFamily="65" charset="-122"/>
                <a:ea typeface="迷你简启体" pitchFamily="65" charset="-122"/>
              </a:rPr>
              <a:t> 黑肥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带</a:t>
            </a:r>
            <a:r>
              <a:rPr lang="zh-CN" altLang="en-US" sz="1800" b="1" dirty="0">
                <a:solidFill>
                  <a:srgbClr val="0000FF"/>
                </a:solidFill>
                <a:latin typeface="迷你简启体" pitchFamily="65" charset="-122"/>
                <a:ea typeface="迷你简启体" pitchFamily="65" charset="-122"/>
              </a:rPr>
              <a:t>酒</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男儿</a:t>
            </a:r>
            <a:r>
              <a:rPr lang="zh-CN" altLang="en-US" sz="1800" b="1" dirty="0">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a:t>
            </a:r>
          </a:p>
          <a:p>
            <a:pPr algn="ctr">
              <a:buNone/>
            </a:pPr>
            <a:r>
              <a:rPr lang="zh-CN" altLang="en-US" sz="1800" b="1" dirty="0">
                <a:latin typeface="迷你简启体" pitchFamily="65" charset="-122"/>
                <a:ea typeface="迷你简启体" pitchFamily="65" charset="-122"/>
              </a:rPr>
              <a:t>枯荣 不等  </a:t>
            </a:r>
            <a:r>
              <a:rPr lang="zh-CN" altLang="en-US" sz="1800" b="1" dirty="0">
                <a:solidFill>
                  <a:srgbClr val="FF0000"/>
                </a:solidFill>
                <a:latin typeface="迷你简启体" pitchFamily="65" charset="-122"/>
                <a:ea typeface="迷你简启体" pitchFamily="65" charset="-122"/>
              </a:rPr>
              <a:t>嗔</a:t>
            </a:r>
            <a:r>
              <a:rPr lang="zh-CN" altLang="en-US" sz="1800" b="1" dirty="0">
                <a:solidFill>
                  <a:srgbClr val="0000FF"/>
                </a:solidFill>
                <a:latin typeface="迷你简启体" pitchFamily="65" charset="-122"/>
                <a:ea typeface="迷你简启体" pitchFamily="65" charset="-122"/>
              </a:rPr>
              <a:t>天公</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寒风</a:t>
            </a:r>
            <a:r>
              <a:rPr lang="zh-CN" altLang="en-US" sz="1800" b="1" dirty="0">
                <a:latin typeface="迷你简启体" pitchFamily="65" charset="-122"/>
                <a:ea typeface="迷你简启体" pitchFamily="65" charset="-122"/>
              </a:rPr>
              <a:t> 又</a:t>
            </a:r>
            <a:r>
              <a:rPr lang="zh-CN" altLang="en-US" sz="1800" b="1" dirty="0">
                <a:solidFill>
                  <a:srgbClr val="FF0000"/>
                </a:solidFill>
                <a:latin typeface="迷你简启体" pitchFamily="65" charset="-122"/>
                <a:ea typeface="迷你简启体" pitchFamily="65" charset="-122"/>
              </a:rPr>
              <a:t>变为  </a:t>
            </a:r>
            <a:r>
              <a:rPr lang="zh-CN" altLang="en-US" sz="1800" b="1" dirty="0">
                <a:solidFill>
                  <a:srgbClr val="0000FF"/>
                </a:solidFill>
                <a:latin typeface="迷你简启体" pitchFamily="65" charset="-122"/>
                <a:ea typeface="迷你简启体" pitchFamily="65" charset="-122"/>
              </a:rPr>
              <a:t>春柳</a:t>
            </a:r>
            <a:r>
              <a:rPr lang="zh-CN" altLang="en-US" sz="1800" b="1" dirty="0">
                <a:latin typeface="迷你简启体" pitchFamily="65" charset="-122"/>
                <a:ea typeface="迷你简启体" pitchFamily="65" charset="-122"/>
              </a:rPr>
              <a:t>，</a:t>
            </a:r>
          </a:p>
          <a:p>
            <a:pPr>
              <a:buNone/>
            </a:pP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latin typeface="迷你简启体" pitchFamily="65" charset="-122"/>
                <a:ea typeface="迷你简启体" pitchFamily="65" charset="-122"/>
              </a:rPr>
              <a:t>濛濛。</a:t>
            </a:r>
            <a:endParaRPr lang="zh-CN" altLang="en-US" sz="1015"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圆角矩形 124931"/>
          <p:cNvSpPr/>
          <p:nvPr/>
        </p:nvSpPr>
        <p:spPr>
          <a:xfrm>
            <a:off x="4290536" y="994886"/>
            <a:ext cx="4108609" cy="3452813"/>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algn="just">
              <a:buNone/>
            </a:pPr>
            <a:r>
              <a:rPr lang="en-US" altLang="zh-CN" sz="1650" dirty="0">
                <a:solidFill>
                  <a:srgbClr val="0000FF"/>
                </a:solidFill>
                <a:latin typeface="迷你简启体" pitchFamily="65" charset="-122"/>
                <a:ea typeface="迷你简启体" pitchFamily="65" charset="-122"/>
              </a:rPr>
              <a:t>         </a:t>
            </a:r>
            <a:r>
              <a:rPr lang="en-US" altLang="zh-CN" sz="1650" dirty="0">
                <a:solidFill>
                  <a:srgbClr val="FF3300"/>
                </a:solidFill>
                <a:latin typeface="迷你简启体" pitchFamily="65" charset="-122"/>
                <a:ea typeface="迷你简启体" pitchFamily="65" charset="-122"/>
              </a:rPr>
              <a:t>   </a:t>
            </a:r>
          </a:p>
          <a:p>
            <a:pPr algn="just">
              <a:buNone/>
            </a:pPr>
            <a:r>
              <a:rPr lang="en-US" altLang="zh-CN" sz="1650" dirty="0">
                <a:solidFill>
                  <a:srgbClr val="0000FF"/>
                </a:solidFill>
                <a:latin typeface="迷你简启体" pitchFamily="65" charset="-122"/>
                <a:ea typeface="迷你简启体" pitchFamily="65" charset="-122"/>
              </a:rPr>
              <a:t>        </a:t>
            </a:r>
            <a:r>
              <a:rPr lang="en-US" altLang="zh-CN" sz="1650" dirty="0">
                <a:solidFill>
                  <a:srgbClr val="FF3300"/>
                </a:solidFill>
                <a:latin typeface="迷你简启体" pitchFamily="65" charset="-122"/>
                <a:ea typeface="迷你简启体" pitchFamily="65" charset="-122"/>
              </a:rPr>
              <a:t> </a:t>
            </a:r>
          </a:p>
          <a:p>
            <a:pPr algn="just">
              <a:buNone/>
            </a:pPr>
            <a:r>
              <a:rPr lang="en-US" altLang="zh-CN" sz="1500" dirty="0">
                <a:solidFill>
                  <a:srgbClr val="FF3300"/>
                </a:solidFill>
                <a:latin typeface="迷你简启体" pitchFamily="65" charset="-122"/>
                <a:ea typeface="迷你简启体" pitchFamily="65" charset="-122"/>
              </a:rPr>
              <a:t>          </a:t>
            </a:r>
          </a:p>
          <a:p>
            <a:pPr algn="just">
              <a:buNone/>
            </a:pPr>
            <a:r>
              <a:rPr lang="en-US" altLang="zh-CN" sz="1500" dirty="0">
                <a:solidFill>
                  <a:srgbClr val="FF3300"/>
                </a:solidFill>
                <a:latin typeface="迷你简启体" pitchFamily="65" charset="-122"/>
                <a:ea typeface="迷你简启体" pitchFamily="65" charset="-122"/>
              </a:rPr>
              <a:t>   </a:t>
            </a:r>
            <a:r>
              <a:rPr lang="en-US" altLang="zh-CN" sz="1500" b="1" dirty="0">
                <a:solidFill>
                  <a:srgbClr val="FF3300"/>
                </a:solidFill>
                <a:latin typeface="迷你简启体" pitchFamily="65" charset="-122"/>
                <a:ea typeface="迷你简启体" pitchFamily="65" charset="-122"/>
              </a:rPr>
              <a:t> B.</a:t>
            </a:r>
            <a:r>
              <a:rPr lang="zh-CN" altLang="en-US" sz="1500" b="1" dirty="0">
                <a:solidFill>
                  <a:srgbClr val="FF3300"/>
                </a:solidFill>
                <a:latin typeface="迷你简启体" pitchFamily="65" charset="-122"/>
                <a:ea typeface="迷你简启体" pitchFamily="65" charset="-122"/>
              </a:rPr>
              <a:t>此题错误明显。“生活贫穷”是对“穷”的误解，</a:t>
            </a:r>
            <a:r>
              <a:rPr lang="en-US" altLang="zh-CN" sz="1500" b="1" dirty="0">
                <a:solidFill>
                  <a:srgbClr val="FF3300"/>
                </a:solidFill>
                <a:latin typeface="迷你简启体" pitchFamily="65" charset="-122"/>
                <a:ea typeface="迷你简启体" pitchFamily="65" charset="-122"/>
              </a:rPr>
              <a:t>《</a:t>
            </a:r>
            <a:r>
              <a:rPr lang="zh-CN" altLang="en-US" sz="1500" b="1" dirty="0">
                <a:solidFill>
                  <a:srgbClr val="FF3300"/>
                </a:solidFill>
                <a:latin typeface="迷你简启体" pitchFamily="65" charset="-122"/>
                <a:ea typeface="迷你简启体" pitchFamily="65" charset="-122"/>
              </a:rPr>
              <a:t>滕王阁序</a:t>
            </a:r>
            <a:r>
              <a:rPr lang="en-US" altLang="zh-CN" sz="1500" b="1" dirty="0">
                <a:solidFill>
                  <a:srgbClr val="FF3300"/>
                </a:solidFill>
                <a:latin typeface="迷你简启体" pitchFamily="65" charset="-122"/>
                <a:ea typeface="迷你简启体" pitchFamily="65" charset="-122"/>
              </a:rPr>
              <a:t>》“</a:t>
            </a:r>
            <a:r>
              <a:rPr lang="zh-CN" altLang="en-US" sz="1500" b="1" dirty="0">
                <a:solidFill>
                  <a:srgbClr val="FF3300"/>
                </a:solidFill>
                <a:latin typeface="迷你简启体" pitchFamily="65" charset="-122"/>
                <a:ea typeface="迷你简启体" pitchFamily="65" charset="-122"/>
              </a:rPr>
              <a:t>穷且益坚，不坠青云之志”的“穷”为“处境窘迫、困窘”之意。“屈穷”是指有才志而不能施展。</a:t>
            </a:r>
            <a:r>
              <a:rPr lang="zh-CN" altLang="en-US" sz="1015" b="1" dirty="0">
                <a:solidFill>
                  <a:srgbClr val="2B2B2B"/>
                </a:solidFill>
                <a:latin typeface="迷你简启体" pitchFamily="65" charset="-122"/>
                <a:ea typeface="迷你简启体" pitchFamily="65" charset="-122"/>
              </a:rPr>
              <a:t>大丈夫虽遭遇困窘，才志不得伸展，但一颗进取向上的心不可沉沦。</a:t>
            </a:r>
          </a:p>
          <a:p>
            <a:pPr algn="just">
              <a:buNone/>
            </a:pPr>
            <a:r>
              <a:rPr lang="zh-CN" altLang="en-US" sz="1500" b="1" dirty="0">
                <a:solidFill>
                  <a:srgbClr val="2B2B2B"/>
                </a:solidFill>
                <a:latin typeface="迷你简启体" pitchFamily="65" charset="-122"/>
                <a:ea typeface="迷你简启体" pitchFamily="65" charset="-122"/>
              </a:rPr>
              <a:t>  </a:t>
            </a:r>
            <a:r>
              <a:rPr lang="zh-CN" altLang="en-US" sz="1500" b="1" dirty="0">
                <a:solidFill>
                  <a:srgbClr val="FF3300"/>
                </a:solidFill>
                <a:latin typeface="迷你简启体" pitchFamily="65" charset="-122"/>
                <a:ea typeface="迷你简启体" pitchFamily="65" charset="-122"/>
              </a:rPr>
              <a:t>【以“穷”的今义解释“穷”的古义】</a:t>
            </a:r>
          </a:p>
          <a:p>
            <a:pPr algn="just">
              <a:buNone/>
            </a:pPr>
            <a:r>
              <a:rPr lang="zh-CN" altLang="en-US" sz="1500" b="1" dirty="0">
                <a:solidFill>
                  <a:srgbClr val="FF3300"/>
                </a:solidFill>
                <a:latin typeface="迷你简启体" pitchFamily="65" charset="-122"/>
                <a:ea typeface="迷你简启体" pitchFamily="65" charset="-122"/>
              </a:rPr>
              <a:t>  </a:t>
            </a:r>
            <a:r>
              <a:rPr lang="zh-CN" altLang="en-US" sz="1500" b="1" dirty="0">
                <a:solidFill>
                  <a:srgbClr val="0000FF"/>
                </a:solidFill>
                <a:latin typeface="迷你简启体" pitchFamily="65" charset="-122"/>
                <a:ea typeface="迷你简启体" pitchFamily="65" charset="-122"/>
              </a:rPr>
              <a:t>“穷”的古义用例：</a:t>
            </a:r>
          </a:p>
          <a:p>
            <a:pPr algn="just">
              <a:buNone/>
            </a:pPr>
            <a:r>
              <a:rPr lang="zh-CN" altLang="en-US" sz="1500" b="1" dirty="0">
                <a:solidFill>
                  <a:srgbClr val="0000FF"/>
                </a:solidFill>
                <a:latin typeface="迷你简启体" pitchFamily="65" charset="-122"/>
                <a:ea typeface="迷你简启体" pitchFamily="65" charset="-122"/>
              </a:rPr>
              <a:t>  必修五</a:t>
            </a:r>
            <a:r>
              <a:rPr lang="en-US" altLang="zh-CN" sz="1500" b="1" dirty="0">
                <a:solidFill>
                  <a:srgbClr val="0000FF"/>
                </a:solidFill>
                <a:latin typeface="迷你简启体" pitchFamily="65" charset="-122"/>
                <a:ea typeface="迷你简启体" pitchFamily="65" charset="-122"/>
              </a:rPr>
              <a:t>P31</a:t>
            </a:r>
            <a:r>
              <a:rPr lang="zh-CN" altLang="en-US" sz="1500" b="1" dirty="0">
                <a:solidFill>
                  <a:srgbClr val="0000FF"/>
                </a:solidFill>
                <a:latin typeface="迷你简启体" pitchFamily="65" charset="-122"/>
                <a:ea typeface="迷你简启体" pitchFamily="65" charset="-122"/>
              </a:rPr>
              <a:t>穷：困厄，处境艰难。</a:t>
            </a:r>
          </a:p>
          <a:p>
            <a:pPr algn="just">
              <a:buNone/>
            </a:pPr>
            <a:r>
              <a:rPr lang="zh-CN" altLang="en-US" sz="1500" b="1" dirty="0">
                <a:solidFill>
                  <a:srgbClr val="0000FF"/>
                </a:solidFill>
                <a:latin typeface="迷你简启体" pitchFamily="65" charset="-122"/>
                <a:ea typeface="迷你简启体" pitchFamily="65" charset="-122"/>
              </a:rPr>
              <a:t>  君子固穷：有教养、有德行的人能安守贫    穷。指君子能够安贫乐道，不失节操。</a:t>
            </a:r>
            <a:r>
              <a:rPr lang="en-US" altLang="zh-CN" sz="1500" b="1" dirty="0">
                <a:solidFill>
                  <a:srgbClr val="0000FF"/>
                </a:solidFill>
                <a:latin typeface="迷你简启体" pitchFamily="65" charset="-122"/>
                <a:ea typeface="迷你简启体" pitchFamily="65" charset="-122"/>
              </a:rPr>
              <a:t> </a:t>
            </a:r>
          </a:p>
          <a:p>
            <a:pPr algn="just">
              <a:buNone/>
            </a:pPr>
            <a:r>
              <a:rPr lang="en-US" altLang="zh-CN" sz="1500" b="1" dirty="0">
                <a:solidFill>
                  <a:srgbClr val="0000FF"/>
                </a:solidFill>
                <a:latin typeface="迷你简启体" pitchFamily="65" charset="-122"/>
                <a:ea typeface="迷你简启体" pitchFamily="65" charset="-122"/>
              </a:rPr>
              <a:t>  </a:t>
            </a:r>
            <a:r>
              <a:rPr lang="zh-CN" altLang="en-US" sz="1500" b="1" dirty="0">
                <a:solidFill>
                  <a:srgbClr val="0000FF"/>
                </a:solidFill>
                <a:latin typeface="迷你简启体" pitchFamily="65" charset="-122"/>
                <a:ea typeface="迷你简启体" pitchFamily="65" charset="-122"/>
              </a:rPr>
              <a:t>吾独穷困乎此时也</a:t>
            </a:r>
          </a:p>
          <a:p>
            <a:pPr algn="just">
              <a:buNone/>
            </a:pPr>
            <a:r>
              <a:rPr lang="zh-CN" altLang="en-US" sz="1500" b="1" dirty="0">
                <a:solidFill>
                  <a:srgbClr val="0000FF"/>
                </a:solidFill>
                <a:latin typeface="迷你简启体" pitchFamily="65" charset="-122"/>
                <a:ea typeface="迷你简启体" pitchFamily="65" charset="-122"/>
              </a:rPr>
              <a:t>  樊将军以穷困来归丹</a:t>
            </a:r>
          </a:p>
          <a:p>
            <a:pPr algn="just">
              <a:buNone/>
            </a:pPr>
            <a:r>
              <a:rPr lang="zh-CN" altLang="en-US" sz="1500" b="1" dirty="0">
                <a:solidFill>
                  <a:srgbClr val="0000FF"/>
                </a:solidFill>
                <a:latin typeface="迷你简启体" pitchFamily="65" charset="-122"/>
                <a:ea typeface="迷你简启体" pitchFamily="65" charset="-122"/>
              </a:rPr>
              <a:t>  穷且益坚，不坠青云之志。</a:t>
            </a:r>
          </a:p>
          <a:p>
            <a:pPr algn="just">
              <a:buNone/>
            </a:pPr>
            <a:r>
              <a:rPr lang="zh-CN" altLang="en-US" sz="1500" b="1" dirty="0">
                <a:solidFill>
                  <a:srgbClr val="0000FF"/>
                </a:solidFill>
                <a:latin typeface="迷你简启体" pitchFamily="65" charset="-122"/>
                <a:ea typeface="迷你简启体" pitchFamily="65" charset="-122"/>
              </a:rPr>
              <a:t>  穷则独善其身，达则兼济天下。</a:t>
            </a:r>
            <a:endParaRPr lang="zh-CN" altLang="en-US" sz="1500" b="0" dirty="0">
              <a:solidFill>
                <a:srgbClr val="0000FF"/>
              </a:solidFill>
              <a:latin typeface="迷你简启体" pitchFamily="65" charset="-122"/>
              <a:ea typeface="迷你简启体" pitchFamily="65" charset="-122"/>
            </a:endParaRPr>
          </a:p>
          <a:p>
            <a:pPr algn="just">
              <a:buNone/>
            </a:pPr>
            <a:r>
              <a:rPr lang="en-US" altLang="zh-CN" sz="1500" b="0" dirty="0">
                <a:solidFill>
                  <a:srgbClr val="FF3300"/>
                </a:solidFill>
                <a:latin typeface="迷你简启体" pitchFamily="65" charset="-122"/>
                <a:ea typeface="迷你简启体" pitchFamily="65" charset="-122"/>
              </a:rPr>
              <a:t> </a:t>
            </a:r>
          </a:p>
          <a:p>
            <a:pPr algn="just">
              <a:buNone/>
            </a:pPr>
            <a:endParaRPr lang="en-US" altLang="zh-CN" sz="1500" dirty="0">
              <a:solidFill>
                <a:srgbClr val="FF3300"/>
              </a:solidFill>
              <a:latin typeface="迷你简启体" pitchFamily="65" charset="-122"/>
              <a:ea typeface="迷你简启体" pitchFamily="65" charset="-122"/>
            </a:endParaRPr>
          </a:p>
          <a:p>
            <a:pPr algn="just">
              <a:buNone/>
            </a:pPr>
            <a:r>
              <a:rPr lang="en-US" altLang="zh-CN" sz="1200" dirty="0">
                <a:solidFill>
                  <a:srgbClr val="FF3300"/>
                </a:solidFill>
                <a:latin typeface="迷你简启体" pitchFamily="65" charset="-122"/>
                <a:ea typeface="迷你简启体" pitchFamily="65" charset="-122"/>
              </a:rPr>
              <a:t>          </a:t>
            </a:r>
            <a:endParaRPr lang="en-US" altLang="zh-CN" sz="1015" dirty="0">
              <a:latin typeface="Arial" panose="020B0604020202020204" pitchFamily="34" charset="0"/>
            </a:endParaRPr>
          </a:p>
        </p:txBody>
      </p:sp>
      <p:sp>
        <p:nvSpPr>
          <p:cNvPr id="124937" name="圆角矩形 124936"/>
          <p:cNvSpPr/>
          <p:nvPr/>
        </p:nvSpPr>
        <p:spPr>
          <a:xfrm>
            <a:off x="935831" y="1054894"/>
            <a:ext cx="2693194" cy="333279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lgn="ctr">
              <a:buNone/>
            </a:pPr>
            <a:r>
              <a:rPr lang="zh-CN" altLang="en-US" sz="1015" b="1" dirty="0">
                <a:solidFill>
                  <a:srgbClr val="0000FF"/>
                </a:solidFill>
                <a:latin typeface="迷你简启体" pitchFamily="65" charset="-122"/>
                <a:ea typeface="宋体" panose="02010600030101010101" pitchFamily="2" charset="-122"/>
              </a:rPr>
              <a:t>【</a:t>
            </a:r>
            <a:r>
              <a:rPr lang="en-US" altLang="zh-CN" sz="1015" b="1" dirty="0">
                <a:solidFill>
                  <a:srgbClr val="0000FF"/>
                </a:solidFill>
                <a:latin typeface="迷你简启体" pitchFamily="65" charset="-122"/>
              </a:rPr>
              <a:t>2018</a:t>
            </a:r>
            <a:r>
              <a:rPr lang="zh-CN" altLang="en-US" sz="1015" b="1" dirty="0">
                <a:solidFill>
                  <a:srgbClr val="0000FF"/>
                </a:solidFill>
                <a:latin typeface="迷你简启体" pitchFamily="65" charset="-122"/>
                <a:ea typeface="迷你简启体" pitchFamily="65" charset="-122"/>
              </a:rPr>
              <a:t>全国</a:t>
            </a:r>
            <a:r>
              <a:rPr lang="en-US" altLang="zh-CN" sz="1015" b="1" dirty="0">
                <a:solidFill>
                  <a:srgbClr val="FF0000"/>
                </a:solidFill>
                <a:latin typeface="Arial" panose="020B0604020202020204" pitchFamily="34" charset="0"/>
              </a:rPr>
              <a:t>Ⅰ</a:t>
            </a:r>
            <a:r>
              <a:rPr lang="zh-CN" altLang="en-US" sz="1015" b="1" dirty="0">
                <a:solidFill>
                  <a:srgbClr val="0000FF"/>
                </a:solidFill>
                <a:latin typeface="迷你简启体" pitchFamily="65" charset="-122"/>
                <a:ea typeface="迷你简启体" pitchFamily="65" charset="-122"/>
              </a:rPr>
              <a:t>卷</a:t>
            </a:r>
            <a:r>
              <a:rPr lang="zh-CN" altLang="en-US" sz="1015" b="1" dirty="0">
                <a:solidFill>
                  <a:srgbClr val="0000FF"/>
                </a:solidFill>
                <a:latin typeface="迷你简启体" pitchFamily="65" charset="-122"/>
                <a:ea typeface="宋体" panose="02010600030101010101" pitchFamily="2" charset="-122"/>
              </a:rPr>
              <a:t>】</a:t>
            </a:r>
          </a:p>
          <a:p>
            <a:pPr algn="ctr">
              <a:buNone/>
            </a:pPr>
            <a:endParaRPr lang="zh-CN" altLang="en-US" sz="1015" b="1" dirty="0">
              <a:solidFill>
                <a:srgbClr val="0000FF"/>
              </a:solidFill>
              <a:latin typeface="迷你简启体" pitchFamily="65" charset="-122"/>
              <a:ea typeface="宋体" panose="02010600030101010101" pitchFamily="2" charset="-122"/>
            </a:endParaRPr>
          </a:p>
          <a:p>
            <a:pPr algn="ctr">
              <a:buNone/>
            </a:pP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0000FF"/>
                </a:solidFill>
                <a:latin typeface="黑体" panose="02010609060101010101" pitchFamily="49" charset="-122"/>
                <a:ea typeface="黑体" panose="02010609060101010101" pitchFamily="49" charset="-122"/>
              </a:rPr>
              <a:t>野</a:t>
            </a:r>
            <a:r>
              <a:rPr lang="en-US" altLang="zh-CN" sz="1800" b="1" dirty="0">
                <a:solidFill>
                  <a:srgbClr val="0000FF"/>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歌</a:t>
            </a:r>
          </a:p>
          <a:p>
            <a:pPr algn="ctr">
              <a:buNone/>
            </a:pPr>
            <a:r>
              <a:rPr lang="zh-CN" altLang="en-US" sz="1800" b="1" dirty="0">
                <a:latin typeface="迷你简启体" pitchFamily="65" charset="-122"/>
                <a:ea typeface="迷你简启体" pitchFamily="65" charset="-122"/>
              </a:rPr>
              <a:t>唐</a:t>
            </a:r>
            <a:r>
              <a:rPr lang="en-US" altLang="zh-CN" sz="1800" b="1" dirty="0">
                <a:latin typeface="迷你简启体" pitchFamily="65" charset="-122"/>
                <a:ea typeface="迷你简启体" pitchFamily="65" charset="-122"/>
              </a:rPr>
              <a:t>·</a:t>
            </a:r>
            <a:r>
              <a:rPr lang="zh-CN" altLang="en-US" sz="1800" b="1" dirty="0">
                <a:latin typeface="迷你简启体" pitchFamily="65" charset="-122"/>
                <a:ea typeface="迷你简启体" pitchFamily="65" charset="-122"/>
              </a:rPr>
              <a:t>李贺</a:t>
            </a:r>
            <a:endParaRPr lang="zh-CN" altLang="en-US" sz="1800" b="1" dirty="0">
              <a:latin typeface="Arial" panose="020B0604020202020204" pitchFamily="34" charset="0"/>
              <a:ea typeface="宋体" panose="02010600030101010101" pitchFamily="2" charset="-122"/>
            </a:endParaRPr>
          </a:p>
          <a:p>
            <a:pPr algn="ctr">
              <a:buNone/>
            </a:pPr>
            <a:r>
              <a:rPr lang="zh-CN" altLang="en-US" sz="1800" b="1" dirty="0">
                <a:solidFill>
                  <a:srgbClr val="0000FF"/>
                </a:solidFill>
                <a:latin typeface="迷你简启体" pitchFamily="65" charset="-122"/>
                <a:ea typeface="迷你简启体" pitchFamily="65" charset="-122"/>
              </a:rPr>
              <a:t>鸦翎 羽箭</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山桑弓</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仰天</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射落</a:t>
            </a:r>
            <a:r>
              <a:rPr lang="zh-CN" altLang="en-US" sz="1800" b="1" dirty="0">
                <a:latin typeface="迷你简启体" pitchFamily="65" charset="-122"/>
                <a:ea typeface="迷你简启体" pitchFamily="65" charset="-122"/>
              </a:rPr>
              <a:t>  </a:t>
            </a:r>
            <a:r>
              <a:rPr lang="zh-CN" altLang="en-US" sz="1800" b="1" dirty="0">
                <a:solidFill>
                  <a:srgbClr val="FF0000"/>
                </a:solidFill>
                <a:latin typeface="迷你简启体" pitchFamily="65" charset="-122"/>
                <a:ea typeface="迷你简启体" pitchFamily="65" charset="-122"/>
              </a:rPr>
              <a:t>衔</a:t>
            </a:r>
            <a:r>
              <a:rPr lang="zh-CN" altLang="en-US" sz="1800" b="1" dirty="0">
                <a:solidFill>
                  <a:srgbClr val="0000FF"/>
                </a:solidFill>
                <a:latin typeface="迷你简启体" pitchFamily="65" charset="-122"/>
                <a:ea typeface="迷你简启体" pitchFamily="65" charset="-122"/>
              </a:rPr>
              <a:t>芦鸿</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麻衣</a:t>
            </a:r>
            <a:r>
              <a:rPr lang="zh-CN" altLang="en-US" sz="1800" b="1" dirty="0">
                <a:latin typeface="迷你简启体" pitchFamily="65" charset="-122"/>
                <a:ea typeface="迷你简启体" pitchFamily="65" charset="-122"/>
              </a:rPr>
              <a:t> 黑肥  </a:t>
            </a:r>
            <a:r>
              <a:rPr lang="zh-CN" altLang="en-US" sz="1800" b="1" dirty="0">
                <a:solidFill>
                  <a:srgbClr val="FF0000"/>
                </a:solidFill>
                <a:latin typeface="迷你简启体" pitchFamily="65" charset="-122"/>
                <a:ea typeface="迷你简启体" pitchFamily="65" charset="-122"/>
              </a:rPr>
              <a:t>冲</a:t>
            </a:r>
            <a:r>
              <a:rPr lang="zh-CN" altLang="en-US" sz="1800" b="1" dirty="0">
                <a:solidFill>
                  <a:srgbClr val="0000FF"/>
                </a:solidFill>
                <a:latin typeface="迷你简启体" pitchFamily="65" charset="-122"/>
                <a:ea typeface="迷你简启体" pitchFamily="65" charset="-122"/>
              </a:rPr>
              <a:t>北风</a:t>
            </a:r>
            <a:r>
              <a:rPr lang="zh-CN" altLang="en-US" sz="1800" b="1" dirty="0">
                <a:latin typeface="迷你简启体" pitchFamily="65" charset="-122"/>
                <a:ea typeface="迷你简启体" pitchFamily="65" charset="-122"/>
              </a:rPr>
              <a:t>，</a:t>
            </a:r>
          </a:p>
          <a:p>
            <a:pPr algn="ctr">
              <a:buNone/>
            </a:pPr>
            <a:r>
              <a:rPr lang="zh-CN" altLang="en-US" sz="1800" b="1" dirty="0">
                <a:solidFill>
                  <a:srgbClr val="FF0000"/>
                </a:solidFill>
                <a:latin typeface="迷你简启体" pitchFamily="65" charset="-122"/>
                <a:ea typeface="迷你简启体" pitchFamily="65" charset="-122"/>
              </a:rPr>
              <a:t>带</a:t>
            </a:r>
            <a:r>
              <a:rPr lang="zh-CN" altLang="en-US" sz="1800" b="1" dirty="0">
                <a:solidFill>
                  <a:srgbClr val="0000FF"/>
                </a:solidFill>
                <a:latin typeface="迷你简启体" pitchFamily="65" charset="-122"/>
                <a:ea typeface="迷你简启体" pitchFamily="65" charset="-122"/>
              </a:rPr>
              <a:t>酒</a:t>
            </a: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日</a:t>
            </a:r>
            <a:r>
              <a:rPr lang="zh-CN" altLang="en-US" sz="1800" b="1" dirty="0">
                <a:latin typeface="迷你简启体" pitchFamily="65" charset="-122"/>
                <a:ea typeface="迷你简启体" pitchFamily="65" charset="-122"/>
              </a:rPr>
              <a:t>晚  </a:t>
            </a:r>
            <a:r>
              <a:rPr lang="zh-CN" altLang="en-US" sz="1800" b="1" dirty="0">
                <a:solidFill>
                  <a:srgbClr val="FF0000"/>
                </a:solidFill>
                <a:latin typeface="迷你简启体" pitchFamily="65" charset="-122"/>
                <a:ea typeface="迷你简启体" pitchFamily="65" charset="-122"/>
              </a:rPr>
              <a:t>歌</a:t>
            </a:r>
            <a:r>
              <a:rPr lang="zh-CN" altLang="en-US" sz="1800" b="1" dirty="0">
                <a:solidFill>
                  <a:srgbClr val="0000FF"/>
                </a:solidFill>
                <a:latin typeface="迷你简启体" pitchFamily="65" charset="-122"/>
                <a:ea typeface="迷你简启体" pitchFamily="65" charset="-122"/>
              </a:rPr>
              <a:t>田中</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男儿</a:t>
            </a:r>
            <a:r>
              <a:rPr lang="zh-CN" altLang="en-US" sz="1800" b="1" dirty="0">
                <a:latin typeface="迷你简启体" pitchFamily="65" charset="-122"/>
                <a:ea typeface="迷你简启体" pitchFamily="65" charset="-122"/>
              </a:rPr>
              <a:t> 屈</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  心不</a:t>
            </a:r>
            <a:r>
              <a:rPr lang="zh-CN" altLang="en-US" sz="1800" b="1" dirty="0">
                <a:solidFill>
                  <a:srgbClr val="FF0000"/>
                </a:solidFill>
                <a:latin typeface="迷你简启体" pitchFamily="65" charset="-122"/>
                <a:ea typeface="迷你简启体" pitchFamily="65" charset="-122"/>
              </a:rPr>
              <a:t>穷</a:t>
            </a:r>
            <a:r>
              <a:rPr lang="zh-CN" altLang="en-US" sz="1800" b="1" dirty="0">
                <a:latin typeface="迷你简启体" pitchFamily="65" charset="-122"/>
                <a:ea typeface="迷你简启体" pitchFamily="65" charset="-122"/>
              </a:rPr>
              <a:t>，</a:t>
            </a:r>
          </a:p>
          <a:p>
            <a:pPr algn="ctr">
              <a:buNone/>
            </a:pPr>
            <a:r>
              <a:rPr lang="zh-CN" altLang="en-US" sz="1800" b="1" dirty="0">
                <a:latin typeface="迷你简启体" pitchFamily="65" charset="-122"/>
                <a:ea typeface="迷你简启体" pitchFamily="65" charset="-122"/>
              </a:rPr>
              <a:t>枯荣 不等  </a:t>
            </a:r>
            <a:r>
              <a:rPr lang="zh-CN" altLang="en-US" sz="1800" b="1" dirty="0">
                <a:solidFill>
                  <a:srgbClr val="FF0000"/>
                </a:solidFill>
                <a:latin typeface="迷你简启体" pitchFamily="65" charset="-122"/>
                <a:ea typeface="迷你简启体" pitchFamily="65" charset="-122"/>
              </a:rPr>
              <a:t>嗔</a:t>
            </a:r>
            <a:r>
              <a:rPr lang="zh-CN" altLang="en-US" sz="1800" b="1" dirty="0">
                <a:solidFill>
                  <a:srgbClr val="0000FF"/>
                </a:solidFill>
                <a:latin typeface="迷你简启体" pitchFamily="65" charset="-122"/>
                <a:ea typeface="迷你简启体" pitchFamily="65" charset="-122"/>
              </a:rPr>
              <a:t>天公</a:t>
            </a:r>
            <a:r>
              <a:rPr lang="zh-CN" altLang="en-US" sz="1800" b="1" dirty="0">
                <a:latin typeface="迷你简启体" pitchFamily="65" charset="-122"/>
                <a:ea typeface="迷你简启体" pitchFamily="65" charset="-122"/>
              </a:rPr>
              <a:t>。</a:t>
            </a:r>
            <a:br>
              <a:rPr lang="zh-CN" altLang="en-US" sz="1800" b="1" dirty="0">
                <a:latin typeface="迷你简启体" pitchFamily="65" charset="-122"/>
                <a:ea typeface="迷你简启体" pitchFamily="65" charset="-122"/>
              </a:rPr>
            </a:br>
            <a:r>
              <a:rPr lang="zh-CN" altLang="en-US" sz="1800" b="1" dirty="0">
                <a:solidFill>
                  <a:srgbClr val="0000FF"/>
                </a:solidFill>
                <a:latin typeface="迷你简启体" pitchFamily="65" charset="-122"/>
                <a:ea typeface="迷你简启体" pitchFamily="65" charset="-122"/>
              </a:rPr>
              <a:t>寒风</a:t>
            </a:r>
            <a:r>
              <a:rPr lang="zh-CN" altLang="en-US" sz="1800" b="1" dirty="0">
                <a:latin typeface="迷你简启体" pitchFamily="65" charset="-122"/>
                <a:ea typeface="迷你简启体" pitchFamily="65" charset="-122"/>
              </a:rPr>
              <a:t> 又</a:t>
            </a:r>
            <a:r>
              <a:rPr lang="zh-CN" altLang="en-US" sz="1800" b="1" dirty="0">
                <a:solidFill>
                  <a:srgbClr val="FF0000"/>
                </a:solidFill>
                <a:latin typeface="迷你简启体" pitchFamily="65" charset="-122"/>
                <a:ea typeface="迷你简启体" pitchFamily="65" charset="-122"/>
              </a:rPr>
              <a:t>变为  </a:t>
            </a:r>
            <a:r>
              <a:rPr lang="zh-CN" altLang="en-US" sz="1800" b="1" dirty="0">
                <a:solidFill>
                  <a:srgbClr val="0000FF"/>
                </a:solidFill>
                <a:latin typeface="迷你简启体" pitchFamily="65" charset="-122"/>
                <a:ea typeface="迷你简启体" pitchFamily="65" charset="-122"/>
              </a:rPr>
              <a:t>春柳</a:t>
            </a:r>
            <a:r>
              <a:rPr lang="zh-CN" altLang="en-US" sz="1800" b="1" dirty="0">
                <a:latin typeface="迷你简启体" pitchFamily="65" charset="-122"/>
                <a:ea typeface="迷你简启体" pitchFamily="65" charset="-122"/>
              </a:rPr>
              <a:t>，</a:t>
            </a:r>
          </a:p>
          <a:p>
            <a:pPr>
              <a:buNone/>
            </a:pPr>
            <a:r>
              <a:rPr lang="zh-CN" altLang="en-US" sz="1800" b="1" dirty="0">
                <a:latin typeface="迷你简启体" pitchFamily="65" charset="-122"/>
                <a:ea typeface="迷你简启体" pitchFamily="65" charset="-122"/>
              </a:rPr>
              <a:t> </a:t>
            </a:r>
            <a:r>
              <a:rPr lang="zh-CN" altLang="en-US" sz="1800" b="1" dirty="0">
                <a:solidFill>
                  <a:srgbClr val="0000FF"/>
                </a:solidFill>
                <a:latin typeface="迷你简启体" pitchFamily="65" charset="-122"/>
                <a:ea typeface="迷你简启体" pitchFamily="65" charset="-122"/>
              </a:rPr>
              <a:t>条条</a:t>
            </a:r>
            <a:r>
              <a:rPr lang="zh-CN" altLang="en-US" sz="1800" b="1" dirty="0">
                <a:latin typeface="迷你简启体" pitchFamily="65" charset="-122"/>
                <a:ea typeface="迷你简启体" pitchFamily="65" charset="-122"/>
              </a:rPr>
              <a:t> 看即  </a:t>
            </a:r>
            <a:r>
              <a:rPr lang="zh-CN" altLang="en-US" sz="1800" b="1" dirty="0">
                <a:solidFill>
                  <a:srgbClr val="0000FF"/>
                </a:solidFill>
                <a:latin typeface="迷你简启体" pitchFamily="65" charset="-122"/>
                <a:ea typeface="迷你简启体" pitchFamily="65" charset="-122"/>
              </a:rPr>
              <a:t>烟</a:t>
            </a:r>
            <a:r>
              <a:rPr lang="zh-CN" altLang="en-US" sz="1800" b="1" dirty="0">
                <a:latin typeface="迷你简启体" pitchFamily="65" charset="-122"/>
                <a:ea typeface="迷你简启体" pitchFamily="65" charset="-122"/>
              </a:rPr>
              <a:t>濛濛。</a:t>
            </a:r>
            <a:endParaRPr lang="zh-CN" altLang="en-US" sz="1015"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圆角矩形 125955"/>
          <p:cNvSpPr/>
          <p:nvPr/>
        </p:nvSpPr>
        <p:spPr>
          <a:xfrm>
            <a:off x="3302635" y="850900"/>
            <a:ext cx="5436870" cy="3441065"/>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a:buNone/>
            </a:pPr>
            <a:r>
              <a:rPr lang="en-US" altLang="zh-CN" sz="1650" dirty="0">
                <a:solidFill>
                  <a:srgbClr val="0000FF"/>
                </a:solidFill>
                <a:latin typeface="迷你简启体" pitchFamily="65" charset="-122"/>
                <a:ea typeface="迷你简启体" pitchFamily="65" charset="-122"/>
              </a:rPr>
              <a:t>         </a:t>
            </a:r>
            <a:r>
              <a:rPr lang="en-US" altLang="zh-CN" sz="1650" dirty="0">
                <a:solidFill>
                  <a:srgbClr val="FF3300"/>
                </a:solidFill>
                <a:latin typeface="迷你简启体" pitchFamily="65" charset="-122"/>
                <a:ea typeface="迷你简启体" pitchFamily="65" charset="-122"/>
              </a:rPr>
              <a:t>   </a:t>
            </a:r>
          </a:p>
          <a:p>
            <a:pPr algn="just">
              <a:buNone/>
            </a:pPr>
            <a:r>
              <a:rPr lang="en-US" altLang="zh-CN" sz="1650" dirty="0">
                <a:solidFill>
                  <a:srgbClr val="0000FF"/>
                </a:solidFill>
                <a:latin typeface="迷你简启体" pitchFamily="65" charset="-122"/>
                <a:ea typeface="迷你简启体" pitchFamily="65" charset="-122"/>
              </a:rPr>
              <a:t>  </a:t>
            </a:r>
            <a:r>
              <a:rPr lang="en-US" altLang="zh-CN" sz="1650" b="1" dirty="0">
                <a:solidFill>
                  <a:srgbClr val="0000FF"/>
                </a:solidFill>
                <a:latin typeface="迷你简启体" pitchFamily="65" charset="-122"/>
                <a:ea typeface="迷你简启体" pitchFamily="65" charset="-122"/>
              </a:rPr>
              <a:t> </a:t>
            </a:r>
            <a:r>
              <a:rPr lang="en-US" altLang="zh-CN" sz="1400" b="1" dirty="0">
                <a:solidFill>
                  <a:srgbClr val="0000FF"/>
                </a:solidFill>
                <a:latin typeface="迷你简启体" pitchFamily="65" charset="-122"/>
                <a:ea typeface="迷你简启体" pitchFamily="65" charset="-122"/>
              </a:rPr>
              <a:t>C. “</a:t>
            </a:r>
            <a:r>
              <a:rPr lang="zh-CN" altLang="en-US" sz="1400" b="1" dirty="0">
                <a:solidFill>
                  <a:srgbClr val="0000FF"/>
                </a:solidFill>
                <a:latin typeface="迷你简启体" pitchFamily="65" charset="-122"/>
                <a:ea typeface="迷你简启体" pitchFamily="65" charset="-122"/>
              </a:rPr>
              <a:t>条条看即烟濛濛”与韩愈</a:t>
            </a:r>
            <a:r>
              <a:rPr lang="en-US" altLang="zh-CN" sz="1400" b="1" dirty="0">
                <a:solidFill>
                  <a:srgbClr val="0000FF"/>
                </a:solidFill>
                <a:latin typeface="迷你简启体" pitchFamily="65"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早春呈水部张十八员外</a:t>
            </a:r>
            <a:r>
              <a:rPr lang="en-US" altLang="zh-CN" sz="1400" b="1" dirty="0">
                <a:solidFill>
                  <a:srgbClr val="0000FF"/>
                </a:solidFill>
                <a:latin typeface="迷你简启体" pitchFamily="65" charset="-122"/>
                <a:ea typeface="迷你简启体" pitchFamily="65" charset="-122"/>
              </a:rPr>
              <a:t>》</a:t>
            </a:r>
            <a:r>
              <a:rPr lang="zh-CN" altLang="en-US" sz="1400" b="1" dirty="0">
                <a:solidFill>
                  <a:srgbClr val="0000FF"/>
                </a:solidFill>
                <a:latin typeface="迷你简启体" pitchFamily="65" charset="-122"/>
                <a:ea typeface="迷你简启体" pitchFamily="65" charset="-122"/>
              </a:rPr>
              <a:t>的“绝胜烟柳满皇都”有相似之处，都在写春柳如烟似雾的状态。</a:t>
            </a:r>
          </a:p>
          <a:p>
            <a:pPr algn="just">
              <a:buNone/>
            </a:pPr>
            <a:r>
              <a:rPr lang="zh-CN" altLang="en-US" sz="1400" b="1" dirty="0">
                <a:solidFill>
                  <a:srgbClr val="0000FF"/>
                </a:solidFill>
                <a:latin typeface="迷你简启体" pitchFamily="65" charset="-122"/>
                <a:ea typeface="迷你简启体" pitchFamily="65" charset="-122"/>
              </a:rPr>
              <a:t>    </a:t>
            </a:r>
            <a:r>
              <a:rPr lang="zh-CN" altLang="en-US" sz="1400" b="1" dirty="0">
                <a:solidFill>
                  <a:schemeClr val="tx1"/>
                </a:solidFill>
                <a:latin typeface="迷你简启体" pitchFamily="65" charset="-122"/>
                <a:ea typeface="迷你简启体" pitchFamily="65" charset="-122"/>
              </a:rPr>
              <a:t>天街小雨润如酥，草色遥看近却无。最是一年春好处，绝胜烟柳满皇都。（唐</a:t>
            </a:r>
            <a:r>
              <a:rPr lang="en-US" altLang="zh-CN" sz="1400" b="1" dirty="0">
                <a:solidFill>
                  <a:schemeClr val="tx1"/>
                </a:solidFill>
                <a:latin typeface="Arial" panose="020B0604020202020204" pitchFamily="34" charset="0"/>
                <a:ea typeface="迷你简启体" pitchFamily="65" charset="-122"/>
              </a:rPr>
              <a:t>·</a:t>
            </a:r>
            <a:r>
              <a:rPr lang="zh-CN" altLang="en-US" sz="1400" b="1" dirty="0">
                <a:solidFill>
                  <a:schemeClr val="tx1"/>
                </a:solidFill>
                <a:latin typeface="迷你简启体" pitchFamily="65" charset="-122"/>
                <a:ea typeface="迷你简启体" pitchFamily="65" charset="-122"/>
              </a:rPr>
              <a:t>韩愈</a:t>
            </a:r>
            <a:r>
              <a:rPr lang="en-US" altLang="zh-CN" sz="1400" b="1" dirty="0">
                <a:solidFill>
                  <a:schemeClr val="tx1"/>
                </a:solidFill>
                <a:latin typeface="迷你简启体" pitchFamily="65" charset="-122"/>
                <a:ea typeface="迷你简启体" pitchFamily="65" charset="-122"/>
              </a:rPr>
              <a:t>《</a:t>
            </a:r>
            <a:r>
              <a:rPr lang="zh-CN" altLang="en-US" sz="1400" b="1" dirty="0">
                <a:solidFill>
                  <a:schemeClr val="tx1"/>
                </a:solidFill>
                <a:latin typeface="迷你简启体" pitchFamily="65" charset="-122"/>
                <a:ea typeface="迷你简启体" pitchFamily="65" charset="-122"/>
              </a:rPr>
              <a:t>早春呈水部张十八员外</a:t>
            </a:r>
            <a:r>
              <a:rPr lang="en-US" altLang="zh-CN" sz="1400" b="1" dirty="0">
                <a:solidFill>
                  <a:schemeClr val="tx1"/>
                </a:solidFill>
                <a:latin typeface="迷你简启体" pitchFamily="65" charset="-122"/>
                <a:ea typeface="迷你简启体" pitchFamily="65" charset="-122"/>
              </a:rPr>
              <a:t>》</a:t>
            </a:r>
            <a:r>
              <a:rPr lang="zh-CN" altLang="en-US" sz="1400" b="1" dirty="0">
                <a:solidFill>
                  <a:schemeClr val="tx1"/>
                </a:solidFill>
                <a:latin typeface="迷你简启体" pitchFamily="65" charset="-122"/>
                <a:ea typeface="迷你简启体" pitchFamily="65" charset="-122"/>
              </a:rPr>
              <a:t>）</a:t>
            </a:r>
          </a:p>
          <a:p>
            <a:pPr algn="just">
              <a:buNone/>
            </a:pPr>
            <a:r>
              <a:rPr lang="zh-CN" altLang="en-US" sz="1400" b="1" dirty="0">
                <a:solidFill>
                  <a:schemeClr val="tx1"/>
                </a:solidFill>
                <a:latin typeface="迷你简启体" pitchFamily="65" charset="-122"/>
                <a:ea typeface="迷你简启体" pitchFamily="65" charset="-122"/>
              </a:rPr>
              <a:t>    【注释】张籍时任水部员外郎，排行十八。天街：皇城中的街道。润如酥：形容初春小雨很滋润，就像酥油那样。草色遥看近却无：远远地看去，地面上有着草的浅绿色，可是走近时反而看不见了。（这是因为早春时草芽很短，极为纤细，稀稀落落，颜色又浅，所以只有远看才能在视线中连成一片。）最：恰，正。处：时。绝胜：远远超过。大大好过。烟柳：烟柳很茂盛，远看像团团绿烟。皇都：京城，这里指长安。</a:t>
            </a:r>
          </a:p>
          <a:p>
            <a:pPr algn="just">
              <a:buNone/>
            </a:pPr>
            <a:r>
              <a:rPr lang="zh-CN" altLang="en-US" sz="1400" b="1" dirty="0">
                <a:solidFill>
                  <a:schemeClr val="tx1"/>
                </a:solidFill>
                <a:latin typeface="迷你简启体" pitchFamily="65" charset="-122"/>
                <a:ea typeface="迷你简启体" pitchFamily="65" charset="-122"/>
              </a:rPr>
              <a:t>    总评：整首诗，韩愈以皇城早春之景与皇都晚春之景作对比，实写皇城眼前早春之景，展望</a:t>
            </a:r>
            <a:r>
              <a:rPr lang="zh-CN" altLang="en-US" sz="1400" b="1" dirty="0">
                <a:solidFill>
                  <a:schemeClr val="tx1"/>
                </a:solidFill>
                <a:latin typeface="Arial" panose="020B0604020202020204" pitchFamily="34" charset="0"/>
                <a:ea typeface="迷你简启体" pitchFamily="65" charset="-122"/>
              </a:rPr>
              <a:t>“</a:t>
            </a:r>
            <a:r>
              <a:rPr lang="zh-CN" altLang="en-US" sz="1400" b="1" dirty="0">
                <a:solidFill>
                  <a:schemeClr val="tx1"/>
                </a:solidFill>
                <a:latin typeface="迷你简启体" pitchFamily="65" charset="-122"/>
                <a:ea typeface="迷你简启体" pitchFamily="65" charset="-122"/>
              </a:rPr>
              <a:t>皇都</a:t>
            </a:r>
            <a:r>
              <a:rPr lang="zh-CN" altLang="en-US" sz="1400" b="1" dirty="0">
                <a:solidFill>
                  <a:schemeClr val="tx1"/>
                </a:solidFill>
                <a:latin typeface="Arial" panose="020B0604020202020204" pitchFamily="34" charset="0"/>
                <a:ea typeface="迷你简启体" pitchFamily="65" charset="-122"/>
              </a:rPr>
              <a:t>”</a:t>
            </a:r>
            <a:r>
              <a:rPr lang="zh-CN" altLang="en-US" sz="1400" b="1" dirty="0">
                <a:solidFill>
                  <a:schemeClr val="tx1"/>
                </a:solidFill>
                <a:latin typeface="迷你简启体" pitchFamily="65" charset="-122"/>
                <a:ea typeface="迷你简启体" pitchFamily="65" charset="-122"/>
              </a:rPr>
              <a:t>晚春之景，虚实结合，盛赞早春之景。</a:t>
            </a:r>
            <a:endParaRPr lang="zh-CN" altLang="en-US" sz="1200" b="1" dirty="0">
              <a:solidFill>
                <a:schemeClr val="tx1"/>
              </a:solidFill>
              <a:latin typeface="迷你简启体" pitchFamily="65" charset="-122"/>
              <a:ea typeface="迷你简启体" pitchFamily="65" charset="-122"/>
            </a:endParaRPr>
          </a:p>
          <a:p>
            <a:pPr>
              <a:buNone/>
            </a:pPr>
            <a:r>
              <a:rPr lang="zh-CN" altLang="en-US" sz="1650" b="1" dirty="0">
                <a:solidFill>
                  <a:srgbClr val="0000FF"/>
                </a:solidFill>
                <a:latin typeface="迷你简启体" pitchFamily="65" charset="-122"/>
                <a:ea typeface="迷你简启体" pitchFamily="65" charset="-122"/>
              </a:rPr>
              <a:t>     </a:t>
            </a:r>
            <a:endParaRPr lang="zh-CN" altLang="en-US" sz="1015" b="1" dirty="0">
              <a:latin typeface="Arial" panose="020B0604020202020204" pitchFamily="34" charset="0"/>
              <a:ea typeface="宋体" panose="02010600030101010101" pitchFamily="2" charset="-122"/>
            </a:endParaRPr>
          </a:p>
        </p:txBody>
      </p:sp>
      <p:sp>
        <p:nvSpPr>
          <p:cNvPr id="125961" name="圆角矩形 125960"/>
          <p:cNvSpPr/>
          <p:nvPr/>
        </p:nvSpPr>
        <p:spPr>
          <a:xfrm>
            <a:off x="263684" y="922814"/>
            <a:ext cx="2700338"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lgn="ctr">
              <a:buNone/>
            </a:pPr>
            <a:r>
              <a:rPr lang="zh-CN" altLang="en-US" sz="1015" dirty="0">
                <a:solidFill>
                  <a:srgbClr val="0000FF"/>
                </a:solidFill>
                <a:latin typeface="迷你简启体" pitchFamily="65" charset="-122"/>
                <a:ea typeface="宋体" panose="02010600030101010101" pitchFamily="2" charset="-122"/>
              </a:rPr>
              <a:t>【</a:t>
            </a:r>
            <a:r>
              <a:rPr lang="en-US" altLang="zh-CN" sz="1015" dirty="0">
                <a:solidFill>
                  <a:srgbClr val="0000FF"/>
                </a:solidFill>
                <a:latin typeface="迷你简启体" pitchFamily="65" charset="-122"/>
              </a:rPr>
              <a:t>2018</a:t>
            </a:r>
            <a:r>
              <a:rPr lang="zh-CN" altLang="en-US" sz="1015" dirty="0">
                <a:solidFill>
                  <a:srgbClr val="0000FF"/>
                </a:solidFill>
                <a:latin typeface="迷你简启体" pitchFamily="65" charset="-122"/>
                <a:ea typeface="迷你简启体" pitchFamily="65" charset="-122"/>
              </a:rPr>
              <a:t>全国</a:t>
            </a:r>
            <a:r>
              <a:rPr lang="en-US" altLang="zh-CN" sz="1015" dirty="0">
                <a:solidFill>
                  <a:srgbClr val="FF0000"/>
                </a:solidFill>
                <a:latin typeface="Arial" panose="020B0604020202020204" pitchFamily="34" charset="0"/>
              </a:rPr>
              <a:t>Ⅰ</a:t>
            </a:r>
            <a:r>
              <a:rPr lang="zh-CN" altLang="en-US" sz="1015" dirty="0">
                <a:solidFill>
                  <a:srgbClr val="0000FF"/>
                </a:solidFill>
                <a:latin typeface="迷你简启体" pitchFamily="65" charset="-122"/>
                <a:ea typeface="迷你简启体" pitchFamily="65" charset="-122"/>
              </a:rPr>
              <a:t>卷</a:t>
            </a:r>
            <a:r>
              <a:rPr lang="zh-CN" altLang="en-US" sz="1015" dirty="0">
                <a:solidFill>
                  <a:srgbClr val="0000FF"/>
                </a:solidFill>
                <a:latin typeface="迷你简启体" pitchFamily="65" charset="-122"/>
                <a:ea typeface="宋体" panose="02010600030101010101" pitchFamily="2" charset="-122"/>
              </a:rPr>
              <a:t>】</a:t>
            </a:r>
          </a:p>
          <a:p>
            <a:pPr algn="ctr">
              <a:buNone/>
            </a:pPr>
            <a:endParaRPr lang="zh-CN" altLang="en-US" sz="1015" dirty="0">
              <a:solidFill>
                <a:srgbClr val="0000FF"/>
              </a:solidFill>
              <a:latin typeface="迷你简启体" pitchFamily="65" charset="-122"/>
              <a:ea typeface="宋体" panose="02010600030101010101" pitchFamily="2" charset="-122"/>
            </a:endParaRPr>
          </a:p>
          <a:p>
            <a:pPr algn="ctr">
              <a:buNone/>
            </a:pP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0000FF"/>
                </a:solidFill>
                <a:latin typeface="黑体" panose="02010609060101010101" pitchFamily="49" charset="-122"/>
                <a:ea typeface="黑体" panose="02010609060101010101" pitchFamily="49" charset="-122"/>
              </a:rPr>
              <a:t>野</a:t>
            </a: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FF0000"/>
                </a:solidFill>
                <a:latin typeface="黑体" panose="02010609060101010101" pitchFamily="49" charset="-122"/>
                <a:ea typeface="黑体" panose="02010609060101010101" pitchFamily="49" charset="-122"/>
              </a:rPr>
              <a:t>歌</a:t>
            </a:r>
          </a:p>
          <a:p>
            <a:pPr algn="ctr">
              <a:buNone/>
            </a:pPr>
            <a:r>
              <a:rPr lang="zh-CN" altLang="en-US" sz="1800" dirty="0">
                <a:latin typeface="迷你简启体" pitchFamily="65" charset="-122"/>
                <a:ea typeface="迷你简启体" pitchFamily="65" charset="-122"/>
              </a:rPr>
              <a:t>唐</a:t>
            </a:r>
            <a:r>
              <a:rPr lang="en-US" altLang="zh-CN" sz="1800" dirty="0">
                <a:latin typeface="迷你简启体" pitchFamily="65" charset="-122"/>
                <a:ea typeface="迷你简启体" pitchFamily="65" charset="-122"/>
              </a:rPr>
              <a:t>·</a:t>
            </a:r>
            <a:r>
              <a:rPr lang="zh-CN" altLang="en-US" sz="1800" dirty="0">
                <a:latin typeface="迷你简启体" pitchFamily="65" charset="-122"/>
                <a:ea typeface="迷你简启体" pitchFamily="65" charset="-122"/>
              </a:rPr>
              <a:t>李贺</a:t>
            </a:r>
            <a:endParaRPr lang="zh-CN" altLang="en-US" sz="1800" dirty="0">
              <a:latin typeface="Arial" panose="020B0604020202020204" pitchFamily="34" charset="0"/>
              <a:ea typeface="宋体" panose="02010600030101010101" pitchFamily="2" charset="-122"/>
            </a:endParaRPr>
          </a:p>
          <a:p>
            <a:pPr algn="ctr">
              <a:buNone/>
            </a:pPr>
            <a:r>
              <a:rPr lang="zh-CN" altLang="en-US" sz="1800" dirty="0">
                <a:solidFill>
                  <a:srgbClr val="0000FF"/>
                </a:solidFill>
                <a:latin typeface="迷你简启体" pitchFamily="65" charset="-122"/>
                <a:ea typeface="迷你简启体" pitchFamily="65" charset="-122"/>
              </a:rPr>
              <a:t>鸦翎 羽箭</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山桑弓</a:t>
            </a:r>
            <a:r>
              <a:rPr lang="zh-CN" altLang="en-US" sz="1800" dirty="0">
                <a:latin typeface="迷你简启体" pitchFamily="65" charset="-122"/>
                <a:ea typeface="迷你简启体" pitchFamily="65" charset="-122"/>
              </a:rPr>
              <a:t>，</a:t>
            </a:r>
          </a:p>
          <a:p>
            <a:pPr algn="ctr">
              <a:buNone/>
            </a:pPr>
            <a:r>
              <a:rPr lang="zh-CN" altLang="en-US" sz="1800" dirty="0">
                <a:solidFill>
                  <a:srgbClr val="FF0000"/>
                </a:solidFill>
                <a:latin typeface="迷你简启体" pitchFamily="65" charset="-122"/>
                <a:ea typeface="迷你简启体" pitchFamily="65" charset="-122"/>
              </a:rPr>
              <a:t>仰天</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射落</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衔</a:t>
            </a:r>
            <a:r>
              <a:rPr lang="zh-CN" altLang="en-US" sz="1800" dirty="0">
                <a:solidFill>
                  <a:srgbClr val="0000FF"/>
                </a:solidFill>
                <a:latin typeface="迷你简启体" pitchFamily="65" charset="-122"/>
                <a:ea typeface="迷你简启体" pitchFamily="65" charset="-122"/>
              </a:rPr>
              <a:t>芦鸿</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麻衣</a:t>
            </a:r>
            <a:r>
              <a:rPr lang="zh-CN" altLang="en-US" sz="1800" dirty="0">
                <a:latin typeface="迷你简启体" pitchFamily="65" charset="-122"/>
                <a:ea typeface="迷你简启体" pitchFamily="65" charset="-122"/>
              </a:rPr>
              <a:t> 黑肥  </a:t>
            </a:r>
            <a:r>
              <a:rPr lang="zh-CN" altLang="en-US" sz="1800" dirty="0">
                <a:solidFill>
                  <a:srgbClr val="FF0000"/>
                </a:solidFill>
                <a:latin typeface="迷你简启体" pitchFamily="65" charset="-122"/>
                <a:ea typeface="迷你简启体" pitchFamily="65" charset="-122"/>
              </a:rPr>
              <a:t>冲</a:t>
            </a:r>
            <a:r>
              <a:rPr lang="zh-CN" altLang="en-US" sz="1800" dirty="0">
                <a:solidFill>
                  <a:srgbClr val="0000FF"/>
                </a:solidFill>
                <a:latin typeface="迷你简启体" pitchFamily="65" charset="-122"/>
                <a:ea typeface="迷你简启体" pitchFamily="65" charset="-122"/>
              </a:rPr>
              <a:t>北风</a:t>
            </a:r>
            <a:r>
              <a:rPr lang="zh-CN" altLang="en-US" sz="1800" dirty="0">
                <a:latin typeface="迷你简启体" pitchFamily="65" charset="-122"/>
                <a:ea typeface="迷你简启体" pitchFamily="65" charset="-122"/>
              </a:rPr>
              <a:t>，</a:t>
            </a:r>
          </a:p>
          <a:p>
            <a:pPr algn="ctr">
              <a:buNone/>
            </a:pPr>
            <a:r>
              <a:rPr lang="zh-CN" altLang="en-US" sz="1800" dirty="0">
                <a:solidFill>
                  <a:srgbClr val="FF0000"/>
                </a:solidFill>
                <a:latin typeface="迷你简启体" pitchFamily="65" charset="-122"/>
                <a:ea typeface="迷你简启体" pitchFamily="65" charset="-122"/>
              </a:rPr>
              <a:t>带</a:t>
            </a:r>
            <a:r>
              <a:rPr lang="zh-CN" altLang="en-US" sz="1800" dirty="0">
                <a:solidFill>
                  <a:srgbClr val="0000FF"/>
                </a:solidFill>
                <a:latin typeface="迷你简启体" pitchFamily="65" charset="-122"/>
                <a:ea typeface="迷你简启体" pitchFamily="65" charset="-122"/>
              </a:rPr>
              <a:t>酒</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日</a:t>
            </a:r>
            <a:r>
              <a:rPr lang="zh-CN" altLang="en-US" sz="1800" dirty="0">
                <a:latin typeface="迷你简启体" pitchFamily="65" charset="-122"/>
                <a:ea typeface="迷你简启体" pitchFamily="65" charset="-122"/>
              </a:rPr>
              <a:t>晚  </a:t>
            </a:r>
            <a:r>
              <a:rPr lang="zh-CN" altLang="en-US" sz="1800" dirty="0">
                <a:solidFill>
                  <a:srgbClr val="FF0000"/>
                </a:solidFill>
                <a:latin typeface="迷你简启体" pitchFamily="65" charset="-122"/>
                <a:ea typeface="迷你简启体" pitchFamily="65" charset="-122"/>
              </a:rPr>
              <a:t>歌</a:t>
            </a:r>
            <a:r>
              <a:rPr lang="zh-CN" altLang="en-US" sz="1800" dirty="0">
                <a:solidFill>
                  <a:srgbClr val="0000FF"/>
                </a:solidFill>
                <a:latin typeface="迷你简启体" pitchFamily="65" charset="-122"/>
                <a:ea typeface="迷你简启体" pitchFamily="65" charset="-122"/>
              </a:rPr>
              <a:t>田中</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男儿</a:t>
            </a:r>
            <a:r>
              <a:rPr lang="zh-CN" altLang="en-US" sz="1800" dirty="0">
                <a:latin typeface="迷你简启体" pitchFamily="65" charset="-122"/>
                <a:ea typeface="迷你简启体" pitchFamily="65" charset="-122"/>
              </a:rPr>
              <a:t> 屈</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  心不</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a:t>
            </a:r>
          </a:p>
          <a:p>
            <a:pPr algn="ctr">
              <a:buNone/>
            </a:pPr>
            <a:r>
              <a:rPr lang="zh-CN" altLang="en-US" sz="1800" dirty="0">
                <a:latin typeface="迷你简启体" pitchFamily="65" charset="-122"/>
                <a:ea typeface="迷你简启体" pitchFamily="65" charset="-122"/>
              </a:rPr>
              <a:t>枯荣 不等  </a:t>
            </a:r>
            <a:r>
              <a:rPr lang="zh-CN" altLang="en-US" sz="1800" dirty="0">
                <a:solidFill>
                  <a:srgbClr val="FF0000"/>
                </a:solidFill>
                <a:latin typeface="迷你简启体" pitchFamily="65" charset="-122"/>
                <a:ea typeface="迷你简启体" pitchFamily="65" charset="-122"/>
              </a:rPr>
              <a:t>嗔</a:t>
            </a:r>
            <a:r>
              <a:rPr lang="zh-CN" altLang="en-US" sz="1800" dirty="0">
                <a:solidFill>
                  <a:srgbClr val="0000FF"/>
                </a:solidFill>
                <a:latin typeface="迷你简启体" pitchFamily="65" charset="-122"/>
                <a:ea typeface="迷你简启体" pitchFamily="65" charset="-122"/>
              </a:rPr>
              <a:t>天公</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寒风</a:t>
            </a:r>
            <a:r>
              <a:rPr lang="zh-CN" altLang="en-US" sz="1800" dirty="0">
                <a:latin typeface="迷你简启体" pitchFamily="65" charset="-122"/>
                <a:ea typeface="迷你简启体" pitchFamily="65" charset="-122"/>
              </a:rPr>
              <a:t> 又</a:t>
            </a:r>
            <a:r>
              <a:rPr lang="zh-CN" altLang="en-US" sz="1800" dirty="0">
                <a:solidFill>
                  <a:srgbClr val="FF0000"/>
                </a:solidFill>
                <a:latin typeface="迷你简启体" pitchFamily="65" charset="-122"/>
                <a:ea typeface="迷你简启体" pitchFamily="65" charset="-122"/>
              </a:rPr>
              <a:t>变为  </a:t>
            </a:r>
            <a:r>
              <a:rPr lang="zh-CN" altLang="en-US" sz="1800" dirty="0">
                <a:solidFill>
                  <a:srgbClr val="0000FF"/>
                </a:solidFill>
                <a:latin typeface="迷你简启体" pitchFamily="65" charset="-122"/>
                <a:ea typeface="迷你简启体" pitchFamily="65" charset="-122"/>
              </a:rPr>
              <a:t>春柳</a:t>
            </a:r>
            <a:r>
              <a:rPr lang="zh-CN" altLang="en-US" sz="1800" dirty="0">
                <a:latin typeface="迷你简启体" pitchFamily="65" charset="-122"/>
                <a:ea typeface="迷你简启体" pitchFamily="65" charset="-122"/>
              </a:rPr>
              <a:t>，</a:t>
            </a:r>
          </a:p>
          <a:p>
            <a:pPr>
              <a:buNone/>
            </a:pP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条条</a:t>
            </a:r>
            <a:r>
              <a:rPr lang="zh-CN" altLang="en-US" sz="1800" dirty="0">
                <a:latin typeface="迷你简启体" pitchFamily="65" charset="-122"/>
                <a:ea typeface="迷你简启体" pitchFamily="65" charset="-122"/>
              </a:rPr>
              <a:t> 看即  </a:t>
            </a:r>
            <a:r>
              <a:rPr lang="zh-CN" altLang="en-US" sz="1800" dirty="0">
                <a:solidFill>
                  <a:srgbClr val="0000FF"/>
                </a:solidFill>
                <a:latin typeface="迷你简启体" pitchFamily="65" charset="-122"/>
                <a:ea typeface="迷你简启体" pitchFamily="65" charset="-122"/>
              </a:rPr>
              <a:t>烟</a:t>
            </a:r>
            <a:r>
              <a:rPr lang="zh-CN" altLang="en-US" sz="1800" dirty="0">
                <a:latin typeface="迷你简启体" pitchFamily="65" charset="-122"/>
                <a:ea typeface="迷你简启体" pitchFamily="65" charset="-122"/>
              </a:rPr>
              <a:t>濛濛。</a:t>
            </a:r>
            <a:endParaRPr lang="zh-CN" altLang="en-US" sz="1015"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0b9e0b010f28e234aaa765381f8ed63"/>
          <p:cNvPicPr>
            <a:picLocks noChangeAspect="1"/>
          </p:cNvPicPr>
          <p:nvPr/>
        </p:nvPicPr>
        <p:blipFill>
          <a:blip r:embed="rId2" cstate="print"/>
          <a:stretch>
            <a:fillRect/>
          </a:stretch>
        </p:blipFill>
        <p:spPr>
          <a:xfrm>
            <a:off x="1270" y="708660"/>
            <a:ext cx="9138920" cy="4440555"/>
          </a:xfrm>
          <a:prstGeom prst="rect">
            <a:avLst/>
          </a:prstGeom>
        </p:spPr>
      </p:pic>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18" name="文本框 17"/>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古文及文化常识积累</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圆角矩形 126979"/>
          <p:cNvSpPr/>
          <p:nvPr/>
        </p:nvSpPr>
        <p:spPr>
          <a:xfrm>
            <a:off x="3905250" y="909638"/>
            <a:ext cx="3953828" cy="3440906"/>
          </a:xfrm>
          <a:prstGeom prst="roundRect">
            <a:avLst>
              <a:gd name="adj" fmla="val 12440"/>
            </a:avLst>
          </a:prstGeom>
          <a:solidFill>
            <a:srgbClr val="FFFF00"/>
          </a:solidFill>
          <a:ln w="25400" cap="flat" cmpd="sng">
            <a:solidFill>
              <a:srgbClr val="E0AD12"/>
            </a:solidFill>
            <a:prstDash val="solid"/>
            <a:headEnd type="none" w="med" len="med"/>
            <a:tailEnd type="none" w="med" len="med"/>
          </a:ln>
        </p:spPr>
        <p:txBody>
          <a:bodyPr lIns="34290" tIns="33337" rIns="34290" bIns="33337" anchor="ctr" anchorCtr="1"/>
          <a:lstStyle/>
          <a:p>
            <a:pPr>
              <a:buNone/>
            </a:pPr>
            <a:r>
              <a:rPr lang="en-US" altLang="zh-CN" sz="1650" dirty="0">
                <a:solidFill>
                  <a:srgbClr val="0000FF"/>
                </a:solidFill>
                <a:latin typeface="迷你简启体" pitchFamily="65" charset="-122"/>
                <a:ea typeface="迷你简启体" pitchFamily="65" charset="-122"/>
              </a:rPr>
              <a:t>  </a:t>
            </a:r>
            <a:r>
              <a:rPr lang="en-US" altLang="zh-CN" sz="1500" b="1" dirty="0">
                <a:solidFill>
                  <a:srgbClr val="0000FF"/>
                </a:solidFill>
                <a:latin typeface="迷你简启体" pitchFamily="65" charset="-122"/>
                <a:ea typeface="迷你简启体" pitchFamily="65" charset="-122"/>
              </a:rPr>
              <a:t> D.</a:t>
            </a:r>
            <a:r>
              <a:rPr lang="zh-CN" altLang="en-US" sz="1500" b="1" dirty="0">
                <a:solidFill>
                  <a:srgbClr val="0000FF"/>
                </a:solidFill>
                <a:latin typeface="迷你简启体" pitchFamily="65" charset="-122"/>
                <a:ea typeface="迷你简启体" pitchFamily="65" charset="-122"/>
              </a:rPr>
              <a:t>本诗前四句写弯弓射鸿，饮酒唱歌田野中；后四句抒发自己情感，借助景色表达自己自勉乐观心情。</a:t>
            </a:r>
          </a:p>
          <a:p>
            <a:pPr>
              <a:buNone/>
            </a:pPr>
            <a:r>
              <a:rPr lang="zh-CN" altLang="en-US" sz="1200" b="1" dirty="0">
                <a:solidFill>
                  <a:srgbClr val="0000FF"/>
                </a:solidFill>
                <a:latin typeface="迷你简启体" pitchFamily="65" charset="-122"/>
                <a:ea typeface="迷你简启体" pitchFamily="65" charset="-122"/>
              </a:rPr>
              <a:t>    </a:t>
            </a:r>
            <a:r>
              <a:rPr lang="zh-CN" altLang="en-US" sz="1200" b="1" dirty="0">
                <a:solidFill>
                  <a:srgbClr val="FF0000"/>
                </a:solidFill>
                <a:latin typeface="迷你简启体" pitchFamily="65" charset="-122"/>
                <a:ea typeface="迷你简启体" pitchFamily="65" charset="-122"/>
              </a:rPr>
              <a:t>诗的前四句紧扣诗题叙事</a:t>
            </a:r>
            <a:r>
              <a:rPr lang="en-US" altLang="zh-CN" sz="1200" b="1" dirty="0">
                <a:solidFill>
                  <a:srgbClr val="FF0000"/>
                </a:solidFill>
                <a:latin typeface="迷你简启体" pitchFamily="65" charset="-122"/>
                <a:ea typeface="迷你简启体" pitchFamily="65" charset="-122"/>
              </a:rPr>
              <a:t>:</a:t>
            </a:r>
            <a:r>
              <a:rPr lang="zh-CN" altLang="en-US" sz="1200" b="1" dirty="0">
                <a:solidFill>
                  <a:srgbClr val="0000FF"/>
                </a:solidFill>
                <a:latin typeface="迷你简启体" pitchFamily="65" charset="-122"/>
                <a:ea typeface="迷你简启体" pitchFamily="65" charset="-122"/>
              </a:rPr>
              <a:t>诗人穿着肥硕宽大的黑色粗麻布衣服，迎着呼啸的北风拉开山桑木制成的弓，仰天放射出用乌鸦羽毛作箭羽的箭，弦响箭飞，高空中口衔芦苇疾飞而过的大雁应声中箭，跌落下来。诗人在田野里烧烤着猎获物，饮酒高歌，直到暮色四起，黄昏来临。如此开怀畅饮，长时间纵情高歌，一个豪放、洒脱的诗人形象便宛然如立眼前。诗人的畅饮高歌之中会渲泄出一种什么样的心境呢</a:t>
            </a:r>
            <a:r>
              <a:rPr lang="en-US" altLang="zh-CN" sz="1200" b="1" dirty="0">
                <a:solidFill>
                  <a:srgbClr val="0000FF"/>
                </a:solidFill>
                <a:latin typeface="迷你简启体" pitchFamily="65" charset="-122"/>
                <a:ea typeface="迷你简启体" pitchFamily="65" charset="-122"/>
              </a:rPr>
              <a:t>?</a:t>
            </a:r>
          </a:p>
          <a:p>
            <a:pPr>
              <a:buNone/>
            </a:pPr>
            <a:r>
              <a:rPr lang="en-US" altLang="zh-CN" sz="1200" b="1" dirty="0">
                <a:solidFill>
                  <a:srgbClr val="0000FF"/>
                </a:solidFill>
                <a:latin typeface="迷你简启体" pitchFamily="65" charset="-122"/>
                <a:ea typeface="迷你简启体" pitchFamily="65" charset="-122"/>
              </a:rPr>
              <a:t>    </a:t>
            </a:r>
            <a:r>
              <a:rPr lang="zh-CN" altLang="en-US" sz="1200" b="1" dirty="0">
                <a:solidFill>
                  <a:srgbClr val="FF0000"/>
                </a:solidFill>
                <a:latin typeface="迷你简启体" pitchFamily="65" charset="-122"/>
                <a:ea typeface="迷你简启体" pitchFamily="65" charset="-122"/>
              </a:rPr>
              <a:t>诗的后四句正是诗人的脱口抒怀</a:t>
            </a:r>
            <a:r>
              <a:rPr lang="en-US" altLang="zh-CN" sz="1200" b="1" dirty="0">
                <a:solidFill>
                  <a:srgbClr val="FF0000"/>
                </a:solidFill>
                <a:latin typeface="迷你简启体" pitchFamily="65" charset="-122"/>
                <a:ea typeface="迷你简启体" pitchFamily="65" charset="-122"/>
              </a:rPr>
              <a:t>:</a:t>
            </a:r>
            <a:r>
              <a:rPr lang="zh-CN" altLang="en-US" sz="1200" b="1" dirty="0">
                <a:solidFill>
                  <a:srgbClr val="0000FF"/>
                </a:solidFill>
                <a:latin typeface="迷你简启体" pitchFamily="65" charset="-122"/>
                <a:ea typeface="迷你简启体" pitchFamily="65" charset="-122"/>
              </a:rPr>
              <a:t>大丈夫虽身受压抑，遭遇困窘，才志不得伸展，但一颗进取向上的心不可沉沦。人生的失意与得志这种不一样的际遇只能责怪上天不公平的安排。凛冽寒风终将过去，即将到来的应是和煦春风拂绿枯柳。到那时，缀满嫩绿的柳条看上去正好像轻烟笼罩一般摇曳多姿</a:t>
            </a:r>
            <a:r>
              <a:rPr lang="zh-CN" altLang="en-US" sz="1200" b="1" dirty="0">
                <a:solidFill>
                  <a:srgbClr val="0000FF"/>
                </a:solidFill>
                <a:latin typeface="宋体" panose="02010600030101010101" pitchFamily="2" charset="-122"/>
                <a:ea typeface="宋体" panose="02010600030101010101" pitchFamily="2" charset="-122"/>
              </a:rPr>
              <a:t>。</a:t>
            </a:r>
            <a:endParaRPr lang="zh-CN" altLang="en-US" sz="1200" b="1" dirty="0">
              <a:latin typeface="Arial" panose="020B0604020202020204" pitchFamily="34" charset="0"/>
              <a:ea typeface="宋体" panose="02010600030101010101" pitchFamily="2" charset="-122"/>
            </a:endParaRPr>
          </a:p>
        </p:txBody>
      </p:sp>
      <p:sp>
        <p:nvSpPr>
          <p:cNvPr id="126985" name="圆角矩形 126984"/>
          <p:cNvSpPr/>
          <p:nvPr/>
        </p:nvSpPr>
        <p:spPr>
          <a:xfrm>
            <a:off x="833438" y="968216"/>
            <a:ext cx="2799398" cy="3424238"/>
          </a:xfrm>
          <a:prstGeom prst="roundRect">
            <a:avLst>
              <a:gd name="adj" fmla="val 12440"/>
            </a:avLst>
          </a:prstGeom>
          <a:solidFill>
            <a:srgbClr val="FFFF00"/>
          </a:solidFill>
          <a:ln w="25400" cap="flat" cmpd="sng">
            <a:solidFill>
              <a:srgbClr val="6399AB"/>
            </a:solidFill>
            <a:prstDash val="solid"/>
            <a:headEnd type="none" w="med" len="med"/>
            <a:tailEnd type="none" w="med" len="med"/>
          </a:ln>
        </p:spPr>
        <p:txBody>
          <a:bodyPr lIns="34290" tIns="33337" rIns="34290" bIns="33337" anchor="ctr" anchorCtr="1"/>
          <a:lstStyle/>
          <a:p>
            <a:pPr algn="ctr">
              <a:buNone/>
            </a:pPr>
            <a:r>
              <a:rPr lang="zh-CN" altLang="en-US" sz="1015" dirty="0">
                <a:solidFill>
                  <a:srgbClr val="0000FF"/>
                </a:solidFill>
                <a:latin typeface="迷你简启体" pitchFamily="65" charset="-122"/>
                <a:ea typeface="宋体" panose="02010600030101010101" pitchFamily="2" charset="-122"/>
              </a:rPr>
              <a:t>【</a:t>
            </a:r>
            <a:r>
              <a:rPr lang="en-US" altLang="zh-CN" sz="1015" dirty="0">
                <a:solidFill>
                  <a:srgbClr val="0000FF"/>
                </a:solidFill>
                <a:latin typeface="迷你简启体" pitchFamily="65" charset="-122"/>
              </a:rPr>
              <a:t>2018</a:t>
            </a:r>
            <a:r>
              <a:rPr lang="zh-CN" altLang="en-US" sz="1015" dirty="0">
                <a:solidFill>
                  <a:srgbClr val="0000FF"/>
                </a:solidFill>
                <a:latin typeface="迷你简启体" pitchFamily="65" charset="-122"/>
                <a:ea typeface="迷你简启体" pitchFamily="65" charset="-122"/>
              </a:rPr>
              <a:t>全国</a:t>
            </a:r>
            <a:r>
              <a:rPr lang="en-US" altLang="zh-CN" sz="1015" dirty="0">
                <a:solidFill>
                  <a:srgbClr val="FF0000"/>
                </a:solidFill>
                <a:latin typeface="Arial" panose="020B0604020202020204" pitchFamily="34" charset="0"/>
              </a:rPr>
              <a:t>Ⅰ</a:t>
            </a:r>
            <a:r>
              <a:rPr lang="zh-CN" altLang="en-US" sz="1015" dirty="0">
                <a:solidFill>
                  <a:srgbClr val="0000FF"/>
                </a:solidFill>
                <a:latin typeface="迷你简启体" pitchFamily="65" charset="-122"/>
                <a:ea typeface="迷你简启体" pitchFamily="65" charset="-122"/>
              </a:rPr>
              <a:t>卷</a:t>
            </a:r>
            <a:r>
              <a:rPr lang="zh-CN" altLang="en-US" sz="1015" dirty="0">
                <a:solidFill>
                  <a:srgbClr val="0000FF"/>
                </a:solidFill>
                <a:latin typeface="迷你简启体" pitchFamily="65" charset="-122"/>
                <a:ea typeface="宋体" panose="02010600030101010101" pitchFamily="2" charset="-122"/>
              </a:rPr>
              <a:t>】</a:t>
            </a:r>
          </a:p>
          <a:p>
            <a:pPr algn="ctr">
              <a:buNone/>
            </a:pPr>
            <a:endParaRPr lang="zh-CN" altLang="en-US" sz="1015" dirty="0">
              <a:solidFill>
                <a:srgbClr val="0000FF"/>
              </a:solidFill>
              <a:latin typeface="迷你简启体" pitchFamily="65" charset="-122"/>
              <a:ea typeface="宋体" panose="02010600030101010101" pitchFamily="2" charset="-122"/>
            </a:endParaRPr>
          </a:p>
          <a:p>
            <a:pPr algn="ctr">
              <a:buNone/>
            </a:pP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0000FF"/>
                </a:solidFill>
                <a:latin typeface="黑体" panose="02010609060101010101" pitchFamily="49" charset="-122"/>
                <a:ea typeface="黑体" panose="02010609060101010101" pitchFamily="49" charset="-122"/>
              </a:rPr>
              <a:t>野</a:t>
            </a:r>
            <a:r>
              <a:rPr lang="en-US" altLang="zh-CN" sz="1800" dirty="0">
                <a:solidFill>
                  <a:srgbClr val="0000FF"/>
                </a:solidFill>
                <a:latin typeface="黑体" panose="02010609060101010101" pitchFamily="49" charset="-122"/>
                <a:ea typeface="黑体" panose="02010609060101010101" pitchFamily="49" charset="-122"/>
              </a:rPr>
              <a:t>]</a:t>
            </a:r>
            <a:r>
              <a:rPr lang="zh-CN" altLang="en-US" sz="1800" dirty="0">
                <a:solidFill>
                  <a:srgbClr val="FF0000"/>
                </a:solidFill>
                <a:latin typeface="黑体" panose="02010609060101010101" pitchFamily="49" charset="-122"/>
                <a:ea typeface="黑体" panose="02010609060101010101" pitchFamily="49" charset="-122"/>
              </a:rPr>
              <a:t>歌</a:t>
            </a:r>
          </a:p>
          <a:p>
            <a:pPr algn="ctr">
              <a:buNone/>
            </a:pPr>
            <a:r>
              <a:rPr lang="zh-CN" altLang="en-US" sz="1800" dirty="0">
                <a:latin typeface="迷你简启体" pitchFamily="65" charset="-122"/>
                <a:ea typeface="迷你简启体" pitchFamily="65" charset="-122"/>
              </a:rPr>
              <a:t>唐</a:t>
            </a:r>
            <a:r>
              <a:rPr lang="en-US" altLang="zh-CN" sz="1800" dirty="0">
                <a:latin typeface="迷你简启体" pitchFamily="65" charset="-122"/>
                <a:ea typeface="迷你简启体" pitchFamily="65" charset="-122"/>
              </a:rPr>
              <a:t>·</a:t>
            </a:r>
            <a:r>
              <a:rPr lang="zh-CN" altLang="en-US" sz="1800" dirty="0">
                <a:latin typeface="迷你简启体" pitchFamily="65" charset="-122"/>
                <a:ea typeface="迷你简启体" pitchFamily="65" charset="-122"/>
              </a:rPr>
              <a:t>李贺</a:t>
            </a:r>
            <a:endParaRPr lang="zh-CN" altLang="en-US" sz="1800" dirty="0">
              <a:latin typeface="Arial" panose="020B0604020202020204" pitchFamily="34" charset="0"/>
              <a:ea typeface="宋体" panose="02010600030101010101" pitchFamily="2" charset="-122"/>
            </a:endParaRPr>
          </a:p>
          <a:p>
            <a:pPr algn="ctr">
              <a:buNone/>
            </a:pPr>
            <a:r>
              <a:rPr lang="zh-CN" altLang="en-US" sz="1800" dirty="0">
                <a:solidFill>
                  <a:srgbClr val="0000FF"/>
                </a:solidFill>
                <a:latin typeface="迷你简启体" pitchFamily="65" charset="-122"/>
                <a:ea typeface="迷你简启体" pitchFamily="65" charset="-122"/>
              </a:rPr>
              <a:t>鸦翎 羽箭</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山桑弓</a:t>
            </a:r>
            <a:r>
              <a:rPr lang="zh-CN" altLang="en-US" sz="1800" dirty="0">
                <a:latin typeface="迷你简启体" pitchFamily="65" charset="-122"/>
                <a:ea typeface="迷你简启体" pitchFamily="65" charset="-122"/>
              </a:rPr>
              <a:t>，</a:t>
            </a:r>
          </a:p>
          <a:p>
            <a:pPr algn="ctr">
              <a:buNone/>
            </a:pPr>
            <a:r>
              <a:rPr lang="zh-CN" altLang="en-US" sz="1800" dirty="0">
                <a:solidFill>
                  <a:srgbClr val="FF0000"/>
                </a:solidFill>
                <a:latin typeface="迷你简启体" pitchFamily="65" charset="-122"/>
                <a:ea typeface="迷你简启体" pitchFamily="65" charset="-122"/>
              </a:rPr>
              <a:t>仰天</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射落</a:t>
            </a:r>
            <a:r>
              <a:rPr lang="zh-CN" altLang="en-US" sz="1800" dirty="0">
                <a:latin typeface="迷你简启体" pitchFamily="65" charset="-122"/>
                <a:ea typeface="迷你简启体" pitchFamily="65" charset="-122"/>
              </a:rPr>
              <a:t>  </a:t>
            </a:r>
            <a:r>
              <a:rPr lang="zh-CN" altLang="en-US" sz="1800" dirty="0">
                <a:solidFill>
                  <a:srgbClr val="FF0000"/>
                </a:solidFill>
                <a:latin typeface="迷你简启体" pitchFamily="65" charset="-122"/>
                <a:ea typeface="迷你简启体" pitchFamily="65" charset="-122"/>
              </a:rPr>
              <a:t>衔</a:t>
            </a:r>
            <a:r>
              <a:rPr lang="zh-CN" altLang="en-US" sz="1800" dirty="0">
                <a:solidFill>
                  <a:srgbClr val="0000FF"/>
                </a:solidFill>
                <a:latin typeface="迷你简启体" pitchFamily="65" charset="-122"/>
                <a:ea typeface="迷你简启体" pitchFamily="65" charset="-122"/>
              </a:rPr>
              <a:t>芦鸿</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麻衣</a:t>
            </a:r>
            <a:r>
              <a:rPr lang="zh-CN" altLang="en-US" sz="1800" dirty="0">
                <a:latin typeface="迷你简启体" pitchFamily="65" charset="-122"/>
                <a:ea typeface="迷你简启体" pitchFamily="65" charset="-122"/>
              </a:rPr>
              <a:t> 黑肥  </a:t>
            </a:r>
            <a:r>
              <a:rPr lang="zh-CN" altLang="en-US" sz="1800" dirty="0">
                <a:solidFill>
                  <a:srgbClr val="FF0000"/>
                </a:solidFill>
                <a:latin typeface="迷你简启体" pitchFamily="65" charset="-122"/>
                <a:ea typeface="迷你简启体" pitchFamily="65" charset="-122"/>
              </a:rPr>
              <a:t>冲</a:t>
            </a:r>
            <a:r>
              <a:rPr lang="zh-CN" altLang="en-US" sz="1800" dirty="0">
                <a:solidFill>
                  <a:srgbClr val="0000FF"/>
                </a:solidFill>
                <a:latin typeface="迷你简启体" pitchFamily="65" charset="-122"/>
                <a:ea typeface="迷你简启体" pitchFamily="65" charset="-122"/>
              </a:rPr>
              <a:t>北风</a:t>
            </a:r>
            <a:r>
              <a:rPr lang="zh-CN" altLang="en-US" sz="1800" dirty="0">
                <a:latin typeface="迷你简启体" pitchFamily="65" charset="-122"/>
                <a:ea typeface="迷你简启体" pitchFamily="65" charset="-122"/>
              </a:rPr>
              <a:t>，</a:t>
            </a:r>
          </a:p>
          <a:p>
            <a:pPr algn="ctr">
              <a:buNone/>
            </a:pPr>
            <a:r>
              <a:rPr lang="zh-CN" altLang="en-US" sz="1800" dirty="0">
                <a:solidFill>
                  <a:srgbClr val="FF0000"/>
                </a:solidFill>
                <a:latin typeface="迷你简启体" pitchFamily="65" charset="-122"/>
                <a:ea typeface="迷你简启体" pitchFamily="65" charset="-122"/>
              </a:rPr>
              <a:t>带</a:t>
            </a:r>
            <a:r>
              <a:rPr lang="zh-CN" altLang="en-US" sz="1800" dirty="0">
                <a:solidFill>
                  <a:srgbClr val="0000FF"/>
                </a:solidFill>
                <a:latin typeface="迷你简启体" pitchFamily="65" charset="-122"/>
                <a:ea typeface="迷你简启体" pitchFamily="65" charset="-122"/>
              </a:rPr>
              <a:t>酒</a:t>
            </a: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日</a:t>
            </a:r>
            <a:r>
              <a:rPr lang="zh-CN" altLang="en-US" sz="1800" dirty="0">
                <a:latin typeface="迷你简启体" pitchFamily="65" charset="-122"/>
                <a:ea typeface="迷你简启体" pitchFamily="65" charset="-122"/>
              </a:rPr>
              <a:t>晚  </a:t>
            </a:r>
            <a:r>
              <a:rPr lang="zh-CN" altLang="en-US" sz="1800" dirty="0">
                <a:solidFill>
                  <a:srgbClr val="FF0000"/>
                </a:solidFill>
                <a:latin typeface="迷你简启体" pitchFamily="65" charset="-122"/>
                <a:ea typeface="迷你简启体" pitchFamily="65" charset="-122"/>
              </a:rPr>
              <a:t>歌</a:t>
            </a:r>
            <a:r>
              <a:rPr lang="zh-CN" altLang="en-US" sz="1800" dirty="0">
                <a:solidFill>
                  <a:srgbClr val="0000FF"/>
                </a:solidFill>
                <a:latin typeface="迷你简启体" pitchFamily="65" charset="-122"/>
                <a:ea typeface="迷你简启体" pitchFamily="65" charset="-122"/>
              </a:rPr>
              <a:t>田中</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男儿</a:t>
            </a:r>
            <a:r>
              <a:rPr lang="zh-CN" altLang="en-US" sz="1800" dirty="0">
                <a:latin typeface="迷你简启体" pitchFamily="65" charset="-122"/>
                <a:ea typeface="迷你简启体" pitchFamily="65" charset="-122"/>
              </a:rPr>
              <a:t> 屈</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  心不</a:t>
            </a:r>
            <a:r>
              <a:rPr lang="zh-CN" altLang="en-US" sz="1800" dirty="0">
                <a:solidFill>
                  <a:srgbClr val="FF0000"/>
                </a:solidFill>
                <a:latin typeface="迷你简启体" pitchFamily="65" charset="-122"/>
                <a:ea typeface="迷你简启体" pitchFamily="65" charset="-122"/>
              </a:rPr>
              <a:t>穷</a:t>
            </a:r>
            <a:r>
              <a:rPr lang="zh-CN" altLang="en-US" sz="1800" dirty="0">
                <a:latin typeface="迷你简启体" pitchFamily="65" charset="-122"/>
                <a:ea typeface="迷你简启体" pitchFamily="65" charset="-122"/>
              </a:rPr>
              <a:t>，</a:t>
            </a:r>
          </a:p>
          <a:p>
            <a:pPr algn="ctr">
              <a:buNone/>
            </a:pPr>
            <a:r>
              <a:rPr lang="zh-CN" altLang="en-US" sz="1800" dirty="0">
                <a:latin typeface="迷你简启体" pitchFamily="65" charset="-122"/>
                <a:ea typeface="迷你简启体" pitchFamily="65" charset="-122"/>
              </a:rPr>
              <a:t>枯荣 不等  </a:t>
            </a:r>
            <a:r>
              <a:rPr lang="zh-CN" altLang="en-US" sz="1800" dirty="0">
                <a:solidFill>
                  <a:srgbClr val="FF0000"/>
                </a:solidFill>
                <a:latin typeface="迷你简启体" pitchFamily="65" charset="-122"/>
                <a:ea typeface="迷你简启体" pitchFamily="65" charset="-122"/>
              </a:rPr>
              <a:t>嗔</a:t>
            </a:r>
            <a:r>
              <a:rPr lang="zh-CN" altLang="en-US" sz="1800" dirty="0">
                <a:solidFill>
                  <a:srgbClr val="0000FF"/>
                </a:solidFill>
                <a:latin typeface="迷你简启体" pitchFamily="65" charset="-122"/>
                <a:ea typeface="迷你简启体" pitchFamily="65" charset="-122"/>
              </a:rPr>
              <a:t>天公</a:t>
            </a:r>
            <a:r>
              <a:rPr lang="zh-CN" altLang="en-US" sz="1800" dirty="0">
                <a:latin typeface="迷你简启体" pitchFamily="65" charset="-122"/>
                <a:ea typeface="迷你简启体" pitchFamily="65" charset="-122"/>
              </a:rPr>
              <a:t>。</a:t>
            </a:r>
            <a:br>
              <a:rPr lang="zh-CN" altLang="en-US" sz="1800" dirty="0">
                <a:latin typeface="迷你简启体" pitchFamily="65" charset="-122"/>
                <a:ea typeface="迷你简启体" pitchFamily="65" charset="-122"/>
              </a:rPr>
            </a:br>
            <a:r>
              <a:rPr lang="zh-CN" altLang="en-US" sz="1800" dirty="0">
                <a:solidFill>
                  <a:srgbClr val="0000FF"/>
                </a:solidFill>
                <a:latin typeface="迷你简启体" pitchFamily="65" charset="-122"/>
                <a:ea typeface="迷你简启体" pitchFamily="65" charset="-122"/>
              </a:rPr>
              <a:t>寒风</a:t>
            </a:r>
            <a:r>
              <a:rPr lang="zh-CN" altLang="en-US" sz="1800" dirty="0">
                <a:latin typeface="迷你简启体" pitchFamily="65" charset="-122"/>
                <a:ea typeface="迷你简启体" pitchFamily="65" charset="-122"/>
              </a:rPr>
              <a:t> 又</a:t>
            </a:r>
            <a:r>
              <a:rPr lang="zh-CN" altLang="en-US" sz="1800" dirty="0">
                <a:solidFill>
                  <a:srgbClr val="FF0000"/>
                </a:solidFill>
                <a:latin typeface="迷你简启体" pitchFamily="65" charset="-122"/>
                <a:ea typeface="迷你简启体" pitchFamily="65" charset="-122"/>
              </a:rPr>
              <a:t>变为  </a:t>
            </a:r>
            <a:r>
              <a:rPr lang="zh-CN" altLang="en-US" sz="1800" dirty="0">
                <a:solidFill>
                  <a:srgbClr val="0000FF"/>
                </a:solidFill>
                <a:latin typeface="迷你简启体" pitchFamily="65" charset="-122"/>
                <a:ea typeface="迷你简启体" pitchFamily="65" charset="-122"/>
              </a:rPr>
              <a:t>春柳</a:t>
            </a:r>
            <a:r>
              <a:rPr lang="zh-CN" altLang="en-US" sz="1800" dirty="0">
                <a:latin typeface="迷你简启体" pitchFamily="65" charset="-122"/>
                <a:ea typeface="迷你简启体" pitchFamily="65" charset="-122"/>
              </a:rPr>
              <a:t>，</a:t>
            </a:r>
          </a:p>
          <a:p>
            <a:pPr>
              <a:buNone/>
            </a:pPr>
            <a:r>
              <a:rPr lang="zh-CN" altLang="en-US" sz="1800" dirty="0">
                <a:latin typeface="迷你简启体" pitchFamily="65" charset="-122"/>
                <a:ea typeface="迷你简启体" pitchFamily="65" charset="-122"/>
              </a:rPr>
              <a:t> </a:t>
            </a:r>
            <a:r>
              <a:rPr lang="zh-CN" altLang="en-US" sz="1800" dirty="0">
                <a:solidFill>
                  <a:srgbClr val="0000FF"/>
                </a:solidFill>
                <a:latin typeface="迷你简启体" pitchFamily="65" charset="-122"/>
                <a:ea typeface="迷你简启体" pitchFamily="65" charset="-122"/>
              </a:rPr>
              <a:t>条条</a:t>
            </a:r>
            <a:r>
              <a:rPr lang="zh-CN" altLang="en-US" sz="1800" dirty="0">
                <a:latin typeface="迷你简启体" pitchFamily="65" charset="-122"/>
                <a:ea typeface="迷你简启体" pitchFamily="65" charset="-122"/>
              </a:rPr>
              <a:t> 看即  </a:t>
            </a:r>
            <a:r>
              <a:rPr lang="zh-CN" altLang="en-US" sz="1800" dirty="0">
                <a:solidFill>
                  <a:srgbClr val="0000FF"/>
                </a:solidFill>
                <a:latin typeface="迷你简启体" pitchFamily="65" charset="-122"/>
                <a:ea typeface="迷你简启体" pitchFamily="65" charset="-122"/>
              </a:rPr>
              <a:t>烟</a:t>
            </a:r>
            <a:r>
              <a:rPr lang="zh-CN" altLang="en-US" sz="1800" dirty="0">
                <a:latin typeface="迷你简启体" pitchFamily="65" charset="-122"/>
                <a:ea typeface="迷你简启体" pitchFamily="65" charset="-122"/>
              </a:rPr>
              <a:t>濛濛。</a:t>
            </a:r>
            <a:endParaRPr lang="zh-CN" altLang="en-US" sz="1015"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95580"/>
            <a:ext cx="6777355" cy="502920"/>
          </a:xfrm>
        </p:spPr>
        <p:txBody>
          <a:bodyPr>
            <a:noAutofit/>
          </a:bodyPr>
          <a:lstStyle/>
          <a:p>
            <a:pPr algn="ctr"/>
            <a:r>
              <a:rPr lang="zh-CN" altLang="en-US" sz="2700" b="1" dirty="0">
                <a:solidFill>
                  <a:schemeClr val="bg1"/>
                </a:solidFill>
              </a:rPr>
              <a:t/>
            </a:r>
            <a:br>
              <a:rPr lang="zh-CN" altLang="en-US" sz="2700" b="1" dirty="0">
                <a:solidFill>
                  <a:schemeClr val="bg1"/>
                </a:solidFill>
              </a:rPr>
            </a:br>
            <a:r>
              <a:rPr lang="zh-CN" altLang="en-US" sz="2700" b="1" dirty="0">
                <a:solidFill>
                  <a:schemeClr val="bg1"/>
                </a:solidFill>
                <a:effectLst>
                  <a:outerShdw blurRad="38100" dist="19050" dir="2700000" algn="tl" rotWithShape="0">
                    <a:schemeClr val="dk1">
                      <a:alpha val="40000"/>
                    </a:schemeClr>
                  </a:outerShdw>
                </a:effectLst>
              </a:rPr>
              <a:t>读懂诗歌，再看选项，不为所惑</a:t>
            </a:r>
            <a:r>
              <a:rPr lang="en-US" altLang="zh-CN" sz="2700" dirty="0">
                <a:solidFill>
                  <a:schemeClr val="bg1"/>
                </a:solidFill>
                <a:effectLst>
                  <a:outerShdw blurRad="38100" dist="19050" dir="2700000" algn="tl" rotWithShape="0">
                    <a:schemeClr val="dk1">
                      <a:alpha val="40000"/>
                    </a:schemeClr>
                  </a:outerShdw>
                </a:effectLst>
              </a:rPr>
              <a:t/>
            </a:r>
            <a:br>
              <a:rPr lang="en-US" altLang="zh-CN" sz="2700" dirty="0">
                <a:solidFill>
                  <a:schemeClr val="bg1"/>
                </a:solidFill>
                <a:effectLst>
                  <a:outerShdw blurRad="38100" dist="19050" dir="2700000" algn="tl" rotWithShape="0">
                    <a:schemeClr val="dk1">
                      <a:alpha val="40000"/>
                    </a:schemeClr>
                  </a:outerShdw>
                </a:effectLst>
              </a:rPr>
            </a:br>
            <a:endParaRPr lang="en-US" altLang="zh-CN" sz="2700" dirty="0">
              <a:solidFill>
                <a:schemeClr val="bg1"/>
              </a:solidFill>
              <a:effectLst>
                <a:outerShdw blurRad="38100" dist="19050" dir="2700000" algn="tl" rotWithShape="0">
                  <a:schemeClr val="dk1">
                    <a:alpha val="40000"/>
                  </a:schemeClr>
                </a:outerShdw>
              </a:effectLst>
            </a:endParaRPr>
          </a:p>
        </p:txBody>
      </p:sp>
      <p:sp>
        <p:nvSpPr>
          <p:cNvPr id="4" name="文本框 3"/>
          <p:cNvSpPr txBox="1"/>
          <p:nvPr/>
        </p:nvSpPr>
        <p:spPr>
          <a:xfrm>
            <a:off x="445294" y="608171"/>
            <a:ext cx="7933849" cy="4154170"/>
          </a:xfrm>
          <a:prstGeom prst="rect">
            <a:avLst/>
          </a:prstGeom>
          <a:noFill/>
        </p:spPr>
        <p:txBody>
          <a:bodyPr wrap="square" rtlCol="0" anchor="t">
            <a:spAutoFit/>
          </a:bodyPr>
          <a:lstStyle/>
          <a:p>
            <a:pPr marL="0" indent="0">
              <a:buNone/>
            </a:pPr>
            <a:r>
              <a:rPr lang="en-US" altLang="zh-CN" sz="2400" b="1" dirty="0">
                <a:solidFill>
                  <a:schemeClr val="bg1"/>
                </a:solidFill>
                <a:sym typeface="+mn-ea"/>
              </a:rPr>
              <a:t>14</a:t>
            </a:r>
            <a:r>
              <a:rPr lang="zh-CN" altLang="zh-CN" sz="2400" b="1" dirty="0">
                <a:solidFill>
                  <a:schemeClr val="bg1"/>
                </a:solidFill>
                <a:sym typeface="+mn-ea"/>
              </a:rPr>
              <a:t>．下列对这首诗的赏析，不正确的一是（</a:t>
            </a:r>
            <a:r>
              <a:rPr lang="en-US" altLang="zh-CN" sz="2400" b="1" dirty="0">
                <a:solidFill>
                  <a:schemeClr val="bg1"/>
                </a:solidFill>
                <a:sym typeface="+mn-ea"/>
              </a:rPr>
              <a:t>      </a:t>
            </a:r>
            <a:r>
              <a:rPr lang="zh-CN" altLang="zh-CN" sz="2400" b="1" dirty="0">
                <a:solidFill>
                  <a:schemeClr val="bg1"/>
                </a:solidFill>
                <a:sym typeface="+mn-ea"/>
              </a:rPr>
              <a:t>）</a:t>
            </a:r>
            <a:r>
              <a:rPr lang="zh-CN" altLang="en-US" sz="2400" b="1" dirty="0">
                <a:solidFill>
                  <a:schemeClr val="bg1"/>
                </a:solidFill>
                <a:sym typeface="+mn-ea"/>
              </a:rPr>
              <a:t>（</a:t>
            </a:r>
            <a:r>
              <a:rPr lang="en-US" altLang="zh-CN" sz="2400" b="1" dirty="0">
                <a:solidFill>
                  <a:schemeClr val="bg1"/>
                </a:solidFill>
                <a:sym typeface="+mn-ea"/>
              </a:rPr>
              <a:t>3</a:t>
            </a:r>
            <a:r>
              <a:rPr lang="zh-CN" altLang="zh-CN" sz="2400" b="1" dirty="0">
                <a:solidFill>
                  <a:schemeClr val="bg1"/>
                </a:solidFill>
                <a:sym typeface="+mn-ea"/>
              </a:rPr>
              <a:t>分</a:t>
            </a:r>
            <a:r>
              <a:rPr lang="zh-CN" altLang="en-US" sz="2400" b="1" dirty="0">
                <a:solidFill>
                  <a:schemeClr val="bg1"/>
                </a:solidFill>
                <a:sym typeface="+mn-ea"/>
              </a:rPr>
              <a:t>）</a:t>
            </a:r>
            <a:endParaRPr lang="zh-CN" altLang="zh-CN" sz="2400" b="1" dirty="0">
              <a:solidFill>
                <a:schemeClr val="bg1"/>
              </a:solidFill>
            </a:endParaRPr>
          </a:p>
          <a:p>
            <a:pPr marL="0" indent="0">
              <a:buNone/>
            </a:pPr>
            <a:r>
              <a:rPr lang="en-US" altLang="zh-CN" sz="2400" b="1" dirty="0">
                <a:solidFill>
                  <a:schemeClr val="bg1"/>
                </a:solidFill>
                <a:latin typeface="楷体" panose="02010609060101010101" charset="-122"/>
                <a:ea typeface="楷体" panose="02010609060101010101" charset="-122"/>
                <a:sym typeface="+mn-ea"/>
              </a:rPr>
              <a:t>A</a:t>
            </a:r>
            <a:r>
              <a:rPr lang="zh-CN" altLang="zh-CN" sz="2400" b="1" dirty="0">
                <a:solidFill>
                  <a:schemeClr val="bg1"/>
                </a:solidFill>
                <a:latin typeface="楷体" panose="02010609060101010101" charset="-122"/>
                <a:ea typeface="楷体" panose="02010609060101010101" charset="-122"/>
                <a:sym typeface="+mn-ea"/>
              </a:rPr>
              <a:t>．弯弓射鸿，麻衣冲风、饮酒高歌都</a:t>
            </a:r>
            <a:r>
              <a:rPr lang="zh-CN" altLang="en-US" sz="2400" b="1" dirty="0">
                <a:solidFill>
                  <a:schemeClr val="bg1"/>
                </a:solidFill>
                <a:latin typeface="楷体" panose="02010609060101010101" charset="-122"/>
                <a:ea typeface="楷体" panose="02010609060101010101" charset="-122"/>
                <a:sym typeface="+mn-ea"/>
              </a:rPr>
              <a:t>是</a:t>
            </a:r>
            <a:r>
              <a:rPr lang="zh-CN" altLang="zh-CN" sz="2400" b="1" dirty="0">
                <a:solidFill>
                  <a:schemeClr val="bg1"/>
                </a:solidFill>
                <a:latin typeface="楷体" panose="02010609060101010101" charset="-122"/>
                <a:ea typeface="楷体" panose="02010609060101010101" charset="-122"/>
                <a:sym typeface="+mn-ea"/>
              </a:rPr>
              <a:t>诗人排解心头苦闷与抑郁的方式。</a:t>
            </a:r>
            <a:endParaRPr lang="zh-CN" altLang="zh-CN" sz="2400" b="1" dirty="0">
              <a:solidFill>
                <a:schemeClr val="bg1"/>
              </a:solidFill>
              <a:latin typeface="楷体" panose="02010609060101010101" charset="-122"/>
              <a:ea typeface="楷体" panose="02010609060101010101" charset="-122"/>
            </a:endParaRPr>
          </a:p>
          <a:p>
            <a:pPr marL="0" indent="0">
              <a:buNone/>
            </a:pPr>
            <a:r>
              <a:rPr lang="en-US" altLang="zh-CN" sz="2400" b="1" dirty="0">
                <a:solidFill>
                  <a:schemeClr val="bg1"/>
                </a:solidFill>
                <a:latin typeface="楷体" panose="02010609060101010101" charset="-122"/>
                <a:ea typeface="楷体" panose="02010609060101010101" charset="-122"/>
                <a:sym typeface="+mn-ea"/>
              </a:rPr>
              <a:t>B</a:t>
            </a:r>
            <a:r>
              <a:rPr lang="zh-CN" altLang="zh-CN" sz="2400" b="1" dirty="0">
                <a:solidFill>
                  <a:schemeClr val="bg1"/>
                </a:solidFill>
                <a:latin typeface="楷体" panose="02010609060101010101" charset="-122"/>
                <a:ea typeface="楷体" panose="02010609060101010101" charset="-122"/>
                <a:sym typeface="+mn-ea"/>
              </a:rPr>
              <a:t>．诗人虽不得不接受</a:t>
            </a:r>
            <a:r>
              <a:rPr lang="zh-CN" altLang="zh-CN" sz="2400" b="1" u="sng" dirty="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sym typeface="+mn-ea"/>
              </a:rPr>
              <a:t>生活贫穷</a:t>
            </a:r>
            <a:r>
              <a:rPr lang="zh-CN" altLang="zh-CN" sz="2400" b="1" dirty="0">
                <a:solidFill>
                  <a:schemeClr val="bg1"/>
                </a:solidFill>
                <a:latin typeface="楷体" panose="02010609060101010101" charset="-122"/>
                <a:ea typeface="楷体" panose="02010609060101010101" charset="-122"/>
                <a:sym typeface="+mn-ea"/>
              </a:rPr>
              <a:t>的命运，但意志并未消沉，气概仍然豪迈。</a:t>
            </a:r>
            <a:endParaRPr lang="zh-CN" altLang="zh-CN" sz="2400" b="1" dirty="0">
              <a:solidFill>
                <a:schemeClr val="bg1"/>
              </a:solidFill>
              <a:latin typeface="楷体" panose="02010609060101010101" charset="-122"/>
              <a:ea typeface="楷体" panose="02010609060101010101" charset="-122"/>
            </a:endParaRPr>
          </a:p>
          <a:p>
            <a:pPr marL="0" indent="0">
              <a:buNone/>
            </a:pPr>
            <a:r>
              <a:rPr lang="en-US" altLang="zh-CN" sz="2400" b="1" dirty="0">
                <a:solidFill>
                  <a:schemeClr val="bg1"/>
                </a:solidFill>
                <a:latin typeface="楷体" panose="02010609060101010101" charset="-122"/>
                <a:ea typeface="楷体" panose="02010609060101010101" charset="-122"/>
                <a:sym typeface="+mn-ea"/>
              </a:rPr>
              <a:t>C</a:t>
            </a:r>
            <a:r>
              <a:rPr lang="zh-CN" altLang="zh-CN" sz="2400" b="1" dirty="0">
                <a:solidFill>
                  <a:schemeClr val="bg1"/>
                </a:solidFill>
                <a:latin typeface="楷体" panose="02010609060101010101" charset="-122"/>
                <a:ea typeface="楷体" panose="02010609060101010101" charset="-122"/>
                <a:sym typeface="+mn-ea"/>
              </a:rPr>
              <a:t>．诗中形容春柳的方式与韩愈《早春呈水部张十八员外》相同，较为常见。</a:t>
            </a:r>
            <a:endParaRPr lang="zh-CN" altLang="zh-CN" sz="2400" b="1" dirty="0">
              <a:solidFill>
                <a:schemeClr val="bg1"/>
              </a:solidFill>
              <a:latin typeface="楷体" panose="02010609060101010101" charset="-122"/>
              <a:ea typeface="楷体" panose="02010609060101010101" charset="-122"/>
            </a:endParaRPr>
          </a:p>
          <a:p>
            <a:pPr marL="0" indent="0">
              <a:buNone/>
            </a:pPr>
            <a:r>
              <a:rPr lang="en-US" altLang="zh-CN" sz="2400" b="1" dirty="0">
                <a:solidFill>
                  <a:schemeClr val="bg1"/>
                </a:solidFill>
                <a:latin typeface="楷体" panose="02010609060101010101" charset="-122"/>
                <a:ea typeface="楷体" panose="02010609060101010101" charset="-122"/>
                <a:sym typeface="+mn-ea"/>
              </a:rPr>
              <a:t>D</a:t>
            </a:r>
            <a:r>
              <a:rPr lang="zh-CN" altLang="zh-CN" sz="2400" b="1" dirty="0">
                <a:solidFill>
                  <a:schemeClr val="bg1"/>
                </a:solidFill>
                <a:latin typeface="楷体" panose="02010609060101010101" charset="-122"/>
                <a:ea typeface="楷体" panose="02010609060101010101" charset="-122"/>
                <a:sym typeface="+mn-ea"/>
              </a:rPr>
              <a:t>．本诗前半描写场景，后半感事抒怀，描写于抒情紧密关联，</a:t>
            </a:r>
            <a:r>
              <a:rPr lang="zh-CN" altLang="en-US" sz="2400" b="1" dirty="0">
                <a:solidFill>
                  <a:schemeClr val="bg1"/>
                </a:solidFill>
                <a:latin typeface="楷体" panose="02010609060101010101" charset="-122"/>
                <a:ea typeface="楷体" panose="02010609060101010101" charset="-122"/>
                <a:sym typeface="+mn-ea"/>
              </a:rPr>
              <a:t>脉络清晰</a:t>
            </a:r>
            <a:r>
              <a:rPr lang="zh-CN" altLang="zh-CN" sz="2400" b="1" dirty="0">
                <a:solidFill>
                  <a:schemeClr val="bg1"/>
                </a:solidFill>
                <a:latin typeface="楷体" panose="02010609060101010101" charset="-122"/>
                <a:ea typeface="楷体" panose="02010609060101010101" charset="-122"/>
                <a:sym typeface="+mn-ea"/>
              </a:rPr>
              <a:t>。</a:t>
            </a:r>
            <a:endParaRPr lang="en-US" altLang="zh-CN" sz="2400" b="1" dirty="0">
              <a:solidFill>
                <a:schemeClr val="bg1"/>
              </a:solidFill>
              <a:latin typeface="楷体" panose="02010609060101010101" charset="-122"/>
              <a:ea typeface="楷体" panose="02010609060101010101" charset="-122"/>
            </a:endParaRPr>
          </a:p>
          <a:p>
            <a:pPr marL="0" indent="0">
              <a:buNone/>
            </a:pPr>
            <a:r>
              <a:rPr lang="zh-CN" altLang="en-US" sz="2400" b="1" dirty="0">
                <a:solidFill>
                  <a:schemeClr val="bg1"/>
                </a:solidFill>
                <a:latin typeface="楷体" panose="02010609060101010101" charset="-122"/>
                <a:ea typeface="楷体" panose="02010609060101010101" charset="-122"/>
                <a:sym typeface="+mn-ea"/>
              </a:rPr>
              <a:t>答案：</a:t>
            </a:r>
            <a:r>
              <a:rPr lang="en-US" altLang="zh-CN" sz="2400" b="1" dirty="0">
                <a:solidFill>
                  <a:schemeClr val="bg1"/>
                </a:solidFill>
                <a:latin typeface="楷体" panose="02010609060101010101" charset="-122"/>
                <a:ea typeface="楷体" panose="02010609060101010101" charset="-122"/>
                <a:sym typeface="+mn-ea"/>
              </a:rPr>
              <a:t>14.B  (</a:t>
            </a:r>
            <a:r>
              <a:rPr lang="zh-CN" altLang="zh-CN" sz="2400" b="1" dirty="0">
                <a:solidFill>
                  <a:schemeClr val="bg1"/>
                </a:solidFill>
                <a:latin typeface="楷体" panose="02010609060101010101" charset="-122"/>
                <a:ea typeface="楷体" panose="02010609060101010101" charset="-122"/>
                <a:sym typeface="+mn-ea"/>
              </a:rPr>
              <a:t>“诗人虽不得不接受生活贫穷的命运”理解错误。颈联中“屈穷”指有才志而不能施展</a:t>
            </a:r>
            <a:r>
              <a:rPr lang="en-US" altLang="zh-CN" sz="2400" b="1" dirty="0">
                <a:solidFill>
                  <a:schemeClr val="bg1"/>
                </a:solidFill>
                <a:latin typeface="楷体" panose="02010609060101010101" charset="-122"/>
                <a:ea typeface="楷体" panose="02010609060101010101" charset="-122"/>
                <a:sym typeface="+mn-ea"/>
              </a:rPr>
              <a:t>)</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87630"/>
            <a:ext cx="3977640" cy="857250"/>
          </a:xfrm>
        </p:spPr>
        <p:txBody>
          <a:bodyPr/>
          <a:lstStyle/>
          <a:p>
            <a:r>
              <a:rPr lang="zh-CN" altLang="en-US" sz="3000" b="1" dirty="0">
                <a:solidFill>
                  <a:schemeClr val="bg1"/>
                </a:solidFill>
                <a:effectLst>
                  <a:outerShdw blurRad="38100" dist="19050" dir="2700000" algn="tl" rotWithShape="0">
                    <a:schemeClr val="dk1">
                      <a:alpha val="40000"/>
                    </a:schemeClr>
                  </a:outerShdw>
                </a:effectLst>
              </a:rPr>
              <a:t>解读诗歌的思维过程</a:t>
            </a:r>
          </a:p>
        </p:txBody>
      </p:sp>
      <p:sp>
        <p:nvSpPr>
          <p:cNvPr id="4" name="矩形 3"/>
          <p:cNvSpPr/>
          <p:nvPr/>
        </p:nvSpPr>
        <p:spPr>
          <a:xfrm>
            <a:off x="495300" y="944880"/>
            <a:ext cx="1989773" cy="1728311"/>
          </a:xfrm>
          <a:prstGeom prst="rect">
            <a:avLst/>
          </a:prstGeom>
          <a:solidFill>
            <a:schemeClr val="bg2">
              <a:lumMod val="75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黑体" panose="02010609060101010101" pitchFamily="49" charset="-122"/>
                <a:ea typeface="黑体" panose="02010609060101010101" pitchFamily="49" charset="-122"/>
              </a:rPr>
              <a:t>字句缓存</a:t>
            </a:r>
            <a:endParaRPr lang="en-US" altLang="zh-CN" sz="2400" b="1" dirty="0">
              <a:latin typeface="黑体" panose="02010609060101010101" pitchFamily="49" charset="-122"/>
              <a:ea typeface="黑体" panose="02010609060101010101" pitchFamily="49" charset="-122"/>
            </a:endParaRPr>
          </a:p>
          <a:p>
            <a:pPr algn="ctr"/>
            <a:endParaRPr lang="en-US" altLang="zh-CN" sz="2400" b="1" dirty="0">
              <a:latin typeface="黑体" panose="02010609060101010101" pitchFamily="49" charset="-122"/>
              <a:ea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rPr>
              <a:t>触发长期记忆</a:t>
            </a:r>
          </a:p>
        </p:txBody>
      </p:sp>
      <p:sp>
        <p:nvSpPr>
          <p:cNvPr id="5" name="矩形 4"/>
          <p:cNvSpPr/>
          <p:nvPr/>
        </p:nvSpPr>
        <p:spPr>
          <a:xfrm>
            <a:off x="2718911" y="1862614"/>
            <a:ext cx="1853089" cy="2491264"/>
          </a:xfrm>
          <a:prstGeom prst="rect">
            <a:avLst/>
          </a:prstGeom>
          <a:solidFill>
            <a:schemeClr val="bg1">
              <a:lumMod val="65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latin typeface="黑体" panose="02010609060101010101" pitchFamily="49" charset="-122"/>
                <a:ea typeface="黑体" panose="02010609060101010101" pitchFamily="49" charset="-122"/>
              </a:rPr>
              <a:t>调动语言文体知识</a:t>
            </a:r>
          </a:p>
          <a:p>
            <a:pPr algn="l"/>
            <a:r>
              <a:rPr lang="zh-CN" altLang="en-US" sz="2400" b="1" dirty="0">
                <a:latin typeface="黑体" panose="02010609060101010101" pitchFamily="49" charset="-122"/>
                <a:ea typeface="黑体" panose="02010609060101010101" pitchFamily="49" charset="-122"/>
              </a:rPr>
              <a:t>建构表面义</a:t>
            </a:r>
            <a:endParaRPr lang="en-US" altLang="zh-CN" sz="2400" b="1" dirty="0">
              <a:latin typeface="黑体" panose="02010609060101010101" pitchFamily="49" charset="-122"/>
              <a:ea typeface="黑体" panose="02010609060101010101" pitchFamily="49" charset="-122"/>
            </a:endParaRPr>
          </a:p>
          <a:p>
            <a:pPr algn="ctr"/>
            <a:endParaRPr lang="en-US" altLang="zh-CN" sz="2400" b="1" dirty="0">
              <a:latin typeface="黑体" panose="02010609060101010101" pitchFamily="49" charset="-122"/>
              <a:ea typeface="黑体" panose="02010609060101010101" pitchFamily="49" charset="-122"/>
            </a:endParaRPr>
          </a:p>
          <a:p>
            <a:pPr algn="l"/>
            <a:r>
              <a:rPr lang="zh-CN" altLang="en-US" sz="2400" b="1" dirty="0">
                <a:latin typeface="黑体" panose="02010609060101010101" pitchFamily="49" charset="-122"/>
                <a:ea typeface="黑体" panose="02010609060101010101" pitchFamily="49" charset="-122"/>
              </a:rPr>
              <a:t>调动文化情感知识</a:t>
            </a:r>
          </a:p>
          <a:p>
            <a:pPr algn="l"/>
            <a:r>
              <a:rPr lang="zh-CN" altLang="en-US" sz="2400" b="1" dirty="0">
                <a:latin typeface="黑体" panose="02010609060101010101" pitchFamily="49" charset="-122"/>
                <a:ea typeface="黑体" panose="02010609060101010101" pitchFamily="49" charset="-122"/>
              </a:rPr>
              <a:t>构建深层义</a:t>
            </a:r>
          </a:p>
        </p:txBody>
      </p:sp>
      <p:sp>
        <p:nvSpPr>
          <p:cNvPr id="6" name="矩形 5"/>
          <p:cNvSpPr/>
          <p:nvPr/>
        </p:nvSpPr>
        <p:spPr>
          <a:xfrm>
            <a:off x="5323046" y="768191"/>
            <a:ext cx="2805113" cy="3976211"/>
          </a:xfrm>
          <a:prstGeom prst="rect">
            <a:avLst/>
          </a:prstGeom>
          <a:solidFill>
            <a:schemeClr val="bg1">
              <a:lumMod val="65000"/>
              <a:alpha val="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黑体" panose="02010609060101010101" pitchFamily="49" charset="-122"/>
                <a:ea typeface="黑体" panose="02010609060101010101" pitchFamily="49" charset="-122"/>
                <a:cs typeface="黑体" panose="02010609060101010101" pitchFamily="49" charset="-122"/>
              </a:rPr>
              <a:t>1.</a:t>
            </a:r>
            <a:r>
              <a:rPr lang="zh-CN" altLang="en-US" sz="2400" b="1" dirty="0">
                <a:latin typeface="黑体" panose="02010609060101010101" pitchFamily="49" charset="-122"/>
                <a:ea typeface="黑体" panose="02010609060101010101" pitchFamily="49" charset="-122"/>
                <a:cs typeface="黑体" panose="02010609060101010101" pitchFamily="49" charset="-122"/>
              </a:rPr>
              <a:t>对语言知识字词解释的记忆</a:t>
            </a: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2400" b="1" dirty="0">
                <a:latin typeface="黑体" panose="02010609060101010101" pitchFamily="49" charset="-122"/>
                <a:ea typeface="黑体" panose="02010609060101010101" pitchFamily="49" charset="-122"/>
                <a:cs typeface="黑体" panose="02010609060101010101" pitchFamily="49" charset="-122"/>
              </a:rPr>
              <a:t>2.</a:t>
            </a:r>
            <a:r>
              <a:rPr lang="zh-CN" altLang="en-US" sz="2400" b="1" dirty="0">
                <a:latin typeface="黑体" panose="02010609060101010101" pitchFamily="49" charset="-122"/>
                <a:ea typeface="黑体" panose="02010609060101010101" pitchFamily="49" charset="-122"/>
                <a:cs typeface="黑体" panose="02010609060101010101" pitchFamily="49" charset="-122"/>
              </a:rPr>
              <a:t>对诗歌题材体裁知识的记忆</a:t>
            </a: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2400" b="1" dirty="0">
                <a:latin typeface="黑体" panose="02010609060101010101" pitchFamily="49" charset="-122"/>
                <a:ea typeface="黑体" panose="02010609060101010101" pitchFamily="49" charset="-122"/>
                <a:cs typeface="黑体" panose="02010609060101010101" pitchFamily="49" charset="-122"/>
              </a:rPr>
              <a:t>3.</a:t>
            </a:r>
            <a:r>
              <a:rPr lang="zh-CN" altLang="en-US" sz="2400" b="1" dirty="0">
                <a:latin typeface="黑体" panose="02010609060101010101" pitchFamily="49" charset="-122"/>
                <a:ea typeface="黑体" panose="02010609060101010101" pitchFamily="49" charset="-122"/>
                <a:cs typeface="黑体" panose="02010609060101010101" pitchFamily="49" charset="-122"/>
              </a:rPr>
              <a:t>对作者生平历史背景知识的记忆</a:t>
            </a: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24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2400" b="1" dirty="0">
                <a:latin typeface="黑体" panose="02010609060101010101" pitchFamily="49" charset="-122"/>
                <a:ea typeface="黑体" panose="02010609060101010101" pitchFamily="49" charset="-122"/>
                <a:cs typeface="黑体" panose="02010609060101010101" pitchFamily="49" charset="-122"/>
              </a:rPr>
              <a:t>4.</a:t>
            </a:r>
            <a:r>
              <a:rPr lang="zh-CN" altLang="en-US" sz="2400" b="1" dirty="0">
                <a:latin typeface="黑体" panose="02010609060101010101" pitchFamily="49" charset="-122"/>
                <a:ea typeface="黑体" panose="02010609060101010101" pitchFamily="49" charset="-122"/>
                <a:cs typeface="黑体" panose="02010609060101010101" pitchFamily="49" charset="-122"/>
              </a:rPr>
              <a:t>对个人经历情感体验的记忆</a:t>
            </a:r>
          </a:p>
        </p:txBody>
      </p:sp>
      <p:sp>
        <p:nvSpPr>
          <p:cNvPr id="9" name="右箭头 8"/>
          <p:cNvSpPr/>
          <p:nvPr/>
        </p:nvSpPr>
        <p:spPr>
          <a:xfrm>
            <a:off x="2485073" y="1125379"/>
            <a:ext cx="2821305" cy="37576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下箭头 10"/>
          <p:cNvSpPr/>
          <p:nvPr/>
        </p:nvSpPr>
        <p:spPr>
          <a:xfrm rot="5400000">
            <a:off x="4748213" y="2374583"/>
            <a:ext cx="410051" cy="76295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 name="直角上箭头 2"/>
          <p:cNvSpPr/>
          <p:nvPr/>
        </p:nvSpPr>
        <p:spPr>
          <a:xfrm rot="5400000">
            <a:off x="1779270" y="2709863"/>
            <a:ext cx="946309" cy="874871"/>
          </a:xfrm>
          <a:prstGeom prst="ben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250190"/>
            <a:ext cx="3373755" cy="4433570"/>
          </a:xfrm>
          <a:solidFill>
            <a:schemeClr val="accent3">
              <a:lumMod val="20000"/>
              <a:lumOff val="80000"/>
              <a:alpha val="0"/>
            </a:schemeClr>
          </a:solidFill>
        </p:spPr>
        <p:txBody>
          <a:bodyPr>
            <a:normAutofit fontScale="70000"/>
          </a:bodyPr>
          <a:lstStyle/>
          <a:p>
            <a:pPr indent="0" fontAlgn="auto">
              <a:lnSpc>
                <a:spcPct val="150000"/>
              </a:lnSpc>
              <a:spcBef>
                <a:spcPts val="700"/>
              </a:spcBef>
            </a:pPr>
            <a:r>
              <a:rPr lang="en-US" altLang="zh-CN" sz="1800" b="1" dirty="0">
                <a:solidFill>
                  <a:srgbClr val="FFFF00"/>
                </a:solidFill>
                <a:latin typeface="+mn-ea"/>
              </a:rPr>
              <a:t>2018</a:t>
            </a:r>
            <a:r>
              <a:rPr lang="zh-CN" altLang="en-US" sz="1800" b="1" dirty="0">
                <a:solidFill>
                  <a:srgbClr val="FFFF00"/>
                </a:solidFill>
                <a:latin typeface="+mn-ea"/>
              </a:rPr>
              <a:t>年全国</a:t>
            </a:r>
            <a:r>
              <a:rPr lang="en-US" altLang="zh-CN" sz="1800" b="1" dirty="0">
                <a:solidFill>
                  <a:srgbClr val="FFFF00"/>
                </a:solidFill>
                <a:latin typeface="+mn-ea"/>
              </a:rPr>
              <a:t>I</a:t>
            </a:r>
            <a:r>
              <a:rPr lang="zh-CN" altLang="en-US" sz="1800" b="1" dirty="0">
                <a:solidFill>
                  <a:srgbClr val="FFFF00"/>
                </a:solidFill>
                <a:latin typeface="+mn-ea"/>
              </a:rPr>
              <a:t>卷</a:t>
            </a:r>
            <a:endParaRPr lang="en-US" altLang="zh-CN" sz="1800" b="1" dirty="0">
              <a:solidFill>
                <a:srgbClr val="FFFF00"/>
              </a:solidFill>
              <a:latin typeface="+mn-ea"/>
            </a:endParaRP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野歌</a:t>
            </a:r>
            <a:r>
              <a:rPr lang="en-US" altLang="zh-CN" sz="1800" b="1" dirty="0">
                <a:solidFill>
                  <a:srgbClr val="FFFF00"/>
                </a:solidFill>
                <a:latin typeface="楷体" panose="02010609060101010101" charset="-122"/>
                <a:ea typeface="楷体" panose="02010609060101010101" charset="-122"/>
              </a:rPr>
              <a:t>      </a:t>
            </a:r>
          </a:p>
          <a:p>
            <a:pPr marL="0" indent="0" algn="ctr" fontAlgn="auto">
              <a:lnSpc>
                <a:spcPct val="150000"/>
              </a:lnSpc>
              <a:spcBef>
                <a:spcPts val="700"/>
              </a:spcBef>
              <a:buNone/>
            </a:pPr>
            <a:r>
              <a:rPr lang="en-US" altLang="zh-CN" sz="1800" b="1" dirty="0">
                <a:solidFill>
                  <a:srgbClr val="FFFF00"/>
                </a:solidFill>
                <a:latin typeface="楷体" panose="02010609060101010101" charset="-122"/>
                <a:ea typeface="楷体" panose="02010609060101010101" charset="-122"/>
              </a:rPr>
              <a:t>    </a:t>
            </a:r>
            <a:r>
              <a:rPr lang="zh-CN" altLang="zh-CN" sz="1800" b="1" dirty="0">
                <a:solidFill>
                  <a:srgbClr val="FFFF00"/>
                </a:solidFill>
                <a:latin typeface="楷体" panose="02010609060101010101" charset="-122"/>
                <a:ea typeface="楷体" panose="02010609060101010101" charset="-122"/>
              </a:rPr>
              <a:t>李贺</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鸦翎羽箭山桑弓，</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仰天射落衔芦鸿。</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麻衣黑肥冲北风，</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带酒日晚歌田中。</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男儿屈穷心不穷，</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枯荣不等嗔天公。</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寒风又变为春柳，</a:t>
            </a:r>
          </a:p>
          <a:p>
            <a:pPr marL="0" indent="0" algn="ctr" fontAlgn="auto">
              <a:lnSpc>
                <a:spcPct val="150000"/>
              </a:lnSpc>
              <a:spcBef>
                <a:spcPts val="700"/>
              </a:spcBef>
              <a:buNone/>
            </a:pPr>
            <a:r>
              <a:rPr lang="zh-CN" altLang="zh-CN" sz="1800" b="1" dirty="0">
                <a:solidFill>
                  <a:srgbClr val="FFFF00"/>
                </a:solidFill>
                <a:latin typeface="楷体" panose="02010609060101010101" charset="-122"/>
                <a:ea typeface="楷体" panose="02010609060101010101" charset="-122"/>
              </a:rPr>
              <a:t>条条看即烟濛濛。</a:t>
            </a:r>
            <a:endParaRPr lang="en-US" altLang="zh-CN" sz="1800" b="1" dirty="0">
              <a:solidFill>
                <a:srgbClr val="FFFF00"/>
              </a:solidFill>
              <a:latin typeface="楷体" panose="02010609060101010101" charset="-122"/>
              <a:ea typeface="楷体" panose="02010609060101010101" charset="-122"/>
            </a:endParaRPr>
          </a:p>
          <a:p>
            <a:pPr marL="0" indent="0" fontAlgn="auto">
              <a:lnSpc>
                <a:spcPct val="150000"/>
              </a:lnSpc>
              <a:spcBef>
                <a:spcPts val="700"/>
              </a:spcBef>
              <a:buNone/>
            </a:pPr>
            <a:endParaRPr lang="en-US" altLang="zh-CN" sz="1800" b="1" dirty="0">
              <a:solidFill>
                <a:srgbClr val="FFFF00"/>
              </a:solidFill>
              <a:latin typeface="楷体" panose="02010609060101010101" charset="-122"/>
              <a:ea typeface="楷体" panose="02010609060101010101" charset="-122"/>
            </a:endParaRPr>
          </a:p>
        </p:txBody>
      </p:sp>
      <p:sp>
        <p:nvSpPr>
          <p:cNvPr id="4" name="文本框 3"/>
          <p:cNvSpPr txBox="1"/>
          <p:nvPr/>
        </p:nvSpPr>
        <p:spPr>
          <a:xfrm>
            <a:off x="4100513" y="250031"/>
            <a:ext cx="3797141" cy="4523105"/>
          </a:xfrm>
          <a:prstGeom prst="rect">
            <a:avLst/>
          </a:prstGeom>
          <a:solidFill>
            <a:schemeClr val="bg1">
              <a:lumMod val="95000"/>
              <a:alpha val="0"/>
            </a:schemeClr>
          </a:solidFill>
        </p:spPr>
        <p:txBody>
          <a:bodyPr wrap="square" rtlCol="0">
            <a:spAutoFit/>
          </a:bodyPr>
          <a:lstStyle/>
          <a:p>
            <a:r>
              <a:rPr lang="zh-CN" altLang="en-US" sz="1800" b="1" dirty="0">
                <a:ln>
                  <a:noFill/>
                </a:ln>
                <a:solidFill>
                  <a:schemeClr val="bg1"/>
                </a:solidFill>
                <a:latin typeface="+mn-ea"/>
              </a:rPr>
              <a:t>触发及联想：</a:t>
            </a:r>
            <a:endParaRPr lang="en-US" altLang="zh-CN" sz="1800" b="1" dirty="0">
              <a:ln>
                <a:noFill/>
              </a:ln>
              <a:solidFill>
                <a:schemeClr val="bg1"/>
              </a:solidFill>
              <a:latin typeface="+mn-ea"/>
            </a:endParaRPr>
          </a:p>
          <a:p>
            <a:pPr fontAlgn="auto">
              <a:lnSpc>
                <a:spcPct val="150000"/>
              </a:lnSpc>
            </a:pPr>
            <a:r>
              <a:rPr lang="zh-CN" altLang="en-US" sz="1800" b="1" dirty="0">
                <a:ln>
                  <a:noFill/>
                </a:ln>
                <a:solidFill>
                  <a:srgbClr val="00B0F0"/>
                </a:solidFill>
                <a:effectLst>
                  <a:outerShdw blurRad="38100" dist="38100" dir="2700000" algn="tl">
                    <a:srgbClr val="000000">
                      <a:alpha val="43137"/>
                    </a:srgbClr>
                  </a:outerShdw>
                </a:effectLst>
                <a:latin typeface="楷体" panose="02010609060101010101" charset="-122"/>
                <a:ea typeface="楷体" panose="02010609060101010101" charset="-122"/>
              </a:rPr>
              <a:t>“李贺”</a:t>
            </a:r>
            <a:endParaRPr lang="en-US" altLang="zh-CN" sz="1800" b="1" dirty="0">
              <a:ln>
                <a:noFill/>
              </a:ln>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1800" b="1" dirty="0">
                <a:ln>
                  <a:noFill/>
                </a:ln>
                <a:solidFill>
                  <a:schemeClr val="bg1"/>
                </a:solidFill>
                <a:latin typeface="楷体" panose="02010609060101010101" charset="-122"/>
                <a:ea typeface="楷体" panose="02010609060101010101" charset="-122"/>
              </a:rPr>
              <a:t>（生平遭际？典型风格？）</a:t>
            </a:r>
            <a:endParaRPr lang="zh-CN" altLang="zh-CN" sz="1800" b="1" dirty="0">
              <a:ln>
                <a:noFill/>
              </a:ln>
              <a:solidFill>
                <a:schemeClr val="bg1"/>
              </a:solidFill>
              <a:latin typeface="楷体" panose="02010609060101010101" charset="-122"/>
              <a:ea typeface="楷体" panose="02010609060101010101" charset="-122"/>
            </a:endParaRPr>
          </a:p>
          <a:p>
            <a:pPr fontAlgn="auto">
              <a:lnSpc>
                <a:spcPct val="150000"/>
              </a:lnSpc>
            </a:pPr>
            <a:r>
              <a:rPr lang="zh-CN" altLang="en-US" sz="1800" b="1" dirty="0">
                <a:ln>
                  <a:noFill/>
                </a:ln>
                <a:solidFill>
                  <a:srgbClr val="00B0F0"/>
                </a:solidFill>
                <a:effectLst>
                  <a:outerShdw blurRad="38100" dist="38100" dir="2700000" algn="tl">
                    <a:srgbClr val="000000">
                      <a:alpha val="43137"/>
                    </a:srgbClr>
                  </a:outerShdw>
                </a:effectLst>
                <a:latin typeface="楷体" panose="02010609060101010101" charset="-122"/>
                <a:ea typeface="楷体" panose="02010609060101010101" charset="-122"/>
              </a:rPr>
              <a:t>“仰天射鸿”</a:t>
            </a:r>
            <a:endParaRPr lang="en-US" altLang="zh-CN" sz="1800" b="1" dirty="0">
              <a:ln>
                <a:noFill/>
              </a:ln>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1800" b="1" dirty="0">
                <a:ln>
                  <a:noFill/>
                </a:ln>
                <a:solidFill>
                  <a:schemeClr val="bg1"/>
                </a:solidFill>
                <a:latin typeface="楷体" panose="02010609060101010101" charset="-122"/>
                <a:ea typeface="楷体" panose="02010609060101010101" charset="-122"/>
              </a:rPr>
              <a:t>（含义？“会挽雕弓如满月”）</a:t>
            </a:r>
            <a:endParaRPr lang="zh-CN" altLang="zh-CN" sz="1800" b="1" dirty="0">
              <a:ln>
                <a:noFill/>
              </a:ln>
              <a:solidFill>
                <a:schemeClr val="bg1"/>
              </a:solidFill>
              <a:latin typeface="楷体" panose="02010609060101010101" charset="-122"/>
              <a:ea typeface="楷体" panose="02010609060101010101" charset="-122"/>
            </a:endParaRPr>
          </a:p>
          <a:p>
            <a:pPr fontAlgn="auto">
              <a:lnSpc>
                <a:spcPct val="150000"/>
              </a:lnSpc>
            </a:pPr>
            <a:r>
              <a:rPr lang="zh-CN" altLang="en-US" sz="1800" b="1" dirty="0">
                <a:ln>
                  <a:noFill/>
                </a:ln>
                <a:solidFill>
                  <a:srgbClr val="00B0F0"/>
                </a:solidFill>
                <a:effectLst>
                  <a:outerShdw blurRad="38100" dist="38100" dir="2700000" algn="tl">
                    <a:srgbClr val="000000">
                      <a:alpha val="43137"/>
                    </a:srgbClr>
                  </a:outerShdw>
                </a:effectLst>
                <a:latin typeface="楷体" panose="02010609060101010101" charset="-122"/>
                <a:ea typeface="楷体" panose="02010609060101010101" charset="-122"/>
              </a:rPr>
              <a:t>“日晚而歌”</a:t>
            </a:r>
            <a:endParaRPr lang="en-US" altLang="zh-CN" sz="1800" b="1" dirty="0">
              <a:ln>
                <a:noFill/>
              </a:ln>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1800" b="1" dirty="0">
                <a:ln>
                  <a:noFill/>
                </a:ln>
                <a:solidFill>
                  <a:schemeClr val="bg1"/>
                </a:solidFill>
                <a:latin typeface="楷体" panose="02010609060101010101" charset="-122"/>
                <a:ea typeface="楷体" panose="02010609060101010101" charset="-122"/>
              </a:rPr>
              <a:t>（想象情境？“燕赵古称多感慨悲歌之士”）</a:t>
            </a:r>
            <a:endParaRPr lang="en-US" altLang="zh-CN" sz="1800" b="1" dirty="0">
              <a:ln>
                <a:noFill/>
              </a:ln>
              <a:solidFill>
                <a:schemeClr val="bg1"/>
              </a:solidFill>
              <a:latin typeface="楷体" panose="02010609060101010101" charset="-122"/>
              <a:ea typeface="楷体" panose="02010609060101010101" charset="-122"/>
            </a:endParaRPr>
          </a:p>
          <a:p>
            <a:pPr fontAlgn="auto">
              <a:lnSpc>
                <a:spcPct val="150000"/>
              </a:lnSpc>
            </a:pPr>
            <a:r>
              <a:rPr lang="zh-CN" altLang="en-US" sz="1800" b="1" dirty="0">
                <a:ln>
                  <a:noFill/>
                </a:ln>
                <a:solidFill>
                  <a:srgbClr val="00B0F0"/>
                </a:solidFill>
                <a:effectLst>
                  <a:outerShdw blurRad="38100" dist="38100" dir="2700000" algn="tl">
                    <a:srgbClr val="000000">
                      <a:alpha val="43137"/>
                    </a:srgbClr>
                  </a:outerShdw>
                </a:effectLst>
                <a:latin typeface="楷体" panose="02010609060101010101" charset="-122"/>
                <a:ea typeface="楷体" panose="02010609060101010101" charset="-122"/>
              </a:rPr>
              <a:t>“春柳”“柳烟濛濛”</a:t>
            </a:r>
            <a:endParaRPr lang="en-US" altLang="zh-CN" sz="1800" b="1" dirty="0">
              <a:ln>
                <a:noFill/>
              </a:ln>
              <a:solidFill>
                <a:srgbClr val="00B0F0"/>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1800" b="1" dirty="0">
                <a:ln>
                  <a:noFill/>
                </a:ln>
                <a:solidFill>
                  <a:schemeClr val="bg1"/>
                </a:solidFill>
                <a:latin typeface="楷体" panose="02010609060101010101" charset="-122"/>
                <a:ea typeface="楷体" panose="02010609060101010101" charset="-122"/>
              </a:rPr>
              <a:t>（时节？氛围特点？“园柳变鸣禽”“草色遥看近却无”</a:t>
            </a:r>
            <a:r>
              <a:rPr lang="en-US" altLang="zh-CN" sz="1800" b="1" dirty="0">
                <a:ln>
                  <a:noFill/>
                </a:ln>
                <a:solidFill>
                  <a:schemeClr val="bg1"/>
                </a:solidFill>
                <a:latin typeface="楷体" panose="02010609060101010101" charset="-122"/>
                <a:ea typeface="楷体" panose="02010609060101010101" charset="-122"/>
              </a:rPr>
              <a:t>……</a:t>
            </a:r>
            <a:r>
              <a:rPr lang="zh-CN" altLang="en-US" sz="1800" b="1" dirty="0">
                <a:ln>
                  <a:noFill/>
                </a:ln>
                <a:solidFill>
                  <a:schemeClr val="bg1"/>
                </a:solidFill>
                <a:latin typeface="楷体" panose="02010609060101010101" charset="-122"/>
                <a:ea typeface="楷体" panose="02010609060101010101" charset="-122"/>
              </a:rPr>
              <a:t>）</a:t>
            </a: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矩形 130051"/>
          <p:cNvSpPr/>
          <p:nvPr/>
        </p:nvSpPr>
        <p:spPr>
          <a:xfrm>
            <a:off x="73025" y="577215"/>
            <a:ext cx="8985250" cy="4315460"/>
          </a:xfrm>
          <a:prstGeom prst="rect">
            <a:avLst/>
          </a:prstGeom>
          <a:solidFill>
            <a:schemeClr val="bg1">
              <a:alpha val="1000"/>
            </a:schemeClr>
          </a:solidFill>
          <a:ln w="9525">
            <a:noFill/>
          </a:ln>
        </p:spPr>
        <p:txBody>
          <a:bodyPr wrap="square">
            <a:spAutoFit/>
          </a:bodyPr>
          <a:lstStyle/>
          <a:p>
            <a:pPr indent="266700" fontAlgn="auto">
              <a:lnSpc>
                <a:spcPct val="150000"/>
              </a:lnSpc>
              <a:buNone/>
            </a:pPr>
            <a:r>
              <a:rPr lang="en-US" altLang="zh-CN" sz="1800" b="1" dirty="0">
                <a:solidFill>
                  <a:srgbClr val="0000FF"/>
                </a:solidFill>
                <a:latin typeface="华文新魏" panose="02010800040101010101" pitchFamily="2" charset="-122"/>
                <a:ea typeface="华文新魏" panose="02010800040101010101" pitchFamily="2" charset="-122"/>
              </a:rPr>
              <a:t> </a:t>
            </a:r>
            <a:r>
              <a:rPr lang="en-US" altLang="zh-CN" sz="1800" b="1"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en-US" altLang="zh-CN" sz="2100"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en-US" altLang="zh-CN" sz="2100" b="1" dirty="0">
                <a:solidFill>
                  <a:schemeClr val="bg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zh-CN" altLang="en-US" sz="2100" b="1"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㈠培养读懂悟透古诗的能力。   </a:t>
            </a:r>
          </a:p>
          <a:p>
            <a:pPr indent="266700" fontAlgn="auto">
              <a:lnSpc>
                <a:spcPct val="150000"/>
              </a:lnSpc>
              <a:buNone/>
            </a:pPr>
            <a:r>
              <a:rPr lang="zh-CN" altLang="en-US" sz="2100" b="1"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㈡强化审题和规范答题意识。</a:t>
            </a:r>
          </a:p>
          <a:p>
            <a:pPr indent="266700" fontAlgn="auto">
              <a:lnSpc>
                <a:spcPct val="150000"/>
              </a:lnSpc>
              <a:buNone/>
            </a:pPr>
            <a:r>
              <a:rPr lang="zh-CN" altLang="en-US" sz="2100" b="1"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㈢不给套路，给思路；少给概念，多体悟。</a:t>
            </a:r>
          </a:p>
          <a:p>
            <a:pPr indent="266700" fontAlgn="auto">
              <a:lnSpc>
                <a:spcPct val="150000"/>
              </a:lnSpc>
              <a:buNone/>
            </a:pPr>
            <a:r>
              <a:rPr lang="zh-CN" altLang="en-US" sz="1200" b="1" dirty="0">
                <a:solidFill>
                  <a:srgbClr val="333333"/>
                </a:solidFill>
                <a:latin typeface="迷你简启体" pitchFamily="65" charset="-122"/>
                <a:ea typeface="迷你简启体" pitchFamily="65" charset="-122"/>
              </a:rPr>
              <a:t>   </a:t>
            </a:r>
            <a:r>
              <a:rPr lang="en-US" altLang="zh-CN" sz="1500" b="1" dirty="0">
                <a:solidFill>
                  <a:schemeClr val="bg1"/>
                </a:solidFill>
                <a:latin typeface="迷你简启体" pitchFamily="65" charset="-122"/>
                <a:ea typeface="迷你简启体" pitchFamily="65" charset="-122"/>
              </a:rPr>
              <a:t>2017</a:t>
            </a:r>
            <a:r>
              <a:rPr lang="zh-CN" altLang="en-US" sz="1500" b="1" dirty="0">
                <a:solidFill>
                  <a:schemeClr val="bg1"/>
                </a:solidFill>
                <a:latin typeface="迷你简启体" pitchFamily="65" charset="-122"/>
                <a:ea typeface="迷你简启体" pitchFamily="65" charset="-122"/>
              </a:rPr>
              <a:t>、</a:t>
            </a:r>
            <a:r>
              <a:rPr lang="en-US" altLang="zh-CN" sz="1500" b="1" dirty="0">
                <a:solidFill>
                  <a:schemeClr val="bg1"/>
                </a:solidFill>
                <a:latin typeface="迷你简启体" pitchFamily="65" charset="-122"/>
                <a:ea typeface="迷你简启体" pitchFamily="65" charset="-122"/>
              </a:rPr>
              <a:t>2018 </a:t>
            </a:r>
            <a:r>
              <a:rPr lang="zh-CN" altLang="en-US" sz="1500" b="1" dirty="0">
                <a:solidFill>
                  <a:schemeClr val="bg1"/>
                </a:solidFill>
                <a:latin typeface="迷你简启体" pitchFamily="65" charset="-122"/>
                <a:ea typeface="迷你简启体" pitchFamily="65" charset="-122"/>
              </a:rPr>
              <a:t>全国</a:t>
            </a:r>
            <a:r>
              <a:rPr lang="en-US" altLang="zh-CN" sz="1500" b="1" dirty="0">
                <a:solidFill>
                  <a:schemeClr val="bg1"/>
                </a:solidFill>
                <a:latin typeface="宋体" panose="02010600030101010101" pitchFamily="2" charset="-122"/>
              </a:rPr>
              <a:t>Ⅰ</a:t>
            </a:r>
            <a:r>
              <a:rPr lang="zh-CN" altLang="en-US" sz="1500" b="1" dirty="0">
                <a:solidFill>
                  <a:schemeClr val="bg1"/>
                </a:solidFill>
                <a:latin typeface="迷你简启体" pitchFamily="65" charset="-122"/>
                <a:ea typeface="迷你简启体" pitchFamily="65" charset="-122"/>
              </a:rPr>
              <a:t>卷从题材来划分，并不属于以前总结并约定俗成六大题材，属</a:t>
            </a:r>
            <a:r>
              <a:rPr lang="zh-CN" altLang="en-US" sz="1500" b="1" dirty="0">
                <a:solidFill>
                  <a:srgbClr val="FFFF00"/>
                </a:solidFill>
                <a:latin typeface="迷你简启体" pitchFamily="65" charset="-122"/>
                <a:ea typeface="迷你简启体" pitchFamily="65" charset="-122"/>
              </a:rPr>
              <a:t>即景即事，</a:t>
            </a:r>
            <a:r>
              <a:rPr lang="zh-CN" altLang="en-US" sz="1500" b="1" dirty="0">
                <a:solidFill>
                  <a:schemeClr val="bg1"/>
                </a:solidFill>
                <a:latin typeface="迷你简启体" pitchFamily="65" charset="-122"/>
                <a:ea typeface="迷你简启体" pitchFamily="65" charset="-122"/>
              </a:rPr>
              <a:t>可见高考命题的</a:t>
            </a:r>
            <a:r>
              <a:rPr lang="zh-CN" altLang="en-US" sz="1500" b="1" dirty="0">
                <a:solidFill>
                  <a:srgbClr val="FFFF00"/>
                </a:solidFill>
                <a:latin typeface="迷你简启体" pitchFamily="65" charset="-122"/>
                <a:ea typeface="迷你简启体" pitchFamily="65" charset="-122"/>
              </a:rPr>
              <a:t>反套路化</a:t>
            </a:r>
            <a:r>
              <a:rPr lang="zh-CN" altLang="en-US" sz="1500" b="1" dirty="0">
                <a:solidFill>
                  <a:schemeClr val="bg1"/>
                </a:solidFill>
                <a:latin typeface="迷你简启体" pitchFamily="65" charset="-122"/>
                <a:ea typeface="迷你简启体" pitchFamily="65" charset="-122"/>
              </a:rPr>
              <a:t>的体现，固守旧有方法和套路难以适应如今的高考变化与形势。</a:t>
            </a:r>
          </a:p>
          <a:p>
            <a:pPr indent="266700" fontAlgn="auto">
              <a:lnSpc>
                <a:spcPct val="150000"/>
              </a:lnSpc>
              <a:buNone/>
            </a:pPr>
            <a:r>
              <a:rPr lang="zh-CN" altLang="en-US" sz="1500" b="1" dirty="0">
                <a:solidFill>
                  <a:schemeClr val="bg1"/>
                </a:solidFill>
                <a:latin typeface="迷你简启体" pitchFamily="65" charset="-122"/>
                <a:ea typeface="迷你简启体" pitchFamily="65" charset="-122"/>
              </a:rPr>
              <a:t>  新高考语文题的解答诀窍：</a:t>
            </a:r>
            <a:r>
              <a:rPr lang="zh-CN" altLang="en-US" sz="1500" b="1" dirty="0">
                <a:solidFill>
                  <a:srgbClr val="FFFF00"/>
                </a:solidFill>
                <a:latin typeface="迷你简启体" pitchFamily="65" charset="-122"/>
                <a:ea typeface="迷你简启体" pitchFamily="65" charset="-122"/>
              </a:rPr>
              <a:t>懂得活用语文</a:t>
            </a:r>
            <a:r>
              <a:rPr lang="zh-CN" altLang="en-US" sz="1500" b="1" dirty="0">
                <a:solidFill>
                  <a:srgbClr val="FFFF00"/>
                </a:solidFill>
                <a:latin typeface="Arial" panose="020B0604020202020204" pitchFamily="34" charset="0"/>
                <a:ea typeface="迷你简启体" pitchFamily="65" charset="-122"/>
              </a:rPr>
              <a:t>“</a:t>
            </a:r>
            <a:r>
              <a:rPr lang="zh-CN" altLang="en-US" sz="1500" b="1" dirty="0">
                <a:solidFill>
                  <a:srgbClr val="FFFF00"/>
                </a:solidFill>
                <a:latin typeface="迷你简启体" pitchFamily="65" charset="-122"/>
                <a:ea typeface="迷你简启体" pitchFamily="65" charset="-122"/>
              </a:rPr>
              <a:t>答题思维</a:t>
            </a:r>
            <a:r>
              <a:rPr lang="zh-CN" altLang="en-US" sz="1500" b="1" dirty="0">
                <a:solidFill>
                  <a:srgbClr val="FFFF00"/>
                </a:solidFill>
                <a:latin typeface="Arial" panose="020B0604020202020204" pitchFamily="34" charset="0"/>
                <a:ea typeface="迷你简启体" pitchFamily="65" charset="-122"/>
              </a:rPr>
              <a:t>”</a:t>
            </a:r>
            <a:r>
              <a:rPr lang="zh-CN" altLang="en-US" sz="1500" b="1" dirty="0">
                <a:solidFill>
                  <a:srgbClr val="FFFF00"/>
                </a:solidFill>
                <a:latin typeface="迷你简启体" pitchFamily="65" charset="-122"/>
                <a:ea typeface="迷你简启体" pitchFamily="65" charset="-122"/>
              </a:rPr>
              <a:t>，</a:t>
            </a:r>
            <a:r>
              <a:rPr lang="en-US" altLang="zh-CN" sz="1500" b="1" dirty="0">
                <a:solidFill>
                  <a:srgbClr val="FFFF00"/>
                </a:solidFill>
                <a:latin typeface="Arial" panose="020B0604020202020204" pitchFamily="34" charset="0"/>
                <a:ea typeface="迷你简启体" pitchFamily="65" charset="-122"/>
              </a:rPr>
              <a:t> </a:t>
            </a:r>
            <a:r>
              <a:rPr lang="zh-CN" altLang="en-US" sz="1500" b="1" dirty="0">
                <a:solidFill>
                  <a:srgbClr val="FFFF00"/>
                </a:solidFill>
                <a:latin typeface="迷你简启体" pitchFamily="65" charset="-122"/>
                <a:ea typeface="迷你简启体" pitchFamily="65" charset="-122"/>
              </a:rPr>
              <a:t>学会掌握内在标准，理解语文题目的形式、表述以及结合方式。</a:t>
            </a:r>
            <a:r>
              <a:rPr lang="zh-CN" altLang="en-US" sz="1500" b="1" dirty="0">
                <a:solidFill>
                  <a:schemeClr val="bg1"/>
                </a:solidFill>
                <a:latin typeface="迷你简启体" pitchFamily="65" charset="-122"/>
                <a:ea typeface="迷你简启体" pitchFamily="65" charset="-122"/>
              </a:rPr>
              <a:t>高考语文要回到基础、探究</a:t>
            </a:r>
            <a:r>
              <a:rPr lang="zh-CN" altLang="en-US" sz="1500" b="1" dirty="0">
                <a:solidFill>
                  <a:schemeClr val="bg1"/>
                </a:solidFill>
                <a:latin typeface="Arial" panose="020B0604020202020204" pitchFamily="34" charset="0"/>
                <a:ea typeface="迷你简启体" pitchFamily="65" charset="-122"/>
              </a:rPr>
              <a:t>“</a:t>
            </a:r>
            <a:r>
              <a:rPr lang="zh-CN" altLang="en-US" sz="1500" b="1" dirty="0">
                <a:solidFill>
                  <a:schemeClr val="bg1"/>
                </a:solidFill>
                <a:latin typeface="迷你简启体" pitchFamily="65" charset="-122"/>
                <a:ea typeface="迷你简启体" pitchFamily="65" charset="-122"/>
              </a:rPr>
              <a:t>题</a:t>
            </a:r>
            <a:r>
              <a:rPr lang="zh-CN" altLang="en-US" sz="1500" b="1" dirty="0">
                <a:solidFill>
                  <a:schemeClr val="bg1"/>
                </a:solidFill>
                <a:latin typeface="Arial" panose="020B0604020202020204" pitchFamily="34" charset="0"/>
                <a:ea typeface="迷你简启体" pitchFamily="65" charset="-122"/>
              </a:rPr>
              <a:t>”</a:t>
            </a:r>
            <a:r>
              <a:rPr lang="zh-CN" altLang="en-US" sz="1500" b="1" dirty="0">
                <a:solidFill>
                  <a:schemeClr val="bg1"/>
                </a:solidFill>
                <a:latin typeface="迷你简启体" pitchFamily="65" charset="-122"/>
                <a:ea typeface="迷你简启体" pitchFamily="65" charset="-122"/>
              </a:rPr>
              <a:t>的本质，</a:t>
            </a:r>
            <a:r>
              <a:rPr lang="en-US" altLang="zh-CN" sz="1500" b="1" dirty="0">
                <a:solidFill>
                  <a:schemeClr val="bg1"/>
                </a:solidFill>
                <a:latin typeface="Arial" panose="020B0604020202020204" pitchFamily="34" charset="0"/>
                <a:ea typeface="迷你简启体" pitchFamily="65" charset="-122"/>
              </a:rPr>
              <a:t> </a:t>
            </a:r>
            <a:r>
              <a:rPr lang="zh-CN" altLang="en-US" sz="1500" b="1" dirty="0">
                <a:solidFill>
                  <a:schemeClr val="bg1"/>
                </a:solidFill>
                <a:latin typeface="迷你简启体" pitchFamily="65" charset="-122"/>
                <a:ea typeface="迷你简启体" pitchFamily="65" charset="-122"/>
              </a:rPr>
              <a:t>找准真正的矛盾点。培养解题思维</a:t>
            </a:r>
            <a:r>
              <a:rPr lang="en-US" altLang="zh-CN" sz="1500" b="1" dirty="0">
                <a:solidFill>
                  <a:schemeClr val="bg1"/>
                </a:solidFill>
                <a:latin typeface="Arial" panose="020B0604020202020204" pitchFamily="34" charset="0"/>
                <a:ea typeface="迷你简启体" pitchFamily="65" charset="-122"/>
              </a:rPr>
              <a:t> </a:t>
            </a:r>
            <a:r>
              <a:rPr lang="zh-CN" altLang="en-US" sz="1500" b="1" dirty="0">
                <a:solidFill>
                  <a:schemeClr val="bg1"/>
                </a:solidFill>
                <a:latin typeface="迷你简启体" pitchFamily="65" charset="-122"/>
                <a:ea typeface="迷你简启体" pitchFamily="65" charset="-122"/>
              </a:rPr>
              <a:t>从高考出题人的角度去考虑标准答案；夯实基础</a:t>
            </a:r>
            <a:r>
              <a:rPr lang="en-US" altLang="zh-CN" sz="1500" b="1" dirty="0">
                <a:solidFill>
                  <a:schemeClr val="bg1"/>
                </a:solidFill>
                <a:latin typeface="Arial" panose="020B0604020202020204" pitchFamily="34" charset="0"/>
                <a:ea typeface="迷你简启体" pitchFamily="65" charset="-122"/>
              </a:rPr>
              <a:t> </a:t>
            </a:r>
            <a:r>
              <a:rPr lang="zh-CN" altLang="en-US" sz="1500" b="1" dirty="0">
                <a:solidFill>
                  <a:schemeClr val="bg1"/>
                </a:solidFill>
                <a:latin typeface="迷你简启体" pitchFamily="65" charset="-122"/>
                <a:ea typeface="迷你简启体" pitchFamily="65" charset="-122"/>
              </a:rPr>
              <a:t>，</a:t>
            </a:r>
            <a:r>
              <a:rPr lang="en-US" altLang="zh-CN" sz="1500" b="1" dirty="0">
                <a:solidFill>
                  <a:schemeClr val="bg1"/>
                </a:solidFill>
                <a:latin typeface="Arial" panose="020B0604020202020204" pitchFamily="34" charset="0"/>
                <a:ea typeface="迷你简启体" pitchFamily="65" charset="-122"/>
              </a:rPr>
              <a:t> </a:t>
            </a:r>
            <a:r>
              <a:rPr lang="zh-CN" altLang="en-US" sz="1500" b="1" dirty="0">
                <a:solidFill>
                  <a:schemeClr val="bg1"/>
                </a:solidFill>
                <a:latin typeface="迷你简启体" pitchFamily="65" charset="-122"/>
                <a:ea typeface="迷你简启体" pitchFamily="65" charset="-122"/>
              </a:rPr>
              <a:t>用高三一年打磨思维与技巧。</a:t>
            </a:r>
            <a:endParaRPr lang="zh-CN" altLang="en-US" sz="1500" b="1" dirty="0">
              <a:latin typeface="迷你简启体" pitchFamily="65" charset="-122"/>
              <a:ea typeface="迷你简启体" pitchFamily="65" charset="-122"/>
            </a:endParaRPr>
          </a:p>
          <a:p>
            <a:pPr indent="266700" algn="just" fontAlgn="auto">
              <a:lnSpc>
                <a:spcPct val="150000"/>
              </a:lnSpc>
              <a:buNone/>
            </a:pPr>
            <a:r>
              <a:rPr lang="zh-CN" altLang="en-US" sz="1500" b="1" dirty="0">
                <a:latin typeface="迷你简启体" pitchFamily="65" charset="-122"/>
                <a:ea typeface="迷你简启体" pitchFamily="65" charset="-122"/>
              </a:rPr>
              <a:t>  </a:t>
            </a:r>
            <a:r>
              <a:rPr lang="zh-CN" altLang="en-US" sz="1500" b="1" dirty="0">
                <a:solidFill>
                  <a:srgbClr val="FFFF00"/>
                </a:solidFill>
                <a:latin typeface="迷你简启体" pitchFamily="65" charset="-122"/>
                <a:ea typeface="迷你简启体" pitchFamily="65" charset="-122"/>
              </a:rPr>
              <a:t>纯技巧纯套路，做不好新高考卷。仅靠刷题已经远远不能应对目前的高考，古诗词鉴赏给答题思路重要；品读体悟，更重要。</a:t>
            </a:r>
            <a:r>
              <a:rPr lang="zh-CN" altLang="en-US" sz="1500" b="1" dirty="0">
                <a:solidFill>
                  <a:schemeClr val="bg1"/>
                </a:solidFill>
                <a:latin typeface="迷你简启体" pitchFamily="65" charset="-122"/>
                <a:ea typeface="迷你简启体" pitchFamily="65" charset="-122"/>
              </a:rPr>
              <a:t>读懂悟透诗歌的基础上去作答，才是根本之根本。读懂悟透，在平时的教学中要多</a:t>
            </a:r>
            <a:r>
              <a:rPr lang="zh-CN" altLang="en-US" sz="1500" b="1" dirty="0">
                <a:solidFill>
                  <a:srgbClr val="FFFF00"/>
                </a:solidFill>
                <a:latin typeface="Times New Roman" panose="02020603050405020304" pitchFamily="18" charset="0"/>
                <a:ea typeface="迷你简启体" pitchFamily="65" charset="-122"/>
              </a:rPr>
              <a:t>“</a:t>
            </a:r>
            <a:r>
              <a:rPr lang="zh-CN" altLang="en-US" sz="1500" b="1" dirty="0">
                <a:solidFill>
                  <a:srgbClr val="FFFF00"/>
                </a:solidFill>
                <a:latin typeface="迷你简启体" pitchFamily="65" charset="-122"/>
                <a:ea typeface="迷你简启体" pitchFamily="65" charset="-122"/>
              </a:rPr>
              <a:t>涵泳</a:t>
            </a:r>
            <a:r>
              <a:rPr lang="zh-CN" altLang="en-US" sz="1500" b="1" dirty="0">
                <a:solidFill>
                  <a:srgbClr val="FFFF00"/>
                </a:solidFill>
                <a:latin typeface="Times New Roman" panose="02020603050405020304" pitchFamily="18" charset="0"/>
                <a:ea typeface="迷你简启体" pitchFamily="65" charset="-122"/>
              </a:rPr>
              <a:t>”</a:t>
            </a:r>
            <a:r>
              <a:rPr lang="zh-CN" altLang="en-US" sz="1500" b="1" dirty="0">
                <a:solidFill>
                  <a:schemeClr val="bg1"/>
                </a:solidFill>
                <a:latin typeface="迷你简启体" pitchFamily="65" charset="-122"/>
                <a:ea typeface="迷你简启体" pitchFamily="65" charset="-122"/>
              </a:rPr>
              <a:t>（浸润、沉浸，深入领会，反复玩味和推敲）。</a:t>
            </a:r>
            <a:r>
              <a:rPr lang="zh-CN" altLang="en-US" sz="1500" b="1" dirty="0">
                <a:solidFill>
                  <a:schemeClr val="bg1"/>
                </a:solidFill>
                <a:latin typeface="Times New Roman" panose="02020603050405020304" pitchFamily="18" charset="0"/>
                <a:ea typeface="迷你简启体" pitchFamily="65" charset="-122"/>
              </a:rPr>
              <a:t>“</a:t>
            </a:r>
            <a:r>
              <a:rPr lang="zh-CN" altLang="en-US" sz="1500" b="1" dirty="0">
                <a:solidFill>
                  <a:schemeClr val="bg1"/>
                </a:solidFill>
                <a:latin typeface="迷你简启体" pitchFamily="65" charset="-122"/>
                <a:ea typeface="迷你简启体" pitchFamily="65" charset="-122"/>
              </a:rPr>
              <a:t>熟读唐诗三百首，不会作诗也会吟</a:t>
            </a:r>
            <a:r>
              <a:rPr lang="zh-CN" altLang="en-US" sz="1500" b="1" dirty="0">
                <a:solidFill>
                  <a:schemeClr val="bg1"/>
                </a:solidFill>
                <a:latin typeface="Times New Roman" panose="02020603050405020304" pitchFamily="18" charset="0"/>
                <a:ea typeface="迷你简启体" pitchFamily="65" charset="-122"/>
              </a:rPr>
              <a:t>”</a:t>
            </a:r>
            <a:r>
              <a:rPr lang="zh-CN" altLang="en-US" sz="1500" b="1" dirty="0">
                <a:solidFill>
                  <a:schemeClr val="bg1"/>
                </a:solidFill>
                <a:latin typeface="迷你简启体" pitchFamily="65" charset="-122"/>
                <a:ea typeface="迷你简启体" pitchFamily="65" charset="-122"/>
              </a:rPr>
              <a:t>。</a:t>
            </a:r>
          </a:p>
        </p:txBody>
      </p:sp>
      <p:sp>
        <p:nvSpPr>
          <p:cNvPr id="130053" name="矩形 130052"/>
          <p:cNvSpPr/>
          <p:nvPr/>
        </p:nvSpPr>
        <p:spPr>
          <a:xfrm>
            <a:off x="1265158" y="167640"/>
            <a:ext cx="6446044" cy="414020"/>
          </a:xfrm>
          <a:prstGeom prst="rect">
            <a:avLst/>
          </a:prstGeom>
          <a:solidFill>
            <a:schemeClr val="bg1">
              <a:lumMod val="50000"/>
            </a:schemeClr>
          </a:solidFill>
          <a:ln w="9525">
            <a:noFill/>
          </a:ln>
        </p:spPr>
        <p:txBody>
          <a:bodyPr>
            <a:spAutoFit/>
          </a:bodyPr>
          <a:lstStyle/>
          <a:p>
            <a:pPr algn="ctr">
              <a:buNone/>
            </a:pPr>
            <a:r>
              <a:rPr lang="zh-CN" altLang="en-US" sz="2100" b="1">
                <a:solidFill>
                  <a:schemeClr val="bg1"/>
                </a:solidFill>
                <a:latin typeface="迷你简启体" pitchFamily="65" charset="-122"/>
                <a:ea typeface="迷你简启体" pitchFamily="65" charset="-122"/>
              </a:rPr>
              <a:t>古诗鉴赏备考复习</a:t>
            </a:r>
          </a:p>
        </p:txBody>
      </p:sp>
    </p:spTree>
  </p:cSld>
  <p:clrMapOvr>
    <a:masterClrMapping/>
  </p:clrMapOvr>
  <p:transition>
    <p:randomBar dir="vert"/>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931841"/>
          <p:cNvSpPr>
            <a:spLocks noGrp="1"/>
          </p:cNvSpPr>
          <p:nvPr>
            <p:ph type="title" idx="4294967295"/>
          </p:nvPr>
        </p:nvSpPr>
        <p:spPr>
          <a:xfrm>
            <a:off x="1673860" y="551180"/>
            <a:ext cx="6416675" cy="590550"/>
          </a:xfrm>
        </p:spPr>
        <p:txBody>
          <a:bodyPr anchor="ctr" anchorCtr="0">
            <a:normAutofit fontScale="90000"/>
          </a:bodyPr>
          <a:lstStyle/>
          <a:p>
            <a:pPr algn="l" fontAlgn="auto"/>
            <a:r>
              <a:rPr lang="zh-CN" altLang="en-US" sz="3600" b="1" strike="noStrike" noProof="1">
                <a:solidFill>
                  <a:srgbClr val="CC0000"/>
                </a:solidFill>
                <a:latin typeface="方正姚体" panose="02010601030101010101" charset="-122"/>
                <a:ea typeface="方正姚体" panose="02010601030101010101" charset="-122"/>
              </a:rPr>
              <a:t>语言文字运用复习注意的问题</a:t>
            </a:r>
          </a:p>
        </p:txBody>
      </p:sp>
      <p:sp>
        <p:nvSpPr>
          <p:cNvPr id="97282" name="文本占位符 931842"/>
          <p:cNvSpPr>
            <a:spLocks noGrp="1"/>
          </p:cNvSpPr>
          <p:nvPr>
            <p:ph idx="4294967295"/>
          </p:nvPr>
        </p:nvSpPr>
        <p:spPr>
          <a:xfrm>
            <a:off x="481965" y="1315085"/>
            <a:ext cx="7716520" cy="3028950"/>
          </a:xfrm>
          <a:solidFill>
            <a:srgbClr val="FFFF00"/>
          </a:solidFill>
        </p:spPr>
        <p:txBody>
          <a:bodyPr vert="horz" lIns="68580" tIns="34290" rIns="68580" bIns="34290" anchor="t">
            <a:normAutofit fontScale="90000"/>
          </a:bodyPr>
          <a:lstStyle/>
          <a:p>
            <a:pPr defTabSz="914400" fontAlgn="auto">
              <a:lnSpc>
                <a:spcPct val="150000"/>
              </a:lnSpc>
              <a:buFont typeface="Arial" panose="020B0604020202020204" pitchFamily="34" charset="0"/>
              <a:buNone/>
            </a:pPr>
            <a:r>
              <a:rPr lang="en-US" altLang="zh-CN" b="1" kern="1200">
                <a:solidFill>
                  <a:srgbClr val="0000FF"/>
                </a:solidFill>
                <a:latin typeface="黑体" panose="02010609060101010101" pitchFamily="49" charset="-122"/>
                <a:ea typeface="黑体" panose="02010609060101010101" pitchFamily="49" charset="-122"/>
                <a:cs typeface="+mn-cs"/>
              </a:rPr>
              <a:t>1.</a:t>
            </a:r>
            <a:r>
              <a:rPr lang="zh-CN" altLang="en-US" b="1" kern="1200" dirty="0">
                <a:solidFill>
                  <a:srgbClr val="0000FF"/>
                </a:solidFill>
                <a:latin typeface="黑体" panose="02010609060101010101" pitchFamily="49" charset="-122"/>
                <a:ea typeface="黑体" panose="02010609060101010101" pitchFamily="49" charset="-122"/>
                <a:cs typeface="+mn-cs"/>
              </a:rPr>
              <a:t>夯实积累。</a:t>
            </a:r>
            <a:r>
              <a:rPr lang="zh-CN" altLang="en-US" b="1" kern="1200" dirty="0">
                <a:latin typeface="黑体" panose="02010609060101010101" pitchFamily="49" charset="-122"/>
                <a:ea typeface="黑体" panose="02010609060101010101" pitchFamily="49" charset="-122"/>
                <a:cs typeface="+mn-cs"/>
              </a:rPr>
              <a:t>成语要准确把握语境；病句首先要分析句子成分，然后考虑标志性错误；得体关注日常运用</a:t>
            </a:r>
            <a:r>
              <a:rPr lang="zh-CN" altLang="en-US" b="1" kern="1200" dirty="0">
                <a:solidFill>
                  <a:srgbClr val="CC00FF"/>
                </a:solidFill>
                <a:latin typeface="黑体" panose="02010609060101010101" pitchFamily="49" charset="-122"/>
                <a:ea typeface="黑体" panose="02010609060101010101" pitchFamily="49" charset="-122"/>
                <a:cs typeface="+mn-cs"/>
              </a:rPr>
              <a:t>（关注对象，关注场合，关注谦敬得体，关注语体色彩）</a:t>
            </a:r>
            <a:r>
              <a:rPr lang="zh-CN" altLang="en-US" b="1" kern="1200" dirty="0">
                <a:latin typeface="黑体" panose="02010609060101010101" pitchFamily="49" charset="-122"/>
                <a:ea typeface="黑体" panose="02010609060101010101" pitchFamily="49" charset="-122"/>
                <a:cs typeface="+mn-cs"/>
              </a:rPr>
              <a:t>，这也是语文的工具性与实用性的具体体现。</a:t>
            </a:r>
          </a:p>
          <a:p>
            <a:pPr defTabSz="914400" fontAlgn="auto">
              <a:lnSpc>
                <a:spcPct val="150000"/>
              </a:lnSpc>
              <a:buFont typeface="Arial" panose="020B0604020202020204" pitchFamily="34" charset="0"/>
              <a:buNone/>
            </a:pPr>
            <a:r>
              <a:rPr lang="en-US" altLang="zh-CN" b="1" kern="1200">
                <a:latin typeface="黑体" panose="02010609060101010101" pitchFamily="49" charset="-122"/>
                <a:ea typeface="黑体" panose="02010609060101010101" pitchFamily="49" charset="-122"/>
                <a:cs typeface="+mn-cs"/>
              </a:rPr>
              <a:t>2.</a:t>
            </a:r>
            <a:r>
              <a:rPr lang="zh-CN" altLang="en-US" b="1" kern="1200" dirty="0">
                <a:latin typeface="黑体" panose="02010609060101010101" pitchFamily="49" charset="-122"/>
                <a:ea typeface="黑体" panose="02010609060101010101" pitchFamily="49" charset="-122"/>
                <a:cs typeface="+mn-cs"/>
              </a:rPr>
              <a:t> </a:t>
            </a:r>
            <a:r>
              <a:rPr lang="zh-CN" altLang="en-US" b="1" kern="1200" dirty="0">
                <a:solidFill>
                  <a:srgbClr val="0000FF"/>
                </a:solidFill>
                <a:latin typeface="黑体" panose="02010609060101010101" pitchFamily="49" charset="-122"/>
                <a:ea typeface="黑体" panose="02010609060101010101" pitchFamily="49" charset="-122"/>
                <a:cs typeface="+mn-cs"/>
              </a:rPr>
              <a:t>审题准确，答题要点全面，规范。</a:t>
            </a:r>
          </a:p>
          <a:p>
            <a:pPr defTabSz="914400" fontAlgn="auto">
              <a:lnSpc>
                <a:spcPct val="150000"/>
              </a:lnSpc>
              <a:buFont typeface="Arial" panose="020B0604020202020204" pitchFamily="34" charset="0"/>
              <a:buNone/>
            </a:pPr>
            <a:r>
              <a:rPr lang="en-US" altLang="zh-CN" b="1" kern="1200">
                <a:solidFill>
                  <a:srgbClr val="0000FF"/>
                </a:solidFill>
                <a:latin typeface="黑体" panose="02010609060101010101" pitchFamily="49" charset="-122"/>
                <a:ea typeface="黑体" panose="02010609060101010101" pitchFamily="49" charset="-122"/>
                <a:cs typeface="+mn-cs"/>
              </a:rPr>
              <a:t>3. </a:t>
            </a:r>
            <a:r>
              <a:rPr lang="zh-CN" altLang="en-US" b="1" kern="1200" dirty="0">
                <a:solidFill>
                  <a:srgbClr val="0000FF"/>
                </a:solidFill>
                <a:latin typeface="黑体" panose="02010609060101010101" pitchFamily="49" charset="-122"/>
                <a:ea typeface="黑体" panose="02010609060101010101" pitchFamily="49" charset="-122"/>
                <a:cs typeface="+mn-cs"/>
              </a:rPr>
              <a:t>要点训练要全面，题型训练要全面，关注考查学生实际应用的一些能力练习，如一些应用文，修改通知、请柬、请假条、借条等。</a:t>
            </a:r>
          </a:p>
          <a:p>
            <a:pPr defTabSz="914400">
              <a:buFont typeface="Arial" panose="020B0604020202020204" pitchFamily="34" charset="0"/>
              <a:buNone/>
            </a:pPr>
            <a:endParaRPr lang="zh-CN" altLang="en-US" b="1" kern="1200" dirty="0">
              <a:solidFill>
                <a:srgbClr val="0000FF"/>
              </a:solidFill>
              <a:latin typeface="黑体" panose="02010609060101010101" pitchFamily="49" charset="-122"/>
              <a:ea typeface="黑体" panose="02010609060101010101" pitchFamily="49" charset="-122"/>
              <a:cs typeface="+mn-cs"/>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161790" y="190500"/>
            <a:ext cx="4593590" cy="487680"/>
          </a:xfrm>
        </p:spPr>
        <p:txBody>
          <a:bodyPr>
            <a:normAutofit fontScale="90000"/>
          </a:bodyPr>
          <a:lstStyle/>
          <a:p>
            <a:pPr algn="ctr"/>
            <a:r>
              <a:rPr lang="zh-CN" altLang="en-US" sz="2700" b="1" dirty="0">
                <a:solidFill>
                  <a:srgbClr val="FF0000"/>
                </a:solidFill>
              </a:rPr>
              <a:t>近三年写作命题汇总</a:t>
            </a:r>
          </a:p>
        </p:txBody>
      </p:sp>
      <p:graphicFrame>
        <p:nvGraphicFramePr>
          <p:cNvPr id="4" name="内容占位符 3"/>
          <p:cNvGraphicFramePr>
            <a:graphicFrameLocks noGrp="1"/>
          </p:cNvGraphicFramePr>
          <p:nvPr>
            <p:ph idx="4294967295"/>
          </p:nvPr>
        </p:nvGraphicFramePr>
        <p:xfrm>
          <a:off x="601345" y="829945"/>
          <a:ext cx="7941310" cy="3777615"/>
        </p:xfrm>
        <a:graphic>
          <a:graphicData uri="http://schemas.openxmlformats.org/drawingml/2006/table">
            <a:tbl>
              <a:tblPr firstRow="1" bandRow="1">
                <a:tableStyleId>{5C22544A-7EE6-4342-B048-85BDC9FD1C3A}</a:tableStyleId>
              </a:tblPr>
              <a:tblGrid>
                <a:gridCol w="1323975"/>
                <a:gridCol w="1456055"/>
                <a:gridCol w="1719580"/>
                <a:gridCol w="3441700"/>
              </a:tblGrid>
              <a:tr h="300990">
                <a:tc>
                  <a:txBody>
                    <a:bodyPr/>
                    <a:lstStyle/>
                    <a:p>
                      <a:endParaRPr lang="zh-CN" altLang="en-US" sz="1350" b="1" dirty="0">
                        <a:latin typeface="楷体" panose="02010609060101010101" charset="-122"/>
                        <a:ea typeface="楷体" panose="02010609060101010101" charset="-122"/>
                      </a:endParaRP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类型</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选材</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任务</a:t>
                      </a:r>
                    </a:p>
                  </a:txBody>
                  <a:tcPr marL="68580" marR="68580" marT="34290" marB="34290">
                    <a:solidFill>
                      <a:srgbClr val="00B0F0"/>
                    </a:solidFill>
                  </a:tcPr>
                </a:tc>
              </a:tr>
              <a:tr h="288925">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漫画类材料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“耳光与亲吻”</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“结合材料内容寓意”</a:t>
                      </a:r>
                    </a:p>
                  </a:txBody>
                  <a:tcPr marL="68580" marR="68580" marT="34290" marB="34290">
                    <a:solidFill>
                      <a:srgbClr val="00B0F0"/>
                    </a:solidFill>
                  </a:tcPr>
                </a:tc>
              </a:tr>
              <a:tr h="289560">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话题类材料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“语言学习”</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“比较三条途径，阐述看法理由”</a:t>
                      </a:r>
                    </a:p>
                  </a:txBody>
                  <a:tcPr marL="68580" marR="68580" marT="34290" marB="34290">
                    <a:solidFill>
                      <a:srgbClr val="00B0F0"/>
                    </a:solidFill>
                  </a:tcPr>
                </a:tc>
              </a:tr>
              <a:tr h="288925">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时事类材料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“创业创新”</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“综合材料内容含义”</a:t>
                      </a:r>
                    </a:p>
                  </a:txBody>
                  <a:tcPr marL="68580" marR="68580" marT="34290" marB="34290">
                    <a:solidFill>
                      <a:srgbClr val="00B0F0"/>
                    </a:solidFill>
                  </a:tcPr>
                </a:tc>
              </a:tr>
              <a:tr h="499110">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marL="68580" marR="68580" marT="34290" marB="34290">
                    <a:solidFill>
                      <a:srgbClr val="00B0F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350" b="1" dirty="0">
                          <a:latin typeface="楷体" panose="02010609060101010101" charset="-122"/>
                          <a:ea typeface="楷体" panose="02010609060101010101" charset="-122"/>
                        </a:rPr>
                        <a:t>时事类材料</a:t>
                      </a:r>
                    </a:p>
                    <a:p>
                      <a:endParaRPr lang="zh-CN" altLang="en-US" sz="1350" b="1" dirty="0">
                        <a:latin typeface="楷体" panose="02010609060101010101" charset="-122"/>
                        <a:ea typeface="楷体" panose="02010609060101010101" charset="-122"/>
                      </a:endParaRP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“中国关键词”</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“选词构成有机联系”“帮助外国青年了解中国”</a:t>
                      </a:r>
                    </a:p>
                  </a:txBody>
                  <a:tcPr marL="68580" marR="68580" marT="34290" marB="34290">
                    <a:solidFill>
                      <a:srgbClr val="00B0F0"/>
                    </a:solidFill>
                  </a:tcPr>
                </a:tc>
              </a:tr>
              <a:tr h="499110">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名句类材料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“中华名句”</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“以其中两三句确定立意”“感触与思考”</a:t>
                      </a:r>
                    </a:p>
                  </a:txBody>
                  <a:tcPr marL="68580" marR="68580" marT="34290" marB="34290">
                    <a:solidFill>
                      <a:srgbClr val="00B0F0"/>
                    </a:solidFill>
                  </a:tcPr>
                </a:tc>
              </a:tr>
              <a:tr h="498475">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marL="68580" marR="68580" marT="34290" marB="34290">
                    <a:solidFill>
                      <a:srgbClr val="00B0F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350" b="1" dirty="0">
                          <a:latin typeface="楷体" panose="02010609060101010101" charset="-122"/>
                          <a:ea typeface="楷体" panose="02010609060101010101" charset="-122"/>
                        </a:rPr>
                        <a:t>时事类材料</a:t>
                      </a:r>
                    </a:p>
                    <a:p>
                      <a:endParaRPr lang="zh-CN" altLang="en-US" sz="1350" b="1" dirty="0">
                        <a:latin typeface="楷体" panose="02010609060101010101" charset="-122"/>
                        <a:ea typeface="楷体" panose="02010609060101010101" charset="-122"/>
                      </a:endParaRP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“高考四十周年”</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“以我看高考为副标题”</a:t>
                      </a:r>
                    </a:p>
                  </a:txBody>
                  <a:tcPr marL="68580" marR="68580" marT="34290" marB="34290">
                    <a:solidFill>
                      <a:srgbClr val="00B0F0"/>
                    </a:solidFill>
                  </a:tcPr>
                </a:tc>
              </a:tr>
              <a:tr h="499110">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时事类材料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“新世纪编年史”</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“装进时光瓶”“给</a:t>
                      </a:r>
                      <a:r>
                        <a:rPr lang="en-US" altLang="zh-CN" sz="1350" b="1" dirty="0">
                          <a:latin typeface="楷体" panose="02010609060101010101" charset="-122"/>
                          <a:ea typeface="楷体" panose="02010609060101010101" charset="-122"/>
                        </a:rPr>
                        <a:t>2035</a:t>
                      </a:r>
                      <a:r>
                        <a:rPr lang="zh-CN" altLang="en-US" sz="1350" b="1" dirty="0">
                          <a:latin typeface="楷体" panose="02010609060101010101" charset="-122"/>
                          <a:ea typeface="楷体" panose="02010609060101010101" charset="-122"/>
                        </a:rPr>
                        <a:t>年十八岁的一代”</a:t>
                      </a:r>
                    </a:p>
                  </a:txBody>
                  <a:tcPr marL="68580" marR="68580" marT="34290" marB="34290">
                    <a:solidFill>
                      <a:srgbClr val="00B0F0"/>
                    </a:solidFill>
                  </a:tcPr>
                </a:tc>
              </a:tr>
              <a:tr h="288925">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哲理类材料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“战机弹痕分布”</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“综合材料内容及含意，选好角度”</a:t>
                      </a:r>
                    </a:p>
                  </a:txBody>
                  <a:tcPr marL="68580" marR="68580" marT="34290" marB="34290">
                    <a:solidFill>
                      <a:srgbClr val="00B0F0"/>
                    </a:solidFill>
                  </a:tcPr>
                </a:tc>
              </a:tr>
              <a:tr h="324485">
                <a:tc>
                  <a:txBody>
                    <a:bodyPr/>
                    <a:lstStyle/>
                    <a:p>
                      <a:r>
                        <a:rPr lang="en-US" altLang="zh-CN" sz="135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35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时事类材料</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“改革开放口号”</a:t>
                      </a:r>
                    </a:p>
                  </a:txBody>
                  <a:tcPr marL="68580" marR="68580" marT="34290" marB="34290">
                    <a:solidFill>
                      <a:srgbClr val="00B0F0"/>
                    </a:solidFill>
                  </a:tcPr>
                </a:tc>
                <a:tc>
                  <a:txBody>
                    <a:bodyPr/>
                    <a:lstStyle/>
                    <a:p>
                      <a:r>
                        <a:rPr lang="zh-CN" altLang="en-US" sz="1350" b="1" dirty="0">
                          <a:latin typeface="楷体" panose="02010609060101010101" charset="-122"/>
                          <a:ea typeface="楷体" panose="02010609060101010101" charset="-122"/>
                        </a:rPr>
                        <a:t>“围绕材料内容及含意”</a:t>
                      </a:r>
                    </a:p>
                  </a:txBody>
                  <a:tcPr marL="68580" marR="68580" marT="34290" marB="34290">
                    <a:solidFill>
                      <a:srgbClr val="00B0F0"/>
                    </a:solidFill>
                  </a:tcPr>
                </a:tc>
              </a:tr>
            </a:tbl>
          </a:graphicData>
        </a:graphic>
      </p:graphicFrame>
      <p:sp>
        <p:nvSpPr>
          <p:cNvPr id="3" name="文本框 2"/>
          <p:cNvSpPr txBox="1"/>
          <p:nvPr/>
        </p:nvSpPr>
        <p:spPr>
          <a:xfrm>
            <a:off x="991553" y="124778"/>
            <a:ext cx="2476500" cy="553085"/>
          </a:xfrm>
          <a:prstGeom prst="rect">
            <a:avLst/>
          </a:prstGeom>
          <a:noFill/>
        </p:spPr>
        <p:txBody>
          <a:bodyPr wrap="none" rtlCol="0">
            <a:spAutoFit/>
          </a:bodyPr>
          <a:lstStyle/>
          <a:p>
            <a:r>
              <a:rPr lang="zh-CN" altLang="en-US" sz="3000" b="1">
                <a:solidFill>
                  <a:schemeClr val="bg1"/>
                </a:solidFill>
              </a:rPr>
              <a:t>关于高考作文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p:cNvSpPr>
          <p:nvPr>
            <p:ph idx="4294967295"/>
          </p:nvPr>
        </p:nvSpPr>
        <p:spPr>
          <a:xfrm>
            <a:off x="523240" y="745490"/>
            <a:ext cx="7975600" cy="3913505"/>
          </a:xfrm>
          <a:solidFill>
            <a:srgbClr val="00B0F0"/>
          </a:solidFill>
        </p:spPr>
        <p:txBody>
          <a:bodyPr vert="horz" wrap="square" lIns="68580" tIns="34290" rIns="68580" bIns="34290" anchor="t">
            <a:normAutofit fontScale="92500" lnSpcReduction="10000"/>
          </a:bodyPr>
          <a:lstStyle/>
          <a:p>
            <a:pPr marL="0" indent="0">
              <a:lnSpc>
                <a:spcPct val="115000"/>
              </a:lnSpc>
              <a:buNone/>
            </a:pPr>
            <a:r>
              <a:rPr lang="zh-CN" altLang="en-US" sz="3000" b="1" dirty="0">
                <a:latin typeface="宋体" panose="02010600030101010101" pitchFamily="2" charset="-122"/>
              </a:rPr>
              <a:t>走出对高考作文的认识误区：</a:t>
            </a:r>
            <a:endParaRPr lang="en-US" altLang="zh-CN" sz="3000" b="1">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高考作文是什么？不是什么？</a:t>
            </a:r>
            <a:endParaRPr lang="en-US" altLang="zh-CN" sz="3000">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高考作文究竟</a:t>
            </a:r>
            <a:r>
              <a:rPr lang="zh-CN" altLang="en-US" sz="3000" dirty="0">
                <a:solidFill>
                  <a:srgbClr val="0602A9"/>
                </a:solidFill>
                <a:latin typeface="宋体" panose="02010600030101010101" pitchFamily="2" charset="-122"/>
              </a:rPr>
              <a:t>考什么？</a:t>
            </a:r>
            <a:endParaRPr lang="en-US" altLang="zh-CN" sz="3000">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什么样的是合格的高考作文？</a:t>
            </a:r>
            <a:endParaRPr lang="en-US" altLang="zh-CN" sz="3000">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什么样的是优秀高考作文？</a:t>
            </a:r>
            <a:endParaRPr lang="en-US" altLang="zh-CN" sz="3000">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我们应该有怎样的目标？</a:t>
            </a:r>
            <a:endParaRPr lang="en-US" altLang="zh-CN" sz="3000">
              <a:latin typeface="宋体" panose="02010600030101010101" pitchFamily="2" charset="-122"/>
            </a:endParaRPr>
          </a:p>
          <a:p>
            <a:pPr marL="0" indent="0">
              <a:lnSpc>
                <a:spcPct val="115000"/>
              </a:lnSpc>
              <a:buNone/>
            </a:pPr>
            <a:r>
              <a:rPr lang="en-US" altLang="zh-CN" sz="3000">
                <a:latin typeface="宋体" panose="02010600030101010101" pitchFamily="2" charset="-122"/>
              </a:rPr>
              <a:t>     </a:t>
            </a:r>
            <a:r>
              <a:rPr lang="zh-CN" altLang="en-US" sz="3000" dirty="0">
                <a:latin typeface="宋体" panose="02010600030101010101" pitchFamily="2" charset="-122"/>
              </a:rPr>
              <a:t>考前该做哪些方面的努力？</a:t>
            </a:r>
            <a:endParaRPr lang="en-US" altLang="zh-CN" sz="3000">
              <a:latin typeface="宋体" panose="02010600030101010101" pitchFamily="2" charset="-122"/>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
          <p:cNvSpPr>
            <a:spLocks noGrp="1"/>
          </p:cNvSpPr>
          <p:nvPr>
            <p:ph type="title" idx="4294967295"/>
          </p:nvPr>
        </p:nvSpPr>
        <p:spPr>
          <a:xfrm>
            <a:off x="0" y="191135"/>
            <a:ext cx="6172200" cy="529590"/>
          </a:xfrm>
        </p:spPr>
        <p:txBody>
          <a:bodyPr vert="horz" wrap="square" lIns="68580" tIns="34290" rIns="68580" bIns="34290" anchor="ctr">
            <a:normAutofit fontScale="90000"/>
          </a:bodyPr>
          <a:lstStyle/>
          <a:p>
            <a:r>
              <a:rPr lang="zh-CN" altLang="en-US" sz="3000" b="1" dirty="0">
                <a:solidFill>
                  <a:schemeClr val="bg1"/>
                </a:solidFill>
              </a:rPr>
              <a:t>高考作文是什么？</a:t>
            </a:r>
          </a:p>
        </p:txBody>
      </p:sp>
      <p:sp>
        <p:nvSpPr>
          <p:cNvPr id="5122" name="内容占位符 2"/>
          <p:cNvSpPr>
            <a:spLocks noGrp="1"/>
          </p:cNvSpPr>
          <p:nvPr>
            <p:ph idx="4294967295"/>
          </p:nvPr>
        </p:nvSpPr>
        <p:spPr>
          <a:xfrm>
            <a:off x="402590" y="808355"/>
            <a:ext cx="8208645" cy="3714115"/>
          </a:xfrm>
          <a:solidFill>
            <a:srgbClr val="FFFF00"/>
          </a:solidFill>
        </p:spPr>
        <p:txBody>
          <a:bodyPr vert="horz" wrap="square" lIns="68580" tIns="34290" rIns="68580" bIns="34290" anchor="t"/>
          <a:lstStyle/>
          <a:p>
            <a:pPr marL="0" indent="0">
              <a:lnSpc>
                <a:spcPct val="80000"/>
              </a:lnSpc>
              <a:buNone/>
            </a:pPr>
            <a:r>
              <a:rPr lang="zh-CN" altLang="en-US" sz="3300" b="1" dirty="0"/>
              <a:t>是交流和表达是</a:t>
            </a:r>
            <a:endParaRPr lang="en-US" altLang="zh-CN" sz="3300" b="1"/>
          </a:p>
          <a:p>
            <a:pPr marL="0" indent="0">
              <a:lnSpc>
                <a:spcPct val="125000"/>
              </a:lnSpc>
              <a:buNone/>
            </a:pPr>
            <a:r>
              <a:rPr lang="en-US" altLang="zh-CN"/>
              <a:t>         </a:t>
            </a:r>
            <a:r>
              <a:rPr lang="zh-CN" altLang="en-US" dirty="0"/>
              <a:t>最平凡、最平常的表达，是与命题人、阅卷老师的交流（一道分值特别高的问答题）</a:t>
            </a:r>
            <a:endParaRPr lang="en-US" altLang="zh-CN"/>
          </a:p>
          <a:p>
            <a:pPr marL="0" indent="0">
              <a:lnSpc>
                <a:spcPct val="125000"/>
              </a:lnSpc>
              <a:buNone/>
            </a:pPr>
            <a:r>
              <a:rPr lang="zh-CN" altLang="en-US" sz="3300" b="1" dirty="0"/>
              <a:t>不是文学创作</a:t>
            </a:r>
            <a:endParaRPr lang="en-US" altLang="zh-CN" sz="3300" b="1"/>
          </a:p>
          <a:p>
            <a:pPr marL="0" indent="0">
              <a:lnSpc>
                <a:spcPct val="125000"/>
              </a:lnSpc>
              <a:buNone/>
            </a:pPr>
            <a:r>
              <a:rPr lang="en-US" altLang="zh-CN"/>
              <a:t>            </a:t>
            </a:r>
            <a:r>
              <a:rPr lang="zh-CN" altLang="en-US" dirty="0"/>
              <a:t>不是艺术，不是创作，不是比赛</a:t>
            </a:r>
            <a:endParaRPr lang="en-US" altLang="zh-CN"/>
          </a:p>
          <a:p>
            <a:pPr marL="0" indent="0">
              <a:lnSpc>
                <a:spcPct val="125000"/>
              </a:lnSpc>
              <a:buNone/>
            </a:pPr>
            <a:r>
              <a:rPr lang="en-US" altLang="zh-CN"/>
              <a:t>    </a:t>
            </a:r>
            <a:r>
              <a:rPr lang="zh-CN" altLang="en-US" b="1" dirty="0">
                <a:solidFill>
                  <a:srgbClr val="0000CC"/>
                </a:solidFill>
              </a:rPr>
              <a:t>文学创作贵独创、新颖、个性，贵与众不同，贵标新立异，反对人云亦云；作文不惧与人同调，具有趋同性，体现普遍性，重规范。</a:t>
            </a:r>
            <a:endParaRPr lang="en-US" altLang="zh-CN" b="1">
              <a:solidFill>
                <a:srgbClr val="0000CC"/>
              </a:solidFill>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a:xfrm>
            <a:off x="2745740" y="151130"/>
            <a:ext cx="6398260" cy="854710"/>
          </a:xfrm>
        </p:spPr>
        <p:txBody>
          <a:bodyPr vert="horz" wrap="square" lIns="68580" tIns="34290" rIns="68580" bIns="34290" anchor="ctr">
            <a:normAutofit fontScale="90000"/>
          </a:bodyPr>
          <a:lstStyle/>
          <a:p>
            <a:r>
              <a:rPr lang="zh-CN" altLang="en-US" b="1" dirty="0">
                <a:solidFill>
                  <a:schemeClr val="bg1"/>
                </a:solidFill>
              </a:rPr>
              <a:t>做好表面文章</a:t>
            </a:r>
            <a:r>
              <a:rPr lang="en-US" altLang="zh-CN" b="1">
                <a:solidFill>
                  <a:schemeClr val="bg1"/>
                </a:solidFill>
              </a:rPr>
              <a:t/>
            </a:r>
            <a:br>
              <a:rPr lang="en-US" altLang="zh-CN" b="1">
                <a:solidFill>
                  <a:schemeClr val="bg1"/>
                </a:solidFill>
              </a:rPr>
            </a:br>
            <a:r>
              <a:rPr lang="en-US" altLang="zh-CN" sz="3000" b="1">
                <a:solidFill>
                  <a:schemeClr val="bg1"/>
                </a:solidFill>
              </a:rPr>
              <a:t>                         ——</a:t>
            </a:r>
            <a:r>
              <a:rPr lang="zh-CN" altLang="en-US" sz="3000" b="1" dirty="0">
                <a:solidFill>
                  <a:schemeClr val="bg1"/>
                </a:solidFill>
              </a:rPr>
              <a:t>考试阅卷的要求</a:t>
            </a:r>
          </a:p>
        </p:txBody>
      </p:sp>
      <p:sp>
        <p:nvSpPr>
          <p:cNvPr id="22530" name="内容占位符 2"/>
          <p:cNvSpPr>
            <a:spLocks noGrp="1"/>
          </p:cNvSpPr>
          <p:nvPr>
            <p:ph idx="4294967295"/>
          </p:nvPr>
        </p:nvSpPr>
        <p:spPr>
          <a:xfrm>
            <a:off x="2486025" y="1057910"/>
            <a:ext cx="4171950" cy="3919220"/>
          </a:xfrm>
          <a:solidFill>
            <a:srgbClr val="FFFF00"/>
          </a:solidFill>
        </p:spPr>
        <p:txBody>
          <a:bodyPr vert="horz" wrap="square" lIns="68580" tIns="34290" rIns="68580" bIns="34290" anchor="t"/>
          <a:lstStyle/>
          <a:p>
            <a:pPr marL="0" indent="0">
              <a:buNone/>
            </a:pPr>
            <a:r>
              <a:rPr lang="en-US" altLang="zh-CN" sz="3300" b="1"/>
              <a:t>1.</a:t>
            </a:r>
            <a:r>
              <a:rPr lang="zh-CN" altLang="en-US" sz="3300" b="1" dirty="0"/>
              <a:t>书写</a:t>
            </a:r>
            <a:endParaRPr lang="en-US" altLang="zh-CN" sz="3300" b="1"/>
          </a:p>
          <a:p>
            <a:pPr marL="0" indent="0">
              <a:buNone/>
            </a:pPr>
            <a:r>
              <a:rPr lang="en-US" altLang="zh-CN" sz="3300" b="1"/>
              <a:t>2.</a:t>
            </a:r>
            <a:r>
              <a:rPr lang="zh-CN" altLang="en-US" sz="3300" b="1" dirty="0"/>
              <a:t>标题</a:t>
            </a:r>
            <a:endParaRPr lang="en-US" altLang="zh-CN" sz="3300" b="1"/>
          </a:p>
          <a:p>
            <a:pPr marL="0" indent="0">
              <a:buNone/>
            </a:pPr>
            <a:r>
              <a:rPr lang="en-US" altLang="zh-CN" sz="3300" b="1"/>
              <a:t>3.</a:t>
            </a:r>
            <a:r>
              <a:rPr lang="zh-CN" altLang="en-US" sz="3300" b="1" dirty="0"/>
              <a:t>字数</a:t>
            </a:r>
            <a:endParaRPr lang="en-US" altLang="zh-CN" sz="3300" b="1"/>
          </a:p>
          <a:p>
            <a:pPr marL="0" indent="0">
              <a:buNone/>
            </a:pPr>
            <a:r>
              <a:rPr lang="en-US" altLang="zh-CN" sz="3300" b="1"/>
              <a:t>4.</a:t>
            </a:r>
            <a:r>
              <a:rPr lang="zh-CN" altLang="en-US" sz="3300" b="1" dirty="0"/>
              <a:t>立意</a:t>
            </a:r>
            <a:endParaRPr lang="en-US" altLang="zh-CN" sz="3300" b="1"/>
          </a:p>
          <a:p>
            <a:pPr marL="0" indent="0">
              <a:buNone/>
            </a:pPr>
            <a:r>
              <a:rPr lang="en-US" altLang="zh-CN" sz="3300" b="1"/>
              <a:t>5.</a:t>
            </a:r>
            <a:r>
              <a:rPr lang="zh-CN" altLang="en-US" sz="3300" b="1" dirty="0"/>
              <a:t>开头</a:t>
            </a:r>
            <a:endParaRPr lang="en-US" altLang="zh-CN" sz="3300" b="1"/>
          </a:p>
          <a:p>
            <a:pPr marL="0" indent="0">
              <a:buNone/>
            </a:pPr>
            <a:r>
              <a:rPr lang="en-US" altLang="zh-CN" sz="3300" b="1"/>
              <a:t>6.</a:t>
            </a:r>
            <a:r>
              <a:rPr lang="zh-CN" altLang="en-US" sz="3300" b="1" dirty="0"/>
              <a:t>层次</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696bd70054a4319c17bb6e535fc4a3a"/>
          <p:cNvPicPr>
            <a:picLocks noChangeAspect="1"/>
          </p:cNvPicPr>
          <p:nvPr/>
        </p:nvPicPr>
        <p:blipFill>
          <a:blip r:embed="rId2" cstate="print"/>
          <a:stretch>
            <a:fillRect/>
          </a:stretch>
        </p:blipFill>
        <p:spPr>
          <a:xfrm>
            <a:off x="1270" y="648970"/>
            <a:ext cx="9143365" cy="4485005"/>
          </a:xfrm>
          <a:prstGeom prst="rect">
            <a:avLst/>
          </a:prstGeom>
        </p:spPr>
      </p:pic>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18" name="文本框 17"/>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人生哲理常识积累</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a:xfrm>
            <a:off x="3490595" y="538480"/>
            <a:ext cx="2163445" cy="4067175"/>
          </a:xfrm>
          <a:solidFill>
            <a:srgbClr val="FFFF00"/>
          </a:solidFill>
        </p:spPr>
        <p:txBody>
          <a:bodyPr vert="horz" wrap="square" lIns="68580" tIns="34290" rIns="68580" bIns="34290" anchor="ctr">
            <a:normAutofit fontScale="90000"/>
          </a:bodyPr>
          <a:lstStyle/>
          <a:p>
            <a:pPr>
              <a:lnSpc>
                <a:spcPct val="135000"/>
              </a:lnSpc>
            </a:pPr>
            <a:r>
              <a:rPr lang="zh-CN" altLang="en-US" sz="3000" b="1" dirty="0"/>
              <a:t>书写是颜值</a:t>
            </a:r>
            <a:r>
              <a:rPr lang="en-US" altLang="zh-CN" sz="3000" b="1"/>
              <a:t/>
            </a:r>
            <a:br>
              <a:rPr lang="en-US" altLang="zh-CN" sz="3000" b="1"/>
            </a:br>
            <a:r>
              <a:rPr lang="zh-CN" altLang="en-US" sz="3000" b="1" dirty="0">
                <a:solidFill>
                  <a:srgbClr val="0000CC"/>
                </a:solidFill>
              </a:rPr>
              <a:t>题目是眼睛</a:t>
            </a:r>
            <a:r>
              <a:rPr lang="en-US" altLang="zh-CN" sz="3000" b="1"/>
              <a:t/>
            </a:r>
            <a:br>
              <a:rPr lang="en-US" altLang="zh-CN" sz="3000" b="1"/>
            </a:br>
            <a:r>
              <a:rPr lang="zh-CN" altLang="en-US" sz="3000" b="1" dirty="0"/>
              <a:t>开端是头脑</a:t>
            </a:r>
            <a:r>
              <a:rPr lang="en-US" altLang="zh-CN" sz="3000" b="1"/>
              <a:t/>
            </a:r>
            <a:br>
              <a:rPr lang="en-US" altLang="zh-CN" sz="3000" b="1"/>
            </a:br>
            <a:r>
              <a:rPr lang="zh-CN" altLang="en-US" sz="3000" b="1" dirty="0">
                <a:solidFill>
                  <a:srgbClr val="0000CC"/>
                </a:solidFill>
              </a:rPr>
              <a:t>立意是灵魂</a:t>
            </a:r>
            <a:r>
              <a:rPr lang="en-US" altLang="zh-CN" sz="3000" b="1"/>
              <a:t/>
            </a:r>
            <a:br>
              <a:rPr lang="en-US" altLang="zh-CN" sz="3000" b="1"/>
            </a:br>
            <a:r>
              <a:rPr lang="zh-CN" altLang="en-US" sz="3000" b="1" dirty="0"/>
              <a:t>语言是风采</a:t>
            </a:r>
            <a:r>
              <a:rPr lang="en-US" altLang="zh-CN" sz="3000" b="1"/>
              <a:t/>
            </a:r>
            <a:br>
              <a:rPr lang="en-US" altLang="zh-CN" sz="3000" b="1"/>
            </a:br>
            <a:r>
              <a:rPr lang="zh-CN" altLang="en-US" sz="3000" b="1" dirty="0">
                <a:solidFill>
                  <a:srgbClr val="0000CC"/>
                </a:solidFill>
              </a:rPr>
              <a:t>材料是血肉</a:t>
            </a:r>
            <a:r>
              <a:rPr lang="en-US" altLang="zh-CN" sz="3000" b="1"/>
              <a:t/>
            </a:r>
            <a:br>
              <a:rPr lang="en-US" altLang="zh-CN" sz="3000" b="1"/>
            </a:br>
            <a:r>
              <a:rPr lang="zh-CN" altLang="en-US" sz="3000" b="1" dirty="0"/>
              <a:t>结构是骨架</a:t>
            </a: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221105" y="427990"/>
            <a:ext cx="6369685" cy="470535"/>
          </a:xfrm>
          <a:prstGeom prst="rect">
            <a:avLst/>
          </a:prstGeom>
        </p:spPr>
        <p:txBody>
          <a:bodyPr vert="horz" wrap="square" lIns="0" tIns="9048" rIns="0" bIns="0" rtlCol="0">
            <a:spAutoFit/>
          </a:bodyPr>
          <a:lstStyle/>
          <a:p>
            <a:pPr marL="12700">
              <a:lnSpc>
                <a:spcPct val="100000"/>
              </a:lnSpc>
              <a:spcBef>
                <a:spcPts val="95"/>
              </a:spcBef>
            </a:pPr>
            <a:r>
              <a:rPr sz="3000" b="1" i="0" spc="-10" dirty="0">
                <a:solidFill>
                  <a:schemeClr val="bg1"/>
                </a:solidFill>
                <a:latin typeface="宋体" panose="02010600030101010101" pitchFamily="2" charset="-122"/>
                <a:ea typeface="宋体" panose="02010600030101010101" pitchFamily="2" charset="-122"/>
                <a:cs typeface="宋体" panose="02010600030101010101" pitchFamily="2" charset="-122"/>
              </a:rPr>
              <a:t>2018</a:t>
            </a:r>
            <a:r>
              <a:rPr sz="3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年高考作文分</a:t>
            </a:r>
            <a:r>
              <a:rPr sz="3000" b="1" i="0" dirty="0">
                <a:solidFill>
                  <a:schemeClr val="bg1"/>
                </a:solidFill>
                <a:latin typeface="宋体" panose="02010600030101010101" pitchFamily="2" charset="-122"/>
                <a:ea typeface="宋体" panose="02010600030101010101" pitchFamily="2" charset="-122"/>
                <a:cs typeface="宋体" panose="02010600030101010101" pitchFamily="2" charset="-122"/>
              </a:rPr>
              <a:t>差</a:t>
            </a:r>
            <a:r>
              <a:rPr sz="3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拉开</a:t>
            </a:r>
            <a:r>
              <a:rPr sz="3000" b="1" i="0" dirty="0">
                <a:solidFill>
                  <a:schemeClr val="bg1"/>
                </a:solidFill>
                <a:latin typeface="宋体" panose="02010600030101010101" pitchFamily="2" charset="-122"/>
                <a:ea typeface="宋体" panose="02010600030101010101" pitchFamily="2" charset="-122"/>
                <a:cs typeface="宋体" panose="02010600030101010101" pitchFamily="2" charset="-122"/>
              </a:rPr>
              <a:t>的</a:t>
            </a:r>
            <a:r>
              <a:rPr sz="3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四个</a:t>
            </a:r>
            <a:r>
              <a:rPr sz="3000" b="1" i="0" dirty="0">
                <a:solidFill>
                  <a:schemeClr val="bg1"/>
                </a:solidFill>
                <a:latin typeface="宋体" panose="02010600030101010101" pitchFamily="2" charset="-122"/>
                <a:ea typeface="宋体" panose="02010600030101010101" pitchFamily="2" charset="-122"/>
                <a:cs typeface="宋体" panose="02010600030101010101" pitchFamily="2" charset="-122"/>
              </a:rPr>
              <a:t>项</a:t>
            </a:r>
            <a:r>
              <a:rPr sz="3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目</a:t>
            </a:r>
          </a:p>
        </p:txBody>
      </p:sp>
      <p:sp>
        <p:nvSpPr>
          <p:cNvPr id="4" name="object 4"/>
          <p:cNvSpPr/>
          <p:nvPr/>
        </p:nvSpPr>
        <p:spPr>
          <a:xfrm>
            <a:off x="290346" y="1332862"/>
            <a:ext cx="652478" cy="621191"/>
          </a:xfrm>
          <a:prstGeom prst="rect">
            <a:avLst/>
          </a:prstGeom>
          <a:blipFill>
            <a:blip r:embed="rId2" cstate="print"/>
            <a:stretch>
              <a:fillRect/>
            </a:stretch>
          </a:blipFill>
        </p:spPr>
        <p:txBody>
          <a:bodyPr wrap="square" lIns="0" tIns="0" rIns="0" bIns="0" rtlCol="0"/>
          <a:lstStyle/>
          <a:p>
            <a:endParaRPr sz="1015"/>
          </a:p>
        </p:txBody>
      </p:sp>
      <p:sp>
        <p:nvSpPr>
          <p:cNvPr id="5" name="object 5"/>
          <p:cNvSpPr/>
          <p:nvPr/>
        </p:nvSpPr>
        <p:spPr>
          <a:xfrm>
            <a:off x="697921" y="1965244"/>
            <a:ext cx="652478" cy="621191"/>
          </a:xfrm>
          <a:prstGeom prst="rect">
            <a:avLst/>
          </a:prstGeom>
          <a:blipFill>
            <a:blip r:embed="rId2" cstate="print"/>
            <a:stretch>
              <a:fillRect/>
            </a:stretch>
          </a:blipFill>
        </p:spPr>
        <p:txBody>
          <a:bodyPr wrap="square" lIns="0" tIns="0" rIns="0" bIns="0" rtlCol="0"/>
          <a:lstStyle/>
          <a:p>
            <a:endParaRPr sz="1015"/>
          </a:p>
        </p:txBody>
      </p:sp>
      <p:sp>
        <p:nvSpPr>
          <p:cNvPr id="6" name="object 6"/>
          <p:cNvSpPr/>
          <p:nvPr/>
        </p:nvSpPr>
        <p:spPr>
          <a:xfrm>
            <a:off x="1276835" y="2597627"/>
            <a:ext cx="652478" cy="621191"/>
          </a:xfrm>
          <a:prstGeom prst="rect">
            <a:avLst/>
          </a:prstGeom>
          <a:blipFill>
            <a:blip r:embed="rId2" cstate="print"/>
            <a:stretch>
              <a:fillRect/>
            </a:stretch>
          </a:blipFill>
        </p:spPr>
        <p:txBody>
          <a:bodyPr wrap="square" lIns="0" tIns="0" rIns="0" bIns="0" rtlCol="0"/>
          <a:lstStyle/>
          <a:p>
            <a:endParaRPr sz="1015"/>
          </a:p>
        </p:txBody>
      </p:sp>
      <p:sp>
        <p:nvSpPr>
          <p:cNvPr id="7" name="object 7"/>
          <p:cNvSpPr/>
          <p:nvPr/>
        </p:nvSpPr>
        <p:spPr>
          <a:xfrm>
            <a:off x="1660400" y="3218818"/>
            <a:ext cx="652478" cy="621191"/>
          </a:xfrm>
          <a:prstGeom prst="rect">
            <a:avLst/>
          </a:prstGeom>
          <a:blipFill>
            <a:blip r:embed="rId2" cstate="print"/>
            <a:stretch>
              <a:fillRect/>
            </a:stretch>
          </a:blipFill>
        </p:spPr>
        <p:txBody>
          <a:bodyPr wrap="square" lIns="0" tIns="0" rIns="0" bIns="0" rtlCol="0"/>
          <a:lstStyle/>
          <a:p>
            <a:endParaRPr sz="1015"/>
          </a:p>
        </p:txBody>
      </p:sp>
      <p:sp>
        <p:nvSpPr>
          <p:cNvPr id="12" name="object 12"/>
          <p:cNvSpPr txBox="1"/>
          <p:nvPr/>
        </p:nvSpPr>
        <p:spPr>
          <a:xfrm>
            <a:off x="1024255" y="1332865"/>
            <a:ext cx="7933055" cy="2372360"/>
          </a:xfrm>
          <a:prstGeom prst="rect">
            <a:avLst/>
          </a:prstGeom>
        </p:spPr>
        <p:txBody>
          <a:bodyPr vert="horz" wrap="square" lIns="0" tIns="9048" rIns="0" bIns="0" rtlCol="0">
            <a:spAutoFit/>
          </a:bodyPr>
          <a:lstStyle/>
          <a:p>
            <a:pPr marL="12700" marR="5080" algn="just">
              <a:lnSpc>
                <a:spcPct val="100000"/>
              </a:lnSpc>
              <a:spcBef>
                <a:spcPts val="95"/>
              </a:spcBef>
            </a:pPr>
            <a:r>
              <a:rPr sz="2100" b="1" dirty="0" err="1">
                <a:solidFill>
                  <a:schemeClr val="bg1"/>
                </a:solidFill>
                <a:latin typeface="楷体" panose="02010609060101010101" charset="-122"/>
                <a:cs typeface="楷体" panose="02010609060101010101" charset="-122"/>
              </a:rPr>
              <a:t>写</a:t>
            </a:r>
            <a:r>
              <a:rPr sz="2100" b="1" spc="-5" dirty="0" err="1">
                <a:solidFill>
                  <a:schemeClr val="bg1"/>
                </a:solidFill>
                <a:latin typeface="楷体" panose="02010609060101010101" charset="-122"/>
                <a:cs typeface="楷体" panose="02010609060101010101" charset="-122"/>
              </a:rPr>
              <a:t>作任务</a:t>
            </a:r>
            <a:r>
              <a:rPr sz="2100" b="1" dirty="0" err="1">
                <a:solidFill>
                  <a:schemeClr val="bg1"/>
                </a:solidFill>
                <a:latin typeface="楷体" panose="02010609060101010101" charset="-122"/>
                <a:cs typeface="楷体" panose="02010609060101010101" charset="-122"/>
              </a:rPr>
              <a:t>完</a:t>
            </a:r>
            <a:r>
              <a:rPr sz="2100" b="1" spc="-5" dirty="0" err="1">
                <a:solidFill>
                  <a:schemeClr val="bg1"/>
                </a:solidFill>
                <a:latin typeface="楷体" panose="02010609060101010101" charset="-122"/>
                <a:cs typeface="楷体" panose="02010609060101010101" charset="-122"/>
              </a:rPr>
              <a:t>成得好</a:t>
            </a:r>
            <a:r>
              <a:rPr sz="2100" b="1" dirty="0" err="1">
                <a:solidFill>
                  <a:schemeClr val="bg1"/>
                </a:solidFill>
                <a:latin typeface="楷体" panose="02010609060101010101" charset="-122"/>
                <a:cs typeface="楷体" panose="02010609060101010101" charset="-122"/>
              </a:rPr>
              <a:t>。</a:t>
            </a:r>
            <a:r>
              <a:rPr sz="2100" spc="-5" dirty="0" err="1">
                <a:solidFill>
                  <a:schemeClr val="bg1"/>
                </a:solidFill>
                <a:latin typeface="楷体" panose="02010609060101010101" charset="-122"/>
                <a:cs typeface="楷体" panose="02010609060101010101" charset="-122"/>
              </a:rPr>
              <a:t>阐释准</a:t>
            </a:r>
            <a:r>
              <a:rPr sz="2100" dirty="0" err="1">
                <a:solidFill>
                  <a:schemeClr val="bg1"/>
                </a:solidFill>
                <a:latin typeface="楷体" panose="02010609060101010101" charset="-122"/>
                <a:cs typeface="楷体" panose="02010609060101010101" charset="-122"/>
              </a:rPr>
              <a:t>确</a:t>
            </a:r>
            <a:r>
              <a:rPr lang="zh-CN" altLang="en-US" sz="2100" dirty="0">
                <a:solidFill>
                  <a:schemeClr val="bg1"/>
                </a:solidFill>
                <a:latin typeface="楷体" panose="02010609060101010101" charset="-122"/>
                <a:cs typeface="楷体" panose="02010609060101010101" charset="-122"/>
              </a:rPr>
              <a:t>，</a:t>
            </a:r>
            <a:r>
              <a:rPr sz="2100" dirty="0" err="1">
                <a:solidFill>
                  <a:schemeClr val="bg1"/>
                </a:solidFill>
                <a:latin typeface="楷体" panose="02010609060101010101" charset="-122"/>
                <a:cs typeface="楷体" panose="02010609060101010101" charset="-122"/>
              </a:rPr>
              <a:t>思</a:t>
            </a:r>
            <a:r>
              <a:rPr sz="2100" spc="-5" dirty="0" err="1">
                <a:solidFill>
                  <a:schemeClr val="bg1"/>
                </a:solidFill>
                <a:latin typeface="楷体" panose="02010609060101010101" charset="-122"/>
                <a:cs typeface="楷体" panose="02010609060101010101" charset="-122"/>
              </a:rPr>
              <a:t>考深刻</a:t>
            </a:r>
            <a:r>
              <a:rPr lang="zh-CN" altLang="en-US" sz="2100" spc="-5" dirty="0">
                <a:solidFill>
                  <a:schemeClr val="bg1"/>
                </a:solidFill>
                <a:latin typeface="楷体" panose="02010609060101010101" charset="-122"/>
                <a:cs typeface="楷体" panose="02010609060101010101" charset="-122"/>
              </a:rPr>
              <a:t>，</a:t>
            </a:r>
            <a:r>
              <a:rPr sz="2100" dirty="0" err="1">
                <a:solidFill>
                  <a:schemeClr val="bg1"/>
                </a:solidFill>
                <a:latin typeface="楷体" panose="02010609060101010101" charset="-122"/>
                <a:cs typeface="楷体" panose="02010609060101010101" charset="-122"/>
              </a:rPr>
              <a:t>定</a:t>
            </a:r>
            <a:r>
              <a:rPr sz="2100" spc="-5" dirty="0" err="1">
                <a:solidFill>
                  <a:schemeClr val="bg1"/>
                </a:solidFill>
                <a:latin typeface="楷体" panose="02010609060101010101" charset="-122"/>
                <a:cs typeface="楷体" panose="02010609060101010101" charset="-122"/>
              </a:rPr>
              <a:t>位明确</a:t>
            </a:r>
            <a:r>
              <a:rPr sz="2100" dirty="0" err="1">
                <a:solidFill>
                  <a:schemeClr val="bg1"/>
                </a:solidFill>
                <a:latin typeface="楷体" panose="02010609060101010101" charset="-122"/>
                <a:cs typeface="楷体" panose="02010609060101010101" charset="-122"/>
              </a:rPr>
              <a:t>，</a:t>
            </a:r>
            <a:r>
              <a:rPr sz="2100" spc="-5" dirty="0" err="1">
                <a:solidFill>
                  <a:schemeClr val="bg1"/>
                </a:solidFill>
                <a:latin typeface="楷体" panose="02010609060101010101" charset="-122"/>
                <a:cs typeface="楷体" panose="02010609060101010101" charset="-122"/>
              </a:rPr>
              <a:t>对象清晰</a:t>
            </a:r>
            <a:r>
              <a:rPr sz="2100" spc="-5" dirty="0">
                <a:solidFill>
                  <a:schemeClr val="bg1"/>
                </a:solidFill>
                <a:latin typeface="楷体" panose="02010609060101010101" charset="-122"/>
                <a:cs typeface="楷体" panose="02010609060101010101" charset="-122"/>
              </a:rPr>
              <a:t>。</a:t>
            </a:r>
            <a:endParaRPr sz="2100" dirty="0">
              <a:solidFill>
                <a:schemeClr val="bg1"/>
              </a:solidFill>
              <a:latin typeface="楷体" panose="02010609060101010101" charset="-122"/>
              <a:cs typeface="楷体" panose="02010609060101010101" charset="-122"/>
            </a:endParaRPr>
          </a:p>
          <a:p>
            <a:pPr>
              <a:lnSpc>
                <a:spcPct val="100000"/>
              </a:lnSpc>
              <a:spcBef>
                <a:spcPts val="15"/>
              </a:spcBef>
            </a:pPr>
            <a:endParaRPr sz="2065" dirty="0">
              <a:latin typeface="Times New Roman" panose="02020603050405020304"/>
              <a:cs typeface="Times New Roman" panose="02020603050405020304"/>
            </a:endParaRPr>
          </a:p>
          <a:p>
            <a:pPr marL="621030">
              <a:lnSpc>
                <a:spcPct val="100000"/>
              </a:lnSpc>
            </a:pPr>
            <a:r>
              <a:rPr sz="2100" b="1" spc="5" dirty="0">
                <a:solidFill>
                  <a:schemeClr val="bg1"/>
                </a:solidFill>
                <a:latin typeface="楷体" panose="02010609060101010101" charset="-122"/>
                <a:cs typeface="楷体" panose="02010609060101010101" charset="-122"/>
              </a:rPr>
              <a:t>思</a:t>
            </a:r>
            <a:r>
              <a:rPr sz="2100" b="1" spc="-5" dirty="0">
                <a:solidFill>
                  <a:schemeClr val="bg1"/>
                </a:solidFill>
                <a:latin typeface="楷体" panose="02010609060101010101" charset="-122"/>
                <a:cs typeface="楷体" panose="02010609060101010101" charset="-122"/>
              </a:rPr>
              <a:t>想内容</a:t>
            </a:r>
            <a:r>
              <a:rPr sz="2100" b="1" spc="10" dirty="0">
                <a:solidFill>
                  <a:schemeClr val="bg1"/>
                </a:solidFill>
                <a:latin typeface="楷体" panose="02010609060101010101" charset="-122"/>
                <a:cs typeface="楷体" panose="02010609060101010101" charset="-122"/>
              </a:rPr>
              <a:t>好</a:t>
            </a:r>
            <a:r>
              <a:rPr sz="2100" b="1" spc="-5" dirty="0">
                <a:solidFill>
                  <a:schemeClr val="bg1"/>
                </a:solidFill>
                <a:latin typeface="楷体" panose="02010609060101010101" charset="-122"/>
                <a:cs typeface="楷体" panose="02010609060101010101" charset="-122"/>
              </a:rPr>
              <a:t>。</a:t>
            </a:r>
            <a:r>
              <a:rPr sz="2100" spc="-5" dirty="0">
                <a:solidFill>
                  <a:schemeClr val="bg1"/>
                </a:solidFill>
                <a:latin typeface="楷体" panose="02010609060101010101" charset="-122"/>
                <a:cs typeface="楷体" panose="02010609060101010101" charset="-122"/>
              </a:rPr>
              <a:t>中心</a:t>
            </a:r>
            <a:r>
              <a:rPr sz="2100" spc="10" dirty="0">
                <a:solidFill>
                  <a:schemeClr val="bg1"/>
                </a:solidFill>
                <a:latin typeface="楷体" panose="02010609060101010101" charset="-122"/>
                <a:cs typeface="楷体" panose="02010609060101010101" charset="-122"/>
              </a:rPr>
              <a:t>突</a:t>
            </a:r>
            <a:r>
              <a:rPr sz="2100" spc="-5" dirty="0">
                <a:solidFill>
                  <a:schemeClr val="bg1"/>
                </a:solidFill>
                <a:latin typeface="楷体" panose="02010609060101010101" charset="-122"/>
                <a:cs typeface="楷体" panose="02010609060101010101" charset="-122"/>
              </a:rPr>
              <a:t>出，内</a:t>
            </a:r>
            <a:r>
              <a:rPr sz="2100" spc="10" dirty="0">
                <a:solidFill>
                  <a:schemeClr val="bg1"/>
                </a:solidFill>
                <a:latin typeface="楷体" panose="02010609060101010101" charset="-122"/>
                <a:cs typeface="楷体" panose="02010609060101010101" charset="-122"/>
              </a:rPr>
              <a:t>容</a:t>
            </a:r>
            <a:r>
              <a:rPr sz="2100" spc="-5" dirty="0">
                <a:solidFill>
                  <a:schemeClr val="bg1"/>
                </a:solidFill>
                <a:latin typeface="楷体" panose="02010609060101010101" charset="-122"/>
                <a:cs typeface="楷体" panose="02010609060101010101" charset="-122"/>
              </a:rPr>
              <a:t>充实。</a:t>
            </a:r>
            <a:endParaRPr sz="2100" dirty="0">
              <a:solidFill>
                <a:schemeClr val="bg1"/>
              </a:solidFill>
              <a:latin typeface="楷体" panose="02010609060101010101" charset="-122"/>
              <a:cs typeface="楷体" panose="02010609060101010101" charset="-122"/>
            </a:endParaRPr>
          </a:p>
          <a:p>
            <a:pPr marL="1967230" indent="-628650">
              <a:lnSpc>
                <a:spcPct val="100000"/>
              </a:lnSpc>
            </a:pPr>
            <a:endParaRPr lang="en-US" altLang="zh-CN" sz="2775" dirty="0">
              <a:latin typeface="Times New Roman" panose="02020603050405020304"/>
              <a:cs typeface="Times New Roman" panose="02020603050405020304"/>
            </a:endParaRPr>
          </a:p>
          <a:p>
            <a:pPr marL="1967230" indent="-628650">
              <a:lnSpc>
                <a:spcPct val="100000"/>
              </a:lnSpc>
            </a:pPr>
            <a:r>
              <a:rPr sz="2100" b="1" dirty="0" err="1">
                <a:solidFill>
                  <a:schemeClr val="bg1"/>
                </a:solidFill>
                <a:latin typeface="楷体" panose="02010609060101010101" charset="-122"/>
                <a:cs typeface="楷体" panose="02010609060101010101" charset="-122"/>
              </a:rPr>
              <a:t>表</a:t>
            </a:r>
            <a:r>
              <a:rPr sz="2100" b="1" spc="-5" dirty="0" err="1">
                <a:solidFill>
                  <a:schemeClr val="bg1"/>
                </a:solidFill>
                <a:latin typeface="楷体" panose="02010609060101010101" charset="-122"/>
                <a:cs typeface="楷体" panose="02010609060101010101" charset="-122"/>
              </a:rPr>
              <a:t>达好。</a:t>
            </a:r>
            <a:r>
              <a:rPr sz="2100" dirty="0" err="1">
                <a:solidFill>
                  <a:schemeClr val="bg1"/>
                </a:solidFill>
                <a:latin typeface="楷体" panose="02010609060101010101" charset="-122"/>
                <a:cs typeface="楷体" panose="02010609060101010101" charset="-122"/>
              </a:rPr>
              <a:t>文</a:t>
            </a:r>
            <a:r>
              <a:rPr sz="2100" spc="-5" dirty="0" err="1">
                <a:solidFill>
                  <a:schemeClr val="bg1"/>
                </a:solidFill>
                <a:latin typeface="楷体" panose="02010609060101010101" charset="-122"/>
                <a:cs typeface="楷体" panose="02010609060101010101" charset="-122"/>
              </a:rPr>
              <a:t>体规范</a:t>
            </a:r>
            <a:r>
              <a:rPr sz="2100" dirty="0" err="1">
                <a:solidFill>
                  <a:schemeClr val="bg1"/>
                </a:solidFill>
                <a:latin typeface="楷体" panose="02010609060101010101" charset="-122"/>
                <a:cs typeface="楷体" panose="02010609060101010101" charset="-122"/>
              </a:rPr>
              <a:t>，</a:t>
            </a:r>
            <a:r>
              <a:rPr sz="2100" spc="-5" dirty="0" err="1">
                <a:solidFill>
                  <a:schemeClr val="bg1"/>
                </a:solidFill>
                <a:latin typeface="楷体" panose="02010609060101010101" charset="-122"/>
                <a:cs typeface="楷体" panose="02010609060101010101" charset="-122"/>
              </a:rPr>
              <a:t>结构严</a:t>
            </a:r>
            <a:r>
              <a:rPr sz="2100" dirty="0" err="1">
                <a:solidFill>
                  <a:schemeClr val="bg1"/>
                </a:solidFill>
                <a:latin typeface="楷体" panose="02010609060101010101" charset="-122"/>
                <a:cs typeface="楷体" panose="02010609060101010101" charset="-122"/>
              </a:rPr>
              <a:t>谨</a:t>
            </a:r>
            <a:r>
              <a:rPr sz="2100" spc="-5" dirty="0" err="1">
                <a:solidFill>
                  <a:schemeClr val="bg1"/>
                </a:solidFill>
                <a:latin typeface="楷体" panose="02010609060101010101" charset="-122"/>
                <a:cs typeface="楷体" panose="02010609060101010101" charset="-122"/>
              </a:rPr>
              <a:t>，语言</a:t>
            </a:r>
            <a:r>
              <a:rPr sz="2100" dirty="0" err="1">
                <a:solidFill>
                  <a:schemeClr val="bg1"/>
                </a:solidFill>
                <a:latin typeface="楷体" panose="02010609060101010101" charset="-122"/>
                <a:cs typeface="楷体" panose="02010609060101010101" charset="-122"/>
              </a:rPr>
              <a:t>流</a:t>
            </a:r>
            <a:r>
              <a:rPr sz="2100" spc="-5" dirty="0" err="1">
                <a:solidFill>
                  <a:schemeClr val="bg1"/>
                </a:solidFill>
                <a:latin typeface="楷体" panose="02010609060101010101" charset="-122"/>
                <a:cs typeface="楷体" panose="02010609060101010101" charset="-122"/>
              </a:rPr>
              <a:t>畅</a:t>
            </a:r>
            <a:r>
              <a:rPr lang="zh-CN" sz="2100" spc="-5" dirty="0" err="1">
                <a:solidFill>
                  <a:schemeClr val="bg1"/>
                </a:solidFill>
                <a:latin typeface="楷体" panose="02010609060101010101" charset="-122"/>
                <a:cs typeface="楷体" panose="02010609060101010101" charset="-122"/>
              </a:rPr>
              <a:t>。</a:t>
            </a:r>
            <a:endParaRPr lang="en-US" altLang="zh-CN" sz="2100" spc="-5" dirty="0">
              <a:solidFill>
                <a:schemeClr val="bg1"/>
              </a:solidFill>
              <a:latin typeface="楷体" panose="02010609060101010101" charset="-122"/>
              <a:cs typeface="楷体" panose="02010609060101010101" charset="-122"/>
            </a:endParaRPr>
          </a:p>
          <a:p>
            <a:pPr marL="1967230" indent="-628650">
              <a:lnSpc>
                <a:spcPct val="100000"/>
              </a:lnSpc>
            </a:pPr>
            <a:r>
              <a:rPr lang="en-US" altLang="zh-CN" sz="2100" b="1" spc="-5" dirty="0">
                <a:solidFill>
                  <a:schemeClr val="bg1"/>
                </a:solidFill>
                <a:latin typeface="楷体" panose="02010609060101010101" charset="-122"/>
                <a:cs typeface="楷体" panose="02010609060101010101" charset="-122"/>
              </a:rPr>
              <a:t>  </a:t>
            </a:r>
          </a:p>
          <a:p>
            <a:pPr marL="1967230" indent="-628650">
              <a:lnSpc>
                <a:spcPct val="100000"/>
              </a:lnSpc>
            </a:pPr>
            <a:r>
              <a:rPr lang="en-US" altLang="zh-CN" sz="2100" b="1" spc="-5" dirty="0">
                <a:solidFill>
                  <a:schemeClr val="bg1"/>
                </a:solidFill>
                <a:latin typeface="楷体" panose="02010609060101010101" charset="-122"/>
                <a:cs typeface="楷体" panose="02010609060101010101" charset="-122"/>
              </a:rPr>
              <a:t>  </a:t>
            </a:r>
            <a:r>
              <a:rPr sz="2100" b="1" dirty="0" err="1">
                <a:solidFill>
                  <a:schemeClr val="bg1"/>
                </a:solidFill>
                <a:latin typeface="楷体" panose="02010609060101010101" charset="-122"/>
                <a:cs typeface="楷体" panose="02010609060101010101" charset="-122"/>
              </a:rPr>
              <a:t>有</a:t>
            </a:r>
            <a:r>
              <a:rPr sz="2100" b="1" spc="-5" dirty="0" err="1">
                <a:solidFill>
                  <a:schemeClr val="bg1"/>
                </a:solidFill>
                <a:latin typeface="楷体" panose="02010609060101010101" charset="-122"/>
                <a:cs typeface="楷体" panose="02010609060101010101" charset="-122"/>
              </a:rPr>
              <a:t>亮点。</a:t>
            </a:r>
            <a:r>
              <a:rPr sz="2100" dirty="0" err="1">
                <a:solidFill>
                  <a:schemeClr val="bg1"/>
                </a:solidFill>
                <a:latin typeface="楷体" panose="02010609060101010101" charset="-122"/>
                <a:cs typeface="楷体" panose="02010609060101010101" charset="-122"/>
              </a:rPr>
              <a:t>或</a:t>
            </a:r>
            <a:r>
              <a:rPr sz="2100" spc="-5" dirty="0" err="1">
                <a:solidFill>
                  <a:schemeClr val="bg1"/>
                </a:solidFill>
                <a:latin typeface="楷体" panose="02010609060101010101" charset="-122"/>
                <a:cs typeface="楷体" panose="02010609060101010101" charset="-122"/>
              </a:rPr>
              <a:t>者思考</a:t>
            </a:r>
            <a:r>
              <a:rPr sz="2100" dirty="0" err="1">
                <a:solidFill>
                  <a:schemeClr val="bg1"/>
                </a:solidFill>
                <a:latin typeface="楷体" panose="02010609060101010101" charset="-122"/>
                <a:cs typeface="楷体" panose="02010609060101010101" charset="-122"/>
              </a:rPr>
              <a:t>深</a:t>
            </a:r>
            <a:r>
              <a:rPr sz="2100" spc="-5" dirty="0" err="1">
                <a:solidFill>
                  <a:schemeClr val="bg1"/>
                </a:solidFill>
                <a:latin typeface="楷体" panose="02010609060101010101" charset="-122"/>
                <a:cs typeface="楷体" panose="02010609060101010101" charset="-122"/>
              </a:rPr>
              <a:t>刻，或</a:t>
            </a:r>
            <a:r>
              <a:rPr sz="2100" dirty="0" err="1">
                <a:solidFill>
                  <a:schemeClr val="bg1"/>
                </a:solidFill>
                <a:latin typeface="楷体" panose="02010609060101010101" charset="-122"/>
                <a:cs typeface="楷体" panose="02010609060101010101" charset="-122"/>
              </a:rPr>
              <a:t>者</a:t>
            </a:r>
            <a:r>
              <a:rPr sz="2100" spc="-5" dirty="0" err="1">
                <a:solidFill>
                  <a:schemeClr val="bg1"/>
                </a:solidFill>
                <a:latin typeface="楷体" panose="02010609060101010101" charset="-122"/>
                <a:cs typeface="楷体" panose="02010609060101010101" charset="-122"/>
              </a:rPr>
              <a:t>联想丰</a:t>
            </a:r>
            <a:r>
              <a:rPr sz="2100" dirty="0" err="1">
                <a:solidFill>
                  <a:schemeClr val="bg1"/>
                </a:solidFill>
                <a:latin typeface="楷体" panose="02010609060101010101" charset="-122"/>
                <a:cs typeface="楷体" panose="02010609060101010101" charset="-122"/>
              </a:rPr>
              <a:t>富</a:t>
            </a:r>
            <a:r>
              <a:rPr sz="2100" spc="-5" dirty="0" err="1">
                <a:solidFill>
                  <a:schemeClr val="bg1"/>
                </a:solidFill>
                <a:latin typeface="楷体" panose="02010609060101010101" charset="-122"/>
                <a:cs typeface="楷体" panose="02010609060101010101" charset="-122"/>
              </a:rPr>
              <a:t>，或者</a:t>
            </a:r>
            <a:r>
              <a:rPr sz="2100" dirty="0" err="1">
                <a:solidFill>
                  <a:schemeClr val="bg1"/>
                </a:solidFill>
                <a:latin typeface="楷体" panose="02010609060101010101" charset="-122"/>
                <a:cs typeface="楷体" panose="02010609060101010101" charset="-122"/>
              </a:rPr>
              <a:t>有</a:t>
            </a:r>
            <a:r>
              <a:rPr sz="2100" spc="-5" dirty="0" err="1">
                <a:solidFill>
                  <a:schemeClr val="bg1"/>
                </a:solidFill>
                <a:latin typeface="楷体" panose="02010609060101010101" charset="-122"/>
                <a:cs typeface="楷体" panose="02010609060101010101" charset="-122"/>
              </a:rPr>
              <a:t>文采</a:t>
            </a:r>
            <a:r>
              <a:rPr lang="zh-CN" sz="2100" spc="-5" dirty="0" err="1">
                <a:solidFill>
                  <a:schemeClr val="bg1"/>
                </a:solidFill>
                <a:latin typeface="楷体" panose="02010609060101010101" charset="-122"/>
                <a:cs typeface="楷体" panose="02010609060101010101" charset="-122"/>
              </a:rPr>
              <a:t>。</a:t>
            </a: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33876" y="1274445"/>
            <a:ext cx="7826216" cy="3017044"/>
          </a:xfrm>
          <a:prstGeom prst="rect">
            <a:avLst/>
          </a:prstGeom>
          <a:blipFill>
            <a:blip r:embed="rId2" cstate="print"/>
            <a:stretch>
              <a:fillRect/>
            </a:stretch>
          </a:blipFill>
        </p:spPr>
        <p:txBody>
          <a:bodyPr wrap="square" lIns="0" tIns="0" rIns="0" bIns="0" rtlCol="0"/>
          <a:lstStyle/>
          <a:p>
            <a:endParaRPr sz="1015" dirty="0"/>
          </a:p>
        </p:txBody>
      </p:sp>
      <p:sp>
        <p:nvSpPr>
          <p:cNvPr id="4" name="object 4"/>
          <p:cNvSpPr txBox="1"/>
          <p:nvPr/>
        </p:nvSpPr>
        <p:spPr>
          <a:xfrm>
            <a:off x="1045369" y="2552224"/>
            <a:ext cx="1281143" cy="654685"/>
          </a:xfrm>
          <a:prstGeom prst="rect">
            <a:avLst/>
          </a:prstGeom>
        </p:spPr>
        <p:txBody>
          <a:bodyPr vert="horz" wrap="square" lIns="0" tIns="9048" rIns="0" bIns="0" rtlCol="0">
            <a:spAutoFit/>
          </a:bodyPr>
          <a:lstStyle/>
          <a:p>
            <a:pPr marL="12700" marR="5080" algn="ctr">
              <a:lnSpc>
                <a:spcPct val="100000"/>
              </a:lnSpc>
              <a:spcBef>
                <a:spcPts val="95"/>
              </a:spcBef>
            </a:pPr>
            <a:r>
              <a:rPr sz="2100" b="1" dirty="0" err="1">
                <a:solidFill>
                  <a:schemeClr val="bg1"/>
                </a:solidFill>
                <a:latin typeface="楷体" panose="02010609060101010101" charset="-122"/>
                <a:cs typeface="楷体" panose="02010609060101010101" charset="-122"/>
              </a:rPr>
              <a:t>审</a:t>
            </a:r>
            <a:r>
              <a:rPr sz="2100" b="1" spc="-5" dirty="0" err="1">
                <a:solidFill>
                  <a:schemeClr val="bg1"/>
                </a:solidFill>
                <a:latin typeface="楷体" panose="02010609060101010101" charset="-122"/>
                <a:cs typeface="楷体" panose="02010609060101010101" charset="-122"/>
              </a:rPr>
              <a:t>题立</a:t>
            </a:r>
            <a:r>
              <a:rPr sz="2100" b="1" dirty="0" err="1">
                <a:solidFill>
                  <a:schemeClr val="bg1"/>
                </a:solidFill>
                <a:latin typeface="楷体" panose="02010609060101010101" charset="-122"/>
                <a:cs typeface="楷体" panose="02010609060101010101" charset="-122"/>
              </a:rPr>
              <a:t>意</a:t>
            </a:r>
            <a:r>
              <a:rPr sz="2100" b="1" spc="-5" dirty="0" err="1">
                <a:solidFill>
                  <a:schemeClr val="bg1"/>
                </a:solidFill>
                <a:latin typeface="楷体" panose="02010609060101010101" charset="-122"/>
                <a:cs typeface="楷体" panose="02010609060101010101" charset="-122"/>
              </a:rPr>
              <a:t>准</a:t>
            </a:r>
            <a:r>
              <a:rPr sz="2100" b="1" dirty="0" err="1">
                <a:solidFill>
                  <a:schemeClr val="bg1"/>
                </a:solidFill>
                <a:latin typeface="楷体" panose="02010609060101010101" charset="-122"/>
                <a:cs typeface="楷体" panose="02010609060101010101" charset="-122"/>
              </a:rPr>
              <a:t>确性</a:t>
            </a:r>
            <a:endParaRPr sz="2100" b="1" dirty="0">
              <a:solidFill>
                <a:schemeClr val="bg1"/>
              </a:solidFill>
              <a:latin typeface="楷体" panose="02010609060101010101" charset="-122"/>
              <a:cs typeface="楷体" panose="02010609060101010101" charset="-122"/>
            </a:endParaRPr>
          </a:p>
        </p:txBody>
      </p:sp>
      <p:sp>
        <p:nvSpPr>
          <p:cNvPr id="5" name="object 5"/>
          <p:cNvSpPr txBox="1"/>
          <p:nvPr/>
        </p:nvSpPr>
        <p:spPr>
          <a:xfrm>
            <a:off x="3568541" y="2552224"/>
            <a:ext cx="1145249" cy="654685"/>
          </a:xfrm>
          <a:prstGeom prst="rect">
            <a:avLst/>
          </a:prstGeom>
        </p:spPr>
        <p:txBody>
          <a:bodyPr vert="horz" wrap="square" lIns="0" tIns="9048" rIns="0" bIns="0" rtlCol="0">
            <a:spAutoFit/>
          </a:bodyPr>
          <a:lstStyle/>
          <a:p>
            <a:pPr marL="12700" marR="5080" algn="ctr">
              <a:lnSpc>
                <a:spcPct val="100000"/>
              </a:lnSpc>
              <a:spcBef>
                <a:spcPts val="95"/>
              </a:spcBef>
            </a:pPr>
            <a:r>
              <a:rPr sz="2100" b="1" dirty="0" err="1">
                <a:solidFill>
                  <a:srgbClr val="FF0000"/>
                </a:solidFill>
                <a:latin typeface="楷体" panose="02010609060101010101" charset="-122"/>
                <a:cs typeface="楷体" panose="02010609060101010101" charset="-122"/>
              </a:rPr>
              <a:t>思</a:t>
            </a:r>
            <a:r>
              <a:rPr sz="2100" b="1" spc="-5" dirty="0" err="1">
                <a:solidFill>
                  <a:srgbClr val="FF0000"/>
                </a:solidFill>
                <a:latin typeface="楷体" panose="02010609060101010101" charset="-122"/>
                <a:cs typeface="楷体" panose="02010609060101010101" charset="-122"/>
              </a:rPr>
              <a:t>考的</a:t>
            </a:r>
            <a:r>
              <a:rPr sz="2100" b="1" spc="-5" dirty="0">
                <a:solidFill>
                  <a:srgbClr val="FF0000"/>
                </a:solidFill>
                <a:latin typeface="楷体" panose="02010609060101010101" charset="-122"/>
                <a:cs typeface="楷体" panose="02010609060101010101" charset="-122"/>
              </a:rPr>
              <a:t> </a:t>
            </a:r>
            <a:r>
              <a:rPr sz="2100" b="1" dirty="0" err="1">
                <a:solidFill>
                  <a:srgbClr val="FF0000"/>
                </a:solidFill>
                <a:latin typeface="楷体" panose="02010609060101010101" charset="-122"/>
                <a:cs typeface="楷体" panose="02010609060101010101" charset="-122"/>
              </a:rPr>
              <a:t>深</a:t>
            </a:r>
            <a:r>
              <a:rPr sz="2100" b="1" spc="-5" dirty="0" err="1">
                <a:solidFill>
                  <a:srgbClr val="FF0000"/>
                </a:solidFill>
                <a:latin typeface="楷体" panose="02010609060101010101" charset="-122"/>
                <a:cs typeface="楷体" panose="02010609060101010101" charset="-122"/>
              </a:rPr>
              <a:t>度</a:t>
            </a:r>
            <a:r>
              <a:rPr sz="2100" b="1" spc="5" dirty="0" err="1">
                <a:solidFill>
                  <a:srgbClr val="FF0000"/>
                </a:solidFill>
                <a:latin typeface="楷体" panose="02010609060101010101" charset="-122"/>
                <a:cs typeface="楷体" panose="02010609060101010101" charset="-122"/>
              </a:rPr>
              <a:t>广度</a:t>
            </a:r>
            <a:endParaRPr sz="2100" b="1" dirty="0">
              <a:latin typeface="楷体" panose="02010609060101010101" charset="-122"/>
              <a:cs typeface="楷体" panose="02010609060101010101" charset="-122"/>
            </a:endParaRPr>
          </a:p>
        </p:txBody>
      </p:sp>
      <p:sp>
        <p:nvSpPr>
          <p:cNvPr id="6" name="object 6"/>
          <p:cNvSpPr txBox="1"/>
          <p:nvPr/>
        </p:nvSpPr>
        <p:spPr>
          <a:xfrm>
            <a:off x="6068378" y="2552224"/>
            <a:ext cx="1379696" cy="667385"/>
          </a:xfrm>
          <a:prstGeom prst="rect">
            <a:avLst/>
          </a:prstGeom>
        </p:spPr>
        <p:txBody>
          <a:bodyPr vert="horz" wrap="square" lIns="0" tIns="9048" rIns="0" bIns="0" rtlCol="0">
            <a:spAutoFit/>
          </a:bodyPr>
          <a:lstStyle/>
          <a:p>
            <a:pPr marL="12700" marR="5080" algn="ctr">
              <a:lnSpc>
                <a:spcPct val="100000"/>
              </a:lnSpc>
              <a:spcBef>
                <a:spcPts val="95"/>
              </a:spcBef>
            </a:pPr>
            <a:r>
              <a:rPr sz="2100" b="1" dirty="0" err="1">
                <a:solidFill>
                  <a:srgbClr val="FFFF00"/>
                </a:solidFill>
                <a:latin typeface="楷体" panose="02010609060101010101" charset="-122"/>
                <a:cs typeface="楷体" panose="02010609060101010101" charset="-122"/>
              </a:rPr>
              <a:t>语</a:t>
            </a:r>
            <a:r>
              <a:rPr sz="2100" b="1" spc="-5" dirty="0" err="1">
                <a:solidFill>
                  <a:srgbClr val="FFFF00"/>
                </a:solidFill>
                <a:latin typeface="楷体" panose="02010609060101010101" charset="-122"/>
                <a:cs typeface="楷体" panose="02010609060101010101" charset="-122"/>
              </a:rPr>
              <a:t>言篇</a:t>
            </a:r>
            <a:r>
              <a:rPr sz="2100" b="1" dirty="0" err="1">
                <a:solidFill>
                  <a:srgbClr val="FFFF00"/>
                </a:solidFill>
                <a:latin typeface="楷体" panose="02010609060101010101" charset="-122"/>
                <a:cs typeface="楷体" panose="02010609060101010101" charset="-122"/>
              </a:rPr>
              <a:t>章</a:t>
            </a:r>
            <a:endParaRPr lang="en-US" altLang="zh-CN" sz="2100" b="1" dirty="0">
              <a:solidFill>
                <a:srgbClr val="FFFF00"/>
              </a:solidFill>
              <a:latin typeface="楷体" panose="02010609060101010101" charset="-122"/>
              <a:cs typeface="楷体" panose="02010609060101010101" charset="-122"/>
            </a:endParaRPr>
          </a:p>
          <a:p>
            <a:pPr marL="12700" marR="5080" algn="ctr">
              <a:lnSpc>
                <a:spcPct val="100000"/>
              </a:lnSpc>
              <a:spcBef>
                <a:spcPts val="95"/>
              </a:spcBef>
            </a:pPr>
            <a:r>
              <a:rPr sz="2100" b="1" spc="-5" dirty="0" err="1">
                <a:solidFill>
                  <a:srgbClr val="FFFF00"/>
                </a:solidFill>
                <a:latin typeface="楷体" panose="02010609060101010101" charset="-122"/>
                <a:cs typeface="楷体" panose="02010609060101010101" charset="-122"/>
              </a:rPr>
              <a:t>表</a:t>
            </a:r>
            <a:r>
              <a:rPr sz="2100" b="1" spc="5" dirty="0" err="1">
                <a:solidFill>
                  <a:srgbClr val="FFFF00"/>
                </a:solidFill>
                <a:latin typeface="楷体" panose="02010609060101010101" charset="-122"/>
                <a:cs typeface="楷体" panose="02010609060101010101" charset="-122"/>
              </a:rPr>
              <a:t>现力</a:t>
            </a:r>
            <a:endParaRPr sz="2100" b="1" dirty="0">
              <a:latin typeface="楷体" panose="02010609060101010101" charset="-122"/>
              <a:cs typeface="楷体" panose="02010609060101010101" charset="-122"/>
            </a:endParaRPr>
          </a:p>
        </p:txBody>
      </p:sp>
      <p:sp>
        <p:nvSpPr>
          <p:cNvPr id="10" name="object 10"/>
          <p:cNvSpPr txBox="1">
            <a:spLocks noGrp="1"/>
          </p:cNvSpPr>
          <p:nvPr>
            <p:ph type="title" idx="4294967295"/>
          </p:nvPr>
        </p:nvSpPr>
        <p:spPr>
          <a:xfrm>
            <a:off x="1677670" y="554990"/>
            <a:ext cx="5770880" cy="470535"/>
          </a:xfrm>
          <a:prstGeom prst="rect">
            <a:avLst/>
          </a:prstGeom>
        </p:spPr>
        <p:txBody>
          <a:bodyPr vert="horz" wrap="square" lIns="0" tIns="9048" rIns="0" bIns="0" rtlCol="0">
            <a:spAutoFit/>
          </a:bodyPr>
          <a:lstStyle/>
          <a:p>
            <a:pPr marL="12700">
              <a:lnSpc>
                <a:spcPct val="100000"/>
              </a:lnSpc>
              <a:spcBef>
                <a:spcPts val="95"/>
              </a:spcBef>
            </a:pPr>
            <a:r>
              <a:rPr sz="3000" b="1" i="0" dirty="0">
                <a:solidFill>
                  <a:srgbClr val="FFFF00"/>
                </a:solidFill>
                <a:latin typeface="楷体" panose="02010609060101010101" charset="-122"/>
                <a:cs typeface="楷体" panose="02010609060101010101" charset="-122"/>
              </a:rPr>
              <a:t>高</a:t>
            </a:r>
            <a:r>
              <a:rPr sz="3000" b="1" i="0" spc="-5" dirty="0">
                <a:solidFill>
                  <a:srgbClr val="FFFF00"/>
                </a:solidFill>
                <a:latin typeface="楷体" panose="02010609060101010101" charset="-122"/>
                <a:cs typeface="楷体" panose="02010609060101010101" charset="-122"/>
              </a:rPr>
              <a:t>考作文</a:t>
            </a:r>
            <a:r>
              <a:rPr sz="3000" b="1" i="0" dirty="0">
                <a:solidFill>
                  <a:srgbClr val="FFFF00"/>
                </a:solidFill>
                <a:latin typeface="楷体" panose="02010609060101010101" charset="-122"/>
                <a:cs typeface="楷体" panose="02010609060101010101" charset="-122"/>
              </a:rPr>
              <a:t>评</a:t>
            </a:r>
            <a:r>
              <a:rPr sz="3000" b="1" i="0" spc="-5" dirty="0">
                <a:solidFill>
                  <a:srgbClr val="FFFF00"/>
                </a:solidFill>
                <a:latin typeface="楷体" panose="02010609060101010101" charset="-122"/>
                <a:cs typeface="楷体" panose="02010609060101010101" charset="-122"/>
              </a:rPr>
              <a:t>分的三</a:t>
            </a:r>
            <a:r>
              <a:rPr sz="3000" b="1" i="0" dirty="0">
                <a:solidFill>
                  <a:srgbClr val="FFFF00"/>
                </a:solidFill>
                <a:latin typeface="楷体" panose="02010609060101010101" charset="-122"/>
                <a:cs typeface="楷体" panose="02010609060101010101" charset="-122"/>
              </a:rPr>
              <a:t>个</a:t>
            </a:r>
            <a:r>
              <a:rPr sz="3000" b="1" i="0" spc="-5" dirty="0">
                <a:solidFill>
                  <a:srgbClr val="FFFF00"/>
                </a:solidFill>
                <a:latin typeface="楷体" panose="02010609060101010101" charset="-122"/>
                <a:cs typeface="楷体" panose="02010609060101010101" charset="-122"/>
              </a:rPr>
              <a:t>主要采</a:t>
            </a:r>
            <a:r>
              <a:rPr sz="3000" b="1" i="0" dirty="0">
                <a:solidFill>
                  <a:srgbClr val="FFFF00"/>
                </a:solidFill>
                <a:latin typeface="楷体" panose="02010609060101010101" charset="-122"/>
                <a:cs typeface="楷体" panose="02010609060101010101" charset="-122"/>
              </a:rPr>
              <a:t>分</a:t>
            </a:r>
            <a:r>
              <a:rPr sz="3000" b="1" i="0" spc="-5" dirty="0">
                <a:solidFill>
                  <a:srgbClr val="FFFF00"/>
                </a:solidFill>
                <a:latin typeface="楷体" panose="02010609060101010101" charset="-122"/>
                <a:cs typeface="楷体" panose="02010609060101010101" charset="-122"/>
              </a:rPr>
              <a:t>点</a:t>
            </a: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83078" y="690801"/>
            <a:ext cx="2468244" cy="2022516"/>
            <a:chOff x="2083843" y="1396091"/>
            <a:chExt cx="1956038" cy="1697097"/>
          </a:xfrm>
        </p:grpSpPr>
        <p:sp>
          <p:nvSpPr>
            <p:cNvPr id="19" name="任意多边形 18"/>
            <p:cNvSpPr/>
            <p:nvPr>
              <p:custDataLst>
                <p:tags r:id="rId8"/>
              </p:custDataLst>
            </p:nvPr>
          </p:nvSpPr>
          <p:spPr>
            <a:xfrm>
              <a:off x="2083843" y="1668781"/>
              <a:ext cx="1727817" cy="40364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405000" tIns="0" rIns="189000" bIns="0" numCol="1" spcCol="0" rtlCol="0" fromWordArt="0" anchor="ctr" anchorCtr="0" forceAA="0" compatLnSpc="1">
              <a:normAutofit/>
            </a:bodyPr>
            <a:lstStyle/>
            <a:p>
              <a:pPr algn="ctr" fontAlgn="base"/>
              <a:r>
                <a:rPr lang="en-US" altLang="zh-CN" sz="1800" b="1" strike="noStrike" noProof="1">
                  <a:solidFill>
                    <a:sysClr val="window" lastClr="FFFFFF"/>
                  </a:solidFill>
                  <a:latin typeface="Calibri Light" panose="020F0302020204030204" charset="0"/>
                  <a:ea typeface="+mn-ea"/>
                  <a:cs typeface="+mn-ea"/>
                  <a:sym typeface="Arial" panose="020B0604020202020204" pitchFamily="34" charset="0"/>
                </a:rPr>
                <a:t>符合题意：</a:t>
              </a:r>
            </a:p>
          </p:txBody>
        </p:sp>
        <p:sp>
          <p:nvSpPr>
            <p:cNvPr id="20" name="椭圆 19"/>
            <p:cNvSpPr/>
            <p:nvPr>
              <p:custDataLst>
                <p:tags r:id="rId9"/>
              </p:custDataLst>
            </p:nvPr>
          </p:nvSpPr>
          <p:spPr>
            <a:xfrm>
              <a:off x="2087729" y="1396091"/>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1800" b="1" strike="noStrike" noProof="1">
                  <a:solidFill>
                    <a:srgbClr val="92278F"/>
                  </a:solidFill>
                  <a:sym typeface="Arial" panose="020B0604020202020204" pitchFamily="34" charset="0"/>
                </a:rPr>
                <a:t>1</a:t>
              </a:r>
              <a:endParaRPr lang="zh-CN" altLang="en-US" sz="1800" b="1" strike="noStrike" noProof="1">
                <a:solidFill>
                  <a:srgbClr val="92278F"/>
                </a:solidFill>
                <a:sym typeface="Arial" panose="020B0604020202020204" pitchFamily="34" charset="0"/>
              </a:endParaRPr>
            </a:p>
          </p:txBody>
        </p:sp>
        <p:sp>
          <p:nvSpPr>
            <p:cNvPr id="11268" name="文本框 32"/>
            <p:cNvSpPr txBox="1"/>
            <p:nvPr>
              <p:custDataLst>
                <p:tags r:id="rId10"/>
              </p:custDataLst>
            </p:nvPr>
          </p:nvSpPr>
          <p:spPr>
            <a:xfrm>
              <a:off x="2101363" y="2186916"/>
              <a:ext cx="1938518" cy="906272"/>
            </a:xfrm>
            <a:prstGeom prst="rect">
              <a:avLst/>
            </a:prstGeom>
            <a:solidFill>
              <a:srgbClr val="D1D1F0">
                <a:alpha val="0"/>
              </a:srgbClr>
            </a:solidFill>
            <a:ln w="9525">
              <a:noFill/>
            </a:ln>
          </p:spPr>
          <p:txBody>
            <a:bodyPr wrap="square" lIns="0" tIns="0" rIns="0" bIns="0" anchor="t"/>
            <a:lstStyle/>
            <a:p>
              <a:pPr>
                <a:lnSpc>
                  <a:spcPct val="130000"/>
                </a:lnSpc>
              </a:pP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1</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sz="1015" b="1" dirty="0" err="1">
                  <a:solidFill>
                    <a:srgbClr val="00B050"/>
                  </a:solidFill>
                  <a:latin typeface="Arial" panose="020B0604020202020204" pitchFamily="34" charset="0"/>
                  <a:ea typeface="微软雅黑" panose="020B0503020204020204" charset="-122"/>
                  <a:sym typeface="Arial" panose="020B0604020202020204" pitchFamily="34" charset="0"/>
                </a:rPr>
                <a:t>要写出对材料的阐释</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endPar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endParaRPr>
            </a:p>
            <a:p>
              <a:pPr>
                <a:lnSpc>
                  <a:spcPct val="130000"/>
                </a:lnSpc>
              </a:pP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2</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sz="1015" b="1" dirty="0" err="1">
                  <a:solidFill>
                    <a:srgbClr val="00B050"/>
                  </a:solidFill>
                  <a:latin typeface="Arial" panose="020B0604020202020204" pitchFamily="34" charset="0"/>
                  <a:ea typeface="微软雅黑" panose="020B0503020204020204" charset="-122"/>
                  <a:sym typeface="Arial" panose="020B0604020202020204" pitchFamily="34" charset="0"/>
                </a:rPr>
                <a:t>联想与思考</a:t>
              </a: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a:t>
              </a:r>
            </a:p>
            <a:p>
              <a:pPr>
                <a:lnSpc>
                  <a:spcPct val="130000"/>
                </a:lnSpc>
              </a:pP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3</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写作对象应该是2035年的人</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p>
            <a:p>
              <a:pPr>
                <a:lnSpc>
                  <a:spcPct val="130000"/>
                </a:lnSpc>
              </a:pP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4</a:t>
              </a:r>
              <a:r>
                <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sz="1015" b="1" dirty="0" err="1">
                  <a:solidFill>
                    <a:srgbClr val="00B050"/>
                  </a:solidFill>
                  <a:latin typeface="Arial" panose="020B0604020202020204" pitchFamily="34" charset="0"/>
                  <a:ea typeface="微软雅黑" panose="020B0503020204020204" charset="-122"/>
                  <a:sym typeface="Arial" panose="020B0604020202020204" pitchFamily="34" charset="0"/>
                </a:rPr>
                <a:t>写作者应该是世纪宝宝</a:t>
              </a:r>
              <a:r>
                <a:rPr lang="en-US" altLang="zh-CN" sz="1015" b="1" dirty="0">
                  <a:solidFill>
                    <a:srgbClr val="00B050"/>
                  </a:solidFill>
                  <a:latin typeface="Arial" panose="020B0604020202020204" pitchFamily="34" charset="0"/>
                  <a:ea typeface="微软雅黑" panose="020B0503020204020204" charset="-122"/>
                  <a:sym typeface="Arial" panose="020B0604020202020204" pitchFamily="34" charset="0"/>
                </a:rPr>
                <a:t>。</a:t>
              </a:r>
              <a:endParaRPr lang="zh-CN" altLang="en-US" sz="1015" b="1" dirty="0">
                <a:solidFill>
                  <a:srgbClr val="00B050"/>
                </a:solidFill>
                <a:latin typeface="Arial" panose="020B0604020202020204" pitchFamily="34" charset="0"/>
                <a:ea typeface="微软雅黑" panose="020B0503020204020204" charset="-122"/>
                <a:sym typeface="Arial" panose="020B0604020202020204" pitchFamily="34" charset="0"/>
              </a:endParaRPr>
            </a:p>
          </p:txBody>
        </p:sp>
      </p:grpSp>
      <p:grpSp>
        <p:nvGrpSpPr>
          <p:cNvPr id="12" name="组合 11"/>
          <p:cNvGrpSpPr/>
          <p:nvPr/>
        </p:nvGrpSpPr>
        <p:grpSpPr>
          <a:xfrm>
            <a:off x="3183060" y="768857"/>
            <a:ext cx="2325608" cy="1985365"/>
            <a:chOff x="3587204" y="1396091"/>
            <a:chExt cx="1984119" cy="2564509"/>
          </a:xfrm>
        </p:grpSpPr>
        <p:sp>
          <p:nvSpPr>
            <p:cNvPr id="23" name="任意多边形 22"/>
            <p:cNvSpPr/>
            <p:nvPr>
              <p:custDataLst>
                <p:tags r:id="rId5"/>
              </p:custDataLst>
            </p:nvPr>
          </p:nvSpPr>
          <p:spPr>
            <a:xfrm>
              <a:off x="3587204" y="1645755"/>
              <a:ext cx="1984119" cy="62208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405000" tIns="0" rIns="189000" bIns="0" numCol="1" spcCol="0" rtlCol="0" fromWordArt="0" anchor="ctr" anchorCtr="0" forceAA="0" compatLnSpc="1">
              <a:normAutofit/>
            </a:bodyPr>
            <a:lstStyle/>
            <a:p>
              <a:pPr algn="ctr" fontAlgn="base"/>
              <a:r>
                <a:rPr lang="en-US" altLang="zh-CN" sz="1500" b="1" strike="noStrike" noProof="1">
                  <a:solidFill>
                    <a:sysClr val="window" lastClr="FFFFFF"/>
                  </a:solidFill>
                  <a:latin typeface="Calibri Light" panose="020F0302020204030204" charset="0"/>
                  <a:ea typeface="+mn-ea"/>
                  <a:cs typeface="+mn-ea"/>
                  <a:sym typeface="Arial" panose="020B0604020202020204" pitchFamily="34" charset="0"/>
                </a:rPr>
                <a:t>基本符合题意：</a:t>
              </a:r>
            </a:p>
          </p:txBody>
        </p:sp>
        <p:sp>
          <p:nvSpPr>
            <p:cNvPr id="24" name="椭圆 23"/>
            <p:cNvSpPr/>
            <p:nvPr>
              <p:custDataLst>
                <p:tags r:id="rId6"/>
              </p:custDataLst>
            </p:nvPr>
          </p:nvSpPr>
          <p:spPr>
            <a:xfrm>
              <a:off x="3721029" y="1396091"/>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1800" b="1" strike="noStrike" noProof="1">
                  <a:solidFill>
                    <a:srgbClr val="92278F"/>
                  </a:solidFill>
                  <a:sym typeface="Arial" panose="020B0604020202020204" pitchFamily="34" charset="0"/>
                </a:rPr>
                <a:t>2</a:t>
              </a:r>
              <a:endParaRPr lang="zh-CN" altLang="en-US" sz="1800" b="1" strike="noStrike" noProof="1">
                <a:solidFill>
                  <a:srgbClr val="92278F"/>
                </a:solidFill>
                <a:sym typeface="Arial" panose="020B0604020202020204" pitchFamily="34" charset="0"/>
              </a:endParaRPr>
            </a:p>
          </p:txBody>
        </p:sp>
        <p:sp>
          <p:nvSpPr>
            <p:cNvPr id="11272" name="文本框 33"/>
            <p:cNvSpPr txBox="1"/>
            <p:nvPr>
              <p:custDataLst>
                <p:tags r:id="rId7"/>
              </p:custDataLst>
            </p:nvPr>
          </p:nvSpPr>
          <p:spPr>
            <a:xfrm>
              <a:off x="3587204" y="2512655"/>
              <a:ext cx="1810548" cy="1447945"/>
            </a:xfrm>
            <a:prstGeom prst="rect">
              <a:avLst/>
            </a:prstGeom>
            <a:solidFill>
              <a:srgbClr val="F2F2F2">
                <a:alpha val="0"/>
              </a:srgbClr>
            </a:solidFill>
            <a:ln w="9525">
              <a:noFill/>
            </a:ln>
          </p:spPr>
          <p:txBody>
            <a:bodyPr wrap="square" lIns="0" tIns="0" rIns="0" bIns="0" anchor="t"/>
            <a:lstStyle/>
            <a:p>
              <a:pPr>
                <a:lnSpc>
                  <a:spcPct val="130000"/>
                </a:lnSpc>
              </a:pPr>
              <a:r>
                <a:rPr lang="en-US" altLang="zh-CN" sz="1015" b="1" dirty="0" err="1">
                  <a:solidFill>
                    <a:srgbClr val="FFC000"/>
                  </a:solidFill>
                  <a:latin typeface="Arial" panose="020B0604020202020204" pitchFamily="34" charset="0"/>
                  <a:ea typeface="微软雅黑" panose="020B0503020204020204" charset="-122"/>
                  <a:sym typeface="Arial" panose="020B0604020202020204" pitchFamily="34" charset="0"/>
                </a:rPr>
                <a:t>只是扩写了材料</a:t>
              </a:r>
              <a:r>
                <a:rPr lang="en-US" altLang="zh-CN" sz="1015"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zh-CN" altLang="en-US" sz="1015" b="1" dirty="0">
                  <a:solidFill>
                    <a:srgbClr val="FFC000"/>
                  </a:solidFill>
                  <a:latin typeface="Arial" panose="020B0604020202020204" pitchFamily="34" charset="0"/>
                  <a:ea typeface="微软雅黑" panose="020B0503020204020204" charset="-122"/>
                  <a:sym typeface="Arial" panose="020B0604020202020204" pitchFamily="34" charset="0"/>
                </a:rPr>
                <a:t>无</a:t>
              </a:r>
              <a:r>
                <a:rPr lang="en-US" altLang="zh-CN" sz="1015"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en-US" altLang="zh-CN" sz="1015" b="1" dirty="0" err="1">
                  <a:solidFill>
                    <a:srgbClr val="FFC000"/>
                  </a:solidFill>
                  <a:latin typeface="Arial" panose="020B0604020202020204" pitchFamily="34" charset="0"/>
                  <a:ea typeface="微软雅黑" panose="020B0503020204020204" charset="-122"/>
                  <a:sym typeface="Arial" panose="020B0604020202020204" pitchFamily="34" charset="0"/>
                </a:rPr>
                <a:t>联想与思考</a:t>
              </a:r>
              <a:r>
                <a:rPr lang="en-US" altLang="zh-CN" sz="1015"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en-US" altLang="zh-CN" sz="1015" b="1" dirty="0" err="1">
                  <a:solidFill>
                    <a:srgbClr val="FFC000"/>
                  </a:solidFill>
                  <a:latin typeface="Arial" panose="020B0604020202020204" pitchFamily="34" charset="0"/>
                  <a:ea typeface="微软雅黑" panose="020B0503020204020204" charset="-122"/>
                  <a:sym typeface="Arial" panose="020B0604020202020204" pitchFamily="34" charset="0"/>
                </a:rPr>
                <a:t>对象不明确。思想基本健康</a:t>
              </a:r>
              <a:r>
                <a:rPr lang="en-US" altLang="zh-CN" sz="1015" b="1" dirty="0">
                  <a:solidFill>
                    <a:srgbClr val="FFC000"/>
                  </a:solidFill>
                  <a:latin typeface="Arial" panose="020B0604020202020204" pitchFamily="34" charset="0"/>
                  <a:ea typeface="微软雅黑" panose="020B0503020204020204" charset="-122"/>
                  <a:sym typeface="Arial" panose="020B0604020202020204" pitchFamily="34" charset="0"/>
                </a:rPr>
                <a:t>。（2018年前的事件，不是原材料里的）</a:t>
              </a:r>
            </a:p>
          </p:txBody>
        </p:sp>
      </p:grpSp>
      <p:grpSp>
        <p:nvGrpSpPr>
          <p:cNvPr id="11" name="组合 10"/>
          <p:cNvGrpSpPr/>
          <p:nvPr/>
        </p:nvGrpSpPr>
        <p:grpSpPr>
          <a:xfrm>
            <a:off x="6168701" y="768857"/>
            <a:ext cx="2262474" cy="1864160"/>
            <a:chOff x="5309281" y="1439113"/>
            <a:chExt cx="1984278" cy="1898120"/>
          </a:xfrm>
        </p:grpSpPr>
        <p:sp>
          <p:nvSpPr>
            <p:cNvPr id="26" name="任意多边形 25"/>
            <p:cNvSpPr/>
            <p:nvPr>
              <p:custDataLst>
                <p:tags r:id="rId2"/>
              </p:custDataLst>
            </p:nvPr>
          </p:nvSpPr>
          <p:spPr>
            <a:xfrm>
              <a:off x="5309281" y="1722031"/>
              <a:ext cx="1984278" cy="469971"/>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405000" tIns="0" rIns="189000" bIns="0" numCol="1" spcCol="0" rtlCol="0" fromWordArt="0" anchor="ctr" anchorCtr="0" forceAA="0" compatLnSpc="1">
              <a:normAutofit/>
            </a:bodyPr>
            <a:lstStyle/>
            <a:p>
              <a:pPr algn="ctr" fontAlgn="base"/>
              <a:r>
                <a:rPr lang="en-US" altLang="zh-CN" sz="1500" b="1" strike="noStrike" noProof="1">
                  <a:solidFill>
                    <a:sysClr val="window" lastClr="FFFFFF"/>
                  </a:solidFill>
                  <a:latin typeface="Calibri Light" panose="020F0302020204030204" charset="0"/>
                  <a:ea typeface="+mn-ea"/>
                  <a:cs typeface="+mn-ea"/>
                  <a:sym typeface="Arial" panose="020B0604020202020204" pitchFamily="34" charset="0"/>
                </a:rPr>
                <a:t>偏离题意：</a:t>
              </a:r>
            </a:p>
          </p:txBody>
        </p:sp>
        <p:sp>
          <p:nvSpPr>
            <p:cNvPr id="27" name="椭圆 26"/>
            <p:cNvSpPr/>
            <p:nvPr>
              <p:custDataLst>
                <p:tags r:id="rId3"/>
              </p:custDataLst>
            </p:nvPr>
          </p:nvSpPr>
          <p:spPr>
            <a:xfrm>
              <a:off x="5561203" y="1439113"/>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1800" b="1" strike="noStrike" noProof="1">
                  <a:solidFill>
                    <a:srgbClr val="92278F"/>
                  </a:solidFill>
                  <a:sym typeface="Arial" panose="020B0604020202020204" pitchFamily="34" charset="0"/>
                </a:rPr>
                <a:t>3</a:t>
              </a:r>
              <a:endParaRPr lang="zh-CN" altLang="en-US" sz="1800" b="1" strike="noStrike" noProof="1">
                <a:solidFill>
                  <a:srgbClr val="92278F"/>
                </a:solidFill>
                <a:sym typeface="Arial" panose="020B0604020202020204" pitchFamily="34" charset="0"/>
              </a:endParaRPr>
            </a:p>
          </p:txBody>
        </p:sp>
        <p:sp>
          <p:nvSpPr>
            <p:cNvPr id="11276" name="文本框 34"/>
            <p:cNvSpPr txBox="1"/>
            <p:nvPr>
              <p:custDataLst>
                <p:tags r:id="rId4"/>
              </p:custDataLst>
            </p:nvPr>
          </p:nvSpPr>
          <p:spPr>
            <a:xfrm>
              <a:off x="5309281" y="2401033"/>
              <a:ext cx="1689818" cy="936200"/>
            </a:xfrm>
            <a:prstGeom prst="rect">
              <a:avLst/>
            </a:prstGeom>
            <a:solidFill>
              <a:srgbClr val="D1D1F0">
                <a:alpha val="0"/>
              </a:srgbClr>
            </a:solidFill>
            <a:ln w="9525">
              <a:noFill/>
            </a:ln>
          </p:spPr>
          <p:txBody>
            <a:bodyPr wrap="square" lIns="0" tIns="0" rIns="0" bIns="0" anchor="t"/>
            <a:lstStyle/>
            <a:p>
              <a:pPr algn="ctr">
                <a:lnSpc>
                  <a:spcPct val="130000"/>
                </a:lnSpc>
              </a:pPr>
              <a:r>
                <a:rPr lang="en-US" altLang="zh-CN" sz="1015" b="1" dirty="0" err="1">
                  <a:solidFill>
                    <a:srgbClr val="FF0000"/>
                  </a:solidFill>
                  <a:latin typeface="Arial" panose="020B0604020202020204" pitchFamily="34" charset="0"/>
                  <a:ea typeface="微软雅黑" panose="020B0503020204020204" charset="-122"/>
                  <a:sym typeface="Arial" panose="020B0604020202020204" pitchFamily="34" charset="0"/>
                </a:rPr>
                <a:t>没有涉及材料；材料也不是原材料类似的；残篇；也没有什么联想与思考</a:t>
              </a:r>
              <a:r>
                <a:rPr lang="en-US" altLang="zh-CN" sz="1015" b="1" dirty="0">
                  <a:solidFill>
                    <a:srgbClr val="FF0000"/>
                  </a:solidFill>
                  <a:latin typeface="Arial" panose="020B0604020202020204" pitchFamily="34" charset="0"/>
                  <a:ea typeface="微软雅黑" panose="020B0503020204020204" charset="-122"/>
                  <a:sym typeface="Arial" panose="020B0604020202020204" pitchFamily="34" charset="0"/>
                </a:rPr>
                <a:t>。</a:t>
              </a:r>
            </a:p>
          </p:txBody>
        </p:sp>
      </p:grpSp>
      <p:sp>
        <p:nvSpPr>
          <p:cNvPr id="2" name="文本框 1"/>
          <p:cNvSpPr txBox="1"/>
          <p:nvPr/>
        </p:nvSpPr>
        <p:spPr>
          <a:xfrm>
            <a:off x="227410" y="3078956"/>
            <a:ext cx="8445104" cy="1529715"/>
          </a:xfrm>
          <a:prstGeom prst="rect">
            <a:avLst/>
          </a:prstGeom>
          <a:solidFill>
            <a:schemeClr val="accent6">
              <a:lumMod val="20000"/>
              <a:lumOff val="80000"/>
              <a:alpha val="0"/>
            </a:schemeClr>
          </a:solidFill>
        </p:spPr>
        <p:txBody>
          <a:bodyPr wrap="square" rtlCol="0">
            <a:spAutoFit/>
          </a:bodyPr>
          <a:lstStyle/>
          <a:p>
            <a:pPr>
              <a:lnSpc>
                <a:spcPct val="130000"/>
              </a:lnSpc>
            </a:pPr>
            <a:r>
              <a:rPr lang="zh-CN" altLang="en-US" sz="1800" b="1" noProof="1">
                <a:solidFill>
                  <a:schemeClr val="bg1"/>
                </a:solidFill>
                <a:latin typeface="Arial" panose="020B0604020202020204" pitchFamily="34" charset="0"/>
                <a:ea typeface="微软雅黑" panose="020B0503020204020204" charset="-122"/>
                <a:cs typeface="+mn-cs"/>
                <a:sym typeface="Arial" panose="020B0604020202020204" pitchFamily="34" charset="0"/>
              </a:rPr>
              <a:t>54-60：任务完成好；原材料，联想思考，对象好——内容：中心突出，内容充实</a:t>
            </a:r>
            <a:endParaRPr lang="zh-CN" altLang="en-US" sz="1800" b="1" noProof="1">
              <a:solidFill>
                <a:schemeClr val="bg1"/>
              </a:solidFill>
              <a:sym typeface="Arial" panose="020B0604020202020204" pitchFamily="34" charset="0"/>
            </a:endParaRPr>
          </a:p>
          <a:p>
            <a:pPr>
              <a:lnSpc>
                <a:spcPct val="130000"/>
              </a:lnSpc>
            </a:pPr>
            <a:r>
              <a:rPr lang="zh-CN" altLang="en-US" sz="1800" b="1" noProof="1">
                <a:solidFill>
                  <a:schemeClr val="bg1"/>
                </a:solidFill>
                <a:latin typeface="Arial" panose="020B0604020202020204" pitchFamily="34" charset="0"/>
                <a:ea typeface="微软雅黑" panose="020B0503020204020204" charset="-122"/>
                <a:cs typeface="+mn-cs"/>
                <a:sym typeface="Arial" panose="020B0604020202020204" pitchFamily="34" charset="0"/>
              </a:rPr>
              <a:t>表达好：符合问题要求，严谨。表达好：亮点突出：语言，结构明晰，</a:t>
            </a:r>
            <a:endParaRPr lang="zh-CN" altLang="en-US" sz="1800" b="1" noProof="1">
              <a:solidFill>
                <a:schemeClr val="bg1"/>
              </a:solidFill>
              <a:sym typeface="Arial" panose="020B0604020202020204" pitchFamily="34" charset="0"/>
            </a:endParaRPr>
          </a:p>
          <a:p>
            <a:pPr>
              <a:lnSpc>
                <a:spcPct val="130000"/>
              </a:lnSpc>
            </a:pPr>
            <a:r>
              <a:rPr lang="zh-CN" altLang="en-US" sz="1800" b="1" noProof="1">
                <a:solidFill>
                  <a:schemeClr val="bg1"/>
                </a:solidFill>
                <a:latin typeface="Arial" panose="020B0604020202020204" pitchFamily="34" charset="0"/>
                <a:ea typeface="微软雅黑" panose="020B0503020204020204" charset="-122"/>
                <a:cs typeface="+mn-cs"/>
                <a:sym typeface="Arial" panose="020B0604020202020204" pitchFamily="34" charset="0"/>
              </a:rPr>
              <a:t>48-53：（50-53——任务好，内容好，表达好）</a:t>
            </a:r>
            <a:endParaRPr lang="zh-CN" altLang="en-US" sz="1800" b="1" noProof="1">
              <a:solidFill>
                <a:schemeClr val="bg1"/>
              </a:solidFill>
              <a:sym typeface="Arial" panose="020B0604020202020204" pitchFamily="34" charset="0"/>
            </a:endParaRPr>
          </a:p>
          <a:p>
            <a:pPr>
              <a:lnSpc>
                <a:spcPct val="130000"/>
              </a:lnSpc>
            </a:pPr>
            <a:r>
              <a:rPr lang="zh-CN" altLang="en-US" sz="1800" b="1" noProof="1">
                <a:solidFill>
                  <a:schemeClr val="bg1"/>
                </a:solidFill>
                <a:latin typeface="Arial" panose="020B0604020202020204" pitchFamily="34" charset="0"/>
                <a:ea typeface="微软雅黑" panose="020B0503020204020204" charset="-122"/>
                <a:cs typeface="+mn-cs"/>
                <a:sym typeface="Arial" panose="020B0604020202020204" pitchFamily="34" charset="0"/>
              </a:rPr>
              <a:t>48-49：材料及联想思考好，对象不明确。三好里面一个好。</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800" decel="100000"/>
                                        <p:tgtEl>
                                          <p:spTgt spid="2"/>
                                        </p:tgtEl>
                                      </p:cBhvr>
                                    </p:animEffect>
                                    <p:anim calcmode="lin" valueType="num">
                                      <p:cBhvr>
                                        <p:cTn id="23" dur="800" decel="100000" fill="hold"/>
                                        <p:tgtEl>
                                          <p:spTgt spid="2"/>
                                        </p:tgtEl>
                                        <p:attrNameLst>
                                          <p:attrName>style.rotation</p:attrName>
                                        </p:attrNameLst>
                                      </p:cBhvr>
                                      <p:tavLst>
                                        <p:tav tm="0">
                                          <p:val>
                                            <p:fltVal val="-90"/>
                                          </p:val>
                                        </p:tav>
                                        <p:tav tm="100000">
                                          <p:val>
                                            <p:fltVal val="0"/>
                                          </p:val>
                                        </p:tav>
                                      </p:tavLst>
                                    </p:anim>
                                    <p:anim calcmode="lin" valueType="num">
                                      <p:cBhvr>
                                        <p:cTn id="24" dur="800" decel="100000" fill="hold"/>
                                        <p:tgtEl>
                                          <p:spTgt spid="2"/>
                                        </p:tgtEl>
                                        <p:attrNameLst>
                                          <p:attrName>ppt_x</p:attrName>
                                        </p:attrNameLst>
                                      </p:cBhvr>
                                      <p:tavLst>
                                        <p:tav tm="0">
                                          <p:val>
                                            <p:strVal val="#ppt_x+0.4"/>
                                          </p:val>
                                        </p:tav>
                                        <p:tav tm="100000">
                                          <p:val>
                                            <p:strVal val="#ppt_x-0.05"/>
                                          </p:val>
                                        </p:tav>
                                      </p:tavLst>
                                    </p:anim>
                                    <p:anim calcmode="lin" valueType="num">
                                      <p:cBhvr>
                                        <p:cTn id="25" dur="800" decel="100000" fill="hold"/>
                                        <p:tgtEl>
                                          <p:spTgt spid="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85750" y="671195"/>
            <a:ext cx="8509635" cy="3531870"/>
          </a:xfrm>
          <a:prstGeom prst="rect">
            <a:avLst/>
          </a:prstGeom>
          <a:solidFill>
            <a:srgbClr val="00B0F0"/>
          </a:solidFill>
        </p:spPr>
        <p:txBody>
          <a:bodyPr vert="horz" wrap="square" lIns="0" tIns="9525" rIns="0" bIns="0" rtlCol="0">
            <a:spAutoFit/>
          </a:bodyPr>
          <a:lstStyle/>
          <a:p>
            <a:pPr marL="355600" indent="-342900">
              <a:lnSpc>
                <a:spcPct val="100000"/>
              </a:lnSpc>
              <a:spcBef>
                <a:spcPts val="100"/>
              </a:spcBef>
              <a:buFont typeface="Arial" panose="020B0604020202020204"/>
              <a:buChar char="•"/>
              <a:tabLst>
                <a:tab pos="354965" algn="l"/>
                <a:tab pos="355600" algn="l"/>
              </a:tabLst>
            </a:pPr>
            <a:r>
              <a:rPr sz="2100" b="1" dirty="0">
                <a:solidFill>
                  <a:srgbClr val="FFFF00"/>
                </a:solidFill>
                <a:latin typeface="黑体" panose="02010609060101010101" pitchFamily="49" charset="-122"/>
                <a:cs typeface="黑体" panose="02010609060101010101" pitchFamily="49" charset="-122"/>
              </a:rPr>
              <a:t>三个采分点之间的关系</a:t>
            </a:r>
          </a:p>
          <a:p>
            <a:pPr marL="355600" indent="-342900" defTabSz="914400" fontAlgn="auto">
              <a:lnSpc>
                <a:spcPct val="150000"/>
              </a:lnSpc>
              <a:spcBef>
                <a:spcPts val="2015"/>
              </a:spcBef>
              <a:buFont typeface="Arial" panose="020B0604020202020204"/>
              <a:buChar char="•"/>
              <a:tabLst>
                <a:tab pos="354965" algn="l"/>
                <a:tab pos="355600" algn="l"/>
              </a:tabLst>
            </a:pPr>
            <a:r>
              <a:rPr sz="2100" b="1" spc="-5" dirty="0">
                <a:solidFill>
                  <a:srgbClr val="001F5F"/>
                </a:solidFill>
                <a:latin typeface="楷体" panose="02010609060101010101" charset="-122"/>
                <a:cs typeface="楷体" panose="02010609060101010101" charset="-122"/>
              </a:rPr>
              <a:t>审题是高考作文第一关键。审题关通不过，思想与语言方面做的</a:t>
            </a:r>
            <a:r>
              <a:rPr sz="2100" b="1" dirty="0">
                <a:solidFill>
                  <a:srgbClr val="001F5F"/>
                </a:solidFill>
                <a:latin typeface="楷体" panose="02010609060101010101" charset="-122"/>
                <a:cs typeface="楷体" panose="02010609060101010101" charset="-122"/>
              </a:rPr>
              <a:t>工作都是白干！</a:t>
            </a:r>
            <a:endParaRPr sz="2100" b="1" dirty="0">
              <a:latin typeface="楷体" panose="02010609060101010101" charset="-122"/>
              <a:cs typeface="楷体" panose="02010609060101010101" charset="-122"/>
            </a:endParaRPr>
          </a:p>
          <a:p>
            <a:pPr marL="355600" indent="-342900" defTabSz="914400" fontAlgn="auto">
              <a:lnSpc>
                <a:spcPct val="150000"/>
              </a:lnSpc>
              <a:spcBef>
                <a:spcPts val="2020"/>
              </a:spcBef>
              <a:buFont typeface="Arial" panose="020B0604020202020204"/>
              <a:buChar char="•"/>
              <a:tabLst>
                <a:tab pos="354965" algn="l"/>
                <a:tab pos="355600" algn="l"/>
              </a:tabLst>
            </a:pPr>
            <a:r>
              <a:rPr sz="2100" b="1" spc="-5" dirty="0">
                <a:solidFill>
                  <a:srgbClr val="001F5F"/>
                </a:solidFill>
                <a:latin typeface="楷体" panose="02010609060101010101" charset="-122"/>
                <a:cs typeface="楷体" panose="02010609060101010101" charset="-122"/>
              </a:rPr>
              <a:t>思维的深度决定了文章认识的高度；</a:t>
            </a:r>
            <a:endParaRPr sz="2100" b="1" dirty="0">
              <a:latin typeface="楷体" panose="02010609060101010101" charset="-122"/>
              <a:cs typeface="楷体" panose="02010609060101010101" charset="-122"/>
            </a:endParaRPr>
          </a:p>
          <a:p>
            <a:pPr marL="355600" indent="-342900" defTabSz="914400" fontAlgn="auto">
              <a:lnSpc>
                <a:spcPct val="150000"/>
              </a:lnSpc>
              <a:spcBef>
                <a:spcPts val="2015"/>
              </a:spcBef>
              <a:buFont typeface="Arial" panose="020B0604020202020204"/>
              <a:buChar char="•"/>
              <a:tabLst>
                <a:tab pos="354965" algn="l"/>
                <a:tab pos="355600" algn="l"/>
              </a:tabLst>
            </a:pPr>
            <a:r>
              <a:rPr sz="2100" b="1" dirty="0">
                <a:solidFill>
                  <a:srgbClr val="001F5F"/>
                </a:solidFill>
                <a:latin typeface="楷体" panose="02010609060101010101" charset="-122"/>
                <a:cs typeface="楷体" panose="02010609060101010101" charset="-122"/>
              </a:rPr>
              <a:t>同一思想认识水平的前提下，分数的高低决定在语言的水平比较</a:t>
            </a:r>
            <a:r>
              <a:rPr lang="zh-CN" sz="2100" b="1" dirty="0">
                <a:solidFill>
                  <a:srgbClr val="001F5F"/>
                </a:solidFill>
                <a:latin typeface="楷体" panose="02010609060101010101" charset="-122"/>
                <a:cs typeface="楷体" panose="02010609060101010101" charset="-122"/>
              </a:rPr>
              <a:t>。</a:t>
            </a:r>
            <a:r>
              <a:rPr sz="2100" b="1" spc="-5" dirty="0">
                <a:solidFill>
                  <a:srgbClr val="FFFF00"/>
                </a:solidFill>
                <a:latin typeface="楷体" panose="02010609060101010101" charset="-122"/>
                <a:cs typeface="楷体" panose="02010609060101010101" charset="-122"/>
              </a:rPr>
              <a:t>语言的基本要求是要通顺，语言不通顺，再好再深的思考都无法</a:t>
            </a:r>
            <a:r>
              <a:rPr sz="2100" b="1" dirty="0">
                <a:solidFill>
                  <a:srgbClr val="FFFF00"/>
                </a:solidFill>
                <a:latin typeface="楷体" panose="02010609060101010101" charset="-122"/>
                <a:cs typeface="楷体" panose="02010609060101010101" charset="-122"/>
              </a:rPr>
              <a:t>体现。</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514350" y="821690"/>
            <a:ext cx="8006080" cy="3517265"/>
          </a:xfrm>
          <a:prstGeom prst="rect">
            <a:avLst/>
          </a:prstGeom>
        </p:spPr>
        <p:txBody>
          <a:bodyPr vert="horz" wrap="square" lIns="0" tIns="146685" rIns="0" bIns="0" rtlCol="0">
            <a:spAutoFit/>
          </a:bodyPr>
          <a:lstStyle/>
          <a:p>
            <a:pPr marL="12700">
              <a:lnSpc>
                <a:spcPct val="100000"/>
              </a:lnSpc>
              <a:spcBef>
                <a:spcPts val="1540"/>
              </a:spcBef>
            </a:pPr>
            <a:r>
              <a:rPr sz="1800" b="1" spc="-5" dirty="0">
                <a:solidFill>
                  <a:srgbClr val="FFFF00"/>
                </a:solidFill>
                <a:latin typeface="楷体" panose="02010609060101010101" charset="-122"/>
                <a:cs typeface="楷体" panose="02010609060101010101" charset="-122"/>
              </a:rPr>
              <a:t>整体把握比部分把握更有优势</a:t>
            </a:r>
            <a:endParaRPr sz="1800" b="1" dirty="0">
              <a:solidFill>
                <a:srgbClr val="FFFF00"/>
              </a:solidFill>
              <a:latin typeface="楷体" panose="02010609060101010101" charset="-122"/>
              <a:cs typeface="楷体" panose="02010609060101010101" charset="-122"/>
            </a:endParaRPr>
          </a:p>
          <a:p>
            <a:pPr marL="12700">
              <a:lnSpc>
                <a:spcPct val="100000"/>
              </a:lnSpc>
              <a:spcBef>
                <a:spcPts val="1440"/>
              </a:spcBef>
            </a:pPr>
            <a:r>
              <a:rPr sz="1800" b="1" dirty="0">
                <a:solidFill>
                  <a:srgbClr val="FFFF00"/>
                </a:solidFill>
                <a:latin typeface="楷体" panose="02010609060101010101" charset="-122"/>
                <a:cs typeface="楷体" panose="02010609060101010101" charset="-122"/>
              </a:rPr>
              <a:t>切合题意比符合题意更有优势</a:t>
            </a:r>
          </a:p>
          <a:p>
            <a:pPr marL="12700">
              <a:lnSpc>
                <a:spcPct val="100000"/>
              </a:lnSpc>
              <a:spcBef>
                <a:spcPts val="1445"/>
              </a:spcBef>
            </a:pPr>
            <a:r>
              <a:rPr sz="1800" b="1" spc="-5" dirty="0">
                <a:solidFill>
                  <a:srgbClr val="FFFF00"/>
                </a:solidFill>
                <a:latin typeface="楷体" panose="02010609060101010101" charset="-122"/>
                <a:cs typeface="楷体" panose="02010609060101010101" charset="-122"/>
              </a:rPr>
              <a:t>用材料比不用材料有优势，能综合理解材料写作比单一理解材</a:t>
            </a:r>
            <a:r>
              <a:rPr sz="1800" b="1" dirty="0">
                <a:solidFill>
                  <a:srgbClr val="FFFF00"/>
                </a:solidFill>
                <a:latin typeface="楷体" panose="02010609060101010101" charset="-122"/>
                <a:cs typeface="楷体" panose="02010609060101010101" charset="-122"/>
              </a:rPr>
              <a:t>料写作更有优势</a:t>
            </a:r>
          </a:p>
          <a:p>
            <a:pPr marL="12700">
              <a:lnSpc>
                <a:spcPct val="100000"/>
              </a:lnSpc>
              <a:spcBef>
                <a:spcPts val="1440"/>
              </a:spcBef>
            </a:pPr>
            <a:r>
              <a:rPr sz="1800" dirty="0">
                <a:solidFill>
                  <a:srgbClr val="FF0000"/>
                </a:solidFill>
                <a:latin typeface="楷体" panose="02010609060101010101" charset="-122"/>
                <a:cs typeface="楷体" panose="02010609060101010101" charset="-122"/>
              </a:rPr>
              <a:t>            </a:t>
            </a:r>
            <a:r>
              <a:rPr sz="1800" b="1" dirty="0">
                <a:solidFill>
                  <a:srgbClr val="FF0000"/>
                </a:solidFill>
                <a:latin typeface="方正大黑简体" panose="03000509000000000000" charset="-122"/>
                <a:ea typeface="方正大黑简体" panose="03000509000000000000" charset="-122"/>
                <a:cs typeface="方正大黑简体" panose="03000509000000000000" charset="-122"/>
              </a:rPr>
              <a:t>——要整体理解题意，全面落实写作任务</a:t>
            </a:r>
            <a:endParaRPr sz="1800" dirty="0">
              <a:latin typeface="楷体" panose="02010609060101010101" charset="-122"/>
              <a:cs typeface="楷体" panose="02010609060101010101" charset="-122"/>
            </a:endParaRPr>
          </a:p>
          <a:p>
            <a:pPr marL="12700" marR="1223010">
              <a:lnSpc>
                <a:spcPct val="150000"/>
              </a:lnSpc>
            </a:pPr>
            <a:r>
              <a:rPr sz="1800" b="1" dirty="0">
                <a:solidFill>
                  <a:srgbClr val="FFFF00"/>
                </a:solidFill>
                <a:latin typeface="楷体" panose="02010609060101010101" charset="-122"/>
                <a:cs typeface="楷体" panose="02010609060101010101" charset="-122"/>
              </a:rPr>
              <a:t>写议论文、</a:t>
            </a:r>
            <a:r>
              <a:rPr lang="zh-CN" sz="1800" b="1" dirty="0">
                <a:solidFill>
                  <a:srgbClr val="FFFF00"/>
                </a:solidFill>
                <a:latin typeface="楷体" panose="02010609060101010101" charset="-122"/>
                <a:cs typeface="楷体" panose="02010609060101010101" charset="-122"/>
              </a:rPr>
              <a:t>说理</a:t>
            </a:r>
            <a:r>
              <a:rPr sz="1800" b="1" dirty="0">
                <a:solidFill>
                  <a:srgbClr val="FFFF00"/>
                </a:solidFill>
                <a:latin typeface="楷体" panose="02010609060101010101" charset="-122"/>
                <a:cs typeface="楷体" panose="02010609060101010101" charset="-122"/>
              </a:rPr>
              <a:t>散文比写记叙文有优势——文体选择问题 </a:t>
            </a:r>
          </a:p>
          <a:p>
            <a:pPr marL="12700" marR="1223010">
              <a:lnSpc>
                <a:spcPct val="150000"/>
              </a:lnSpc>
            </a:pPr>
            <a:r>
              <a:rPr sz="1800" b="1" dirty="0">
                <a:solidFill>
                  <a:srgbClr val="FFFF00"/>
                </a:solidFill>
                <a:latin typeface="楷体" panose="02010609060101010101" charset="-122"/>
                <a:cs typeface="楷体" panose="02010609060101010101" charset="-122"/>
              </a:rPr>
              <a:t>格局高的立意更有优势</a:t>
            </a:r>
          </a:p>
          <a:p>
            <a:pPr marL="12700" marR="1223010">
              <a:lnSpc>
                <a:spcPct val="150000"/>
              </a:lnSpc>
            </a:pPr>
            <a:r>
              <a:rPr sz="1800" b="1" dirty="0">
                <a:solidFill>
                  <a:srgbClr val="FFFF00"/>
                </a:solidFill>
                <a:latin typeface="楷体" panose="02010609060101010101" charset="-122"/>
                <a:cs typeface="楷体" panose="02010609060101010101" charset="-122"/>
              </a:rPr>
              <a:t>中心突出主次分明的文章比平均用力的文章更有优势 </a:t>
            </a:r>
          </a:p>
          <a:p>
            <a:pPr marL="12700" algn="l">
              <a:lnSpc>
                <a:spcPct val="100000"/>
              </a:lnSpc>
              <a:spcBef>
                <a:spcPts val="1440"/>
              </a:spcBef>
            </a:pPr>
            <a:r>
              <a:rPr sz="1800" spc="-5" dirty="0">
                <a:solidFill>
                  <a:srgbClr val="FF0000"/>
                </a:solidFill>
                <a:latin typeface="楷体" panose="02010609060101010101" charset="-122"/>
                <a:cs typeface="楷体" panose="02010609060101010101" charset="-122"/>
              </a:rPr>
              <a:t>            </a:t>
            </a:r>
            <a:r>
              <a:rPr sz="1800" b="1" dirty="0">
                <a:solidFill>
                  <a:srgbClr val="FF0000"/>
                </a:solidFill>
                <a:latin typeface="方正大黑简体" panose="03000509000000000000" charset="-122"/>
                <a:ea typeface="方正大黑简体" panose="03000509000000000000" charset="-122"/>
                <a:cs typeface="方正大黑简体" panose="03000509000000000000" charset="-122"/>
              </a:rPr>
              <a:t>——具体写作一些需要注意的问题</a:t>
            </a: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1</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说理性文章，整体看思路。</a:t>
              </a:r>
            </a:p>
          </p:txBody>
        </p:sp>
      </p:grpSp>
      <p:sp>
        <p:nvSpPr>
          <p:cNvPr id="4" name="文本框 3"/>
          <p:cNvSpPr txBox="1"/>
          <p:nvPr/>
        </p:nvSpPr>
        <p:spPr>
          <a:xfrm>
            <a:off x="339090" y="972185"/>
            <a:ext cx="8299450" cy="3869055"/>
          </a:xfrm>
          <a:prstGeom prst="rect">
            <a:avLst/>
          </a:prstGeom>
          <a:noFill/>
        </p:spPr>
        <p:txBody>
          <a:bodyPr wrap="square" rtlCol="0">
            <a:spAutoFit/>
          </a:bodyPr>
          <a:lstStyle/>
          <a:p>
            <a:pPr algn="ctr"/>
            <a:r>
              <a:rPr lang="zh-CN" altLang="en-US" sz="1600" b="1">
                <a:solidFill>
                  <a:schemeClr val="bg1"/>
                </a:solidFill>
                <a:latin typeface="方正姚体" panose="02010601030101010101" charset="-122"/>
                <a:ea typeface="方正姚体" panose="02010601030101010101" charset="-122"/>
              </a:rPr>
              <a:t>弄斧就要到班门</a:t>
            </a:r>
            <a:endParaRPr lang="zh-CN" altLang="en-US" b="1">
              <a:solidFill>
                <a:schemeClr val="bg1"/>
              </a:solidFill>
            </a:endParaRPr>
          </a:p>
          <a:p>
            <a:r>
              <a:rPr lang="zh-CN" altLang="en-US" b="1">
                <a:solidFill>
                  <a:schemeClr val="bg1"/>
                </a:solidFill>
              </a:rPr>
              <a:t>       </a:t>
            </a:r>
            <a:r>
              <a:rPr lang="zh-CN" altLang="en-US" b="1">
                <a:solidFill>
                  <a:srgbClr val="FF0000"/>
                </a:solidFill>
              </a:rPr>
              <a:t>班门弄斧，历来多被用来批评到行家里手面前比量技能之人。</a:t>
            </a:r>
            <a:r>
              <a:rPr lang="zh-CN" altLang="en-US" b="1">
                <a:solidFill>
                  <a:schemeClr val="bg1"/>
                </a:solidFill>
              </a:rPr>
              <a:t>而现实生活中，弄斧者也确实往往畏葸不前，不敢到班门一弄。为什么？怕输。</a:t>
            </a:r>
            <a:r>
              <a:rPr lang="zh-CN" altLang="en-US" b="1">
                <a:solidFill>
                  <a:srgbClr val="FFFF00"/>
                </a:solidFill>
                <a:latin typeface="楷体" panose="02010609060101010101" charset="-122"/>
                <a:ea typeface="楷体" panose="02010609060101010101" charset="-122"/>
              </a:rPr>
              <a:t>（解题）                             </a:t>
            </a:r>
            <a:r>
              <a:rPr lang="zh-CN" altLang="en-US" b="1">
                <a:solidFill>
                  <a:srgbClr val="FFFF00"/>
                </a:solidFill>
                <a:latin typeface="楷体" panose="02010609060101010101" charset="-122"/>
                <a:ea typeface="楷体" panose="02010609060101010101" charset="-122"/>
                <a:sym typeface="+mn-ea"/>
              </a:rPr>
              <a:t>（明确中心论点）</a:t>
            </a:r>
            <a:endParaRPr lang="zh-CN" altLang="en-US" b="1">
              <a:solidFill>
                <a:schemeClr val="bg1"/>
              </a:solidFill>
            </a:endParaRPr>
          </a:p>
          <a:p>
            <a:r>
              <a:rPr lang="zh-CN" altLang="en-US" b="1">
                <a:solidFill>
                  <a:schemeClr val="bg1"/>
                </a:solidFill>
              </a:rPr>
              <a:t>       然而，时事境迁，这个彰显个性的多元时代，要使自己早日脱颖而出，</a:t>
            </a:r>
            <a:r>
              <a:rPr lang="zh-CN" altLang="en-US" b="1">
                <a:solidFill>
                  <a:srgbClr val="FF0000"/>
                </a:solidFill>
              </a:rPr>
              <a:t>到班门弄斧是个很好的选择。</a:t>
            </a:r>
            <a:endParaRPr lang="zh-CN" altLang="en-US" b="1">
              <a:solidFill>
                <a:schemeClr val="bg1"/>
              </a:solidFill>
            </a:endParaRPr>
          </a:p>
          <a:p>
            <a:r>
              <a:rPr lang="zh-CN" altLang="en-US" b="1">
                <a:solidFill>
                  <a:schemeClr val="bg1"/>
                </a:solidFill>
              </a:rPr>
              <a:t>       为了学问，咱们尚</a:t>
            </a:r>
            <a:r>
              <a:rPr lang="zh-CN" altLang="en-US" b="1">
                <a:solidFill>
                  <a:srgbClr val="FF0000"/>
                </a:solidFill>
              </a:rPr>
              <a:t>且不论输赢之后的面子问题</a:t>
            </a:r>
            <a:r>
              <a:rPr lang="zh-CN" altLang="en-US" b="1">
                <a:solidFill>
                  <a:schemeClr val="bg1"/>
                </a:solidFill>
              </a:rPr>
              <a:t>。单是</a:t>
            </a:r>
            <a:r>
              <a:rPr lang="zh-CN" altLang="en-US" b="1">
                <a:solidFill>
                  <a:srgbClr val="FF0000"/>
                </a:solidFill>
              </a:rPr>
              <a:t>敢于到班门去，就是一种胜利</a:t>
            </a:r>
            <a:r>
              <a:rPr lang="zh-CN" altLang="en-US" b="1">
                <a:solidFill>
                  <a:schemeClr val="bg1"/>
                </a:solidFill>
              </a:rPr>
              <a:t>。弄斧到班门，其行为本身，就彰显着勇气。和行家里手比较短长，量量高下，没有一定的勇气是做不到的。这一点，先贤已经为我们做出了榜样。亚里士多德曾断言，质量不等的铁球从同一高度下落，大者先着地。面对这个百科全书式的权威人物，几乎没人敢于质疑。而伽利略，这个后来蜚声世界的科学家，就是凭借着自己的一腔勇气，坚信自己，在众人的嘲笑声中，推翻了亚氏的的论断，扬名立万。</a:t>
            </a:r>
          </a:p>
          <a:p>
            <a:r>
              <a:rPr lang="zh-CN" altLang="en-US" b="1">
                <a:solidFill>
                  <a:schemeClr val="bg1"/>
                </a:solidFill>
              </a:rPr>
              <a:t>       退一步说，就算是伽利略错了，他这种到班门弄斧的勇气，也同样令人钦佩。</a:t>
            </a:r>
          </a:p>
          <a:p>
            <a:r>
              <a:rPr lang="zh-CN" altLang="en-US" b="1">
                <a:solidFill>
                  <a:schemeClr val="bg1"/>
                </a:solidFill>
              </a:rPr>
              <a:t>       当然了，既然是比量，必定有个输赢的问题。那么，</a:t>
            </a:r>
            <a:r>
              <a:rPr lang="zh-CN" altLang="en-US" b="1">
                <a:solidFill>
                  <a:srgbClr val="FF0000"/>
                </a:solidFill>
              </a:rPr>
              <a:t>输了是否可怕</a:t>
            </a:r>
            <a:r>
              <a:rPr lang="zh-CN" altLang="en-US" b="1">
                <a:solidFill>
                  <a:schemeClr val="bg1"/>
                </a:solidFill>
              </a:rPr>
              <a:t>？</a:t>
            </a:r>
          </a:p>
          <a:p>
            <a:r>
              <a:rPr lang="zh-CN" altLang="en-US" b="1">
                <a:solidFill>
                  <a:schemeClr val="bg1"/>
                </a:solidFill>
              </a:rPr>
              <a:t>       到班门弄斧，即使败下阵来，也不用担心。弄斧到班门，</a:t>
            </a:r>
            <a:r>
              <a:rPr lang="zh-CN" altLang="en-US" b="1">
                <a:solidFill>
                  <a:srgbClr val="FF0000"/>
                </a:solidFill>
              </a:rPr>
              <a:t>即使演砸了，也对弄斧者大有益处</a:t>
            </a:r>
            <a:r>
              <a:rPr lang="zh-CN" altLang="en-US" b="1">
                <a:solidFill>
                  <a:schemeClr val="bg1"/>
                </a:solidFill>
              </a:rPr>
              <a:t>。</a:t>
            </a:r>
            <a:r>
              <a:rPr lang="zh-CN" altLang="en-US" b="1">
                <a:solidFill>
                  <a:srgbClr val="FF0000"/>
                </a:solidFill>
              </a:rPr>
              <a:t>一方面</a:t>
            </a:r>
            <a:r>
              <a:rPr lang="zh-CN" altLang="en-US" b="1">
                <a:solidFill>
                  <a:schemeClr val="bg1"/>
                </a:solidFill>
              </a:rPr>
              <a:t>，暂时失败者认识到自己的不足，</a:t>
            </a:r>
            <a:r>
              <a:rPr lang="zh-CN" altLang="en-US" b="1">
                <a:solidFill>
                  <a:srgbClr val="FF0000"/>
                </a:solidFill>
              </a:rPr>
              <a:t>善于从失败中汲取教训，才会早日成功</a:t>
            </a:r>
            <a:r>
              <a:rPr lang="zh-CN" altLang="en-US" b="1">
                <a:solidFill>
                  <a:schemeClr val="bg1"/>
                </a:solidFill>
              </a:rPr>
              <a:t>。</a:t>
            </a:r>
            <a:r>
              <a:rPr lang="zh-CN" altLang="en-US" b="1">
                <a:solidFill>
                  <a:srgbClr val="FF0000"/>
                </a:solidFill>
              </a:rPr>
              <a:t>另一方面</a:t>
            </a:r>
            <a:r>
              <a:rPr lang="zh-CN" altLang="en-US" b="1">
                <a:solidFill>
                  <a:schemeClr val="bg1"/>
                </a:solidFill>
              </a:rPr>
              <a:t>，为了学问，我们敢于质疑，敢于亮出自己的观点。就算是输了，下次还要到班门一弄。在屡败屡战中，</a:t>
            </a:r>
            <a:r>
              <a:rPr lang="zh-CN" altLang="en-US" b="1">
                <a:solidFill>
                  <a:srgbClr val="FF0000"/>
                </a:solidFill>
              </a:rPr>
              <a:t>与困难作斗争的意志品质也就得到了提升</a:t>
            </a:r>
            <a:r>
              <a:rPr lang="zh-CN" altLang="en-US" b="1">
                <a:solidFill>
                  <a:schemeClr val="bg1"/>
                </a:solidFill>
              </a:rPr>
              <a:t>。改革开放之初，我们经济实力比较弱，而美国是经济巨头。但是不能因为怕输，就不到美国做买卖。虽然在经济交锋中吃了不少亏，但我们也在一次次“交学费”之后认识到了自己的缺欠所在，随之不断改进自己的管理和经营模式，提升了自己的经济管理和操作水平。同时，也锻炼了我们不畏难，不惧怕经济强国的意志品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2115" y="280670"/>
            <a:ext cx="8197215" cy="1545590"/>
          </a:xfrm>
          <a:prstGeom prst="rect">
            <a:avLst/>
          </a:prstGeom>
          <a:noFill/>
        </p:spPr>
        <p:txBody>
          <a:bodyPr wrap="square" rtlCol="0">
            <a:spAutoFit/>
          </a:bodyPr>
          <a:lstStyle/>
          <a:p>
            <a:r>
              <a:rPr lang="en-US" altLang="zh-CN" b="1">
                <a:solidFill>
                  <a:schemeClr val="bg1"/>
                </a:solidFill>
              </a:rPr>
              <a:t>       </a:t>
            </a:r>
            <a:r>
              <a:rPr lang="zh-CN" altLang="en-US" b="1">
                <a:solidFill>
                  <a:schemeClr val="bg1"/>
                </a:solidFill>
              </a:rPr>
              <a:t>古人云：“弟子不必不如师，师不必贤于弟子。”连古人都意识到，弄斧到班门不一定会输。</a:t>
            </a:r>
            <a:r>
              <a:rPr lang="zh-CN" altLang="en-US" b="1">
                <a:solidFill>
                  <a:srgbClr val="FF0000"/>
                </a:solidFill>
              </a:rPr>
              <a:t>如果赢了，又会怎么样呢</a:t>
            </a:r>
            <a:r>
              <a:rPr lang="zh-CN" altLang="en-US" b="1">
                <a:solidFill>
                  <a:schemeClr val="bg1"/>
                </a:solidFill>
              </a:rPr>
              <a:t>？</a:t>
            </a:r>
            <a:r>
              <a:rPr lang="zh-CN" altLang="en-US" b="1">
                <a:solidFill>
                  <a:srgbClr val="FFFF00"/>
                </a:solidFill>
              </a:rPr>
              <a:t>（过渡）</a:t>
            </a:r>
            <a:endParaRPr lang="zh-CN" altLang="en-US" b="1">
              <a:solidFill>
                <a:schemeClr val="bg1"/>
              </a:solidFill>
            </a:endParaRPr>
          </a:p>
          <a:p>
            <a:r>
              <a:rPr lang="zh-CN" altLang="en-US" b="1">
                <a:solidFill>
                  <a:schemeClr val="bg1"/>
                </a:solidFill>
              </a:rPr>
              <a:t>       这会极大地</a:t>
            </a:r>
            <a:r>
              <a:rPr lang="zh-CN" altLang="en-US" b="1">
                <a:solidFill>
                  <a:srgbClr val="FFFF00"/>
                </a:solidFill>
              </a:rPr>
              <a:t>提振“弄斧”者的自信心</a:t>
            </a:r>
            <a:r>
              <a:rPr lang="zh-CN" altLang="en-US" b="1">
                <a:solidFill>
                  <a:schemeClr val="bg1"/>
                </a:solidFill>
              </a:rPr>
              <a:t>，激发他们进一步钻研的热情，从而取得更大的成功。当然，“弄斧”者如果因此而飘飘然，那就恐怕避不开“仲永”泯然众人的命运了。</a:t>
            </a:r>
          </a:p>
          <a:p>
            <a:r>
              <a:rPr lang="zh-CN" altLang="en-US" b="1">
                <a:solidFill>
                  <a:schemeClr val="bg1"/>
                </a:solidFill>
              </a:rPr>
              <a:t>       弄斧到班门，从勇气，意志品质，自信心等多个方面对弄斧者的综合素质提升都大有裨益，能使人更早脱颖而出，彰显能力。</a:t>
            </a:r>
          </a:p>
          <a:p>
            <a:r>
              <a:rPr lang="zh-CN" altLang="en-US" b="1">
                <a:solidFill>
                  <a:schemeClr val="bg1"/>
                </a:solidFill>
              </a:rPr>
              <a:t>       我们</a:t>
            </a:r>
            <a:r>
              <a:rPr lang="zh-CN" altLang="en-US" b="1">
                <a:solidFill>
                  <a:srgbClr val="FF0000"/>
                </a:solidFill>
              </a:rPr>
              <a:t>不能不说弄斧应该到班门，弄斧就要到班门，就要到班门去弄斧！</a:t>
            </a:r>
            <a:r>
              <a:rPr lang="zh-CN" altLang="en-US" b="1">
                <a:solidFill>
                  <a:srgbClr val="FFFF00"/>
                </a:solidFill>
              </a:rPr>
              <a:t>（强化、深化中心论点）</a:t>
            </a:r>
          </a:p>
        </p:txBody>
      </p:sp>
      <p:sp>
        <p:nvSpPr>
          <p:cNvPr id="3" name="左大括号 2"/>
          <p:cNvSpPr/>
          <p:nvPr/>
        </p:nvSpPr>
        <p:spPr>
          <a:xfrm>
            <a:off x="3197225" y="2373630"/>
            <a:ext cx="482600" cy="1482090"/>
          </a:xfrm>
          <a:prstGeom prst="leftBrace">
            <a:avLst/>
          </a:prstGeom>
          <a:extLst>
            <a:ext uri="{909E8E84-426E-40DD-AFC4-6F175D3DCCD1}">
              <a14:hiddenFill xmlns:a14="http://schemas.microsoft.com/office/drawing/2010/main" xmlns="">
                <a:solidFill>
                  <a:srgbClr val="FFFF00"/>
                </a:solidFill>
              </a14:hiddenFill>
            </a:ext>
          </a:extLst>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4" name="文本框 3"/>
          <p:cNvSpPr txBox="1"/>
          <p:nvPr/>
        </p:nvSpPr>
        <p:spPr>
          <a:xfrm>
            <a:off x="641985" y="2785745"/>
            <a:ext cx="530860" cy="706755"/>
          </a:xfrm>
          <a:prstGeom prst="rect">
            <a:avLst/>
          </a:prstGeom>
          <a:noFill/>
        </p:spPr>
        <p:txBody>
          <a:bodyPr wrap="square" rtlCol="0">
            <a:spAutoFit/>
          </a:bodyPr>
          <a:lstStyle/>
          <a:p>
            <a:r>
              <a:rPr lang="zh-CN" altLang="en-US" sz="2000" b="1">
                <a:solidFill>
                  <a:schemeClr val="bg1"/>
                </a:solidFill>
              </a:rPr>
              <a:t>解题</a:t>
            </a:r>
          </a:p>
        </p:txBody>
      </p:sp>
      <p:cxnSp>
        <p:nvCxnSpPr>
          <p:cNvPr id="5" name="直接箭头连接符 4"/>
          <p:cNvCxnSpPr/>
          <p:nvPr/>
        </p:nvCxnSpPr>
        <p:spPr>
          <a:xfrm>
            <a:off x="1082675" y="3114675"/>
            <a:ext cx="447040" cy="0"/>
          </a:xfrm>
          <a:prstGeom prst="straightConnector1">
            <a:avLst/>
          </a:prstGeom>
          <a:ln>
            <a:tailEnd type="arrow" w="med" len="med"/>
          </a:ln>
        </p:spPr>
        <p:style>
          <a:lnRef idx="3">
            <a:schemeClr val="accent4"/>
          </a:lnRef>
          <a:fillRef idx="0">
            <a:schemeClr val="accent4"/>
          </a:fillRef>
          <a:effectRef idx="2">
            <a:schemeClr val="accent4"/>
          </a:effectRef>
          <a:fontRef idx="minor">
            <a:schemeClr val="tx1"/>
          </a:fontRef>
        </p:style>
      </p:cxnSp>
      <p:sp>
        <p:nvSpPr>
          <p:cNvPr id="6" name="文本框 5"/>
          <p:cNvSpPr txBox="1"/>
          <p:nvPr/>
        </p:nvSpPr>
        <p:spPr>
          <a:xfrm>
            <a:off x="1607820" y="2536190"/>
            <a:ext cx="530860" cy="1322070"/>
          </a:xfrm>
          <a:prstGeom prst="rect">
            <a:avLst/>
          </a:prstGeom>
          <a:noFill/>
        </p:spPr>
        <p:txBody>
          <a:bodyPr wrap="square" rtlCol="0">
            <a:spAutoFit/>
          </a:bodyPr>
          <a:lstStyle/>
          <a:p>
            <a:r>
              <a:rPr lang="zh-CN" altLang="en-US" sz="2000" b="1">
                <a:solidFill>
                  <a:schemeClr val="bg1"/>
                </a:solidFill>
              </a:rPr>
              <a:t>中心论点</a:t>
            </a:r>
          </a:p>
        </p:txBody>
      </p:sp>
      <p:cxnSp>
        <p:nvCxnSpPr>
          <p:cNvPr id="7" name="直接箭头连接符 6"/>
          <p:cNvCxnSpPr/>
          <p:nvPr/>
        </p:nvCxnSpPr>
        <p:spPr>
          <a:xfrm>
            <a:off x="2138680" y="3114675"/>
            <a:ext cx="447040" cy="0"/>
          </a:xfrm>
          <a:prstGeom prst="straightConnector1">
            <a:avLst/>
          </a:prstGeom>
          <a:ln>
            <a:tailEnd type="arrow" w="med" len="med"/>
          </a:ln>
        </p:spPr>
        <p:style>
          <a:lnRef idx="3">
            <a:schemeClr val="accent4"/>
          </a:lnRef>
          <a:fillRef idx="0">
            <a:schemeClr val="accent4"/>
          </a:fillRef>
          <a:effectRef idx="2">
            <a:schemeClr val="accent4"/>
          </a:effectRef>
          <a:fontRef idx="minor">
            <a:schemeClr val="tx1"/>
          </a:fontRef>
        </p:style>
      </p:cxnSp>
      <p:sp>
        <p:nvSpPr>
          <p:cNvPr id="8" name="文本框 7"/>
          <p:cNvSpPr txBox="1"/>
          <p:nvPr/>
        </p:nvSpPr>
        <p:spPr>
          <a:xfrm>
            <a:off x="2560320" y="2536190"/>
            <a:ext cx="530860" cy="1322070"/>
          </a:xfrm>
          <a:prstGeom prst="rect">
            <a:avLst/>
          </a:prstGeom>
          <a:noFill/>
        </p:spPr>
        <p:txBody>
          <a:bodyPr wrap="square" rtlCol="0">
            <a:spAutoFit/>
          </a:bodyPr>
          <a:lstStyle/>
          <a:p>
            <a:r>
              <a:rPr lang="zh-CN" altLang="en-US" sz="2000" b="1">
                <a:solidFill>
                  <a:schemeClr val="bg1"/>
                </a:solidFill>
              </a:rPr>
              <a:t>论证中心</a:t>
            </a:r>
          </a:p>
        </p:txBody>
      </p:sp>
      <p:sp>
        <p:nvSpPr>
          <p:cNvPr id="9" name="文本框 8"/>
          <p:cNvSpPr txBox="1"/>
          <p:nvPr/>
        </p:nvSpPr>
        <p:spPr>
          <a:xfrm>
            <a:off x="3575050" y="2459990"/>
            <a:ext cx="3474720" cy="337185"/>
          </a:xfrm>
          <a:prstGeom prst="rect">
            <a:avLst/>
          </a:prstGeom>
          <a:noFill/>
        </p:spPr>
        <p:txBody>
          <a:bodyPr wrap="square" rtlCol="0">
            <a:spAutoFit/>
          </a:bodyPr>
          <a:lstStyle/>
          <a:p>
            <a:r>
              <a:rPr lang="zh-CN" altLang="en-US" sz="1600" b="1">
                <a:solidFill>
                  <a:srgbClr val="00B0F0"/>
                </a:solidFill>
              </a:rPr>
              <a:t>不论输赢</a:t>
            </a:r>
            <a:r>
              <a:rPr lang="zh-CN" altLang="en-US" sz="1600" b="1">
                <a:solidFill>
                  <a:schemeClr val="bg1"/>
                </a:solidFill>
              </a:rPr>
              <a:t>，到班门去，就是胜利。</a:t>
            </a:r>
          </a:p>
        </p:txBody>
      </p:sp>
      <p:sp>
        <p:nvSpPr>
          <p:cNvPr id="10" name="文本框 9"/>
          <p:cNvSpPr txBox="1"/>
          <p:nvPr/>
        </p:nvSpPr>
        <p:spPr>
          <a:xfrm>
            <a:off x="148590" y="3492500"/>
            <a:ext cx="1459230" cy="306705"/>
          </a:xfrm>
          <a:prstGeom prst="rect">
            <a:avLst/>
          </a:prstGeom>
          <a:noFill/>
        </p:spPr>
        <p:txBody>
          <a:bodyPr wrap="square" rtlCol="0">
            <a:spAutoFit/>
          </a:bodyPr>
          <a:lstStyle/>
          <a:p>
            <a:r>
              <a:rPr lang="zh-CN" altLang="en-US" sz="1400" b="1">
                <a:solidFill>
                  <a:srgbClr val="FFFF00"/>
                </a:solidFill>
                <a:latin typeface="方正启体简体" panose="03000509000000000000" charset="-122"/>
                <a:ea typeface="方正启体简体" panose="03000509000000000000" charset="-122"/>
              </a:rPr>
              <a:t>什么是班门弄斧</a:t>
            </a:r>
          </a:p>
        </p:txBody>
      </p:sp>
      <p:sp>
        <p:nvSpPr>
          <p:cNvPr id="11" name="文本框 10"/>
          <p:cNvSpPr txBox="1"/>
          <p:nvPr/>
        </p:nvSpPr>
        <p:spPr>
          <a:xfrm>
            <a:off x="770255" y="2229485"/>
            <a:ext cx="2426970" cy="306705"/>
          </a:xfrm>
          <a:prstGeom prst="rect">
            <a:avLst/>
          </a:prstGeom>
          <a:noFill/>
        </p:spPr>
        <p:txBody>
          <a:bodyPr wrap="square" rtlCol="0">
            <a:spAutoFit/>
          </a:bodyPr>
          <a:lstStyle/>
          <a:p>
            <a:r>
              <a:rPr lang="zh-CN" altLang="en-US" sz="1400" b="1">
                <a:solidFill>
                  <a:srgbClr val="FFFF00"/>
                </a:solidFill>
                <a:latin typeface="方正启体简体" panose="03000509000000000000" charset="-122"/>
                <a:ea typeface="方正启体简体" panose="03000509000000000000" charset="-122"/>
              </a:rPr>
              <a:t>到班门去弄斧是个好选择</a:t>
            </a:r>
            <a:endParaRPr lang="zh-CN" altLang="en-US" sz="1600" b="1">
              <a:solidFill>
                <a:schemeClr val="bg1"/>
              </a:solidFill>
            </a:endParaRPr>
          </a:p>
        </p:txBody>
      </p:sp>
      <p:sp>
        <p:nvSpPr>
          <p:cNvPr id="12" name="文本框 11"/>
          <p:cNvSpPr txBox="1"/>
          <p:nvPr/>
        </p:nvSpPr>
        <p:spPr>
          <a:xfrm>
            <a:off x="3575050" y="2970530"/>
            <a:ext cx="3474720" cy="337185"/>
          </a:xfrm>
          <a:prstGeom prst="rect">
            <a:avLst/>
          </a:prstGeom>
          <a:noFill/>
        </p:spPr>
        <p:txBody>
          <a:bodyPr wrap="square" rtlCol="0">
            <a:spAutoFit/>
          </a:bodyPr>
          <a:lstStyle/>
          <a:p>
            <a:r>
              <a:rPr lang="zh-CN" altLang="en-US" sz="1600" b="1">
                <a:solidFill>
                  <a:srgbClr val="00B0F0"/>
                </a:solidFill>
              </a:rPr>
              <a:t>如果弄砸了</a:t>
            </a:r>
            <a:r>
              <a:rPr lang="zh-CN" altLang="en-US" sz="1600" b="1">
                <a:solidFill>
                  <a:schemeClr val="bg1"/>
                </a:solidFill>
              </a:rPr>
              <a:t>，照样有两方面的好处。</a:t>
            </a:r>
          </a:p>
        </p:txBody>
      </p:sp>
      <p:sp>
        <p:nvSpPr>
          <p:cNvPr id="13" name="文本框 12"/>
          <p:cNvSpPr txBox="1"/>
          <p:nvPr/>
        </p:nvSpPr>
        <p:spPr>
          <a:xfrm>
            <a:off x="3575050" y="3444240"/>
            <a:ext cx="3474720" cy="337185"/>
          </a:xfrm>
          <a:prstGeom prst="rect">
            <a:avLst/>
          </a:prstGeom>
          <a:noFill/>
        </p:spPr>
        <p:txBody>
          <a:bodyPr wrap="square" rtlCol="0">
            <a:spAutoFit/>
          </a:bodyPr>
          <a:lstStyle/>
          <a:p>
            <a:r>
              <a:rPr lang="zh-CN" altLang="en-US" sz="1600" b="1">
                <a:solidFill>
                  <a:srgbClr val="00B0F0"/>
                </a:solidFill>
              </a:rPr>
              <a:t>如果弄赢了</a:t>
            </a:r>
            <a:r>
              <a:rPr lang="zh-CN" altLang="en-US" sz="1600" b="1">
                <a:solidFill>
                  <a:schemeClr val="bg1"/>
                </a:solidFill>
              </a:rPr>
              <a:t>，能提振自信心。</a:t>
            </a:r>
          </a:p>
        </p:txBody>
      </p:sp>
      <p:cxnSp>
        <p:nvCxnSpPr>
          <p:cNvPr id="14" name="直接箭头连接符 13"/>
          <p:cNvCxnSpPr/>
          <p:nvPr/>
        </p:nvCxnSpPr>
        <p:spPr>
          <a:xfrm flipH="1">
            <a:off x="5228590" y="2750820"/>
            <a:ext cx="7620" cy="261620"/>
          </a:xfrm>
          <a:prstGeom prst="straightConnector1">
            <a:avLst/>
          </a:prstGeom>
          <a:ln>
            <a:tailEnd type="arrow" w="med" len="med"/>
          </a:ln>
        </p:spPr>
        <p:style>
          <a:lnRef idx="3">
            <a:schemeClr val="accent4"/>
          </a:lnRef>
          <a:fillRef idx="0">
            <a:schemeClr val="accent4"/>
          </a:fillRef>
          <a:effectRef idx="2">
            <a:schemeClr val="accent4"/>
          </a:effectRef>
          <a:fontRef idx="minor">
            <a:schemeClr val="tx1"/>
          </a:fontRef>
        </p:style>
      </p:cxnSp>
      <p:cxnSp>
        <p:nvCxnSpPr>
          <p:cNvPr id="15" name="直接箭头连接符 14"/>
          <p:cNvCxnSpPr/>
          <p:nvPr/>
        </p:nvCxnSpPr>
        <p:spPr>
          <a:xfrm flipH="1">
            <a:off x="5236210" y="3249930"/>
            <a:ext cx="7620" cy="261620"/>
          </a:xfrm>
          <a:prstGeom prst="straightConnector1">
            <a:avLst/>
          </a:prstGeom>
          <a:ln>
            <a:tailEnd type="arrow" w="med" len="med"/>
          </a:ln>
        </p:spPr>
        <p:style>
          <a:lnRef idx="3">
            <a:schemeClr val="accent4"/>
          </a:lnRef>
          <a:fillRef idx="0">
            <a:schemeClr val="accent4"/>
          </a:fillRef>
          <a:effectRef idx="2">
            <a:schemeClr val="accent4"/>
          </a:effectRef>
          <a:fontRef idx="minor">
            <a:schemeClr val="tx1"/>
          </a:fontRef>
        </p:style>
      </p:cxnSp>
      <p:sp>
        <p:nvSpPr>
          <p:cNvPr id="18" name="左大括号 17"/>
          <p:cNvSpPr/>
          <p:nvPr/>
        </p:nvSpPr>
        <p:spPr>
          <a:xfrm flipH="1">
            <a:off x="6753225" y="2397760"/>
            <a:ext cx="296545" cy="1482090"/>
          </a:xfrm>
          <a:prstGeom prst="leftBrace">
            <a:avLst/>
          </a:prstGeom>
          <a:extLst>
            <a:ext uri="{909E8E84-426E-40DD-AFC4-6F175D3DCCD1}">
              <a14:hiddenFill xmlns:a14="http://schemas.microsoft.com/office/drawing/2010/main" xmlns="">
                <a:solidFill>
                  <a:srgbClr val="FFFF00"/>
                </a:solidFill>
              </a14:hiddenFill>
            </a:ext>
          </a:extLst>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19" name="文本框 18"/>
          <p:cNvSpPr txBox="1"/>
          <p:nvPr/>
        </p:nvSpPr>
        <p:spPr>
          <a:xfrm>
            <a:off x="7286625" y="2513330"/>
            <a:ext cx="530860" cy="1322070"/>
          </a:xfrm>
          <a:prstGeom prst="rect">
            <a:avLst/>
          </a:prstGeom>
          <a:noFill/>
        </p:spPr>
        <p:txBody>
          <a:bodyPr wrap="square" rtlCol="0">
            <a:spAutoFit/>
          </a:bodyPr>
          <a:lstStyle/>
          <a:p>
            <a:r>
              <a:rPr lang="zh-CN" altLang="en-US" sz="2000" b="1">
                <a:solidFill>
                  <a:schemeClr val="bg1"/>
                </a:solidFill>
              </a:rPr>
              <a:t>总结强化</a:t>
            </a:r>
          </a:p>
        </p:txBody>
      </p:sp>
      <p:sp>
        <p:nvSpPr>
          <p:cNvPr id="20" name="文本框 19"/>
          <p:cNvSpPr txBox="1"/>
          <p:nvPr/>
        </p:nvSpPr>
        <p:spPr>
          <a:xfrm>
            <a:off x="3044190" y="4241800"/>
            <a:ext cx="2716530" cy="299085"/>
          </a:xfrm>
          <a:prstGeom prst="rect">
            <a:avLst/>
          </a:prstGeom>
          <a:solidFill>
            <a:srgbClr val="FFFF00"/>
          </a:solidFill>
        </p:spPr>
        <p:txBody>
          <a:bodyPr wrap="square" rtlCol="0">
            <a:spAutoFit/>
          </a:bodyPr>
          <a:lstStyle/>
          <a:p>
            <a:r>
              <a:rPr lang="zh-CN" altLang="en-US" b="1"/>
              <a:t>论点明确、思路清晰、论证得力</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2</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说理性文章，道理论证的强化。</a:t>
              </a:r>
            </a:p>
          </p:txBody>
        </p:sp>
      </p:grpSp>
      <p:sp>
        <p:nvSpPr>
          <p:cNvPr id="2" name="文本框 1"/>
          <p:cNvSpPr txBox="1"/>
          <p:nvPr/>
        </p:nvSpPr>
        <p:spPr>
          <a:xfrm>
            <a:off x="1086485" y="1092200"/>
            <a:ext cx="6971030" cy="2376170"/>
          </a:xfrm>
          <a:prstGeom prst="rect">
            <a:avLst/>
          </a:prstGeom>
          <a:solidFill>
            <a:srgbClr val="FFFF00"/>
          </a:solidFill>
        </p:spPr>
        <p:txBody>
          <a:bodyPr wrap="square" rtlCol="0">
            <a:spAutoFit/>
          </a:bodyPr>
          <a:lstStyle/>
          <a:p>
            <a:r>
              <a:rPr lang="zh-CN" altLang="en-US" b="1"/>
              <a:t>【作文材料】</a:t>
            </a:r>
          </a:p>
          <a:p>
            <a:r>
              <a:rPr lang="zh-CN" altLang="en-US" b="1"/>
              <a:t>阅读下面的材料，根据要求写一篇不少于800字的文章。(60分)</a:t>
            </a:r>
          </a:p>
          <a:p>
            <a:r>
              <a:rPr lang="zh-CN" altLang="en-US" b="1"/>
              <a:t>南非开普敦市容美丽，现代建筑与欧式建筑相得益彰。而市中心却有一架断桥挺立着;桥面在即将达到最高点时戛然而止，手腕粗的钢筋张牙舞爪地伸着，大大小小的混凝土块七零八落地挂在钢筋上。这是15年前的豆腐渣工程。计算错误、材料搀假，使得桥建到一半时轰然坍塌，数名建筑工人当场身亡。这成为开普敦最大的丑闻之一，全体开普敦人引为莫大耻辱。政府原计划尽快拆除，忘记不快，重塑形象，而在狱中的建设局局长及死亡工人的家属都写信建议保留断桥，给城市留下这个“疤”。最后议会决议:保留断桥，任何人不得拆除。</a:t>
            </a:r>
          </a:p>
          <a:p>
            <a:r>
              <a:rPr lang="zh-CN" altLang="en-US" b="1"/>
              <a:t>要求选好角度，确定立意，明确文体，自拟标题;不要脱离材料内容及含意的范围作文，不要套作，不得抄袭。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76325" y="446405"/>
            <a:ext cx="6485255" cy="368300"/>
          </a:xfrm>
          <a:prstGeom prst="rect">
            <a:avLst/>
          </a:prstGeom>
          <a:solidFill>
            <a:srgbClr val="FFFF00"/>
          </a:solidFill>
          <a:ln w="9525">
            <a:noFill/>
          </a:ln>
        </p:spPr>
        <p:txBody>
          <a:bodyPr wrap="square">
            <a:spAutoFit/>
          </a:bodyPr>
          <a:lstStyle/>
          <a:p>
            <a:pPr indent="0"/>
            <a:r>
              <a:rPr lang="zh-CN" sz="1800" b="1">
                <a:cs typeface="汉仪蝶语体简" charset="0"/>
              </a:rPr>
              <a:t>【病文修改】</a:t>
            </a:r>
            <a:r>
              <a:rPr lang="en-US" sz="1800" b="1">
                <a:latin typeface="汉仪蝶语体简" charset="0"/>
              </a:rPr>
              <a:t>      </a:t>
            </a:r>
            <a:r>
              <a:rPr lang="zh-CN" sz="1800" b="1">
                <a:cs typeface="楷体_GB2312" charset="0"/>
              </a:rPr>
              <a:t>记住失败（题目，也是中心论点）</a:t>
            </a:r>
            <a:endParaRPr lang="zh-CN" altLang="en-US" sz="1800"/>
          </a:p>
        </p:txBody>
      </p:sp>
      <p:sp>
        <p:nvSpPr>
          <p:cNvPr id="2" name="文本框 1"/>
          <p:cNvSpPr txBox="1"/>
          <p:nvPr/>
        </p:nvSpPr>
        <p:spPr>
          <a:xfrm>
            <a:off x="327025" y="944880"/>
            <a:ext cx="8342630" cy="3938270"/>
          </a:xfrm>
          <a:prstGeom prst="rect">
            <a:avLst/>
          </a:prstGeom>
          <a:solidFill>
            <a:srgbClr val="FFFF00"/>
          </a:solidFill>
          <a:ln w="9525">
            <a:noFill/>
          </a:ln>
        </p:spPr>
        <p:txBody>
          <a:bodyPr wrap="square">
            <a:spAutoFit/>
          </a:bodyPr>
          <a:lstStyle/>
          <a:p>
            <a:pPr indent="267970" fontAlgn="auto">
              <a:lnSpc>
                <a:spcPts val="2500"/>
              </a:lnSpc>
            </a:pPr>
            <a:r>
              <a:rPr lang="zh-CN" sz="1600" b="1">
                <a:ea typeface="黑体" panose="02010609060101010101" pitchFamily="49" charset="-122"/>
              </a:rPr>
              <a:t>文过饰非，掩盖伤疤，辉煌人生也因此而黯然。（分论点）</a:t>
            </a:r>
            <a:endParaRPr lang="zh-CN" sz="1600" b="1" u="sng">
              <a:solidFill>
                <a:srgbClr val="0000FF"/>
              </a:solidFill>
              <a:ea typeface="宋体" panose="02010600030101010101" pitchFamily="2" charset="-122"/>
            </a:endParaRPr>
          </a:p>
          <a:p>
            <a:r>
              <a:rPr lang="zh-CN" sz="1600" b="1" u="sng">
                <a:solidFill>
                  <a:srgbClr val="0000FF"/>
                </a:solidFill>
                <a:ea typeface="宋体" panose="02010600030101010101" pitchFamily="2" charset="-122"/>
              </a:rPr>
              <a:t>第一，论证逻辑不周延；第二，缺少道理论证。</a:t>
            </a:r>
          </a:p>
          <a:p>
            <a:r>
              <a:rPr lang="zh-CN" sz="1600" b="1" u="sng">
                <a:solidFill>
                  <a:srgbClr val="0000FF"/>
                </a:solidFill>
                <a:ea typeface="宋体" panose="02010600030101010101" pitchFamily="2" charset="-122"/>
              </a:rPr>
              <a:t>逻辑周延性问题：文章要有更强的说服力，就要说服更多的人。很显然，多数人没有辉煌的人生。所以，改为</a:t>
            </a:r>
            <a:r>
              <a:rPr lang="zh-CN" sz="1600" b="1" u="sng">
                <a:solidFill>
                  <a:srgbClr val="FF0000"/>
                </a:solidFill>
                <a:cs typeface="楷体_GB2312" charset="0"/>
              </a:rPr>
              <a:t>“文过饰非，掩盖伤疤，这样做后果严重。纵然是天纵奇才，辉煌人生，怕是也要因此而黯淡无光，更何况大多数普通人等呢！”</a:t>
            </a:r>
            <a:endParaRPr lang="zh-CN" sz="1600" b="1" u="sng">
              <a:solidFill>
                <a:srgbClr val="0000FF"/>
              </a:solidFill>
              <a:ea typeface="宋体" panose="02010600030101010101" pitchFamily="2" charset="-122"/>
            </a:endParaRPr>
          </a:p>
          <a:p>
            <a:r>
              <a:rPr lang="zh-CN" sz="1600" b="1" u="sng">
                <a:solidFill>
                  <a:srgbClr val="0000FF"/>
                </a:solidFill>
                <a:ea typeface="宋体" panose="02010600030101010101" pitchFamily="2" charset="-122"/>
              </a:rPr>
              <a:t>缺少道理论证问题：每一个论点都是由方法论和结果构成的。道理论证的写法就是在方法论和结果之间架起一座桥梁，让方法论自然而然地出现预见的结果。示例：</a:t>
            </a:r>
            <a:r>
              <a:rPr lang="zh-CN" sz="1600" b="1" u="sng">
                <a:solidFill>
                  <a:srgbClr val="FF0000"/>
                </a:solidFill>
                <a:cs typeface="楷体_GB2312" charset="0"/>
              </a:rPr>
              <a:t>“文过饰非，掩盖伤疤，这样做后果严重。”</a:t>
            </a:r>
            <a:r>
              <a:rPr lang="zh-CN" sz="1600" b="1" u="sng">
                <a:solidFill>
                  <a:srgbClr val="0000FF"/>
                </a:solidFill>
                <a:ea typeface="宋体" panose="02010600030101010101" pitchFamily="2" charset="-122"/>
              </a:rPr>
              <a:t>改为：</a:t>
            </a:r>
            <a:r>
              <a:rPr lang="en-US" sz="1600" b="1" u="sng">
                <a:solidFill>
                  <a:srgbClr val="FF0000"/>
                </a:solidFill>
                <a:latin typeface="方正楷体简体" charset="0"/>
              </a:rPr>
              <a:t>“</a:t>
            </a:r>
            <a:r>
              <a:rPr lang="zh-CN" sz="1600" b="1" u="sng">
                <a:solidFill>
                  <a:srgbClr val="FF0000"/>
                </a:solidFill>
                <a:cs typeface="楷体_GB2312" charset="0"/>
              </a:rPr>
              <a:t>文过饰非，掩盖伤疤，这样做后果严重。”</a:t>
            </a:r>
            <a:r>
              <a:rPr lang="zh-CN" sz="1600" b="1" u="sng">
                <a:solidFill>
                  <a:srgbClr val="00B0F0"/>
                </a:solidFill>
                <a:cs typeface="楷体_GB2312" charset="0"/>
              </a:rPr>
              <a:t>古人云，“知错能改，善莫大焉。”如果掩盖了过错，也就是做不到“知错”，连知错都做不到，更不用提“能改”了。没有认识到“错误”，那也就意味着，由这个错误而造成的相关损失，难以挽回了。而损失本身是会累积和扩大的，随着损失的一步步累积和扩大，后果恐怕会越来越严重吧！</a:t>
            </a:r>
            <a:r>
              <a:rPr lang="zh-CN" sz="1600" b="1">
                <a:solidFill>
                  <a:srgbClr val="002060"/>
                </a:solidFill>
                <a:cs typeface="楷体_GB2312" charset="0"/>
              </a:rPr>
              <a:t>（道理论证）</a:t>
            </a:r>
            <a:endParaRPr lang="zh-CN" altLang="en-US" sz="1600" b="1">
              <a:solidFill>
                <a:srgbClr val="002060"/>
              </a:solidFill>
              <a:cs typeface="楷体_GB231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2342765" y="1720050"/>
            <a:ext cx="5161246" cy="1617829"/>
          </a:xfrm>
          <a:prstGeom prst="rect">
            <a:avLst/>
          </a:prstGeom>
        </p:spPr>
      </p:pic>
      <p:sp>
        <p:nvSpPr>
          <p:cNvPr id="24" name="文本框 18"/>
          <p:cNvSpPr txBox="1"/>
          <p:nvPr/>
        </p:nvSpPr>
        <p:spPr>
          <a:xfrm>
            <a:off x="2674620" y="2005965"/>
            <a:ext cx="3906520" cy="768350"/>
          </a:xfrm>
          <a:prstGeom prst="rect">
            <a:avLst/>
          </a:prstGeom>
          <a:noFill/>
        </p:spPr>
        <p:txBody>
          <a:bodyPr wrap="square" rtlCol="0">
            <a:spAutoFit/>
          </a:bodyPr>
          <a:lstStyle/>
          <a:p>
            <a:pPr algn="ctr"/>
            <a:r>
              <a:rPr lang="zh-CN" altLang="en-US" sz="4400" b="1" dirty="0">
                <a:solidFill>
                  <a:srgbClr val="FF0000"/>
                </a:solidFill>
                <a:latin typeface="方正启体简体" panose="03000509000000000000" charset="-122"/>
                <a:ea typeface="方正启体简体" panose="03000509000000000000" charset="-122"/>
              </a:rPr>
              <a:t>语文组的日常</a:t>
            </a: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d8a4a7efb8e399f52ede6d9dc34b03d"/>
          <p:cNvPicPr>
            <a:picLocks noChangeAspect="1"/>
          </p:cNvPicPr>
          <p:nvPr/>
        </p:nvPicPr>
        <p:blipFill>
          <a:blip r:embed="rId2" cstate="print"/>
          <a:stretch>
            <a:fillRect/>
          </a:stretch>
        </p:blipFill>
        <p:spPr>
          <a:xfrm>
            <a:off x="0" y="648970"/>
            <a:ext cx="9128760" cy="4495165"/>
          </a:xfrm>
          <a:prstGeom prst="rect">
            <a:avLst/>
          </a:prstGeom>
        </p:spPr>
      </p:pic>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18" name="文本框 17"/>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思想家们的识海浪花</a:t>
            </a: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3</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说理性文章，举例论证的去标签化。</a:t>
              </a:r>
            </a:p>
          </p:txBody>
        </p:sp>
      </p:grpSp>
      <p:sp>
        <p:nvSpPr>
          <p:cNvPr id="100" name="文本框 99"/>
          <p:cNvSpPr txBox="1"/>
          <p:nvPr/>
        </p:nvSpPr>
        <p:spPr>
          <a:xfrm>
            <a:off x="1156970" y="908685"/>
            <a:ext cx="7781925" cy="1814830"/>
          </a:xfrm>
          <a:prstGeom prst="rect">
            <a:avLst/>
          </a:prstGeom>
          <a:solidFill>
            <a:srgbClr val="FFFF00"/>
          </a:solidFill>
          <a:ln w="9525">
            <a:noFill/>
          </a:ln>
        </p:spPr>
        <p:txBody>
          <a:bodyPr wrap="square">
            <a:spAutoFit/>
          </a:bodyPr>
          <a:lstStyle/>
          <a:p>
            <a:pPr indent="0"/>
            <a:r>
              <a:rPr lang="en-US" altLang="zh-CN" sz="1050" b="1">
                <a:ea typeface="黑体" panose="02010609060101010101" pitchFamily="49" charset="-122"/>
              </a:rPr>
              <a:t>                                                                                              </a:t>
            </a:r>
            <a:r>
              <a:rPr lang="zh-CN" sz="1400" b="1">
                <a:ea typeface="黑体" panose="02010609060101010101" pitchFamily="49" charset="-122"/>
              </a:rPr>
              <a:t>例证升格前：</a:t>
            </a:r>
          </a:p>
          <a:p>
            <a:r>
              <a:rPr lang="zh-CN" sz="1400" b="1">
                <a:ea typeface="黑体" panose="02010609060101010101" pitchFamily="49" charset="-122"/>
              </a:rPr>
              <a:t>       开阔胸襟，可以使我们不为苦难所影响。</a:t>
            </a:r>
          </a:p>
          <a:p>
            <a:r>
              <a:rPr lang="zh-CN" sz="1400" b="1">
                <a:ea typeface="黑体" panose="02010609060101010101" pitchFamily="49" charset="-122"/>
              </a:rPr>
              <a:t>       </a:t>
            </a:r>
            <a:r>
              <a:rPr lang="zh-CN" sz="1400" b="1">
                <a:solidFill>
                  <a:srgbClr val="00B0F0"/>
                </a:solidFill>
                <a:ea typeface="黑体" panose="02010609060101010101" pitchFamily="49" charset="-122"/>
              </a:rPr>
              <a:t>司马迁，他的《史记》被誉为“史家之绝唱，无韵之离骚”。为什么他能在遭受宫刑之后仍能专心创作？为什么他能无视苦难？原因是他有开阔的胸襟。开阔胸襟可以使我们把苦难当做垫脚石，从而踏向成功的顶峰。</a:t>
            </a:r>
            <a:r>
              <a:rPr lang="zh-CN" sz="1400" b="1">
                <a:solidFill>
                  <a:srgbClr val="FF0000"/>
                </a:solidFill>
                <a:ea typeface="黑体" panose="02010609060101010101" pitchFamily="49" charset="-122"/>
              </a:rPr>
              <a:t>（贴标签）</a:t>
            </a:r>
            <a:endParaRPr lang="zh-CN" sz="1400" b="1">
              <a:ea typeface="黑体" panose="02010609060101010101" pitchFamily="49" charset="-122"/>
            </a:endParaRPr>
          </a:p>
          <a:p>
            <a:r>
              <a:rPr lang="zh-CN" sz="1400" b="1">
                <a:ea typeface="黑体" panose="02010609060101010101" pitchFamily="49" charset="-122"/>
              </a:rPr>
              <a:t>       爱迪生，给世界带来光明的人。他有着十分开阔的胸襟，所以他能在失败几百次之后仍坚持寻找适合的用做灯丝的材料，并且把那些失败的经验积累，终于，他在失败了无数次之后，登上了成功的顶峰。</a:t>
            </a:r>
            <a:endParaRPr lang="zh-CN" altLang="en-US" sz="1400"/>
          </a:p>
        </p:txBody>
      </p:sp>
      <p:sp>
        <p:nvSpPr>
          <p:cNvPr id="2" name="文本框 1"/>
          <p:cNvSpPr txBox="1"/>
          <p:nvPr/>
        </p:nvSpPr>
        <p:spPr>
          <a:xfrm>
            <a:off x="160655" y="2882265"/>
            <a:ext cx="8778240" cy="1814830"/>
          </a:xfrm>
          <a:prstGeom prst="rect">
            <a:avLst/>
          </a:prstGeom>
          <a:solidFill>
            <a:srgbClr val="FFFF00"/>
          </a:solidFill>
          <a:ln w="9525">
            <a:noFill/>
          </a:ln>
        </p:spPr>
        <p:txBody>
          <a:bodyPr wrap="square">
            <a:spAutoFit/>
          </a:bodyPr>
          <a:lstStyle/>
          <a:p>
            <a:pPr algn="l"/>
            <a:r>
              <a:rPr lang="en-US" altLang="zh-CN" sz="1400" b="1">
                <a:ea typeface="黑体" panose="02010609060101010101" pitchFamily="49" charset="-122"/>
              </a:rPr>
              <a:t>                                              </a:t>
            </a:r>
            <a:r>
              <a:rPr lang="zh-CN" altLang="en-US" sz="1400" b="1">
                <a:ea typeface="黑体" panose="02010609060101010101" pitchFamily="49" charset="-122"/>
              </a:rPr>
              <a:t>例证</a:t>
            </a:r>
            <a:r>
              <a:rPr lang="zh-CN" sz="1400" b="1">
                <a:ea typeface="黑体" panose="02010609060101010101" pitchFamily="49" charset="-122"/>
              </a:rPr>
              <a:t>升格后：（把道理论证融入列举的事例中）</a:t>
            </a:r>
          </a:p>
          <a:p>
            <a:r>
              <a:rPr lang="zh-CN" sz="1400" b="1">
                <a:ea typeface="黑体" panose="02010609060101010101" pitchFamily="49" charset="-122"/>
              </a:rPr>
              <a:t>       开阔胸襟，可以使我们不为苦难所影响。虽然苦难已经加之于身，但是我们用开阔的胸襟包容它，看淡它，就能够进一步把“注意力”转移到别的地方，就可以继续专注于心中理想，从而绽放精彩人生。</a:t>
            </a:r>
            <a:r>
              <a:rPr lang="zh-CN" sz="1400" b="1">
                <a:solidFill>
                  <a:srgbClr val="00B0F0"/>
                </a:solidFill>
                <a:ea typeface="黑体" panose="02010609060101010101" pitchFamily="49" charset="-122"/>
              </a:rPr>
              <a:t>写出“史家之绝唱，无韵之离骚”的《史记》是司马迁在遭受宫刑之后的壮举。一般人，如遭此酷刑，想必多数蒙着耻辱，无心苟活于世，更何谈追逐梦想。但是，我们伟大的史学家，司马迁，他用自己博大的胸怀，包容了汉武帝的凌辱，包容了世人的嘲讽。在汉武帝那得意的笑声里，在世人窃窃的偷笑背后，他把自己的注意力从痛苦的身心当中转移出来，转向《史记》的创作。</a:t>
            </a:r>
            <a:r>
              <a:rPr lang="zh-CN" sz="1400" b="1">
                <a:ea typeface="黑体" panose="02010609060101010101" pitchFamily="49" charset="-122"/>
              </a:rPr>
              <a:t>正是他这种开阔的胸襟，不为苦难所动，成就了《史记》，成就了一代史学家。</a:t>
            </a:r>
            <a:r>
              <a:rPr lang="zh-CN" sz="1400" b="1">
                <a:solidFill>
                  <a:srgbClr val="FF0000"/>
                </a:solidFill>
                <a:ea typeface="黑体" panose="02010609060101010101" pitchFamily="49" charset="-122"/>
              </a:rPr>
              <a:t>（去标签，让读者真切感受到</a:t>
            </a:r>
            <a:r>
              <a:rPr lang="en-US" altLang="zh-CN" sz="1400" b="1">
                <a:solidFill>
                  <a:srgbClr val="FF0000"/>
                </a:solidFill>
                <a:ea typeface="黑体" panose="02010609060101010101" pitchFamily="49" charset="-122"/>
              </a:rPr>
              <a:t>“</a:t>
            </a:r>
            <a:r>
              <a:rPr lang="zh-CN" altLang="en-US" sz="1400" b="1">
                <a:solidFill>
                  <a:srgbClr val="FF0000"/>
                </a:solidFill>
                <a:ea typeface="黑体" panose="02010609060101010101" pitchFamily="49" charset="-122"/>
              </a:rPr>
              <a:t>开阔胸襟</a:t>
            </a:r>
            <a:r>
              <a:rPr lang="en-US" altLang="zh-CN" sz="1400" b="1">
                <a:solidFill>
                  <a:srgbClr val="FF0000"/>
                </a:solidFill>
                <a:ea typeface="黑体" panose="02010609060101010101" pitchFamily="49" charset="-122"/>
              </a:rPr>
              <a:t>”</a:t>
            </a:r>
            <a:r>
              <a:rPr lang="zh-CN" altLang="en-US" sz="1400" b="1">
                <a:solidFill>
                  <a:srgbClr val="FF0000"/>
                </a:solidFill>
                <a:ea typeface="黑体" panose="02010609060101010101" pitchFamily="49" charset="-122"/>
              </a:rPr>
              <a:t>的表现和效果</a:t>
            </a:r>
            <a:r>
              <a:rPr lang="zh-CN" sz="1400" b="1">
                <a:solidFill>
                  <a:srgbClr val="FF0000"/>
                </a:solidFill>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4</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材料作文论证的升格。</a:t>
              </a:r>
            </a:p>
          </p:txBody>
        </p:sp>
      </p:grpSp>
      <p:pic>
        <p:nvPicPr>
          <p:cNvPr id="2" name="图片 2" descr="IMG_256"/>
          <p:cNvPicPr>
            <a:picLocks noChangeAspect="1"/>
          </p:cNvPicPr>
          <p:nvPr/>
        </p:nvPicPr>
        <p:blipFill>
          <a:blip r:embed="rId2" cstate="print"/>
          <a:stretch>
            <a:fillRect/>
          </a:stretch>
        </p:blipFill>
        <p:spPr>
          <a:xfrm>
            <a:off x="143510" y="1499553"/>
            <a:ext cx="2914650" cy="2886075"/>
          </a:xfrm>
          <a:prstGeom prst="rect">
            <a:avLst/>
          </a:prstGeom>
          <a:solidFill>
            <a:srgbClr val="FFFF00"/>
          </a:solidFill>
          <a:ln w="9525">
            <a:solidFill>
              <a:srgbClr val="FFFF00"/>
            </a:solidFill>
          </a:ln>
        </p:spPr>
      </p:pic>
      <p:sp>
        <p:nvSpPr>
          <p:cNvPr id="100" name="文本框 99"/>
          <p:cNvSpPr txBox="1"/>
          <p:nvPr/>
        </p:nvSpPr>
        <p:spPr>
          <a:xfrm>
            <a:off x="3259455" y="1238885"/>
            <a:ext cx="5482590" cy="3322955"/>
          </a:xfrm>
          <a:prstGeom prst="rect">
            <a:avLst/>
          </a:prstGeom>
          <a:noFill/>
          <a:ln w="9525">
            <a:noFill/>
          </a:ln>
        </p:spPr>
        <p:txBody>
          <a:bodyPr wrap="square">
            <a:spAutoFit/>
          </a:bodyPr>
          <a:lstStyle/>
          <a:p>
            <a:pPr indent="0" algn="l"/>
            <a:r>
              <a:rPr lang="en-US" altLang="zh-CN" sz="1400" b="1">
                <a:solidFill>
                  <a:schemeClr val="bg1"/>
                </a:solidFill>
                <a:ea typeface="宋体" panose="02010600030101010101" pitchFamily="2" charset="-122"/>
              </a:rPr>
              <a:t>                                          </a:t>
            </a:r>
            <a:r>
              <a:rPr lang="zh-CN" sz="1400" b="1">
                <a:solidFill>
                  <a:schemeClr val="bg1"/>
                </a:solidFill>
                <a:ea typeface="宋体" panose="02010600030101010101" pitchFamily="2" charset="-122"/>
              </a:rPr>
              <a:t>〖审题立意〗</a:t>
            </a:r>
          </a:p>
          <a:p>
            <a:r>
              <a:rPr lang="zh-CN" sz="1400" b="1">
                <a:solidFill>
                  <a:schemeClr val="bg1"/>
                </a:solidFill>
                <a:ea typeface="宋体" panose="02010600030101010101" pitchFamily="2" charset="-122"/>
              </a:rPr>
              <a:t>       这是一篇漫画作文。我们主要掌握三个大的写作步骤作为原则。第一，给出画面内容和寓意；第二，把漫画的寓意作为文章的立意来写作；第三，漫画作文的行文要求和材料作文一样对待。</a:t>
            </a:r>
          </a:p>
          <a:p>
            <a:r>
              <a:rPr lang="zh-CN" sz="1400" b="1">
                <a:solidFill>
                  <a:schemeClr val="bg1"/>
                </a:solidFill>
                <a:ea typeface="宋体" panose="02010600030101010101" pitchFamily="2" charset="-122"/>
              </a:rPr>
              <a:t>       画面内容：有一个人拿着菜刀在杀鸡，猴子</a:t>
            </a:r>
            <a:r>
              <a:rPr lang="en-US" sz="1400" b="1">
                <a:solidFill>
                  <a:schemeClr val="bg1"/>
                </a:solidFill>
                <a:latin typeface="宋体" panose="02010600030101010101" pitchFamily="2" charset="-122"/>
                <a:ea typeface="宋体" panose="02010600030101010101" pitchFamily="2" charset="-122"/>
              </a:rPr>
              <a:t>A</a:t>
            </a:r>
            <a:r>
              <a:rPr lang="zh-CN" sz="1400" b="1">
                <a:solidFill>
                  <a:schemeClr val="bg1"/>
                </a:solidFill>
                <a:ea typeface="宋体" panose="02010600030101010101" pitchFamily="2" charset="-122"/>
              </a:rPr>
              <a:t>拽着鸡头，给这个杀鸡的人帮忙。一只死掉的鸡已经躺在了地上。还有两只猴，猴子</a:t>
            </a:r>
            <a:r>
              <a:rPr lang="en-US" sz="1400" b="1">
                <a:solidFill>
                  <a:schemeClr val="bg1"/>
                </a:solidFill>
                <a:latin typeface="宋体" panose="02010600030101010101" pitchFamily="2" charset="-122"/>
                <a:ea typeface="宋体" panose="02010600030101010101" pitchFamily="2" charset="-122"/>
              </a:rPr>
              <a:t>B</a:t>
            </a:r>
            <a:r>
              <a:rPr lang="zh-CN" sz="1400" b="1">
                <a:solidFill>
                  <a:schemeClr val="bg1"/>
                </a:solidFill>
                <a:ea typeface="宋体" panose="02010600030101010101" pitchFamily="2" charset="-122"/>
              </a:rPr>
              <a:t>在笑着看杀鸡，猴子</a:t>
            </a:r>
            <a:r>
              <a:rPr lang="en-US" sz="1400" b="1">
                <a:solidFill>
                  <a:schemeClr val="bg1"/>
                </a:solidFill>
                <a:latin typeface="宋体" panose="02010600030101010101" pitchFamily="2" charset="-122"/>
                <a:ea typeface="宋体" panose="02010600030101010101" pitchFamily="2" charset="-122"/>
              </a:rPr>
              <a:t>C</a:t>
            </a:r>
            <a:r>
              <a:rPr lang="zh-CN" sz="1400" b="1">
                <a:solidFill>
                  <a:schemeClr val="bg1"/>
                </a:solidFill>
                <a:ea typeface="宋体" panose="02010600030101010101" pitchFamily="2" charset="-122"/>
              </a:rPr>
              <a:t>踩在人的肩背之上，在采摘树上的桃子。题目：看惯了。</a:t>
            </a:r>
          </a:p>
          <a:p>
            <a:r>
              <a:rPr lang="zh-CN" sz="1400" b="1">
                <a:solidFill>
                  <a:schemeClr val="bg1"/>
                </a:solidFill>
                <a:ea typeface="宋体" panose="02010600030101010101" pitchFamily="2" charset="-122"/>
              </a:rPr>
              <a:t>       寓意：漫画的意思是说人采用杀鸡给猴看的方法来警示猴子，猴子因为“看惯了”，所以不以为意，人的做法失败了。漫画意在告诉我们：从人的角度看，人们做事情的时候（管理别人的时候），不要采用一成不变的方法，应该根据现实情况，革故鼎新，使自己的方法始终保持有效性。从猴子的角度看，就是当别人给我们的工作提出警示的时候，我们应该反躬自省，及时修正自己做的不妥当之处，而不应该对别人的提示麻木倦怠。</a:t>
            </a:r>
            <a:r>
              <a:rPr lang="en-US" sz="1400" b="1">
                <a:solidFill>
                  <a:schemeClr val="bg1"/>
                </a:solidFill>
                <a:latin typeface="方正大黑简体" panose="03000509000000000000" charset="-122"/>
                <a:ea typeface="宋体" panose="02010600030101010101" pitchFamily="2" charset="-122"/>
              </a:rPr>
              <a:t> </a:t>
            </a:r>
            <a:endParaRPr lang="en-US" altLang="en-US" sz="1400" b="1">
              <a:solidFill>
                <a:schemeClr val="bg1"/>
              </a:solidFill>
              <a:latin typeface="方正大黑简体" panose="03000509000000000000"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990" y="171450"/>
            <a:ext cx="9056370" cy="4964430"/>
          </a:xfrm>
          <a:prstGeom prst="rect">
            <a:avLst/>
          </a:prstGeom>
          <a:solidFill>
            <a:srgbClr val="FFFF00"/>
          </a:solidFill>
          <a:ln w="9525">
            <a:noFill/>
          </a:ln>
        </p:spPr>
        <p:txBody>
          <a:bodyPr wrap="square">
            <a:spAutoFit/>
          </a:bodyPr>
          <a:lstStyle/>
          <a:p>
            <a:pPr indent="0" algn="l" fontAlgn="auto">
              <a:lnSpc>
                <a:spcPts val="2000"/>
              </a:lnSpc>
            </a:pPr>
            <a:r>
              <a:rPr lang="en-US" altLang="zh-CN" sz="1400" b="1">
                <a:latin typeface="Calibri" panose="020F0502020204030204" charset="0"/>
                <a:ea typeface="宋体" panose="02010600030101010101" pitchFamily="2" charset="-122"/>
              </a:rPr>
              <a:t>                                                                            </a:t>
            </a:r>
            <a:r>
              <a:rPr lang="zh-CN" sz="1600" b="1">
                <a:latin typeface="方正姚体" panose="02010601030101010101" charset="-122"/>
                <a:ea typeface="方正姚体" panose="02010601030101010101" charset="-122"/>
              </a:rPr>
              <a:t>打破思维定式</a:t>
            </a:r>
            <a:r>
              <a:rPr lang="en-US" altLang="zh-CN" sz="1600" b="1">
                <a:latin typeface="Calibri" panose="020F0502020204030204" charset="0"/>
                <a:ea typeface="宋体" panose="02010600030101010101" pitchFamily="2" charset="-122"/>
              </a:rPr>
              <a:t>----</a:t>
            </a:r>
            <a:r>
              <a:rPr lang="zh-CN" sz="1600" b="1">
                <a:latin typeface="方正启体简体" panose="03000509000000000000" charset="-122"/>
                <a:ea typeface="方正启体简体" panose="03000509000000000000" charset="-122"/>
              </a:rPr>
              <a:t>于子恒</a:t>
            </a:r>
            <a:endParaRPr lang="zh-CN" sz="1400" b="1">
              <a:ea typeface="宋体" panose="02010600030101010101" pitchFamily="2" charset="-122"/>
            </a:endParaRPr>
          </a:p>
          <a:p>
            <a:r>
              <a:rPr lang="zh-CN" sz="1400" b="1">
                <a:ea typeface="宋体" panose="02010600030101010101" pitchFamily="2" charset="-122"/>
              </a:rPr>
              <a:t>       </a:t>
            </a:r>
            <a:r>
              <a:rPr lang="zh-CN" sz="1300" b="1">
                <a:ea typeface="宋体" panose="02010600030101010101" pitchFamily="2" charset="-122"/>
              </a:rPr>
              <a:t>人总是想杀鸡儆猴，孰不知猴早已摸清了人的套路，看惯了这种把戏，不以为然（改为</a:t>
            </a:r>
            <a:r>
              <a:rPr lang="zh-CN" sz="1300" b="1">
                <a:solidFill>
                  <a:srgbClr val="FF0000"/>
                </a:solidFill>
                <a:ea typeface="宋体" panose="02010600030101010101" pitchFamily="2" charset="-122"/>
              </a:rPr>
              <a:t>“不以为意”</a:t>
            </a:r>
            <a:r>
              <a:rPr lang="zh-CN" sz="1300" b="1">
                <a:ea typeface="宋体" panose="02010600030101010101" pitchFamily="2" charset="-122"/>
              </a:rPr>
              <a:t>）。（另外增添部分内容：</a:t>
            </a:r>
            <a:r>
              <a:rPr lang="zh-CN" sz="1300" b="1">
                <a:solidFill>
                  <a:srgbClr val="FF0000"/>
                </a:solidFill>
                <a:ea typeface="宋体" panose="02010600030101010101" pitchFamily="2" charset="-122"/>
              </a:rPr>
              <a:t>“猴子为什么会不以为意呢？我想，人在第一次杀鸡给猴看的时候，猴子应该是害怕的吧；第二次也许还是有效果的，等到第N次，依然使用同一种方法来警示猴子，对猴子就起不到触动作用了，所以猴子才会不以为意。可见，”</a:t>
            </a:r>
            <a:r>
              <a:rPr lang="zh-CN" sz="1300" b="1">
                <a:solidFill>
                  <a:srgbClr val="7030A0"/>
                </a:solidFill>
                <a:ea typeface="宋体" panose="02010600030101010101" pitchFamily="2" charset="-122"/>
              </a:rPr>
              <a:t>升格理由：原文上下文之间缺乏必要的道理论证作为过渡，直接总结来得不够水到渠成。</a:t>
            </a:r>
            <a:r>
              <a:rPr lang="zh-CN" sz="1300" b="1">
                <a:ea typeface="宋体" panose="02010600030101010101" pitchFamily="2" charset="-122"/>
              </a:rPr>
              <a:t>）以一种定式的思维进行一种定式的教化，往往</a:t>
            </a:r>
            <a:r>
              <a:rPr lang="zh-CN" sz="1300" b="1">
                <a:solidFill>
                  <a:srgbClr val="00B0F0"/>
                </a:solidFill>
                <a:ea typeface="宋体" panose="02010600030101010101" pitchFamily="2" charset="-122"/>
              </a:rPr>
              <a:t>不起</a:t>
            </a:r>
            <a:r>
              <a:rPr lang="zh-CN" sz="1300" b="1">
                <a:ea typeface="宋体" panose="02010600030101010101" pitchFamily="2" charset="-122"/>
              </a:rPr>
              <a:t>（</a:t>
            </a:r>
            <a:r>
              <a:rPr lang="zh-CN" sz="1300" b="1">
                <a:solidFill>
                  <a:srgbClr val="7030A0"/>
                </a:solidFill>
                <a:ea typeface="宋体" panose="02010600030101010101" pitchFamily="2" charset="-122"/>
              </a:rPr>
              <a:t>不准确</a:t>
            </a:r>
            <a:r>
              <a:rPr lang="zh-CN" sz="1300" b="1">
                <a:ea typeface="宋体" panose="02010600030101010101" pitchFamily="2" charset="-122"/>
              </a:rPr>
              <a:t>，把蓝色字改为</a:t>
            </a:r>
            <a:r>
              <a:rPr lang="zh-CN" sz="1300" b="1">
                <a:solidFill>
                  <a:srgbClr val="FF0000"/>
                </a:solidFill>
                <a:ea typeface="宋体" panose="02010600030101010101" pitchFamily="2" charset="-122"/>
              </a:rPr>
              <a:t>“不能持续起”</a:t>
            </a:r>
            <a:r>
              <a:rPr lang="zh-CN" sz="1300" b="1">
                <a:ea typeface="宋体" panose="02010600030101010101" pitchFamily="2" charset="-122"/>
              </a:rPr>
              <a:t>）作用。所以打破思维定式，敢于创新，才会得到理想的成果。</a:t>
            </a:r>
            <a:r>
              <a:rPr lang="en-US" sz="1300" b="1">
                <a:latin typeface="楷体" panose="02010609060101010101" charset="-122"/>
                <a:ea typeface="宋体" panose="02010600030101010101" pitchFamily="2" charset="-122"/>
              </a:rPr>
              <a:t>    </a:t>
            </a:r>
          </a:p>
          <a:p>
            <a:pPr indent="0" algn="l" fontAlgn="auto">
              <a:lnSpc>
                <a:spcPts val="2000"/>
              </a:lnSpc>
            </a:pPr>
            <a:r>
              <a:rPr lang="zh-CN" sz="1300" b="1">
                <a:ea typeface="宋体" panose="02010600030101010101" pitchFamily="2" charset="-122"/>
              </a:rPr>
              <a:t>       总是用同一种方式处理问题，解决途径同质化，虽然运用熟练，但</a:t>
            </a:r>
            <a:r>
              <a:rPr lang="zh-CN" sz="1300" b="1">
                <a:solidFill>
                  <a:srgbClr val="00B0F0"/>
                </a:solidFill>
                <a:ea typeface="宋体" panose="02010600030101010101" pitchFamily="2" charset="-122"/>
              </a:rPr>
              <a:t>一定不会取得最好的成果，有时还可能适得其反</a:t>
            </a:r>
            <a:r>
              <a:rPr lang="zh-CN" sz="1300" b="1">
                <a:ea typeface="宋体" panose="02010600030101010101" pitchFamily="2" charset="-122"/>
              </a:rPr>
              <a:t>（</a:t>
            </a:r>
            <a:r>
              <a:rPr lang="zh-CN" sz="1300" b="1">
                <a:solidFill>
                  <a:srgbClr val="7030A0"/>
                </a:solidFill>
                <a:ea typeface="宋体" panose="02010600030101010101" pitchFamily="2" charset="-122"/>
              </a:rPr>
              <a:t>不够合情合理，未能体现处理问题方式同质化的后果生成过程</a:t>
            </a:r>
            <a:r>
              <a:rPr lang="zh-CN" sz="1300" b="1">
                <a:ea typeface="宋体" panose="02010600030101010101" pitchFamily="2" charset="-122"/>
              </a:rPr>
              <a:t>。把蓝色字改为</a:t>
            </a:r>
            <a:r>
              <a:rPr lang="zh-CN" sz="1300" b="1">
                <a:solidFill>
                  <a:srgbClr val="FF0000"/>
                </a:solidFill>
                <a:ea typeface="宋体" panose="02010600030101010101" pitchFamily="2" charset="-122"/>
              </a:rPr>
              <a:t>“有可能所起的效果会随着方法使用次数的增加而降低，直至失效，甚至还有可能出现适得其反的情况。”</a:t>
            </a:r>
            <a:r>
              <a:rPr lang="zh-CN" sz="1300" b="1">
                <a:ea typeface="宋体" panose="02010600030101010101" pitchFamily="2" charset="-122"/>
              </a:rPr>
              <a:t>）。面对同类问题，尝试着打破之前的思维，开拓新的解法，</a:t>
            </a:r>
            <a:r>
              <a:rPr lang="zh-CN" sz="1300" b="1">
                <a:solidFill>
                  <a:srgbClr val="00B0F0"/>
                </a:solidFill>
                <a:ea typeface="宋体" panose="02010600030101010101" pitchFamily="2" charset="-122"/>
              </a:rPr>
              <a:t>在困境中寻找新的出路</a:t>
            </a:r>
            <a:r>
              <a:rPr lang="zh-CN" sz="1300" b="1">
                <a:ea typeface="宋体" panose="02010600030101010101" pitchFamily="2" charset="-122"/>
              </a:rPr>
              <a:t>（</a:t>
            </a:r>
            <a:r>
              <a:rPr lang="zh-CN" sz="1300" b="1">
                <a:solidFill>
                  <a:srgbClr val="7030A0"/>
                </a:solidFill>
                <a:ea typeface="宋体" panose="02010600030101010101" pitchFamily="2" charset="-122"/>
              </a:rPr>
              <a:t>如果出现困境再找出路，可能就晚了。</a:t>
            </a:r>
            <a:r>
              <a:rPr lang="zh-CN" sz="1300" b="1">
                <a:ea typeface="宋体" panose="02010600030101010101" pitchFamily="2" charset="-122"/>
              </a:rPr>
              <a:t>把蓝色字改为</a:t>
            </a:r>
            <a:r>
              <a:rPr lang="zh-CN" sz="1300" b="1">
                <a:solidFill>
                  <a:srgbClr val="FF0000"/>
                </a:solidFill>
                <a:ea typeface="宋体" panose="02010600030101010101" pitchFamily="2" charset="-122"/>
              </a:rPr>
              <a:t>“让自己在做事情的时候，始终能够与时俱进，具体问题具体分析，时刻关注受众群体。能够根据工作对象的变化，及时调整思路，拿出新对策。这样就能使自己的工作，始终保持高度有效性。”</a:t>
            </a:r>
            <a:r>
              <a:rPr lang="zh-CN" sz="1300" b="1">
                <a:ea typeface="宋体" panose="02010600030101010101" pitchFamily="2" charset="-122"/>
              </a:rPr>
              <a:t>），也许过程艰辛，但风雨之后定是彩虹，创新让同一问题得到不同的答案，从中取得最佳的成果。</a:t>
            </a:r>
            <a:r>
              <a:rPr lang="en-US" sz="1300" b="1">
                <a:latin typeface="楷体" panose="02010609060101010101" charset="-122"/>
                <a:ea typeface="宋体" panose="02010600030101010101" pitchFamily="2" charset="-122"/>
              </a:rPr>
              <a:t>    </a:t>
            </a:r>
          </a:p>
          <a:p>
            <a:pPr indent="0" algn="l" fontAlgn="auto">
              <a:lnSpc>
                <a:spcPts val="2000"/>
              </a:lnSpc>
            </a:pPr>
            <a:r>
              <a:rPr lang="en-US" sz="1300" b="1">
                <a:latin typeface="楷体" panose="02010609060101010101" charset="-122"/>
                <a:ea typeface="宋体" panose="02010600030101010101" pitchFamily="2" charset="-122"/>
              </a:rPr>
              <a:t>    </a:t>
            </a:r>
            <a:r>
              <a:rPr lang="zh-CN" sz="1300" b="1">
                <a:ea typeface="宋体" panose="02010600030101010101" pitchFamily="2" charset="-122"/>
              </a:rPr>
              <a:t>精彩的生活需要打破思维定式。试想一下，如果生活每天都以同种形式进行，也许世界就不会像现在这样多彩。如果总让生活在固定的套子中，那么每个人都是“别里科夫”的克隆了。（另外增添部分内容：</a:t>
            </a:r>
            <a:r>
              <a:rPr lang="zh-CN" sz="1300" b="1">
                <a:solidFill>
                  <a:srgbClr val="FF0000"/>
                </a:solidFill>
                <a:ea typeface="宋体" panose="02010600030101010101" pitchFamily="2" charset="-122"/>
              </a:rPr>
              <a:t>试想一下，如果一个人一天三顿饭，都喝粥。一周七天都如此，一个月四周无变化。那么，一个月下来，90顿饭都喝粥，是一种什么感受？你是否对吃饭这个事情还有新鲜感，还会保有足够的兴趣呢？我想，很有可能到时候，一提起吃饭，你就会吐吧。可见，</a:t>
            </a:r>
            <a:r>
              <a:rPr lang="zh-CN" sz="1300" b="1">
                <a:ea typeface="宋体" panose="02010600030101010101" pitchFamily="2" charset="-122"/>
              </a:rPr>
              <a:t>）有价值的生活需要创新，（另外增添部分内容：</a:t>
            </a:r>
            <a:r>
              <a:rPr lang="zh-CN" sz="1300" b="1">
                <a:solidFill>
                  <a:srgbClr val="FF0000"/>
                </a:solidFill>
                <a:ea typeface="宋体" panose="02010600030101010101" pitchFamily="2" charset="-122"/>
              </a:rPr>
              <a:t>需要让生活中的人们时刻保持对生活新鲜感的向往，</a:t>
            </a:r>
            <a:r>
              <a:rPr lang="zh-CN" sz="1300" b="1">
                <a:ea typeface="宋体" panose="02010600030101010101" pitchFamily="2" charset="-122"/>
              </a:rPr>
              <a:t>）有价值的生命需要突破。</a:t>
            </a:r>
            <a:endParaRPr lang="zh-CN" altLang="en-US" sz="1300" b="1"/>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420" y="71755"/>
            <a:ext cx="9027160" cy="3938270"/>
          </a:xfrm>
          <a:prstGeom prst="rect">
            <a:avLst/>
          </a:prstGeom>
          <a:solidFill>
            <a:srgbClr val="FFFF00"/>
          </a:solidFill>
          <a:ln w="9525">
            <a:noFill/>
          </a:ln>
        </p:spPr>
        <p:txBody>
          <a:bodyPr wrap="square">
            <a:spAutoFit/>
          </a:bodyPr>
          <a:lstStyle/>
          <a:p>
            <a:pPr indent="304800" fontAlgn="auto">
              <a:lnSpc>
                <a:spcPts val="2000"/>
              </a:lnSpc>
            </a:pPr>
            <a:r>
              <a:rPr lang="zh-CN" sz="1300" b="1">
                <a:ea typeface="宋体" panose="02010600030101010101" pitchFamily="2" charset="-122"/>
              </a:rPr>
              <a:t>汤姆·克鲁斯，21世纪的好莱坞巨星，以拍谍战片出名。他的作品清一色都是谍战系列的影片，《谍中谍》更是享誉全球，在每一部影片中，他都会一种姿态、新形象展现给大众，为了给影视增加突破点，他甚至学习跳伞，驾驶飞机，这让他的影片经久不衰。不一味地按照谍战片的路术拍摄，在戏中突破极限，突破自我，汤姆·克鲁斯，打破观众的惯性思维，让谍战片新颖，让自己的人生更加精彩。（</a:t>
            </a:r>
            <a:r>
              <a:rPr lang="zh-CN" sz="1300" b="1">
                <a:solidFill>
                  <a:srgbClr val="FF0000"/>
                </a:solidFill>
                <a:ea typeface="宋体" panose="02010600030101010101" pitchFamily="2" charset="-122"/>
              </a:rPr>
              <a:t>如果把后一部影片，较之前一部影片的具体新变化，新卖点，新的能够足够吸引观众的具体做法在举例过程中凸现出来，应该会更好吧！</a:t>
            </a:r>
            <a:r>
              <a:rPr lang="zh-CN" sz="1300" b="1">
                <a:ea typeface="宋体" panose="02010600030101010101" pitchFamily="2" charset="-122"/>
              </a:rPr>
              <a:t>）</a:t>
            </a:r>
            <a:r>
              <a:rPr lang="en-US" sz="1300" b="1">
                <a:latin typeface="楷体" panose="02010609060101010101" charset="-122"/>
                <a:ea typeface="宋体" panose="02010600030101010101" pitchFamily="2" charset="-122"/>
              </a:rPr>
              <a:t>           </a:t>
            </a:r>
          </a:p>
          <a:p>
            <a:pPr indent="304800" fontAlgn="auto">
              <a:lnSpc>
                <a:spcPts val="2000"/>
              </a:lnSpc>
            </a:pPr>
            <a:r>
              <a:rPr lang="zh-CN" sz="1300" b="1">
                <a:ea typeface="宋体" panose="02010600030101010101" pitchFamily="2" charset="-122"/>
              </a:rPr>
              <a:t>严谨的科学需要打破思维定式。以同一种形式研究学问，更多情况不是柳暗花明，而是死巷。学问需要多方思维，创新性思路，才能精益求精。</a:t>
            </a:r>
            <a:r>
              <a:rPr lang="en-US" sz="1300" b="1">
                <a:latin typeface="楷体" panose="02010609060101010101" charset="-122"/>
                <a:ea typeface="宋体" panose="02010600030101010101" pitchFamily="2" charset="-122"/>
              </a:rPr>
              <a:t>    </a:t>
            </a:r>
          </a:p>
          <a:p>
            <a:pPr indent="304800" fontAlgn="auto">
              <a:lnSpc>
                <a:spcPts val="2000"/>
              </a:lnSpc>
            </a:pPr>
            <a:r>
              <a:rPr lang="zh-CN" sz="1300" b="1">
                <a:ea typeface="宋体" panose="02010600030101010101" pitchFamily="2" charset="-122"/>
              </a:rPr>
              <a:t>两个质量不同的物体下落，质量大的一定下落的快。这是延续了几百年的亚里士多德的错误。而伽利略却没有以这种惯性思维继续下去，而是打破了这条定律，改正了错误。</a:t>
            </a:r>
            <a:r>
              <a:rPr lang="en-US" sz="1300" b="1">
                <a:latin typeface="楷体" panose="02010609060101010101" charset="-122"/>
                <a:ea typeface="宋体" panose="02010600030101010101" pitchFamily="2" charset="-122"/>
              </a:rPr>
              <a:t>    </a:t>
            </a:r>
          </a:p>
          <a:p>
            <a:pPr indent="304800" fontAlgn="auto">
              <a:lnSpc>
                <a:spcPts val="2000"/>
              </a:lnSpc>
            </a:pPr>
            <a:r>
              <a:rPr lang="zh-CN" sz="1300" b="1">
                <a:ea typeface="宋体" panose="02010600030101010101" pitchFamily="2" charset="-122"/>
              </a:rPr>
              <a:t>以惯性思维研究科学，科学错误了上百年。以创新思维研究科学，科学才会不断更新，不断发展。人类社会才会进步。</a:t>
            </a:r>
            <a:r>
              <a:rPr lang="en-US" sz="1300" b="1">
                <a:latin typeface="楷体" panose="02010609060101010101" charset="-122"/>
                <a:ea typeface="宋体" panose="02010600030101010101" pitchFamily="2" charset="-122"/>
              </a:rPr>
              <a:t>    </a:t>
            </a:r>
          </a:p>
          <a:p>
            <a:pPr indent="304800" fontAlgn="auto">
              <a:lnSpc>
                <a:spcPts val="2000"/>
              </a:lnSpc>
            </a:pPr>
            <a:r>
              <a:rPr lang="zh-CN" sz="1300" b="1">
                <a:ea typeface="宋体" panose="02010600030101010101" pitchFamily="2" charset="-122"/>
              </a:rPr>
              <a:t>惯性思维是人类思想的套子，只有打破了这个套子，才会有所发展。作为21世纪的新青年，我们需要大胆创新，不断改进，打破思维定式，在生活和学习中脱离思想的套子，才可以成为栋梁。</a:t>
            </a:r>
            <a:r>
              <a:rPr lang="en-US" sz="1300" b="1">
                <a:latin typeface="楷体" panose="02010609060101010101" charset="-122"/>
                <a:ea typeface="宋体" panose="02010600030101010101" pitchFamily="2" charset="-122"/>
              </a:rPr>
              <a:t>    </a:t>
            </a:r>
          </a:p>
          <a:p>
            <a:pPr indent="304800" fontAlgn="auto">
              <a:lnSpc>
                <a:spcPts val="2000"/>
              </a:lnSpc>
            </a:pPr>
            <a:r>
              <a:rPr lang="zh-CN" sz="1300" b="1">
                <a:ea typeface="宋体" panose="02010600030101010101" pitchFamily="2" charset="-122"/>
              </a:rPr>
              <a:t>梁任公曾说：少年强则国强，同样，少年创新，国才进步。打破思维定式，方可强国。</a:t>
            </a:r>
            <a:endParaRPr lang="zh-CN" sz="1300" b="1">
              <a:solidFill>
                <a:srgbClr val="0000FF"/>
              </a:solidFill>
              <a:ea typeface="宋体" panose="02010600030101010101" pitchFamily="2" charset="-122"/>
            </a:endParaRPr>
          </a:p>
          <a:p>
            <a:r>
              <a:rPr lang="zh-CN" sz="1300" b="1">
                <a:solidFill>
                  <a:srgbClr val="0000FF"/>
                </a:solidFill>
                <a:ea typeface="宋体" panose="02010600030101010101" pitchFamily="2" charset="-122"/>
              </a:rPr>
              <a:t>（有的学生把别里科夫后面类比举例的内容改写为一年四季无变化，也很有新意。但是在具体表述的时候，应该具体化到能够凸显四季如一季的程度，而且每一个季节都说，不怕重复。此处重复不是毛病，反而能够起到夸张、凸显的作用。）</a:t>
            </a:r>
            <a:endParaRPr lang="zh-CN" altLang="en-US" sz="1300" b="1"/>
          </a:p>
        </p:txBody>
      </p:sp>
      <p:grpSp>
        <p:nvGrpSpPr>
          <p:cNvPr id="27" name="组合 26"/>
          <p:cNvGrpSpPr/>
          <p:nvPr/>
        </p:nvGrpSpPr>
        <p:grpSpPr>
          <a:xfrm>
            <a:off x="136525" y="4295140"/>
            <a:ext cx="1409700"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154209" y="1486042"/>
              <a:ext cx="1122623" cy="429942"/>
            </a:xfrm>
            <a:prstGeom prst="rect">
              <a:avLst/>
            </a:prstGeom>
            <a:noFill/>
          </p:spPr>
          <p:txBody>
            <a:bodyPr wrap="square">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升格思考</a:t>
              </a:r>
            </a:p>
          </p:txBody>
        </p:sp>
      </p:grpSp>
      <p:sp>
        <p:nvSpPr>
          <p:cNvPr id="2" name="文本框 1"/>
          <p:cNvSpPr txBox="1"/>
          <p:nvPr/>
        </p:nvSpPr>
        <p:spPr>
          <a:xfrm>
            <a:off x="1880870" y="4339590"/>
            <a:ext cx="6708140" cy="506730"/>
          </a:xfrm>
          <a:prstGeom prst="rect">
            <a:avLst/>
          </a:prstGeom>
          <a:solidFill>
            <a:srgbClr val="FFFF00"/>
          </a:solidFill>
        </p:spPr>
        <p:txBody>
          <a:bodyPr wrap="square" rtlCol="0">
            <a:spAutoFit/>
          </a:bodyPr>
          <a:lstStyle/>
          <a:p>
            <a:r>
              <a:rPr lang="zh-CN" altLang="en-US" b="1">
                <a:latin typeface="方正启体简体" panose="03000509000000000000" charset="-122"/>
                <a:ea typeface="方正启体简体" panose="03000509000000000000" charset="-122"/>
              </a:rPr>
              <a:t>学生依然存在的问题：一、道理论证不够熟练到位，二、思维逻辑的合理性和周延性有待继续改善，三、论证结果的有效性，欠缺思考。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5</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时评作文论证的升格。</a:t>
              </a:r>
            </a:p>
          </p:txBody>
        </p:sp>
      </p:grpSp>
      <p:sp>
        <p:nvSpPr>
          <p:cNvPr id="100" name="文本框 99"/>
          <p:cNvSpPr txBox="1"/>
          <p:nvPr/>
        </p:nvSpPr>
        <p:spPr>
          <a:xfrm>
            <a:off x="249555" y="1278255"/>
            <a:ext cx="1818005" cy="3530600"/>
          </a:xfrm>
          <a:prstGeom prst="rect">
            <a:avLst/>
          </a:prstGeom>
          <a:solidFill>
            <a:srgbClr val="00B0F0"/>
          </a:solidFill>
          <a:ln w="9525">
            <a:noFill/>
          </a:ln>
        </p:spPr>
        <p:txBody>
          <a:bodyPr wrap="square">
            <a:spAutoFit/>
          </a:bodyPr>
          <a:lstStyle/>
          <a:p>
            <a:pPr indent="0"/>
            <a:r>
              <a:rPr lang="zh-CN" sz="1050" b="1">
                <a:latin typeface="Calibri" panose="020F0502020204030204" charset="0"/>
                <a:ea typeface="宋体" panose="02010600030101010101" pitchFamily="2" charset="-122"/>
              </a:rPr>
              <a:t>【材料再现】</a:t>
            </a:r>
            <a:endParaRPr lang="zh-CN" sz="1200" b="1">
              <a:solidFill>
                <a:srgbClr val="222222"/>
              </a:solidFill>
              <a:ea typeface="宋体" panose="02010600030101010101" pitchFamily="2" charset="-122"/>
            </a:endParaRPr>
          </a:p>
          <a:p>
            <a:r>
              <a:rPr lang="zh-CN" sz="1200" b="1">
                <a:solidFill>
                  <a:srgbClr val="222222"/>
                </a:solidFill>
                <a:ea typeface="宋体" panose="02010600030101010101" pitchFamily="2" charset="-122"/>
              </a:rPr>
              <a:t>清洁工口齿不清自学</a:t>
            </a:r>
            <a:r>
              <a:rPr lang="zh-CN" sz="1200" b="1">
                <a:solidFill>
                  <a:srgbClr val="222222"/>
                </a:solidFill>
                <a:ea typeface="宋体" panose="02010600030101010101" pitchFamily="2" charset="-122"/>
                <a:cs typeface="隶书" panose="02010509060101010101" pitchFamily="49" charset="-122"/>
              </a:rPr>
              <a:t>30种口技，路人信以为真</a:t>
            </a:r>
            <a:endParaRPr lang="zh-CN" sz="1050" b="1">
              <a:ea typeface="宋体" panose="02010600030101010101" pitchFamily="2" charset="-122"/>
            </a:endParaRPr>
          </a:p>
          <a:p>
            <a:r>
              <a:rPr lang="zh-CN" sz="1050" b="1">
                <a:ea typeface="宋体" panose="02010600030101010101" pitchFamily="2" charset="-122"/>
              </a:rPr>
              <a:t>       1月1日，山东济南，一名水面清洁工平时负责清理水面上的树叶和杂草，工作已经10年。他称从小生活在农村经常和动物接触，时间长了就学会了各种动物的叫声。很多人不知道，他患有先天性残疾，声带受损，与人交流略显吃力，口技是他跟人和自然交流的另一种方式。他学口技20多年会30种，路人常常信以为真，驻足寻找他模仿的动物，发现真相后常常笑的合不拢嘴。有网友称：“平凡人不平凡，大叔太厉害了。”针对这一事件，请问你有什么看法？写一篇不少于800字的作文。</a:t>
            </a:r>
            <a:endParaRPr lang="zh-CN" altLang="en-US"/>
          </a:p>
        </p:txBody>
      </p:sp>
      <p:sp>
        <p:nvSpPr>
          <p:cNvPr id="2" name="文本框 1"/>
          <p:cNvSpPr txBox="1"/>
          <p:nvPr/>
        </p:nvSpPr>
        <p:spPr>
          <a:xfrm>
            <a:off x="2160270" y="1270635"/>
            <a:ext cx="6862445" cy="3538220"/>
          </a:xfrm>
          <a:prstGeom prst="rect">
            <a:avLst/>
          </a:prstGeom>
          <a:solidFill>
            <a:srgbClr val="FFFF00"/>
          </a:solidFill>
          <a:ln w="9525">
            <a:noFill/>
          </a:ln>
        </p:spPr>
        <p:txBody>
          <a:bodyPr wrap="square">
            <a:spAutoFit/>
          </a:bodyPr>
          <a:lstStyle/>
          <a:p>
            <a:pPr indent="0"/>
            <a:r>
              <a:rPr lang="zh-CN" sz="1400" b="1">
                <a:latin typeface="Calibri" panose="020F0502020204030204" charset="0"/>
                <a:ea typeface="宋体" panose="02010600030101010101" pitchFamily="2" charset="-122"/>
              </a:rPr>
              <a:t>按照题干要求来看，应该以时评类作文的方向操作。那么，具体来讲，怎么操作？</a:t>
            </a:r>
            <a:endParaRPr lang="en-US" sz="1400" b="1">
              <a:latin typeface="Calibri" panose="020F0502020204030204" charset="0"/>
              <a:ea typeface="宋体" panose="02010600030101010101" pitchFamily="2" charset="-122"/>
              <a:cs typeface="Times New Roman" panose="02020603050405020304" pitchFamily="18" charset="0"/>
            </a:endParaRPr>
          </a:p>
          <a:p>
            <a:r>
              <a:rPr lang="en-US" sz="1400" b="1">
                <a:latin typeface="Calibri" panose="020F0502020204030204" charset="0"/>
                <a:ea typeface="宋体" panose="02010600030101010101" pitchFamily="2" charset="-122"/>
                <a:cs typeface="Times New Roman" panose="02020603050405020304" pitchFamily="18" charset="0"/>
              </a:rPr>
              <a:t>1.</a:t>
            </a:r>
            <a:r>
              <a:rPr lang="zh-CN" sz="1400" b="1">
                <a:latin typeface="Calibri" panose="020F0502020204030204" charset="0"/>
                <a:ea typeface="宋体" panose="02010600030101010101" pitchFamily="2" charset="-122"/>
              </a:rPr>
              <a:t>审题立意。</a:t>
            </a:r>
            <a:endParaRPr lang="en-US" sz="1400" b="1">
              <a:latin typeface="Calibri" panose="020F0502020204030204" charset="0"/>
              <a:ea typeface="宋体" panose="02010600030101010101" pitchFamily="2" charset="-122"/>
              <a:cs typeface="Times New Roman" panose="02020603050405020304" pitchFamily="18" charset="0"/>
            </a:endParaRPr>
          </a:p>
          <a:p>
            <a:r>
              <a:rPr lang="en-US" sz="1400" b="1">
                <a:latin typeface="Calibri" panose="020F0502020204030204" charset="0"/>
                <a:ea typeface="宋体" panose="02010600030101010101" pitchFamily="2" charset="-122"/>
                <a:cs typeface="Times New Roman" panose="02020603050405020304" pitchFamily="18" charset="0"/>
              </a:rPr>
              <a:t>         </a:t>
            </a:r>
            <a:r>
              <a:rPr lang="zh-CN" sz="1400" b="1">
                <a:ea typeface="宋体" panose="02010600030101010101" pitchFamily="2" charset="-122"/>
              </a:rPr>
              <a:t>时评作文也需要立意。针对同一个新闻故事，虽然说仁者见仁，智者见智，但如果你的立意方向非仁非智，也是不妥当的。</a:t>
            </a:r>
            <a:endParaRPr lang="en-US" sz="1400" b="1">
              <a:latin typeface="楷体" panose="02010609060101010101" charset="-122"/>
              <a:ea typeface="宋体" panose="02010600030101010101" pitchFamily="2" charset="-122"/>
            </a:endParaRPr>
          </a:p>
          <a:p>
            <a:r>
              <a:rPr lang="en-US" sz="1400" b="1">
                <a:latin typeface="楷体" panose="02010609060101010101" charset="-122"/>
                <a:ea typeface="宋体" panose="02010600030101010101" pitchFamily="2" charset="-122"/>
              </a:rPr>
              <a:t>    </a:t>
            </a:r>
            <a:r>
              <a:rPr lang="zh-CN" sz="1400" b="1">
                <a:ea typeface="宋体" panose="02010600030101010101" pitchFamily="2" charset="-122"/>
              </a:rPr>
              <a:t>咱们就拿这个口技大叔的故事来说吧，很多同学的立意方向是“平凡人要有一颗不甘平凡的心”“努力，坚持使人走向成功”诸如此类。我就想问一问在座的诸位同学，你是从哪里看出来的呢？口技大叔可曾说自己因为是一名平凡的清洁工而痛苦？自己想要通过练就这一口不凡的口技扬名立万？故事中，有介绍大叔练就口技的过程吗？如果没有，你又是怎么知道大叔是通过努力和坚持才练成的呢？也许他在模仿动物声音方面天赋异禀，一听就会也说不定吧？由此可见，所谓的不甘平凡成就了大叔，努力和坚持成就了大叔，都只是你的主观臆断，是你的一厢情愿罢了。</a:t>
            </a:r>
            <a:endParaRPr lang="en-US" sz="1400" b="1">
              <a:latin typeface="楷体" panose="02010609060101010101" charset="-122"/>
              <a:ea typeface="宋体" panose="02010600030101010101" pitchFamily="2" charset="-122"/>
            </a:endParaRPr>
          </a:p>
          <a:p>
            <a:r>
              <a:rPr lang="en-US" sz="1400" b="1">
                <a:latin typeface="楷体" panose="02010609060101010101" charset="-122"/>
                <a:ea typeface="宋体" panose="02010600030101010101" pitchFamily="2" charset="-122"/>
              </a:rPr>
              <a:t>    </a:t>
            </a:r>
            <a:r>
              <a:rPr lang="zh-CN" sz="1400" b="1">
                <a:ea typeface="宋体" panose="02010600030101010101" pitchFamily="2" charset="-122"/>
              </a:rPr>
              <a:t>那么，在这个口技大叔的故事中，我们到底能看出什么来呢？我们能看到的，就只是一个平凡的清洁工，竟然会二三十种惟妙惟肖的口技。平凡人也有不平凡的一面，普通人的生活也有丰富多彩的一面。那么，无论是平凡人自己，还是我们这些看客，都没有任何理由去看低平凡的人，因为平凡的人也许有他不平凡的另一面，因为每一个人或多或少都有属于自己的出彩儿的地方。</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9070" y="161290"/>
            <a:ext cx="8798560" cy="4810760"/>
          </a:xfrm>
          <a:prstGeom prst="rect">
            <a:avLst/>
          </a:prstGeom>
          <a:solidFill>
            <a:srgbClr val="FFFF00"/>
          </a:solidFill>
          <a:ln w="9525">
            <a:noFill/>
          </a:ln>
        </p:spPr>
        <p:txBody>
          <a:bodyPr wrap="square">
            <a:spAutoFit/>
          </a:bodyPr>
          <a:lstStyle/>
          <a:p>
            <a:pPr indent="220980" fontAlgn="auto">
              <a:lnSpc>
                <a:spcPts val="1600"/>
              </a:lnSpc>
            </a:pPr>
            <a:r>
              <a:rPr lang="en-US" sz="1300" b="1">
                <a:latin typeface="楷体" panose="02010609060101010101" charset="-122"/>
                <a:ea typeface="宋体" panose="02010600030101010101" pitchFamily="2" charset="-122"/>
              </a:rPr>
              <a:t>2.</a:t>
            </a:r>
            <a:r>
              <a:rPr lang="zh-CN" sz="1300" b="1">
                <a:latin typeface="Calibri" panose="020F0502020204030204" charset="0"/>
                <a:ea typeface="宋体" panose="02010600030101010101" pitchFamily="2" charset="-122"/>
              </a:rPr>
              <a:t>布局谋篇。</a:t>
            </a:r>
            <a:endParaRPr lang="en-US" sz="1300" b="1">
              <a:latin typeface="Calibri" panose="020F0502020204030204" charset="0"/>
              <a:ea typeface="宋体" panose="02010600030101010101" pitchFamily="2" charset="-122"/>
              <a:cs typeface="Times New Roman" panose="02020603050405020304" pitchFamily="18" charset="0"/>
            </a:endParaRPr>
          </a:p>
          <a:p>
            <a:r>
              <a:rPr lang="en-US" sz="1300" b="1">
                <a:latin typeface="Calibri" panose="020F0502020204030204" charset="0"/>
                <a:ea typeface="宋体" panose="02010600030101010101" pitchFamily="2" charset="-122"/>
                <a:cs typeface="Times New Roman" panose="02020603050405020304" pitchFamily="18" charset="0"/>
              </a:rPr>
              <a:t>         </a:t>
            </a:r>
            <a:r>
              <a:rPr lang="zh-CN" sz="1300" b="1">
                <a:ea typeface="宋体" panose="02010600030101010101" pitchFamily="2" charset="-122"/>
              </a:rPr>
              <a:t>虽然上周各位老师已经就布局谋篇的问题，给同学们提了不少的要求。但从周日大家写的文章来看，效果不是很理想。所以，在这里，我们还是要老生再谈一下。</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首先，我们既然写的是时评作文，那么文章的一开头，简约而又完整地把新闻故事还原一下，并且结尾要有一个初步评断，是很有必要的。因为，如果你不讲一下故事，读者都不知道你这文章是为什么而写，云里雾里搞不清楚状况。有一个初步评断，是开门见山，开宗明义的体现。</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其次，如果有类似的新闻故事，也拿出来简单叙述一下。比如说，南方某大学打扫卫生的阿姨，神乎其技地在教室后黑板和宿舍楼黑板上画了一幅幅堪称大家的画作。这样一来，我们要评论的对象就不再是一个单一的特殊性事件，而是具有一定普遍性存在的有足够社会价值和意义的事件。这样一来，会在很大程度上提升作文本身的必要性和重要性。当然了，在列举同类新闻事件之后，应该对这一类事件有一个定性分析，也就是说清楚，这些故事都属于什么问题，从这些新闻故事中，我们统一地看出了什么道理。</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第三，从现实中去分析口技大叔的故事本身。口技大叔是如何练就不平凡的一面的，是如何使得平凡的人生绽放不平凡光彩的？这一段，一定要具体而微地去详细解析一个平凡人，从平凡的一面到不平凡的一面的整个过程。这样做，才能把该事件本身值得所有平凡或不平凡的人关注或借鉴的点，完全展现在读者眼前。我们作为平凡的读者，对平凡人也可以有不平凡的出彩的一面这个概念的认识，也才会更加真切和具体。同时，对于同类现象，也应该做统一的解析，从而使得自己得出的结论在更大范围内具有价值。</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第四，既然口技大叔的做法是对的，那么我们就应该发出号召，众多的平凡人应该从口技大叔身上得到启迪。也就是顺其自然地提出平凡的人应该如何认识自己，平凡的和不那么平凡的人应该如何认识一个平凡的人。</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第五，有了正确的认识世界的方向，有了正确做法的指引，我们不妨去畅想一下美好的未来：我们有理由相信，在不远的将来，随着……我们的世界将展现出……的模样。文章也就结束了。</a:t>
            </a:r>
            <a:endParaRPr lang="en-US" sz="1300" b="1">
              <a:latin typeface="楷体" panose="02010609060101010101" charset="-122"/>
              <a:ea typeface="宋体" panose="02010600030101010101" pitchFamily="2" charset="-122"/>
            </a:endParaRPr>
          </a:p>
          <a:p>
            <a:r>
              <a:rPr lang="en-US" sz="1300" b="1">
                <a:latin typeface="楷体" panose="02010609060101010101" charset="-122"/>
                <a:ea typeface="宋体" panose="02010600030101010101" pitchFamily="2" charset="-122"/>
              </a:rPr>
              <a:t>    </a:t>
            </a:r>
            <a:r>
              <a:rPr lang="zh-CN" sz="1300" b="1">
                <a:ea typeface="宋体" panose="02010600030101010101" pitchFamily="2" charset="-122"/>
              </a:rPr>
              <a:t>最后，我们反观一下整篇文章。我们从口技大叔的故事出发，最后又回到了这个故事或者这一类故事中去。整篇文章一直围绕着口技大叔这一个或者这一类事件，摆事实，讲道理。我们得出的结论、观点、做法，能且仅能针对这一个或者这一类事件有说服力。这样的文章就是比较规范的时评类文章了。</a:t>
            </a:r>
            <a:endParaRPr lang="zh-CN" altLang="en-US" sz="130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3840" y="276225"/>
            <a:ext cx="8529320" cy="4184650"/>
          </a:xfrm>
          <a:prstGeom prst="rect">
            <a:avLst/>
          </a:prstGeom>
          <a:solidFill>
            <a:srgbClr val="FFFF00"/>
          </a:solidFill>
          <a:ln w="9525">
            <a:noFill/>
          </a:ln>
        </p:spPr>
        <p:txBody>
          <a:bodyPr wrap="square">
            <a:spAutoFit/>
          </a:bodyPr>
          <a:lstStyle/>
          <a:p>
            <a:pPr indent="0" algn="l"/>
            <a:r>
              <a:rPr lang="en-US" altLang="zh-CN" sz="1400" b="1">
                <a:ea typeface="宋体" panose="02010600030101010101" pitchFamily="2" charset="-122"/>
              </a:rPr>
              <a:t>                                                                         </a:t>
            </a:r>
            <a:r>
              <a:rPr lang="zh-CN" sz="1400" b="1">
                <a:ea typeface="宋体" panose="02010600030101010101" pitchFamily="2" charset="-122"/>
              </a:rPr>
              <a:t>平凡里的绿光</a:t>
            </a:r>
            <a:endParaRPr lang="zh-CN" sz="1400" b="1" u="sng">
              <a:ea typeface="宋体" panose="02010600030101010101" pitchFamily="2" charset="-122"/>
            </a:endParaRPr>
          </a:p>
          <a:p>
            <a:pPr indent="0" algn="l"/>
            <a:r>
              <a:rPr lang="zh-CN" sz="1400" b="1">
                <a:ea typeface="宋体" panose="02010600030101010101" pitchFamily="2" charset="-122"/>
              </a:rPr>
              <a:t>       </a:t>
            </a:r>
            <a:r>
              <a:rPr lang="zh-CN" sz="1400" b="1" u="sng">
                <a:solidFill>
                  <a:srgbClr val="00B0F0"/>
                </a:solidFill>
                <a:ea typeface="宋体" panose="02010600030101010101" pitchFamily="2" charset="-122"/>
              </a:rPr>
              <a:t>新年新发现</a:t>
            </a:r>
            <a:r>
              <a:rPr lang="zh-CN" sz="1400" b="1" u="sng">
                <a:ea typeface="宋体" panose="02010600030101010101" pitchFamily="2" charset="-122"/>
              </a:rPr>
              <a:t>，</a:t>
            </a:r>
            <a:r>
              <a:rPr lang="zh-CN" sz="1400" b="1">
                <a:solidFill>
                  <a:srgbClr val="FF0000"/>
                </a:solidFill>
                <a:ea typeface="宋体" panose="02010600030101010101" pitchFamily="2" charset="-122"/>
              </a:rPr>
              <a:t>（删掉）</a:t>
            </a:r>
            <a:r>
              <a:rPr lang="zh-CN" sz="1400" b="1">
                <a:ea typeface="宋体" panose="02010600030101010101" pitchFamily="2" charset="-122"/>
              </a:rPr>
              <a:t>近日山东一位清洁工上了新闻早报。原来他因为口技本领高超，能模仿各种动物的叫声且惟妙惟肖，赢得了无数路人和网友的点赞。</a:t>
            </a:r>
          </a:p>
          <a:p>
            <a:r>
              <a:rPr lang="zh-CN" sz="1400" b="1">
                <a:ea typeface="宋体" panose="02010600030101010101" pitchFamily="2" charset="-122"/>
              </a:rPr>
              <a:t>       网友的一句</a:t>
            </a:r>
            <a:r>
              <a:rPr lang="zh-CN" sz="1400" b="1">
                <a:ea typeface="宋体" panose="02010600030101010101" pitchFamily="2" charset="-122"/>
                <a:cs typeface="Times New Roman" panose="02020603050405020304" pitchFamily="18" charset="0"/>
              </a:rPr>
              <a:t>“平凡人不平凡”道出了这件小事让人会心的缘由。小人物的日子</a:t>
            </a:r>
            <a:r>
              <a:rPr lang="zh-CN" sz="1400" b="1">
                <a:solidFill>
                  <a:srgbClr val="FF0000"/>
                </a:solidFill>
                <a:ea typeface="宋体" panose="02010600030101010101" pitchFamily="2" charset="-122"/>
              </a:rPr>
              <a:t>（添加</a:t>
            </a:r>
            <a:r>
              <a:rPr lang="en-US" sz="1400" b="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1400" b="1">
                <a:solidFill>
                  <a:srgbClr val="FF0000"/>
                </a:solidFill>
                <a:ea typeface="宋体" panose="02010600030101010101" pitchFamily="2" charset="-122"/>
              </a:rPr>
              <a:t>也许）</a:t>
            </a:r>
            <a:r>
              <a:rPr lang="zh-CN" sz="1400" b="1">
                <a:ea typeface="宋体" panose="02010600030101010101" pitchFamily="2" charset="-122"/>
              </a:rPr>
              <a:t>不会波澜壮阔，但</a:t>
            </a:r>
            <a:r>
              <a:rPr lang="zh-CN" sz="1400" b="1" u="sng">
                <a:solidFill>
                  <a:srgbClr val="00B0F0"/>
                </a:solidFill>
                <a:ea typeface="宋体" panose="02010600030101010101" pitchFamily="2" charset="-122"/>
              </a:rPr>
              <a:t>应该</a:t>
            </a:r>
            <a:r>
              <a:rPr lang="zh-CN" sz="1400" b="1">
                <a:solidFill>
                  <a:srgbClr val="FF0000"/>
                </a:solidFill>
                <a:ea typeface="宋体" panose="02010600030101010101" pitchFamily="2" charset="-122"/>
              </a:rPr>
              <a:t>（换成——却可以拥有属于自己的）</a:t>
            </a:r>
            <a:r>
              <a:rPr lang="zh-CN" sz="1400" b="1">
                <a:ea typeface="宋体" panose="02010600030101010101" pitchFamily="2" charset="-122"/>
              </a:rPr>
              <a:t>色彩斑斓。</a:t>
            </a:r>
          </a:p>
          <a:p>
            <a:r>
              <a:rPr lang="zh-CN" sz="1400" b="1">
                <a:ea typeface="宋体" panose="02010600030101010101" pitchFamily="2" charset="-122"/>
              </a:rPr>
              <a:t>       平凡如你我，每天的生活逃不开柴米油盐的琐碎以及来自或工作或学业的压力。人们每天奔波各处，埋头前行，日子过得忙碌而庸庸，鲜少发现生活的斑斓。</a:t>
            </a:r>
            <a:r>
              <a:rPr lang="zh-CN" sz="1400" b="1">
                <a:solidFill>
                  <a:srgbClr val="FF0000"/>
                </a:solidFill>
                <a:ea typeface="宋体" panose="02010600030101010101" pitchFamily="2" charset="-122"/>
              </a:rPr>
              <a:t>（添加——这样的我们，往往被定义为“平凡”。）</a:t>
            </a:r>
            <a:r>
              <a:rPr lang="zh-CN" sz="1400" b="1" u="sng">
                <a:solidFill>
                  <a:srgbClr val="00B0F0"/>
                </a:solidFill>
                <a:ea typeface="宋体" panose="02010600030101010101" pitchFamily="2" charset="-122"/>
              </a:rPr>
              <a:t>而这位清洁工的口技显然放缓了行路者的脚步，为灰白的生活布景涂上了一道亮色</a:t>
            </a:r>
            <a:r>
              <a:rPr lang="zh-CN" sz="1400" b="1">
                <a:solidFill>
                  <a:srgbClr val="FF0000"/>
                </a:solidFill>
                <a:ea typeface="宋体" panose="02010600030101010101" pitchFamily="2" charset="-122"/>
              </a:rPr>
              <a:t>（换成——而这位口技大叔却改变了我对于“平凡”的认知，他并不是彻头彻尾的平凡。原来平凡的人也有不平凡的一面；原来，普通人也可以有闪耀光彩的一面）。</a:t>
            </a:r>
          </a:p>
          <a:p>
            <a:pPr indent="0" algn="l"/>
            <a:r>
              <a:rPr lang="zh-CN" sz="1400" b="1">
                <a:ea typeface="宋体" panose="02010600030101010101" pitchFamily="2" charset="-122"/>
              </a:rPr>
              <a:t>       他愉悦了自己的生命，也给过路人带来了惊喜。</a:t>
            </a:r>
            <a:r>
              <a:rPr lang="zh-CN" sz="1400" b="1">
                <a:solidFill>
                  <a:srgbClr val="FF0000"/>
                </a:solidFill>
                <a:ea typeface="宋体" panose="02010600030101010101" pitchFamily="2" charset="-122"/>
              </a:rPr>
              <a:t>（删掉整段）</a:t>
            </a:r>
            <a:endParaRPr lang="zh-CN" sz="1400" b="1">
              <a:ea typeface="宋体" panose="02010600030101010101" pitchFamily="2" charset="-122"/>
            </a:endParaRPr>
          </a:p>
          <a:p>
            <a:r>
              <a:rPr lang="zh-CN" sz="1400" b="1">
                <a:ea typeface="宋体" panose="02010600030101010101" pitchFamily="2" charset="-122"/>
              </a:rPr>
              <a:t>       其实提高生活质量并不等于提高物质收入或提升社会地位，更用心地参与生活，更用力地感知生命，或许更能让我们找到自我价值，提高生活的质量和幸福感。</a:t>
            </a:r>
            <a:r>
              <a:rPr lang="zh-CN" sz="1400" b="1">
                <a:solidFill>
                  <a:srgbClr val="FF0000"/>
                </a:solidFill>
                <a:ea typeface="宋体" panose="02010600030101010101" pitchFamily="2" charset="-122"/>
              </a:rPr>
              <a:t>（删掉整段）</a:t>
            </a:r>
          </a:p>
          <a:p>
            <a:pPr indent="0" algn="l"/>
            <a:r>
              <a:rPr lang="zh-CN" sz="1400" b="1">
                <a:ea typeface="宋体" panose="02010600030101010101" pitchFamily="2" charset="-122"/>
              </a:rPr>
              <a:t>       新闻中的清洁工先天声带受损，与人交流稍显困难。这样的缺憾总容易给人带来寂寞，然而如何诉说？又如何为生命的静湖引来活泉，激荡起跳跃的水花？</a:t>
            </a:r>
            <a:r>
              <a:rPr lang="zh-CN" sz="1400" b="1">
                <a:solidFill>
                  <a:srgbClr val="FF0000"/>
                </a:solidFill>
                <a:ea typeface="宋体" panose="02010600030101010101" pitchFamily="2" charset="-122"/>
              </a:rPr>
              <a:t>（添加——也许是）</a:t>
            </a:r>
            <a:r>
              <a:rPr lang="zh-CN" sz="1400" b="1">
                <a:ea typeface="宋体" panose="02010600030101010101" pitchFamily="2" charset="-122"/>
              </a:rPr>
              <a:t>对自然的感知和对自我的探索</a:t>
            </a:r>
            <a:r>
              <a:rPr lang="zh-CN" sz="1400" b="1">
                <a:solidFill>
                  <a:srgbClr val="FF0000"/>
                </a:solidFill>
                <a:ea typeface="宋体" panose="02010600030101010101" pitchFamily="2" charset="-122"/>
              </a:rPr>
              <a:t>（添加——，也许是上天故意的安排，一方面让他平凡地做个患有口吃的清洁工，另一方面又给他天赋，让他天然地对动物的叫声敏感，）</a:t>
            </a:r>
            <a:r>
              <a:rPr lang="zh-CN" sz="1400" b="1">
                <a:ea typeface="宋体" panose="02010600030101010101" pitchFamily="2" charset="-122"/>
              </a:rPr>
              <a:t>让他学会了口技，因而打开了与人、与自然交流的另一种方式，打开了属于生命的另一片天地，而且多么广阔，多么精彩！他的身份依然平凡，却拥有了更高质量的生命体验，更多生命的亮色！</a:t>
            </a:r>
            <a:endParaRPr lang="zh-CN" altLang="en-US" sz="1400" b="1"/>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5740" y="271145"/>
            <a:ext cx="8733155" cy="3425190"/>
          </a:xfrm>
          <a:prstGeom prst="rect">
            <a:avLst/>
          </a:prstGeom>
          <a:solidFill>
            <a:srgbClr val="FFFF00"/>
          </a:solidFill>
          <a:ln w="9525">
            <a:noFill/>
          </a:ln>
        </p:spPr>
        <p:txBody>
          <a:bodyPr wrap="square">
            <a:spAutoFit/>
          </a:bodyPr>
          <a:lstStyle/>
          <a:p>
            <a:pPr indent="266700" fontAlgn="auto">
              <a:lnSpc>
                <a:spcPts val="2000"/>
              </a:lnSpc>
            </a:pPr>
            <a:r>
              <a:rPr lang="en-US" altLang="zh-CN" sz="1300" b="1">
                <a:ea typeface="宋体" panose="02010600030101010101" pitchFamily="2" charset="-122"/>
              </a:rPr>
              <a:t>  </a:t>
            </a:r>
            <a:r>
              <a:rPr lang="zh-CN" sz="1400" b="1">
                <a:ea typeface="宋体" panose="02010600030101010101" pitchFamily="2" charset="-122"/>
              </a:rPr>
              <a:t>同时他所展现的生命活力感染了更多的人群，引这泓生命的活泉淌过更多的心灵。显见群众的反应是积极的，人们乐见身边出现这平凡里的亮色，人们会为它扯开嘴角，会为它滞留脚步，会为它打开心房。</a:t>
            </a:r>
            <a:r>
              <a:rPr lang="zh-CN" sz="1400" b="1">
                <a:solidFill>
                  <a:srgbClr val="FF0000"/>
                </a:solidFill>
                <a:ea typeface="宋体" panose="02010600030101010101" pitchFamily="2" charset="-122"/>
              </a:rPr>
              <a:t>（添加</a:t>
            </a:r>
            <a:r>
              <a:rPr lang="en-US" sz="1400" b="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1400" b="1">
                <a:solidFill>
                  <a:srgbClr val="FF0000"/>
                </a:solidFill>
                <a:ea typeface="宋体" panose="02010600030101010101" pitchFamily="2" charset="-122"/>
              </a:rPr>
              <a:t>可见，他的不平凡的光彩的一面，不仅仅照耀了自己平凡的生活，也给同样平凡的人们带去希望，让他们也看到自己平凡的生命也可以有闪耀光彩的一面的希望。）</a:t>
            </a:r>
          </a:p>
          <a:p>
            <a:pPr indent="266700" fontAlgn="auto">
              <a:lnSpc>
                <a:spcPts val="2000"/>
              </a:lnSpc>
            </a:pPr>
            <a:r>
              <a:rPr lang="zh-CN" sz="1400" b="1">
                <a:ea typeface="宋体" panose="02010600030101010101" pitchFamily="2" charset="-122"/>
              </a:rPr>
              <a:t>       而这平凡里的亮光并不独见，类似的社会新闻也常见报端。拆迁墙上精美的涂鸦，汽车玻璃上借雾气勾连出的手指画，乃至如今正流行的</a:t>
            </a:r>
            <a:r>
              <a:rPr lang="zh-CN" sz="1400" b="1">
                <a:ea typeface="宋体" panose="02010600030101010101" pitchFamily="2" charset="-122"/>
                <a:cs typeface="Times New Roman" panose="02020603050405020304" pitchFamily="18" charset="0"/>
              </a:rPr>
              <a:t>“快闪行动”……他们毫不喧闹地展现生活的创造力，破除滞闷，为大家奉献惊喜。</a:t>
            </a:r>
            <a:r>
              <a:rPr lang="zh-CN" sz="1400" b="1">
                <a:solidFill>
                  <a:srgbClr val="FF0000"/>
                </a:solidFill>
                <a:ea typeface="宋体" panose="02010600030101010101" pitchFamily="2" charset="-122"/>
              </a:rPr>
              <a:t>（添加</a:t>
            </a:r>
            <a:r>
              <a:rPr lang="en-US" sz="1400" b="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1400" b="1">
                <a:solidFill>
                  <a:srgbClr val="FF0000"/>
                </a:solidFill>
                <a:ea typeface="宋体" panose="02010600030101010101" pitchFamily="2" charset="-122"/>
              </a:rPr>
              <a:t>这些事件的主人公，也许我们平日里都不容易记住他们。但是，他们却在特定的时刻，用他们擅长的独特技法展现出了不平凡的精彩的一面。）</a:t>
            </a:r>
            <a:r>
              <a:rPr lang="en-US" sz="1400" b="1">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sz="1400" b="1">
              <a:solidFill>
                <a:srgbClr val="FF0000"/>
              </a:solidFill>
              <a:ea typeface="宋体" panose="02010600030101010101" pitchFamily="2" charset="-122"/>
            </a:endParaRPr>
          </a:p>
          <a:p>
            <a:pPr indent="266700" fontAlgn="auto">
              <a:lnSpc>
                <a:spcPts val="2000"/>
              </a:lnSpc>
            </a:pPr>
            <a:r>
              <a:rPr lang="zh-CN" sz="1400" b="1">
                <a:ea typeface="宋体" panose="02010600030101010101" pitchFamily="2" charset="-122"/>
              </a:rPr>
              <a:t>       这是属于平凡人的才华，这是平凡人在平凡生活里的挥洒，哪个不欣喜，哪个不享受呢？</a:t>
            </a:r>
          </a:p>
          <a:p>
            <a:r>
              <a:rPr lang="zh-CN" sz="1400" b="1">
                <a:ea typeface="宋体" panose="02010600030101010101" pitchFamily="2" charset="-122"/>
              </a:rPr>
              <a:t>       既然我们为这些平凡人的不平凡所动容，为什么不用心打造自己的生命亮色？把投向别人的羡慕眼光拉回自己身上，审视一下自己的生命能创造怎样的色彩。</a:t>
            </a:r>
            <a:endParaRPr lang="zh-CN" sz="1400" b="1" u="sng">
              <a:ea typeface="宋体" panose="02010600030101010101" pitchFamily="2" charset="-122"/>
            </a:endParaRPr>
          </a:p>
          <a:p>
            <a:pPr indent="266700" fontAlgn="auto">
              <a:lnSpc>
                <a:spcPts val="2000"/>
              </a:lnSpc>
            </a:pPr>
            <a:r>
              <a:rPr lang="zh-CN" sz="1400" b="1">
                <a:ea typeface="宋体" panose="02010600030101010101" pitchFamily="2" charset="-122"/>
              </a:rPr>
              <a:t>       </a:t>
            </a:r>
            <a:r>
              <a:rPr lang="zh-CN" sz="1400" b="1" u="sng">
                <a:solidFill>
                  <a:srgbClr val="00B0F0"/>
                </a:solidFill>
                <a:ea typeface="宋体" panose="02010600030101010101" pitchFamily="2" charset="-122"/>
              </a:rPr>
              <a:t>滋养生命的土地，会因为生命的盛放愈见斑斓，更加肥沃。</a:t>
            </a:r>
            <a:r>
              <a:rPr lang="zh-CN" sz="1400" b="1">
                <a:solidFill>
                  <a:srgbClr val="FF0000"/>
                </a:solidFill>
                <a:ea typeface="宋体" panose="02010600030101010101" pitchFamily="2" charset="-122"/>
              </a:rPr>
              <a:t>（换成</a:t>
            </a:r>
            <a:r>
              <a:rPr lang="en-US" sz="1400" b="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1400" b="1">
                <a:solidFill>
                  <a:srgbClr val="FF0000"/>
                </a:solidFill>
                <a:ea typeface="宋体" panose="02010600030101010101" pitchFamily="2" charset="-122"/>
              </a:rPr>
              <a:t>我们盼望着，越来越多的平凡人找到属于自己的不平凡的一面，从而绽放属于自己平凡生命里的别样色彩。）</a:t>
            </a:r>
            <a:endParaRPr lang="zh-CN" altLang="en-US" sz="1400" b="1">
              <a:solidFill>
                <a:srgbClr val="FF0000"/>
              </a:solidFill>
              <a:ea typeface="宋体" panose="02010600030101010101" pitchFamily="2" charset="-122"/>
            </a:endParaRPr>
          </a:p>
        </p:txBody>
      </p:sp>
      <p:grpSp>
        <p:nvGrpSpPr>
          <p:cNvPr id="27" name="组合 26"/>
          <p:cNvGrpSpPr/>
          <p:nvPr/>
        </p:nvGrpSpPr>
        <p:grpSpPr>
          <a:xfrm>
            <a:off x="339725" y="4041140"/>
            <a:ext cx="1409700"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154209" y="1486042"/>
              <a:ext cx="1122623" cy="429942"/>
            </a:xfrm>
            <a:prstGeom prst="rect">
              <a:avLst/>
            </a:prstGeom>
            <a:noFill/>
          </p:spPr>
          <p:txBody>
            <a:bodyPr wrap="square">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升格思考</a:t>
              </a:r>
            </a:p>
          </p:txBody>
        </p:sp>
      </p:grpSp>
      <p:sp>
        <p:nvSpPr>
          <p:cNvPr id="2" name="文本框 1"/>
          <p:cNvSpPr txBox="1"/>
          <p:nvPr/>
        </p:nvSpPr>
        <p:spPr>
          <a:xfrm>
            <a:off x="2084070" y="4085590"/>
            <a:ext cx="6401435" cy="506730"/>
          </a:xfrm>
          <a:prstGeom prst="rect">
            <a:avLst/>
          </a:prstGeom>
          <a:solidFill>
            <a:srgbClr val="FFFF00"/>
          </a:solidFill>
        </p:spPr>
        <p:txBody>
          <a:bodyPr wrap="square" rtlCol="0">
            <a:spAutoFit/>
          </a:bodyPr>
          <a:lstStyle/>
          <a:p>
            <a:r>
              <a:rPr lang="zh-CN" altLang="en-US" b="1">
                <a:latin typeface="方正启体简体" panose="03000509000000000000" charset="-122"/>
                <a:ea typeface="方正启体简体" panose="03000509000000000000" charset="-122"/>
              </a:rPr>
              <a:t>学生依然存在的问题：一、语言不够简练，二、论述逻辑的合理性依然有待改善，三、时评文的篇章结构掌控的还不够全面到位。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环形箭头 14"/>
          <p:cNvSpPr/>
          <p:nvPr/>
        </p:nvSpPr>
        <p:spPr>
          <a:xfrm flipH="1">
            <a:off x="44450" y="-635"/>
            <a:ext cx="1278890" cy="1278890"/>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000" b="1" dirty="0">
                <a:solidFill>
                  <a:schemeClr val="bg1"/>
                </a:solidFill>
                <a:latin typeface="华康雅宋体W9(P)" panose="02020900000000000000" charset="-122"/>
                <a:ea typeface="华康雅宋体W9(P)" panose="02020900000000000000" charset="-122"/>
                <a:cs typeface="+mn-ea"/>
                <a:sym typeface="+mn-lt"/>
              </a:rPr>
              <a:t>6</a:t>
            </a:r>
          </a:p>
        </p:txBody>
      </p:sp>
      <p:grpSp>
        <p:nvGrpSpPr>
          <p:cNvPr id="27" name="组合 26"/>
          <p:cNvGrpSpPr/>
          <p:nvPr/>
        </p:nvGrpSpPr>
        <p:grpSpPr>
          <a:xfrm>
            <a:off x="1548765" y="250825"/>
            <a:ext cx="5401945"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238024" y="1486205"/>
              <a:ext cx="976923" cy="429942"/>
            </a:xfrm>
            <a:prstGeom prst="rect">
              <a:avLst/>
            </a:prstGeom>
            <a:noFill/>
          </p:spPr>
          <p:txBody>
            <a:bodyPr>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时评作文的提高。</a:t>
              </a:r>
            </a:p>
          </p:txBody>
        </p:sp>
      </p:grpSp>
      <p:sp>
        <p:nvSpPr>
          <p:cNvPr id="100" name="文本框 99"/>
          <p:cNvSpPr txBox="1"/>
          <p:nvPr/>
        </p:nvSpPr>
        <p:spPr>
          <a:xfrm>
            <a:off x="927735" y="1278255"/>
            <a:ext cx="7398385" cy="3384550"/>
          </a:xfrm>
          <a:prstGeom prst="rect">
            <a:avLst/>
          </a:prstGeom>
          <a:solidFill>
            <a:srgbClr val="FFFF00"/>
          </a:solidFill>
          <a:ln w="9525">
            <a:noFill/>
          </a:ln>
        </p:spPr>
        <p:txBody>
          <a:bodyPr wrap="square">
            <a:spAutoFit/>
          </a:bodyPr>
          <a:lstStyle/>
          <a:p>
            <a:pPr indent="0"/>
            <a:r>
              <a:rPr lang="zh-CN" sz="1600" b="1">
                <a:solidFill>
                  <a:srgbClr val="000000"/>
                </a:solidFill>
                <a:ea typeface="宋体" panose="02010600030101010101" pitchFamily="2" charset="-122"/>
              </a:rPr>
              <a:t>【材料再现】</a:t>
            </a:r>
            <a:endParaRPr lang="zh-CN" sz="1050" b="1">
              <a:ea typeface="宋体" panose="02010600030101010101" pitchFamily="2" charset="-122"/>
            </a:endParaRPr>
          </a:p>
          <a:p>
            <a:pPr indent="0"/>
            <a:r>
              <a:rPr lang="zh-CN" sz="1400" b="1">
                <a:ea typeface="宋体" panose="02010600030101010101" pitchFamily="2" charset="-122"/>
              </a:rPr>
              <a:t>       2018年12月31日，衡水市大剧院，晚上19:30上演新春音乐会。当晚曲目，上半场《意大利舞曲》、《梁祝》小提琴协奏曲，下半场《天方夜谭.瑞士之夜》第一至四乐章。</a:t>
            </a:r>
          </a:p>
          <a:p>
            <a:r>
              <a:rPr lang="zh-CN" sz="1400" b="1">
                <a:ea typeface="宋体" panose="02010600030101010101" pitchFamily="2" charset="-122"/>
              </a:rPr>
              <a:t>       记者本来购买的是位于二层的50元低价票，但开场时就被请到一层，在高价票区随便坐。本来双层的剧院，二层根本就没开放，一层也是观众寥寥。就连受过高等教育的记者，也就在听《梁祝》的时候，心潮起伏，更多的时候也是困意绵绵，不解风味。本就稀疏的观众，陆续有人悄然退场。</a:t>
            </a:r>
          </a:p>
          <a:p>
            <a:r>
              <a:rPr lang="zh-CN" sz="1400" b="1">
                <a:ea typeface="宋体" panose="02010600030101010101" pitchFamily="2" charset="-122"/>
              </a:rPr>
              <a:t>       为丰富民众文化生活，该大剧院2019上半年安排满满。单是欧美交响乐团的新春音乐会，就安排了7天。1月底，还有《胡桃夹子》俄国芭蕾舞剧、《音乐之声》美国音乐剧、《海底小纵队4》英国动画片；2月份，《灰姑娘》美国音乐剧；3月份，《解忧杂货店》日本话剧；4/5月份，中国钢琴家田佳鑫独奏音乐会。只有3月31日，安排了一场由中央歌剧院多民族合唱团的专场音乐会，曲目包含了大众耳熟能详的《在那白色的月光下》《花儿为什么这样红》《纺车谣》《阿里山的姑娘》</a:t>
            </a:r>
            <a:r>
              <a:rPr lang="en-US" altLang="zh-CN" sz="1400" b="1">
                <a:ea typeface="宋体" panose="02010600030101010101" pitchFamily="2" charset="-122"/>
              </a:rPr>
              <a:t>……</a:t>
            </a:r>
          </a:p>
          <a:p>
            <a:pPr indent="0"/>
            <a:r>
              <a:rPr lang="zh-CN" sz="1600" b="1">
                <a:solidFill>
                  <a:srgbClr val="000000"/>
                </a:solidFill>
                <a:ea typeface="宋体" panose="02010600030101010101" pitchFamily="2" charset="-122"/>
              </a:rPr>
              <a:t>【写作要求】</a:t>
            </a:r>
            <a:endParaRPr lang="zh-CN" sz="1600" b="1">
              <a:ea typeface="宋体" panose="02010600030101010101" pitchFamily="2" charset="-122"/>
            </a:endParaRPr>
          </a:p>
          <a:p>
            <a:pPr indent="0"/>
            <a:r>
              <a:rPr lang="zh-CN" sz="1400" b="1">
                <a:ea typeface="宋体" panose="02010600030101010101" pitchFamily="2" charset="-122"/>
              </a:rPr>
              <a:t>       对上面现象，你怎么看？写一篇文章谈谈你的看法（或感想、认识），不少于800字。</a:t>
            </a:r>
            <a:endParaRPr lang="zh-CN" altLang="en-US" sz="1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5300" y="690880"/>
            <a:ext cx="8152765" cy="3928110"/>
          </a:xfrm>
          <a:prstGeom prst="rect">
            <a:avLst/>
          </a:prstGeom>
          <a:solidFill>
            <a:srgbClr val="FFFF00"/>
          </a:solidFill>
          <a:ln w="9525">
            <a:noFill/>
          </a:ln>
        </p:spPr>
        <p:txBody>
          <a:bodyPr wrap="square">
            <a:spAutoFit/>
          </a:bodyPr>
          <a:lstStyle/>
          <a:p>
            <a:pPr indent="0" algn="l"/>
            <a:r>
              <a:rPr lang="en-US" b="1"/>
              <a:t>                                                       </a:t>
            </a:r>
            <a:r>
              <a:rPr lang="en-US" sz="1600" b="1">
                <a:latin typeface="方正姚体" panose="02010601030101010101" charset="-122"/>
                <a:ea typeface="方正姚体" panose="02010601030101010101" charset="-122"/>
                <a:cs typeface="方正姚体" panose="02010601030101010101" charset="-122"/>
              </a:rPr>
              <a:t> </a:t>
            </a:r>
            <a:r>
              <a:rPr sz="1600" b="1">
                <a:latin typeface="方正姚体" panose="02010601030101010101" charset="-122"/>
                <a:ea typeface="方正姚体" panose="02010601030101010101" charset="-122"/>
                <a:cs typeface="方正姚体" panose="02010601030101010101" charset="-122"/>
              </a:rPr>
              <a:t>将民族作品请入剧院</a:t>
            </a:r>
            <a:r>
              <a:rPr b="1"/>
              <a:t>   </a:t>
            </a:r>
            <a:r>
              <a:rPr b="1">
                <a:latin typeface="方正启体简体" panose="03000509000000000000" charset="-122"/>
                <a:ea typeface="方正启体简体" panose="03000509000000000000" charset="-122"/>
              </a:rPr>
              <a:t>袁超群</a:t>
            </a:r>
            <a:endParaRPr b="1"/>
          </a:p>
          <a:p>
            <a:pPr indent="0" algn="l" fontAlgn="auto">
              <a:lnSpc>
                <a:spcPts val="2000"/>
              </a:lnSpc>
            </a:pPr>
            <a:r>
              <a:rPr b="1"/>
              <a:t>       </a:t>
            </a:r>
            <a:r>
              <a:rPr sz="1400" b="1">
                <a:latin typeface="宋体" panose="02010600030101010101" pitchFamily="2" charset="-122"/>
                <a:ea typeface="宋体" panose="02010600030101010101" pitchFamily="2" charset="-122"/>
                <a:cs typeface="宋体" panose="02010600030101010101" pitchFamily="2" charset="-122"/>
              </a:rPr>
              <a:t>1某市大剧院内，台上演奏着西方不朽名作，台下为数不多的观众已睡意绵绵。这样的尴尬局面在一个又一个剧院中重复上演。</a:t>
            </a:r>
            <a:r>
              <a:rPr sz="1400" b="1">
                <a:solidFill>
                  <a:srgbClr val="FF0000"/>
                </a:solidFill>
                <a:latin typeface="宋体" panose="02010600030101010101" pitchFamily="2" charset="-122"/>
                <a:ea typeface="宋体" panose="02010600030101010101" pitchFamily="2" charset="-122"/>
                <a:cs typeface="宋体" panose="02010600030101010101" pitchFamily="2" charset="-122"/>
              </a:rPr>
              <a:t>（联系事件，并上升到“普遍存在”级别，问题重要性突显出来）</a:t>
            </a:r>
            <a:endParaRPr sz="1400" b="1">
              <a:latin typeface="宋体" panose="02010600030101010101" pitchFamily="2" charset="-122"/>
              <a:ea typeface="宋体" panose="02010600030101010101" pitchFamily="2" charset="-122"/>
              <a:cs typeface="宋体" panose="02010600030101010101" pitchFamily="2" charset="-122"/>
            </a:endParaRPr>
          </a:p>
          <a:p>
            <a:pPr indent="0" algn="l" fontAlgn="auto">
              <a:lnSpc>
                <a:spcPts val="2000"/>
              </a:lnSpc>
            </a:pPr>
            <a:r>
              <a:rPr sz="1400" b="1">
                <a:latin typeface="宋体" panose="02010600030101010101" pitchFamily="2" charset="-122"/>
                <a:ea typeface="宋体" panose="02010600030101010101" pitchFamily="2" charset="-122"/>
                <a:cs typeface="宋体" panose="02010600030101010101" pitchFamily="2" charset="-122"/>
              </a:rPr>
              <a:t>    2面临如此尴尬局面的剧院都有一个共同特点：以西方作品为重头戏。西方音乐作品虽蕴含深刻哲理与内涵，但却难以被中国老百姓所追捧。究其本源，便是文化鸿沟的存在。让每位群众都具有对西方作品的欣赏力，显然是不现实的。因此，要想化解这种局面，就必须把更多的中国剧目请回舞台，用亲民的文化来丰富群众的文娱生活。</a:t>
            </a:r>
            <a:r>
              <a:rPr sz="1400" b="1">
                <a:solidFill>
                  <a:srgbClr val="FF0000"/>
                </a:solidFill>
                <a:latin typeface="宋体" panose="02010600030101010101" pitchFamily="2" charset="-122"/>
                <a:ea typeface="宋体" panose="02010600030101010101" pitchFamily="2" charset="-122"/>
                <a:cs typeface="宋体" panose="02010600030101010101" pitchFamily="2" charset="-122"/>
              </a:rPr>
              <a:t>（析理精准、解决得体）</a:t>
            </a:r>
            <a:endParaRPr sz="1400" b="1">
              <a:latin typeface="宋体" panose="02010600030101010101" pitchFamily="2" charset="-122"/>
              <a:ea typeface="宋体" panose="02010600030101010101" pitchFamily="2" charset="-122"/>
              <a:cs typeface="宋体" panose="02010600030101010101" pitchFamily="2" charset="-122"/>
            </a:endParaRPr>
          </a:p>
          <a:p>
            <a:pPr indent="0" algn="l" fontAlgn="auto">
              <a:lnSpc>
                <a:spcPts val="2000"/>
              </a:lnSpc>
            </a:pPr>
            <a:r>
              <a:rPr sz="1400" b="1">
                <a:latin typeface="宋体" panose="02010600030101010101" pitchFamily="2" charset="-122"/>
                <a:ea typeface="宋体" panose="02010600030101010101" pitchFamily="2" charset="-122"/>
                <a:cs typeface="宋体" panose="02010600030101010101" pitchFamily="2" charset="-122"/>
              </a:rPr>
              <a:t>    3中西方作品在主旨上与情感上是相通的，而表达方式迥异。其目的都是让人们的意识形态得以提升，灵魂得到升华。我们必须承认文化的鸿沟难以逾越，为何要借他山之石漂洋过海来奠自己之基？这样做实属困难。我们何不用自己民族的作品来陶冶自己的情操？我们的民族作品更符合中国人的表达方式，更能吸引群众们的兴趣。</a:t>
            </a:r>
            <a:r>
              <a:rPr sz="1400" b="1">
                <a:solidFill>
                  <a:srgbClr val="FF0000"/>
                </a:solidFill>
                <a:latin typeface="宋体" panose="02010600030101010101" pitchFamily="2" charset="-122"/>
                <a:ea typeface="宋体" panose="02010600030101010101" pitchFamily="2" charset="-122"/>
                <a:cs typeface="宋体" panose="02010600030101010101" pitchFamily="2" charset="-122"/>
              </a:rPr>
              <a:t>(给出充分理由支撑自己的解决办法）</a:t>
            </a:r>
          </a:p>
          <a:p>
            <a:pPr indent="0" algn="l" fontAlgn="auto">
              <a:lnSpc>
                <a:spcPts val="2000"/>
              </a:lnSpc>
            </a:pPr>
            <a:r>
              <a:rPr sz="1400" b="1">
                <a:latin typeface="宋体" panose="02010600030101010101" pitchFamily="2" charset="-122"/>
                <a:ea typeface="宋体" panose="02010600030101010101" pitchFamily="2" charset="-122"/>
                <a:cs typeface="宋体" panose="02010600030101010101" pitchFamily="2" charset="-122"/>
              </a:rPr>
              <a:t>    4随着时代的发展，中国人的文化意识开始觉醒，越来越多的青年人投身于文化传播弘扬工作中。人们通过反思革命历程而创作出得话剧《红岩》、《红船精神》、《江姐》等，吸引来许多群众观看，好评如潮，每每上演，现场总是爆满。将精神融入作品，用中国方式演绎精彩故事，想必是某些剧院应借鉴的良方。</a:t>
            </a:r>
            <a:r>
              <a:rPr sz="1400" b="1">
                <a:solidFill>
                  <a:srgbClr val="FF0000"/>
                </a:solidFill>
                <a:latin typeface="宋体" panose="02010600030101010101" pitchFamily="2" charset="-122"/>
                <a:ea typeface="宋体" panose="02010600030101010101" pitchFamily="2" charset="-122"/>
                <a:cs typeface="宋体" panose="02010600030101010101" pitchFamily="2" charset="-122"/>
              </a:rPr>
              <a:t>（介绍先进做法的成功经验）</a:t>
            </a: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pic>
        <p:nvPicPr>
          <p:cNvPr id="17" name="图片 16" descr="7ae7b4f71b2d53ae4be7e4c65b3b495"/>
          <p:cNvPicPr>
            <a:picLocks noChangeAspect="1"/>
          </p:cNvPicPr>
          <p:nvPr/>
        </p:nvPicPr>
        <p:blipFill>
          <a:blip r:embed="rId2" cstate="print"/>
          <a:stretch>
            <a:fillRect/>
          </a:stretch>
        </p:blipFill>
        <p:spPr>
          <a:xfrm>
            <a:off x="-2540" y="648970"/>
            <a:ext cx="9137015" cy="4496435"/>
          </a:xfrm>
          <a:prstGeom prst="rect">
            <a:avLst/>
          </a:prstGeom>
        </p:spPr>
      </p:pic>
      <p:sp>
        <p:nvSpPr>
          <p:cNvPr id="3" name="文本框 2"/>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思想家们的识海浪花</a:t>
            </a: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5105" y="146685"/>
            <a:ext cx="8733155" cy="2245360"/>
          </a:xfrm>
          <a:prstGeom prst="rect">
            <a:avLst/>
          </a:prstGeom>
          <a:solidFill>
            <a:srgbClr val="FFFF00"/>
          </a:solidFill>
          <a:ln w="9525">
            <a:noFill/>
          </a:ln>
        </p:spPr>
        <p:txBody>
          <a:bodyPr wrap="square">
            <a:spAutoFit/>
          </a:bodyPr>
          <a:lstStyle/>
          <a:p>
            <a:pPr indent="0"/>
            <a:r>
              <a:rPr lang="en-US" sz="1400" b="1">
                <a:latin typeface="宋体" panose="02010600030101010101" pitchFamily="2" charset="-122"/>
                <a:ea typeface="宋体" panose="02010600030101010101" pitchFamily="2" charset="-122"/>
                <a:cs typeface="宋体" panose="02010600030101010101" pitchFamily="2" charset="-122"/>
              </a:rPr>
              <a:t>    5</a:t>
            </a:r>
            <a:r>
              <a:rPr lang="zh-CN" sz="1400" b="1">
                <a:latin typeface="宋体" panose="02010600030101010101" pitchFamily="2" charset="-122"/>
                <a:ea typeface="宋体" panose="02010600030101010101" pitchFamily="2" charset="-122"/>
                <a:cs typeface="宋体" panose="02010600030101010101" pitchFamily="2" charset="-122"/>
              </a:rPr>
              <a:t>剧院的难堪反映了一个社会现实：西方作品难以被中国大众所接受。西方作品的深刻，我们不能全盘拒绝。对于一些爱好者与专业研究者来说，这无疑是一场盛宴。在适当的场合举行一些有关的演出，可以满足这些人的需要。</a:t>
            </a:r>
            <a:r>
              <a:rPr lang="zh-CN" sz="1400" b="1">
                <a:solidFill>
                  <a:srgbClr val="FF0000"/>
                </a:solidFill>
                <a:latin typeface="宋体" panose="02010600030101010101" pitchFamily="2" charset="-122"/>
                <a:ea typeface="宋体" panose="02010600030101010101" pitchFamily="2" charset="-122"/>
                <a:cs typeface="宋体" panose="02010600030101010101" pitchFamily="2" charset="-122"/>
              </a:rPr>
              <a:t>（体现出了思维逻辑的周延性，严密性。哪些人，在哪里，可以搞）</a:t>
            </a:r>
            <a:endParaRPr lang="en-US" sz="1400" b="1">
              <a:latin typeface="宋体" panose="02010600030101010101" pitchFamily="2" charset="-122"/>
              <a:ea typeface="宋体" panose="02010600030101010101" pitchFamily="2" charset="-122"/>
              <a:cs typeface="宋体" panose="02010600030101010101" pitchFamily="2" charset="-122"/>
            </a:endParaRPr>
          </a:p>
          <a:p>
            <a:r>
              <a:rPr lang="en-US" sz="1400" b="1">
                <a:latin typeface="宋体" panose="02010600030101010101" pitchFamily="2" charset="-122"/>
                <a:ea typeface="宋体" panose="02010600030101010101" pitchFamily="2" charset="-122"/>
                <a:cs typeface="宋体" panose="02010600030101010101" pitchFamily="2" charset="-122"/>
              </a:rPr>
              <a:t>    6</a:t>
            </a:r>
            <a:r>
              <a:rPr lang="zh-CN" sz="1400" b="1">
                <a:latin typeface="宋体" panose="02010600030101010101" pitchFamily="2" charset="-122"/>
                <a:ea typeface="宋体" panose="02010600030101010101" pitchFamily="2" charset="-122"/>
                <a:cs typeface="宋体" panose="02010600030101010101" pitchFamily="2" charset="-122"/>
              </a:rPr>
              <a:t>但是，剧院的主体受众是大多数人民群众。下里巴人的</a:t>
            </a:r>
            <a:r>
              <a:rPr lang="zh-CN" sz="1400" b="1">
                <a:solidFill>
                  <a:srgbClr val="FF0000"/>
                </a:solidFill>
                <a:latin typeface="宋体" panose="02010600030101010101" pitchFamily="2" charset="-122"/>
                <a:ea typeface="宋体" panose="02010600030101010101" pitchFamily="2" charset="-122"/>
                <a:cs typeface="宋体" panose="02010600030101010101" pitchFamily="2" charset="-122"/>
              </a:rPr>
              <a:t>（改为“中国式”）</a:t>
            </a:r>
            <a:r>
              <a:rPr lang="zh-CN" sz="1400" b="1">
                <a:latin typeface="宋体" panose="02010600030101010101" pitchFamily="2" charset="-122"/>
                <a:ea typeface="宋体" panose="02010600030101010101" pitchFamily="2" charset="-122"/>
                <a:cs typeface="宋体" panose="02010600030101010101" pitchFamily="2" charset="-122"/>
              </a:rPr>
              <a:t>作品似乎更易于被</a:t>
            </a:r>
            <a:r>
              <a:rPr lang="zh-CN" sz="1400" b="1">
                <a:solidFill>
                  <a:srgbClr val="FF0000"/>
                </a:solidFill>
                <a:latin typeface="宋体" panose="02010600030101010101" pitchFamily="2" charset="-122"/>
                <a:ea typeface="宋体" panose="02010600030101010101" pitchFamily="2" charset="-122"/>
                <a:cs typeface="宋体" panose="02010600030101010101" pitchFamily="2" charset="-122"/>
              </a:rPr>
              <a:t>（添加“中国的老百姓”）</a:t>
            </a:r>
            <a:r>
              <a:rPr lang="zh-CN" sz="1400" b="1">
                <a:latin typeface="宋体" panose="02010600030101010101" pitchFamily="2" charset="-122"/>
                <a:ea typeface="宋体" panose="02010600030101010101" pitchFamily="2" charset="-122"/>
                <a:cs typeface="宋体" panose="02010600030101010101" pitchFamily="2" charset="-122"/>
              </a:rPr>
              <a:t>接受。剧院不能将大多数中国人拒之门外，应该从全社会的需求出发，举办一些面向群众的演出，如中国的京剧表演，话剧等，以这样一种亲民的方式来使人民亲近文化，让剧院里的文化成为人民的文化。只有这样，某些剧院才能一改以往的冷清场面，真正成为大众艺术的殿堂。</a:t>
            </a:r>
            <a:r>
              <a:rPr lang="zh-CN" sz="1400" b="1">
                <a:solidFill>
                  <a:srgbClr val="FF0000"/>
                </a:solidFill>
                <a:latin typeface="宋体" panose="02010600030101010101" pitchFamily="2" charset="-122"/>
                <a:ea typeface="宋体" panose="02010600030101010101" pitchFamily="2" charset="-122"/>
                <a:cs typeface="宋体" panose="02010600030101010101" pitchFamily="2" charset="-122"/>
              </a:rPr>
              <a:t>（展望美好未来，进一步强化解决方案）</a:t>
            </a:r>
            <a:endParaRPr lang="en-US" sz="1400" b="1">
              <a:latin typeface="宋体" panose="02010600030101010101" pitchFamily="2" charset="-122"/>
              <a:ea typeface="宋体" panose="02010600030101010101" pitchFamily="2" charset="-122"/>
              <a:cs typeface="宋体" panose="02010600030101010101" pitchFamily="2" charset="-122"/>
            </a:endParaRPr>
          </a:p>
          <a:p>
            <a:r>
              <a:rPr lang="en-US" sz="1400" b="1">
                <a:latin typeface="宋体" panose="02010600030101010101" pitchFamily="2" charset="-122"/>
                <a:ea typeface="宋体" panose="02010600030101010101" pitchFamily="2" charset="-122"/>
                <a:cs typeface="宋体" panose="02010600030101010101" pitchFamily="2" charset="-122"/>
              </a:rPr>
              <a:t>    7</a:t>
            </a:r>
            <a:r>
              <a:rPr lang="zh-CN" sz="1400" b="1">
                <a:latin typeface="宋体" panose="02010600030101010101" pitchFamily="2" charset="-122"/>
                <a:ea typeface="宋体" panose="02010600030101010101" pitchFamily="2" charset="-122"/>
                <a:cs typeface="宋体" panose="02010600030101010101" pitchFamily="2" charset="-122"/>
              </a:rPr>
              <a:t>希望这些剧院能将中国作品请来，让剧院重焕光彩。</a:t>
            </a:r>
            <a:r>
              <a:rPr lang="zh-CN" sz="1400" b="1">
                <a:solidFill>
                  <a:srgbClr val="FF0000"/>
                </a:solidFill>
                <a:latin typeface="宋体" panose="02010600030101010101" pitchFamily="2" charset="-122"/>
                <a:ea typeface="宋体" panose="02010600030101010101" pitchFamily="2" charset="-122"/>
                <a:cs typeface="宋体" panose="02010600030101010101" pitchFamily="2" charset="-122"/>
              </a:rPr>
              <a:t>（改为“希望这些剧院能将中国作品更多地请进来，把广大群众喜闻乐见的作品请进来，让剧院重焕光彩，让贴近百姓的中华文化重焕光彩！”）（扣题。）</a:t>
            </a:r>
            <a:endParaRPr lang="zh-CN" altLang="en-US" sz="1400">
              <a:latin typeface="宋体" panose="02010600030101010101" pitchFamily="2" charset="-122"/>
              <a:ea typeface="宋体" panose="02010600030101010101" pitchFamily="2" charset="-122"/>
              <a:cs typeface="宋体" panose="02010600030101010101" pitchFamily="2" charset="-122"/>
            </a:endParaRPr>
          </a:p>
        </p:txBody>
      </p:sp>
      <p:grpSp>
        <p:nvGrpSpPr>
          <p:cNvPr id="27" name="组合 26"/>
          <p:cNvGrpSpPr/>
          <p:nvPr/>
        </p:nvGrpSpPr>
        <p:grpSpPr>
          <a:xfrm>
            <a:off x="339725" y="3306445"/>
            <a:ext cx="1409700" cy="597535"/>
            <a:chOff x="1123764" y="1402848"/>
            <a:chExt cx="1188000" cy="597600"/>
          </a:xfrm>
        </p:grpSpPr>
        <p:sp>
          <p:nvSpPr>
            <p:cNvPr id="6" name="圆角矩形 5"/>
            <p:cNvSpPr/>
            <p:nvPr/>
          </p:nvSpPr>
          <p:spPr bwMode="auto">
            <a:xfrm>
              <a:off x="1123764" y="1402848"/>
              <a:ext cx="1188000" cy="597600"/>
            </a:xfrm>
            <a:prstGeom prst="roundRect">
              <a:avLst/>
            </a:prstGeom>
            <a:solidFill>
              <a:schemeClr val="bg1">
                <a:alpha val="94000"/>
              </a:schemeClr>
            </a:solidFill>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文本框 6"/>
            <p:cNvSpPr txBox="1"/>
            <p:nvPr/>
          </p:nvSpPr>
          <p:spPr bwMode="auto">
            <a:xfrm>
              <a:off x="1154209" y="1486042"/>
              <a:ext cx="1122623" cy="429942"/>
            </a:xfrm>
            <a:prstGeom prst="rect">
              <a:avLst/>
            </a:prstGeom>
            <a:noFill/>
          </p:spPr>
          <p:txBody>
            <a:bodyPr wrap="square">
              <a:spAutoFit/>
            </a:bodyPr>
            <a:lstStyle/>
            <a:p>
              <a:pPr algn="ctr">
                <a:defRPr/>
              </a:pPr>
              <a:r>
                <a:rPr lang="zh-CN" altLang="en-US" sz="2200" dirty="0">
                  <a:solidFill>
                    <a:srgbClr val="414350"/>
                  </a:solidFill>
                  <a:latin typeface="方正大黑简体" panose="03000509000000000000" charset="-122"/>
                  <a:ea typeface="方正大黑简体" panose="03000509000000000000" charset="-122"/>
                  <a:cs typeface="方正大黑简体" panose="03000509000000000000" charset="-122"/>
                </a:rPr>
                <a:t>发展评价</a:t>
              </a:r>
            </a:p>
          </p:txBody>
        </p:sp>
      </p:grpSp>
      <p:sp>
        <p:nvSpPr>
          <p:cNvPr id="4" name="文本框 3"/>
          <p:cNvSpPr txBox="1"/>
          <p:nvPr/>
        </p:nvSpPr>
        <p:spPr>
          <a:xfrm>
            <a:off x="1847850" y="2852420"/>
            <a:ext cx="6816725" cy="1245235"/>
          </a:xfrm>
          <a:prstGeom prst="rect">
            <a:avLst/>
          </a:prstGeom>
          <a:solidFill>
            <a:srgbClr val="FFFF00"/>
          </a:solidFill>
        </p:spPr>
        <p:txBody>
          <a:bodyPr wrap="square" rtlCol="0">
            <a:spAutoFit/>
          </a:bodyPr>
          <a:lstStyle/>
          <a:p>
            <a:r>
              <a:rPr lang="zh-CN" altLang="en-US" sz="1500" b="1">
                <a:latin typeface="方正启体简体" panose="03000509000000000000" charset="-122"/>
                <a:ea typeface="方正启体简体" panose="03000509000000000000" charset="-122"/>
              </a:rPr>
              <a:t>一、学生对时评作文，从联系事件，到分析成因，再进一步找出解决方案，论证解决方案的正确性，提出成功经验，展望美好未来等全部的布局谋篇已经相对熟练；</a:t>
            </a:r>
          </a:p>
          <a:p>
            <a:r>
              <a:rPr lang="zh-CN" altLang="en-US" sz="1500" b="1">
                <a:latin typeface="方正启体简体" panose="03000509000000000000" charset="-122"/>
                <a:ea typeface="方正启体简体" panose="03000509000000000000" charset="-122"/>
              </a:rPr>
              <a:t>二、论述逻辑的合理性已经有了长足的进步；</a:t>
            </a:r>
          </a:p>
          <a:p>
            <a:r>
              <a:rPr lang="zh-CN" altLang="en-US" sz="1500" b="1">
                <a:latin typeface="方正启体简体" panose="03000509000000000000" charset="-122"/>
                <a:ea typeface="方正启体简体" panose="03000509000000000000" charset="-122"/>
              </a:rPr>
              <a:t>三、语言表达方面也相对妥帖了不少。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90"/>
                                          </p:val>
                                        </p:tav>
                                        <p:tav tm="100000">
                                          <p:val>
                                            <p:fltVal val="0"/>
                                          </p:val>
                                        </p:tav>
                                      </p:tavLst>
                                    </p:anim>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
          <p:cNvSpPr txBox="1"/>
          <p:nvPr/>
        </p:nvSpPr>
        <p:spPr>
          <a:xfrm>
            <a:off x="1659731" y="535305"/>
            <a:ext cx="5824538" cy="3599815"/>
          </a:xfrm>
          <a:prstGeom prst="rect">
            <a:avLst/>
          </a:prstGeom>
          <a:solidFill>
            <a:srgbClr val="FFFF00"/>
          </a:solidFill>
          <a:ln w="9525">
            <a:noFill/>
          </a:ln>
        </p:spPr>
        <p:txBody>
          <a:bodyPr wrap="square" anchor="t">
            <a:spAutoFit/>
          </a:bodyPr>
          <a:lstStyle/>
          <a:p>
            <a:pPr algn="ctr"/>
            <a:r>
              <a:rPr lang="zh-CN" altLang="en-US" sz="2400" b="1" i="0">
                <a:solidFill>
                  <a:schemeClr val="tx1"/>
                </a:solidFill>
                <a:latin typeface="微软雅黑" panose="020B0503020204020204" charset="-122"/>
                <a:ea typeface="微软雅黑" panose="020B0503020204020204" charset="-122"/>
              </a:rPr>
              <a:t>关于作文备考的几点建议</a:t>
            </a:r>
          </a:p>
          <a:p>
            <a:pPr algn="ctr"/>
            <a:endParaRPr lang="zh-CN" altLang="en-US" sz="2400" b="1" i="0">
              <a:solidFill>
                <a:schemeClr val="tx1"/>
              </a:solidFill>
              <a:latin typeface="微软雅黑" panose="020B0503020204020204" charset="-122"/>
              <a:ea typeface="微软雅黑" panose="020B0503020204020204" charset="-122"/>
            </a:endParaRPr>
          </a:p>
          <a:p>
            <a:pPr algn="l">
              <a:lnSpc>
                <a:spcPct val="150000"/>
              </a:lnSpc>
            </a:pPr>
            <a:r>
              <a:rPr lang="zh-CN" altLang="en-US" sz="2400" b="1" i="0">
                <a:solidFill>
                  <a:srgbClr val="FF0000"/>
                </a:solidFill>
                <a:latin typeface="楷体" panose="02010609060101010101" charset="-122"/>
                <a:ea typeface="楷体" panose="02010609060101010101" charset="-122"/>
              </a:rPr>
              <a:t>一、优化卷面：</a:t>
            </a:r>
            <a:r>
              <a:rPr lang="zh-CN" altLang="en-US" sz="2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书写、修改</a:t>
            </a:r>
          </a:p>
          <a:p>
            <a:pPr algn="l">
              <a:lnSpc>
                <a:spcPct val="150000"/>
              </a:lnSpc>
            </a:pPr>
            <a:r>
              <a:rPr lang="zh-CN" altLang="en-US" sz="2400" b="1" i="0">
                <a:solidFill>
                  <a:srgbClr val="FF0000"/>
                </a:solidFill>
                <a:latin typeface="楷体" panose="02010609060101010101" charset="-122"/>
                <a:ea typeface="楷体" panose="02010609060101010101" charset="-122"/>
              </a:rPr>
              <a:t>二、提升结构：</a:t>
            </a:r>
            <a:r>
              <a:rPr lang="zh-CN" altLang="en-US" sz="2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题目、开头、结尾、段落</a:t>
            </a:r>
          </a:p>
          <a:p>
            <a:pPr algn="l">
              <a:lnSpc>
                <a:spcPct val="150000"/>
              </a:lnSpc>
            </a:pPr>
            <a:r>
              <a:rPr lang="zh-CN" altLang="en-US" sz="2400" b="1" i="0">
                <a:solidFill>
                  <a:srgbClr val="FF0000"/>
                </a:solidFill>
                <a:latin typeface="楷体" panose="02010609060101010101" charset="-122"/>
                <a:ea typeface="楷体" panose="02010609060101010101" charset="-122"/>
              </a:rPr>
              <a:t>三、灵活</a:t>
            </a:r>
            <a:r>
              <a:rPr lang="zh-CN" altLang="en-US" sz="2400" b="1">
                <a:solidFill>
                  <a:srgbClr val="FF0000"/>
                </a:solidFill>
                <a:latin typeface="楷体" panose="02010609060101010101" charset="-122"/>
                <a:ea typeface="楷体" panose="02010609060101010101" charset="-122"/>
                <a:sym typeface="+mn-ea"/>
              </a:rPr>
              <a:t>批改：</a:t>
            </a:r>
            <a:r>
              <a:rPr lang="zh-CN" altLang="en-US" sz="2200" b="1">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教师定向抓问题</a:t>
            </a:r>
            <a:r>
              <a:rPr lang="zh-CN" altLang="en-US" sz="2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，同学互批</a:t>
            </a:r>
            <a:endParaRPr lang="zh-CN" altLang="en-US" sz="2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a:p>
            <a:pPr algn="l">
              <a:lnSpc>
                <a:spcPct val="150000"/>
              </a:lnSpc>
            </a:pPr>
            <a:r>
              <a:rPr lang="zh-CN" altLang="en-US" sz="2400" b="1" i="0">
                <a:solidFill>
                  <a:srgbClr val="FF0000"/>
                </a:solidFill>
                <a:latin typeface="楷体" panose="02010609060101010101" charset="-122"/>
                <a:ea typeface="楷体" panose="02010609060101010101" charset="-122"/>
              </a:rPr>
              <a:t>四、深度</a:t>
            </a:r>
            <a:r>
              <a:rPr lang="zh-CN" altLang="en-US" sz="2400" b="1">
                <a:solidFill>
                  <a:srgbClr val="FF0000"/>
                </a:solidFill>
                <a:latin typeface="楷体" panose="02010609060101010101" charset="-122"/>
                <a:ea typeface="楷体" panose="02010609060101010101" charset="-122"/>
                <a:sym typeface="+mn-ea"/>
              </a:rPr>
              <a:t>讲评：</a:t>
            </a:r>
            <a:r>
              <a:rPr lang="zh-CN" altLang="en-US" sz="2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边读边讲，同学互评</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a:p>
            <a:pPr algn="l">
              <a:lnSpc>
                <a:spcPct val="150000"/>
              </a:lnSpc>
            </a:pPr>
            <a:r>
              <a:rPr lang="zh-CN" altLang="en-US" sz="2400" b="1" i="0">
                <a:solidFill>
                  <a:srgbClr val="FF0000"/>
                </a:solidFill>
                <a:latin typeface="楷体" panose="02010609060101010101" charset="-122"/>
                <a:ea typeface="楷体" panose="02010609060101010101" charset="-122"/>
                <a:sym typeface="+mn-ea"/>
              </a:rPr>
              <a:t>五、完美升格：</a:t>
            </a:r>
            <a:r>
              <a:rPr lang="zh-CN" altLang="en-US" sz="2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原主题升格，新主题升格</a:t>
            </a:r>
            <a:endParaRPr lang="zh-CN" altLang="en-US" sz="2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标题 1"/>
          <p:cNvSpPr>
            <a:spLocks noGrp="1"/>
          </p:cNvSpPr>
          <p:nvPr>
            <p:ph type="title" idx="4294967295"/>
          </p:nvPr>
        </p:nvSpPr>
        <p:spPr>
          <a:xfrm>
            <a:off x="2971165" y="610870"/>
            <a:ext cx="3763645" cy="657225"/>
          </a:xfrm>
        </p:spPr>
        <p:txBody>
          <a:bodyPr wrap="square" lIns="68580" tIns="34290" rIns="68580" bIns="34290" anchor="ctr"/>
          <a:lstStyle/>
          <a:p>
            <a:r>
              <a:rPr lang="zh-CN" altLang="en-US" sz="2700" dirty="0">
                <a:solidFill>
                  <a:srgbClr val="FFFF00"/>
                </a:solidFill>
                <a:latin typeface="黑体" panose="02010609060101010101" pitchFamily="49" charset="-122"/>
                <a:ea typeface="黑体" panose="02010609060101010101" pitchFamily="49" charset="-122"/>
              </a:rPr>
              <a:t>科学安排，细化目标</a:t>
            </a:r>
          </a:p>
        </p:txBody>
      </p:sp>
      <p:sp>
        <p:nvSpPr>
          <p:cNvPr id="484354" name="内容占位符 2"/>
          <p:cNvSpPr>
            <a:spLocks noGrp="1"/>
          </p:cNvSpPr>
          <p:nvPr>
            <p:ph idx="4294967295"/>
          </p:nvPr>
        </p:nvSpPr>
        <p:spPr>
          <a:xfrm>
            <a:off x="490855" y="1356360"/>
            <a:ext cx="7868285" cy="1004570"/>
          </a:xfrm>
        </p:spPr>
        <p:txBody>
          <a:bodyPr wrap="square" lIns="68580" tIns="34290" rIns="68580" bIns="34290" anchor="t">
            <a:noAutofit/>
          </a:bodyPr>
          <a:lstStyle/>
          <a:p>
            <a:r>
              <a:rPr lang="zh-CN" altLang="en-US" sz="2400" b="1" dirty="0">
                <a:solidFill>
                  <a:srgbClr val="FF0000"/>
                </a:solidFill>
              </a:rPr>
              <a:t>所谓科学安排，是指在安排具体复习内容时要充分考虑知识点难易程度与学生的现有水平、接受能力之间的关系，争取做到难易结合。</a:t>
            </a:r>
          </a:p>
        </p:txBody>
      </p:sp>
      <p:sp>
        <p:nvSpPr>
          <p:cNvPr id="484355" name="矩形 3"/>
          <p:cNvSpPr/>
          <p:nvPr/>
        </p:nvSpPr>
        <p:spPr>
          <a:xfrm>
            <a:off x="580073" y="2514600"/>
            <a:ext cx="7988141" cy="1198880"/>
          </a:xfrm>
          <a:prstGeom prst="rect">
            <a:avLst/>
          </a:prstGeom>
          <a:noFill/>
          <a:ln w="9525">
            <a:noFill/>
          </a:ln>
        </p:spPr>
        <p:txBody>
          <a:bodyPr wrap="square" anchor="t">
            <a:spAutoFit/>
          </a:bodyPr>
          <a:lstStyle/>
          <a:p>
            <a:pPr>
              <a:buChar char="•"/>
            </a:pPr>
            <a:r>
              <a:rPr lang="en-US" altLang="zh-CN" sz="2400" b="1">
                <a:solidFill>
                  <a:schemeClr val="bg1"/>
                </a:solidFill>
                <a:latin typeface="Calibri" panose="020F0502020204030204" charset="0"/>
                <a:ea typeface="宋体" panose="02010600030101010101" pitchFamily="2" charset="-122"/>
              </a:rPr>
              <a:t> </a:t>
            </a:r>
            <a:r>
              <a:rPr lang="zh-CN" altLang="en-US" sz="2400" b="1" dirty="0">
                <a:solidFill>
                  <a:schemeClr val="bg1"/>
                </a:solidFill>
                <a:latin typeface="Calibri" panose="020F0502020204030204" charset="0"/>
                <a:ea typeface="宋体" panose="02010600030101010101" pitchFamily="2" charset="-122"/>
              </a:rPr>
              <a:t>所谓细化目标，是指我们应该细致计算复习的时间，将大任务大目标细化，落实到每个月、每一周，甚至每一堂课，给每一堂课落实一个重点目标，争取做到一课一得。</a:t>
            </a:r>
          </a:p>
        </p:txBody>
      </p:sp>
      <p:sp>
        <p:nvSpPr>
          <p:cNvPr id="4" name="标题 3"/>
          <p:cNvSpPr>
            <a:spLocks noGrp="1"/>
          </p:cNvSpPr>
          <p:nvPr/>
        </p:nvSpPr>
        <p:spPr>
          <a:xfrm>
            <a:off x="73343" y="38259"/>
            <a:ext cx="4830604" cy="361950"/>
          </a:xfrm>
          <a:prstGeom prst="rect">
            <a:avLst/>
          </a:prstGeom>
        </p:spPr>
        <p:txBody>
          <a:bodyPr vert="horz" lIns="68580" tIns="34290" rIns="68580" bIns="3429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1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新课标  新考纲  新高考</a:t>
            </a:r>
            <a:r>
              <a:rPr kumimoji="0" lang="en-US" altLang="zh-CN" sz="21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a:t>
            </a:r>
            <a:r>
              <a:rPr kumimoji="0" lang="zh-CN" altLang="en-US" sz="21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关于整体备考的几点建议</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标题 1"/>
          <p:cNvSpPr>
            <a:spLocks noGrp="1"/>
          </p:cNvSpPr>
          <p:nvPr>
            <p:ph type="title" idx="4294967295"/>
          </p:nvPr>
        </p:nvSpPr>
        <p:spPr>
          <a:xfrm>
            <a:off x="2306955" y="648970"/>
            <a:ext cx="5966460" cy="657225"/>
          </a:xfrm>
        </p:spPr>
        <p:txBody>
          <a:bodyPr wrap="square" lIns="68580" tIns="34290" rIns="68580" bIns="34290" anchor="ctr"/>
          <a:lstStyle/>
          <a:p>
            <a:r>
              <a:rPr lang="zh-CN" altLang="en-US" sz="2700" b="1" dirty="0">
                <a:solidFill>
                  <a:srgbClr val="FFFF00"/>
                </a:solidFill>
                <a:latin typeface="黑体" panose="02010609060101010101" pitchFamily="49" charset="-122"/>
                <a:ea typeface="黑体" panose="02010609060101010101" pitchFamily="49" charset="-122"/>
              </a:rPr>
              <a:t>讲练结合，重点突出</a:t>
            </a:r>
          </a:p>
        </p:txBody>
      </p:sp>
      <p:sp>
        <p:nvSpPr>
          <p:cNvPr id="485378" name="内容占位符 2"/>
          <p:cNvSpPr>
            <a:spLocks noGrp="1"/>
          </p:cNvSpPr>
          <p:nvPr>
            <p:ph idx="4294967295"/>
          </p:nvPr>
        </p:nvSpPr>
        <p:spPr>
          <a:xfrm>
            <a:off x="655320" y="1306195"/>
            <a:ext cx="7833360" cy="2682875"/>
          </a:xfrm>
        </p:spPr>
        <p:txBody>
          <a:bodyPr wrap="square" lIns="68580" tIns="34290" rIns="68580" bIns="34290" anchor="t">
            <a:normAutofit lnSpcReduction="10000"/>
          </a:bodyPr>
          <a:lstStyle/>
          <a:p>
            <a:pPr fontAlgn="auto">
              <a:lnSpc>
                <a:spcPct val="150000"/>
              </a:lnSpc>
            </a:pPr>
            <a:r>
              <a:rPr lang="zh-CN" altLang="en-US" sz="2400" b="1" dirty="0">
                <a:solidFill>
                  <a:schemeClr val="bg1"/>
                </a:solidFill>
                <a:latin typeface="楷体" panose="02010609060101010101" charset="-122"/>
                <a:ea typeface="楷体" panose="02010609060101010101" charset="-122"/>
              </a:rPr>
              <a:t>顾名思义，讲练结合就是指在教师讲授的基础上，鼓励学生积极思维，练习巩固，既讲又练，把“精讲”与“巧练”有机地结合起来，能够同时兼顾落实教学目标、保证学生思考、及时进行巩固落实、及时有效反馈学生掌握情况。</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Text Box 3"/>
          <p:cNvSpPr txBox="1"/>
          <p:nvPr/>
        </p:nvSpPr>
        <p:spPr>
          <a:xfrm>
            <a:off x="1676400" y="255985"/>
            <a:ext cx="3571875" cy="149225"/>
          </a:xfrm>
          <a:prstGeom prst="rect">
            <a:avLst/>
          </a:prstGeom>
          <a:noFill/>
          <a:ln w="9525">
            <a:noFill/>
          </a:ln>
        </p:spPr>
        <p:txBody>
          <a:bodyPr lIns="57915" tIns="28958" rIns="57915" bIns="28958" anchor="t">
            <a:spAutoFit/>
          </a:bodyPr>
          <a:lstStyle/>
          <a:p>
            <a:pPr>
              <a:spcBef>
                <a:spcPct val="50000"/>
              </a:spcBef>
            </a:pPr>
            <a:endParaRPr lang="zh-CN" altLang="en-US" sz="600" dirty="0">
              <a:solidFill>
                <a:srgbClr val="0000FF"/>
              </a:solidFill>
              <a:latin typeface="Arial" panose="020B0604020202020204" pitchFamily="34" charset="0"/>
              <a:ea typeface="宋体" panose="02010600030101010101" pitchFamily="2" charset="-122"/>
            </a:endParaRPr>
          </a:p>
        </p:txBody>
      </p:sp>
      <p:sp>
        <p:nvSpPr>
          <p:cNvPr id="486402" name="Text Box 4"/>
          <p:cNvSpPr txBox="1"/>
          <p:nvPr/>
        </p:nvSpPr>
        <p:spPr>
          <a:xfrm>
            <a:off x="554990" y="742791"/>
            <a:ext cx="7938611" cy="3658235"/>
          </a:xfrm>
          <a:prstGeom prst="rect">
            <a:avLst/>
          </a:prstGeom>
          <a:solidFill>
            <a:srgbClr val="FFFF00"/>
          </a:solidFill>
          <a:ln w="9525">
            <a:noFill/>
          </a:ln>
        </p:spPr>
        <p:txBody>
          <a:bodyPr wrap="square" lIns="57915" tIns="28958" rIns="57915" bIns="28958" anchor="t">
            <a:spAutoFit/>
          </a:bodyPr>
          <a:lstStyle/>
          <a:p>
            <a:pPr>
              <a:lnSpc>
                <a:spcPct val="130000"/>
              </a:lnSpc>
            </a:pPr>
            <a:r>
              <a:rPr lang="zh-CN" altLang="en-US" sz="2250" b="1" dirty="0">
                <a:solidFill>
                  <a:srgbClr val="FF0000"/>
                </a:solidFill>
                <a:latin typeface="华文隶书" panose="02010800040101010101" pitchFamily="2" charset="-122"/>
                <a:ea typeface="宋体" panose="02010600030101010101" pitchFamily="2" charset="-122"/>
              </a:rPr>
              <a:t>适量练习</a:t>
            </a:r>
            <a:r>
              <a:rPr lang="zh-CN" altLang="en-US" sz="2250" b="1" dirty="0">
                <a:solidFill>
                  <a:srgbClr val="FF0000"/>
                </a:solidFill>
                <a:latin typeface="楷体_GB2312" pitchFamily="1" charset="-122"/>
                <a:ea typeface="宋体" panose="02010600030101010101" pitchFamily="2" charset="-122"/>
              </a:rPr>
              <a:t>：</a:t>
            </a:r>
            <a:r>
              <a:rPr lang="zh-CN" altLang="en-US" sz="2250" b="1" dirty="0">
                <a:latin typeface="楷体_GB2312" pitchFamily="1" charset="-122"/>
                <a:ea typeface="宋体" panose="02010600030101010101" pitchFamily="2" charset="-122"/>
              </a:rPr>
              <a:t>题量适当，既能做到精练、活练，又能以试题为载体，做到发散学生的思维能力、培养学生分析问题、解决问题的能力。不搞题海战术。</a:t>
            </a:r>
            <a:endParaRPr lang="en-US" altLang="zh-CN" sz="2250" b="1">
              <a:solidFill>
                <a:srgbClr val="FF0000"/>
              </a:solidFill>
              <a:latin typeface="楷体_GB2312" pitchFamily="1" charset="-122"/>
              <a:ea typeface="宋体" panose="02010600030101010101" pitchFamily="2" charset="-122"/>
            </a:endParaRPr>
          </a:p>
          <a:p>
            <a:pPr>
              <a:lnSpc>
                <a:spcPct val="130000"/>
              </a:lnSpc>
            </a:pPr>
            <a:r>
              <a:rPr lang="zh-CN" altLang="en-US" sz="2250" b="1" dirty="0">
                <a:solidFill>
                  <a:srgbClr val="FF0000"/>
                </a:solidFill>
                <a:latin typeface="华文隶书" panose="02010800040101010101" pitchFamily="2" charset="-122"/>
                <a:ea typeface="宋体" panose="02010600030101010101" pitchFamily="2" charset="-122"/>
              </a:rPr>
              <a:t>习题类型：</a:t>
            </a:r>
          </a:p>
          <a:p>
            <a:pPr>
              <a:lnSpc>
                <a:spcPct val="130000"/>
              </a:lnSpc>
            </a:pPr>
            <a:r>
              <a:rPr lang="en-US" altLang="en-US" sz="2250" b="1">
                <a:latin typeface="楷体_GB2312" pitchFamily="1" charset="-122"/>
                <a:ea typeface="宋体" panose="02010600030101010101" pitchFamily="2" charset="-122"/>
              </a:rPr>
              <a:t>①</a:t>
            </a:r>
            <a:r>
              <a:rPr lang="zh-CN" altLang="en-US" sz="2250" b="1" dirty="0">
                <a:latin typeface="楷体_GB2312" pitchFamily="1" charset="-122"/>
                <a:ea typeface="宋体" panose="02010600030101010101" pitchFamily="2" charset="-122"/>
              </a:rPr>
              <a:t>限训习题：自习课固定时间内做题。</a:t>
            </a:r>
          </a:p>
          <a:p>
            <a:pPr>
              <a:lnSpc>
                <a:spcPct val="130000"/>
              </a:lnSpc>
            </a:pPr>
            <a:r>
              <a:rPr lang="en-US" altLang="en-US" sz="2250" b="1">
                <a:latin typeface="楷体_GB2312" pitchFamily="1" charset="-122"/>
                <a:ea typeface="宋体" panose="02010600030101010101" pitchFamily="2" charset="-122"/>
              </a:rPr>
              <a:t>②</a:t>
            </a:r>
            <a:r>
              <a:rPr lang="zh-CN" altLang="en-US" sz="2250" b="1" dirty="0">
                <a:latin typeface="楷体_GB2312" pitchFamily="1" charset="-122"/>
                <a:ea typeface="宋体" panose="02010600030101010101" pitchFamily="2" charset="-122"/>
              </a:rPr>
              <a:t>周测试题：对这周之前知识的总结。完全考试化形式。</a:t>
            </a:r>
          </a:p>
          <a:p>
            <a:pPr>
              <a:lnSpc>
                <a:spcPct val="130000"/>
              </a:lnSpc>
            </a:pPr>
            <a:r>
              <a:rPr lang="en-US" altLang="en-US" sz="2250" b="1">
                <a:latin typeface="楷体_GB2312" pitchFamily="1" charset="-122"/>
                <a:ea typeface="宋体" panose="02010600030101010101" pitchFamily="2" charset="-122"/>
              </a:rPr>
              <a:t>③</a:t>
            </a:r>
            <a:r>
              <a:rPr lang="zh-CN" altLang="en-US" sz="2250" b="1" dirty="0">
                <a:latin typeface="楷体_GB2312" pitchFamily="1" charset="-122"/>
                <a:ea typeface="宋体" panose="02010600030101010101" pitchFamily="2" charset="-122"/>
              </a:rPr>
              <a:t>月考试题：学校每月一次的考试</a:t>
            </a:r>
          </a:p>
          <a:p>
            <a:pPr>
              <a:lnSpc>
                <a:spcPct val="130000"/>
              </a:lnSpc>
            </a:pPr>
            <a:r>
              <a:rPr lang="en-US" altLang="en-US" sz="2250" b="1">
                <a:latin typeface="楷体_GB2312" pitchFamily="1" charset="-122"/>
                <a:ea typeface="宋体" panose="02010600030101010101" pitchFamily="2" charset="-122"/>
              </a:rPr>
              <a:t>④</a:t>
            </a:r>
            <a:r>
              <a:rPr lang="zh-CN" altLang="en-US" sz="2250" b="1" dirty="0">
                <a:latin typeface="楷体_GB2312" pitchFamily="1" charset="-122"/>
                <a:ea typeface="宋体" panose="02010600030101010101" pitchFamily="2" charset="-122"/>
              </a:rPr>
              <a:t>强化、集中训练。</a:t>
            </a:r>
            <a:endParaRPr lang="zh-CN" altLang="en-US" sz="2250" dirty="0">
              <a:solidFill>
                <a:srgbClr val="0000FF"/>
              </a:solidFill>
              <a:latin typeface="楷体_GB2312" pitchFamily="1" charset="-122"/>
              <a:ea typeface="宋体" panose="02010600030101010101" pitchFamily="2" charset="-122"/>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Text Box 4"/>
          <p:cNvSpPr txBox="1"/>
          <p:nvPr/>
        </p:nvSpPr>
        <p:spPr>
          <a:xfrm>
            <a:off x="310039" y="327184"/>
            <a:ext cx="7965758" cy="4493895"/>
          </a:xfrm>
          <a:prstGeom prst="rect">
            <a:avLst/>
          </a:prstGeom>
          <a:solidFill>
            <a:srgbClr val="FFFF00"/>
          </a:solidFill>
          <a:ln w="9525">
            <a:noFill/>
          </a:ln>
        </p:spPr>
        <p:txBody>
          <a:bodyPr wrap="square" lIns="57915" tIns="28958" rIns="57915" bIns="28958" anchor="t">
            <a:spAutoFit/>
          </a:bodyPr>
          <a:lstStyle/>
          <a:p>
            <a:pPr>
              <a:lnSpc>
                <a:spcPct val="150000"/>
              </a:lnSpc>
            </a:pPr>
            <a:r>
              <a:rPr lang="zh-CN" altLang="en-US" sz="3000" b="1" dirty="0">
                <a:solidFill>
                  <a:srgbClr val="FF0000"/>
                </a:solidFill>
                <a:latin typeface="宋体" panose="02010600030101010101" pitchFamily="2" charset="-122"/>
                <a:ea typeface="宋体" panose="02010600030101010101" pitchFamily="2" charset="-122"/>
              </a:rPr>
              <a:t>练习时效：</a:t>
            </a:r>
          </a:p>
          <a:p>
            <a:pPr>
              <a:lnSpc>
                <a:spcPct val="150000"/>
              </a:lnSpc>
            </a:pPr>
            <a:r>
              <a:rPr lang="en-US" altLang="en-US" sz="2025" b="1">
                <a:latin typeface="宋体" panose="02010600030101010101" pitchFamily="2" charset="-122"/>
                <a:ea typeface="宋体" panose="02010600030101010101" pitchFamily="2" charset="-122"/>
              </a:rPr>
              <a:t>①</a:t>
            </a:r>
            <a:r>
              <a:rPr lang="zh-CN" altLang="en-US" sz="2025" b="1" dirty="0">
                <a:latin typeface="宋体" panose="02010600030101010101" pitchFamily="2" charset="-122"/>
                <a:ea typeface="宋体" panose="02010600030101010101" pitchFamily="2" charset="-122"/>
              </a:rPr>
              <a:t>练习三化：自习考试化，考试高考化，高考平常化</a:t>
            </a:r>
          </a:p>
          <a:p>
            <a:pPr>
              <a:lnSpc>
                <a:spcPct val="150000"/>
              </a:lnSpc>
            </a:pPr>
            <a:r>
              <a:rPr lang="en-US" altLang="en-US" sz="2025" b="1">
                <a:latin typeface="宋体" panose="02010600030101010101" pitchFamily="2" charset="-122"/>
                <a:ea typeface="宋体" panose="02010600030101010101" pitchFamily="2" charset="-122"/>
              </a:rPr>
              <a:t>②</a:t>
            </a:r>
            <a:r>
              <a:rPr lang="zh-CN" altLang="en-US" sz="2025" b="1" dirty="0">
                <a:latin typeface="宋体" panose="02010600030101010101" pitchFamily="2" charset="-122"/>
                <a:ea typeface="宋体" panose="02010600030101010101" pitchFamily="2" charset="-122"/>
              </a:rPr>
              <a:t>教师六做：</a:t>
            </a:r>
          </a:p>
          <a:p>
            <a:pPr>
              <a:lnSpc>
                <a:spcPct val="150000"/>
              </a:lnSpc>
            </a:pPr>
            <a:r>
              <a:rPr lang="zh-CN" altLang="en-US" sz="2025" b="1" dirty="0">
                <a:latin typeface="宋体" panose="02010600030101010101" pitchFamily="2" charset="-122"/>
                <a:ea typeface="宋体" panose="02010600030101010101" pitchFamily="2" charset="-122"/>
              </a:rPr>
              <a:t>  有题必收</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不能做了不收；</a:t>
            </a:r>
          </a:p>
          <a:p>
            <a:pPr>
              <a:lnSpc>
                <a:spcPct val="150000"/>
              </a:lnSpc>
            </a:pPr>
            <a:r>
              <a:rPr lang="zh-CN" altLang="en-US" sz="2025" b="1" dirty="0">
                <a:latin typeface="宋体" panose="02010600030101010101" pitchFamily="2" charset="-122"/>
                <a:ea typeface="宋体" panose="02010600030101010101" pitchFamily="2" charset="-122"/>
              </a:rPr>
              <a:t>  收题必批</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在讲解前必须批阅，保证针对性；</a:t>
            </a:r>
          </a:p>
          <a:p>
            <a:pPr>
              <a:lnSpc>
                <a:spcPct val="150000"/>
              </a:lnSpc>
            </a:pPr>
            <a:r>
              <a:rPr lang="zh-CN" altLang="en-US" sz="2025" b="1" dirty="0">
                <a:latin typeface="宋体" panose="02010600030101010101" pitchFamily="2" charset="-122"/>
                <a:ea typeface="宋体" panose="02010600030101010101" pitchFamily="2" charset="-122"/>
              </a:rPr>
              <a:t>  全批全改</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全面了解不同层次的学生；</a:t>
            </a:r>
          </a:p>
          <a:p>
            <a:pPr>
              <a:lnSpc>
                <a:spcPct val="150000"/>
              </a:lnSpc>
            </a:pPr>
            <a:r>
              <a:rPr lang="zh-CN" altLang="en-US" sz="2025" b="1" dirty="0">
                <a:latin typeface="宋体" panose="02010600030101010101" pitchFamily="2" charset="-122"/>
                <a:ea typeface="宋体" panose="02010600030101010101" pitchFamily="2" charset="-122"/>
              </a:rPr>
              <a:t>  批阅必发</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必须将批阅情况发回到学生手中；</a:t>
            </a:r>
          </a:p>
          <a:p>
            <a:pPr>
              <a:lnSpc>
                <a:spcPct val="150000"/>
              </a:lnSpc>
            </a:pPr>
            <a:r>
              <a:rPr lang="zh-CN" altLang="en-US" sz="2025" b="1" dirty="0">
                <a:latin typeface="宋体" panose="02010600030101010101" pitchFamily="2" charset="-122"/>
                <a:ea typeface="宋体" panose="02010600030101010101" pitchFamily="2" charset="-122"/>
              </a:rPr>
              <a:t>  成绩公布</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每次出分及时张贴，让学生了解做题情况；</a:t>
            </a:r>
          </a:p>
          <a:p>
            <a:pPr>
              <a:lnSpc>
                <a:spcPct val="150000"/>
              </a:lnSpc>
            </a:pPr>
            <a:r>
              <a:rPr lang="zh-CN" altLang="en-US" sz="2025" b="1" dirty="0">
                <a:latin typeface="宋体" panose="02010600030101010101" pitchFamily="2" charset="-122"/>
                <a:ea typeface="宋体" panose="02010600030101010101" pitchFamily="2" charset="-122"/>
              </a:rPr>
              <a:t>  面批面改</a:t>
            </a:r>
            <a:r>
              <a:rPr lang="en-US" altLang="zh-CN" sz="2025" b="1">
                <a:latin typeface="宋体" panose="02010600030101010101" pitchFamily="2" charset="-122"/>
                <a:ea typeface="宋体" panose="02010600030101010101" pitchFamily="2" charset="-122"/>
              </a:rPr>
              <a:t>---</a:t>
            </a:r>
            <a:r>
              <a:rPr lang="zh-CN" altLang="en-US" sz="2025" b="1" dirty="0">
                <a:latin typeface="宋体" panose="02010600030101010101" pitchFamily="2" charset="-122"/>
                <a:ea typeface="宋体" panose="02010600030101010101" pitchFamily="2" charset="-122"/>
              </a:rPr>
              <a:t>关注生、偏科生必须面批面改；</a:t>
            </a:r>
            <a:endParaRPr lang="zh-CN" altLang="en-US" sz="2025" dirty="0">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Rectangle 2"/>
          <p:cNvSpPr/>
          <p:nvPr/>
        </p:nvSpPr>
        <p:spPr>
          <a:xfrm>
            <a:off x="1485900" y="2309535"/>
            <a:ext cx="6229350" cy="389890"/>
          </a:xfrm>
          <a:prstGeom prst="rect">
            <a:avLst/>
          </a:prstGeom>
          <a:noFill/>
          <a:ln w="9525">
            <a:noFill/>
          </a:ln>
        </p:spPr>
        <p:txBody>
          <a:bodyPr lIns="68572" tIns="34285" rIns="68572" bIns="34285" anchor="ctr">
            <a:spAutoFit/>
          </a:bodyPr>
          <a:lstStyle/>
          <a:p>
            <a:pPr defTabSz="0">
              <a:tabLst>
                <a:tab pos="228600" algn="l"/>
              </a:tabLst>
            </a:pPr>
            <a:r>
              <a:rPr lang="en-US" altLang="zh-CN" sz="2100">
                <a:solidFill>
                  <a:srgbClr val="0000FF"/>
                </a:solidFill>
                <a:latin typeface="Arial" panose="020B0604020202020204" pitchFamily="34" charset="0"/>
                <a:ea typeface="宋体" panose="02010600030101010101" pitchFamily="2" charset="-122"/>
              </a:rPr>
              <a:t> </a:t>
            </a:r>
            <a:endParaRPr lang="en-US" altLang="zh-CN" sz="2100" b="1">
              <a:solidFill>
                <a:srgbClr val="0000FF"/>
              </a:solidFill>
              <a:latin typeface="Arial" panose="020B0604020202020204" pitchFamily="34" charset="0"/>
              <a:ea typeface="宋体" panose="02010600030101010101" pitchFamily="2" charset="-122"/>
            </a:endParaRPr>
          </a:p>
        </p:txBody>
      </p:sp>
      <p:sp>
        <p:nvSpPr>
          <p:cNvPr id="489474" name="Rectangle 4"/>
          <p:cNvSpPr/>
          <p:nvPr/>
        </p:nvSpPr>
        <p:spPr>
          <a:xfrm>
            <a:off x="1143000" y="2114550"/>
            <a:ext cx="6858000" cy="2181225"/>
          </a:xfrm>
          <a:prstGeom prst="rect">
            <a:avLst/>
          </a:prstGeom>
          <a:noFill/>
          <a:ln w="9525">
            <a:noFill/>
          </a:ln>
        </p:spPr>
        <p:txBody>
          <a:bodyPr lIns="68572" tIns="34285" rIns="68572" bIns="34285" anchor="t"/>
          <a:lstStyle/>
          <a:p>
            <a:pPr marL="342900" indent="-342900">
              <a:spcBef>
                <a:spcPct val="20000"/>
              </a:spcBef>
            </a:pPr>
            <a:endParaRPr lang="en-US" altLang="zh-CN" sz="2700">
              <a:solidFill>
                <a:srgbClr val="FF0000"/>
              </a:solidFill>
              <a:latin typeface="华文中宋" panose="02010600040101010101" pitchFamily="2" charset="-122"/>
              <a:ea typeface="华文中宋" panose="02010600040101010101" pitchFamily="2" charset="-122"/>
            </a:endParaRPr>
          </a:p>
          <a:p>
            <a:pPr marL="342900" indent="-342900">
              <a:spcBef>
                <a:spcPct val="20000"/>
              </a:spcBef>
              <a:buChar char="•"/>
            </a:pPr>
            <a:endParaRPr lang="en-US" altLang="zh-CN" sz="2700">
              <a:solidFill>
                <a:srgbClr val="FF0000"/>
              </a:solidFill>
              <a:latin typeface="华文中宋" panose="02010600040101010101" pitchFamily="2" charset="-122"/>
              <a:ea typeface="华文中宋" panose="02010600040101010101" pitchFamily="2" charset="-122"/>
            </a:endParaRPr>
          </a:p>
        </p:txBody>
      </p:sp>
      <p:sp>
        <p:nvSpPr>
          <p:cNvPr id="489475" name="Text Box 5"/>
          <p:cNvSpPr txBox="1"/>
          <p:nvPr/>
        </p:nvSpPr>
        <p:spPr>
          <a:xfrm>
            <a:off x="1059180" y="390525"/>
            <a:ext cx="6656070" cy="1794510"/>
          </a:xfrm>
          <a:prstGeom prst="rect">
            <a:avLst/>
          </a:prstGeom>
          <a:solidFill>
            <a:srgbClr val="FFFF00"/>
          </a:solidFill>
          <a:ln w="9525">
            <a:noFill/>
          </a:ln>
        </p:spPr>
        <p:txBody>
          <a:bodyPr wrap="square" lIns="68572" tIns="34285" rIns="68572" bIns="34285" anchor="t">
            <a:spAutoFit/>
          </a:bodyPr>
          <a:lstStyle/>
          <a:p>
            <a:pPr>
              <a:spcBef>
                <a:spcPct val="50000"/>
              </a:spcBef>
            </a:pPr>
            <a:r>
              <a:rPr lang="zh-CN" altLang="en-US" sz="3000" b="1" dirty="0">
                <a:solidFill>
                  <a:srgbClr val="FF0000"/>
                </a:solidFill>
                <a:latin typeface="Arial" panose="020B0604020202020204" pitchFamily="34" charset="0"/>
                <a:ea typeface="隶书" panose="02010509060101010101" pitchFamily="49" charset="-122"/>
              </a:rPr>
              <a:t>讲题原则：</a:t>
            </a:r>
          </a:p>
          <a:p>
            <a:pPr>
              <a:spcBef>
                <a:spcPct val="50000"/>
              </a:spcBef>
            </a:pPr>
            <a:r>
              <a:rPr lang="en-US" altLang="en-US" sz="2775" b="1">
                <a:solidFill>
                  <a:srgbClr val="0000FF"/>
                </a:solidFill>
                <a:latin typeface="隶书" panose="02010509060101010101" pitchFamily="49" charset="-122"/>
                <a:ea typeface="隶书" panose="02010509060101010101" pitchFamily="49" charset="-122"/>
              </a:rPr>
              <a:t>①</a:t>
            </a:r>
            <a:r>
              <a:rPr lang="zh-CN" altLang="en-US" sz="2775" b="1" dirty="0">
                <a:solidFill>
                  <a:srgbClr val="0000FF"/>
                </a:solidFill>
                <a:latin typeface="隶书" panose="02010509060101010101" pitchFamily="49" charset="-122"/>
                <a:ea typeface="隶书" panose="02010509060101010101" pitchFamily="49" charset="-122"/>
              </a:rPr>
              <a:t>集体教研：</a:t>
            </a:r>
            <a:r>
              <a:rPr lang="zh-CN" altLang="en-US" sz="2025" b="1" dirty="0">
                <a:latin typeface="隶书" panose="02010509060101010101" pitchFamily="49" charset="-122"/>
                <a:ea typeface="楷体" panose="02010609060101010101" charset="-122"/>
              </a:rPr>
              <a:t>每套练习题，根据学生的答题情况，先在备课</a:t>
            </a:r>
            <a:r>
              <a:rPr lang="zh-CN" altLang="en-US" sz="2025" b="1" dirty="0">
                <a:latin typeface="楷体" panose="02010609060101010101" charset="-122"/>
                <a:ea typeface="楷体" panose="02010609060101010101" charset="-122"/>
              </a:rPr>
              <a:t>组内集体教研，将习题与拓展延伸到位后，再自行讲解。习题讲解中蕴含集体的智慧。不教研不讲题</a:t>
            </a:r>
            <a:r>
              <a:rPr lang="zh-CN" altLang="en-US" sz="2025" b="1" dirty="0">
                <a:latin typeface="隶书" panose="02010509060101010101" pitchFamily="49" charset="-122"/>
                <a:ea typeface="楷体" panose="02010609060101010101" charset="-122"/>
              </a:rPr>
              <a:t>。</a:t>
            </a:r>
          </a:p>
        </p:txBody>
      </p:sp>
      <p:sp>
        <p:nvSpPr>
          <p:cNvPr id="489476" name="Text Box 6"/>
          <p:cNvSpPr txBox="1"/>
          <p:nvPr/>
        </p:nvSpPr>
        <p:spPr>
          <a:xfrm>
            <a:off x="1059180" y="2494915"/>
            <a:ext cx="6656070" cy="2285365"/>
          </a:xfrm>
          <a:prstGeom prst="rect">
            <a:avLst/>
          </a:prstGeom>
          <a:solidFill>
            <a:srgbClr val="FFFF00"/>
          </a:solidFill>
          <a:ln w="9525">
            <a:noFill/>
          </a:ln>
        </p:spPr>
        <p:txBody>
          <a:bodyPr wrap="square" lIns="68572" tIns="34285" rIns="68572" bIns="34285" anchor="t">
            <a:spAutoFit/>
          </a:bodyPr>
          <a:lstStyle/>
          <a:p>
            <a:pPr>
              <a:lnSpc>
                <a:spcPct val="150000"/>
              </a:lnSpc>
            </a:pPr>
            <a:r>
              <a:rPr lang="en-US" altLang="en-US" sz="2775" b="1">
                <a:solidFill>
                  <a:srgbClr val="0000FF"/>
                </a:solidFill>
                <a:latin typeface="隶书" panose="02010509060101010101" pitchFamily="49" charset="-122"/>
                <a:ea typeface="隶书" panose="02010509060101010101" pitchFamily="49" charset="-122"/>
              </a:rPr>
              <a:t>②</a:t>
            </a:r>
            <a:r>
              <a:rPr lang="zh-CN" altLang="en-US" sz="2775" b="1" dirty="0">
                <a:solidFill>
                  <a:srgbClr val="0000FF"/>
                </a:solidFill>
                <a:latin typeface="隶书" panose="02010509060101010101" pitchFamily="49" charset="-122"/>
                <a:ea typeface="隶书" panose="02010509060101010101" pitchFamily="49" charset="-122"/>
              </a:rPr>
              <a:t>讲解点评：</a:t>
            </a:r>
            <a:r>
              <a:rPr lang="zh-CN" altLang="en-US" sz="2025" b="1" dirty="0">
                <a:latin typeface="楷体" panose="02010609060101010101" charset="-122"/>
                <a:ea typeface="楷体" panose="02010609060101010101" charset="-122"/>
              </a:rPr>
              <a:t>点评试题</a:t>
            </a:r>
            <a:r>
              <a:rPr lang="en-US" altLang="zh-CN" sz="2025" b="1">
                <a:latin typeface="隶书" panose="02010509060101010101" pitchFamily="49" charset="-122"/>
                <a:ea typeface="楷体" panose="02010609060101010101" charset="-122"/>
              </a:rPr>
              <a:t>—</a:t>
            </a:r>
            <a:r>
              <a:rPr lang="zh-CN" altLang="en-US" sz="2025" b="1" dirty="0">
                <a:latin typeface="楷体" panose="02010609060101010101" charset="-122"/>
                <a:ea typeface="楷体" panose="02010609060101010101" charset="-122"/>
              </a:rPr>
              <a:t>考查方向及题目意图；</a:t>
            </a:r>
          </a:p>
          <a:p>
            <a:pPr>
              <a:lnSpc>
                <a:spcPct val="150000"/>
              </a:lnSpc>
            </a:pPr>
            <a:r>
              <a:rPr lang="zh-CN" altLang="en-US" sz="2025" b="1" dirty="0">
                <a:latin typeface="楷体" panose="02010609060101010101" charset="-122"/>
                <a:ea typeface="楷体" panose="02010609060101010101" charset="-122"/>
              </a:rPr>
              <a:t>  点评学生</a:t>
            </a:r>
            <a:r>
              <a:rPr lang="en-US" altLang="zh-CN" sz="2025" b="1">
                <a:latin typeface="隶书" panose="02010509060101010101" pitchFamily="49" charset="-122"/>
                <a:ea typeface="楷体" panose="02010609060101010101" charset="-122"/>
              </a:rPr>
              <a:t>—</a:t>
            </a:r>
            <a:r>
              <a:rPr lang="zh-CN" altLang="en-US" sz="2025" b="1" dirty="0">
                <a:latin typeface="楷体" panose="02010609060101010101" charset="-122"/>
                <a:ea typeface="楷体" panose="02010609060101010101" charset="-122"/>
              </a:rPr>
              <a:t>表扬进步，同时指出问题，明确下步方向。</a:t>
            </a:r>
          </a:p>
          <a:p>
            <a:pPr>
              <a:lnSpc>
                <a:spcPct val="150000"/>
              </a:lnSpc>
            </a:pPr>
            <a:r>
              <a:rPr lang="en-US" altLang="en-US" sz="2775" b="1">
                <a:solidFill>
                  <a:srgbClr val="0000FF"/>
                </a:solidFill>
                <a:latin typeface="隶书" panose="02010509060101010101" pitchFamily="49" charset="-122"/>
                <a:ea typeface="隶书" panose="02010509060101010101" pitchFamily="49" charset="-122"/>
              </a:rPr>
              <a:t>③</a:t>
            </a:r>
            <a:r>
              <a:rPr lang="zh-CN" altLang="en-US" sz="2775" b="1" dirty="0">
                <a:solidFill>
                  <a:srgbClr val="0000FF"/>
                </a:solidFill>
                <a:latin typeface="隶书" panose="02010509060101010101" pitchFamily="49" charset="-122"/>
                <a:ea typeface="隶书" panose="02010509060101010101" pitchFamily="49" charset="-122"/>
              </a:rPr>
              <a:t>要题开讲</a:t>
            </a:r>
            <a:r>
              <a:rPr lang="zh-CN" altLang="en-US" sz="2775" b="1" dirty="0">
                <a:latin typeface="隶书" panose="02010509060101010101" pitchFamily="49" charset="-122"/>
                <a:ea typeface="隶书" panose="02010509060101010101" pitchFamily="49" charset="-122"/>
              </a:rPr>
              <a:t>：</a:t>
            </a:r>
            <a:r>
              <a:rPr lang="zh-CN" altLang="en-US" sz="2025" b="1" dirty="0">
                <a:latin typeface="楷体" panose="02010609060101010101" charset="-122"/>
                <a:ea typeface="楷体" panose="02010609060101010101" charset="-122"/>
              </a:rPr>
              <a:t>正答率极低、学生错误多的先讲，不能按顺序不分难易的讲解。</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标题 1"/>
          <p:cNvSpPr>
            <a:spLocks noGrp="1"/>
          </p:cNvSpPr>
          <p:nvPr>
            <p:ph type="title" idx="4294967295"/>
          </p:nvPr>
        </p:nvSpPr>
        <p:spPr>
          <a:xfrm>
            <a:off x="1310005" y="783590"/>
            <a:ext cx="6286500" cy="657225"/>
          </a:xfrm>
        </p:spPr>
        <p:txBody>
          <a:bodyPr wrap="square" lIns="68580" tIns="34290" rIns="68580" bIns="34290" anchor="ctr"/>
          <a:lstStyle/>
          <a:p>
            <a:r>
              <a:rPr lang="zh-CN" altLang="en-US" sz="3000" b="1" dirty="0">
                <a:solidFill>
                  <a:schemeClr val="bg1"/>
                </a:solidFill>
                <a:ea typeface="隶书" panose="02010509060101010101" pitchFamily="49" charset="-122"/>
              </a:rPr>
              <a:t>注重学生解题能力和得分能力的提高</a:t>
            </a:r>
          </a:p>
        </p:txBody>
      </p:sp>
      <p:sp>
        <p:nvSpPr>
          <p:cNvPr id="490498" name="内容占位符 2"/>
          <p:cNvSpPr>
            <a:spLocks noGrp="1"/>
          </p:cNvSpPr>
          <p:nvPr>
            <p:ph idx="4294967295"/>
          </p:nvPr>
        </p:nvSpPr>
        <p:spPr>
          <a:xfrm>
            <a:off x="715645" y="1732280"/>
            <a:ext cx="7319645" cy="2371090"/>
          </a:xfrm>
          <a:solidFill>
            <a:srgbClr val="FFFF00"/>
          </a:solidFill>
        </p:spPr>
        <p:txBody>
          <a:bodyPr wrap="square" lIns="68580" tIns="34290" rIns="68580" bIns="34290" anchor="t">
            <a:normAutofit lnSpcReduction="20000"/>
          </a:bodyPr>
          <a:lstStyle/>
          <a:p>
            <a:pPr fontAlgn="auto">
              <a:lnSpc>
                <a:spcPct val="150000"/>
              </a:lnSpc>
            </a:pPr>
            <a:r>
              <a:rPr lang="zh-CN" altLang="en-US" b="1" dirty="0"/>
              <a:t>（</a:t>
            </a:r>
            <a:r>
              <a:rPr lang="en-US" altLang="zh-CN" b="1"/>
              <a:t>1</a:t>
            </a:r>
            <a:r>
              <a:rPr lang="zh-CN" altLang="en-US" b="1" dirty="0"/>
              <a:t>）</a:t>
            </a:r>
            <a:r>
              <a:rPr lang="zh-CN" altLang="en-US" b="1" dirty="0">
                <a:ea typeface="黑体" panose="02010609060101010101" pitchFamily="49" charset="-122"/>
              </a:rPr>
              <a:t>每次练习和考试争取做到学生先自己研究答案，总结收获：经验教训，老师再进行方法的总结和点拨。</a:t>
            </a:r>
            <a:endParaRPr lang="en-US" altLang="zh-CN" b="1">
              <a:ea typeface="黑体" panose="02010609060101010101" pitchFamily="49" charset="-122"/>
            </a:endParaRPr>
          </a:p>
          <a:p>
            <a:pPr algn="just" fontAlgn="auto">
              <a:lnSpc>
                <a:spcPct val="150000"/>
              </a:lnSpc>
            </a:pPr>
            <a:r>
              <a:rPr lang="zh-CN" altLang="en-US" b="1" dirty="0">
                <a:ea typeface="黑体" panose="02010609060101010101" pitchFamily="49" charset="-122"/>
              </a:rPr>
              <a:t>（</a:t>
            </a:r>
            <a:r>
              <a:rPr lang="en-US" altLang="zh-CN" b="1">
                <a:ea typeface="黑体" panose="02010609060101010101" pitchFamily="49" charset="-122"/>
              </a:rPr>
              <a:t>2</a:t>
            </a:r>
            <a:r>
              <a:rPr lang="zh-CN" altLang="en-US" b="1" dirty="0">
                <a:ea typeface="黑体" panose="02010609060101010101" pitchFamily="49" charset="-122"/>
              </a:rPr>
              <a:t>）学生要有自己的错题整理本。不能流于形式，要做的有实效。</a:t>
            </a:r>
            <a:r>
              <a:rPr lang="zh-CN" altLang="en-US" b="1" dirty="0">
                <a:solidFill>
                  <a:srgbClr val="0602A9"/>
                </a:solidFill>
                <a:ea typeface="黑体" panose="02010609060101010101" pitchFamily="49" charset="-122"/>
              </a:rPr>
              <a:t>每次大考前学生们都会翻自己的改错本</a:t>
            </a:r>
            <a:r>
              <a:rPr lang="zh-CN" altLang="en-US" b="1" dirty="0">
                <a:ea typeface="黑体" panose="02010609060101010101" pitchFamily="49" charset="-122"/>
              </a:rPr>
              <a:t>，高效、实用。</a:t>
            </a:r>
            <a:endParaRPr lang="en-US" altLang="zh-CN" b="1">
              <a:ea typeface="黑体" panose="02010609060101010101" pitchFamily="49" charset="-122"/>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49" name="标题 1"/>
          <p:cNvSpPr>
            <a:spLocks noGrp="1"/>
          </p:cNvSpPr>
          <p:nvPr>
            <p:ph type="title" idx="4294967295"/>
          </p:nvPr>
        </p:nvSpPr>
        <p:spPr>
          <a:xfrm>
            <a:off x="2364105" y="325120"/>
            <a:ext cx="4718050" cy="468630"/>
          </a:xfrm>
        </p:spPr>
        <p:txBody>
          <a:bodyPr anchor="ctr">
            <a:normAutofit fontScale="90000"/>
          </a:bodyPr>
          <a:lstStyle/>
          <a:p>
            <a:r>
              <a:rPr lang="zh-CN" altLang="en-US" sz="3000" b="1" dirty="0">
                <a:solidFill>
                  <a:schemeClr val="bg1"/>
                </a:solidFill>
                <a:latin typeface="宋体" panose="02010600030101010101" pitchFamily="2" charset="-122"/>
                <a:sym typeface="+mn-ea"/>
              </a:rPr>
              <a:t>错题回放，及时的巩固和复习</a:t>
            </a:r>
          </a:p>
        </p:txBody>
      </p:sp>
      <p:sp>
        <p:nvSpPr>
          <p:cNvPr id="514051" name="文本框 2"/>
          <p:cNvSpPr txBox="1"/>
          <p:nvPr/>
        </p:nvSpPr>
        <p:spPr>
          <a:xfrm>
            <a:off x="3041333" y="1003141"/>
            <a:ext cx="3282791" cy="3646170"/>
          </a:xfrm>
          <a:prstGeom prst="rect">
            <a:avLst/>
          </a:prstGeom>
          <a:solidFill>
            <a:srgbClr val="FFFF00"/>
          </a:solidFill>
          <a:ln w="9525">
            <a:noFill/>
          </a:ln>
        </p:spPr>
        <p:txBody>
          <a:bodyPr wrap="square" anchor="t">
            <a:spAutoFit/>
          </a:bodyPr>
          <a:lstStyle/>
          <a:p>
            <a:r>
              <a:rPr lang="zh-CN" altLang="en-US" sz="2100" b="1" dirty="0">
                <a:latin typeface="黑体" panose="02010609060101010101" pitchFamily="49" charset="-122"/>
                <a:ea typeface="黑体" panose="02010609060101010101" pitchFamily="49" charset="-122"/>
              </a:rPr>
              <a:t>积累本整理规范：</a:t>
            </a:r>
            <a:endParaRPr lang="zh-CN" altLang="en-US" sz="2100" b="1" dirty="0">
              <a:latin typeface="Arial" panose="020B0604020202020204" pitchFamily="34" charset="0"/>
              <a:ea typeface="宋体" panose="02010600030101010101" pitchFamily="2" charset="-122"/>
            </a:endParaRPr>
          </a:p>
          <a:p>
            <a:r>
              <a:rPr lang="zh-CN" altLang="en-US" sz="2100" b="1" dirty="0">
                <a:latin typeface="楷体" panose="02010609060101010101" charset="-122"/>
                <a:ea typeface="楷体" panose="02010609060101010101" charset="-122"/>
              </a:rPr>
              <a:t>（三种颜色，四个要素）</a:t>
            </a:r>
          </a:p>
          <a:p>
            <a:endParaRPr lang="zh-CN" altLang="en-US" sz="2100" b="1" dirty="0">
              <a:latin typeface="Arial" panose="020B0604020202020204" pitchFamily="34" charset="0"/>
              <a:ea typeface="宋体" panose="02010600030101010101" pitchFamily="2" charset="-122"/>
            </a:endParaRPr>
          </a:p>
          <a:p>
            <a:r>
              <a:rPr lang="zh-CN" altLang="en-US" sz="2100" b="1" dirty="0">
                <a:latin typeface="Arial" panose="020B0604020202020204" pitchFamily="34" charset="0"/>
                <a:ea typeface="宋体" panose="02010600030101010101" pitchFamily="2" charset="-122"/>
              </a:rPr>
              <a:t>黑笔日期出处，</a:t>
            </a:r>
          </a:p>
          <a:p>
            <a:r>
              <a:rPr lang="zh-CN" altLang="en-US" sz="2100" b="1" dirty="0">
                <a:latin typeface="Arial" panose="020B0604020202020204" pitchFamily="34" charset="0"/>
                <a:ea typeface="宋体" panose="02010600030101010101" pitchFamily="2" charset="-122"/>
              </a:rPr>
              <a:t>黑色剪切原题；</a:t>
            </a:r>
          </a:p>
          <a:p>
            <a:endParaRPr lang="zh-CN" altLang="en-US" sz="2100" b="1" dirty="0">
              <a:latin typeface="Arial" panose="020B0604020202020204" pitchFamily="34" charset="0"/>
              <a:ea typeface="宋体" panose="02010600030101010101" pitchFamily="2" charset="-122"/>
            </a:endParaRPr>
          </a:p>
          <a:p>
            <a:r>
              <a:rPr lang="zh-CN" altLang="en-US" sz="2100" b="1" dirty="0">
                <a:solidFill>
                  <a:srgbClr val="FF0000"/>
                </a:solidFill>
                <a:latin typeface="Arial" panose="020B0604020202020204" pitchFamily="34" charset="0"/>
                <a:ea typeface="宋体" panose="02010600030101010101" pitchFamily="2" charset="-122"/>
              </a:rPr>
              <a:t>红笔二卷改错，</a:t>
            </a:r>
          </a:p>
          <a:p>
            <a:r>
              <a:rPr lang="zh-CN" altLang="en-US" sz="2100" b="1" dirty="0">
                <a:solidFill>
                  <a:srgbClr val="FF0000"/>
                </a:solidFill>
                <a:latin typeface="Arial" panose="020B0604020202020204" pitchFamily="34" charset="0"/>
                <a:ea typeface="宋体" panose="02010600030101010101" pitchFamily="2" charset="-122"/>
              </a:rPr>
              <a:t>书写规范答案；</a:t>
            </a:r>
          </a:p>
          <a:p>
            <a:endParaRPr lang="zh-CN" altLang="en-US" sz="2100" b="1" dirty="0">
              <a:latin typeface="Arial" panose="020B0604020202020204" pitchFamily="34" charset="0"/>
              <a:ea typeface="宋体" panose="02010600030101010101" pitchFamily="2" charset="-122"/>
            </a:endParaRPr>
          </a:p>
          <a:p>
            <a:r>
              <a:rPr lang="zh-CN" altLang="en-US" sz="2100" b="1" dirty="0">
                <a:solidFill>
                  <a:srgbClr val="0000FF"/>
                </a:solidFill>
                <a:latin typeface="Arial" panose="020B0604020202020204" pitchFamily="34" charset="0"/>
                <a:ea typeface="宋体" panose="02010600030101010101" pitchFamily="2" charset="-122"/>
              </a:rPr>
              <a:t>蓝色写清错因，</a:t>
            </a:r>
          </a:p>
          <a:p>
            <a:r>
              <a:rPr lang="zh-CN" altLang="en-US" sz="2100" b="1" dirty="0">
                <a:solidFill>
                  <a:srgbClr val="0000FF"/>
                </a:solidFill>
                <a:latin typeface="Arial" panose="020B0604020202020204" pitchFamily="34" charset="0"/>
                <a:ea typeface="宋体" panose="02010600030101010101" pitchFamily="2" charset="-122"/>
              </a:rPr>
              <a:t>自我总结规律。</a:t>
            </a: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7465" y="1386205"/>
            <a:ext cx="721360" cy="2293620"/>
          </a:xfrm>
          <a:prstGeom prst="rect">
            <a:avLst/>
          </a:prstGeom>
          <a:noFill/>
        </p:spPr>
        <p:txBody>
          <a:bodyPr vert="eaVert" wrap="square" rtlCol="0">
            <a:spAutoFit/>
          </a:bodyPr>
          <a:lstStyle/>
          <a:p>
            <a:r>
              <a:rPr lang="zh-CN" altLang="en-US" sz="3500" b="1">
                <a:solidFill>
                  <a:srgbClr val="FF0000"/>
                </a:solidFill>
                <a:latin typeface="方正大黑简体" panose="03000509000000000000" charset="-122"/>
                <a:ea typeface="方正大黑简体" panose="03000509000000000000" charset="-122"/>
              </a:rPr>
              <a:t>美好祝愿</a:t>
            </a:r>
          </a:p>
        </p:txBody>
      </p:sp>
      <p:sp>
        <p:nvSpPr>
          <p:cNvPr id="3" name="文本框 2"/>
          <p:cNvSpPr txBox="1"/>
          <p:nvPr/>
        </p:nvSpPr>
        <p:spPr>
          <a:xfrm>
            <a:off x="3012440" y="1431290"/>
            <a:ext cx="4517390" cy="1630045"/>
          </a:xfrm>
          <a:prstGeom prst="rect">
            <a:avLst/>
          </a:prstGeom>
          <a:noFill/>
        </p:spPr>
        <p:txBody>
          <a:bodyPr wrap="square" rtlCol="0">
            <a:spAutoFit/>
          </a:bodyPr>
          <a:lstStyle/>
          <a:p>
            <a:r>
              <a:rPr lang="zh-CN" altLang="en-US" sz="5000" b="1">
                <a:solidFill>
                  <a:srgbClr val="FFFF00"/>
                </a:solidFill>
                <a:latin typeface="方正启体简体" panose="03000509000000000000" charset="-122"/>
                <a:ea typeface="方正启体简体" panose="03000509000000000000" charset="-122"/>
              </a:rPr>
              <a:t>奋战一百天</a:t>
            </a:r>
          </a:p>
          <a:p>
            <a:r>
              <a:rPr lang="zh-CN" altLang="en-US" sz="5000" b="1">
                <a:solidFill>
                  <a:srgbClr val="FFFF00"/>
                </a:solidFill>
                <a:latin typeface="方正启体简体" panose="03000509000000000000" charset="-122"/>
                <a:ea typeface="方正启体简体" panose="03000509000000000000" charset="-122"/>
              </a:rPr>
              <a:t>师生把梦圆</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3" name="文本框 2"/>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时事评论系列</a:t>
            </a:r>
          </a:p>
        </p:txBody>
      </p:sp>
      <p:pic>
        <p:nvPicPr>
          <p:cNvPr id="4" name="图片 3" descr="3e71679e2c181cb9b45c16fb3f1ea33"/>
          <p:cNvPicPr>
            <a:picLocks noChangeAspect="1"/>
          </p:cNvPicPr>
          <p:nvPr/>
        </p:nvPicPr>
        <p:blipFill>
          <a:blip r:embed="rId2" cstate="print"/>
          <a:stretch>
            <a:fillRect/>
          </a:stretch>
        </p:blipFill>
        <p:spPr>
          <a:xfrm>
            <a:off x="-635" y="648970"/>
            <a:ext cx="9140825" cy="4491355"/>
          </a:xfrm>
          <a:prstGeom prst="rect">
            <a:avLst/>
          </a:prstGeom>
        </p:spPr>
      </p:pic>
      <p:pic>
        <p:nvPicPr>
          <p:cNvPr id="7" name="图片 6" descr="59e0900a7df04736019219ac8907a45"/>
          <p:cNvPicPr>
            <a:picLocks noChangeAspect="1"/>
          </p:cNvPicPr>
          <p:nvPr/>
        </p:nvPicPr>
        <p:blipFill>
          <a:blip r:embed="rId3" cstate="print"/>
          <a:stretch>
            <a:fillRect/>
          </a:stretch>
        </p:blipFill>
        <p:spPr>
          <a:xfrm>
            <a:off x="5637530" y="649605"/>
            <a:ext cx="3502660" cy="449008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7fc03b8cdcfe6abed46e7dd38a15cbc"/>
          <p:cNvPicPr>
            <a:picLocks noChangeAspect="1"/>
          </p:cNvPicPr>
          <p:nvPr/>
        </p:nvPicPr>
        <p:blipFill>
          <a:blip r:embed="rId2" cstate="print"/>
          <a:stretch>
            <a:fillRect/>
          </a:stretch>
        </p:blipFill>
        <p:spPr>
          <a:xfrm>
            <a:off x="2540" y="648970"/>
            <a:ext cx="9145270" cy="4490720"/>
          </a:xfrm>
          <a:prstGeom prst="rect">
            <a:avLst/>
          </a:prstGeom>
        </p:spPr>
      </p:pic>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3" name="文本框 2"/>
          <p:cNvSpPr txBox="1"/>
          <p:nvPr/>
        </p:nvSpPr>
        <p:spPr>
          <a:xfrm>
            <a:off x="3430270" y="250190"/>
            <a:ext cx="255841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时事评论系列</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4" name="文本框 3"/>
          <p:cNvSpPr txBox="1"/>
          <p:nvPr/>
        </p:nvSpPr>
        <p:spPr>
          <a:xfrm>
            <a:off x="3430270" y="250190"/>
            <a:ext cx="300418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视频</a:t>
            </a:r>
            <a:r>
              <a:rPr lang="en-US" altLang="zh-CN" sz="2000" b="1">
                <a:solidFill>
                  <a:schemeClr val="bg1"/>
                </a:solidFill>
                <a:latin typeface="方正姚体" panose="02010601030101010101" charset="-122"/>
                <a:ea typeface="方正姚体" panose="02010601030101010101" charset="-122"/>
                <a:cs typeface="方正姚体" panose="02010601030101010101" charset="-122"/>
              </a:rPr>
              <a:t>——</a:t>
            </a:r>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时事评论系列</a:t>
            </a:r>
          </a:p>
        </p:txBody>
      </p:sp>
      <p:pic>
        <p:nvPicPr>
          <p:cNvPr id="5" name="图片 4" descr="1819ea45fbc01fc7082ee6c5a1cb83a"/>
          <p:cNvPicPr>
            <a:picLocks noChangeAspect="1"/>
          </p:cNvPicPr>
          <p:nvPr/>
        </p:nvPicPr>
        <p:blipFill>
          <a:blip r:embed="rId2" cstate="print"/>
          <a:stretch>
            <a:fillRect/>
          </a:stretch>
        </p:blipFill>
        <p:spPr>
          <a:xfrm>
            <a:off x="7620" y="648970"/>
            <a:ext cx="9133840" cy="450024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a6794b0c576cd270022f24149cb06b"/>
          <p:cNvPicPr>
            <a:picLocks noChangeAspect="1"/>
          </p:cNvPicPr>
          <p:nvPr/>
        </p:nvPicPr>
        <p:blipFill>
          <a:blip r:embed="rId2" cstate="print"/>
          <a:stretch>
            <a:fillRect/>
          </a:stretch>
        </p:blipFill>
        <p:spPr>
          <a:xfrm>
            <a:off x="4445" y="-2540"/>
            <a:ext cx="9135110" cy="5147945"/>
          </a:xfrm>
          <a:prstGeom prst="rect">
            <a:avLst/>
          </a:prstGeom>
        </p:spPr>
      </p:pic>
      <p:sp>
        <p:nvSpPr>
          <p:cNvPr id="3" name="文本框 2"/>
          <p:cNvSpPr txBox="1"/>
          <p:nvPr/>
        </p:nvSpPr>
        <p:spPr>
          <a:xfrm>
            <a:off x="204470" y="736600"/>
            <a:ext cx="1884680" cy="521970"/>
          </a:xfrm>
          <a:prstGeom prst="rect">
            <a:avLst/>
          </a:prstGeom>
          <a:noFill/>
        </p:spPr>
        <p:txBody>
          <a:bodyPr wrap="square" rtlCol="0">
            <a:spAutoFit/>
          </a:bodyPr>
          <a:lstStyle/>
          <a:p>
            <a:r>
              <a:rPr lang="zh-CN" altLang="en-US" sz="2800" b="1">
                <a:solidFill>
                  <a:srgbClr val="FF0000"/>
                </a:solidFill>
                <a:effectLst/>
                <a:latin typeface="方正启体简体" panose="03000509000000000000" charset="-122"/>
                <a:ea typeface="方正启体简体" panose="03000509000000000000" charset="-122"/>
              </a:rPr>
              <a:t>关于阅读</a:t>
            </a:r>
          </a:p>
        </p:txBody>
      </p:sp>
      <p:sp>
        <p:nvSpPr>
          <p:cNvPr id="18" name="文本框 17"/>
          <p:cNvSpPr txBox="1"/>
          <p:nvPr/>
        </p:nvSpPr>
        <p:spPr>
          <a:xfrm>
            <a:off x="1977390" y="859790"/>
            <a:ext cx="2558415" cy="398780"/>
          </a:xfrm>
          <a:prstGeom prst="rect">
            <a:avLst/>
          </a:prstGeom>
          <a:noFill/>
        </p:spPr>
        <p:txBody>
          <a:bodyPr wrap="square" rtlCol="0">
            <a:spAutoFit/>
          </a:bodyPr>
          <a:lstStyle/>
          <a:p>
            <a:r>
              <a:rPr lang="zh-CN" altLang="en-US" sz="2000" b="1">
                <a:solidFill>
                  <a:srgbClr val="FF0000"/>
                </a:solidFill>
                <a:latin typeface="方正姚体" panose="02010601030101010101" charset="-122"/>
                <a:ea typeface="方正姚体" panose="02010601030101010101" charset="-122"/>
                <a:cs typeface="方正姚体" panose="02010601030101010101" charset="-122"/>
              </a:rPr>
              <a:t>视频</a:t>
            </a:r>
            <a:r>
              <a:rPr lang="en-US" altLang="zh-CN" sz="2000" b="1">
                <a:solidFill>
                  <a:srgbClr val="FF0000"/>
                </a:solidFill>
                <a:latin typeface="方正姚体" panose="02010601030101010101" charset="-122"/>
                <a:ea typeface="方正姚体" panose="02010601030101010101" charset="-122"/>
                <a:cs typeface="方正姚体" panose="02010601030101010101" charset="-122"/>
              </a:rPr>
              <a:t>——</a:t>
            </a:r>
            <a:r>
              <a:rPr lang="zh-CN" altLang="en-US" sz="2000" b="1">
                <a:solidFill>
                  <a:srgbClr val="FF0000"/>
                </a:solidFill>
                <a:latin typeface="方正姚体" panose="02010601030101010101" charset="-122"/>
                <a:ea typeface="方正姚体" panose="02010601030101010101" charset="-122"/>
                <a:cs typeface="方正姚体" panose="02010601030101010101" charset="-122"/>
              </a:rPr>
              <a:t>名家人生</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b9df7631977226a18f45ffadff0591"/>
          <p:cNvPicPr>
            <a:picLocks noChangeAspect="1"/>
          </p:cNvPicPr>
          <p:nvPr/>
        </p:nvPicPr>
        <p:blipFill>
          <a:blip r:embed="rId2" cstate="print"/>
          <a:stretch>
            <a:fillRect/>
          </a:stretch>
        </p:blipFill>
        <p:spPr>
          <a:xfrm>
            <a:off x="-3810" y="756920"/>
            <a:ext cx="9137015" cy="4386580"/>
          </a:xfrm>
          <a:prstGeom prst="rect">
            <a:avLst/>
          </a:prstGeom>
        </p:spPr>
      </p:pic>
      <p:sp>
        <p:nvSpPr>
          <p:cNvPr id="5" name="文本框 4"/>
          <p:cNvSpPr txBox="1"/>
          <p:nvPr/>
        </p:nvSpPr>
        <p:spPr>
          <a:xfrm>
            <a:off x="310515" y="127000"/>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关于阅读</a:t>
            </a:r>
          </a:p>
        </p:txBody>
      </p:sp>
      <p:sp>
        <p:nvSpPr>
          <p:cNvPr id="6" name="文本框 5"/>
          <p:cNvSpPr txBox="1"/>
          <p:nvPr/>
        </p:nvSpPr>
        <p:spPr>
          <a:xfrm>
            <a:off x="3430270" y="250190"/>
            <a:ext cx="2968625"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视频</a:t>
            </a:r>
            <a:r>
              <a:rPr lang="en-US" altLang="zh-CN" sz="2000" b="1">
                <a:solidFill>
                  <a:schemeClr val="bg1"/>
                </a:solidFill>
                <a:latin typeface="方正姚体" panose="02010601030101010101" charset="-122"/>
                <a:ea typeface="方正姚体" panose="02010601030101010101" charset="-122"/>
                <a:cs typeface="方正姚体" panose="02010601030101010101" charset="-122"/>
              </a:rPr>
              <a:t>——</a:t>
            </a:r>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把握时代脉搏</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4650" y="221615"/>
            <a:ext cx="1884680" cy="521970"/>
          </a:xfrm>
          <a:prstGeom prst="rect">
            <a:avLst/>
          </a:prstGeom>
          <a:noFill/>
        </p:spPr>
        <p:txBody>
          <a:bodyPr wrap="square" rtlCol="0">
            <a:spAutoFit/>
          </a:bodyPr>
          <a:lstStyle/>
          <a:p>
            <a:r>
              <a:rPr lang="zh-CN" altLang="en-US" sz="2800" b="1">
                <a:solidFill>
                  <a:schemeClr val="bg1"/>
                </a:solidFill>
                <a:effectLst/>
                <a:latin typeface="方正启体简体" panose="03000509000000000000" charset="-122"/>
                <a:ea typeface="方正启体简体" panose="03000509000000000000" charset="-122"/>
              </a:rPr>
              <a:t>关于书写</a:t>
            </a:r>
          </a:p>
        </p:txBody>
      </p:sp>
      <p:pic>
        <p:nvPicPr>
          <p:cNvPr id="3" name="图片 2" descr="65811eb1055410aa2623fd659517573"/>
          <p:cNvPicPr>
            <a:picLocks noChangeAspect="1"/>
          </p:cNvPicPr>
          <p:nvPr/>
        </p:nvPicPr>
        <p:blipFill>
          <a:blip r:embed="rId2" cstate="print"/>
          <a:stretch>
            <a:fillRect/>
          </a:stretch>
        </p:blipFill>
        <p:spPr>
          <a:xfrm>
            <a:off x="3810" y="899160"/>
            <a:ext cx="2767330" cy="4241800"/>
          </a:xfrm>
          <a:prstGeom prst="rect">
            <a:avLst/>
          </a:prstGeom>
        </p:spPr>
      </p:pic>
      <p:pic>
        <p:nvPicPr>
          <p:cNvPr id="4" name="图片 3" descr="79958a36ceb96fa4c2fcdfe892c8ba4"/>
          <p:cNvPicPr>
            <a:picLocks noChangeAspect="1"/>
          </p:cNvPicPr>
          <p:nvPr/>
        </p:nvPicPr>
        <p:blipFill>
          <a:blip r:embed="rId3" cstate="print"/>
          <a:stretch>
            <a:fillRect/>
          </a:stretch>
        </p:blipFill>
        <p:spPr>
          <a:xfrm>
            <a:off x="2770505" y="899160"/>
            <a:ext cx="3180715" cy="4241800"/>
          </a:xfrm>
          <a:prstGeom prst="rect">
            <a:avLst/>
          </a:prstGeom>
        </p:spPr>
      </p:pic>
      <p:pic>
        <p:nvPicPr>
          <p:cNvPr id="7" name="图片 6" descr="c46faf8bcf5fb35fa77f7c23740db32"/>
          <p:cNvPicPr>
            <a:picLocks noChangeAspect="1"/>
          </p:cNvPicPr>
          <p:nvPr/>
        </p:nvPicPr>
        <p:blipFill>
          <a:blip r:embed="rId4" cstate="print"/>
          <a:stretch>
            <a:fillRect/>
          </a:stretch>
        </p:blipFill>
        <p:spPr>
          <a:xfrm>
            <a:off x="5957570" y="904875"/>
            <a:ext cx="3180715" cy="4241800"/>
          </a:xfrm>
          <a:prstGeom prst="rect">
            <a:avLst/>
          </a:prstGeom>
        </p:spPr>
      </p:pic>
      <p:sp>
        <p:nvSpPr>
          <p:cNvPr id="9" name="文本框 8"/>
          <p:cNvSpPr txBox="1"/>
          <p:nvPr/>
        </p:nvSpPr>
        <p:spPr>
          <a:xfrm>
            <a:off x="2317115" y="441325"/>
            <a:ext cx="6656070" cy="398780"/>
          </a:xfrm>
          <a:prstGeom prst="rect">
            <a:avLst/>
          </a:prstGeom>
          <a:noFill/>
        </p:spPr>
        <p:txBody>
          <a:bodyPr wrap="square" rtlCol="0">
            <a:spAutoFit/>
          </a:bodyPr>
          <a:lstStyle/>
          <a:p>
            <a:r>
              <a:rPr lang="zh-CN" altLang="en-US" sz="2000" b="1">
                <a:solidFill>
                  <a:schemeClr val="bg1"/>
                </a:solidFill>
                <a:latin typeface="方正姚体" panose="02010601030101010101" charset="-122"/>
                <a:ea typeface="方正姚体" panose="02010601030101010101" charset="-122"/>
                <a:cs typeface="方正姚体" panose="02010601030101010101" charset="-122"/>
              </a:rPr>
              <a:t>日常练习</a:t>
            </a:r>
            <a:r>
              <a:rPr lang="en-US" altLang="zh-CN" sz="2000" b="1">
                <a:solidFill>
                  <a:schemeClr val="bg1"/>
                </a:solidFill>
                <a:latin typeface="方正姚体" panose="02010601030101010101" charset="-122"/>
                <a:ea typeface="方正姚体" panose="02010601030101010101" charset="-122"/>
                <a:cs typeface="方正姚体" panose="02010601030101010101" charset="-122"/>
              </a:rPr>
              <a:t>——</a:t>
            </a:r>
            <a:r>
              <a:rPr lang="zh-CN" altLang="en-US" sz="2000" b="1">
                <a:solidFill>
                  <a:schemeClr val="bg1"/>
                </a:solidFill>
                <a:latin typeface="方正姚体" panose="02010601030101010101" charset="-122"/>
                <a:ea typeface="方正姚体" panose="02010601030101010101" charset="-122"/>
                <a:cs typeface="方正姚体" panose="02010601030101010101" charset="-122"/>
              </a:rPr>
              <a:t>课前</a:t>
            </a:r>
            <a:r>
              <a:rPr lang="en-US" altLang="zh-CN" sz="2000" b="1">
                <a:solidFill>
                  <a:schemeClr val="bg1"/>
                </a:solidFill>
                <a:latin typeface="方正姚体" panose="02010601030101010101" charset="-122"/>
                <a:ea typeface="方正姚体" panose="02010601030101010101" charset="-122"/>
                <a:cs typeface="方正姚体" panose="02010601030101010101" charset="-122"/>
              </a:rPr>
              <a:t>3</a:t>
            </a:r>
            <a:r>
              <a:rPr lang="zh-CN" altLang="en-US" sz="2000" b="1">
                <a:solidFill>
                  <a:schemeClr val="bg1"/>
                </a:solidFill>
                <a:latin typeface="方正姚体" panose="02010601030101010101" charset="-122"/>
                <a:ea typeface="方正姚体" panose="02010601030101010101" charset="-122"/>
                <a:cs typeface="方正姚体" panose="02010601030101010101" charset="-122"/>
              </a:rPr>
              <a:t>分钟，作文纸上写</a:t>
            </a:r>
            <a:r>
              <a:rPr lang="en-US" altLang="zh-CN" sz="2000" b="1">
                <a:solidFill>
                  <a:schemeClr val="bg1"/>
                </a:solidFill>
                <a:latin typeface="方正姚体" panose="02010601030101010101" charset="-122"/>
                <a:ea typeface="方正姚体" panose="02010601030101010101" charset="-122"/>
                <a:cs typeface="方正姚体" panose="02010601030101010101" charset="-122"/>
              </a:rPr>
              <a:t>5</a:t>
            </a:r>
            <a:r>
              <a:rPr lang="zh-CN" altLang="en-US" sz="2000" b="1">
                <a:solidFill>
                  <a:schemeClr val="bg1"/>
                </a:solidFill>
                <a:latin typeface="方正姚体" panose="02010601030101010101" charset="-122"/>
                <a:ea typeface="方正姚体" panose="02010601030101010101" charset="-122"/>
                <a:cs typeface="方正姚体" panose="02010601030101010101" charset="-122"/>
              </a:rPr>
              <a:t>行。优劣同展</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15a8f3ac7d94d3a7ace23b769694bf"/>
          <p:cNvPicPr>
            <a:picLocks noChangeAspect="1"/>
          </p:cNvPicPr>
          <p:nvPr/>
        </p:nvPicPr>
        <p:blipFill>
          <a:blip r:embed="rId2" cstate="print"/>
          <a:stretch>
            <a:fillRect/>
          </a:stretch>
        </p:blipFill>
        <p:spPr>
          <a:xfrm>
            <a:off x="30480" y="0"/>
            <a:ext cx="5438140" cy="2719070"/>
          </a:xfrm>
          <a:prstGeom prst="rect">
            <a:avLst/>
          </a:prstGeom>
        </p:spPr>
      </p:pic>
      <p:pic>
        <p:nvPicPr>
          <p:cNvPr id="3" name="图片 2" descr="4a958445fc049ffdc663f81086ff50f"/>
          <p:cNvPicPr>
            <a:picLocks noChangeAspect="1"/>
          </p:cNvPicPr>
          <p:nvPr/>
        </p:nvPicPr>
        <p:blipFill>
          <a:blip r:embed="rId3" cstate="print"/>
          <a:stretch>
            <a:fillRect/>
          </a:stretch>
        </p:blipFill>
        <p:spPr>
          <a:xfrm>
            <a:off x="-27305" y="2719070"/>
            <a:ext cx="9171305" cy="2439035"/>
          </a:xfrm>
          <a:prstGeom prst="rect">
            <a:avLst/>
          </a:prstGeom>
        </p:spPr>
      </p:pic>
      <p:pic>
        <p:nvPicPr>
          <p:cNvPr id="4" name="图片 3" descr="5a9fef4cd4378d92913d542deab96c3"/>
          <p:cNvPicPr>
            <a:picLocks noChangeAspect="1"/>
          </p:cNvPicPr>
          <p:nvPr/>
        </p:nvPicPr>
        <p:blipFill>
          <a:blip r:embed="rId4" cstate="print"/>
          <a:stretch>
            <a:fillRect/>
          </a:stretch>
        </p:blipFill>
        <p:spPr>
          <a:xfrm>
            <a:off x="3706495" y="0"/>
            <a:ext cx="5438140" cy="271907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88348e9eb18e0ab263fb367e6ccec3a"/>
          <p:cNvPicPr>
            <a:picLocks noChangeAspect="1"/>
          </p:cNvPicPr>
          <p:nvPr/>
        </p:nvPicPr>
        <p:blipFill>
          <a:blip r:embed="rId2" cstate="print"/>
          <a:stretch>
            <a:fillRect/>
          </a:stretch>
        </p:blipFill>
        <p:spPr>
          <a:xfrm>
            <a:off x="2540" y="-7620"/>
            <a:ext cx="9156700" cy="51460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内容占位符 2"/>
          <p:cNvSpPr>
            <a:spLocks noGrp="1"/>
          </p:cNvSpPr>
          <p:nvPr>
            <p:ph idx="4294967295"/>
          </p:nvPr>
        </p:nvSpPr>
        <p:spPr>
          <a:xfrm>
            <a:off x="1716405" y="838200"/>
            <a:ext cx="7427595" cy="4526280"/>
          </a:xfrm>
        </p:spPr>
        <p:txBody>
          <a:bodyPr vert="horz" wrap="square" lIns="91440" tIns="45720" rIns="91440" bIns="45720" anchor="t"/>
          <a:lstStyle/>
          <a:p>
            <a:pPr eaLnBrk="1" hangingPunct="1"/>
            <a:r>
              <a:rPr lang="zh-CN" altLang="en-US" sz="2800" b="1" dirty="0">
                <a:solidFill>
                  <a:schemeClr val="bg1"/>
                </a:solidFill>
                <a:effectLst/>
                <a:latin typeface="黑体" panose="02010609060101010101" pitchFamily="49" charset="-122"/>
                <a:ea typeface="黑体" panose="02010609060101010101" pitchFamily="49" charset="-122"/>
              </a:rPr>
              <a:t>日常工作，群策群立，密切配合</a:t>
            </a:r>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r>
              <a:rPr lang="zh-CN" altLang="en-US" sz="2800" b="1" dirty="0">
                <a:solidFill>
                  <a:schemeClr val="bg1"/>
                </a:solidFill>
                <a:effectLst/>
                <a:latin typeface="黑体" panose="02010609060101010101" pitchFamily="49" charset="-122"/>
                <a:ea typeface="黑体" panose="02010609060101010101" pitchFamily="49" charset="-122"/>
              </a:rPr>
              <a:t>把关定调，依靠骨干，总揽全局</a:t>
            </a:r>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r>
              <a:rPr lang="zh-CN" altLang="en-US" sz="2800" b="1" dirty="0">
                <a:solidFill>
                  <a:schemeClr val="bg1"/>
                </a:solidFill>
                <a:effectLst/>
                <a:latin typeface="黑体" panose="02010609060101010101" pitchFamily="49" charset="-122"/>
                <a:ea typeface="黑体" panose="02010609060101010101" pitchFamily="49" charset="-122"/>
              </a:rPr>
              <a:t>二轮复习，板块整合，能力核心</a:t>
            </a:r>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endParaRPr lang="en-US" altLang="zh-CN" sz="2800" b="1" dirty="0">
              <a:solidFill>
                <a:schemeClr val="bg1"/>
              </a:solidFill>
              <a:effectLst/>
              <a:latin typeface="黑体" panose="02010609060101010101" pitchFamily="49" charset="-122"/>
              <a:ea typeface="黑体" panose="02010609060101010101" pitchFamily="49" charset="-122"/>
            </a:endParaRPr>
          </a:p>
          <a:p>
            <a:pPr eaLnBrk="1" hangingPunct="1"/>
            <a:r>
              <a:rPr lang="zh-CN" altLang="en-US" sz="2800" b="1" dirty="0">
                <a:solidFill>
                  <a:schemeClr val="bg1"/>
                </a:solidFill>
                <a:effectLst/>
                <a:latin typeface="黑体" panose="02010609060101010101" pitchFamily="49" charset="-122"/>
                <a:ea typeface="黑体" panose="02010609060101010101" pitchFamily="49" charset="-122"/>
              </a:rPr>
              <a:t>三轮复习，考试密集，反思调整</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20d18be1f240b111dc4d174524498b"/>
          <p:cNvPicPr>
            <a:picLocks noChangeAspect="1"/>
          </p:cNvPicPr>
          <p:nvPr/>
        </p:nvPicPr>
        <p:blipFill>
          <a:blip r:embed="rId2" cstate="print"/>
          <a:stretch>
            <a:fillRect/>
          </a:stretch>
        </p:blipFill>
        <p:spPr>
          <a:xfrm>
            <a:off x="3810" y="-6350"/>
            <a:ext cx="9144635" cy="514794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c6b3ff6be3ac835a44e607b7c43d9e"/>
          <p:cNvPicPr>
            <a:picLocks noChangeAspect="1"/>
          </p:cNvPicPr>
          <p:nvPr/>
        </p:nvPicPr>
        <p:blipFill>
          <a:blip r:embed="rId2" cstate="print"/>
          <a:stretch>
            <a:fillRect/>
          </a:stretch>
        </p:blipFill>
        <p:spPr>
          <a:xfrm>
            <a:off x="-7620" y="-17145"/>
            <a:ext cx="9142730" cy="515683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c6e810d9c27f8da15372353b40ed74"/>
          <p:cNvPicPr>
            <a:picLocks noChangeAspect="1"/>
          </p:cNvPicPr>
          <p:nvPr/>
        </p:nvPicPr>
        <p:blipFill>
          <a:blip r:embed="rId2" cstate="print"/>
          <a:stretch>
            <a:fillRect/>
          </a:stretch>
        </p:blipFill>
        <p:spPr>
          <a:xfrm>
            <a:off x="-13970" y="-8255"/>
            <a:ext cx="9171940" cy="515683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52" descr="img215"/>
          <p:cNvPicPr>
            <a:picLocks noChangeAspect="1"/>
          </p:cNvPicPr>
          <p:nvPr/>
        </p:nvPicPr>
        <p:blipFill>
          <a:blip r:embed="rId2" cstate="print"/>
          <a:stretch>
            <a:fillRect/>
          </a:stretch>
        </p:blipFill>
        <p:spPr>
          <a:xfrm>
            <a:off x="-2540" y="-1270"/>
            <a:ext cx="9144000" cy="5144770"/>
          </a:xfrm>
          <a:prstGeom prst="rect">
            <a:avLst/>
          </a:prstGeom>
          <a:noFill/>
          <a:ln w="9525">
            <a:noFill/>
          </a:ln>
        </p:spPr>
      </p:pic>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高考题研讨</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52" descr="img214"/>
          <p:cNvPicPr>
            <a:picLocks noChangeAspect="1"/>
          </p:cNvPicPr>
          <p:nvPr/>
        </p:nvPicPr>
        <p:blipFill>
          <a:blip r:embed="rId2" cstate="print"/>
          <a:stretch>
            <a:fillRect/>
          </a:stretch>
        </p:blipFill>
        <p:spPr>
          <a:xfrm>
            <a:off x="-7620" y="-4445"/>
            <a:ext cx="4742815" cy="5153660"/>
          </a:xfrm>
          <a:prstGeom prst="rect">
            <a:avLst/>
          </a:prstGeom>
          <a:noFill/>
          <a:ln w="9525">
            <a:noFill/>
          </a:ln>
        </p:spPr>
      </p:pic>
      <p:pic>
        <p:nvPicPr>
          <p:cNvPr id="24579" name="Picture 52"/>
          <p:cNvPicPr>
            <a:picLocks noChangeAspect="1"/>
          </p:cNvPicPr>
          <p:nvPr/>
        </p:nvPicPr>
        <p:blipFill>
          <a:blip r:embed="rId3" cstate="print"/>
          <a:stretch>
            <a:fillRect/>
          </a:stretch>
        </p:blipFill>
        <p:spPr>
          <a:xfrm>
            <a:off x="4735195" y="-4445"/>
            <a:ext cx="4416425" cy="5153660"/>
          </a:xfrm>
          <a:prstGeom prst="rect">
            <a:avLst/>
          </a:prstGeom>
          <a:noFill/>
          <a:ln w="9525">
            <a:noFill/>
          </a:ln>
        </p:spPr>
      </p:pic>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高考题研讨</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644650" y="1790700"/>
            <a:ext cx="7499350" cy="254127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rPr>
              <a:t>反思和调整（反思高考，调整备考）</a:t>
            </a:r>
            <a:endParaRPr kumimoji="0" lang="en-US" altLang="zh-CN"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rPr>
              <a:t>梳理和安排（梳理思路，制定计划）</a:t>
            </a:r>
            <a:endParaRPr kumimoji="0" lang="en-US" altLang="zh-CN"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rPr>
              <a:t>检测和反馈（命制试题，检测教学）</a:t>
            </a:r>
            <a:endParaRPr kumimoji="0" lang="en-US" altLang="zh-CN"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chemeClr val="bg1"/>
                </a:solidFill>
                <a:effectLst/>
                <a:uLnTx/>
                <a:uFillTx/>
                <a:latin typeface="方正启体简体" panose="03000509000000000000" charset="-122"/>
                <a:ea typeface="方正启体简体" panose="03000509000000000000" charset="-122"/>
                <a:cs typeface="+mn-cs"/>
              </a:rPr>
              <a:t>把关和定位（资料把关，思考方向）</a:t>
            </a:r>
            <a:endParaRPr kumimoji="0" lang="en-US" altLang="zh-CN" sz="3200" b="1" i="0" u="none" strike="noStrike" kern="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endParaRPr kumimoji="0" lang="zh-CN" altLang="en-US" sz="32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7651" name="内容占位符 2"/>
          <p:cNvSpPr>
            <a:spLocks noGrp="1"/>
          </p:cNvSpPr>
          <p:nvPr/>
        </p:nvSpPr>
        <p:spPr>
          <a:xfrm>
            <a:off x="2040890" y="559435"/>
            <a:ext cx="4847590" cy="1040765"/>
          </a:xfrm>
          <a:prstGeom prst="rect">
            <a:avLst/>
          </a:prstGeom>
          <a:noFill/>
          <a:ln w="9525">
            <a:noFill/>
            <a:miter lim="800000"/>
          </a:ln>
          <a:effectLst/>
        </p:spPr>
        <p:txBody>
          <a:bodyPr vert="horz" wrap="square" lIns="91440" tIns="45720" rIns="91440" bIns="45720" numCol="1" anchor="t" anchorCtr="0" compatLnSpc="1"/>
          <a:lstStyle/>
          <a:p>
            <a:pPr marL="0" indent="0">
              <a:buNone/>
            </a:pPr>
            <a:r>
              <a:rPr lang="zh-CN" altLang="en-US" sz="6000" b="1" dirty="0">
                <a:solidFill>
                  <a:schemeClr val="bg1"/>
                </a:solidFill>
                <a:effectLst/>
                <a:latin typeface="黑体" panose="02010609060101010101" pitchFamily="49" charset="-122"/>
                <a:ea typeface="黑体" panose="02010609060101010101" pitchFamily="49" charset="-122"/>
              </a:rPr>
              <a:t>组长工作重点</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1991610" y="1386675"/>
            <a:ext cx="5161246" cy="1617829"/>
          </a:xfrm>
          <a:prstGeom prst="rect">
            <a:avLst/>
          </a:prstGeom>
        </p:spPr>
      </p:pic>
      <p:sp>
        <p:nvSpPr>
          <p:cNvPr id="382987" name="日期占位符 1"/>
          <p:cNvSpPr>
            <a:spLocks noGrp="1"/>
          </p:cNvSpPr>
          <p:nvPr>
            <p:ph type="dt" sz="half" idx="4294967295"/>
          </p:nvPr>
        </p:nvSpPr>
        <p:spPr>
          <a:xfrm>
            <a:off x="0" y="4767580"/>
            <a:ext cx="2057400" cy="27368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sp>
        <p:nvSpPr>
          <p:cNvPr id="2" name="文本框 1"/>
          <p:cNvSpPr txBox="1"/>
          <p:nvPr/>
        </p:nvSpPr>
        <p:spPr>
          <a:xfrm>
            <a:off x="1927225" y="1732280"/>
            <a:ext cx="5001895" cy="645160"/>
          </a:xfrm>
          <a:prstGeom prst="rect">
            <a:avLst/>
          </a:prstGeom>
          <a:noFill/>
        </p:spPr>
        <p:txBody>
          <a:bodyPr wrap="square" rtlCol="0">
            <a:spAutoFit/>
          </a:bodyPr>
          <a:lstStyle/>
          <a:p>
            <a:r>
              <a:rPr lang="zh-CN" altLang="en-US" sz="3600" b="1" dirty="0">
                <a:solidFill>
                  <a:srgbClr val="FF0000"/>
                </a:solidFill>
                <a:latin typeface="方正启体简体" panose="03000509000000000000" charset="-122"/>
                <a:ea typeface="方正启体简体" panose="03000509000000000000" charset="-122"/>
                <a:cs typeface="方正启体简体" panose="03000509000000000000" charset="-122"/>
              </a:rPr>
              <a:t>新高考</a:t>
            </a:r>
            <a:r>
              <a:rPr lang="en-US" altLang="zh-CN" sz="3600" b="1" dirty="0">
                <a:solidFill>
                  <a:srgbClr val="FF0000"/>
                </a:solidFill>
                <a:latin typeface="方正启体简体" panose="03000509000000000000" charset="-122"/>
                <a:ea typeface="方正启体简体" panose="03000509000000000000" charset="-122"/>
                <a:cs typeface="方正启体简体" panose="03000509000000000000" charset="-122"/>
              </a:rPr>
              <a:t>—2019</a:t>
            </a:r>
            <a:r>
              <a:rPr lang="zh-CN" altLang="en-US" sz="3600" b="1" dirty="0">
                <a:solidFill>
                  <a:srgbClr val="FF0000"/>
                </a:solidFill>
                <a:latin typeface="方正启体简体" panose="03000509000000000000" charset="-122"/>
                <a:ea typeface="方正启体简体" panose="03000509000000000000" charset="-122"/>
                <a:cs typeface="方正启体简体" panose="03000509000000000000" charset="-122"/>
              </a:rPr>
              <a:t>复习计划</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7764" y="1609543"/>
            <a:ext cx="7184630" cy="10147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3000" b="1" dirty="0">
                <a:solidFill>
                  <a:schemeClr val="bg1"/>
                </a:solidFill>
                <a:latin typeface="隶书" panose="02010509060101010101" pitchFamily="49" charset="-122"/>
                <a:ea typeface="隶书" panose="02010509060101010101" pitchFamily="49" charset="-122"/>
                <a:sym typeface="Arial" panose="020B0604020202020204" pitchFamily="34" charset="0"/>
              </a:rPr>
              <a:t>二、以纲为纲，以本为本，纲本结合</a:t>
            </a:r>
            <a:endParaRPr lang="zh-CN" altLang="en-US" sz="3000" b="1" dirty="0">
              <a:solidFill>
                <a:schemeClr val="bg1"/>
              </a:solidFill>
              <a:latin typeface="隶书" panose="02010509060101010101" pitchFamily="49" charset="-122"/>
              <a:ea typeface="隶书" panose="02010509060101010101" pitchFamily="49" charset="-122"/>
              <a:sym typeface="+mn-ea"/>
            </a:endParaRPr>
          </a:p>
        </p:txBody>
      </p:sp>
      <p:sp>
        <p:nvSpPr>
          <p:cNvPr id="5" name="矩形 4"/>
          <p:cNvSpPr/>
          <p:nvPr/>
        </p:nvSpPr>
        <p:spPr>
          <a:xfrm>
            <a:off x="1067764" y="1041247"/>
            <a:ext cx="7184630" cy="10147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3000" b="1" dirty="0">
                <a:solidFill>
                  <a:schemeClr val="bg1"/>
                </a:solidFill>
                <a:latin typeface="隶书" panose="02010509060101010101" pitchFamily="49" charset="-122"/>
                <a:ea typeface="隶书" panose="02010509060101010101" pitchFamily="49" charset="-122"/>
                <a:sym typeface="Arial" panose="020B0604020202020204" pitchFamily="34" charset="0"/>
              </a:rPr>
              <a:t>一、整体规划，分步实施，把握节点</a:t>
            </a:r>
            <a:endParaRPr lang="zh-CN" altLang="en-US" sz="3000" dirty="0">
              <a:solidFill>
                <a:schemeClr val="bg1"/>
              </a:solidFill>
              <a:latin typeface="楷体" panose="02010609060101010101" charset="-122"/>
              <a:ea typeface="楷体" panose="02010609060101010101" charset="-122"/>
              <a:sym typeface="+mn-ea"/>
            </a:endParaRPr>
          </a:p>
        </p:txBody>
      </p:sp>
      <p:sp>
        <p:nvSpPr>
          <p:cNvPr id="6" name="矩形 5"/>
          <p:cNvSpPr/>
          <p:nvPr/>
        </p:nvSpPr>
        <p:spPr>
          <a:xfrm>
            <a:off x="1067763" y="2311627"/>
            <a:ext cx="6606251" cy="10147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3000" b="1" dirty="0">
                <a:solidFill>
                  <a:schemeClr val="bg1"/>
                </a:solidFill>
                <a:latin typeface="隶书" panose="02010509060101010101" pitchFamily="49" charset="-122"/>
                <a:ea typeface="隶书" panose="02010509060101010101" pitchFamily="49" charset="-122"/>
                <a:sym typeface="+mn-ea"/>
              </a:rPr>
              <a:t>三、思路</a:t>
            </a:r>
            <a:r>
              <a:rPr lang="en-US" altLang="zh-CN" sz="3000" b="1" dirty="0">
                <a:solidFill>
                  <a:schemeClr val="bg1"/>
                </a:solidFill>
                <a:latin typeface="隶书" panose="02010509060101010101" pitchFamily="49" charset="-122"/>
                <a:ea typeface="隶书" panose="02010509060101010101" pitchFamily="49" charset="-122"/>
                <a:sym typeface="+mn-ea"/>
              </a:rPr>
              <a:t>-</a:t>
            </a:r>
            <a:r>
              <a:rPr lang="zh-CN" altLang="en-US" sz="3000" b="1" dirty="0">
                <a:solidFill>
                  <a:schemeClr val="bg1"/>
                </a:solidFill>
                <a:latin typeface="隶书" panose="02010509060101010101" pitchFamily="49" charset="-122"/>
                <a:ea typeface="隶书" panose="02010509060101010101" pitchFamily="49" charset="-122"/>
                <a:sym typeface="+mn-ea"/>
              </a:rPr>
              <a:t>方法</a:t>
            </a:r>
            <a:r>
              <a:rPr lang="en-US" altLang="zh-CN" sz="3000" b="1" dirty="0">
                <a:solidFill>
                  <a:schemeClr val="bg1"/>
                </a:solidFill>
                <a:latin typeface="隶书" panose="02010509060101010101" pitchFamily="49" charset="-122"/>
                <a:ea typeface="隶书" panose="02010509060101010101" pitchFamily="49" charset="-122"/>
                <a:sym typeface="+mn-ea"/>
              </a:rPr>
              <a:t>-</a:t>
            </a:r>
            <a:r>
              <a:rPr lang="zh-CN" altLang="en-US" sz="3000" b="1" dirty="0">
                <a:solidFill>
                  <a:schemeClr val="bg1"/>
                </a:solidFill>
                <a:latin typeface="隶书" panose="02010509060101010101" pitchFamily="49" charset="-122"/>
                <a:ea typeface="隶书" panose="02010509060101010101" pitchFamily="49" charset="-122"/>
                <a:sym typeface="+mn-ea"/>
              </a:rPr>
              <a:t>流程</a:t>
            </a:r>
            <a:r>
              <a:rPr lang="en-US" altLang="zh-CN" sz="3000" b="1" dirty="0">
                <a:solidFill>
                  <a:schemeClr val="bg1"/>
                </a:solidFill>
                <a:latin typeface="隶书" panose="02010509060101010101" pitchFamily="49" charset="-122"/>
                <a:ea typeface="隶书" panose="02010509060101010101" pitchFamily="49" charset="-122"/>
                <a:sym typeface="+mn-ea"/>
              </a:rPr>
              <a:t>-</a:t>
            </a:r>
            <a:r>
              <a:rPr lang="zh-CN" altLang="en-US" sz="3000" b="1" dirty="0">
                <a:solidFill>
                  <a:schemeClr val="bg1"/>
                </a:solidFill>
                <a:latin typeface="隶书" panose="02010509060101010101" pitchFamily="49" charset="-122"/>
                <a:ea typeface="隶书" panose="02010509060101010101" pitchFamily="49" charset="-122"/>
                <a:sym typeface="+mn-ea"/>
              </a:rPr>
              <a:t>习惯，落位课堂</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69"/>
          <p:cNvSpPr txBox="1">
            <a:spLocks noChangeArrowheads="1"/>
          </p:cNvSpPr>
          <p:nvPr/>
        </p:nvSpPr>
        <p:spPr bwMode="auto">
          <a:xfrm>
            <a:off x="2443163" y="3593783"/>
            <a:ext cx="5485448"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千淘万漉虽辛苦</a:t>
            </a:r>
          </a:p>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吹尽黄沙始到金</a:t>
            </a:r>
            <a:endParaRPr lang="zh-CN" altLang="en-US" sz="1800" b="1" spc="300" dirty="0">
              <a:solidFill>
                <a:schemeClr val="bg1"/>
              </a:solidFill>
              <a:latin typeface="黑体" panose="02010609060101010101" pitchFamily="49" charset="-122"/>
              <a:ea typeface="黑体" panose="02010609060101010101" pitchFamily="49" charset="-122"/>
              <a:sym typeface="+mn-ea"/>
            </a:endParaRPr>
          </a:p>
        </p:txBody>
      </p:sp>
      <p:sp>
        <p:nvSpPr>
          <p:cNvPr id="32" name="Text Box 270"/>
          <p:cNvSpPr txBox="1">
            <a:spLocks noChangeArrowheads="1"/>
          </p:cNvSpPr>
          <p:nvPr/>
        </p:nvSpPr>
        <p:spPr bwMode="auto">
          <a:xfrm>
            <a:off x="3933349" y="2699385"/>
            <a:ext cx="4601528"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不畏浮云遮望眼</a:t>
            </a:r>
          </a:p>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只缘身在最高层</a:t>
            </a:r>
            <a:endParaRPr lang="zh-CN" altLang="en-US" sz="1800" b="1" spc="300" dirty="0">
              <a:solidFill>
                <a:schemeClr val="bg1"/>
              </a:solidFill>
              <a:latin typeface="黑体" panose="02010609060101010101" pitchFamily="49" charset="-122"/>
              <a:ea typeface="黑体" panose="02010609060101010101" pitchFamily="49" charset="-122"/>
              <a:sym typeface="+mn-ea"/>
            </a:endParaRPr>
          </a:p>
        </p:txBody>
      </p:sp>
      <p:sp>
        <p:nvSpPr>
          <p:cNvPr id="33" name="Text Box 271"/>
          <p:cNvSpPr txBox="1">
            <a:spLocks noChangeArrowheads="1"/>
          </p:cNvSpPr>
          <p:nvPr/>
        </p:nvSpPr>
        <p:spPr bwMode="auto">
          <a:xfrm>
            <a:off x="5266373" y="1711166"/>
            <a:ext cx="3731419"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归来笑捻梅花嗅</a:t>
            </a:r>
          </a:p>
          <a:p>
            <a:pPr>
              <a:lnSpc>
                <a:spcPct val="150000"/>
              </a:lnSpc>
              <a:defRPr/>
            </a:pPr>
            <a:r>
              <a:rPr lang="zh-CN" altLang="en-US" sz="1800" b="1" dirty="0">
                <a:solidFill>
                  <a:schemeClr val="bg1"/>
                </a:solidFill>
                <a:latin typeface="黑体" panose="02010609060101010101" pitchFamily="49" charset="-122"/>
                <a:ea typeface="黑体" panose="02010609060101010101" pitchFamily="49" charset="-122"/>
                <a:sym typeface="+mn-ea"/>
              </a:rPr>
              <a:t>春在枝头已十分</a:t>
            </a:r>
            <a:endParaRPr lang="zh-CN" altLang="en-US" sz="1800" b="1" spc="300" dirty="0">
              <a:solidFill>
                <a:schemeClr val="bg1"/>
              </a:solidFill>
              <a:latin typeface="黑体" panose="02010609060101010101" pitchFamily="49" charset="-122"/>
              <a:ea typeface="黑体" panose="02010609060101010101" pitchFamily="49" charset="-122"/>
              <a:sym typeface="+mn-ea"/>
            </a:endParaRPr>
          </a:p>
        </p:txBody>
      </p:sp>
      <p:grpSp>
        <p:nvGrpSpPr>
          <p:cNvPr id="36" name="组合 35"/>
          <p:cNvGrpSpPr/>
          <p:nvPr/>
        </p:nvGrpSpPr>
        <p:grpSpPr>
          <a:xfrm>
            <a:off x="2446352" y="1740694"/>
            <a:ext cx="2800495" cy="1823897"/>
            <a:chOff x="2219874" y="971088"/>
            <a:chExt cx="5093068" cy="3316269"/>
          </a:xfrm>
        </p:grpSpPr>
        <p:grpSp>
          <p:nvGrpSpPr>
            <p:cNvPr id="37" name="组合 36"/>
            <p:cNvGrpSpPr/>
            <p:nvPr/>
          </p:nvGrpSpPr>
          <p:grpSpPr>
            <a:xfrm>
              <a:off x="2354386" y="971088"/>
              <a:ext cx="4958556" cy="3171047"/>
              <a:chOff x="2354386" y="971088"/>
              <a:chExt cx="4958556" cy="3171047"/>
            </a:xfrm>
          </p:grpSpPr>
          <p:sp>
            <p:nvSpPr>
              <p:cNvPr id="39"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xmlns="">
                    <a:noFill/>
                  </a14:hiddenFill>
                </a:ext>
              </a:extLst>
            </p:spPr>
            <p:txBody>
              <a:bodyPr wrap="none" anchor="ctr"/>
              <a:lstStyle/>
              <a:p>
                <a:endParaRPr lang="zh-CN" altLang="en-US" sz="1800"/>
              </a:p>
            </p:txBody>
          </p:sp>
          <p:pic>
            <p:nvPicPr>
              <p:cNvPr id="4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16017" y="2558648"/>
                <a:ext cx="304800" cy="29054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3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19874" y="3996813"/>
              <a:ext cx="304800" cy="29054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2" name="组合 41"/>
          <p:cNvGrpSpPr/>
          <p:nvPr/>
        </p:nvGrpSpPr>
        <p:grpSpPr>
          <a:xfrm>
            <a:off x="881307" y="3021191"/>
            <a:ext cx="1452730" cy="572612"/>
            <a:chOff x="881307" y="3561973"/>
            <a:chExt cx="1452730" cy="572612"/>
          </a:xfrm>
        </p:grpSpPr>
        <p:sp>
          <p:nvSpPr>
            <p:cNvPr id="43" name="Text Box 265"/>
            <p:cNvSpPr txBox="1">
              <a:spLocks noChangeArrowheads="1"/>
            </p:cNvSpPr>
            <p:nvPr/>
          </p:nvSpPr>
          <p:spPr bwMode="auto">
            <a:xfrm>
              <a:off x="1205036" y="3635722"/>
              <a:ext cx="806450" cy="3371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600">
                  <a:solidFill>
                    <a:schemeClr val="bg1"/>
                  </a:solidFill>
                  <a:ea typeface="宋体" panose="02010600030101010101" pitchFamily="2" charset="-122"/>
                </a:rPr>
                <a:t>第一步</a:t>
              </a:r>
            </a:p>
          </p:txBody>
        </p:sp>
        <p:pic>
          <p:nvPicPr>
            <p:cNvPr id="44"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81307" y="3561973"/>
              <a:ext cx="1452730" cy="57261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5" name="组合 44"/>
          <p:cNvGrpSpPr/>
          <p:nvPr/>
        </p:nvGrpSpPr>
        <p:grpSpPr>
          <a:xfrm>
            <a:off x="2285352" y="2058354"/>
            <a:ext cx="1452730" cy="572612"/>
            <a:chOff x="864162" y="3561973"/>
            <a:chExt cx="1452730" cy="572612"/>
          </a:xfrm>
        </p:grpSpPr>
        <p:pic>
          <p:nvPicPr>
            <p:cNvPr id="46"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Text Box 265"/>
            <p:cNvSpPr txBox="1">
              <a:spLocks noChangeArrowheads="1"/>
            </p:cNvSpPr>
            <p:nvPr/>
          </p:nvSpPr>
          <p:spPr bwMode="auto">
            <a:xfrm>
              <a:off x="1098953" y="3635792"/>
              <a:ext cx="116395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800" b="1" dirty="0">
                  <a:solidFill>
                    <a:schemeClr val="bg1"/>
                  </a:solidFill>
                  <a:ea typeface="宋体" panose="02010600030101010101" pitchFamily="2" charset="-122"/>
                </a:rPr>
                <a:t>第二步</a:t>
              </a:r>
            </a:p>
          </p:txBody>
        </p:sp>
      </p:grpSp>
      <p:grpSp>
        <p:nvGrpSpPr>
          <p:cNvPr id="48" name="组合 47"/>
          <p:cNvGrpSpPr/>
          <p:nvPr/>
        </p:nvGrpSpPr>
        <p:grpSpPr>
          <a:xfrm>
            <a:off x="3587904" y="1139145"/>
            <a:ext cx="1452730" cy="572612"/>
            <a:chOff x="4127382" y="1496248"/>
            <a:chExt cx="1452730" cy="572612"/>
          </a:xfrm>
        </p:grpSpPr>
        <p:pic>
          <p:nvPicPr>
            <p:cNvPr id="49"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Box 265"/>
            <p:cNvSpPr txBox="1">
              <a:spLocks noChangeArrowheads="1"/>
            </p:cNvSpPr>
            <p:nvPr/>
          </p:nvSpPr>
          <p:spPr bwMode="auto">
            <a:xfrm>
              <a:off x="4468377" y="1570067"/>
              <a:ext cx="1002983" cy="41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00" b="1" dirty="0">
                  <a:solidFill>
                    <a:schemeClr val="bg1"/>
                  </a:solidFill>
                  <a:ea typeface="宋体" panose="02010600030101010101" pitchFamily="2" charset="-122"/>
                </a:rPr>
                <a:t>第三步</a:t>
              </a:r>
            </a:p>
          </p:txBody>
        </p:sp>
      </p:grpSp>
      <p:sp>
        <p:nvSpPr>
          <p:cNvPr id="28" name="矩形 3"/>
          <p:cNvSpPr/>
          <p:nvPr/>
        </p:nvSpPr>
        <p:spPr>
          <a:xfrm>
            <a:off x="1682081" y="347869"/>
            <a:ext cx="5496560" cy="528955"/>
          </a:xfrm>
          <a:prstGeom prst="rect">
            <a:avLst/>
          </a:prstGeom>
          <a:noFill/>
          <a:ln w="9525">
            <a:noFill/>
            <a:miter/>
          </a:ln>
        </p:spPr>
        <p:txBody>
          <a:bodyPr wrap="none" lIns="68557" tIns="34278" rIns="68557" bIns="34278">
            <a:spAutoFit/>
          </a:bodyPr>
          <a:lstStyle/>
          <a:p>
            <a:pPr lvl="0" eaLnBrk="1" hangingPunct="1">
              <a:buNone/>
            </a:pPr>
            <a:r>
              <a:rPr lang="zh-CN" altLang="en-US" sz="3000" b="1" dirty="0">
                <a:solidFill>
                  <a:schemeClr val="bg1"/>
                </a:solidFill>
                <a:latin typeface="隶书" panose="02010509060101010101" pitchFamily="49" charset="-122"/>
                <a:ea typeface="隶书" panose="02010509060101010101" pitchFamily="49" charset="-122"/>
                <a:sym typeface="Arial" panose="020B0604020202020204" pitchFamily="34" charset="0"/>
              </a:rPr>
              <a:t>整体规划，分步实施，把握节点</a:t>
            </a:r>
          </a:p>
        </p:txBody>
      </p:sp>
      <p:sp>
        <p:nvSpPr>
          <p:cNvPr id="2" name="文本框 1"/>
          <p:cNvSpPr txBox="1"/>
          <p:nvPr/>
        </p:nvSpPr>
        <p:spPr>
          <a:xfrm>
            <a:off x="884396" y="3484721"/>
            <a:ext cx="1614170" cy="337185"/>
          </a:xfrm>
          <a:prstGeom prst="rect">
            <a:avLst/>
          </a:prstGeom>
          <a:noFill/>
        </p:spPr>
        <p:txBody>
          <a:bodyPr wrap="none" rtlCol="0" anchor="t">
            <a:spAutoFit/>
          </a:bodyPr>
          <a:lstStyle/>
          <a:p>
            <a:pPr algn="l" eaLnBrk="1" hangingPunct="1">
              <a:lnSpc>
                <a:spcPct val="100000"/>
              </a:lnSpc>
              <a:spcBef>
                <a:spcPct val="10000"/>
              </a:spcBef>
              <a:buNone/>
            </a:pPr>
            <a:r>
              <a:rPr lang="zh-CN" altLang="en-US" sz="1600" b="1" dirty="0">
                <a:solidFill>
                  <a:srgbClr val="FF0000"/>
                </a:solidFill>
                <a:latin typeface="方正启体简体" panose="03000509000000000000" charset="-122"/>
                <a:ea typeface="方正启体简体" panose="03000509000000000000" charset="-122"/>
                <a:sym typeface="+mn-ea"/>
              </a:rPr>
              <a:t>（功夫和基础）</a:t>
            </a:r>
          </a:p>
        </p:txBody>
      </p:sp>
      <p:sp>
        <p:nvSpPr>
          <p:cNvPr id="3" name="文本框 2"/>
          <p:cNvSpPr txBox="1"/>
          <p:nvPr/>
        </p:nvSpPr>
        <p:spPr>
          <a:xfrm>
            <a:off x="2340293" y="2491740"/>
            <a:ext cx="1614170" cy="337185"/>
          </a:xfrm>
          <a:prstGeom prst="rect">
            <a:avLst/>
          </a:prstGeom>
          <a:noFill/>
        </p:spPr>
        <p:txBody>
          <a:bodyPr wrap="none" rtlCol="0" anchor="t">
            <a:spAutoFit/>
          </a:bodyPr>
          <a:lstStyle/>
          <a:p>
            <a:pPr algn="l"/>
            <a:r>
              <a:rPr lang="zh-CN" altLang="en-US" sz="1600" b="1" dirty="0">
                <a:solidFill>
                  <a:srgbClr val="FF0000"/>
                </a:solidFill>
                <a:latin typeface="方正启体简体" panose="03000509000000000000" charset="-122"/>
                <a:ea typeface="方正启体简体" panose="03000509000000000000" charset="-122"/>
                <a:sym typeface="+mn-ea"/>
              </a:rPr>
              <a:t>（心态和能力）</a:t>
            </a:r>
            <a:endParaRPr lang="zh-CN" altLang="en-US" sz="1600" b="1" dirty="0">
              <a:solidFill>
                <a:srgbClr val="FF0000"/>
              </a:solidFill>
              <a:latin typeface="方正启体简体" panose="03000509000000000000" charset="-122"/>
              <a:ea typeface="方正启体简体" panose="03000509000000000000" charset="-122"/>
            </a:endParaRPr>
          </a:p>
        </p:txBody>
      </p:sp>
      <p:sp>
        <p:nvSpPr>
          <p:cNvPr id="4" name="文本框 3"/>
          <p:cNvSpPr txBox="1"/>
          <p:nvPr/>
        </p:nvSpPr>
        <p:spPr>
          <a:xfrm>
            <a:off x="3588068" y="1624489"/>
            <a:ext cx="1614170" cy="337185"/>
          </a:xfrm>
          <a:prstGeom prst="rect">
            <a:avLst/>
          </a:prstGeom>
          <a:noFill/>
        </p:spPr>
        <p:txBody>
          <a:bodyPr wrap="none" rtlCol="0" anchor="t">
            <a:spAutoFit/>
          </a:bodyPr>
          <a:lstStyle/>
          <a:p>
            <a:r>
              <a:rPr lang="zh-CN" altLang="en-US" sz="1600" b="1" dirty="0">
                <a:solidFill>
                  <a:srgbClr val="FF0000"/>
                </a:solidFill>
                <a:latin typeface="方正启体简体" panose="03000509000000000000" charset="-122"/>
                <a:ea typeface="方正启体简体" panose="03000509000000000000" charset="-122"/>
                <a:sym typeface="+mn-ea"/>
              </a:rPr>
              <a:t>（信心和感觉）</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43" name="内容占位符 163842"/>
          <p:cNvGraphicFramePr>
            <a:graphicFrameLocks noGrp="1"/>
          </p:cNvGraphicFramePr>
          <p:nvPr>
            <p:ph idx="4294967295"/>
          </p:nvPr>
        </p:nvGraphicFramePr>
        <p:xfrm>
          <a:off x="602615" y="687070"/>
          <a:ext cx="7044055" cy="4143375"/>
        </p:xfrm>
        <a:graphic>
          <a:graphicData uri="http://schemas.openxmlformats.org/drawingml/2006/table">
            <a:tbl>
              <a:tblPr/>
              <a:tblGrid>
                <a:gridCol w="2087245"/>
                <a:gridCol w="2915920"/>
                <a:gridCol w="2040890"/>
              </a:tblGrid>
              <a:tr h="50419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复习过程</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时间</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指导思想</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tr>
              <a:tr h="92202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a:solidFill>
                            <a:schemeClr val="bg1"/>
                          </a:solidFill>
                          <a:latin typeface="Times New Roman" panose="02020603050405020304" pitchFamily="18" charset="0"/>
                          <a:ea typeface="黑体" panose="02010609060101010101" pitchFamily="49" charset="-122"/>
                        </a:rPr>
                        <a:t>一轮复习</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en-US" altLang="zh-CN" sz="2400" b="1" dirty="0">
                          <a:solidFill>
                            <a:schemeClr val="bg1"/>
                          </a:solidFill>
                          <a:latin typeface="Times New Roman" panose="02020603050405020304" pitchFamily="18" charset="0"/>
                          <a:ea typeface="黑体" panose="02010609060101010101" pitchFamily="49" charset="-122"/>
                        </a:rPr>
                        <a:t>8</a:t>
                      </a:r>
                      <a:r>
                        <a:rPr lang="zh-CN" altLang="en-US" sz="2400" b="1" dirty="0">
                          <a:solidFill>
                            <a:schemeClr val="bg1"/>
                          </a:solidFill>
                          <a:latin typeface="Times New Roman" panose="02020603050405020304" pitchFamily="18" charset="0"/>
                          <a:ea typeface="黑体" panose="02010609060101010101" pitchFamily="49" charset="-122"/>
                        </a:rPr>
                        <a:t>月中旬到春节前</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rgbClr val="FF0000"/>
                          </a:solidFill>
                          <a:ea typeface="黑体" panose="02010609060101010101" pitchFamily="49" charset="-122"/>
                        </a:rPr>
                        <a:t>抓基础</a:t>
                      </a:r>
                    </a:p>
                    <a:p>
                      <a:pPr marL="0" lvl="0" indent="0" algn="ctr">
                        <a:spcBef>
                          <a:spcPct val="0"/>
                        </a:spcBef>
                        <a:buNone/>
                      </a:pPr>
                      <a:r>
                        <a:rPr lang="zh-CN" altLang="en-US" sz="2400" b="1" dirty="0">
                          <a:solidFill>
                            <a:srgbClr val="FF0000"/>
                          </a:solidFill>
                          <a:ea typeface="黑体" panose="02010609060101010101" pitchFamily="49" charset="-122"/>
                        </a:rPr>
                        <a:t>抓到点</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3218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a:solidFill>
                            <a:schemeClr val="bg1"/>
                          </a:solidFill>
                          <a:latin typeface="Times New Roman" panose="02020603050405020304" pitchFamily="18" charset="0"/>
                          <a:ea typeface="黑体" panose="02010609060101010101" pitchFamily="49" charset="-122"/>
                        </a:rPr>
                        <a:t>二轮复习</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春节之后到五一</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rgbClr val="FF0000"/>
                          </a:solidFill>
                          <a:ea typeface="黑体" panose="02010609060101010101" pitchFamily="49" charset="-122"/>
                        </a:rPr>
                        <a:t>提能力</a:t>
                      </a:r>
                    </a:p>
                    <a:p>
                      <a:pPr marL="0" lvl="0" indent="0" algn="ctr">
                        <a:spcBef>
                          <a:spcPct val="0"/>
                        </a:spcBef>
                        <a:buNone/>
                      </a:pPr>
                      <a:r>
                        <a:rPr lang="zh-CN" altLang="en-US" sz="2400" b="1" dirty="0">
                          <a:solidFill>
                            <a:srgbClr val="FF0000"/>
                          </a:solidFill>
                          <a:ea typeface="黑体" panose="02010609060101010101" pitchFamily="49" charset="-122"/>
                        </a:rPr>
                        <a:t>提到位</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68045">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a:solidFill>
                            <a:schemeClr val="bg1"/>
                          </a:solidFill>
                          <a:latin typeface="Times New Roman" panose="02020603050405020304" pitchFamily="18" charset="0"/>
                          <a:ea typeface="黑体" panose="02010609060101010101" pitchFamily="49" charset="-122"/>
                        </a:rPr>
                        <a:t>三轮复习</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五月一个月</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rgbClr val="FF0000"/>
                          </a:solidFill>
                          <a:ea typeface="黑体" panose="02010609060101010101" pitchFamily="49" charset="-122"/>
                        </a:rPr>
                        <a:t>练题感</a:t>
                      </a:r>
                    </a:p>
                    <a:p>
                      <a:pPr marL="0" lvl="0" indent="0" algn="ctr">
                        <a:spcBef>
                          <a:spcPct val="0"/>
                        </a:spcBef>
                        <a:buNone/>
                      </a:pPr>
                      <a:r>
                        <a:rPr lang="zh-CN" altLang="en-US" sz="2400" b="1" dirty="0">
                          <a:solidFill>
                            <a:srgbClr val="FF0000"/>
                          </a:solidFill>
                          <a:ea typeface="黑体" panose="02010609060101010101" pitchFamily="49" charset="-122"/>
                        </a:rPr>
                        <a:t>练最佳</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1694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a:solidFill>
                            <a:schemeClr val="bg1"/>
                          </a:solidFill>
                          <a:latin typeface="Times New Roman" panose="02020603050405020304" pitchFamily="18" charset="0"/>
                          <a:ea typeface="黑体" panose="02010609060101010101" pitchFamily="49" charset="-122"/>
                        </a:rPr>
                        <a:t>自主复习</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2400" b="1" dirty="0">
                          <a:solidFill>
                            <a:schemeClr val="bg1"/>
                          </a:solidFill>
                          <a:latin typeface="Times New Roman" panose="02020603050405020304" pitchFamily="18" charset="0"/>
                          <a:ea typeface="黑体" panose="02010609060101010101" pitchFamily="49" charset="-122"/>
                        </a:rPr>
                        <a:t>高考前</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defTabSz="1033780">
                        <a:buNone/>
                      </a:pPr>
                      <a:r>
                        <a:rPr lang="zh-CN" altLang="en-US" sz="2400" b="1" dirty="0">
                          <a:solidFill>
                            <a:srgbClr val="FF0000"/>
                          </a:solidFill>
                          <a:latin typeface="Times New Roman" panose="02020603050405020304" pitchFamily="18" charset="0"/>
                          <a:ea typeface="黑体" panose="02010609060101010101" pitchFamily="49" charset="-122"/>
                        </a:rPr>
                        <a:t>      理思路</a:t>
                      </a:r>
                    </a:p>
                    <a:p>
                      <a:pPr marL="0" lvl="0" indent="0" defTabSz="1033780">
                        <a:buNone/>
                      </a:pPr>
                      <a:r>
                        <a:rPr lang="zh-CN" altLang="en-US" sz="2400" b="1" dirty="0">
                          <a:solidFill>
                            <a:srgbClr val="FF0000"/>
                          </a:solidFill>
                          <a:latin typeface="Times New Roman" panose="02020603050405020304" pitchFamily="18" charset="0"/>
                          <a:ea typeface="黑体" panose="02010609060101010101" pitchFamily="49" charset="-122"/>
                        </a:rPr>
                        <a:t>      调心态</a:t>
                      </a:r>
                    </a:p>
                  </a:txBody>
                  <a:tcPr marL="70039" marR="70039" marT="35019" marB="3501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3869" name="椭圆 163868"/>
          <p:cNvSpPr/>
          <p:nvPr/>
        </p:nvSpPr>
        <p:spPr>
          <a:xfrm>
            <a:off x="4908826" y="1592238"/>
            <a:ext cx="512094" cy="486151"/>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3550" b="1" dirty="0">
                <a:solidFill>
                  <a:srgbClr val="000099"/>
                </a:solidFill>
                <a:latin typeface="Arial Black" panose="020B0A04020102020204" pitchFamily="34" charset="0"/>
                <a:ea typeface="隶书" panose="02010509060101010101" pitchFamily="49" charset="-122"/>
              </a:rPr>
              <a:t>点</a:t>
            </a:r>
          </a:p>
        </p:txBody>
      </p:sp>
      <p:sp>
        <p:nvSpPr>
          <p:cNvPr id="163870" name="椭圆 163869"/>
          <p:cNvSpPr/>
          <p:nvPr/>
        </p:nvSpPr>
        <p:spPr>
          <a:xfrm>
            <a:off x="4908826" y="2565667"/>
            <a:ext cx="512094" cy="491791"/>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3550" b="1" dirty="0">
                <a:solidFill>
                  <a:srgbClr val="000099"/>
                </a:solidFill>
                <a:latin typeface="Arial Black" panose="020B0A04020102020204" pitchFamily="34" charset="0"/>
                <a:ea typeface="隶书" panose="02010509060101010101" pitchFamily="49" charset="-122"/>
              </a:rPr>
              <a:t>线</a:t>
            </a:r>
          </a:p>
        </p:txBody>
      </p:sp>
      <p:sp>
        <p:nvSpPr>
          <p:cNvPr id="163871" name="椭圆 163870"/>
          <p:cNvSpPr/>
          <p:nvPr/>
        </p:nvSpPr>
        <p:spPr>
          <a:xfrm>
            <a:off x="4908826" y="3429685"/>
            <a:ext cx="531269" cy="532397"/>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3550" b="1" dirty="0">
                <a:solidFill>
                  <a:srgbClr val="000099"/>
                </a:solidFill>
                <a:latin typeface="Arial Black" panose="020B0A04020102020204" pitchFamily="34" charset="0"/>
                <a:ea typeface="隶书" panose="02010509060101010101" pitchFamily="49" charset="-122"/>
              </a:rPr>
              <a:t>面</a:t>
            </a:r>
          </a:p>
        </p:txBody>
      </p:sp>
      <p:sp>
        <p:nvSpPr>
          <p:cNvPr id="3" name="文本框 2"/>
          <p:cNvSpPr txBox="1"/>
          <p:nvPr/>
        </p:nvSpPr>
        <p:spPr>
          <a:xfrm>
            <a:off x="737076" y="164231"/>
            <a:ext cx="3763804" cy="460375"/>
          </a:xfrm>
          <a:prstGeom prst="rect">
            <a:avLst/>
          </a:prstGeom>
          <a:noFill/>
        </p:spPr>
        <p:txBody>
          <a:bodyPr wrap="square" rtlCol="0">
            <a:spAutoFit/>
          </a:bodyPr>
          <a:lstStyle/>
          <a:p>
            <a:r>
              <a:rPr lang="zh-CN" altLang="en-US" sz="2400" dirty="0">
                <a:solidFill>
                  <a:schemeClr val="bg1"/>
                </a:solidFill>
              </a:rPr>
              <a:t>精细规划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43"/>
                                        </p:tgtEl>
                                        <p:attrNameLst>
                                          <p:attrName>style.visibility</p:attrName>
                                        </p:attrNameLst>
                                      </p:cBhvr>
                                      <p:to>
                                        <p:strVal val="visible"/>
                                      </p:to>
                                    </p:set>
                                    <p:anim calcmode="lin" valueType="num">
                                      <p:cBhvr>
                                        <p:cTn id="7" dur="500" fill="hold"/>
                                        <p:tgtEl>
                                          <p:spTgt spid="163843"/>
                                        </p:tgtEl>
                                        <p:attrNameLst>
                                          <p:attrName>ppt_x</p:attrName>
                                        </p:attrNameLst>
                                      </p:cBhvr>
                                      <p:tavLst>
                                        <p:tav tm="0">
                                          <p:val>
                                            <p:strVal val="#ppt_x"/>
                                          </p:val>
                                        </p:tav>
                                        <p:tav tm="100000">
                                          <p:val>
                                            <p:strVal val="#ppt_x"/>
                                          </p:val>
                                        </p:tav>
                                      </p:tavLst>
                                    </p:anim>
                                    <p:anim calcmode="lin" valueType="num">
                                      <p:cBhvr>
                                        <p:cTn id="8" dur="500" fill="hold"/>
                                        <p:tgtEl>
                                          <p:spTgt spid="163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63869"/>
                                        </p:tgtEl>
                                        <p:attrNameLst>
                                          <p:attrName>style.visibility</p:attrName>
                                        </p:attrNameLst>
                                      </p:cBhvr>
                                      <p:to>
                                        <p:strVal val="visible"/>
                                      </p:to>
                                    </p:set>
                                    <p:animEffect transition="in" filter="dissolve">
                                      <p:cBhvr>
                                        <p:cTn id="13" dur="500"/>
                                        <p:tgtEl>
                                          <p:spTgt spid="16386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63870"/>
                                        </p:tgtEl>
                                        <p:attrNameLst>
                                          <p:attrName>style.visibility</p:attrName>
                                        </p:attrNameLst>
                                      </p:cBhvr>
                                      <p:to>
                                        <p:strVal val="visible"/>
                                      </p:to>
                                    </p:set>
                                    <p:animEffect transition="in" filter="dissolve">
                                      <p:cBhvr>
                                        <p:cTn id="18" dur="500"/>
                                        <p:tgtEl>
                                          <p:spTgt spid="16387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63871"/>
                                        </p:tgtEl>
                                        <p:attrNameLst>
                                          <p:attrName>style.visibility</p:attrName>
                                        </p:attrNameLst>
                                      </p:cBhvr>
                                      <p:to>
                                        <p:strVal val="visible"/>
                                      </p:to>
                                    </p:set>
                                    <p:animEffect transition="in" filter="dissolve">
                                      <p:cBhvr>
                                        <p:cTn id="23" dur="500"/>
                                        <p:tgtEl>
                                          <p:spTgt spid="163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9" grpId="0" bldLvl="0" animBg="1"/>
      <p:bldP spid="163870" grpId="0" bldLvl="0" animBg="1"/>
      <p:bldP spid="16387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045" y="128270"/>
            <a:ext cx="1605280" cy="521970"/>
          </a:xfrm>
          <a:prstGeom prst="rect">
            <a:avLst/>
          </a:prstGeom>
          <a:noFill/>
        </p:spPr>
        <p:txBody>
          <a:bodyPr wrap="none" rtlCol="0" anchor="t">
            <a:spAutoFit/>
          </a:bodyPr>
          <a:lstStyle/>
          <a:p>
            <a:r>
              <a:rPr lang="zh-CN" altLang="en-US" sz="2800" dirty="0">
                <a:solidFill>
                  <a:schemeClr val="bg1"/>
                </a:solidFill>
                <a:effectLst/>
                <a:latin typeface="黑体" panose="02010609060101010101" pitchFamily="49" charset="-122"/>
                <a:ea typeface="黑体" panose="02010609060101010101" pitchFamily="49" charset="-122"/>
                <a:sym typeface="+mn-ea"/>
              </a:rPr>
              <a:t>常规工作</a:t>
            </a:r>
          </a:p>
        </p:txBody>
      </p:sp>
      <p:sp>
        <p:nvSpPr>
          <p:cNvPr id="6147" name="Rectangle 3"/>
          <p:cNvSpPr>
            <a:spLocks noGrp="1"/>
          </p:cNvSpPr>
          <p:nvPr>
            <p:ph idx="4294967295"/>
          </p:nvPr>
        </p:nvSpPr>
        <p:spPr>
          <a:xfrm>
            <a:off x="0" y="881380"/>
            <a:ext cx="7688580" cy="3381375"/>
          </a:xfrm>
        </p:spPr>
        <p:txBody>
          <a:bodyPr vert="horz" wrap="square" lIns="91440" tIns="45720" rIns="91440" bIns="45720" anchor="t">
            <a:noAutofit/>
          </a:bodyPr>
          <a:lstStyle/>
          <a:p>
            <a:pPr algn="ctr" eaLnBrk="1" hangingPunct="1"/>
            <a:r>
              <a:rPr lang="zh-CN" altLang="en-US" sz="2200" b="1" dirty="0">
                <a:solidFill>
                  <a:schemeClr val="bg1"/>
                </a:solidFill>
                <a:effectLst/>
                <a:ea typeface="黑体" panose="02010609060101010101" pitchFamily="49" charset="-122"/>
              </a:rPr>
              <a:t>语文组工作</a:t>
            </a:r>
          </a:p>
          <a:p>
            <a:pPr fontAlgn="auto">
              <a:lnSpc>
                <a:spcPct val="150000"/>
              </a:lnSpc>
              <a:spcBef>
                <a:spcPts val="700"/>
              </a:spcBef>
            </a:pPr>
            <a:r>
              <a:rPr lang="zh-CN" altLang="en-US" sz="2200" b="1" dirty="0">
                <a:solidFill>
                  <a:schemeClr val="bg1"/>
                </a:solidFill>
                <a:effectLst/>
                <a:ea typeface="黑体" panose="02010609060101010101" pitchFamily="49" charset="-122"/>
              </a:rPr>
              <a:t>一、组编资料（学案习题、自助练习、一周反馈、早读学案、人物素材、作文积累、名句资料、常识资料）</a:t>
            </a:r>
          </a:p>
          <a:p>
            <a:pPr fontAlgn="auto">
              <a:lnSpc>
                <a:spcPct val="150000"/>
              </a:lnSpc>
              <a:spcBef>
                <a:spcPts val="700"/>
              </a:spcBef>
            </a:pPr>
            <a:r>
              <a:rPr lang="zh-CN" altLang="en-US" sz="2200" b="1" dirty="0">
                <a:solidFill>
                  <a:schemeClr val="bg1"/>
                </a:solidFill>
                <a:effectLst/>
                <a:ea typeface="黑体" panose="02010609060101010101" pitchFamily="49" charset="-122"/>
              </a:rPr>
              <a:t>二、听课评课</a:t>
            </a:r>
          </a:p>
          <a:p>
            <a:pPr fontAlgn="auto">
              <a:lnSpc>
                <a:spcPct val="150000"/>
              </a:lnSpc>
              <a:spcBef>
                <a:spcPts val="700"/>
              </a:spcBef>
            </a:pPr>
            <a:r>
              <a:rPr lang="zh-CN" altLang="en-US" sz="2200" b="1" dirty="0">
                <a:solidFill>
                  <a:schemeClr val="bg1"/>
                </a:solidFill>
                <a:effectLst/>
                <a:ea typeface="黑体" panose="02010609060101010101" pitchFamily="49" charset="-122"/>
              </a:rPr>
              <a:t>三、教学研究、说课</a:t>
            </a:r>
          </a:p>
          <a:p>
            <a:pPr fontAlgn="auto">
              <a:lnSpc>
                <a:spcPct val="150000"/>
              </a:lnSpc>
              <a:spcBef>
                <a:spcPts val="700"/>
              </a:spcBef>
            </a:pPr>
            <a:r>
              <a:rPr lang="zh-CN" altLang="en-US" sz="2200" b="1" dirty="0">
                <a:solidFill>
                  <a:schemeClr val="bg1"/>
                </a:solidFill>
                <a:effectLst/>
                <a:ea typeface="黑体" panose="02010609060101010101" pitchFamily="49" charset="-122"/>
              </a:rPr>
              <a:t>四、研究高考</a:t>
            </a:r>
          </a:p>
          <a:p>
            <a:pPr eaLnBrk="1" hangingPunct="1">
              <a:buNone/>
            </a:pPr>
            <a:endParaRPr lang="zh-CN" altLang="en-US" sz="1500" b="1" dirty="0">
              <a:solidFill>
                <a:schemeClr val="bg1"/>
              </a:solidFill>
              <a:effectLst/>
              <a:ea typeface="黑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2342765" y="1720050"/>
            <a:ext cx="5161246" cy="1617829"/>
          </a:xfrm>
          <a:prstGeom prst="rect">
            <a:avLst/>
          </a:prstGeom>
        </p:spPr>
      </p:pic>
      <p:sp>
        <p:nvSpPr>
          <p:cNvPr id="24" name="文本框 18"/>
          <p:cNvSpPr txBox="1"/>
          <p:nvPr/>
        </p:nvSpPr>
        <p:spPr>
          <a:xfrm>
            <a:off x="2254250" y="2005965"/>
            <a:ext cx="4882515" cy="768350"/>
          </a:xfrm>
          <a:prstGeom prst="rect">
            <a:avLst/>
          </a:prstGeom>
          <a:noFill/>
        </p:spPr>
        <p:txBody>
          <a:bodyPr wrap="square" rtlCol="0">
            <a:spAutoFit/>
          </a:bodyPr>
          <a:lstStyle/>
          <a:p>
            <a:pPr algn="ctr"/>
            <a:r>
              <a:rPr lang="en-US" altLang="zh-CN" sz="4400" b="1" dirty="0">
                <a:solidFill>
                  <a:srgbClr val="FF0000"/>
                </a:solidFill>
                <a:latin typeface="方正启体简体" panose="03000509000000000000" charset="-122"/>
                <a:ea typeface="方正启体简体" panose="03000509000000000000" charset="-122"/>
              </a:rPr>
              <a:t>2019</a:t>
            </a:r>
            <a:r>
              <a:rPr lang="zh-CN" altLang="en-US" sz="4400" b="1" dirty="0">
                <a:solidFill>
                  <a:srgbClr val="FF0000"/>
                </a:solidFill>
                <a:latin typeface="方正启体简体" panose="03000509000000000000" charset="-122"/>
                <a:ea typeface="方正启体简体" panose="03000509000000000000" charset="-122"/>
              </a:rPr>
              <a:t>年一轮的调整</a:t>
            </a: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文本框 1"/>
          <p:cNvSpPr txBox="1"/>
          <p:nvPr/>
        </p:nvSpPr>
        <p:spPr>
          <a:xfrm>
            <a:off x="295910" y="1128395"/>
            <a:ext cx="8425180" cy="3169285"/>
          </a:xfrm>
          <a:prstGeom prst="rect">
            <a:avLst/>
          </a:prstGeom>
          <a:noFill/>
          <a:ln w="9525">
            <a:noFill/>
          </a:ln>
        </p:spPr>
        <p:txBody>
          <a:bodyPr wrap="square" anchor="t">
            <a:spAutoFit/>
          </a:bodyPr>
          <a:lstStyle/>
          <a:p>
            <a:r>
              <a:rPr lang="zh-CN" altLang="en-US" sz="2000" b="1" dirty="0">
                <a:solidFill>
                  <a:schemeClr val="bg1"/>
                </a:solidFill>
                <a:latin typeface="Arial" panose="020B0604020202020204" pitchFamily="34" charset="0"/>
                <a:ea typeface="宋体" panose="02010600030101010101" pitchFamily="2" charset="-122"/>
              </a:rPr>
              <a:t>21．下面文段有三处推断存在问题，请参照①的方式。说明另外两处问题。（5分）</a:t>
            </a:r>
          </a:p>
          <a:p>
            <a:r>
              <a:rPr lang="zh-CN" altLang="en-US" sz="2000" b="1" dirty="0">
                <a:solidFill>
                  <a:schemeClr val="bg1"/>
                </a:solidFill>
                <a:latin typeface="Arial" panose="020B0604020202020204" pitchFamily="34" charset="0"/>
                <a:ea typeface="宋体" panose="02010600030101010101" pitchFamily="2" charset="-122"/>
              </a:rPr>
              <a:t>       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p>
          <a:p>
            <a:endParaRPr lang="zh-CN" altLang="en-US" sz="2000" b="1" dirty="0">
              <a:solidFill>
                <a:schemeClr val="bg1"/>
              </a:solidFill>
              <a:latin typeface="Arial" panose="020B0604020202020204" pitchFamily="34" charset="0"/>
              <a:ea typeface="宋体" panose="02010600030101010101" pitchFamily="2" charset="-122"/>
            </a:endParaRPr>
          </a:p>
          <a:p>
            <a:r>
              <a:rPr lang="zh-CN" altLang="en-US" sz="2000" b="1" dirty="0">
                <a:solidFill>
                  <a:schemeClr val="bg1"/>
                </a:solidFill>
                <a:latin typeface="Arial" panose="020B0604020202020204" pitchFamily="34" charset="0"/>
                <a:ea typeface="宋体" panose="02010600030101010101" pitchFamily="2" charset="-122"/>
              </a:rPr>
              <a:t>①不是只有学了工科才能激发好奇心。</a:t>
            </a:r>
          </a:p>
          <a:p>
            <a:r>
              <a:rPr lang="zh-CN" altLang="en-US" sz="2000" b="1" dirty="0">
                <a:solidFill>
                  <a:schemeClr val="bg1"/>
                </a:solidFill>
                <a:latin typeface="Arial" panose="020B0604020202020204" pitchFamily="34" charset="0"/>
                <a:ea typeface="宋体" panose="02010600030101010101" pitchFamily="2" charset="-122"/>
              </a:rPr>
              <a:t>②</a:t>
            </a:r>
            <a:r>
              <a:rPr lang="zh-CN" altLang="en-US" sz="2000" b="1" u="sng" dirty="0">
                <a:solidFill>
                  <a:schemeClr val="bg1"/>
                </a:solidFill>
                <a:latin typeface="Arial" panose="020B0604020202020204" pitchFamily="34" charset="0"/>
                <a:ea typeface="宋体" panose="02010600030101010101" pitchFamily="2" charset="-122"/>
              </a:rPr>
              <a:t>                                                      </a:t>
            </a:r>
            <a:r>
              <a:rPr lang="zh-CN" altLang="en-US" sz="2000" b="1" dirty="0">
                <a:solidFill>
                  <a:schemeClr val="bg1"/>
                </a:solidFill>
                <a:latin typeface="Arial" panose="020B0604020202020204" pitchFamily="34" charset="0"/>
                <a:ea typeface="宋体" panose="02010600030101010101" pitchFamily="2" charset="-122"/>
              </a:rPr>
              <a:t>。</a:t>
            </a:r>
          </a:p>
          <a:p>
            <a:r>
              <a:rPr lang="zh-CN" altLang="en-US" sz="2000" b="1" dirty="0">
                <a:solidFill>
                  <a:schemeClr val="bg1"/>
                </a:solidFill>
                <a:latin typeface="Arial" panose="020B0604020202020204" pitchFamily="34" charset="0"/>
                <a:ea typeface="宋体" panose="02010600030101010101" pitchFamily="2" charset="-122"/>
              </a:rPr>
              <a:t>③</a:t>
            </a:r>
            <a:r>
              <a:rPr lang="zh-CN" altLang="en-US" sz="2000" b="1" u="sng" dirty="0">
                <a:solidFill>
                  <a:schemeClr val="bg1"/>
                </a:solidFill>
                <a:latin typeface="Arial" panose="020B0604020202020204" pitchFamily="34" charset="0"/>
                <a:ea typeface="宋体" panose="02010600030101010101" pitchFamily="2" charset="-122"/>
              </a:rPr>
              <a:t>                                                      </a:t>
            </a:r>
            <a:r>
              <a:rPr lang="zh-CN" altLang="en-US" sz="2000" b="1" dirty="0">
                <a:solidFill>
                  <a:schemeClr val="bg1"/>
                </a:solidFill>
                <a:latin typeface="Arial" panose="020B0604020202020204" pitchFamily="34" charset="0"/>
                <a:ea typeface="宋体" panose="02010600030101010101" pitchFamily="2" charset="-122"/>
              </a:rPr>
              <a:t>。</a:t>
            </a:r>
          </a:p>
        </p:txBody>
      </p:sp>
      <p:sp>
        <p:nvSpPr>
          <p:cNvPr id="2050" name="文本框 2"/>
          <p:cNvSpPr txBox="1"/>
          <p:nvPr/>
        </p:nvSpPr>
        <p:spPr>
          <a:xfrm>
            <a:off x="3070225" y="668020"/>
            <a:ext cx="2877185" cy="460375"/>
          </a:xfrm>
          <a:prstGeom prst="rect">
            <a:avLst/>
          </a:prstGeom>
          <a:noFill/>
          <a:ln w="9525">
            <a:noFill/>
          </a:ln>
        </p:spPr>
        <p:txBody>
          <a:bodyPr wrap="square" anchor="t">
            <a:spAutoFit/>
          </a:bodyPr>
          <a:lstStyle/>
          <a:p>
            <a:r>
              <a:rPr lang="en-US" altLang="zh-CN" sz="2400" b="1">
                <a:solidFill>
                  <a:schemeClr val="bg1"/>
                </a:solidFill>
                <a:latin typeface="Arial" panose="020B0604020202020204" pitchFamily="34" charset="0"/>
                <a:ea typeface="宋体" panose="02010600030101010101" pitchFamily="2" charset="-122"/>
              </a:rPr>
              <a:t>2017</a:t>
            </a:r>
            <a:r>
              <a:rPr lang="zh-CN" altLang="en-US" sz="2400" b="1">
                <a:solidFill>
                  <a:schemeClr val="bg1"/>
                </a:solidFill>
                <a:latin typeface="Arial" panose="020B0604020202020204" pitchFamily="34" charset="0"/>
                <a:ea typeface="宋体" panose="02010600030101010101" pitchFamily="2" charset="-122"/>
              </a:rPr>
              <a:t>年高考全国</a:t>
            </a:r>
            <a:r>
              <a:rPr lang="en-US" altLang="zh-CN" sz="2400" b="1">
                <a:solidFill>
                  <a:schemeClr val="bg1"/>
                </a:solidFill>
                <a:latin typeface="Arial" panose="020B0604020202020204" pitchFamily="34" charset="0"/>
                <a:ea typeface="宋体" panose="02010600030101010101" pitchFamily="2" charset="-122"/>
              </a:rPr>
              <a:t>1</a:t>
            </a:r>
            <a:r>
              <a:rPr lang="zh-CN" altLang="en-US" sz="2400" b="1">
                <a:solidFill>
                  <a:schemeClr val="bg1"/>
                </a:solidFill>
                <a:latin typeface="Arial" panose="020B0604020202020204" pitchFamily="34" charset="0"/>
                <a:ea typeface="宋体" panose="02010600030101010101" pitchFamily="2" charset="-122"/>
              </a:rPr>
              <a:t>卷</a:t>
            </a:r>
          </a:p>
        </p:txBody>
      </p:sp>
      <p:sp>
        <p:nvSpPr>
          <p:cNvPr id="2051" name="文本框 3"/>
          <p:cNvSpPr txBox="1"/>
          <p:nvPr/>
        </p:nvSpPr>
        <p:spPr>
          <a:xfrm>
            <a:off x="228441" y="153988"/>
            <a:ext cx="1364456" cy="414020"/>
          </a:xfrm>
          <a:prstGeom prst="rect">
            <a:avLst/>
          </a:prstGeom>
          <a:noFill/>
          <a:ln w="9525">
            <a:noFill/>
          </a:ln>
        </p:spPr>
        <p:txBody>
          <a:bodyPr wrap="square" anchor="t">
            <a:spAutoFit/>
          </a:bodyPr>
          <a:lstStyle/>
          <a:p>
            <a:r>
              <a:rPr lang="zh-CN" altLang="en-US" sz="2100" b="1">
                <a:solidFill>
                  <a:schemeClr val="bg1"/>
                </a:solidFill>
                <a:latin typeface="方正大黑简体" panose="03000509000000000000" charset="-122"/>
                <a:ea typeface="方正大黑简体" panose="03000509000000000000" charset="-122"/>
              </a:rPr>
              <a:t>逻辑理解</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3" descr="763eb61ef6432f1f012bd4969bf6277"/>
          <p:cNvPicPr>
            <a:picLocks noChangeAspect="1"/>
          </p:cNvPicPr>
          <p:nvPr/>
        </p:nvPicPr>
        <p:blipFill>
          <a:blip r:embed="rId2" cstate="print"/>
          <a:stretch>
            <a:fillRect/>
          </a:stretch>
        </p:blipFill>
        <p:spPr>
          <a:xfrm>
            <a:off x="2606040" y="2540"/>
            <a:ext cx="3114675" cy="3862705"/>
          </a:xfrm>
          <a:prstGeom prst="rect">
            <a:avLst/>
          </a:prstGeom>
          <a:noFill/>
          <a:ln w="9525">
            <a:noFill/>
          </a:ln>
        </p:spPr>
      </p:pic>
      <p:pic>
        <p:nvPicPr>
          <p:cNvPr id="3074" name="图片 4" descr="7f77e4340ccb7105a44819a46e68fe3"/>
          <p:cNvPicPr>
            <a:picLocks noChangeAspect="1"/>
          </p:cNvPicPr>
          <p:nvPr/>
        </p:nvPicPr>
        <p:blipFill>
          <a:blip r:embed="rId3" cstate="print"/>
          <a:stretch>
            <a:fillRect/>
          </a:stretch>
        </p:blipFill>
        <p:spPr>
          <a:xfrm>
            <a:off x="635" y="2540"/>
            <a:ext cx="2605405" cy="3247390"/>
          </a:xfrm>
          <a:prstGeom prst="rect">
            <a:avLst/>
          </a:prstGeom>
          <a:noFill/>
          <a:ln w="9525">
            <a:noFill/>
          </a:ln>
        </p:spPr>
      </p:pic>
      <p:pic>
        <p:nvPicPr>
          <p:cNvPr id="3075" name="图片 5" descr="5aa5f1eb26cd0bb53db0ed5459d50c1"/>
          <p:cNvPicPr>
            <a:picLocks noChangeAspect="1"/>
          </p:cNvPicPr>
          <p:nvPr/>
        </p:nvPicPr>
        <p:blipFill>
          <a:blip r:embed="rId4" cstate="print"/>
          <a:stretch>
            <a:fillRect/>
          </a:stretch>
        </p:blipFill>
        <p:spPr>
          <a:xfrm>
            <a:off x="5720715" y="2540"/>
            <a:ext cx="3425190" cy="4374515"/>
          </a:xfrm>
          <a:prstGeom prst="rect">
            <a:avLst/>
          </a:prstGeom>
          <a:noFill/>
          <a:ln w="9525">
            <a:noFill/>
          </a:ln>
        </p:spPr>
      </p:pic>
      <p:pic>
        <p:nvPicPr>
          <p:cNvPr id="3076" name="图片 7" descr="40ecdbc33485deaec0fd0887ed6645c"/>
          <p:cNvPicPr>
            <a:picLocks noChangeAspect="1"/>
          </p:cNvPicPr>
          <p:nvPr/>
        </p:nvPicPr>
        <p:blipFill>
          <a:blip r:embed="rId5" cstate="print"/>
          <a:stretch>
            <a:fillRect/>
          </a:stretch>
        </p:blipFill>
        <p:spPr>
          <a:xfrm>
            <a:off x="635" y="1885315"/>
            <a:ext cx="3164205" cy="3267075"/>
          </a:xfrm>
          <a:prstGeom prst="rect">
            <a:avLst/>
          </a:prstGeom>
          <a:noFill/>
          <a:ln w="9525">
            <a:noFill/>
          </a:ln>
        </p:spPr>
      </p:pic>
      <p:pic>
        <p:nvPicPr>
          <p:cNvPr id="3077" name="图片 9" descr="a0228eb952282a835283648ed7c1b35"/>
          <p:cNvPicPr>
            <a:picLocks noChangeAspect="1"/>
          </p:cNvPicPr>
          <p:nvPr/>
        </p:nvPicPr>
        <p:blipFill>
          <a:blip r:embed="rId6" cstate="print"/>
          <a:stretch>
            <a:fillRect/>
          </a:stretch>
        </p:blipFill>
        <p:spPr>
          <a:xfrm rot="-5400000">
            <a:off x="4526280" y="523875"/>
            <a:ext cx="3258820" cy="598106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文本框 5121"/>
          <p:cNvSpPr txBox="1"/>
          <p:nvPr/>
        </p:nvSpPr>
        <p:spPr>
          <a:xfrm>
            <a:off x="3200400" y="228600"/>
            <a:ext cx="1889522" cy="553085"/>
          </a:xfrm>
          <a:prstGeom prst="rect">
            <a:avLst/>
          </a:prstGeom>
          <a:noFill/>
          <a:ln w="9525">
            <a:noFill/>
          </a:ln>
        </p:spPr>
        <p:txBody>
          <a:bodyPr anchor="t">
            <a:spAutoFit/>
          </a:bodyPr>
          <a:lstStyle/>
          <a:p>
            <a:pPr>
              <a:spcBef>
                <a:spcPct val="50000"/>
              </a:spcBef>
            </a:pPr>
            <a:r>
              <a:rPr lang="zh-CN" altLang="en-US" sz="3000" b="1">
                <a:solidFill>
                  <a:schemeClr val="bg1"/>
                </a:solidFill>
                <a:latin typeface="Arial" panose="020B0604020202020204" pitchFamily="34" charset="0"/>
                <a:ea typeface="汉鼎繁古印" pitchFamily="1" charset="-122"/>
              </a:rPr>
              <a:t>逻辑判断</a:t>
            </a:r>
            <a:r>
              <a:rPr lang="zh-CN" altLang="en-US" sz="1015">
                <a:solidFill>
                  <a:schemeClr val="bg1"/>
                </a:solidFill>
                <a:latin typeface="Arial" panose="020B0604020202020204" pitchFamily="34" charset="0"/>
                <a:ea typeface="宋体" panose="02010600030101010101" pitchFamily="2" charset="-122"/>
              </a:rPr>
              <a:t> </a:t>
            </a:r>
          </a:p>
        </p:txBody>
      </p:sp>
      <p:sp>
        <p:nvSpPr>
          <p:cNvPr id="4098" name="矩形 5122"/>
          <p:cNvSpPr/>
          <p:nvPr/>
        </p:nvSpPr>
        <p:spPr>
          <a:xfrm>
            <a:off x="1657350" y="1179473"/>
            <a:ext cx="5372100" cy="1938020"/>
          </a:xfrm>
          <a:prstGeom prst="rect">
            <a:avLst/>
          </a:prstGeom>
          <a:noFill/>
          <a:ln w="9525">
            <a:noFill/>
          </a:ln>
        </p:spPr>
        <p:txBody>
          <a:bodyPr anchor="ctr">
            <a:spAutoFit/>
          </a:bodyPr>
          <a:lstStyle/>
          <a:p>
            <a:pPr algn="ctr"/>
            <a:r>
              <a:rPr lang="zh-CN" altLang="en-US" sz="2400" b="1" dirty="0">
                <a:solidFill>
                  <a:schemeClr val="bg1"/>
                </a:solidFill>
                <a:latin typeface="Arial" panose="020B0604020202020204" pitchFamily="34" charset="0"/>
                <a:ea typeface="宋体" panose="02010600030101010101" pitchFamily="2" charset="-122"/>
              </a:rPr>
              <a:t>理论概述</a:t>
            </a:r>
          </a:p>
          <a:p>
            <a:r>
              <a:rPr lang="en-US" altLang="zh-CN" sz="2400" b="1" dirty="0">
                <a:solidFill>
                  <a:schemeClr val="bg1"/>
                </a:solidFill>
                <a:latin typeface="Arial" panose="020B0604020202020204" pitchFamily="34" charset="0"/>
                <a:ea typeface="宋体" panose="02010600030101010101" pitchFamily="2" charset="-122"/>
              </a:rPr>
              <a:t>1</a:t>
            </a:r>
            <a:r>
              <a:rPr lang="zh-CN" altLang="en-US" sz="2400" b="1" dirty="0">
                <a:solidFill>
                  <a:schemeClr val="bg1"/>
                </a:solidFill>
                <a:latin typeface="Arial" panose="020B0604020202020204" pitchFamily="34" charset="0"/>
                <a:ea typeface="宋体" panose="02010600030101010101" pitchFamily="2" charset="-122"/>
              </a:rPr>
              <a:t>、“命题”相关概念</a:t>
            </a:r>
          </a:p>
          <a:p>
            <a:r>
              <a:rPr lang="en-US" altLang="zh-CN" sz="2400" b="1" dirty="0">
                <a:solidFill>
                  <a:schemeClr val="bg1"/>
                </a:solidFill>
                <a:latin typeface="Arial" panose="020B0604020202020204" pitchFamily="34" charset="0"/>
                <a:ea typeface="宋体" panose="02010600030101010101" pitchFamily="2" charset="-122"/>
              </a:rPr>
              <a:t>2</a:t>
            </a:r>
            <a:r>
              <a:rPr lang="zh-CN" altLang="en-US" sz="2400" b="1" dirty="0">
                <a:solidFill>
                  <a:schemeClr val="bg1"/>
                </a:solidFill>
                <a:latin typeface="Arial" panose="020B0604020202020204" pitchFamily="34" charset="0"/>
                <a:ea typeface="宋体" panose="02010600030101010101" pitchFamily="2" charset="-122"/>
              </a:rPr>
              <a:t>、“条件”相关概念</a:t>
            </a:r>
          </a:p>
          <a:p>
            <a:r>
              <a:rPr lang="en-US" altLang="zh-CN" sz="2400" b="1" dirty="0">
                <a:solidFill>
                  <a:schemeClr val="bg1"/>
                </a:solidFill>
                <a:latin typeface="Arial" panose="020B0604020202020204" pitchFamily="34" charset="0"/>
                <a:ea typeface="宋体" panose="02010600030101010101" pitchFamily="2" charset="-122"/>
              </a:rPr>
              <a:t>3</a:t>
            </a:r>
            <a:r>
              <a:rPr lang="zh-CN" altLang="en-US" sz="2400" b="1" dirty="0">
                <a:solidFill>
                  <a:schemeClr val="bg1"/>
                </a:solidFill>
                <a:latin typeface="Arial" panose="020B0604020202020204" pitchFamily="34" charset="0"/>
                <a:ea typeface="宋体" panose="02010600030101010101" pitchFamily="2" charset="-122"/>
              </a:rPr>
              <a:t>、三个等价命题</a:t>
            </a:r>
          </a:p>
          <a:p>
            <a:r>
              <a:rPr lang="en-US" altLang="zh-CN" sz="2400" b="1" dirty="0">
                <a:solidFill>
                  <a:schemeClr val="bg1"/>
                </a:solidFill>
                <a:latin typeface="Arial" panose="020B0604020202020204" pitchFamily="34" charset="0"/>
                <a:ea typeface="宋体" panose="02010600030101010101" pitchFamily="2" charset="-122"/>
              </a:rPr>
              <a:t>4</a:t>
            </a:r>
            <a:r>
              <a:rPr lang="zh-CN" altLang="en-US" sz="2400" b="1" dirty="0">
                <a:solidFill>
                  <a:schemeClr val="bg1"/>
                </a:solidFill>
                <a:latin typeface="Arial" panose="020B0604020202020204" pitchFamily="34" charset="0"/>
                <a:ea typeface="宋体" panose="02010600030101010101" pitchFamily="2" charset="-122"/>
              </a:rPr>
              <a:t>、三种基本关系</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6145"/>
          <p:cNvSpPr txBox="1"/>
          <p:nvPr/>
        </p:nvSpPr>
        <p:spPr>
          <a:xfrm>
            <a:off x="3486150" y="0"/>
            <a:ext cx="1943100" cy="553085"/>
          </a:xfrm>
          <a:prstGeom prst="rect">
            <a:avLst/>
          </a:prstGeom>
          <a:noFill/>
          <a:ln w="9525">
            <a:noFill/>
          </a:ln>
        </p:spPr>
        <p:txBody>
          <a:bodyPr anchor="t">
            <a:spAutoFit/>
          </a:bodyPr>
          <a:lstStyle/>
          <a:p>
            <a:pPr>
              <a:spcBef>
                <a:spcPct val="50000"/>
              </a:spcBef>
            </a:pPr>
            <a:r>
              <a:rPr lang="zh-CN" altLang="en-US" sz="3000" b="1">
                <a:solidFill>
                  <a:schemeClr val="bg1"/>
                </a:solidFill>
                <a:latin typeface="Arial" panose="020B0604020202020204" pitchFamily="34" charset="0"/>
                <a:ea typeface="汉鼎简行书" panose="02010609000101010101" pitchFamily="1" charset="-122"/>
              </a:rPr>
              <a:t>理论概述</a:t>
            </a:r>
          </a:p>
        </p:txBody>
      </p:sp>
      <p:sp>
        <p:nvSpPr>
          <p:cNvPr id="5122" name="文本框 6146"/>
          <p:cNvSpPr txBox="1"/>
          <p:nvPr/>
        </p:nvSpPr>
        <p:spPr>
          <a:xfrm>
            <a:off x="1543050" y="514350"/>
            <a:ext cx="3543300" cy="506730"/>
          </a:xfrm>
          <a:prstGeom prst="rect">
            <a:avLst/>
          </a:prstGeom>
          <a:noFill/>
          <a:ln w="9525">
            <a:noFill/>
          </a:ln>
        </p:spPr>
        <p:txBody>
          <a:bodyPr anchor="t">
            <a:spAutoFit/>
          </a:bodyPr>
          <a:lstStyle/>
          <a:p>
            <a:pPr>
              <a:spcBef>
                <a:spcPct val="50000"/>
              </a:spcBef>
            </a:pPr>
            <a:r>
              <a:rPr lang="en-US" altLang="zh-CN" sz="2700" b="1">
                <a:solidFill>
                  <a:schemeClr val="bg1"/>
                </a:solidFill>
                <a:latin typeface="Arial" panose="020B0604020202020204" pitchFamily="34" charset="0"/>
                <a:ea typeface="宋体" panose="02010600030101010101" pitchFamily="2" charset="-122"/>
              </a:rPr>
              <a:t>1</a:t>
            </a:r>
            <a:r>
              <a:rPr lang="zh-CN" altLang="en-US" sz="2700" b="1">
                <a:solidFill>
                  <a:schemeClr val="bg1"/>
                </a:solidFill>
                <a:latin typeface="Arial" panose="020B0604020202020204" pitchFamily="34" charset="0"/>
                <a:ea typeface="宋体" panose="02010600030101010101" pitchFamily="2" charset="-122"/>
              </a:rPr>
              <a:t>、“命题”相关概念</a:t>
            </a:r>
          </a:p>
        </p:txBody>
      </p:sp>
      <p:sp>
        <p:nvSpPr>
          <p:cNvPr id="5123" name="文本框 6147"/>
          <p:cNvSpPr txBox="1"/>
          <p:nvPr/>
        </p:nvSpPr>
        <p:spPr>
          <a:xfrm>
            <a:off x="1314450" y="914400"/>
            <a:ext cx="6515100" cy="1709420"/>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1</a:t>
            </a:r>
            <a:r>
              <a:rPr lang="zh-CN" altLang="en-US" sz="2625" b="1">
                <a:solidFill>
                  <a:schemeClr val="bg1"/>
                </a:solidFill>
                <a:latin typeface="Arial" panose="020B0604020202020204" pitchFamily="34" charset="0"/>
                <a:ea typeface="宋体" panose="02010600030101010101" pitchFamily="2" charset="-122"/>
              </a:rPr>
              <a:t>）若</a:t>
            </a:r>
            <a:r>
              <a:rPr lang="en-US" altLang="zh-CN" sz="2625" b="1">
                <a:solidFill>
                  <a:schemeClr val="bg1"/>
                </a:solidFill>
                <a:latin typeface="Arial" panose="020B0604020202020204" pitchFamily="34" charset="0"/>
                <a:ea typeface="宋体" panose="02010600030101010101" pitchFamily="2" charset="-122"/>
              </a:rPr>
              <a:t>P</a:t>
            </a:r>
            <a:r>
              <a:rPr lang="zh-CN" altLang="en-US" sz="2625" b="1">
                <a:solidFill>
                  <a:schemeClr val="bg1"/>
                </a:solidFill>
                <a:latin typeface="Arial" panose="020B0604020202020204" pitchFamily="34" charset="0"/>
                <a:ea typeface="宋体" panose="02010600030101010101" pitchFamily="2" charset="-122"/>
              </a:rPr>
              <a:t>，则</a:t>
            </a:r>
            <a:r>
              <a:rPr lang="en-US" altLang="zh-CN" sz="2625" b="1">
                <a:solidFill>
                  <a:schemeClr val="bg1"/>
                </a:solidFill>
                <a:latin typeface="Arial" panose="020B0604020202020204" pitchFamily="34" charset="0"/>
                <a:ea typeface="宋体" panose="02010600030101010101" pitchFamily="2" charset="-122"/>
              </a:rPr>
              <a:t>Q</a:t>
            </a:r>
            <a:r>
              <a:rPr lang="zh-CN" altLang="en-US" sz="2625" b="1">
                <a:solidFill>
                  <a:schemeClr val="bg1"/>
                </a:solidFill>
                <a:latin typeface="Arial" panose="020B0604020202020204" pitchFamily="34" charset="0"/>
                <a:ea typeface="宋体" panose="02010600030101010101" pitchFamily="2" charset="-122"/>
              </a:rPr>
              <a:t>。（原命题）</a:t>
            </a:r>
          </a:p>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2</a:t>
            </a:r>
            <a:r>
              <a:rPr lang="zh-CN" altLang="en-US" sz="2625" b="1">
                <a:solidFill>
                  <a:schemeClr val="bg1"/>
                </a:solidFill>
                <a:latin typeface="Arial" panose="020B0604020202020204" pitchFamily="34" charset="0"/>
                <a:ea typeface="宋体" panose="02010600030101010101" pitchFamily="2" charset="-122"/>
              </a:rPr>
              <a:t>）若</a:t>
            </a:r>
            <a:r>
              <a:rPr lang="en-US" altLang="zh-CN" sz="2625" b="1">
                <a:solidFill>
                  <a:schemeClr val="bg1"/>
                </a:solidFill>
                <a:latin typeface="Arial" panose="020B0604020202020204" pitchFamily="34" charset="0"/>
                <a:ea typeface="宋体" panose="02010600030101010101" pitchFamily="2" charset="-122"/>
              </a:rPr>
              <a:t>Q</a:t>
            </a:r>
            <a:r>
              <a:rPr lang="zh-CN" altLang="en-US" sz="2625" b="1">
                <a:solidFill>
                  <a:schemeClr val="bg1"/>
                </a:solidFill>
                <a:latin typeface="Arial" panose="020B0604020202020204" pitchFamily="34" charset="0"/>
                <a:ea typeface="宋体" panose="02010600030101010101" pitchFamily="2" charset="-122"/>
              </a:rPr>
              <a:t>，则</a:t>
            </a:r>
            <a:r>
              <a:rPr lang="en-US" altLang="zh-CN" sz="2625" b="1">
                <a:solidFill>
                  <a:schemeClr val="bg1"/>
                </a:solidFill>
                <a:latin typeface="Arial" panose="020B0604020202020204" pitchFamily="34" charset="0"/>
                <a:ea typeface="宋体" panose="02010600030101010101" pitchFamily="2" charset="-122"/>
              </a:rPr>
              <a:t>P</a:t>
            </a:r>
            <a:r>
              <a:rPr lang="zh-CN" altLang="en-US" sz="2625" b="1">
                <a:solidFill>
                  <a:schemeClr val="bg1"/>
                </a:solidFill>
                <a:latin typeface="Arial" panose="020B0604020202020204" pitchFamily="34" charset="0"/>
                <a:ea typeface="宋体" panose="02010600030101010101" pitchFamily="2" charset="-122"/>
              </a:rPr>
              <a:t>。（逆命题）</a:t>
            </a:r>
            <a:r>
              <a:rPr lang="zh-CN" altLang="en-US" sz="1015">
                <a:solidFill>
                  <a:schemeClr val="bg1"/>
                </a:solidFill>
                <a:latin typeface="Arial" panose="020B0604020202020204" pitchFamily="34" charset="0"/>
                <a:ea typeface="宋体" panose="02010600030101010101" pitchFamily="2" charset="-122"/>
              </a:rPr>
              <a:t> </a:t>
            </a:r>
          </a:p>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3</a:t>
            </a:r>
            <a:r>
              <a:rPr lang="zh-CN" altLang="en-US" sz="2625" b="1">
                <a:solidFill>
                  <a:schemeClr val="bg1"/>
                </a:solidFill>
                <a:latin typeface="Arial" panose="020B0604020202020204" pitchFamily="34" charset="0"/>
                <a:ea typeface="宋体" panose="02010600030101010101" pitchFamily="2" charset="-122"/>
              </a:rPr>
              <a:t>）若﹁</a:t>
            </a:r>
            <a:r>
              <a:rPr lang="en-US" altLang="zh-CN" sz="2625" b="1">
                <a:solidFill>
                  <a:schemeClr val="bg1"/>
                </a:solidFill>
                <a:latin typeface="Arial" panose="020B0604020202020204" pitchFamily="34" charset="0"/>
                <a:ea typeface="宋体" panose="02010600030101010101" pitchFamily="2" charset="-122"/>
              </a:rPr>
              <a:t>P</a:t>
            </a:r>
            <a:r>
              <a:rPr lang="zh-CN" altLang="en-US" sz="2625" b="1">
                <a:solidFill>
                  <a:schemeClr val="bg1"/>
                </a:solidFill>
                <a:latin typeface="Arial" panose="020B0604020202020204" pitchFamily="34" charset="0"/>
                <a:ea typeface="宋体" panose="02010600030101010101" pitchFamily="2" charset="-122"/>
              </a:rPr>
              <a:t>，则﹁</a:t>
            </a:r>
            <a:r>
              <a:rPr lang="en-US" altLang="zh-CN" sz="2625" b="1">
                <a:solidFill>
                  <a:schemeClr val="bg1"/>
                </a:solidFill>
                <a:latin typeface="Arial" panose="020B0604020202020204" pitchFamily="34" charset="0"/>
                <a:ea typeface="宋体" panose="02010600030101010101" pitchFamily="2" charset="-122"/>
              </a:rPr>
              <a:t>Q</a:t>
            </a:r>
            <a:r>
              <a:rPr lang="zh-CN" altLang="en-US" sz="2625" b="1">
                <a:solidFill>
                  <a:schemeClr val="bg1"/>
                </a:solidFill>
                <a:latin typeface="Arial" panose="020B0604020202020204" pitchFamily="34" charset="0"/>
                <a:ea typeface="宋体" panose="02010600030101010101" pitchFamily="2" charset="-122"/>
              </a:rPr>
              <a:t>。（否命题）</a:t>
            </a:r>
          </a:p>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4</a:t>
            </a:r>
            <a:r>
              <a:rPr lang="zh-CN" altLang="en-US" sz="2625" b="1">
                <a:solidFill>
                  <a:schemeClr val="bg1"/>
                </a:solidFill>
                <a:latin typeface="Arial" panose="020B0604020202020204" pitchFamily="34" charset="0"/>
                <a:ea typeface="宋体" panose="02010600030101010101" pitchFamily="2" charset="-122"/>
              </a:rPr>
              <a:t>）若﹁</a:t>
            </a:r>
            <a:r>
              <a:rPr lang="en-US" altLang="zh-CN" sz="2625" b="1">
                <a:solidFill>
                  <a:schemeClr val="bg1"/>
                </a:solidFill>
                <a:latin typeface="Arial" panose="020B0604020202020204" pitchFamily="34" charset="0"/>
                <a:ea typeface="宋体" panose="02010600030101010101" pitchFamily="2" charset="-122"/>
              </a:rPr>
              <a:t>Q</a:t>
            </a:r>
            <a:r>
              <a:rPr lang="zh-CN" altLang="en-US" sz="2625" b="1">
                <a:solidFill>
                  <a:schemeClr val="bg1"/>
                </a:solidFill>
                <a:latin typeface="Arial" panose="020B0604020202020204" pitchFamily="34" charset="0"/>
                <a:ea typeface="宋体" panose="02010600030101010101" pitchFamily="2" charset="-122"/>
              </a:rPr>
              <a:t>，则﹁</a:t>
            </a:r>
            <a:r>
              <a:rPr lang="en-US" altLang="zh-CN" sz="2625" b="1">
                <a:solidFill>
                  <a:schemeClr val="bg1"/>
                </a:solidFill>
                <a:latin typeface="Arial" panose="020B0604020202020204" pitchFamily="34" charset="0"/>
                <a:ea typeface="宋体" panose="02010600030101010101" pitchFamily="2" charset="-122"/>
              </a:rPr>
              <a:t>P</a:t>
            </a:r>
            <a:r>
              <a:rPr lang="zh-CN" altLang="en-US" sz="2625" b="1">
                <a:solidFill>
                  <a:schemeClr val="bg1"/>
                </a:solidFill>
                <a:latin typeface="Arial" panose="020B0604020202020204" pitchFamily="34" charset="0"/>
                <a:ea typeface="宋体" panose="02010600030101010101" pitchFamily="2" charset="-122"/>
              </a:rPr>
              <a:t>。（逆否命题）</a:t>
            </a:r>
          </a:p>
        </p:txBody>
      </p:sp>
      <p:sp>
        <p:nvSpPr>
          <p:cNvPr id="5124" name="文本框 6148"/>
          <p:cNvSpPr txBox="1"/>
          <p:nvPr/>
        </p:nvSpPr>
        <p:spPr>
          <a:xfrm>
            <a:off x="1314450" y="2571750"/>
            <a:ext cx="5716191" cy="2113280"/>
          </a:xfrm>
          <a:prstGeom prst="rect">
            <a:avLst/>
          </a:prstGeom>
          <a:noFill/>
          <a:ln w="9525">
            <a:noFill/>
          </a:ln>
        </p:spPr>
        <p:txBody>
          <a:bodyPr wrap="square" anchor="t">
            <a:spAutoFit/>
          </a:bodyPr>
          <a:lstStyle/>
          <a:p>
            <a:pPr>
              <a:spcBef>
                <a:spcPct val="50000"/>
              </a:spcBef>
            </a:pPr>
            <a:r>
              <a:rPr lang="zh-CN" altLang="en-US" sz="2625" b="1">
                <a:solidFill>
                  <a:schemeClr val="bg1"/>
                </a:solidFill>
                <a:latin typeface="楷体_GB2312" pitchFamily="1" charset="-122"/>
                <a:ea typeface="楷体_GB2312" pitchFamily="1" charset="-122"/>
              </a:rPr>
              <a:t>（</a:t>
            </a:r>
            <a:r>
              <a:rPr lang="en-US" altLang="zh-CN" sz="2625" b="1">
                <a:solidFill>
                  <a:schemeClr val="bg1"/>
                </a:solidFill>
                <a:latin typeface="楷体_GB2312" pitchFamily="1" charset="-122"/>
                <a:ea typeface="楷体_GB2312" pitchFamily="1" charset="-122"/>
              </a:rPr>
              <a:t>1</a:t>
            </a:r>
            <a:r>
              <a:rPr lang="zh-CN" altLang="en-US" sz="2625" b="1">
                <a:solidFill>
                  <a:schemeClr val="bg1"/>
                </a:solidFill>
                <a:latin typeface="楷体_GB2312" pitchFamily="1" charset="-122"/>
                <a:ea typeface="楷体_GB2312" pitchFamily="1" charset="-122"/>
              </a:rPr>
              <a:t>）若天下雨，则地湿。         （</a:t>
            </a:r>
            <a:r>
              <a:rPr lang="en-US" altLang="zh-CN" sz="2625" b="1">
                <a:solidFill>
                  <a:schemeClr val="bg1"/>
                </a:solidFill>
                <a:latin typeface="楷体_GB2312" pitchFamily="1" charset="-122"/>
                <a:ea typeface="楷体_GB2312" pitchFamily="1" charset="-122"/>
              </a:rPr>
              <a:t>2</a:t>
            </a:r>
            <a:r>
              <a:rPr lang="zh-CN" altLang="en-US" sz="2625" b="1">
                <a:solidFill>
                  <a:schemeClr val="bg1"/>
                </a:solidFill>
                <a:latin typeface="楷体_GB2312" pitchFamily="1" charset="-122"/>
                <a:ea typeface="楷体_GB2312" pitchFamily="1" charset="-122"/>
              </a:rPr>
              <a:t>）若地湿，则天下雨。 </a:t>
            </a:r>
          </a:p>
          <a:p>
            <a:pPr>
              <a:spcBef>
                <a:spcPct val="50000"/>
              </a:spcBef>
            </a:pPr>
            <a:r>
              <a:rPr lang="zh-CN" altLang="en-US" sz="2625" b="1">
                <a:solidFill>
                  <a:schemeClr val="bg1"/>
                </a:solidFill>
                <a:latin typeface="楷体_GB2312" pitchFamily="1" charset="-122"/>
                <a:ea typeface="楷体_GB2312" pitchFamily="1" charset="-122"/>
              </a:rPr>
              <a:t>（</a:t>
            </a:r>
            <a:r>
              <a:rPr lang="en-US" altLang="zh-CN" sz="2625" b="1">
                <a:solidFill>
                  <a:schemeClr val="bg1"/>
                </a:solidFill>
                <a:latin typeface="楷体_GB2312" pitchFamily="1" charset="-122"/>
                <a:ea typeface="楷体_GB2312" pitchFamily="1" charset="-122"/>
              </a:rPr>
              <a:t>3</a:t>
            </a:r>
            <a:r>
              <a:rPr lang="zh-CN" altLang="en-US" sz="2625" b="1">
                <a:solidFill>
                  <a:schemeClr val="bg1"/>
                </a:solidFill>
                <a:latin typeface="楷体_GB2312" pitchFamily="1" charset="-122"/>
                <a:ea typeface="楷体_GB2312" pitchFamily="1" charset="-122"/>
              </a:rPr>
              <a:t>）若天没下雨，则地不湿。</a:t>
            </a:r>
          </a:p>
          <a:p>
            <a:pPr>
              <a:spcBef>
                <a:spcPct val="50000"/>
              </a:spcBef>
            </a:pPr>
            <a:r>
              <a:rPr lang="zh-CN" altLang="en-US" sz="2625" b="1">
                <a:solidFill>
                  <a:schemeClr val="bg1"/>
                </a:solidFill>
                <a:latin typeface="楷体_GB2312" pitchFamily="1" charset="-122"/>
                <a:ea typeface="楷体_GB2312" pitchFamily="1" charset="-122"/>
              </a:rPr>
              <a:t>（</a:t>
            </a:r>
            <a:r>
              <a:rPr lang="en-US" altLang="zh-CN" sz="2625" b="1">
                <a:solidFill>
                  <a:schemeClr val="bg1"/>
                </a:solidFill>
                <a:latin typeface="楷体_GB2312" pitchFamily="1" charset="-122"/>
                <a:ea typeface="楷体_GB2312" pitchFamily="1" charset="-122"/>
              </a:rPr>
              <a:t>4</a:t>
            </a:r>
            <a:r>
              <a:rPr lang="zh-CN" altLang="en-US" sz="2625" b="1">
                <a:solidFill>
                  <a:schemeClr val="bg1"/>
                </a:solidFill>
                <a:latin typeface="楷体_GB2312" pitchFamily="1" charset="-122"/>
                <a:ea typeface="楷体_GB2312" pitchFamily="1" charset="-122"/>
              </a:rPr>
              <a:t>）若地不湿，则天没下雨。</a:t>
            </a:r>
          </a:p>
        </p:txBody>
      </p:sp>
      <p:sp>
        <p:nvSpPr>
          <p:cNvPr id="5125" name="文本框 6149"/>
          <p:cNvSpPr txBox="1"/>
          <p:nvPr/>
        </p:nvSpPr>
        <p:spPr>
          <a:xfrm>
            <a:off x="1771650" y="4572000"/>
            <a:ext cx="5543550" cy="495935"/>
          </a:xfrm>
          <a:prstGeom prst="rect">
            <a:avLst/>
          </a:prstGeom>
          <a:noFill/>
          <a:ln w="9525">
            <a:noFill/>
          </a:ln>
        </p:spPr>
        <p:txBody>
          <a:bodyPr anchor="t">
            <a:spAutoFit/>
          </a:bodyPr>
          <a:lstStyle/>
          <a:p>
            <a:pPr>
              <a:spcBef>
                <a:spcPct val="50000"/>
              </a:spcBef>
            </a:pPr>
            <a:r>
              <a:rPr lang="zh-CN" altLang="en-US" sz="2625" b="1">
                <a:solidFill>
                  <a:srgbClr val="FF0000"/>
                </a:solidFill>
                <a:latin typeface="Arial" panose="020B0604020202020204" pitchFamily="34" charset="0"/>
                <a:ea typeface="楷体_GB2312" pitchFamily="1" charset="-122"/>
              </a:rPr>
              <a:t>互为逆否命题的两个命题真假相同</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7169"/>
          <p:cNvSpPr txBox="1"/>
          <p:nvPr/>
        </p:nvSpPr>
        <p:spPr>
          <a:xfrm>
            <a:off x="1371600" y="571500"/>
            <a:ext cx="6286500" cy="495935"/>
          </a:xfrm>
          <a:prstGeom prst="rect">
            <a:avLst/>
          </a:prstGeom>
          <a:noFill/>
          <a:ln w="9525">
            <a:noFill/>
          </a:ln>
        </p:spPr>
        <p:txBody>
          <a:bodyPr anchor="t">
            <a:spAutoFit/>
          </a:bodyPr>
          <a:lstStyle/>
          <a:p>
            <a:pPr>
              <a:spcBef>
                <a:spcPct val="50000"/>
              </a:spcBef>
            </a:pPr>
            <a:r>
              <a:rPr lang="zh-CN" altLang="en-US" sz="2625" b="1">
                <a:solidFill>
                  <a:srgbClr val="FF0000"/>
                </a:solidFill>
                <a:latin typeface="Arial" panose="020B0604020202020204" pitchFamily="34" charset="0"/>
                <a:ea typeface="宋体" panose="02010600030101010101" pitchFamily="2" charset="-122"/>
              </a:rPr>
              <a:t>全称命题</a:t>
            </a:r>
            <a:r>
              <a:rPr lang="zh-CN" altLang="en-US" sz="2625">
                <a:solidFill>
                  <a:schemeClr val="bg1"/>
                </a:solidFill>
                <a:latin typeface="Arial" panose="020B0604020202020204" pitchFamily="34" charset="0"/>
                <a:ea typeface="宋体" panose="02010600030101010101" pitchFamily="2" charset="-122"/>
              </a:rPr>
              <a:t>：</a:t>
            </a:r>
            <a:r>
              <a:rPr lang="zh-CN" altLang="en-US" sz="2625" b="1">
                <a:solidFill>
                  <a:schemeClr val="bg1"/>
                </a:solidFill>
                <a:latin typeface="Arial" panose="020B0604020202020204" pitchFamily="34" charset="0"/>
                <a:ea typeface="楷体_GB2312" pitchFamily="1" charset="-122"/>
              </a:rPr>
              <a:t>所有的、全都、任意一个</a:t>
            </a:r>
          </a:p>
        </p:txBody>
      </p:sp>
      <p:sp>
        <p:nvSpPr>
          <p:cNvPr id="6146" name="文本框 7170"/>
          <p:cNvSpPr txBox="1"/>
          <p:nvPr/>
        </p:nvSpPr>
        <p:spPr>
          <a:xfrm>
            <a:off x="1314450" y="1485900"/>
            <a:ext cx="6400800" cy="495935"/>
          </a:xfrm>
          <a:prstGeom prst="rect">
            <a:avLst/>
          </a:prstGeom>
          <a:noFill/>
          <a:ln w="9525">
            <a:noFill/>
          </a:ln>
        </p:spPr>
        <p:txBody>
          <a:bodyPr anchor="t">
            <a:spAutoFit/>
          </a:bodyPr>
          <a:lstStyle/>
          <a:p>
            <a:pPr>
              <a:spcBef>
                <a:spcPct val="50000"/>
              </a:spcBef>
            </a:pPr>
            <a:r>
              <a:rPr lang="zh-CN" altLang="en-US" sz="2625" b="1">
                <a:solidFill>
                  <a:srgbClr val="FF0000"/>
                </a:solidFill>
                <a:latin typeface="Arial" panose="020B0604020202020204" pitchFamily="34" charset="0"/>
                <a:ea typeface="宋体" panose="02010600030101010101" pitchFamily="2" charset="-122"/>
              </a:rPr>
              <a:t>特称命题</a:t>
            </a:r>
            <a:r>
              <a:rPr lang="zh-CN" altLang="en-US" sz="2625">
                <a:solidFill>
                  <a:schemeClr val="bg1"/>
                </a:solidFill>
                <a:latin typeface="Arial" panose="020B0604020202020204" pitchFamily="34" charset="0"/>
                <a:ea typeface="宋体" panose="02010600030101010101" pitchFamily="2" charset="-122"/>
              </a:rPr>
              <a:t>：</a:t>
            </a:r>
            <a:r>
              <a:rPr lang="zh-CN" altLang="en-US" sz="2625" b="1">
                <a:solidFill>
                  <a:schemeClr val="bg1"/>
                </a:solidFill>
                <a:latin typeface="Arial" panose="020B0604020202020204" pitchFamily="34" charset="0"/>
                <a:ea typeface="楷体_GB2312" pitchFamily="1" charset="-122"/>
              </a:rPr>
              <a:t>存在一个、至少有一个、有的</a:t>
            </a:r>
          </a:p>
        </p:txBody>
      </p:sp>
      <p:sp>
        <p:nvSpPr>
          <p:cNvPr id="6147" name="文本框 7171"/>
          <p:cNvSpPr txBox="1"/>
          <p:nvPr/>
        </p:nvSpPr>
        <p:spPr>
          <a:xfrm>
            <a:off x="1314450" y="2457450"/>
            <a:ext cx="64008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宋体" panose="02010600030101010101" pitchFamily="2" charset="-122"/>
              </a:rPr>
              <a:t>全称命题的否定是特称</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8193"/>
          <p:cNvSpPr txBox="1"/>
          <p:nvPr/>
        </p:nvSpPr>
        <p:spPr>
          <a:xfrm>
            <a:off x="3486150" y="114300"/>
            <a:ext cx="1943100" cy="553085"/>
          </a:xfrm>
          <a:prstGeom prst="rect">
            <a:avLst/>
          </a:prstGeom>
          <a:noFill/>
          <a:ln w="9525">
            <a:noFill/>
          </a:ln>
        </p:spPr>
        <p:txBody>
          <a:bodyPr anchor="t">
            <a:spAutoFit/>
          </a:bodyPr>
          <a:lstStyle/>
          <a:p>
            <a:pPr>
              <a:spcBef>
                <a:spcPct val="50000"/>
              </a:spcBef>
            </a:pPr>
            <a:r>
              <a:rPr lang="zh-CN" altLang="en-US" sz="3000" b="1">
                <a:solidFill>
                  <a:schemeClr val="bg1"/>
                </a:solidFill>
                <a:latin typeface="Arial" panose="020B0604020202020204" pitchFamily="34" charset="0"/>
                <a:ea typeface="汉鼎简行书" panose="02010609000101010101" pitchFamily="1" charset="-122"/>
              </a:rPr>
              <a:t>理论概述</a:t>
            </a:r>
          </a:p>
        </p:txBody>
      </p:sp>
      <p:sp>
        <p:nvSpPr>
          <p:cNvPr id="7170" name="文本框 8194"/>
          <p:cNvSpPr txBox="1"/>
          <p:nvPr/>
        </p:nvSpPr>
        <p:spPr>
          <a:xfrm>
            <a:off x="1543050" y="628650"/>
            <a:ext cx="3543300" cy="506730"/>
          </a:xfrm>
          <a:prstGeom prst="rect">
            <a:avLst/>
          </a:prstGeom>
          <a:noFill/>
          <a:ln w="9525">
            <a:noFill/>
          </a:ln>
        </p:spPr>
        <p:txBody>
          <a:bodyPr anchor="t">
            <a:spAutoFit/>
          </a:bodyPr>
          <a:lstStyle/>
          <a:p>
            <a:pPr>
              <a:spcBef>
                <a:spcPct val="50000"/>
              </a:spcBef>
            </a:pPr>
            <a:r>
              <a:rPr lang="en-US" altLang="zh-CN" sz="2700" b="1">
                <a:solidFill>
                  <a:schemeClr val="bg1"/>
                </a:solidFill>
                <a:latin typeface="Arial" panose="020B0604020202020204" pitchFamily="34" charset="0"/>
                <a:ea typeface="宋体" panose="02010600030101010101" pitchFamily="2" charset="-122"/>
              </a:rPr>
              <a:t>2</a:t>
            </a:r>
            <a:r>
              <a:rPr lang="zh-CN" altLang="en-US" sz="2700" b="1">
                <a:solidFill>
                  <a:schemeClr val="bg1"/>
                </a:solidFill>
                <a:latin typeface="Arial" panose="020B0604020202020204" pitchFamily="34" charset="0"/>
                <a:ea typeface="宋体" panose="02010600030101010101" pitchFamily="2" charset="-122"/>
              </a:rPr>
              <a:t>、“条件”相关概念</a:t>
            </a:r>
          </a:p>
        </p:txBody>
      </p:sp>
      <p:sp>
        <p:nvSpPr>
          <p:cNvPr id="7171" name="文本框 8195"/>
          <p:cNvSpPr txBox="1"/>
          <p:nvPr/>
        </p:nvSpPr>
        <p:spPr>
          <a:xfrm>
            <a:off x="1257300" y="1085850"/>
            <a:ext cx="6515100" cy="2712085"/>
          </a:xfrm>
          <a:prstGeom prst="rect">
            <a:avLst/>
          </a:prstGeom>
          <a:noFill/>
          <a:ln w="9525">
            <a:noFill/>
          </a:ln>
        </p:spPr>
        <p:txBody>
          <a:bodyPr anchor="t">
            <a:spAutoFit/>
          </a:bodyPr>
          <a:lstStyle/>
          <a:p>
            <a:r>
              <a:rPr lang="zh-CN" altLang="en-US" sz="2625" b="1" dirty="0">
                <a:solidFill>
                  <a:schemeClr val="bg1"/>
                </a:solidFill>
                <a:latin typeface="Arial" panose="020B0604020202020204" pitchFamily="34" charset="0"/>
                <a:ea typeface="宋体" panose="02010600030101010101" pitchFamily="2" charset="-122"/>
              </a:rPr>
              <a:t>（</a:t>
            </a:r>
            <a:r>
              <a:rPr lang="en-US" altLang="zh-CN" sz="2625" b="1" dirty="0">
                <a:solidFill>
                  <a:schemeClr val="bg1"/>
                </a:solidFill>
                <a:latin typeface="Arial" panose="020B0604020202020204" pitchFamily="34" charset="0"/>
                <a:ea typeface="宋体" panose="02010600030101010101" pitchFamily="2" charset="-122"/>
              </a:rPr>
              <a:t>1</a:t>
            </a:r>
            <a:r>
              <a:rPr lang="zh-CN" altLang="en-US" sz="2625" b="1" dirty="0">
                <a:solidFill>
                  <a:schemeClr val="bg1"/>
                </a:solidFill>
                <a:latin typeface="Arial" panose="020B0604020202020204" pitchFamily="34" charset="0"/>
                <a:ea typeface="宋体" panose="02010600030101010101" pitchFamily="2" charset="-122"/>
              </a:rPr>
              <a:t>）充分条件</a:t>
            </a:r>
          </a:p>
          <a:p>
            <a:r>
              <a:rPr lang="zh-CN" altLang="en-US" sz="2400" b="1" dirty="0">
                <a:solidFill>
                  <a:schemeClr val="bg1"/>
                </a:solidFill>
                <a:latin typeface="楷体_GB2312" pitchFamily="1" charset="-122"/>
                <a:ea typeface="楷体_GB2312" pitchFamily="1" charset="-122"/>
              </a:rPr>
              <a:t>充分条件是结果出现的足够条件（满足了这个条件，就能出现相应的结果）。如果有事物情况</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，则必然有事物情况</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；如果没有事物情况</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而未必没有事物情况</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就是</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的充分而不必要的条件，简称充分条件。简单地说，满足</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，必然</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；不满足</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，不必然没</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，则</a:t>
            </a:r>
            <a:r>
              <a:rPr lang="en-US" altLang="zh-CN" sz="2400" b="1" dirty="0">
                <a:solidFill>
                  <a:schemeClr val="bg1"/>
                </a:solidFill>
                <a:latin typeface="楷体_GB2312" pitchFamily="1" charset="-122"/>
                <a:ea typeface="楷体_GB2312" pitchFamily="1" charset="-122"/>
              </a:rPr>
              <a:t>A</a:t>
            </a:r>
            <a:r>
              <a:rPr lang="zh-CN" altLang="en-US" sz="2400" b="1" dirty="0">
                <a:solidFill>
                  <a:schemeClr val="bg1"/>
                </a:solidFill>
                <a:latin typeface="楷体_GB2312" pitchFamily="1" charset="-122"/>
                <a:ea typeface="楷体_GB2312" pitchFamily="1" charset="-122"/>
              </a:rPr>
              <a:t>是</a:t>
            </a:r>
            <a:r>
              <a:rPr lang="en-US" altLang="zh-CN" sz="2400" b="1" dirty="0">
                <a:solidFill>
                  <a:schemeClr val="bg1"/>
                </a:solidFill>
                <a:latin typeface="楷体_GB2312" pitchFamily="1" charset="-122"/>
                <a:ea typeface="楷体_GB2312" pitchFamily="1" charset="-122"/>
              </a:rPr>
              <a:t>B</a:t>
            </a:r>
            <a:r>
              <a:rPr lang="zh-CN" altLang="en-US" sz="2400" b="1" dirty="0">
                <a:solidFill>
                  <a:schemeClr val="bg1"/>
                </a:solidFill>
                <a:latin typeface="楷体_GB2312" pitchFamily="1" charset="-122"/>
                <a:ea typeface="楷体_GB2312" pitchFamily="1" charset="-122"/>
              </a:rPr>
              <a:t>的充分条件。</a:t>
            </a:r>
            <a:r>
              <a:rPr lang="zh-CN" altLang="en-US" sz="1015" dirty="0">
                <a:solidFill>
                  <a:schemeClr val="bg1"/>
                </a:solidFill>
                <a:latin typeface="Arial" panose="020B0604020202020204" pitchFamily="34" charset="0"/>
                <a:ea typeface="宋体" panose="02010600030101010101" pitchFamily="2" charset="-122"/>
              </a:rPr>
              <a:t> </a:t>
            </a:r>
          </a:p>
        </p:txBody>
      </p:sp>
      <p:sp>
        <p:nvSpPr>
          <p:cNvPr id="7172" name="文本框 8196"/>
          <p:cNvSpPr txBox="1"/>
          <p:nvPr/>
        </p:nvSpPr>
        <p:spPr>
          <a:xfrm>
            <a:off x="1428750" y="3771900"/>
            <a:ext cx="6343650" cy="829945"/>
          </a:xfrm>
          <a:prstGeom prst="rect">
            <a:avLst/>
          </a:prstGeom>
          <a:noFill/>
          <a:ln w="9525">
            <a:noFill/>
          </a:ln>
        </p:spPr>
        <p:txBody>
          <a:bodyPr anchor="t">
            <a:spAutoFit/>
          </a:bodyPr>
          <a:lstStyle/>
          <a:p>
            <a:pPr>
              <a:spcBef>
                <a:spcPct val="50000"/>
              </a:spcBef>
            </a:pPr>
            <a:r>
              <a:rPr lang="zh-CN" altLang="en-US" sz="2400" b="1" dirty="0">
                <a:solidFill>
                  <a:schemeClr val="bg1"/>
                </a:solidFill>
                <a:latin typeface="Arial" panose="020B0604020202020204" pitchFamily="34" charset="0"/>
                <a:ea typeface="黑体" panose="02010609060101010101" pitchFamily="49" charset="-122"/>
              </a:rPr>
              <a:t>例证</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①</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若</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下雨</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（A），则</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地湿（</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B）               </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②</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只要比赛</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踢平</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（A），中国</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男足</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就能</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出线</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(B)</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框 9217"/>
          <p:cNvSpPr txBox="1"/>
          <p:nvPr/>
        </p:nvSpPr>
        <p:spPr>
          <a:xfrm>
            <a:off x="1257300" y="228600"/>
            <a:ext cx="6515100" cy="2342515"/>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2</a:t>
            </a:r>
            <a:r>
              <a:rPr lang="zh-CN" altLang="en-US" sz="2625" b="1">
                <a:solidFill>
                  <a:schemeClr val="bg1"/>
                </a:solidFill>
                <a:latin typeface="Arial" panose="020B0604020202020204" pitchFamily="34" charset="0"/>
                <a:ea typeface="宋体" panose="02010600030101010101" pitchFamily="2" charset="-122"/>
              </a:rPr>
              <a:t>）必要条件</a:t>
            </a:r>
          </a:p>
          <a:p>
            <a:r>
              <a:rPr lang="zh-CN" altLang="en-US" sz="2400" b="1">
                <a:solidFill>
                  <a:schemeClr val="bg1"/>
                </a:solidFill>
                <a:latin typeface="楷体_GB2312" pitchFamily="1" charset="-122"/>
                <a:ea typeface="楷体_GB2312" pitchFamily="1" charset="-122"/>
              </a:rPr>
              <a:t>如果没有事物情况</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，则必然没有事物情况</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；如果有事物情况</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而未必有事物情况</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就是</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的必要而不充分的条件，简称必要条件。数学上简单来说就是如果由结果</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能倒推出条件</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，我们就说</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是</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的必要条件。</a:t>
            </a:r>
          </a:p>
        </p:txBody>
      </p:sp>
      <p:sp>
        <p:nvSpPr>
          <p:cNvPr id="8194" name="文本框 9218"/>
          <p:cNvSpPr txBox="1"/>
          <p:nvPr/>
        </p:nvSpPr>
        <p:spPr>
          <a:xfrm>
            <a:off x="1144191" y="2571750"/>
            <a:ext cx="6858000" cy="1938020"/>
          </a:xfrm>
          <a:prstGeom prst="rect">
            <a:avLst/>
          </a:prstGeom>
          <a:noFill/>
          <a:ln w="9525">
            <a:noFill/>
          </a:ln>
        </p:spPr>
        <p:txBody>
          <a:bodyPr wrap="square" anchor="t">
            <a:spAutoFit/>
          </a:bodyPr>
          <a:lstStyle/>
          <a:p>
            <a:pPr>
              <a:spcBef>
                <a:spcPct val="50000"/>
              </a:spcBef>
            </a:pPr>
            <a:r>
              <a:rPr lang="zh-CN" altLang="en-US" sz="2400" b="1" dirty="0">
                <a:solidFill>
                  <a:schemeClr val="bg1"/>
                </a:solidFill>
                <a:latin typeface="Arial" panose="020B0604020202020204" pitchFamily="34" charset="0"/>
                <a:ea typeface="黑体" panose="02010609060101010101" pitchFamily="49" charset="-122"/>
              </a:rPr>
              <a:t>例证</a:t>
            </a:r>
          </a:p>
          <a:p>
            <a:pPr>
              <a:spcBef>
                <a:spcPct val="50000"/>
              </a:spcBef>
            </a:pP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①</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只有不断</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呼吸</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（A），人才能</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活着</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（B）               </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②</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没</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听过京剧</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（A），就不能</a:t>
            </a:r>
            <a:r>
              <a:rPr lang="zh-CN" altLang="en-US" sz="2400" b="1" dirty="0">
                <a:solidFill>
                  <a:srgbClr val="FF0000"/>
                </a:solidFill>
                <a:latin typeface="Arial" panose="020B0604020202020204" pitchFamily="34" charset="0"/>
                <a:ea typeface="黑体" panose="02010609060101010101" pitchFamily="49" charset="-122"/>
                <a:sym typeface="Wingdings" panose="05000000000000000000" pitchFamily="2" charset="2"/>
              </a:rPr>
              <a:t>体会到京剧的美</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(B)</a:t>
            </a:r>
          </a:p>
          <a:p>
            <a:pPr>
              <a:spcBef>
                <a:spcPct val="50000"/>
              </a:spcBef>
            </a:pPr>
            <a:r>
              <a:rPr lang="zh-CN" altLang="en-US" sz="2250" b="1" dirty="0">
                <a:solidFill>
                  <a:schemeClr val="bg1"/>
                </a:solidFill>
                <a:latin typeface="Arial" panose="020B0604020202020204" pitchFamily="34" charset="0"/>
                <a:ea typeface="宋体" panose="02010600030101010101" pitchFamily="2" charset="-122"/>
              </a:rPr>
              <a:t>③</a:t>
            </a:r>
            <a:r>
              <a:rPr lang="zh-CN" altLang="en-US" sz="2400" b="1" dirty="0">
                <a:solidFill>
                  <a:schemeClr val="bg1"/>
                </a:solidFill>
                <a:latin typeface="Arial" panose="020B0604020202020204" pitchFamily="34" charset="0"/>
                <a:ea typeface="黑体" panose="02010609060101010101" pitchFamily="49" charset="-122"/>
              </a:rPr>
              <a:t>人</a:t>
            </a:r>
            <a:r>
              <a:rPr lang="zh-CN" altLang="en-US" sz="2250" b="1" dirty="0">
                <a:solidFill>
                  <a:schemeClr val="bg1"/>
                </a:solidFill>
                <a:latin typeface="Arial" panose="020B0604020202020204" pitchFamily="34" charset="0"/>
                <a:ea typeface="宋体" panose="02010600030101010101" pitchFamily="2" charset="-122"/>
              </a:rPr>
              <a:t>不</a:t>
            </a:r>
            <a:r>
              <a:rPr lang="zh-CN" altLang="en-US" sz="2400" b="1" dirty="0">
                <a:solidFill>
                  <a:srgbClr val="FF0000"/>
                </a:solidFill>
                <a:latin typeface="Arial" panose="020B0604020202020204" pitchFamily="34" charset="0"/>
                <a:ea typeface="黑体" panose="02010609060101010101" pitchFamily="49" charset="-122"/>
              </a:rPr>
              <a:t>犯我</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（A）</a:t>
            </a:r>
            <a:r>
              <a:rPr lang="zh-CN" altLang="en-US" sz="1015" dirty="0">
                <a:solidFill>
                  <a:schemeClr val="bg1"/>
                </a:solidFill>
                <a:latin typeface="Arial" panose="020B0604020202020204" pitchFamily="34" charset="0"/>
                <a:ea typeface="宋体" panose="02010600030101010101" pitchFamily="2" charset="-122"/>
              </a:rPr>
              <a:t> </a:t>
            </a:r>
            <a:r>
              <a:rPr lang="zh-CN" altLang="en-US" sz="2250" b="1" dirty="0">
                <a:solidFill>
                  <a:schemeClr val="bg1"/>
                </a:solidFill>
                <a:latin typeface="Arial" panose="020B0604020202020204" pitchFamily="34" charset="0"/>
                <a:ea typeface="宋体" panose="02010600030101010101" pitchFamily="2" charset="-122"/>
              </a:rPr>
              <a:t>，</a:t>
            </a:r>
            <a:r>
              <a:rPr lang="zh-CN" altLang="en-US" sz="2400" b="1" dirty="0">
                <a:solidFill>
                  <a:schemeClr val="bg1"/>
                </a:solidFill>
                <a:latin typeface="Arial" panose="020B0604020202020204" pitchFamily="34" charset="0"/>
                <a:ea typeface="黑体" panose="02010609060101010101" pitchFamily="49" charset="-122"/>
              </a:rPr>
              <a:t>我</a:t>
            </a:r>
            <a:r>
              <a:rPr lang="zh-CN" altLang="en-US" sz="2250" b="1" dirty="0">
                <a:solidFill>
                  <a:schemeClr val="bg1"/>
                </a:solidFill>
                <a:latin typeface="Arial" panose="020B0604020202020204" pitchFamily="34" charset="0"/>
                <a:ea typeface="宋体" panose="02010600030101010101" pitchFamily="2" charset="-122"/>
              </a:rPr>
              <a:t>不</a:t>
            </a:r>
            <a:r>
              <a:rPr lang="zh-CN" altLang="en-US" sz="2400" b="1" dirty="0">
                <a:solidFill>
                  <a:srgbClr val="FF0000"/>
                </a:solidFill>
                <a:latin typeface="Arial" panose="020B0604020202020204" pitchFamily="34" charset="0"/>
                <a:ea typeface="黑体" panose="02010609060101010101" pitchFamily="49" charset="-122"/>
              </a:rPr>
              <a:t>犯人</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(B)</a:t>
            </a:r>
            <a:r>
              <a:rPr lang="zh-CN" altLang="en-US" sz="2250" b="1" dirty="0">
                <a:solidFill>
                  <a:schemeClr val="bg1"/>
                </a:solidFill>
                <a:latin typeface="Arial" panose="020B0604020202020204" pitchFamily="34" charset="0"/>
                <a:ea typeface="宋体" panose="02010600030101010101" pitchFamily="2" charset="-122"/>
              </a:rPr>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框 10241"/>
          <p:cNvSpPr txBox="1"/>
          <p:nvPr/>
        </p:nvSpPr>
        <p:spPr>
          <a:xfrm>
            <a:off x="1257300" y="228600"/>
            <a:ext cx="6515100" cy="2712085"/>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3</a:t>
            </a:r>
            <a:r>
              <a:rPr lang="zh-CN" altLang="en-US" sz="2625" b="1">
                <a:solidFill>
                  <a:schemeClr val="bg1"/>
                </a:solidFill>
                <a:latin typeface="Arial" panose="020B0604020202020204" pitchFamily="34" charset="0"/>
                <a:ea typeface="宋体" panose="02010600030101010101" pitchFamily="2" charset="-122"/>
              </a:rPr>
              <a:t>）充要条件</a:t>
            </a:r>
          </a:p>
          <a:p>
            <a:r>
              <a:rPr lang="zh-CN" altLang="en-US" sz="2400" b="1">
                <a:solidFill>
                  <a:schemeClr val="bg1"/>
                </a:solidFill>
                <a:latin typeface="楷体_GB2312" pitchFamily="1" charset="-122"/>
                <a:ea typeface="楷体_GB2312" pitchFamily="1" charset="-122"/>
              </a:rPr>
              <a:t>如果有事物情况</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，则必然有事物情况</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；如果没有事物情况</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，则必然没有事物情况</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就是</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的充分必要条件（简称：充要条件）。 简单地说，满足</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，必然</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；不满足</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，必然不</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，则</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是</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的充分必要条件。（</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可以推导出</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，且</a:t>
            </a:r>
            <a:r>
              <a:rPr lang="en-US" altLang="zh-CN" sz="2400" b="1">
                <a:solidFill>
                  <a:schemeClr val="bg1"/>
                </a:solidFill>
                <a:latin typeface="楷体_GB2312" pitchFamily="1" charset="-122"/>
                <a:ea typeface="楷体_GB2312" pitchFamily="1" charset="-122"/>
              </a:rPr>
              <a:t>B</a:t>
            </a:r>
            <a:r>
              <a:rPr lang="zh-CN" altLang="en-US" sz="2400" b="1">
                <a:solidFill>
                  <a:schemeClr val="bg1"/>
                </a:solidFill>
                <a:latin typeface="楷体_GB2312" pitchFamily="1" charset="-122"/>
                <a:ea typeface="楷体_GB2312" pitchFamily="1" charset="-122"/>
              </a:rPr>
              <a:t>也可以推导出</a:t>
            </a:r>
            <a:r>
              <a:rPr lang="en-US" altLang="zh-CN" sz="2400" b="1">
                <a:solidFill>
                  <a:schemeClr val="bg1"/>
                </a:solidFill>
                <a:latin typeface="楷体_GB2312" pitchFamily="1" charset="-122"/>
                <a:ea typeface="楷体_GB2312" pitchFamily="1" charset="-122"/>
              </a:rPr>
              <a:t>A</a:t>
            </a:r>
            <a:r>
              <a:rPr lang="zh-CN" altLang="en-US" sz="2400" b="1">
                <a:solidFill>
                  <a:schemeClr val="bg1"/>
                </a:solidFill>
                <a:latin typeface="楷体_GB2312" pitchFamily="1" charset="-122"/>
                <a:ea typeface="楷体_GB2312" pitchFamily="1" charset="-122"/>
              </a:rPr>
              <a:t>）</a:t>
            </a:r>
            <a:r>
              <a:rPr lang="en-US" altLang="zh-CN" sz="2400" b="1">
                <a:solidFill>
                  <a:schemeClr val="bg1"/>
                </a:solidFill>
                <a:latin typeface="Arial" panose="020B0604020202020204" pitchFamily="34" charset="0"/>
                <a:ea typeface="楷体_GB2312" pitchFamily="1" charset="-122"/>
              </a:rPr>
              <a:t>——</a:t>
            </a:r>
            <a:r>
              <a:rPr lang="zh-CN" altLang="en-US" sz="2400" b="1">
                <a:solidFill>
                  <a:schemeClr val="bg1"/>
                </a:solidFill>
                <a:latin typeface="楷体_GB2312" pitchFamily="1" charset="-122"/>
                <a:ea typeface="楷体_GB2312" pitchFamily="1" charset="-122"/>
              </a:rPr>
              <a:t>唯一条件属于此类。</a:t>
            </a:r>
          </a:p>
        </p:txBody>
      </p:sp>
      <p:sp>
        <p:nvSpPr>
          <p:cNvPr id="9218" name="文本框 10242"/>
          <p:cNvSpPr txBox="1"/>
          <p:nvPr/>
        </p:nvSpPr>
        <p:spPr>
          <a:xfrm>
            <a:off x="1314450" y="3028950"/>
            <a:ext cx="6572250" cy="1383665"/>
          </a:xfrm>
          <a:prstGeom prst="rect">
            <a:avLst/>
          </a:prstGeom>
          <a:noFill/>
          <a:ln w="9525">
            <a:noFill/>
          </a:ln>
        </p:spPr>
        <p:txBody>
          <a:bodyPr anchor="t">
            <a:spAutoFit/>
          </a:bodyPr>
          <a:lstStyle/>
          <a:p>
            <a:pPr>
              <a:spcBef>
                <a:spcPct val="50000"/>
              </a:spcBef>
            </a:pPr>
            <a:r>
              <a:rPr lang="zh-CN" altLang="en-US" sz="2400" b="1" dirty="0">
                <a:solidFill>
                  <a:schemeClr val="bg1"/>
                </a:solidFill>
                <a:latin typeface="Arial" panose="020B0604020202020204" pitchFamily="34" charset="0"/>
                <a:ea typeface="黑体" panose="02010609060101010101" pitchFamily="49" charset="-122"/>
              </a:rPr>
              <a:t>例证</a:t>
            </a:r>
          </a:p>
          <a:p>
            <a:pPr>
              <a:spcBef>
                <a:spcPct val="50000"/>
              </a:spcBef>
            </a:pP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①</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邪恶盛行（B）的唯一条件是善者沉默（A）               </a:t>
            </a:r>
            <a:r>
              <a:rPr lang="zh-CN" altLang="en-US" sz="2250" b="1" dirty="0">
                <a:solidFill>
                  <a:schemeClr val="bg1"/>
                </a:solidFill>
                <a:latin typeface="Arial" panose="020B0604020202020204" pitchFamily="34" charset="0"/>
                <a:ea typeface="宋体" panose="02010600030101010101" pitchFamily="2" charset="-122"/>
                <a:sym typeface="Wingdings" panose="05000000000000000000" pitchFamily="2" charset="2"/>
              </a:rPr>
              <a:t>②</a:t>
            </a:r>
            <a:r>
              <a:rPr lang="zh-CN" altLang="en-US" sz="2400" b="1" dirty="0">
                <a:solidFill>
                  <a:schemeClr val="bg1"/>
                </a:solidFill>
                <a:latin typeface="Arial" panose="020B0604020202020204" pitchFamily="34" charset="0"/>
                <a:ea typeface="黑体" panose="02010609060101010101" pitchFamily="49" charset="-122"/>
                <a:sym typeface="Wingdings" panose="05000000000000000000" pitchFamily="2" charset="2"/>
              </a:rPr>
              <a:t>只要你买了体育彩票就有中500万体彩的机会</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11265"/>
          <p:cNvSpPr txBox="1"/>
          <p:nvPr/>
        </p:nvSpPr>
        <p:spPr>
          <a:xfrm>
            <a:off x="3486150" y="114300"/>
            <a:ext cx="1943100" cy="553085"/>
          </a:xfrm>
          <a:prstGeom prst="rect">
            <a:avLst/>
          </a:prstGeom>
          <a:noFill/>
          <a:ln w="9525">
            <a:noFill/>
          </a:ln>
        </p:spPr>
        <p:txBody>
          <a:bodyPr anchor="t">
            <a:spAutoFit/>
          </a:bodyPr>
          <a:lstStyle/>
          <a:p>
            <a:pPr>
              <a:spcBef>
                <a:spcPct val="50000"/>
              </a:spcBef>
            </a:pPr>
            <a:r>
              <a:rPr lang="zh-CN" altLang="en-US" sz="3000" b="1">
                <a:solidFill>
                  <a:schemeClr val="bg1"/>
                </a:solidFill>
                <a:latin typeface="Arial" panose="020B0604020202020204" pitchFamily="34" charset="0"/>
                <a:ea typeface="汉鼎简行书" panose="02010609000101010101" pitchFamily="1" charset="-122"/>
              </a:rPr>
              <a:t>理论概述</a:t>
            </a:r>
          </a:p>
        </p:txBody>
      </p:sp>
      <p:sp>
        <p:nvSpPr>
          <p:cNvPr id="10242" name="文本框 11266"/>
          <p:cNvSpPr txBox="1"/>
          <p:nvPr/>
        </p:nvSpPr>
        <p:spPr>
          <a:xfrm>
            <a:off x="1543050" y="628650"/>
            <a:ext cx="3543300" cy="506730"/>
          </a:xfrm>
          <a:prstGeom prst="rect">
            <a:avLst/>
          </a:prstGeom>
          <a:noFill/>
          <a:ln w="9525">
            <a:noFill/>
          </a:ln>
        </p:spPr>
        <p:txBody>
          <a:bodyPr anchor="t">
            <a:spAutoFit/>
          </a:bodyPr>
          <a:lstStyle/>
          <a:p>
            <a:pPr>
              <a:spcBef>
                <a:spcPct val="50000"/>
              </a:spcBef>
            </a:pPr>
            <a:r>
              <a:rPr lang="en-US" altLang="zh-CN" sz="2700" b="1">
                <a:solidFill>
                  <a:schemeClr val="bg1"/>
                </a:solidFill>
                <a:latin typeface="Arial" panose="020B0604020202020204" pitchFamily="34" charset="0"/>
                <a:ea typeface="宋体" panose="02010600030101010101" pitchFamily="2" charset="-122"/>
              </a:rPr>
              <a:t>3</a:t>
            </a:r>
            <a:r>
              <a:rPr lang="zh-CN" altLang="en-US" sz="2700" b="1">
                <a:solidFill>
                  <a:schemeClr val="bg1"/>
                </a:solidFill>
                <a:latin typeface="Arial" panose="020B0604020202020204" pitchFamily="34" charset="0"/>
                <a:ea typeface="宋体" panose="02010600030101010101" pitchFamily="2" charset="-122"/>
              </a:rPr>
              <a:t>、三个等价命题</a:t>
            </a:r>
          </a:p>
        </p:txBody>
      </p:sp>
      <p:sp>
        <p:nvSpPr>
          <p:cNvPr id="10243" name="文本框 11267"/>
          <p:cNvSpPr txBox="1"/>
          <p:nvPr/>
        </p:nvSpPr>
        <p:spPr>
          <a:xfrm>
            <a:off x="1314450" y="1257300"/>
            <a:ext cx="6515100" cy="1604010"/>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1</a:t>
            </a:r>
            <a:r>
              <a:rPr lang="zh-CN" altLang="en-US" sz="2625" b="1">
                <a:solidFill>
                  <a:schemeClr val="bg1"/>
                </a:solidFill>
                <a:latin typeface="Arial" panose="020B0604020202020204" pitchFamily="34" charset="0"/>
                <a:ea typeface="宋体" panose="02010600030101010101" pitchFamily="2" charset="-122"/>
              </a:rPr>
              <a:t>）</a:t>
            </a:r>
            <a:r>
              <a:rPr lang="zh-CN" altLang="en-US" sz="2625" b="1">
                <a:solidFill>
                  <a:srgbClr val="FF0000"/>
                </a:solidFill>
                <a:latin typeface="Arial" panose="020B0604020202020204" pitchFamily="34" charset="0"/>
                <a:ea typeface="宋体" panose="02010600030101010101" pitchFamily="2" charset="-122"/>
              </a:rPr>
              <a:t>逆否等价命题</a:t>
            </a:r>
            <a:endParaRPr lang="zh-CN" altLang="en-US" sz="2625" b="1">
              <a:solidFill>
                <a:schemeClr val="bg1"/>
              </a:solidFill>
              <a:latin typeface="Arial" panose="020B0604020202020204" pitchFamily="34" charset="0"/>
              <a:ea typeface="宋体" panose="02010600030101010101" pitchFamily="2" charset="-122"/>
            </a:endParaRPr>
          </a:p>
          <a:p>
            <a:r>
              <a:rPr lang="en-US" altLang="zh-CN" sz="2400" b="1">
                <a:solidFill>
                  <a:schemeClr val="bg1"/>
                </a:solidFill>
                <a:latin typeface="楷体_GB2312" pitchFamily="1" charset="-122"/>
                <a:ea typeface="楷体_GB2312" pitchFamily="1" charset="-122"/>
              </a:rPr>
              <a:t>A   B </a:t>
            </a:r>
            <a:r>
              <a:rPr lang="zh-CN" altLang="en-US" sz="2400" b="1">
                <a:solidFill>
                  <a:schemeClr val="bg1"/>
                </a:solidFill>
                <a:latin typeface="楷体_GB2312" pitchFamily="1" charset="-122"/>
                <a:ea typeface="楷体_GB2312" pitchFamily="1" charset="-122"/>
              </a:rPr>
              <a:t>等价于﹁</a:t>
            </a:r>
            <a:r>
              <a:rPr lang="en-US" altLang="zh-CN" sz="2400" b="1">
                <a:solidFill>
                  <a:schemeClr val="bg1"/>
                </a:solidFill>
                <a:latin typeface="楷体_GB2312" pitchFamily="1" charset="-122"/>
                <a:ea typeface="楷体_GB2312" pitchFamily="1" charset="-122"/>
              </a:rPr>
              <a:t>B   </a:t>
            </a:r>
            <a:r>
              <a:rPr lang="zh-CN" altLang="en-US" sz="2400" b="1">
                <a:solidFill>
                  <a:schemeClr val="bg1"/>
                </a:solidFill>
                <a:latin typeface="楷体_GB2312" pitchFamily="1" charset="-122"/>
                <a:ea typeface="楷体_GB2312" pitchFamily="1" charset="-122"/>
              </a:rPr>
              <a:t>﹁</a:t>
            </a:r>
            <a:r>
              <a:rPr lang="en-US" altLang="zh-CN" sz="2400" b="1">
                <a:solidFill>
                  <a:schemeClr val="bg1"/>
                </a:solidFill>
                <a:latin typeface="楷体_GB2312" pitchFamily="1" charset="-122"/>
                <a:ea typeface="楷体_GB2312" pitchFamily="1" charset="-122"/>
              </a:rPr>
              <a:t>A</a:t>
            </a:r>
          </a:p>
          <a:p>
            <a:r>
              <a:rPr lang="zh-CN" altLang="en-US" sz="2400" b="1">
                <a:solidFill>
                  <a:schemeClr val="bg1"/>
                </a:solidFill>
                <a:latin typeface="楷体_GB2312" pitchFamily="1" charset="-122"/>
                <a:ea typeface="楷体_GB2312" pitchFamily="1" charset="-122"/>
              </a:rPr>
              <a:t>例如：如果天下雨，那么地就湿。等价于</a:t>
            </a:r>
          </a:p>
          <a:p>
            <a:r>
              <a:rPr lang="zh-CN" altLang="en-US" sz="2400" b="1">
                <a:solidFill>
                  <a:schemeClr val="bg1"/>
                </a:solidFill>
                <a:latin typeface="楷体_GB2312" pitchFamily="1" charset="-122"/>
                <a:ea typeface="楷体_GB2312" pitchFamily="1" charset="-122"/>
              </a:rPr>
              <a:t>如果地没有湿，那么天就没有下雨。</a:t>
            </a:r>
          </a:p>
        </p:txBody>
      </p:sp>
      <p:sp>
        <p:nvSpPr>
          <p:cNvPr id="10244" name="直接连接符 11268"/>
          <p:cNvSpPr/>
          <p:nvPr/>
        </p:nvSpPr>
        <p:spPr>
          <a:xfrm>
            <a:off x="1638935" y="1885950"/>
            <a:ext cx="285750" cy="0"/>
          </a:xfrm>
          <a:prstGeom prst="line">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sp>
      <p:sp>
        <p:nvSpPr>
          <p:cNvPr id="10245" name="直接连接符 11269"/>
          <p:cNvSpPr/>
          <p:nvPr/>
        </p:nvSpPr>
        <p:spPr>
          <a:xfrm>
            <a:off x="3811270" y="1885950"/>
            <a:ext cx="285750" cy="0"/>
          </a:xfrm>
          <a:prstGeom prst="line">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图片 2"/>
          <p:cNvPicPr>
            <a:picLocks noChangeAspect="1"/>
          </p:cNvPicPr>
          <p:nvPr/>
        </p:nvPicPr>
        <p:blipFill>
          <a:blip r:embed="rId2" cstate="print"/>
          <a:srcRect b="5693"/>
          <a:stretch>
            <a:fillRect/>
          </a:stretch>
        </p:blipFill>
        <p:spPr>
          <a:xfrm>
            <a:off x="-1270" y="-18415"/>
            <a:ext cx="9147175" cy="5168265"/>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12289"/>
          <p:cNvSpPr txBox="1"/>
          <p:nvPr/>
        </p:nvSpPr>
        <p:spPr>
          <a:xfrm>
            <a:off x="1314450" y="457200"/>
            <a:ext cx="6515100" cy="1709420"/>
          </a:xfrm>
          <a:prstGeom prst="rect">
            <a:avLst/>
          </a:prstGeom>
          <a:noFill/>
          <a:ln w="9525">
            <a:noFill/>
          </a:ln>
        </p:spPr>
        <p:txBody>
          <a:bodyPr anchor="t">
            <a:spAutoFit/>
          </a:bodyPr>
          <a:lstStyle/>
          <a:p>
            <a:r>
              <a:rPr lang="zh-CN" altLang="en-US" sz="2625" b="1" dirty="0">
                <a:solidFill>
                  <a:schemeClr val="bg1"/>
                </a:solidFill>
                <a:latin typeface="Arial" panose="020B0604020202020204" pitchFamily="34" charset="0"/>
                <a:ea typeface="宋体" panose="02010600030101010101" pitchFamily="2" charset="-122"/>
              </a:rPr>
              <a:t>（2）</a:t>
            </a:r>
            <a:r>
              <a:rPr lang="zh-CN" altLang="en-US" sz="2625" b="1" dirty="0">
                <a:solidFill>
                  <a:srgbClr val="FF0000"/>
                </a:solidFill>
                <a:latin typeface="Arial" panose="020B0604020202020204" pitchFamily="34" charset="0"/>
                <a:ea typeface="宋体" panose="02010600030101010101" pitchFamily="2" charset="-122"/>
              </a:rPr>
              <a:t>德·摩根 等价命题</a:t>
            </a:r>
            <a:endParaRPr lang="zh-CN" altLang="en-US" sz="2625" b="1" dirty="0">
              <a:solidFill>
                <a:schemeClr val="bg1"/>
              </a:solidFill>
              <a:latin typeface="Arial" panose="020B0604020202020204" pitchFamily="34" charset="0"/>
              <a:ea typeface="宋体" panose="02010600030101010101" pitchFamily="2" charset="-122"/>
            </a:endParaRPr>
          </a:p>
          <a:p>
            <a:r>
              <a:rPr lang="zh-CN" altLang="en-US" sz="2625" b="1" dirty="0">
                <a:solidFill>
                  <a:schemeClr val="bg1"/>
                </a:solidFill>
                <a:latin typeface="Arial" panose="020B0604020202020204" pitchFamily="34" charset="0"/>
                <a:ea typeface="宋体" panose="02010600030101010101" pitchFamily="2" charset="-122"/>
              </a:rPr>
              <a:t>Ⅰ ﹁（A</a:t>
            </a:r>
            <a:r>
              <a:rPr lang="en-US" altLang="zh-CN" sz="2625" b="1" dirty="0">
                <a:solidFill>
                  <a:schemeClr val="bg1"/>
                </a:solidFill>
                <a:latin typeface="Arial" panose="020B0604020202020204" pitchFamily="34" charset="0"/>
                <a:ea typeface="宋体" panose="02010600030101010101" pitchFamily="2" charset="-122"/>
              </a:rPr>
              <a:t>∨</a:t>
            </a:r>
            <a:r>
              <a:rPr lang="zh-CN" altLang="en-US" sz="2625" b="1" dirty="0">
                <a:solidFill>
                  <a:schemeClr val="bg1"/>
                </a:solidFill>
                <a:latin typeface="Arial" panose="020B0604020202020204" pitchFamily="34" charset="0"/>
                <a:ea typeface="宋体" panose="02010600030101010101" pitchFamily="2" charset="-122"/>
              </a:rPr>
              <a:t>B）等价于﹁A∧ ﹁B</a:t>
            </a:r>
          </a:p>
          <a:p>
            <a:r>
              <a:rPr lang="zh-CN" altLang="en-US" sz="2625" b="1" dirty="0">
                <a:solidFill>
                  <a:schemeClr val="bg1"/>
                </a:solidFill>
                <a:latin typeface="Arial" panose="020B0604020202020204" pitchFamily="34" charset="0"/>
                <a:ea typeface="宋体" panose="02010600030101010101" pitchFamily="2" charset="-122"/>
              </a:rPr>
              <a:t>例：</a:t>
            </a:r>
            <a:r>
              <a:rPr lang="zh-CN" altLang="en-US" sz="2625" b="1" dirty="0">
                <a:solidFill>
                  <a:schemeClr val="bg1"/>
                </a:solidFill>
                <a:latin typeface="Arial" panose="020B0604020202020204" pitchFamily="34" charset="0"/>
                <a:ea typeface="楷体_GB2312" pitchFamily="1" charset="-122"/>
              </a:rPr>
              <a:t>我明天或后天去北京。其否定形式为：</a:t>
            </a:r>
          </a:p>
          <a:p>
            <a:r>
              <a:rPr lang="zh-CN" altLang="en-US" sz="2625" b="1" dirty="0">
                <a:solidFill>
                  <a:schemeClr val="bg1"/>
                </a:solidFill>
                <a:latin typeface="Arial" panose="020B0604020202020204" pitchFamily="34" charset="0"/>
                <a:ea typeface="楷体_GB2312" pitchFamily="1" charset="-122"/>
              </a:rPr>
              <a:t>我明天不去北京，并且我后天不去北京。</a:t>
            </a:r>
          </a:p>
        </p:txBody>
      </p:sp>
      <p:sp>
        <p:nvSpPr>
          <p:cNvPr id="11266" name="文本框 12290"/>
          <p:cNvSpPr txBox="1"/>
          <p:nvPr/>
        </p:nvSpPr>
        <p:spPr>
          <a:xfrm>
            <a:off x="1314450" y="2514600"/>
            <a:ext cx="6515100" cy="1709420"/>
          </a:xfrm>
          <a:prstGeom prst="rect">
            <a:avLst/>
          </a:prstGeom>
          <a:noFill/>
          <a:ln w="9525">
            <a:noFill/>
          </a:ln>
        </p:spPr>
        <p:txBody>
          <a:bodyPr anchor="t">
            <a:spAutoFit/>
          </a:bodyPr>
          <a:lstStyle/>
          <a:p>
            <a:r>
              <a:rPr lang="zh-CN" altLang="en-US" sz="2625" b="1" dirty="0">
                <a:solidFill>
                  <a:schemeClr val="bg1"/>
                </a:solidFill>
                <a:latin typeface="Arial" panose="020B0604020202020204" pitchFamily="34" charset="0"/>
                <a:ea typeface="宋体" panose="02010600030101010101" pitchFamily="2" charset="-122"/>
              </a:rPr>
              <a:t>（3）</a:t>
            </a:r>
            <a:r>
              <a:rPr lang="zh-CN" altLang="en-US" sz="2625" b="1" dirty="0">
                <a:solidFill>
                  <a:srgbClr val="FF0000"/>
                </a:solidFill>
                <a:latin typeface="Arial" panose="020B0604020202020204" pitchFamily="34" charset="0"/>
                <a:ea typeface="宋体" panose="02010600030101010101" pitchFamily="2" charset="-122"/>
              </a:rPr>
              <a:t>德·摩根 等价命题</a:t>
            </a:r>
            <a:endParaRPr lang="zh-CN" altLang="en-US" sz="2625" b="1" dirty="0">
              <a:solidFill>
                <a:schemeClr val="bg1"/>
              </a:solidFill>
              <a:latin typeface="Arial" panose="020B0604020202020204" pitchFamily="34" charset="0"/>
              <a:ea typeface="宋体" panose="02010600030101010101" pitchFamily="2" charset="-122"/>
            </a:endParaRPr>
          </a:p>
          <a:p>
            <a:r>
              <a:rPr lang="zh-CN" altLang="en-US" sz="2625" b="1" dirty="0">
                <a:solidFill>
                  <a:schemeClr val="bg1"/>
                </a:solidFill>
                <a:latin typeface="Arial" panose="020B0604020202020204" pitchFamily="34" charset="0"/>
                <a:ea typeface="宋体" panose="02010600030101010101" pitchFamily="2" charset="-122"/>
              </a:rPr>
              <a:t>Ⅱ ﹁（A ∧</a:t>
            </a:r>
            <a:r>
              <a:rPr lang="zh-CN" altLang="en-US" sz="2625" dirty="0">
                <a:solidFill>
                  <a:schemeClr val="bg1"/>
                </a:solidFill>
                <a:latin typeface="Arial" panose="020B0604020202020204" pitchFamily="34" charset="0"/>
                <a:ea typeface="宋体" panose="02010600030101010101" pitchFamily="2" charset="-122"/>
              </a:rPr>
              <a:t> </a:t>
            </a:r>
            <a:r>
              <a:rPr lang="zh-CN" altLang="en-US" sz="2625" b="1" dirty="0">
                <a:solidFill>
                  <a:schemeClr val="bg1"/>
                </a:solidFill>
                <a:latin typeface="Arial" panose="020B0604020202020204" pitchFamily="34" charset="0"/>
                <a:ea typeface="宋体" panose="02010600030101010101" pitchFamily="2" charset="-122"/>
              </a:rPr>
              <a:t>B ）等价于﹁A </a:t>
            </a:r>
            <a:r>
              <a:rPr lang="en-US" altLang="zh-CN" sz="2625" b="1" dirty="0">
                <a:solidFill>
                  <a:schemeClr val="bg1"/>
                </a:solidFill>
                <a:latin typeface="Arial" panose="020B0604020202020204" pitchFamily="34" charset="0"/>
                <a:ea typeface="宋体" panose="02010600030101010101" pitchFamily="2" charset="-122"/>
              </a:rPr>
              <a:t>∨</a:t>
            </a:r>
            <a:r>
              <a:rPr lang="zh-CN" altLang="en-US" sz="2625" b="1" dirty="0">
                <a:solidFill>
                  <a:schemeClr val="bg1"/>
                </a:solidFill>
                <a:latin typeface="Arial" panose="020B0604020202020204" pitchFamily="34" charset="0"/>
                <a:ea typeface="宋体" panose="02010600030101010101" pitchFamily="2" charset="-122"/>
              </a:rPr>
              <a:t> ﹁B</a:t>
            </a:r>
          </a:p>
          <a:p>
            <a:r>
              <a:rPr lang="zh-CN" altLang="en-US" sz="2625" b="1" dirty="0">
                <a:solidFill>
                  <a:schemeClr val="bg1"/>
                </a:solidFill>
                <a:latin typeface="Arial" panose="020B0604020202020204" pitchFamily="34" charset="0"/>
                <a:ea typeface="宋体" panose="02010600030101010101" pitchFamily="2" charset="-122"/>
              </a:rPr>
              <a:t>例：</a:t>
            </a:r>
            <a:r>
              <a:rPr lang="zh-CN" altLang="en-US" sz="2625" b="1" dirty="0">
                <a:solidFill>
                  <a:schemeClr val="bg1"/>
                </a:solidFill>
                <a:latin typeface="Arial" panose="020B0604020202020204" pitchFamily="34" charset="0"/>
                <a:ea typeface="楷体_GB2312" pitchFamily="1" charset="-122"/>
              </a:rPr>
              <a:t>我明天和后天都去北京。否定形式为：</a:t>
            </a:r>
          </a:p>
          <a:p>
            <a:r>
              <a:rPr lang="zh-CN" altLang="en-US" sz="2625" b="1" dirty="0">
                <a:solidFill>
                  <a:schemeClr val="bg1"/>
                </a:solidFill>
                <a:latin typeface="Arial" panose="020B0604020202020204" pitchFamily="34" charset="0"/>
                <a:ea typeface="楷体_GB2312" pitchFamily="1" charset="-122"/>
              </a:rPr>
              <a:t>我明天不去北京，或者我后天不去北京。</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13313"/>
          <p:cNvSpPr txBox="1"/>
          <p:nvPr/>
        </p:nvSpPr>
        <p:spPr>
          <a:xfrm>
            <a:off x="3486150" y="114300"/>
            <a:ext cx="1943100" cy="553085"/>
          </a:xfrm>
          <a:prstGeom prst="rect">
            <a:avLst/>
          </a:prstGeom>
          <a:noFill/>
          <a:ln w="9525">
            <a:noFill/>
          </a:ln>
        </p:spPr>
        <p:txBody>
          <a:bodyPr anchor="t">
            <a:spAutoFit/>
          </a:bodyPr>
          <a:lstStyle/>
          <a:p>
            <a:pPr>
              <a:spcBef>
                <a:spcPct val="50000"/>
              </a:spcBef>
            </a:pPr>
            <a:r>
              <a:rPr lang="zh-CN" altLang="en-US" sz="3000" b="1">
                <a:solidFill>
                  <a:schemeClr val="bg1"/>
                </a:solidFill>
                <a:latin typeface="Arial" panose="020B0604020202020204" pitchFamily="34" charset="0"/>
                <a:ea typeface="汉鼎简行书" panose="02010609000101010101" pitchFamily="1" charset="-122"/>
              </a:rPr>
              <a:t>理论概述</a:t>
            </a:r>
          </a:p>
        </p:txBody>
      </p:sp>
      <p:sp>
        <p:nvSpPr>
          <p:cNvPr id="12290" name="文本框 13314"/>
          <p:cNvSpPr txBox="1"/>
          <p:nvPr/>
        </p:nvSpPr>
        <p:spPr>
          <a:xfrm>
            <a:off x="1543050" y="628650"/>
            <a:ext cx="3543300" cy="506730"/>
          </a:xfrm>
          <a:prstGeom prst="rect">
            <a:avLst/>
          </a:prstGeom>
          <a:noFill/>
          <a:ln w="9525">
            <a:noFill/>
          </a:ln>
        </p:spPr>
        <p:txBody>
          <a:bodyPr anchor="t">
            <a:spAutoFit/>
          </a:bodyPr>
          <a:lstStyle/>
          <a:p>
            <a:pPr>
              <a:spcBef>
                <a:spcPct val="50000"/>
              </a:spcBef>
            </a:pPr>
            <a:r>
              <a:rPr lang="en-US" altLang="zh-CN" sz="2700" b="1">
                <a:solidFill>
                  <a:schemeClr val="bg1"/>
                </a:solidFill>
                <a:latin typeface="Arial" panose="020B0604020202020204" pitchFamily="34" charset="0"/>
                <a:ea typeface="宋体" panose="02010600030101010101" pitchFamily="2" charset="-122"/>
              </a:rPr>
              <a:t>4</a:t>
            </a:r>
            <a:r>
              <a:rPr lang="zh-CN" altLang="en-US" sz="2700" b="1">
                <a:solidFill>
                  <a:schemeClr val="bg1"/>
                </a:solidFill>
                <a:latin typeface="Arial" panose="020B0604020202020204" pitchFamily="34" charset="0"/>
                <a:ea typeface="宋体" panose="02010600030101010101" pitchFamily="2" charset="-122"/>
              </a:rPr>
              <a:t>、三个基本关系</a:t>
            </a:r>
          </a:p>
        </p:txBody>
      </p:sp>
      <p:sp>
        <p:nvSpPr>
          <p:cNvPr id="12291" name="文本框 13315"/>
          <p:cNvSpPr txBox="1"/>
          <p:nvPr/>
        </p:nvSpPr>
        <p:spPr>
          <a:xfrm>
            <a:off x="1314450" y="1428750"/>
            <a:ext cx="6515100" cy="2923540"/>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1</a:t>
            </a:r>
            <a:r>
              <a:rPr lang="zh-CN" altLang="en-US" sz="2625" b="1">
                <a:solidFill>
                  <a:schemeClr val="bg1"/>
                </a:solidFill>
                <a:latin typeface="Arial" panose="020B0604020202020204" pitchFamily="34" charset="0"/>
                <a:ea typeface="宋体" panose="02010600030101010101" pitchFamily="2" charset="-122"/>
              </a:rPr>
              <a:t>）</a:t>
            </a:r>
            <a:r>
              <a:rPr lang="zh-CN" altLang="en-US" sz="2625" b="1">
                <a:solidFill>
                  <a:srgbClr val="FF0000"/>
                </a:solidFill>
                <a:latin typeface="Arial" panose="020B0604020202020204" pitchFamily="34" charset="0"/>
                <a:ea typeface="宋体" panose="02010600030101010101" pitchFamily="2" charset="-122"/>
              </a:rPr>
              <a:t>矛盾关系</a:t>
            </a:r>
            <a:endParaRPr lang="zh-CN" altLang="en-US" sz="2625" b="1">
              <a:solidFill>
                <a:schemeClr val="bg1"/>
              </a:solidFill>
              <a:latin typeface="Arial" panose="020B0604020202020204" pitchFamily="34" charset="0"/>
              <a:ea typeface="宋体" panose="02010600030101010101" pitchFamily="2" charset="-122"/>
            </a:endParaRPr>
          </a:p>
          <a:p>
            <a:r>
              <a:rPr lang="zh-CN" altLang="en-US" sz="2625" b="1">
                <a:solidFill>
                  <a:schemeClr val="bg1"/>
                </a:solidFill>
                <a:latin typeface="Arial" panose="020B0604020202020204" pitchFamily="34" charset="0"/>
                <a:ea typeface="楷体_GB2312" pitchFamily="1" charset="-122"/>
              </a:rPr>
              <a:t>矛盾关系，指两个命题非此即彼的关系，二者已经穷尽了所在集合的全部外延，故此，</a:t>
            </a:r>
            <a:r>
              <a:rPr lang="zh-CN" altLang="en-US" sz="2625" b="1">
                <a:solidFill>
                  <a:srgbClr val="FF0000"/>
                </a:solidFill>
                <a:latin typeface="Arial" panose="020B0604020202020204" pitchFamily="34" charset="0"/>
                <a:ea typeface="楷体_GB2312" pitchFamily="1" charset="-122"/>
              </a:rPr>
              <a:t>必定为一真一假</a:t>
            </a:r>
            <a:r>
              <a:rPr lang="zh-CN" altLang="en-US" sz="2625" b="1">
                <a:solidFill>
                  <a:schemeClr val="bg1"/>
                </a:solidFill>
                <a:latin typeface="Arial" panose="020B0604020202020204" pitchFamily="34" charset="0"/>
                <a:ea typeface="楷体_GB2312" pitchFamily="1" charset="-122"/>
              </a:rPr>
              <a:t>。</a:t>
            </a:r>
          </a:p>
          <a:p>
            <a:r>
              <a:rPr lang="zh-CN" altLang="en-US" sz="2625" b="1">
                <a:solidFill>
                  <a:schemeClr val="bg1"/>
                </a:solidFill>
                <a:latin typeface="Arial" panose="020B0604020202020204" pitchFamily="34" charset="0"/>
                <a:ea typeface="楷体_GB2312" pitchFamily="1" charset="-122"/>
              </a:rPr>
              <a:t>例如：生</a:t>
            </a:r>
            <a:r>
              <a:rPr lang="en-US" altLang="zh-CN" sz="2625" b="1">
                <a:solidFill>
                  <a:schemeClr val="bg1"/>
                </a:solidFill>
                <a:latin typeface="Arial" panose="020B0604020202020204" pitchFamily="34" charset="0"/>
                <a:ea typeface="楷体_GB2312" pitchFamily="1" charset="-122"/>
              </a:rPr>
              <a:t>——</a:t>
            </a:r>
            <a:r>
              <a:rPr lang="zh-CN" altLang="en-US" sz="2625" b="1">
                <a:solidFill>
                  <a:schemeClr val="bg1"/>
                </a:solidFill>
                <a:latin typeface="Arial" panose="020B0604020202020204" pitchFamily="34" charset="0"/>
                <a:ea typeface="楷体_GB2312" pitchFamily="1" charset="-122"/>
              </a:rPr>
              <a:t>死</a:t>
            </a:r>
          </a:p>
          <a:p>
            <a:r>
              <a:rPr lang="zh-CN" altLang="en-US" sz="2625" b="1">
                <a:solidFill>
                  <a:schemeClr val="bg1"/>
                </a:solidFill>
                <a:latin typeface="Arial" panose="020B0604020202020204" pitchFamily="34" charset="0"/>
                <a:ea typeface="楷体_GB2312" pitchFamily="1" charset="-122"/>
              </a:rPr>
              <a:t>           对</a:t>
            </a:r>
            <a:r>
              <a:rPr lang="en-US" altLang="zh-CN" sz="2625" b="1">
                <a:solidFill>
                  <a:schemeClr val="bg1"/>
                </a:solidFill>
                <a:latin typeface="Arial" panose="020B0604020202020204" pitchFamily="34" charset="0"/>
                <a:ea typeface="楷体_GB2312" pitchFamily="1" charset="-122"/>
              </a:rPr>
              <a:t>——</a:t>
            </a:r>
            <a:r>
              <a:rPr lang="zh-CN" altLang="en-US" sz="2625" b="1">
                <a:solidFill>
                  <a:schemeClr val="bg1"/>
                </a:solidFill>
                <a:latin typeface="Arial" panose="020B0604020202020204" pitchFamily="34" charset="0"/>
                <a:ea typeface="楷体_GB2312" pitchFamily="1" charset="-122"/>
              </a:rPr>
              <a:t>错</a:t>
            </a:r>
          </a:p>
          <a:p>
            <a:r>
              <a:rPr lang="zh-CN" altLang="en-US" sz="2625" b="1">
                <a:solidFill>
                  <a:schemeClr val="bg1"/>
                </a:solidFill>
                <a:latin typeface="Arial" panose="020B0604020202020204" pitchFamily="34" charset="0"/>
                <a:ea typeface="楷体_GB2312" pitchFamily="1" charset="-122"/>
              </a:rPr>
              <a:t>           男</a:t>
            </a:r>
            <a:r>
              <a:rPr lang="en-US" altLang="zh-CN" sz="2625" b="1">
                <a:solidFill>
                  <a:schemeClr val="bg1"/>
                </a:solidFill>
                <a:latin typeface="Arial" panose="020B0604020202020204" pitchFamily="34" charset="0"/>
                <a:ea typeface="楷体_GB2312" pitchFamily="1" charset="-122"/>
              </a:rPr>
              <a:t>——</a:t>
            </a:r>
            <a:r>
              <a:rPr lang="zh-CN" altLang="en-US" sz="2625" b="1">
                <a:solidFill>
                  <a:schemeClr val="bg1"/>
                </a:solidFill>
                <a:latin typeface="Arial" panose="020B0604020202020204" pitchFamily="34" charset="0"/>
                <a:ea typeface="楷体_GB2312" pitchFamily="1" charset="-122"/>
              </a:rPr>
              <a:t>女</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14337"/>
          <p:cNvSpPr txBox="1"/>
          <p:nvPr/>
        </p:nvSpPr>
        <p:spPr>
          <a:xfrm>
            <a:off x="1314450" y="57150"/>
            <a:ext cx="6515100" cy="4946650"/>
          </a:xfrm>
          <a:prstGeom prst="rect">
            <a:avLst/>
          </a:prstGeom>
          <a:noFill/>
          <a:ln w="9525">
            <a:noFill/>
          </a:ln>
        </p:spPr>
        <p:txBody>
          <a:bodyPr anchor="t">
            <a:spAutoFit/>
          </a:bodyPr>
          <a:lstStyle/>
          <a:p>
            <a:r>
              <a:rPr lang="zh-CN" altLang="en-US" sz="2625" b="1" dirty="0">
                <a:solidFill>
                  <a:schemeClr val="bg1"/>
                </a:solidFill>
                <a:latin typeface="Arial" panose="020B0604020202020204" pitchFamily="34" charset="0"/>
                <a:ea typeface="宋体" panose="02010600030101010101" pitchFamily="2" charset="-122"/>
              </a:rPr>
              <a:t>（</a:t>
            </a:r>
            <a:r>
              <a:rPr lang="en-US" altLang="zh-CN" sz="2625" b="1" dirty="0">
                <a:solidFill>
                  <a:schemeClr val="bg1"/>
                </a:solidFill>
                <a:latin typeface="Arial" panose="020B0604020202020204" pitchFamily="34" charset="0"/>
                <a:ea typeface="宋体" panose="02010600030101010101" pitchFamily="2" charset="-122"/>
              </a:rPr>
              <a:t>2</a:t>
            </a:r>
            <a:r>
              <a:rPr lang="zh-CN" altLang="en-US" sz="2625" b="1" dirty="0">
                <a:solidFill>
                  <a:schemeClr val="bg1"/>
                </a:solidFill>
                <a:latin typeface="Arial" panose="020B0604020202020204" pitchFamily="34" charset="0"/>
                <a:ea typeface="宋体" panose="02010600030101010101" pitchFamily="2" charset="-122"/>
              </a:rPr>
              <a:t>）</a:t>
            </a:r>
            <a:r>
              <a:rPr lang="zh-CN" altLang="en-US" sz="2625" b="1" dirty="0">
                <a:solidFill>
                  <a:srgbClr val="FF0000"/>
                </a:solidFill>
                <a:latin typeface="Arial" panose="020B0604020202020204" pitchFamily="34" charset="0"/>
                <a:ea typeface="宋体" panose="02010600030101010101" pitchFamily="2" charset="-122"/>
              </a:rPr>
              <a:t>反对关系</a:t>
            </a:r>
            <a:endParaRPr lang="zh-CN" altLang="en-US" sz="2625" b="1" dirty="0">
              <a:solidFill>
                <a:schemeClr val="bg1"/>
              </a:solidFill>
              <a:latin typeface="Arial" panose="020B0604020202020204" pitchFamily="34" charset="0"/>
              <a:ea typeface="宋体" panose="02010600030101010101" pitchFamily="2" charset="-122"/>
            </a:endParaRPr>
          </a:p>
          <a:p>
            <a:r>
              <a:rPr lang="zh-CN" altLang="en-US" sz="2625" b="1" dirty="0">
                <a:solidFill>
                  <a:schemeClr val="bg1"/>
                </a:solidFill>
                <a:latin typeface="Arial" panose="020B0604020202020204" pitchFamily="34" charset="0"/>
                <a:ea typeface="楷体_GB2312" pitchFamily="1" charset="-122"/>
              </a:rPr>
              <a:t>反对关系，指两个命题</a:t>
            </a:r>
            <a:r>
              <a:rPr lang="zh-CN" altLang="en-US" sz="2625" b="1" dirty="0">
                <a:solidFill>
                  <a:srgbClr val="FF0000"/>
                </a:solidFill>
                <a:latin typeface="Arial" panose="020B0604020202020204" pitchFamily="34" charset="0"/>
                <a:ea typeface="楷体_GB2312" pitchFamily="1" charset="-122"/>
              </a:rPr>
              <a:t>不能同时成立</a:t>
            </a:r>
            <a:r>
              <a:rPr lang="zh-CN" altLang="en-US" sz="2625" b="1" dirty="0">
                <a:solidFill>
                  <a:schemeClr val="bg1"/>
                </a:solidFill>
                <a:latin typeface="Arial" panose="020B0604020202020204" pitchFamily="34" charset="0"/>
                <a:ea typeface="楷体_GB2312" pitchFamily="1" charset="-122"/>
              </a:rPr>
              <a:t>的关系，二者未能穷尽所在集合的全部外延， 故此，</a:t>
            </a:r>
            <a:r>
              <a:rPr lang="zh-CN" altLang="en-US" sz="2625" b="1" dirty="0">
                <a:solidFill>
                  <a:srgbClr val="FF0000"/>
                </a:solidFill>
                <a:latin typeface="Arial" panose="020B0604020202020204" pitchFamily="34" charset="0"/>
                <a:ea typeface="楷体_GB2312" pitchFamily="1" charset="-122"/>
              </a:rPr>
              <a:t>可以同假，不能同真</a:t>
            </a:r>
            <a:r>
              <a:rPr lang="zh-CN" altLang="en-US" sz="2625" b="1" dirty="0">
                <a:solidFill>
                  <a:schemeClr val="bg1"/>
                </a:solidFill>
                <a:latin typeface="Arial" panose="020B0604020202020204" pitchFamily="34" charset="0"/>
                <a:ea typeface="楷体_GB2312" pitchFamily="1" charset="-122"/>
              </a:rPr>
              <a:t>。</a:t>
            </a:r>
          </a:p>
          <a:p>
            <a:r>
              <a:rPr lang="zh-CN" altLang="en-US" sz="2625" b="1" dirty="0">
                <a:solidFill>
                  <a:schemeClr val="bg1"/>
                </a:solidFill>
                <a:latin typeface="Arial" panose="020B0604020202020204" pitchFamily="34" charset="0"/>
                <a:ea typeface="楷体_GB2312" pitchFamily="1" charset="-122"/>
              </a:rPr>
              <a:t>例如：黑</a:t>
            </a:r>
            <a:r>
              <a:rPr lang="en-US" altLang="zh-CN" sz="2625" b="1" dirty="0">
                <a:solidFill>
                  <a:schemeClr val="bg1"/>
                </a:solidFill>
                <a:latin typeface="Arial" panose="020B0604020202020204" pitchFamily="34" charset="0"/>
                <a:ea typeface="楷体_GB2312" pitchFamily="1" charset="-122"/>
              </a:rPr>
              <a:t>——</a:t>
            </a:r>
            <a:r>
              <a:rPr lang="zh-CN" altLang="en-US" sz="2625" b="1" dirty="0">
                <a:solidFill>
                  <a:schemeClr val="bg1"/>
                </a:solidFill>
                <a:latin typeface="Arial" panose="020B0604020202020204" pitchFamily="34" charset="0"/>
                <a:ea typeface="楷体_GB2312" pitchFamily="1" charset="-122"/>
              </a:rPr>
              <a:t>白     苦</a:t>
            </a:r>
            <a:r>
              <a:rPr lang="en-US" altLang="zh-CN" sz="2625" b="1" dirty="0">
                <a:solidFill>
                  <a:schemeClr val="bg1"/>
                </a:solidFill>
                <a:latin typeface="Arial" panose="020B0604020202020204" pitchFamily="34" charset="0"/>
                <a:ea typeface="楷体_GB2312" pitchFamily="1" charset="-122"/>
              </a:rPr>
              <a:t>——</a:t>
            </a:r>
            <a:r>
              <a:rPr lang="zh-CN" altLang="en-US" sz="2625" b="1" dirty="0">
                <a:solidFill>
                  <a:schemeClr val="bg1"/>
                </a:solidFill>
                <a:latin typeface="Arial" panose="020B0604020202020204" pitchFamily="34" charset="0"/>
                <a:ea typeface="楷体_GB2312" pitchFamily="1" charset="-122"/>
              </a:rPr>
              <a:t>甜       左</a:t>
            </a:r>
            <a:r>
              <a:rPr lang="en-US" altLang="zh-CN" sz="2625" b="1" dirty="0">
                <a:solidFill>
                  <a:schemeClr val="bg1"/>
                </a:solidFill>
                <a:latin typeface="Arial" panose="020B0604020202020204" pitchFamily="34" charset="0"/>
                <a:ea typeface="楷体_GB2312" pitchFamily="1" charset="-122"/>
              </a:rPr>
              <a:t>——</a:t>
            </a:r>
            <a:r>
              <a:rPr lang="zh-CN" altLang="en-US" sz="2625" b="1" dirty="0">
                <a:solidFill>
                  <a:schemeClr val="bg1"/>
                </a:solidFill>
                <a:latin typeface="Arial" panose="020B0604020202020204" pitchFamily="34" charset="0"/>
                <a:ea typeface="楷体_GB2312" pitchFamily="1" charset="-122"/>
              </a:rPr>
              <a:t>右</a:t>
            </a:r>
          </a:p>
          <a:p>
            <a:endParaRPr lang="zh-CN" altLang="en-US" sz="2625" b="1" dirty="0">
              <a:solidFill>
                <a:schemeClr val="bg1"/>
              </a:solidFill>
              <a:latin typeface="Arial" panose="020B0604020202020204" pitchFamily="34" charset="0"/>
              <a:ea typeface="楷体_GB2312" pitchFamily="1" charset="-122"/>
            </a:endParaRPr>
          </a:p>
          <a:p>
            <a:r>
              <a:rPr lang="zh-CN" altLang="en-US" sz="2625" b="1" dirty="0">
                <a:solidFill>
                  <a:schemeClr val="bg1"/>
                </a:solidFill>
                <a:latin typeface="Arial" panose="020B0604020202020204" pitchFamily="34" charset="0"/>
                <a:ea typeface="楷体_GB2312" pitchFamily="1" charset="-122"/>
              </a:rPr>
              <a:t>上反对关系，全称命题与其否命题之间。</a:t>
            </a:r>
          </a:p>
          <a:p>
            <a:r>
              <a:rPr lang="zh-CN" altLang="en-US" sz="2625" b="1" dirty="0">
                <a:solidFill>
                  <a:schemeClr val="bg1"/>
                </a:solidFill>
                <a:latin typeface="Arial" panose="020B0604020202020204" pitchFamily="34" charset="0"/>
                <a:ea typeface="楷体_GB2312" pitchFamily="1" charset="-122"/>
              </a:rPr>
              <a:t>例：所有人都会使用计算机</a:t>
            </a:r>
            <a:r>
              <a:rPr lang="en-US" altLang="zh-CN" sz="2625" b="1" dirty="0">
                <a:solidFill>
                  <a:schemeClr val="bg1"/>
                </a:solidFill>
                <a:latin typeface="Arial" panose="020B0604020202020204" pitchFamily="34" charset="0"/>
                <a:ea typeface="楷体_GB2312" pitchFamily="1" charset="-122"/>
              </a:rPr>
              <a:t>VS</a:t>
            </a:r>
            <a:r>
              <a:rPr lang="zh-CN" altLang="en-US" sz="2625" b="1" dirty="0">
                <a:solidFill>
                  <a:schemeClr val="bg1"/>
                </a:solidFill>
                <a:latin typeface="Arial" panose="020B0604020202020204" pitchFamily="34" charset="0"/>
                <a:ea typeface="楷体_GB2312" pitchFamily="1" charset="-122"/>
              </a:rPr>
              <a:t>所有人都不会使用计算机。</a:t>
            </a:r>
            <a:r>
              <a:rPr lang="zh-CN" altLang="en-US" sz="2625" b="1" dirty="0">
                <a:solidFill>
                  <a:srgbClr val="FF0000"/>
                </a:solidFill>
                <a:latin typeface="Arial" panose="020B0604020202020204" pitchFamily="34" charset="0"/>
                <a:ea typeface="楷体_GB2312" pitchFamily="1" charset="-122"/>
              </a:rPr>
              <a:t>（可以同假，不能同真）</a:t>
            </a:r>
            <a:endParaRPr lang="zh-CN" altLang="en-US" sz="2625" b="1" dirty="0">
              <a:solidFill>
                <a:schemeClr val="bg1"/>
              </a:solidFill>
              <a:latin typeface="Arial" panose="020B0604020202020204" pitchFamily="34" charset="0"/>
              <a:ea typeface="楷体_GB2312" pitchFamily="1" charset="-122"/>
            </a:endParaRPr>
          </a:p>
          <a:p>
            <a:r>
              <a:rPr lang="zh-CN" altLang="en-US" sz="2625" b="1" dirty="0">
                <a:solidFill>
                  <a:schemeClr val="bg1"/>
                </a:solidFill>
                <a:latin typeface="Arial" panose="020B0604020202020204" pitchFamily="34" charset="0"/>
                <a:ea typeface="楷体_GB2312" pitchFamily="1" charset="-122"/>
              </a:rPr>
              <a:t>下反对关系，特称命题与其否命题之间。</a:t>
            </a:r>
          </a:p>
          <a:p>
            <a:r>
              <a:rPr lang="zh-CN" altLang="en-US" sz="2625" b="1" dirty="0">
                <a:solidFill>
                  <a:schemeClr val="bg1"/>
                </a:solidFill>
                <a:latin typeface="Arial" panose="020B0604020202020204" pitchFamily="34" charset="0"/>
                <a:ea typeface="楷体_GB2312" pitchFamily="1" charset="-122"/>
              </a:rPr>
              <a:t>例：有的人会使用计算机</a:t>
            </a:r>
            <a:r>
              <a:rPr lang="en-US" altLang="zh-CN" sz="2625" b="1" dirty="0">
                <a:solidFill>
                  <a:schemeClr val="bg1"/>
                </a:solidFill>
                <a:latin typeface="Arial" panose="020B0604020202020204" pitchFamily="34" charset="0"/>
                <a:ea typeface="楷体_GB2312" pitchFamily="1" charset="-122"/>
              </a:rPr>
              <a:t>VS</a:t>
            </a:r>
            <a:r>
              <a:rPr lang="zh-CN" altLang="en-US" sz="2625" b="1" dirty="0">
                <a:solidFill>
                  <a:schemeClr val="bg1"/>
                </a:solidFill>
                <a:latin typeface="Arial" panose="020B0604020202020204" pitchFamily="34" charset="0"/>
                <a:ea typeface="楷体_GB2312" pitchFamily="1" charset="-122"/>
              </a:rPr>
              <a:t>有的人不会使用计算机。</a:t>
            </a:r>
            <a:r>
              <a:rPr lang="zh-CN" altLang="en-US" sz="2625" b="1" dirty="0">
                <a:solidFill>
                  <a:srgbClr val="FF0000"/>
                </a:solidFill>
                <a:latin typeface="Arial" panose="020B0604020202020204" pitchFamily="34" charset="0"/>
                <a:ea typeface="楷体_GB2312" pitchFamily="1" charset="-122"/>
              </a:rPr>
              <a:t>（可以同真，不能同假）</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15361"/>
          <p:cNvSpPr txBox="1"/>
          <p:nvPr/>
        </p:nvSpPr>
        <p:spPr>
          <a:xfrm>
            <a:off x="1314450" y="685800"/>
            <a:ext cx="6515100" cy="1304925"/>
          </a:xfrm>
          <a:prstGeom prst="rect">
            <a:avLst/>
          </a:prstGeom>
          <a:noFill/>
          <a:ln w="9525">
            <a:noFill/>
          </a:ln>
        </p:spPr>
        <p:txBody>
          <a:bodyPr anchor="t">
            <a:spAutoFit/>
          </a:bodyPr>
          <a:lstStyle/>
          <a:p>
            <a:r>
              <a:rPr lang="zh-CN" altLang="en-US" sz="2625" b="1">
                <a:solidFill>
                  <a:schemeClr val="bg1"/>
                </a:solidFill>
                <a:latin typeface="Arial" panose="020B0604020202020204" pitchFamily="34" charset="0"/>
                <a:ea typeface="宋体" panose="02010600030101010101" pitchFamily="2" charset="-122"/>
              </a:rPr>
              <a:t>（</a:t>
            </a:r>
            <a:r>
              <a:rPr lang="en-US" altLang="zh-CN" sz="2625" b="1">
                <a:solidFill>
                  <a:schemeClr val="bg1"/>
                </a:solidFill>
                <a:latin typeface="Arial" panose="020B0604020202020204" pitchFamily="34" charset="0"/>
                <a:ea typeface="宋体" panose="02010600030101010101" pitchFamily="2" charset="-122"/>
              </a:rPr>
              <a:t>3</a:t>
            </a:r>
            <a:r>
              <a:rPr lang="zh-CN" altLang="en-US" sz="2625" b="1">
                <a:solidFill>
                  <a:schemeClr val="bg1"/>
                </a:solidFill>
                <a:latin typeface="Arial" panose="020B0604020202020204" pitchFamily="34" charset="0"/>
                <a:ea typeface="宋体" panose="02010600030101010101" pitchFamily="2" charset="-122"/>
              </a:rPr>
              <a:t>）</a:t>
            </a:r>
            <a:r>
              <a:rPr lang="zh-CN" altLang="en-US" sz="2625" b="1">
                <a:solidFill>
                  <a:srgbClr val="FF0000"/>
                </a:solidFill>
                <a:latin typeface="Arial" panose="020B0604020202020204" pitchFamily="34" charset="0"/>
                <a:ea typeface="宋体" panose="02010600030101010101" pitchFamily="2" charset="-122"/>
              </a:rPr>
              <a:t>包容关系</a:t>
            </a:r>
            <a:endParaRPr lang="zh-CN" altLang="en-US" sz="2625" b="1">
              <a:solidFill>
                <a:schemeClr val="bg1"/>
              </a:solidFill>
              <a:latin typeface="Arial" panose="020B0604020202020204" pitchFamily="34" charset="0"/>
              <a:ea typeface="宋体" panose="02010600030101010101" pitchFamily="2" charset="-122"/>
            </a:endParaRPr>
          </a:p>
          <a:p>
            <a:r>
              <a:rPr lang="zh-CN" altLang="en-US" sz="2625" b="1">
                <a:solidFill>
                  <a:schemeClr val="bg1"/>
                </a:solidFill>
                <a:latin typeface="Arial" panose="020B0604020202020204" pitchFamily="34" charset="0"/>
                <a:ea typeface="楷体_GB2312" pitchFamily="1" charset="-122"/>
              </a:rPr>
              <a:t>包容关系，指两个命题</a:t>
            </a:r>
            <a:r>
              <a:rPr lang="en-US" altLang="zh-CN" sz="2625" b="1">
                <a:solidFill>
                  <a:schemeClr val="bg1"/>
                </a:solidFill>
                <a:latin typeface="Arial" panose="020B0604020202020204" pitchFamily="34" charset="0"/>
                <a:ea typeface="楷体_GB2312" pitchFamily="1" charset="-122"/>
              </a:rPr>
              <a:t>A/B</a:t>
            </a:r>
            <a:r>
              <a:rPr lang="zh-CN" altLang="en-US" sz="2625" b="1">
                <a:solidFill>
                  <a:schemeClr val="bg1"/>
                </a:solidFill>
                <a:latin typeface="Arial" panose="020B0604020202020204" pitchFamily="34" charset="0"/>
                <a:ea typeface="楷体_GB2312" pitchFamily="1" charset="-122"/>
              </a:rPr>
              <a:t>，存在：若</a:t>
            </a:r>
            <a:r>
              <a:rPr lang="en-US" altLang="zh-CN" sz="2625" b="1">
                <a:solidFill>
                  <a:schemeClr val="bg1"/>
                </a:solidFill>
                <a:latin typeface="Arial" panose="020B0604020202020204" pitchFamily="34" charset="0"/>
                <a:ea typeface="楷体_GB2312" pitchFamily="1" charset="-122"/>
              </a:rPr>
              <a:t>A</a:t>
            </a:r>
            <a:r>
              <a:rPr lang="zh-CN" altLang="en-US" sz="2625" b="1">
                <a:solidFill>
                  <a:schemeClr val="bg1"/>
                </a:solidFill>
                <a:latin typeface="Arial" panose="020B0604020202020204" pitchFamily="34" charset="0"/>
                <a:ea typeface="楷体_GB2312" pitchFamily="1" charset="-122"/>
              </a:rPr>
              <a:t>为真，则</a:t>
            </a:r>
            <a:r>
              <a:rPr lang="en-US" altLang="zh-CN" sz="2625" b="1">
                <a:solidFill>
                  <a:schemeClr val="bg1"/>
                </a:solidFill>
                <a:latin typeface="Arial" panose="020B0604020202020204" pitchFamily="34" charset="0"/>
                <a:ea typeface="楷体_GB2312" pitchFamily="1" charset="-122"/>
              </a:rPr>
              <a:t>B</a:t>
            </a:r>
            <a:r>
              <a:rPr lang="zh-CN" altLang="en-US" sz="2625" b="1">
                <a:solidFill>
                  <a:schemeClr val="bg1"/>
                </a:solidFill>
                <a:latin typeface="Arial" panose="020B0604020202020204" pitchFamily="34" charset="0"/>
                <a:ea typeface="楷体_GB2312" pitchFamily="1" charset="-122"/>
              </a:rPr>
              <a:t>为真。由此，能判断相关真假关系</a:t>
            </a:r>
          </a:p>
        </p:txBody>
      </p:sp>
      <p:sp>
        <p:nvSpPr>
          <p:cNvPr id="14338" name="文本框 15362"/>
          <p:cNvSpPr txBox="1"/>
          <p:nvPr/>
        </p:nvSpPr>
        <p:spPr>
          <a:xfrm>
            <a:off x="1428750" y="2228850"/>
            <a:ext cx="6400800" cy="2315210"/>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宋体" panose="02010600030101010101" pitchFamily="2" charset="-122"/>
              </a:rPr>
              <a:t>如果有</a:t>
            </a:r>
            <a:r>
              <a:rPr lang="en-US" altLang="zh-CN" sz="2625" b="1">
                <a:solidFill>
                  <a:schemeClr val="bg1"/>
                </a:solidFill>
                <a:latin typeface="Arial" panose="020B0604020202020204" pitchFamily="34" charset="0"/>
                <a:ea typeface="宋体" panose="02010600030101010101" pitchFamily="2" charset="-122"/>
              </a:rPr>
              <a:t>A      B</a:t>
            </a:r>
            <a:r>
              <a:rPr lang="zh-CN" altLang="en-US" sz="2625" b="1">
                <a:solidFill>
                  <a:schemeClr val="bg1"/>
                </a:solidFill>
                <a:latin typeface="Arial" panose="020B0604020202020204" pitchFamily="34" charset="0"/>
                <a:ea typeface="宋体" panose="02010600030101010101" pitchFamily="2" charset="-122"/>
              </a:rPr>
              <a:t>为前提的命题</a:t>
            </a:r>
          </a:p>
          <a:p>
            <a:pPr>
              <a:spcBef>
                <a:spcPct val="50000"/>
              </a:spcBef>
            </a:pPr>
            <a:r>
              <a:rPr lang="en-US" altLang="zh-CN" sz="2625" b="1">
                <a:solidFill>
                  <a:schemeClr val="bg1"/>
                </a:solidFill>
                <a:latin typeface="Arial" panose="020B0604020202020204" pitchFamily="34" charset="0"/>
                <a:ea typeface="宋体" panose="02010600030101010101" pitchFamily="2" charset="-122"/>
              </a:rPr>
              <a:t>Ⅰ</a:t>
            </a:r>
            <a:r>
              <a:rPr lang="zh-CN" altLang="en-US" sz="2625" b="1">
                <a:solidFill>
                  <a:schemeClr val="bg1"/>
                </a:solidFill>
                <a:latin typeface="Arial" panose="020B0604020202020204" pitchFamily="34" charset="0"/>
                <a:ea typeface="宋体" panose="02010600030101010101" pitchFamily="2" charset="-122"/>
              </a:rPr>
              <a:t>如果命题中只有一个为真，则</a:t>
            </a:r>
            <a:r>
              <a:rPr lang="en-US" altLang="zh-CN" sz="2625" b="1">
                <a:solidFill>
                  <a:schemeClr val="bg1"/>
                </a:solidFill>
                <a:latin typeface="Arial" panose="020B0604020202020204" pitchFamily="34" charset="0"/>
                <a:ea typeface="宋体" panose="02010600030101010101" pitchFamily="2" charset="-122"/>
              </a:rPr>
              <a:t>A</a:t>
            </a:r>
            <a:r>
              <a:rPr lang="zh-CN" altLang="en-US" sz="2625" b="1">
                <a:solidFill>
                  <a:schemeClr val="bg1"/>
                </a:solidFill>
                <a:latin typeface="Arial" panose="020B0604020202020204" pitchFamily="34" charset="0"/>
                <a:ea typeface="宋体" panose="02010600030101010101" pitchFamily="2" charset="-122"/>
              </a:rPr>
              <a:t>为假</a:t>
            </a:r>
          </a:p>
          <a:p>
            <a:pPr>
              <a:spcBef>
                <a:spcPct val="50000"/>
              </a:spcBef>
            </a:pPr>
            <a:r>
              <a:rPr lang="en-US" altLang="zh-CN" sz="2625" b="1">
                <a:solidFill>
                  <a:schemeClr val="bg1"/>
                </a:solidFill>
                <a:latin typeface="Arial" panose="020B0604020202020204" pitchFamily="34" charset="0"/>
                <a:ea typeface="宋体" panose="02010600030101010101" pitchFamily="2" charset="-122"/>
              </a:rPr>
              <a:t>Ⅱ</a:t>
            </a:r>
            <a:r>
              <a:rPr lang="zh-CN" altLang="en-US" sz="2625" b="1">
                <a:solidFill>
                  <a:schemeClr val="bg1"/>
                </a:solidFill>
                <a:latin typeface="Arial" panose="020B0604020202020204" pitchFamily="34" charset="0"/>
                <a:ea typeface="宋体" panose="02010600030101010101" pitchFamily="2" charset="-122"/>
              </a:rPr>
              <a:t>如果命题中只有一个为假，则</a:t>
            </a:r>
            <a:r>
              <a:rPr lang="en-US" altLang="zh-CN" sz="2625" b="1">
                <a:solidFill>
                  <a:schemeClr val="bg1"/>
                </a:solidFill>
                <a:latin typeface="Arial" panose="020B0604020202020204" pitchFamily="34" charset="0"/>
                <a:ea typeface="宋体" panose="02010600030101010101" pitchFamily="2" charset="-122"/>
              </a:rPr>
              <a:t>B</a:t>
            </a:r>
            <a:r>
              <a:rPr lang="zh-CN" altLang="en-US" sz="2625" b="1">
                <a:solidFill>
                  <a:schemeClr val="bg1"/>
                </a:solidFill>
                <a:latin typeface="Arial" panose="020B0604020202020204" pitchFamily="34" charset="0"/>
                <a:ea typeface="宋体" panose="02010600030101010101" pitchFamily="2" charset="-122"/>
              </a:rPr>
              <a:t>为真</a:t>
            </a:r>
          </a:p>
          <a:p>
            <a:pPr>
              <a:spcBef>
                <a:spcPct val="50000"/>
              </a:spcBef>
            </a:pPr>
            <a:r>
              <a:rPr lang="zh-CN" altLang="en-US" sz="2625" b="1">
                <a:solidFill>
                  <a:schemeClr val="bg1"/>
                </a:solidFill>
                <a:latin typeface="Arial" panose="020B0604020202020204" pitchFamily="34" charset="0"/>
                <a:ea typeface="宋体" panose="02010600030101010101" pitchFamily="2" charset="-122"/>
              </a:rPr>
              <a:t>因为若</a:t>
            </a:r>
            <a:r>
              <a:rPr lang="en-US" altLang="zh-CN" sz="2625" b="1">
                <a:solidFill>
                  <a:schemeClr val="bg1"/>
                </a:solidFill>
                <a:latin typeface="Arial" panose="020B0604020202020204" pitchFamily="34" charset="0"/>
                <a:ea typeface="宋体" panose="02010600030101010101" pitchFamily="2" charset="-122"/>
              </a:rPr>
              <a:t>B</a:t>
            </a:r>
            <a:r>
              <a:rPr lang="zh-CN" altLang="en-US" sz="2625" b="1">
                <a:solidFill>
                  <a:schemeClr val="bg1"/>
                </a:solidFill>
                <a:latin typeface="Arial" panose="020B0604020202020204" pitchFamily="34" charset="0"/>
                <a:ea typeface="宋体" panose="02010600030101010101" pitchFamily="2" charset="-122"/>
              </a:rPr>
              <a:t>假，则有</a:t>
            </a:r>
            <a:r>
              <a:rPr lang="en-US" altLang="zh-CN" sz="2625" b="1">
                <a:solidFill>
                  <a:schemeClr val="bg1"/>
                </a:solidFill>
                <a:latin typeface="Arial" panose="020B0604020202020204" pitchFamily="34" charset="0"/>
                <a:ea typeface="宋体" panose="02010600030101010101" pitchFamily="2" charset="-122"/>
              </a:rPr>
              <a:t>A</a:t>
            </a:r>
            <a:r>
              <a:rPr lang="zh-CN" altLang="en-US" sz="2625" b="1">
                <a:solidFill>
                  <a:schemeClr val="bg1"/>
                </a:solidFill>
                <a:latin typeface="Arial" panose="020B0604020202020204" pitchFamily="34" charset="0"/>
                <a:ea typeface="宋体" panose="02010600030101010101" pitchFamily="2" charset="-122"/>
              </a:rPr>
              <a:t>假，就有两个假命题了</a:t>
            </a:r>
          </a:p>
        </p:txBody>
      </p:sp>
      <p:sp>
        <p:nvSpPr>
          <p:cNvPr id="14339" name="直接连接符 15363"/>
          <p:cNvSpPr/>
          <p:nvPr/>
        </p:nvSpPr>
        <p:spPr>
          <a:xfrm>
            <a:off x="2800350" y="2457450"/>
            <a:ext cx="457200" cy="0"/>
          </a:xfrm>
          <a:prstGeom prst="line">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6385"/>
          <p:cNvSpPr txBox="1"/>
          <p:nvPr/>
        </p:nvSpPr>
        <p:spPr>
          <a:xfrm>
            <a:off x="1143000" y="0"/>
            <a:ext cx="9144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汉鼎繁古印" pitchFamily="1" charset="-122"/>
              </a:rPr>
              <a:t>例题</a:t>
            </a:r>
          </a:p>
        </p:txBody>
      </p:sp>
      <p:sp>
        <p:nvSpPr>
          <p:cNvPr id="15362" name="文本框 16386"/>
          <p:cNvSpPr txBox="1"/>
          <p:nvPr/>
        </p:nvSpPr>
        <p:spPr>
          <a:xfrm>
            <a:off x="1371600" y="514350"/>
            <a:ext cx="6400800" cy="2306955"/>
          </a:xfrm>
          <a:prstGeom prst="rect">
            <a:avLst/>
          </a:prstGeom>
          <a:noFill/>
          <a:ln w="9525">
            <a:noFill/>
          </a:ln>
        </p:spPr>
        <p:txBody>
          <a:bodyPr anchor="t">
            <a:spAutoFit/>
          </a:bodyPr>
          <a:lstStyle/>
          <a:p>
            <a:r>
              <a:rPr lang="zh-CN" altLang="en-US" sz="1800" b="1">
                <a:solidFill>
                  <a:schemeClr val="bg1"/>
                </a:solidFill>
                <a:latin typeface="宋体" panose="02010600030101010101" pitchFamily="2" charset="-122"/>
                <a:ea typeface="宋体" panose="02010600030101010101" pitchFamily="2" charset="-122"/>
              </a:rPr>
              <a:t>文学院有学生为优秀奖学金获得者。除非该学院有学生为优秀奖学金获得者，否则任何学院都不能从学校领取奖学金。计算机学院可以从学校领取奖学金。</a:t>
            </a:r>
          </a:p>
          <a:p>
            <a:r>
              <a:rPr lang="zh-CN" altLang="en-US" sz="1800" b="1">
                <a:solidFill>
                  <a:schemeClr val="bg1"/>
                </a:solidFill>
                <a:latin typeface="宋体" panose="02010600030101010101" pitchFamily="2" charset="-122"/>
                <a:ea typeface="宋体" panose="02010600030101010101" pitchFamily="2" charset="-122"/>
              </a:rPr>
              <a:t>由此可以推出（    ）。</a:t>
            </a:r>
          </a:p>
          <a:p>
            <a:r>
              <a:rPr lang="en-US" altLang="zh-CN" sz="1800" b="1">
                <a:solidFill>
                  <a:schemeClr val="bg1"/>
                </a:solidFill>
                <a:latin typeface="楷体_GB2312" pitchFamily="1" charset="-122"/>
                <a:ea typeface="楷体_GB2312" pitchFamily="1" charset="-122"/>
              </a:rPr>
              <a:t>A. </a:t>
            </a:r>
            <a:r>
              <a:rPr lang="zh-CN" altLang="en-US" sz="1800" b="1">
                <a:solidFill>
                  <a:schemeClr val="bg1"/>
                </a:solidFill>
                <a:latin typeface="楷体_GB2312" pitchFamily="1" charset="-122"/>
                <a:ea typeface="楷体_GB2312" pitchFamily="1" charset="-122"/>
              </a:rPr>
              <a:t>文学院可以从学校领取奖学金</a:t>
            </a:r>
          </a:p>
          <a:p>
            <a:r>
              <a:rPr lang="en-US" altLang="zh-CN" sz="1800" b="1">
                <a:solidFill>
                  <a:schemeClr val="bg1"/>
                </a:solidFill>
                <a:latin typeface="楷体_GB2312" pitchFamily="1" charset="-122"/>
                <a:ea typeface="楷体_GB2312" pitchFamily="1" charset="-122"/>
              </a:rPr>
              <a:t>B. </a:t>
            </a:r>
            <a:r>
              <a:rPr lang="zh-CN" altLang="en-US" sz="1800" b="1">
                <a:solidFill>
                  <a:schemeClr val="bg1"/>
                </a:solidFill>
                <a:latin typeface="楷体_GB2312" pitchFamily="1" charset="-122"/>
                <a:ea typeface="楷体_GB2312" pitchFamily="1" charset="-122"/>
              </a:rPr>
              <a:t>文学院有的学生不是优秀奖学金获得者</a:t>
            </a:r>
          </a:p>
          <a:p>
            <a:r>
              <a:rPr lang="en-US" altLang="zh-CN" sz="1800" b="1">
                <a:solidFill>
                  <a:schemeClr val="bg1"/>
                </a:solidFill>
                <a:latin typeface="楷体_GB2312" pitchFamily="1" charset="-122"/>
                <a:ea typeface="楷体_GB2312" pitchFamily="1" charset="-122"/>
              </a:rPr>
              <a:t>C. </a:t>
            </a:r>
            <a:r>
              <a:rPr lang="zh-CN" altLang="en-US" sz="1800" b="1">
                <a:solidFill>
                  <a:schemeClr val="bg1"/>
                </a:solidFill>
                <a:latin typeface="楷体_GB2312" pitchFamily="1" charset="-122"/>
                <a:ea typeface="楷体_GB2312" pitchFamily="1" charset="-122"/>
              </a:rPr>
              <a:t>计算机学院有的学生是优秀奖学金获得者</a:t>
            </a:r>
          </a:p>
          <a:p>
            <a:r>
              <a:rPr lang="en-US" altLang="zh-CN" sz="1800" b="1">
                <a:solidFill>
                  <a:schemeClr val="bg1"/>
                </a:solidFill>
                <a:latin typeface="楷体_GB2312" pitchFamily="1" charset="-122"/>
                <a:ea typeface="楷体_GB2312" pitchFamily="1" charset="-122"/>
              </a:rPr>
              <a:t>D. </a:t>
            </a:r>
            <a:r>
              <a:rPr lang="zh-CN" altLang="en-US" sz="1800" b="1">
                <a:solidFill>
                  <a:schemeClr val="bg1"/>
                </a:solidFill>
                <a:latin typeface="楷体_GB2312" pitchFamily="1" charset="-122"/>
                <a:ea typeface="楷体_GB2312" pitchFamily="1" charset="-122"/>
              </a:rPr>
              <a:t>计算机学院有的学生不是优秀奖学金获得者</a:t>
            </a:r>
          </a:p>
        </p:txBody>
      </p:sp>
      <p:sp>
        <p:nvSpPr>
          <p:cNvPr id="15363" name="矩形 16387"/>
          <p:cNvSpPr/>
          <p:nvPr/>
        </p:nvSpPr>
        <p:spPr>
          <a:xfrm>
            <a:off x="1257300" y="3091498"/>
            <a:ext cx="6400800" cy="1198880"/>
          </a:xfrm>
          <a:prstGeom prst="rect">
            <a:avLst/>
          </a:prstGeom>
          <a:noFill/>
          <a:ln w="9525">
            <a:noFill/>
          </a:ln>
        </p:spPr>
        <p:txBody>
          <a:bodyPr anchor="ctr">
            <a:spAutoFit/>
          </a:bodyPr>
          <a:lstStyle/>
          <a:p>
            <a:r>
              <a:rPr lang="zh-CN" altLang="en-US" sz="1800" b="1">
                <a:solidFill>
                  <a:schemeClr val="bg1"/>
                </a:solidFill>
                <a:latin typeface="Arial" panose="020B0604020202020204" pitchFamily="34" charset="0"/>
                <a:ea typeface="宋体" panose="02010600030101010101" pitchFamily="2" charset="-122"/>
              </a:rPr>
              <a:t>【解析】 由题干得：学院从学校领取奖学金的</a:t>
            </a:r>
            <a:r>
              <a:rPr lang="zh-CN" altLang="en-US" sz="1800" b="1">
                <a:solidFill>
                  <a:srgbClr val="FF0000"/>
                </a:solidFill>
                <a:latin typeface="Arial" panose="020B0604020202020204" pitchFamily="34" charset="0"/>
                <a:ea typeface="宋体" panose="02010600030101010101" pitchFamily="2" charset="-122"/>
              </a:rPr>
              <a:t>必要条件</a:t>
            </a:r>
            <a:r>
              <a:rPr lang="zh-CN" altLang="en-US" sz="1800" b="1">
                <a:solidFill>
                  <a:schemeClr val="bg1"/>
                </a:solidFill>
                <a:latin typeface="Arial" panose="020B0604020202020204" pitchFamily="34" charset="0"/>
                <a:ea typeface="宋体" panose="02010600030101010101" pitchFamily="2" charset="-122"/>
              </a:rPr>
              <a:t>是该学院有学生为优秀奖学金获得者。现在，计算机学院领取了奖学金，那么其必要条件必然成立，也就是，计算机学院有学生为优秀奖学金获得者。选</a:t>
            </a:r>
            <a:r>
              <a:rPr lang="en-US" altLang="zh-CN" sz="1800" b="1">
                <a:solidFill>
                  <a:schemeClr val="bg1"/>
                </a:solidFill>
                <a:latin typeface="Arial" panose="020B0604020202020204" pitchFamily="34" charset="0"/>
                <a:ea typeface="宋体" panose="02010600030101010101" pitchFamily="2" charset="-122"/>
              </a:rPr>
              <a:t>C.</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17409"/>
          <p:cNvSpPr txBox="1"/>
          <p:nvPr/>
        </p:nvSpPr>
        <p:spPr>
          <a:xfrm>
            <a:off x="1143000" y="0"/>
            <a:ext cx="9144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汉鼎繁古印" pitchFamily="1" charset="-122"/>
              </a:rPr>
              <a:t>例题</a:t>
            </a:r>
          </a:p>
        </p:txBody>
      </p:sp>
      <p:sp>
        <p:nvSpPr>
          <p:cNvPr id="16386" name="文本框 17410"/>
          <p:cNvSpPr txBox="1"/>
          <p:nvPr/>
        </p:nvSpPr>
        <p:spPr>
          <a:xfrm>
            <a:off x="1371600" y="514350"/>
            <a:ext cx="6400800" cy="2030095"/>
          </a:xfrm>
          <a:prstGeom prst="rect">
            <a:avLst/>
          </a:prstGeom>
          <a:noFill/>
          <a:ln w="9525">
            <a:noFill/>
          </a:ln>
        </p:spPr>
        <p:txBody>
          <a:bodyPr anchor="t">
            <a:spAutoFit/>
          </a:bodyPr>
          <a:lstStyle/>
          <a:p>
            <a:r>
              <a:rPr lang="zh-CN" altLang="en-US" sz="1800" b="1">
                <a:solidFill>
                  <a:schemeClr val="bg1"/>
                </a:solidFill>
                <a:latin typeface="宋体" panose="02010600030101010101" pitchFamily="2" charset="-122"/>
                <a:ea typeface="宋体" panose="02010600030101010101" pitchFamily="2" charset="-122"/>
              </a:rPr>
              <a:t>小叶和小巫是好朋友，今天恰好是星期六，尽管下起小雨，小叶还是想找小巫玩儿，到玄武湖去划船或游泳。但是小叶知道，只有不下雨，小巫才游泳或者划船。由此可见</a:t>
            </a:r>
          </a:p>
          <a:p>
            <a:r>
              <a:rPr lang="en-US" altLang="zh-CN" sz="1800" b="1">
                <a:solidFill>
                  <a:schemeClr val="bg1"/>
                </a:solidFill>
                <a:latin typeface="楷体_GB2312" pitchFamily="1" charset="-122"/>
                <a:ea typeface="楷体_GB2312" pitchFamily="1" charset="-122"/>
              </a:rPr>
              <a:t>A. </a:t>
            </a:r>
            <a:r>
              <a:rPr lang="zh-CN" altLang="en-US" sz="1800" b="1">
                <a:solidFill>
                  <a:schemeClr val="bg1"/>
                </a:solidFill>
                <a:latin typeface="楷体_GB2312" pitchFamily="1" charset="-122"/>
                <a:ea typeface="楷体_GB2312" pitchFamily="1" charset="-122"/>
              </a:rPr>
              <a:t>今天小巫不游泳也不划船</a:t>
            </a:r>
          </a:p>
          <a:p>
            <a:r>
              <a:rPr lang="en-US" altLang="zh-CN" sz="1800" b="1">
                <a:solidFill>
                  <a:schemeClr val="bg1"/>
                </a:solidFill>
                <a:latin typeface="楷体_GB2312" pitchFamily="1" charset="-122"/>
                <a:ea typeface="楷体_GB2312" pitchFamily="1" charset="-122"/>
              </a:rPr>
              <a:t>B. </a:t>
            </a:r>
            <a:r>
              <a:rPr lang="zh-CN" altLang="en-US" sz="1800" b="1">
                <a:solidFill>
                  <a:schemeClr val="bg1"/>
                </a:solidFill>
                <a:latin typeface="楷体_GB2312" pitchFamily="1" charset="-122"/>
                <a:ea typeface="楷体_GB2312" pitchFamily="1" charset="-122"/>
              </a:rPr>
              <a:t>今天小巫不游泳但划船</a:t>
            </a:r>
          </a:p>
          <a:p>
            <a:r>
              <a:rPr lang="en-US" altLang="zh-CN" sz="1800" b="1">
                <a:solidFill>
                  <a:schemeClr val="bg1"/>
                </a:solidFill>
                <a:latin typeface="楷体_GB2312" pitchFamily="1" charset="-122"/>
                <a:ea typeface="楷体_GB2312" pitchFamily="1" charset="-122"/>
              </a:rPr>
              <a:t>C. </a:t>
            </a:r>
            <a:r>
              <a:rPr lang="zh-CN" altLang="en-US" sz="1800" b="1">
                <a:solidFill>
                  <a:schemeClr val="bg1"/>
                </a:solidFill>
                <a:latin typeface="楷体_GB2312" pitchFamily="1" charset="-122"/>
                <a:ea typeface="楷体_GB2312" pitchFamily="1" charset="-122"/>
              </a:rPr>
              <a:t>今天小巫游泳但不划船</a:t>
            </a:r>
          </a:p>
          <a:p>
            <a:r>
              <a:rPr lang="en-US" altLang="zh-CN" sz="1800" b="1">
                <a:solidFill>
                  <a:schemeClr val="bg1"/>
                </a:solidFill>
                <a:latin typeface="楷体_GB2312" pitchFamily="1" charset="-122"/>
                <a:ea typeface="楷体_GB2312" pitchFamily="1" charset="-122"/>
              </a:rPr>
              <a:t>D. </a:t>
            </a:r>
            <a:r>
              <a:rPr lang="zh-CN" altLang="en-US" sz="1800" b="1">
                <a:solidFill>
                  <a:schemeClr val="bg1"/>
                </a:solidFill>
                <a:latin typeface="楷体_GB2312" pitchFamily="1" charset="-122"/>
                <a:ea typeface="楷体_GB2312" pitchFamily="1" charset="-122"/>
              </a:rPr>
              <a:t>今天小巫既游泳也划船</a:t>
            </a:r>
          </a:p>
        </p:txBody>
      </p:sp>
      <p:sp>
        <p:nvSpPr>
          <p:cNvPr id="16387" name="矩形 17411"/>
          <p:cNvSpPr/>
          <p:nvPr/>
        </p:nvSpPr>
        <p:spPr>
          <a:xfrm>
            <a:off x="1257300" y="3091498"/>
            <a:ext cx="6400800" cy="1198880"/>
          </a:xfrm>
          <a:prstGeom prst="rect">
            <a:avLst/>
          </a:prstGeom>
          <a:noFill/>
          <a:ln w="9525">
            <a:noFill/>
          </a:ln>
        </p:spPr>
        <p:txBody>
          <a:bodyPr anchor="ctr">
            <a:spAutoFit/>
          </a:bodyPr>
          <a:lstStyle/>
          <a:p>
            <a:r>
              <a:rPr lang="zh-CN" altLang="en-US" sz="1800" b="1">
                <a:solidFill>
                  <a:schemeClr val="bg1"/>
                </a:solidFill>
                <a:latin typeface="Arial" panose="020B0604020202020204" pitchFamily="34" charset="0"/>
                <a:ea typeface="宋体" panose="02010600030101010101" pitchFamily="2" charset="-122"/>
              </a:rPr>
              <a:t>【解析】 由题干得：不下雨是小巫游泳和划船的必要条件</a:t>
            </a:r>
          </a:p>
          <a:p>
            <a:r>
              <a:rPr lang="zh-CN" altLang="en-US" sz="1800" b="1">
                <a:solidFill>
                  <a:schemeClr val="bg1"/>
                </a:solidFill>
                <a:latin typeface="Arial" panose="020B0604020202020204" pitchFamily="34" charset="0"/>
                <a:ea typeface="宋体" panose="02010600030101010101" pitchFamily="2" charset="-122"/>
              </a:rPr>
              <a:t>也就是说，如果小巫游泳或者划船了，那么就没有下雨。根据摩根等价命题，其逆否命题可以理解为：如果下雨了，则小巫不游泳也不划船。</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18433"/>
          <p:cNvSpPr txBox="1"/>
          <p:nvPr/>
        </p:nvSpPr>
        <p:spPr>
          <a:xfrm>
            <a:off x="1143000" y="0"/>
            <a:ext cx="9144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汉鼎繁古印" pitchFamily="1" charset="-122"/>
              </a:rPr>
              <a:t>例题</a:t>
            </a:r>
          </a:p>
        </p:txBody>
      </p:sp>
      <p:sp>
        <p:nvSpPr>
          <p:cNvPr id="17410" name="文本框 18434"/>
          <p:cNvSpPr txBox="1"/>
          <p:nvPr/>
        </p:nvSpPr>
        <p:spPr>
          <a:xfrm>
            <a:off x="1371600" y="514350"/>
            <a:ext cx="6400800" cy="1753235"/>
          </a:xfrm>
          <a:prstGeom prst="rect">
            <a:avLst/>
          </a:prstGeom>
          <a:noFill/>
          <a:ln w="9525">
            <a:noFill/>
          </a:ln>
        </p:spPr>
        <p:txBody>
          <a:bodyPr anchor="t">
            <a:spAutoFit/>
          </a:bodyPr>
          <a:lstStyle/>
          <a:p>
            <a:r>
              <a:rPr lang="zh-CN" altLang="en-US" sz="1800" b="1">
                <a:solidFill>
                  <a:schemeClr val="bg1"/>
                </a:solidFill>
                <a:latin typeface="宋体" panose="02010600030101010101" pitchFamily="2" charset="-122"/>
                <a:ea typeface="宋体" panose="02010600030101010101" pitchFamily="2" charset="-122"/>
              </a:rPr>
              <a:t>甲、乙、丙三人中，只有一个会游泳。甲说：我会。乙说：我不会。丙说：甲不会。如果只有一句为真，那么会游泳的是</a:t>
            </a:r>
          </a:p>
          <a:p>
            <a:r>
              <a:rPr lang="en-US" altLang="zh-CN" sz="1800" b="1">
                <a:solidFill>
                  <a:schemeClr val="bg1"/>
                </a:solidFill>
                <a:latin typeface="楷体_GB2312" pitchFamily="1" charset="-122"/>
                <a:ea typeface="楷体_GB2312" pitchFamily="1" charset="-122"/>
              </a:rPr>
              <a:t>A. </a:t>
            </a:r>
            <a:r>
              <a:rPr lang="zh-CN" altLang="en-US" sz="1800" b="1">
                <a:solidFill>
                  <a:schemeClr val="bg1"/>
                </a:solidFill>
                <a:latin typeface="楷体_GB2312" pitchFamily="1" charset="-122"/>
                <a:ea typeface="楷体_GB2312" pitchFamily="1" charset="-122"/>
              </a:rPr>
              <a:t>甲</a:t>
            </a:r>
          </a:p>
          <a:p>
            <a:r>
              <a:rPr lang="en-US" altLang="zh-CN" sz="1800" b="1">
                <a:solidFill>
                  <a:schemeClr val="bg1"/>
                </a:solidFill>
                <a:latin typeface="楷体_GB2312" pitchFamily="1" charset="-122"/>
                <a:ea typeface="楷体_GB2312" pitchFamily="1" charset="-122"/>
              </a:rPr>
              <a:t>B. </a:t>
            </a:r>
            <a:r>
              <a:rPr lang="zh-CN" altLang="en-US" sz="1800" b="1">
                <a:solidFill>
                  <a:schemeClr val="bg1"/>
                </a:solidFill>
                <a:latin typeface="楷体_GB2312" pitchFamily="1" charset="-122"/>
                <a:ea typeface="楷体_GB2312" pitchFamily="1" charset="-122"/>
              </a:rPr>
              <a:t>乙</a:t>
            </a:r>
          </a:p>
          <a:p>
            <a:r>
              <a:rPr lang="en-US" altLang="zh-CN" sz="1800" b="1">
                <a:solidFill>
                  <a:schemeClr val="bg1"/>
                </a:solidFill>
                <a:latin typeface="楷体_GB2312" pitchFamily="1" charset="-122"/>
                <a:ea typeface="楷体_GB2312" pitchFamily="1" charset="-122"/>
              </a:rPr>
              <a:t>C. </a:t>
            </a:r>
            <a:r>
              <a:rPr lang="zh-CN" altLang="en-US" sz="1800" b="1">
                <a:solidFill>
                  <a:schemeClr val="bg1"/>
                </a:solidFill>
                <a:latin typeface="楷体_GB2312" pitchFamily="1" charset="-122"/>
                <a:ea typeface="楷体_GB2312" pitchFamily="1" charset="-122"/>
              </a:rPr>
              <a:t>丙</a:t>
            </a:r>
          </a:p>
          <a:p>
            <a:r>
              <a:rPr lang="en-US" altLang="zh-CN" sz="1800" b="1">
                <a:solidFill>
                  <a:schemeClr val="bg1"/>
                </a:solidFill>
                <a:latin typeface="楷体_GB2312" pitchFamily="1" charset="-122"/>
                <a:ea typeface="楷体_GB2312" pitchFamily="1" charset="-122"/>
              </a:rPr>
              <a:t>D. </a:t>
            </a:r>
            <a:r>
              <a:rPr lang="zh-CN" altLang="en-US" sz="1800" b="1">
                <a:solidFill>
                  <a:schemeClr val="bg1"/>
                </a:solidFill>
                <a:latin typeface="楷体_GB2312" pitchFamily="1" charset="-122"/>
                <a:ea typeface="楷体_GB2312" pitchFamily="1" charset="-122"/>
              </a:rPr>
              <a:t>无法判断</a:t>
            </a:r>
          </a:p>
        </p:txBody>
      </p:sp>
      <p:sp>
        <p:nvSpPr>
          <p:cNvPr id="17411" name="矩形 18435"/>
          <p:cNvSpPr/>
          <p:nvPr/>
        </p:nvSpPr>
        <p:spPr>
          <a:xfrm>
            <a:off x="1257300" y="3368358"/>
            <a:ext cx="6400800" cy="645160"/>
          </a:xfrm>
          <a:prstGeom prst="rect">
            <a:avLst/>
          </a:prstGeom>
          <a:noFill/>
          <a:ln w="9525">
            <a:noFill/>
          </a:ln>
        </p:spPr>
        <p:txBody>
          <a:bodyPr anchor="ctr">
            <a:spAutoFit/>
          </a:bodyPr>
          <a:lstStyle/>
          <a:p>
            <a:r>
              <a:rPr lang="zh-CN" altLang="en-US" sz="1800" b="1">
                <a:solidFill>
                  <a:schemeClr val="bg1"/>
                </a:solidFill>
                <a:latin typeface="Arial" panose="020B0604020202020204" pitchFamily="34" charset="0"/>
                <a:ea typeface="宋体" panose="02010600030101010101" pitchFamily="2" charset="-122"/>
              </a:rPr>
              <a:t>【解析】 由题干得：甲的话与丙的话存在</a:t>
            </a:r>
            <a:r>
              <a:rPr lang="zh-CN" altLang="en-US" sz="1800" b="1">
                <a:solidFill>
                  <a:srgbClr val="FF0000"/>
                </a:solidFill>
                <a:latin typeface="Arial" panose="020B0604020202020204" pitchFamily="34" charset="0"/>
                <a:ea typeface="宋体" panose="02010600030101010101" pitchFamily="2" charset="-122"/>
              </a:rPr>
              <a:t>矛盾关系</a:t>
            </a:r>
            <a:r>
              <a:rPr lang="zh-CN" altLang="en-US" sz="1800" b="1">
                <a:solidFill>
                  <a:schemeClr val="bg1"/>
                </a:solidFill>
                <a:latin typeface="Arial" panose="020B0604020202020204" pitchFamily="34" charset="0"/>
                <a:ea typeface="宋体" panose="02010600030101010101" pitchFamily="2" charset="-122"/>
              </a:rPr>
              <a:t>，必定一真一假。则，乙说假话，那么，乙会游泳。选</a:t>
            </a:r>
            <a:r>
              <a:rPr lang="en-US" altLang="zh-CN" sz="1800" b="1">
                <a:solidFill>
                  <a:schemeClr val="bg1"/>
                </a:solidFill>
                <a:latin typeface="Arial" panose="020B0604020202020204" pitchFamily="34" charset="0"/>
                <a:ea typeface="宋体" panose="02010600030101010101" pitchFamily="2" charset="-122"/>
              </a:rPr>
              <a:t>B</a:t>
            </a:r>
            <a:r>
              <a:rPr lang="zh-CN" altLang="en-US" sz="1800" b="1">
                <a:solidFill>
                  <a:schemeClr val="bg1"/>
                </a:solidFill>
                <a:latin typeface="Arial" panose="020B0604020202020204" pitchFamily="34" charset="0"/>
                <a:ea typeface="宋体" panose="02010600030101010101" pitchFamily="2" charset="-122"/>
              </a:rPr>
              <a:t>。</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19457"/>
          <p:cNvSpPr txBox="1"/>
          <p:nvPr/>
        </p:nvSpPr>
        <p:spPr>
          <a:xfrm>
            <a:off x="1143000" y="0"/>
            <a:ext cx="9144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汉鼎繁古印" pitchFamily="1" charset="-122"/>
              </a:rPr>
              <a:t>例题</a:t>
            </a:r>
          </a:p>
        </p:txBody>
      </p:sp>
      <p:sp>
        <p:nvSpPr>
          <p:cNvPr id="18434" name="文本框 19458"/>
          <p:cNvSpPr txBox="1"/>
          <p:nvPr/>
        </p:nvSpPr>
        <p:spPr>
          <a:xfrm>
            <a:off x="1371600" y="514350"/>
            <a:ext cx="6400800" cy="2030095"/>
          </a:xfrm>
          <a:prstGeom prst="rect">
            <a:avLst/>
          </a:prstGeom>
          <a:noFill/>
          <a:ln w="9525">
            <a:noFill/>
          </a:ln>
        </p:spPr>
        <p:txBody>
          <a:bodyPr anchor="t">
            <a:spAutoFit/>
          </a:bodyPr>
          <a:lstStyle/>
          <a:p>
            <a:r>
              <a:rPr lang="zh-CN" altLang="en-US" sz="1800" b="1">
                <a:solidFill>
                  <a:schemeClr val="bg1"/>
                </a:solidFill>
                <a:latin typeface="宋体" panose="02010600030101010101" pitchFamily="2" charset="-122"/>
                <a:ea typeface="宋体" panose="02010600030101010101" pitchFamily="2" charset="-122"/>
              </a:rPr>
              <a:t>甲、乙、丙三人来自学校足球队、乒乓球队、篮球队。下列说法只有一种是对的：</a:t>
            </a:r>
            <a:r>
              <a:rPr lang="en-US" altLang="zh-CN" sz="1015" b="1">
                <a:solidFill>
                  <a:schemeClr val="bg1"/>
                </a:solidFill>
                <a:latin typeface="Arial" panose="020B0604020202020204" pitchFamily="34" charset="0"/>
                <a:ea typeface="宋体" panose="02010600030101010101" pitchFamily="2" charset="-122"/>
              </a:rPr>
              <a:t>Ⅰ</a:t>
            </a:r>
            <a:r>
              <a:rPr lang="zh-CN" altLang="en-US" sz="1800" b="1">
                <a:solidFill>
                  <a:schemeClr val="bg1"/>
                </a:solidFill>
                <a:latin typeface="宋体" panose="02010600030101010101" pitchFamily="2" charset="-122"/>
                <a:ea typeface="宋体" panose="02010600030101010101" pitchFamily="2" charset="-122"/>
              </a:rPr>
              <a:t>甲是足球队的；</a:t>
            </a:r>
            <a:r>
              <a:rPr lang="en-US" altLang="zh-CN" sz="1800" b="1">
                <a:solidFill>
                  <a:schemeClr val="bg1"/>
                </a:solidFill>
                <a:latin typeface="宋体" panose="02010600030101010101" pitchFamily="2" charset="-122"/>
                <a:ea typeface="宋体" panose="02010600030101010101" pitchFamily="2" charset="-122"/>
              </a:rPr>
              <a:t>Ⅱ</a:t>
            </a:r>
            <a:r>
              <a:rPr lang="zh-CN" altLang="en-US" sz="1800" b="1">
                <a:solidFill>
                  <a:schemeClr val="bg1"/>
                </a:solidFill>
                <a:latin typeface="宋体" panose="02010600030101010101" pitchFamily="2" charset="-122"/>
                <a:ea typeface="宋体" panose="02010600030101010101" pitchFamily="2" charset="-122"/>
              </a:rPr>
              <a:t>乙不是足球队的；</a:t>
            </a:r>
            <a:r>
              <a:rPr lang="en-US" altLang="zh-CN" sz="1800" b="1">
                <a:solidFill>
                  <a:schemeClr val="bg1"/>
                </a:solidFill>
                <a:latin typeface="宋体" panose="02010600030101010101" pitchFamily="2" charset="-122"/>
                <a:ea typeface="宋体" panose="02010600030101010101" pitchFamily="2" charset="-122"/>
              </a:rPr>
              <a:t>Ⅲ</a:t>
            </a:r>
            <a:r>
              <a:rPr lang="zh-CN" altLang="en-US" sz="1800" b="1">
                <a:solidFill>
                  <a:schemeClr val="bg1"/>
                </a:solidFill>
                <a:latin typeface="宋体" panose="02010600030101010101" pitchFamily="2" charset="-122"/>
                <a:ea typeface="宋体" panose="02010600030101010101" pitchFamily="2" charset="-122"/>
              </a:rPr>
              <a:t>丙不是篮球队的。甲、乙、丙分别是哪个队的？</a:t>
            </a:r>
          </a:p>
          <a:p>
            <a:r>
              <a:rPr lang="en-US" altLang="zh-CN" sz="1800" b="1">
                <a:solidFill>
                  <a:schemeClr val="bg1"/>
                </a:solidFill>
                <a:latin typeface="楷体_GB2312" pitchFamily="1" charset="-122"/>
                <a:ea typeface="楷体_GB2312" pitchFamily="1" charset="-122"/>
              </a:rPr>
              <a:t>A. </a:t>
            </a:r>
            <a:r>
              <a:rPr lang="zh-CN" altLang="en-US" sz="1800" b="1">
                <a:solidFill>
                  <a:schemeClr val="bg1"/>
                </a:solidFill>
                <a:latin typeface="楷体_GB2312" pitchFamily="1" charset="-122"/>
                <a:ea typeface="楷体_GB2312" pitchFamily="1" charset="-122"/>
              </a:rPr>
              <a:t>甲，足球队；  乙，篮球队；丙，乒乓球队</a:t>
            </a:r>
          </a:p>
          <a:p>
            <a:r>
              <a:rPr lang="en-US" altLang="zh-CN" sz="1800" b="1">
                <a:solidFill>
                  <a:schemeClr val="bg1"/>
                </a:solidFill>
                <a:latin typeface="楷体_GB2312" pitchFamily="1" charset="-122"/>
                <a:ea typeface="楷体_GB2312" pitchFamily="1" charset="-122"/>
              </a:rPr>
              <a:t>B. </a:t>
            </a:r>
            <a:r>
              <a:rPr lang="zh-CN" altLang="en-US" sz="1800" b="1">
                <a:solidFill>
                  <a:schemeClr val="bg1"/>
                </a:solidFill>
                <a:latin typeface="楷体_GB2312" pitchFamily="1" charset="-122"/>
                <a:ea typeface="楷体_GB2312" pitchFamily="1" charset="-122"/>
              </a:rPr>
              <a:t>甲，篮球队；  乙，足球队；丙，乒乓球队</a:t>
            </a:r>
          </a:p>
          <a:p>
            <a:r>
              <a:rPr lang="en-US" altLang="zh-CN" sz="1800" b="1">
                <a:solidFill>
                  <a:schemeClr val="bg1"/>
                </a:solidFill>
                <a:latin typeface="楷体_GB2312" pitchFamily="1" charset="-122"/>
                <a:ea typeface="楷体_GB2312" pitchFamily="1" charset="-122"/>
              </a:rPr>
              <a:t>C. </a:t>
            </a:r>
            <a:r>
              <a:rPr lang="zh-CN" altLang="en-US" sz="1800" b="1">
                <a:solidFill>
                  <a:schemeClr val="bg1"/>
                </a:solidFill>
                <a:latin typeface="楷体_GB2312" pitchFamily="1" charset="-122"/>
                <a:ea typeface="楷体_GB2312" pitchFamily="1" charset="-122"/>
              </a:rPr>
              <a:t>甲，乒乓球队；乙，足球队；丙，篮球队；</a:t>
            </a:r>
          </a:p>
          <a:p>
            <a:r>
              <a:rPr lang="en-US" altLang="zh-CN" sz="1800" b="1">
                <a:solidFill>
                  <a:schemeClr val="bg1"/>
                </a:solidFill>
                <a:latin typeface="楷体_GB2312" pitchFamily="1" charset="-122"/>
                <a:ea typeface="楷体_GB2312" pitchFamily="1" charset="-122"/>
              </a:rPr>
              <a:t>D. </a:t>
            </a:r>
            <a:r>
              <a:rPr lang="zh-CN" altLang="en-US" sz="1800" b="1">
                <a:solidFill>
                  <a:schemeClr val="bg1"/>
                </a:solidFill>
                <a:latin typeface="楷体_GB2312" pitchFamily="1" charset="-122"/>
                <a:ea typeface="楷体_GB2312" pitchFamily="1" charset="-122"/>
              </a:rPr>
              <a:t>甲，乒乓球队；乙，篮球队；丙，足球队</a:t>
            </a:r>
          </a:p>
        </p:txBody>
      </p:sp>
      <p:sp>
        <p:nvSpPr>
          <p:cNvPr id="18435" name="矩形 19459"/>
          <p:cNvSpPr/>
          <p:nvPr/>
        </p:nvSpPr>
        <p:spPr>
          <a:xfrm>
            <a:off x="1257300" y="2815511"/>
            <a:ext cx="6572250" cy="1753235"/>
          </a:xfrm>
          <a:prstGeom prst="rect">
            <a:avLst/>
          </a:prstGeom>
          <a:noFill/>
          <a:ln w="9525">
            <a:noFill/>
          </a:ln>
        </p:spPr>
        <p:txBody>
          <a:bodyPr anchor="ctr">
            <a:spAutoFit/>
          </a:bodyPr>
          <a:lstStyle/>
          <a:p>
            <a:r>
              <a:rPr lang="zh-CN" altLang="en-US" sz="1800" b="1">
                <a:solidFill>
                  <a:schemeClr val="bg1"/>
                </a:solidFill>
                <a:latin typeface="Arial" panose="020B0604020202020204" pitchFamily="34" charset="0"/>
                <a:ea typeface="宋体" panose="02010600030101010101" pitchFamily="2" charset="-122"/>
              </a:rPr>
              <a:t>【解析】 由题干得： </a:t>
            </a:r>
            <a:r>
              <a:rPr lang="en-US" altLang="zh-CN" sz="1800" b="1">
                <a:solidFill>
                  <a:schemeClr val="bg1"/>
                </a:solidFill>
                <a:latin typeface="Arial" panose="020B0604020202020204" pitchFamily="34" charset="0"/>
                <a:ea typeface="楷体_GB2312" pitchFamily="1" charset="-122"/>
              </a:rPr>
              <a:t>Ⅰ</a:t>
            </a:r>
            <a:r>
              <a:rPr lang="zh-CN" altLang="en-US" sz="1800" b="1">
                <a:solidFill>
                  <a:schemeClr val="bg1"/>
                </a:solidFill>
                <a:latin typeface="Arial" panose="020B0604020202020204" pitchFamily="34" charset="0"/>
                <a:ea typeface="楷体_GB2312" pitchFamily="1" charset="-122"/>
              </a:rPr>
              <a:t>如果真，则</a:t>
            </a:r>
            <a:r>
              <a:rPr lang="en-US" altLang="zh-CN" sz="1800" b="1">
                <a:solidFill>
                  <a:schemeClr val="bg1"/>
                </a:solidFill>
                <a:latin typeface="Arial" panose="020B0604020202020204" pitchFamily="34" charset="0"/>
                <a:ea typeface="楷体_GB2312" pitchFamily="1" charset="-122"/>
              </a:rPr>
              <a:t>Ⅱ</a:t>
            </a:r>
            <a:r>
              <a:rPr lang="zh-CN" altLang="en-US" sz="1800" b="1">
                <a:solidFill>
                  <a:schemeClr val="bg1"/>
                </a:solidFill>
                <a:latin typeface="Arial" panose="020B0604020202020204" pitchFamily="34" charset="0"/>
                <a:ea typeface="楷体_GB2312" pitchFamily="1" charset="-122"/>
              </a:rPr>
              <a:t>为真。又因为只有一个为真，则</a:t>
            </a:r>
            <a:r>
              <a:rPr lang="en-US" altLang="zh-CN" sz="1800" b="1">
                <a:solidFill>
                  <a:schemeClr val="bg1"/>
                </a:solidFill>
                <a:latin typeface="Arial" panose="020B0604020202020204" pitchFamily="34" charset="0"/>
                <a:ea typeface="楷体_GB2312" pitchFamily="1" charset="-122"/>
              </a:rPr>
              <a:t>Ⅰ</a:t>
            </a:r>
            <a:r>
              <a:rPr lang="zh-CN" altLang="en-US" sz="1800" b="1">
                <a:solidFill>
                  <a:schemeClr val="bg1"/>
                </a:solidFill>
                <a:latin typeface="Arial" panose="020B0604020202020204" pitchFamily="34" charset="0"/>
                <a:ea typeface="楷体_GB2312" pitchFamily="1" charset="-122"/>
              </a:rPr>
              <a:t>为假。则甲不是足球队。假设</a:t>
            </a:r>
            <a:r>
              <a:rPr lang="en-US" altLang="zh-CN" sz="1800" b="1">
                <a:solidFill>
                  <a:schemeClr val="bg1"/>
                </a:solidFill>
                <a:latin typeface="Arial" panose="020B0604020202020204" pitchFamily="34" charset="0"/>
                <a:ea typeface="楷体_GB2312" pitchFamily="1" charset="-122"/>
              </a:rPr>
              <a:t>Ⅱ</a:t>
            </a:r>
            <a:r>
              <a:rPr lang="zh-CN" altLang="en-US" sz="1800" b="1">
                <a:solidFill>
                  <a:schemeClr val="bg1"/>
                </a:solidFill>
                <a:latin typeface="Arial" panose="020B0604020202020204" pitchFamily="34" charset="0"/>
                <a:ea typeface="楷体_GB2312" pitchFamily="1" charset="-122"/>
              </a:rPr>
              <a:t>为真，则</a:t>
            </a:r>
            <a:r>
              <a:rPr lang="en-US" altLang="zh-CN" sz="1800" b="1">
                <a:solidFill>
                  <a:schemeClr val="bg1"/>
                </a:solidFill>
                <a:latin typeface="Arial" panose="020B0604020202020204" pitchFamily="34" charset="0"/>
                <a:ea typeface="楷体_GB2312" pitchFamily="1" charset="-122"/>
              </a:rPr>
              <a:t>Ⅲ</a:t>
            </a:r>
            <a:r>
              <a:rPr lang="zh-CN" altLang="en-US" sz="1800" b="1">
                <a:solidFill>
                  <a:schemeClr val="bg1"/>
                </a:solidFill>
                <a:latin typeface="Arial" panose="020B0604020202020204" pitchFamily="34" charset="0"/>
                <a:ea typeface="楷体_GB2312" pitchFamily="1" charset="-122"/>
              </a:rPr>
              <a:t>为真，因为丙就应该是足球队的了，正好不是篮球队的。两真不可能，可知</a:t>
            </a:r>
            <a:r>
              <a:rPr lang="en-US" altLang="zh-CN" sz="1800" b="1">
                <a:solidFill>
                  <a:schemeClr val="bg1"/>
                </a:solidFill>
                <a:latin typeface="Arial" panose="020B0604020202020204" pitchFamily="34" charset="0"/>
                <a:ea typeface="楷体_GB2312" pitchFamily="1" charset="-122"/>
              </a:rPr>
              <a:t>Ⅱ</a:t>
            </a:r>
            <a:r>
              <a:rPr lang="zh-CN" altLang="en-US" sz="1800" b="1">
                <a:solidFill>
                  <a:schemeClr val="bg1"/>
                </a:solidFill>
                <a:latin typeface="Arial" panose="020B0604020202020204" pitchFamily="34" charset="0"/>
                <a:ea typeface="楷体_GB2312" pitchFamily="1" charset="-122"/>
              </a:rPr>
              <a:t>为假。则乙是足球队的。 因为</a:t>
            </a:r>
            <a:r>
              <a:rPr lang="en-US" altLang="zh-CN" sz="1800" b="1">
                <a:solidFill>
                  <a:schemeClr val="bg1"/>
                </a:solidFill>
                <a:latin typeface="Arial" panose="020B0604020202020204" pitchFamily="34" charset="0"/>
                <a:ea typeface="楷体_GB2312" pitchFamily="1" charset="-122"/>
              </a:rPr>
              <a:t>Ⅰ</a:t>
            </a:r>
            <a:r>
              <a:rPr lang="zh-CN" altLang="en-US" sz="1800" b="1">
                <a:solidFill>
                  <a:schemeClr val="bg1"/>
                </a:solidFill>
                <a:latin typeface="Arial" panose="020B0604020202020204" pitchFamily="34" charset="0"/>
                <a:ea typeface="楷体_GB2312" pitchFamily="1" charset="-122"/>
              </a:rPr>
              <a:t>为假且</a:t>
            </a:r>
            <a:r>
              <a:rPr lang="en-US" altLang="zh-CN" sz="1800" b="1">
                <a:solidFill>
                  <a:schemeClr val="bg1"/>
                </a:solidFill>
                <a:latin typeface="Arial" panose="020B0604020202020204" pitchFamily="34" charset="0"/>
                <a:ea typeface="楷体_GB2312" pitchFamily="1" charset="-122"/>
              </a:rPr>
              <a:t>Ⅱ</a:t>
            </a:r>
            <a:r>
              <a:rPr lang="zh-CN" altLang="en-US" sz="1800" b="1">
                <a:solidFill>
                  <a:schemeClr val="bg1"/>
                </a:solidFill>
                <a:latin typeface="Arial" panose="020B0604020202020204" pitchFamily="34" charset="0"/>
                <a:ea typeface="楷体_GB2312" pitchFamily="1" charset="-122"/>
              </a:rPr>
              <a:t>为假，则</a:t>
            </a:r>
            <a:r>
              <a:rPr lang="en-US" altLang="zh-CN" sz="1800" b="1">
                <a:solidFill>
                  <a:schemeClr val="bg1"/>
                </a:solidFill>
                <a:latin typeface="Arial" panose="020B0604020202020204" pitchFamily="34" charset="0"/>
                <a:ea typeface="楷体_GB2312" pitchFamily="1" charset="-122"/>
              </a:rPr>
              <a:t>Ⅲ</a:t>
            </a:r>
            <a:r>
              <a:rPr lang="zh-CN" altLang="en-US" sz="1800" b="1">
                <a:solidFill>
                  <a:schemeClr val="bg1"/>
                </a:solidFill>
                <a:latin typeface="Arial" panose="020B0604020202020204" pitchFamily="34" charset="0"/>
                <a:ea typeface="楷体_GB2312" pitchFamily="1" charset="-122"/>
              </a:rPr>
              <a:t>为真，丙不是篮球队的。丙不是篮球队，也不是足球队，则是乒乓球队；而甲则是篮球队的。选</a:t>
            </a:r>
            <a:r>
              <a:rPr lang="en-US" altLang="zh-CN" sz="1800" b="1">
                <a:solidFill>
                  <a:schemeClr val="bg1"/>
                </a:solidFill>
                <a:latin typeface="Arial" panose="020B0604020202020204" pitchFamily="34" charset="0"/>
                <a:ea typeface="楷体_GB2312" pitchFamily="1" charset="-122"/>
              </a:rPr>
              <a:t>B</a:t>
            </a:r>
            <a:r>
              <a:rPr lang="zh-CN" altLang="en-US" sz="1800" b="1">
                <a:solidFill>
                  <a:schemeClr val="bg1"/>
                </a:solidFill>
                <a:latin typeface="Arial" panose="020B0604020202020204" pitchFamily="34" charset="0"/>
                <a:ea typeface="楷体_GB2312" pitchFamily="1" charset="-122"/>
              </a:rPr>
              <a:t>。</a:t>
            </a:r>
            <a:r>
              <a:rPr lang="en-US" altLang="zh-CN" sz="1800" b="1">
                <a:solidFill>
                  <a:schemeClr val="bg1"/>
                </a:solidFill>
                <a:latin typeface="Arial" panose="020B0604020202020204" pitchFamily="34" charset="0"/>
                <a:ea typeface="楷体_GB2312" pitchFamily="1" charset="-122"/>
              </a:rPr>
              <a:t>——</a:t>
            </a:r>
            <a:r>
              <a:rPr lang="zh-CN" altLang="en-US" sz="1800" b="1">
                <a:solidFill>
                  <a:schemeClr val="bg1"/>
                </a:solidFill>
                <a:latin typeface="Arial" panose="020B0604020202020204" pitchFamily="34" charset="0"/>
                <a:ea typeface="楷体_GB2312" pitchFamily="1" charset="-122"/>
              </a:rPr>
              <a:t>包容关系的应用</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20481"/>
          <p:cNvSpPr txBox="1"/>
          <p:nvPr/>
        </p:nvSpPr>
        <p:spPr>
          <a:xfrm>
            <a:off x="1143000" y="0"/>
            <a:ext cx="914400" cy="495935"/>
          </a:xfrm>
          <a:prstGeom prst="rect">
            <a:avLst/>
          </a:prstGeom>
          <a:noFill/>
          <a:ln w="9525">
            <a:noFill/>
          </a:ln>
        </p:spPr>
        <p:txBody>
          <a:bodyPr anchor="t">
            <a:spAutoFit/>
          </a:bodyPr>
          <a:lstStyle/>
          <a:p>
            <a:pPr>
              <a:spcBef>
                <a:spcPct val="50000"/>
              </a:spcBef>
            </a:pPr>
            <a:r>
              <a:rPr lang="zh-CN" altLang="en-US" sz="2625" b="1">
                <a:solidFill>
                  <a:schemeClr val="bg1"/>
                </a:solidFill>
                <a:latin typeface="Arial" panose="020B0604020202020204" pitchFamily="34" charset="0"/>
                <a:ea typeface="汉鼎繁古印" pitchFamily="1" charset="-122"/>
              </a:rPr>
              <a:t>例题</a:t>
            </a:r>
          </a:p>
        </p:txBody>
      </p:sp>
      <p:sp>
        <p:nvSpPr>
          <p:cNvPr id="19458" name="文本框 20482"/>
          <p:cNvSpPr txBox="1"/>
          <p:nvPr/>
        </p:nvSpPr>
        <p:spPr>
          <a:xfrm>
            <a:off x="1371600" y="514350"/>
            <a:ext cx="6400800" cy="2030095"/>
          </a:xfrm>
          <a:prstGeom prst="rect">
            <a:avLst/>
          </a:prstGeom>
          <a:noFill/>
          <a:ln w="9525">
            <a:noFill/>
          </a:ln>
        </p:spPr>
        <p:txBody>
          <a:bodyPr anchor="t">
            <a:spAutoFit/>
          </a:bodyPr>
          <a:lstStyle/>
          <a:p>
            <a:r>
              <a:rPr lang="zh-CN" altLang="en-US" sz="1800" b="1">
                <a:solidFill>
                  <a:schemeClr val="bg1"/>
                </a:solidFill>
                <a:latin typeface="宋体" panose="02010600030101010101" pitchFamily="2" charset="-122"/>
                <a:ea typeface="宋体" panose="02010600030101010101" pitchFamily="2" charset="-122"/>
              </a:rPr>
              <a:t>某律所共</a:t>
            </a:r>
            <a:r>
              <a:rPr lang="en-US" altLang="zh-CN" sz="1800" b="1">
                <a:solidFill>
                  <a:schemeClr val="bg1"/>
                </a:solidFill>
                <a:latin typeface="宋体" panose="02010600030101010101" pitchFamily="2" charset="-122"/>
                <a:ea typeface="宋体" panose="02010600030101010101" pitchFamily="2" charset="-122"/>
              </a:rPr>
              <a:t>12</a:t>
            </a:r>
            <a:r>
              <a:rPr lang="zh-CN" altLang="en-US" sz="1800" b="1">
                <a:solidFill>
                  <a:schemeClr val="bg1"/>
                </a:solidFill>
                <a:latin typeface="宋体" panose="02010600030101010101" pitchFamily="2" charset="-122"/>
                <a:ea typeface="宋体" panose="02010600030101010101" pitchFamily="2" charset="-122"/>
              </a:rPr>
              <a:t>名工作人员。 </a:t>
            </a:r>
            <a:r>
              <a:rPr lang="en-US" altLang="zh-CN" sz="1800" b="1">
                <a:solidFill>
                  <a:schemeClr val="bg1"/>
                </a:solidFill>
                <a:latin typeface="宋体" panose="02010600030101010101" pitchFamily="2" charset="-122"/>
                <a:ea typeface="宋体" panose="02010600030101010101" pitchFamily="2" charset="-122"/>
              </a:rPr>
              <a:t>Ⅰ</a:t>
            </a:r>
            <a:r>
              <a:rPr lang="zh-CN" altLang="en-US" sz="1800" b="1">
                <a:solidFill>
                  <a:schemeClr val="bg1"/>
                </a:solidFill>
                <a:latin typeface="宋体" panose="02010600030101010101" pitchFamily="2" charset="-122"/>
                <a:ea typeface="宋体" panose="02010600030101010101" pitchFamily="2" charset="-122"/>
              </a:rPr>
              <a:t>有人会使用计算机；</a:t>
            </a:r>
            <a:r>
              <a:rPr lang="en-US" altLang="zh-CN" sz="1800" b="1">
                <a:solidFill>
                  <a:schemeClr val="bg1"/>
                </a:solidFill>
                <a:latin typeface="宋体" panose="02010600030101010101" pitchFamily="2" charset="-122"/>
                <a:ea typeface="宋体" panose="02010600030101010101" pitchFamily="2" charset="-122"/>
              </a:rPr>
              <a:t>Ⅱ</a:t>
            </a:r>
            <a:r>
              <a:rPr lang="zh-CN" altLang="en-US" sz="1800" b="1">
                <a:solidFill>
                  <a:schemeClr val="bg1"/>
                </a:solidFill>
                <a:latin typeface="宋体" panose="02010600030101010101" pitchFamily="2" charset="-122"/>
                <a:ea typeface="宋体" panose="02010600030101010101" pitchFamily="2" charset="-122"/>
              </a:rPr>
              <a:t>有人不会使用计算机；</a:t>
            </a:r>
            <a:r>
              <a:rPr lang="en-US" altLang="zh-CN" sz="1800" b="1">
                <a:solidFill>
                  <a:schemeClr val="bg1"/>
                </a:solidFill>
                <a:latin typeface="宋体" panose="02010600030101010101" pitchFamily="2" charset="-122"/>
                <a:ea typeface="宋体" panose="02010600030101010101" pitchFamily="2" charset="-122"/>
              </a:rPr>
              <a:t>Ⅲ</a:t>
            </a:r>
            <a:r>
              <a:rPr lang="zh-CN" altLang="en-US" sz="1800" b="1">
                <a:solidFill>
                  <a:schemeClr val="bg1"/>
                </a:solidFill>
                <a:latin typeface="宋体" panose="02010600030101010101" pitchFamily="2" charset="-122"/>
                <a:ea typeface="宋体" panose="02010600030101010101" pitchFamily="2" charset="-122"/>
              </a:rPr>
              <a:t>所长不会使用计算机。三个命题只有一个为真，则有：</a:t>
            </a:r>
          </a:p>
          <a:p>
            <a:r>
              <a:rPr lang="en-US" altLang="zh-CN" sz="1800" b="1">
                <a:solidFill>
                  <a:schemeClr val="bg1"/>
                </a:solidFill>
                <a:latin typeface="楷体_GB2312" pitchFamily="1" charset="-122"/>
                <a:ea typeface="楷体_GB2312" pitchFamily="1" charset="-122"/>
              </a:rPr>
              <a:t>A. 12</a:t>
            </a:r>
            <a:r>
              <a:rPr lang="zh-CN" altLang="en-US" sz="1800" b="1">
                <a:solidFill>
                  <a:schemeClr val="bg1"/>
                </a:solidFill>
                <a:latin typeface="楷体_GB2312" pitchFamily="1" charset="-122"/>
                <a:ea typeface="楷体_GB2312" pitchFamily="1" charset="-122"/>
              </a:rPr>
              <a:t>人都会用计算机</a:t>
            </a:r>
          </a:p>
          <a:p>
            <a:r>
              <a:rPr lang="en-US" altLang="zh-CN" sz="1800" b="1">
                <a:solidFill>
                  <a:schemeClr val="bg1"/>
                </a:solidFill>
                <a:latin typeface="楷体_GB2312" pitchFamily="1" charset="-122"/>
                <a:ea typeface="楷体_GB2312" pitchFamily="1" charset="-122"/>
              </a:rPr>
              <a:t>B. 12</a:t>
            </a:r>
            <a:r>
              <a:rPr lang="zh-CN" altLang="en-US" sz="1800" b="1">
                <a:solidFill>
                  <a:schemeClr val="bg1"/>
                </a:solidFill>
                <a:latin typeface="楷体_GB2312" pitchFamily="1" charset="-122"/>
                <a:ea typeface="楷体_GB2312" pitchFamily="1" charset="-122"/>
              </a:rPr>
              <a:t>人没人会使用计算机</a:t>
            </a:r>
          </a:p>
          <a:p>
            <a:r>
              <a:rPr lang="en-US" altLang="zh-CN" sz="1800" b="1">
                <a:solidFill>
                  <a:schemeClr val="bg1"/>
                </a:solidFill>
                <a:latin typeface="楷体_GB2312" pitchFamily="1" charset="-122"/>
                <a:ea typeface="楷体_GB2312" pitchFamily="1" charset="-122"/>
              </a:rPr>
              <a:t>C. </a:t>
            </a:r>
            <a:r>
              <a:rPr lang="zh-CN" altLang="en-US" sz="1800" b="1">
                <a:solidFill>
                  <a:schemeClr val="bg1"/>
                </a:solidFill>
                <a:latin typeface="楷体_GB2312" pitchFamily="1" charset="-122"/>
                <a:ea typeface="楷体_GB2312" pitchFamily="1" charset="-122"/>
              </a:rPr>
              <a:t>仅有一个人会使用</a:t>
            </a:r>
          </a:p>
          <a:p>
            <a:r>
              <a:rPr lang="en-US" altLang="zh-CN" sz="1800" b="1">
                <a:solidFill>
                  <a:schemeClr val="bg1"/>
                </a:solidFill>
                <a:latin typeface="楷体_GB2312" pitchFamily="1" charset="-122"/>
                <a:ea typeface="楷体_GB2312" pitchFamily="1" charset="-122"/>
              </a:rPr>
              <a:t>D. </a:t>
            </a:r>
            <a:r>
              <a:rPr lang="zh-CN" altLang="en-US" sz="1800" b="1">
                <a:solidFill>
                  <a:schemeClr val="bg1"/>
                </a:solidFill>
                <a:latin typeface="楷体_GB2312" pitchFamily="1" charset="-122"/>
                <a:ea typeface="楷体_GB2312" pitchFamily="1" charset="-122"/>
              </a:rPr>
              <a:t>不能确定</a:t>
            </a:r>
          </a:p>
        </p:txBody>
      </p:sp>
      <p:sp>
        <p:nvSpPr>
          <p:cNvPr id="19459" name="矩形 20483"/>
          <p:cNvSpPr/>
          <p:nvPr/>
        </p:nvSpPr>
        <p:spPr>
          <a:xfrm>
            <a:off x="1371600" y="2694146"/>
            <a:ext cx="6400800" cy="922020"/>
          </a:xfrm>
          <a:prstGeom prst="rect">
            <a:avLst/>
          </a:prstGeom>
          <a:noFill/>
          <a:ln w="9525">
            <a:noFill/>
          </a:ln>
        </p:spPr>
        <p:txBody>
          <a:bodyPr anchor="ctr">
            <a:spAutoFit/>
          </a:bodyPr>
          <a:lstStyle/>
          <a:p>
            <a:r>
              <a:rPr lang="zh-CN" altLang="en-US" sz="1800" b="1">
                <a:solidFill>
                  <a:schemeClr val="bg1"/>
                </a:solidFill>
                <a:latin typeface="Arial" panose="020B0604020202020204" pitchFamily="34" charset="0"/>
                <a:ea typeface="宋体" panose="02010600030101010101" pitchFamily="2" charset="-122"/>
              </a:rPr>
              <a:t>【解析】 由题干得： </a:t>
            </a:r>
            <a:r>
              <a:rPr lang="en-US" altLang="zh-CN" sz="1800" b="1">
                <a:solidFill>
                  <a:schemeClr val="bg1"/>
                </a:solidFill>
                <a:latin typeface="楷体_GB2312" pitchFamily="1" charset="-122"/>
                <a:ea typeface="楷体_GB2312" pitchFamily="1" charset="-122"/>
              </a:rPr>
              <a:t>Ⅰ</a:t>
            </a:r>
            <a:r>
              <a:rPr lang="zh-CN" altLang="en-US" sz="1800" b="1">
                <a:solidFill>
                  <a:schemeClr val="bg1"/>
                </a:solidFill>
                <a:latin typeface="楷体_GB2312" pitchFamily="1" charset="-122"/>
                <a:ea typeface="楷体_GB2312" pitchFamily="1" charset="-122"/>
              </a:rPr>
              <a:t>和</a:t>
            </a:r>
            <a:r>
              <a:rPr lang="en-US" altLang="zh-CN" sz="1800" b="1">
                <a:solidFill>
                  <a:schemeClr val="bg1"/>
                </a:solidFill>
                <a:latin typeface="楷体_GB2312" pitchFamily="1" charset="-122"/>
                <a:ea typeface="楷体_GB2312" pitchFamily="1" charset="-122"/>
              </a:rPr>
              <a:t>Ⅱ</a:t>
            </a:r>
            <a:r>
              <a:rPr lang="zh-CN" altLang="en-US" sz="1800" b="1">
                <a:solidFill>
                  <a:schemeClr val="bg1"/>
                </a:solidFill>
                <a:latin typeface="楷体_GB2312" pitchFamily="1" charset="-122"/>
                <a:ea typeface="楷体_GB2312" pitchFamily="1" charset="-122"/>
              </a:rPr>
              <a:t>可以同真，不能同假。则</a:t>
            </a:r>
            <a:r>
              <a:rPr lang="en-US" altLang="zh-CN" sz="1800" b="1">
                <a:solidFill>
                  <a:schemeClr val="bg1"/>
                </a:solidFill>
                <a:latin typeface="楷体_GB2312" pitchFamily="1" charset="-122"/>
                <a:ea typeface="楷体_GB2312" pitchFamily="1" charset="-122"/>
              </a:rPr>
              <a:t>Ⅲ</a:t>
            </a:r>
            <a:r>
              <a:rPr lang="zh-CN" altLang="en-US" sz="1800" b="1">
                <a:solidFill>
                  <a:schemeClr val="bg1"/>
                </a:solidFill>
                <a:latin typeface="楷体_GB2312" pitchFamily="1" charset="-122"/>
                <a:ea typeface="楷体_GB2312" pitchFamily="1" charset="-122"/>
              </a:rPr>
              <a:t>为假，那么，所长就会用计算机。由此可得</a:t>
            </a:r>
            <a:r>
              <a:rPr lang="en-US" altLang="zh-CN" sz="1800" b="1">
                <a:solidFill>
                  <a:schemeClr val="bg1"/>
                </a:solidFill>
                <a:latin typeface="楷体_GB2312" pitchFamily="1" charset="-122"/>
                <a:ea typeface="楷体_GB2312" pitchFamily="1" charset="-122"/>
              </a:rPr>
              <a:t>Ⅰ</a:t>
            </a:r>
            <a:r>
              <a:rPr lang="zh-CN" altLang="en-US" sz="1800" b="1">
                <a:solidFill>
                  <a:schemeClr val="bg1"/>
                </a:solidFill>
                <a:latin typeface="楷体_GB2312" pitchFamily="1" charset="-122"/>
                <a:ea typeface="楷体_GB2312" pitchFamily="1" charset="-122"/>
              </a:rPr>
              <a:t>为真，则</a:t>
            </a:r>
            <a:r>
              <a:rPr lang="en-US" altLang="zh-CN" sz="1800" b="1">
                <a:solidFill>
                  <a:schemeClr val="bg1"/>
                </a:solidFill>
                <a:latin typeface="楷体_GB2312" pitchFamily="1" charset="-122"/>
                <a:ea typeface="楷体_GB2312" pitchFamily="1" charset="-122"/>
              </a:rPr>
              <a:t>Ⅱ</a:t>
            </a:r>
            <a:r>
              <a:rPr lang="zh-CN" altLang="en-US" sz="1800" b="1">
                <a:solidFill>
                  <a:schemeClr val="bg1"/>
                </a:solidFill>
                <a:latin typeface="楷体_GB2312" pitchFamily="1" charset="-122"/>
                <a:ea typeface="楷体_GB2312" pitchFamily="1" charset="-122"/>
              </a:rPr>
              <a:t>为假。可知所有人都会用计算机。选</a:t>
            </a:r>
            <a:r>
              <a:rPr lang="en-US" altLang="zh-CN" sz="1800" b="1">
                <a:solidFill>
                  <a:schemeClr val="bg1"/>
                </a:solidFill>
                <a:latin typeface="楷体_GB2312" pitchFamily="1" charset="-122"/>
                <a:ea typeface="楷体_GB2312" pitchFamily="1" charset="-122"/>
              </a:rPr>
              <a:t>A</a:t>
            </a:r>
            <a:r>
              <a:rPr lang="zh-CN" altLang="en-US" sz="1800" b="1">
                <a:solidFill>
                  <a:schemeClr val="bg1"/>
                </a:solidFill>
                <a:latin typeface="楷体_GB2312" pitchFamily="1" charset="-122"/>
                <a:ea typeface="楷体_GB2312" pitchFamily="1" charset="-122"/>
              </a:rPr>
              <a:t>。</a:t>
            </a:r>
            <a:r>
              <a:rPr lang="en-US" altLang="zh-CN" sz="1800" b="1">
                <a:solidFill>
                  <a:schemeClr val="bg1"/>
                </a:solidFill>
                <a:latin typeface="Arial" panose="020B0604020202020204" pitchFamily="34" charset="0"/>
                <a:ea typeface="楷体_GB2312" pitchFamily="1" charset="-122"/>
              </a:rPr>
              <a:t>——</a:t>
            </a:r>
            <a:r>
              <a:rPr lang="zh-CN" altLang="en-US" sz="1800" b="1">
                <a:solidFill>
                  <a:schemeClr val="bg1"/>
                </a:solidFill>
                <a:latin typeface="楷体_GB2312" pitchFamily="1" charset="-122"/>
                <a:ea typeface="楷体_GB2312" pitchFamily="1" charset="-122"/>
              </a:rPr>
              <a:t>应用了反对关系</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51203"/>
          <p:cNvSpPr txBox="1"/>
          <p:nvPr/>
        </p:nvSpPr>
        <p:spPr>
          <a:xfrm>
            <a:off x="3545681" y="357188"/>
            <a:ext cx="1889522" cy="553085"/>
          </a:xfrm>
          <a:prstGeom prst="rect">
            <a:avLst/>
          </a:prstGeom>
          <a:noFill/>
          <a:ln w="9525">
            <a:noFill/>
          </a:ln>
        </p:spPr>
        <p:txBody>
          <a:bodyPr anchor="t">
            <a:spAutoFit/>
          </a:bodyPr>
          <a:lstStyle/>
          <a:p>
            <a:pPr>
              <a:spcBef>
                <a:spcPct val="50000"/>
              </a:spcBef>
            </a:pPr>
            <a:r>
              <a:rPr lang="zh-CN" altLang="en-US" sz="3000" b="1" dirty="0">
                <a:solidFill>
                  <a:schemeClr val="bg1"/>
                </a:solidFill>
                <a:latin typeface="Arial" panose="020B0604020202020204" pitchFamily="34" charset="0"/>
                <a:ea typeface="汉鼎繁古印" pitchFamily="1" charset="-122"/>
              </a:rPr>
              <a:t>定义判断</a:t>
            </a:r>
            <a:r>
              <a:rPr lang="zh-CN" altLang="en-US" sz="1015" dirty="0">
                <a:solidFill>
                  <a:schemeClr val="bg1"/>
                </a:solidFill>
                <a:latin typeface="Arial" panose="020B0604020202020204" pitchFamily="34" charset="0"/>
                <a:ea typeface="宋体" panose="02010600030101010101" pitchFamily="2" charset="-122"/>
              </a:rPr>
              <a:t> </a:t>
            </a:r>
          </a:p>
        </p:txBody>
      </p:sp>
      <p:sp>
        <p:nvSpPr>
          <p:cNvPr id="20482" name="矩形 51204"/>
          <p:cNvSpPr/>
          <p:nvPr/>
        </p:nvSpPr>
        <p:spPr>
          <a:xfrm>
            <a:off x="1257300" y="1072158"/>
            <a:ext cx="6858000" cy="2676525"/>
          </a:xfrm>
          <a:prstGeom prst="rect">
            <a:avLst/>
          </a:prstGeom>
          <a:noFill/>
          <a:ln w="9525">
            <a:noFill/>
          </a:ln>
        </p:spPr>
        <p:txBody>
          <a:bodyPr anchor="ctr">
            <a:spAutoFit/>
          </a:bodyPr>
          <a:lstStyle/>
          <a:p>
            <a:pPr algn="ctr"/>
            <a:r>
              <a:rPr lang="zh-CN" altLang="en-US" sz="2400" b="1" dirty="0">
                <a:solidFill>
                  <a:schemeClr val="bg1"/>
                </a:solidFill>
                <a:latin typeface="Arial" panose="020B0604020202020204" pitchFamily="34" charset="0"/>
                <a:ea typeface="宋体" panose="02010600030101010101" pitchFamily="2" charset="-122"/>
              </a:rPr>
              <a:t>理论概述</a:t>
            </a:r>
          </a:p>
          <a:p>
            <a:r>
              <a:rPr lang="zh-CN" altLang="en-US" sz="2400" b="1" dirty="0">
                <a:solidFill>
                  <a:schemeClr val="bg1"/>
                </a:solidFill>
                <a:latin typeface="Arial" panose="020B0604020202020204" pitchFamily="34" charset="0"/>
                <a:ea typeface="宋体" panose="02010600030101010101" pitchFamily="2" charset="-122"/>
              </a:rPr>
              <a:t>三种类型：</a:t>
            </a:r>
          </a:p>
          <a:p>
            <a:r>
              <a:rPr lang="zh-CN" altLang="en-US" sz="2400" dirty="0">
                <a:solidFill>
                  <a:schemeClr val="bg1"/>
                </a:solidFill>
                <a:latin typeface="Arial" panose="020B0604020202020204" pitchFamily="34" charset="0"/>
                <a:ea typeface="楷体_GB2312" pitchFamily="1" charset="-122"/>
              </a:rPr>
              <a:t>常规定义判断</a:t>
            </a:r>
          </a:p>
          <a:p>
            <a:r>
              <a:rPr lang="zh-CN" altLang="en-US" sz="2400" dirty="0">
                <a:solidFill>
                  <a:schemeClr val="bg1"/>
                </a:solidFill>
                <a:latin typeface="Arial" panose="020B0604020202020204" pitchFamily="34" charset="0"/>
                <a:ea typeface="楷体_GB2312" pitchFamily="1" charset="-122"/>
              </a:rPr>
              <a:t>多项定义判断</a:t>
            </a:r>
          </a:p>
          <a:p>
            <a:r>
              <a:rPr lang="zh-CN" altLang="en-US" sz="2400" dirty="0">
                <a:solidFill>
                  <a:schemeClr val="bg1"/>
                </a:solidFill>
                <a:latin typeface="Arial" panose="020B0604020202020204" pitchFamily="34" charset="0"/>
                <a:ea typeface="楷体_GB2312" pitchFamily="1" charset="-122"/>
              </a:rPr>
              <a:t>不严谨定义判断（鲜有涉及）</a:t>
            </a:r>
          </a:p>
          <a:p>
            <a:r>
              <a:rPr lang="zh-CN" altLang="en-US" sz="2400" b="1" dirty="0">
                <a:solidFill>
                  <a:schemeClr val="bg1"/>
                </a:solidFill>
                <a:latin typeface="Arial" panose="020B0604020202020204" pitchFamily="34" charset="0"/>
                <a:ea typeface="宋体" panose="02010600030101010101" pitchFamily="2" charset="-122"/>
              </a:rPr>
              <a:t>解题规律：</a:t>
            </a:r>
            <a:endParaRPr lang="zh-CN" altLang="en-US" sz="2400" dirty="0">
              <a:solidFill>
                <a:schemeClr val="bg1"/>
              </a:solidFill>
              <a:latin typeface="Arial" panose="020B0604020202020204" pitchFamily="34" charset="0"/>
              <a:ea typeface="宋体" panose="02010600030101010101" pitchFamily="2" charset="-122"/>
            </a:endParaRPr>
          </a:p>
          <a:p>
            <a:r>
              <a:rPr lang="zh-CN" altLang="en-US" sz="2400" dirty="0">
                <a:solidFill>
                  <a:schemeClr val="bg1"/>
                </a:solidFill>
                <a:latin typeface="Arial" panose="020B0604020202020204" pitchFamily="34" charset="0"/>
                <a:ea typeface="楷体_GB2312" pitchFamily="1" charset="-122"/>
              </a:rPr>
              <a:t>定义判断多用主体，关键词解题（符合条件即可）</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图片 403509" descr="img006"/>
          <p:cNvPicPr>
            <a:picLocks noChangeAspect="1"/>
          </p:cNvPicPr>
          <p:nvPr/>
        </p:nvPicPr>
        <p:blipFill>
          <a:blip r:embed="rId2" cstate="print"/>
          <a:stretch>
            <a:fillRect/>
          </a:stretch>
        </p:blipFill>
        <p:spPr>
          <a:xfrm>
            <a:off x="0" y="-7620"/>
            <a:ext cx="9137015" cy="5151120"/>
          </a:xfrm>
          <a:prstGeom prst="rect">
            <a:avLst/>
          </a:prstGeom>
          <a:noFill/>
          <a:ln w="9525">
            <a:noFill/>
          </a:ln>
        </p:spPr>
      </p:pic>
      <p:sp>
        <p:nvSpPr>
          <p:cNvPr id="403458" name="文本框 403457"/>
          <p:cNvSpPr txBox="1"/>
          <p:nvPr/>
        </p:nvSpPr>
        <p:spPr>
          <a:xfrm>
            <a:off x="5181600" y="-3968"/>
            <a:ext cx="3959225" cy="583565"/>
          </a:xfrm>
          <a:prstGeom prst="rect">
            <a:avLst/>
          </a:prstGeom>
          <a:noFill/>
          <a:ln w="9525">
            <a:noFill/>
          </a:ln>
        </p:spPr>
        <p:txBody>
          <a:bodyPr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团队精神   合作共赢</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52227"/>
          <p:cNvSpPr/>
          <p:nvPr/>
        </p:nvSpPr>
        <p:spPr>
          <a:xfrm>
            <a:off x="1143000" y="330438"/>
            <a:ext cx="6778625" cy="4523105"/>
          </a:xfrm>
          <a:prstGeom prst="rect">
            <a:avLst/>
          </a:prstGeom>
          <a:noFill/>
          <a:ln w="9525">
            <a:noFill/>
          </a:ln>
        </p:spPr>
        <p:txBody>
          <a:bodyPr wrap="none" anchor="ctr">
            <a:spAutoFit/>
          </a:bodyPr>
          <a:lstStyle/>
          <a:p>
            <a:r>
              <a:rPr lang="zh-CN" altLang="en-US" sz="2400" b="1" dirty="0">
                <a:solidFill>
                  <a:schemeClr val="bg1"/>
                </a:solidFill>
                <a:latin typeface="Arial" panose="020B0604020202020204" pitchFamily="34" charset="0"/>
                <a:ea typeface="宋体" panose="02010600030101010101" pitchFamily="2" charset="-122"/>
              </a:rPr>
              <a:t>第一类 常规定义判断</a:t>
            </a:r>
            <a:endParaRPr lang="zh-CN" altLang="en-US" sz="2400" dirty="0">
              <a:solidFill>
                <a:schemeClr val="bg1"/>
              </a:solidFill>
              <a:latin typeface="Arial" panose="020B0604020202020204" pitchFamily="34" charset="0"/>
              <a:ea typeface="宋体" panose="02010600030101010101" pitchFamily="2" charset="-122"/>
            </a:endParaRPr>
          </a:p>
          <a:p>
            <a:r>
              <a:rPr lang="zh-CN" altLang="en-US" sz="2400" b="1" dirty="0">
                <a:solidFill>
                  <a:schemeClr val="bg1"/>
                </a:solidFill>
                <a:latin typeface="Arial" panose="020B0604020202020204" pitchFamily="34" charset="0"/>
                <a:ea typeface="宋体" panose="02010600030101010101" pitchFamily="2" charset="-122"/>
              </a:rPr>
              <a:t>解题技巧：</a:t>
            </a:r>
            <a:endParaRPr lang="zh-CN" altLang="en-US" sz="2400" dirty="0">
              <a:solidFill>
                <a:schemeClr val="bg1"/>
              </a:solidFill>
              <a:latin typeface="Arial" panose="020B0604020202020204" pitchFamily="34" charset="0"/>
              <a:ea typeface="宋体" panose="02010600030101010101" pitchFamily="2" charset="-122"/>
            </a:endParaRPr>
          </a:p>
          <a:p>
            <a:r>
              <a:rPr lang="en-US" altLang="zh-CN" sz="2400" b="1" dirty="0">
                <a:solidFill>
                  <a:schemeClr val="bg1"/>
                </a:solidFill>
                <a:latin typeface="Arial" panose="020B0604020202020204" pitchFamily="34" charset="0"/>
                <a:ea typeface="宋体" panose="02010600030101010101" pitchFamily="2" charset="-122"/>
              </a:rPr>
              <a:t>1</a:t>
            </a:r>
            <a:r>
              <a:rPr lang="zh-CN" altLang="en-US" sz="2400" b="1" dirty="0">
                <a:solidFill>
                  <a:schemeClr val="bg1"/>
                </a:solidFill>
                <a:latin typeface="Arial" panose="020B0604020202020204" pitchFamily="34" charset="0"/>
                <a:ea typeface="宋体" panose="02010600030101010101" pitchFamily="2" charset="-122"/>
              </a:rPr>
              <a:t>找关键词</a:t>
            </a:r>
            <a:r>
              <a:rPr lang="en-US" altLang="zh-CN" sz="2400" b="1">
                <a:solidFill>
                  <a:schemeClr val="bg1"/>
                </a:solidFill>
                <a:latin typeface="Arial" panose="020B0604020202020204" pitchFamily="34" charset="0"/>
                <a:ea typeface="宋体" panose="02010600030101010101" pitchFamily="2" charset="-122"/>
              </a:rPr>
              <a:t>—</a:t>
            </a:r>
            <a:r>
              <a:rPr lang="zh-CN" altLang="en-US" sz="2400" b="1" dirty="0">
                <a:solidFill>
                  <a:schemeClr val="bg1"/>
                </a:solidFill>
                <a:latin typeface="Arial" panose="020B0604020202020204" pitchFamily="34" charset="0"/>
                <a:ea typeface="宋体" panose="02010600030101010101" pitchFamily="2" charset="-122"/>
              </a:rPr>
              <a:t>主客体，及其限定条件（限定状语）</a:t>
            </a:r>
            <a:endParaRPr lang="zh-CN" altLang="en-US" sz="2400" dirty="0">
              <a:solidFill>
                <a:schemeClr val="bg1"/>
              </a:solidFill>
              <a:latin typeface="Arial" panose="020B0604020202020204" pitchFamily="34" charset="0"/>
              <a:ea typeface="宋体" panose="02010600030101010101" pitchFamily="2" charset="-122"/>
            </a:endParaRPr>
          </a:p>
          <a:p>
            <a:endParaRPr lang="zh-CN" altLang="en-US" sz="2400" b="1">
              <a:solidFill>
                <a:schemeClr val="bg1"/>
              </a:solidFill>
              <a:latin typeface="Arial" panose="020B0604020202020204" pitchFamily="34" charset="0"/>
              <a:ea typeface="宋体" panose="02010600030101010101" pitchFamily="2" charset="-122"/>
            </a:endParaRPr>
          </a:p>
          <a:p>
            <a:endParaRPr lang="zh-CN" altLang="en-US" sz="2400" b="1">
              <a:solidFill>
                <a:schemeClr val="bg1"/>
              </a:solidFill>
              <a:latin typeface="Arial" panose="020B0604020202020204" pitchFamily="34" charset="0"/>
              <a:ea typeface="宋体" panose="02010600030101010101" pitchFamily="2" charset="-122"/>
            </a:endParaRPr>
          </a:p>
          <a:p>
            <a:endParaRPr lang="zh-CN" altLang="en-US" sz="2400" b="1">
              <a:solidFill>
                <a:schemeClr val="bg1"/>
              </a:solidFill>
              <a:latin typeface="Arial" panose="020B0604020202020204" pitchFamily="34" charset="0"/>
              <a:ea typeface="宋体" panose="02010600030101010101" pitchFamily="2" charset="-122"/>
            </a:endParaRPr>
          </a:p>
          <a:p>
            <a:endParaRPr lang="zh-CN" altLang="en-US" sz="2400" b="1">
              <a:solidFill>
                <a:schemeClr val="bg1"/>
              </a:solidFill>
              <a:latin typeface="Arial" panose="020B0604020202020204" pitchFamily="34" charset="0"/>
              <a:ea typeface="宋体" panose="02010600030101010101" pitchFamily="2" charset="-122"/>
            </a:endParaRPr>
          </a:p>
          <a:p>
            <a:r>
              <a:rPr lang="en-US" altLang="zh-CN" sz="2400" b="1" dirty="0">
                <a:solidFill>
                  <a:schemeClr val="bg1"/>
                </a:solidFill>
                <a:latin typeface="Arial" panose="020B0604020202020204" pitchFamily="34" charset="0"/>
                <a:ea typeface="宋体" panose="02010600030101010101" pitchFamily="2" charset="-122"/>
              </a:rPr>
              <a:t>2</a:t>
            </a:r>
            <a:r>
              <a:rPr lang="zh-CN" altLang="en-US" sz="2400" b="1" dirty="0">
                <a:solidFill>
                  <a:schemeClr val="bg1"/>
                </a:solidFill>
                <a:latin typeface="Arial" panose="020B0604020202020204" pitchFamily="34" charset="0"/>
                <a:ea typeface="宋体" panose="02010600030101010101" pitchFamily="2" charset="-122"/>
              </a:rPr>
              <a:t>明确要件关系：和关系（缺一不可），</a:t>
            </a:r>
          </a:p>
          <a:p>
            <a:r>
              <a:rPr lang="zh-CN" altLang="en-US" sz="2400" b="1" dirty="0">
                <a:solidFill>
                  <a:schemeClr val="bg1"/>
                </a:solidFill>
                <a:latin typeface="Arial" panose="020B0604020202020204" pitchFamily="34" charset="0"/>
                <a:ea typeface="宋体" panose="02010600030101010101" pitchFamily="2" charset="-122"/>
              </a:rPr>
              <a:t>                            或关系（有一就行）</a:t>
            </a:r>
            <a:endParaRPr lang="zh-CN" altLang="en-US" sz="2400" dirty="0">
              <a:solidFill>
                <a:schemeClr val="bg1"/>
              </a:solidFill>
              <a:latin typeface="Arial" panose="020B0604020202020204" pitchFamily="34" charset="0"/>
              <a:ea typeface="宋体" panose="02010600030101010101" pitchFamily="2" charset="-122"/>
            </a:endParaRPr>
          </a:p>
          <a:p>
            <a:r>
              <a:rPr lang="en-US" altLang="zh-CN" sz="2400" b="1" dirty="0">
                <a:solidFill>
                  <a:schemeClr val="bg1"/>
                </a:solidFill>
                <a:latin typeface="Arial" panose="020B0604020202020204" pitchFamily="34" charset="0"/>
                <a:ea typeface="宋体" panose="02010600030101010101" pitchFamily="2" charset="-122"/>
              </a:rPr>
              <a:t>1</a:t>
            </a:r>
            <a:r>
              <a:rPr lang="zh-CN" altLang="en-US" sz="2400" b="1" dirty="0">
                <a:solidFill>
                  <a:schemeClr val="bg1"/>
                </a:solidFill>
                <a:latin typeface="Arial" panose="020B0604020202020204" pitchFamily="34" charset="0"/>
                <a:ea typeface="宋体" panose="02010600030101010101" pitchFamily="2" charset="-122"/>
              </a:rPr>
              <a:t>一定要用排除法（不选最好的，排除不好的）</a:t>
            </a:r>
            <a:endParaRPr lang="zh-CN" altLang="en-US" sz="2400" dirty="0">
              <a:solidFill>
                <a:schemeClr val="bg1"/>
              </a:solidFill>
              <a:latin typeface="Arial" panose="020B0604020202020204" pitchFamily="34" charset="0"/>
              <a:ea typeface="宋体" panose="02010600030101010101" pitchFamily="2" charset="-122"/>
            </a:endParaRPr>
          </a:p>
          <a:p>
            <a:r>
              <a:rPr lang="en-US" altLang="zh-CN" sz="2400" b="1" dirty="0">
                <a:solidFill>
                  <a:schemeClr val="bg1"/>
                </a:solidFill>
                <a:latin typeface="Arial" panose="020B0604020202020204" pitchFamily="34" charset="0"/>
                <a:ea typeface="宋体" panose="02010600030101010101" pitchFamily="2" charset="-122"/>
              </a:rPr>
              <a:t>2</a:t>
            </a:r>
            <a:r>
              <a:rPr lang="zh-CN" altLang="en-US" sz="2400" b="1" dirty="0">
                <a:solidFill>
                  <a:schemeClr val="bg1"/>
                </a:solidFill>
                <a:latin typeface="Arial" panose="020B0604020202020204" pitchFamily="34" charset="0"/>
                <a:ea typeface="宋体" panose="02010600030101010101" pitchFamily="2" charset="-122"/>
              </a:rPr>
              <a:t>尽量不要全都读（抓住关键，免被混淆）</a:t>
            </a:r>
            <a:endParaRPr lang="zh-CN" altLang="en-US" sz="2400" dirty="0">
              <a:solidFill>
                <a:schemeClr val="bg1"/>
              </a:solidFill>
              <a:latin typeface="Arial" panose="020B0604020202020204" pitchFamily="34" charset="0"/>
              <a:ea typeface="宋体" panose="02010600030101010101" pitchFamily="2" charset="-122"/>
            </a:endParaRPr>
          </a:p>
          <a:p>
            <a:r>
              <a:rPr lang="zh-CN" altLang="en-US" sz="2400" b="1" dirty="0">
                <a:solidFill>
                  <a:schemeClr val="bg1"/>
                </a:solidFill>
                <a:latin typeface="Arial" panose="020B0604020202020204" pitchFamily="34" charset="0"/>
                <a:ea typeface="宋体" panose="02010600030101010101" pitchFamily="2" charset="-122"/>
              </a:rPr>
              <a:t>特别注意：核心是关键词和关系</a:t>
            </a:r>
          </a:p>
        </p:txBody>
      </p:sp>
      <p:sp>
        <p:nvSpPr>
          <p:cNvPr id="21506" name="文本框 52229"/>
          <p:cNvSpPr txBox="1"/>
          <p:nvPr/>
        </p:nvSpPr>
        <p:spPr>
          <a:xfrm>
            <a:off x="1314450" y="1657350"/>
            <a:ext cx="6457950" cy="1198880"/>
          </a:xfrm>
          <a:prstGeom prst="rect">
            <a:avLst/>
          </a:prstGeom>
          <a:noFill/>
          <a:ln w="9525">
            <a:noFill/>
          </a:ln>
        </p:spPr>
        <p:txBody>
          <a:bodyPr anchor="t">
            <a:spAutoFit/>
          </a:bodyPr>
          <a:lstStyle/>
          <a:p>
            <a:pPr>
              <a:spcBef>
                <a:spcPct val="50000"/>
              </a:spcBef>
            </a:pPr>
            <a:r>
              <a:rPr lang="zh-CN" altLang="en-US" sz="1800" b="1" dirty="0">
                <a:solidFill>
                  <a:schemeClr val="bg1"/>
                </a:solidFill>
                <a:latin typeface="Arial" panose="020B0604020202020204" pitchFamily="34" charset="0"/>
                <a:ea typeface="黑体" panose="02010609060101010101" pitchFamily="49" charset="-122"/>
              </a:rPr>
              <a:t>限定词举例：时间</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之前，</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之后；地点</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在</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，位于</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a:t>
            </a:r>
          </a:p>
          <a:p>
            <a:pPr>
              <a:spcBef>
                <a:spcPct val="50000"/>
              </a:spcBef>
            </a:pPr>
            <a:r>
              <a:rPr lang="zh-CN" altLang="en-US" sz="1800" b="1" dirty="0">
                <a:solidFill>
                  <a:schemeClr val="bg1"/>
                </a:solidFill>
                <a:latin typeface="Arial" panose="020B0604020202020204" pitchFamily="34" charset="0"/>
                <a:ea typeface="黑体" panose="02010609060101010101" pitchFamily="49" charset="-122"/>
              </a:rPr>
              <a:t>原因</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由于</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，原因是</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；目的</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以</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为目的，为了</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a:t>
            </a:r>
          </a:p>
          <a:p>
            <a:pPr>
              <a:spcBef>
                <a:spcPct val="50000"/>
              </a:spcBef>
            </a:pPr>
            <a:r>
              <a:rPr lang="zh-CN" altLang="en-US" sz="1800" b="1" dirty="0">
                <a:solidFill>
                  <a:schemeClr val="bg1"/>
                </a:solidFill>
                <a:latin typeface="Arial" panose="020B0604020202020204" pitchFamily="34" charset="0"/>
                <a:ea typeface="黑体" panose="02010609060101010101" pitchFamily="49" charset="-122"/>
              </a:rPr>
              <a:t>方式</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以</a:t>
            </a:r>
            <a:r>
              <a:rPr lang="en-US" altLang="zh-CN" sz="1800" b="1">
                <a:solidFill>
                  <a:schemeClr val="bg1"/>
                </a:solidFill>
                <a:latin typeface="Arial" panose="020B0604020202020204" pitchFamily="34" charset="0"/>
                <a:ea typeface="黑体" panose="02010609060101010101" pitchFamily="49" charset="-122"/>
              </a:rPr>
              <a:t>…</a:t>
            </a:r>
            <a:r>
              <a:rPr lang="zh-CN" altLang="en-US" sz="1800" b="1" dirty="0">
                <a:solidFill>
                  <a:schemeClr val="bg1"/>
                </a:solidFill>
                <a:latin typeface="Arial" panose="020B0604020202020204" pitchFamily="34" charset="0"/>
                <a:ea typeface="黑体" panose="02010609060101010101" pitchFamily="49" charset="-122"/>
              </a:rPr>
              <a:t>方式，通过</a:t>
            </a:r>
            <a:r>
              <a:rPr lang="en-US" altLang="zh-CN" sz="1800" b="1">
                <a:solidFill>
                  <a:schemeClr val="bg1"/>
                </a:solidFill>
                <a:latin typeface="Arial" panose="020B0604020202020204" pitchFamily="34" charset="0"/>
                <a:ea typeface="黑体" panose="02010609060101010101" pitchFamily="49" charset="-122"/>
              </a:rPr>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56321"/>
          <p:cNvSpPr txBox="1"/>
          <p:nvPr/>
        </p:nvSpPr>
        <p:spPr>
          <a:xfrm>
            <a:off x="1257300" y="114300"/>
            <a:ext cx="800100" cy="460375"/>
          </a:xfrm>
          <a:prstGeom prst="rect">
            <a:avLst/>
          </a:prstGeom>
          <a:noFill/>
          <a:ln w="9525">
            <a:noFill/>
          </a:ln>
        </p:spPr>
        <p:txBody>
          <a:bodyPr anchor="t">
            <a:spAutoFit/>
          </a:bodyPr>
          <a:lstStyle/>
          <a:p>
            <a:pPr>
              <a:spcBef>
                <a:spcPct val="50000"/>
              </a:spcBef>
            </a:pPr>
            <a:r>
              <a:rPr lang="zh-CN" altLang="en-US" sz="2400" b="1" dirty="0">
                <a:solidFill>
                  <a:schemeClr val="bg1"/>
                </a:solidFill>
                <a:latin typeface="Arial" panose="020B0604020202020204" pitchFamily="34" charset="0"/>
                <a:ea typeface="汉鼎繁古印" pitchFamily="1" charset="-122"/>
              </a:rPr>
              <a:t>例题</a:t>
            </a:r>
          </a:p>
        </p:txBody>
      </p:sp>
      <p:sp>
        <p:nvSpPr>
          <p:cNvPr id="22530" name="文本框 56322"/>
          <p:cNvSpPr txBox="1"/>
          <p:nvPr/>
        </p:nvSpPr>
        <p:spPr>
          <a:xfrm>
            <a:off x="1371600" y="571500"/>
            <a:ext cx="6343650" cy="2861310"/>
          </a:xfrm>
          <a:prstGeom prst="rect">
            <a:avLst/>
          </a:prstGeom>
          <a:noFill/>
          <a:ln w="9525">
            <a:noFill/>
          </a:ln>
        </p:spPr>
        <p:txBody>
          <a:bodyPr anchor="t">
            <a:spAutoFit/>
          </a:bodyPr>
          <a:lstStyle/>
          <a:p>
            <a:r>
              <a:rPr lang="en-US" altLang="zh-CN" sz="1800" b="1">
                <a:solidFill>
                  <a:schemeClr val="bg1"/>
                </a:solidFill>
                <a:latin typeface="Arial" panose="020B0604020202020204" pitchFamily="34" charset="0"/>
                <a:ea typeface="宋体" panose="02010600030101010101" pitchFamily="2" charset="-122"/>
              </a:rPr>
              <a:t>72 </a:t>
            </a:r>
            <a:r>
              <a:rPr lang="zh-CN" altLang="en-US" sz="1800" b="1" dirty="0">
                <a:solidFill>
                  <a:schemeClr val="bg1"/>
                </a:solidFill>
                <a:latin typeface="Arial" panose="020B0604020202020204" pitchFamily="34" charset="0"/>
                <a:ea typeface="宋体" panose="02010600030101010101" pitchFamily="2" charset="-122"/>
              </a:rPr>
              <a:t>企业信息化是指企业利用现代信息技术，通过深化开发和广泛利用信息资源，不断提高生产、经营、管理、决策效率和水平地过程 。根据上述定义，下列不属于企业信息化的是：</a:t>
            </a:r>
            <a:r>
              <a:rPr lang="zh-CN" altLang="en-US" sz="1650" b="1" dirty="0">
                <a:solidFill>
                  <a:schemeClr val="bg1"/>
                </a:solidFill>
                <a:latin typeface="Arial" panose="020B0604020202020204" pitchFamily="34" charset="0"/>
                <a:ea typeface="宋体" panose="02010600030101010101" pitchFamily="2" charset="-122"/>
              </a:rPr>
              <a:t> </a:t>
            </a:r>
          </a:p>
          <a:p>
            <a:r>
              <a:rPr lang="en-US" altLang="zh-CN" sz="1800" b="1" dirty="0">
                <a:solidFill>
                  <a:schemeClr val="bg1"/>
                </a:solidFill>
                <a:latin typeface="楷体_GB2312" pitchFamily="1" charset="-122"/>
                <a:ea typeface="楷体_GB2312" pitchFamily="1" charset="-122"/>
              </a:rPr>
              <a:t>A </a:t>
            </a:r>
            <a:r>
              <a:rPr lang="zh-CN" altLang="en-US" sz="1800" b="1" dirty="0">
                <a:solidFill>
                  <a:schemeClr val="bg1"/>
                </a:solidFill>
                <a:latin typeface="楷体_GB2312" pitchFamily="1" charset="-122"/>
                <a:ea typeface="楷体_GB2312" pitchFamily="1" charset="-122"/>
              </a:rPr>
              <a:t>．学校建立计算机网络平台使校内信息资源得到充分利用 </a:t>
            </a:r>
          </a:p>
          <a:p>
            <a:r>
              <a:rPr lang="en-US" altLang="zh-CN" sz="1800" b="1" dirty="0">
                <a:solidFill>
                  <a:schemeClr val="bg1"/>
                </a:solidFill>
                <a:latin typeface="楷体_GB2312" pitchFamily="1" charset="-122"/>
                <a:ea typeface="楷体_GB2312" pitchFamily="1" charset="-122"/>
              </a:rPr>
              <a:t>B </a:t>
            </a:r>
            <a:r>
              <a:rPr lang="zh-CN" altLang="en-US" sz="1800" b="1" dirty="0">
                <a:solidFill>
                  <a:schemeClr val="bg1"/>
                </a:solidFill>
                <a:latin typeface="楷体_GB2312" pitchFamily="1" charset="-122"/>
                <a:ea typeface="楷体_GB2312" pitchFamily="1" charset="-122"/>
              </a:rPr>
              <a:t>．将全部企业业务乃至全部企业管理实现信息化的计算机集成制造系统 </a:t>
            </a:r>
          </a:p>
          <a:p>
            <a:r>
              <a:rPr lang="en-US" altLang="zh-CN" sz="1800" b="1" dirty="0">
                <a:solidFill>
                  <a:schemeClr val="bg1"/>
                </a:solidFill>
                <a:latin typeface="楷体_GB2312" pitchFamily="1" charset="-122"/>
                <a:ea typeface="楷体_GB2312" pitchFamily="1" charset="-122"/>
              </a:rPr>
              <a:t>C </a:t>
            </a:r>
            <a:r>
              <a:rPr lang="zh-CN" altLang="en-US" sz="1800" b="1" dirty="0">
                <a:solidFill>
                  <a:schemeClr val="bg1"/>
                </a:solidFill>
                <a:latin typeface="楷体_GB2312" pitchFamily="1" charset="-122"/>
                <a:ea typeface="楷体_GB2312" pitchFamily="1" charset="-122"/>
              </a:rPr>
              <a:t>．将离散型和流程型生产的质量、设施、控制、数据和通信等结合起来，实现广泛的管理信息集成。 </a:t>
            </a:r>
          </a:p>
          <a:p>
            <a:r>
              <a:rPr lang="en-US" altLang="zh-CN" sz="1800" b="1" dirty="0">
                <a:solidFill>
                  <a:schemeClr val="bg1"/>
                </a:solidFill>
                <a:latin typeface="楷体_GB2312" pitchFamily="1" charset="-122"/>
                <a:ea typeface="楷体_GB2312" pitchFamily="1" charset="-122"/>
              </a:rPr>
              <a:t>D </a:t>
            </a:r>
            <a:r>
              <a:rPr lang="zh-CN" altLang="en-US" sz="1800" b="1" dirty="0">
                <a:solidFill>
                  <a:schemeClr val="bg1"/>
                </a:solidFill>
                <a:latin typeface="楷体_GB2312" pitchFamily="1" charset="-122"/>
                <a:ea typeface="楷体_GB2312" pitchFamily="1" charset="-122"/>
              </a:rPr>
              <a:t>．制定原材料零部件采购加工计划，以保证能在规定的时间、地点得到需要的物料数量，并引进计算机进行辅助管理。</a:t>
            </a:r>
            <a:r>
              <a:rPr lang="zh-CN" altLang="en-US" sz="1650" b="1" dirty="0">
                <a:solidFill>
                  <a:schemeClr val="bg1"/>
                </a:solidFill>
                <a:latin typeface="楷体_GB2312" pitchFamily="1" charset="-122"/>
                <a:ea typeface="楷体_GB2312" pitchFamily="1" charset="-122"/>
              </a:rPr>
              <a:t> </a:t>
            </a:r>
          </a:p>
        </p:txBody>
      </p:sp>
      <p:sp>
        <p:nvSpPr>
          <p:cNvPr id="22531" name="文本框 56325"/>
          <p:cNvSpPr txBox="1"/>
          <p:nvPr/>
        </p:nvSpPr>
        <p:spPr>
          <a:xfrm>
            <a:off x="1314450" y="3600450"/>
            <a:ext cx="6457950" cy="922020"/>
          </a:xfrm>
          <a:prstGeom prst="rect">
            <a:avLst/>
          </a:prstGeom>
          <a:noFill/>
          <a:ln w="9525">
            <a:noFill/>
          </a:ln>
        </p:spPr>
        <p:txBody>
          <a:bodyPr anchor="t">
            <a:spAutoFit/>
          </a:bodyPr>
          <a:lstStyle/>
          <a:p>
            <a:pPr>
              <a:spcBef>
                <a:spcPct val="50000"/>
              </a:spcBef>
            </a:pPr>
            <a:r>
              <a:rPr lang="zh-CN" altLang="en-US" sz="1800" b="1" dirty="0">
                <a:solidFill>
                  <a:schemeClr val="bg1"/>
                </a:solidFill>
                <a:latin typeface="Arial" panose="020B0604020202020204" pitchFamily="34" charset="0"/>
                <a:ea typeface="宋体" panose="02010600030101010101" pitchFamily="2" charset="-122"/>
              </a:rPr>
              <a:t>【解析】企业信息化这一定义的主体是“企业”，</a:t>
            </a:r>
            <a:r>
              <a:rPr lang="en-US" altLang="zh-CN" sz="1800" b="1" dirty="0">
                <a:solidFill>
                  <a:schemeClr val="bg1"/>
                </a:solidFill>
                <a:latin typeface="Arial" panose="020B0604020202020204" pitchFamily="34" charset="0"/>
                <a:ea typeface="宋体" panose="02010600030101010101" pitchFamily="2" charset="-122"/>
              </a:rPr>
              <a:t>B/C/D</a:t>
            </a:r>
            <a:r>
              <a:rPr lang="zh-CN" altLang="en-US" sz="1800" b="1" dirty="0">
                <a:solidFill>
                  <a:schemeClr val="bg1"/>
                </a:solidFill>
                <a:latin typeface="Arial" panose="020B0604020202020204" pitchFamily="34" charset="0"/>
                <a:ea typeface="宋体" panose="02010600030101010101" pitchFamily="2" charset="-122"/>
              </a:rPr>
              <a:t>项的主体均为企业，只有</a:t>
            </a:r>
            <a:r>
              <a:rPr lang="en-US" altLang="zh-CN" sz="1800" b="1" dirty="0">
                <a:solidFill>
                  <a:schemeClr val="bg1"/>
                </a:solidFill>
                <a:latin typeface="Arial" panose="020B0604020202020204" pitchFamily="34" charset="0"/>
                <a:ea typeface="宋体" panose="02010600030101010101" pitchFamily="2" charset="-122"/>
              </a:rPr>
              <a:t>A</a:t>
            </a:r>
            <a:r>
              <a:rPr lang="zh-CN" altLang="en-US" sz="1800" b="1" dirty="0">
                <a:solidFill>
                  <a:schemeClr val="bg1"/>
                </a:solidFill>
                <a:latin typeface="Arial" panose="020B0604020202020204" pitchFamily="34" charset="0"/>
                <a:ea typeface="宋体" panose="02010600030101010101" pitchFamily="2" charset="-122"/>
              </a:rPr>
              <a:t>项的主体是学校而不是企业，主体不合格，故此选</a:t>
            </a:r>
            <a:r>
              <a:rPr lang="en-US" altLang="zh-CN" sz="1800" b="1" dirty="0">
                <a:solidFill>
                  <a:schemeClr val="bg1"/>
                </a:solidFill>
                <a:latin typeface="Arial" panose="020B0604020202020204" pitchFamily="34" charset="0"/>
                <a:ea typeface="宋体" panose="02010600030101010101" pitchFamily="2" charset="-122"/>
              </a:rPr>
              <a:t>A</a:t>
            </a:r>
            <a:r>
              <a:rPr lang="zh-CN" altLang="en-US" sz="1800" b="1" dirty="0">
                <a:solidFill>
                  <a:schemeClr val="bg1"/>
                </a:solidFill>
                <a:latin typeface="Arial" panose="020B0604020202020204" pitchFamily="34" charset="0"/>
                <a:ea typeface="宋体" panose="02010600030101010101" pitchFamily="2" charset="-122"/>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55297"/>
          <p:cNvSpPr txBox="1"/>
          <p:nvPr/>
        </p:nvSpPr>
        <p:spPr>
          <a:xfrm>
            <a:off x="1314450" y="0"/>
            <a:ext cx="800100" cy="460375"/>
          </a:xfrm>
          <a:prstGeom prst="rect">
            <a:avLst/>
          </a:prstGeom>
          <a:noFill/>
          <a:ln w="9525">
            <a:noFill/>
          </a:ln>
        </p:spPr>
        <p:txBody>
          <a:bodyPr anchor="t">
            <a:spAutoFit/>
          </a:bodyPr>
          <a:lstStyle/>
          <a:p>
            <a:pPr>
              <a:spcBef>
                <a:spcPct val="50000"/>
              </a:spcBef>
            </a:pPr>
            <a:r>
              <a:rPr lang="zh-CN" altLang="en-US" sz="2400" b="1" dirty="0">
                <a:solidFill>
                  <a:schemeClr val="bg1"/>
                </a:solidFill>
                <a:latin typeface="Arial" panose="020B0604020202020204" pitchFamily="34" charset="0"/>
                <a:ea typeface="汉鼎繁古印" pitchFamily="1" charset="-122"/>
              </a:rPr>
              <a:t>例题</a:t>
            </a:r>
          </a:p>
        </p:txBody>
      </p:sp>
      <p:sp>
        <p:nvSpPr>
          <p:cNvPr id="23554" name="矩形 55301"/>
          <p:cNvSpPr/>
          <p:nvPr/>
        </p:nvSpPr>
        <p:spPr>
          <a:xfrm>
            <a:off x="605790" y="553085"/>
            <a:ext cx="7769860" cy="3622675"/>
          </a:xfrm>
          <a:prstGeom prst="rect">
            <a:avLst/>
          </a:prstGeom>
          <a:noFill/>
          <a:ln w="9525">
            <a:noFill/>
          </a:ln>
        </p:spPr>
        <p:txBody>
          <a:bodyPr wrap="square" anchor="ctr">
            <a:spAutoFit/>
          </a:bodyPr>
          <a:lstStyle/>
          <a:p>
            <a:pPr indent="266700"/>
            <a:r>
              <a:rPr lang="en-US" altLang="zh-CN" sz="1650" b="1" dirty="0">
                <a:solidFill>
                  <a:schemeClr val="bg1"/>
                </a:solidFill>
                <a:latin typeface="Arial" panose="020B0604020202020204" pitchFamily="34" charset="0"/>
                <a:ea typeface="宋体" panose="02010600030101010101" pitchFamily="2" charset="-122"/>
              </a:rPr>
              <a:t>75</a:t>
            </a:r>
            <a:r>
              <a:rPr lang="zh-CN" altLang="en-US" sz="1650" b="1" dirty="0">
                <a:solidFill>
                  <a:schemeClr val="bg1"/>
                </a:solidFill>
                <a:latin typeface="Arial" panose="020B0604020202020204" pitchFamily="34" charset="0"/>
                <a:ea typeface="宋体" panose="02010600030101010101" pitchFamily="2" charset="-122"/>
              </a:rPr>
              <a:t>．偶然防卫是指在客观上被害人正在或即将对被告人或他人的人身进行不法侵害，但被告人主观上没有认识到这一点，出于非法侵害的目的而对被害人使用了武力，客观上起到了人身防卫的效果。</a:t>
            </a:r>
          </a:p>
          <a:p>
            <a:pPr indent="266700"/>
            <a:r>
              <a:rPr lang="zh-CN" altLang="en-US" sz="1650" b="1" dirty="0">
                <a:solidFill>
                  <a:schemeClr val="bg1"/>
                </a:solidFill>
                <a:latin typeface="Arial" panose="020B0604020202020204" pitchFamily="34" charset="0"/>
                <a:ea typeface="宋体" panose="02010600030101010101" pitchFamily="2" charset="-122"/>
              </a:rPr>
              <a:t>       根据上述定义，下列行为不属于偶然防卫的一项是：</a:t>
            </a:r>
          </a:p>
          <a:p>
            <a:pPr indent="266700"/>
            <a:r>
              <a:rPr lang="en-US" altLang="zh-CN" sz="1650" b="1" dirty="0">
                <a:solidFill>
                  <a:schemeClr val="bg1"/>
                </a:solidFill>
                <a:latin typeface="楷体_GB2312" pitchFamily="1" charset="-122"/>
                <a:ea typeface="楷体_GB2312" pitchFamily="1" charset="-122"/>
              </a:rPr>
              <a:t>A</a:t>
            </a:r>
            <a:r>
              <a:rPr lang="zh-CN" altLang="en-US" sz="1650" b="1" dirty="0">
                <a:solidFill>
                  <a:schemeClr val="bg1"/>
                </a:solidFill>
                <a:latin typeface="楷体_GB2312" pitchFamily="1" charset="-122"/>
                <a:ea typeface="楷体_GB2312" pitchFamily="1" charset="-122"/>
              </a:rPr>
              <a:t>．甲正准备枪杀乙时，丙在后面对甲先开了一枪，将其打死。而丙在开枪时并不知道甲正准备杀乙，纯粹是出于报复泄愤的目的杀甲，结果是保护了乙的生命</a:t>
            </a:r>
          </a:p>
          <a:p>
            <a:pPr indent="266700"/>
            <a:r>
              <a:rPr lang="en-US" altLang="zh-CN" sz="1650" b="1" dirty="0">
                <a:solidFill>
                  <a:schemeClr val="bg1"/>
                </a:solidFill>
                <a:latin typeface="楷体_GB2312" pitchFamily="1" charset="-122"/>
                <a:ea typeface="楷体_GB2312" pitchFamily="1" charset="-122"/>
              </a:rPr>
              <a:t>B</a:t>
            </a:r>
            <a:r>
              <a:rPr lang="zh-CN" altLang="en-US" sz="1650" b="1" dirty="0">
                <a:solidFill>
                  <a:schemeClr val="bg1"/>
                </a:solidFill>
                <a:latin typeface="楷体_GB2312" pitchFamily="1" charset="-122"/>
                <a:ea typeface="楷体_GB2312" pitchFamily="1" charset="-122"/>
              </a:rPr>
              <a:t>．甲与乙积怨很深，某日发生冲突后，甲回家拿了手枪打算去杀乙，两人在路上正好碰上，甲先开枪杀死了乙，但开枪时不知乙的右手抓住口袋中的手枪正准备对其射击</a:t>
            </a:r>
          </a:p>
          <a:p>
            <a:pPr indent="266700"/>
            <a:r>
              <a:rPr lang="en-US" altLang="zh-CN" sz="1650" b="1" dirty="0">
                <a:solidFill>
                  <a:schemeClr val="bg1"/>
                </a:solidFill>
                <a:latin typeface="楷体_GB2312" pitchFamily="1" charset="-122"/>
                <a:ea typeface="楷体_GB2312" pitchFamily="1" charset="-122"/>
              </a:rPr>
              <a:t>C</a:t>
            </a:r>
            <a:r>
              <a:rPr lang="zh-CN" altLang="en-US" sz="1650" b="1" dirty="0">
                <a:solidFill>
                  <a:schemeClr val="bg1"/>
                </a:solidFill>
                <a:latin typeface="楷体_GB2312" pitchFamily="1" charset="-122"/>
                <a:ea typeface="楷体_GB2312" pitchFamily="1" charset="-122"/>
              </a:rPr>
              <a:t>．甲身穿警服带着电警棍，冒充警察去“抓赌”，甲抓住乙搜身时，乙将甲打伤后逃离，甲未能得手</a:t>
            </a:r>
          </a:p>
          <a:p>
            <a:pPr indent="266700"/>
            <a:r>
              <a:rPr lang="en-US" altLang="zh-CN" sz="1650" b="1" dirty="0">
                <a:solidFill>
                  <a:schemeClr val="bg1"/>
                </a:solidFill>
                <a:latin typeface="楷体_GB2312" pitchFamily="1" charset="-122"/>
                <a:ea typeface="楷体_GB2312" pitchFamily="1" charset="-122"/>
              </a:rPr>
              <a:t>D</a:t>
            </a:r>
            <a:r>
              <a:rPr lang="zh-CN" altLang="en-US" sz="1650" b="1" dirty="0">
                <a:solidFill>
                  <a:schemeClr val="bg1"/>
                </a:solidFill>
                <a:latin typeface="楷体_GB2312" pitchFamily="1" charset="-122"/>
                <a:ea typeface="楷体_GB2312" pitchFamily="1" charset="-122"/>
              </a:rPr>
              <a:t>．甲与乙醉酒后发生激烈冲突，两人相互厮打至马路上，正当甲要捡起路边砖头击打乙时，围观人群中有人喊“警察来啦”，甲受</a:t>
            </a:r>
            <a:r>
              <a:rPr lang="zh-CN" altLang="en-US" sz="1500" b="1" dirty="0">
                <a:solidFill>
                  <a:schemeClr val="bg1"/>
                </a:solidFill>
                <a:latin typeface="楷体_GB2312" pitchFamily="1" charset="-122"/>
                <a:ea typeface="楷体_GB2312" pitchFamily="1" charset="-122"/>
              </a:rPr>
              <a:t>惊吓不慎跌落路边河沟溺水身亡，乙安全无事 </a:t>
            </a:r>
          </a:p>
        </p:txBody>
      </p:sp>
      <p:sp>
        <p:nvSpPr>
          <p:cNvPr id="23555" name="文本框 55302"/>
          <p:cNvSpPr txBox="1"/>
          <p:nvPr/>
        </p:nvSpPr>
        <p:spPr>
          <a:xfrm>
            <a:off x="1371600" y="4175760"/>
            <a:ext cx="6629400" cy="725805"/>
          </a:xfrm>
          <a:prstGeom prst="rect">
            <a:avLst/>
          </a:prstGeom>
          <a:noFill/>
          <a:ln w="9525">
            <a:noFill/>
          </a:ln>
        </p:spPr>
        <p:txBody>
          <a:bodyPr anchor="t">
            <a:spAutoFit/>
          </a:bodyPr>
          <a:lstStyle/>
          <a:p>
            <a:pPr>
              <a:spcBef>
                <a:spcPct val="50000"/>
              </a:spcBef>
            </a:pPr>
            <a:r>
              <a:rPr lang="zh-CN" altLang="en-US" sz="1650" b="1" dirty="0">
                <a:solidFill>
                  <a:schemeClr val="bg1"/>
                </a:solidFill>
                <a:latin typeface="Arial" panose="020B0604020202020204" pitchFamily="34" charset="0"/>
                <a:ea typeface="宋体" panose="02010600030101010101" pitchFamily="2" charset="-122"/>
              </a:rPr>
              <a:t>解析：偶然防卫的关键词是“处于非法侵害的目的”，这是目的状语；</a:t>
            </a:r>
          </a:p>
          <a:p>
            <a:pPr>
              <a:spcBef>
                <a:spcPct val="50000"/>
              </a:spcBef>
            </a:pPr>
            <a:r>
              <a:rPr lang="en-US" altLang="zh-CN" sz="1650" b="1" dirty="0">
                <a:solidFill>
                  <a:schemeClr val="bg1"/>
                </a:solidFill>
                <a:latin typeface="Arial" panose="020B0604020202020204" pitchFamily="34" charset="0"/>
                <a:ea typeface="宋体" panose="02010600030101010101" pitchFamily="2" charset="-122"/>
              </a:rPr>
              <a:t>D</a:t>
            </a:r>
            <a:r>
              <a:rPr lang="zh-CN" altLang="en-US" sz="1650" b="1" dirty="0">
                <a:solidFill>
                  <a:schemeClr val="bg1"/>
                </a:solidFill>
                <a:latin typeface="Arial" panose="020B0604020202020204" pitchFamily="34" charset="0"/>
                <a:ea typeface="宋体" panose="02010600030101010101" pitchFamily="2" charset="-122"/>
              </a:rPr>
              <a:t>项中，围观者喊“警察来了”并非出自此目的，故不符合定义，选</a:t>
            </a:r>
            <a:r>
              <a:rPr lang="en-US" altLang="zh-CN" sz="1650" b="1">
                <a:solidFill>
                  <a:schemeClr val="bg1"/>
                </a:solidFill>
                <a:latin typeface="Arial" panose="020B0604020202020204" pitchFamily="34" charset="0"/>
                <a:ea typeface="宋体" panose="02010600030101010101" pitchFamily="2" charset="-122"/>
              </a:rPr>
              <a:t>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54273"/>
          <p:cNvSpPr txBox="1"/>
          <p:nvPr/>
        </p:nvSpPr>
        <p:spPr>
          <a:xfrm>
            <a:off x="334645" y="107315"/>
            <a:ext cx="800100" cy="460375"/>
          </a:xfrm>
          <a:prstGeom prst="rect">
            <a:avLst/>
          </a:prstGeom>
          <a:noFill/>
          <a:ln w="9525">
            <a:noFill/>
          </a:ln>
        </p:spPr>
        <p:txBody>
          <a:bodyPr anchor="t">
            <a:spAutoFit/>
          </a:bodyPr>
          <a:lstStyle/>
          <a:p>
            <a:pPr>
              <a:spcBef>
                <a:spcPct val="50000"/>
              </a:spcBef>
            </a:pPr>
            <a:r>
              <a:rPr lang="zh-CN" altLang="en-US" sz="2400" b="1" dirty="0">
                <a:solidFill>
                  <a:schemeClr val="bg1"/>
                </a:solidFill>
                <a:latin typeface="Arial" panose="020B0604020202020204" pitchFamily="34" charset="0"/>
                <a:ea typeface="汉鼎繁古印" pitchFamily="1" charset="-122"/>
              </a:rPr>
              <a:t>例题</a:t>
            </a:r>
          </a:p>
        </p:txBody>
      </p:sp>
      <p:sp>
        <p:nvSpPr>
          <p:cNvPr id="24578" name="文本框 54274"/>
          <p:cNvSpPr txBox="1"/>
          <p:nvPr/>
        </p:nvSpPr>
        <p:spPr>
          <a:xfrm>
            <a:off x="930910" y="2740660"/>
            <a:ext cx="7324725" cy="2099310"/>
          </a:xfrm>
          <a:prstGeom prst="rect">
            <a:avLst/>
          </a:prstGeom>
          <a:noFill/>
          <a:ln w="9525">
            <a:noFill/>
          </a:ln>
        </p:spPr>
        <p:txBody>
          <a:bodyPr wrap="square" anchor="t">
            <a:spAutoFit/>
          </a:bodyPr>
          <a:lstStyle/>
          <a:p>
            <a:pPr>
              <a:spcBef>
                <a:spcPct val="50000"/>
              </a:spcBef>
            </a:pPr>
            <a:r>
              <a:rPr lang="zh-CN" altLang="en-US" sz="1800" b="1" dirty="0">
                <a:solidFill>
                  <a:schemeClr val="bg1"/>
                </a:solidFill>
                <a:latin typeface="Arial" panose="020B0604020202020204" pitchFamily="34" charset="0"/>
                <a:ea typeface="宋体" panose="02010600030101010101" pitchFamily="2" charset="-122"/>
              </a:rPr>
              <a:t>【解析</a:t>
            </a:r>
            <a:r>
              <a:rPr lang="zh-CN" altLang="en-US" sz="1800" b="1">
                <a:solidFill>
                  <a:schemeClr val="bg1"/>
                </a:solidFill>
                <a:latin typeface="Arial" panose="020B0604020202020204" pitchFamily="34" charset="0"/>
                <a:ea typeface="宋体" panose="02010600030101010101" pitchFamily="2" charset="-122"/>
              </a:rPr>
              <a:t>】</a:t>
            </a:r>
            <a:r>
              <a:rPr lang="zh-CN" altLang="en-US" sz="1500" b="1" dirty="0">
                <a:solidFill>
                  <a:schemeClr val="bg1"/>
                </a:solidFill>
                <a:latin typeface="楷体_GB2312" pitchFamily="1" charset="-122"/>
                <a:ea typeface="楷体_GB2312" pitchFamily="1" charset="-122"/>
              </a:rPr>
              <a:t>“产品召回”，必须符合以下条件：（</a:t>
            </a:r>
            <a:r>
              <a:rPr lang="en-US" altLang="zh-CN" sz="1500" b="1" dirty="0">
                <a:solidFill>
                  <a:schemeClr val="bg1"/>
                </a:solidFill>
                <a:latin typeface="楷体_GB2312" pitchFamily="1" charset="-122"/>
                <a:ea typeface="楷体_GB2312" pitchFamily="1" charset="-122"/>
              </a:rPr>
              <a:t>1</a:t>
            </a:r>
            <a:r>
              <a:rPr lang="zh-CN" altLang="en-US" sz="1500" b="1" dirty="0">
                <a:solidFill>
                  <a:schemeClr val="bg1"/>
                </a:solidFill>
                <a:latin typeface="楷体_GB2312" pitchFamily="1" charset="-122"/>
                <a:ea typeface="楷体_GB2312" pitchFamily="1" charset="-122"/>
              </a:rPr>
              <a:t>）生产商，（</a:t>
            </a:r>
            <a:r>
              <a:rPr lang="en-US" altLang="zh-CN" sz="1500" b="1" dirty="0">
                <a:solidFill>
                  <a:schemeClr val="bg1"/>
                </a:solidFill>
                <a:latin typeface="楷体_GB2312" pitchFamily="1" charset="-122"/>
                <a:ea typeface="楷体_GB2312" pitchFamily="1" charset="-122"/>
              </a:rPr>
              <a:t>2</a:t>
            </a:r>
            <a:r>
              <a:rPr lang="zh-CN" altLang="en-US" sz="1500" b="1" dirty="0">
                <a:solidFill>
                  <a:schemeClr val="bg1"/>
                </a:solidFill>
                <a:latin typeface="楷体_GB2312" pitchFamily="1" charset="-122"/>
                <a:ea typeface="楷体_GB2312" pitchFamily="1" charset="-122"/>
              </a:rPr>
              <a:t>）将已经送到批发商、零售商或最终用户手上的产品收回，（</a:t>
            </a:r>
            <a:r>
              <a:rPr lang="en-US" altLang="zh-CN" sz="1500" b="1" dirty="0">
                <a:solidFill>
                  <a:schemeClr val="bg1"/>
                </a:solidFill>
                <a:latin typeface="楷体_GB2312" pitchFamily="1" charset="-122"/>
                <a:ea typeface="楷体_GB2312" pitchFamily="1" charset="-122"/>
              </a:rPr>
              <a:t>3</a:t>
            </a:r>
            <a:r>
              <a:rPr lang="zh-CN" altLang="en-US" sz="1500" b="1" dirty="0">
                <a:solidFill>
                  <a:schemeClr val="bg1"/>
                </a:solidFill>
                <a:latin typeface="楷体_GB2312" pitchFamily="1" charset="-122"/>
                <a:ea typeface="楷体_GB2312" pitchFamily="1" charset="-122"/>
              </a:rPr>
              <a:t>）针对厂家原因造成的批量性问题。</a:t>
            </a:r>
            <a:r>
              <a:rPr lang="en-US" altLang="zh-CN" sz="1500" b="1" dirty="0">
                <a:solidFill>
                  <a:schemeClr val="bg1"/>
                </a:solidFill>
                <a:latin typeface="楷体_GB2312" pitchFamily="1" charset="-122"/>
                <a:ea typeface="楷体_GB2312" pitchFamily="1" charset="-122"/>
              </a:rPr>
              <a:t>A</a:t>
            </a:r>
            <a:r>
              <a:rPr lang="zh-CN" altLang="en-US" sz="1500" b="1" dirty="0">
                <a:solidFill>
                  <a:schemeClr val="bg1"/>
                </a:solidFill>
                <a:latin typeface="楷体_GB2312" pitchFamily="1" charset="-122"/>
                <a:ea typeface="楷体_GB2312" pitchFamily="1" charset="-122"/>
              </a:rPr>
              <a:t>项的“商家”退货，</a:t>
            </a:r>
            <a:r>
              <a:rPr lang="en-US" altLang="zh-CN" sz="1500" b="1" dirty="0">
                <a:solidFill>
                  <a:schemeClr val="bg1"/>
                </a:solidFill>
                <a:latin typeface="楷体_GB2312" pitchFamily="1" charset="-122"/>
                <a:ea typeface="楷体_GB2312" pitchFamily="1" charset="-122"/>
              </a:rPr>
              <a:t>B</a:t>
            </a:r>
            <a:r>
              <a:rPr lang="zh-CN" altLang="en-US" sz="1500" b="1" dirty="0">
                <a:solidFill>
                  <a:schemeClr val="bg1"/>
                </a:solidFill>
                <a:latin typeface="楷体_GB2312" pitchFamily="1" charset="-122"/>
                <a:ea typeface="楷体_GB2312" pitchFamily="1" charset="-122"/>
              </a:rPr>
              <a:t>项的“超市”退货，都不是“生产商”收回产品，不属于“产品召回”，排除。</a:t>
            </a:r>
            <a:r>
              <a:rPr lang="en-US" altLang="zh-CN" sz="1500" b="1" dirty="0">
                <a:solidFill>
                  <a:schemeClr val="bg1"/>
                </a:solidFill>
                <a:latin typeface="楷体_GB2312" pitchFamily="1" charset="-122"/>
                <a:ea typeface="楷体_GB2312" pitchFamily="1" charset="-122"/>
              </a:rPr>
              <a:t>D</a:t>
            </a:r>
            <a:r>
              <a:rPr lang="zh-CN" altLang="en-US" sz="1500" b="1" dirty="0">
                <a:solidFill>
                  <a:schemeClr val="bg1"/>
                </a:solidFill>
                <a:latin typeface="楷体_GB2312" pitchFamily="1" charset="-122"/>
                <a:ea typeface="楷体_GB2312" pitchFamily="1" charset="-122"/>
              </a:rPr>
              <a:t>项仅仅“向提起诉讼的部分消费者退货赔偿”，不符合产品召回的“批量性”，且有解决诉讼的嫌疑，排除。只有</a:t>
            </a:r>
            <a:r>
              <a:rPr lang="en-US" altLang="zh-CN" sz="1500" b="1" dirty="0">
                <a:solidFill>
                  <a:schemeClr val="bg1"/>
                </a:solidFill>
                <a:latin typeface="楷体_GB2312" pitchFamily="1" charset="-122"/>
                <a:ea typeface="楷体_GB2312" pitchFamily="1" charset="-122"/>
              </a:rPr>
              <a:t>C</a:t>
            </a:r>
            <a:r>
              <a:rPr lang="zh-CN" altLang="en-US" sz="1500" b="1" dirty="0">
                <a:solidFill>
                  <a:schemeClr val="bg1"/>
                </a:solidFill>
                <a:latin typeface="楷体_GB2312" pitchFamily="1" charset="-122"/>
                <a:ea typeface="楷体_GB2312" pitchFamily="1" charset="-122"/>
              </a:rPr>
              <a:t>项所说的“因质检把关不严，某厂一批次品流入市场（厂家原因造成的批量性问题），厂家告知消费者前来退货（厂家从最终用户手上收回产品）”，符合“产品召回”的定义要求。</a:t>
            </a:r>
          </a:p>
          <a:p>
            <a:pPr>
              <a:spcBef>
                <a:spcPct val="50000"/>
              </a:spcBef>
            </a:pPr>
            <a:r>
              <a:rPr lang="zh-CN" altLang="en-US" sz="1500" b="1" dirty="0">
                <a:solidFill>
                  <a:schemeClr val="bg1"/>
                </a:solidFill>
                <a:latin typeface="楷体_GB2312" pitchFamily="1" charset="-122"/>
                <a:ea typeface="楷体_GB2312" pitchFamily="1" charset="-122"/>
              </a:rPr>
              <a:t>    所以，正确选项是</a:t>
            </a:r>
            <a:r>
              <a:rPr lang="en-US" altLang="zh-CN" sz="1500" b="1" dirty="0">
                <a:solidFill>
                  <a:schemeClr val="bg1"/>
                </a:solidFill>
                <a:latin typeface="楷体_GB2312" pitchFamily="1" charset="-122"/>
                <a:ea typeface="楷体_GB2312" pitchFamily="1" charset="-122"/>
              </a:rPr>
              <a:t>C</a:t>
            </a:r>
            <a:r>
              <a:rPr lang="zh-CN" altLang="en-US" sz="1500" b="1" dirty="0">
                <a:solidFill>
                  <a:schemeClr val="bg1"/>
                </a:solidFill>
                <a:latin typeface="楷体_GB2312" pitchFamily="1" charset="-122"/>
                <a:ea typeface="楷体_GB2312" pitchFamily="1" charset="-122"/>
              </a:rPr>
              <a:t>。</a:t>
            </a:r>
          </a:p>
        </p:txBody>
      </p:sp>
      <p:sp>
        <p:nvSpPr>
          <p:cNvPr id="24579" name="矩形 54275"/>
          <p:cNvSpPr/>
          <p:nvPr/>
        </p:nvSpPr>
        <p:spPr>
          <a:xfrm>
            <a:off x="1185545" y="617855"/>
            <a:ext cx="7332980" cy="2122805"/>
          </a:xfrm>
          <a:prstGeom prst="rect">
            <a:avLst/>
          </a:prstGeom>
          <a:noFill/>
          <a:ln w="9525">
            <a:noFill/>
          </a:ln>
        </p:spPr>
        <p:txBody>
          <a:bodyPr wrap="square" anchor="ctr">
            <a:spAutoFit/>
          </a:bodyPr>
          <a:lstStyle/>
          <a:p>
            <a:pPr indent="266700"/>
            <a:r>
              <a:rPr lang="zh-CN" altLang="en-US" sz="1650" b="1" dirty="0">
                <a:solidFill>
                  <a:schemeClr val="bg1"/>
                </a:solidFill>
                <a:latin typeface="宋体" panose="02010600030101010101" pitchFamily="2" charset="-122"/>
                <a:ea typeface="宋体" panose="02010600030101010101" pitchFamily="2" charset="-122"/>
              </a:rPr>
              <a:t>或最终用户手上的产品收回。产品召回的典型原因是所售出的产品被发 </a:t>
            </a:r>
          </a:p>
          <a:p>
            <a:pPr indent="266700"/>
            <a:r>
              <a:rPr lang="zh-CN" altLang="en-US" sz="1650" b="1" dirty="0">
                <a:solidFill>
                  <a:schemeClr val="bg1"/>
                </a:solidFill>
                <a:latin typeface="宋体" panose="02010600030101010101" pitchFamily="2" charset="-122"/>
                <a:ea typeface="宋体" panose="02010600030101010101" pitchFamily="2" charset="-122"/>
              </a:rPr>
              <a:t>现存在缺陷。产品召回制度是针对厂家原因造成的批量性问题而出现</a:t>
            </a:r>
          </a:p>
          <a:p>
            <a:pPr indent="266700"/>
            <a:r>
              <a:rPr lang="zh-CN" altLang="en-US" sz="1650" b="1" dirty="0">
                <a:solidFill>
                  <a:schemeClr val="bg1"/>
                </a:solidFill>
                <a:latin typeface="宋体" panose="02010600030101010101" pitchFamily="2" charset="-122"/>
                <a:ea typeface="宋体" panose="02010600030101010101" pitchFamily="2" charset="-122"/>
              </a:rPr>
              <a:t>的，其中，对于质量缺陷的认定和厂家责任的认定是最关键的核心。</a:t>
            </a:r>
          </a:p>
          <a:p>
            <a:pPr indent="266700"/>
            <a:r>
              <a:rPr lang="zh-CN" altLang="en-US" sz="1650" b="1" dirty="0">
                <a:solidFill>
                  <a:schemeClr val="bg1"/>
                </a:solidFill>
                <a:latin typeface="宋体" panose="02010600030101010101" pitchFamily="2" charset="-122"/>
                <a:ea typeface="宋体" panose="02010600030101010101" pitchFamily="2" charset="-122"/>
              </a:rPr>
              <a:t>根据上述定义，下列属于产品召回的是：</a:t>
            </a:r>
          </a:p>
          <a:p>
            <a:pPr indent="266700"/>
            <a:r>
              <a:rPr lang="en-US" altLang="zh-CN" sz="1650" b="1" dirty="0">
                <a:solidFill>
                  <a:schemeClr val="bg1"/>
                </a:solidFill>
                <a:latin typeface="楷体_GB2312" pitchFamily="1" charset="-122"/>
                <a:ea typeface="楷体_GB2312" pitchFamily="1" charset="-122"/>
              </a:rPr>
              <a:t>A.</a:t>
            </a:r>
            <a:r>
              <a:rPr lang="zh-CN" altLang="en-US" sz="1650" b="1" dirty="0">
                <a:solidFill>
                  <a:schemeClr val="bg1"/>
                </a:solidFill>
                <a:latin typeface="楷体_GB2312" pitchFamily="1" charset="-122"/>
                <a:ea typeface="楷体_GB2312" pitchFamily="1" charset="-122"/>
              </a:rPr>
              <a:t>某商家作出承诺，产品有问题可以无条件退货</a:t>
            </a:r>
          </a:p>
          <a:p>
            <a:pPr indent="266700"/>
            <a:r>
              <a:rPr lang="en-US" altLang="zh-CN" sz="1650" b="1" dirty="0">
                <a:solidFill>
                  <a:schemeClr val="bg1"/>
                </a:solidFill>
                <a:latin typeface="楷体_GB2312" pitchFamily="1" charset="-122"/>
                <a:ea typeface="楷体_GB2312" pitchFamily="1" charset="-122"/>
              </a:rPr>
              <a:t>B.</a:t>
            </a:r>
            <a:r>
              <a:rPr lang="zh-CN" altLang="en-US" sz="1650" b="1" dirty="0">
                <a:solidFill>
                  <a:schemeClr val="bg1"/>
                </a:solidFill>
                <a:latin typeface="楷体_GB2312" pitchFamily="1" charset="-122"/>
                <a:ea typeface="楷体_GB2312" pitchFamily="1" charset="-122"/>
              </a:rPr>
              <a:t>某超市发现卖出的罐头已过期变质，及时告知消费者前来退货或更换</a:t>
            </a:r>
          </a:p>
          <a:p>
            <a:pPr indent="266700"/>
            <a:r>
              <a:rPr lang="en-US" altLang="zh-CN" sz="1650" b="1" dirty="0">
                <a:solidFill>
                  <a:schemeClr val="bg1"/>
                </a:solidFill>
                <a:latin typeface="楷体_GB2312" pitchFamily="1" charset="-122"/>
                <a:ea typeface="楷体_GB2312" pitchFamily="1" charset="-122"/>
              </a:rPr>
              <a:t>C.</a:t>
            </a:r>
            <a:r>
              <a:rPr lang="zh-CN" altLang="en-US" sz="1650" b="1" dirty="0">
                <a:solidFill>
                  <a:schemeClr val="bg1"/>
                </a:solidFill>
                <a:latin typeface="楷体_GB2312" pitchFamily="1" charset="-122"/>
                <a:ea typeface="楷体_GB2312" pitchFamily="1" charset="-122"/>
              </a:rPr>
              <a:t>因质检把关不严，某厂一批次品流入市场，厂家告知消费者前来退货</a:t>
            </a:r>
          </a:p>
          <a:p>
            <a:pPr indent="266700"/>
            <a:r>
              <a:rPr lang="en-US" altLang="zh-CN" sz="1650" b="1" dirty="0">
                <a:solidFill>
                  <a:schemeClr val="bg1"/>
                </a:solidFill>
                <a:latin typeface="楷体_GB2312" pitchFamily="1" charset="-122"/>
                <a:ea typeface="楷体_GB2312" pitchFamily="1" charset="-122"/>
              </a:rPr>
              <a:t>D.</a:t>
            </a:r>
            <a:r>
              <a:rPr lang="zh-CN" altLang="en-US" sz="1650" b="1" dirty="0">
                <a:solidFill>
                  <a:schemeClr val="bg1"/>
                </a:solidFill>
                <a:latin typeface="楷体_GB2312" pitchFamily="1" charset="-122"/>
                <a:ea typeface="楷体_GB2312" pitchFamily="1" charset="-122"/>
              </a:rPr>
              <a:t>某玩具厂因某玩具有害物质超标，向提起诉讼的部分消费者退货赔偿</a:t>
            </a:r>
          </a:p>
        </p:txBody>
      </p:sp>
      <p:sp>
        <p:nvSpPr>
          <p:cNvPr id="24580" name="文本框 54276"/>
          <p:cNvSpPr txBox="1"/>
          <p:nvPr/>
        </p:nvSpPr>
        <p:spPr>
          <a:xfrm>
            <a:off x="2235835" y="342900"/>
            <a:ext cx="5200650" cy="344805"/>
          </a:xfrm>
          <a:prstGeom prst="rect">
            <a:avLst/>
          </a:prstGeom>
          <a:noFill/>
          <a:ln w="9525">
            <a:noFill/>
          </a:ln>
        </p:spPr>
        <p:txBody>
          <a:bodyPr anchor="t">
            <a:spAutoFit/>
          </a:bodyPr>
          <a:lstStyle/>
          <a:p>
            <a:pPr>
              <a:spcBef>
                <a:spcPct val="50000"/>
              </a:spcBef>
            </a:pPr>
            <a:r>
              <a:rPr lang="en-US" altLang="zh-CN" sz="1650" b="1" dirty="0">
                <a:solidFill>
                  <a:schemeClr val="bg1"/>
                </a:solidFill>
                <a:latin typeface="宋体" panose="02010600030101010101" pitchFamily="2" charset="-122"/>
                <a:ea typeface="宋体" panose="02010600030101010101" pitchFamily="2" charset="-122"/>
              </a:rPr>
              <a:t>78</a:t>
            </a:r>
            <a:r>
              <a:rPr lang="zh-CN" altLang="en-US" sz="1650" b="1" dirty="0">
                <a:solidFill>
                  <a:schemeClr val="bg1"/>
                </a:solidFill>
                <a:latin typeface="宋体" panose="02010600030101010101" pitchFamily="2" charset="-122"/>
                <a:ea typeface="宋体" panose="02010600030101010101" pitchFamily="2" charset="-122"/>
              </a:rPr>
              <a:t>、产品召回是指生产商将已经送到批发商、零售商</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文本框 3"/>
          <p:cNvSpPr txBox="1"/>
          <p:nvPr/>
        </p:nvSpPr>
        <p:spPr>
          <a:xfrm>
            <a:off x="2425700" y="501650"/>
            <a:ext cx="3405505" cy="414020"/>
          </a:xfrm>
          <a:prstGeom prst="rect">
            <a:avLst/>
          </a:prstGeom>
          <a:noFill/>
          <a:ln w="9525">
            <a:noFill/>
          </a:ln>
        </p:spPr>
        <p:txBody>
          <a:bodyPr wrap="square" anchor="t">
            <a:spAutoFit/>
          </a:bodyPr>
          <a:lstStyle/>
          <a:p>
            <a:r>
              <a:rPr lang="zh-CN" altLang="en-US" sz="2100" b="1">
                <a:solidFill>
                  <a:schemeClr val="bg1"/>
                </a:solidFill>
                <a:latin typeface="方正大黑简体" panose="03000509000000000000" charset="-122"/>
                <a:ea typeface="方正大黑简体" panose="03000509000000000000" charset="-122"/>
              </a:rPr>
              <a:t>增加逻辑理解板块的成效</a:t>
            </a:r>
          </a:p>
        </p:txBody>
      </p:sp>
      <p:sp>
        <p:nvSpPr>
          <p:cNvPr id="4" name="文本框 3"/>
          <p:cNvSpPr txBox="1"/>
          <p:nvPr/>
        </p:nvSpPr>
        <p:spPr>
          <a:xfrm>
            <a:off x="758190" y="1228090"/>
            <a:ext cx="7463790" cy="2399665"/>
          </a:xfrm>
          <a:prstGeom prst="rect">
            <a:avLst/>
          </a:prstGeom>
          <a:noFill/>
        </p:spPr>
        <p:txBody>
          <a:bodyPr wrap="square" rtlCol="0">
            <a:spAutoFit/>
          </a:bodyPr>
          <a:lstStyle/>
          <a:p>
            <a:pPr fontAlgn="auto">
              <a:lnSpc>
                <a:spcPct val="150000"/>
              </a:lnSpc>
            </a:pPr>
            <a:r>
              <a:rPr lang="zh-CN" altLang="en-US" sz="2000" b="1">
                <a:solidFill>
                  <a:schemeClr val="bg1"/>
                </a:solidFill>
                <a:latin typeface="方正启体简体" panose="03000509000000000000" charset="-122"/>
                <a:ea typeface="方正启体简体" panose="03000509000000000000" charset="-122"/>
              </a:rPr>
              <a:t>一、学生的逻辑思维、理性思考能力有很大提升。</a:t>
            </a:r>
          </a:p>
          <a:p>
            <a:pPr fontAlgn="auto">
              <a:lnSpc>
                <a:spcPct val="150000"/>
              </a:lnSpc>
            </a:pPr>
            <a:r>
              <a:rPr lang="zh-CN" altLang="en-US" sz="2000" b="1">
                <a:solidFill>
                  <a:schemeClr val="bg1"/>
                </a:solidFill>
                <a:latin typeface="方正启体简体" panose="03000509000000000000" charset="-122"/>
                <a:ea typeface="方正启体简体" panose="03000509000000000000" charset="-122"/>
              </a:rPr>
              <a:t>二、学生在阅读文章或题干的做题过程中，更容易抓住重点，对概念的理解较往年也更为精准。</a:t>
            </a:r>
          </a:p>
          <a:p>
            <a:pPr fontAlgn="auto">
              <a:lnSpc>
                <a:spcPct val="150000"/>
              </a:lnSpc>
            </a:pPr>
            <a:r>
              <a:rPr lang="zh-CN" altLang="en-US" sz="2000" b="1">
                <a:solidFill>
                  <a:schemeClr val="bg1"/>
                </a:solidFill>
                <a:latin typeface="方正启体简体" panose="03000509000000000000" charset="-122"/>
                <a:ea typeface="方正启体简体" panose="03000509000000000000" charset="-122"/>
              </a:rPr>
              <a:t>三、学生在写作中所体现出来的论证理由更趋于合理和充分，而且逻辑思维的周延性、严密性也更强了。</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2342765" y="1720050"/>
            <a:ext cx="5161246" cy="1617829"/>
          </a:xfrm>
          <a:prstGeom prst="rect">
            <a:avLst/>
          </a:prstGeom>
        </p:spPr>
      </p:pic>
      <p:sp>
        <p:nvSpPr>
          <p:cNvPr id="24" name="文本框 18"/>
          <p:cNvSpPr txBox="1"/>
          <p:nvPr/>
        </p:nvSpPr>
        <p:spPr>
          <a:xfrm>
            <a:off x="2409190" y="2005965"/>
            <a:ext cx="4225290" cy="768350"/>
          </a:xfrm>
          <a:prstGeom prst="rect">
            <a:avLst/>
          </a:prstGeom>
          <a:noFill/>
        </p:spPr>
        <p:txBody>
          <a:bodyPr wrap="square" rtlCol="0">
            <a:spAutoFit/>
          </a:bodyPr>
          <a:lstStyle/>
          <a:p>
            <a:pPr algn="ctr"/>
            <a:r>
              <a:rPr lang="zh-CN" altLang="en-US" sz="4400" b="1" dirty="0">
                <a:solidFill>
                  <a:srgbClr val="FF0000"/>
                </a:solidFill>
                <a:latin typeface="方正启体简体" panose="03000509000000000000" charset="-122"/>
                <a:ea typeface="方正启体简体" panose="03000509000000000000" charset="-122"/>
              </a:rPr>
              <a:t>二三轮复习规划</a:t>
            </a: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p:cNvSpPr>
          <p:nvPr>
            <p:ph type="title" idx="4294967295"/>
          </p:nvPr>
        </p:nvSpPr>
        <p:spPr>
          <a:xfrm>
            <a:off x="0" y="14605"/>
            <a:ext cx="6405880" cy="690245"/>
          </a:xfrm>
        </p:spPr>
        <p:txBody>
          <a:bodyPr vert="horz" wrap="square" lIns="68580" tIns="34290" rIns="68580" bIns="34290" numCol="1" anchor="ctr" anchorCtr="0" compatLnSpc="1"/>
          <a:lstStyle/>
          <a:p>
            <a:pPr marL="0" marR="0" lvl="0" indent="0" algn="ctr" defTabSz="1006475" rtl="0" eaLnBrk="0" fontAlgn="base" latinLnBrk="0" hangingPunct="0">
              <a:lnSpc>
                <a:spcPct val="100000"/>
              </a:lnSpc>
              <a:spcBef>
                <a:spcPct val="0"/>
              </a:spcBef>
              <a:spcAft>
                <a:spcPct val="0"/>
              </a:spcAft>
              <a:buClrTx/>
              <a:buSzTx/>
              <a:buFontTx/>
              <a:buNone/>
              <a:defRPr/>
            </a:pPr>
            <a:r>
              <a:rPr lang="zh-CN" altLang="en-US" sz="3600" b="1" noProof="1">
                <a:solidFill>
                  <a:schemeClr val="accent2"/>
                </a:solidFill>
                <a:effectLst>
                  <a:outerShdw blurRad="38100" dist="38100" dir="2700000">
                    <a:srgbClr val="C0C0C0"/>
                  </a:outerShdw>
                </a:effectLst>
                <a:latin typeface="宋体" panose="02010600030101010101" pitchFamily="2" charset="-122"/>
                <a:ea typeface="黑体" panose="02010609060101010101" pitchFamily="49" charset="-122"/>
              </a:rPr>
              <a:t>二</a:t>
            </a:r>
            <a:r>
              <a:rPr kumimoji="0" lang="zh-CN" altLang="en-US" sz="3600" b="1" i="0" u="none" strike="noStrike" kern="1200" cap="none" spc="0" normalizeH="0" baseline="0" noProof="1">
                <a:ln>
                  <a:noFill/>
                </a:ln>
                <a:solidFill>
                  <a:schemeClr val="accent2"/>
                </a:solidFill>
                <a:effectLst>
                  <a:outerShdw blurRad="38100" dist="38100" dir="2700000">
                    <a:srgbClr val="C0C0C0"/>
                  </a:outerShdw>
                </a:effectLst>
                <a:uLnTx/>
                <a:uFillTx/>
                <a:latin typeface="宋体" panose="02010600030101010101" pitchFamily="2" charset="-122"/>
                <a:ea typeface="黑体" panose="02010609060101010101" pitchFamily="49" charset="-122"/>
                <a:cs typeface="+mj-cs"/>
              </a:rPr>
              <a:t>轮复习内容安排</a:t>
            </a:r>
          </a:p>
        </p:txBody>
      </p:sp>
      <p:sp>
        <p:nvSpPr>
          <p:cNvPr id="70661" name="灯片编号占位符 1"/>
          <p:cNvSpPr>
            <a:spLocks noGrp="1"/>
          </p:cNvSpPr>
          <p:nvPr/>
        </p:nvSpPr>
        <p:spPr>
          <a:xfrm>
            <a:off x="6057976" y="4684421"/>
            <a:ext cx="1600576" cy="356435"/>
          </a:xfrm>
          <a:prstGeom prst="rect">
            <a:avLst/>
          </a:prstGeom>
          <a:noFill/>
          <a:ln w="9525">
            <a:noFill/>
          </a:ln>
        </p:spPr>
        <p:txBody>
          <a:bodyPr anchor="t"/>
          <a:lstStyle/>
          <a:p>
            <a:pPr algn="r">
              <a:lnSpc>
                <a:spcPct val="90000"/>
              </a:lnSpc>
            </a:pPr>
            <a:fld id="{9A0DB2DC-4C9A-4742-B13C-FB6460FD3503}" type="slidenum">
              <a:rPr lang="zh-CN" altLang="en-US" sz="995" dirty="0">
                <a:latin typeface="Arial" panose="020B0604020202020204" pitchFamily="34" charset="0"/>
                <a:ea typeface="宋体" panose="02010600030101010101" pitchFamily="2" charset="-122"/>
              </a:rPr>
              <a:pPr algn="r">
                <a:lnSpc>
                  <a:spcPct val="90000"/>
                </a:lnSpc>
              </a:pPr>
              <a:t>66</a:t>
            </a:fld>
            <a:endParaRPr lang="zh-CN" altLang="en-US" sz="995" dirty="0">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nvGraphicFramePr>
        <p:xfrm>
          <a:off x="295421" y="676566"/>
          <a:ext cx="8587740" cy="4175125"/>
        </p:xfrm>
        <a:graphic>
          <a:graphicData uri="http://schemas.openxmlformats.org/drawingml/2006/table">
            <a:tbl>
              <a:tblPr/>
              <a:tblGrid>
                <a:gridCol w="998855"/>
                <a:gridCol w="427990"/>
                <a:gridCol w="1811655"/>
                <a:gridCol w="2167255"/>
                <a:gridCol w="2232025"/>
                <a:gridCol w="949960"/>
              </a:tblGrid>
              <a:tr h="156210">
                <a:tc gridSpan="6">
                  <a:txBody>
                    <a:bodyPr/>
                    <a:lstStyle/>
                    <a:p>
                      <a:pPr algn="ctr" fontAlgn="ctr"/>
                      <a:r>
                        <a:rPr lang="en-US" altLang="zh-CN" sz="750" b="1" i="0" u="none" strike="noStrike" dirty="0">
                          <a:solidFill>
                            <a:schemeClr val="bg1"/>
                          </a:solidFill>
                          <a:effectLst/>
                          <a:latin typeface="宋体" panose="02010600030101010101" pitchFamily="2" charset="-122"/>
                        </a:rPr>
                        <a:t>2018--2019</a:t>
                      </a:r>
                      <a:r>
                        <a:rPr lang="zh-CN" altLang="en-US" sz="750" b="1" i="0" u="none" strike="noStrike" dirty="0">
                          <a:solidFill>
                            <a:schemeClr val="bg1"/>
                          </a:solidFill>
                          <a:effectLst/>
                          <a:latin typeface="宋体" panose="02010600030101010101" pitchFamily="2" charset="-122"/>
                        </a:rPr>
                        <a:t>二轮复习计划</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55575">
                <a:tc>
                  <a:txBody>
                    <a:bodyPr/>
                    <a:lstStyle/>
                    <a:p>
                      <a:pPr algn="ctr" fontAlgn="ctr"/>
                      <a:r>
                        <a:rPr lang="zh-CN" altLang="en-US" sz="750" b="1" i="0" u="none" strike="noStrike">
                          <a:solidFill>
                            <a:schemeClr val="bg1"/>
                          </a:solidFill>
                          <a:effectLst/>
                          <a:latin typeface="宋体" panose="02010600030101010101" pitchFamily="2" charset="-122"/>
                        </a:rPr>
                        <a:t>日期</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星期</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二轮专题</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具体内容</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自习安排或周日考试</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负责人</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en-US" altLang="zh-CN" sz="750" b="1" i="0" u="none" strike="noStrike">
                          <a:solidFill>
                            <a:schemeClr val="bg1"/>
                          </a:solidFill>
                          <a:effectLst/>
                          <a:latin typeface="宋体" panose="02010600030101010101" pitchFamily="2" charset="-122"/>
                        </a:rPr>
                        <a:t>2.11--2.17</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假期作业检测考试</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假期作业检测考试</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假期作业检测讲评</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讲假期作业检测讲评</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做论述类文本训练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论述类文本训练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讲论述类文本训练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做论述类文本训练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论述类文本训练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讲论述类文本训练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做论述类文本训练</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dirty="0">
                          <a:solidFill>
                            <a:schemeClr val="bg1"/>
                          </a:solidFill>
                          <a:effectLst/>
                          <a:latin typeface="宋体" panose="02010600030101010101" pitchFamily="2" charset="-122"/>
                        </a:rPr>
                        <a:t>论述类文本训练</a:t>
                      </a:r>
                      <a:r>
                        <a:rPr lang="en-US" altLang="zh-CN" sz="750" b="1" i="0" u="none" strike="noStrike" dirty="0">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讲论述类文本训练</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做非连续性新闻训练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非连续性新闻训练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讲非连续性新闻训练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做非连续性新闻训练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周日考试</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作文训练</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李楠</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en-US" altLang="zh-CN" sz="750" b="1" i="0" u="none" strike="noStrike">
                          <a:solidFill>
                            <a:schemeClr val="bg1"/>
                          </a:solidFill>
                          <a:effectLst/>
                          <a:latin typeface="宋体" panose="02010600030101010101" pitchFamily="2" charset="-122"/>
                        </a:rPr>
                        <a:t>2.18--2.24</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非连续性新闻训练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讲非连续性新闻训练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做非连续性新闻训练</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非连续性新闻训练</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讲非连续性新闻训练</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做人物传记训练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人物传记训练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讲人物传记训练</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做人物传记训练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人物传记训练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讲人物传记训练</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做现代文阅读综合练习</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论述文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新闻）</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常、乔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周日考试（作文训练</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李楠</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r>
                        <a:rPr lang="en-US" altLang="zh-CN" sz="750" b="1" i="0" u="none" strike="noStrike">
                          <a:solidFill>
                            <a:schemeClr val="bg1"/>
                          </a:solidFill>
                          <a:effectLst/>
                          <a:latin typeface="宋体" panose="02010600030101010101" pitchFamily="2" charset="-122"/>
                        </a:rPr>
                        <a:t>2.25—3.3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一检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621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一检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575">
                <a:tc>
                  <a:txBody>
                    <a:bodyPr/>
                    <a:lstStyle/>
                    <a:p>
                      <a:pPr algn="ctr" fontAlgn="ctr"/>
                      <a:endParaRPr lang="zh-CN" altLang="en-US" sz="750" b="1" i="0" u="none" strike="noStrike">
                        <a:solidFill>
                          <a:schemeClr val="bg1"/>
                        </a:solidFill>
                        <a:effectLst/>
                        <a:latin typeface="宋体" panose="02010600030101010101" pitchFamily="2" charset="-122"/>
                      </a:endParaRPr>
                    </a:p>
                  </a:txBody>
                  <a:tcPr marL="7143" marR="7143" marT="714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讲现代文阅读综合练习</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论述文</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新闻）</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现代文阅读综合练习</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论述文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新闻）</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常、乔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现代文阅读综合练习</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论述文</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新闻）</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常、乔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现代文阅读综合练习</a:t>
                      </a:r>
                      <a:r>
                        <a:rPr lang="en-US" altLang="zh-CN" sz="750" b="1" i="0" u="none" strike="noStrike">
                          <a:solidFill>
                            <a:schemeClr val="bg1"/>
                          </a:solidFill>
                          <a:effectLst/>
                          <a:latin typeface="宋体" panose="02010600030101010101" pitchFamily="2" charset="-122"/>
                        </a:rPr>
                        <a:t>3</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750" b="1" i="0" u="none" strike="noStrike" dirty="0">
                        <a:solidFill>
                          <a:schemeClr val="bg1"/>
                        </a:solidFill>
                        <a:effectLst/>
                        <a:latin typeface="宋体" panose="02010600030101010101" pitchFamily="2" charset="-122"/>
                      </a:endParaRPr>
                    </a:p>
                  </a:txBody>
                  <a:tcPr marL="7143" marR="7143" marT="714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35829" y="486659"/>
          <a:ext cx="8577580" cy="3931285"/>
        </p:xfrm>
        <a:graphic>
          <a:graphicData uri="http://schemas.openxmlformats.org/drawingml/2006/table">
            <a:tbl>
              <a:tblPr/>
              <a:tblGrid>
                <a:gridCol w="996950"/>
                <a:gridCol w="427990"/>
                <a:gridCol w="1646555"/>
                <a:gridCol w="2228850"/>
                <a:gridCol w="2286000"/>
                <a:gridCol w="991235"/>
              </a:tblGrid>
              <a:tr h="320040">
                <a:tc>
                  <a:txBody>
                    <a:bodyPr/>
                    <a:lstStyle/>
                    <a:p>
                      <a:pPr algn="ctr" fontAlgn="ctr"/>
                      <a:r>
                        <a:rPr lang="en-US" altLang="zh-CN" sz="750" b="1" i="0" u="none" strike="noStrike">
                          <a:solidFill>
                            <a:schemeClr val="bg1"/>
                          </a:solidFill>
                          <a:effectLst/>
                          <a:latin typeface="宋体" panose="02010600030101010101" pitchFamily="2" charset="-122"/>
                        </a:rPr>
                        <a:t>3.4—3.10</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现代文阅读综合练习</a:t>
                      </a:r>
                      <a:r>
                        <a:rPr lang="en-US" altLang="zh-CN" sz="750" b="1" i="0" u="none" strike="noStrike">
                          <a:solidFill>
                            <a:schemeClr val="bg1"/>
                          </a:solidFill>
                          <a:effectLst/>
                          <a:latin typeface="宋体" panose="02010600030101010101" pitchFamily="2" charset="-122"/>
                        </a:rPr>
                        <a:t>3</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现代文阅读综合练习</a:t>
                      </a:r>
                      <a:r>
                        <a:rPr lang="en-US" altLang="zh-CN" sz="750" b="1" i="0" u="none" strike="noStrike">
                          <a:solidFill>
                            <a:schemeClr val="bg1"/>
                          </a:solidFill>
                          <a:effectLst/>
                          <a:latin typeface="宋体" panose="02010600030101010101" pitchFamily="2" charset="-122"/>
                        </a:rPr>
                        <a:t>4</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李、岳</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242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4</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现代文阅读综合练习</a:t>
                      </a:r>
                      <a:r>
                        <a:rPr lang="en-US" altLang="zh-CN" sz="750" b="1" i="0" u="none" strike="noStrike">
                          <a:solidFill>
                            <a:schemeClr val="bg1"/>
                          </a:solidFill>
                          <a:effectLst/>
                          <a:latin typeface="宋体" panose="02010600030101010101" pitchFamily="2" charset="-122"/>
                        </a:rPr>
                        <a:t>4</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现代文阅读综合练习</a:t>
                      </a:r>
                      <a:r>
                        <a:rPr lang="en-US" altLang="zh-CN" sz="750" b="1" i="0" u="none" strike="noStrike">
                          <a:solidFill>
                            <a:schemeClr val="bg1"/>
                          </a:solidFill>
                          <a:effectLst/>
                          <a:latin typeface="宋体" panose="02010600030101010101" pitchFamily="2" charset="-122"/>
                        </a:rPr>
                        <a:t>5</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李、岳</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5</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现代文阅读综合练习</a:t>
                      </a:r>
                      <a:r>
                        <a:rPr lang="en-US" altLang="zh-CN" sz="750" b="1" i="0" u="none" strike="noStrike">
                          <a:solidFill>
                            <a:schemeClr val="bg1"/>
                          </a:solidFill>
                          <a:effectLst/>
                          <a:latin typeface="宋体" panose="02010600030101010101" pitchFamily="2" charset="-122"/>
                        </a:rPr>
                        <a:t>5</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小说</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李、岳</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二检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做现代文阅读综合练习</a:t>
                      </a:r>
                      <a:r>
                        <a:rPr lang="en-US" altLang="zh-CN" sz="750" b="1" i="0" u="none" strike="noStrike">
                          <a:solidFill>
                            <a:schemeClr val="bg1"/>
                          </a:solidFill>
                          <a:effectLst/>
                          <a:latin typeface="宋体" panose="02010600030101010101" pitchFamily="2" charset="-122"/>
                        </a:rPr>
                        <a:t>6</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06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二检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6</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讲现代文阅读综合练习</a:t>
                      </a:r>
                      <a:r>
                        <a:rPr lang="en-US" altLang="zh-CN" sz="750" b="1" i="0" u="none" strike="noStrike">
                          <a:solidFill>
                            <a:schemeClr val="bg1"/>
                          </a:solidFill>
                          <a:effectLst/>
                          <a:latin typeface="宋体" panose="02010600030101010101" pitchFamily="2" charset="-122"/>
                        </a:rPr>
                        <a:t>6</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做现代文阅读综合练习</a:t>
                      </a:r>
                      <a:r>
                        <a:rPr lang="en-US" altLang="zh-CN" sz="750" b="1" i="0" u="none" strike="noStrike">
                          <a:solidFill>
                            <a:schemeClr val="bg1"/>
                          </a:solidFill>
                          <a:effectLst/>
                          <a:latin typeface="宋体" panose="02010600030101010101" pitchFamily="2" charset="-122"/>
                        </a:rPr>
                        <a:t>7</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吴、颉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655">
                <a:tc>
                  <a:txBody>
                    <a:bodyPr/>
                    <a:lstStyle/>
                    <a:p>
                      <a:pPr algn="ctr" fontAlgn="ctr"/>
                      <a:r>
                        <a:rPr lang="zh-CN" altLang="en-US" sz="750" b="1" i="0" u="none" strike="noStrike">
                          <a:solidFill>
                            <a:schemeClr val="bg1"/>
                          </a:solidFill>
                          <a:effectLst/>
                          <a:latin typeface="宋体" panose="02010600030101010101" pitchFamily="2" charset="-122"/>
                        </a:rPr>
                        <a:t>放假</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en-US" altLang="zh-CN" sz="750" b="1" i="0" u="none" strike="noStrike">
                          <a:solidFill>
                            <a:schemeClr val="bg1"/>
                          </a:solidFill>
                          <a:effectLst/>
                          <a:latin typeface="宋体" panose="02010600030101010101" pitchFamily="2" charset="-122"/>
                        </a:rPr>
                        <a:t>3.11—3.17</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7</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讲现代文阅读综合练习</a:t>
                      </a:r>
                      <a:r>
                        <a:rPr lang="en-US" altLang="zh-CN" sz="750" b="1" i="0" u="none" strike="noStrike">
                          <a:solidFill>
                            <a:schemeClr val="bg1"/>
                          </a:solidFill>
                          <a:effectLst/>
                          <a:latin typeface="宋体" panose="02010600030101010101" pitchFamily="2" charset="-122"/>
                        </a:rPr>
                        <a:t>7</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做现代文阅读综合练习</a:t>
                      </a:r>
                      <a:r>
                        <a:rPr lang="en-US" altLang="zh-CN" sz="750" b="1" i="0" u="none" strike="noStrike">
                          <a:solidFill>
                            <a:schemeClr val="bg1"/>
                          </a:solidFill>
                          <a:effectLst/>
                          <a:latin typeface="宋体" panose="02010600030101010101" pitchFamily="2" charset="-122"/>
                        </a:rPr>
                        <a:t>8</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吴、颉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现代文阅读综合练习</a:t>
                      </a:r>
                      <a:r>
                        <a:rPr lang="en-US" altLang="zh-CN" sz="750" b="1" i="0" u="none" strike="noStrike">
                          <a:solidFill>
                            <a:schemeClr val="bg1"/>
                          </a:solidFill>
                          <a:effectLst/>
                          <a:latin typeface="宋体" panose="02010600030101010101" pitchFamily="2" charset="-122"/>
                        </a:rPr>
                        <a:t>8</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讲现代文阅读综合练习</a:t>
                      </a:r>
                      <a:r>
                        <a:rPr lang="en-US" altLang="zh-CN" sz="750" b="1" i="0" u="none" strike="noStrike">
                          <a:solidFill>
                            <a:schemeClr val="bg1"/>
                          </a:solidFill>
                          <a:effectLst/>
                          <a:latin typeface="宋体" panose="02010600030101010101" pitchFamily="2" charset="-122"/>
                        </a:rPr>
                        <a:t>8</a:t>
                      </a:r>
                      <a:r>
                        <a:rPr lang="zh-CN" altLang="en-US" sz="750" b="1" i="0" u="none" strike="noStrike">
                          <a:solidFill>
                            <a:schemeClr val="bg1"/>
                          </a:solidFill>
                          <a:effectLst/>
                          <a:latin typeface="宋体" panose="02010600030101010101" pitchFamily="2" charset="-122"/>
                        </a:rPr>
                        <a:t>（</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论述</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散文</a:t>
                      </a:r>
                      <a:r>
                        <a:rPr lang="en-US" altLang="zh-CN" sz="750" b="1" i="0" u="none" strike="noStrike">
                          <a:solidFill>
                            <a:schemeClr val="bg1"/>
                          </a:solidFill>
                          <a:effectLst/>
                          <a:latin typeface="宋体" panose="02010600030101010101" pitchFamily="2" charset="-122"/>
                        </a:rPr>
                        <a:t>+1</a:t>
                      </a:r>
                      <a:r>
                        <a:rPr lang="zh-CN" altLang="en-US" sz="750" b="1" i="0" u="none" strike="noStrike">
                          <a:solidFill>
                            <a:schemeClr val="bg1"/>
                          </a:solidFill>
                          <a:effectLst/>
                          <a:latin typeface="宋体" panose="02010600030101010101" pitchFamily="2" charset="-122"/>
                        </a:rPr>
                        <a:t>传记）</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做语言表达综合练习</a:t>
                      </a:r>
                      <a:r>
                        <a:rPr lang="en-US" altLang="zh-CN" sz="750" b="1" i="0" u="none" strike="noStrike">
                          <a:solidFill>
                            <a:schemeClr val="bg1"/>
                          </a:solidFill>
                          <a:effectLst/>
                          <a:latin typeface="宋体" panose="02010600030101010101" pitchFamily="2" charset="-122"/>
                        </a:rPr>
                        <a:t>9</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吴、颉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242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语言表达综合练习</a:t>
                      </a:r>
                      <a:r>
                        <a:rPr lang="en-US" altLang="zh-CN" sz="750" b="1" i="0" u="none" strike="noStrike">
                          <a:solidFill>
                            <a:schemeClr val="bg1"/>
                          </a:solidFill>
                          <a:effectLst/>
                          <a:latin typeface="宋体" panose="02010600030101010101" pitchFamily="2" charset="-122"/>
                        </a:rPr>
                        <a:t>9</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讲语言表达综合练习</a:t>
                      </a:r>
                      <a:r>
                        <a:rPr lang="en-US" altLang="zh-CN" sz="750" b="1" i="0" u="none" strike="noStrike">
                          <a:solidFill>
                            <a:schemeClr val="bg1"/>
                          </a:solidFill>
                          <a:effectLst/>
                          <a:latin typeface="宋体" panose="02010600030101010101" pitchFamily="2" charset="-122"/>
                        </a:rPr>
                        <a:t>9</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做语言表达综合练习</a:t>
                      </a:r>
                      <a:r>
                        <a:rPr lang="en-US" altLang="zh-CN" sz="750" b="1" i="0" u="none" strike="noStrike">
                          <a:solidFill>
                            <a:schemeClr val="bg1"/>
                          </a:solidFill>
                          <a:effectLst/>
                          <a:latin typeface="宋体" panose="02010600030101010101" pitchFamily="2" charset="-122"/>
                        </a:rPr>
                        <a:t>10</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王、孙</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语言表达综合练习</a:t>
                      </a:r>
                      <a:r>
                        <a:rPr lang="en-US" altLang="zh-CN" sz="750" b="1" i="0" u="none" strike="noStrike">
                          <a:solidFill>
                            <a:schemeClr val="bg1"/>
                          </a:solidFill>
                          <a:effectLst/>
                          <a:latin typeface="宋体" panose="02010600030101010101" pitchFamily="2" charset="-122"/>
                        </a:rPr>
                        <a:t>10</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讲语言表达综合练习</a:t>
                      </a:r>
                      <a:r>
                        <a:rPr lang="en-US" altLang="zh-CN" sz="750" b="1" i="0" u="none" strike="noStrike">
                          <a:solidFill>
                            <a:schemeClr val="bg1"/>
                          </a:solidFill>
                          <a:effectLst/>
                          <a:latin typeface="宋体" panose="02010600030101010101" pitchFamily="2" charset="-122"/>
                        </a:rPr>
                        <a:t>10</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做语言表达综合练习</a:t>
                      </a:r>
                      <a:r>
                        <a:rPr lang="en-US" altLang="zh-CN" sz="750" b="1" i="0" u="none" strike="noStrike">
                          <a:solidFill>
                            <a:schemeClr val="bg1"/>
                          </a:solidFill>
                          <a:effectLst/>
                          <a:latin typeface="宋体" panose="02010600030101010101" pitchFamily="2" charset="-122"/>
                        </a:rPr>
                        <a:t>11</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王、孙</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语言表达综合练习</a:t>
                      </a:r>
                      <a:r>
                        <a:rPr lang="en-US" altLang="zh-CN" sz="750" b="1" i="0" u="none" strike="noStrike">
                          <a:solidFill>
                            <a:schemeClr val="bg1"/>
                          </a:solidFill>
                          <a:effectLst/>
                          <a:latin typeface="宋体" panose="02010600030101010101" pitchFamily="2" charset="-122"/>
                        </a:rPr>
                        <a:t>11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讲语言表达综合练习</a:t>
                      </a:r>
                      <a:r>
                        <a:rPr lang="en-US" altLang="zh-CN" sz="750" b="1" i="0" u="none" strike="noStrike">
                          <a:solidFill>
                            <a:schemeClr val="bg1"/>
                          </a:solidFill>
                          <a:effectLst/>
                          <a:latin typeface="宋体" panose="02010600030101010101" pitchFamily="2" charset="-122"/>
                        </a:rPr>
                        <a:t>11</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做语言表达综合练习</a:t>
                      </a:r>
                      <a:r>
                        <a:rPr lang="en-US" altLang="zh-CN" sz="750" b="1" i="0" u="none" strike="noStrike">
                          <a:solidFill>
                            <a:schemeClr val="bg1"/>
                          </a:solidFill>
                          <a:effectLst/>
                          <a:latin typeface="宋体" panose="02010600030101010101" pitchFamily="2" charset="-122"/>
                        </a:rPr>
                        <a:t>12</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王、孙</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0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语言表达综合练习</a:t>
                      </a:r>
                      <a:r>
                        <a:rPr lang="en-US" altLang="zh-CN" sz="750" b="1" i="0" u="none" strike="noStrike">
                          <a:solidFill>
                            <a:schemeClr val="bg1"/>
                          </a:solidFill>
                          <a:effectLst/>
                          <a:latin typeface="宋体" panose="02010600030101010101" pitchFamily="2" charset="-122"/>
                        </a:rPr>
                        <a:t>12</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讲语言表达综合练习</a:t>
                      </a:r>
                      <a:r>
                        <a:rPr lang="en-US" altLang="zh-CN" sz="750" b="1" i="0" u="none" strike="noStrike">
                          <a:solidFill>
                            <a:schemeClr val="bg1"/>
                          </a:solidFill>
                          <a:effectLst/>
                          <a:latin typeface="宋体" panose="02010600030101010101" pitchFamily="2" charset="-122"/>
                        </a:rPr>
                        <a:t>12</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做语言表达综合练习</a:t>
                      </a:r>
                      <a:r>
                        <a:rPr lang="en-US" altLang="zh-CN" sz="750" b="1" i="0" u="none" strike="noStrike">
                          <a:solidFill>
                            <a:schemeClr val="bg1"/>
                          </a:solidFill>
                          <a:effectLst/>
                          <a:latin typeface="宋体" panose="02010600030101010101" pitchFamily="2" charset="-122"/>
                        </a:rPr>
                        <a:t>13</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王、孙</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65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周日考试（作文训练</a:t>
                      </a:r>
                      <a:r>
                        <a:rPr lang="en-US" altLang="zh-CN" sz="750" b="1" i="0" u="none" strike="noStrike">
                          <a:solidFill>
                            <a:schemeClr val="bg1"/>
                          </a:solidFill>
                          <a:effectLst/>
                          <a:latin typeface="宋体" panose="02010600030101010101" pitchFamily="2" charset="-122"/>
                        </a:rPr>
                        <a:t>3</a:t>
                      </a:r>
                      <a:r>
                        <a:rPr lang="zh-CN" altLang="en-US" sz="750" b="1" i="0" u="none" strike="noStrike">
                          <a:solidFill>
                            <a:schemeClr val="bg1"/>
                          </a:solidFill>
                          <a:effectLst/>
                          <a:latin typeface="宋体" panose="02010600030101010101" pitchFamily="2" charset="-122"/>
                        </a:rPr>
                        <a:t>）</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dirty="0">
                          <a:solidFill>
                            <a:schemeClr val="bg1"/>
                          </a:solidFill>
                          <a:effectLst/>
                          <a:latin typeface="宋体" panose="02010600030101010101" pitchFamily="2" charset="-122"/>
                        </a:rPr>
                        <a:t>李楠</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1544" y="473908"/>
          <a:ext cx="8662035" cy="4314825"/>
        </p:xfrm>
        <a:graphic>
          <a:graphicData uri="http://schemas.openxmlformats.org/drawingml/2006/table">
            <a:tbl>
              <a:tblPr/>
              <a:tblGrid>
                <a:gridCol w="908050"/>
                <a:gridCol w="530860"/>
                <a:gridCol w="1713865"/>
                <a:gridCol w="2270760"/>
                <a:gridCol w="2235200"/>
                <a:gridCol w="1003300"/>
              </a:tblGrid>
              <a:tr h="162560">
                <a:tc>
                  <a:txBody>
                    <a:bodyPr/>
                    <a:lstStyle/>
                    <a:p>
                      <a:pPr algn="ctr" fontAlgn="ctr"/>
                      <a:r>
                        <a:rPr lang="en-US" altLang="zh-CN" sz="750" b="1" i="0" u="none" strike="noStrike">
                          <a:solidFill>
                            <a:schemeClr val="bg1"/>
                          </a:solidFill>
                          <a:effectLst/>
                          <a:latin typeface="宋体" panose="02010600030101010101" pitchFamily="2" charset="-122"/>
                        </a:rPr>
                        <a:t>3.18—3.24</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三检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三检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55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语言表达综合练习</a:t>
                      </a:r>
                      <a:r>
                        <a:rPr lang="en-US" altLang="zh-CN" sz="750" b="1" i="0" u="none" strike="noStrike">
                          <a:solidFill>
                            <a:schemeClr val="bg1"/>
                          </a:solidFill>
                          <a:effectLst/>
                          <a:latin typeface="宋体" panose="02010600030101010101" pitchFamily="2" charset="-122"/>
                        </a:rPr>
                        <a:t>13</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讲语言表达综合练习</a:t>
                      </a:r>
                      <a:r>
                        <a:rPr lang="en-US" altLang="zh-CN" sz="750" b="1" i="0" u="none" strike="noStrike">
                          <a:solidFill>
                            <a:schemeClr val="bg1"/>
                          </a:solidFill>
                          <a:effectLst/>
                          <a:latin typeface="宋体" panose="02010600030101010101" pitchFamily="2" charset="-122"/>
                        </a:rPr>
                        <a:t>13</a:t>
                      </a:r>
                      <a:r>
                        <a:rPr lang="zh-CN" altLang="en-US" sz="750" b="1" i="0" u="none" strike="noStrike">
                          <a:solidFill>
                            <a:schemeClr val="bg1"/>
                          </a:solidFill>
                          <a:effectLst/>
                          <a:latin typeface="宋体" panose="02010600030101010101" pitchFamily="2" charset="-122"/>
                        </a:rPr>
                        <a:t>（成语</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病句</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连贯</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主观）</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14</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怀古诗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王、孙</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49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14</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古诗文综合练习</a:t>
                      </a:r>
                      <a:r>
                        <a:rPr lang="en-US" altLang="zh-CN" sz="750" b="1" i="0" u="none" strike="noStrike">
                          <a:solidFill>
                            <a:schemeClr val="bg1"/>
                          </a:solidFill>
                          <a:effectLst/>
                          <a:latin typeface="宋体" panose="02010600030101010101" pitchFamily="2" charset="-122"/>
                        </a:rPr>
                        <a:t>14</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怀古诗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15</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怀古诗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常、乔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49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15</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古诗文综合练习</a:t>
                      </a:r>
                      <a:r>
                        <a:rPr lang="en-US" altLang="zh-CN" sz="750" b="1" i="0" u="none" strike="noStrike">
                          <a:solidFill>
                            <a:schemeClr val="bg1"/>
                          </a:solidFill>
                          <a:effectLst/>
                          <a:latin typeface="宋体" panose="02010600030101010101" pitchFamily="2" charset="-122"/>
                        </a:rPr>
                        <a:t>15</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怀古诗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16</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羁旅送别诗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常、乔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2560">
                <a:tc>
                  <a:txBody>
                    <a:bodyPr/>
                    <a:lstStyle/>
                    <a:p>
                      <a:pPr algn="ctr" fontAlgn="ctr"/>
                      <a:endParaRPr lang="zh-CN" altLang="en-US" sz="750" b="1" i="0" u="none" strike="noStrike">
                        <a:solidFill>
                          <a:schemeClr val="bg1"/>
                        </a:solidFill>
                        <a:effectLst/>
                        <a:latin typeface="宋体" panose="02010600030101010101" pitchFamily="2" charset="-122"/>
                      </a:endParaRPr>
                    </a:p>
                  </a:txBody>
                  <a:tcPr marL="7143" marR="7143" marT="714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周日考试（作文训练</a:t>
                      </a:r>
                      <a:r>
                        <a:rPr lang="en-US" altLang="zh-CN" sz="750" b="1" i="0" u="none" strike="noStrike">
                          <a:solidFill>
                            <a:schemeClr val="bg1"/>
                          </a:solidFill>
                          <a:effectLst/>
                          <a:latin typeface="宋体" panose="02010600030101010101" pitchFamily="2" charset="-122"/>
                        </a:rPr>
                        <a:t>4</a:t>
                      </a:r>
                      <a:r>
                        <a:rPr lang="zh-CN" altLang="en-US" sz="750" b="1" i="0" u="none" strike="noStrike">
                          <a:solidFill>
                            <a:schemeClr val="bg1"/>
                          </a:solidFill>
                          <a:effectLst/>
                          <a:latin typeface="宋体" panose="02010600030101010101" pitchFamily="2" charset="-122"/>
                        </a:rPr>
                        <a:t>）</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李楠</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en-US" altLang="zh-CN" sz="750" b="1" i="0" u="none" strike="noStrike">
                          <a:solidFill>
                            <a:schemeClr val="bg1"/>
                          </a:solidFill>
                          <a:effectLst/>
                          <a:latin typeface="宋体" panose="02010600030101010101" pitchFamily="2" charset="-122"/>
                        </a:rPr>
                        <a:t>3.25—3.31</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55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16</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古诗文综合练习</a:t>
                      </a:r>
                      <a:r>
                        <a:rPr lang="en-US" altLang="zh-CN" sz="750" b="1" i="0" u="none" strike="noStrike">
                          <a:solidFill>
                            <a:schemeClr val="bg1"/>
                          </a:solidFill>
                          <a:effectLst/>
                          <a:latin typeface="宋体" panose="02010600030101010101" pitchFamily="2" charset="-122"/>
                        </a:rPr>
                        <a:t>16</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羁旅送别诗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17</a:t>
                      </a:r>
                      <a:r>
                        <a:rPr lang="zh-CN" altLang="en-US" sz="750" b="1" i="0" u="none" strike="noStrike">
                          <a:solidFill>
                            <a:schemeClr val="bg1"/>
                          </a:solidFill>
                          <a:effectLst/>
                          <a:latin typeface="宋体" panose="02010600030101010101" pitchFamily="2" charset="-122"/>
                        </a:rPr>
                        <a:t>（记叙文</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羁旅送别诗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袁、岳</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49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17</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dirty="0">
                          <a:solidFill>
                            <a:schemeClr val="bg1"/>
                          </a:solidFill>
                          <a:effectLst/>
                          <a:latin typeface="宋体" panose="02010600030101010101" pitchFamily="2" charset="-122"/>
                        </a:rPr>
                        <a:t>讲  古诗文综合练习</a:t>
                      </a:r>
                      <a:r>
                        <a:rPr lang="en-US" altLang="zh-CN" sz="750" b="1" i="0" u="none" strike="noStrike" dirty="0">
                          <a:solidFill>
                            <a:schemeClr val="bg1"/>
                          </a:solidFill>
                          <a:effectLst/>
                          <a:latin typeface="宋体" panose="02010600030101010101" pitchFamily="2" charset="-122"/>
                        </a:rPr>
                        <a:t>17</a:t>
                      </a:r>
                      <a:r>
                        <a:rPr lang="zh-CN" altLang="en-US" sz="750" b="1" i="0" u="none" strike="noStrike" dirty="0">
                          <a:solidFill>
                            <a:schemeClr val="bg1"/>
                          </a:solidFill>
                          <a:effectLst/>
                          <a:latin typeface="宋体" panose="02010600030101010101" pitchFamily="2" charset="-122"/>
                        </a:rPr>
                        <a:t>（记叙文</a:t>
                      </a:r>
                      <a:r>
                        <a:rPr lang="en-US" altLang="zh-CN" sz="750" b="1" i="0" u="none" strike="noStrike" dirty="0">
                          <a:solidFill>
                            <a:schemeClr val="bg1"/>
                          </a:solidFill>
                          <a:effectLst/>
                          <a:latin typeface="宋体" panose="02010600030101010101" pitchFamily="2" charset="-122"/>
                        </a:rPr>
                        <a:t>+</a:t>
                      </a:r>
                      <a:r>
                        <a:rPr lang="zh-CN" altLang="en-US" sz="750" b="1" i="0" u="none" strike="noStrike" dirty="0">
                          <a:solidFill>
                            <a:schemeClr val="bg1"/>
                          </a:solidFill>
                          <a:effectLst/>
                          <a:latin typeface="宋体" panose="02010600030101010101" pitchFamily="2" charset="-122"/>
                        </a:rPr>
                        <a:t>羁旅送别诗</a:t>
                      </a:r>
                      <a:r>
                        <a:rPr lang="en-US" altLang="zh-CN" sz="750" b="1" i="0" u="none" strike="noStrike" dirty="0">
                          <a:solidFill>
                            <a:schemeClr val="bg1"/>
                          </a:solidFill>
                          <a:effectLst/>
                          <a:latin typeface="宋体" panose="02010600030101010101" pitchFamily="2" charset="-122"/>
                        </a:rPr>
                        <a:t>2</a:t>
                      </a:r>
                      <a:r>
                        <a:rPr lang="zh-CN" altLang="en-US" sz="750" b="1" i="0" u="none" strike="noStrike" dirty="0">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18</a:t>
                      </a:r>
                      <a:r>
                        <a:rPr lang="zh-CN" altLang="en-US" sz="750" b="1" i="0" u="none" strike="noStrike">
                          <a:solidFill>
                            <a:schemeClr val="bg1"/>
                          </a:solidFill>
                          <a:effectLst/>
                          <a:latin typeface="宋体" panose="02010600030101010101" pitchFamily="2" charset="-122"/>
                        </a:rPr>
                        <a:t>（其他文体</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边塞诗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袁、岳</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期中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25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期中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25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周日</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750" b="1" i="0" u="none" strike="noStrike">
                        <a:solidFill>
                          <a:schemeClr val="bg1"/>
                        </a:solidFill>
                        <a:effectLst/>
                        <a:latin typeface="宋体" panose="02010600030101010101" pitchFamily="2" charset="-122"/>
                      </a:endParaRP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en-US" altLang="zh-CN" sz="750" b="1" i="0" u="none" strike="noStrike">
                          <a:solidFill>
                            <a:schemeClr val="bg1"/>
                          </a:solidFill>
                          <a:effectLst/>
                          <a:latin typeface="宋体" panose="02010600030101010101" pitchFamily="2" charset="-122"/>
                        </a:rPr>
                        <a:t>4.1—4.7</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周一</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49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周二</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18</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古诗文综合练习</a:t>
                      </a:r>
                      <a:r>
                        <a:rPr lang="en-US" altLang="zh-CN" sz="750" b="1" i="0" u="none" strike="noStrike">
                          <a:solidFill>
                            <a:schemeClr val="bg1"/>
                          </a:solidFill>
                          <a:effectLst/>
                          <a:latin typeface="宋体" panose="02010600030101010101" pitchFamily="2" charset="-122"/>
                        </a:rPr>
                        <a:t>18</a:t>
                      </a:r>
                      <a:r>
                        <a:rPr lang="zh-CN" altLang="en-US" sz="750" b="1" i="0" u="none" strike="noStrike">
                          <a:solidFill>
                            <a:schemeClr val="bg1"/>
                          </a:solidFill>
                          <a:effectLst/>
                          <a:latin typeface="宋体" panose="02010600030101010101" pitchFamily="2" charset="-122"/>
                        </a:rPr>
                        <a:t>（其他文体</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边塞诗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做 古诗文综合练习</a:t>
                      </a:r>
                      <a:r>
                        <a:rPr lang="en-US" altLang="zh-CN" sz="750" b="1" i="0" u="none" strike="noStrike">
                          <a:solidFill>
                            <a:schemeClr val="bg1"/>
                          </a:solidFill>
                          <a:effectLst/>
                          <a:latin typeface="宋体" panose="02010600030101010101" pitchFamily="2" charset="-122"/>
                        </a:rPr>
                        <a:t>19</a:t>
                      </a:r>
                      <a:r>
                        <a:rPr lang="zh-CN" altLang="en-US" sz="750" b="1" i="0" u="none" strike="noStrike">
                          <a:solidFill>
                            <a:schemeClr val="bg1"/>
                          </a:solidFill>
                          <a:effectLst/>
                          <a:latin typeface="宋体" panose="02010600030101010101" pitchFamily="2" charset="-122"/>
                        </a:rPr>
                        <a:t>（其他文体</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边塞诗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吴、颉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559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古诗文综合练习</a:t>
                      </a:r>
                      <a:r>
                        <a:rPr lang="en-US" altLang="zh-CN" sz="750" b="1" i="0" u="none" strike="noStrike">
                          <a:solidFill>
                            <a:schemeClr val="bg1"/>
                          </a:solidFill>
                          <a:effectLst/>
                          <a:latin typeface="宋体" panose="02010600030101010101" pitchFamily="2" charset="-122"/>
                        </a:rPr>
                        <a:t>19</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  古诗文综合练习</a:t>
                      </a:r>
                      <a:r>
                        <a:rPr lang="en-US" altLang="zh-CN" sz="750" b="1" i="0" u="none" strike="noStrike">
                          <a:solidFill>
                            <a:schemeClr val="bg1"/>
                          </a:solidFill>
                          <a:effectLst/>
                          <a:latin typeface="宋体" panose="02010600030101010101" pitchFamily="2" charset="-122"/>
                        </a:rPr>
                        <a:t>19</a:t>
                      </a:r>
                      <a:r>
                        <a:rPr lang="zh-CN" altLang="en-US" sz="750" b="1" i="0" u="none" strike="noStrike">
                          <a:solidFill>
                            <a:schemeClr val="bg1"/>
                          </a:solidFill>
                          <a:effectLst/>
                          <a:latin typeface="宋体" panose="02010600030101010101" pitchFamily="2" charset="-122"/>
                        </a:rPr>
                        <a:t>（其他文体</a:t>
                      </a:r>
                      <a:r>
                        <a:rPr lang="en-US" altLang="zh-CN" sz="750" b="1" i="0" u="none" strike="noStrike">
                          <a:solidFill>
                            <a:schemeClr val="bg1"/>
                          </a:solidFill>
                          <a:effectLst/>
                          <a:latin typeface="宋体" panose="02010600030101010101" pitchFamily="2" charset="-122"/>
                        </a:rPr>
                        <a:t>+</a:t>
                      </a:r>
                      <a:r>
                        <a:rPr lang="zh-CN" altLang="en-US" sz="750" b="1" i="0" u="none" strike="noStrike">
                          <a:solidFill>
                            <a:schemeClr val="bg1"/>
                          </a:solidFill>
                          <a:effectLst/>
                          <a:latin typeface="宋体" panose="02010600030101010101" pitchFamily="2" charset="-122"/>
                        </a:rPr>
                        <a:t>边塞诗</a:t>
                      </a:r>
                      <a:r>
                        <a:rPr lang="en-US" altLang="zh-CN" sz="750" b="1" i="0" u="none" strike="noStrike">
                          <a:solidFill>
                            <a:schemeClr val="bg1"/>
                          </a:solidFill>
                          <a:effectLst/>
                          <a:latin typeface="宋体" panose="02010600030101010101" pitchFamily="2" charset="-122"/>
                        </a:rPr>
                        <a:t>2</a:t>
                      </a:r>
                      <a:r>
                        <a:rPr lang="zh-CN" altLang="en-US" sz="750" b="1" i="0" u="none" strike="noStrike">
                          <a:solidFill>
                            <a:schemeClr val="bg1"/>
                          </a:solidFill>
                          <a:effectLst/>
                          <a:latin typeface="宋体" panose="02010600030101010101" pitchFamily="2" charset="-122"/>
                        </a:rPr>
                        <a:t>首）</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吴、颉</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周四</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一模</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周五</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一模</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讲一模题</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2560">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周六</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讲一模题</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750" b="1" i="0" u="none" strike="noStrike" dirty="0">
                          <a:solidFill>
                            <a:schemeClr val="bg1"/>
                          </a:solidFill>
                          <a:effectLst/>
                          <a:latin typeface="宋体" panose="02010600030101010101" pitchFamily="2" charset="-122"/>
                        </a:rPr>
                        <a:t>　</a:t>
                      </a:r>
                    </a:p>
                  </a:txBody>
                  <a:tcPr marL="7143" marR="7143" marT="7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258888" y="1600200"/>
            <a:ext cx="7427913" cy="4997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rPr>
              <a:t>命制模拟试题，预测高考考点</a:t>
            </a:r>
            <a:endParaRPr kumimoji="0" lang="en-US" altLang="zh-CN"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rPr>
              <a:t>梳理过往资料，确定回顾重点</a:t>
            </a:r>
            <a:endParaRPr kumimoji="0" lang="en-US" altLang="zh-CN"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rPr>
              <a:t>总结历次考试，分析成败得失</a:t>
            </a:r>
            <a:endParaRPr kumimoji="0" lang="en-US" altLang="zh-CN"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3200" b="1" i="0" u="none" strike="noStrike" kern="0" cap="none" spc="0" normalizeH="0" baseline="0" noProof="0" dirty="0" smtClean="0">
                <a:ln>
                  <a:noFill/>
                </a:ln>
                <a:solidFill>
                  <a:srgbClr val="FFFF00"/>
                </a:solidFill>
                <a:effectLst/>
                <a:uLnTx/>
                <a:uFillTx/>
                <a:latin typeface="黑体" panose="02010609060101010101" pitchFamily="49" charset="-122"/>
                <a:ea typeface="黑体" panose="02010609060101010101" pitchFamily="49" charset="-122"/>
                <a:cs typeface="+mn-cs"/>
              </a:rPr>
              <a:t>谋划最后一讲，做好最后收官</a:t>
            </a:r>
            <a:endParaRPr kumimoji="0" lang="en-US" altLang="zh-CN" sz="3200" b="1" i="0" u="none" strike="noStrike" kern="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endParaRPr kumimoji="0" lang="zh-CN" altLang="en-US" sz="32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81602" name="Rectangle 2"/>
          <p:cNvSpPr>
            <a:spLocks noGrp="1"/>
          </p:cNvSpPr>
          <p:nvPr>
            <p:ph type="title" idx="4294967295"/>
          </p:nvPr>
        </p:nvSpPr>
        <p:spPr>
          <a:xfrm>
            <a:off x="1212215" y="631190"/>
            <a:ext cx="6405880" cy="690245"/>
          </a:xfrm>
        </p:spPr>
        <p:txBody>
          <a:bodyPr vert="horz" wrap="square" lIns="68580" tIns="34290" rIns="68580" bIns="34290" numCol="1" anchor="ctr" anchorCtr="0" compatLnSpc="1"/>
          <a:lstStyle/>
          <a:p>
            <a:pPr marL="0" marR="0" lvl="0" indent="0" algn="ctr" defTabSz="1006475"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1">
                <a:ln>
                  <a:noFill/>
                </a:ln>
                <a:solidFill>
                  <a:schemeClr val="accent2"/>
                </a:solidFill>
                <a:effectLst>
                  <a:outerShdw blurRad="38100" dist="38100" dir="2700000">
                    <a:srgbClr val="C0C0C0"/>
                  </a:outerShdw>
                </a:effectLst>
                <a:uLnTx/>
                <a:uFillTx/>
                <a:latin typeface="宋体" panose="02010600030101010101" pitchFamily="2" charset="-122"/>
                <a:ea typeface="黑体" panose="02010609060101010101" pitchFamily="49" charset="-122"/>
                <a:cs typeface="+mj-cs"/>
              </a:rPr>
              <a:t>三轮复习内容安排</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6" descr="照片 001"/>
          <p:cNvPicPr>
            <a:picLocks noChangeAspect="1"/>
          </p:cNvPicPr>
          <p:nvPr/>
        </p:nvPicPr>
        <p:blipFill>
          <a:blip r:embed="rId2" cstate="print"/>
          <a:stretch>
            <a:fillRect/>
          </a:stretch>
        </p:blipFill>
        <p:spPr>
          <a:xfrm>
            <a:off x="0" y="30480"/>
            <a:ext cx="9135110" cy="5107305"/>
          </a:xfrm>
          <a:prstGeom prst="rect">
            <a:avLst/>
          </a:prstGeom>
          <a:noFill/>
          <a:ln w="9525">
            <a:noFill/>
          </a:ln>
        </p:spPr>
      </p:pic>
      <p:sp>
        <p:nvSpPr>
          <p:cNvPr id="403458" name="文本框 403457"/>
          <p:cNvSpPr txBox="1"/>
          <p:nvPr/>
        </p:nvSpPr>
        <p:spPr>
          <a:xfrm>
            <a:off x="0" y="30322"/>
            <a:ext cx="3959225" cy="583565"/>
          </a:xfrm>
          <a:prstGeom prst="rect">
            <a:avLst/>
          </a:prstGeom>
          <a:noFill/>
          <a:ln w="9525">
            <a:noFill/>
          </a:ln>
        </p:spPr>
        <p:txBody>
          <a:bodyPr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团队精神   合作共赢</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 name="内容占位符 52"/>
          <p:cNvGraphicFramePr>
            <a:graphicFrameLocks noGrp="1"/>
          </p:cNvGraphicFramePr>
          <p:nvPr>
            <p:ph idx="1"/>
          </p:nvPr>
        </p:nvGraphicFramePr>
        <p:xfrm>
          <a:off x="137795" y="710565"/>
          <a:ext cx="8867775" cy="4069080"/>
        </p:xfrm>
        <a:graphic>
          <a:graphicData uri="http://schemas.openxmlformats.org/drawingml/2006/table">
            <a:tbl>
              <a:tblPr/>
              <a:tblGrid>
                <a:gridCol w="718185"/>
                <a:gridCol w="514350"/>
                <a:gridCol w="1084580"/>
                <a:gridCol w="1120140"/>
                <a:gridCol w="1056005"/>
                <a:gridCol w="1098550"/>
                <a:gridCol w="1035050"/>
                <a:gridCol w="1120775"/>
                <a:gridCol w="1120140"/>
              </a:tblGrid>
              <a:tr h="262890">
                <a:tc>
                  <a:txBody>
                    <a:bodyPr/>
                    <a:lstStyle/>
                    <a:p>
                      <a:pPr algn="just">
                        <a:spcAft>
                          <a:spcPts val="0"/>
                        </a:spcAft>
                      </a:pPr>
                      <a:endParaRPr lang="en-US" sz="1400" b="1" kern="100" dirty="0">
                        <a:solidFill>
                          <a:schemeClr val="bg1"/>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endParaRPr lang="en-US" sz="1400" b="1" kern="100" dirty="0">
                        <a:solidFill>
                          <a:schemeClr val="bg1"/>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一模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二模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三模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四模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五模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六模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solidFill>
                            <a:srgbClr val="FF0000"/>
                          </a:solidFill>
                          <a:latin typeface="方正姚体" panose="02010601030101010101" charset="-122"/>
                          <a:ea typeface="方正姚体" panose="02010601030101010101" charset="-122"/>
                          <a:cs typeface="Times New Roman" panose="02020603050405020304"/>
                        </a:rPr>
                        <a:t>七模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论述类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选文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政治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经济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社会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教育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历史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文化</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艺术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04825">
                <a:tc>
                  <a:txBody>
                    <a:bodyPr/>
                    <a:lstStyle/>
                    <a:p>
                      <a:pPr algn="ctr">
                        <a:spcAft>
                          <a:spcPts val="0"/>
                        </a:spcAft>
                      </a:pPr>
                      <a:endParaRPr lang="en-US" sz="1400" b="1" kern="100">
                        <a:solidFill>
                          <a:srgbClr val="FFFF00"/>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理解、筛选、推断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实用类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选文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传记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新闻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传记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新闻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新闻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新闻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新闻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endParaRPr lang="en-US" sz="1400" b="1" kern="100">
                        <a:solidFill>
                          <a:srgbClr val="FFFF00"/>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他传、概括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内容、角度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自传、鉴赏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特征、手法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特征、手法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内容、特征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内容、特征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文学类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选文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小说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小说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小说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散文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散文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小说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小说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55295">
                <a:tc>
                  <a:txBody>
                    <a:bodyPr/>
                    <a:lstStyle/>
                    <a:p>
                      <a:pPr algn="ctr">
                        <a:spcAft>
                          <a:spcPts val="0"/>
                        </a:spcAft>
                      </a:pPr>
                      <a:endParaRPr lang="en-US" sz="1400" b="1" kern="100">
                        <a:solidFill>
                          <a:srgbClr val="FFFF00"/>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人物、情节、环境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人物、情节、主题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人物、环境、主题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理解、思路、形象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理解、语言、技巧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人物、情节、环境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人物、情节、主题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古文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选文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史传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史传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史传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碑铭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书表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史传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史传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83870">
                <a:tc>
                  <a:txBody>
                    <a:bodyPr/>
                    <a:lstStyle/>
                    <a:p>
                      <a:pPr algn="ctr">
                        <a:spcAft>
                          <a:spcPts val="0"/>
                        </a:spcAft>
                      </a:pPr>
                      <a:endParaRPr lang="en-US" sz="1400" b="1" kern="100">
                        <a:solidFill>
                          <a:srgbClr val="FFFF00"/>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断句、常识、理解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实词、常识、理解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实词、常识、理解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断句、常识、理解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断句、常识、理解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实词、虚词、理解</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方正姚体" panose="02010601030101010101" charset="-122"/>
                        </a:rPr>
                        <a:t>断句、常识、理解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古诗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选文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功业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理想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边塞</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边塞</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怀古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山水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功业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890">
                <a:tc>
                  <a:txBody>
                    <a:bodyPr/>
                    <a:lstStyle/>
                    <a:p>
                      <a:pPr algn="ctr">
                        <a:spcAft>
                          <a:spcPts val="0"/>
                        </a:spcAft>
                      </a:pPr>
                      <a:endParaRPr lang="en-US" sz="1400" b="1" kern="100">
                        <a:solidFill>
                          <a:srgbClr val="FFFF00"/>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感情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形象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语言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技巧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技巧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感情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感情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2255">
                <a:tc>
                  <a:txBody>
                    <a:bodyPr/>
                    <a:lstStyle/>
                    <a:p>
                      <a:pPr algn="ctr">
                        <a:spcAft>
                          <a:spcPts val="0"/>
                        </a:spcAft>
                      </a:pPr>
                      <a:r>
                        <a:rPr lang="zh-CN" sz="1400" b="1" kern="100">
                          <a:solidFill>
                            <a:srgbClr val="FFFF00"/>
                          </a:solidFill>
                          <a:latin typeface="方正姚体" panose="02010601030101010101" charset="-122"/>
                          <a:ea typeface="方正姚体" panose="02010601030101010101" charset="-122"/>
                          <a:cs typeface="Times New Roman" panose="02020603050405020304"/>
                        </a:rPr>
                        <a:t>作文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endParaRPr lang="en-US" sz="1400" b="1" kern="100">
                        <a:solidFill>
                          <a:schemeClr val="bg1"/>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教育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规则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环境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信仰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责任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审美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修养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63525">
                <a:tc>
                  <a:txBody>
                    <a:bodyPr/>
                    <a:lstStyle/>
                    <a:p>
                      <a:pPr algn="just">
                        <a:spcAft>
                          <a:spcPts val="0"/>
                        </a:spcAft>
                      </a:pPr>
                      <a:endParaRPr lang="en-US" sz="1400" b="1" kern="100">
                        <a:solidFill>
                          <a:schemeClr val="bg1"/>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endParaRPr lang="en-US" sz="1400" b="1" kern="100">
                        <a:solidFill>
                          <a:schemeClr val="bg1"/>
                        </a:solidFill>
                        <a:latin typeface="方正姚体" panose="02010601030101010101" charset="-122"/>
                        <a:ea typeface="方正姚体" panose="02010601030101010101"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任务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任务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任务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阐释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阐释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a:solidFill>
                            <a:schemeClr val="bg1"/>
                          </a:solidFill>
                          <a:latin typeface="方正姚体" panose="02010601030101010101" charset="-122"/>
                          <a:ea typeface="方正姚体" panose="02010601030101010101" charset="-122"/>
                          <a:cs typeface="Times New Roman" panose="02020603050405020304"/>
                        </a:rPr>
                        <a:t>阐释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zh-CN" sz="1400" b="1" kern="100" dirty="0">
                          <a:solidFill>
                            <a:schemeClr val="bg1"/>
                          </a:solidFill>
                          <a:latin typeface="方正姚体" panose="02010601030101010101" charset="-122"/>
                          <a:ea typeface="方正姚体" panose="02010601030101010101" charset="-122"/>
                          <a:cs typeface="Times New Roman" panose="02020603050405020304"/>
                        </a:rPr>
                        <a:t>任务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文本框 3"/>
          <p:cNvSpPr txBox="1"/>
          <p:nvPr/>
        </p:nvSpPr>
        <p:spPr>
          <a:xfrm rot="420000">
            <a:off x="389255" y="393700"/>
            <a:ext cx="309880" cy="299085"/>
          </a:xfrm>
          <a:prstGeom prst="rect">
            <a:avLst/>
          </a:prstGeom>
          <a:noFill/>
        </p:spPr>
        <p:txBody>
          <a:bodyPr wrap="none" rtlCol="0">
            <a:spAutoFit/>
          </a:bodyPr>
          <a:lstStyle/>
          <a:p>
            <a:endParaRPr lang="zh-CN" altLang="en-US"/>
          </a:p>
        </p:txBody>
      </p:sp>
      <p:sp>
        <p:nvSpPr>
          <p:cNvPr id="281602" name="Rectangle 2"/>
          <p:cNvSpPr>
            <a:spLocks noGrp="1"/>
          </p:cNvSpPr>
          <p:nvPr>
            <p:ph type="title" idx="4294967295"/>
          </p:nvPr>
        </p:nvSpPr>
        <p:spPr>
          <a:xfrm>
            <a:off x="0" y="14605"/>
            <a:ext cx="6405880" cy="690245"/>
          </a:xfrm>
        </p:spPr>
        <p:txBody>
          <a:bodyPr vert="horz" wrap="square" lIns="68580" tIns="34290" rIns="68580" bIns="34290" numCol="1" anchor="ctr" anchorCtr="0" compatLnSpc="1"/>
          <a:lstStyle/>
          <a:p>
            <a:pPr marL="0" marR="0" lvl="0" indent="0" algn="ctr" defTabSz="1006475"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1">
                <a:ln>
                  <a:noFill/>
                </a:ln>
                <a:solidFill>
                  <a:schemeClr val="accent2"/>
                </a:solidFill>
                <a:effectLst>
                  <a:outerShdw blurRad="38100" dist="38100" dir="2700000">
                    <a:srgbClr val="C0C0C0"/>
                  </a:outerShdw>
                </a:effectLst>
                <a:uLnTx/>
                <a:uFillTx/>
                <a:latin typeface="宋体" panose="02010600030101010101" pitchFamily="2" charset="-122"/>
                <a:ea typeface="黑体" panose="02010609060101010101" pitchFamily="49" charset="-122"/>
                <a:cs typeface="+mj-cs"/>
              </a:rPr>
              <a:t>三轮模拟考试内容安排</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2"/>
          <p:cNvSpPr txBox="1"/>
          <p:nvPr/>
        </p:nvSpPr>
        <p:spPr>
          <a:xfrm>
            <a:off x="473486" y="418601"/>
            <a:ext cx="6577138" cy="480060"/>
          </a:xfrm>
          <a:prstGeom prst="rect">
            <a:avLst/>
          </a:prstGeom>
          <a:noFill/>
          <a:ln w="9525">
            <a:noFill/>
          </a:ln>
        </p:spPr>
        <p:txBody>
          <a:bodyPr lIns="64967" tIns="32483" rIns="64967" bIns="32483">
            <a:spAutoFit/>
          </a:bodyPr>
          <a:lstStyle/>
          <a:p>
            <a:r>
              <a:rPr lang="zh-CN" altLang="en-US" sz="1990" dirty="0">
                <a:latin typeface="Arial" panose="020B0604020202020204" pitchFamily="34" charset="0"/>
              </a:rPr>
              <a:t> </a:t>
            </a:r>
            <a:r>
              <a:rPr lang="zh-CN" altLang="en-US" sz="2700" b="1" dirty="0">
                <a:solidFill>
                  <a:schemeClr val="bg1"/>
                </a:solidFill>
                <a:latin typeface="Arial" panose="020B0604020202020204" pitchFamily="34" charset="0"/>
              </a:rPr>
              <a:t>精心备考</a:t>
            </a:r>
          </a:p>
        </p:txBody>
      </p:sp>
      <p:sp>
        <p:nvSpPr>
          <p:cNvPr id="23557" name="文本框 99"/>
          <p:cNvSpPr txBox="1"/>
          <p:nvPr/>
        </p:nvSpPr>
        <p:spPr>
          <a:xfrm>
            <a:off x="239315" y="1419726"/>
            <a:ext cx="8750460" cy="3019425"/>
          </a:xfrm>
          <a:prstGeom prst="rect">
            <a:avLst/>
          </a:prstGeom>
          <a:noFill/>
          <a:ln w="9525">
            <a:noFill/>
          </a:ln>
        </p:spPr>
        <p:txBody>
          <a:bodyPr wrap="square" lIns="64967" tIns="32483" rIns="64967" bIns="32483">
            <a:spAutoFit/>
          </a:bodyPr>
          <a:lstStyle/>
          <a:p>
            <a:pPr indent="342900">
              <a:lnSpc>
                <a:spcPct val="200000"/>
              </a:lnSpc>
            </a:pPr>
            <a:r>
              <a:rPr lang="zh-CN" altLang="en-US" sz="2400" b="1" dirty="0">
                <a:solidFill>
                  <a:schemeClr val="bg1"/>
                </a:solidFill>
                <a:latin typeface="宋体" panose="02010600030101010101" pitchFamily="2" charset="-122"/>
              </a:rPr>
              <a:t>一是做到六备状态：科学、激情、精细、合作、高效、和谐</a:t>
            </a:r>
            <a:endParaRPr lang="en-US" altLang="zh-CN" sz="2400" b="1" dirty="0">
              <a:solidFill>
                <a:schemeClr val="bg1"/>
              </a:solidFill>
              <a:latin typeface="宋体" panose="02010600030101010101" pitchFamily="2" charset="-122"/>
            </a:endParaRPr>
          </a:p>
          <a:p>
            <a:pPr indent="342900">
              <a:lnSpc>
                <a:spcPct val="200000"/>
              </a:lnSpc>
            </a:pPr>
            <a:r>
              <a:rPr lang="zh-CN" altLang="en-US" sz="2400" b="1" dirty="0">
                <a:solidFill>
                  <a:schemeClr val="bg1"/>
                </a:solidFill>
                <a:latin typeface="宋体" panose="02010600030101010101" pitchFamily="2" charset="-122"/>
              </a:rPr>
              <a:t>二是强化三种意识：目标意识、责任意识、奉献意识</a:t>
            </a:r>
          </a:p>
          <a:p>
            <a:pPr indent="342900">
              <a:lnSpc>
                <a:spcPct val="200000"/>
              </a:lnSpc>
            </a:pPr>
            <a:r>
              <a:rPr lang="zh-CN" altLang="en-US" sz="2400" b="1" dirty="0">
                <a:solidFill>
                  <a:schemeClr val="bg1"/>
                </a:solidFill>
                <a:latin typeface="宋体" panose="02010600030101010101" pitchFamily="2" charset="-122"/>
              </a:rPr>
              <a:t>三是强调工作纪律：有序、规范、严谨</a:t>
            </a:r>
          </a:p>
          <a:p>
            <a:pPr indent="342900">
              <a:lnSpc>
                <a:spcPct val="200000"/>
              </a:lnSpc>
            </a:pPr>
            <a:r>
              <a:rPr lang="zh-CN" altLang="en-US" sz="2400" dirty="0">
                <a:solidFill>
                  <a:schemeClr val="bg1"/>
                </a:solidFill>
                <a:latin typeface="宋体" panose="02010600030101010101" pitchFamily="2" charset="-122"/>
              </a:rPr>
              <a:t> </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19393" y="1350275"/>
            <a:ext cx="7155385" cy="1521199"/>
            <a:chOff x="577605" y="1214438"/>
            <a:chExt cx="8617213" cy="1831975"/>
          </a:xfrm>
        </p:grpSpPr>
        <p:pic>
          <p:nvPicPr>
            <p:cNvPr id="5" name="Picture 4"/>
            <p:cNvPicPr>
              <a:picLocks noChangeAspect="1" noChangeArrowheads="1"/>
            </p:cNvPicPr>
            <p:nvPr/>
          </p:nvPicPr>
          <p:blipFill>
            <a:blip r:embed="rId4" cstate="print"/>
            <a:srcRect/>
            <a:stretch>
              <a:fillRect/>
            </a:stretch>
          </p:blipFill>
          <p:spPr bwMode="auto">
            <a:xfrm>
              <a:off x="577605"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8"/>
            <p:cNvSpPr txBox="1">
              <a:spLocks noChangeArrowheads="1"/>
            </p:cNvSpPr>
            <p:nvPr/>
          </p:nvSpPr>
          <p:spPr bwMode="auto">
            <a:xfrm>
              <a:off x="976268" y="1635710"/>
              <a:ext cx="1143000" cy="1332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3300" b="1" dirty="0">
                  <a:solidFill>
                    <a:schemeClr val="bg1"/>
                  </a:solidFill>
                  <a:latin typeface="隶书" panose="02010509060101010101" pitchFamily="49" charset="-122"/>
                  <a:ea typeface="隶书" panose="02010509060101010101" pitchFamily="49" charset="-122"/>
                  <a:cs typeface="DFPGuYinMedium-B5"/>
                </a:rPr>
                <a:t>课标</a:t>
              </a:r>
            </a:p>
          </p:txBody>
        </p:sp>
        <p:pic>
          <p:nvPicPr>
            <p:cNvPr id="7" name="Picture 4"/>
            <p:cNvPicPr>
              <a:picLocks noChangeAspect="1" noChangeArrowheads="1"/>
            </p:cNvPicPr>
            <p:nvPr/>
          </p:nvPicPr>
          <p:blipFill>
            <a:blip r:embed="rId4" cstate="print"/>
            <a:srcRect/>
            <a:stretch>
              <a:fillRect/>
            </a:stretch>
          </p:blipFill>
          <p:spPr bwMode="auto">
            <a:xfrm>
              <a:off x="3965206"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12"/>
            <p:cNvSpPr txBox="1">
              <a:spLocks noChangeArrowheads="1"/>
            </p:cNvSpPr>
            <p:nvPr/>
          </p:nvSpPr>
          <p:spPr bwMode="auto">
            <a:xfrm>
              <a:off x="4364739" y="1635710"/>
              <a:ext cx="1143000" cy="1332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3300" b="1" dirty="0">
                  <a:solidFill>
                    <a:schemeClr val="bg1"/>
                  </a:solidFill>
                  <a:latin typeface="隶书" panose="02010509060101010101" pitchFamily="49" charset="-122"/>
                  <a:ea typeface="隶书" panose="02010509060101010101" pitchFamily="49" charset="-122"/>
                  <a:cs typeface="DFPGuYinMedium-B5"/>
                </a:rPr>
                <a:t>大纲</a:t>
              </a:r>
            </a:p>
          </p:txBody>
        </p:sp>
        <p:pic>
          <p:nvPicPr>
            <p:cNvPr id="9" name="Picture 4"/>
            <p:cNvPicPr>
              <a:picLocks noChangeAspect="1" noChangeArrowheads="1"/>
            </p:cNvPicPr>
            <p:nvPr/>
          </p:nvPicPr>
          <p:blipFill>
            <a:blip r:embed="rId4" cstate="print"/>
            <a:srcRect/>
            <a:stretch>
              <a:fillRect/>
            </a:stretch>
          </p:blipFill>
          <p:spPr bwMode="auto">
            <a:xfrm>
              <a:off x="7253305"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16"/>
            <p:cNvSpPr txBox="1">
              <a:spLocks noChangeArrowheads="1"/>
            </p:cNvSpPr>
            <p:nvPr/>
          </p:nvSpPr>
          <p:spPr bwMode="auto">
            <a:xfrm>
              <a:off x="7601448" y="1635710"/>
              <a:ext cx="1143000" cy="1332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3300" b="1" dirty="0">
                  <a:solidFill>
                    <a:schemeClr val="bg1"/>
                  </a:solidFill>
                  <a:latin typeface="隶书" panose="02010509060101010101" pitchFamily="49" charset="-122"/>
                  <a:ea typeface="隶书" panose="02010509060101010101" pitchFamily="49" charset="-122"/>
                  <a:cs typeface="DFPGuYinMedium-B5"/>
                </a:rPr>
                <a:t>教材</a:t>
              </a:r>
            </a:p>
          </p:txBody>
        </p:sp>
      </p:grpSp>
      <p:sp>
        <p:nvSpPr>
          <p:cNvPr id="11" name="文本框 45"/>
          <p:cNvSpPr txBox="1">
            <a:spLocks noChangeArrowheads="1"/>
          </p:cNvSpPr>
          <p:nvPr/>
        </p:nvSpPr>
        <p:spPr bwMode="auto">
          <a:xfrm>
            <a:off x="1122122" y="3258829"/>
            <a:ext cx="136576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1800" b="1" dirty="0">
                <a:solidFill>
                  <a:schemeClr val="bg1"/>
                </a:solidFill>
                <a:latin typeface="隶书" panose="02010509060101010101" pitchFamily="49" charset="-122"/>
                <a:ea typeface="隶书" panose="02010509060101010101" pitchFamily="49" charset="-122"/>
              </a:rPr>
              <a:t>（一）</a:t>
            </a:r>
          </a:p>
        </p:txBody>
      </p:sp>
      <p:sp>
        <p:nvSpPr>
          <p:cNvPr id="12" name="文本框 49"/>
          <p:cNvSpPr txBox="1">
            <a:spLocks noChangeArrowheads="1"/>
          </p:cNvSpPr>
          <p:nvPr/>
        </p:nvSpPr>
        <p:spPr bwMode="auto">
          <a:xfrm>
            <a:off x="719158" y="3589839"/>
            <a:ext cx="2171696"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sz="1800" b="1" kern="0" dirty="0">
                <a:solidFill>
                  <a:schemeClr val="bg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2017</a:t>
            </a:r>
            <a:r>
              <a:rPr lang="zh-CN" altLang="en-US" sz="1800" b="1" kern="0" dirty="0">
                <a:solidFill>
                  <a:schemeClr val="bg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版新课程标准</a:t>
            </a:r>
          </a:p>
        </p:txBody>
      </p:sp>
      <p:sp>
        <p:nvSpPr>
          <p:cNvPr id="13" name="文本框 45"/>
          <p:cNvSpPr txBox="1">
            <a:spLocks noChangeArrowheads="1"/>
          </p:cNvSpPr>
          <p:nvPr/>
        </p:nvSpPr>
        <p:spPr bwMode="auto">
          <a:xfrm>
            <a:off x="3922133" y="3271594"/>
            <a:ext cx="136576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1800" b="1" dirty="0">
                <a:solidFill>
                  <a:schemeClr val="bg1"/>
                </a:solidFill>
                <a:latin typeface="隶书" panose="02010509060101010101" pitchFamily="49" charset="-122"/>
                <a:ea typeface="隶书" panose="02010509060101010101" pitchFamily="49" charset="-122"/>
              </a:rPr>
              <a:t>（二）</a:t>
            </a:r>
          </a:p>
        </p:txBody>
      </p:sp>
      <p:sp>
        <p:nvSpPr>
          <p:cNvPr id="14" name="文本框 49"/>
          <p:cNvSpPr txBox="1">
            <a:spLocks noChangeArrowheads="1"/>
          </p:cNvSpPr>
          <p:nvPr/>
        </p:nvSpPr>
        <p:spPr bwMode="auto">
          <a:xfrm>
            <a:off x="3205480" y="3602355"/>
            <a:ext cx="285559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sz="1800" b="1" kern="0" dirty="0">
                <a:solidFill>
                  <a:schemeClr val="bg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2018-19</a:t>
            </a:r>
            <a:r>
              <a:rPr lang="zh-CN" altLang="en-US" sz="1800" b="1" kern="0" dirty="0">
                <a:solidFill>
                  <a:schemeClr val="bg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考试大纲、说明</a:t>
            </a:r>
          </a:p>
        </p:txBody>
      </p:sp>
      <p:sp>
        <p:nvSpPr>
          <p:cNvPr id="15" name="文本框 45"/>
          <p:cNvSpPr txBox="1">
            <a:spLocks noChangeArrowheads="1"/>
          </p:cNvSpPr>
          <p:nvPr/>
        </p:nvSpPr>
        <p:spPr bwMode="auto">
          <a:xfrm>
            <a:off x="6643226" y="3286833"/>
            <a:ext cx="136576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1800" b="1" dirty="0">
                <a:solidFill>
                  <a:schemeClr val="bg1"/>
                </a:solidFill>
                <a:latin typeface="隶书" panose="02010509060101010101" pitchFamily="49" charset="-122"/>
                <a:ea typeface="隶书" panose="02010509060101010101" pitchFamily="49" charset="-122"/>
              </a:rPr>
              <a:t>（三）</a:t>
            </a:r>
          </a:p>
        </p:txBody>
      </p:sp>
      <p:sp>
        <p:nvSpPr>
          <p:cNvPr id="16" name="文本框 49"/>
          <p:cNvSpPr txBox="1">
            <a:spLocks noChangeArrowheads="1"/>
          </p:cNvSpPr>
          <p:nvPr/>
        </p:nvSpPr>
        <p:spPr bwMode="auto">
          <a:xfrm>
            <a:off x="6004560" y="3618071"/>
            <a:ext cx="285464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1800" b="1" dirty="0">
                <a:solidFill>
                  <a:schemeClr val="bg1"/>
                </a:solidFill>
                <a:latin typeface="隶书" panose="02010509060101010101" pitchFamily="49" charset="-122"/>
                <a:ea typeface="隶书" panose="02010509060101010101" pitchFamily="49" charset="-122"/>
              </a:rPr>
              <a:t>必修选修教材学习任务群</a:t>
            </a:r>
          </a:p>
        </p:txBody>
      </p:sp>
      <p:sp>
        <p:nvSpPr>
          <p:cNvPr id="18" name="矩形 3"/>
          <p:cNvSpPr/>
          <p:nvPr/>
        </p:nvSpPr>
        <p:spPr>
          <a:xfrm>
            <a:off x="1512908" y="190651"/>
            <a:ext cx="6003290" cy="574675"/>
          </a:xfrm>
          <a:prstGeom prst="rect">
            <a:avLst/>
          </a:prstGeom>
          <a:noFill/>
          <a:ln w="9525">
            <a:noFill/>
            <a:miter/>
          </a:ln>
        </p:spPr>
        <p:txBody>
          <a:bodyPr wrap="none" lIns="68557" tIns="34278" rIns="68557" bIns="34278">
            <a:spAutoFit/>
          </a:bodyPr>
          <a:lstStyle/>
          <a:p>
            <a:pPr lvl="0" eaLnBrk="1" hangingPunct="1">
              <a:buNone/>
            </a:pPr>
            <a:r>
              <a:rPr lang="zh-CN" altLang="en-US" sz="3300" dirty="0">
                <a:solidFill>
                  <a:schemeClr val="bg1"/>
                </a:solidFill>
                <a:latin typeface="隶书" panose="02010509060101010101" pitchFamily="49" charset="-122"/>
                <a:ea typeface="隶书" panose="02010509060101010101" pitchFamily="49" charset="-122"/>
                <a:sym typeface="Arial" panose="020B0604020202020204" pitchFamily="34" charset="0"/>
              </a:rPr>
              <a:t>以纲为纲，以本为本，纲本结合</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250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fltVal val="0"/>
                                          </p:val>
                                        </p:tav>
                                        <p:tav tm="100000">
                                          <p:val>
                                            <p:strVal val="#ppt_w"/>
                                          </p:val>
                                        </p:tav>
                                      </p:tavLst>
                                    </p:anim>
                                    <p:anim calcmode="lin" valueType="num">
                                      <p:cBhvr>
                                        <p:cTn id="19" dur="1000" fill="hold"/>
                                        <p:tgtEl>
                                          <p:spTgt spid="12"/>
                                        </p:tgtEl>
                                        <p:attrNameLst>
                                          <p:attrName>ppt_h</p:attrName>
                                        </p:attrNameLst>
                                      </p:cBhvr>
                                      <p:tavLst>
                                        <p:tav tm="0">
                                          <p:val>
                                            <p:fltVal val="0"/>
                                          </p:val>
                                        </p:tav>
                                        <p:tav tm="100000">
                                          <p:val>
                                            <p:strVal val="#ppt_h"/>
                                          </p:val>
                                        </p:tav>
                                      </p:tavLst>
                                    </p:anim>
                                    <p:anim calcmode="lin" valueType="num">
                                      <p:cBhvr>
                                        <p:cTn id="20" dur="1000" fill="hold"/>
                                        <p:tgtEl>
                                          <p:spTgt spid="12"/>
                                        </p:tgtEl>
                                        <p:attrNameLst>
                                          <p:attrName>style.rotation</p:attrName>
                                        </p:attrNameLst>
                                      </p:cBhvr>
                                      <p:tavLst>
                                        <p:tav tm="0">
                                          <p:val>
                                            <p:fltVal val="90"/>
                                          </p:val>
                                        </p:tav>
                                        <p:tav tm="100000">
                                          <p:val>
                                            <p:fltVal val="0"/>
                                          </p:val>
                                        </p:tav>
                                      </p:tavLst>
                                    </p:anim>
                                    <p:animEffect transition="in" filter="fade">
                                      <p:cBhvr>
                                        <p:cTn id="21" dur="1000"/>
                                        <p:tgtEl>
                                          <p:spTgt spid="12"/>
                                        </p:tgtEl>
                                      </p:cBhvr>
                                    </p:animEffect>
                                  </p:childTnLst>
                                </p:cTn>
                              </p:par>
                            </p:childTnLst>
                          </p:cTn>
                        </p:par>
                        <p:par>
                          <p:cTn id="22" fill="hold">
                            <p:stCondLst>
                              <p:cond delay="3500"/>
                            </p:stCondLst>
                            <p:childTnLst>
                              <p:par>
                                <p:cTn id="23" presetID="31"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4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55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par>
                          <p:cTn id="43" fill="hold">
                            <p:stCondLst>
                              <p:cond delay="6500"/>
                            </p:stCondLst>
                            <p:childTnLst>
                              <p:par>
                                <p:cTn id="44" presetID="31"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style.rotation</p:attrName>
                                        </p:attrNameLst>
                                      </p:cBhvr>
                                      <p:tavLst>
                                        <p:tav tm="0">
                                          <p:val>
                                            <p:fltVal val="90"/>
                                          </p:val>
                                        </p:tav>
                                        <p:tav tm="100000">
                                          <p:val>
                                            <p:fltVal val="0"/>
                                          </p:val>
                                        </p:tav>
                                      </p:tavLst>
                                    </p:anim>
                                    <p:animEffect transition="in" filter="fade">
                                      <p:cBhvr>
                                        <p:cTn id="4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内容占位符 2"/>
          <p:cNvSpPr>
            <a:spLocks noGrp="1"/>
          </p:cNvSpPr>
          <p:nvPr>
            <p:ph idx="4294967295"/>
          </p:nvPr>
        </p:nvSpPr>
        <p:spPr>
          <a:xfrm>
            <a:off x="482600" y="1220470"/>
            <a:ext cx="7555230" cy="3263900"/>
          </a:xfrm>
        </p:spPr>
        <p:txBody>
          <a:bodyPr anchor="t"/>
          <a:lstStyle/>
          <a:p>
            <a:pPr marL="0" indent="0" latinLnBrk="0">
              <a:lnSpc>
                <a:spcPct val="120000"/>
              </a:lnSpc>
              <a:buNone/>
            </a:pPr>
            <a:endParaRPr lang="en-US" altLang="zh-CN" b="1" dirty="0">
              <a:solidFill>
                <a:srgbClr val="0000FF"/>
              </a:solidFill>
              <a:latin typeface="黑体" panose="02010609060101010101" pitchFamily="49" charset="-122"/>
              <a:ea typeface="黑体" panose="02010609060101010101" pitchFamily="49" charset="-122"/>
            </a:endParaRPr>
          </a:p>
          <a:p>
            <a:pPr latinLnBrk="0">
              <a:lnSpc>
                <a:spcPct val="120000"/>
              </a:lnSpc>
            </a:pPr>
            <a:r>
              <a:rPr lang="zh-CN" altLang="en-US" b="1" dirty="0">
                <a:solidFill>
                  <a:schemeClr val="bg1"/>
                </a:solidFill>
                <a:latin typeface="黑体" panose="02010609060101010101" pitchFamily="49" charset="-122"/>
                <a:ea typeface="黑体" panose="02010609060101010101" pitchFamily="49" charset="-122"/>
              </a:rPr>
              <a:t>考试大纲是高考的法规性文件，也是高考命题的重要依据。任何一轮复习备考中都要做到认真研读考纲，领会其精髓，做到纲举目张。</a:t>
            </a:r>
            <a:endParaRPr lang="en-US" altLang="zh-CN" dirty="0">
              <a:solidFill>
                <a:schemeClr val="bg1"/>
              </a:solidFill>
              <a:latin typeface="黑体" panose="02010609060101010101" pitchFamily="49" charset="-122"/>
              <a:ea typeface="黑体" panose="02010609060101010101" pitchFamily="49" charset="-122"/>
            </a:endParaRPr>
          </a:p>
          <a:p>
            <a:pPr latinLnBrk="0">
              <a:lnSpc>
                <a:spcPct val="120000"/>
              </a:lnSpc>
            </a:pPr>
            <a:r>
              <a:rPr lang="zh-CN" altLang="en-US" b="1" dirty="0">
                <a:solidFill>
                  <a:srgbClr val="FFFF00"/>
                </a:solidFill>
                <a:latin typeface="黑体" panose="02010609060101010101" pitchFamily="49" charset="-122"/>
                <a:ea typeface="黑体" panose="02010609060101010101" pitchFamily="49" charset="-122"/>
              </a:rPr>
              <a:t>三年的高考题是最好的复习材料，反对丢弃高考试题而去让学生大量做模拟题的做法。</a:t>
            </a:r>
          </a:p>
        </p:txBody>
      </p:sp>
      <p:sp>
        <p:nvSpPr>
          <p:cNvPr id="2" name="标题 1"/>
          <p:cNvSpPr>
            <a:spLocks noGrp="1"/>
          </p:cNvSpPr>
          <p:nvPr>
            <p:ph type="title" idx="4294967295"/>
          </p:nvPr>
        </p:nvSpPr>
        <p:spPr>
          <a:xfrm>
            <a:off x="482600" y="313690"/>
            <a:ext cx="7860030" cy="994410"/>
          </a:xfrm>
        </p:spPr>
        <p:txBody>
          <a:bodyPr/>
          <a:lstStyle/>
          <a:p>
            <a:r>
              <a:rPr lang="zh-CN" altLang="en-US" sz="2400" b="1" dirty="0">
                <a:solidFill>
                  <a:srgbClr val="FF0000"/>
                </a:solidFill>
                <a:latin typeface="黑体" panose="02010609060101010101" pitchFamily="49" charset="-122"/>
                <a:ea typeface="黑体" panose="02010609060101010101" pitchFamily="49" charset="-122"/>
                <a:sym typeface="+mn-ea"/>
              </a:rPr>
              <a:t>深研考纲和三年高考题</a:t>
            </a:r>
            <a:r>
              <a:rPr lang="en-US" altLang="zh-CN" sz="2400" b="1" dirty="0">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总结命题规律、把握命题动向</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9144000" cy="5143500"/>
          </a:xfrm>
        </p:spPr>
        <p:txBody>
          <a:bodyPr>
            <a:normAutofit fontScale="92500" lnSpcReduction="10000"/>
          </a:bodyPr>
          <a:lstStyle/>
          <a:p>
            <a:pPr marL="0" indent="0" fontAlgn="auto">
              <a:lnSpc>
                <a:spcPct val="150000"/>
              </a:lnSpc>
              <a:buNone/>
            </a:pPr>
            <a:r>
              <a:rPr lang="zh-CN" altLang="en-US" sz="2400" b="1" dirty="0">
                <a:solidFill>
                  <a:srgbClr val="FF0000"/>
                </a:solidFill>
                <a:latin typeface="黑体" panose="02010609060101010101" pitchFamily="49" charset="-122"/>
                <a:ea typeface="黑体" panose="02010609060101010101" pitchFamily="49" charset="-122"/>
              </a:rPr>
              <a:t>（一）考试大纲的变化</a:t>
            </a:r>
          </a:p>
          <a:p>
            <a:pPr marL="0" indent="0" fontAlgn="auto">
              <a:lnSpc>
                <a:spcPct val="150000"/>
              </a:lnSpc>
              <a:buNone/>
            </a:pPr>
            <a:r>
              <a:rPr lang="zh-CN" altLang="en-US" b="1" dirty="0">
                <a:solidFill>
                  <a:srgbClr val="FFFF00"/>
                </a:solidFill>
                <a:latin typeface="黑体" panose="02010609060101010101" pitchFamily="49" charset="-122"/>
                <a:ea typeface="黑体" panose="02010609060101010101" pitchFamily="49" charset="-122"/>
              </a:rPr>
              <a:t>（仅以</a:t>
            </a:r>
            <a:r>
              <a:rPr lang="en-US" altLang="zh-CN" b="1" dirty="0">
                <a:solidFill>
                  <a:srgbClr val="FFFF00"/>
                </a:solidFill>
                <a:latin typeface="黑体" panose="02010609060101010101" pitchFamily="49" charset="-122"/>
                <a:ea typeface="黑体" panose="02010609060101010101" pitchFamily="49" charset="-122"/>
              </a:rPr>
              <a:t>2018</a:t>
            </a:r>
            <a:r>
              <a:rPr lang="zh-CN" altLang="en-US" b="1" dirty="0">
                <a:solidFill>
                  <a:srgbClr val="FFFF00"/>
                </a:solidFill>
                <a:latin typeface="黑体" panose="02010609060101010101" pitchFamily="49" charset="-122"/>
                <a:ea typeface="黑体" panose="02010609060101010101" pitchFamily="49" charset="-122"/>
              </a:rPr>
              <a:t>年考试大纲为例）</a:t>
            </a:r>
            <a:endParaRPr lang="en-US" altLang="zh-CN" b="1" dirty="0">
              <a:solidFill>
                <a:srgbClr val="FFFF00"/>
              </a:solidFill>
              <a:latin typeface="黑体" panose="02010609060101010101" pitchFamily="49" charset="-122"/>
              <a:ea typeface="黑体" panose="02010609060101010101" pitchFamily="49" charset="-122"/>
            </a:endParaRPr>
          </a:p>
          <a:p>
            <a:pPr marL="0" indent="0" fontAlgn="auto">
              <a:lnSpc>
                <a:spcPct val="150000"/>
              </a:lnSpc>
              <a:buNone/>
            </a:pPr>
            <a:r>
              <a:rPr lang="zh-CN" altLang="en-US" b="1" dirty="0">
                <a:solidFill>
                  <a:srgbClr val="FFFF00"/>
                </a:solidFill>
                <a:latin typeface="黑体" panose="02010609060101010101" pitchFamily="49" charset="-122"/>
                <a:ea typeface="黑体" panose="02010609060101010101" pitchFamily="49" charset="-122"/>
              </a:rPr>
              <a:t>考核目标和要求</a:t>
            </a:r>
            <a:endParaRPr lang="en-US" altLang="zh-CN" b="1" dirty="0">
              <a:solidFill>
                <a:srgbClr val="FFFF00"/>
              </a:solidFill>
              <a:latin typeface="黑体" panose="02010609060101010101" pitchFamily="49" charset="-122"/>
              <a:ea typeface="黑体" panose="02010609060101010101" pitchFamily="49" charset="-122"/>
            </a:endParaRPr>
          </a:p>
          <a:p>
            <a:pPr marL="0" indent="0" fontAlgn="auto">
              <a:lnSpc>
                <a:spcPct val="150000"/>
              </a:lnSpc>
              <a:buNone/>
            </a:pPr>
            <a:r>
              <a:rPr lang="zh-CN" altLang="en-US" b="1" dirty="0">
                <a:solidFill>
                  <a:schemeClr val="bg1"/>
                </a:solidFill>
                <a:latin typeface="黑体" panose="02010609060101010101" pitchFamily="49" charset="-122"/>
                <a:ea typeface="黑体" panose="02010609060101010101" pitchFamily="49" charset="-122"/>
              </a:rPr>
              <a:t>（</a:t>
            </a:r>
            <a:r>
              <a:rPr lang="en-US" altLang="zh-CN" b="1" dirty="0">
                <a:solidFill>
                  <a:schemeClr val="bg1"/>
                </a:solidFill>
                <a:latin typeface="黑体" panose="02010609060101010101" pitchFamily="49" charset="-122"/>
                <a:ea typeface="黑体" panose="02010609060101010101" pitchFamily="49" charset="-122"/>
              </a:rPr>
              <a:t>2018</a:t>
            </a:r>
            <a:r>
              <a:rPr lang="zh-CN" altLang="en-US" b="1" dirty="0">
                <a:solidFill>
                  <a:schemeClr val="bg1"/>
                </a:solidFill>
                <a:latin typeface="黑体" panose="02010609060101010101" pitchFamily="49" charset="-122"/>
                <a:ea typeface="黑体" panose="02010609060101010101" pitchFamily="49" charset="-122"/>
              </a:rPr>
              <a:t>年考试大纲）</a:t>
            </a:r>
            <a:endParaRPr lang="en-US" altLang="zh-CN" b="1" dirty="0">
              <a:solidFill>
                <a:schemeClr val="bg1"/>
              </a:solidFill>
              <a:latin typeface="黑体" panose="02010609060101010101" pitchFamily="49" charset="-122"/>
              <a:ea typeface="黑体" panose="02010609060101010101" pitchFamily="49" charset="-122"/>
            </a:endParaRPr>
          </a:p>
          <a:p>
            <a:pPr marL="0" indent="0" fontAlgn="auto">
              <a:lnSpc>
                <a:spcPct val="150000"/>
              </a:lnSpc>
              <a:buNone/>
            </a:pPr>
            <a:r>
              <a:rPr lang="en-US" altLang="zh-CN" b="1" dirty="0">
                <a:solidFill>
                  <a:schemeClr val="bg1"/>
                </a:solidFill>
                <a:latin typeface="黑体" panose="02010609060101010101" pitchFamily="49" charset="-122"/>
                <a:ea typeface="黑体" panose="02010609060101010101" pitchFamily="49" charset="-122"/>
              </a:rPr>
              <a:t>C.</a:t>
            </a:r>
            <a:r>
              <a:rPr lang="zh-CN" altLang="en-US" b="1" dirty="0">
                <a:solidFill>
                  <a:schemeClr val="bg1"/>
                </a:solidFill>
                <a:latin typeface="黑体" panose="02010609060101010101" pitchFamily="49" charset="-122"/>
                <a:ea typeface="黑体" panose="02010609060101010101" pitchFamily="49" charset="-122"/>
              </a:rPr>
              <a:t>分析综合：</a:t>
            </a:r>
            <a:r>
              <a:rPr lang="zh-CN" altLang="en-US" b="1" dirty="0">
                <a:solidFill>
                  <a:srgbClr val="FF0000"/>
                </a:solidFill>
                <a:latin typeface="黑体" panose="02010609060101010101" pitchFamily="49" charset="-122"/>
                <a:ea typeface="黑体" panose="02010609060101010101" pitchFamily="49" charset="-122"/>
              </a:rPr>
              <a:t>分解剖析相关现象和问题，并予以归纳整合。</a:t>
            </a:r>
            <a:endParaRPr lang="en-US" altLang="zh-CN" b="1" dirty="0">
              <a:latin typeface="黑体" panose="02010609060101010101" pitchFamily="49" charset="-122"/>
              <a:ea typeface="黑体" panose="02010609060101010101" pitchFamily="49" charset="-122"/>
            </a:endParaRPr>
          </a:p>
          <a:p>
            <a:pPr marL="0" indent="0" fontAlgn="auto">
              <a:lnSpc>
                <a:spcPct val="150000"/>
              </a:lnSpc>
              <a:buNone/>
            </a:pPr>
            <a:r>
              <a:rPr lang="zh-CN" altLang="en-US" b="1" dirty="0">
                <a:solidFill>
                  <a:schemeClr val="bg1"/>
                </a:solidFill>
                <a:latin typeface="黑体" panose="02010609060101010101" pitchFamily="49" charset="-122"/>
                <a:ea typeface="黑体" panose="02010609060101010101" pitchFamily="49" charset="-122"/>
              </a:rPr>
              <a:t>（</a:t>
            </a:r>
            <a:r>
              <a:rPr lang="en-US" altLang="zh-CN" b="1" dirty="0">
                <a:solidFill>
                  <a:schemeClr val="bg1"/>
                </a:solidFill>
                <a:latin typeface="黑体" panose="02010609060101010101" pitchFamily="49" charset="-122"/>
                <a:ea typeface="黑体" panose="02010609060101010101" pitchFamily="49" charset="-122"/>
              </a:rPr>
              <a:t>2017</a:t>
            </a:r>
            <a:r>
              <a:rPr lang="zh-CN" altLang="en-US" b="1" dirty="0">
                <a:solidFill>
                  <a:schemeClr val="bg1"/>
                </a:solidFill>
                <a:latin typeface="黑体" panose="02010609060101010101" pitchFamily="49" charset="-122"/>
                <a:ea typeface="黑体" panose="02010609060101010101" pitchFamily="49" charset="-122"/>
              </a:rPr>
              <a:t>年考试大纲）</a:t>
            </a:r>
            <a:endParaRPr lang="en-US" altLang="zh-CN" b="1" dirty="0">
              <a:latin typeface="黑体" panose="02010609060101010101" pitchFamily="49" charset="-122"/>
              <a:ea typeface="黑体" panose="02010609060101010101" pitchFamily="49" charset="-122"/>
            </a:endParaRPr>
          </a:p>
          <a:p>
            <a:pPr marL="0" indent="0" fontAlgn="auto">
              <a:lnSpc>
                <a:spcPct val="150000"/>
              </a:lnSpc>
              <a:buNone/>
            </a:pPr>
            <a:r>
              <a:rPr lang="en-US" altLang="zh-CN" b="1" dirty="0">
                <a:solidFill>
                  <a:schemeClr val="bg1"/>
                </a:solidFill>
                <a:latin typeface="黑体" panose="02010609060101010101" pitchFamily="49" charset="-122"/>
                <a:ea typeface="黑体" panose="02010609060101010101" pitchFamily="49" charset="-122"/>
              </a:rPr>
              <a:t>C.</a:t>
            </a:r>
            <a:r>
              <a:rPr lang="zh-CN" altLang="en-US" b="1" dirty="0">
                <a:solidFill>
                  <a:schemeClr val="bg1"/>
                </a:solidFill>
                <a:latin typeface="黑体" panose="02010609060101010101" pitchFamily="49" charset="-122"/>
                <a:ea typeface="黑体" panose="02010609060101010101" pitchFamily="49" charset="-122"/>
              </a:rPr>
              <a:t>分析综合：</a:t>
            </a:r>
            <a:r>
              <a:rPr lang="zh-CN" altLang="en-US" b="1" dirty="0">
                <a:solidFill>
                  <a:srgbClr val="FF0000"/>
                </a:solidFill>
                <a:latin typeface="黑体" panose="02010609060101010101" pitchFamily="49" charset="-122"/>
                <a:ea typeface="黑体" panose="02010609060101010101" pitchFamily="49" charset="-122"/>
              </a:rPr>
              <a:t>分解剖析、归纳整合相关现象和问题。</a:t>
            </a:r>
            <a:endParaRPr lang="en-US" altLang="zh-CN" b="1" dirty="0">
              <a:latin typeface="黑体" panose="02010609060101010101" pitchFamily="49" charset="-122"/>
              <a:ea typeface="黑体" panose="02010609060101010101" pitchFamily="49" charset="-122"/>
            </a:endParaRPr>
          </a:p>
          <a:p>
            <a:pPr marL="0" indent="0" fontAlgn="auto">
              <a:lnSpc>
                <a:spcPct val="150000"/>
              </a:lnSpc>
              <a:buNone/>
            </a:pPr>
            <a:r>
              <a:rPr lang="en-US" altLang="zh-CN" b="1" dirty="0">
                <a:solidFill>
                  <a:schemeClr val="bg1"/>
                </a:solidFill>
                <a:latin typeface="黑体" panose="02010609060101010101" pitchFamily="49" charset="-122"/>
                <a:ea typeface="黑体" panose="02010609060101010101" pitchFamily="49" charset="-122"/>
              </a:rPr>
              <a:t>【</a:t>
            </a:r>
            <a:r>
              <a:rPr lang="zh-CN" altLang="en-US" b="1" dirty="0">
                <a:solidFill>
                  <a:schemeClr val="bg1"/>
                </a:solidFill>
                <a:latin typeface="黑体" panose="02010609060101010101" pitchFamily="49" charset="-122"/>
                <a:ea typeface="黑体" panose="02010609060101010101" pitchFamily="49" charset="-122"/>
              </a:rPr>
              <a:t>顺序变化</a:t>
            </a:r>
            <a:r>
              <a:rPr lang="en-US" altLang="zh-CN" b="1" dirty="0">
                <a:solidFill>
                  <a:schemeClr val="bg1"/>
                </a:solidFill>
                <a:latin typeface="黑体" panose="02010609060101010101" pitchFamily="49" charset="-122"/>
                <a:ea typeface="黑体" panose="02010609060101010101" pitchFamily="49" charset="-122"/>
              </a:rPr>
              <a:t>】</a:t>
            </a:r>
            <a:r>
              <a:rPr lang="zh-CN" altLang="en-US" b="1" dirty="0">
                <a:solidFill>
                  <a:schemeClr val="bg1"/>
                </a:solidFill>
                <a:latin typeface="黑体" panose="02010609060101010101" pitchFamily="49" charset="-122"/>
                <a:ea typeface="黑体" panose="02010609060101010101" pitchFamily="49" charset="-122"/>
              </a:rPr>
              <a:t>突出强调“归纳整合”的能力要求，</a:t>
            </a:r>
            <a:r>
              <a:rPr lang="en-US" altLang="zh-CN" b="1" dirty="0">
                <a:solidFill>
                  <a:schemeClr val="bg1"/>
                </a:solidFill>
                <a:latin typeface="黑体" panose="02010609060101010101" pitchFamily="49" charset="-122"/>
                <a:ea typeface="黑体" panose="02010609060101010101" pitchFamily="49" charset="-122"/>
              </a:rPr>
              <a:t>2018</a:t>
            </a:r>
            <a:r>
              <a:rPr lang="zh-CN" altLang="en-US" b="1" dirty="0">
                <a:solidFill>
                  <a:schemeClr val="bg1"/>
                </a:solidFill>
                <a:latin typeface="黑体" panose="02010609060101010101" pitchFamily="49" charset="-122"/>
                <a:ea typeface="黑体" panose="02010609060101010101" pitchFamily="49" charset="-122"/>
              </a:rPr>
              <a:t>新考查的非连续性文本阅读就对考生的</a:t>
            </a:r>
            <a:r>
              <a:rPr lang="zh-CN" altLang="en-US" b="1" dirty="0">
                <a:solidFill>
                  <a:srgbClr val="FF0000"/>
                </a:solidFill>
                <a:latin typeface="黑体" panose="02010609060101010101" pitchFamily="49" charset="-122"/>
                <a:ea typeface="黑体" panose="02010609060101010101" pitchFamily="49" charset="-122"/>
              </a:rPr>
              <a:t>归纳整合能力</a:t>
            </a:r>
            <a:r>
              <a:rPr lang="zh-CN" altLang="en-US" b="1" dirty="0">
                <a:solidFill>
                  <a:schemeClr val="bg1"/>
                </a:solidFill>
                <a:latin typeface="黑体" panose="02010609060101010101" pitchFamily="49" charset="-122"/>
                <a:ea typeface="黑体" panose="02010609060101010101" pitchFamily="49" charset="-122"/>
              </a:rPr>
              <a:t>提出了更新、更高要求，不仅要</a:t>
            </a:r>
            <a:r>
              <a:rPr lang="zh-CN" altLang="en-US" b="1" dirty="0">
                <a:solidFill>
                  <a:srgbClr val="FF0000"/>
                </a:solidFill>
                <a:latin typeface="黑体" panose="02010609060101010101" pitchFamily="49" charset="-122"/>
                <a:ea typeface="黑体" panose="02010609060101010101" pitchFamily="49" charset="-122"/>
              </a:rPr>
              <a:t>从文中归纳，还要能读懂图表变化并作出准确归纳概括。</a:t>
            </a:r>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07340" y="901700"/>
            <a:ext cx="8298815" cy="3176905"/>
          </a:xfrm>
        </p:spPr>
        <p:txBody>
          <a:bodyPr>
            <a:normAutofit fontScale="90000" lnSpcReduction="20000"/>
          </a:bodyPr>
          <a:lstStyle/>
          <a:p>
            <a:pPr fontAlgn="auto">
              <a:lnSpc>
                <a:spcPct val="150000"/>
              </a:lnSpc>
            </a:pPr>
            <a:r>
              <a:rPr lang="zh-CN" altLang="en-US" sz="2400" b="1" dirty="0">
                <a:solidFill>
                  <a:schemeClr val="bg1"/>
                </a:solidFill>
                <a:latin typeface="黑体" panose="02010609060101010101" pitchFamily="49" charset="-122"/>
                <a:ea typeface="黑体" panose="02010609060101010101" pitchFamily="49" charset="-122"/>
              </a:rPr>
              <a:t>文学类文本</a:t>
            </a:r>
            <a:endParaRPr lang="en-US" altLang="zh-CN" sz="2400" b="1" dirty="0">
              <a:solidFill>
                <a:schemeClr val="bg1"/>
              </a:solidFill>
              <a:latin typeface="黑体" panose="02010609060101010101" pitchFamily="49" charset="-122"/>
              <a:ea typeface="黑体" panose="02010609060101010101" pitchFamily="49" charset="-122"/>
            </a:endParaRPr>
          </a:p>
          <a:p>
            <a:pPr fontAlgn="auto">
              <a:lnSpc>
                <a:spcPct val="150000"/>
              </a:lnSpc>
            </a:pPr>
            <a:r>
              <a:rPr lang="zh-CN" altLang="en-US" sz="2400" b="1" dirty="0">
                <a:solidFill>
                  <a:schemeClr val="bg1"/>
                </a:solidFill>
                <a:latin typeface="黑体" panose="02010609060101010101" pitchFamily="49" charset="-122"/>
                <a:ea typeface="黑体" panose="02010609060101010101" pitchFamily="49" charset="-122"/>
              </a:rPr>
              <a:t>（</a:t>
            </a:r>
            <a:r>
              <a:rPr lang="en-US" altLang="zh-CN" sz="2400" b="1" dirty="0">
                <a:solidFill>
                  <a:schemeClr val="bg1"/>
                </a:solidFill>
                <a:latin typeface="黑体" panose="02010609060101010101" pitchFamily="49" charset="-122"/>
                <a:ea typeface="黑体" panose="02010609060101010101" pitchFamily="49" charset="-122"/>
              </a:rPr>
              <a:t>2018</a:t>
            </a:r>
            <a:r>
              <a:rPr lang="zh-CN" altLang="en-US" sz="2400" b="1" dirty="0">
                <a:solidFill>
                  <a:schemeClr val="bg1"/>
                </a:solidFill>
                <a:latin typeface="黑体" panose="02010609060101010101" pitchFamily="49" charset="-122"/>
                <a:ea typeface="黑体" panose="02010609060101010101" pitchFamily="49" charset="-122"/>
              </a:rPr>
              <a:t>年考试大纲）理解文中重要</a:t>
            </a:r>
            <a:r>
              <a:rPr lang="zh-CN" altLang="en-US" sz="2400" b="1" dirty="0">
                <a:solidFill>
                  <a:srgbClr val="FF0000"/>
                </a:solidFill>
                <a:latin typeface="黑体" panose="02010609060101010101" pitchFamily="49" charset="-122"/>
                <a:ea typeface="黑体" panose="02010609060101010101" pitchFamily="49" charset="-122"/>
              </a:rPr>
              <a:t>词语</a:t>
            </a:r>
            <a:r>
              <a:rPr lang="zh-CN" altLang="en-US" sz="2400" b="1" dirty="0">
                <a:solidFill>
                  <a:schemeClr val="bg1"/>
                </a:solidFill>
                <a:latin typeface="黑体" panose="02010609060101010101" pitchFamily="49" charset="-122"/>
                <a:ea typeface="黑体" panose="02010609060101010101" pitchFamily="49" charset="-122"/>
              </a:rPr>
              <a:t>的含义</a:t>
            </a:r>
            <a:endParaRPr lang="en-US" altLang="zh-CN" sz="2400" b="1" dirty="0">
              <a:solidFill>
                <a:schemeClr val="bg1"/>
              </a:solidFill>
              <a:latin typeface="黑体" panose="02010609060101010101" pitchFamily="49" charset="-122"/>
              <a:ea typeface="黑体" panose="02010609060101010101" pitchFamily="49" charset="-122"/>
            </a:endParaRPr>
          </a:p>
          <a:p>
            <a:pPr fontAlgn="auto">
              <a:lnSpc>
                <a:spcPct val="150000"/>
              </a:lnSpc>
            </a:pPr>
            <a:r>
              <a:rPr lang="zh-CN" altLang="en-US" sz="2400" b="1" dirty="0">
                <a:solidFill>
                  <a:schemeClr val="bg1"/>
                </a:solidFill>
                <a:latin typeface="黑体" panose="02010609060101010101" pitchFamily="49" charset="-122"/>
                <a:ea typeface="黑体" panose="02010609060101010101" pitchFamily="49" charset="-122"/>
              </a:rPr>
              <a:t>（</a:t>
            </a:r>
            <a:r>
              <a:rPr lang="en-US" altLang="zh-CN" sz="2400" b="1" dirty="0">
                <a:solidFill>
                  <a:schemeClr val="bg1"/>
                </a:solidFill>
                <a:latin typeface="黑体" panose="02010609060101010101" pitchFamily="49" charset="-122"/>
                <a:ea typeface="黑体" panose="02010609060101010101" pitchFamily="49" charset="-122"/>
              </a:rPr>
              <a:t>2017</a:t>
            </a:r>
            <a:r>
              <a:rPr lang="zh-CN" altLang="en-US" sz="2400" b="1" dirty="0">
                <a:solidFill>
                  <a:schemeClr val="bg1"/>
                </a:solidFill>
                <a:latin typeface="黑体" panose="02010609060101010101" pitchFamily="49" charset="-122"/>
                <a:ea typeface="黑体" panose="02010609060101010101" pitchFamily="49" charset="-122"/>
              </a:rPr>
              <a:t>年考试大纲）理解文中重要</a:t>
            </a:r>
            <a:r>
              <a:rPr lang="zh-CN" altLang="en-US" sz="2400" b="1" dirty="0">
                <a:solidFill>
                  <a:srgbClr val="FF0000"/>
                </a:solidFill>
                <a:latin typeface="黑体" panose="02010609060101010101" pitchFamily="49" charset="-122"/>
                <a:ea typeface="黑体" panose="02010609060101010101" pitchFamily="49" charset="-122"/>
              </a:rPr>
              <a:t>概念</a:t>
            </a:r>
            <a:r>
              <a:rPr lang="zh-CN" altLang="en-US" sz="2400" b="1" dirty="0">
                <a:solidFill>
                  <a:schemeClr val="bg1"/>
                </a:solidFill>
                <a:latin typeface="黑体" panose="02010609060101010101" pitchFamily="49" charset="-122"/>
                <a:ea typeface="黑体" panose="02010609060101010101" pitchFamily="49" charset="-122"/>
              </a:rPr>
              <a:t>的含义变化</a:t>
            </a:r>
            <a:endParaRPr lang="en-US" altLang="zh-CN" sz="2400" b="1" dirty="0">
              <a:solidFill>
                <a:schemeClr val="bg1"/>
              </a:solidFill>
              <a:latin typeface="黑体" panose="02010609060101010101" pitchFamily="49" charset="-122"/>
              <a:ea typeface="黑体" panose="02010609060101010101" pitchFamily="49" charset="-122"/>
            </a:endParaRPr>
          </a:p>
          <a:p>
            <a:pPr fontAlgn="auto">
              <a:lnSpc>
                <a:spcPct val="150000"/>
              </a:lnSpc>
            </a:pPr>
            <a:r>
              <a:rPr lang="en-US" altLang="zh-CN" sz="2400" b="1" dirty="0">
                <a:solidFill>
                  <a:schemeClr val="bg1"/>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概念变词语</a:t>
            </a:r>
            <a:r>
              <a:rPr lang="en-US" altLang="zh-CN" sz="2400" b="1" dirty="0">
                <a:solidFill>
                  <a:schemeClr val="bg1"/>
                </a:solidFill>
                <a:latin typeface="黑体" panose="02010609060101010101" pitchFamily="49" charset="-122"/>
                <a:ea typeface="黑体" panose="02010609060101010101" pitchFamily="49" charset="-122"/>
              </a:rPr>
              <a:t>】2017</a:t>
            </a:r>
            <a:r>
              <a:rPr lang="zh-CN" altLang="en-US" sz="2400" b="1" dirty="0">
                <a:solidFill>
                  <a:schemeClr val="bg1"/>
                </a:solidFill>
                <a:latin typeface="黑体" panose="02010609060101010101" pitchFamily="49" charset="-122"/>
                <a:ea typeface="黑体" panose="02010609060101010101" pitchFamily="49" charset="-122"/>
              </a:rPr>
              <a:t>新课标</a:t>
            </a:r>
            <a:r>
              <a:rPr lang="en-US" altLang="zh-CN" sz="2400" b="1" dirty="0">
                <a:solidFill>
                  <a:schemeClr val="bg1"/>
                </a:solidFill>
                <a:latin typeface="黑体" panose="02010609060101010101" pitchFamily="49" charset="-122"/>
                <a:ea typeface="黑体" panose="02010609060101010101" pitchFamily="49" charset="-122"/>
              </a:rPr>
              <a:t>I</a:t>
            </a:r>
            <a:r>
              <a:rPr lang="zh-CN" altLang="en-US" sz="2400" b="1" dirty="0">
                <a:solidFill>
                  <a:schemeClr val="bg1"/>
                </a:solidFill>
                <a:latin typeface="黑体" panose="02010609060101010101" pitchFamily="49" charset="-122"/>
                <a:ea typeface="黑体" panose="02010609060101010101" pitchFamily="49" charset="-122"/>
              </a:rPr>
              <a:t>卷考查文本为小说，</a:t>
            </a:r>
            <a:r>
              <a:rPr lang="en-US" altLang="zh-CN" sz="2400" b="1" dirty="0">
                <a:solidFill>
                  <a:schemeClr val="bg1"/>
                </a:solidFill>
                <a:latin typeface="黑体" panose="02010609060101010101" pitchFamily="49" charset="-122"/>
                <a:ea typeface="黑体" panose="02010609060101010101" pitchFamily="49" charset="-122"/>
              </a:rPr>
              <a:t>II</a:t>
            </a:r>
            <a:r>
              <a:rPr lang="zh-CN" altLang="en-US" sz="2400" b="1" dirty="0">
                <a:solidFill>
                  <a:schemeClr val="bg1"/>
                </a:solidFill>
                <a:latin typeface="黑体" panose="02010609060101010101" pitchFamily="49" charset="-122"/>
                <a:ea typeface="黑体" panose="02010609060101010101" pitchFamily="49" charset="-122"/>
              </a:rPr>
              <a:t>卷、</a:t>
            </a:r>
            <a:r>
              <a:rPr lang="en-US" altLang="zh-CN" sz="2400" b="1" dirty="0">
                <a:solidFill>
                  <a:schemeClr val="bg1"/>
                </a:solidFill>
                <a:latin typeface="黑体" panose="02010609060101010101" pitchFamily="49" charset="-122"/>
                <a:ea typeface="黑体" panose="02010609060101010101" pitchFamily="49" charset="-122"/>
              </a:rPr>
              <a:t>III</a:t>
            </a:r>
            <a:r>
              <a:rPr lang="zh-CN" altLang="en-US" sz="2400" b="1" dirty="0">
                <a:solidFill>
                  <a:schemeClr val="bg1"/>
                </a:solidFill>
                <a:latin typeface="黑体" panose="02010609060101010101" pitchFamily="49" charset="-122"/>
                <a:ea typeface="黑体" panose="02010609060101010101" pitchFamily="49" charset="-122"/>
              </a:rPr>
              <a:t>卷考查文本为散文；由于全国各地都在考散文，</a:t>
            </a:r>
            <a:r>
              <a:rPr lang="en-US" altLang="zh-CN" sz="2400" b="1" dirty="0">
                <a:solidFill>
                  <a:schemeClr val="bg1"/>
                </a:solidFill>
                <a:latin typeface="黑体" panose="02010609060101010101" pitchFamily="49" charset="-122"/>
                <a:ea typeface="黑体" panose="02010609060101010101" pitchFamily="49" charset="-122"/>
              </a:rPr>
              <a:t>2018</a:t>
            </a:r>
            <a:r>
              <a:rPr lang="zh-CN" altLang="en-US" sz="2400" b="1" dirty="0">
                <a:solidFill>
                  <a:schemeClr val="bg1"/>
                </a:solidFill>
                <a:latin typeface="黑体" panose="02010609060101010101" pitchFamily="49" charset="-122"/>
                <a:ea typeface="黑体" panose="02010609060101010101" pitchFamily="49" charset="-122"/>
              </a:rPr>
              <a:t>年全国三套卷仍考小说（烈士、科幻、一般）。</a:t>
            </a:r>
          </a:p>
        </p:txBody>
      </p:sp>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30225"/>
            <a:ext cx="7930515" cy="4102100"/>
          </a:xfrm>
        </p:spPr>
        <p:txBody>
          <a:bodyPr>
            <a:normAutofit/>
          </a:bodyPr>
          <a:lstStyle/>
          <a:p>
            <a:r>
              <a:rPr lang="zh-CN" altLang="en-US" sz="2400" b="1" dirty="0">
                <a:solidFill>
                  <a:srgbClr val="FFFF00"/>
                </a:solidFill>
                <a:latin typeface="黑体" panose="02010609060101010101" pitchFamily="49" charset="-122"/>
                <a:ea typeface="黑体" panose="02010609060101010101" pitchFamily="49" charset="-122"/>
              </a:rPr>
              <a:t>写作</a:t>
            </a:r>
            <a:endParaRPr lang="en-US" altLang="zh-CN" sz="2400" b="1" dirty="0">
              <a:solidFill>
                <a:srgbClr val="0000CC"/>
              </a:solidFill>
              <a:latin typeface="黑体" panose="02010609060101010101" pitchFamily="49" charset="-122"/>
              <a:ea typeface="黑体" panose="02010609060101010101" pitchFamily="49" charset="-122"/>
            </a:endParaRPr>
          </a:p>
          <a:p>
            <a:r>
              <a:rPr lang="zh-CN" altLang="en-US" sz="2400" b="1" dirty="0">
                <a:solidFill>
                  <a:schemeClr val="bg1"/>
                </a:solidFill>
                <a:latin typeface="黑体" panose="02010609060101010101" pitchFamily="49" charset="-122"/>
                <a:ea typeface="黑体" panose="02010609060101010101" pitchFamily="49" charset="-122"/>
              </a:rPr>
              <a:t>（</a:t>
            </a:r>
            <a:r>
              <a:rPr lang="en-US" altLang="zh-CN" sz="2400" b="1" dirty="0">
                <a:solidFill>
                  <a:schemeClr val="bg1"/>
                </a:solidFill>
                <a:latin typeface="黑体" panose="02010609060101010101" pitchFamily="49" charset="-122"/>
                <a:ea typeface="黑体" panose="02010609060101010101" pitchFamily="49" charset="-122"/>
              </a:rPr>
              <a:t>2018</a:t>
            </a:r>
            <a:r>
              <a:rPr lang="zh-CN" altLang="en-US" sz="2400" b="1" dirty="0">
                <a:solidFill>
                  <a:schemeClr val="bg1"/>
                </a:solidFill>
                <a:latin typeface="黑体" panose="02010609060101010101" pitchFamily="49" charset="-122"/>
                <a:ea typeface="黑体" panose="02010609060101010101" pitchFamily="49" charset="-122"/>
              </a:rPr>
              <a:t>年考试大纲） </a:t>
            </a:r>
            <a:endParaRPr lang="en-US" altLang="zh-CN" sz="2400" b="1" dirty="0">
              <a:solidFill>
                <a:schemeClr val="bg1"/>
              </a:solidFill>
              <a:latin typeface="黑体" panose="02010609060101010101" pitchFamily="49" charset="-122"/>
              <a:ea typeface="黑体" panose="02010609060101010101" pitchFamily="49" charset="-122"/>
            </a:endParaRPr>
          </a:p>
          <a:p>
            <a:r>
              <a:rPr lang="zh-CN" altLang="en-US" sz="2400" b="1" dirty="0">
                <a:solidFill>
                  <a:schemeClr val="bg1"/>
                </a:solidFill>
                <a:latin typeface="楷体" panose="02010609060101010101" charset="-122"/>
                <a:ea typeface="楷体" panose="02010609060101010101" charset="-122"/>
                <a:cs typeface="楷体" panose="02010609060101010101" charset="-122"/>
              </a:rPr>
              <a:t>⑶ 有文采</a:t>
            </a:r>
            <a:r>
              <a:rPr lang="zh-CN" altLang="en-US" sz="2400" b="1" dirty="0">
                <a:solidFill>
                  <a:srgbClr val="FF0000"/>
                </a:solidFill>
                <a:latin typeface="楷体" panose="02010609060101010101" charset="-122"/>
                <a:ea typeface="楷体" panose="02010609060101010101" charset="-122"/>
                <a:cs typeface="楷体" panose="02010609060101010101" charset="-122"/>
              </a:rPr>
              <a:t>用语</a:t>
            </a:r>
            <a:r>
              <a:rPr lang="zh-CN" altLang="en-US" sz="2400" b="1" dirty="0">
                <a:solidFill>
                  <a:schemeClr val="bg1"/>
                </a:solidFill>
                <a:latin typeface="楷体" panose="02010609060101010101" charset="-122"/>
                <a:ea typeface="楷体" panose="02010609060101010101" charset="-122"/>
                <a:cs typeface="楷体" panose="02010609060101010101" charset="-122"/>
              </a:rPr>
              <a:t>贴切，句式灵活，善于运用修辞手法，文句有表现力。</a:t>
            </a:r>
            <a:endParaRPr lang="en-US" altLang="zh-CN" sz="2400" b="1" dirty="0">
              <a:solidFill>
                <a:schemeClr val="bg1"/>
              </a:solidFill>
              <a:latin typeface="楷体" panose="02010609060101010101" charset="-122"/>
              <a:ea typeface="楷体" panose="02010609060101010101" charset="-122"/>
              <a:cs typeface="楷体" panose="02010609060101010101" charset="-122"/>
            </a:endParaRPr>
          </a:p>
          <a:p>
            <a:r>
              <a:rPr lang="zh-CN" altLang="en-US" sz="2400" b="1" dirty="0">
                <a:solidFill>
                  <a:schemeClr val="bg1"/>
                </a:solidFill>
                <a:latin typeface="黑体" panose="02010609060101010101" pitchFamily="49" charset="-122"/>
                <a:ea typeface="黑体" panose="02010609060101010101" pitchFamily="49" charset="-122"/>
              </a:rPr>
              <a:t>（</a:t>
            </a:r>
            <a:r>
              <a:rPr lang="en-US" altLang="zh-CN" sz="2400" b="1" dirty="0">
                <a:solidFill>
                  <a:schemeClr val="bg1"/>
                </a:solidFill>
                <a:latin typeface="黑体" panose="02010609060101010101" pitchFamily="49" charset="-122"/>
                <a:ea typeface="黑体" panose="02010609060101010101" pitchFamily="49" charset="-122"/>
              </a:rPr>
              <a:t>2017</a:t>
            </a:r>
            <a:r>
              <a:rPr lang="zh-CN" altLang="en-US" sz="2400" b="1" dirty="0">
                <a:solidFill>
                  <a:schemeClr val="bg1"/>
                </a:solidFill>
                <a:latin typeface="黑体" panose="02010609060101010101" pitchFamily="49" charset="-122"/>
                <a:ea typeface="黑体" panose="02010609060101010101" pitchFamily="49" charset="-122"/>
              </a:rPr>
              <a:t>年考试大纲） </a:t>
            </a:r>
            <a:endParaRPr lang="en-US" altLang="zh-CN" sz="2400" b="1" dirty="0">
              <a:solidFill>
                <a:schemeClr val="bg1"/>
              </a:solidFill>
              <a:latin typeface="黑体" panose="02010609060101010101" pitchFamily="49" charset="-122"/>
              <a:ea typeface="黑体" panose="02010609060101010101" pitchFamily="49" charset="-122"/>
            </a:endParaRPr>
          </a:p>
          <a:p>
            <a:r>
              <a:rPr lang="zh-CN" altLang="en-US" sz="2400" b="1" dirty="0">
                <a:solidFill>
                  <a:schemeClr val="bg1"/>
                </a:solidFill>
                <a:latin typeface="楷体" panose="02010609060101010101" charset="-122"/>
                <a:ea typeface="楷体" panose="02010609060101010101" charset="-122"/>
                <a:cs typeface="楷体" panose="02010609060101010101" charset="-122"/>
              </a:rPr>
              <a:t>⑶ 有文采</a:t>
            </a:r>
            <a:r>
              <a:rPr lang="zh-CN" altLang="en-US" sz="2400" b="1" dirty="0">
                <a:solidFill>
                  <a:srgbClr val="FF0000"/>
                </a:solidFill>
                <a:latin typeface="楷体" panose="02010609060101010101" charset="-122"/>
                <a:ea typeface="楷体" panose="02010609060101010101" charset="-122"/>
                <a:cs typeface="楷体" panose="02010609060101010101" charset="-122"/>
              </a:rPr>
              <a:t>用词</a:t>
            </a:r>
            <a:r>
              <a:rPr lang="zh-CN" altLang="en-US" sz="2400" b="1" dirty="0">
                <a:solidFill>
                  <a:schemeClr val="bg1"/>
                </a:solidFill>
                <a:latin typeface="楷体" panose="02010609060101010101" charset="-122"/>
                <a:ea typeface="楷体" panose="02010609060101010101" charset="-122"/>
                <a:cs typeface="楷体" panose="02010609060101010101" charset="-122"/>
              </a:rPr>
              <a:t>贴切，句式灵活，善于运用修辞手法，文句有表现力。</a:t>
            </a:r>
            <a:endParaRPr lang="en-US" altLang="zh-CN" sz="2400" b="1" dirty="0">
              <a:solidFill>
                <a:schemeClr val="bg1"/>
              </a:solidFill>
              <a:latin typeface="楷体" panose="02010609060101010101" charset="-122"/>
              <a:ea typeface="楷体" panose="02010609060101010101" charset="-122"/>
              <a:cs typeface="楷体" panose="02010609060101010101" charset="-122"/>
            </a:endParaRPr>
          </a:p>
          <a:p>
            <a:r>
              <a:rPr lang="en-US" altLang="zh-CN" sz="2400" b="1" dirty="0">
                <a:solidFill>
                  <a:schemeClr val="bg1"/>
                </a:solidFill>
                <a:latin typeface="黑体" panose="02010609060101010101" pitchFamily="49" charset="-122"/>
                <a:ea typeface="黑体" panose="02010609060101010101" pitchFamily="49" charset="-122"/>
              </a:rPr>
              <a:t>【</a:t>
            </a:r>
            <a:r>
              <a:rPr lang="zh-CN" altLang="en-US" sz="2400" b="1" dirty="0">
                <a:solidFill>
                  <a:schemeClr val="bg1"/>
                </a:solidFill>
                <a:latin typeface="黑体" panose="02010609060101010101" pitchFamily="49" charset="-122"/>
                <a:ea typeface="黑体" panose="02010609060101010101" pitchFamily="49" charset="-122"/>
              </a:rPr>
              <a:t>用词变用语</a:t>
            </a:r>
            <a:r>
              <a:rPr lang="en-US" altLang="zh-CN" sz="2400" b="1" dirty="0">
                <a:solidFill>
                  <a:schemeClr val="bg1"/>
                </a:solidFill>
                <a:latin typeface="黑体" panose="02010609060101010101" pitchFamily="49" charset="-122"/>
                <a:ea typeface="黑体" panose="02010609060101010101" pitchFamily="49" charset="-122"/>
              </a:rPr>
              <a:t>】</a:t>
            </a:r>
            <a:r>
              <a:rPr lang="zh-CN" altLang="en-US" sz="2400" b="1" dirty="0">
                <a:solidFill>
                  <a:schemeClr val="bg1"/>
                </a:solidFill>
                <a:latin typeface="黑体" panose="02010609060101010101" pitchFamily="49" charset="-122"/>
                <a:ea typeface="黑体" panose="02010609060101010101" pitchFamily="49" charset="-122"/>
              </a:rPr>
              <a:t>要求范围扩大，写作需注意语言要</a:t>
            </a:r>
            <a:r>
              <a:rPr lang="zh-CN" altLang="en-US" sz="2400" b="1" dirty="0">
                <a:solidFill>
                  <a:srgbClr val="FF0000"/>
                </a:solidFill>
                <a:latin typeface="黑体" panose="02010609060101010101" pitchFamily="49" charset="-122"/>
                <a:ea typeface="黑体" panose="02010609060101010101" pitchFamily="49" charset="-122"/>
              </a:rPr>
              <a:t>符合情景、符合文体特点</a:t>
            </a:r>
            <a:r>
              <a:rPr lang="zh-CN" altLang="en-US" sz="2400" b="1" dirty="0">
                <a:solidFill>
                  <a:schemeClr val="bg1"/>
                </a:solidFill>
                <a:latin typeface="黑体" panose="02010609060101010101" pitchFamily="49" charset="-122"/>
                <a:ea typeface="黑体" panose="02010609060101010101" pitchFamily="49" charset="-122"/>
              </a:rPr>
              <a:t>。也就是要到什么山上唱什么歌，</a:t>
            </a:r>
            <a:r>
              <a:rPr lang="zh-CN" altLang="en-US" sz="2400" b="1" dirty="0">
                <a:solidFill>
                  <a:srgbClr val="FF0000"/>
                </a:solidFill>
                <a:latin typeface="黑体" panose="02010609060101010101" pitchFamily="49" charset="-122"/>
                <a:ea typeface="黑体" panose="02010609060101010101" pitchFamily="49" charset="-122"/>
              </a:rPr>
              <a:t>有对象感，有身份感</a:t>
            </a:r>
            <a:r>
              <a:rPr lang="zh-CN" altLang="en-US" sz="2400" b="1" dirty="0">
                <a:solidFill>
                  <a:schemeClr val="bg1"/>
                </a:solidFill>
                <a:latin typeface="黑体" panose="02010609060101010101" pitchFamily="49" charset="-122"/>
                <a:ea typeface="黑体" panose="02010609060101010101" pitchFamily="49" charset="-122"/>
              </a:rPr>
              <a:t>。</a:t>
            </a:r>
          </a:p>
        </p:txBody>
      </p:sp>
    </p:spTree>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mg010"/>
          <p:cNvPicPr>
            <a:picLocks noChangeAspect="1"/>
          </p:cNvPicPr>
          <p:nvPr/>
        </p:nvPicPr>
        <p:blipFill>
          <a:blip r:embed="rId2" cstate="print"/>
          <a:stretch>
            <a:fillRect/>
          </a:stretch>
        </p:blipFill>
        <p:spPr>
          <a:xfrm>
            <a:off x="-17145" y="-19050"/>
            <a:ext cx="9163685" cy="2807970"/>
          </a:xfrm>
          <a:prstGeom prst="rect">
            <a:avLst/>
          </a:prstGeom>
          <a:noFill/>
          <a:ln w="9525">
            <a:noFill/>
          </a:ln>
        </p:spPr>
      </p:pic>
      <p:pic>
        <p:nvPicPr>
          <p:cNvPr id="29699" name="Picture 3" descr="img011"/>
          <p:cNvPicPr>
            <a:picLocks noChangeAspect="1"/>
          </p:cNvPicPr>
          <p:nvPr/>
        </p:nvPicPr>
        <p:blipFill>
          <a:blip r:embed="rId3" cstate="print"/>
          <a:stretch>
            <a:fillRect/>
          </a:stretch>
        </p:blipFill>
        <p:spPr>
          <a:xfrm>
            <a:off x="-17145" y="2788920"/>
            <a:ext cx="9163685" cy="2384425"/>
          </a:xfrm>
          <a:prstGeom prst="rect">
            <a:avLst/>
          </a:prstGeom>
          <a:noFill/>
          <a:ln w="9525">
            <a:noFill/>
          </a:ln>
        </p:spPr>
      </p:pic>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往年做法</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d79a4ba0f4bf49c8509f94755b109b"/>
          <p:cNvPicPr>
            <a:picLocks noChangeAspect="1"/>
          </p:cNvPicPr>
          <p:nvPr/>
        </p:nvPicPr>
        <p:blipFill>
          <a:blip r:embed="rId2" cstate="print"/>
          <a:stretch>
            <a:fillRect/>
          </a:stretch>
        </p:blipFill>
        <p:spPr>
          <a:xfrm>
            <a:off x="3175" y="5715"/>
            <a:ext cx="9135745" cy="5142865"/>
          </a:xfrm>
          <a:prstGeom prst="rect">
            <a:avLst/>
          </a:prstGeom>
        </p:spPr>
      </p:pic>
      <p:sp>
        <p:nvSpPr>
          <p:cNvPr id="403458" name="文本框 403457"/>
          <p:cNvSpPr txBox="1"/>
          <p:nvPr/>
        </p:nvSpPr>
        <p:spPr>
          <a:xfrm>
            <a:off x="5151755" y="-1270"/>
            <a:ext cx="3894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往年做法</a:t>
            </a:r>
            <a:r>
              <a:rPr kumimoji="0" lang="en-US" altLang="zh-CN"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a:t>
            </a:r>
            <a:r>
              <a:rPr kumimoji="0" lang="zh-CN" altLang="en-US"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板块整合</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ae6d1d34949edecc0b5e873b115370"/>
          <p:cNvPicPr>
            <a:picLocks noChangeAspect="1"/>
          </p:cNvPicPr>
          <p:nvPr/>
        </p:nvPicPr>
        <p:blipFill>
          <a:blip r:embed="rId2" cstate="print"/>
          <a:stretch>
            <a:fillRect/>
          </a:stretch>
        </p:blipFill>
        <p:spPr>
          <a:xfrm>
            <a:off x="8890" y="4445"/>
            <a:ext cx="9140825" cy="5163185"/>
          </a:xfrm>
          <a:prstGeom prst="rect">
            <a:avLst/>
          </a:prstGeom>
        </p:spPr>
      </p:pic>
      <p:sp>
        <p:nvSpPr>
          <p:cNvPr id="2" name="文本框 1"/>
          <p:cNvSpPr txBox="1"/>
          <p:nvPr/>
        </p:nvSpPr>
        <p:spPr>
          <a:xfrm>
            <a:off x="5151755" y="-1270"/>
            <a:ext cx="3894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往年做法</a:t>
            </a:r>
            <a:r>
              <a:rPr kumimoji="0" lang="en-US" altLang="zh-CN"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a:t>
            </a:r>
            <a:r>
              <a:rPr kumimoji="0" lang="zh-CN" altLang="en-US"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板块整合</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52" descr="img007"/>
          <p:cNvPicPr>
            <a:picLocks noChangeAspect="1"/>
          </p:cNvPicPr>
          <p:nvPr/>
        </p:nvPicPr>
        <p:blipFill>
          <a:blip r:embed="rId2" cstate="print"/>
          <a:stretch>
            <a:fillRect/>
          </a:stretch>
        </p:blipFill>
        <p:spPr>
          <a:xfrm>
            <a:off x="-10160" y="-5080"/>
            <a:ext cx="9154795" cy="5165090"/>
          </a:xfrm>
          <a:prstGeom prst="rect">
            <a:avLst/>
          </a:prstGeom>
          <a:noFill/>
          <a:ln w="9525">
            <a:noFill/>
          </a:ln>
        </p:spPr>
      </p:pic>
      <p:sp>
        <p:nvSpPr>
          <p:cNvPr id="403458" name="文本框 403457"/>
          <p:cNvSpPr txBox="1"/>
          <p:nvPr/>
        </p:nvSpPr>
        <p:spPr>
          <a:xfrm>
            <a:off x="5181600" y="-3968"/>
            <a:ext cx="3959225" cy="583565"/>
          </a:xfrm>
          <a:prstGeom prst="rect">
            <a:avLst/>
          </a:prstGeom>
          <a:noFill/>
          <a:ln w="9525">
            <a:noFill/>
          </a:ln>
        </p:spPr>
        <p:txBody>
          <a:bodyPr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团队精神   合作共赢</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54ce0dec7bd24cb27e0785a294acd2"/>
          <p:cNvPicPr>
            <a:picLocks noChangeAspect="1"/>
          </p:cNvPicPr>
          <p:nvPr/>
        </p:nvPicPr>
        <p:blipFill>
          <a:blip r:embed="rId2" cstate="print"/>
          <a:stretch>
            <a:fillRect/>
          </a:stretch>
        </p:blipFill>
        <p:spPr>
          <a:xfrm>
            <a:off x="0" y="5715"/>
            <a:ext cx="9137015" cy="5135880"/>
          </a:xfrm>
          <a:prstGeom prst="rect">
            <a:avLst/>
          </a:prstGeom>
        </p:spPr>
      </p:pic>
      <p:sp>
        <p:nvSpPr>
          <p:cNvPr id="2" name="文本框 1"/>
          <p:cNvSpPr txBox="1"/>
          <p:nvPr/>
        </p:nvSpPr>
        <p:spPr>
          <a:xfrm>
            <a:off x="5151755" y="-1270"/>
            <a:ext cx="3894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往年做法</a:t>
            </a:r>
            <a:r>
              <a:rPr kumimoji="0" lang="en-US" altLang="zh-CN"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a:t>
            </a:r>
            <a:r>
              <a:rPr kumimoji="0" lang="zh-CN" altLang="en-US"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板块整合</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今年调整</a:t>
            </a:r>
          </a:p>
        </p:txBody>
      </p:sp>
      <p:sp>
        <p:nvSpPr>
          <p:cNvPr id="2" name="文本框 1"/>
          <p:cNvSpPr txBox="1"/>
          <p:nvPr/>
        </p:nvSpPr>
        <p:spPr>
          <a:xfrm>
            <a:off x="334010" y="521970"/>
            <a:ext cx="7743825" cy="583565"/>
          </a:xfrm>
          <a:prstGeom prst="rect">
            <a:avLst/>
          </a:prstGeom>
          <a:noFill/>
          <a:ln w="9525">
            <a:noFill/>
          </a:ln>
        </p:spPr>
        <p:txBody>
          <a:bodyPr wrap="square" anchor="ctr">
            <a:spAutoFit/>
          </a:bodyPr>
          <a:lstStyle/>
          <a:p>
            <a:pPr marR="0" algn="l" defTabSz="914400" eaLnBrk="1" hangingPunct="1">
              <a:spcBef>
                <a:spcPct val="50000"/>
              </a:spcBef>
              <a:buClrTx/>
              <a:buSzTx/>
              <a:buFontTx/>
              <a:buNone/>
              <a:defRPr/>
            </a:pPr>
            <a:r>
              <a:rPr kumimoji="0" lang="zh-CN" altLang="en-GB" sz="3200" b="1" kern="1200" cap="none" spc="0" normalizeH="0" baseline="0" noProof="1">
                <a:solidFill>
                  <a:schemeClr val="bg1"/>
                </a:solidFill>
                <a:effectLst>
                  <a:outerShdw blurRad="38100" dist="38100" dir="2700000">
                    <a:srgbClr val="000000"/>
                  </a:outerShdw>
                </a:effectLst>
                <a:latin typeface="方正姚体" panose="02010601030101010101" charset="-122"/>
                <a:ea typeface="方正姚体" panose="02010601030101010101" charset="-122"/>
                <a:cs typeface="+mn-ea"/>
              </a:rPr>
              <a:t>一、加大了应用文各类型文本的练习。</a:t>
            </a:r>
          </a:p>
        </p:txBody>
      </p:sp>
      <p:sp>
        <p:nvSpPr>
          <p:cNvPr id="3" name="文本框 2"/>
          <p:cNvSpPr txBox="1"/>
          <p:nvPr/>
        </p:nvSpPr>
        <p:spPr>
          <a:xfrm>
            <a:off x="335280" y="1132205"/>
            <a:ext cx="8658225" cy="553085"/>
          </a:xfrm>
          <a:prstGeom prst="rect">
            <a:avLst/>
          </a:prstGeom>
          <a:noFill/>
          <a:ln w="9525">
            <a:noFill/>
          </a:ln>
        </p:spPr>
        <p:txBody>
          <a:bodyPr wrap="square" anchor="ctr">
            <a:spAutoFit/>
          </a:bodyPr>
          <a:lstStyle/>
          <a:p>
            <a:pPr marR="0" algn="l" defTabSz="914400" eaLnBrk="1" hangingPunct="1">
              <a:spcBef>
                <a:spcPct val="50000"/>
              </a:spcBef>
              <a:buClrTx/>
              <a:buSzTx/>
              <a:buFontTx/>
              <a:buNone/>
              <a:defRPr/>
            </a:pPr>
            <a:r>
              <a:rPr kumimoji="0" lang="zh-CN" altLang="en-GB" sz="3000" b="1" kern="1200" cap="none" spc="0" normalizeH="0" baseline="0" noProof="1">
                <a:solidFill>
                  <a:schemeClr val="bg1"/>
                </a:solidFill>
                <a:effectLst>
                  <a:outerShdw blurRad="38100" dist="38100" dir="2700000">
                    <a:srgbClr val="000000"/>
                  </a:outerShdw>
                </a:effectLst>
                <a:latin typeface="方正姚体" panose="02010601030101010101" charset="-122"/>
                <a:ea typeface="方正姚体" panose="02010601030101010101" charset="-122"/>
                <a:cs typeface="+mn-ea"/>
              </a:rPr>
              <a:t>二、增多了文化常识、成语辨析方面的知识供给。</a:t>
            </a:r>
          </a:p>
        </p:txBody>
      </p:sp>
      <p:sp>
        <p:nvSpPr>
          <p:cNvPr id="4" name="文本框 3"/>
          <p:cNvSpPr txBox="1"/>
          <p:nvPr/>
        </p:nvSpPr>
        <p:spPr>
          <a:xfrm>
            <a:off x="335280" y="2331720"/>
            <a:ext cx="8379460" cy="1691640"/>
          </a:xfrm>
          <a:prstGeom prst="rect">
            <a:avLst/>
          </a:prstGeom>
          <a:noFill/>
          <a:ln w="9525">
            <a:noFill/>
          </a:ln>
        </p:spPr>
        <p:txBody>
          <a:bodyPr wrap="square" anchor="ctr">
            <a:spAutoFit/>
          </a:bodyPr>
          <a:lstStyle/>
          <a:p>
            <a:pPr marR="0" algn="l" defTabSz="914400" eaLnBrk="1" hangingPunct="1">
              <a:spcBef>
                <a:spcPct val="50000"/>
              </a:spcBef>
              <a:buClrTx/>
              <a:buSzTx/>
              <a:buFontTx/>
              <a:buNone/>
              <a:defRPr/>
            </a:pPr>
            <a:r>
              <a:rPr kumimoji="0" lang="zh-CN" altLang="en-GB" sz="3200" b="1" kern="1200" cap="none" spc="0" normalizeH="0" baseline="0" noProof="1">
                <a:solidFill>
                  <a:schemeClr val="bg1"/>
                </a:solidFill>
                <a:effectLst>
                  <a:outerShdw blurRad="38100" dist="38100" dir="2700000">
                    <a:srgbClr val="000000"/>
                  </a:outerShdw>
                </a:effectLst>
                <a:latin typeface="方正姚体" panose="02010601030101010101" charset="-122"/>
                <a:ea typeface="方正姚体" panose="02010601030101010101" charset="-122"/>
                <a:cs typeface="+mn-ea"/>
              </a:rPr>
              <a:t>四、将写作训练化整为零。</a:t>
            </a:r>
            <a:r>
              <a:rPr kumimoji="0" lang="zh-CN" altLang="en-GB"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例如：寒假作业要求学 </a:t>
            </a:r>
          </a:p>
          <a:p>
            <a:pPr marR="0" algn="l" defTabSz="914400" eaLnBrk="1" hangingPunct="1">
              <a:spcBef>
                <a:spcPct val="50000"/>
              </a:spcBef>
              <a:buClrTx/>
              <a:buSzTx/>
              <a:buFontTx/>
              <a:buNone/>
              <a:defRPr/>
            </a:pPr>
            <a:r>
              <a:rPr kumimoji="0" lang="zh-CN" altLang="en-GB"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      生每天</a:t>
            </a:r>
            <a:r>
              <a:rPr kumimoji="0" lang="en-US" altLang="zh-CN"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07</a:t>
            </a:r>
            <a:r>
              <a:rPr kumimoji="0" lang="zh-CN" altLang="en-US"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a:t>
            </a:r>
            <a:r>
              <a:rPr kumimoji="0" lang="en-US" altLang="zh-CN"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00</a:t>
            </a:r>
            <a:r>
              <a:rPr kumimoji="0" lang="zh-CN" altLang="en-US"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起床，观看中央</a:t>
            </a:r>
            <a:r>
              <a:rPr kumimoji="0" lang="en-US" altLang="zh-CN"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2</a:t>
            </a:r>
            <a:r>
              <a:rPr kumimoji="0" lang="zh-CN" altLang="en-US"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频道的第一时间栏目，</a:t>
            </a:r>
          </a:p>
          <a:p>
            <a:pPr marR="0" algn="l" defTabSz="914400" eaLnBrk="1" hangingPunct="1">
              <a:spcBef>
                <a:spcPct val="50000"/>
              </a:spcBef>
              <a:buClrTx/>
              <a:buSzTx/>
              <a:buFontTx/>
              <a:buNone/>
              <a:defRPr/>
            </a:pPr>
            <a:r>
              <a:rPr kumimoji="0" lang="zh-CN" altLang="en-US" sz="2400" b="1" kern="1200" cap="none" spc="0" normalizeH="0" baseline="0" noProof="1">
                <a:solidFill>
                  <a:schemeClr val="bg1"/>
                </a:solidFill>
                <a:effectLst>
                  <a:outerShdw blurRad="38100" dist="38100" dir="2700000">
                    <a:srgbClr val="000000"/>
                  </a:outerShdw>
                </a:effectLst>
                <a:latin typeface="楷体" panose="02010609060101010101" charset="-122"/>
                <a:ea typeface="楷体" panose="02010609060101010101" charset="-122"/>
                <a:cs typeface="楷体" panose="02010609060101010101" charset="-122"/>
              </a:rPr>
              <a:t>      自行选择一新闻事件进行评述。</a:t>
            </a:r>
          </a:p>
        </p:txBody>
      </p:sp>
      <p:sp>
        <p:nvSpPr>
          <p:cNvPr id="6" name="文本框 5"/>
          <p:cNvSpPr txBox="1"/>
          <p:nvPr/>
        </p:nvSpPr>
        <p:spPr>
          <a:xfrm>
            <a:off x="329565" y="1746885"/>
            <a:ext cx="7747635" cy="583565"/>
          </a:xfrm>
          <a:prstGeom prst="rect">
            <a:avLst/>
          </a:prstGeom>
          <a:noFill/>
          <a:ln w="9525">
            <a:noFill/>
          </a:ln>
        </p:spPr>
        <p:txBody>
          <a:bodyPr wrap="square" anchor="ctr">
            <a:spAutoFit/>
          </a:bodyPr>
          <a:lstStyle/>
          <a:p>
            <a:pPr marR="0" algn="l" defTabSz="914400" eaLnBrk="1" hangingPunct="1">
              <a:spcBef>
                <a:spcPct val="50000"/>
              </a:spcBef>
              <a:buClrTx/>
              <a:buSzTx/>
              <a:buFontTx/>
              <a:buNone/>
              <a:defRPr/>
            </a:pPr>
            <a:r>
              <a:rPr kumimoji="0" lang="zh-CN" altLang="en-GB" sz="3200" b="1" kern="1200" cap="none" spc="0" normalizeH="0" baseline="0" noProof="1">
                <a:solidFill>
                  <a:schemeClr val="bg1"/>
                </a:solidFill>
                <a:effectLst>
                  <a:outerShdw blurRad="38100" dist="38100" dir="2700000">
                    <a:srgbClr val="000000"/>
                  </a:outerShdw>
                </a:effectLst>
                <a:latin typeface="方正姚体" panose="02010601030101010101" charset="-122"/>
                <a:ea typeface="方正姚体" panose="02010601030101010101" charset="-122"/>
                <a:cs typeface="+mn-ea"/>
              </a:rPr>
              <a:t>三、增添了逻辑理解方面的题型渗透。</a:t>
            </a:r>
          </a:p>
        </p:txBody>
      </p:sp>
      <p:sp>
        <p:nvSpPr>
          <p:cNvPr id="7" name="文本框 6"/>
          <p:cNvSpPr txBox="1"/>
          <p:nvPr/>
        </p:nvSpPr>
        <p:spPr>
          <a:xfrm>
            <a:off x="323850" y="4011295"/>
            <a:ext cx="8771255" cy="583565"/>
          </a:xfrm>
          <a:prstGeom prst="rect">
            <a:avLst/>
          </a:prstGeom>
          <a:noFill/>
          <a:ln w="9525">
            <a:noFill/>
          </a:ln>
        </p:spPr>
        <p:txBody>
          <a:bodyPr wrap="square" anchor="ctr">
            <a:spAutoFit/>
          </a:bodyPr>
          <a:lstStyle/>
          <a:p>
            <a:pPr marR="0" algn="l" defTabSz="914400" eaLnBrk="1" hangingPunct="1">
              <a:spcBef>
                <a:spcPct val="50000"/>
              </a:spcBef>
              <a:buClrTx/>
              <a:buSzTx/>
              <a:buFontTx/>
              <a:buNone/>
              <a:defRPr/>
            </a:pPr>
            <a:r>
              <a:rPr kumimoji="0" lang="zh-CN" altLang="en-GB" sz="3200" b="1" kern="1200" cap="none" spc="0" normalizeH="0" baseline="0" noProof="1">
                <a:solidFill>
                  <a:schemeClr val="bg1"/>
                </a:solidFill>
                <a:effectLst>
                  <a:outerShdw blurRad="38100" dist="38100" dir="2700000">
                    <a:srgbClr val="000000"/>
                  </a:outerShdw>
                </a:effectLst>
                <a:latin typeface="方正姚体" panose="02010601030101010101" charset="-122"/>
                <a:ea typeface="方正姚体" panose="02010601030101010101" charset="-122"/>
                <a:cs typeface="+mn-ea"/>
              </a:rPr>
              <a:t>五、根据大纲的变化，及时调整试卷结构顺序。</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调整依据</a:t>
            </a:r>
          </a:p>
        </p:txBody>
      </p:sp>
      <p:sp>
        <p:nvSpPr>
          <p:cNvPr id="2" name="文本框 1"/>
          <p:cNvSpPr txBox="1"/>
          <p:nvPr/>
        </p:nvSpPr>
        <p:spPr>
          <a:xfrm>
            <a:off x="2366645" y="320040"/>
            <a:ext cx="3970655" cy="460375"/>
          </a:xfrm>
          <a:prstGeom prst="rect">
            <a:avLst/>
          </a:prstGeom>
          <a:noFill/>
        </p:spPr>
        <p:txBody>
          <a:bodyPr wrap="square" rtlCol="0" anchor="t">
            <a:spAutoFit/>
          </a:bodyPr>
          <a:lstStyle/>
          <a:p>
            <a:r>
              <a:rPr lang="zh-CN" altLang="en-US" sz="2400" b="1">
                <a:solidFill>
                  <a:schemeClr val="bg1"/>
                </a:solidFill>
                <a:latin typeface="方正大黑简体" panose="03000509000000000000" charset="-122"/>
                <a:ea typeface="方正大黑简体" panose="03000509000000000000" charset="-122"/>
                <a:cs typeface="方正大黑简体" panose="03000509000000000000" charset="-122"/>
              </a:rPr>
              <a:t>2019考试说明的重大变化</a:t>
            </a:r>
          </a:p>
        </p:txBody>
      </p:sp>
      <p:sp>
        <p:nvSpPr>
          <p:cNvPr id="3" name="文本框 2"/>
          <p:cNvSpPr txBox="1"/>
          <p:nvPr/>
        </p:nvSpPr>
        <p:spPr>
          <a:xfrm>
            <a:off x="112395" y="752475"/>
            <a:ext cx="8818245" cy="3938270"/>
          </a:xfrm>
          <a:prstGeom prst="rect">
            <a:avLst/>
          </a:prstGeom>
          <a:noFill/>
        </p:spPr>
        <p:txBody>
          <a:bodyPr wrap="square" rtlCol="0" anchor="t">
            <a:spAutoFit/>
          </a:bodyPr>
          <a:lstStyle/>
          <a:p>
            <a:pPr fontAlgn="auto">
              <a:lnSpc>
                <a:spcPts val="3000"/>
              </a:lnSpc>
            </a:pPr>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1.将“根据普通高等学校对新生文化素质的要求”变为了“根据普通高等学校对新生思想道德素质和科学文化素质的要求”。</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这一变化将“文化素质”具体化，强调了“思想道德素质”的重要性，是对高考语文试题在命题思想上的规定，决定了命题的方向。</a:t>
            </a:r>
          </a:p>
          <a:p>
            <a:pPr fontAlgn="auto">
              <a:lnSpc>
                <a:spcPts val="3000"/>
              </a:lnSpc>
            </a:pPr>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2.调换了文学类文本阅读和实用类文本阅读的顺序。</a:t>
            </a:r>
            <a:endParaRPr lang="zh-CN" altLang="en-US" dirty="0">
              <a:solidFill>
                <a:schemeClr val="bg1"/>
              </a:solidFill>
            </a:endParaRPr>
          </a:p>
          <a:p>
            <a:pPr fontAlgn="auto">
              <a:lnSpc>
                <a:spcPts val="3000"/>
              </a:lnSpc>
            </a:pPr>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3.题型示例中增添了论述类文本阅读《历史视域中的诸子学》、2018年全国卷的关于“通信安全”的非连续性文本阅读、2017年全国卷的关于“中央电视台纪录频道”运营方式的非连续性文本阅读、2018年全国卷语言文字应用成语病句连贯、2018年全国卷语言文字应用成语病句连贯、2018年全国卷的语言得体，以及2018全国卷的作文。</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这些变化是近年来高考语文试题变革的成果和结晶，展现出了高考语文试题的创新性，是我们应该关注的热点。</a:t>
            </a:r>
            <a:endParaRPr lang="zh-CN" altLang="en-US" dirty="0">
              <a:solidFill>
                <a:schemeClr val="bg1"/>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515" y="162560"/>
            <a:ext cx="9003030" cy="4915535"/>
          </a:xfrm>
          <a:prstGeom prst="rect">
            <a:avLst/>
          </a:prstGeom>
          <a:noFill/>
        </p:spPr>
        <p:txBody>
          <a:bodyPr wrap="square" rtlCol="0" anchor="t">
            <a:spAutoFit/>
          </a:bodyPr>
          <a:lstStyle/>
          <a:p>
            <a:pPr algn="ctr"/>
            <a:r>
              <a:rPr lang="zh-CN" altLang="en-US" sz="2400" b="1" dirty="0">
                <a:solidFill>
                  <a:schemeClr val="bg1"/>
                </a:solidFill>
                <a:latin typeface="方正大黑简体" panose="03000509000000000000" charset="-122"/>
                <a:ea typeface="方正大黑简体" panose="03000509000000000000" charset="-122"/>
                <a:cs typeface="方正大黑简体" panose="03000509000000000000" charset="-122"/>
              </a:rPr>
              <a:t>对于2019年高考语文备考的思考</a:t>
            </a:r>
            <a:endParaRPr lang="zh-CN" altLang="en-US" dirty="0">
              <a:solidFill>
                <a:schemeClr val="bg1"/>
              </a:solidFill>
            </a:endParaRPr>
          </a:p>
          <a:p>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1.体现核心价值，落实立德树人。</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2019年的高考语文命题将会牢牢扣住“新时代”和“新一代”的历史内涵与特点，充分显示和发挥语文在高考评价体系中“立德树人”“育才成人”“以文化人”的独特功能。</a:t>
            </a:r>
            <a:endParaRPr lang="zh-CN" altLang="en-US" dirty="0">
              <a:solidFill>
                <a:schemeClr val="bg1"/>
              </a:solidFill>
            </a:endParaRPr>
          </a:p>
          <a:p>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2.调整试题顺序，趋于科学布局。</a:t>
            </a:r>
            <a:endParaRPr lang="zh-CN" altLang="en-US" dirty="0">
              <a:solidFill>
                <a:schemeClr val="bg1"/>
              </a:solidFill>
            </a:endParaRPr>
          </a:p>
          <a:p>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3.关注时代热点，学会把握时代。</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2019年的高考语文试题将进一步充分回应社会热点，考查考生对现实问题的思考，进而产生有社会针对性的正确思维。这就要求考生梳理一年来的热点事件，如十九大“新时代”、港珠澳大桥、中国精神、中美贸易战、中非合作论坛北京峰会、改革开放40周年、一带一路、人工智能、新高考改革的思考、打好蓝天保卫战，上海首届进博会等都值得我们去关注。</a:t>
            </a:r>
            <a:endParaRPr lang="zh-CN" altLang="en-US" dirty="0">
              <a:solidFill>
                <a:schemeClr val="bg1"/>
              </a:solidFill>
            </a:endParaRPr>
          </a:p>
          <a:p>
            <a:pPr algn="l"/>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4.梳理纪念事件，倾心社会热点。</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对于2018年到2019年6月以来的纪念性历史事件要充分关注。2019年值得关注的纪念事件有改革开放40周年，五四运动一百周年，建国七十周年，互联网诞生五十周年，中美建交四十周年，亚太经合组织成立三十周年，澳门回归20周年，戊戌变法120周年，甚至2019年6月7日的高考首日是端午节。对于这些敏感的社会热点要予以思考。</a:t>
            </a:r>
          </a:p>
          <a:p>
            <a:pPr algn="l"/>
            <a:r>
              <a:rPr lang="zh-CN" altLang="en-US" sz="2000" b="1" dirty="0">
                <a:solidFill>
                  <a:schemeClr val="bg1"/>
                </a:solidFill>
                <a:latin typeface="方正姚体" panose="02010601030101010101" charset="-122"/>
                <a:ea typeface="方正姚体" panose="02010601030101010101" charset="-122"/>
                <a:cs typeface="方正姚体" panose="02010601030101010101" charset="-122"/>
              </a:rPr>
              <a:t>5.关注课程标准，拥有理性观念。</a:t>
            </a:r>
            <a:r>
              <a:rPr lang="zh-CN" altLang="en-US" sz="1600" b="1" dirty="0">
                <a:solidFill>
                  <a:srgbClr val="FFFF00"/>
                </a:solidFill>
                <a:latin typeface="方正启体简体" panose="03000509000000000000" charset="-122"/>
                <a:ea typeface="方正启体简体" panose="03000509000000000000" charset="-122"/>
                <a:cs typeface="方正启体简体" panose="03000509000000000000" charset="-122"/>
              </a:rPr>
              <a:t>2019年课标卷语文命题将会进一步突出理性思维，落实课程标准所提出的基本要求。高考语文课程标准中喊得最响的几个关键词要引起关注，如整本书阅读、批判性思维、传统文化、长征精神、革命文化等。</a:t>
            </a:r>
          </a:p>
          <a:p>
            <a:endParaRPr lang="zh-CN" altLang="en-US" dirty="0">
              <a:solidFill>
                <a:schemeClr val="bg1"/>
              </a:solidFill>
            </a:endParaRPr>
          </a:p>
        </p:txBody>
      </p:sp>
      <p:sp>
        <p:nvSpPr>
          <p:cNvPr id="403458" name="文本框 403457"/>
          <p:cNvSpPr txBox="1"/>
          <p:nvPr/>
        </p:nvSpPr>
        <p:spPr>
          <a:xfrm>
            <a:off x="6898005" y="-1270"/>
            <a:ext cx="2243455" cy="583565"/>
          </a:xfrm>
          <a:prstGeom prst="rect">
            <a:avLst/>
          </a:prstGeom>
          <a:noFill/>
          <a:ln w="9525">
            <a:noFill/>
          </a:ln>
        </p:spPr>
        <p:txBody>
          <a:bodyPr wrap="square" anchor="ctr">
            <a:spAutoFit/>
          </a:bodyPr>
          <a:lstStyle/>
          <a:p>
            <a:pPr marR="0" algn="ctr"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调整依据</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2342765" y="1720050"/>
            <a:ext cx="5161246" cy="1617829"/>
          </a:xfrm>
          <a:prstGeom prst="rect">
            <a:avLst/>
          </a:prstGeom>
        </p:spPr>
      </p:pic>
      <p:sp>
        <p:nvSpPr>
          <p:cNvPr id="24" name="文本框 18"/>
          <p:cNvSpPr txBox="1"/>
          <p:nvPr/>
        </p:nvSpPr>
        <p:spPr>
          <a:xfrm>
            <a:off x="2014855" y="1991995"/>
            <a:ext cx="5464810" cy="706755"/>
          </a:xfrm>
          <a:prstGeom prst="rect">
            <a:avLst/>
          </a:prstGeom>
          <a:noFill/>
        </p:spPr>
        <p:txBody>
          <a:bodyPr wrap="square" rtlCol="0">
            <a:spAutoFit/>
          </a:bodyPr>
          <a:lstStyle/>
          <a:p>
            <a:pPr algn="ctr"/>
            <a:r>
              <a:rPr lang="zh-CN" altLang="en-US" sz="4000" b="1" dirty="0">
                <a:solidFill>
                  <a:srgbClr val="FF0000"/>
                </a:solidFill>
                <a:latin typeface="方正启体简体" panose="03000509000000000000" charset="-122"/>
                <a:ea typeface="方正启体简体" panose="03000509000000000000" charset="-122"/>
              </a:rPr>
              <a:t>试卷各板块注意事项</a:t>
            </a: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标题 1"/>
          <p:cNvSpPr>
            <a:spLocks noGrp="1"/>
          </p:cNvSpPr>
          <p:nvPr>
            <p:ph type="title" idx="4294967295"/>
          </p:nvPr>
        </p:nvSpPr>
        <p:spPr>
          <a:xfrm>
            <a:off x="1470660" y="288925"/>
            <a:ext cx="5886450" cy="1001395"/>
          </a:xfrm>
        </p:spPr>
        <p:txBody>
          <a:bodyPr anchor="ctr"/>
          <a:lstStyle/>
          <a:p>
            <a:pPr>
              <a:lnSpc>
                <a:spcPct val="100000"/>
              </a:lnSpc>
            </a:pPr>
            <a:r>
              <a:rPr lang="en-US" altLang="zh-CN" sz="2700" dirty="0">
                <a:solidFill>
                  <a:schemeClr val="bg1"/>
                </a:solidFill>
                <a:latin typeface="黑体" panose="02010609060101010101" pitchFamily="49" charset="-122"/>
                <a:ea typeface="黑体" panose="02010609060101010101" pitchFamily="49" charset="-122"/>
              </a:rPr>
              <a:t>《</a:t>
            </a:r>
            <a:r>
              <a:rPr lang="zh-CN" altLang="en-US" sz="2700" dirty="0">
                <a:solidFill>
                  <a:schemeClr val="bg1"/>
                </a:solidFill>
                <a:latin typeface="黑体" panose="02010609060101010101" pitchFamily="49" charset="-122"/>
                <a:ea typeface="黑体" panose="02010609060101010101" pitchFamily="49" charset="-122"/>
              </a:rPr>
              <a:t>普通高中语文课程标准（</a:t>
            </a:r>
            <a:r>
              <a:rPr lang="en-US" altLang="zh-CN" sz="2700" dirty="0">
                <a:solidFill>
                  <a:schemeClr val="bg1"/>
                </a:solidFill>
                <a:latin typeface="黑体" panose="02010609060101010101" pitchFamily="49" charset="-122"/>
                <a:ea typeface="黑体" panose="02010609060101010101" pitchFamily="49" charset="-122"/>
              </a:rPr>
              <a:t>2017</a:t>
            </a:r>
            <a:r>
              <a:rPr lang="zh-CN" altLang="en-US" sz="2700" dirty="0">
                <a:solidFill>
                  <a:schemeClr val="bg1"/>
                </a:solidFill>
                <a:latin typeface="黑体" panose="02010609060101010101" pitchFamily="49" charset="-122"/>
                <a:ea typeface="黑体" panose="02010609060101010101" pitchFamily="49" charset="-122"/>
              </a:rPr>
              <a:t>版）</a:t>
            </a:r>
            <a:r>
              <a:rPr lang="en-US" altLang="zh-CN"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a:t>
            </a:r>
          </a:p>
        </p:txBody>
      </p:sp>
      <p:sp>
        <p:nvSpPr>
          <p:cNvPr id="3" name="内容占位符 2"/>
          <p:cNvSpPr>
            <a:spLocks noGrp="1"/>
          </p:cNvSpPr>
          <p:nvPr>
            <p:ph idx="4294967295"/>
          </p:nvPr>
        </p:nvSpPr>
        <p:spPr>
          <a:xfrm>
            <a:off x="733425" y="1369060"/>
            <a:ext cx="7886700" cy="3263900"/>
          </a:xfrm>
        </p:spPr>
        <p:txBody>
          <a:bodyPr/>
          <a:lstStyle/>
          <a:p>
            <a:pPr marL="0" indent="0">
              <a:buNone/>
            </a:pP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    </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语文学科核心素养的四个方面是一个整体</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语言是重要的交际工具，也是重要的思维工具；语言的发展与思维的发展相互依存，相辅相成。语言文字是文化的载体，又是文化的重要组成部分；学习语言文字的过程也是文化获得的过程。语言文字作品是人类重要的审美对象，语文学习也是学生审美能力和审美品质发展的重要途径。</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语言建构与运用</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是语文学科核心素养的基础，在语文课程中，学生的</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思维发展与提升</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审美鉴赏与创造</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文化传承与理解</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，都是以语言的建构与运用为基础，并在学生个体言语经验发展过程中得以实现的。</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0641" name="Group 2"/>
          <p:cNvGrpSpPr/>
          <p:nvPr/>
        </p:nvGrpSpPr>
        <p:grpSpPr>
          <a:xfrm>
            <a:off x="1143000" y="222647"/>
            <a:ext cx="6544996" cy="4105275"/>
            <a:chOff x="0" y="0"/>
            <a:chExt cx="12840" cy="9164"/>
          </a:xfrm>
        </p:grpSpPr>
        <p:sp>
          <p:nvSpPr>
            <p:cNvPr id="240642" name="Rectangle 3"/>
            <p:cNvSpPr/>
            <p:nvPr/>
          </p:nvSpPr>
          <p:spPr>
            <a:xfrm rot="-1680000">
              <a:off x="8471"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43" name="Rectangle 4"/>
            <p:cNvSpPr/>
            <p:nvPr/>
          </p:nvSpPr>
          <p:spPr>
            <a:xfrm rot="-8940000">
              <a:off x="4174"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rot="10800000"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44" name="Rectangle 5"/>
            <p:cNvSpPr/>
            <p:nvPr/>
          </p:nvSpPr>
          <p:spPr>
            <a:xfrm rot="-5400000">
              <a:off x="6155" y="5166"/>
              <a:ext cx="1986"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vert="eaVert"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45" name="Rectangle 6"/>
            <p:cNvSpPr/>
            <p:nvPr/>
          </p:nvSpPr>
          <p:spPr>
            <a:xfrm rot="-2220000">
              <a:off x="3983" y="4309"/>
              <a:ext cx="1978" cy="300"/>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46" name="Rectangle 7"/>
            <p:cNvSpPr/>
            <p:nvPr/>
          </p:nvSpPr>
          <p:spPr>
            <a:xfrm rot="2400000">
              <a:off x="8318" y="4369"/>
              <a:ext cx="2051" cy="324"/>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grpSp>
          <p:nvGrpSpPr>
            <p:cNvPr id="240647" name="Group 8"/>
            <p:cNvGrpSpPr/>
            <p:nvPr/>
          </p:nvGrpSpPr>
          <p:grpSpPr>
            <a:xfrm>
              <a:off x="5633" y="6376"/>
              <a:ext cx="3157" cy="2788"/>
              <a:chOff x="0" y="0"/>
              <a:chExt cx="1680" cy="1680"/>
            </a:xfrm>
          </p:grpSpPr>
          <p:sp>
            <p:nvSpPr>
              <p:cNvPr id="240648" name="Oval 9"/>
              <p:cNvSpPr/>
              <p:nvPr/>
            </p:nvSpPr>
            <p:spPr>
              <a:xfrm>
                <a:off x="0" y="0"/>
                <a:ext cx="1680" cy="1680"/>
              </a:xfrm>
              <a:prstGeom prst="ellipse">
                <a:avLst/>
              </a:prstGeom>
              <a:gradFill rotWithShape="1">
                <a:gsLst>
                  <a:gs pos="0">
                    <a:schemeClr val="folHlink"/>
                  </a:gs>
                  <a:gs pos="100000">
                    <a:srgbClr val="3E003E"/>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49"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tileRect/>
              </a:gradFill>
              <a:ln w="9525">
                <a:noFill/>
              </a:ln>
            </p:spPr>
            <p:txBody>
              <a:bodyPr/>
              <a:lstStyle/>
              <a:p>
                <a:endParaRPr lang="zh-CN" altLang="en-US" sz="1015"/>
              </a:p>
            </p:txBody>
          </p:sp>
        </p:grpSp>
        <p:sp>
          <p:nvSpPr>
            <p:cNvPr id="201739" name="Text Box 11"/>
            <p:cNvSpPr txBox="1"/>
            <p:nvPr/>
          </p:nvSpPr>
          <p:spPr>
            <a:xfrm>
              <a:off x="5711" y="7508"/>
              <a:ext cx="3133" cy="768"/>
            </a:xfrm>
            <a:prstGeom prst="rect">
              <a:avLst/>
            </a:prstGeom>
            <a:noFill/>
            <a:ln w="9525">
              <a:noFill/>
            </a:ln>
          </p:spPr>
          <p:txBody>
            <a:bodyPr wrap="square" lIns="68576" tIns="34288" rIns="68576" bIns="34288">
              <a:spAutoFit/>
            </a:bodyPr>
            <a:lstStyle/>
            <a:p>
              <a:pPr marR="0" algn="ctr" defTabSz="584200" eaLnBrk="0" hangingPunct="0">
                <a:buClrTx/>
                <a:buSzTx/>
                <a:buFont typeface="Arial" panose="020B0604020202020204" pitchFamily="34" charset="0"/>
                <a:buNone/>
                <a:defRPr/>
              </a:pPr>
              <a:r>
                <a:rPr kumimoji="0" lang="zh-CN" altLang="en-US" sz="1800" b="1" kern="1200" cap="none" spc="0" normalizeH="0" baseline="0" noProof="0">
                  <a:solidFill>
                    <a:srgbClr val="FFFF00"/>
                  </a:solidFill>
                  <a:effectLst>
                    <a:outerShdw blurRad="38100" dist="38100" dir="2700000" algn="tl">
                      <a:srgbClr val="000000"/>
                    </a:outerShdw>
                  </a:effectLst>
                  <a:latin typeface="方正启体简体" panose="03000509000000000000" charset="-122"/>
                  <a:ea typeface="方正启体简体" panose="03000509000000000000" charset="-122"/>
                  <a:cs typeface="Gill Sans Light"/>
                  <a:sym typeface="Gill Sans Light"/>
                </a:rPr>
                <a:t>思维发展提升</a:t>
              </a:r>
            </a:p>
          </p:txBody>
        </p:sp>
        <p:grpSp>
          <p:nvGrpSpPr>
            <p:cNvPr id="240651" name="Group 12"/>
            <p:cNvGrpSpPr/>
            <p:nvPr/>
          </p:nvGrpSpPr>
          <p:grpSpPr>
            <a:xfrm>
              <a:off x="9789" y="4582"/>
              <a:ext cx="2976" cy="2775"/>
              <a:chOff x="0" y="0"/>
              <a:chExt cx="1680" cy="1680"/>
            </a:xfrm>
          </p:grpSpPr>
          <p:sp>
            <p:nvSpPr>
              <p:cNvPr id="240652" name="Oval 13"/>
              <p:cNvSpPr/>
              <p:nvPr/>
            </p:nvSpPr>
            <p:spPr>
              <a:xfrm>
                <a:off x="0" y="0"/>
                <a:ext cx="1680" cy="1680"/>
              </a:xfrm>
              <a:prstGeom prst="ellipse">
                <a:avLst/>
              </a:prstGeom>
              <a:gradFill rotWithShape="1">
                <a:gsLst>
                  <a:gs pos="0">
                    <a:schemeClr val="accent1"/>
                  </a:gs>
                  <a:gs pos="100000">
                    <a:srgbClr val="374D51"/>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53"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tileRect/>
              </a:gradFill>
              <a:ln w="9525">
                <a:noFill/>
              </a:ln>
            </p:spPr>
            <p:txBody>
              <a:bodyPr/>
              <a:lstStyle/>
              <a:p>
                <a:endParaRPr lang="zh-CN" altLang="en-US" sz="1015"/>
              </a:p>
            </p:txBody>
          </p:sp>
        </p:grpSp>
        <p:sp>
          <p:nvSpPr>
            <p:cNvPr id="201743" name="Text Box 15"/>
            <p:cNvSpPr txBox="1"/>
            <p:nvPr/>
          </p:nvSpPr>
          <p:spPr>
            <a:xfrm>
              <a:off x="9713" y="5708"/>
              <a:ext cx="3127" cy="768"/>
            </a:xfrm>
            <a:prstGeom prst="rect">
              <a:avLst/>
            </a:prstGeom>
            <a:noFill/>
            <a:ln w="9525">
              <a:noFill/>
            </a:ln>
          </p:spPr>
          <p:txBody>
            <a:bodyPr wrap="square" lIns="68576" tIns="34288" rIns="68576" bIns="34288">
              <a:spAutoFit/>
            </a:bodyPr>
            <a:lstStyle/>
            <a:p>
              <a:pPr marR="0" algn="ctr" defTabSz="584200" eaLnBrk="0" hangingPunct="0">
                <a:buClrTx/>
                <a:buSzTx/>
                <a:buFont typeface="Arial" panose="020B0604020202020204" pitchFamily="34" charset="0"/>
                <a:buNone/>
                <a:defRPr/>
              </a:pPr>
              <a:r>
                <a:rPr kumimoji="0" lang="zh-CN" altLang="en-US" sz="1800" b="1" kern="1200" cap="none" spc="0" normalizeH="0" baseline="0" noProof="0">
                  <a:solidFill>
                    <a:srgbClr val="FFFF00"/>
                  </a:solidFill>
                  <a:effectLst>
                    <a:outerShdw blurRad="38100" dist="38100" dir="2700000" algn="tl">
                      <a:srgbClr val="000000"/>
                    </a:outerShdw>
                  </a:effectLst>
                  <a:latin typeface="方正启体简体" panose="03000509000000000000" charset="-122"/>
                  <a:ea typeface="方正启体简体" panose="03000509000000000000" charset="-122"/>
                  <a:cs typeface="Gill Sans Light"/>
                  <a:sym typeface="Gill Sans Light"/>
                </a:rPr>
                <a:t>审美鉴赏创造</a:t>
              </a:r>
            </a:p>
          </p:txBody>
        </p:sp>
        <p:grpSp>
          <p:nvGrpSpPr>
            <p:cNvPr id="240655" name="Group 16"/>
            <p:cNvGrpSpPr/>
            <p:nvPr/>
          </p:nvGrpSpPr>
          <p:grpSpPr>
            <a:xfrm>
              <a:off x="1760" y="4589"/>
              <a:ext cx="3041" cy="2858"/>
              <a:chOff x="0" y="0"/>
              <a:chExt cx="1680" cy="1680"/>
            </a:xfrm>
          </p:grpSpPr>
          <p:sp>
            <p:nvSpPr>
              <p:cNvPr id="240656" name="Oval 17"/>
              <p:cNvSpPr/>
              <p:nvPr/>
            </p:nvSpPr>
            <p:spPr>
              <a:xfrm>
                <a:off x="0" y="0"/>
                <a:ext cx="1680" cy="1680"/>
              </a:xfrm>
              <a:prstGeom prst="ellipse">
                <a:avLst/>
              </a:prstGeom>
              <a:gradFill rotWithShape="1">
                <a:gsLst>
                  <a:gs pos="0">
                    <a:schemeClr val="accent2"/>
                  </a:gs>
                  <a:gs pos="100000">
                    <a:srgbClr val="706D52"/>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57"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tileRect/>
              </a:gradFill>
              <a:ln w="9525">
                <a:noFill/>
              </a:ln>
            </p:spPr>
            <p:txBody>
              <a:bodyPr/>
              <a:lstStyle/>
              <a:p>
                <a:endParaRPr lang="zh-CN" altLang="en-US" sz="1015"/>
              </a:p>
            </p:txBody>
          </p:sp>
        </p:grpSp>
        <p:grpSp>
          <p:nvGrpSpPr>
            <p:cNvPr id="240659" name="Group 20"/>
            <p:cNvGrpSpPr/>
            <p:nvPr/>
          </p:nvGrpSpPr>
          <p:grpSpPr>
            <a:xfrm>
              <a:off x="5432" y="1308"/>
              <a:ext cx="3511" cy="3173"/>
              <a:chOff x="0" y="0"/>
              <a:chExt cx="1680" cy="1680"/>
            </a:xfrm>
          </p:grpSpPr>
          <p:sp>
            <p:nvSpPr>
              <p:cNvPr id="240660" name="Oval 21"/>
              <p:cNvSpPr/>
              <p:nvPr/>
            </p:nvSpPr>
            <p:spPr>
              <a:xfrm>
                <a:off x="0" y="0"/>
                <a:ext cx="1680" cy="1680"/>
              </a:xfrm>
              <a:prstGeom prst="ellipse">
                <a:avLst/>
              </a:prstGeom>
              <a:gradFill rotWithShape="1">
                <a:gsLst>
                  <a:gs pos="0">
                    <a:schemeClr val="hlink"/>
                  </a:gs>
                  <a:gs pos="100000">
                    <a:srgbClr val="00008B"/>
                  </a:gs>
                </a:gsLst>
                <a:lin ang="5400000" scaled="1"/>
                <a:tileRect/>
              </a:gradFill>
              <a:ln w="9525">
                <a:noFill/>
              </a:ln>
            </p:spPr>
            <p:txBody>
              <a:bodyPr wrap="none" lIns="48218" tIns="24109" rIns="48218" bIns="24109" anchor="ctr"/>
              <a:lstStyle/>
              <a:p>
                <a:pPr defTabSz="411480"/>
                <a:endParaRPr lang="zh-CN" altLang="en-US" sz="2250" dirty="0">
                  <a:solidFill>
                    <a:srgbClr val="414141"/>
                  </a:solidFill>
                  <a:latin typeface="Arial" panose="020B0604020202020204" pitchFamily="34" charset="0"/>
                  <a:ea typeface="Gill Sans Light"/>
                  <a:sym typeface="Gill Sans Light"/>
                </a:endParaRPr>
              </a:p>
            </p:txBody>
          </p:sp>
          <p:sp>
            <p:nvSpPr>
              <p:cNvPr id="240661" name="未知"/>
              <p:cNvSpPr/>
              <p:nvPr/>
            </p:nvSpPr>
            <p:spPr>
              <a:xfrm>
                <a:off x="195" y="28"/>
                <a:ext cx="1293"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hlink"/>
                  </a:gs>
                </a:gsLst>
                <a:lin ang="5400000" scaled="1"/>
                <a:tileRect/>
              </a:gradFill>
              <a:ln w="9525">
                <a:noFill/>
              </a:ln>
            </p:spPr>
            <p:txBody>
              <a:bodyPr/>
              <a:lstStyle/>
              <a:p>
                <a:endParaRPr lang="zh-CN" altLang="en-US" sz="1015"/>
              </a:p>
            </p:txBody>
          </p:sp>
        </p:grpSp>
        <p:sp>
          <p:nvSpPr>
            <p:cNvPr id="240663" name="Text Box 24"/>
            <p:cNvSpPr txBox="1"/>
            <p:nvPr/>
          </p:nvSpPr>
          <p:spPr>
            <a:xfrm>
              <a:off x="0" y="0"/>
              <a:ext cx="6168" cy="1735"/>
            </a:xfrm>
            <a:prstGeom prst="rect">
              <a:avLst/>
            </a:prstGeom>
            <a:noFill/>
            <a:ln w="9525">
              <a:noFill/>
            </a:ln>
          </p:spPr>
          <p:txBody>
            <a:bodyPr wrap="none" lIns="68576" tIns="34288" rIns="68576" bIns="34288" anchor="t">
              <a:spAutoFit/>
            </a:bodyPr>
            <a:lstStyle/>
            <a:p>
              <a:pPr defTabSz="584200">
                <a:lnSpc>
                  <a:spcPct val="120000"/>
                </a:lnSpc>
              </a:pPr>
              <a:r>
                <a:rPr lang="zh-CN" altLang="en-US" sz="2100" b="1" dirty="0">
                  <a:solidFill>
                    <a:srgbClr val="FF0000"/>
                  </a:solidFill>
                  <a:latin typeface="Arial" panose="020B0604020202020204" pitchFamily="34" charset="0"/>
                  <a:ea typeface="微软雅黑" panose="020B0503020204020204" charset="-122"/>
                  <a:sym typeface="Gill Sans Light"/>
                </a:rPr>
                <a:t> 语文核心素养的基本结构</a:t>
              </a:r>
            </a:p>
            <a:p>
              <a:pPr defTabSz="584200"/>
              <a:endParaRPr lang="zh-CN" altLang="en-US" sz="2100" b="1" dirty="0">
                <a:solidFill>
                  <a:srgbClr val="FF0000"/>
                </a:solidFill>
                <a:latin typeface="Arial" panose="020B0604020202020204" pitchFamily="34" charset="0"/>
                <a:ea typeface="微软雅黑" panose="020B0503020204020204" charset="-122"/>
                <a:sym typeface="Gill Sans Light"/>
              </a:endParaRPr>
            </a:p>
          </p:txBody>
        </p:sp>
        <p:sp>
          <p:nvSpPr>
            <p:cNvPr id="2" name="Text Box 19"/>
            <p:cNvSpPr txBox="1"/>
            <p:nvPr/>
          </p:nvSpPr>
          <p:spPr>
            <a:xfrm>
              <a:off x="1690" y="5716"/>
              <a:ext cx="3182" cy="768"/>
            </a:xfrm>
            <a:prstGeom prst="rect">
              <a:avLst/>
            </a:prstGeom>
            <a:noFill/>
            <a:ln w="9525">
              <a:noFill/>
            </a:ln>
          </p:spPr>
          <p:txBody>
            <a:bodyPr wrap="square" lIns="68576" tIns="34288" rIns="68576" bIns="34288">
              <a:spAutoFit/>
            </a:bodyPr>
            <a:lstStyle/>
            <a:p>
              <a:pPr marR="0" algn="ctr" defTabSz="584200" eaLnBrk="0" hangingPunct="0">
                <a:buClrTx/>
                <a:buSzTx/>
                <a:buFont typeface="Arial" panose="020B0604020202020204" pitchFamily="34" charset="0"/>
                <a:buNone/>
                <a:defRPr/>
              </a:pPr>
              <a:r>
                <a:rPr kumimoji="0" lang="zh-CN" altLang="en-US" sz="1800" b="1" kern="1200" cap="none" spc="0" normalizeH="0" baseline="0" noProof="0">
                  <a:solidFill>
                    <a:srgbClr val="FFFF00"/>
                  </a:solidFill>
                  <a:effectLst>
                    <a:outerShdw blurRad="38100" dist="38100" dir="2700000" algn="tl">
                      <a:srgbClr val="000000"/>
                    </a:outerShdw>
                  </a:effectLst>
                  <a:latin typeface="方正启体简体" panose="03000509000000000000" charset="-122"/>
                  <a:ea typeface="方正启体简体" panose="03000509000000000000" charset="-122"/>
                  <a:cs typeface="Gill Sans Light"/>
                  <a:sym typeface="Gill Sans Light"/>
                </a:rPr>
                <a:t>文化理解传承</a:t>
              </a:r>
            </a:p>
          </p:txBody>
        </p:sp>
        <p:sp>
          <p:nvSpPr>
            <p:cNvPr id="3" name="Text Box 23"/>
            <p:cNvSpPr txBox="1"/>
            <p:nvPr/>
          </p:nvSpPr>
          <p:spPr>
            <a:xfrm>
              <a:off x="5525" y="2564"/>
              <a:ext cx="3320" cy="768"/>
            </a:xfrm>
            <a:prstGeom prst="rect">
              <a:avLst/>
            </a:prstGeom>
            <a:noFill/>
            <a:ln w="9525">
              <a:noFill/>
            </a:ln>
          </p:spPr>
          <p:txBody>
            <a:bodyPr wrap="square" lIns="68576" tIns="34288" rIns="68576" bIns="34288">
              <a:spAutoFit/>
            </a:bodyPr>
            <a:lstStyle/>
            <a:p>
              <a:pPr marR="0" algn="ctr" defTabSz="584200" eaLnBrk="0" hangingPunct="0">
                <a:buClrTx/>
                <a:buSzTx/>
                <a:buFont typeface="Arial" panose="020B0604020202020204" pitchFamily="34" charset="0"/>
                <a:buNone/>
                <a:defRPr/>
              </a:pPr>
              <a:r>
                <a:rPr kumimoji="0" lang="zh-CN" altLang="en-US" sz="1800" b="1" kern="1200" cap="none" spc="0" normalizeH="0" baseline="0" noProof="0" dirty="0">
                  <a:solidFill>
                    <a:srgbClr val="FFFF00"/>
                  </a:solidFill>
                  <a:effectLst>
                    <a:outerShdw blurRad="38100" dist="38100" dir="2700000" algn="tl">
                      <a:srgbClr val="000000"/>
                    </a:outerShdw>
                  </a:effectLst>
                  <a:latin typeface="方正启体简体" panose="03000509000000000000" charset="-122"/>
                  <a:ea typeface="方正启体简体" panose="03000509000000000000" charset="-122"/>
                  <a:cs typeface="Gill Sans Light"/>
                  <a:sym typeface="Gill Sans Light"/>
                </a:rPr>
                <a:t>语言建构运用</a:t>
              </a:r>
            </a:p>
          </p:txBody>
        </p:sp>
      </p:grpSp>
      <p:sp>
        <p:nvSpPr>
          <p:cNvPr id="240664" name="Rectangle 25"/>
          <p:cNvSpPr/>
          <p:nvPr/>
        </p:nvSpPr>
        <p:spPr>
          <a:xfrm>
            <a:off x="2180035" y="3580091"/>
            <a:ext cx="1593850" cy="299085"/>
          </a:xfrm>
          <a:prstGeom prst="rect">
            <a:avLst/>
          </a:prstGeom>
          <a:noFill/>
          <a:ln w="9525">
            <a:noFill/>
          </a:ln>
        </p:spPr>
        <p:txBody>
          <a:bodyPr wrap="none" anchor="ctr">
            <a:spAutoFit/>
          </a:bodyPr>
          <a:lstStyle/>
          <a:p>
            <a:r>
              <a:rPr lang="zh-CN" altLang="en-US" b="1" dirty="0">
                <a:solidFill>
                  <a:srgbClr val="FF0000"/>
                </a:solidFill>
                <a:latin typeface="Calibri" panose="020F0502020204030204" charset="0"/>
                <a:ea typeface="宋体" panose="02010600030101010101" pitchFamily="2" charset="-122"/>
              </a:rPr>
              <a:t>中华优秀传统文化</a:t>
            </a:r>
            <a:r>
              <a:rPr lang="zh-CN" altLang="en-US" sz="1015" dirty="0">
                <a:latin typeface="Calibri" panose="020F0502020204030204" charset="0"/>
                <a:ea typeface="宋体" panose="02010600030101010101" pitchFamily="2" charset="-122"/>
              </a:rPr>
              <a:t> </a:t>
            </a:r>
          </a:p>
        </p:txBody>
      </p:sp>
      <p:sp>
        <p:nvSpPr>
          <p:cNvPr id="240665" name="Rectangle 26"/>
          <p:cNvSpPr/>
          <p:nvPr/>
        </p:nvSpPr>
        <p:spPr>
          <a:xfrm>
            <a:off x="6312694" y="3651528"/>
            <a:ext cx="1603375" cy="299085"/>
          </a:xfrm>
          <a:prstGeom prst="rect">
            <a:avLst/>
          </a:prstGeom>
          <a:noFill/>
          <a:ln w="9525">
            <a:noFill/>
          </a:ln>
        </p:spPr>
        <p:txBody>
          <a:bodyPr wrap="none" anchor="ctr">
            <a:spAutoFit/>
          </a:bodyPr>
          <a:lstStyle/>
          <a:p>
            <a:r>
              <a:rPr lang="zh-CN" altLang="en-US" b="1" dirty="0">
                <a:solidFill>
                  <a:srgbClr val="FF0000"/>
                </a:solidFill>
                <a:latin typeface="Calibri" panose="020F0502020204030204" charset="0"/>
                <a:ea typeface="宋体" panose="02010600030101010101" pitchFamily="2" charset="-122"/>
              </a:rPr>
              <a:t>欣赏、鉴别和评价</a:t>
            </a:r>
            <a:r>
              <a:rPr lang="zh-CN" altLang="en-US" b="1" dirty="0">
                <a:latin typeface="Calibri" panose="020F0502020204030204" charset="0"/>
                <a:ea typeface="宋体" panose="02010600030101010101" pitchFamily="2" charset="-122"/>
              </a:rPr>
              <a:t> </a:t>
            </a:r>
          </a:p>
        </p:txBody>
      </p:sp>
      <p:sp>
        <p:nvSpPr>
          <p:cNvPr id="240666" name="Rectangle 27"/>
          <p:cNvSpPr/>
          <p:nvPr/>
        </p:nvSpPr>
        <p:spPr>
          <a:xfrm>
            <a:off x="4056460" y="4319469"/>
            <a:ext cx="2112010" cy="299085"/>
          </a:xfrm>
          <a:prstGeom prst="rect">
            <a:avLst/>
          </a:prstGeom>
          <a:noFill/>
          <a:ln w="9525">
            <a:noFill/>
          </a:ln>
        </p:spPr>
        <p:txBody>
          <a:bodyPr wrap="none" anchor="ctr">
            <a:spAutoFit/>
          </a:bodyPr>
          <a:lstStyle/>
          <a:p>
            <a:r>
              <a:rPr lang="zh-CN" altLang="en-US" b="1" dirty="0">
                <a:solidFill>
                  <a:srgbClr val="FF0000"/>
                </a:solidFill>
                <a:latin typeface="Calibri" panose="020F0502020204030204" charset="0"/>
                <a:ea typeface="宋体" panose="02010600030101010101" pitchFamily="2" charset="-122"/>
              </a:rPr>
              <a:t>分析、比较、归纳和概括</a:t>
            </a:r>
            <a:r>
              <a:rPr lang="zh-CN" altLang="en-US" sz="1015" dirty="0">
                <a:latin typeface="Calibri" panose="020F0502020204030204" charset="0"/>
                <a:ea typeface="宋体" panose="02010600030101010101" pitchFamily="2" charset="-122"/>
              </a:rPr>
              <a:t> </a:t>
            </a:r>
          </a:p>
        </p:txBody>
      </p:sp>
      <p:sp>
        <p:nvSpPr>
          <p:cNvPr id="240667" name="Rectangle 28"/>
          <p:cNvSpPr/>
          <p:nvPr/>
        </p:nvSpPr>
        <p:spPr>
          <a:xfrm>
            <a:off x="5650945" y="1370847"/>
            <a:ext cx="1603375" cy="299085"/>
          </a:xfrm>
          <a:prstGeom prst="rect">
            <a:avLst/>
          </a:prstGeom>
          <a:noFill/>
          <a:ln w="9525">
            <a:noFill/>
          </a:ln>
        </p:spPr>
        <p:txBody>
          <a:bodyPr wrap="none" anchor="ctr">
            <a:spAutoFit/>
          </a:bodyPr>
          <a:lstStyle/>
          <a:p>
            <a:r>
              <a:rPr lang="zh-CN" altLang="en-US" b="1" dirty="0">
                <a:solidFill>
                  <a:srgbClr val="FF0000"/>
                </a:solidFill>
                <a:latin typeface="Calibri" panose="020F0502020204030204" charset="0"/>
                <a:ea typeface="宋体" panose="02010600030101010101" pitchFamily="2" charset="-122"/>
              </a:rPr>
              <a:t>语言表达运用能力 </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文本框 3"/>
          <p:cNvSpPr txBox="1"/>
          <p:nvPr/>
        </p:nvSpPr>
        <p:spPr>
          <a:xfrm>
            <a:off x="493395" y="1273493"/>
            <a:ext cx="8276749" cy="3415030"/>
          </a:xfrm>
          <a:prstGeom prst="rect">
            <a:avLst/>
          </a:prstGeom>
          <a:noFill/>
          <a:ln w="9525">
            <a:noFill/>
          </a:ln>
        </p:spPr>
        <p:txBody>
          <a:bodyPr wrap="square" anchor="t">
            <a:spAutoFit/>
          </a:bodyPr>
          <a:lstStyle/>
          <a:p>
            <a:pPr fontAlgn="auto">
              <a:lnSpc>
                <a:spcPct val="150000"/>
              </a:lnSpc>
            </a:pPr>
            <a:r>
              <a:rPr lang="zh-CN" altLang="en-US" sz="1500" b="1" dirty="0">
                <a:latin typeface="Calibri" panose="020F0502020204030204" charset="0"/>
                <a:ea typeface="宋体" panose="02010600030101010101" pitchFamily="2" charset="-122"/>
              </a:rPr>
              <a:t>       </a:t>
            </a:r>
            <a:r>
              <a:rPr lang="zh-CN" altLang="en-US" sz="1800" b="1" dirty="0">
                <a:latin typeface="宋体" panose="02010600030101010101" pitchFamily="2" charset="-122"/>
                <a:ea typeface="宋体" panose="02010600030101010101" pitchFamily="2" charset="-122"/>
                <a:cs typeface="宋体" panose="02010600030101010101" pitchFamily="2" charset="-122"/>
              </a:rPr>
              <a:t>1</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en-US" sz="1800" b="1" dirty="0">
                <a:latin typeface="宋体" panose="02010600030101010101" pitchFamily="2" charset="-122"/>
                <a:ea typeface="宋体" panose="02010600030101010101" pitchFamily="2" charset="-122"/>
                <a:cs typeface="宋体" panose="02010600030101010101" pitchFamily="2" charset="-122"/>
              </a:rPr>
              <a:t>以</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语文核心素养</a:t>
            </a:r>
            <a:r>
              <a:rPr lang="zh-CN" altLang="en-US" sz="1800" b="1" dirty="0">
                <a:latin typeface="宋体" panose="02010600030101010101" pitchFamily="2" charset="-122"/>
                <a:ea typeface="宋体" panose="02010600030101010101" pitchFamily="2" charset="-122"/>
                <a:cs typeface="宋体" panose="02010600030101010101" pitchFamily="2" charset="-122"/>
              </a:rPr>
              <a:t>为考查目标。</a:t>
            </a:r>
          </a:p>
          <a:p>
            <a:pPr fontAlgn="auto">
              <a:lnSpc>
                <a:spcPct val="150000"/>
              </a:lnSpc>
            </a:pPr>
            <a:r>
              <a:rPr lang="zh-CN" altLang="en-US" sz="1800" b="1" dirty="0">
                <a:latin typeface="宋体" panose="02010600030101010101" pitchFamily="2" charset="-122"/>
                <a:ea typeface="宋体" panose="02010600030101010101" pitchFamily="2" charset="-122"/>
                <a:cs typeface="宋体" panose="02010600030101010101" pitchFamily="2" charset="-122"/>
              </a:rPr>
              <a:t>   2</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en-US" sz="1800" b="1" dirty="0">
                <a:latin typeface="宋体" panose="02010600030101010101" pitchFamily="2" charset="-122"/>
                <a:ea typeface="宋体" panose="02010600030101010101" pitchFamily="2" charset="-122"/>
                <a:cs typeface="宋体" panose="02010600030101010101" pitchFamily="2" charset="-122"/>
              </a:rPr>
              <a:t>以</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情景任务</a:t>
            </a:r>
            <a:r>
              <a:rPr lang="zh-CN" altLang="en-US" sz="1800" b="1" dirty="0">
                <a:latin typeface="宋体" panose="02010600030101010101" pitchFamily="2" charset="-122"/>
                <a:ea typeface="宋体" panose="02010600030101010101" pitchFamily="2" charset="-122"/>
                <a:cs typeface="宋体" panose="02010600030101010101" pitchFamily="2" charset="-122"/>
              </a:rPr>
              <a:t>为试题载体。</a:t>
            </a:r>
          </a:p>
          <a:p>
            <a:pPr fontAlgn="auto">
              <a:lnSpc>
                <a:spcPct val="150000"/>
              </a:lnSpc>
            </a:pPr>
            <a:r>
              <a:rPr lang="zh-CN" altLang="en-US" sz="1800" b="1" dirty="0">
                <a:latin typeface="宋体" panose="02010600030101010101" pitchFamily="2" charset="-122"/>
                <a:ea typeface="宋体" panose="02010600030101010101" pitchFamily="2" charset="-122"/>
                <a:cs typeface="宋体" panose="02010600030101010101" pitchFamily="2" charset="-122"/>
              </a:rPr>
              <a:t>   3</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en-US" sz="1800" b="1" dirty="0">
                <a:latin typeface="宋体" panose="02010600030101010101" pitchFamily="2" charset="-122"/>
                <a:ea typeface="宋体" panose="02010600030101010101" pitchFamily="2" charset="-122"/>
                <a:cs typeface="宋体" panose="02010600030101010101" pitchFamily="2" charset="-122"/>
              </a:rPr>
              <a:t>以</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综合考查</a:t>
            </a:r>
            <a:r>
              <a:rPr lang="zh-CN" altLang="en-US" sz="1800" b="1" dirty="0">
                <a:latin typeface="宋体" panose="02010600030101010101" pitchFamily="2" charset="-122"/>
                <a:ea typeface="宋体" panose="02010600030101010101" pitchFamily="2" charset="-122"/>
                <a:cs typeface="宋体" panose="02010600030101010101" pitchFamily="2" charset="-122"/>
              </a:rPr>
              <a:t>为命题导向（可围绕</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情景</a:t>
            </a:r>
            <a:r>
              <a:rPr lang="zh-CN" altLang="en-US" sz="1800" b="1" dirty="0">
                <a:latin typeface="宋体" panose="02010600030101010101" pitchFamily="2" charset="-122"/>
                <a:ea typeface="宋体" panose="02010600030101010101" pitchFamily="2" charset="-122"/>
                <a:cs typeface="宋体" panose="02010600030101010101" pitchFamily="2" charset="-122"/>
              </a:rPr>
              <a:t>选择相关材料，设置一组有内在联系的、指向核心素养的</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问题</a:t>
            </a:r>
            <a:r>
              <a:rPr lang="zh-CN" altLang="en-US" sz="1800" b="1" dirty="0">
                <a:latin typeface="宋体" panose="02010600030101010101" pitchFamily="2" charset="-122"/>
                <a:ea typeface="宋体" panose="02010600030101010101" pitchFamily="2" charset="-122"/>
                <a:cs typeface="宋体" panose="02010600030101010101" pitchFamily="2" charset="-122"/>
              </a:rPr>
              <a:t>或</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任务</a:t>
            </a:r>
            <a:r>
              <a:rPr lang="zh-CN" altLang="en-US" sz="1800" b="1" dirty="0">
                <a:latin typeface="宋体" panose="02010600030101010101" pitchFamily="2" charset="-122"/>
                <a:ea typeface="宋体" panose="02010600030101010101" pitchFamily="2" charset="-122"/>
                <a:cs typeface="宋体" panose="02010600030101010101" pitchFamily="2" charset="-122"/>
              </a:rPr>
              <a:t>）</a:t>
            </a:r>
          </a:p>
          <a:p>
            <a:pPr fontAlgn="auto">
              <a:lnSpc>
                <a:spcPct val="150000"/>
              </a:lnSpc>
            </a:pPr>
            <a:r>
              <a:rPr lang="zh-CN" altLang="en-US" sz="1800" b="1" dirty="0">
                <a:latin typeface="宋体" panose="02010600030101010101" pitchFamily="2" charset="-122"/>
                <a:ea typeface="宋体" panose="02010600030101010101" pitchFamily="2" charset="-122"/>
                <a:cs typeface="宋体" panose="02010600030101010101" pitchFamily="2" charset="-122"/>
              </a:rPr>
              <a:t>   4</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en-US" sz="1800" b="1" dirty="0">
                <a:latin typeface="宋体" panose="02010600030101010101" pitchFamily="2" charset="-122"/>
                <a:ea typeface="宋体" panose="02010600030101010101" pitchFamily="2" charset="-122"/>
                <a:cs typeface="宋体" panose="02010600030101010101" pitchFamily="2" charset="-122"/>
              </a:rPr>
              <a:t>选用的言语材料具有</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时代性、典型性（民族性）和多样性</a:t>
            </a:r>
            <a:r>
              <a:rPr lang="zh-CN" altLang="en-US" sz="1800" b="1" dirty="0">
                <a:latin typeface="宋体" panose="02010600030101010101" pitchFamily="2" charset="-122"/>
                <a:ea typeface="宋体" panose="02010600030101010101" pitchFamily="2" charset="-122"/>
                <a:cs typeface="宋体" panose="02010600030101010101" pitchFamily="2" charset="-122"/>
              </a:rPr>
              <a:t>，贴近学生生活，充分体现语文学科特点，避免偏题怪题</a:t>
            </a:r>
          </a:p>
          <a:p>
            <a:pPr fontAlgn="auto">
              <a:lnSpc>
                <a:spcPct val="150000"/>
              </a:lnSpc>
            </a:pPr>
            <a:r>
              <a:rPr lang="zh-CN" altLang="en-US" sz="1800" b="1" dirty="0">
                <a:latin typeface="宋体" panose="02010600030101010101" pitchFamily="2" charset="-122"/>
                <a:ea typeface="宋体" panose="02010600030101010101" pitchFamily="2" charset="-122"/>
                <a:cs typeface="宋体" panose="02010600030101010101" pitchFamily="2" charset="-122"/>
              </a:rPr>
              <a:t>    5</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en-US" sz="1800" b="1" dirty="0">
                <a:latin typeface="宋体" panose="02010600030101010101" pitchFamily="2" charset="-122"/>
                <a:ea typeface="宋体" panose="02010600030101010101" pitchFamily="2" charset="-122"/>
                <a:cs typeface="宋体" panose="02010600030101010101" pitchFamily="2" charset="-122"/>
              </a:rPr>
              <a:t>测试形式创新，多设置可供学生选择的题目，体现学生个性；多设置</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rPr>
              <a:t>主观性、开放性</a:t>
            </a:r>
            <a:r>
              <a:rPr lang="zh-CN" altLang="en-US" sz="1800" b="1" dirty="0">
                <a:latin typeface="宋体" panose="02010600030101010101" pitchFamily="2" charset="-122"/>
                <a:ea typeface="宋体" panose="02010600030101010101" pitchFamily="2" charset="-122"/>
                <a:cs typeface="宋体" panose="02010600030101010101" pitchFamily="2" charset="-122"/>
              </a:rPr>
              <a:t>的题目，展现学生智慧，鼓励学生发挥和创造</a:t>
            </a:r>
          </a:p>
        </p:txBody>
      </p:sp>
      <p:sp>
        <p:nvSpPr>
          <p:cNvPr id="252931" name="文本框 4"/>
          <p:cNvSpPr txBox="1"/>
          <p:nvPr/>
        </p:nvSpPr>
        <p:spPr>
          <a:xfrm>
            <a:off x="2851071" y="574120"/>
            <a:ext cx="2807494" cy="506730"/>
          </a:xfrm>
          <a:prstGeom prst="rect">
            <a:avLst/>
          </a:prstGeom>
          <a:noFill/>
          <a:ln w="9525">
            <a:noFill/>
          </a:ln>
        </p:spPr>
        <p:txBody>
          <a:bodyPr wrap="square" anchor="t">
            <a:spAutoFit/>
          </a:bodyPr>
          <a:lstStyle/>
          <a:p>
            <a:r>
              <a:rPr lang="zh-CN" altLang="en-US" sz="2700" b="1" dirty="0">
                <a:latin typeface="Calibri" panose="020F0502020204030204" charset="0"/>
                <a:ea typeface="宋体" panose="02010600030101010101" pitchFamily="2" charset="-122"/>
              </a:rPr>
              <a:t>命题的原则</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33655"/>
            <a:ext cx="6172200" cy="857250"/>
          </a:xfrm>
        </p:spPr>
        <p:txBody>
          <a:bodyPr>
            <a:normAutofit/>
          </a:bodyPr>
          <a:lstStyle/>
          <a:p>
            <a:pPr algn="ctr"/>
            <a:r>
              <a:rPr lang="zh-CN" altLang="en-US" sz="3000" b="1" dirty="0">
                <a:solidFill>
                  <a:schemeClr val="bg1"/>
                </a:solidFill>
              </a:rPr>
              <a:t>“四层”与“六大能力”</a:t>
            </a:r>
          </a:p>
        </p:txBody>
      </p:sp>
      <p:pic>
        <p:nvPicPr>
          <p:cNvPr id="4" name="Picture 2"/>
          <p:cNvPicPr preferRelativeResize="0">
            <a:picLocks noChangeAspect="1" noChangeArrowheads="1"/>
          </p:cNvPicPr>
          <p:nvPr/>
        </p:nvPicPr>
        <p:blipFill>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a:stretch>
            <a:fillRect/>
          </a:stretch>
        </p:blipFill>
        <p:spPr bwMode="auto">
          <a:xfrm>
            <a:off x="2667522" y="742143"/>
            <a:ext cx="5882615" cy="41777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矩形 6"/>
          <p:cNvSpPr/>
          <p:nvPr/>
        </p:nvSpPr>
        <p:spPr>
          <a:xfrm>
            <a:off x="929309" y="897547"/>
            <a:ext cx="1791529" cy="3731260"/>
          </a:xfrm>
          <a:prstGeom prst="rect">
            <a:avLst/>
          </a:prstGeom>
        </p:spPr>
        <p:txBody>
          <a:bodyPr wrap="square">
            <a:spAutoFit/>
          </a:bodyPr>
          <a:lstStyle/>
          <a:p>
            <a:pPr lvl="0">
              <a:lnSpc>
                <a:spcPct val="90000"/>
              </a:lnSpc>
              <a:spcBef>
                <a:spcPts val="1000"/>
              </a:spcBef>
            </a:pPr>
            <a:r>
              <a:rPr lang="zh-CN" altLang="en-US" sz="2100" b="1" dirty="0">
                <a:solidFill>
                  <a:srgbClr val="FFC000"/>
                </a:solidFill>
                <a:latin typeface="黑体" panose="02010609060101010101" pitchFamily="49" charset="-122"/>
                <a:ea typeface="黑体" panose="02010609060101010101" pitchFamily="49" charset="-122"/>
              </a:rPr>
              <a:t>“四层”：</a:t>
            </a:r>
          </a:p>
          <a:p>
            <a:pPr lvl="0">
              <a:lnSpc>
                <a:spcPct val="90000"/>
              </a:lnSpc>
              <a:spcBef>
                <a:spcPts val="1000"/>
              </a:spcBef>
            </a:pPr>
            <a:endParaRPr lang="en-US" altLang="zh-CN" sz="2100" dirty="0">
              <a:solidFill>
                <a:srgbClr val="FFC000"/>
              </a:solidFill>
              <a:latin typeface="黑体" panose="02010609060101010101" pitchFamily="49" charset="-122"/>
              <a:ea typeface="黑体" panose="02010609060101010101" pitchFamily="49" charset="-122"/>
            </a:endParaRPr>
          </a:p>
          <a:p>
            <a:pPr lvl="0">
              <a:lnSpc>
                <a:spcPct val="90000"/>
              </a:lnSpc>
              <a:spcBef>
                <a:spcPts val="1000"/>
              </a:spcBef>
            </a:pPr>
            <a:r>
              <a:rPr lang="zh-CN" altLang="en-US" sz="2100" b="1" dirty="0">
                <a:solidFill>
                  <a:srgbClr val="FFC000"/>
                </a:solidFill>
                <a:effectLst>
                  <a:outerShdw blurRad="38100" dist="19050" dir="2700000" algn="tl" rotWithShape="0">
                    <a:prstClr val="black">
                      <a:alpha val="40000"/>
                    </a:prstClr>
                  </a:outerShdw>
                </a:effectLst>
                <a:latin typeface="宋体" panose="02010600030101010101" pitchFamily="2" charset="-122"/>
              </a:rPr>
              <a:t>“核心价值”</a:t>
            </a: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100" b="1" dirty="0">
                <a:solidFill>
                  <a:srgbClr val="FFC000"/>
                </a:solidFill>
                <a:effectLst>
                  <a:outerShdw blurRad="38100" dist="19050" dir="2700000" algn="tl" rotWithShape="0">
                    <a:prstClr val="black">
                      <a:alpha val="40000"/>
                    </a:prstClr>
                  </a:outerShdw>
                </a:effectLst>
                <a:latin typeface="宋体" panose="02010600030101010101" pitchFamily="2" charset="-122"/>
              </a:rPr>
              <a:t>“学科素养”</a:t>
            </a: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100" b="1" dirty="0">
                <a:solidFill>
                  <a:srgbClr val="FFC000"/>
                </a:solidFill>
                <a:effectLst>
                  <a:outerShdw blurRad="38100" dist="19050" dir="2700000" algn="tl" rotWithShape="0">
                    <a:prstClr val="black">
                      <a:alpha val="40000"/>
                    </a:prstClr>
                  </a:outerShdw>
                </a:effectLst>
                <a:latin typeface="宋体" panose="02010600030101010101" pitchFamily="2" charset="-122"/>
              </a:rPr>
              <a:t>“关键能力”</a:t>
            </a: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1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100" b="1" dirty="0">
                <a:solidFill>
                  <a:srgbClr val="FFC000"/>
                </a:solidFill>
                <a:effectLst>
                  <a:outerShdw blurRad="38100" dist="19050" dir="2700000" algn="tl" rotWithShape="0">
                    <a:prstClr val="black">
                      <a:alpha val="40000"/>
                    </a:prstClr>
                  </a:outerShdw>
                </a:effectLst>
                <a:latin typeface="宋体" panose="02010600030101010101" pitchFamily="2" charset="-122"/>
              </a:rPr>
              <a:t>“必备知识”</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2360454" y="206693"/>
            <a:ext cx="4656773" cy="508159"/>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100" b="1" dirty="0">
                <a:solidFill>
                  <a:srgbClr val="FF0000"/>
                </a:solidFill>
                <a:sym typeface="+mn-ea"/>
              </a:rPr>
              <a:t>高考语文如何落实核心素养</a:t>
            </a:r>
          </a:p>
        </p:txBody>
      </p:sp>
      <p:sp>
        <p:nvSpPr>
          <p:cNvPr id="7" name="文本占位符 6"/>
          <p:cNvSpPr txBox="1"/>
          <p:nvPr>
            <p:custDataLst>
              <p:tags r:id="rId3"/>
            </p:custDataLst>
          </p:nvPr>
        </p:nvSpPr>
        <p:spPr>
          <a:xfrm>
            <a:off x="161925" y="715010"/>
            <a:ext cx="3069590" cy="4103370"/>
          </a:xfrm>
          <a:prstGeom prst="rect">
            <a:avLst/>
          </a:prstGeom>
          <a:ln>
            <a:noFill/>
          </a:ln>
        </p:spPr>
        <p:txBody>
          <a:bodyPr>
            <a:normAutofit fontScale="6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lang="en-US" altLang="zh-CN" sz="1800" b="1">
                <a:latin typeface="宋体" panose="02010600030101010101" pitchFamily="2" charset="-122"/>
                <a:ea typeface="宋体" panose="02010600030101010101" pitchFamily="2" charset="-122"/>
                <a:cs typeface="宋体" panose="02010600030101010101" pitchFamily="2" charset="-122"/>
                <a:sym typeface="+mn-ea"/>
              </a:rPr>
              <a:t> </a:t>
            </a:r>
            <a:r>
              <a:rPr lang="en-US" sz="1800" b="1" dirty="0">
                <a:latin typeface="宋体" panose="02010600030101010101" pitchFamily="2" charset="-122"/>
                <a:ea typeface="宋体" panose="02010600030101010101" pitchFamily="2" charset="-122"/>
                <a:cs typeface="宋体" panose="02010600030101010101" pitchFamily="2" charset="-122"/>
                <a:sym typeface="+mn-ea"/>
              </a:rPr>
              <a:t>1.</a:t>
            </a:r>
            <a:r>
              <a:rPr sz="1800" b="1" dirty="0">
                <a:latin typeface="宋体" panose="02010600030101010101" pitchFamily="2" charset="-122"/>
                <a:ea typeface="宋体" panose="02010600030101010101" pitchFamily="2" charset="-122"/>
                <a:cs typeface="宋体" panose="02010600030101010101" pitchFamily="2" charset="-122"/>
                <a:sym typeface="+mn-ea"/>
              </a:rPr>
              <a:t>语言建构与运用</a:t>
            </a:r>
            <a:endParaRPr sz="1800" b="1"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ts val="3580"/>
              </a:lnSpc>
              <a:buNone/>
            </a:pPr>
            <a:r>
              <a:rPr sz="1800" dirty="0">
                <a:latin typeface="宋体" panose="02010600030101010101" pitchFamily="2" charset="-122"/>
                <a:ea typeface="宋体" panose="02010600030101010101" pitchFamily="2" charset="-122"/>
                <a:cs typeface="宋体" panose="02010600030101010101" pitchFamily="2" charset="-122"/>
                <a:sym typeface="+mn-ea"/>
              </a:rPr>
              <a:t>   </a:t>
            </a:r>
            <a:r>
              <a:rPr sz="1800" b="1" dirty="0">
                <a:latin typeface="宋体" panose="02010600030101010101" pitchFamily="2" charset="-122"/>
                <a:ea typeface="宋体" panose="02010600030101010101" pitchFamily="2" charset="-122"/>
                <a:cs typeface="宋体" panose="02010600030101010101" pitchFamily="2" charset="-122"/>
                <a:sym typeface="+mn-ea"/>
              </a:rPr>
              <a:t>高考语文对学生在语言建构与运用方面的考查，</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主要通过创设具体的语言文字运用情景设置题目</a:t>
            </a:r>
            <a:r>
              <a:rPr sz="1800" b="1" dirty="0">
                <a:latin typeface="宋体" panose="02010600030101010101" pitchFamily="2" charset="-122"/>
                <a:ea typeface="宋体" panose="02010600030101010101" pitchFamily="2" charset="-122"/>
                <a:cs typeface="宋体" panose="02010600030101010101" pitchFamily="2" charset="-122"/>
                <a:sym typeface="+mn-ea"/>
              </a:rPr>
              <a:t>，以了解学生对祖国语言文字特点及其运用规律的掌握程度，</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包括对语言文字积累、梳理、整合的情况，</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是否形成了良好语感，是否具备基本的阅读与表达能力</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，以期达到考查学生正确有效地运用母语进行沟通交流的能力。</a:t>
            </a:r>
            <a:endParaRPr lang="zh-CN" alt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占位符 8"/>
          <p:cNvSpPr txBox="1"/>
          <p:nvPr>
            <p:custDataLst>
              <p:tags r:id="rId4"/>
            </p:custDataLst>
          </p:nvPr>
        </p:nvSpPr>
        <p:spPr>
          <a:xfrm>
            <a:off x="3538855" y="839470"/>
            <a:ext cx="2299970" cy="3978910"/>
          </a:xfrm>
          <a:prstGeom prst="rect">
            <a:avLst/>
          </a:prstGeom>
          <a:ln>
            <a:noFill/>
          </a:ln>
        </p:spPr>
        <p:txBody>
          <a:bodyPr>
            <a:normAutofit fontScale="8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en-US" sz="1800" b="1" dirty="0">
                <a:latin typeface="宋体" panose="02010600030101010101" pitchFamily="2" charset="-122"/>
                <a:ea typeface="宋体" panose="02010600030101010101" pitchFamily="2" charset="-122"/>
                <a:cs typeface="宋体" panose="02010600030101010101" pitchFamily="2" charset="-122"/>
                <a:sym typeface="+mn-ea"/>
              </a:rPr>
              <a:t>  </a:t>
            </a:r>
            <a:r>
              <a:rPr sz="1800" b="1" dirty="0">
                <a:latin typeface="宋体" panose="02010600030101010101" pitchFamily="2" charset="-122"/>
                <a:ea typeface="宋体" panose="02010600030101010101" pitchFamily="2" charset="-122"/>
                <a:cs typeface="宋体" panose="02010600030101010101" pitchFamily="2" charset="-122"/>
                <a:sym typeface="+mn-ea"/>
              </a:rPr>
              <a:t>2018年全国卷“语言文字运用”试题，一改过去分别设题考查的做法，而是</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选用一个连贯完整的阅读材料，在具体的语言文字运用情境中，考查语病辨析、句子补写和成语运用等语言建构与运用能力，</a:t>
            </a:r>
            <a:r>
              <a:rPr sz="1800" b="1" dirty="0">
                <a:latin typeface="宋体" panose="02010600030101010101" pitchFamily="2" charset="-122"/>
                <a:ea typeface="宋体" panose="02010600030101010101" pitchFamily="2" charset="-122"/>
                <a:cs typeface="宋体" panose="02010600030101010101" pitchFamily="2" charset="-122"/>
                <a:sym typeface="+mn-ea"/>
              </a:rPr>
              <a:t>所选材料涉及“大洋一号”综合性远洋科学考察船、中国传统戏曲的传承创新、动物迁徙等内容。</a:t>
            </a:r>
            <a:endParaRPr lang="zh-CN" altLang="en-US" sz="1800" dirty="0"/>
          </a:p>
        </p:txBody>
      </p:sp>
      <p:sp>
        <p:nvSpPr>
          <p:cNvPr id="9" name="文本占位符 10"/>
          <p:cNvSpPr txBox="1"/>
          <p:nvPr>
            <p:custDataLst>
              <p:tags r:id="rId5"/>
            </p:custDataLst>
          </p:nvPr>
        </p:nvSpPr>
        <p:spPr>
          <a:xfrm>
            <a:off x="6071235" y="939165"/>
            <a:ext cx="2284730" cy="3489960"/>
          </a:xfrm>
          <a:prstGeom prst="rect">
            <a:avLst/>
          </a:prstGeom>
          <a:ln>
            <a:noFill/>
          </a:ln>
        </p:spPr>
        <p:txBody>
          <a:bodyPr>
            <a:normAutofit fontScale="8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tabLst>
                <a:tab pos="356870" algn="l"/>
              </a:tabLst>
            </a:pPr>
            <a:r>
              <a:rPr lang="en-US" sz="2100" b="1" dirty="0">
                <a:latin typeface="宋体" panose="02010600030101010101" pitchFamily="2" charset="-122"/>
                <a:ea typeface="宋体" panose="02010600030101010101" pitchFamily="2" charset="-122"/>
                <a:cs typeface="宋体" panose="02010600030101010101" pitchFamily="2" charset="-122"/>
                <a:sym typeface="+mn-ea"/>
              </a:rPr>
              <a:t>   </a:t>
            </a:r>
            <a:r>
              <a:rPr sz="1800" b="1" dirty="0">
                <a:latin typeface="宋体" panose="02010600030101010101" pitchFamily="2" charset="-122"/>
                <a:ea typeface="宋体" panose="02010600030101010101" pitchFamily="2" charset="-122"/>
                <a:cs typeface="宋体" panose="02010600030101010101" pitchFamily="2" charset="-122"/>
                <a:sym typeface="+mn-ea"/>
              </a:rPr>
              <a:t>这类试题，</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有助于在丰富的语言材料和学生言语活动经验间建立起有机联系，</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通过情景化的设题，引导学生文明得体地进行表达交流，</a:t>
            </a:r>
            <a:r>
              <a:rPr sz="1800" b="1" dirty="0">
                <a:latin typeface="宋体" panose="02010600030101010101" pitchFamily="2" charset="-122"/>
                <a:ea typeface="宋体" panose="02010600030101010101" pitchFamily="2" charset="-122"/>
                <a:cs typeface="宋体" panose="02010600030101010101" pitchFamily="2" charset="-122"/>
                <a:sym typeface="+mn-ea"/>
              </a:rPr>
              <a:t>使对语言建构与运用的考查成为学生文化获得的过程。</a:t>
            </a:r>
            <a:endParaRPr lang="zh-CN" altLang="en-US" sz="18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52" descr="img211"/>
          <p:cNvPicPr>
            <a:picLocks noChangeAspect="1"/>
          </p:cNvPicPr>
          <p:nvPr/>
        </p:nvPicPr>
        <p:blipFill>
          <a:blip r:embed="rId2" cstate="print"/>
          <a:stretch>
            <a:fillRect/>
          </a:stretch>
        </p:blipFill>
        <p:spPr>
          <a:xfrm>
            <a:off x="-2540" y="-5715"/>
            <a:ext cx="9133840" cy="5149850"/>
          </a:xfrm>
          <a:prstGeom prst="rect">
            <a:avLst/>
          </a:prstGeom>
          <a:noFill/>
          <a:ln w="9525">
            <a:noFill/>
          </a:ln>
        </p:spPr>
      </p:pic>
      <p:sp>
        <p:nvSpPr>
          <p:cNvPr id="403458" name="文本框 403457"/>
          <p:cNvSpPr txBox="1"/>
          <p:nvPr/>
        </p:nvSpPr>
        <p:spPr>
          <a:xfrm>
            <a:off x="-2540" y="-5873"/>
            <a:ext cx="3959225" cy="583565"/>
          </a:xfrm>
          <a:prstGeom prst="rect">
            <a:avLst/>
          </a:prstGeom>
          <a:noFill/>
          <a:ln w="9525">
            <a:noFill/>
          </a:ln>
        </p:spPr>
        <p:txBody>
          <a:bodyPr anchor="ctr">
            <a:spAutoFit/>
          </a:bodyPr>
          <a:lstStyle/>
          <a:p>
            <a:pPr marR="0" defTabSz="914400" eaLnBrk="1" hangingPunct="1">
              <a:spcBef>
                <a:spcPct val="50000"/>
              </a:spcBef>
              <a:buClrTx/>
              <a:buSzTx/>
              <a:buFontTx/>
              <a:buNone/>
              <a:defRPr/>
            </a:pPr>
            <a:r>
              <a:rPr kumimoji="0" lang="zh-CN" altLang="en-GB" sz="3200" b="1" kern="1200" cap="none" spc="0" normalizeH="0" baseline="0" noProof="1">
                <a:solidFill>
                  <a:srgbClr val="FF0000"/>
                </a:solidFill>
                <a:effectLst>
                  <a:outerShdw blurRad="38100" dist="38100" dir="2700000">
                    <a:srgbClr val="000000"/>
                  </a:outerShdw>
                </a:effectLst>
                <a:latin typeface="Arial Narrow" panose="020B0606020202030204" pitchFamily="34" charset="0"/>
                <a:ea typeface="黑体" panose="02010609060101010101" pitchFamily="49" charset="-122"/>
                <a:cs typeface="+mn-ea"/>
              </a:rPr>
              <a:t>团队精神   合作共赢</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2414588" y="-14287"/>
            <a:ext cx="4656773" cy="508159"/>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100" b="1" dirty="0">
                <a:solidFill>
                  <a:srgbClr val="FF0000"/>
                </a:solidFill>
                <a:sym typeface="+mn-ea"/>
              </a:rPr>
              <a:t>高考语文如何落实核心素养</a:t>
            </a:r>
          </a:p>
        </p:txBody>
      </p:sp>
      <p:sp>
        <p:nvSpPr>
          <p:cNvPr id="7" name="文本占位符 6"/>
          <p:cNvSpPr txBox="1"/>
          <p:nvPr>
            <p:custDataLst>
              <p:tags r:id="rId3"/>
            </p:custDataLst>
          </p:nvPr>
        </p:nvSpPr>
        <p:spPr>
          <a:xfrm>
            <a:off x="139700" y="480060"/>
            <a:ext cx="4072059" cy="4397622"/>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lang="zh-CN" altLang="en-US" sz="10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思维发展与提升</a:t>
            </a:r>
            <a:b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br>
            <a:r>
              <a:rPr lang="zh-CN" altLang="en-US" sz="1200" b="1">
                <a:latin typeface="宋体" panose="02010600030101010101" pitchFamily="2" charset="-122"/>
                <a:ea typeface="宋体" panose="02010600030101010101" pitchFamily="2" charset="-122"/>
                <a:cs typeface="宋体" panose="02010600030101010101" pitchFamily="2" charset="-122"/>
                <a:sym typeface="+mn-ea"/>
              </a:rPr>
              <a:t>   思维发展与提升要求学生</a:t>
            </a:r>
            <a: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能够辨识、分析、比较、归纳和概括</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基本的语言现象和文学现象，</a:t>
            </a:r>
            <a: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并能有理有据地表达自己的观点，阐述自己的发现。</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高考语文近年来</a:t>
            </a:r>
            <a:r>
              <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重视考查学生基本语言规律和逻辑规则的运用，</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要求学生</a:t>
            </a:r>
            <a: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运用探究质疑的方法审视阅读材料，判别语言运用的正误，准确、生动、符合逻辑地表达</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考查学生的直觉思维、形象思维、逻辑思维和创造思维等思维能力，</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以及</a:t>
            </a:r>
            <a:r>
              <a:rPr lang="zh-CN" altLang="en-US" sz="1200" b="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思维的深刻性、敏捷性、灵活性、批判性和独创性等思维品质。</a:t>
            </a:r>
            <a:endParaRPr lang="zh-CN" altLang="en-US" sz="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占位符 8"/>
          <p:cNvSpPr txBox="1"/>
          <p:nvPr>
            <p:custDataLst>
              <p:tags r:id="rId4"/>
            </p:custDataLst>
          </p:nvPr>
        </p:nvSpPr>
        <p:spPr>
          <a:xfrm>
            <a:off x="4276115" y="480691"/>
            <a:ext cx="4592581" cy="4533904"/>
          </a:xfrm>
          <a:prstGeom prst="rect">
            <a:avLst/>
          </a:prstGeom>
          <a:ln>
            <a:noFill/>
          </a:ln>
        </p:spPr>
        <p:txBody>
          <a:bodyPr>
            <a:normAutofit fontScale="8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380"/>
              </a:lnSpc>
              <a:buNone/>
            </a:pPr>
            <a:r>
              <a:rPr lang="en-US" altLang="zh-CN"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2018年全国Ⅱ卷作文题“幸存者偏差”、上海卷作文题“被需要”，</a:t>
            </a:r>
            <a:r>
              <a:rPr lang="zh-CN" altLang="en-US" sz="1500" b="1">
                <a:latin typeface="宋体" panose="02010600030101010101" pitchFamily="2" charset="-122"/>
                <a:ea typeface="宋体" panose="02010600030101010101" pitchFamily="2" charset="-122"/>
                <a:cs typeface="宋体" panose="02010600030101010101" pitchFamily="2" charset="-122"/>
                <a:sym typeface="+mn-ea"/>
              </a:rPr>
              <a:t>材料提供了丰富的思维空间与逻辑关系，本身就极具思辨性和思维张力，能够引导学生从不同角度认识问题、探究质疑、独立思考，有利于考查学生的思维品质和表达水平。再如，</a:t>
            </a:r>
            <a:r>
              <a:rPr lang="zh-CN" altLang="en-US" sz="1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2018年全国Ⅲ卷古代诗歌阅读《精卫词》，第15题要求就诗的最后2句是否“以精卫的口吻表达的”提出自己的观点，</a:t>
            </a:r>
            <a:r>
              <a:rPr lang="zh-CN" altLang="en-US" sz="1500" b="1">
                <a:latin typeface="宋体" panose="02010600030101010101" pitchFamily="2" charset="-122"/>
                <a:ea typeface="宋体" panose="02010600030101010101" pitchFamily="2" charset="-122"/>
                <a:cs typeface="宋体" panose="02010600030101010101" pitchFamily="2" charset="-122"/>
                <a:sym typeface="+mn-ea"/>
              </a:rPr>
              <a:t>这样的设题鼓励学生主动思考，无论是同意还是不同意，只要能言之成理、持之有据，都可视为正确。</a:t>
            </a:r>
            <a:r>
              <a:rPr lang="zh-CN" altLang="en-US" sz="1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这就突破了答案的唯一性，从不同角度考查了学生的思维能力和思维品质，有利于学生的思维发展与提升。</a:t>
            </a:r>
            <a:endParaRPr lang="zh-CN" altLang="en-US" sz="15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2577783" y="268288"/>
            <a:ext cx="4656773" cy="508159"/>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100" b="1" dirty="0">
                <a:solidFill>
                  <a:srgbClr val="FF0000"/>
                </a:solidFill>
                <a:sym typeface="+mn-ea"/>
              </a:rPr>
              <a:t>高考语文如何落实核心素养</a:t>
            </a:r>
          </a:p>
        </p:txBody>
      </p:sp>
      <p:sp>
        <p:nvSpPr>
          <p:cNvPr id="7" name="文本占位符 6"/>
          <p:cNvSpPr txBox="1"/>
          <p:nvPr>
            <p:custDataLst>
              <p:tags r:id="rId3"/>
            </p:custDataLst>
          </p:nvPr>
        </p:nvSpPr>
        <p:spPr>
          <a:xfrm>
            <a:off x="296228" y="776300"/>
            <a:ext cx="8679940" cy="2496443"/>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3.审美鉴赏与创造</a:t>
            </a:r>
          </a:p>
          <a:p>
            <a:pPr marL="0" indent="0" fontAlgn="auto">
              <a:lnSpc>
                <a:spcPct val="100000"/>
              </a:lnSpc>
              <a:buNone/>
            </a:pPr>
            <a:r>
              <a:rPr sz="1800" b="1" dirty="0">
                <a:latin typeface="宋体" panose="02010600030101010101" pitchFamily="2" charset="-122"/>
                <a:ea typeface="宋体" panose="02010600030101010101" pitchFamily="2" charset="-122"/>
                <a:cs typeface="宋体" panose="02010600030101010101" pitchFamily="2" charset="-122"/>
                <a:sym typeface="+mn-ea"/>
              </a:rPr>
              <a:t>  审美鉴赏与创造是语文核心素养的重要组成部分。</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增进对祖国语言文字的美感体验，感受和体验文学作品的语言、形象和情感之美，</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进而进行美的发现、表达与创造，是高考语文所要达到的重要考查目标</a:t>
            </a:r>
            <a:r>
              <a:rPr sz="1800" b="1" dirty="0">
                <a:latin typeface="宋体" panose="02010600030101010101" pitchFamily="2" charset="-122"/>
                <a:ea typeface="宋体" panose="02010600030101010101" pitchFamily="2" charset="-122"/>
                <a:cs typeface="宋体" panose="02010600030101010101" pitchFamily="2" charset="-122"/>
                <a:sym typeface="+mn-ea"/>
              </a:rPr>
              <a:t>。</a:t>
            </a:r>
            <a:endParaRPr lang="en-US" sz="18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buNone/>
            </a:pPr>
            <a:r>
              <a:rPr 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2018年全国Ⅱ卷文学类文本阅读选用老舍的《有声电影》</a:t>
            </a:r>
            <a:r>
              <a:rPr sz="1800" b="1" dirty="0">
                <a:latin typeface="宋体" panose="02010600030101010101" pitchFamily="2" charset="-122"/>
                <a:ea typeface="宋体" panose="02010600030101010101" pitchFamily="2" charset="-122"/>
                <a:cs typeface="宋体" panose="02010600030101010101" pitchFamily="2" charset="-122"/>
                <a:sym typeface="+mn-ea"/>
              </a:rPr>
              <a:t>，让学生分析“市民面对新奇事物的具体心态”和小说语言的“幽默效果”；</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全国Ⅱ卷古代诗歌阅读题让学生分析陆游《题醉中所作草书卷后》</a:t>
            </a:r>
            <a:r>
              <a:rPr sz="1800" b="1" dirty="0">
                <a:latin typeface="宋体" panose="02010600030101010101" pitchFamily="2" charset="-122"/>
                <a:ea typeface="宋体" panose="02010600030101010101" pitchFamily="2" charset="-122"/>
                <a:cs typeface="宋体" panose="02010600030101010101" pitchFamily="2" charset="-122"/>
                <a:sym typeface="+mn-ea"/>
              </a:rPr>
              <a:t>诗中2次出现的“酒”的不同作用；</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全国Ⅲ卷文学类文本阅读，让学生分析刘慈欣的科幻小说《微纪元》</a:t>
            </a:r>
            <a:r>
              <a:rPr sz="1800" b="1" dirty="0">
                <a:latin typeface="宋体" panose="02010600030101010101" pitchFamily="2" charset="-122"/>
                <a:ea typeface="宋体" panose="02010600030101010101" pitchFamily="2" charset="-122"/>
                <a:cs typeface="宋体" panose="02010600030101010101" pitchFamily="2" charset="-122"/>
                <a:sym typeface="+mn-ea"/>
              </a:rPr>
              <a:t>中先行者的心理变化过程</a:t>
            </a:r>
            <a:r>
              <a:rPr sz="2100" b="1" dirty="0">
                <a:latin typeface="宋体" panose="02010600030101010101" pitchFamily="2" charset="-122"/>
                <a:ea typeface="宋体" panose="02010600030101010101" pitchFamily="2" charset="-122"/>
                <a:cs typeface="宋体" panose="02010600030101010101" pitchFamily="2" charset="-122"/>
                <a:sym typeface="+mn-ea"/>
              </a:rPr>
              <a:t>。</a:t>
            </a:r>
          </a:p>
        </p:txBody>
      </p:sp>
      <p:sp>
        <p:nvSpPr>
          <p:cNvPr id="8" name="文本占位符 8"/>
          <p:cNvSpPr txBox="1"/>
          <p:nvPr>
            <p:custDataLst>
              <p:tags r:id="rId4"/>
            </p:custDataLst>
          </p:nvPr>
        </p:nvSpPr>
        <p:spPr>
          <a:xfrm>
            <a:off x="296545" y="3669030"/>
            <a:ext cx="8679815" cy="1390015"/>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10000"/>
              </a:lnSpc>
              <a:buNone/>
            </a:pPr>
            <a:r>
              <a:rPr lang="en-US" altLang="zh-CN" sz="2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这些试题着重考查学生是否具备欣赏、鉴别和评价不同时代、不同风格文学作品的能力，</a:t>
            </a:r>
            <a:r>
              <a:rPr lang="zh-CN" alt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有利于学生形成正确的审美意识、健康向上的审美情趣与鉴赏品位；</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同时学生可以</a:t>
            </a: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运用祖国语言文字表达自己对相关作品的阅读感受和审美体验，表现和创造自己心中的美好形象，</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从而逐步掌握发现美、表现美、创造美的方法。</a:t>
            </a:r>
          </a:p>
          <a:p>
            <a:pPr marL="0" indent="0" fontAlgn="auto">
              <a:lnSpc>
                <a:spcPts val="3380"/>
              </a:lnSpc>
              <a:buNone/>
            </a:pPr>
            <a:endParaRPr lang="zh-CN" altLang="en-US" sz="15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2398078" y="186214"/>
            <a:ext cx="4656773" cy="508159"/>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100" b="1" dirty="0">
                <a:solidFill>
                  <a:srgbClr val="FF0000"/>
                </a:solidFill>
                <a:sym typeface="+mn-ea"/>
              </a:rPr>
              <a:t>高考语文如何落实核心素养</a:t>
            </a:r>
          </a:p>
        </p:txBody>
      </p:sp>
      <p:sp>
        <p:nvSpPr>
          <p:cNvPr id="7" name="文本占位符 6"/>
          <p:cNvSpPr txBox="1"/>
          <p:nvPr>
            <p:custDataLst>
              <p:tags r:id="rId3"/>
            </p:custDataLst>
          </p:nvPr>
        </p:nvSpPr>
        <p:spPr>
          <a:xfrm>
            <a:off x="179705" y="503555"/>
            <a:ext cx="8533765" cy="4152900"/>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4</a:t>
            </a:r>
            <a:r>
              <a:rPr 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文化传承与理解</a:t>
            </a:r>
          </a:p>
          <a:p>
            <a:pPr marL="0" indent="0" fontAlgn="auto">
              <a:lnSpc>
                <a:spcPts val="3580"/>
              </a:lnSpc>
              <a:buNone/>
            </a:pP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  新时代的文化，</a:t>
            </a:r>
            <a:r>
              <a:rPr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不仅包括中华优秀传统文化，也包括中国革命文化和社会主义先进文化。</a:t>
            </a:r>
            <a:r>
              <a:rPr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因此，高考语文对文化传承与理解的考查应涵盖这3种文化，</a:t>
            </a:r>
            <a:r>
              <a:rPr sz="1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以帮助学生拓展文化视野，树立自觉意识，坚定文化自信。</a:t>
            </a:r>
          </a:p>
        </p:txBody>
      </p:sp>
      <p:sp>
        <p:nvSpPr>
          <p:cNvPr id="8" name="文本占位符 8"/>
          <p:cNvSpPr txBox="1"/>
          <p:nvPr>
            <p:custDataLst>
              <p:tags r:id="rId4"/>
            </p:custDataLst>
          </p:nvPr>
        </p:nvSpPr>
        <p:spPr>
          <a:xfrm>
            <a:off x="179705" y="2645410"/>
            <a:ext cx="8533765" cy="2421890"/>
          </a:xfrm>
          <a:prstGeom prst="rect">
            <a:avLst/>
          </a:prstGeom>
          <a:ln>
            <a:noFill/>
          </a:ln>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en-US"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2018年全国Ⅰ卷论述类文本阅读，摘编自杨国荣《历史视域中的诸子学》，</a:t>
            </a:r>
            <a:r>
              <a:rPr lang="zh-CN" alt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让学生分析“照着讲”与“接着讲”的联系与区别，以引导学生体会中华文化的博大精深；</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文学类文本阅读，选用小说《赵一曼女士》，</a:t>
            </a:r>
            <a:r>
              <a:rPr lang="zh-CN" alt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让学生分析小说中“历史与现实交织穿插”的叙述方式，追寻赵一曼精神的当代价值，从而深化对中国革命文化的认识和理解；</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实用类文本阅读，选用“墨子号”量子科学实验卫星相关材料，</a:t>
            </a:r>
            <a:r>
              <a:rPr lang="zh-CN" altLang="en-US" sz="18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彰显了我国社会主义先进文化及其最新科技成就。</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矩形 3"/>
          <p:cNvSpPr/>
          <p:nvPr/>
        </p:nvSpPr>
        <p:spPr>
          <a:xfrm>
            <a:off x="4237214" y="1106176"/>
            <a:ext cx="3221338" cy="3705860"/>
          </a:xfrm>
          <a:prstGeom prst="rect">
            <a:avLst/>
          </a:prstGeom>
          <a:noFill/>
          <a:ln w="9525">
            <a:noFill/>
          </a:ln>
        </p:spPr>
        <p:txBody>
          <a:bodyPr wrap="square" lIns="34837" tIns="17421" rIns="34837" bIns="17421" anchor="t">
            <a:spAutoFit/>
          </a:bodyPr>
          <a:lstStyle/>
          <a:p>
            <a:pPr defTabSz="463550">
              <a:lnSpc>
                <a:spcPct val="130000"/>
              </a:lnSpc>
              <a:spcAft>
                <a:spcPts val="1225"/>
              </a:spcAft>
            </a:pPr>
            <a:r>
              <a:rPr lang="zh-CN" altLang="en-US" sz="2400" dirty="0">
                <a:solidFill>
                  <a:schemeClr val="tx1"/>
                </a:solidFill>
                <a:latin typeface="黑体" panose="02010609060101010101" pitchFamily="49" charset="-122"/>
                <a:ea typeface="黑体" panose="02010609060101010101" pitchFamily="49" charset="-122"/>
                <a:sym typeface="Calibri" panose="020F0502020204030204" charset="0"/>
              </a:rPr>
              <a:t>一核：立德树人、服务选才、导向教学</a:t>
            </a:r>
            <a:endParaRPr lang="en-US" altLang="zh-CN" sz="2400" dirty="0">
              <a:solidFill>
                <a:schemeClr val="tx1"/>
              </a:solidFill>
              <a:latin typeface="黑体" panose="02010609060101010101" pitchFamily="49" charset="-122"/>
              <a:ea typeface="黑体" panose="02010609060101010101" pitchFamily="49" charset="-122"/>
              <a:sym typeface="Calibri" panose="020F0502020204030204" charset="0"/>
            </a:endParaRPr>
          </a:p>
          <a:p>
            <a:pPr defTabSz="463550">
              <a:lnSpc>
                <a:spcPct val="130000"/>
              </a:lnSpc>
              <a:spcAft>
                <a:spcPts val="1225"/>
              </a:spcAft>
            </a:pPr>
            <a:r>
              <a:rPr lang="zh-CN" altLang="en-US" sz="2400" dirty="0">
                <a:solidFill>
                  <a:schemeClr val="tx1"/>
                </a:solidFill>
                <a:latin typeface="黑体" panose="02010609060101010101" pitchFamily="49" charset="-122"/>
                <a:ea typeface="黑体" panose="02010609060101010101" pitchFamily="49" charset="-122"/>
                <a:sym typeface="Calibri" panose="020F0502020204030204" charset="0"/>
              </a:rPr>
              <a:t>四层：必备知识、关键能力、学科素养、核心价值</a:t>
            </a:r>
            <a:endParaRPr lang="en-US" altLang="zh-CN" sz="2400" dirty="0">
              <a:solidFill>
                <a:schemeClr val="tx1"/>
              </a:solidFill>
              <a:latin typeface="黑体" panose="02010609060101010101" pitchFamily="49" charset="-122"/>
              <a:ea typeface="黑体" panose="02010609060101010101" pitchFamily="49" charset="-122"/>
              <a:sym typeface="Calibri" panose="020F0502020204030204" charset="0"/>
            </a:endParaRPr>
          </a:p>
          <a:p>
            <a:pPr defTabSz="463550">
              <a:lnSpc>
                <a:spcPct val="130000"/>
              </a:lnSpc>
              <a:spcAft>
                <a:spcPts val="1225"/>
              </a:spcAft>
            </a:pPr>
            <a:r>
              <a:rPr lang="zh-CN" altLang="en-US" sz="2400" dirty="0">
                <a:solidFill>
                  <a:schemeClr val="tx1"/>
                </a:solidFill>
                <a:latin typeface="黑体" panose="02010609060101010101" pitchFamily="49" charset="-122"/>
                <a:ea typeface="黑体" panose="02010609060101010101" pitchFamily="49" charset="-122"/>
                <a:sym typeface="Calibri" panose="020F0502020204030204" charset="0"/>
              </a:rPr>
              <a:t>四翼：基础性、综合性、应用性、创新性</a:t>
            </a:r>
          </a:p>
        </p:txBody>
      </p:sp>
      <p:sp>
        <p:nvSpPr>
          <p:cNvPr id="184322" name="矩形 4"/>
          <p:cNvSpPr/>
          <p:nvPr/>
        </p:nvSpPr>
        <p:spPr>
          <a:xfrm>
            <a:off x="2629217" y="161925"/>
            <a:ext cx="3933190" cy="522605"/>
          </a:xfrm>
          <a:prstGeom prst="rect">
            <a:avLst/>
          </a:prstGeom>
          <a:noFill/>
          <a:ln w="9525">
            <a:noFill/>
          </a:ln>
        </p:spPr>
        <p:txBody>
          <a:bodyPr wrap="none" lIns="61941" tIns="30970" rIns="61941" bIns="30970" anchor="t">
            <a:spAutoFit/>
          </a:bodyPr>
          <a:lstStyle/>
          <a:p>
            <a:pPr algn="ctr">
              <a:spcBef>
                <a:spcPct val="50000"/>
              </a:spcBef>
            </a:pPr>
            <a:r>
              <a:rPr lang="zh-CN" altLang="en-US" sz="3000" dirty="0">
                <a:solidFill>
                  <a:srgbClr val="FF0000"/>
                </a:solidFill>
                <a:latin typeface=".黑体-韩语"/>
                <a:ea typeface=".黑体-韩语"/>
                <a:sym typeface="宋体" panose="02010600030101010101" pitchFamily="2" charset="-122"/>
              </a:rPr>
              <a:t>语文核心素养评价体系</a:t>
            </a:r>
            <a:endParaRPr lang="en-US" altLang="zh-CN" sz="3000" b="1" dirty="0">
              <a:solidFill>
                <a:srgbClr val="FF0000"/>
              </a:solidFill>
              <a:latin typeface="Arial" panose="020B0604020202020204" pitchFamily="34" charset="0"/>
              <a:ea typeface="宋体" panose="02010600030101010101" pitchFamily="2" charset="-122"/>
            </a:endParaRPr>
          </a:p>
        </p:txBody>
      </p:sp>
      <p:sp>
        <p:nvSpPr>
          <p:cNvPr id="2072580" name="矩形 5"/>
          <p:cNvSpPr/>
          <p:nvPr/>
        </p:nvSpPr>
        <p:spPr>
          <a:xfrm>
            <a:off x="7481429" y="1421546"/>
            <a:ext cx="1653540" cy="429895"/>
          </a:xfrm>
          <a:prstGeom prst="rect">
            <a:avLst/>
          </a:prstGeom>
          <a:noFill/>
          <a:ln w="9525">
            <a:noFill/>
          </a:ln>
        </p:spPr>
        <p:txBody>
          <a:bodyPr wrap="none" lIns="61941" tIns="30970" rIns="61941" bIns="30970" anchor="t">
            <a:spAutoFit/>
          </a:bodyPr>
          <a:lstStyle/>
          <a:p>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r>
              <a:rPr lang="zh-CN" altLang="en-US" sz="2400" b="1" dirty="0">
                <a:solidFill>
                  <a:srgbClr val="FF0000"/>
                </a:solidFill>
                <a:latin typeface="黑体" panose="02010609060101010101" pitchFamily="49" charset="-122"/>
                <a:ea typeface="黑体" panose="02010609060101010101" pitchFamily="49" charset="-122"/>
                <a:sym typeface="Calibri" panose="020F0502020204030204" charset="0"/>
              </a:rPr>
              <a:t>为何考</a:t>
            </a:r>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endParaRPr lang="zh-CN" altLang="en-US" sz="2400" b="1" dirty="0">
              <a:solidFill>
                <a:srgbClr val="FF0000"/>
              </a:solidFill>
              <a:latin typeface="Calibri" panose="020F0502020204030204" charset="0"/>
              <a:ea typeface="黑体" panose="02010609060101010101" pitchFamily="49" charset="-122"/>
            </a:endParaRPr>
          </a:p>
        </p:txBody>
      </p:sp>
      <p:sp>
        <p:nvSpPr>
          <p:cNvPr id="2072581" name="矩形 6"/>
          <p:cNvSpPr/>
          <p:nvPr/>
        </p:nvSpPr>
        <p:spPr>
          <a:xfrm>
            <a:off x="7458551" y="2632055"/>
            <a:ext cx="1653540" cy="429895"/>
          </a:xfrm>
          <a:prstGeom prst="rect">
            <a:avLst/>
          </a:prstGeom>
          <a:noFill/>
          <a:ln w="9525">
            <a:noFill/>
          </a:ln>
        </p:spPr>
        <p:txBody>
          <a:bodyPr wrap="none" lIns="61941" tIns="30970" rIns="61941" bIns="30970" anchor="t">
            <a:spAutoFit/>
          </a:bodyPr>
          <a:lstStyle/>
          <a:p>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r>
              <a:rPr lang="zh-CN" altLang="en-US" sz="2400" b="1" dirty="0">
                <a:solidFill>
                  <a:srgbClr val="FF0000"/>
                </a:solidFill>
                <a:latin typeface="黑体" panose="02010609060101010101" pitchFamily="49" charset="-122"/>
                <a:ea typeface="黑体" panose="02010609060101010101" pitchFamily="49" charset="-122"/>
                <a:sym typeface="Calibri" panose="020F0502020204030204" charset="0"/>
              </a:rPr>
              <a:t>考什么</a:t>
            </a:r>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072582" name="矩形 7"/>
          <p:cNvSpPr/>
          <p:nvPr/>
        </p:nvSpPr>
        <p:spPr>
          <a:xfrm>
            <a:off x="7474012" y="3978751"/>
            <a:ext cx="1653540" cy="429895"/>
          </a:xfrm>
          <a:prstGeom prst="rect">
            <a:avLst/>
          </a:prstGeom>
          <a:noFill/>
          <a:ln w="9525">
            <a:noFill/>
          </a:ln>
        </p:spPr>
        <p:txBody>
          <a:bodyPr wrap="none" lIns="61941" tIns="30970" rIns="61941" bIns="30970" anchor="t">
            <a:spAutoFit/>
          </a:bodyPr>
          <a:lstStyle/>
          <a:p>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r>
              <a:rPr lang="zh-CN" altLang="en-US" sz="2400" b="1" dirty="0">
                <a:solidFill>
                  <a:srgbClr val="FF0000"/>
                </a:solidFill>
                <a:latin typeface="黑体" panose="02010609060101010101" pitchFamily="49" charset="-122"/>
                <a:ea typeface="黑体" panose="02010609060101010101" pitchFamily="49" charset="-122"/>
                <a:sym typeface="Calibri" panose="020F0502020204030204" charset="0"/>
              </a:rPr>
              <a:t>怎么考</a:t>
            </a:r>
            <a:r>
              <a:rPr lang="en-US" altLang="zh-CN" sz="2400" b="1" dirty="0">
                <a:solidFill>
                  <a:srgbClr val="FF0000"/>
                </a:solidFill>
                <a:latin typeface="黑体" panose="02010609060101010101" pitchFamily="49" charset="-122"/>
                <a:ea typeface="黑体" panose="02010609060101010101" pitchFamily="49" charset="-122"/>
                <a:sym typeface="Calibri" panose="020F0502020204030204" charset="0"/>
              </a:rPr>
              <a:t>】</a:t>
            </a:r>
            <a:endParaRPr lang="zh-CN" altLang="en-US" sz="2400" b="1" dirty="0">
              <a:solidFill>
                <a:srgbClr val="FF0000"/>
              </a:solidFill>
              <a:latin typeface="黑体" panose="02010609060101010101" pitchFamily="49" charset="-122"/>
              <a:ea typeface="黑体" panose="02010609060101010101" pitchFamily="49" charset="-122"/>
            </a:endParaRPr>
          </a:p>
        </p:txBody>
      </p:sp>
      <p:pic>
        <p:nvPicPr>
          <p:cNvPr id="184326" name="图片 1"/>
          <p:cNvPicPr>
            <a:picLocks noChangeAspect="1"/>
          </p:cNvPicPr>
          <p:nvPr/>
        </p:nvPicPr>
        <p:blipFill>
          <a:blip r:embed="rId2" cstate="print"/>
          <a:stretch>
            <a:fillRect/>
          </a:stretch>
        </p:blipFill>
        <p:spPr>
          <a:xfrm>
            <a:off x="473710" y="1276350"/>
            <a:ext cx="3608070" cy="3491230"/>
          </a:xfrm>
          <a:prstGeom prst="rect">
            <a:avLst/>
          </a:prstGeom>
          <a:noFill/>
          <a:ln w="9525">
            <a:noFill/>
          </a:ln>
        </p:spPr>
      </p:pic>
      <p:sp>
        <p:nvSpPr>
          <p:cNvPr id="184327"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sz="900" dirty="0">
                <a:solidFill>
                  <a:srgbClr val="898989"/>
                </a:solidFill>
                <a:latin typeface="Arial" panose="020B0604020202020204" pitchFamily="34" charset="0"/>
                <a:ea typeface="宋体" panose="02010600030101010101" pitchFamily="2" charset="-122"/>
              </a:rPr>
              <a:pPr lvl="0" indent="0"/>
              <a:t>2019/3/4</a:t>
            </a:fld>
            <a:endParaRPr lang="zh-CN" altLang="en-US" sz="900" dirty="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2580"/>
                                        </p:tgtEl>
                                        <p:attrNameLst>
                                          <p:attrName>style.visibility</p:attrName>
                                        </p:attrNameLst>
                                      </p:cBhvr>
                                      <p:to>
                                        <p:strVal val="visible"/>
                                      </p:to>
                                    </p:set>
                                    <p:anim calcmode="lin" valueType="num">
                                      <p:cBhvr>
                                        <p:cTn id="7" dur="1000" fill="hold"/>
                                        <p:tgtEl>
                                          <p:spTgt spid="2072580"/>
                                        </p:tgtEl>
                                        <p:attrNameLst>
                                          <p:attrName>ppt_x</p:attrName>
                                        </p:attrNameLst>
                                      </p:cBhvr>
                                      <p:tavLst>
                                        <p:tav tm="0">
                                          <p:val>
                                            <p:strVal val="#ppt_x"/>
                                          </p:val>
                                        </p:tav>
                                        <p:tav tm="100000">
                                          <p:val>
                                            <p:strVal val="#ppt_x"/>
                                          </p:val>
                                        </p:tav>
                                      </p:tavLst>
                                    </p:anim>
                                    <p:anim calcmode="lin" valueType="num">
                                      <p:cBhvr>
                                        <p:cTn id="8" dur="1000" fill="hold"/>
                                        <p:tgtEl>
                                          <p:spTgt spid="20725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72581"/>
                                        </p:tgtEl>
                                        <p:attrNameLst>
                                          <p:attrName>style.visibility</p:attrName>
                                        </p:attrNameLst>
                                      </p:cBhvr>
                                      <p:to>
                                        <p:strVal val="visible"/>
                                      </p:to>
                                    </p:set>
                                    <p:anim calcmode="lin" valueType="num">
                                      <p:cBhvr>
                                        <p:cTn id="13" dur="1000" fill="hold"/>
                                        <p:tgtEl>
                                          <p:spTgt spid="2072581"/>
                                        </p:tgtEl>
                                        <p:attrNameLst>
                                          <p:attrName>ppt_x</p:attrName>
                                        </p:attrNameLst>
                                      </p:cBhvr>
                                      <p:tavLst>
                                        <p:tav tm="0">
                                          <p:val>
                                            <p:strVal val="0-#ppt_w/2"/>
                                          </p:val>
                                        </p:tav>
                                        <p:tav tm="100000">
                                          <p:val>
                                            <p:strVal val="#ppt_x"/>
                                          </p:val>
                                        </p:tav>
                                      </p:tavLst>
                                    </p:anim>
                                    <p:anim calcmode="lin" valueType="num">
                                      <p:cBhvr>
                                        <p:cTn id="14" dur="1000" fill="hold"/>
                                        <p:tgtEl>
                                          <p:spTgt spid="207258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072582"/>
                                        </p:tgtEl>
                                        <p:attrNameLst>
                                          <p:attrName>style.visibility</p:attrName>
                                        </p:attrNameLst>
                                      </p:cBhvr>
                                      <p:to>
                                        <p:strVal val="visible"/>
                                      </p:to>
                                    </p:set>
                                    <p:animEffect transition="in" filter="checkerboard(across)">
                                      <p:cBhvr>
                                        <p:cTn id="19" dur="500"/>
                                        <p:tgtEl>
                                          <p:spTgt spid="207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2580" grpId="0"/>
      <p:bldP spid="2072581" grpId="0"/>
      <p:bldP spid="207258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sz="quarter" idx="4294967295"/>
          </p:nvPr>
        </p:nvPicPr>
        <p:blipFill>
          <a:blip r:embed="rId2" cstate="print"/>
          <a:stretch>
            <a:fillRect/>
          </a:stretch>
        </p:blipFill>
        <p:spPr>
          <a:xfrm>
            <a:off x="3156107" y="265834"/>
            <a:ext cx="3734054" cy="841058"/>
          </a:xfrm>
          <a:ln w="38100" cap="sq">
            <a:solidFill>
              <a:srgbClr val="000000"/>
            </a:solidFill>
            <a:miter lim="800000"/>
            <a:headEnd/>
            <a:tailEnd/>
          </a:ln>
          <a:effectLst>
            <a:outerShdw blurRad="50800" dist="38100" dir="2700000" algn="tl" rotWithShape="0">
              <a:srgbClr val="000000">
                <a:alpha val="43000"/>
              </a:srgbClr>
            </a:outerShdw>
          </a:effectLst>
        </p:spPr>
      </p:pic>
      <p:sp>
        <p:nvSpPr>
          <p:cNvPr id="5" name="矩形 4"/>
          <p:cNvSpPr/>
          <p:nvPr/>
        </p:nvSpPr>
        <p:spPr>
          <a:xfrm>
            <a:off x="583075" y="936579"/>
            <a:ext cx="7977851" cy="4229100"/>
          </a:xfrm>
          <a:prstGeom prst="rect">
            <a:avLst/>
          </a:prstGeom>
          <a:solidFill>
            <a:schemeClr val="bg2">
              <a:lumMod val="40000"/>
              <a:lumOff val="60000"/>
              <a:alpha val="0"/>
            </a:schemeClr>
          </a:solidFill>
        </p:spPr>
        <p:txBody>
          <a:bodyPr wrap="square">
            <a:spAutoFit/>
          </a:bodyPr>
          <a:lstStyle/>
          <a:p>
            <a:pPr algn="just" fontAlgn="base"/>
            <a:r>
              <a:rPr lang="zh-CN" altLang="en-US" sz="1690" strike="noStrike" noProof="1">
                <a:solidFill>
                  <a:srgbClr val="3E3E3E"/>
                </a:solidFill>
                <a:latin typeface="Helvetica Neue"/>
                <a:ea typeface="宋体" panose="02010600030101010101" pitchFamily="2" charset="-122"/>
                <a:cs typeface="+mn-cs"/>
              </a:rPr>
              <a:t>       </a:t>
            </a:r>
            <a:endParaRPr lang="en-US" altLang="zh-CN" sz="1690" strike="noStrike" noProof="1">
              <a:solidFill>
                <a:srgbClr val="3E3E3E"/>
              </a:solidFill>
              <a:latin typeface="Helvetica Neue"/>
            </a:endParaRPr>
          </a:p>
          <a:p>
            <a:pPr marL="457200" indent="-457200" algn="just" fontAlgn="base">
              <a:buFont typeface="Wingdings" panose="05000000000000000000" pitchFamily="2" charset="2"/>
              <a:buChar char="Ø"/>
            </a:pPr>
            <a:r>
              <a:rPr lang="zh-CN" altLang="en-US" sz="2100" strike="noStrike" noProof="1">
                <a:solidFill>
                  <a:srgbClr val="E70808"/>
                </a:solidFill>
                <a:latin typeface="楷体" panose="02010609060101010101" charset="-122"/>
                <a:ea typeface="楷体" panose="02010609060101010101" charset="-122"/>
              </a:rPr>
              <a:t>教育要坚持</a:t>
            </a:r>
            <a:r>
              <a:rPr lang="zh-CN" altLang="en-US" sz="2100" strike="noStrike" noProof="1">
                <a:solidFill>
                  <a:srgbClr val="0000FF"/>
                </a:solidFill>
                <a:latin typeface="楷体" panose="02010609060101010101" charset="-122"/>
                <a:ea typeface="楷体" panose="02010609060101010101" charset="-122"/>
              </a:rPr>
              <a:t>正确方向</a:t>
            </a:r>
            <a:r>
              <a:rPr lang="zh-CN" altLang="en-US" sz="2100" strike="noStrike" noProof="1">
                <a:solidFill>
                  <a:srgbClr val="E70808"/>
                </a:solidFill>
                <a:latin typeface="楷体" panose="02010609060101010101" charset="-122"/>
                <a:ea typeface="楷体" panose="02010609060101010101" charset="-122"/>
              </a:rPr>
              <a:t>、坚持</a:t>
            </a:r>
            <a:r>
              <a:rPr lang="zh-CN" altLang="en-US" sz="2100" strike="noStrike" noProof="1">
                <a:solidFill>
                  <a:srgbClr val="0000FF"/>
                </a:solidFill>
                <a:latin typeface="楷体" panose="02010609060101010101" charset="-122"/>
                <a:ea typeface="楷体" panose="02010609060101010101" charset="-122"/>
              </a:rPr>
              <a:t>立德树人</a:t>
            </a:r>
            <a:r>
              <a:rPr lang="zh-CN" altLang="en-US" sz="2100" strike="noStrike" noProof="1">
                <a:solidFill>
                  <a:srgbClr val="E70808"/>
                </a:solidFill>
                <a:latin typeface="楷体" panose="02010609060101010101" charset="-122"/>
                <a:ea typeface="楷体" panose="02010609060101010101" charset="-122"/>
              </a:rPr>
              <a:t>、坚持</a:t>
            </a:r>
            <a:r>
              <a:rPr lang="zh-CN" altLang="en-US" sz="2100" strike="noStrike" noProof="1">
                <a:solidFill>
                  <a:srgbClr val="0000FF"/>
                </a:solidFill>
                <a:latin typeface="楷体" panose="02010609060101010101" charset="-122"/>
                <a:ea typeface="楷体" panose="02010609060101010101" charset="-122"/>
              </a:rPr>
              <a:t>服务大局</a:t>
            </a:r>
            <a:r>
              <a:rPr lang="zh-CN" altLang="en-US" sz="2100" strike="noStrike" noProof="1">
                <a:solidFill>
                  <a:srgbClr val="E70808"/>
                </a:solidFill>
                <a:latin typeface="楷体" panose="02010609060101010101" charset="-122"/>
                <a:ea typeface="楷体" panose="02010609060101010101" charset="-122"/>
              </a:rPr>
              <a:t>、坚持</a:t>
            </a:r>
            <a:r>
              <a:rPr lang="zh-CN" altLang="en-US" sz="2100" b="1" strike="noStrike" noProof="1">
                <a:solidFill>
                  <a:srgbClr val="0000FF"/>
                </a:solidFill>
                <a:latin typeface="楷体" panose="02010609060101010101" charset="-122"/>
                <a:ea typeface="楷体" panose="02010609060101010101" charset="-122"/>
              </a:rPr>
              <a:t>改革创新</a:t>
            </a:r>
            <a:r>
              <a:rPr lang="zh-CN" altLang="en-US" sz="2100" strike="noStrike" noProof="1">
                <a:solidFill>
                  <a:srgbClr val="E70808"/>
                </a:solidFill>
                <a:latin typeface="楷体" panose="02010609060101010101" charset="-122"/>
                <a:ea typeface="楷体" panose="02010609060101010101" charset="-122"/>
              </a:rPr>
              <a:t>；</a:t>
            </a:r>
            <a:endParaRPr lang="en-US" altLang="zh-CN" sz="2100" strike="noStrike" noProof="1">
              <a:solidFill>
                <a:srgbClr val="3E3E3E"/>
              </a:solidFill>
              <a:latin typeface="楷体" panose="02010609060101010101" charset="-122"/>
              <a:ea typeface="楷体" panose="02010609060101010101" charset="-122"/>
            </a:endParaRPr>
          </a:p>
          <a:p>
            <a:pPr marL="457200" indent="-457200" algn="just" fontAlgn="base">
              <a:buFont typeface="Wingdings" panose="05000000000000000000" pitchFamily="2" charset="2"/>
              <a:buChar char="Ø"/>
            </a:pPr>
            <a:r>
              <a:rPr lang="zh-CN" altLang="en-US" sz="2100" strike="noStrike" noProof="1">
                <a:solidFill>
                  <a:srgbClr val="E70808"/>
                </a:solidFill>
                <a:latin typeface="楷体" panose="02010609060101010101" charset="-122"/>
                <a:ea typeface="楷体" panose="02010609060101010101" charset="-122"/>
              </a:rPr>
              <a:t>教育要</a:t>
            </a:r>
            <a:r>
              <a:rPr lang="zh-CN" altLang="en-US" sz="2100" b="1" strike="noStrike" noProof="1">
                <a:solidFill>
                  <a:srgbClr val="0000FF"/>
                </a:solidFill>
                <a:latin typeface="楷体" panose="02010609060101010101" charset="-122"/>
                <a:ea typeface="楷体" panose="02010609060101010101" charset="-122"/>
              </a:rPr>
              <a:t>为人民</a:t>
            </a:r>
            <a:r>
              <a:rPr lang="zh-CN" altLang="en-US" sz="2100" strike="noStrike" noProof="1">
                <a:solidFill>
                  <a:srgbClr val="E70808"/>
                </a:solidFill>
                <a:latin typeface="楷体" panose="02010609060101010101" charset="-122"/>
                <a:ea typeface="楷体" panose="02010609060101010101" charset="-122"/>
              </a:rPr>
              <a:t>服务、</a:t>
            </a:r>
            <a:r>
              <a:rPr lang="zh-CN" altLang="en-US" sz="2100" b="1" strike="noStrike" noProof="1">
                <a:solidFill>
                  <a:srgbClr val="0000FF"/>
                </a:solidFill>
                <a:latin typeface="楷体" panose="02010609060101010101" charset="-122"/>
                <a:ea typeface="楷体" panose="02010609060101010101" charset="-122"/>
              </a:rPr>
              <a:t>为中国共产党治国理政</a:t>
            </a:r>
            <a:r>
              <a:rPr lang="zh-CN" altLang="en-US" sz="2100" strike="noStrike" noProof="1">
                <a:solidFill>
                  <a:srgbClr val="E70808"/>
                </a:solidFill>
                <a:latin typeface="楷体" panose="02010609060101010101" charset="-122"/>
                <a:ea typeface="楷体" panose="02010609060101010101" charset="-122"/>
              </a:rPr>
              <a:t>服务、</a:t>
            </a:r>
            <a:r>
              <a:rPr lang="zh-CN" altLang="en-US" sz="2100" b="1" strike="noStrike" noProof="1">
                <a:solidFill>
                  <a:srgbClr val="0000FF"/>
                </a:solidFill>
                <a:latin typeface="楷体" panose="02010609060101010101" charset="-122"/>
                <a:ea typeface="楷体" panose="02010609060101010101" charset="-122"/>
              </a:rPr>
              <a:t>为巩固和发展中国特色社会主义制度</a:t>
            </a:r>
            <a:r>
              <a:rPr lang="zh-CN" altLang="en-US" sz="2100" strike="noStrike" noProof="1">
                <a:solidFill>
                  <a:srgbClr val="E70808"/>
                </a:solidFill>
                <a:latin typeface="楷体" panose="02010609060101010101" charset="-122"/>
                <a:ea typeface="楷体" panose="02010609060101010101" charset="-122"/>
              </a:rPr>
              <a:t>服务、</a:t>
            </a:r>
            <a:r>
              <a:rPr lang="zh-CN" altLang="en-US" sz="2100" b="1" strike="noStrike" noProof="1">
                <a:solidFill>
                  <a:srgbClr val="0000FF"/>
                </a:solidFill>
                <a:latin typeface="楷体" panose="02010609060101010101" charset="-122"/>
                <a:ea typeface="楷体" panose="02010609060101010101" charset="-122"/>
              </a:rPr>
              <a:t>为改革开放和社会主义现代化建设</a:t>
            </a:r>
            <a:r>
              <a:rPr lang="zh-CN" altLang="en-US" sz="2100" strike="noStrike" noProof="1">
                <a:solidFill>
                  <a:srgbClr val="E70808"/>
                </a:solidFill>
                <a:latin typeface="楷体" panose="02010609060101010101" charset="-122"/>
                <a:ea typeface="楷体" panose="02010609060101010101" charset="-122"/>
              </a:rPr>
              <a:t>服务；</a:t>
            </a:r>
            <a:endParaRPr lang="en-US" altLang="zh-CN" sz="2100" strike="noStrike" noProof="1">
              <a:solidFill>
                <a:srgbClr val="3E3E3E"/>
              </a:solidFill>
              <a:latin typeface="楷体" panose="02010609060101010101" charset="-122"/>
              <a:ea typeface="楷体" panose="02010609060101010101" charset="-122"/>
            </a:endParaRPr>
          </a:p>
          <a:p>
            <a:pPr marL="457200" indent="-457200" algn="just" fontAlgn="base">
              <a:buFont typeface="Wingdings" panose="05000000000000000000" pitchFamily="2" charset="2"/>
              <a:buChar char="Ø"/>
            </a:pPr>
            <a:r>
              <a:rPr lang="zh-CN" altLang="en-US" sz="2100" b="1" strike="noStrike" noProof="1">
                <a:solidFill>
                  <a:srgbClr val="E70808"/>
                </a:solidFill>
                <a:latin typeface="楷体" panose="02010609060101010101" charset="-122"/>
                <a:ea typeface="楷体" panose="02010609060101010101" charset="-122"/>
              </a:rPr>
              <a:t>要引导学生正确</a:t>
            </a:r>
            <a:r>
              <a:rPr lang="zh-CN" altLang="en-US" sz="2100" b="1" strike="noStrike" noProof="1">
                <a:solidFill>
                  <a:srgbClr val="0000FF"/>
                </a:solidFill>
                <a:latin typeface="楷体" panose="02010609060101010101" charset="-122"/>
                <a:ea typeface="楷体" panose="02010609060101010101" charset="-122"/>
              </a:rPr>
              <a:t>认识世界和中国发展大势</a:t>
            </a:r>
            <a:r>
              <a:rPr lang="zh-CN" altLang="en-US" sz="2100" b="1" strike="noStrike" noProof="1">
                <a:solidFill>
                  <a:srgbClr val="E70808"/>
                </a:solidFill>
                <a:latin typeface="楷体" panose="02010609060101010101" charset="-122"/>
                <a:ea typeface="楷体" panose="02010609060101010101" charset="-122"/>
              </a:rPr>
              <a:t>，正确</a:t>
            </a:r>
            <a:r>
              <a:rPr lang="zh-CN" altLang="en-US" sz="2100" b="1" strike="noStrike" noProof="1">
                <a:solidFill>
                  <a:srgbClr val="0000FF"/>
                </a:solidFill>
                <a:latin typeface="楷体" panose="02010609060101010101" charset="-122"/>
                <a:ea typeface="楷体" panose="02010609060101010101" charset="-122"/>
              </a:rPr>
              <a:t>认识中国特色和国际比较</a:t>
            </a:r>
            <a:r>
              <a:rPr lang="zh-CN" altLang="en-US" sz="2100" b="1" strike="noStrike" noProof="1">
                <a:solidFill>
                  <a:srgbClr val="E70808"/>
                </a:solidFill>
                <a:latin typeface="楷体" panose="02010609060101010101" charset="-122"/>
                <a:ea typeface="楷体" panose="02010609060101010101" charset="-122"/>
              </a:rPr>
              <a:t>，正确</a:t>
            </a:r>
            <a:r>
              <a:rPr lang="zh-CN" altLang="en-US" sz="2100" b="1" strike="noStrike" noProof="1">
                <a:solidFill>
                  <a:srgbClr val="0000FF"/>
                </a:solidFill>
                <a:latin typeface="楷体" panose="02010609060101010101" charset="-122"/>
                <a:ea typeface="楷体" panose="02010609060101010101" charset="-122"/>
              </a:rPr>
              <a:t>认识时代责任和历史使命</a:t>
            </a:r>
            <a:r>
              <a:rPr lang="zh-CN" altLang="en-US" sz="2100" b="1" strike="noStrike" noProof="1">
                <a:solidFill>
                  <a:srgbClr val="E70808"/>
                </a:solidFill>
                <a:latin typeface="楷体" panose="02010609060101010101" charset="-122"/>
                <a:ea typeface="楷体" panose="02010609060101010101" charset="-122"/>
              </a:rPr>
              <a:t>，正确</a:t>
            </a:r>
            <a:r>
              <a:rPr lang="zh-CN" altLang="en-US" sz="2100" b="1" strike="noStrike" noProof="1">
                <a:solidFill>
                  <a:srgbClr val="0000FF"/>
                </a:solidFill>
                <a:latin typeface="楷体" panose="02010609060101010101" charset="-122"/>
                <a:ea typeface="楷体" panose="02010609060101010101" charset="-122"/>
              </a:rPr>
              <a:t>认识远大抱负和脚踏实地</a:t>
            </a:r>
            <a:r>
              <a:rPr lang="zh-CN" altLang="en-US" sz="2100" b="1" strike="noStrike" noProof="1">
                <a:solidFill>
                  <a:srgbClr val="E70808"/>
                </a:solidFill>
                <a:latin typeface="楷体" panose="02010609060101010101" charset="-122"/>
                <a:ea typeface="楷体" panose="02010609060101010101" charset="-122"/>
              </a:rPr>
              <a:t>。</a:t>
            </a:r>
            <a:endParaRPr lang="en-US" altLang="zh-CN" sz="2100" strike="noStrike" noProof="1">
              <a:solidFill>
                <a:srgbClr val="3E3E3E"/>
              </a:solidFill>
              <a:latin typeface="楷体" panose="02010609060101010101" charset="-122"/>
              <a:ea typeface="楷体" panose="02010609060101010101" charset="-122"/>
            </a:endParaRPr>
          </a:p>
          <a:p>
            <a:pPr algn="just" fontAlgn="base"/>
            <a:r>
              <a:rPr lang="en-US" altLang="zh-CN" sz="2100" strike="noStrike" noProof="1">
                <a:solidFill>
                  <a:schemeClr val="bg1"/>
                </a:solidFill>
                <a:latin typeface="楷体" panose="02010609060101010101" charset="-122"/>
                <a:ea typeface="楷体" panose="02010609060101010101" charset="-122"/>
              </a:rPr>
              <a:t>   </a:t>
            </a:r>
            <a:r>
              <a:rPr lang="zh-CN" altLang="en-US" sz="2100" b="1" strike="noStrike" noProof="1">
                <a:solidFill>
                  <a:schemeClr val="tx1"/>
                </a:solidFill>
                <a:latin typeface="楷体" panose="02010609060101010101" charset="-122"/>
                <a:ea typeface="楷体" panose="02010609060101010101" charset="-122"/>
              </a:rPr>
              <a:t>高考命题工作，一定把总书记提出的“四个坚持”和“四个服务”作为的基本遵循，把握好人才培养和人才选拔规律，使其贯穿于高考全过程，全面提升高考的育人功能和导向作用。</a:t>
            </a:r>
          </a:p>
          <a:p>
            <a:pPr algn="just" fontAlgn="base"/>
            <a:r>
              <a:rPr lang="en-US" altLang="en-US" sz="2100" b="1" dirty="0">
                <a:latin typeface="微软雅黑" panose="020B0503020204020204" charset="-122"/>
                <a:ea typeface="微软雅黑" panose="020B0503020204020204" charset="-122"/>
                <a:sym typeface="+mn-ea"/>
              </a:rPr>
              <a:t> </a:t>
            </a:r>
            <a:r>
              <a:rPr lang="en-US" altLang="en-US" sz="2100" b="1" dirty="0">
                <a:latin typeface="楷体" panose="02010609060101010101" charset="-122"/>
                <a:ea typeface="楷体" panose="02010609060101010101" charset="-122"/>
                <a:sym typeface="+mn-ea"/>
              </a:rPr>
              <a:t>（</a:t>
            </a:r>
            <a:r>
              <a:rPr lang="en-US" altLang="en-US" sz="2100" b="1" dirty="0" err="1">
                <a:latin typeface="楷体" panose="02010609060101010101" charset="-122"/>
                <a:ea typeface="楷体" panose="02010609060101010101" charset="-122"/>
                <a:sym typeface="+mn-ea"/>
              </a:rPr>
              <a:t>姜钢、刘桔《牢记立德树人使命</a:t>
            </a:r>
            <a:r>
              <a:rPr lang="en-US" altLang="en-US" sz="2100" b="1" dirty="0">
                <a:latin typeface="楷体" panose="02010609060101010101" charset="-122"/>
                <a:ea typeface="楷体" panose="02010609060101010101" charset="-122"/>
                <a:sym typeface="+mn-ea"/>
              </a:rPr>
              <a:t>　</a:t>
            </a:r>
            <a:r>
              <a:rPr lang="en-US" altLang="en-US" sz="2100" b="1" dirty="0" err="1">
                <a:latin typeface="楷体" panose="02010609060101010101" charset="-122"/>
                <a:ea typeface="楷体" panose="02010609060101010101" charset="-122"/>
                <a:sym typeface="+mn-ea"/>
              </a:rPr>
              <a:t>写好教育考试奋进之笔</a:t>
            </a:r>
            <a:r>
              <a:rPr lang="en-US" altLang="en-US" sz="2100" b="1" dirty="0">
                <a:latin typeface="楷体" panose="02010609060101010101" charset="-122"/>
                <a:ea typeface="楷体" panose="02010609060101010101" charset="-122"/>
                <a:sym typeface="+mn-ea"/>
              </a:rPr>
              <a:t>》）</a:t>
            </a:r>
            <a:endParaRPr lang="zh-CN" altLang="en-US" sz="2100" strike="noStrike" noProof="1">
              <a:solidFill>
                <a:srgbClr val="3E3E3E"/>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3" cstate="print"/>
          <a:stretch>
            <a:fillRect/>
          </a:stretch>
        </p:blipFill>
        <p:spPr>
          <a:xfrm>
            <a:off x="302381" y="179748"/>
            <a:ext cx="1023657" cy="1090905"/>
          </a:xfrm>
          <a:prstGeom prst="ellipse">
            <a:avLst/>
          </a:prstGeom>
          <a:ln>
            <a:noFill/>
          </a:ln>
          <a:effectLst>
            <a:softEdge rad="112500"/>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char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5751" y="836295"/>
            <a:ext cx="8711804" cy="3276600"/>
          </a:xfrm>
          <a:prstGeom prst="rect">
            <a:avLst/>
          </a:prstGeom>
          <a:noFill/>
        </p:spPr>
        <p:txBody>
          <a:bodyPr wrap="square">
            <a:spAutoFit/>
          </a:bodyPr>
          <a:lstStyle/>
          <a:p>
            <a:pPr marL="457200" marR="0" indent="-457200" defTabSz="914400">
              <a:lnSpc>
                <a:spcPct val="150000"/>
              </a:lnSpc>
              <a:buClrTx/>
              <a:buSzTx/>
              <a:buFont typeface="Wingdings" panose="05000000000000000000" charset="0"/>
              <a:buChar char="p"/>
              <a:defRPr/>
            </a:pPr>
            <a:r>
              <a:rPr kumimoji="0" lang="zh-CN" altLang="en-US" sz="3000" b="1" kern="1200" cap="none" spc="0" normalizeH="0" baseline="0" noProof="1">
                <a:solidFill>
                  <a:srgbClr val="FF0000"/>
                </a:solidFill>
                <a:latin typeface="微软雅黑" panose="020B0503020204020204" charset="-122"/>
                <a:ea typeface="微软雅黑" panose="020B0503020204020204" charset="-122"/>
                <a:cs typeface="+mn-cs"/>
              </a:rPr>
              <a:t>方针政策层面</a:t>
            </a:r>
            <a:endParaRPr kumimoji="0" lang="zh-CN" altLang="en-US" sz="3000" b="1" kern="1200" cap="none" spc="0" normalizeH="0" baseline="0" noProof="1">
              <a:latin typeface="微软雅黑" panose="020B0503020204020204" charset="-122"/>
              <a:ea typeface="微软雅黑" panose="020B0503020204020204" charset="-122"/>
              <a:cs typeface="+mn-cs"/>
            </a:endParaRPr>
          </a:p>
          <a:p>
            <a:pPr marL="457200" marR="0" indent="-457200" defTabSz="914400">
              <a:lnSpc>
                <a:spcPct val="150000"/>
              </a:lnSpc>
              <a:buClrTx/>
              <a:buSzTx/>
              <a:buFont typeface="Wingdings" panose="05000000000000000000" charset="0"/>
              <a:buChar char="p"/>
              <a:defRPr/>
            </a:pPr>
            <a:r>
              <a:rPr kumimoji="0" lang="zh-CN" altLang="en-US" sz="1800" b="1" kern="1200" cap="none" spc="0" normalizeH="0" baseline="0" noProof="1">
                <a:latin typeface="微软雅黑" panose="020B0503020204020204" charset="-122"/>
                <a:ea typeface="微软雅黑" panose="020B0503020204020204" charset="-122"/>
                <a:cs typeface="+mn-cs"/>
              </a:rPr>
              <a:t>党的十八大之后，国家层面的各类综合改革向纵深推进，基础教育领域改革尤其是课程改革、考试招生制度改革进入到全面实施阶段。</a:t>
            </a:r>
            <a:endPar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L="457200" marR="0" indent="-457200" defTabSz="914400">
              <a:lnSpc>
                <a:spcPct val="150000"/>
              </a:lnSpc>
              <a:buClrTx/>
              <a:buSzTx/>
              <a:buFont typeface="Wingdings" panose="05000000000000000000" charset="0"/>
              <a:buChar char="p"/>
              <a:defRPr/>
            </a:pPr>
            <a:r>
              <a:rPr kumimoji="0" lang="en-US" altLang="en-US" sz="1800" b="1" kern="1200" cap="none" spc="0" normalizeH="0" baseline="0" noProof="1">
                <a:latin typeface="微软雅黑" panose="020B0503020204020204" charset="-122"/>
                <a:ea typeface="微软雅黑" panose="020B0503020204020204" charset="-122"/>
                <a:cs typeface="+mn-cs"/>
                <a:sym typeface="+mn-ea"/>
              </a:rPr>
              <a:t>党的十八大提出把</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mn-ea"/>
              </a:rPr>
              <a:t>立德树人</a:t>
            </a:r>
            <a:r>
              <a:rPr kumimoji="0" lang="en-US" altLang="en-US" sz="1800" b="1" kern="1200" cap="none" spc="0" normalizeH="0" baseline="0" noProof="1">
                <a:latin typeface="微软雅黑" panose="020B0503020204020204" charset="-122"/>
                <a:ea typeface="微软雅黑" panose="020B0503020204020204" charset="-122"/>
                <a:cs typeface="+mn-cs"/>
                <a:sym typeface="+mn-ea"/>
              </a:rPr>
              <a:t>作为教育的根本任务。</a:t>
            </a:r>
          </a:p>
          <a:p>
            <a:pPr marL="457200" marR="0" indent="-457200" defTabSz="914400">
              <a:lnSpc>
                <a:spcPct val="150000"/>
              </a:lnSpc>
              <a:buClrTx/>
              <a:buSzTx/>
              <a:buFont typeface="Wingdings" panose="05000000000000000000" charset="0"/>
              <a:buChar char="p"/>
              <a:defRPr/>
            </a:pPr>
            <a:r>
              <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rPr>
              <a:t>党的十九大提出：</a:t>
            </a:r>
            <a:r>
              <a:rPr kumimoji="0" lang="en-US" altLang="zh-CN" sz="1800" b="1" kern="1200" cap="none" spc="0" normalizeH="0" baseline="0" noProof="1">
                <a:latin typeface="微软雅黑" panose="020B0503020204020204" charset="-122"/>
                <a:ea typeface="微软雅黑" panose="020B0503020204020204" charset="-122"/>
                <a:cs typeface="Arial" panose="020B0604020202020204" pitchFamily="34" charset="0"/>
              </a:rPr>
              <a:t>“</a:t>
            </a:r>
            <a:r>
              <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rPr>
              <a:t>要全面贯彻党的教育方针，落实</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rPr>
              <a:t>立德树人</a:t>
            </a:r>
            <a:r>
              <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rPr>
              <a:t>根本任务，发展</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rPr>
              <a:t>素质教育</a:t>
            </a:r>
            <a:r>
              <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rPr>
              <a:t>，推进教育公平，培养德智体美全面发展的社会主义建设者和接班人。</a:t>
            </a:r>
            <a:r>
              <a:rPr kumimoji="0" lang="en-US" altLang="zh-CN" sz="1800" b="1" kern="1200" cap="none" spc="0" normalizeH="0" baseline="0" noProof="1">
                <a:latin typeface="微软雅黑" panose="020B0503020204020204" charset="-122"/>
                <a:ea typeface="微软雅黑" panose="020B0503020204020204" charset="-122"/>
                <a:cs typeface="Arial" panose="020B0604020202020204" pitchFamily="34" charset="0"/>
              </a:rPr>
              <a:t>”</a:t>
            </a:r>
            <a:endPar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R="0" defTabSz="914400">
              <a:lnSpc>
                <a:spcPct val="150000"/>
              </a:lnSpc>
              <a:buClrTx/>
              <a:buSzTx/>
              <a:buFont typeface="Arial" panose="020B0604020202020204" pitchFamily="34" charset="0"/>
              <a:buNone/>
              <a:defRPr/>
            </a:pPr>
            <a:endPar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
        <p:nvSpPr>
          <p:cNvPr id="100" name="文本框 99"/>
          <p:cNvSpPr txBox="1"/>
          <p:nvPr/>
        </p:nvSpPr>
        <p:spPr>
          <a:xfrm>
            <a:off x="1513285" y="3992166"/>
            <a:ext cx="5105400" cy="654685"/>
          </a:xfrm>
          <a:prstGeom prst="rect">
            <a:avLst/>
          </a:prstGeom>
          <a:noFill/>
          <a:ln w="9525">
            <a:noFill/>
          </a:ln>
        </p:spPr>
        <p:txBody>
          <a:bodyPr>
            <a:spAutoFit/>
          </a:bodyPr>
          <a:lstStyle/>
          <a:p>
            <a:pPr marR="0" algn="ctr" defTabSz="914400">
              <a:lnSpc>
                <a:spcPct val="130000"/>
              </a:lnSpc>
              <a:buClrTx/>
              <a:buSzTx/>
              <a:buFont typeface="Arial" panose="020B0604020202020204" pitchFamily="34" charset="0"/>
              <a:buNone/>
              <a:defRPr/>
            </a:pPr>
            <a:r>
              <a:rPr kumimoji="0" lang="zh-CN" sz="1800" b="1" kern="1200" cap="none" spc="0" normalizeH="0" baseline="0" noProof="1">
                <a:solidFill>
                  <a:srgbClr val="FF0000"/>
                </a:solidFill>
                <a:latin typeface="微软雅黑" panose="020B0503020204020204" charset="-122"/>
                <a:ea typeface="楷体_GB2312"/>
                <a:cs typeface="微软雅黑" panose="020B0503020204020204" charset="-122"/>
              </a:rPr>
              <a:t>精准落实立德树人</a:t>
            </a:r>
            <a:r>
              <a:rPr kumimoji="0" lang="en-US" sz="1800" b="1" kern="1200" cap="none" spc="0" normalizeH="0" baseline="0" noProof="1">
                <a:solidFill>
                  <a:srgbClr val="FF0000"/>
                </a:solidFill>
                <a:latin typeface="微软雅黑" panose="020B0503020204020204" charset="-122"/>
                <a:ea typeface="楷体_GB2312"/>
                <a:cs typeface="微软雅黑" panose="020B0503020204020204" charset="-122"/>
              </a:rPr>
              <a:t>  </a:t>
            </a:r>
            <a:r>
              <a:rPr kumimoji="0" lang="zh-CN" sz="1800" b="1" kern="1200" cap="none" spc="0" normalizeH="0" baseline="0" noProof="1">
                <a:solidFill>
                  <a:srgbClr val="FF0000"/>
                </a:solidFill>
                <a:latin typeface="微软雅黑" panose="020B0503020204020204" charset="-122"/>
                <a:ea typeface="楷体_GB2312"/>
                <a:cs typeface="微软雅黑" panose="020B0503020204020204" charset="-122"/>
              </a:rPr>
              <a:t>大力助推素质教育</a:t>
            </a:r>
            <a:endParaRPr kumimoji="0" lang="zh-CN" sz="790" kern="1200" cap="none" spc="0" normalizeH="0" baseline="0" noProof="1">
              <a:latin typeface="Arial" panose="020B0604020202020204" pitchFamily="34" charset="0"/>
              <a:ea typeface="楷体_GB2312"/>
              <a:cs typeface="+mn-cs"/>
            </a:endParaRPr>
          </a:p>
          <a:p>
            <a:pPr marR="0" algn="ctr" defTabSz="914400">
              <a:lnSpc>
                <a:spcPct val="130000"/>
              </a:lnSpc>
              <a:buClrTx/>
              <a:buSzTx/>
              <a:buFont typeface="Arial" panose="020B0604020202020204" pitchFamily="34" charset="0"/>
              <a:buNone/>
              <a:defRPr/>
            </a:pPr>
            <a:r>
              <a:rPr kumimoji="0" lang="zh-CN" sz="1015" b="1" kern="1200" cap="none" spc="0" normalizeH="0" baseline="0" noProof="1">
                <a:latin typeface="Arial" panose="020B0604020202020204" pitchFamily="34" charset="0"/>
                <a:ea typeface="宋体" panose="02010600030101010101" pitchFamily="2" charset="-122"/>
                <a:cs typeface="+mn-cs"/>
              </a:rPr>
              <a:t>教育部考试中心</a:t>
            </a:r>
            <a:endParaRPr kumimoji="0" lang="zh-CN" altLang="en-US" sz="1015" b="1" kern="1200" cap="none" spc="0" normalizeH="0" baseline="0" noProof="1">
              <a:latin typeface="Arial" panose="020B0604020202020204" pitchFamily="34" charset="0"/>
              <a:ea typeface="宋体" panose="02010600030101010101" pitchFamily="2" charset="-122"/>
              <a:cs typeface="+mn-cs"/>
            </a:endParaRPr>
          </a:p>
        </p:txBody>
      </p:sp>
      <p:sp>
        <p:nvSpPr>
          <p:cNvPr id="177153" name="标题 1"/>
          <p:cNvSpPr>
            <a:spLocks noGrp="1"/>
          </p:cNvSpPr>
          <p:nvPr>
            <p:ph type="title"/>
          </p:nvPr>
        </p:nvSpPr>
        <p:spPr>
          <a:xfrm>
            <a:off x="397669" y="212884"/>
            <a:ext cx="3719513" cy="623411"/>
          </a:xfrm>
          <a:solidFill>
            <a:srgbClr val="FFFF00"/>
          </a:solidFill>
        </p:spPr>
        <p:txBody>
          <a:bodyPr anchor="ctr">
            <a:normAutofit/>
          </a:bodyPr>
          <a:lstStyle/>
          <a:p>
            <a:r>
              <a:rPr lang="zh-CN" altLang="en-US" b="1" dirty="0">
                <a:solidFill>
                  <a:srgbClr val="C00000"/>
                </a:solidFill>
                <a:latin typeface="黑体" panose="02010609060101010101" pitchFamily="49" charset="-122"/>
                <a:ea typeface="黑体" panose="02010609060101010101" pitchFamily="49" charset="-122"/>
              </a:rPr>
              <a:t>明方向之顶层设计</a:t>
            </a:r>
          </a:p>
        </p:txBody>
      </p:sp>
    </p:spTree>
    <p:custDataLst>
      <p:tags r:id="rId1"/>
    </p:custDataLst>
  </p:cSld>
  <p:clrMapOvr>
    <a:masterClrMapping/>
  </p:clrMapOvr>
  <p:transition>
    <p:cu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580" y="117475"/>
            <a:ext cx="8721725" cy="4939030"/>
          </a:xfrm>
          <a:prstGeom prst="rect">
            <a:avLst/>
          </a:prstGeom>
          <a:noFill/>
        </p:spPr>
        <p:txBody>
          <a:bodyPr wrap="square">
            <a:spAutoFit/>
          </a:bodyPr>
          <a:lstStyle/>
          <a:p>
            <a:pPr marL="457200" marR="0" indent="-457200" defTabSz="914400">
              <a:lnSpc>
                <a:spcPct val="150000"/>
              </a:lnSpc>
              <a:buClrTx/>
              <a:buSzTx/>
              <a:buFont typeface="Wingdings" panose="05000000000000000000" charset="0"/>
              <a:buChar char="p"/>
              <a:defRPr/>
            </a:pPr>
            <a:r>
              <a:rPr kumimoji="0" lang="zh-CN" altLang="en-US" sz="3000" b="1" kern="1200" cap="none" spc="0" normalizeH="0" baseline="0" noProof="1">
                <a:solidFill>
                  <a:srgbClr val="FF0000"/>
                </a:solidFill>
                <a:latin typeface="微软雅黑" panose="020B0503020204020204" charset="-122"/>
                <a:ea typeface="微软雅黑" panose="020B0503020204020204" charset="-122"/>
                <a:cs typeface="+mn-cs"/>
              </a:rPr>
              <a:t>制度措施层面</a:t>
            </a:r>
            <a:endParaRPr kumimoji="0" lang="zh-CN" altLang="en-US" sz="3000" b="1" kern="1200" cap="none" spc="0" normalizeH="0" baseline="0" noProof="1">
              <a:latin typeface="微软雅黑" panose="020B0503020204020204" charset="-122"/>
              <a:ea typeface="微软雅黑" panose="020B0503020204020204" charset="-122"/>
              <a:cs typeface="+mn-cs"/>
            </a:endParaRPr>
          </a:p>
          <a:p>
            <a:pPr marL="457200" marR="0" indent="-457200" defTabSz="914400">
              <a:lnSpc>
                <a:spcPct val="150000"/>
              </a:lnSpc>
              <a:buClrTx/>
              <a:buSzTx/>
              <a:buFont typeface="Wingdings" panose="05000000000000000000" charset="0"/>
              <a:buChar char="p"/>
              <a:defRPr/>
            </a:pPr>
            <a:r>
              <a:rPr kumimoji="0" lang="zh-CN" altLang="en-US" sz="18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sym typeface="Arial" panose="020B0604020202020204" pitchFamily="34" charset="0"/>
              </a:rPr>
              <a:t>【考试】</a:t>
            </a:r>
            <a:r>
              <a:rPr kumimoji="0" lang="zh-CN" altLang="en-US" sz="1800"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2014年9月3日</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，国务院印发《关于深化考试招生制度改革的实施意见》，提出</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分类考试</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综合评价、多元录取</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的总体思路。考试招生改革为基础教育改革的进一步深化寻找突破口，客观上对基础教育课程改革起到了倒逼作用（</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以考改促课改</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a:t>
            </a:r>
            <a:endParaRPr kumimoji="0" lang="zh-CN" altLang="en-US" sz="18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n-cs"/>
              <a:sym typeface="+mn-ea"/>
            </a:endParaRPr>
          </a:p>
          <a:p>
            <a:pPr marL="457200" marR="0" indent="-457200" defTabSz="914400">
              <a:lnSpc>
                <a:spcPct val="150000"/>
              </a:lnSpc>
              <a:buClrTx/>
              <a:buSzTx/>
              <a:buFont typeface="Wingdings" panose="05000000000000000000" charset="0"/>
              <a:buChar char="p"/>
              <a:defRPr/>
            </a:pPr>
            <a:r>
              <a:rPr kumimoji="0" lang="zh-CN" altLang="en-US" sz="18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【课程】</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rPr>
              <a:t>2014年</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3月，教育部印发</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mn-cs"/>
                <a:sym typeface="+mn-ea"/>
              </a:rPr>
              <a:t>《关于全面深化课程改革落实立德树人根本任务的意见》</a:t>
            </a:r>
            <a:r>
              <a:rPr kumimoji="0" lang="zh-CN" altLang="en-US" sz="1800" b="1" kern="1200" cap="none" spc="0" normalizeH="0" baseline="0" noProof="1">
                <a:latin typeface="微软雅黑" panose="020B0503020204020204" charset="-122"/>
                <a:ea typeface="微软雅黑" panose="020B0503020204020204" charset="-122"/>
                <a:cs typeface="+mn-cs"/>
                <a:sym typeface="+mn-ea"/>
              </a:rPr>
              <a:t>，提出要加快“核心素养体系”建设；启动</a:t>
            </a:r>
            <a:r>
              <a:rPr kumimoji="0" lang="en-US" altLang="zh-CN" sz="1800" b="1" kern="1200" cap="none" spc="0" normalizeH="0" baseline="0" noProof="1">
                <a:latin typeface="微软雅黑" panose="020B0503020204020204" charset="-122"/>
                <a:ea typeface="微软雅黑" panose="020B0503020204020204" charset="-122"/>
                <a:cs typeface="+mn-cs"/>
                <a:sym typeface="+mn-ea"/>
              </a:rPr>
              <a:t>“</a:t>
            </a:r>
            <a:r>
              <a:rPr kumimoji="0" lang="zh-CN" altLang="en-US" sz="1800" b="1" kern="1200" cap="none" spc="0" normalizeH="0" baseline="0" noProof="1">
                <a:latin typeface="微软雅黑" panose="020B0503020204020204" charset="-122"/>
                <a:ea typeface="微软雅黑" panose="020B0503020204020204" charset="-122"/>
                <a:cs typeface="+mn-cs"/>
                <a:sym typeface="+mn-ea"/>
              </a:rPr>
              <a:t>中国学生发展核心素养框架</a:t>
            </a:r>
            <a:r>
              <a:rPr kumimoji="0" lang="en-US" altLang="zh-CN" sz="1800" b="1" kern="1200" cap="none" spc="0" normalizeH="0" baseline="0" noProof="1">
                <a:latin typeface="微软雅黑" panose="020B0503020204020204" charset="-122"/>
                <a:ea typeface="微软雅黑" panose="020B0503020204020204" charset="-122"/>
                <a:cs typeface="+mn-cs"/>
                <a:sym typeface="+mn-ea"/>
              </a:rPr>
              <a:t>”</a:t>
            </a:r>
            <a:r>
              <a:rPr kumimoji="0" lang="zh-CN" altLang="en-US" sz="1800" b="1" kern="1200" cap="none" spc="0" normalizeH="0" baseline="0" noProof="1">
                <a:latin typeface="微软雅黑" panose="020B0503020204020204" charset="-122"/>
                <a:ea typeface="微软雅黑" panose="020B0503020204020204" charset="-122"/>
                <a:cs typeface="+mn-cs"/>
                <a:sym typeface="+mn-ea"/>
              </a:rPr>
              <a:t>研制，</a:t>
            </a:r>
            <a:r>
              <a:rPr kumimoji="0" lang="en-US" altLang="zh-CN" sz="1800" b="1" kern="1200" cap="none" spc="0" normalizeH="0" baseline="0" noProof="1">
                <a:latin typeface="微软雅黑" panose="020B0503020204020204" charset="-122"/>
                <a:ea typeface="微软雅黑" panose="020B0503020204020204" charset="-122"/>
                <a:cs typeface="+mn-cs"/>
                <a:sym typeface="+mn-ea"/>
              </a:rPr>
              <a:t>2016</a:t>
            </a:r>
            <a:r>
              <a:rPr kumimoji="0" lang="zh-CN" altLang="en-US" sz="1800" b="1" kern="1200" cap="none" spc="0" normalizeH="0" baseline="0" noProof="1">
                <a:latin typeface="微软雅黑" panose="020B0503020204020204" charset="-122"/>
                <a:ea typeface="微软雅黑" panose="020B0503020204020204" charset="-122"/>
                <a:cs typeface="+mn-cs"/>
                <a:sym typeface="+mn-ea"/>
              </a:rPr>
              <a:t>年</a:t>
            </a:r>
            <a:r>
              <a:rPr kumimoji="0" lang="en-US" altLang="zh-CN" sz="1800" b="1" kern="1200" cap="none" spc="0" normalizeH="0" baseline="0" noProof="1">
                <a:latin typeface="微软雅黑" panose="020B0503020204020204" charset="-122"/>
                <a:ea typeface="微软雅黑" panose="020B0503020204020204" charset="-122"/>
                <a:cs typeface="+mn-cs"/>
                <a:sym typeface="+mn-ea"/>
              </a:rPr>
              <a:t>9</a:t>
            </a:r>
            <a:r>
              <a:rPr kumimoji="0" lang="zh-CN" altLang="en-US" sz="1800" b="1" kern="1200" cap="none" spc="0" normalizeH="0" baseline="0" noProof="1">
                <a:latin typeface="微软雅黑" panose="020B0503020204020204" charset="-122"/>
                <a:ea typeface="微软雅黑" panose="020B0503020204020204" charset="-122"/>
                <a:cs typeface="+mn-cs"/>
                <a:sym typeface="+mn-ea"/>
              </a:rPr>
              <a:t>月，课题组在北京发布研制成果。</a:t>
            </a:r>
            <a:r>
              <a:rPr kumimoji="0" lang="zh-CN" altLang="en-US" sz="1800"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2017年12月</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，教育部正式颁布</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mn-cs"/>
                <a:sym typeface="+mn-ea"/>
              </a:rPr>
              <a:t>《普通高中课程方案》</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和普通高中各学科</a:t>
            </a:r>
            <a:r>
              <a:rPr kumimoji="0" lang="zh-CN" altLang="en-US" sz="1800" b="1" kern="1200" cap="none" spc="0" normalizeH="0" baseline="0" noProof="1">
                <a:solidFill>
                  <a:srgbClr val="FF0000"/>
                </a:solidFill>
                <a:latin typeface="微软雅黑" panose="020B0503020204020204" charset="-122"/>
                <a:ea typeface="微软雅黑" panose="020B0503020204020204" charset="-122"/>
                <a:cs typeface="+mn-cs"/>
                <a:sym typeface="+mn-ea"/>
              </a:rPr>
              <a:t>课程标准</a:t>
            </a:r>
            <a:r>
              <a:rPr kumimoji="0" lang="zh-CN" altLang="en-US" sz="1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a:t>
            </a:r>
            <a:endParaRPr kumimoji="0" lang="zh-CN" altLang="en-US" sz="18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n-cs"/>
              <a:sym typeface="+mn-ea"/>
            </a:endParaRPr>
          </a:p>
          <a:p>
            <a:pPr marL="457200" marR="0" indent="-457200" defTabSz="914400">
              <a:lnSpc>
                <a:spcPct val="150000"/>
              </a:lnSpc>
              <a:buClrTx/>
              <a:buSzTx/>
              <a:buFont typeface="Wingdings" panose="05000000000000000000" charset="0"/>
              <a:buChar char="p"/>
              <a:defRPr/>
            </a:pPr>
            <a:r>
              <a:rPr kumimoji="0" lang="zh-CN" altLang="en-US" sz="18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sym typeface="+mn-ea"/>
              </a:rPr>
              <a:t>【教材】</a:t>
            </a:r>
            <a:r>
              <a:rPr kumimoji="0" lang="en-US" altLang="zh-CN" sz="1800" b="1" kern="1200" cap="none" spc="0" normalizeH="0" baseline="0" noProof="1">
                <a:latin typeface="微软雅黑" panose="020B0503020204020204" charset="-122"/>
                <a:ea typeface="微软雅黑" panose="020B0503020204020204" charset="-122"/>
                <a:cs typeface="+mn-cs"/>
                <a:sym typeface="+mn-ea"/>
              </a:rPr>
              <a:t>2017</a:t>
            </a:r>
            <a:r>
              <a:rPr kumimoji="0" lang="zh-CN" altLang="en-US" sz="1800" b="1" kern="1200" cap="none" spc="0" normalizeH="0" baseline="0" noProof="1">
                <a:latin typeface="微软雅黑" panose="020B0503020204020204" charset="-122"/>
                <a:ea typeface="微软雅黑" panose="020B0503020204020204" charset="-122"/>
                <a:cs typeface="+mn-cs"/>
                <a:sym typeface="+mn-ea"/>
              </a:rPr>
              <a:t>年</a:t>
            </a:r>
            <a:r>
              <a:rPr kumimoji="0" lang="en-US" altLang="zh-CN" sz="1800" b="1" kern="1200" cap="none" spc="0" normalizeH="0" baseline="0" noProof="1">
                <a:latin typeface="微软雅黑" panose="020B0503020204020204" charset="-122"/>
                <a:ea typeface="微软雅黑" panose="020B0503020204020204" charset="-122"/>
                <a:cs typeface="+mn-cs"/>
                <a:sym typeface="+mn-ea"/>
              </a:rPr>
              <a:t>7</a:t>
            </a:r>
            <a:r>
              <a:rPr kumimoji="0" lang="zh-CN" altLang="en-US" sz="1800" b="1" kern="1200" cap="none" spc="0" normalizeH="0" baseline="0" noProof="1">
                <a:latin typeface="微软雅黑" panose="020B0503020204020204" charset="-122"/>
                <a:ea typeface="微软雅黑" panose="020B0503020204020204" charset="-122"/>
                <a:cs typeface="+mn-cs"/>
                <a:sym typeface="+mn-ea"/>
              </a:rPr>
              <a:t>月，国家教材委员会成立。语文、历史、政治三科统一使用部编版教材。</a:t>
            </a:r>
            <a:endPar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Tree>
    <p:custDataLst>
      <p:tags r:id="rId1"/>
    </p:custDataLst>
  </p:cSld>
  <p:clrMapOvr>
    <a:masterClrMapping/>
  </p:clrMapOvr>
  <p:transition>
    <p:cut/>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7880" y="358140"/>
            <a:ext cx="9139238" cy="2861310"/>
          </a:xfrm>
          <a:prstGeom prst="rect">
            <a:avLst/>
          </a:prstGeom>
          <a:noFill/>
        </p:spPr>
        <p:txBody>
          <a:bodyPr>
            <a:spAutoFit/>
          </a:bodyPr>
          <a:lstStyle/>
          <a:p>
            <a:pPr marL="457200" marR="0" indent="-457200" defTabSz="914400">
              <a:lnSpc>
                <a:spcPct val="150000"/>
              </a:lnSpc>
              <a:buClrTx/>
              <a:buSzTx/>
              <a:buFont typeface="Wingdings" panose="05000000000000000000" charset="0"/>
              <a:buChar char="p"/>
              <a:defRPr/>
            </a:pPr>
            <a:r>
              <a:rPr kumimoji="0" lang="zh-CN" altLang="en-US" sz="3000" b="1" kern="1200" cap="none" spc="0" normalizeH="0" baseline="0" noProof="1">
                <a:solidFill>
                  <a:srgbClr val="FF0000"/>
                </a:solidFill>
                <a:latin typeface="微软雅黑" panose="020B0503020204020204" charset="-122"/>
                <a:ea typeface="微软雅黑" panose="020B0503020204020204" charset="-122"/>
                <a:cs typeface="+mn-cs"/>
              </a:rPr>
              <a:t>实施层面：考试</a:t>
            </a:r>
            <a:endParaRPr kumimoji="0" lang="zh-CN" altLang="en-US" sz="3000" b="1" kern="1200" cap="none" spc="0" normalizeH="0" baseline="0" noProof="1">
              <a:latin typeface="微软雅黑" panose="020B0503020204020204" charset="-122"/>
              <a:ea typeface="微软雅黑" panose="020B0503020204020204" charset="-122"/>
              <a:cs typeface="+mn-cs"/>
            </a:endParaRPr>
          </a:p>
          <a:p>
            <a:pPr marL="342900" marR="0" indent="-342900" defTabSz="914400">
              <a:lnSpc>
                <a:spcPct val="150000"/>
              </a:lnSpc>
              <a:buClrTx/>
              <a:buSzTx/>
              <a:buFont typeface="Wingdings" panose="05000000000000000000" pitchFamily="2" charset="2"/>
              <a:buChar char=""/>
              <a:defRPr/>
            </a:pPr>
            <a:r>
              <a:rPr kumimoji="0" lang="en-US" altLang="zh-CN"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2014</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年，上海、浙江先行试点（</a:t>
            </a:r>
            <a:r>
              <a:rPr kumimoji="0" lang="en-US" altLang="zh-CN"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2017</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2017年，北京、天津、山东、海南进入（</a:t>
            </a:r>
            <a:r>
              <a:rPr kumimoji="0" lang="en-US" altLang="zh-CN"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2020</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2018年，</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湖北、江苏、</a:t>
            </a:r>
            <a:r>
              <a:rPr kumimoji="0" lang="en-US" altLang="en-US" sz="1800" b="1" kern="1200" cap="none" spc="0" normalizeH="0" baseline="0" noProof="1">
                <a:solidFill>
                  <a:schemeClr val="tx1"/>
                </a:solidFill>
                <a:latin typeface="微软雅黑" panose="020B0503020204020204" charset="-122"/>
                <a:ea typeface="微软雅黑" panose="020B0503020204020204" charset="-122"/>
                <a:cs typeface="+mn-cs"/>
                <a:sym typeface="黑体" panose="02010609060101010101" pitchFamily="49" charset="-122"/>
              </a:rPr>
              <a:t>广东</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、福建、</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黑体" panose="02010609060101010101" pitchFamily="49" charset="-122"/>
              </a:rPr>
              <a:t>安徽</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、湖南、河北、</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黑体" panose="02010609060101010101" pitchFamily="49" charset="-122"/>
              </a:rPr>
              <a:t>河南</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、山西、辽宁、</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黑体" panose="02010609060101010101" pitchFamily="49" charset="-122"/>
              </a:rPr>
              <a:t>江西</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、内蒙古、吉林、黑龙江、</a:t>
            </a:r>
            <a:r>
              <a:rPr kumimoji="0" lang="en-US" altLang="en-US" sz="1800" b="1" kern="1200" cap="none" spc="0" normalizeH="0" baseline="0" noProof="1">
                <a:solidFill>
                  <a:srgbClr val="FF0000"/>
                </a:solidFill>
                <a:latin typeface="微软雅黑" panose="020B0503020204020204" charset="-122"/>
                <a:ea typeface="微软雅黑" panose="020B0503020204020204" charset="-122"/>
                <a:cs typeface="+mn-cs"/>
                <a:sym typeface="黑体" panose="02010609060101010101" pitchFamily="49" charset="-122"/>
              </a:rPr>
              <a:t>重庆、四川</a:t>
            </a:r>
            <a:r>
              <a:rPr kumimoji="0" lang="en-US" altLang="en-US" sz="1800" b="1" kern="1200" cap="none" spc="0" normalizeH="0" baseline="0" noProof="1">
                <a:latin typeface="微软雅黑" panose="020B0503020204020204" charset="-122"/>
                <a:ea typeface="微软雅黑" panose="020B0503020204020204" charset="-122"/>
                <a:cs typeface="+mn-cs"/>
                <a:sym typeface="黑体" panose="02010609060101010101" pitchFamily="49" charset="-122"/>
              </a:rPr>
              <a:t>、贵州、西藏</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进入（</a:t>
            </a:r>
            <a:r>
              <a:rPr kumimoji="0" lang="en-US" altLang="zh-CN"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2021</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2019年，云南、广西、陕西、甘肃、青海、宁夏、新疆进入（</a:t>
            </a:r>
            <a:r>
              <a:rPr kumimoji="0" lang="en-US" altLang="zh-CN"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2022</a:t>
            </a:r>
            <a:r>
              <a:rPr kumimoji="0" lang="en-US" altLang="en-US" sz="1800" b="1" kern="1200" cap="none" spc="0" normalizeH="0" baseline="0" noProof="1">
                <a:latin typeface="微软雅黑" panose="020B0503020204020204" charset="-122"/>
                <a:ea typeface="微软雅黑" panose="020B0503020204020204" charset="-122"/>
                <a:cs typeface="+mn-cs"/>
                <a:sym typeface="Arial" panose="020B0604020202020204" pitchFamily="34" charset="0"/>
              </a:rPr>
              <a:t>年新高考）</a:t>
            </a:r>
            <a:endParaRPr kumimoji="0" lang="zh-CN" altLang="en-US" sz="18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
        <p:nvSpPr>
          <p:cNvPr id="16386" name="文本框 1"/>
          <p:cNvSpPr txBox="1"/>
          <p:nvPr/>
        </p:nvSpPr>
        <p:spPr>
          <a:xfrm>
            <a:off x="-1190" y="3317081"/>
            <a:ext cx="9234488" cy="1337945"/>
          </a:xfrm>
          <a:prstGeom prst="rect">
            <a:avLst/>
          </a:prstGeom>
          <a:noFill/>
          <a:ln w="9525">
            <a:noFill/>
          </a:ln>
        </p:spPr>
        <p:txBody>
          <a:bodyPr anchor="t">
            <a:spAutoFit/>
          </a:bodyPr>
          <a:lstStyle/>
          <a:p>
            <a:pPr marL="457200" indent="-457200">
              <a:lnSpc>
                <a:spcPct val="150000"/>
              </a:lnSpc>
              <a:buFont typeface="Wingdings" panose="05000000000000000000" pitchFamily="2" charset="2"/>
              <a:buChar char="p"/>
            </a:pPr>
            <a:r>
              <a:rPr lang="zh-CN" altLang="en-US" sz="1800" b="1" dirty="0">
                <a:solidFill>
                  <a:srgbClr val="0602A9"/>
                </a:solidFill>
                <a:latin typeface="黑体" panose="02010609060101010101" pitchFamily="49" charset="-122"/>
                <a:ea typeface="黑体" panose="02010609060101010101" pitchFamily="49" charset="-122"/>
              </a:rPr>
              <a:t>通过高考这一</a:t>
            </a:r>
            <a:r>
              <a:rPr lang="zh-CN" altLang="en-US" sz="1800" b="1" dirty="0">
                <a:solidFill>
                  <a:srgbClr val="0602A9"/>
                </a:solidFill>
                <a:latin typeface="Calibri" panose="020F0502020204030204" charset="0"/>
                <a:ea typeface="黑体" panose="02010609060101010101" pitchFamily="49" charset="-122"/>
              </a:rPr>
              <a:t>“</a:t>
            </a:r>
            <a:r>
              <a:rPr lang="zh-CN" altLang="en-US" sz="1800" b="1" dirty="0">
                <a:solidFill>
                  <a:srgbClr val="0602A9"/>
                </a:solidFill>
                <a:latin typeface="黑体" panose="02010609060101010101" pitchFamily="49" charset="-122"/>
                <a:ea typeface="黑体" panose="02010609060101010101" pitchFamily="49" charset="-122"/>
              </a:rPr>
              <a:t>牛鼻子</a:t>
            </a:r>
            <a:r>
              <a:rPr lang="zh-CN" altLang="en-US" sz="1800" b="1" dirty="0">
                <a:solidFill>
                  <a:srgbClr val="0602A9"/>
                </a:solidFill>
                <a:latin typeface="Calibri" panose="020F0502020204030204" charset="0"/>
                <a:ea typeface="黑体" panose="02010609060101010101" pitchFamily="49" charset="-122"/>
              </a:rPr>
              <a:t>”</a:t>
            </a:r>
            <a:r>
              <a:rPr lang="zh-CN" altLang="en-US" sz="1800" b="1" dirty="0">
                <a:solidFill>
                  <a:srgbClr val="0602A9"/>
                </a:solidFill>
                <a:latin typeface="黑体" panose="02010609060101010101" pitchFamily="49" charset="-122"/>
                <a:ea typeface="黑体" panose="02010609060101010101" pitchFamily="49" charset="-122"/>
              </a:rPr>
              <a:t>来拉动整个教育的改革；通过全面系统的改革，促进学生全面而有个性的发展，提高学生的综合素质，提高中学的教育教学质量，并更好地促进社会公平。</a:t>
            </a:r>
          </a:p>
        </p:txBody>
      </p:sp>
    </p:spTree>
    <p:custDataLst>
      <p:tags r:id="rId1"/>
    </p:custDataLst>
  </p:cSld>
  <p:clrMapOvr>
    <a:masterClrMapping/>
  </p:clrMapOvr>
  <p:transition>
    <p:cut/>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占位符 1"/>
          <p:cNvSpPr>
            <a:spLocks noGrp="1"/>
          </p:cNvSpPr>
          <p:nvPr>
            <p:ph type="body" sz="half" idx="1"/>
          </p:nvPr>
        </p:nvSpPr>
        <p:spPr>
          <a:xfrm>
            <a:off x="658178" y="1502569"/>
            <a:ext cx="7827645" cy="2786063"/>
          </a:xfrm>
        </p:spPr>
        <p:txBody>
          <a:bodyPr vert="horz" wrap="square" lIns="68580" tIns="34290" rIns="68580" bIns="34290" anchor="t"/>
          <a:lstStyle/>
          <a:p>
            <a:pPr marL="0" indent="0">
              <a:lnSpc>
                <a:spcPct val="150000"/>
              </a:lnSpc>
              <a:buNone/>
            </a:pPr>
            <a:r>
              <a:rPr lang="en-US" altLang="zh-CN" sz="1800" dirty="0"/>
              <a:t>     </a:t>
            </a:r>
            <a:r>
              <a:rPr lang="en-US" altLang="zh-CN" sz="1800" b="1" dirty="0">
                <a:latin typeface="宋体" panose="02010600030101010101" pitchFamily="2" charset="-122"/>
                <a:ea typeface="宋体" panose="02010600030101010101" pitchFamily="2" charset="-122"/>
                <a:cs typeface="宋体" panose="02010600030101010101" pitchFamily="2" charset="-122"/>
              </a:rPr>
              <a:t> </a:t>
            </a:r>
            <a:r>
              <a:rPr lang="zh-CN" altLang="zh-CN" sz="1800" b="1" dirty="0">
                <a:latin typeface="宋体" panose="02010600030101010101" pitchFamily="2" charset="-122"/>
                <a:ea typeface="宋体" panose="02010600030101010101" pitchFamily="2" charset="-122"/>
                <a:cs typeface="宋体" panose="02010600030101010101" pitchFamily="2" charset="-122"/>
              </a:rPr>
              <a:t>在</a:t>
            </a:r>
            <a:r>
              <a:rPr lang="zh-CN"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总结</a:t>
            </a:r>
            <a:r>
              <a:rPr lang="zh-CN" altLang="zh-CN" sz="1800" b="1" dirty="0">
                <a:latin typeface="宋体" panose="02010600030101010101" pitchFamily="2" charset="-122"/>
                <a:ea typeface="宋体" panose="02010600030101010101" pitchFamily="2" charset="-122"/>
                <a:cs typeface="宋体" panose="02010600030101010101" pitchFamily="2" charset="-122"/>
              </a:rPr>
              <a:t>以往教学大纲和教材所涉及知识内容，</a:t>
            </a:r>
            <a:r>
              <a:rPr lang="zh-CN" altLang="zh-CN" sz="1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梳理历年高考试题考查的知识内容</a:t>
            </a:r>
            <a:r>
              <a:rPr lang="zh-CN" altLang="zh-CN" sz="1800" b="1" dirty="0">
                <a:latin typeface="宋体" panose="02010600030101010101" pitchFamily="2" charset="-122"/>
                <a:ea typeface="宋体" panose="02010600030101010101" pitchFamily="2" charset="-122"/>
                <a:cs typeface="宋体" panose="02010600030101010101" pitchFamily="2" charset="-122"/>
              </a:rPr>
              <a:t>，探讨近年来语文学科</a:t>
            </a:r>
            <a:r>
              <a:rPr lang="zh-CN"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新增的知识内容</a:t>
            </a:r>
            <a:r>
              <a:rPr lang="zh-CN" altLang="zh-CN" sz="1800" b="1" dirty="0">
                <a:latin typeface="宋体" panose="02010600030101010101" pitchFamily="2" charset="-122"/>
                <a:ea typeface="宋体" panose="02010600030101010101" pitchFamily="2" charset="-122"/>
                <a:cs typeface="宋体" panose="02010600030101010101" pitchFamily="2" charset="-122"/>
              </a:rPr>
              <a:t>，分析</a:t>
            </a:r>
            <a:r>
              <a:rPr lang="en-US" altLang="zh-CN" sz="1800" b="1" dirty="0">
                <a:latin typeface="宋体" panose="02010600030101010101" pitchFamily="2" charset="-122"/>
                <a:ea typeface="宋体" panose="02010600030101010101" pitchFamily="2" charset="-122"/>
                <a:cs typeface="宋体" panose="02010600030101010101" pitchFamily="2" charset="-122"/>
              </a:rPr>
              <a:t>2017</a:t>
            </a:r>
            <a:r>
              <a:rPr lang="zh-CN" altLang="zh-CN" sz="1800" b="1" dirty="0">
                <a:latin typeface="宋体" panose="02010600030101010101" pitchFamily="2" charset="-122"/>
                <a:ea typeface="宋体" panose="02010600030101010101" pitchFamily="2" charset="-122"/>
                <a:cs typeface="宋体" panose="02010600030101010101" pitchFamily="2" charset="-122"/>
              </a:rPr>
              <a:t>年版国家课程标准</a:t>
            </a:r>
            <a:r>
              <a:rPr lang="zh-CN"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语文核心素养</a:t>
            </a:r>
            <a:r>
              <a:rPr lang="zh-CN" altLang="zh-CN" sz="1800" b="1" dirty="0">
                <a:latin typeface="宋体" panose="02010600030101010101" pitchFamily="2" charset="-122"/>
                <a:ea typeface="宋体" panose="02010600030101010101" pitchFamily="2" charset="-122"/>
                <a:cs typeface="宋体" panose="02010600030101010101" pitchFamily="2" charset="-122"/>
              </a:rPr>
              <a:t>所涵盖的知识内容，研究国家高素质公民和</a:t>
            </a:r>
            <a:r>
              <a:rPr lang="zh-CN"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高校合格新生</a:t>
            </a:r>
            <a:r>
              <a:rPr lang="zh-CN" altLang="zh-CN" sz="1800" b="1" dirty="0">
                <a:latin typeface="宋体" panose="02010600030101010101" pitchFamily="2" charset="-122"/>
                <a:ea typeface="宋体" panose="02010600030101010101" pitchFamily="2" charset="-122"/>
                <a:cs typeface="宋体" panose="02010600030101010101" pitchFamily="2" charset="-122"/>
              </a:rPr>
              <a:t>所需的语文知识内容的基础上，形成了高考评价体系中语文的必备知识。</a:t>
            </a:r>
            <a:endParaRPr lang="en-US" altLang="zh-CN" sz="1800" b="1"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于涵，</a:t>
            </a:r>
            <a:r>
              <a:rPr lang="zh-CN" altLang="zh-CN" sz="1800" b="1" dirty="0">
                <a:solidFill>
                  <a:srgbClr val="0602A9"/>
                </a:solidFill>
                <a:latin typeface="宋体" panose="02010600030101010101" pitchFamily="2" charset="-122"/>
                <a:ea typeface="宋体" panose="02010600030101010101" pitchFamily="2" charset="-122"/>
                <a:cs typeface="宋体" panose="02010600030101010101" pitchFamily="2" charset="-122"/>
              </a:rPr>
              <a:t>赵静宇，李勇</a:t>
            </a:r>
            <a:r>
              <a:rPr lang="en-US" altLang="zh-CN" sz="1800" b="1" dirty="0">
                <a:latin typeface="宋体" panose="02010600030101010101" pitchFamily="2" charset="-122"/>
                <a:ea typeface="宋体" panose="02010600030101010101" pitchFamily="2" charset="-122"/>
                <a:cs typeface="宋体" panose="02010600030101010101" pitchFamily="2" charset="-122"/>
              </a:rPr>
              <a:t>.</a:t>
            </a:r>
            <a:r>
              <a:rPr lang="zh-CN" altLang="zh-CN" sz="1800" b="1" dirty="0">
                <a:latin typeface="宋体" panose="02010600030101010101" pitchFamily="2" charset="-122"/>
                <a:ea typeface="宋体" panose="02010600030101010101" pitchFamily="2" charset="-122"/>
                <a:cs typeface="宋体" panose="02010600030101010101" pitchFamily="2" charset="-122"/>
              </a:rPr>
              <a:t>新高考语文学科的定位、功能和考查内容研究</a:t>
            </a:r>
            <a:r>
              <a:rPr lang="en-US" altLang="zh-CN" sz="1800" dirty="0"/>
              <a:t>[J].</a:t>
            </a:r>
            <a:r>
              <a:rPr lang="zh-CN" altLang="zh-CN" sz="1800" dirty="0"/>
              <a:t>课程教材教法，</a:t>
            </a:r>
            <a:r>
              <a:rPr lang="en-US" altLang="zh-CN" sz="1800" dirty="0"/>
              <a:t>2018</a:t>
            </a:r>
            <a:r>
              <a:rPr lang="zh-CN" altLang="zh-CN" sz="1800" dirty="0"/>
              <a:t>（</a:t>
            </a:r>
            <a:r>
              <a:rPr lang="en-US" altLang="zh-CN" sz="1800" dirty="0"/>
              <a:t>5</a:t>
            </a:r>
            <a:r>
              <a:rPr lang="zh-CN" altLang="zh-CN" sz="1800" dirty="0"/>
              <a:t>）：</a:t>
            </a:r>
            <a:r>
              <a:rPr lang="en-US" altLang="zh-CN" sz="1800" dirty="0"/>
              <a:t>14-15.</a:t>
            </a:r>
            <a:endParaRPr lang="zh-CN" altLang="zh-CN" sz="1800" dirty="0"/>
          </a:p>
          <a:p>
            <a:pPr>
              <a:lnSpc>
                <a:spcPct val="150000"/>
              </a:lnSpc>
            </a:pPr>
            <a:endParaRPr lang="zh-CN" altLang="en-US" sz="1800" dirty="0"/>
          </a:p>
        </p:txBody>
      </p:sp>
      <p:sp>
        <p:nvSpPr>
          <p:cNvPr id="177153" name="标题 1"/>
          <p:cNvSpPr>
            <a:spLocks noGrp="1"/>
          </p:cNvSpPr>
          <p:nvPr>
            <p:ph type="title"/>
          </p:nvPr>
        </p:nvSpPr>
        <p:spPr>
          <a:xfrm>
            <a:off x="564356" y="343853"/>
            <a:ext cx="3421856" cy="492443"/>
          </a:xfrm>
          <a:solidFill>
            <a:srgbClr val="FFFF00"/>
          </a:solidFill>
        </p:spPr>
        <p:txBody>
          <a:bodyPr anchor="ctr">
            <a:normAutofit fontScale="90000"/>
          </a:bodyPr>
          <a:lstStyle/>
          <a:p>
            <a:r>
              <a:rPr lang="zh-CN" altLang="en-US" b="1" dirty="0">
                <a:solidFill>
                  <a:srgbClr val="C00000"/>
                </a:solidFill>
                <a:latin typeface="黑体" panose="02010609060101010101" pitchFamily="49" charset="-122"/>
                <a:ea typeface="黑体" panose="02010609060101010101" pitchFamily="49" charset="-122"/>
              </a:rPr>
              <a:t>明方向之命题者言</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0970" y="704215"/>
            <a:ext cx="8848090" cy="2926082"/>
            <a:chOff x="378449" y="2419225"/>
            <a:chExt cx="6022862" cy="2808569"/>
          </a:xfrm>
        </p:grpSpPr>
        <p:sp>
          <p:nvSpPr>
            <p:cNvPr id="25" name="文本框 4337"/>
            <p:cNvSpPr txBox="1"/>
            <p:nvPr/>
          </p:nvSpPr>
          <p:spPr>
            <a:xfrm>
              <a:off x="378449" y="3367606"/>
              <a:ext cx="6022862" cy="18601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en-US" altLang="zh-CN" sz="2400" b="1" kern="0" dirty="0">
                  <a:solidFill>
                    <a:srgbClr val="0602A9"/>
                  </a:solidFill>
                  <a:latin typeface="楷体" panose="02010609060101010101" charset="-122"/>
                  <a:ea typeface="楷体" panose="02010609060101010101" charset="-122"/>
                  <a:cs typeface="楷体" panose="02010609060101010101" charset="-122"/>
                  <a:sym typeface="+mn-ea"/>
                </a:rPr>
                <a:t>从</a:t>
              </a:r>
              <a:r>
                <a:rPr lang="zh-CN" altLang="en-US" sz="2400" b="1" kern="0" dirty="0">
                  <a:solidFill>
                    <a:srgbClr val="0602A9"/>
                  </a:solidFill>
                  <a:latin typeface="楷体" panose="02010609060101010101" charset="-122"/>
                  <a:ea typeface="楷体" panose="02010609060101010101" charset="-122"/>
                  <a:cs typeface="楷体" panose="02010609060101010101" charset="-122"/>
                  <a:sym typeface="+mn-ea"/>
                </a:rPr>
                <a:t>三</a:t>
              </a:r>
              <a:r>
                <a:rPr lang="en-US" altLang="zh-CN" sz="2400" b="1" kern="0" dirty="0" err="1">
                  <a:solidFill>
                    <a:srgbClr val="0602A9"/>
                  </a:solidFill>
                  <a:latin typeface="楷体" panose="02010609060101010101" charset="-122"/>
                  <a:ea typeface="楷体" panose="02010609060101010101" charset="-122"/>
                  <a:cs typeface="楷体" panose="02010609060101010101" charset="-122"/>
                  <a:sym typeface="+mn-ea"/>
                </a:rPr>
                <a:t>个维度设计能力目标体系</a:t>
              </a:r>
              <a:r>
                <a:rPr lang="zh-CN" altLang="en-US" sz="2400" b="1" kern="0" dirty="0">
                  <a:solidFill>
                    <a:srgbClr val="0602A9"/>
                  </a:solidFill>
                  <a:latin typeface="楷体" panose="02010609060101010101" charset="-122"/>
                  <a:ea typeface="楷体" panose="02010609060101010101" charset="-122"/>
                  <a:cs typeface="楷体" panose="02010609060101010101" charset="-122"/>
                  <a:sym typeface="+mn-ea"/>
                </a:rPr>
                <a:t>：</a:t>
              </a:r>
              <a:endParaRPr lang="en-US" altLang="zh-CN" sz="2400" b="1" kern="0" dirty="0">
                <a:solidFill>
                  <a:srgbClr val="0602A9"/>
                </a:solidFill>
                <a:latin typeface="楷体" panose="02010609060101010101" charset="-122"/>
                <a:ea typeface="楷体" panose="02010609060101010101" charset="-122"/>
                <a:cs typeface="楷体" panose="02010609060101010101" charset="-122"/>
                <a:sym typeface="+mn-ea"/>
              </a:endParaRPr>
            </a:p>
            <a:p>
              <a:pPr lvl="0" fontAlgn="auto">
                <a:lnSpc>
                  <a:spcPct val="100000"/>
                </a:lnSpc>
                <a:defRPr/>
              </a:pPr>
              <a:r>
                <a:rPr lang="en-US" altLang="zh-CN" sz="2400" b="1" kern="0" dirty="0" err="1">
                  <a:solidFill>
                    <a:srgbClr val="FF0000"/>
                  </a:solidFill>
                  <a:latin typeface="楷体" panose="02010609060101010101" charset="-122"/>
                  <a:ea typeface="楷体" panose="02010609060101010101" charset="-122"/>
                  <a:cs typeface="楷体" panose="02010609060101010101" charset="-122"/>
                  <a:sym typeface="+mn-ea"/>
                </a:rPr>
                <a:t>从交流工具</a:t>
              </a:r>
              <a:r>
                <a:rPr lang="en-US" altLang="zh-CN" sz="2400" b="1" kern="0" dirty="0" err="1">
                  <a:solidFill>
                    <a:srgbClr val="FF0000"/>
                  </a:solidFill>
                  <a:latin typeface="楷体" panose="02010609060101010101" charset="-122"/>
                  <a:ea typeface="楷体" panose="02010609060101010101" charset="-122"/>
                  <a:sym typeface="+mn-ea"/>
                </a:rPr>
                <a:t>层面</a:t>
              </a:r>
              <a:r>
                <a:rPr lang="en-US" altLang="zh-CN" sz="2400" b="1" kern="0" dirty="0" err="1">
                  <a:solidFill>
                    <a:schemeClr val="tx1"/>
                  </a:solidFill>
                  <a:latin typeface="楷体" panose="02010609060101010101" charset="-122"/>
                  <a:ea typeface="楷体" panose="02010609060101010101" charset="-122"/>
                  <a:cs typeface="楷体" panose="02010609060101010101" charset="-122"/>
                  <a:sym typeface="+mn-ea"/>
                </a:rPr>
                <a:t>考查阅读与表达能力</a:t>
              </a:r>
              <a:r>
                <a:rPr lang="en-US" altLang="zh-CN" sz="2400" b="1" kern="0" dirty="0">
                  <a:solidFill>
                    <a:schemeClr val="tx1"/>
                  </a:solidFill>
                  <a:latin typeface="楷体" panose="02010609060101010101" charset="-122"/>
                  <a:ea typeface="楷体" panose="02010609060101010101" charset="-122"/>
                  <a:cs typeface="楷体" panose="02010609060101010101" charset="-122"/>
                  <a:sym typeface="+mn-ea"/>
                </a:rPr>
                <a:t>，</a:t>
              </a:r>
            </a:p>
            <a:p>
              <a:pPr lvl="0" fontAlgn="auto">
                <a:lnSpc>
                  <a:spcPct val="100000"/>
                </a:lnSpc>
                <a:defRPr/>
              </a:pPr>
              <a:r>
                <a:rPr lang="en-US" altLang="zh-CN" sz="2400" b="1" kern="0" dirty="0" err="1">
                  <a:solidFill>
                    <a:srgbClr val="FF0000"/>
                  </a:solidFill>
                  <a:latin typeface="楷体" panose="02010609060101010101" charset="-122"/>
                  <a:ea typeface="楷体" panose="02010609060101010101" charset="-122"/>
                  <a:cs typeface="楷体" panose="02010609060101010101" charset="-122"/>
                  <a:sym typeface="+mn-ea"/>
                </a:rPr>
                <a:t>从思维工具层面</a:t>
              </a:r>
              <a:r>
                <a:rPr lang="en-US" altLang="zh-CN" sz="2400" b="1" kern="0" dirty="0" err="1">
                  <a:solidFill>
                    <a:schemeClr val="tx1"/>
                  </a:solidFill>
                  <a:latin typeface="楷体" panose="02010609060101010101" charset="-122"/>
                  <a:ea typeface="楷体" panose="02010609060101010101" charset="-122"/>
                  <a:sym typeface="+mn-ea"/>
                </a:rPr>
                <a:t>考查辨析、定义、归纳、演绎等逻辑思维能力</a:t>
              </a:r>
              <a:r>
                <a:rPr lang="en-US" altLang="zh-CN" sz="2400" b="1" kern="0" dirty="0">
                  <a:solidFill>
                    <a:schemeClr val="tx1"/>
                  </a:solidFill>
                  <a:latin typeface="楷体" panose="02010609060101010101" charset="-122"/>
                  <a:ea typeface="楷体" panose="02010609060101010101" charset="-122"/>
                  <a:cs typeface="楷体" panose="02010609060101010101" charset="-122"/>
                  <a:sym typeface="+mn-ea"/>
                </a:rPr>
                <a:t>，</a:t>
              </a:r>
            </a:p>
            <a:p>
              <a:pPr lvl="0" fontAlgn="auto">
                <a:lnSpc>
                  <a:spcPct val="100000"/>
                </a:lnSpc>
                <a:defRPr/>
              </a:pPr>
              <a:r>
                <a:rPr lang="en-US" altLang="zh-CN" sz="2400" b="1" kern="0" dirty="0" err="1">
                  <a:solidFill>
                    <a:srgbClr val="FF0000"/>
                  </a:solidFill>
                  <a:latin typeface="楷体" panose="02010609060101010101" charset="-122"/>
                  <a:ea typeface="楷体" panose="02010609060101010101" charset="-122"/>
                  <a:cs typeface="楷体" panose="02010609060101010101" charset="-122"/>
                  <a:sym typeface="+mn-ea"/>
                </a:rPr>
                <a:t>从认知工具层面</a:t>
              </a:r>
              <a:r>
                <a:rPr lang="en-US" altLang="zh-CN" sz="2400" b="1" kern="0" dirty="0" err="1">
                  <a:solidFill>
                    <a:schemeClr val="tx1"/>
                  </a:solidFill>
                  <a:latin typeface="楷体" panose="02010609060101010101" charset="-122"/>
                  <a:ea typeface="楷体" panose="02010609060101010101" charset="-122"/>
                  <a:sym typeface="+mn-ea"/>
                </a:rPr>
                <a:t>考查理解、分析、概括、综合、应用等学习能力</a:t>
              </a:r>
              <a:r>
                <a:rPr lang="en-US" altLang="zh-CN" sz="2400" b="1" kern="0" dirty="0">
                  <a:solidFill>
                    <a:schemeClr val="tx1"/>
                  </a:solidFill>
                  <a:latin typeface="楷体" panose="02010609060101010101" charset="-122"/>
                  <a:ea typeface="楷体" panose="02010609060101010101" charset="-122"/>
                  <a:sym typeface="+mn-ea"/>
                </a:rPr>
                <a:t>，</a:t>
              </a:r>
            </a:p>
            <a:p>
              <a:pPr lvl="0" fontAlgn="auto">
                <a:lnSpc>
                  <a:spcPct val="100000"/>
                </a:lnSpc>
                <a:defRPr/>
              </a:pPr>
              <a:r>
                <a:rPr lang="en-US" altLang="zh-CN" sz="2400" b="1" kern="0" dirty="0" err="1">
                  <a:solidFill>
                    <a:srgbClr val="FF0000"/>
                  </a:solidFill>
                  <a:latin typeface="楷体" panose="02010609060101010101" charset="-122"/>
                  <a:ea typeface="楷体" panose="02010609060101010101" charset="-122"/>
                  <a:sym typeface="+mn-ea"/>
                </a:rPr>
                <a:t>从文化素养层面</a:t>
              </a:r>
              <a:r>
                <a:rPr lang="en-US" altLang="zh-CN" sz="2400" b="1" kern="0" dirty="0" err="1">
                  <a:solidFill>
                    <a:schemeClr val="tx1"/>
                  </a:solidFill>
                  <a:latin typeface="楷体" panose="02010609060101010101" charset="-122"/>
                  <a:ea typeface="楷体" panose="02010609060101010101" charset="-122"/>
                  <a:sym typeface="+mn-ea"/>
                </a:rPr>
                <a:t>考查鉴赏审美、价值判断等能力</a:t>
              </a:r>
              <a:r>
                <a:rPr lang="en-US" altLang="zh-CN" sz="2400" b="1" kern="0" dirty="0">
                  <a:solidFill>
                    <a:schemeClr val="tx1"/>
                  </a:solidFill>
                  <a:latin typeface="楷体" panose="02010609060101010101" charset="-122"/>
                  <a:ea typeface="楷体" panose="02010609060101010101" charset="-122"/>
                  <a:sym typeface="+mn-ea"/>
                </a:rPr>
                <a:t>。</a:t>
              </a:r>
            </a:p>
          </p:txBody>
        </p:sp>
        <p:sp>
          <p:nvSpPr>
            <p:cNvPr id="26" name="文本框 4338"/>
            <p:cNvSpPr txBox="1"/>
            <p:nvPr/>
          </p:nvSpPr>
          <p:spPr>
            <a:xfrm>
              <a:off x="635141" y="2419225"/>
              <a:ext cx="2031482" cy="4863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700" b="1" spc="100" dirty="0">
                  <a:solidFill>
                    <a:srgbClr val="FF0000"/>
                  </a:solidFill>
                  <a:latin typeface="方正启体繁体" panose="03000509000000000000" charset="-122"/>
                  <a:ea typeface="方正启体繁体" panose="03000509000000000000" charset="-122"/>
                </a:rPr>
                <a:t>能力考查框架</a:t>
              </a:r>
            </a:p>
          </p:txBody>
        </p:sp>
      </p:grpSp>
      <p:sp>
        <p:nvSpPr>
          <p:cNvPr id="2" name="文本框 1"/>
          <p:cNvSpPr txBox="1"/>
          <p:nvPr/>
        </p:nvSpPr>
        <p:spPr>
          <a:xfrm>
            <a:off x="648785" y="3872692"/>
            <a:ext cx="8255642" cy="414020"/>
          </a:xfrm>
          <a:prstGeom prst="rect">
            <a:avLst/>
          </a:prstGeom>
          <a:noFill/>
        </p:spPr>
        <p:txBody>
          <a:bodyPr wrap="square" rtlCol="0">
            <a:spAutoFit/>
          </a:bodyPr>
          <a:lstStyle/>
          <a:p>
            <a:pPr algn="l"/>
            <a:r>
              <a:rPr lang="zh-CN" altLang="en-US" sz="2100" b="1" dirty="0"/>
              <a:t>任子朝：“高考能力考查与内容改革创新研究”课题成果公报</a:t>
            </a:r>
          </a:p>
        </p:txBody>
      </p:sp>
    </p:spTree>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ISPRING_SLIDE_ID_2" val="{7A192625-746D-4976-B0F8-16B9B300D28F}"/>
  <p:tag name="GENSWF_ADVANCE_TIME" val="7.25"/>
  <p:tag name="ISPRING_CUSTOM_TIMING_USED" val="1"/>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4.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1007200445"/>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3_1"/>
  <p:tag name="KSO_WM_UNIT_ID" val="diagram160027_3*m_h_a*1_3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3"/>
  <p:tag name="KSO_WM_UNIT_ID" val="diagram160027_3*m_i*1_3"/>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3_1"/>
  <p:tag name="KSO_WM_UNIT_ID" val="diagram160027_3*m_h_f*1_3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2_1"/>
  <p:tag name="KSO_WM_UNIT_ID" val="diagram160027_3*m_h_a*1_2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2"/>
  <p:tag name="KSO_WM_UNIT_ID" val="diagram160027_3*m_i*1_2"/>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2_1"/>
  <p:tag name="KSO_WM_UNIT_ID" val="diagram160027_3*m_h_f*1_2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1_1"/>
  <p:tag name="KSO_WM_UNIT_ID" val="diagram160027_3*m_h_a*1_1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1"/>
  <p:tag name="KSO_WM_UNIT_ID" val="diagram160027_3*m_i*1_1"/>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1_1"/>
  <p:tag name="KSO_WM_UNIT_ID" val="diagram160027_3*m_h_f*1_1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40.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3_1"/>
  <p:tag name="KSO_WM_UNIT_ID" val="150995228*l_h_f*1_3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35639</Words>
  <Application>Microsoft Office PowerPoint</Application>
  <PresentationFormat>全屏显示(16:9)</PresentationFormat>
  <Paragraphs>2248</Paragraphs>
  <Slides>219</Slides>
  <Notes>16</Notes>
  <HiddenSlides>0</HiddenSlides>
  <MMClips>0</MMClips>
  <ScaleCrop>false</ScaleCrop>
  <HeadingPairs>
    <vt:vector size="8" baseType="variant">
      <vt:variant>
        <vt:lpstr>已用的字体</vt:lpstr>
      </vt:variant>
      <vt:variant>
        <vt:i4>39</vt:i4>
      </vt:variant>
      <vt:variant>
        <vt:lpstr>主题</vt:lpstr>
      </vt:variant>
      <vt:variant>
        <vt:i4>1</vt:i4>
      </vt:variant>
      <vt:variant>
        <vt:lpstr>嵌入 OLE 服务器</vt:lpstr>
      </vt:variant>
      <vt:variant>
        <vt:i4>1</vt:i4>
      </vt:variant>
      <vt:variant>
        <vt:lpstr>幻灯片标题</vt:lpstr>
      </vt:variant>
      <vt:variant>
        <vt:i4>219</vt:i4>
      </vt:variant>
    </vt:vector>
  </HeadingPairs>
  <TitlesOfParts>
    <vt:vector size="260" baseType="lpstr">
      <vt:lpstr>Arial</vt:lpstr>
      <vt:lpstr>宋体</vt:lpstr>
      <vt:lpstr>方正兰亭粗黑简体</vt:lpstr>
      <vt:lpstr>方正启体简体</vt:lpstr>
      <vt:lpstr>微软雅黑 Light</vt:lpstr>
      <vt:lpstr>楷体</vt:lpstr>
      <vt:lpstr>黑体</vt:lpstr>
      <vt:lpstr>Arial Narrow</vt:lpstr>
      <vt:lpstr>Wingdings</vt:lpstr>
      <vt:lpstr>方正大黑简体</vt:lpstr>
      <vt:lpstr>方正苏新诗柳楷简体</vt:lpstr>
      <vt:lpstr>方正姚体</vt:lpstr>
      <vt:lpstr>隶书</vt:lpstr>
      <vt:lpstr>Times New Roman</vt:lpstr>
      <vt:lpstr>Arial Black</vt:lpstr>
      <vt:lpstr>汉鼎繁古印</vt:lpstr>
      <vt:lpstr>汉鼎简行书</vt:lpstr>
      <vt:lpstr>楷体_GB2312</vt:lpstr>
      <vt:lpstr>DFPGuYinMedium-B5</vt:lpstr>
      <vt:lpstr>仿宋</vt:lpstr>
      <vt:lpstr>Gill Sans Light</vt:lpstr>
      <vt:lpstr>微软雅黑</vt:lpstr>
      <vt:lpstr>Calibri</vt:lpstr>
      <vt:lpstr>.黑体-韩语</vt:lpstr>
      <vt:lpstr>Helvetica Neue</vt:lpstr>
      <vt:lpstr>方正启体繁体</vt:lpstr>
      <vt:lpstr>等线</vt:lpstr>
      <vt:lpstr>方正少儿简体</vt:lpstr>
      <vt:lpstr>书体坊兰亭体</vt:lpstr>
      <vt:lpstr>华文行楷</vt:lpstr>
      <vt:lpstr>Calibri Light</vt:lpstr>
      <vt:lpstr>华康雅宋体W9(P)</vt:lpstr>
      <vt:lpstr>华康雅宋体W9</vt:lpstr>
      <vt:lpstr>华文新魏</vt:lpstr>
      <vt:lpstr>迷你简启体</vt:lpstr>
      <vt:lpstr>汉仪蝶语体简</vt:lpstr>
      <vt:lpstr>方正楷体简体</vt:lpstr>
      <vt:lpstr>华文隶书</vt:lpstr>
      <vt:lpstr>华文中宋</vt: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二轮复习内容安排</vt:lpstr>
      <vt:lpstr>幻灯片 67</vt:lpstr>
      <vt:lpstr>幻灯片 68</vt:lpstr>
      <vt:lpstr>三轮复习内容安排</vt:lpstr>
      <vt:lpstr>三轮模拟考试内容安排</vt:lpstr>
      <vt:lpstr>幻灯片 71</vt:lpstr>
      <vt:lpstr>幻灯片 72</vt:lpstr>
      <vt:lpstr>深研考纲和三年高考题——总结命题规律、把握命题动向</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《普通高中语文课程标准（2017版）》</vt:lpstr>
      <vt:lpstr>幻灯片 86</vt:lpstr>
      <vt:lpstr>幻灯片 87</vt:lpstr>
      <vt:lpstr>“四层”与“六大能力”</vt:lpstr>
      <vt:lpstr>幻灯片 89</vt:lpstr>
      <vt:lpstr>幻灯片 90</vt:lpstr>
      <vt:lpstr>幻灯片 91</vt:lpstr>
      <vt:lpstr>幻灯片 92</vt:lpstr>
      <vt:lpstr>幻灯片 93</vt:lpstr>
      <vt:lpstr>幻灯片 94</vt:lpstr>
      <vt:lpstr>明方向之顶层设计</vt:lpstr>
      <vt:lpstr>幻灯片 96</vt:lpstr>
      <vt:lpstr>幻灯片 97</vt:lpstr>
      <vt:lpstr>明方向之命题者言</vt:lpstr>
      <vt:lpstr>幻灯片 99</vt:lpstr>
      <vt:lpstr>幻灯片 100</vt:lpstr>
      <vt:lpstr>幻灯片 101</vt:lpstr>
      <vt:lpstr>幻灯片 102</vt:lpstr>
      <vt:lpstr>见真知变——2018年高考语文试题</vt:lpstr>
      <vt:lpstr>仍在却变了的题型</vt:lpstr>
      <vt:lpstr>仍在却变的题型</vt:lpstr>
      <vt:lpstr>仍在却变了的题型</vt:lpstr>
      <vt:lpstr>幻灯片 107</vt:lpstr>
      <vt:lpstr>没有变化的题型</vt:lpstr>
      <vt:lpstr>没有变化的题型</vt:lpstr>
      <vt:lpstr>没有变化的题型</vt:lpstr>
      <vt:lpstr>消失不见的题型</vt:lpstr>
      <vt:lpstr>消失不见的题型</vt:lpstr>
      <vt:lpstr>消失不见的题型（不知转入此中来）</vt:lpstr>
      <vt:lpstr>消失后又出现的题型</vt:lpstr>
      <vt:lpstr>分值变化的题型</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精准筛选整合，细心比对分析</vt:lpstr>
      <vt:lpstr>幻灯片 136</vt:lpstr>
      <vt:lpstr>幻灯片 137</vt:lpstr>
      <vt:lpstr>幻灯片 138</vt:lpstr>
      <vt:lpstr>幻灯片 139</vt:lpstr>
      <vt:lpstr>分析论证结构，把握论证方法</vt:lpstr>
      <vt:lpstr>幻灯片 141</vt:lpstr>
      <vt:lpstr>幻灯片 142</vt:lpstr>
      <vt:lpstr>幻灯片 143</vt:lpstr>
      <vt:lpstr>幻灯片 144</vt:lpstr>
      <vt:lpstr>把握作者观点，正确推理判断</vt:lpstr>
      <vt:lpstr>幻灯片 146</vt:lpstr>
      <vt:lpstr>现代文阅读（实用类）</vt:lpstr>
      <vt:lpstr>幻灯片 148</vt:lpstr>
      <vt:lpstr>幻灯片 149</vt:lpstr>
      <vt:lpstr>非连续性文本属于什么文体类型？新闻？</vt:lpstr>
      <vt:lpstr>幻灯片 151</vt:lpstr>
      <vt:lpstr>幻灯片 152</vt:lpstr>
      <vt:lpstr>近三年文学类文本阅读命题汇总</vt:lpstr>
      <vt:lpstr>近三年文学类文本阅读命题特点</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近三年诗歌鉴赏题命题特点</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 读懂诗歌，再看选项，不为所惑 </vt:lpstr>
      <vt:lpstr>解读诗歌的思维过程</vt:lpstr>
      <vt:lpstr>幻灯片 183</vt:lpstr>
      <vt:lpstr>幻灯片 184</vt:lpstr>
      <vt:lpstr>语言文字运用复习注意的问题</vt:lpstr>
      <vt:lpstr>近三年写作命题汇总</vt:lpstr>
      <vt:lpstr>幻灯片 187</vt:lpstr>
      <vt:lpstr>高考作文是什么？</vt:lpstr>
      <vt:lpstr>做好表面文章                          ——考试阅卷的要求</vt:lpstr>
      <vt:lpstr>书写是颜值 题目是眼睛 开端是头脑 立意是灵魂 语言是风采 材料是血肉 结构是骨架</vt:lpstr>
      <vt:lpstr>2018年高考作文分差拉开的四个项目</vt:lpstr>
      <vt:lpstr>高考作文评分的三个主要采分点</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科学安排，细化目标</vt:lpstr>
      <vt:lpstr>讲练结合，重点突出</vt:lpstr>
      <vt:lpstr>幻灯片 214</vt:lpstr>
      <vt:lpstr>幻灯片 215</vt:lpstr>
      <vt:lpstr>幻灯片 216</vt:lpstr>
      <vt:lpstr>注重学生解题能力和得分能力的提高</vt:lpstr>
      <vt:lpstr>错题回放，及时的巩固和复习</vt:lpstr>
      <vt:lpstr>幻灯片 219</vt:lpstr>
    </vt:vector>
  </TitlesOfParts>
  <Company>iTianKong.com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xbany</cp:lastModifiedBy>
  <cp:revision>268</cp:revision>
  <dcterms:created xsi:type="dcterms:W3CDTF">2015-03-31T05:49:00Z</dcterms:created>
  <dcterms:modified xsi:type="dcterms:W3CDTF">2019-03-04T08:51:29Z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13</vt:lpwstr>
  </property>
  <property fmtid="{D5CDD505-2E9C-101B-9397-08002B2CF9AE}" pid="3" name="KSOProductBuildVer">
    <vt:lpwstr>2052-11.1.0.8412</vt:lpwstr>
  </property>
</Properties>
</file>