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0"/>
  </p:notesMasterIdLst>
  <p:sldIdLst>
    <p:sldId id="256" r:id="rId4"/>
    <p:sldId id="378" r:id="rId5"/>
    <p:sldId id="273" r:id="rId6"/>
    <p:sldId id="361" r:id="rId7"/>
    <p:sldId id="366" r:id="rId8"/>
    <p:sldId id="365" r:id="rId9"/>
    <p:sldId id="364" r:id="rId10"/>
    <p:sldId id="370" r:id="rId11"/>
    <p:sldId id="363" r:id="rId12"/>
    <p:sldId id="371" r:id="rId13"/>
    <p:sldId id="362" r:id="rId14"/>
    <p:sldId id="382" r:id="rId15"/>
    <p:sldId id="383" r:id="rId16"/>
    <p:sldId id="384" r:id="rId17"/>
    <p:sldId id="392" r:id="rId18"/>
    <p:sldId id="360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A31F"/>
    <a:srgbClr val="70CB30"/>
    <a:srgbClr val="60BA26"/>
    <a:srgbClr val="3B8E1A"/>
    <a:srgbClr val="4EA41F"/>
    <a:srgbClr val="5CB827"/>
    <a:srgbClr val="71CE37"/>
    <a:srgbClr val="57B226"/>
    <a:srgbClr val="4CA622"/>
    <a:srgbClr val="66C3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55" autoAdjust="0"/>
    <p:restoredTop sz="94660"/>
  </p:normalViewPr>
  <p:slideViewPr>
    <p:cSldViewPr snapToGrid="0">
      <p:cViewPr varScale="1">
        <p:scale>
          <a:sx n="73" d="100"/>
          <a:sy n="73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EB462-AAF6-4C37-96F2-F3E993C8F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B080-CC18-4D46-B7F3-2B96370988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EB462-AAF6-4C37-96F2-F3E993C8F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B080-CC18-4D46-B7F3-2B96370988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EB462-AAF6-4C37-96F2-F3E993C8F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B080-CC18-4D46-B7F3-2B96370988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EB462-AAF6-4C37-96F2-F3E993C8F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B080-CC18-4D46-B7F3-2B96370988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EB462-AAF6-4C37-96F2-F3E993C8F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B080-CC18-4D46-B7F3-2B96370988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EB462-AAF6-4C37-96F2-F3E993C8F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B080-CC18-4D46-B7F3-2B96370988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EB462-AAF6-4C37-96F2-F3E993C8F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B080-CC18-4D46-B7F3-2B96370988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EB462-AAF6-4C37-96F2-F3E993C8F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B080-CC18-4D46-B7F3-2B96370988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EB462-AAF6-4C37-96F2-F3E993C8F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B080-CC18-4D46-B7F3-2B96370988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EB462-AAF6-4C37-96F2-F3E993C8F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B080-CC18-4D46-B7F3-2B96370988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EB462-AAF6-4C37-96F2-F3E993C8F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B080-CC18-4D46-B7F3-2B96370988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EB462-AAF6-4C37-96F2-F3E993C8F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B080-CC18-4D46-B7F3-2B96370988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EB462-AAF6-4C37-96F2-F3E993C8F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B080-CC18-4D46-B7F3-2B96370988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EB462-AAF6-4C37-96F2-F3E993C8F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B080-CC18-4D46-B7F3-2B96370988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EB462-AAF6-4C37-96F2-F3E993C8F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B080-CC18-4D46-B7F3-2B96370988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EB462-AAF6-4C37-96F2-F3E993C8F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B080-CC18-4D46-B7F3-2B96370988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EB462-AAF6-4C37-96F2-F3E993C8F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B080-CC18-4D46-B7F3-2B96370988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EB462-AAF6-4C37-96F2-F3E993C8F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B080-CC18-4D46-B7F3-2B96370988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EB462-AAF6-4C37-96F2-F3E993C8F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B080-CC18-4D46-B7F3-2B96370988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EB462-AAF6-4C37-96F2-F3E993C8F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B080-CC18-4D46-B7F3-2B96370988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EB462-AAF6-4C37-96F2-F3E993C8F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B080-CC18-4D46-B7F3-2B96370988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EB462-AAF6-4C37-96F2-F3E993C8F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B080-CC18-4D46-B7F3-2B96370988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3EB462-AAF6-4C37-96F2-F3E993C8F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3B080-CC18-4D46-B7F3-2B96370988B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3EB462-AAF6-4C37-96F2-F3E993C8F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3B080-CC18-4D46-B7F3-2B96370988B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69"/>
          <a:stretch>
            <a:fillRect/>
          </a:stretch>
        </p:blipFill>
        <p:spPr>
          <a:xfrm flipH="1">
            <a:off x="5926836" y="-9525"/>
            <a:ext cx="6265164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90295" y="2818765"/>
            <a:ext cx="9936480" cy="15544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96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+mn-ea"/>
              </a:rPr>
              <a:t>中考作文拟题技法</a:t>
            </a:r>
            <a:endParaRPr lang="zh-CN" altLang="en-US" sz="9600" dirty="0">
              <a:solidFill>
                <a:srgbClr val="FF0000"/>
              </a:solidFill>
              <a:latin typeface="Times New Roman" pitchFamily="18" charset="0"/>
              <a:ea typeface="隶书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56145" y="4898390"/>
            <a:ext cx="37388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>
                <a:solidFill>
                  <a:srgbClr val="FFC000"/>
                </a:solidFill>
              </a:rPr>
              <a:t>凭祥市第一中学邱国安</a:t>
            </a:r>
            <a:endParaRPr lang="zh-CN" altLang="en-US" sz="280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1"/>
          <a:stretch>
            <a:fillRect/>
          </a:stretch>
        </p:blipFill>
        <p:spPr>
          <a:xfrm flipH="1">
            <a:off x="0" y="0"/>
            <a:ext cx="3999448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747089"/>
            <a:ext cx="12192000" cy="5957937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>
              <a:lnSpc>
                <a:spcPct val="150000"/>
              </a:lnSpc>
              <a:buFont typeface="Wingdings" charset="0"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222885" y="1032510"/>
            <a:ext cx="11130915" cy="5144770"/>
          </a:xfrm>
        </p:spPr>
        <p:txBody>
          <a:bodyPr>
            <a:normAutofit/>
          </a:bodyPr>
          <a:p>
            <a:r>
              <a:rPr lang="zh-CN" altLang="en-US" sz="4800"/>
              <a:t>三 </a:t>
            </a:r>
            <a:r>
              <a:rPr lang="zh-CN" altLang="en-US" sz="4800">
                <a:solidFill>
                  <a:srgbClr val="FF0000"/>
                </a:solidFill>
              </a:rPr>
              <a:t>作文好标题欣赏 </a:t>
            </a:r>
            <a:r>
              <a:rPr lang="zh-CN" altLang="en-US" sz="4800" b="1" dirty="0">
                <a:sym typeface="+mn-ea"/>
              </a:rPr>
              <a:t>话题：鼓励</a:t>
            </a:r>
            <a:endParaRPr lang="zh-CN" altLang="en-US" sz="4800" b="1" dirty="0">
              <a:sym typeface="+mn-ea"/>
            </a:endParaRPr>
          </a:p>
          <a:p>
            <a:pPr>
              <a:buNone/>
            </a:pPr>
            <a:r>
              <a:rPr lang="en-US" altLang="zh-CN" b="1" dirty="0">
                <a:solidFill>
                  <a:srgbClr val="3B8E1A"/>
                </a:solidFill>
                <a:sym typeface="+mn-ea"/>
              </a:rPr>
              <a:t>1《</a:t>
            </a:r>
            <a:r>
              <a:rPr lang="zh-CN" altLang="en-US" b="1" dirty="0">
                <a:solidFill>
                  <a:srgbClr val="3B8E1A"/>
                </a:solidFill>
                <a:sym typeface="+mn-ea"/>
              </a:rPr>
              <a:t>感谢那阵掌声</a:t>
            </a:r>
            <a:r>
              <a:rPr lang="en-US" altLang="zh-CN" b="1" dirty="0">
                <a:solidFill>
                  <a:srgbClr val="3B8E1A"/>
                </a:solidFill>
                <a:sym typeface="+mn-ea"/>
              </a:rPr>
              <a:t>》   </a:t>
            </a:r>
            <a:r>
              <a:rPr lang="en-US" altLang="zh-CN" b="1" dirty="0">
                <a:sym typeface="+mn-ea"/>
              </a:rPr>
              <a:t>    </a:t>
            </a:r>
            <a:endParaRPr lang="en-US" altLang="zh-CN" b="1" dirty="0">
              <a:sym typeface="+mn-ea"/>
            </a:endParaRPr>
          </a:p>
          <a:p>
            <a:pPr>
              <a:buNone/>
            </a:pPr>
            <a:r>
              <a:rPr lang="en-US" altLang="zh-CN" b="1" dirty="0">
                <a:solidFill>
                  <a:schemeClr val="accent5">
                    <a:lumMod val="75000"/>
                  </a:schemeClr>
                </a:solidFill>
                <a:sym typeface="+mn-ea"/>
              </a:rPr>
              <a:t>2《</a:t>
            </a: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sym typeface="+mn-ea"/>
              </a:rPr>
              <a:t>爱我，请你夸夸我</a:t>
            </a:r>
            <a:r>
              <a:rPr lang="en-US" altLang="zh-CN" b="1">
                <a:solidFill>
                  <a:schemeClr val="accent5">
                    <a:lumMod val="75000"/>
                  </a:schemeClr>
                </a:solidFill>
                <a:sym typeface="+mn-ea"/>
              </a:rPr>
              <a:t>》</a:t>
            </a:r>
            <a:endParaRPr lang="en-US" altLang="zh-CN" b="1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pPr>
              <a:buNone/>
            </a:pPr>
            <a:r>
              <a:rPr lang="en-US" altLang="zh-CN" b="1" dirty="0">
                <a:sym typeface="+mn-ea"/>
              </a:rPr>
              <a:t>3《</a:t>
            </a:r>
            <a:r>
              <a:rPr lang="zh-CN" altLang="en-US" b="1" dirty="0">
                <a:sym typeface="+mn-ea"/>
              </a:rPr>
              <a:t>人生充值卡</a:t>
            </a:r>
            <a:r>
              <a:rPr lang="en-US" altLang="zh-CN" b="1" dirty="0">
                <a:sym typeface="+mn-ea"/>
              </a:rPr>
              <a:t>》          </a:t>
            </a:r>
            <a:endParaRPr lang="en-US" altLang="zh-CN" b="1" dirty="0">
              <a:sym typeface="+mn-ea"/>
            </a:endParaRPr>
          </a:p>
          <a:p>
            <a:pPr>
              <a:buNone/>
            </a:pPr>
            <a:r>
              <a:rPr lang="en-US" altLang="zh-CN" b="1" dirty="0">
                <a:solidFill>
                  <a:srgbClr val="3B8E1A"/>
                </a:solidFill>
                <a:sym typeface="+mn-ea"/>
              </a:rPr>
              <a:t>4《</a:t>
            </a:r>
            <a:r>
              <a:rPr lang="zh-CN" altLang="en-US" b="1" dirty="0">
                <a:solidFill>
                  <a:srgbClr val="3B8E1A"/>
                </a:solidFill>
                <a:sym typeface="+mn-ea"/>
              </a:rPr>
              <a:t>读懂你的微笑</a:t>
            </a:r>
            <a:r>
              <a:rPr lang="en-US" altLang="zh-CN" b="1">
                <a:solidFill>
                  <a:srgbClr val="3B8E1A"/>
                </a:solidFill>
                <a:sym typeface="+mn-ea"/>
              </a:rPr>
              <a:t>》 </a:t>
            </a:r>
            <a:endParaRPr lang="en-US" altLang="zh-CN" b="1">
              <a:solidFill>
                <a:srgbClr val="3B8E1A"/>
              </a:solidFill>
              <a:sym typeface="+mn-ea"/>
            </a:endParaRPr>
          </a:p>
          <a:p>
            <a:pPr>
              <a:buNone/>
            </a:pPr>
            <a:r>
              <a:rPr lang="en-US" altLang="zh-CN" b="1" dirty="0">
                <a:sym typeface="+mn-ea"/>
              </a:rPr>
              <a:t>5《</a:t>
            </a:r>
            <a:r>
              <a:rPr lang="zh-CN" altLang="en-US" b="1" dirty="0">
                <a:sym typeface="+mn-ea"/>
              </a:rPr>
              <a:t>别再往我的伤口上撒盐</a:t>
            </a:r>
            <a:r>
              <a:rPr lang="en-US" altLang="zh-CN" b="1">
                <a:sym typeface="+mn-ea"/>
              </a:rPr>
              <a:t>》</a:t>
            </a:r>
            <a:endParaRPr lang="en-US" altLang="zh-CN" b="1"/>
          </a:p>
          <a:p>
            <a:pPr marL="0" indent="0">
              <a:buNone/>
            </a:pPr>
            <a:r>
              <a:rPr lang="en-US" altLang="zh-CN" b="1" dirty="0">
                <a:sym typeface="+mn-ea"/>
              </a:rPr>
              <a:t>6《1+1+1=</a:t>
            </a:r>
            <a:r>
              <a:rPr lang="zh-CN" altLang="en-US" b="1" dirty="0">
                <a:ea typeface="宋体" charset="0"/>
                <a:sym typeface="+mn-ea"/>
              </a:rPr>
              <a:t>成长</a:t>
            </a:r>
            <a:r>
              <a:rPr lang="en-US" altLang="zh-CN" b="1">
                <a:sym typeface="+mn-ea"/>
              </a:rPr>
              <a:t>》</a:t>
            </a:r>
            <a:endParaRPr lang="en-US" altLang="zh-CN" b="1">
              <a:sym typeface="+mn-ea"/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rgbClr val="C00000"/>
                </a:solidFill>
                <a:ea typeface="宋体" charset="0"/>
                <a:sym typeface="+mn-ea"/>
              </a:rPr>
              <a:t>7</a:t>
            </a:r>
            <a:r>
              <a:rPr lang="zh-CN" altLang="en-US" b="1" dirty="0">
                <a:solidFill>
                  <a:srgbClr val="C00000"/>
                </a:solidFill>
                <a:ea typeface="宋体" charset="0"/>
                <a:sym typeface="+mn-ea"/>
              </a:rPr>
              <a:t>《</a:t>
            </a:r>
            <a:r>
              <a:rPr lang="zh-CN" altLang="en-US" b="1" dirty="0">
                <a:solidFill>
                  <a:srgbClr val="C00000"/>
                </a:solidFill>
                <a:sym typeface="+mn-ea"/>
              </a:rPr>
              <a:t>鼓励是金</a:t>
            </a:r>
            <a:r>
              <a:rPr lang="en-US" altLang="zh-CN" b="1">
                <a:solidFill>
                  <a:srgbClr val="C00000"/>
                </a:solidFill>
                <a:sym typeface="+mn-ea"/>
              </a:rPr>
              <a:t>》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1"/>
          <a:stretch>
            <a:fillRect/>
          </a:stretch>
        </p:blipFill>
        <p:spPr>
          <a:xfrm flipH="1">
            <a:off x="0" y="0"/>
            <a:ext cx="3999448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9845" y="747089"/>
            <a:ext cx="12192000" cy="5957937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>
              <a:lnSpc>
                <a:spcPct val="150000"/>
              </a:lnSpc>
              <a:buFont typeface="Wingdings" charset="0"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262890" y="873125"/>
            <a:ext cx="11090910" cy="5304155"/>
          </a:xfrm>
        </p:spPr>
        <p:txBody>
          <a:bodyPr/>
          <a:p>
            <a:r>
              <a:rPr lang="zh-CN" altLang="en-US" sz="4000"/>
              <a:t>四   </a:t>
            </a:r>
            <a:r>
              <a:rPr lang="zh-CN" altLang="en-US" sz="4000" dirty="0">
                <a:sym typeface="+mn-ea"/>
              </a:rPr>
              <a:t>真题演练</a:t>
            </a:r>
            <a:endParaRPr lang="zh-CN" altLang="en-US" sz="4000" dirty="0">
              <a:sym typeface="+mn-ea"/>
            </a:endParaRPr>
          </a:p>
          <a:p>
            <a:endParaRPr lang="zh-CN" altLang="en-US" sz="4400" dirty="0">
              <a:sym typeface="+mn-ea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C00000"/>
                </a:solidFill>
                <a:sym typeface="+mn-ea"/>
              </a:rPr>
              <a:t>话题一：成长 </a:t>
            </a:r>
            <a:r>
              <a:rPr lang="zh-CN" altLang="en-US" sz="4400" b="1" dirty="0">
                <a:sym typeface="+mn-ea"/>
              </a:rPr>
              <a:t>   </a:t>
            </a:r>
            <a:endParaRPr lang="zh-CN" altLang="en-US" sz="4400" b="1" dirty="0">
              <a:sym typeface="+mn-ea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0070C0"/>
                </a:solidFill>
                <a:sym typeface="+mn-ea"/>
              </a:rPr>
              <a:t>话题二： 冬天</a:t>
            </a:r>
            <a:endParaRPr lang="zh-CN" altLang="en-US" sz="4000" b="1" dirty="0">
              <a:solidFill>
                <a:srgbClr val="0070C0"/>
              </a:solidFill>
              <a:sym typeface="+mn-ea"/>
            </a:endParaRPr>
          </a:p>
          <a:p>
            <a:endParaRPr lang="zh-CN" altLang="en-US" sz="4000" b="1" dirty="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4" name="图片 10243" descr="09584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-12700"/>
            <a:ext cx="9144000" cy="68707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1992313" y="620713"/>
            <a:ext cx="8229600" cy="1143000"/>
          </a:xfrm>
        </p:spPr>
        <p:txBody>
          <a:bodyPr anchor="ctr"/>
          <a:p>
            <a:r>
              <a:rPr lang="zh-CN" altLang="en-US" dirty="0"/>
              <a:t>成长</a:t>
            </a:r>
            <a:endParaRPr lang="zh-CN" altLang="en-US" dirty="0"/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345440" y="1469390"/>
            <a:ext cx="10116185" cy="4972685"/>
          </a:xfrm>
        </p:spPr>
        <p:txBody>
          <a:bodyPr/>
          <a:p>
            <a:pPr>
              <a:buNone/>
            </a:pPr>
            <a:r>
              <a:rPr lang="en-US" altLang="zh-CN" sz="3600" b="1" dirty="0"/>
              <a:t>《</a:t>
            </a:r>
            <a:r>
              <a:rPr lang="zh-CN" altLang="en-US" sz="3600" b="1" dirty="0"/>
              <a:t>没有最好，只有更好</a:t>
            </a:r>
            <a:r>
              <a:rPr lang="en-US" altLang="zh-CN" sz="3600" b="1" dirty="0"/>
              <a:t>》   《 </a:t>
            </a:r>
            <a:r>
              <a:rPr lang="zh-CN" altLang="en-US" sz="3600" b="1" dirty="0"/>
              <a:t>人气密码</a:t>
            </a:r>
            <a:r>
              <a:rPr lang="en-US" altLang="zh-CN" sz="3600" b="1"/>
              <a:t>》</a:t>
            </a:r>
            <a:endParaRPr lang="en-US" altLang="zh-CN" sz="3600" b="1"/>
          </a:p>
          <a:p>
            <a:pPr>
              <a:buNone/>
            </a:pPr>
            <a:r>
              <a:rPr lang="en-US" altLang="zh-CN" sz="3600" b="1" dirty="0"/>
              <a:t>《</a:t>
            </a:r>
            <a:r>
              <a:rPr lang="zh-CN" altLang="en-US" sz="3600" b="1" dirty="0">
                <a:solidFill>
                  <a:srgbClr val="0070C0"/>
                </a:solidFill>
              </a:rPr>
              <a:t>好妈妈，慢慢来</a:t>
            </a:r>
            <a:r>
              <a:rPr lang="en-US" altLang="zh-CN" sz="3600" b="1" dirty="0">
                <a:solidFill>
                  <a:srgbClr val="0070C0"/>
                </a:solidFill>
              </a:rPr>
              <a:t>》          《</a:t>
            </a:r>
            <a:r>
              <a:rPr lang="zh-CN" altLang="en-US" sz="3600" b="1" dirty="0">
                <a:solidFill>
                  <a:srgbClr val="0070C0"/>
                </a:solidFill>
              </a:rPr>
              <a:t>我是谁</a:t>
            </a:r>
            <a:r>
              <a:rPr lang="en-US" altLang="zh-CN" sz="3600" b="1">
                <a:solidFill>
                  <a:srgbClr val="0070C0"/>
                </a:solidFill>
              </a:rPr>
              <a:t>》</a:t>
            </a:r>
            <a:endParaRPr lang="en-US" altLang="zh-CN" sz="3600" b="1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altLang="zh-CN" sz="3600" b="1" dirty="0"/>
              <a:t>《 </a:t>
            </a:r>
            <a:r>
              <a:rPr lang="zh-CN" altLang="en-US" sz="3600" b="1" dirty="0"/>
              <a:t>痛并快乐着</a:t>
            </a:r>
            <a:r>
              <a:rPr lang="en-US" altLang="zh-CN" sz="3600" b="1"/>
              <a:t>》             </a:t>
            </a:r>
            <a:r>
              <a:rPr lang="en-US" altLang="zh-CN" sz="3600" b="1" dirty="0">
                <a:solidFill>
                  <a:srgbClr val="C00000"/>
                </a:solidFill>
                <a:sym typeface="+mn-ea"/>
              </a:rPr>
              <a:t>《</a:t>
            </a:r>
            <a:r>
              <a:rPr lang="zh-CN" altLang="en-US" sz="3600" b="1" dirty="0">
                <a:solidFill>
                  <a:srgbClr val="C00000"/>
                </a:solidFill>
                <a:sym typeface="+mn-ea"/>
              </a:rPr>
              <a:t>成长的阶梯</a:t>
            </a:r>
            <a:r>
              <a:rPr lang="en-US" altLang="zh-CN" sz="3600" b="1">
                <a:solidFill>
                  <a:srgbClr val="C00000"/>
                </a:solidFill>
                <a:sym typeface="+mn-ea"/>
              </a:rPr>
              <a:t>》</a:t>
            </a:r>
            <a:endParaRPr lang="en-US" altLang="zh-CN" sz="3600" b="1"/>
          </a:p>
          <a:p>
            <a:pPr>
              <a:buNone/>
            </a:pPr>
            <a:r>
              <a:rPr lang="en-US" altLang="zh-CN" sz="3600" b="1" dirty="0"/>
              <a:t>《</a:t>
            </a:r>
            <a:r>
              <a:rPr lang="zh-CN" altLang="en-US" sz="3600" b="1" dirty="0"/>
              <a:t>不给阳光也灿烂</a:t>
            </a:r>
            <a:r>
              <a:rPr lang="en-US" altLang="zh-CN" sz="3600" b="1" dirty="0"/>
              <a:t>》          《</a:t>
            </a:r>
            <a:r>
              <a:rPr lang="zh-CN" altLang="en-US" sz="3600" b="1" dirty="0"/>
              <a:t>我在努力</a:t>
            </a:r>
            <a:r>
              <a:rPr lang="en-US" altLang="zh-CN" sz="3600" b="1"/>
              <a:t>》 </a:t>
            </a:r>
            <a:endParaRPr lang="en-US" altLang="zh-CN" sz="3600" b="1"/>
          </a:p>
          <a:p>
            <a:pPr>
              <a:buNone/>
            </a:pPr>
            <a:r>
              <a:rPr lang="en-US" altLang="zh-CN" sz="3600" b="1" dirty="0"/>
              <a:t>《</a:t>
            </a:r>
            <a:r>
              <a:rPr lang="zh-CN" altLang="en-US" sz="3600" b="1" dirty="0"/>
              <a:t>难度系数</a:t>
            </a:r>
            <a:r>
              <a:rPr lang="en-US" altLang="zh-CN" sz="3600" b="1" dirty="0"/>
              <a:t>9.9》            </a:t>
            </a:r>
            <a:r>
              <a:rPr lang="en-US" altLang="zh-CN" sz="3600" b="1" dirty="0">
                <a:solidFill>
                  <a:srgbClr val="C00000"/>
                </a:solidFill>
              </a:rPr>
              <a:t> 《</a:t>
            </a:r>
            <a:r>
              <a:rPr lang="zh-CN" altLang="en-US" sz="3600" b="1" dirty="0">
                <a:solidFill>
                  <a:srgbClr val="C00000"/>
                </a:solidFill>
              </a:rPr>
              <a:t>我不是最弱小的</a:t>
            </a:r>
            <a:r>
              <a:rPr lang="en-US" altLang="zh-CN" sz="3600" b="1">
                <a:solidFill>
                  <a:srgbClr val="C00000"/>
                </a:solidFill>
              </a:rPr>
              <a:t>》 </a:t>
            </a:r>
            <a:endParaRPr lang="en-US" altLang="zh-CN" sz="3600" b="1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altLang="zh-CN" sz="3600" b="1" dirty="0">
                <a:solidFill>
                  <a:srgbClr val="C00000"/>
                </a:solidFill>
              </a:rPr>
              <a:t>《</a:t>
            </a:r>
            <a:r>
              <a:rPr lang="zh-CN" altLang="en-US" sz="3600" b="1" dirty="0">
                <a:solidFill>
                  <a:srgbClr val="C00000"/>
                </a:solidFill>
              </a:rPr>
              <a:t>假如再给我一次机会</a:t>
            </a:r>
            <a:r>
              <a:rPr lang="en-US" altLang="zh-CN" sz="3600" b="1" dirty="0">
                <a:solidFill>
                  <a:srgbClr val="C00000"/>
                </a:solidFill>
              </a:rPr>
              <a:t>》  </a:t>
            </a:r>
            <a:r>
              <a:rPr lang="en-US" altLang="zh-CN" b="1"/>
              <a:t> </a:t>
            </a:r>
            <a:endParaRPr lang="en-US" altLang="zh-CN" b="1"/>
          </a:p>
        </p:txBody>
      </p:sp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p>
            <a:pPr lvl="0"/>
            <a:endParaRPr lang="zh-CN" altLang="en-US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8" name="图片 11267" descr="09584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-12700"/>
            <a:ext cx="9144000" cy="68707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1266" name="标题 1126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dirty="0"/>
              <a:t>冬天</a:t>
            </a:r>
            <a:endParaRPr lang="zh-CN" altLang="en-US" b="1" dirty="0"/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>
          <a:xfrm>
            <a:off x="3863975" y="1628775"/>
            <a:ext cx="5554663" cy="4525963"/>
          </a:xfrm>
        </p:spPr>
        <p:txBody>
          <a:bodyPr>
            <a:noAutofit/>
          </a:bodyPr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《</a:t>
            </a:r>
            <a:r>
              <a:rPr lang="zh-CN" altLang="en-US" sz="4000" b="1" dirty="0"/>
              <a:t>冬天里的春天</a:t>
            </a:r>
            <a:r>
              <a:rPr lang="en-US" altLang="zh-CN" sz="4000" b="1"/>
              <a:t>》</a:t>
            </a:r>
            <a:endParaRPr lang="en-US" altLang="zh-CN" sz="4000" b="1"/>
          </a:p>
          <a:p>
            <a:pPr>
              <a:lnSpc>
                <a:spcPct val="90000"/>
              </a:lnSpc>
              <a:buNone/>
            </a:pPr>
            <a:r>
              <a:rPr lang="en-US" altLang="zh-CN" sz="4000" b="1" dirty="0">
                <a:solidFill>
                  <a:srgbClr val="C00000"/>
                </a:solidFill>
              </a:rPr>
              <a:t>《</a:t>
            </a:r>
            <a:r>
              <a:rPr lang="zh-CN" altLang="en-US" sz="4000" b="1" dirty="0">
                <a:solidFill>
                  <a:srgbClr val="C00000"/>
                </a:solidFill>
              </a:rPr>
              <a:t>我的世界下了雪</a:t>
            </a:r>
            <a:r>
              <a:rPr lang="en-US" altLang="zh-CN" sz="4000" b="1">
                <a:solidFill>
                  <a:srgbClr val="C00000"/>
                </a:solidFill>
              </a:rPr>
              <a:t>》</a:t>
            </a:r>
            <a:endParaRPr lang="en-US" altLang="zh-CN" sz="4000" b="1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4000" b="1" dirty="0">
                <a:solidFill>
                  <a:srgbClr val="C00000"/>
                </a:solidFill>
              </a:rPr>
              <a:t>《</a:t>
            </a:r>
            <a:r>
              <a:rPr lang="zh-CN" altLang="en-US" sz="4000" b="1" dirty="0">
                <a:solidFill>
                  <a:srgbClr val="C00000"/>
                </a:solidFill>
              </a:rPr>
              <a:t>这个冬天不寂寞</a:t>
            </a:r>
            <a:r>
              <a:rPr lang="en-US" altLang="zh-CN" sz="4000" b="1">
                <a:solidFill>
                  <a:srgbClr val="C00000"/>
                </a:solidFill>
              </a:rPr>
              <a:t>》</a:t>
            </a:r>
            <a:endParaRPr lang="en-US" altLang="zh-CN" sz="4000" b="1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《</a:t>
            </a:r>
            <a:r>
              <a:rPr lang="zh-CN" altLang="en-US" sz="4000" b="1" dirty="0"/>
              <a:t>回忘我的</a:t>
            </a:r>
            <a:r>
              <a:rPr lang="en-US" altLang="zh-CN" sz="4000" b="1"/>
              <a:t>2009》</a:t>
            </a:r>
            <a:endParaRPr lang="en-US" altLang="zh-CN" sz="4000" b="1"/>
          </a:p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《</a:t>
            </a:r>
            <a:r>
              <a:rPr lang="zh-CN" altLang="en-US" sz="4000" b="1" dirty="0"/>
              <a:t>拉着岁月的手</a:t>
            </a:r>
            <a:r>
              <a:rPr lang="en-US" altLang="zh-CN" sz="4000" b="1"/>
              <a:t>》</a:t>
            </a:r>
            <a:endParaRPr lang="en-US" altLang="zh-CN" sz="4000" b="1"/>
          </a:p>
          <a:p>
            <a:pPr>
              <a:lnSpc>
                <a:spcPct val="90000"/>
              </a:lnSpc>
              <a:buNone/>
            </a:pPr>
            <a:r>
              <a:rPr lang="en-US" altLang="zh-CN" sz="4000" b="1" dirty="0">
                <a:solidFill>
                  <a:srgbClr val="00B0F0"/>
                </a:solidFill>
              </a:rPr>
              <a:t>《2009</a:t>
            </a:r>
            <a:r>
              <a:rPr lang="zh-CN" altLang="en-US" sz="4000" b="1" dirty="0">
                <a:solidFill>
                  <a:srgbClr val="00B0F0"/>
                </a:solidFill>
              </a:rPr>
              <a:t>年底色</a:t>
            </a:r>
            <a:r>
              <a:rPr lang="en-US" altLang="zh-CN" sz="4000" b="1">
                <a:solidFill>
                  <a:srgbClr val="00B0F0"/>
                </a:solidFill>
              </a:rPr>
              <a:t>》</a:t>
            </a:r>
            <a:endParaRPr lang="en-US" altLang="zh-CN" sz="4000" b="1">
              <a:solidFill>
                <a:srgbClr val="00B0F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4000" b="1" dirty="0">
                <a:solidFill>
                  <a:srgbClr val="00B0F0"/>
                </a:solidFill>
              </a:rPr>
              <a:t>《</a:t>
            </a:r>
            <a:r>
              <a:rPr lang="zh-CN" altLang="en-US" sz="4000" b="1" dirty="0">
                <a:solidFill>
                  <a:srgbClr val="00B0F0"/>
                </a:solidFill>
              </a:rPr>
              <a:t>雪融了是什么</a:t>
            </a:r>
            <a:r>
              <a:rPr lang="en-US" altLang="zh-CN" sz="4000" b="1">
                <a:solidFill>
                  <a:srgbClr val="00B0F0"/>
                </a:solidFill>
              </a:rPr>
              <a:t>》</a:t>
            </a:r>
            <a:endParaRPr lang="en-US" altLang="zh-CN" sz="4000" b="1">
              <a:solidFill>
                <a:srgbClr val="00B0F0"/>
              </a:solidFill>
            </a:endParaRPr>
          </a:p>
        </p:txBody>
      </p:sp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p>
            <a:pPr lvl="0"/>
            <a:endParaRPr lang="zh-CN" altLang="en-US" dirty="0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1950" y="287020"/>
            <a:ext cx="10991850" cy="5890260"/>
          </a:xfrm>
        </p:spPr>
        <p:txBody>
          <a:bodyPr/>
          <a:p>
            <a:r>
              <a:rPr lang="en-US" altLang="zh-CN"/>
              <a:t>   </a:t>
            </a:r>
            <a:r>
              <a:rPr lang="zh-CN" altLang="en-US" sz="6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总结</a:t>
            </a:r>
            <a:endParaRPr lang="zh-CN" altLang="en-US" sz="6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zh-CN">
                <a:ea typeface="宋体" charset="0"/>
              </a:rPr>
              <a:t>  </a:t>
            </a:r>
            <a:r>
              <a:rPr lang="zh-CN" altLang="zh-CN" sz="3600">
                <a:solidFill>
                  <a:srgbClr val="3B8E1A"/>
                </a:solidFill>
                <a:ea typeface="宋体" charset="0"/>
              </a:rPr>
              <a:t>这节课我们学习什么内容？</a:t>
            </a:r>
            <a:endParaRPr lang="zh-CN" altLang="zh-CN" sz="3600">
              <a:solidFill>
                <a:srgbClr val="3B8E1A"/>
              </a:solidFill>
              <a:ea typeface="宋体" charset="0"/>
            </a:endParaRPr>
          </a:p>
          <a:p>
            <a:r>
              <a:rPr lang="zh-CN" altLang="zh-CN" sz="3600">
                <a:solidFill>
                  <a:srgbClr val="3B8E1A"/>
                </a:solidFill>
                <a:ea typeface="宋体" charset="0"/>
              </a:rPr>
              <a:t>  请同学口头回答</a:t>
            </a:r>
            <a:r>
              <a:rPr lang="zh-CN" altLang="zh-CN" sz="3600">
                <a:solidFill>
                  <a:srgbClr val="3B8E1A"/>
                </a:solidFill>
                <a:ea typeface="宋体" charset="0"/>
                <a:sym typeface="+mn-ea"/>
              </a:rPr>
              <a:t>作文标题的三个要求。</a:t>
            </a:r>
            <a:endParaRPr lang="zh-CN" altLang="zh-CN" sz="3600">
              <a:solidFill>
                <a:srgbClr val="3B8E1A"/>
              </a:solidFill>
              <a:ea typeface="宋体" charset="0"/>
              <a:sym typeface="+mn-ea"/>
            </a:endParaRPr>
          </a:p>
          <a:p>
            <a:r>
              <a:rPr lang="zh-CN" altLang="zh-CN" sz="3600">
                <a:solidFill>
                  <a:srgbClr val="3B8E1A"/>
                </a:solidFill>
                <a:ea typeface="宋体" charset="0"/>
                <a:sym typeface="+mn-ea"/>
              </a:rPr>
              <a:t>  请同学再次总结</a:t>
            </a:r>
            <a:r>
              <a:rPr lang="zh-CN" altLang="zh-CN" sz="4000">
                <a:solidFill>
                  <a:srgbClr val="3B8E1A"/>
                </a:solidFill>
                <a:ea typeface="宋体" charset="0"/>
                <a:sym typeface="+mn-ea"/>
              </a:rPr>
              <a:t>作文标题的五种方法。</a:t>
            </a:r>
            <a:endParaRPr lang="zh-CN" altLang="zh-CN" sz="4000">
              <a:solidFill>
                <a:srgbClr val="3B8E1A"/>
              </a:solidFill>
              <a:ea typeface="宋体" charset="0"/>
              <a:sym typeface="+mn-ea"/>
            </a:endParaRPr>
          </a:p>
          <a:p>
            <a:r>
              <a:rPr lang="zh-CN" altLang="zh-CN" sz="3600">
                <a:ea typeface="宋体" charset="0"/>
              </a:rPr>
              <a:t>    </a:t>
            </a:r>
            <a:endParaRPr lang="zh-CN" altLang="zh-CN" sz="3600">
              <a:ea typeface="宋体" charset="0"/>
            </a:endParaRPr>
          </a:p>
          <a:p>
            <a:r>
              <a:rPr lang="zh-CN" altLang="zh-CN" sz="3600">
                <a:ea typeface="宋体" charset="0"/>
              </a:rPr>
              <a:t>    </a:t>
            </a:r>
            <a:r>
              <a:rPr lang="zh-CN" altLang="zh-CN" sz="3600">
                <a:solidFill>
                  <a:srgbClr val="00B0F0"/>
                </a:solidFill>
                <a:ea typeface="宋体" charset="0"/>
              </a:rPr>
              <a:t> 今天我们通过这节课的学习，懂得了拟定作文标题的</a:t>
            </a:r>
            <a:r>
              <a:rPr lang="zh-CN" altLang="zh-CN" sz="3600">
                <a:solidFill>
                  <a:srgbClr val="C00000"/>
                </a:solidFill>
                <a:ea typeface="宋体" charset="0"/>
              </a:rPr>
              <a:t>三个</a:t>
            </a:r>
            <a:r>
              <a:rPr lang="zh-CN" altLang="zh-CN" sz="3600">
                <a:solidFill>
                  <a:srgbClr val="00B0F0"/>
                </a:solidFill>
                <a:ea typeface="宋体" charset="0"/>
              </a:rPr>
              <a:t>要求，学习了</a:t>
            </a:r>
            <a:r>
              <a:rPr lang="zh-CN" altLang="zh-CN" sz="3600">
                <a:solidFill>
                  <a:srgbClr val="C00000"/>
                </a:solidFill>
                <a:ea typeface="宋体" charset="0"/>
              </a:rPr>
              <a:t>五种</a:t>
            </a:r>
            <a:r>
              <a:rPr lang="zh-CN" altLang="zh-CN" sz="3600">
                <a:solidFill>
                  <a:srgbClr val="00B0F0"/>
                </a:solidFill>
                <a:ea typeface="宋体" charset="0"/>
              </a:rPr>
              <a:t>作文拟题的具体方法，相</a:t>
            </a:r>
            <a:r>
              <a:rPr lang="zh-CN" altLang="zh-CN" sz="3600">
                <a:ea typeface="宋体" charset="0"/>
              </a:rPr>
              <a:t>信在以后的写作中，同学能够信心十足，快速拟出好的作文题目，打开思路，写出一流好的作文。</a:t>
            </a:r>
            <a:endParaRPr lang="zh-CN" altLang="zh-CN" sz="3600">
              <a:ea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作业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200">
                <a:solidFill>
                  <a:srgbClr val="FF0000"/>
                </a:solidFill>
              </a:rPr>
              <a:t>请根据下面要求拟出作文题目，并说说属于哪种拟题方法？有什么效果？</a:t>
            </a:r>
            <a:endParaRPr lang="zh-CN" altLang="en-US" sz="3200">
              <a:solidFill>
                <a:srgbClr val="FF0000"/>
              </a:solidFill>
            </a:endParaRPr>
          </a:p>
          <a:p>
            <a:r>
              <a:rPr lang="en-US" altLang="zh-CN" sz="3200">
                <a:solidFill>
                  <a:srgbClr val="57B226"/>
                </a:solidFill>
              </a:rPr>
              <a:t>1.</a:t>
            </a:r>
            <a:r>
              <a:rPr lang="zh-CN" altLang="en-US" sz="3200">
                <a:solidFill>
                  <a:srgbClr val="57B226"/>
                </a:solidFill>
                <a:ea typeface="宋体" charset="0"/>
              </a:rPr>
              <a:t>以</a:t>
            </a:r>
            <a:r>
              <a:rPr lang="en-US" altLang="zh-CN" sz="3200">
                <a:solidFill>
                  <a:srgbClr val="57B226"/>
                </a:solidFill>
                <a:ea typeface="宋体" charset="0"/>
              </a:rPr>
              <a:t>“</a:t>
            </a:r>
            <a:r>
              <a:rPr lang="zh-CN" altLang="en-US" sz="3200">
                <a:solidFill>
                  <a:srgbClr val="57B226"/>
                </a:solidFill>
                <a:ea typeface="宋体" charset="0"/>
              </a:rPr>
              <a:t>成长</a:t>
            </a:r>
            <a:r>
              <a:rPr lang="en-US" altLang="zh-CN" sz="3200">
                <a:solidFill>
                  <a:srgbClr val="57B226"/>
                </a:solidFill>
                <a:ea typeface="宋体" charset="0"/>
              </a:rPr>
              <a:t>”</a:t>
            </a:r>
            <a:r>
              <a:rPr lang="zh-CN" altLang="en-US" sz="3200">
                <a:solidFill>
                  <a:srgbClr val="57B226"/>
                </a:solidFill>
                <a:ea typeface="宋体" charset="0"/>
              </a:rPr>
              <a:t>为话题写一篇作文，题目自拟。</a:t>
            </a:r>
            <a:endParaRPr lang="zh-CN" altLang="en-US" sz="3200">
              <a:solidFill>
                <a:srgbClr val="57B226"/>
              </a:solidFill>
              <a:ea typeface="宋体" charset="0"/>
            </a:endParaRPr>
          </a:p>
          <a:p>
            <a:r>
              <a:rPr lang="en-US" altLang="zh-CN" sz="3200">
                <a:solidFill>
                  <a:srgbClr val="0070C0"/>
                </a:solidFill>
              </a:rPr>
              <a:t>2.捧读一本心爱的书，我们常有走进书中的感觉:书里的故事好像就是自己的故事，书里的情感似乎就是自己的情感，书里的思考也仿佛就是自己的思考……</a:t>
            </a:r>
            <a:endParaRPr lang="en-US" altLang="zh-CN" sz="3200">
              <a:solidFill>
                <a:srgbClr val="0070C0"/>
              </a:solidFill>
            </a:endParaRPr>
          </a:p>
          <a:p>
            <a:r>
              <a:rPr lang="en-US" altLang="zh-CN" sz="3200">
                <a:solidFill>
                  <a:srgbClr val="0070C0"/>
                </a:solidFill>
              </a:rPr>
              <a:t>请以“书里有个我”为</a:t>
            </a:r>
            <a:r>
              <a:rPr lang="zh-CN" altLang="en-US" sz="3200">
                <a:solidFill>
                  <a:srgbClr val="0070C0"/>
                </a:solidFill>
                <a:ea typeface="宋体" charset="0"/>
              </a:rPr>
              <a:t>话</a:t>
            </a:r>
            <a:r>
              <a:rPr lang="en-US" altLang="zh-CN" sz="3200">
                <a:solidFill>
                  <a:srgbClr val="0070C0"/>
                </a:solidFill>
              </a:rPr>
              <a:t>题</a:t>
            </a:r>
            <a:r>
              <a:rPr lang="zh-CN" altLang="en-US" sz="3200">
                <a:solidFill>
                  <a:srgbClr val="0070C0"/>
                </a:solidFill>
                <a:ea typeface="宋体" charset="0"/>
              </a:rPr>
              <a:t>，自拟题目，</a:t>
            </a:r>
            <a:r>
              <a:rPr lang="en-US" altLang="zh-CN" sz="3200">
                <a:solidFill>
                  <a:srgbClr val="0070C0"/>
                </a:solidFill>
              </a:rPr>
              <a:t>写一篇作文</a:t>
            </a:r>
            <a:r>
              <a:rPr lang="en-US" altLang="zh-CN" sz="3200"/>
              <a:t>。</a:t>
            </a:r>
            <a:endParaRPr lang="en-US" altLang="zh-CN" sz="3200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69"/>
          <a:stretch>
            <a:fillRect/>
          </a:stretch>
        </p:blipFill>
        <p:spPr>
          <a:xfrm flipH="1">
            <a:off x="5926836" y="10160"/>
            <a:ext cx="6265164" cy="6858000"/>
          </a:xfrm>
          <a:prstGeom prst="rect">
            <a:avLst/>
          </a:prstGeom>
        </p:spPr>
      </p:pic>
      <p:sp>
        <p:nvSpPr>
          <p:cNvPr id="27" name="任意多边形: 形状 26"/>
          <p:cNvSpPr/>
          <p:nvPr/>
        </p:nvSpPr>
        <p:spPr>
          <a:xfrm flipV="1">
            <a:off x="913765" y="4477385"/>
            <a:ext cx="10325735" cy="1638300"/>
          </a:xfrm>
          <a:custGeom>
            <a:avLst/>
            <a:gdLst>
              <a:gd name="connsiteX0" fmla="*/ 0 w 6539960"/>
              <a:gd name="connsiteY0" fmla="*/ 1638300 h 1638300"/>
              <a:gd name="connsiteX1" fmla="*/ 5926836 w 6539960"/>
              <a:gd name="connsiteY1" fmla="*/ 1638300 h 1638300"/>
              <a:gd name="connsiteX2" fmla="*/ 5926836 w 6539960"/>
              <a:gd name="connsiteY2" fmla="*/ 1638299 h 1638300"/>
              <a:gd name="connsiteX3" fmla="*/ 6539960 w 6539960"/>
              <a:gd name="connsiteY3" fmla="*/ 1638299 h 1638300"/>
              <a:gd name="connsiteX4" fmla="*/ 5928371 w 6539960"/>
              <a:gd name="connsiteY4" fmla="*/ 0 h 1638300"/>
              <a:gd name="connsiteX5" fmla="*/ 5926836 w 6539960"/>
              <a:gd name="connsiteY5" fmla="*/ 2584 h 1638300"/>
              <a:gd name="connsiteX6" fmla="*/ 5926836 w 6539960"/>
              <a:gd name="connsiteY6" fmla="*/ 0 h 1638300"/>
              <a:gd name="connsiteX7" fmla="*/ 0 w 6539960"/>
              <a:gd name="connsiteY7" fmla="*/ 0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39960" h="1638300">
                <a:moveTo>
                  <a:pt x="0" y="1638300"/>
                </a:moveTo>
                <a:lnTo>
                  <a:pt x="5926836" y="1638300"/>
                </a:lnTo>
                <a:lnTo>
                  <a:pt x="5926836" y="1638299"/>
                </a:lnTo>
                <a:lnTo>
                  <a:pt x="6539960" y="1638299"/>
                </a:lnTo>
                <a:lnTo>
                  <a:pt x="5928371" y="0"/>
                </a:lnTo>
                <a:lnTo>
                  <a:pt x="5926836" y="2584"/>
                </a:lnTo>
                <a:lnTo>
                  <a:pt x="5926836" y="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/>
          </a:p>
        </p:txBody>
      </p:sp>
      <p:sp>
        <p:nvSpPr>
          <p:cNvPr id="2" name="文本框 1"/>
          <p:cNvSpPr txBox="1"/>
          <p:nvPr/>
        </p:nvSpPr>
        <p:spPr>
          <a:xfrm>
            <a:off x="3016885" y="2459990"/>
            <a:ext cx="3535680" cy="14325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8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谢谢！</a:t>
            </a:r>
            <a:endParaRPr lang="zh-CN" altLang="en-US" sz="8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>
                <a:solidFill>
                  <a:srgbClr val="7030A0"/>
                </a:solidFill>
                <a:ea typeface="宋体" charset="0"/>
              </a:rPr>
              <a:t>导入</a:t>
            </a:r>
            <a:endParaRPr lang="zh-CN" altLang="zh-CN">
              <a:solidFill>
                <a:srgbClr val="7030A0"/>
              </a:solidFill>
              <a:ea typeface="宋体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800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sym typeface="+mn-ea"/>
              </a:rPr>
              <a:t>俗话说：“题好一半文。”</a:t>
            </a:r>
            <a:endParaRPr lang="zh-CN" altLang="en-US" sz="48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sym typeface="+mn-ea"/>
            </a:endParaRPr>
          </a:p>
          <a:p>
            <a:r>
              <a:rPr lang="zh-CN" altLang="en-US" sz="4800" dirty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  <a:sym typeface="+mn-ea"/>
              </a:rPr>
              <a:t>标题是文章的眼睛。好的标题能吸引读者兴趣，增添作文文采，令人过目难忘。</a:t>
            </a:r>
            <a:endParaRPr lang="zh-CN" altLang="en-US" sz="4800" dirty="0">
              <a:solidFill>
                <a:srgbClr val="0000FF"/>
              </a:solidFill>
              <a:latin typeface="Times New Roman" pitchFamily="18" charset="0"/>
              <a:ea typeface="宋体" pitchFamily="2" charset="-122"/>
              <a:sym typeface="+mn-ea"/>
            </a:endParaRPr>
          </a:p>
          <a:p>
            <a:r>
              <a:rPr lang="zh-CN" altLang="en-US" sz="4800" dirty="0">
                <a:solidFill>
                  <a:srgbClr val="4EA31F"/>
                </a:solidFill>
                <a:latin typeface="Times New Roman" pitchFamily="18" charset="0"/>
                <a:ea typeface="宋体" pitchFamily="2" charset="-122"/>
                <a:sym typeface="+mn-ea"/>
              </a:rPr>
              <a:t>那么，怎样才能拟出一个鲜活新颖的好标题呢？</a:t>
            </a:r>
            <a:endParaRPr lang="zh-CN" altLang="en-US" sz="4800" dirty="0">
              <a:solidFill>
                <a:srgbClr val="4EA31F"/>
              </a:solidFill>
              <a:latin typeface="Times New Roman" pitchFamily="18" charset="0"/>
              <a:ea typeface="宋体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1"/>
          <a:stretch>
            <a:fillRect/>
          </a:stretch>
        </p:blipFill>
        <p:spPr>
          <a:xfrm flipH="1">
            <a:off x="0" y="0"/>
            <a:ext cx="3999448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9370" y="594689"/>
            <a:ext cx="12192000" cy="5957937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72205" y="1649095"/>
            <a:ext cx="6954520" cy="763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60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charset="0"/>
                <a:sym typeface="+mn-ea"/>
              </a:rPr>
              <a:t>一 </a:t>
            </a:r>
            <a:r>
              <a:rPr lang="zh-CN" altLang="en-US" sz="360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作文一流好标题的要求</a:t>
            </a:r>
            <a:endParaRPr lang="zh-CN" altLang="en-US" sz="3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920000">
            <a:off x="3227705" y="1730375"/>
            <a:ext cx="599440" cy="8210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920000">
            <a:off x="3227705" y="2808605"/>
            <a:ext cx="599440" cy="82105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920000">
            <a:off x="3227705" y="3973830"/>
            <a:ext cx="599440" cy="82105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0" y="1788160"/>
            <a:ext cx="2348865" cy="2918460"/>
          </a:xfrm>
          <a:prstGeom prst="rect">
            <a:avLst/>
          </a:prstGeom>
          <a:solidFill>
            <a:srgbClr val="4EA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" name="MH_Others_1"/>
          <p:cNvSpPr txBox="1"/>
          <p:nvPr>
            <p:custDataLst>
              <p:tags r:id="rId4"/>
            </p:custDataLst>
          </p:nvPr>
        </p:nvSpPr>
        <p:spPr>
          <a:xfrm>
            <a:off x="-253808" y="1889265"/>
            <a:ext cx="3077734" cy="184658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60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目</a:t>
            </a:r>
            <a:endParaRPr lang="zh-CN" altLang="en-US" sz="60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algn="ctr"/>
            <a:r>
              <a:rPr lang="zh-CN" altLang="en-US" sz="60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录</a:t>
            </a:r>
            <a:endParaRPr lang="zh-CN" altLang="en-US" sz="60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44595" y="2554605"/>
            <a:ext cx="6268720" cy="8388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二 </a:t>
            </a:r>
            <a:r>
              <a:rPr lang="en-US" altLang="zh-CN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 </a:t>
            </a:r>
            <a:r>
              <a:rPr lang="zh-CN" alt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作文好标题的拟题技法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44290" y="3439160"/>
            <a:ext cx="2953385" cy="678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+mn-ea"/>
              </a:rPr>
              <a:t>三   佳题欣赏</a:t>
            </a:r>
            <a:endParaRPr lang="zh-CN" altLang="en-US" sz="3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54450" y="4203700"/>
            <a:ext cx="2874645" cy="67881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zh-CN" altLang="en-US" sz="3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四   真题演练</a:t>
            </a:r>
            <a:endParaRPr lang="zh-CN" altLang="en-US" sz="3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 bldLvl="0" animBg="1"/>
      <p:bldP spid="3" grpId="0"/>
      <p:bldP spid="5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747089"/>
            <a:ext cx="12192000" cy="5957937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>
              <a:lnSpc>
                <a:spcPct val="150000"/>
              </a:lnSpc>
              <a:buFont typeface="Wingdings" charset="0"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124460" y="803275"/>
            <a:ext cx="11229340" cy="5374005"/>
          </a:xfrm>
        </p:spPr>
        <p:txBody>
          <a:bodyPr/>
          <a:p>
            <a:r>
              <a:rPr lang="en-US" altLang="zh-CN"/>
              <a:t>           </a:t>
            </a:r>
            <a:r>
              <a:rPr lang="en-US" altLang="zh-CN" sz="5400">
                <a:solidFill>
                  <a:schemeClr val="accent1"/>
                </a:solidFill>
              </a:rPr>
              <a:t> </a:t>
            </a:r>
            <a:r>
              <a:rPr lang="zh-CN" altLang="en-US" sz="5400">
                <a:solidFill>
                  <a:schemeClr val="accent1"/>
                </a:solidFill>
                <a:ea typeface="宋体" charset="0"/>
              </a:rPr>
              <a:t>一</a:t>
            </a:r>
            <a:r>
              <a:rPr lang="zh-CN" altLang="en-US" sz="5400">
                <a:ea typeface="宋体" charset="0"/>
              </a:rPr>
              <a:t> </a:t>
            </a:r>
            <a:r>
              <a:rPr lang="zh-CN" altLang="en-US" sz="5400">
                <a:solidFill>
                  <a:schemeClr val="accent1"/>
                </a:solidFill>
              </a:rPr>
              <a:t>作文一流好标题的要求</a:t>
            </a:r>
            <a:endParaRPr lang="zh-CN" altLang="en-US" sz="5400">
              <a:solidFill>
                <a:schemeClr val="accent1"/>
              </a:solidFill>
            </a:endParaRPr>
          </a:p>
          <a:p>
            <a:r>
              <a:rPr lang="zh-CN" altLang="en-US" sz="5400"/>
              <a:t>1.形象醒目</a:t>
            </a:r>
            <a:endParaRPr lang="zh-CN" altLang="en-US" sz="5400"/>
          </a:p>
          <a:p>
            <a:r>
              <a:rPr lang="zh-CN" altLang="en-US" sz="5400">
                <a:solidFill>
                  <a:srgbClr val="FF0000"/>
                </a:solidFill>
              </a:rPr>
              <a:t>2.概括凝练</a:t>
            </a:r>
            <a:endParaRPr lang="zh-CN" altLang="en-US" sz="5400">
              <a:solidFill>
                <a:srgbClr val="FF0000"/>
              </a:solidFill>
            </a:endParaRPr>
          </a:p>
          <a:p>
            <a:r>
              <a:rPr lang="zh-CN" altLang="en-US" sz="5400"/>
              <a:t>3.精警诗意</a:t>
            </a:r>
            <a:endParaRPr lang="zh-CN" altLang="en-US" sz="5400"/>
          </a:p>
          <a:p>
            <a:endParaRPr lang="zh-CN" altLang="en-US" sz="5400"/>
          </a:p>
          <a:p>
            <a:endParaRPr lang="zh-CN" altLang="en-US" sz="5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1"/>
          <a:stretch>
            <a:fillRect/>
          </a:stretch>
        </p:blipFill>
        <p:spPr>
          <a:xfrm flipH="1">
            <a:off x="0" y="0"/>
            <a:ext cx="3999448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747089"/>
            <a:ext cx="12192000" cy="5957937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>
              <a:lnSpc>
                <a:spcPct val="150000"/>
              </a:lnSpc>
              <a:buFont typeface="Wingdings" charset="0"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282575" y="971550"/>
            <a:ext cx="11656695" cy="5483860"/>
          </a:xfrm>
        </p:spPr>
        <p:txBody>
          <a:bodyPr>
            <a:normAutofit lnSpcReduction="20000"/>
          </a:bodyPr>
          <a:p>
            <a:r>
              <a:rPr lang="en-US" altLang="zh-CN"/>
              <a:t>      </a:t>
            </a:r>
            <a:r>
              <a:rPr lang="en-US" altLang="zh-CN" sz="2000"/>
              <a:t> </a:t>
            </a:r>
            <a:r>
              <a:rPr lang="zh-CN" altLang="en-US" sz="4800">
                <a:solidFill>
                  <a:srgbClr val="0070C0"/>
                </a:solidFill>
              </a:rPr>
              <a:t>二 </a:t>
            </a:r>
            <a:r>
              <a:rPr lang="en-US" altLang="zh-CN" sz="4800">
                <a:sym typeface="+mn-ea"/>
              </a:rPr>
              <a:t> </a:t>
            </a:r>
            <a:r>
              <a:rPr lang="zh-CN" altLang="en-US" sz="4800">
                <a:solidFill>
                  <a:srgbClr val="0070C0"/>
                </a:solidFill>
                <a:sym typeface="+mn-ea"/>
              </a:rPr>
              <a:t>作</a:t>
            </a:r>
            <a:r>
              <a:rPr lang="zh-CN" altLang="en-US" sz="4800">
                <a:solidFill>
                  <a:srgbClr val="0070C0"/>
                </a:solidFill>
              </a:rPr>
              <a:t>文好标题的拟题技法</a:t>
            </a:r>
            <a:endParaRPr lang="zh-CN" altLang="en-US" sz="4800">
              <a:solidFill>
                <a:srgbClr val="0070C0"/>
              </a:solidFill>
            </a:endParaRPr>
          </a:p>
          <a:p>
            <a:r>
              <a:rPr lang="en-US" altLang="zh-CN" sz="4800">
                <a:solidFill>
                  <a:srgbClr val="0070C0"/>
                </a:solidFill>
              </a:rPr>
              <a:t>1.增添词语</a:t>
            </a:r>
            <a:r>
              <a:rPr lang="zh-CN" altLang="en-US" sz="4800">
                <a:solidFill>
                  <a:srgbClr val="0070C0"/>
                </a:solidFill>
                <a:ea typeface="宋体" charset="0"/>
              </a:rPr>
              <a:t>法。</a:t>
            </a:r>
            <a:r>
              <a:rPr lang="en-US" altLang="zh-CN" sz="4800">
                <a:solidFill>
                  <a:srgbClr val="0070C0"/>
                </a:solidFill>
              </a:rPr>
              <a:t>让题目变得具体好写。词语要揭示内容，保持与文章感情一致。</a:t>
            </a:r>
            <a:endParaRPr lang="en-US" altLang="zh-CN" sz="4800">
              <a:solidFill>
                <a:srgbClr val="0070C0"/>
              </a:solidFill>
            </a:endParaRPr>
          </a:p>
          <a:p>
            <a:r>
              <a:rPr lang="en-US" altLang="zh-CN" sz="4800">
                <a:solidFill>
                  <a:srgbClr val="0070C0"/>
                </a:solidFill>
              </a:rPr>
              <a:t> </a:t>
            </a:r>
            <a:r>
              <a:rPr lang="zh-CN" altLang="en-US" sz="4800">
                <a:solidFill>
                  <a:srgbClr val="C00000"/>
                </a:solidFill>
                <a:ea typeface="宋体" charset="0"/>
              </a:rPr>
              <a:t>《习惯》：《我的读书习惯》</a:t>
            </a:r>
            <a:endParaRPr lang="zh-CN" altLang="en-US" sz="4800">
              <a:solidFill>
                <a:srgbClr val="C00000"/>
              </a:solidFill>
              <a:ea typeface="宋体" charset="0"/>
            </a:endParaRPr>
          </a:p>
          <a:p>
            <a:r>
              <a:rPr lang="zh-CN" altLang="en-US" sz="4800">
                <a:solidFill>
                  <a:srgbClr val="C00000"/>
                </a:solidFill>
                <a:ea typeface="宋体" charset="0"/>
              </a:rPr>
              <a:t>             《习惯在于坚持》</a:t>
            </a:r>
            <a:endParaRPr lang="zh-CN" altLang="en-US" sz="4800">
              <a:solidFill>
                <a:srgbClr val="C00000"/>
              </a:solidFill>
              <a:ea typeface="宋体" charset="0"/>
            </a:endParaRPr>
          </a:p>
          <a:p>
            <a:r>
              <a:rPr lang="zh-CN" altLang="en-US" sz="4800">
                <a:solidFill>
                  <a:srgbClr val="0070C0"/>
                </a:solidFill>
                <a:ea typeface="宋体" charset="0"/>
              </a:rPr>
              <a:t> </a:t>
            </a:r>
            <a:r>
              <a:rPr lang="zh-CN" altLang="en-US" sz="4800">
                <a:solidFill>
                  <a:srgbClr val="FFC000"/>
                </a:solidFill>
                <a:ea typeface="宋体" charset="0"/>
              </a:rPr>
              <a:t>《温暖》：《集体的温暖》</a:t>
            </a:r>
            <a:endParaRPr lang="zh-CN" altLang="en-US" sz="4800">
              <a:solidFill>
                <a:srgbClr val="FFC000"/>
              </a:solidFill>
              <a:ea typeface="宋体" charset="0"/>
            </a:endParaRPr>
          </a:p>
          <a:p>
            <a:r>
              <a:rPr lang="zh-CN" altLang="en-US" sz="4800">
                <a:solidFill>
                  <a:srgbClr val="FFC000"/>
                </a:solidFill>
                <a:ea typeface="宋体" charset="0"/>
              </a:rPr>
              <a:t>              《最温暖的时刻》</a:t>
            </a:r>
            <a:endParaRPr lang="zh-CN" altLang="en-US" sz="4800">
              <a:solidFill>
                <a:srgbClr val="FFC000"/>
              </a:solidFill>
              <a:ea typeface="宋体" charset="0"/>
            </a:endParaRPr>
          </a:p>
          <a:p>
            <a:r>
              <a:rPr lang="zh-CN" altLang="en-US" sz="4800">
                <a:solidFill>
                  <a:srgbClr val="0070C0"/>
                </a:solidFill>
                <a:ea typeface="宋体" charset="0"/>
              </a:rPr>
              <a:t>               </a:t>
            </a:r>
            <a:endParaRPr lang="zh-CN" altLang="en-US" sz="4800">
              <a:solidFill>
                <a:srgbClr val="0070C0"/>
              </a:solidFill>
              <a:ea typeface="宋体" charset="0"/>
            </a:endParaRPr>
          </a:p>
          <a:p>
            <a:endParaRPr lang="zh-CN" altLang="en-US" sz="4800">
              <a:solidFill>
                <a:srgbClr val="0070C0"/>
              </a:solidFill>
              <a:ea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1"/>
          <a:stretch>
            <a:fillRect/>
          </a:stretch>
        </p:blipFill>
        <p:spPr>
          <a:xfrm flipH="1">
            <a:off x="0" y="0"/>
            <a:ext cx="3999448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747089"/>
            <a:ext cx="12192000" cy="5957937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>
              <a:lnSpc>
                <a:spcPct val="150000"/>
              </a:lnSpc>
              <a:buFont typeface="Wingdings" charset="0"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311785" y="981710"/>
            <a:ext cx="11042015" cy="5195570"/>
          </a:xfrm>
        </p:spPr>
        <p:txBody>
          <a:bodyPr>
            <a:normAutofit/>
          </a:bodyPr>
          <a:p>
            <a:r>
              <a:rPr lang="en-US" altLang="zh-CN" sz="3600">
                <a:solidFill>
                  <a:srgbClr val="0070C0"/>
                </a:solidFill>
                <a:sym typeface="+mn-ea"/>
              </a:rPr>
              <a:t>2.妙用修辞法</a:t>
            </a:r>
            <a:r>
              <a:rPr lang="zh-CN" altLang="en-US" sz="3600">
                <a:solidFill>
                  <a:srgbClr val="0070C0"/>
                </a:solidFill>
                <a:ea typeface="宋体" charset="0"/>
                <a:sym typeface="+mn-ea"/>
              </a:rPr>
              <a:t>。</a:t>
            </a:r>
            <a:r>
              <a:rPr lang="en-US" altLang="zh-CN" sz="3600">
                <a:solidFill>
                  <a:srgbClr val="0070C0"/>
                </a:solidFill>
                <a:sym typeface="+mn-ea"/>
              </a:rPr>
              <a:t>运用比喻、拟人、夸张、双关、反诘等修辞手法拟题，</a:t>
            </a:r>
            <a:r>
              <a:rPr lang="zh-CN" altLang="en-US" sz="3600">
                <a:solidFill>
                  <a:srgbClr val="0070C0"/>
                </a:solidFill>
                <a:ea typeface="宋体" charset="0"/>
                <a:sym typeface="+mn-ea"/>
              </a:rPr>
              <a:t>让</a:t>
            </a:r>
            <a:r>
              <a:rPr lang="en-US" altLang="zh-CN" sz="3600">
                <a:solidFill>
                  <a:srgbClr val="0070C0"/>
                </a:solidFill>
                <a:sym typeface="+mn-ea"/>
              </a:rPr>
              <a:t>题目生动，鲜明。巧用修辞，可以增加文章的美感，使文章显得含蓄隽永，余味无穷。</a:t>
            </a:r>
            <a:endParaRPr lang="en-US" altLang="zh-CN" sz="3600">
              <a:solidFill>
                <a:srgbClr val="0070C0"/>
              </a:solidFill>
              <a:sym typeface="+mn-ea"/>
            </a:endParaRPr>
          </a:p>
          <a:p>
            <a:r>
              <a:rPr lang="en-US" altLang="zh-CN" sz="3600">
                <a:solidFill>
                  <a:srgbClr val="0070C0"/>
                </a:solidFill>
                <a:sym typeface="+mn-ea"/>
              </a:rPr>
              <a:t>如：《阳光的脚步》   </a:t>
            </a:r>
            <a:endParaRPr lang="en-US" altLang="zh-CN" sz="4000">
              <a:solidFill>
                <a:srgbClr val="0070C0"/>
              </a:solidFill>
              <a:ea typeface="宋体" charset="0"/>
              <a:sym typeface="+mn-ea"/>
            </a:endParaRPr>
          </a:p>
          <a:p>
            <a:r>
              <a:rPr lang="en-US" altLang="zh-CN" sz="3600">
                <a:solidFill>
                  <a:srgbClr val="0070C0"/>
                </a:solidFill>
                <a:sym typeface="+mn-ea"/>
              </a:rPr>
              <a:t>       </a:t>
            </a:r>
            <a:r>
              <a:rPr lang="zh-CN" altLang="en-US" sz="3600">
                <a:solidFill>
                  <a:srgbClr val="0070C0"/>
                </a:solidFill>
                <a:ea typeface="宋体" charset="0"/>
                <a:sym typeface="+mn-ea"/>
              </a:rPr>
              <a:t>《生如夏花》</a:t>
            </a:r>
            <a:r>
              <a:rPr lang="en-US" altLang="zh-CN" sz="4000">
                <a:solidFill>
                  <a:srgbClr val="0070C0"/>
                </a:solidFill>
                <a:sym typeface="+mn-ea"/>
              </a:rPr>
              <a:t>             </a:t>
            </a:r>
            <a:endParaRPr lang="en-US" altLang="zh-CN" sz="4000">
              <a:solidFill>
                <a:srgbClr val="0070C0"/>
              </a:solidFill>
              <a:sym typeface="+mn-ea"/>
            </a:endParaRPr>
          </a:p>
          <a:p>
            <a:r>
              <a:rPr lang="en-US" altLang="zh-CN" sz="4000">
                <a:solidFill>
                  <a:srgbClr val="0070C0"/>
                </a:solidFill>
                <a:sym typeface="+mn-ea"/>
              </a:rPr>
              <a:t>     《最后的烛泪》</a:t>
            </a:r>
            <a:endParaRPr lang="en-US" altLang="zh-CN" sz="4000">
              <a:solidFill>
                <a:srgbClr val="0070C0"/>
              </a:solidFill>
              <a:sym typeface="+mn-ea"/>
            </a:endParaRPr>
          </a:p>
          <a:p>
            <a:r>
              <a:rPr lang="en-US" altLang="zh-CN" sz="4000">
                <a:solidFill>
                  <a:srgbClr val="0070C0"/>
                </a:solidFill>
                <a:sym typeface="+mn-ea"/>
              </a:rPr>
              <a:t>     《究竟谁错了？》</a:t>
            </a:r>
            <a:endParaRPr lang="en-US" altLang="zh-CN" sz="4000">
              <a:solidFill>
                <a:srgbClr val="0070C0"/>
              </a:solidFill>
              <a:sym typeface="+mn-ea"/>
            </a:endParaRPr>
          </a:p>
          <a:p>
            <a:r>
              <a:rPr lang="en-US" altLang="zh-CN" sz="3600">
                <a:solidFill>
                  <a:srgbClr val="0070C0"/>
                </a:solidFill>
                <a:sym typeface="+mn-ea"/>
              </a:rPr>
              <a:t>     《生命“诚”可贵》</a:t>
            </a:r>
            <a:endParaRPr lang="en-US" altLang="zh-CN" sz="3600">
              <a:solidFill>
                <a:srgbClr val="0070C0"/>
              </a:solidFill>
              <a:sym typeface="+mn-ea"/>
            </a:endParaRPr>
          </a:p>
          <a:p>
            <a:endParaRPr lang="en-US" altLang="zh-CN" sz="3600">
              <a:solidFill>
                <a:srgbClr val="0070C0"/>
              </a:solidFill>
              <a:sym typeface="+mn-ea"/>
            </a:endParaRPr>
          </a:p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082540" y="2619375"/>
            <a:ext cx="1097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solidFill>
                  <a:srgbClr val="C00000"/>
                </a:solidFill>
              </a:rPr>
              <a:t>拟人</a:t>
            </a:r>
            <a:endParaRPr lang="zh-CN" altLang="en-US" sz="3600">
              <a:solidFill>
                <a:srgbClr val="C0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92065" y="3274695"/>
            <a:ext cx="1097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solidFill>
                  <a:srgbClr val="C00000"/>
                </a:solidFill>
              </a:rPr>
              <a:t>比喻</a:t>
            </a:r>
            <a:endParaRPr lang="zh-CN" altLang="en-US" sz="3600">
              <a:solidFill>
                <a:srgbClr val="C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12385" y="3978910"/>
            <a:ext cx="99568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rgbClr val="C00000"/>
                </a:solidFill>
              </a:rPr>
              <a:t>拟人</a:t>
            </a:r>
            <a:endParaRPr lang="zh-CN" altLang="en-US" sz="320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98795" y="4594225"/>
            <a:ext cx="1097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solidFill>
                  <a:srgbClr val="C00000"/>
                </a:solidFill>
              </a:rPr>
              <a:t>反问</a:t>
            </a:r>
            <a:endParaRPr lang="zh-CN" altLang="en-US" sz="3600">
              <a:solidFill>
                <a:srgbClr val="C0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68010" y="5250180"/>
            <a:ext cx="1097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solidFill>
                  <a:srgbClr val="C00000"/>
                </a:solidFill>
              </a:rPr>
              <a:t>双关</a:t>
            </a:r>
            <a:endParaRPr lang="zh-CN" altLang="en-US" sz="36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/>
      <p:bldP spid="9" grpId="0"/>
      <p:bldP spid="10" grpId="0"/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1"/>
          <a:stretch>
            <a:fillRect/>
          </a:stretch>
        </p:blipFill>
        <p:spPr>
          <a:xfrm flipH="1">
            <a:off x="0" y="0"/>
            <a:ext cx="3999448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747089"/>
            <a:ext cx="12192000" cy="5957937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>
              <a:lnSpc>
                <a:spcPct val="150000"/>
              </a:lnSpc>
              <a:buFont typeface="Wingdings" charset="0"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144145" y="833120"/>
            <a:ext cx="11209655" cy="5671820"/>
          </a:xfrm>
        </p:spPr>
        <p:txBody>
          <a:bodyPr>
            <a:normAutofit lnSpcReduction="10000"/>
          </a:bodyPr>
          <a:p>
            <a:r>
              <a:rPr lang="en-US" altLang="zh-CN" sz="4000"/>
              <a:t>3.化用拟题法</a:t>
            </a:r>
            <a:r>
              <a:rPr lang="zh-CN" altLang="en-US" sz="4000">
                <a:ea typeface="宋体" charset="0"/>
              </a:rPr>
              <a:t>。</a:t>
            </a:r>
            <a:endParaRPr lang="zh-CN" altLang="en-US" sz="4000">
              <a:ea typeface="宋体" charset="0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dirty="0">
                <a:sym typeface="+mn-ea"/>
              </a:rPr>
              <a:t>     </a:t>
            </a:r>
            <a:r>
              <a:rPr lang="zh-CN" altLang="en-US" sz="4000" dirty="0">
                <a:solidFill>
                  <a:srgbClr val="7030A0"/>
                </a:solidFill>
                <a:sym typeface="+mn-ea"/>
              </a:rPr>
              <a:t>引用或化用大家所熟悉的歌曲、书名、影视剧名、广告词等做题目。</a:t>
            </a:r>
            <a:endParaRPr lang="zh-CN" altLang="en-US" sz="4000" dirty="0">
              <a:solidFill>
                <a:srgbClr val="7030A0"/>
              </a:solidFill>
              <a:sym typeface="+mn-ea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dirty="0">
                <a:sym typeface="+mn-ea"/>
              </a:rPr>
              <a:t>    </a:t>
            </a:r>
            <a:r>
              <a:rPr lang="zh-CN" altLang="en-US" sz="4000" dirty="0">
                <a:solidFill>
                  <a:srgbClr val="4EA31F"/>
                </a:solidFill>
                <a:sym typeface="+mn-ea"/>
              </a:rPr>
              <a:t> 新颖别致，充满时代气息</a:t>
            </a:r>
            <a:r>
              <a:rPr lang="zh-CN" altLang="en-US" sz="4000" dirty="0">
                <a:sym typeface="+mn-ea"/>
              </a:rPr>
              <a:t>。</a:t>
            </a:r>
            <a:endParaRPr lang="en-US" altLang="zh-CN" sz="4000"/>
          </a:p>
          <a:p>
            <a:r>
              <a:rPr lang="zh-CN" altLang="en-US" sz="4000">
                <a:ea typeface="宋体" charset="0"/>
              </a:rPr>
              <a:t>《</a:t>
            </a:r>
            <a:r>
              <a:rPr lang="en-US" altLang="zh-CN" sz="4000"/>
              <a:t>江山易改，本性难移</a:t>
            </a:r>
            <a:r>
              <a:rPr lang="zh-CN" altLang="en-US" sz="4000">
                <a:ea typeface="宋体" charset="0"/>
              </a:rPr>
              <a:t>》</a:t>
            </a:r>
            <a:endParaRPr lang="zh-CN" altLang="en-US" sz="4000">
              <a:ea typeface="宋体" charset="0"/>
            </a:endParaRPr>
          </a:p>
          <a:p>
            <a:r>
              <a:rPr lang="zh-CN" altLang="en-US" sz="4000">
                <a:ea typeface="宋体" charset="0"/>
              </a:rPr>
              <a:t>《</a:t>
            </a:r>
            <a:r>
              <a:rPr lang="zh-CN" altLang="en-US" sz="4000" dirty="0">
                <a:solidFill>
                  <a:srgbClr val="0070C0"/>
                </a:solidFill>
                <a:sym typeface="+mn-ea"/>
              </a:rPr>
              <a:t>笑傲考场</a:t>
            </a:r>
            <a:r>
              <a:rPr lang="zh-CN" altLang="en-US" sz="4000">
                <a:solidFill>
                  <a:srgbClr val="0070C0"/>
                </a:solidFill>
                <a:ea typeface="宋体" charset="0"/>
              </a:rPr>
              <a:t>》</a:t>
            </a:r>
            <a:endParaRPr lang="zh-CN" altLang="en-US" sz="4000">
              <a:solidFill>
                <a:srgbClr val="0070C0"/>
              </a:solidFill>
              <a:ea typeface="宋体" charset="0"/>
            </a:endParaRPr>
          </a:p>
          <a:p>
            <a:r>
              <a:rPr lang="zh-CN" altLang="en-US" sz="4000">
                <a:solidFill>
                  <a:srgbClr val="0070C0"/>
                </a:solidFill>
                <a:ea typeface="宋体" charset="0"/>
              </a:rPr>
              <a:t>《</a:t>
            </a:r>
            <a:r>
              <a:rPr lang="zh-CN" altLang="en-US" sz="4000" dirty="0">
                <a:solidFill>
                  <a:srgbClr val="0070C0"/>
                </a:solidFill>
                <a:sym typeface="+mn-ea"/>
              </a:rPr>
              <a:t>对面的老师看过来</a:t>
            </a:r>
            <a:r>
              <a:rPr lang="en-US" altLang="zh-CN" sz="4000" dirty="0">
                <a:solidFill>
                  <a:srgbClr val="0070C0"/>
                </a:solidFill>
                <a:sym typeface="+mn-ea"/>
              </a:rPr>
              <a:t>》</a:t>
            </a:r>
            <a:endParaRPr lang="en-US" altLang="zh-CN" sz="4000" dirty="0">
              <a:solidFill>
                <a:srgbClr val="0070C0"/>
              </a:solidFill>
              <a:ea typeface="宋体" charset="0"/>
              <a:sym typeface="+mn-ea"/>
            </a:endParaRPr>
          </a:p>
          <a:p>
            <a:r>
              <a:rPr lang="en-US" altLang="zh-CN" sz="4000" dirty="0">
                <a:sym typeface="+mn-ea"/>
              </a:rPr>
              <a:t>《</a:t>
            </a:r>
            <a:r>
              <a:rPr lang="zh-CN" altLang="en-US" sz="4000" dirty="0">
                <a:sym typeface="+mn-ea"/>
              </a:rPr>
              <a:t>在桥一方</a:t>
            </a:r>
            <a:r>
              <a:rPr lang="en-US" altLang="zh-CN" sz="4000">
                <a:sym typeface="+mn-ea"/>
              </a:rPr>
              <a:t>》</a:t>
            </a:r>
            <a:endParaRPr lang="en-US" altLang="zh-CN" sz="4000" b="1">
              <a:ea typeface="宋体" charset="0"/>
              <a:sym typeface="+mn-ea"/>
            </a:endParaRPr>
          </a:p>
          <a:p>
            <a:r>
              <a:rPr lang="en-US" altLang="zh-CN" sz="4000" dirty="0">
                <a:sym typeface="+mn-ea"/>
              </a:rPr>
              <a:t>《</a:t>
            </a:r>
            <a:r>
              <a:rPr lang="zh-CN" altLang="en-US" sz="4000" dirty="0">
                <a:sym typeface="+mn-ea"/>
              </a:rPr>
              <a:t>激情燃烧的岁月</a:t>
            </a:r>
            <a:r>
              <a:rPr lang="en-US" altLang="zh-CN" sz="4000">
                <a:sym typeface="+mn-ea"/>
              </a:rPr>
              <a:t>》   </a:t>
            </a:r>
            <a:endParaRPr lang="zh-CN" altLang="en-US" sz="4000">
              <a:ea typeface="宋体" charset="0"/>
              <a:sym typeface="+mn-ea"/>
            </a:endParaRPr>
          </a:p>
          <a:p>
            <a:endParaRPr lang="en-US" altLang="zh-CN" sz="4000" b="1">
              <a:ea typeface="宋体" charset="0"/>
              <a:sym typeface="+mn-ea"/>
            </a:endParaRPr>
          </a:p>
          <a:p>
            <a:endParaRPr lang="zh-CN" altLang="en-US" sz="4000">
              <a:ea typeface="宋体" charset="0"/>
              <a:sym typeface="+mn-ea"/>
            </a:endParaRPr>
          </a:p>
          <a:p>
            <a:endParaRPr lang="zh-CN" altLang="en-US" sz="4000">
              <a:ea typeface="宋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23635" y="2950845"/>
            <a:ext cx="257746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>
                <a:solidFill>
                  <a:srgbClr val="C00000"/>
                </a:solidFill>
                <a:ea typeface="宋体" charset="0"/>
                <a:sym typeface="+mn-ea"/>
              </a:rPr>
              <a:t>化用俗语</a:t>
            </a:r>
            <a:endParaRPr lang="zh-CN" altLang="en-US" sz="3600">
              <a:solidFill>
                <a:srgbClr val="C00000"/>
              </a:solidFill>
              <a:ea typeface="宋体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97070" y="3566160"/>
            <a:ext cx="259270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C00000"/>
                </a:solidFill>
              </a:rPr>
              <a:t>化用片名</a:t>
            </a:r>
            <a:endParaRPr lang="zh-CN" altLang="en-US" sz="3600">
              <a:solidFill>
                <a:srgbClr val="C0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86145" y="4180840"/>
            <a:ext cx="20116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>
                <a:solidFill>
                  <a:srgbClr val="C00000"/>
                </a:solidFill>
                <a:ea typeface="宋体" charset="0"/>
                <a:sym typeface="+mn-ea"/>
              </a:rPr>
              <a:t>化用歌名</a:t>
            </a:r>
            <a:endParaRPr lang="zh-CN" altLang="en-US" sz="3600">
              <a:solidFill>
                <a:srgbClr val="C00000"/>
              </a:solidFill>
              <a:ea typeface="宋体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28945" y="4777105"/>
            <a:ext cx="20116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>
                <a:solidFill>
                  <a:srgbClr val="C00000"/>
                </a:solidFill>
                <a:ea typeface="宋体" charset="0"/>
                <a:sym typeface="+mn-ea"/>
              </a:rPr>
              <a:t>化用诗句</a:t>
            </a:r>
            <a:endParaRPr lang="zh-CN" altLang="en-US" sz="3600">
              <a:solidFill>
                <a:srgbClr val="C00000"/>
              </a:solidFill>
              <a:ea typeface="宋体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09260" y="5452110"/>
            <a:ext cx="20116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>
                <a:solidFill>
                  <a:srgbClr val="C00000"/>
                </a:solidFill>
                <a:ea typeface="宋体" charset="0"/>
                <a:sym typeface="+mn-ea"/>
              </a:rPr>
              <a:t>化用书名</a:t>
            </a:r>
            <a:endParaRPr lang="zh-CN" altLang="en-US" sz="3600">
              <a:solidFill>
                <a:srgbClr val="C00000"/>
              </a:solidFill>
              <a:ea typeface="宋体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3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1"/>
          <a:stretch>
            <a:fillRect/>
          </a:stretch>
        </p:blipFill>
        <p:spPr>
          <a:xfrm flipH="1">
            <a:off x="0" y="0"/>
            <a:ext cx="3999448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747089"/>
            <a:ext cx="12192000" cy="5957937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>
              <a:lnSpc>
                <a:spcPct val="150000"/>
              </a:lnSpc>
              <a:buFont typeface="Wingdings" charset="0"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94615" y="723900"/>
            <a:ext cx="11259185" cy="5453380"/>
          </a:xfrm>
        </p:spPr>
        <p:txBody>
          <a:bodyPr>
            <a:noAutofit/>
          </a:bodyPr>
          <a:p>
            <a:r>
              <a:rPr lang="en-US" altLang="zh-CN" sz="4000"/>
              <a:t>4.巧用公式法</a:t>
            </a:r>
            <a:r>
              <a:rPr lang="zh-CN" altLang="en-US" sz="4000">
                <a:ea typeface="宋体" charset="0"/>
              </a:rPr>
              <a:t>。</a:t>
            </a:r>
            <a:endParaRPr lang="zh-CN" altLang="en-US" sz="4000">
              <a:ea typeface="宋体" charset="0"/>
            </a:endParaRPr>
          </a:p>
          <a:p>
            <a:r>
              <a:rPr lang="en-US" altLang="zh-CN" sz="4000"/>
              <a:t> </a:t>
            </a:r>
            <a:r>
              <a:rPr lang="en-US" altLang="zh-CN" sz="4000">
                <a:solidFill>
                  <a:srgbClr val="C00000"/>
                </a:solidFill>
              </a:rPr>
              <a:t>运用数字或者运用数学、物理、化学中的</a:t>
            </a:r>
            <a:r>
              <a:rPr lang="zh-CN" altLang="en-US" sz="4000">
                <a:solidFill>
                  <a:srgbClr val="C00000"/>
                </a:solidFill>
                <a:ea typeface="宋体" charset="0"/>
              </a:rPr>
              <a:t>公式</a:t>
            </a:r>
            <a:r>
              <a:rPr lang="en-US" altLang="zh-CN" sz="4000">
                <a:solidFill>
                  <a:srgbClr val="C00000"/>
                </a:solidFill>
              </a:rPr>
              <a:t>设计作文题目</a:t>
            </a:r>
            <a:r>
              <a:rPr lang="zh-CN" altLang="en-US" sz="4000">
                <a:ea typeface="宋体" charset="0"/>
              </a:rPr>
              <a:t>。</a:t>
            </a:r>
            <a:endParaRPr lang="zh-CN" altLang="en-US" sz="4000">
              <a:ea typeface="宋体" charset="0"/>
            </a:endParaRPr>
          </a:p>
          <a:p>
            <a:r>
              <a:rPr lang="zh-CN" altLang="en-US" sz="4000">
                <a:ea typeface="宋体" charset="0"/>
              </a:rPr>
              <a:t> </a:t>
            </a:r>
            <a:r>
              <a:rPr lang="en-US" altLang="zh-CN" sz="4000"/>
              <a:t>简练精当，形式新颖，逻辑严密，给人以启示。</a:t>
            </a:r>
            <a:endParaRPr lang="en-US" altLang="zh-CN" sz="4000"/>
          </a:p>
          <a:p>
            <a:r>
              <a:rPr lang="en-US" altLang="zh-CN" sz="4000">
                <a:solidFill>
                  <a:srgbClr val="0070C0"/>
                </a:solidFill>
              </a:rPr>
              <a:t>《10-1=0》</a:t>
            </a:r>
            <a:endParaRPr lang="en-US" altLang="zh-CN" sz="4000">
              <a:solidFill>
                <a:srgbClr val="0070C0"/>
              </a:solidFill>
            </a:endParaRPr>
          </a:p>
          <a:p>
            <a:r>
              <a:rPr lang="en-US" altLang="zh-CN" sz="4000">
                <a:solidFill>
                  <a:srgbClr val="4EA31F"/>
                </a:solidFill>
              </a:rPr>
              <a:t>《立志+努力=成功》</a:t>
            </a:r>
            <a:endParaRPr lang="en-US" altLang="zh-CN" sz="4000">
              <a:solidFill>
                <a:srgbClr val="4EA31F"/>
              </a:solidFill>
            </a:endParaRPr>
          </a:p>
          <a:p>
            <a:r>
              <a:rPr lang="en-US" altLang="zh-CN" sz="4000">
                <a:solidFill>
                  <a:srgbClr val="4EA31F"/>
                </a:solidFill>
              </a:rPr>
              <a:t>《100&lt;1+冷静》</a:t>
            </a:r>
            <a:endParaRPr lang="en-US" altLang="zh-CN" sz="4000">
              <a:solidFill>
                <a:srgbClr val="4EA31F"/>
              </a:solidFill>
            </a:endParaRPr>
          </a:p>
          <a:p>
            <a:r>
              <a:rPr lang="en-US" altLang="zh-CN" sz="4000">
                <a:solidFill>
                  <a:srgbClr val="0070C0"/>
                </a:solidFill>
              </a:rPr>
              <a:t>《诚实+信用=财富》</a:t>
            </a:r>
            <a:endParaRPr lang="en-US" altLang="zh-CN" sz="4000">
              <a:solidFill>
                <a:srgbClr val="0070C0"/>
              </a:solidFill>
            </a:endParaRPr>
          </a:p>
          <a:p>
            <a:r>
              <a:rPr lang="en-US" altLang="zh-CN" sz="4000">
                <a:solidFill>
                  <a:srgbClr val="0070C0"/>
                </a:solidFill>
              </a:rPr>
              <a:t>《成功=实力+创新+机遇》</a:t>
            </a:r>
            <a:endParaRPr lang="en-US" altLang="zh-CN" sz="400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1"/>
          <a:stretch>
            <a:fillRect/>
          </a:stretch>
        </p:blipFill>
        <p:spPr>
          <a:xfrm flipH="1">
            <a:off x="0" y="0"/>
            <a:ext cx="3999448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747089"/>
            <a:ext cx="12192000" cy="5957937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>
              <a:lnSpc>
                <a:spcPct val="150000"/>
              </a:lnSpc>
              <a:buFont typeface="Wingdings" charset="0"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213360" y="744220"/>
            <a:ext cx="11140440" cy="5433060"/>
          </a:xfrm>
        </p:spPr>
        <p:txBody>
          <a:bodyPr/>
          <a:p>
            <a:r>
              <a:rPr lang="en-US" altLang="zh-CN" sz="4000"/>
              <a:t>5.</a:t>
            </a:r>
            <a:r>
              <a:rPr lang="zh-CN" altLang="en-US" sz="4000" dirty="0">
                <a:latin typeface="仿宋" charset="0"/>
                <a:ea typeface="仿宋" charset="0"/>
                <a:sym typeface="+mn-ea"/>
              </a:rPr>
              <a:t>新视觉拟题法</a:t>
            </a:r>
            <a:r>
              <a:rPr lang="zh-CN" altLang="en-US" sz="4000" dirty="0">
                <a:sym typeface="+mn-ea"/>
              </a:rPr>
              <a:t>。</a:t>
            </a:r>
            <a:endParaRPr lang="zh-CN" altLang="en-US" sz="4000" dirty="0">
              <a:sym typeface="+mn-ea"/>
            </a:endParaRPr>
          </a:p>
          <a:p>
            <a:r>
              <a:rPr lang="zh-CN" altLang="en-US" sz="4000" dirty="0">
                <a:sym typeface="+mn-ea"/>
              </a:rPr>
              <a:t> </a:t>
            </a:r>
            <a:r>
              <a:rPr lang="zh-CN" altLang="en-US" sz="4000" dirty="0">
                <a:solidFill>
                  <a:srgbClr val="4EA31F"/>
                </a:solidFill>
                <a:sym typeface="+mn-ea"/>
              </a:rPr>
              <a:t>拟题宜求新求趣，克服思维定势，违反习惯常理，追求陌生新奇效果</a:t>
            </a:r>
            <a:r>
              <a:rPr lang="zh-CN" altLang="en-US" sz="4000" dirty="0">
                <a:sym typeface="+mn-ea"/>
              </a:rPr>
              <a:t>。</a:t>
            </a:r>
            <a:endParaRPr lang="zh-CN" altLang="en-US" sz="4000" dirty="0">
              <a:sym typeface="+mn-ea"/>
            </a:endParaRPr>
          </a:p>
          <a:p>
            <a:r>
              <a:rPr lang="zh-CN" altLang="en-US" sz="4000" dirty="0">
                <a:solidFill>
                  <a:srgbClr val="C00000"/>
                </a:solidFill>
                <a:sym typeface="+mn-ea"/>
              </a:rPr>
              <a:t>《真想做个差生》</a:t>
            </a:r>
            <a:endParaRPr lang="zh-CN" altLang="en-US" sz="4000" dirty="0">
              <a:solidFill>
                <a:srgbClr val="C00000"/>
              </a:solidFill>
              <a:sym typeface="+mn-ea"/>
            </a:endParaRPr>
          </a:p>
          <a:p>
            <a:r>
              <a:rPr lang="zh-CN" altLang="en-US" sz="4000" dirty="0">
                <a:solidFill>
                  <a:srgbClr val="C00000"/>
                </a:solidFill>
                <a:sym typeface="+mn-ea"/>
              </a:rPr>
              <a:t>《我爱停电》</a:t>
            </a:r>
            <a:endParaRPr lang="zh-CN" altLang="en-US" sz="4000" dirty="0">
              <a:solidFill>
                <a:srgbClr val="C00000"/>
              </a:solidFill>
              <a:sym typeface="+mn-ea"/>
            </a:endParaRPr>
          </a:p>
          <a:p>
            <a:r>
              <a:rPr lang="zh-CN" altLang="en-US" sz="4000" dirty="0">
                <a:solidFill>
                  <a:srgbClr val="0070C0"/>
                </a:solidFill>
                <a:sym typeface="+mn-ea"/>
              </a:rPr>
              <a:t>《世上只有爸爸‘狠’》</a:t>
            </a:r>
            <a:endParaRPr lang="zh-CN" altLang="en-US" sz="4000" dirty="0">
              <a:solidFill>
                <a:srgbClr val="0070C0"/>
              </a:solidFill>
              <a:sym typeface="+mn-ea"/>
            </a:endParaRPr>
          </a:p>
          <a:p>
            <a:r>
              <a:rPr lang="zh-CN" altLang="en-US" sz="4000" dirty="0">
                <a:solidFill>
                  <a:srgbClr val="0070C0"/>
                </a:solidFill>
                <a:sym typeface="+mn-ea"/>
              </a:rPr>
              <a:t>《我的老师记性坏》</a:t>
            </a:r>
            <a:endParaRPr lang="zh-CN" altLang="en-US" sz="4000" dirty="0">
              <a:solidFill>
                <a:srgbClr val="0070C0"/>
              </a:solidFill>
              <a:sym typeface="+mn-ea"/>
            </a:endParaRPr>
          </a:p>
          <a:p>
            <a:endParaRPr lang="zh-CN" altLang="en-US" sz="4000" dirty="0">
              <a:solidFill>
                <a:srgbClr val="0070C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1423</Words>
  <Application>WPS 演示</Application>
  <PresentationFormat>宽屏</PresentationFormat>
  <Paragraphs>146</Paragraphs>
  <Slides>16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主题​​</vt:lpstr>
      <vt:lpstr>1_Office 主题​​</vt:lpstr>
      <vt:lpstr>PowerPoint 演示文稿</vt:lpstr>
      <vt:lpstr>导入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成长</vt:lpstr>
      <vt:lpstr>冬天</vt:lpstr>
      <vt:lpstr>PowerPoint 演示文稿</vt:lpstr>
      <vt:lpstr>作业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赵 梓吟</dc:creator>
  <cp:lastModifiedBy>Administrator</cp:lastModifiedBy>
  <cp:revision>178</cp:revision>
  <dcterms:created xsi:type="dcterms:W3CDTF">2019-01-24T10:58:00Z</dcterms:created>
  <dcterms:modified xsi:type="dcterms:W3CDTF">2019-09-22T04:31:13Z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