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3.xml" ContentType="application/vnd.openxmlformats-officedocument.themeOverride+xml"/>
  <Override PartName="/ppt/notesSlides/notesSlide6.xml" ContentType="application/vnd.openxmlformats-officedocument.presentationml.notesSlide+xml"/>
  <Override PartName="/ppt/theme/themeOverride4.xml" ContentType="application/vnd.openxmlformats-officedocument.themeOverride+xml"/>
  <Override PartName="/ppt/notesSlides/notesSlide7.xml" ContentType="application/vnd.openxmlformats-officedocument.presentationml.notesSlide+xml"/>
  <Override PartName="/ppt/theme/themeOverride5.xml" ContentType="application/vnd.openxmlformats-officedocument.themeOverr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9" r:id="rId2"/>
    <p:sldId id="263" r:id="rId3"/>
    <p:sldId id="287" r:id="rId4"/>
    <p:sldId id="288" r:id="rId5"/>
    <p:sldId id="285" r:id="rId6"/>
    <p:sldId id="286" r:id="rId7"/>
    <p:sldId id="291" r:id="rId8"/>
    <p:sldId id="294" r:id="rId9"/>
    <p:sldId id="292" r:id="rId10"/>
    <p:sldId id="293" r:id="rId11"/>
    <p:sldId id="295" r:id="rId12"/>
    <p:sldId id="296" r:id="rId13"/>
    <p:sldId id="297" r:id="rId14"/>
    <p:sldId id="298" r:id="rId15"/>
    <p:sldId id="299" r:id="rId16"/>
    <p:sldId id="300" r:id="rId17"/>
    <p:sldId id="302" r:id="rId18"/>
    <p:sldId id="304" r:id="rId19"/>
    <p:sldId id="312" r:id="rId20"/>
    <p:sldId id="305" r:id="rId21"/>
    <p:sldId id="306" r:id="rId22"/>
    <p:sldId id="307" r:id="rId23"/>
    <p:sldId id="308" r:id="rId24"/>
    <p:sldId id="309" r:id="rId25"/>
    <p:sldId id="310" r:id="rId26"/>
    <p:sldId id="311" r:id="rId27"/>
    <p:sldId id="275" r:id="rId28"/>
    <p:sldId id="278" r:id="rId29"/>
    <p:sldId id="314" r:id="rId30"/>
    <p:sldId id="316" r:id="rId31"/>
    <p:sldId id="317" r:id="rId32"/>
    <p:sldId id="257"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414" userDrawn="1">
          <p15:clr>
            <a:srgbClr val="A4A3A4"/>
          </p15:clr>
        </p15:guide>
        <p15:guide id="2" pos="461" userDrawn="1">
          <p15:clr>
            <a:srgbClr val="A4A3A4"/>
          </p15:clr>
        </p15:guide>
        <p15:guide id="3" orient="horz" pos="3113" userDrawn="1">
          <p15:clr>
            <a:srgbClr val="A4A3A4"/>
          </p15:clr>
        </p15:guide>
        <p15:guide id="4" pos="7219" userDrawn="1">
          <p15:clr>
            <a:srgbClr val="A4A3A4"/>
          </p15:clr>
        </p15:guide>
        <p15:guide id="5" orient="horz" pos="527" userDrawn="1">
          <p15:clr>
            <a:srgbClr val="A4A3A4"/>
          </p15:clr>
        </p15:guide>
        <p15:guide id="6" orient="horz" pos="1729" userDrawn="1">
          <p15:clr>
            <a:srgbClr val="A4A3A4"/>
          </p15:clr>
        </p15:guide>
        <p15:guide id="7" pos="597" userDrawn="1">
          <p15:clr>
            <a:srgbClr val="A4A3A4"/>
          </p15:clr>
        </p15:guide>
        <p15:guide id="8" pos="7083" userDrawn="1">
          <p15:clr>
            <a:srgbClr val="A4A3A4"/>
          </p15:clr>
        </p15:guide>
        <p15:guide id="9" pos="4089" userDrawn="1">
          <p15:clr>
            <a:srgbClr val="A4A3A4"/>
          </p15:clr>
        </p15:guide>
        <p15:guide id="10" pos="266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0500"/>
    <a:srgbClr val="771823"/>
    <a:srgbClr val="FF698D"/>
    <a:srgbClr val="FFB1BE"/>
    <a:srgbClr val="FF83A0"/>
    <a:srgbClr val="FF789F"/>
    <a:srgbClr val="FF9AAC"/>
    <a:srgbClr val="FF8196"/>
    <a:srgbClr val="D6506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518" autoAdjust="0"/>
    <p:restoredTop sz="94660"/>
  </p:normalViewPr>
  <p:slideViewPr>
    <p:cSldViewPr snapToGrid="0">
      <p:cViewPr varScale="1">
        <p:scale>
          <a:sx n="82" d="100"/>
          <a:sy n="82" d="100"/>
        </p:scale>
        <p:origin x="-336" y="-90"/>
      </p:cViewPr>
      <p:guideLst>
        <p:guide orient="horz" pos="414"/>
        <p:guide orient="horz" pos="3113"/>
        <p:guide orient="horz" pos="527"/>
        <p:guide orient="horz" pos="1729"/>
        <p:guide pos="461"/>
        <p:guide pos="7219"/>
        <p:guide pos="597"/>
        <p:guide pos="7083"/>
        <p:guide pos="4089"/>
        <p:guide pos="2661"/>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25384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2500"/>
          </a:bodyPr>
          <a:lstStyle/>
          <a:p>
            <a:r>
              <a:t>www.515ppt.com</a:t>
            </a:r>
          </a:p>
        </p:txBody>
      </p:sp>
      <p:sp>
        <p:nvSpPr>
          <p:cNvPr id="4" name="Slide Number Placeholder 3"/>
          <p:cNvSpPr>
            <a:spLocks noGrp="1"/>
          </p:cNvSpPr>
          <p:nvPr>
            <p:ph type="sldNum" sz="quarter" idx="10"/>
          </p:nvPr>
        </p:nvSpPr>
        <p:spPr/>
        <p:txBody>
          <a:bodyPr/>
          <a:lstStyle/>
          <a:p>
            <a:fld id="{6101C5E1-D8E9-464D-A93E-CE21651935A7}" type="slidenum">
              <a:rPr lang="en-US" smtClean="0" smtId="4294967295"/>
              <a:t>1</a:t>
            </a:fld>
            <a:endParaRPr lang="en-US" smtId="4294967295"/>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2500"/>
          </a:bodyPr>
          <a:lstStyle/>
          <a:p>
            <a:r>
              <a:t>www.515ppt.com</a:t>
            </a:r>
          </a:p>
        </p:txBody>
      </p:sp>
      <p:sp>
        <p:nvSpPr>
          <p:cNvPr id="4" name="Slide Number Placeholder 3"/>
          <p:cNvSpPr>
            <a:spLocks noGrp="1"/>
          </p:cNvSpPr>
          <p:nvPr>
            <p:ph type="sldNum" sz="quarter" idx="10"/>
          </p:nvPr>
        </p:nvSpPr>
        <p:spPr/>
        <p:txBody>
          <a:bodyPr/>
          <a:lstStyle/>
          <a:p>
            <a:fld id="{6101C5E1-D8E9-464D-A93E-CE21651935A7}" type="slidenum">
              <a:rPr lang="en-US" smtClean="0" smtId="4294967295"/>
              <a:t>2</a:t>
            </a:fld>
            <a:endParaRPr lang="en-US" smtId="4294967295"/>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2500"/>
          </a:bodyPr>
          <a:lstStyle/>
          <a:p>
            <a:r>
              <a:t>www.515ppt.com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smtId="4294967295"/>
              <a:t>3</a:t>
            </a:fld>
            <a:endParaRPr lang="en-US" smtId="4294967295"/>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2500"/>
          </a:bodyPr>
          <a:lstStyle/>
          <a:p>
            <a:r>
              <a:t>www.515ppt.com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smtId="4294967295"/>
              <a:t>5</a:t>
            </a:fld>
            <a:endParaRPr lang="en-US" smtId="4294967295"/>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a:prstGeom prst="rect">
            <a:avLst/>
          </a:prstGeom>
        </p:spPr>
      </p:sp>
      <p:sp>
        <p:nvSpPr>
          <p:cNvPr id="3" name="Notes Placeholder 2"/>
          <p:cNvSpPr>
            <a:spLocks noGrp="1"/>
          </p:cNvSpPr>
          <p:nvPr>
            <p:ph type="body" idx="1"/>
          </p:nvPr>
        </p:nvSpPr>
        <p:spPr>
          <a:xfrm>
            <a:off x="685800" y="4343400"/>
            <a:ext cx="5486400" cy="4114800"/>
          </a:xfrm>
          <a:prstGeom prst="rect">
            <a:avLst/>
          </a:prstGeom>
        </p:spPr>
        <p:txBody>
          <a:bodyPr>
            <a:normAutofit fontScale="22500"/>
          </a:bodyPr>
          <a:lstStyle/>
          <a:p>
            <a:r>
              <a:t>www.515ppt.com</a:t>
            </a:r>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6101C5E1-D8E9-464D-A93E-CE21651935A7}" type="slidenum">
              <a:rPr lang="en-US" smtClean="0" smtId="4294967295"/>
              <a:t>7</a:t>
            </a:fld>
            <a:endParaRPr lang="en-US" smtId="4294967295"/>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2500"/>
          </a:bodyPr>
          <a:lstStyle/>
          <a:p>
            <a:r>
              <a:t>www.515ppt.com</a:t>
            </a:r>
          </a:p>
        </p:txBody>
      </p:sp>
      <p:sp>
        <p:nvSpPr>
          <p:cNvPr id="4" name="Slide Number Placeholder 3"/>
          <p:cNvSpPr>
            <a:spLocks noGrp="1"/>
          </p:cNvSpPr>
          <p:nvPr>
            <p:ph type="sldNum" sz="quarter" idx="10"/>
          </p:nvPr>
        </p:nvSpPr>
        <p:spPr/>
        <p:txBody>
          <a:bodyPr/>
          <a:lstStyle/>
          <a:p>
            <a:fld id="{6101C5E1-D8E9-464D-A93E-CE21651935A7}" type="slidenum">
              <a:rPr lang="en-US" smtClean="0" smtId="4294967295"/>
              <a:t>27</a:t>
            </a:fld>
            <a:endParaRPr lang="en-US" smtId="4294967295"/>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2500"/>
          </a:bodyPr>
          <a:lstStyle/>
          <a:p>
            <a:r>
              <a:t>www.515ppt.com</a:t>
            </a:r>
          </a:p>
        </p:txBody>
      </p:sp>
      <p:sp>
        <p:nvSpPr>
          <p:cNvPr id="4" name="Slide Number Placeholder 3"/>
          <p:cNvSpPr>
            <a:spLocks noGrp="1"/>
          </p:cNvSpPr>
          <p:nvPr>
            <p:ph type="sldNum" sz="quarter" idx="10"/>
          </p:nvPr>
        </p:nvSpPr>
        <p:spPr/>
        <p:txBody>
          <a:bodyPr/>
          <a:lstStyle/>
          <a:p>
            <a:fld id="{6101C5E1-D8E9-464D-A93E-CE21651935A7}" type="slidenum">
              <a:rPr lang="en-US" smtClean="0" smtId="4294967295"/>
              <a:t>28</a:t>
            </a:fld>
            <a:endParaRPr lang="en-US" smtId="4294967295"/>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22500"/>
          </a:bodyPr>
          <a:lstStyle/>
          <a:p>
            <a:r>
              <a:t>www.515ppt.com</a:t>
            </a:r>
          </a:p>
        </p:txBody>
      </p:sp>
      <p:sp>
        <p:nvSpPr>
          <p:cNvPr id="4" name="Slide Number Placeholder 3"/>
          <p:cNvSpPr>
            <a:spLocks noGrp="1"/>
          </p:cNvSpPr>
          <p:nvPr>
            <p:ph type="sldNum" sz="quarter" idx="10"/>
          </p:nvPr>
        </p:nvSpPr>
        <p:spPr/>
        <p:txBody>
          <a:bodyPr/>
          <a:lstStyle/>
          <a:p>
            <a:fld id="{6101C5E1-D8E9-464D-A93E-CE21651935A7}" type="slidenum">
              <a:rPr lang="en-US" smtClean="0" smtId="4294967295"/>
              <a:t>32</a:t>
            </a:fld>
            <a:endParaRPr lang="en-US" smtId="4294967295"/>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7FFD57AA-2839-4569-9202-14484419C66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 xmlns:p14="http://schemas.microsoft.com/office/powerpoint/2010/main" xmlns:p15="http://schemas.microsoft.com/office/powerpoint/2012/main" xmlns:a16="http://schemas.microsoft.com/office/drawing/2014/main" id="{1BB1E885-3CB6-446C-924C-BD30EE5C11C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96FA4BDB-CA4A-41E5-8527-8A4F5C11A59F}"/>
              </a:ext>
            </a:extLst>
          </p:cNvPr>
          <p:cNvSpPr>
            <a:spLocks noGrp="1"/>
          </p:cNvSpPr>
          <p:nvPr>
            <p:ph type="dt" sz="half" idx="10"/>
          </p:nvPr>
        </p:nvSpPr>
        <p:spPr/>
        <p:txBody>
          <a:bodyPr/>
          <a:lstStyle/>
          <a:p>
            <a:fld id="{6C36E2F8-FEC3-4017-ACB0-C96E56F49269}" type="datetimeFigureOut">
              <a:rPr lang="zh-CN" altLang="en-US" smtClean="0"/>
              <a:t>2020/3/2</a:t>
            </a:fld>
            <a:endParaRPr lang="zh-CN" altLang="en-US"/>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74B59250-FCC5-43BC-84B9-931A846BA3A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45EC3E00-EA6E-463A-BE45-EC3565D10663}"/>
              </a:ext>
            </a:extLst>
          </p:cNvPr>
          <p:cNvSpPr>
            <a:spLocks noGrp="1"/>
          </p:cNvSpPr>
          <p:nvPr>
            <p:ph type="sldNum" sz="quarter" idx="12"/>
          </p:nvPr>
        </p:nvSpPr>
        <p:spPr/>
        <p:txBody>
          <a:bodyPr/>
          <a:lstStyle/>
          <a:p>
            <a:fld id="{53B7D2A6-11DE-43A8-9431-2F2319D19D54}" type="slidenum">
              <a:rPr lang="zh-CN" altLang="en-US" smtClean="0"/>
              <a:t>‹#›</a:t>
            </a:fld>
            <a:endParaRPr lang="zh-CN" altLang="en-US"/>
          </a:p>
        </p:txBody>
      </p:sp>
    </p:spTree>
    <p:extLst>
      <p:ext uri="{BB962C8B-B14F-4D97-AF65-F5344CB8AC3E}">
        <p14:creationId xmlns:p14="http://schemas.microsoft.com/office/powerpoint/2010/main" val="2910233133"/>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6954C4B7-161E-4692-9BB8-8DADFDAD542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 xmlns:p14="http://schemas.microsoft.com/office/powerpoint/2010/main" xmlns:p15="http://schemas.microsoft.com/office/powerpoint/2012/main" xmlns:a16="http://schemas.microsoft.com/office/drawing/2014/main" id="{E18B8031-C61C-4878-8FED-2952D1967CD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20411E29-A612-4D33-9FCC-B1FCFC443BB7}"/>
              </a:ext>
            </a:extLst>
          </p:cNvPr>
          <p:cNvSpPr>
            <a:spLocks noGrp="1"/>
          </p:cNvSpPr>
          <p:nvPr>
            <p:ph type="dt" sz="half" idx="10"/>
          </p:nvPr>
        </p:nvSpPr>
        <p:spPr/>
        <p:txBody>
          <a:bodyPr/>
          <a:lstStyle/>
          <a:p>
            <a:fld id="{6C36E2F8-FEC3-4017-ACB0-C96E56F49269}" type="datetimeFigureOut">
              <a:rPr lang="zh-CN" altLang="en-US" smtClean="0"/>
              <a:t>2020/3/2</a:t>
            </a:fld>
            <a:endParaRPr lang="zh-CN" altLang="en-US"/>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54F98EE6-B4B2-4F22-BF4A-CA0C5418A38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B19AD18B-A5A0-4E57-9580-74629F31E66D}"/>
              </a:ext>
            </a:extLst>
          </p:cNvPr>
          <p:cNvSpPr>
            <a:spLocks noGrp="1"/>
          </p:cNvSpPr>
          <p:nvPr>
            <p:ph type="sldNum" sz="quarter" idx="12"/>
          </p:nvPr>
        </p:nvSpPr>
        <p:spPr/>
        <p:txBody>
          <a:bodyPr/>
          <a:lstStyle/>
          <a:p>
            <a:fld id="{53B7D2A6-11DE-43A8-9431-2F2319D19D54}" type="slidenum">
              <a:rPr lang="zh-CN" altLang="en-US" smtClean="0"/>
              <a:t>‹#›</a:t>
            </a:fld>
            <a:endParaRPr lang="zh-CN" altLang="en-US"/>
          </a:p>
        </p:txBody>
      </p:sp>
    </p:spTree>
    <p:extLst>
      <p:ext uri="{BB962C8B-B14F-4D97-AF65-F5344CB8AC3E}">
        <p14:creationId xmlns:p14="http://schemas.microsoft.com/office/powerpoint/2010/main" val="145017298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p14="http://schemas.microsoft.com/office/powerpoint/2010/main" xmlns:p15="http://schemas.microsoft.com/office/powerpoint/2012/main" xmlns:a16="http://schemas.microsoft.com/office/drawing/2014/main" id="{03FEDAF1-1A3B-4A99-8E75-28CE407D59B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 xmlns:p14="http://schemas.microsoft.com/office/powerpoint/2010/main" xmlns:p15="http://schemas.microsoft.com/office/powerpoint/2012/main" xmlns:a16="http://schemas.microsoft.com/office/drawing/2014/main" id="{C4125E13-745F-44E6-9F6D-4DB6494612F1}"/>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965DDBEC-3059-4D79-AB07-42D7441C320A}"/>
              </a:ext>
            </a:extLst>
          </p:cNvPr>
          <p:cNvSpPr>
            <a:spLocks noGrp="1"/>
          </p:cNvSpPr>
          <p:nvPr>
            <p:ph type="dt" sz="half" idx="10"/>
          </p:nvPr>
        </p:nvSpPr>
        <p:spPr/>
        <p:txBody>
          <a:bodyPr/>
          <a:lstStyle/>
          <a:p>
            <a:fld id="{6C36E2F8-FEC3-4017-ACB0-C96E56F49269}" type="datetimeFigureOut">
              <a:rPr lang="zh-CN" altLang="en-US" smtClean="0"/>
              <a:t>2020/3/2</a:t>
            </a:fld>
            <a:endParaRPr lang="zh-CN" altLang="en-US"/>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EE5DD220-2C97-4E6E-A777-2F1EBEE53B5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2B30E2F2-4A54-44D9-B9A0-55EB8C1FEBA0}"/>
              </a:ext>
            </a:extLst>
          </p:cNvPr>
          <p:cNvSpPr>
            <a:spLocks noGrp="1"/>
          </p:cNvSpPr>
          <p:nvPr>
            <p:ph type="sldNum" sz="quarter" idx="12"/>
          </p:nvPr>
        </p:nvSpPr>
        <p:spPr/>
        <p:txBody>
          <a:bodyPr/>
          <a:lstStyle/>
          <a:p>
            <a:fld id="{53B7D2A6-11DE-43A8-9431-2F2319D19D54}" type="slidenum">
              <a:rPr lang="zh-CN" altLang="en-US" smtClean="0"/>
              <a:t>‹#›</a:t>
            </a:fld>
            <a:endParaRPr lang="zh-CN" altLang="en-US"/>
          </a:p>
        </p:txBody>
      </p:sp>
    </p:spTree>
    <p:extLst>
      <p:ext uri="{BB962C8B-B14F-4D97-AF65-F5344CB8AC3E}">
        <p14:creationId xmlns:p14="http://schemas.microsoft.com/office/powerpoint/2010/main" val="419136663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标题幻灯片">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098" name="图片 2" descr="123.png"/>
          <p:cNvPicPr>
            <a:picLocks noChangeAspect="1"/>
          </p:cNvPicPr>
          <p:nvPr userDrawn="1"/>
        </p:nvPicPr>
        <p:blipFill>
          <a:blip r:embed="rId3"/>
          <a:stretch>
            <a:fillRect/>
          </a:stretch>
        </p:blipFill>
        <p:spPr>
          <a:xfrm>
            <a:off x="2122" y="0"/>
            <a:ext cx="12187766" cy="6858000"/>
          </a:xfrm>
          <a:prstGeom prst="rect">
            <a:avLst/>
          </a:prstGeom>
          <a:noFill/>
          <a:ln w="9525">
            <a:noFill/>
          </a:ln>
        </p:spPr>
      </p:pic>
    </p:spTree>
    <p:extLst>
      <p:ext uri="{BB962C8B-B14F-4D97-AF65-F5344CB8AC3E}">
        <p14:creationId xmlns:p14="http://schemas.microsoft.com/office/powerpoint/2010/main" val="23443486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0628FE1F-7A62-4877-A1B4-15ADFE7D7EA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p14="http://schemas.microsoft.com/office/powerpoint/2010/main" xmlns:p15="http://schemas.microsoft.com/office/powerpoint/2012/main" xmlns:a16="http://schemas.microsoft.com/office/drawing/2014/main" id="{7B62CA12-FE4C-40E1-82B5-A1BE69ADB1AF}"/>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CE95B723-E92F-455A-8A23-B19363F0CD3F}"/>
              </a:ext>
            </a:extLst>
          </p:cNvPr>
          <p:cNvSpPr>
            <a:spLocks noGrp="1"/>
          </p:cNvSpPr>
          <p:nvPr>
            <p:ph type="dt" sz="half" idx="10"/>
          </p:nvPr>
        </p:nvSpPr>
        <p:spPr/>
        <p:txBody>
          <a:bodyPr/>
          <a:lstStyle/>
          <a:p>
            <a:fld id="{6C36E2F8-FEC3-4017-ACB0-C96E56F49269}" type="datetimeFigureOut">
              <a:rPr lang="zh-CN" altLang="en-US" smtClean="0"/>
              <a:t>2020/3/2</a:t>
            </a:fld>
            <a:endParaRPr lang="zh-CN" altLang="en-US"/>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E55DF95D-8FF0-44FB-B6C4-0E735C92035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33068DB9-9C74-4A31-B480-4845E1BE17DB}"/>
              </a:ext>
            </a:extLst>
          </p:cNvPr>
          <p:cNvSpPr>
            <a:spLocks noGrp="1"/>
          </p:cNvSpPr>
          <p:nvPr>
            <p:ph type="sldNum" sz="quarter" idx="12"/>
          </p:nvPr>
        </p:nvSpPr>
        <p:spPr/>
        <p:txBody>
          <a:bodyPr/>
          <a:lstStyle/>
          <a:p>
            <a:fld id="{53B7D2A6-11DE-43A8-9431-2F2319D19D54}" type="slidenum">
              <a:rPr lang="zh-CN" altLang="en-US" smtClean="0"/>
              <a:t>‹#›</a:t>
            </a:fld>
            <a:endParaRPr lang="zh-CN" altLang="en-US"/>
          </a:p>
        </p:txBody>
      </p:sp>
    </p:spTree>
    <p:extLst>
      <p:ext uri="{BB962C8B-B14F-4D97-AF65-F5344CB8AC3E}">
        <p14:creationId xmlns:p14="http://schemas.microsoft.com/office/powerpoint/2010/main" val="236961414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D3D19FE5-C4AC-4342-B420-FD7B515B32EE}"/>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p14="http://schemas.microsoft.com/office/powerpoint/2010/main" xmlns:p15="http://schemas.microsoft.com/office/powerpoint/2012/main" xmlns:a16="http://schemas.microsoft.com/office/drawing/2014/main" id="{61996568-5DB3-4727-92E2-086CB1B00C8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1B2C77D5-7FD9-4F56-98D6-907D5B845122}"/>
              </a:ext>
            </a:extLst>
          </p:cNvPr>
          <p:cNvSpPr>
            <a:spLocks noGrp="1"/>
          </p:cNvSpPr>
          <p:nvPr>
            <p:ph type="dt" sz="half" idx="10"/>
          </p:nvPr>
        </p:nvSpPr>
        <p:spPr/>
        <p:txBody>
          <a:bodyPr/>
          <a:lstStyle/>
          <a:p>
            <a:fld id="{6C36E2F8-FEC3-4017-ACB0-C96E56F49269}" type="datetimeFigureOut">
              <a:rPr lang="zh-CN" altLang="en-US" smtClean="0"/>
              <a:t>2020/3/2</a:t>
            </a:fld>
            <a:endParaRPr lang="zh-CN" altLang="en-US"/>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F05634CF-C5CE-4430-AF55-9B95FB6E050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59C7E9E5-7DFC-40A2-99CA-CC2752DB52B2}"/>
              </a:ext>
            </a:extLst>
          </p:cNvPr>
          <p:cNvSpPr>
            <a:spLocks noGrp="1"/>
          </p:cNvSpPr>
          <p:nvPr>
            <p:ph type="sldNum" sz="quarter" idx="12"/>
          </p:nvPr>
        </p:nvSpPr>
        <p:spPr/>
        <p:txBody>
          <a:bodyPr/>
          <a:lstStyle/>
          <a:p>
            <a:fld id="{53B7D2A6-11DE-43A8-9431-2F2319D19D54}" type="slidenum">
              <a:rPr lang="zh-CN" altLang="en-US" smtClean="0"/>
              <a:t>‹#›</a:t>
            </a:fld>
            <a:endParaRPr lang="zh-CN" altLang="en-US"/>
          </a:p>
        </p:txBody>
      </p:sp>
    </p:spTree>
    <p:extLst>
      <p:ext uri="{BB962C8B-B14F-4D97-AF65-F5344CB8AC3E}">
        <p14:creationId xmlns:p14="http://schemas.microsoft.com/office/powerpoint/2010/main" val="1742548686"/>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ACB6A410-34D2-4FEC-82E1-F1C05EB6AA8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 xmlns:p14="http://schemas.microsoft.com/office/powerpoint/2010/main" xmlns:p15="http://schemas.microsoft.com/office/powerpoint/2012/main" xmlns:a16="http://schemas.microsoft.com/office/drawing/2014/main" id="{7E112509-69E6-4F13-B424-DF05E4A2426D}"/>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 xmlns:p14="http://schemas.microsoft.com/office/powerpoint/2010/main" xmlns:p15="http://schemas.microsoft.com/office/powerpoint/2012/main" xmlns:a16="http://schemas.microsoft.com/office/drawing/2014/main" id="{478172A0-8042-470E-B92F-F4C6154227DC}"/>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 xmlns:p14="http://schemas.microsoft.com/office/powerpoint/2010/main" xmlns:p15="http://schemas.microsoft.com/office/powerpoint/2012/main" xmlns:a16="http://schemas.microsoft.com/office/drawing/2014/main" id="{486F9AD4-0F0C-4DF5-B6EE-D92B5468B00C}"/>
              </a:ext>
            </a:extLst>
          </p:cNvPr>
          <p:cNvSpPr>
            <a:spLocks noGrp="1"/>
          </p:cNvSpPr>
          <p:nvPr>
            <p:ph type="dt" sz="half" idx="10"/>
          </p:nvPr>
        </p:nvSpPr>
        <p:spPr/>
        <p:txBody>
          <a:bodyPr/>
          <a:lstStyle/>
          <a:p>
            <a:fld id="{6C36E2F8-FEC3-4017-ACB0-C96E56F49269}" type="datetimeFigureOut">
              <a:rPr lang="zh-CN" altLang="en-US" smtClean="0"/>
              <a:t>2020/3/2</a:t>
            </a:fld>
            <a:endParaRPr lang="zh-CN" altLang="en-US"/>
          </a:p>
        </p:txBody>
      </p:sp>
      <p:sp>
        <p:nvSpPr>
          <p:cNvPr id="6" name="页脚占位符 5">
            <a:extLst>
              <a:ext uri="{FF2B5EF4-FFF2-40B4-BE49-F238E27FC236}">
                <a16:creationId xmlns="" xmlns:p14="http://schemas.microsoft.com/office/powerpoint/2010/main" xmlns:p15="http://schemas.microsoft.com/office/powerpoint/2012/main" xmlns:a16="http://schemas.microsoft.com/office/drawing/2014/main" id="{C3B22F17-AFEC-4997-93FC-15BD9AC74AF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p14="http://schemas.microsoft.com/office/powerpoint/2010/main" xmlns:p15="http://schemas.microsoft.com/office/powerpoint/2012/main" xmlns:a16="http://schemas.microsoft.com/office/drawing/2014/main" id="{AAF51CD2-4AC6-4E48-8D55-FA06BE796B14}"/>
              </a:ext>
            </a:extLst>
          </p:cNvPr>
          <p:cNvSpPr>
            <a:spLocks noGrp="1"/>
          </p:cNvSpPr>
          <p:nvPr>
            <p:ph type="sldNum" sz="quarter" idx="12"/>
          </p:nvPr>
        </p:nvSpPr>
        <p:spPr/>
        <p:txBody>
          <a:bodyPr/>
          <a:lstStyle/>
          <a:p>
            <a:fld id="{53B7D2A6-11DE-43A8-9431-2F2319D19D54}" type="slidenum">
              <a:rPr lang="zh-CN" altLang="en-US" smtClean="0"/>
              <a:t>‹#›</a:t>
            </a:fld>
            <a:endParaRPr lang="zh-CN" altLang="en-US"/>
          </a:p>
        </p:txBody>
      </p:sp>
    </p:spTree>
    <p:extLst>
      <p:ext uri="{BB962C8B-B14F-4D97-AF65-F5344CB8AC3E}">
        <p14:creationId xmlns:p14="http://schemas.microsoft.com/office/powerpoint/2010/main" val="1691617624"/>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17263957-4F64-467E-9174-A4EF3916C23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 xmlns:p14="http://schemas.microsoft.com/office/powerpoint/2010/main" xmlns:p15="http://schemas.microsoft.com/office/powerpoint/2012/main" xmlns:a16="http://schemas.microsoft.com/office/drawing/2014/main" id="{FF87EF09-2118-476F-A155-1ED0CC43320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 xmlns:p14="http://schemas.microsoft.com/office/powerpoint/2010/main" xmlns:p15="http://schemas.microsoft.com/office/powerpoint/2012/main" xmlns:a16="http://schemas.microsoft.com/office/drawing/2014/main" id="{EF8414A5-87E5-43AA-A132-36A0071F8B74}"/>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 xmlns:p14="http://schemas.microsoft.com/office/powerpoint/2010/main" xmlns:p15="http://schemas.microsoft.com/office/powerpoint/2012/main" xmlns:a16="http://schemas.microsoft.com/office/drawing/2014/main" id="{7B2B5FB0-D7C4-4717-9EC6-B9E8910E36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 xmlns:p14="http://schemas.microsoft.com/office/powerpoint/2010/main" xmlns:p15="http://schemas.microsoft.com/office/powerpoint/2012/main" xmlns:a16="http://schemas.microsoft.com/office/drawing/2014/main" id="{28D56124-D4B4-4700-97EC-19A9F31E6C33}"/>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 xmlns:p14="http://schemas.microsoft.com/office/powerpoint/2010/main" xmlns:p15="http://schemas.microsoft.com/office/powerpoint/2012/main" xmlns:a16="http://schemas.microsoft.com/office/drawing/2014/main" id="{78BEFA45-DAB3-421D-9C7A-AAA7175C6F0A}"/>
              </a:ext>
            </a:extLst>
          </p:cNvPr>
          <p:cNvSpPr>
            <a:spLocks noGrp="1"/>
          </p:cNvSpPr>
          <p:nvPr>
            <p:ph type="dt" sz="half" idx="10"/>
          </p:nvPr>
        </p:nvSpPr>
        <p:spPr/>
        <p:txBody>
          <a:bodyPr/>
          <a:lstStyle/>
          <a:p>
            <a:fld id="{6C36E2F8-FEC3-4017-ACB0-C96E56F49269}" type="datetimeFigureOut">
              <a:rPr lang="zh-CN" altLang="en-US" smtClean="0"/>
              <a:t>2020/3/2</a:t>
            </a:fld>
            <a:endParaRPr lang="zh-CN" altLang="en-US"/>
          </a:p>
        </p:txBody>
      </p:sp>
      <p:sp>
        <p:nvSpPr>
          <p:cNvPr id="8" name="页脚占位符 7">
            <a:extLst>
              <a:ext uri="{FF2B5EF4-FFF2-40B4-BE49-F238E27FC236}">
                <a16:creationId xmlns="" xmlns:p14="http://schemas.microsoft.com/office/powerpoint/2010/main" xmlns:p15="http://schemas.microsoft.com/office/powerpoint/2012/main" xmlns:a16="http://schemas.microsoft.com/office/drawing/2014/main" id="{D9A877CE-0558-487F-9766-BD304B0DA49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 xmlns:p14="http://schemas.microsoft.com/office/powerpoint/2010/main" xmlns:p15="http://schemas.microsoft.com/office/powerpoint/2012/main" xmlns:a16="http://schemas.microsoft.com/office/drawing/2014/main" id="{24AEBAC4-FD1F-48EE-9D58-0B78D2C015A8}"/>
              </a:ext>
            </a:extLst>
          </p:cNvPr>
          <p:cNvSpPr>
            <a:spLocks noGrp="1"/>
          </p:cNvSpPr>
          <p:nvPr>
            <p:ph type="sldNum" sz="quarter" idx="12"/>
          </p:nvPr>
        </p:nvSpPr>
        <p:spPr/>
        <p:txBody>
          <a:bodyPr/>
          <a:lstStyle/>
          <a:p>
            <a:fld id="{53B7D2A6-11DE-43A8-9431-2F2319D19D54}" type="slidenum">
              <a:rPr lang="zh-CN" altLang="en-US" smtClean="0"/>
              <a:t>‹#›</a:t>
            </a:fld>
            <a:endParaRPr lang="zh-CN" altLang="en-US"/>
          </a:p>
        </p:txBody>
      </p:sp>
    </p:spTree>
    <p:extLst>
      <p:ext uri="{BB962C8B-B14F-4D97-AF65-F5344CB8AC3E}">
        <p14:creationId xmlns:p14="http://schemas.microsoft.com/office/powerpoint/2010/main" val="51809637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C61C4237-36D9-415C-854A-28CB5080010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 xmlns:p14="http://schemas.microsoft.com/office/powerpoint/2010/main" xmlns:p15="http://schemas.microsoft.com/office/powerpoint/2012/main" xmlns:a16="http://schemas.microsoft.com/office/drawing/2014/main" id="{C804CAE9-2D50-4592-8B48-F0C8B9B9DA32}"/>
              </a:ext>
            </a:extLst>
          </p:cNvPr>
          <p:cNvSpPr>
            <a:spLocks noGrp="1"/>
          </p:cNvSpPr>
          <p:nvPr>
            <p:ph type="dt" sz="half" idx="10"/>
          </p:nvPr>
        </p:nvSpPr>
        <p:spPr/>
        <p:txBody>
          <a:bodyPr/>
          <a:lstStyle/>
          <a:p>
            <a:fld id="{6C36E2F8-FEC3-4017-ACB0-C96E56F49269}" type="datetimeFigureOut">
              <a:rPr lang="zh-CN" altLang="en-US" smtClean="0"/>
              <a:t>2020/3/2</a:t>
            </a:fld>
            <a:endParaRPr lang="zh-CN" altLang="en-US"/>
          </a:p>
        </p:txBody>
      </p:sp>
      <p:sp>
        <p:nvSpPr>
          <p:cNvPr id="4" name="页脚占位符 3">
            <a:extLst>
              <a:ext uri="{FF2B5EF4-FFF2-40B4-BE49-F238E27FC236}">
                <a16:creationId xmlns="" xmlns:p14="http://schemas.microsoft.com/office/powerpoint/2010/main" xmlns:p15="http://schemas.microsoft.com/office/powerpoint/2012/main" xmlns:a16="http://schemas.microsoft.com/office/drawing/2014/main" id="{2CDBBE77-ED82-4B6E-AFC8-1837FAB4360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 xmlns:p14="http://schemas.microsoft.com/office/powerpoint/2010/main" xmlns:p15="http://schemas.microsoft.com/office/powerpoint/2012/main" xmlns:a16="http://schemas.microsoft.com/office/drawing/2014/main" id="{69BCB941-8ED1-45FE-B95C-8242BE37B5D2}"/>
              </a:ext>
            </a:extLst>
          </p:cNvPr>
          <p:cNvSpPr>
            <a:spLocks noGrp="1"/>
          </p:cNvSpPr>
          <p:nvPr>
            <p:ph type="sldNum" sz="quarter" idx="12"/>
          </p:nvPr>
        </p:nvSpPr>
        <p:spPr/>
        <p:txBody>
          <a:bodyPr/>
          <a:lstStyle/>
          <a:p>
            <a:fld id="{53B7D2A6-11DE-43A8-9431-2F2319D19D54}" type="slidenum">
              <a:rPr lang="zh-CN" altLang="en-US" smtClean="0"/>
              <a:t>‹#›</a:t>
            </a:fld>
            <a:endParaRPr lang="zh-CN" altLang="en-US"/>
          </a:p>
        </p:txBody>
      </p:sp>
    </p:spTree>
    <p:extLst>
      <p:ext uri="{BB962C8B-B14F-4D97-AF65-F5344CB8AC3E}">
        <p14:creationId xmlns:p14="http://schemas.microsoft.com/office/powerpoint/2010/main" val="975943543"/>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p14="http://schemas.microsoft.com/office/powerpoint/2010/main" xmlns:p15="http://schemas.microsoft.com/office/powerpoint/2012/main" xmlns:a16="http://schemas.microsoft.com/office/drawing/2014/main" id="{EC779989-C339-4022-AE25-EA7DBB7F7F87}"/>
              </a:ext>
            </a:extLst>
          </p:cNvPr>
          <p:cNvSpPr>
            <a:spLocks noGrp="1"/>
          </p:cNvSpPr>
          <p:nvPr>
            <p:ph type="dt" sz="half" idx="10"/>
          </p:nvPr>
        </p:nvSpPr>
        <p:spPr/>
        <p:txBody>
          <a:bodyPr/>
          <a:lstStyle/>
          <a:p>
            <a:fld id="{6C36E2F8-FEC3-4017-ACB0-C96E56F49269}" type="datetimeFigureOut">
              <a:rPr lang="zh-CN" altLang="en-US" smtClean="0"/>
              <a:t>2020/3/2</a:t>
            </a:fld>
            <a:endParaRPr lang="zh-CN" altLang="en-US"/>
          </a:p>
        </p:txBody>
      </p:sp>
      <p:sp>
        <p:nvSpPr>
          <p:cNvPr id="3" name="页脚占位符 2">
            <a:extLst>
              <a:ext uri="{FF2B5EF4-FFF2-40B4-BE49-F238E27FC236}">
                <a16:creationId xmlns="" xmlns:p14="http://schemas.microsoft.com/office/powerpoint/2010/main" xmlns:p15="http://schemas.microsoft.com/office/powerpoint/2012/main" xmlns:a16="http://schemas.microsoft.com/office/drawing/2014/main" id="{BBF449C6-506A-4EB0-92C8-70BDF856083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 xmlns:p14="http://schemas.microsoft.com/office/powerpoint/2010/main" xmlns:p15="http://schemas.microsoft.com/office/powerpoint/2012/main" xmlns:a16="http://schemas.microsoft.com/office/drawing/2014/main" id="{B45E98F0-F06E-468F-88AA-112D74E68616}"/>
              </a:ext>
            </a:extLst>
          </p:cNvPr>
          <p:cNvSpPr>
            <a:spLocks noGrp="1"/>
          </p:cNvSpPr>
          <p:nvPr>
            <p:ph type="sldNum" sz="quarter" idx="12"/>
          </p:nvPr>
        </p:nvSpPr>
        <p:spPr/>
        <p:txBody>
          <a:bodyPr/>
          <a:lstStyle/>
          <a:p>
            <a:fld id="{53B7D2A6-11DE-43A8-9431-2F2319D19D54}" type="slidenum">
              <a:rPr lang="zh-CN" altLang="en-US" smtClean="0"/>
              <a:t>‹#›</a:t>
            </a:fld>
            <a:endParaRPr lang="zh-CN" altLang="en-US"/>
          </a:p>
        </p:txBody>
      </p:sp>
    </p:spTree>
    <p:extLst>
      <p:ext uri="{BB962C8B-B14F-4D97-AF65-F5344CB8AC3E}">
        <p14:creationId xmlns:p14="http://schemas.microsoft.com/office/powerpoint/2010/main" val="337550355"/>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F65EBF95-9FFF-4306-8EB0-E7D1750372F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p14="http://schemas.microsoft.com/office/powerpoint/2010/main" xmlns:p15="http://schemas.microsoft.com/office/powerpoint/2012/main" xmlns:a16="http://schemas.microsoft.com/office/drawing/2014/main" id="{B76ECFAD-1172-4D3D-B3AD-A311CB2C81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 xmlns:p14="http://schemas.microsoft.com/office/powerpoint/2010/main" xmlns:p15="http://schemas.microsoft.com/office/powerpoint/2012/main" xmlns:a16="http://schemas.microsoft.com/office/drawing/2014/main" id="{61A99E7F-5729-4BCE-B7F8-21EDF53455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p14="http://schemas.microsoft.com/office/powerpoint/2010/main" xmlns:p15="http://schemas.microsoft.com/office/powerpoint/2012/main" xmlns:a16="http://schemas.microsoft.com/office/drawing/2014/main" id="{D80E2DAF-70C9-42C6-8293-4983E4B3BEB5}"/>
              </a:ext>
            </a:extLst>
          </p:cNvPr>
          <p:cNvSpPr>
            <a:spLocks noGrp="1"/>
          </p:cNvSpPr>
          <p:nvPr>
            <p:ph type="dt" sz="half" idx="10"/>
          </p:nvPr>
        </p:nvSpPr>
        <p:spPr/>
        <p:txBody>
          <a:bodyPr/>
          <a:lstStyle/>
          <a:p>
            <a:fld id="{6C36E2F8-FEC3-4017-ACB0-C96E56F49269}" type="datetimeFigureOut">
              <a:rPr lang="zh-CN" altLang="en-US" smtClean="0"/>
              <a:t>2020/3/2</a:t>
            </a:fld>
            <a:endParaRPr lang="zh-CN" altLang="en-US"/>
          </a:p>
        </p:txBody>
      </p:sp>
      <p:sp>
        <p:nvSpPr>
          <p:cNvPr id="6" name="页脚占位符 5">
            <a:extLst>
              <a:ext uri="{FF2B5EF4-FFF2-40B4-BE49-F238E27FC236}">
                <a16:creationId xmlns="" xmlns:p14="http://schemas.microsoft.com/office/powerpoint/2010/main" xmlns:p15="http://schemas.microsoft.com/office/powerpoint/2012/main" xmlns:a16="http://schemas.microsoft.com/office/drawing/2014/main" id="{186B5D13-D566-4419-B622-5CC23719AE9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p14="http://schemas.microsoft.com/office/powerpoint/2010/main" xmlns:p15="http://schemas.microsoft.com/office/powerpoint/2012/main" xmlns:a16="http://schemas.microsoft.com/office/drawing/2014/main" id="{FBC8FE0F-302E-4B45-A3AD-4C89009A399A}"/>
              </a:ext>
            </a:extLst>
          </p:cNvPr>
          <p:cNvSpPr>
            <a:spLocks noGrp="1"/>
          </p:cNvSpPr>
          <p:nvPr>
            <p:ph type="sldNum" sz="quarter" idx="12"/>
          </p:nvPr>
        </p:nvSpPr>
        <p:spPr/>
        <p:txBody>
          <a:bodyPr/>
          <a:lstStyle/>
          <a:p>
            <a:fld id="{53B7D2A6-11DE-43A8-9431-2F2319D19D54}" type="slidenum">
              <a:rPr lang="zh-CN" altLang="en-US" smtClean="0"/>
              <a:t>‹#›</a:t>
            </a:fld>
            <a:endParaRPr lang="zh-CN" altLang="en-US"/>
          </a:p>
        </p:txBody>
      </p:sp>
    </p:spTree>
    <p:extLst>
      <p:ext uri="{BB962C8B-B14F-4D97-AF65-F5344CB8AC3E}">
        <p14:creationId xmlns:p14="http://schemas.microsoft.com/office/powerpoint/2010/main" val="1502195186"/>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p14="http://schemas.microsoft.com/office/powerpoint/2010/main" xmlns:p15="http://schemas.microsoft.com/office/powerpoint/2012/main" xmlns:a16="http://schemas.microsoft.com/office/drawing/2014/main" id="{E9AF614C-2197-497C-85B9-353063F84C3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p14="http://schemas.microsoft.com/office/powerpoint/2010/main" xmlns:p15="http://schemas.microsoft.com/office/powerpoint/2012/main" xmlns:a16="http://schemas.microsoft.com/office/drawing/2014/main" id="{DDEEBC76-277A-4856-99B2-245621082B5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p14="http://schemas.microsoft.com/office/powerpoint/2010/main" xmlns:p15="http://schemas.microsoft.com/office/powerpoint/2012/main" xmlns:a16="http://schemas.microsoft.com/office/drawing/2014/main" id="{ADA3A710-09BC-4E26-8DD8-D0A70D15112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 xmlns:p14="http://schemas.microsoft.com/office/powerpoint/2010/main" xmlns:p15="http://schemas.microsoft.com/office/powerpoint/2012/main" xmlns:a16="http://schemas.microsoft.com/office/drawing/2014/main" id="{669AFB45-AFA2-4AE9-8B17-F021894B6CB0}"/>
              </a:ext>
            </a:extLst>
          </p:cNvPr>
          <p:cNvSpPr>
            <a:spLocks noGrp="1"/>
          </p:cNvSpPr>
          <p:nvPr>
            <p:ph type="dt" sz="half" idx="10"/>
          </p:nvPr>
        </p:nvSpPr>
        <p:spPr/>
        <p:txBody>
          <a:bodyPr/>
          <a:lstStyle/>
          <a:p>
            <a:fld id="{6C36E2F8-FEC3-4017-ACB0-C96E56F49269}" type="datetimeFigureOut">
              <a:rPr lang="zh-CN" altLang="en-US" smtClean="0"/>
              <a:t>2020/3/2</a:t>
            </a:fld>
            <a:endParaRPr lang="zh-CN" altLang="en-US"/>
          </a:p>
        </p:txBody>
      </p:sp>
      <p:sp>
        <p:nvSpPr>
          <p:cNvPr id="6" name="页脚占位符 5">
            <a:extLst>
              <a:ext uri="{FF2B5EF4-FFF2-40B4-BE49-F238E27FC236}">
                <a16:creationId xmlns="" xmlns:p14="http://schemas.microsoft.com/office/powerpoint/2010/main" xmlns:p15="http://schemas.microsoft.com/office/powerpoint/2012/main" xmlns:a16="http://schemas.microsoft.com/office/drawing/2014/main" id="{90EB475C-854A-4F0D-A3F1-F2852868EA4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 xmlns:p14="http://schemas.microsoft.com/office/powerpoint/2010/main" xmlns:p15="http://schemas.microsoft.com/office/powerpoint/2012/main" xmlns:a16="http://schemas.microsoft.com/office/drawing/2014/main" id="{088E2CAB-69E3-49E7-A282-972EE3872512}"/>
              </a:ext>
            </a:extLst>
          </p:cNvPr>
          <p:cNvSpPr>
            <a:spLocks noGrp="1"/>
          </p:cNvSpPr>
          <p:nvPr>
            <p:ph type="sldNum" sz="quarter" idx="12"/>
          </p:nvPr>
        </p:nvSpPr>
        <p:spPr/>
        <p:txBody>
          <a:bodyPr/>
          <a:lstStyle/>
          <a:p>
            <a:fld id="{53B7D2A6-11DE-43A8-9431-2F2319D19D54}" type="slidenum">
              <a:rPr lang="zh-CN" altLang="en-US" smtClean="0"/>
              <a:t>‹#›</a:t>
            </a:fld>
            <a:endParaRPr lang="zh-CN" altLang="en-US"/>
          </a:p>
        </p:txBody>
      </p:sp>
    </p:spTree>
    <p:extLst>
      <p:ext uri="{BB962C8B-B14F-4D97-AF65-F5344CB8AC3E}">
        <p14:creationId xmlns:p14="http://schemas.microsoft.com/office/powerpoint/2010/main" val="1124579157"/>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p14="http://schemas.microsoft.com/office/powerpoint/2010/main" xmlns:p15="http://schemas.microsoft.com/office/powerpoint/2012/main" xmlns:a16="http://schemas.microsoft.com/office/drawing/2014/main" id="{924BCBDD-8E8A-4546-A5EE-0C97B136918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p14="http://schemas.microsoft.com/office/powerpoint/2010/main" xmlns:p15="http://schemas.microsoft.com/office/powerpoint/2012/main" xmlns:a16="http://schemas.microsoft.com/office/drawing/2014/main" id="{E0514DCE-9A0C-4F99-8FF0-0B6EC89CB55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 xmlns:p14="http://schemas.microsoft.com/office/powerpoint/2010/main" xmlns:p15="http://schemas.microsoft.com/office/powerpoint/2012/main" xmlns:a16="http://schemas.microsoft.com/office/drawing/2014/main" id="{96C1C679-B924-42F2-BFA7-4EF9684ED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36E2F8-FEC3-4017-ACB0-C96E56F49269}" type="datetimeFigureOut">
              <a:rPr lang="zh-CN" altLang="en-US" smtClean="0"/>
              <a:t>2020/3/2</a:t>
            </a:fld>
            <a:endParaRPr lang="zh-CN" altLang="en-US"/>
          </a:p>
        </p:txBody>
      </p:sp>
      <p:sp>
        <p:nvSpPr>
          <p:cNvPr id="5" name="页脚占位符 4">
            <a:extLst>
              <a:ext uri="{FF2B5EF4-FFF2-40B4-BE49-F238E27FC236}">
                <a16:creationId xmlns="" xmlns:p14="http://schemas.microsoft.com/office/powerpoint/2010/main" xmlns:p15="http://schemas.microsoft.com/office/powerpoint/2012/main" xmlns:a16="http://schemas.microsoft.com/office/drawing/2014/main" id="{9982FA18-C864-4230-8EDC-806914D81AA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p14="http://schemas.microsoft.com/office/powerpoint/2010/main" xmlns:p15="http://schemas.microsoft.com/office/powerpoint/2012/main" xmlns:a16="http://schemas.microsoft.com/office/drawing/2014/main" id="{D60516C2-6B08-4E14-85FB-9DA794BC4D7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B7D2A6-11DE-43A8-9431-2F2319D19D54}" type="slidenum">
              <a:rPr lang="zh-CN" altLang="en-US" smtClean="0"/>
              <a:t>‹#›</a:t>
            </a:fld>
            <a:endParaRPr lang="zh-CN" altLang="en-US"/>
          </a:p>
        </p:txBody>
      </p:sp>
    </p:spTree>
    <p:extLst>
      <p:ext uri="{BB962C8B-B14F-4D97-AF65-F5344CB8AC3E}">
        <p14:creationId xmlns:p14="http://schemas.microsoft.com/office/powerpoint/2010/main" val="2136598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xml"/><Relationship Id="rId7" Type="http://schemas.openxmlformats.org/officeDocument/2006/relationships/image" Target="../media/image6.png"/><Relationship Id="rId12" Type="http://schemas.openxmlformats.org/officeDocument/2006/relationships/image" Target="../media/image11.jpeg"/><Relationship Id="rId2" Type="http://schemas.openxmlformats.org/officeDocument/2006/relationships/slideLayout" Target="../slideLayouts/slideLayout1.xml"/><Relationship Id="rId1" Type="http://schemas.openxmlformats.org/officeDocument/2006/relationships/themeOverride" Target="../theme/themeOverride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4.wav"/><Relationship Id="rId1" Type="http://schemas.openxmlformats.org/officeDocument/2006/relationships/slideLayout" Target="../slideLayouts/slideLayout7.xml"/><Relationship Id="rId4" Type="http://schemas.openxmlformats.org/officeDocument/2006/relationships/audio" Target="../media/audio2.wav"/></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notesSlide" Target="../notesSlides/notesSlide2.xml"/><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hemeOverride" Target="../theme/themeOverride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audio" Target="../media/audio1.wav"/><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4.wav"/><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4.wav"/><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audio" Target="../media/audio3.wav"/><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notesSlide" Target="../notesSlides/notesSlide6.xml"/><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hemeOverride" Target="../theme/themeOverride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audio" Target="../media/audio3.wav"/></Relationships>
</file>

<file path=ppt/slides/_rels/slide28.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7.xml"/><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hemeOverride" Target="../theme/themeOverride4.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5.png"/><Relationship Id="rId9" Type="http://schemas.openxmlformats.org/officeDocument/2006/relationships/image" Target="../media/image27.png"/></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8.xml"/><Relationship Id="rId7" Type="http://schemas.openxmlformats.org/officeDocument/2006/relationships/image" Target="../media/image5.png"/><Relationship Id="rId12"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hemeOverride" Target="../theme/themeOverride5.xml"/><Relationship Id="rId6" Type="http://schemas.openxmlformats.org/officeDocument/2006/relationships/image" Target="../media/image25.png"/><Relationship Id="rId11" Type="http://schemas.openxmlformats.org/officeDocument/2006/relationships/image" Target="../media/image7.png"/><Relationship Id="rId5" Type="http://schemas.openxmlformats.org/officeDocument/2006/relationships/image" Target="../media/image4.png"/><Relationship Id="rId10" Type="http://schemas.openxmlformats.org/officeDocument/2006/relationships/image" Target="../media/image10.png"/><Relationship Id="rId4" Type="http://schemas.openxmlformats.org/officeDocument/2006/relationships/image" Target="../media/image3.png"/><Relationship Id="rId9" Type="http://schemas.openxmlformats.org/officeDocument/2006/relationships/image" Target="../media/image29.png"/></Relationships>
</file>

<file path=ppt/slides/_rels/slide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8.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audio" Target="../media/audio4.wav"/><Relationship Id="rId2" Type="http://schemas.openxmlformats.org/officeDocument/2006/relationships/audio" Target="../media/audio2.wav"/><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8.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p14="http://schemas.microsoft.com/office/powerpoint/2010/main" xmlns:p15="http://schemas.microsoft.com/office/powerpoint/2012/main" xmlns:a16="http://schemas.microsoft.com/office/drawing/2014/main" id="{E4047A0C-BE95-49B5-AC30-E2FA3F8FEB56}"/>
              </a:ext>
            </a:extLst>
          </p:cNvPr>
          <p:cNvPicPr>
            <a:picLocks noChangeAspect="1"/>
          </p:cNvPicPr>
          <p:nvPr/>
        </p:nvPicPr>
        <p:blipFill>
          <a:blip r:embed="rId4"/>
          <a:stretch>
            <a:fillRect/>
          </a:stretch>
        </p:blipFill>
        <p:spPr>
          <a:xfrm>
            <a:off x="-3552" y="-73371"/>
            <a:ext cx="12189632" cy="6855862"/>
          </a:xfrm>
          <a:prstGeom prst="rect">
            <a:avLst/>
          </a:prstGeom>
        </p:spPr>
      </p:pic>
      <p:pic>
        <p:nvPicPr>
          <p:cNvPr id="6" name="图片 5">
            <a:extLst>
              <a:ext uri="{FF2B5EF4-FFF2-40B4-BE49-F238E27FC236}">
                <a16:creationId xmlns="" xmlns:p14="http://schemas.microsoft.com/office/powerpoint/2010/main" xmlns:p15="http://schemas.microsoft.com/office/powerpoint/2012/main" xmlns:a16="http://schemas.microsoft.com/office/drawing/2014/main" id="{6D2B025D-5FE0-40C9-B812-5CA4349289A7}"/>
              </a:ext>
            </a:extLst>
          </p:cNvPr>
          <p:cNvPicPr>
            <a:picLocks noChangeAspect="1"/>
          </p:cNvPicPr>
          <p:nvPr/>
        </p:nvPicPr>
        <p:blipFill>
          <a:blip r:embed="rId5">
            <a:extLst>
              <a:ext uri="{28A0092B-C50C-407E-A947-70E740481C1C}">
                <a14:useLocalDpi xmlns:a14="http://schemas.microsoft.com/office/drawing/2010/main" val="0"/>
              </a:ext>
            </a:extLst>
          </a:blip>
          <a:srcRect b="34998"/>
          <a:stretch>
            <a:fillRect/>
          </a:stretch>
        </p:blipFill>
        <p:spPr>
          <a:xfrm>
            <a:off x="0" y="2005058"/>
            <a:ext cx="12192000" cy="4457297"/>
          </a:xfrm>
          <a:prstGeom prst="rect">
            <a:avLst/>
          </a:prstGeom>
        </p:spPr>
      </p:pic>
      <p:pic>
        <p:nvPicPr>
          <p:cNvPr id="10" name="图片 9">
            <a:extLst>
              <a:ext uri="{FF2B5EF4-FFF2-40B4-BE49-F238E27FC236}">
                <a16:creationId xmlns="" xmlns:p14="http://schemas.microsoft.com/office/powerpoint/2010/main" xmlns:p15="http://schemas.microsoft.com/office/powerpoint/2012/main" xmlns:a16="http://schemas.microsoft.com/office/drawing/2014/main" id="{C8957478-FF0C-49E0-A44F-8B686F0971EF}"/>
              </a:ext>
            </a:extLst>
          </p:cNvPr>
          <p:cNvPicPr>
            <a:picLocks noChangeAspect="1"/>
          </p:cNvPicPr>
          <p:nvPr/>
        </p:nvPicPr>
        <p:blipFill>
          <a:blip r:embed="rId6">
            <a:extLst>
              <a:ext uri="{28A0092B-C50C-407E-A947-70E740481C1C}">
                <a14:useLocalDpi xmlns:a14="http://schemas.microsoft.com/office/drawing/2010/main" val="0"/>
              </a:ext>
            </a:extLst>
          </a:blip>
          <a:srcRect t="66854"/>
          <a:stretch>
            <a:fillRect/>
          </a:stretch>
        </p:blipFill>
        <p:spPr>
          <a:xfrm>
            <a:off x="0" y="4603530"/>
            <a:ext cx="12192000" cy="2272898"/>
          </a:xfrm>
          <a:prstGeom prst="rect">
            <a:avLst/>
          </a:prstGeom>
        </p:spPr>
      </p:pic>
      <p:pic>
        <p:nvPicPr>
          <p:cNvPr id="12" name="图片 11">
            <a:extLst>
              <a:ext uri="{FF2B5EF4-FFF2-40B4-BE49-F238E27FC236}">
                <a16:creationId xmlns="" xmlns:p14="http://schemas.microsoft.com/office/powerpoint/2010/main" xmlns:p15="http://schemas.microsoft.com/office/powerpoint/2012/main" xmlns:a16="http://schemas.microsoft.com/office/drawing/2014/main" id="{8CAF866D-EF2B-4210-AAC5-4AC907526FB1}"/>
              </a:ext>
            </a:extLst>
          </p:cNvPr>
          <p:cNvPicPr>
            <a:picLocks noChangeAspect="1"/>
          </p:cNvPicPr>
          <p:nvPr/>
        </p:nvPicPr>
        <p:blipFill>
          <a:blip r:embed="rId7">
            <a:extLst>
              <a:ext uri="{28A0092B-C50C-407E-A947-70E740481C1C}">
                <a14:useLocalDpi xmlns:a14="http://schemas.microsoft.com/office/drawing/2010/main" val="0"/>
              </a:ext>
            </a:extLst>
          </a:blip>
          <a:srcRect t="60703"/>
          <a:stretch>
            <a:fillRect/>
          </a:stretch>
        </p:blipFill>
        <p:spPr>
          <a:xfrm>
            <a:off x="-2368" y="4316458"/>
            <a:ext cx="12192000" cy="2694685"/>
          </a:xfrm>
          <a:prstGeom prst="rect">
            <a:avLst/>
          </a:prstGeom>
        </p:spPr>
      </p:pic>
      <p:pic>
        <p:nvPicPr>
          <p:cNvPr id="20" name="图片 19">
            <a:extLst>
              <a:ext uri="{FF2B5EF4-FFF2-40B4-BE49-F238E27FC236}">
                <a16:creationId xmlns="" xmlns:p14="http://schemas.microsoft.com/office/powerpoint/2010/main" xmlns:p15="http://schemas.microsoft.com/office/powerpoint/2012/main" xmlns:a16="http://schemas.microsoft.com/office/drawing/2014/main" id="{F98B1B5D-BB76-4D59-8805-F17CC8C10C00}"/>
              </a:ext>
            </a:extLst>
          </p:cNvPr>
          <p:cNvPicPr>
            <a:picLocks noChangeAspect="1"/>
          </p:cNvPicPr>
          <p:nvPr/>
        </p:nvPicPr>
        <p:blipFill>
          <a:blip r:embed="rId8">
            <a:extLst>
              <a:ext uri="{28A0092B-C50C-407E-A947-70E740481C1C}">
                <a14:useLocalDpi xmlns:a14="http://schemas.microsoft.com/office/drawing/2010/main" val="0"/>
              </a:ext>
            </a:extLst>
          </a:blip>
          <a:srcRect t="43148" r="93333" b="34998"/>
          <a:stretch>
            <a:fillRect/>
          </a:stretch>
        </p:blipFill>
        <p:spPr>
          <a:xfrm>
            <a:off x="0" y="2959099"/>
            <a:ext cx="812800" cy="1498601"/>
          </a:xfrm>
          <a:prstGeom prst="rect">
            <a:avLst/>
          </a:prstGeom>
        </p:spPr>
      </p:pic>
      <p:pic>
        <p:nvPicPr>
          <p:cNvPr id="22" name="图片 21">
            <a:extLst>
              <a:ext uri="{FF2B5EF4-FFF2-40B4-BE49-F238E27FC236}">
                <a16:creationId xmlns="" xmlns:p14="http://schemas.microsoft.com/office/powerpoint/2010/main" xmlns:p15="http://schemas.microsoft.com/office/powerpoint/2012/main" xmlns:a16="http://schemas.microsoft.com/office/drawing/2014/main" id="{460D3408-D13D-471C-A527-8D7CB6188DD0}"/>
              </a:ext>
            </a:extLst>
          </p:cNvPr>
          <p:cNvPicPr>
            <a:picLocks noChangeAspect="1"/>
          </p:cNvPicPr>
          <p:nvPr/>
        </p:nvPicPr>
        <p:blipFill>
          <a:blip r:embed="rId9">
            <a:extLst>
              <a:ext uri="{28A0092B-C50C-407E-A947-70E740481C1C}">
                <a14:useLocalDpi xmlns:a14="http://schemas.microsoft.com/office/drawing/2010/main" val="0"/>
              </a:ext>
            </a:extLst>
          </a:blip>
          <a:srcRect l="95625" t="32220" b="51297"/>
          <a:stretch>
            <a:fillRect/>
          </a:stretch>
        </p:blipFill>
        <p:spPr>
          <a:xfrm>
            <a:off x="11658600" y="2209799"/>
            <a:ext cx="533400" cy="1130301"/>
          </a:xfrm>
          <a:prstGeom prst="rect">
            <a:avLst/>
          </a:prstGeom>
        </p:spPr>
      </p:pic>
      <p:sp>
        <p:nvSpPr>
          <p:cNvPr id="2" name="矩形 1">
            <a:extLst>
              <a:ext uri="{FF2B5EF4-FFF2-40B4-BE49-F238E27FC236}">
                <a16:creationId xmlns="" xmlns:p14="http://schemas.microsoft.com/office/powerpoint/2010/main" xmlns:p15="http://schemas.microsoft.com/office/powerpoint/2012/main" xmlns:a16="http://schemas.microsoft.com/office/drawing/2014/main" id="{590D12CC-54CB-4ED3-BDA1-9547A4E117D5}"/>
              </a:ext>
            </a:extLst>
          </p:cNvPr>
          <p:cNvSpPr/>
          <p:nvPr/>
        </p:nvSpPr>
        <p:spPr>
          <a:xfrm>
            <a:off x="1190513" y="988433"/>
            <a:ext cx="9810974" cy="4708042"/>
          </a:xfrm>
          <a:prstGeom prst="rect">
            <a:avLst/>
          </a:prstGeom>
          <a:solidFill>
            <a:schemeClr val="bg1">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25000"/>
                </a:schemeClr>
              </a:solidFill>
            </a:endParaRPr>
          </a:p>
        </p:txBody>
      </p:sp>
      <p:pic>
        <p:nvPicPr>
          <p:cNvPr id="8" name="图片 7">
            <a:extLst>
              <a:ext uri="{FF2B5EF4-FFF2-40B4-BE49-F238E27FC236}">
                <a16:creationId xmlns="" xmlns:p14="http://schemas.microsoft.com/office/powerpoint/2010/main" xmlns:p15="http://schemas.microsoft.com/office/powerpoint/2012/main" xmlns:a16="http://schemas.microsoft.com/office/drawing/2014/main" id="{DA23CB2F-8FC0-4C5C-B9FC-E4C305FF9570}"/>
              </a:ext>
            </a:extLst>
          </p:cNvPr>
          <p:cNvPicPr>
            <a:picLocks noChangeAspect="1"/>
          </p:cNvPicPr>
          <p:nvPr/>
        </p:nvPicPr>
        <p:blipFill>
          <a:blip r:embed="rId10" cstate="print">
            <a:extLst>
              <a:ext uri="{28A0092B-C50C-407E-A947-70E740481C1C}">
                <a14:useLocalDpi xmlns:a14="http://schemas.microsoft.com/office/drawing/2010/main" val="0"/>
              </a:ext>
            </a:extLst>
          </a:blip>
          <a:srcRect l="69896" b="67794"/>
          <a:stretch>
            <a:fillRect/>
          </a:stretch>
        </p:blipFill>
        <p:spPr>
          <a:xfrm>
            <a:off x="10608960" y="260976"/>
            <a:ext cx="1592511" cy="958224"/>
          </a:xfrm>
          <a:prstGeom prst="rect">
            <a:avLst/>
          </a:prstGeom>
        </p:spPr>
      </p:pic>
      <p:pic>
        <p:nvPicPr>
          <p:cNvPr id="16" name="图片 15">
            <a:extLst>
              <a:ext uri="{FF2B5EF4-FFF2-40B4-BE49-F238E27FC236}">
                <a16:creationId xmlns="" xmlns:p14="http://schemas.microsoft.com/office/powerpoint/2010/main" xmlns:p15="http://schemas.microsoft.com/office/powerpoint/2012/main" xmlns:a16="http://schemas.microsoft.com/office/drawing/2014/main" id="{09A9C26C-7D60-49E3-8B3F-0A3D25A0A71F}"/>
              </a:ext>
            </a:extLst>
          </p:cNvPr>
          <p:cNvPicPr>
            <a:picLocks noChangeAspect="1"/>
          </p:cNvPicPr>
          <p:nvPr/>
        </p:nvPicPr>
        <p:blipFill>
          <a:blip r:embed="rId11">
            <a:extLst>
              <a:ext uri="{28A0092B-C50C-407E-A947-70E740481C1C}">
                <a14:useLocalDpi xmlns:a14="http://schemas.microsoft.com/office/drawing/2010/main" val="0"/>
              </a:ext>
            </a:extLst>
          </a:blip>
          <a:srcRect r="86146" b="75559"/>
          <a:stretch>
            <a:fillRect/>
          </a:stretch>
        </p:blipFill>
        <p:spPr>
          <a:xfrm>
            <a:off x="-3552" y="-41072"/>
            <a:ext cx="1689100" cy="1675997"/>
          </a:xfrm>
          <a:prstGeom prst="rect">
            <a:avLst/>
          </a:prstGeom>
        </p:spPr>
      </p:pic>
      <p:sp>
        <p:nvSpPr>
          <p:cNvPr id="3" name="文本框 2">
            <a:extLst>
              <a:ext uri="{FF2B5EF4-FFF2-40B4-BE49-F238E27FC236}">
                <a16:creationId xmlns="" xmlns:p14="http://schemas.microsoft.com/office/powerpoint/2010/main" xmlns:p15="http://schemas.microsoft.com/office/powerpoint/2012/main" xmlns:a16="http://schemas.microsoft.com/office/drawing/2014/main" id="{49B1195E-AED7-43BB-98E5-433BB54B3D35}"/>
              </a:ext>
            </a:extLst>
          </p:cNvPr>
          <p:cNvSpPr txBox="1"/>
          <p:nvPr/>
        </p:nvSpPr>
        <p:spPr>
          <a:xfrm>
            <a:off x="3397032" y="3709"/>
            <a:ext cx="4606790" cy="769441"/>
          </a:xfrm>
          <a:prstGeom prst="rect">
            <a:avLst/>
          </a:prstGeom>
          <a:noFill/>
        </p:spPr>
        <p:txBody>
          <a:bodyPr vert="horz" wrap="square" rtlCol="0">
            <a:spAutoFit/>
          </a:bodyPr>
          <a:lstStyle/>
          <a:p>
            <a:r>
              <a:rPr lang="zh-CN" altLang="en-US" sz="4400" b="1" dirty="0" smtClean="0">
                <a:solidFill>
                  <a:srgbClr val="FF698D"/>
                </a:solidFill>
                <a:effectLst>
                  <a:outerShdw blurRad="38100" dist="38100" dir="2700000" algn="tl">
                    <a:srgbClr val="000000">
                      <a:alpha val="43137"/>
                    </a:srgbClr>
                  </a:outerShdw>
                </a:effectLst>
                <a:latin typeface="黑体" pitchFamily="49" charset="-122"/>
                <a:ea typeface="黑体" pitchFamily="49" charset="-122"/>
              </a:rPr>
              <a:t>社戏</a:t>
            </a:r>
            <a:r>
              <a:rPr lang="en-US" altLang="zh-CN" sz="4400" b="1" dirty="0">
                <a:solidFill>
                  <a:srgbClr val="FF698D"/>
                </a:solidFill>
                <a:effectLst>
                  <a:outerShdw blurRad="38100" dist="38100" dir="2700000" algn="tl">
                    <a:srgbClr val="000000">
                      <a:alpha val="43137"/>
                    </a:srgbClr>
                  </a:outerShdw>
                </a:effectLst>
                <a:latin typeface="黑体" pitchFamily="49" charset="-122"/>
                <a:ea typeface="黑体" pitchFamily="49" charset="-122"/>
              </a:rPr>
              <a:t> </a:t>
            </a:r>
            <a:r>
              <a:rPr lang="en-US" altLang="zh-CN" sz="4400" b="1" dirty="0" smtClean="0">
                <a:solidFill>
                  <a:srgbClr val="FF698D"/>
                </a:solidFill>
                <a:effectLst>
                  <a:outerShdw blurRad="38100" dist="38100" dir="2700000" algn="tl">
                    <a:srgbClr val="000000">
                      <a:alpha val="43137"/>
                    </a:srgbClr>
                  </a:outerShdw>
                </a:effectLst>
                <a:latin typeface="黑体" pitchFamily="49" charset="-122"/>
                <a:ea typeface="黑体" pitchFamily="49" charset="-122"/>
              </a:rPr>
              <a:t> </a:t>
            </a:r>
            <a:r>
              <a:rPr lang="zh-CN" altLang="en-US" sz="2800" b="1" dirty="0" smtClean="0">
                <a:solidFill>
                  <a:srgbClr val="FF698D"/>
                </a:solidFill>
                <a:effectLst>
                  <a:outerShdw blurRad="38100" dist="38100" dir="2700000" algn="tl">
                    <a:srgbClr val="000000">
                      <a:alpha val="43137"/>
                    </a:srgbClr>
                  </a:outerShdw>
                </a:effectLst>
                <a:latin typeface="字体视界-NWE粗黑体" panose="02000800000000000000" pitchFamily="2" charset="-122"/>
                <a:ea typeface="字体视界-NWE粗黑体" panose="02000800000000000000" pitchFamily="2" charset="-122"/>
              </a:rPr>
              <a:t>第二课时</a:t>
            </a:r>
            <a:endParaRPr lang="zh-CN" altLang="en-US" sz="2800" b="1" dirty="0">
              <a:solidFill>
                <a:srgbClr val="FF698D"/>
              </a:solidFill>
              <a:effectLst>
                <a:outerShdw blurRad="38100" dist="38100" dir="2700000" algn="tl">
                  <a:srgbClr val="000000">
                    <a:alpha val="43137"/>
                  </a:srgbClr>
                </a:outerShdw>
              </a:effectLst>
              <a:latin typeface="字体视界-NWE粗黑体" panose="02000800000000000000" pitchFamily="2" charset="-122"/>
              <a:ea typeface="字体视界-NWE粗黑体" panose="02000800000000000000" pitchFamily="2" charset="-122"/>
            </a:endParaRPr>
          </a:p>
        </p:txBody>
      </p:sp>
      <p:sp>
        <p:nvSpPr>
          <p:cNvPr id="35" name="文本框 34">
            <a:extLst>
              <a:ext uri="{FF2B5EF4-FFF2-40B4-BE49-F238E27FC236}">
                <a16:creationId xmlns="" xmlns:p14="http://schemas.microsoft.com/office/powerpoint/2010/main" xmlns:p15="http://schemas.microsoft.com/office/powerpoint/2012/main" xmlns:a16="http://schemas.microsoft.com/office/drawing/2014/main" id="{B957C09E-25C1-40B4-9D92-908EF4BAE116}"/>
              </a:ext>
            </a:extLst>
          </p:cNvPr>
          <p:cNvSpPr txBox="1"/>
          <p:nvPr/>
        </p:nvSpPr>
        <p:spPr>
          <a:xfrm>
            <a:off x="8471610" y="1965169"/>
            <a:ext cx="693002" cy="707886"/>
          </a:xfrm>
          <a:prstGeom prst="rect">
            <a:avLst/>
          </a:prstGeom>
          <a:noFill/>
        </p:spPr>
        <p:txBody>
          <a:bodyPr wrap="square" rtlCol="0">
            <a:spAutoFit/>
          </a:bodyPr>
          <a:lstStyle/>
          <a:p>
            <a:endParaRPr lang="zh-CN" altLang="en-US" sz="4000">
              <a:latin typeface="字体视界-NEW小楷书" panose="02010601030101010101" pitchFamily="2" charset="-122"/>
              <a:ea typeface="字体视界-NEW小楷书" panose="02010601030101010101" pitchFamily="2" charset="-122"/>
            </a:endParaRPr>
          </a:p>
        </p:txBody>
      </p:sp>
      <p:pic>
        <p:nvPicPr>
          <p:cNvPr id="14" name="Picture 2" descr="水乡社戏"/>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422375" y="1302504"/>
            <a:ext cx="7337777" cy="42290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88439365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6" presetClass="emph" presetSubtype="0" fill="hold" nodeType="afterEffect">
                                  <p:childTnLst>
                                    <p:animScale>
                                      <p:cBhvr>
                                        <p:cTn id="7" dur="6400" fill="hold"/>
                                        <p:tgtEl>
                                          <p:spTgt spid="12"/>
                                        </p:tgtEl>
                                      </p:cBhvr>
                                      <p:by x="150000" y="150000"/>
                                    </p:animScale>
                                  </p:childTnLst>
                                </p:cTn>
                              </p:par>
                              <p:par>
                                <p:cTn id="8" presetID="10" presetClass="entr" presetSubtype="0" fill="hold" grpId="0" nodeType="withEffect">
                                  <p:iterate type="lt">
                                    <p:tmAbs val="16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2" presetClass="entr" presetSubtype="4" fill="hold" grpId="1" nodeType="withEffect">
                                  <p:iterate type="lt">
                                    <p:tmAbs val="500"/>
                                  </p:iterate>
                                  <p:childTnLst>
                                    <p:set>
                                      <p:cBhvr>
                                        <p:cTn id="12" dur="1" fill="hold">
                                          <p:stCondLst>
                                            <p:cond delay="0"/>
                                          </p:stCondLst>
                                        </p:cTn>
                                        <p:tgtEl>
                                          <p:spTgt spid="3"/>
                                        </p:tgtEl>
                                        <p:attrNameLst>
                                          <p:attrName>style.visibility</p:attrName>
                                        </p:attrNameLst>
                                      </p:cBhvr>
                                      <p:to>
                                        <p:strVal val="visible"/>
                                      </p:to>
                                    </p:set>
                                    <p:anim calcmode="lin" valueType="num">
                                      <p:cBhvr additive="base">
                                        <p:cTn id="13" dur="900" fill="hold"/>
                                        <p:tgtEl>
                                          <p:spTgt spid="3"/>
                                        </p:tgtEl>
                                        <p:attrNameLst>
                                          <p:attrName>ppt_x</p:attrName>
                                        </p:attrNameLst>
                                      </p:cBhvr>
                                      <p:tavLst>
                                        <p:tav tm="0">
                                          <p:val>
                                            <p:strVal val="#ppt_x"/>
                                          </p:val>
                                        </p:tav>
                                        <p:tav tm="100000">
                                          <p:val>
                                            <p:strVal val="#ppt_x"/>
                                          </p:val>
                                        </p:tav>
                                      </p:tavLst>
                                    </p:anim>
                                    <p:anim calcmode="lin" valueType="num">
                                      <p:cBhvr additive="base">
                                        <p:cTn id="14" dur="9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9" fill="hold" nodeType="withEffec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1700" fill="hold"/>
                                        <p:tgtEl>
                                          <p:spTgt spid="16"/>
                                        </p:tgtEl>
                                        <p:attrNameLst>
                                          <p:attrName>ppt_x</p:attrName>
                                        </p:attrNameLst>
                                      </p:cBhvr>
                                      <p:tavLst>
                                        <p:tav tm="0">
                                          <p:val>
                                            <p:strVal val="0-#ppt_w/2"/>
                                          </p:val>
                                        </p:tav>
                                        <p:tav tm="100000">
                                          <p:val>
                                            <p:strVal val="#ppt_x"/>
                                          </p:val>
                                        </p:tav>
                                      </p:tavLst>
                                    </p:anim>
                                    <p:anim calcmode="lin" valueType="num">
                                      <p:cBhvr additive="base">
                                        <p:cTn id="18" dur="1700" fill="hold"/>
                                        <p:tgtEl>
                                          <p:spTgt spid="16"/>
                                        </p:tgtEl>
                                        <p:attrNameLst>
                                          <p:attrName>ppt_y</p:attrName>
                                        </p:attrNameLst>
                                      </p:cBhvr>
                                      <p:tavLst>
                                        <p:tav tm="0">
                                          <p:val>
                                            <p:strVal val="0-#ppt_h/2"/>
                                          </p:val>
                                        </p:tav>
                                        <p:tav tm="100000">
                                          <p:val>
                                            <p:strVal val="#ppt_y"/>
                                          </p:val>
                                        </p:tav>
                                      </p:tavLst>
                                    </p:anim>
                                  </p:childTnLst>
                                </p:cTn>
                              </p:par>
                              <p:par>
                                <p:cTn id="19" presetID="2" presetClass="entr" presetSubtype="3" fill="hold" nodeType="withEffec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1700" fill="hold"/>
                                        <p:tgtEl>
                                          <p:spTgt spid="8"/>
                                        </p:tgtEl>
                                        <p:attrNameLst>
                                          <p:attrName>ppt_x</p:attrName>
                                        </p:attrNameLst>
                                      </p:cBhvr>
                                      <p:tavLst>
                                        <p:tav tm="0">
                                          <p:val>
                                            <p:strVal val="1+#ppt_w/2"/>
                                          </p:val>
                                        </p:tav>
                                        <p:tav tm="100000">
                                          <p:val>
                                            <p:strVal val="#ppt_x"/>
                                          </p:val>
                                        </p:tav>
                                      </p:tavLst>
                                    </p:anim>
                                    <p:anim calcmode="lin" valueType="num">
                                      <p:cBhvr additive="base">
                                        <p:cTn id="22" dur="1700" fill="hold"/>
                                        <p:tgtEl>
                                          <p:spTgt spid="8"/>
                                        </p:tgtEl>
                                        <p:attrNameLst>
                                          <p:attrName>ppt_y</p:attrName>
                                        </p:attrNameLst>
                                      </p:cBhvr>
                                      <p:tavLst>
                                        <p:tav tm="0">
                                          <p:val>
                                            <p:strVal val="0-#ppt_h/2"/>
                                          </p:val>
                                        </p:tav>
                                        <p:tav tm="100000">
                                          <p:val>
                                            <p:strVal val="#ppt_y"/>
                                          </p:val>
                                        </p:tav>
                                      </p:tavLst>
                                    </p:anim>
                                  </p:childTnLst>
                                </p:cTn>
                              </p:par>
                              <p:par>
                                <p:cTn id="23" presetID="47" presetClass="entr" presetSubtype="0" fill="hold" nodeType="withEffect">
                                  <p:childTnLst>
                                    <p:set>
                                      <p:cBhvr>
                                        <p:cTn id="24" dur="1" fill="hold">
                                          <p:stCondLst>
                                            <p:cond delay="0"/>
                                          </p:stCondLst>
                                        </p:cTn>
                                        <p:tgtEl>
                                          <p:spTgt spid="6"/>
                                        </p:tgtEl>
                                        <p:attrNameLst>
                                          <p:attrName>style.visibility</p:attrName>
                                        </p:attrNameLst>
                                      </p:cBhvr>
                                      <p:to>
                                        <p:strVal val="visible"/>
                                      </p:to>
                                    </p:set>
                                    <p:animEffect transition="in" filter="fade">
                                      <p:cBhvr>
                                        <p:cTn id="25" dur="6700"/>
                                        <p:tgtEl>
                                          <p:spTgt spid="6"/>
                                        </p:tgtEl>
                                      </p:cBhvr>
                                    </p:animEffect>
                                    <p:anim calcmode="lin" valueType="num">
                                      <p:cBhvr>
                                        <p:cTn id="26" dur="6700" fill="hold"/>
                                        <p:tgtEl>
                                          <p:spTgt spid="6"/>
                                        </p:tgtEl>
                                        <p:attrNameLst>
                                          <p:attrName>ppt_x</p:attrName>
                                        </p:attrNameLst>
                                      </p:cBhvr>
                                      <p:tavLst>
                                        <p:tav tm="0">
                                          <p:val>
                                            <p:strVal val="#ppt_x"/>
                                          </p:val>
                                        </p:tav>
                                        <p:tav tm="100000">
                                          <p:val>
                                            <p:strVal val="#ppt_x"/>
                                          </p:val>
                                        </p:tav>
                                      </p:tavLst>
                                    </p:anim>
                                    <p:anim calcmode="lin" valueType="num">
                                      <p:cBhvr>
                                        <p:cTn id="27" dur="6700" fill="hold"/>
                                        <p:tgtEl>
                                          <p:spTgt spid="6"/>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childTnLst>
                                    <p:set>
                                      <p:cBhvr>
                                        <p:cTn id="29" dur="1" fill="hold">
                                          <p:stCondLst>
                                            <p:cond delay="0"/>
                                          </p:stCondLst>
                                        </p:cTn>
                                        <p:tgtEl>
                                          <p:spTgt spid="20"/>
                                        </p:tgtEl>
                                        <p:attrNameLst>
                                          <p:attrName>style.visibility</p:attrName>
                                        </p:attrNameLst>
                                      </p:cBhvr>
                                      <p:to>
                                        <p:strVal val="visible"/>
                                      </p:to>
                                    </p:set>
                                    <p:animEffect transition="in" filter="fade">
                                      <p:cBhvr>
                                        <p:cTn id="30" dur="6900"/>
                                        <p:tgtEl>
                                          <p:spTgt spid="20"/>
                                        </p:tgtEl>
                                      </p:cBhvr>
                                    </p:animEffect>
                                    <p:anim calcmode="lin" valueType="num">
                                      <p:cBhvr>
                                        <p:cTn id="31" dur="6900" fill="hold"/>
                                        <p:tgtEl>
                                          <p:spTgt spid="20"/>
                                        </p:tgtEl>
                                        <p:attrNameLst>
                                          <p:attrName>ppt_x</p:attrName>
                                        </p:attrNameLst>
                                      </p:cBhvr>
                                      <p:tavLst>
                                        <p:tav tm="0">
                                          <p:val>
                                            <p:strVal val="#ppt_x"/>
                                          </p:val>
                                        </p:tav>
                                        <p:tav tm="100000">
                                          <p:val>
                                            <p:strVal val="#ppt_x"/>
                                          </p:val>
                                        </p:tav>
                                      </p:tavLst>
                                    </p:anim>
                                    <p:anim calcmode="lin" valueType="num">
                                      <p:cBhvr>
                                        <p:cTn id="32" dur="6900" fill="hold"/>
                                        <p:tgtEl>
                                          <p:spTgt spid="20"/>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childTnLst>
                                    <p:set>
                                      <p:cBhvr>
                                        <p:cTn id="34" dur="1" fill="hold">
                                          <p:stCondLst>
                                            <p:cond delay="0"/>
                                          </p:stCondLst>
                                        </p:cTn>
                                        <p:tgtEl>
                                          <p:spTgt spid="22"/>
                                        </p:tgtEl>
                                        <p:attrNameLst>
                                          <p:attrName>style.visibility</p:attrName>
                                        </p:attrNameLst>
                                      </p:cBhvr>
                                      <p:to>
                                        <p:strVal val="visible"/>
                                      </p:to>
                                    </p:set>
                                    <p:animEffect transition="in" filter="fade">
                                      <p:cBhvr>
                                        <p:cTn id="35" dur="6900"/>
                                        <p:tgtEl>
                                          <p:spTgt spid="22"/>
                                        </p:tgtEl>
                                      </p:cBhvr>
                                    </p:animEffect>
                                    <p:anim calcmode="lin" valueType="num">
                                      <p:cBhvr>
                                        <p:cTn id="36" dur="6900" fill="hold"/>
                                        <p:tgtEl>
                                          <p:spTgt spid="22"/>
                                        </p:tgtEl>
                                        <p:attrNameLst>
                                          <p:attrName>ppt_x</p:attrName>
                                        </p:attrNameLst>
                                      </p:cBhvr>
                                      <p:tavLst>
                                        <p:tav tm="0">
                                          <p:val>
                                            <p:strVal val="#ppt_x"/>
                                          </p:val>
                                        </p:tav>
                                        <p:tav tm="100000">
                                          <p:val>
                                            <p:strVal val="#ppt_x"/>
                                          </p:val>
                                        </p:tav>
                                      </p:tavLst>
                                    </p:anim>
                                    <p:anim calcmode="lin" valueType="num">
                                      <p:cBhvr>
                                        <p:cTn id="37" dur="69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矩形 1"/>
          <p:cNvSpPr/>
          <p:nvPr/>
        </p:nvSpPr>
        <p:spPr>
          <a:xfrm>
            <a:off x="770468" y="1390653"/>
            <a:ext cx="9944100" cy="1384995"/>
          </a:xfrm>
          <a:prstGeom prst="rect">
            <a:avLst/>
          </a:prstGeom>
          <a:noFill/>
          <a:ln w="9525">
            <a:noFill/>
          </a:ln>
        </p:spPr>
        <p:txBody>
          <a:bodyPr anchor="t">
            <a:spAutoFit/>
          </a:bodyPr>
          <a:lstStyle/>
          <a:p>
            <a:pPr>
              <a:lnSpc>
                <a:spcPct val="150000"/>
              </a:lnSpc>
            </a:pPr>
            <a:r>
              <a:rPr lang="zh-CN" altLang="en-US" sz="2800" b="1" dirty="0">
                <a:solidFill>
                  <a:srgbClr val="0000FF"/>
                </a:solidFill>
                <a:latin typeface="楷体" panose="02010609060101010101" pitchFamily="49" charset="-122"/>
                <a:ea typeface="楷体" panose="02010609060101010101" pitchFamily="49" charset="-122"/>
              </a:rPr>
              <a:t>    他们一面议论着戏子，或骂，或笑，一面加紧的摇船。这一次船头的激水声更其响亮了。</a:t>
            </a:r>
          </a:p>
        </p:txBody>
      </p:sp>
      <p:sp>
        <p:nvSpPr>
          <p:cNvPr id="40963" name="矩形 2"/>
          <p:cNvSpPr/>
          <p:nvPr/>
        </p:nvSpPr>
        <p:spPr>
          <a:xfrm>
            <a:off x="770469" y="2952753"/>
            <a:ext cx="6096000" cy="2031325"/>
          </a:xfrm>
          <a:prstGeom prst="rect">
            <a:avLst/>
          </a:prstGeom>
          <a:noFill/>
          <a:ln w="9525">
            <a:noFill/>
          </a:ln>
        </p:spPr>
        <p:txBody>
          <a:bodyPr anchor="t">
            <a:spAutoFit/>
          </a:bodyPr>
          <a:lstStyle/>
          <a:p>
            <a:pPr>
              <a:lnSpc>
                <a:spcPct val="150000"/>
              </a:lnSpc>
              <a:buFont typeface="Arial" panose="020B0604020202020204" pitchFamily="34" charset="0"/>
              <a:buNone/>
            </a:pPr>
            <a:r>
              <a:rPr lang="zh-CN" altLang="en-US" sz="2800" b="1" dirty="0">
                <a:solidFill>
                  <a:srgbClr val="FF0000"/>
                </a:solidFill>
                <a:latin typeface="宋体" panose="02010600030101010101" pitchFamily="2" charset="-122"/>
                <a:ea typeface="宋体" panose="02010600030101010101" pitchFamily="2" charset="-122"/>
              </a:rPr>
              <a:t>    照应：跟来时的“潺潺的船头激水的声音”相照应，也表现出速度的差异。</a:t>
            </a:r>
          </a:p>
        </p:txBody>
      </p:sp>
      <p:pic>
        <p:nvPicPr>
          <p:cNvPr id="40964" name="Picture 2" descr="E:\罗梦\苏七语上\图片\6.jpg"/>
          <p:cNvPicPr>
            <a:picLocks noChangeAspect="1"/>
          </p:cNvPicPr>
          <p:nvPr/>
        </p:nvPicPr>
        <p:blipFill>
          <a:blip r:embed="rId2"/>
          <a:stretch>
            <a:fillRect/>
          </a:stretch>
        </p:blipFill>
        <p:spPr>
          <a:xfrm>
            <a:off x="6957485" y="2862266"/>
            <a:ext cx="4413248" cy="2486025"/>
          </a:xfrm>
          <a:prstGeom prst="rect">
            <a:avLst/>
          </a:prstGeom>
          <a:noFill/>
          <a:ln w="9525">
            <a:noFill/>
          </a:ln>
        </p:spPr>
      </p:pic>
    </p:spTree>
    <p:extLst>
      <p:ext uri="{BB962C8B-B14F-4D97-AF65-F5344CB8AC3E}">
        <p14:creationId xmlns:p14="http://schemas.microsoft.com/office/powerpoint/2010/main" val="4109170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0963"/>
                                        </p:tgtEl>
                                        <p:attrNameLst>
                                          <p:attrName>style.visibility</p:attrName>
                                        </p:attrNameLst>
                                      </p:cBhvr>
                                      <p:to>
                                        <p:strVal val="visible"/>
                                      </p:to>
                                    </p:set>
                                    <p:anim calcmode="lin" valueType="num">
                                      <p:cBhvr>
                                        <p:cTn id="7" dur="500" fill="hold"/>
                                        <p:tgtEl>
                                          <p:spTgt spid="4096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3"/>
                                        </p:tgtEl>
                                        <p:attrNameLst>
                                          <p:attrName>ppt_y</p:attrName>
                                        </p:attrNameLst>
                                      </p:cBhvr>
                                      <p:tavLst>
                                        <p:tav tm="0">
                                          <p:val>
                                            <p:strVal val="#ppt_y"/>
                                          </p:val>
                                        </p:tav>
                                        <p:tav tm="100000">
                                          <p:val>
                                            <p:strVal val="#ppt_y"/>
                                          </p:val>
                                        </p:tav>
                                      </p:tavLst>
                                    </p:anim>
                                    <p:anim calcmode="lin" valueType="num">
                                      <p:cBhvr>
                                        <p:cTn id="9" dur="500" fill="hold"/>
                                        <p:tgtEl>
                                          <p:spTgt spid="4096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3"/>
                                        </p:tgtEl>
                                      </p:cBhvr>
                                    </p:animEffect>
                                  </p:childTnLst>
                                </p:cTn>
                              </p:par>
                            </p:childTnLst>
                          </p:cTn>
                        </p:par>
                      </p:childTnLst>
                    </p:cTn>
                  </p:par>
                  <p:par>
                    <p:cTn id="12" fill="hold">
                      <p:stCondLst>
                        <p:cond delay="indefinite"/>
                      </p:stCondLst>
                      <p:childTnLst>
                        <p:par>
                          <p:cTn id="13" fill="hold">
                            <p:stCondLst>
                              <p:cond delay="0"/>
                            </p:stCondLst>
                            <p:childTnLst>
                              <p:par>
                                <p:cTn id="14" presetID="25" presetClass="entr" presetSubtype="0" fill="hold" nodeType="clickEffect">
                                  <p:stCondLst>
                                    <p:cond delay="0"/>
                                  </p:stCondLst>
                                  <p:childTnLst>
                                    <p:set>
                                      <p:cBhvr>
                                        <p:cTn id="15" dur="1" fill="hold">
                                          <p:stCondLst>
                                            <p:cond delay="0"/>
                                          </p:stCondLst>
                                        </p:cTn>
                                        <p:tgtEl>
                                          <p:spTgt spid="40964"/>
                                        </p:tgtEl>
                                        <p:attrNameLst>
                                          <p:attrName>style.visibility</p:attrName>
                                        </p:attrNameLst>
                                      </p:cBhvr>
                                      <p:to>
                                        <p:strVal val="visible"/>
                                      </p:to>
                                    </p:set>
                                    <p:anim calcmode="lin" valueType="num">
                                      <p:cBhvr>
                                        <p:cTn id="16" dur="500" decel="50000" fill="hold">
                                          <p:stCondLst>
                                            <p:cond delay="0"/>
                                          </p:stCondLst>
                                        </p:cTn>
                                        <p:tgtEl>
                                          <p:spTgt spid="40964"/>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40964"/>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40964"/>
                                        </p:tgtEl>
                                        <p:attrNameLst>
                                          <p:attrName>ppt_w</p:attrName>
                                        </p:attrNameLst>
                                      </p:cBhvr>
                                      <p:tavLst>
                                        <p:tav tm="0">
                                          <p:val>
                                            <p:strVal val="#ppt_w*.05"/>
                                          </p:val>
                                        </p:tav>
                                        <p:tav tm="100000">
                                          <p:val>
                                            <p:strVal val="#ppt_w"/>
                                          </p:val>
                                        </p:tav>
                                      </p:tavLst>
                                    </p:anim>
                                    <p:anim calcmode="lin" valueType="num">
                                      <p:cBhvr>
                                        <p:cTn id="19" dur="1000" fill="hold"/>
                                        <p:tgtEl>
                                          <p:spTgt spid="40964"/>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40964"/>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40964"/>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40964"/>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409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76300" y="1122364"/>
            <a:ext cx="10236200" cy="1126462"/>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ea"/>
                <a:ea typeface="+mj-ea"/>
                <a:cs typeface="+mn-cs"/>
                <a:sym typeface="+mn-ea"/>
              </a:rPr>
              <a:t>    看戏后深夜行船的景物描写与前文去看社戏途中的景物描写有何异同？</a:t>
            </a:r>
          </a:p>
        </p:txBody>
      </p:sp>
      <p:sp>
        <p:nvSpPr>
          <p:cNvPr id="3" name="矩形 2"/>
          <p:cNvSpPr/>
          <p:nvPr/>
        </p:nvSpPr>
        <p:spPr>
          <a:xfrm>
            <a:off x="876304" y="2328864"/>
            <a:ext cx="10511367" cy="2677656"/>
          </a:xfrm>
          <a:prstGeom prst="rect">
            <a:avLst/>
          </a:prstGeom>
          <a:ln w="28575">
            <a:solidFill>
              <a:schemeClr val="accent6">
                <a:lumMod val="75000"/>
              </a:schemeClr>
            </a:solidFill>
            <a:prstDash val="dash"/>
          </a:ln>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sym typeface="+mn-ea"/>
              </a:rPr>
              <a:t>    都是写夜航，而且是同一条航线。都采用写意笔法，从色彩、气味和声响等方面进行描写。但由于时间不同，光线的明暗也就不同；光线的明暗不同，所见的景物也就不同。看戏回来时，天黑了，人困了，所以使用概括叙述。这样写，既避免了与前文重复，又注意到了相互照应。</a:t>
            </a:r>
          </a:p>
        </p:txBody>
      </p:sp>
    </p:spTree>
    <p:extLst>
      <p:ext uri="{BB962C8B-B14F-4D97-AF65-F5344CB8AC3E}">
        <p14:creationId xmlns:p14="http://schemas.microsoft.com/office/powerpoint/2010/main" val="1411295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800" decel="100000"/>
                                        <p:tgtEl>
                                          <p:spTgt spid="3"/>
                                        </p:tgtEl>
                                      </p:cBhvr>
                                    </p:animEffect>
                                    <p:anim calcmode="lin" valueType="num">
                                      <p:cBhvr>
                                        <p:cTn id="8" dur="800" decel="100000" fill="hold"/>
                                        <p:tgtEl>
                                          <p:spTgt spid="3"/>
                                        </p:tgtEl>
                                        <p:attrNameLst>
                                          <p:attrName>style.rotation</p:attrName>
                                        </p:attrNameLst>
                                      </p:cBhvr>
                                      <p:tavLst>
                                        <p:tav tm="0">
                                          <p:val>
                                            <p:fltVal val="-90"/>
                                          </p:val>
                                        </p:tav>
                                        <p:tav tm="100000">
                                          <p:val>
                                            <p:fltVal val="0"/>
                                          </p:val>
                                        </p:tav>
                                      </p:tavLst>
                                    </p:anim>
                                    <p:anim calcmode="lin" valueType="num">
                                      <p:cBhvr>
                                        <p:cTn id="9" dur="800" decel="100000" fill="hold"/>
                                        <p:tgtEl>
                                          <p:spTgt spid="3"/>
                                        </p:tgtEl>
                                        <p:attrNameLst>
                                          <p:attrName>ppt_x</p:attrName>
                                        </p:attrNameLst>
                                      </p:cBhvr>
                                      <p:tavLst>
                                        <p:tav tm="0">
                                          <p:val>
                                            <p:strVal val="#ppt_x+0.4"/>
                                          </p:val>
                                        </p:tav>
                                        <p:tav tm="100000">
                                          <p:val>
                                            <p:strVal val="#ppt_x-0.05"/>
                                          </p:val>
                                        </p:tav>
                                      </p:tavLst>
                                    </p:anim>
                                    <p:anim calcmode="lin" valueType="num">
                                      <p:cBhvr>
                                        <p:cTn id="10" dur="800" decel="100000" fill="hold"/>
                                        <p:tgtEl>
                                          <p:spTgt spid="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文本框 32"/>
          <p:cNvSpPr txBox="1"/>
          <p:nvPr/>
        </p:nvSpPr>
        <p:spPr>
          <a:xfrm>
            <a:off x="5966887" y="378301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500" dirty="0">
                <a:solidFill>
                  <a:srgbClr val="FFFFFF"/>
                </a:solidFill>
                <a:latin typeface="Arial" panose="020B0604020202020204" pitchFamily="34" charset="0"/>
                <a:ea typeface="宋体" panose="02010600030101010101" pitchFamily="2" charset="-122"/>
              </a:rPr>
              <a:t>状元成才路</a:t>
            </a:r>
            <a:endParaRPr lang="zh-CN" altLang="zh-CN" sz="500" dirty="0">
              <a:solidFill>
                <a:srgbClr val="FFFFFF"/>
              </a:solidFill>
              <a:latin typeface="Arial" panose="020B0604020202020204" pitchFamily="34" charset="0"/>
              <a:ea typeface="宋体" panose="02010600030101010101" pitchFamily="2" charset="-122"/>
            </a:endParaRPr>
          </a:p>
        </p:txBody>
      </p:sp>
      <p:sp>
        <p:nvSpPr>
          <p:cNvPr id="62466" name="文本框 34"/>
          <p:cNvSpPr txBox="1"/>
          <p:nvPr/>
        </p:nvSpPr>
        <p:spPr>
          <a:xfrm rot="-280097">
            <a:off x="10835741" y="24839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67" name="文本框 36"/>
          <p:cNvSpPr txBox="1"/>
          <p:nvPr/>
        </p:nvSpPr>
        <p:spPr>
          <a:xfrm rot="-5350866">
            <a:off x="7893574" y="217120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68" name="文本框 37"/>
          <p:cNvSpPr txBox="1"/>
          <p:nvPr/>
        </p:nvSpPr>
        <p:spPr>
          <a:xfrm rot="-4150866">
            <a:off x="7186608" y="25791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69" name="文本框 45"/>
          <p:cNvSpPr txBox="1"/>
          <p:nvPr/>
        </p:nvSpPr>
        <p:spPr>
          <a:xfrm rot="-5350866">
            <a:off x="8642873" y="219501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70" name="文本框 46"/>
          <p:cNvSpPr txBox="1"/>
          <p:nvPr/>
        </p:nvSpPr>
        <p:spPr>
          <a:xfrm rot="-424911">
            <a:off x="9504356" y="24267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71" name="文本框 47"/>
          <p:cNvSpPr txBox="1"/>
          <p:nvPr/>
        </p:nvSpPr>
        <p:spPr>
          <a:xfrm rot="-4150866">
            <a:off x="10285408" y="33538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72" name="文本框 49"/>
          <p:cNvSpPr txBox="1"/>
          <p:nvPr/>
        </p:nvSpPr>
        <p:spPr>
          <a:xfrm rot="657351">
            <a:off x="10971208" y="20394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73" name="文本框 50"/>
          <p:cNvSpPr txBox="1"/>
          <p:nvPr/>
        </p:nvSpPr>
        <p:spPr>
          <a:xfrm rot="1480325">
            <a:off x="9936155" y="210135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74" name="文本框 51"/>
          <p:cNvSpPr txBox="1"/>
          <p:nvPr/>
        </p:nvSpPr>
        <p:spPr>
          <a:xfrm rot="-5350866">
            <a:off x="11233675" y="356978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75" name="文本框 32"/>
          <p:cNvSpPr txBox="1"/>
          <p:nvPr/>
        </p:nvSpPr>
        <p:spPr>
          <a:xfrm>
            <a:off x="4349754" y="441801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76" name="文本框 34"/>
          <p:cNvSpPr txBox="1"/>
          <p:nvPr/>
        </p:nvSpPr>
        <p:spPr>
          <a:xfrm rot="4149897">
            <a:off x="6033023" y="43556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77" name="文本框 36"/>
          <p:cNvSpPr txBox="1"/>
          <p:nvPr/>
        </p:nvSpPr>
        <p:spPr>
          <a:xfrm rot="-1380000">
            <a:off x="5281607" y="21585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78" name="文本框 37"/>
          <p:cNvSpPr txBox="1"/>
          <p:nvPr/>
        </p:nvSpPr>
        <p:spPr>
          <a:xfrm rot="-180000">
            <a:off x="5588523" y="2910978"/>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79" name="文本框 45"/>
          <p:cNvSpPr txBox="1"/>
          <p:nvPr/>
        </p:nvSpPr>
        <p:spPr>
          <a:xfrm rot="-1380000">
            <a:off x="6028789" y="2180726"/>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80" name="文本框 46"/>
          <p:cNvSpPr txBox="1"/>
          <p:nvPr/>
        </p:nvSpPr>
        <p:spPr>
          <a:xfrm rot="-1380000">
            <a:off x="6521974" y="23950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81" name="文本框 47"/>
          <p:cNvSpPr txBox="1"/>
          <p:nvPr/>
        </p:nvSpPr>
        <p:spPr>
          <a:xfrm rot="-180000">
            <a:off x="6833123" y="309195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82" name="文本框 49"/>
          <p:cNvSpPr txBox="1"/>
          <p:nvPr/>
        </p:nvSpPr>
        <p:spPr>
          <a:xfrm rot="-5350866">
            <a:off x="8494709" y="296653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83" name="文本框 50"/>
          <p:cNvSpPr txBox="1"/>
          <p:nvPr/>
        </p:nvSpPr>
        <p:spPr>
          <a:xfrm rot="-170103">
            <a:off x="7533739" y="344755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84" name="文本框 51"/>
          <p:cNvSpPr txBox="1"/>
          <p:nvPr/>
        </p:nvSpPr>
        <p:spPr>
          <a:xfrm rot="-5350866">
            <a:off x="7872408" y="4288926"/>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85" name="文本框 32"/>
          <p:cNvSpPr txBox="1"/>
          <p:nvPr/>
        </p:nvSpPr>
        <p:spPr>
          <a:xfrm rot="1209897">
            <a:off x="1596489" y="473183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86" name="文本框 34"/>
          <p:cNvSpPr txBox="1"/>
          <p:nvPr/>
        </p:nvSpPr>
        <p:spPr>
          <a:xfrm rot="4149897">
            <a:off x="2938457" y="43127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87" name="文本框 36"/>
          <p:cNvSpPr txBox="1"/>
          <p:nvPr/>
        </p:nvSpPr>
        <p:spPr>
          <a:xfrm rot="-1380000">
            <a:off x="2220907" y="4085726"/>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88" name="文本框 37"/>
          <p:cNvSpPr txBox="1"/>
          <p:nvPr/>
        </p:nvSpPr>
        <p:spPr>
          <a:xfrm rot="1029897">
            <a:off x="3395656" y="361106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89" name="文本框 45"/>
          <p:cNvSpPr txBox="1"/>
          <p:nvPr/>
        </p:nvSpPr>
        <p:spPr>
          <a:xfrm rot="-1380000">
            <a:off x="4297356" y="4003176"/>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90" name="文本框 46"/>
          <p:cNvSpPr txBox="1"/>
          <p:nvPr/>
        </p:nvSpPr>
        <p:spPr>
          <a:xfrm rot="-170103">
            <a:off x="1130823" y="23871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91" name="文本框 47"/>
          <p:cNvSpPr txBox="1"/>
          <p:nvPr/>
        </p:nvSpPr>
        <p:spPr>
          <a:xfrm rot="1029897">
            <a:off x="1185856" y="425717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92" name="文本框 49"/>
          <p:cNvSpPr txBox="1"/>
          <p:nvPr/>
        </p:nvSpPr>
        <p:spPr>
          <a:xfrm rot="-170103">
            <a:off x="4094156" y="46937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93" name="文本框 50"/>
          <p:cNvSpPr txBox="1"/>
          <p:nvPr/>
        </p:nvSpPr>
        <p:spPr>
          <a:xfrm rot="-170103">
            <a:off x="5624507" y="40269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94" name="文本框 51"/>
          <p:cNvSpPr txBox="1"/>
          <p:nvPr/>
        </p:nvSpPr>
        <p:spPr>
          <a:xfrm rot="-170103">
            <a:off x="5846756" y="478581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95" name="文本框 32"/>
          <p:cNvSpPr txBox="1"/>
          <p:nvPr/>
        </p:nvSpPr>
        <p:spPr>
          <a:xfrm rot="-5070842">
            <a:off x="508524" y="28966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96" name="文本框 34"/>
          <p:cNvSpPr txBox="1"/>
          <p:nvPr/>
        </p:nvSpPr>
        <p:spPr>
          <a:xfrm rot="4149897">
            <a:off x="1867424" y="301575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97" name="文本框 36"/>
          <p:cNvSpPr txBox="1"/>
          <p:nvPr/>
        </p:nvSpPr>
        <p:spPr>
          <a:xfrm rot="-170103">
            <a:off x="510641" y="219342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98" name="文本框 37"/>
          <p:cNvSpPr txBox="1"/>
          <p:nvPr/>
        </p:nvSpPr>
        <p:spPr>
          <a:xfrm rot="1029897">
            <a:off x="1865308" y="25410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499" name="文本框 45"/>
          <p:cNvSpPr txBox="1"/>
          <p:nvPr/>
        </p:nvSpPr>
        <p:spPr>
          <a:xfrm rot="-1380000">
            <a:off x="2904590" y="200292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00" name="文本框 46"/>
          <p:cNvSpPr txBox="1"/>
          <p:nvPr/>
        </p:nvSpPr>
        <p:spPr>
          <a:xfrm rot="-1380000">
            <a:off x="3664473" y="21727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01" name="文本框 47"/>
          <p:cNvSpPr txBox="1"/>
          <p:nvPr/>
        </p:nvSpPr>
        <p:spPr>
          <a:xfrm rot="-180000">
            <a:off x="3302523" y="273635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02" name="文本框 49"/>
          <p:cNvSpPr txBox="1"/>
          <p:nvPr/>
        </p:nvSpPr>
        <p:spPr>
          <a:xfrm rot="-1380000">
            <a:off x="4449756" y="23950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03" name="文本框 50"/>
          <p:cNvSpPr txBox="1"/>
          <p:nvPr/>
        </p:nvSpPr>
        <p:spPr>
          <a:xfrm rot="-1380000">
            <a:off x="3880374" y="297606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04" name="文本框 51"/>
          <p:cNvSpPr txBox="1"/>
          <p:nvPr/>
        </p:nvSpPr>
        <p:spPr>
          <a:xfrm rot="-1380000">
            <a:off x="4727040" y="311259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05" name="文本框 32"/>
          <p:cNvSpPr txBox="1"/>
          <p:nvPr/>
        </p:nvSpPr>
        <p:spPr>
          <a:xfrm rot="1209897">
            <a:off x="6900855" y="439528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06" name="文本框 34"/>
          <p:cNvSpPr txBox="1"/>
          <p:nvPr/>
        </p:nvSpPr>
        <p:spPr>
          <a:xfrm rot="-1030866">
            <a:off x="8498940" y="475088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07" name="文本框 36"/>
          <p:cNvSpPr txBox="1"/>
          <p:nvPr/>
        </p:nvSpPr>
        <p:spPr>
          <a:xfrm rot="368503">
            <a:off x="7779273" y="371583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08" name="文本框 37"/>
          <p:cNvSpPr txBox="1"/>
          <p:nvPr/>
        </p:nvSpPr>
        <p:spPr>
          <a:xfrm rot="829244">
            <a:off x="7127338" y="483026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09" name="文本框 45"/>
          <p:cNvSpPr txBox="1"/>
          <p:nvPr/>
        </p:nvSpPr>
        <p:spPr>
          <a:xfrm rot="-4502722">
            <a:off x="9117008" y="335547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10" name="文本框 46"/>
          <p:cNvSpPr txBox="1"/>
          <p:nvPr/>
        </p:nvSpPr>
        <p:spPr>
          <a:xfrm rot="2702238">
            <a:off x="10171108" y="391903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11" name="文本框 47"/>
          <p:cNvSpPr txBox="1"/>
          <p:nvPr/>
        </p:nvSpPr>
        <p:spPr>
          <a:xfrm rot="-3456638">
            <a:off x="9070442" y="425876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12" name="文本框 49"/>
          <p:cNvSpPr txBox="1"/>
          <p:nvPr/>
        </p:nvSpPr>
        <p:spPr>
          <a:xfrm rot="-3180423">
            <a:off x="10890774" y="41222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13" name="文本框 50"/>
          <p:cNvSpPr txBox="1"/>
          <p:nvPr/>
        </p:nvSpPr>
        <p:spPr>
          <a:xfrm rot="-3640556">
            <a:off x="9730840" y="44460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14" name="文本框 51"/>
          <p:cNvSpPr txBox="1"/>
          <p:nvPr/>
        </p:nvSpPr>
        <p:spPr>
          <a:xfrm rot="1549510">
            <a:off x="10787054" y="32586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15" name="文本框 32"/>
          <p:cNvSpPr txBox="1"/>
          <p:nvPr/>
        </p:nvSpPr>
        <p:spPr>
          <a:xfrm rot="4190103">
            <a:off x="5798074" y="336341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16" name="文本框 34"/>
          <p:cNvSpPr txBox="1"/>
          <p:nvPr/>
        </p:nvSpPr>
        <p:spPr>
          <a:xfrm rot="8340000">
            <a:off x="6644740" y="39952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17" name="文本框 36"/>
          <p:cNvSpPr txBox="1"/>
          <p:nvPr/>
        </p:nvSpPr>
        <p:spPr>
          <a:xfrm rot="-1160763">
            <a:off x="7779273" y="260776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18" name="文本框 37"/>
          <p:cNvSpPr txBox="1"/>
          <p:nvPr/>
        </p:nvSpPr>
        <p:spPr>
          <a:xfrm rot="39237">
            <a:off x="7614173" y="313005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19" name="文本框 45"/>
          <p:cNvSpPr txBox="1"/>
          <p:nvPr/>
        </p:nvSpPr>
        <p:spPr>
          <a:xfrm rot="-1160763">
            <a:off x="8526456" y="26299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20" name="文本框 46"/>
          <p:cNvSpPr txBox="1"/>
          <p:nvPr/>
        </p:nvSpPr>
        <p:spPr>
          <a:xfrm rot="-1160763">
            <a:off x="9019641" y="28443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21" name="文本框 47"/>
          <p:cNvSpPr txBox="1"/>
          <p:nvPr/>
        </p:nvSpPr>
        <p:spPr>
          <a:xfrm rot="39237">
            <a:off x="9660990" y="33142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22" name="文本框 49"/>
          <p:cNvSpPr txBox="1"/>
          <p:nvPr/>
        </p:nvSpPr>
        <p:spPr>
          <a:xfrm rot="-1160763">
            <a:off x="10776474" y="292367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23" name="文本框 50"/>
          <p:cNvSpPr txBox="1"/>
          <p:nvPr/>
        </p:nvSpPr>
        <p:spPr>
          <a:xfrm rot="-1160763">
            <a:off x="10065274" y="279032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24" name="文本框 51"/>
          <p:cNvSpPr txBox="1"/>
          <p:nvPr/>
        </p:nvSpPr>
        <p:spPr>
          <a:xfrm rot="-1160763">
            <a:off x="10700274" y="365075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25" name="文本框 32"/>
          <p:cNvSpPr txBox="1"/>
          <p:nvPr/>
        </p:nvSpPr>
        <p:spPr>
          <a:xfrm rot="4190103">
            <a:off x="3766074" y="419526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26" name="文本框 34"/>
          <p:cNvSpPr txBox="1"/>
          <p:nvPr/>
        </p:nvSpPr>
        <p:spPr>
          <a:xfrm rot="8340000">
            <a:off x="5313357" y="367297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27" name="文本框 36"/>
          <p:cNvSpPr txBox="1"/>
          <p:nvPr/>
        </p:nvSpPr>
        <p:spPr>
          <a:xfrm rot="2810103">
            <a:off x="5163075" y="25903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28" name="文本框 37"/>
          <p:cNvSpPr txBox="1"/>
          <p:nvPr/>
        </p:nvSpPr>
        <p:spPr>
          <a:xfrm rot="4010103">
            <a:off x="5163075" y="313322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29" name="文本框 45"/>
          <p:cNvSpPr txBox="1"/>
          <p:nvPr/>
        </p:nvSpPr>
        <p:spPr>
          <a:xfrm rot="2810103">
            <a:off x="5912374" y="261411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30" name="文本框 46"/>
          <p:cNvSpPr txBox="1"/>
          <p:nvPr/>
        </p:nvSpPr>
        <p:spPr>
          <a:xfrm rot="2810103">
            <a:off x="6403442" y="28268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31" name="文本框 47"/>
          <p:cNvSpPr txBox="1"/>
          <p:nvPr/>
        </p:nvSpPr>
        <p:spPr>
          <a:xfrm rot="4010103">
            <a:off x="6403442" y="336976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32" name="文本框 49"/>
          <p:cNvSpPr txBox="1"/>
          <p:nvPr/>
        </p:nvSpPr>
        <p:spPr>
          <a:xfrm rot="-1160763">
            <a:off x="8380406" y="340151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33" name="文本框 50"/>
          <p:cNvSpPr txBox="1"/>
          <p:nvPr/>
        </p:nvSpPr>
        <p:spPr>
          <a:xfrm rot="4020000">
            <a:off x="7038440" y="34872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34" name="文本框 51"/>
          <p:cNvSpPr txBox="1"/>
          <p:nvPr/>
        </p:nvSpPr>
        <p:spPr>
          <a:xfrm rot="-1160763">
            <a:off x="7546440" y="40762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35" name="文本框 32"/>
          <p:cNvSpPr txBox="1"/>
          <p:nvPr/>
        </p:nvSpPr>
        <p:spPr>
          <a:xfrm rot="5400000">
            <a:off x="1600724" y="40841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36" name="文本框 34"/>
          <p:cNvSpPr txBox="1"/>
          <p:nvPr/>
        </p:nvSpPr>
        <p:spPr>
          <a:xfrm rot="8340000">
            <a:off x="2589207" y="440957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37" name="文本框 36"/>
          <p:cNvSpPr txBox="1"/>
          <p:nvPr/>
        </p:nvSpPr>
        <p:spPr>
          <a:xfrm rot="2810103">
            <a:off x="2563808" y="35888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38" name="文本框 37"/>
          <p:cNvSpPr txBox="1"/>
          <p:nvPr/>
        </p:nvSpPr>
        <p:spPr>
          <a:xfrm rot="5220000">
            <a:off x="3143774" y="387141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39" name="文本框 45"/>
          <p:cNvSpPr txBox="1"/>
          <p:nvPr/>
        </p:nvSpPr>
        <p:spPr>
          <a:xfrm rot="2810103">
            <a:off x="3825341" y="360153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40" name="文本框 46"/>
          <p:cNvSpPr txBox="1"/>
          <p:nvPr/>
        </p:nvSpPr>
        <p:spPr>
          <a:xfrm rot="4020000">
            <a:off x="1014408" y="282048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41" name="文本框 47"/>
          <p:cNvSpPr txBox="1"/>
          <p:nvPr/>
        </p:nvSpPr>
        <p:spPr>
          <a:xfrm rot="5220000">
            <a:off x="1014408" y="375235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42" name="文本框 49"/>
          <p:cNvSpPr txBox="1"/>
          <p:nvPr/>
        </p:nvSpPr>
        <p:spPr>
          <a:xfrm rot="4020000">
            <a:off x="3363908" y="459531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43" name="文本框 50"/>
          <p:cNvSpPr txBox="1"/>
          <p:nvPr/>
        </p:nvSpPr>
        <p:spPr>
          <a:xfrm rot="4020000">
            <a:off x="5014907" y="422225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44" name="文本框 51"/>
          <p:cNvSpPr txBox="1"/>
          <p:nvPr/>
        </p:nvSpPr>
        <p:spPr>
          <a:xfrm rot="4020000">
            <a:off x="5508090" y="443656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45" name="文本框 32"/>
          <p:cNvSpPr txBox="1"/>
          <p:nvPr/>
        </p:nvSpPr>
        <p:spPr>
          <a:xfrm rot="-880739">
            <a:off x="766756" y="337135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46" name="文本框 34"/>
          <p:cNvSpPr txBox="1"/>
          <p:nvPr/>
        </p:nvSpPr>
        <p:spPr>
          <a:xfrm rot="8340000">
            <a:off x="1753123" y="344914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47" name="文本框 36"/>
          <p:cNvSpPr txBox="1"/>
          <p:nvPr/>
        </p:nvSpPr>
        <p:spPr>
          <a:xfrm rot="4020000">
            <a:off x="2305574" y="236646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48" name="文本框 37"/>
          <p:cNvSpPr txBox="1"/>
          <p:nvPr/>
        </p:nvSpPr>
        <p:spPr>
          <a:xfrm rot="5220000">
            <a:off x="2305574" y="29093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49" name="文本框 45"/>
          <p:cNvSpPr txBox="1"/>
          <p:nvPr/>
        </p:nvSpPr>
        <p:spPr>
          <a:xfrm rot="2810103">
            <a:off x="3052758" y="23886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50" name="文本框 46"/>
          <p:cNvSpPr txBox="1"/>
          <p:nvPr/>
        </p:nvSpPr>
        <p:spPr>
          <a:xfrm rot="2810103">
            <a:off x="3545941" y="26030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51" name="文本框 47"/>
          <p:cNvSpPr txBox="1"/>
          <p:nvPr/>
        </p:nvSpPr>
        <p:spPr>
          <a:xfrm rot="4010103">
            <a:off x="3186108" y="316973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52" name="文本框 49"/>
          <p:cNvSpPr txBox="1"/>
          <p:nvPr/>
        </p:nvSpPr>
        <p:spPr>
          <a:xfrm rot="2810103">
            <a:off x="4329109" y="28268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53" name="文本框 50"/>
          <p:cNvSpPr txBox="1"/>
          <p:nvPr/>
        </p:nvSpPr>
        <p:spPr>
          <a:xfrm rot="2810103">
            <a:off x="4178824" y="326181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54" name="文本框 51"/>
          <p:cNvSpPr txBox="1"/>
          <p:nvPr/>
        </p:nvSpPr>
        <p:spPr>
          <a:xfrm rot="2810103">
            <a:off x="4672007" y="3476126"/>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55" name="文本框 32"/>
          <p:cNvSpPr txBox="1"/>
          <p:nvPr/>
        </p:nvSpPr>
        <p:spPr>
          <a:xfrm rot="5400000">
            <a:off x="6414022" y="453816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56" name="文本框 34"/>
          <p:cNvSpPr txBox="1"/>
          <p:nvPr/>
        </p:nvSpPr>
        <p:spPr>
          <a:xfrm rot="3159237">
            <a:off x="7840657" y="48636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57" name="文本框 36"/>
          <p:cNvSpPr txBox="1"/>
          <p:nvPr/>
        </p:nvSpPr>
        <p:spPr>
          <a:xfrm rot="-1160763">
            <a:off x="8397340" y="378251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58" name="文本框 37"/>
          <p:cNvSpPr txBox="1"/>
          <p:nvPr/>
        </p:nvSpPr>
        <p:spPr>
          <a:xfrm rot="39237">
            <a:off x="8397340" y="43254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59" name="文本框 45"/>
          <p:cNvSpPr txBox="1"/>
          <p:nvPr/>
        </p:nvSpPr>
        <p:spPr>
          <a:xfrm rot="-1160763">
            <a:off x="9144522" y="38047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60" name="文本框 46"/>
          <p:cNvSpPr txBox="1"/>
          <p:nvPr/>
        </p:nvSpPr>
        <p:spPr>
          <a:xfrm rot="-1160763">
            <a:off x="9637707" y="401905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61" name="文本框 47"/>
          <p:cNvSpPr txBox="1"/>
          <p:nvPr/>
        </p:nvSpPr>
        <p:spPr>
          <a:xfrm rot="39237">
            <a:off x="9220722" y="4587376"/>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62" name="文本框 49"/>
          <p:cNvSpPr txBox="1"/>
          <p:nvPr/>
        </p:nvSpPr>
        <p:spPr>
          <a:xfrm rot="-1160763">
            <a:off x="10331973" y="430956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63" name="文本框 50"/>
          <p:cNvSpPr txBox="1"/>
          <p:nvPr/>
        </p:nvSpPr>
        <p:spPr>
          <a:xfrm rot="-1160763">
            <a:off x="10270590" y="467786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62564" name="文本框 51"/>
          <p:cNvSpPr txBox="1"/>
          <p:nvPr/>
        </p:nvSpPr>
        <p:spPr>
          <a:xfrm rot="-1160763">
            <a:off x="9121240" y="200292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2" name="矩形 1"/>
          <p:cNvSpPr/>
          <p:nvPr/>
        </p:nvSpPr>
        <p:spPr>
          <a:xfrm>
            <a:off x="952503" y="1460500"/>
            <a:ext cx="10274300" cy="1212640"/>
          </a:xfrm>
          <a:prstGeom prst="rect">
            <a:avLst/>
          </a:prstGeom>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ea"/>
                <a:ea typeface="+mj-ea"/>
                <a:cs typeface="+mn-cs"/>
                <a:sym typeface="+mn-ea"/>
              </a:rPr>
              <a:t>    “那航船，就像一条大白鱼背着一群孩子在浪花里蹿”用了什么修辞手法？“蹿”字表现了什么？</a:t>
            </a:r>
          </a:p>
        </p:txBody>
      </p:sp>
      <p:sp>
        <p:nvSpPr>
          <p:cNvPr id="43011" name="矩形 2"/>
          <p:cNvSpPr/>
          <p:nvPr/>
        </p:nvSpPr>
        <p:spPr>
          <a:xfrm>
            <a:off x="952503" y="3254376"/>
            <a:ext cx="10274300" cy="1772793"/>
          </a:xfrm>
          <a:prstGeom prst="rect">
            <a:avLst/>
          </a:prstGeom>
          <a:solidFill>
            <a:srgbClr val="8FDAFF"/>
          </a:solidFill>
          <a:ln w="9525">
            <a:noFill/>
          </a:ln>
        </p:spPr>
        <p:txBody>
          <a:bodyPr anchor="t">
            <a:spAutoFit/>
          </a:bodyPr>
          <a:lstStyle/>
          <a:p>
            <a:pPr>
              <a:lnSpc>
                <a:spcPct val="130000"/>
              </a:lnSpc>
              <a:buFont typeface="Arial" panose="020B0604020202020204" pitchFamily="34" charset="0"/>
              <a:buNone/>
            </a:pPr>
            <a:r>
              <a:rPr lang="zh-CN" altLang="en-US" sz="2800" b="1" dirty="0">
                <a:solidFill>
                  <a:srgbClr val="FF0000"/>
                </a:solidFill>
                <a:latin typeface="宋体" panose="02010600030101010101" pitchFamily="2" charset="-122"/>
                <a:ea typeface="宋体" panose="02010600030101010101" pitchFamily="2" charset="-122"/>
              </a:rPr>
              <a:t>    运用比喻，新奇贴切，生动地表现出小伙伴们驾船技术的娴熟高超，既富有童话色彩，又有水乡特色。“蹿”从正面写出了船行速度之快，烘托出孩子们看社戏安全归来的愉悦心情。</a:t>
            </a:r>
          </a:p>
        </p:txBody>
      </p:sp>
    </p:spTree>
    <p:extLst>
      <p:ext uri="{BB962C8B-B14F-4D97-AF65-F5344CB8AC3E}">
        <p14:creationId xmlns:p14="http://schemas.microsoft.com/office/powerpoint/2010/main" val="30274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 calcmode="lin" valueType="num">
                                      <p:cBhvr>
                                        <p:cTn id="7" dur="1000" fill="hold"/>
                                        <p:tgtEl>
                                          <p:spTgt spid="43011"/>
                                        </p:tgtEl>
                                        <p:attrNameLst>
                                          <p:attrName>ppt_w</p:attrName>
                                        </p:attrNameLst>
                                      </p:cBhvr>
                                      <p:tavLst>
                                        <p:tav tm="0">
                                          <p:val>
                                            <p:fltVal val="0"/>
                                          </p:val>
                                        </p:tav>
                                        <p:tav tm="100000">
                                          <p:val>
                                            <p:strVal val="#ppt_w"/>
                                          </p:val>
                                        </p:tav>
                                      </p:tavLst>
                                    </p:anim>
                                    <p:anim calcmode="lin" valueType="num">
                                      <p:cBhvr>
                                        <p:cTn id="8" dur="1000" fill="hold"/>
                                        <p:tgtEl>
                                          <p:spTgt spid="43011"/>
                                        </p:tgtEl>
                                        <p:attrNameLst>
                                          <p:attrName>ppt_h</p:attrName>
                                        </p:attrNameLst>
                                      </p:cBhvr>
                                      <p:tavLst>
                                        <p:tav tm="0">
                                          <p:val>
                                            <p:fltVal val="0"/>
                                          </p:val>
                                        </p:tav>
                                        <p:tav tm="100000">
                                          <p:val>
                                            <p:strVal val="#ppt_h"/>
                                          </p:val>
                                        </p:tav>
                                      </p:tavLst>
                                    </p:anim>
                                    <p:anim calcmode="lin" valueType="num">
                                      <p:cBhvr>
                                        <p:cTn id="9" dur="1000" fill="hold"/>
                                        <p:tgtEl>
                                          <p:spTgt spid="4301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430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0604" y="1620840"/>
            <a:ext cx="10121899" cy="1284006"/>
          </a:xfrm>
          <a:prstGeom prst="rect">
            <a:avLst/>
          </a:prstGeom>
        </p:spPr>
        <p:txBody>
          <a:bodyPr>
            <a:spAutoFit/>
          </a:bodyPr>
          <a:lstStyle/>
          <a:p>
            <a:pPr lvl="0" fontAlgn="base">
              <a:lnSpc>
                <a:spcPct val="150000"/>
              </a:lnSpc>
              <a:spcBef>
                <a:spcPct val="0"/>
              </a:spcBef>
              <a:spcAft>
                <a:spcPct val="0"/>
              </a:spcAft>
              <a:defRPr/>
            </a:pPr>
            <a:r>
              <a:rPr lang="zh-CN" altLang="en-US" sz="2800" dirty="0"/>
              <a:t>连夜渔的几个老渔父，也停了艇子看着喝采起来。</a:t>
            </a:r>
            <a:r>
              <a:rPr kumimoji="0" lang="zh-CN" altLang="en-US" sz="2800" b="1" i="0" u="none" strike="noStrike" kern="1200" cap="none" spc="0" normalizeH="0" baseline="0" noProof="0" dirty="0" smtClean="0">
                <a:ln>
                  <a:noFill/>
                </a:ln>
                <a:solidFill>
                  <a:schemeClr val="tx1"/>
                </a:solidFill>
                <a:effectLst/>
                <a:uLnTx/>
                <a:uFillTx/>
                <a:latin typeface="+mj-ea"/>
                <a:ea typeface="+mj-ea"/>
                <a:cs typeface="+mn-cs"/>
                <a:sym typeface="+mn-ea"/>
              </a:rPr>
              <a:t>第</a:t>
            </a:r>
            <a:r>
              <a:rPr kumimoji="0" lang="en-US" altLang="zh-CN" sz="2800" b="1" i="0" u="none" strike="noStrike" kern="1200" cap="none" spc="0" normalizeH="0" baseline="0" noProof="0" dirty="0" smtClean="0">
                <a:ln>
                  <a:noFill/>
                </a:ln>
                <a:solidFill>
                  <a:schemeClr val="tx1"/>
                </a:solidFill>
                <a:effectLst/>
                <a:uLnTx/>
                <a:uFillTx/>
                <a:latin typeface="+mj-ea"/>
                <a:ea typeface="+mj-ea"/>
                <a:cs typeface="+mn-cs"/>
                <a:sym typeface="+mn-ea"/>
              </a:rPr>
              <a:t>23</a:t>
            </a:r>
            <a:r>
              <a:rPr kumimoji="0" lang="zh-CN" altLang="en-US" sz="2800" b="1" i="0" u="none" strike="noStrike" kern="1200" cap="none" spc="0" normalizeH="0" baseline="0" noProof="0" dirty="0">
                <a:ln>
                  <a:noFill/>
                </a:ln>
                <a:solidFill>
                  <a:schemeClr val="tx1"/>
                </a:solidFill>
                <a:effectLst/>
                <a:uLnTx/>
                <a:uFillTx/>
                <a:latin typeface="+mj-ea"/>
                <a:ea typeface="+mj-ea"/>
                <a:cs typeface="+mn-cs"/>
                <a:sym typeface="+mn-ea"/>
              </a:rPr>
              <a:t>段写到返途中遇到几个老渔父，这在文章中有何作用？</a:t>
            </a:r>
          </a:p>
        </p:txBody>
      </p:sp>
      <p:sp>
        <p:nvSpPr>
          <p:cNvPr id="44035" name="矩形 2"/>
          <p:cNvSpPr/>
          <p:nvPr/>
        </p:nvSpPr>
        <p:spPr>
          <a:xfrm>
            <a:off x="990604" y="3030541"/>
            <a:ext cx="10121899" cy="1384995"/>
          </a:xfrm>
          <a:prstGeom prst="rect">
            <a:avLst/>
          </a:prstGeom>
          <a:solidFill>
            <a:srgbClr val="E0C1FF"/>
          </a:solidFill>
          <a:ln w="9525">
            <a:noFill/>
          </a:ln>
        </p:spPr>
        <p:txBody>
          <a:bodyPr anchor="t">
            <a:spAutoFit/>
          </a:bodyPr>
          <a:lstStyle/>
          <a:p>
            <a:pPr>
              <a:lnSpc>
                <a:spcPct val="150000"/>
              </a:lnSpc>
              <a:buFont typeface="Arial" panose="020B0604020202020204" pitchFamily="34" charset="0"/>
              <a:buNone/>
            </a:pPr>
            <a:r>
              <a:rPr lang="zh-CN" altLang="en-US" sz="2800" b="1" dirty="0">
                <a:solidFill>
                  <a:srgbClr val="FF0000"/>
                </a:solidFill>
                <a:latin typeface="宋体" panose="02010600030101010101" pitchFamily="2" charset="-122"/>
                <a:ea typeface="宋体" panose="02010600030101010101" pitchFamily="2" charset="-122"/>
              </a:rPr>
              <a:t>    老渔父的“喝采”从侧面突出了船行之快和驾船技术的高超，“夜渔”呼应上文的“几点火”和“渔火”。</a:t>
            </a:r>
          </a:p>
        </p:txBody>
      </p:sp>
    </p:spTree>
    <p:extLst>
      <p:ext uri="{BB962C8B-B14F-4D97-AF65-F5344CB8AC3E}">
        <p14:creationId xmlns:p14="http://schemas.microsoft.com/office/powerpoint/2010/main" val="575102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4035"/>
                                        </p:tgtEl>
                                        <p:attrNameLst>
                                          <p:attrName>style.visibility</p:attrName>
                                        </p:attrNameLst>
                                      </p:cBhvr>
                                      <p:to>
                                        <p:strVal val="visible"/>
                                      </p:to>
                                    </p:set>
                                    <p:anim calcmode="lin" valueType="num">
                                      <p:cBhvr>
                                        <p:cTn id="7" dur="1000" fill="hold"/>
                                        <p:tgtEl>
                                          <p:spTgt spid="44035"/>
                                        </p:tgtEl>
                                        <p:attrNameLst>
                                          <p:attrName>ppt_w</p:attrName>
                                        </p:attrNameLst>
                                      </p:cBhvr>
                                      <p:tavLst>
                                        <p:tav tm="0">
                                          <p:val>
                                            <p:strVal val="#ppt_w*0.70"/>
                                          </p:val>
                                        </p:tav>
                                        <p:tav tm="100000">
                                          <p:val>
                                            <p:strVal val="#ppt_w"/>
                                          </p:val>
                                        </p:tav>
                                      </p:tavLst>
                                    </p:anim>
                                    <p:anim calcmode="lin" valueType="num">
                                      <p:cBhvr>
                                        <p:cTn id="8" dur="1000" fill="hold"/>
                                        <p:tgtEl>
                                          <p:spTgt spid="44035"/>
                                        </p:tgtEl>
                                        <p:attrNameLst>
                                          <p:attrName>ppt_h</p:attrName>
                                        </p:attrNameLst>
                                      </p:cBhvr>
                                      <p:tavLst>
                                        <p:tav tm="0">
                                          <p:val>
                                            <p:strVal val="#ppt_h"/>
                                          </p:val>
                                        </p:tav>
                                        <p:tav tm="100000">
                                          <p:val>
                                            <p:strVal val="#ppt_h"/>
                                          </p:val>
                                        </p:tav>
                                      </p:tavLst>
                                    </p:anim>
                                    <p:animEffect transition="in" filter="fade">
                                      <p:cBhvr>
                                        <p:cTn id="9" dur="1000"/>
                                        <p:tgtEl>
                                          <p:spTgt spid="440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WordArt 4"/>
          <p:cNvSpPr>
            <a:spLocks noChangeArrowheads="1" noChangeShapeType="1" noTextEdit="1"/>
          </p:cNvSpPr>
          <p:nvPr/>
        </p:nvSpPr>
        <p:spPr bwMode="auto">
          <a:xfrm>
            <a:off x="304800" y="152400"/>
            <a:ext cx="4219575" cy="1644650"/>
          </a:xfrm>
          <a:prstGeom prst="rect">
            <a:avLst/>
          </a:prstGeom>
          <a:extLst>
            <a:ext uri="{AF507438-7753-43E0-B8FC-AC1667EBCBE1}">
              <a14:hiddenEffects xmlns:a14="http://schemas.microsoft.com/office/drawing/2010/main">
                <a:effectLst/>
              </a14:hiddenEffects>
            </a:ext>
          </a:extLst>
        </p:spPr>
        <p:txBody>
          <a:bodyPr wrap="none" fromWordArt="1">
            <a:prstTxWarp prst="textCascadeUp">
              <a:avLst>
                <a:gd name="adj" fmla="val 44444"/>
              </a:avLst>
            </a:prstTxWarp>
            <a:scene3d>
              <a:camera prst="legacyPerspectiveFront">
                <a:rot lat="20519999" lon="1080000" rev="0"/>
              </a:camera>
              <a:lightRig rig="legacyHarsh2" dir="b"/>
            </a:scene3d>
            <a:sp3d extrusionH="430200" prstMaterial="legacyMatte">
              <a:extrusionClr>
                <a:srgbClr val="FF6600"/>
              </a:extrusionClr>
            </a:sp3d>
          </a:bodyPr>
          <a:lstStyle/>
          <a:p>
            <a:pPr algn="ctr"/>
            <a:r>
              <a:rPr lang="zh-CN" altLang="en-US" sz="3600" b="1" kern="10" dirty="0">
                <a:ln w="9525">
                  <a:round/>
                  <a:headEnd/>
                  <a:tailEnd/>
                </a:ln>
                <a:gradFill rotWithShape="0">
                  <a:gsLst>
                    <a:gs pos="0">
                      <a:srgbClr val="FFE701"/>
                    </a:gs>
                    <a:gs pos="100000">
                      <a:srgbClr val="FE3E02"/>
                    </a:gs>
                  </a:gsLst>
                  <a:lin ang="5400000" scaled="1"/>
                </a:gradFill>
                <a:latin typeface="文鼎广告体"/>
              </a:rPr>
              <a:t>戏好看吗？</a:t>
            </a:r>
          </a:p>
        </p:txBody>
      </p:sp>
      <p:sp>
        <p:nvSpPr>
          <p:cNvPr id="3" name="Text Box 5"/>
          <p:cNvSpPr txBox="1">
            <a:spLocks noChangeArrowheads="1"/>
          </p:cNvSpPr>
          <p:nvPr/>
        </p:nvSpPr>
        <p:spPr bwMode="auto">
          <a:xfrm>
            <a:off x="2522538" y="2291291"/>
            <a:ext cx="5832475" cy="137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800" b="1" dirty="0">
                <a:solidFill>
                  <a:srgbClr val="FF0000"/>
                </a:solidFill>
                <a:ea typeface="宋体" pitchFamily="2" charset="-122"/>
              </a:rPr>
              <a:t>——</a:t>
            </a:r>
            <a:r>
              <a:rPr lang="zh-CN" altLang="en-US" sz="2800" b="1" dirty="0">
                <a:solidFill>
                  <a:srgbClr val="FF0000"/>
                </a:solidFill>
                <a:ea typeface="宋体" pitchFamily="2" charset="-122"/>
              </a:rPr>
              <a:t>找找看戏过程中“我们”的心理和语言描写</a:t>
            </a:r>
          </a:p>
          <a:p>
            <a:pPr>
              <a:spcBef>
                <a:spcPct val="50000"/>
              </a:spcBef>
            </a:pPr>
            <a:endParaRPr lang="en-US" altLang="zh-CN" dirty="0">
              <a:ea typeface="宋体" pitchFamily="2" charset="-122"/>
            </a:endParaRPr>
          </a:p>
        </p:txBody>
      </p:sp>
    </p:spTree>
    <p:extLst>
      <p:ext uri="{BB962C8B-B14F-4D97-AF65-F5344CB8AC3E}">
        <p14:creationId xmlns:p14="http://schemas.microsoft.com/office/powerpoint/2010/main" val="8644070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p:cNvSpPr txBox="1">
            <a:spLocks noChangeArrowheads="1"/>
          </p:cNvSpPr>
          <p:nvPr/>
        </p:nvSpPr>
        <p:spPr bwMode="auto">
          <a:xfrm>
            <a:off x="0" y="1"/>
            <a:ext cx="8672567" cy="769441"/>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4400" b="1">
                <a:solidFill>
                  <a:srgbClr val="FF0000"/>
                </a:solidFill>
                <a:ea typeface="隶书" pitchFamily="49" charset="-122"/>
              </a:rPr>
              <a:t>“</a:t>
            </a:r>
            <a:r>
              <a:rPr lang="zh-CN" altLang="en-US" sz="4400" b="1">
                <a:solidFill>
                  <a:srgbClr val="FF0000"/>
                </a:solidFill>
                <a:ea typeface="隶书" pitchFamily="49" charset="-122"/>
              </a:rPr>
              <a:t>我”所急切想看到的戏好看吗？</a:t>
            </a:r>
          </a:p>
        </p:txBody>
      </p:sp>
      <p:sp>
        <p:nvSpPr>
          <p:cNvPr id="43011" name="Text Box 3"/>
          <p:cNvSpPr txBox="1">
            <a:spLocks noChangeArrowheads="1"/>
          </p:cNvSpPr>
          <p:nvPr/>
        </p:nvSpPr>
        <p:spPr bwMode="auto">
          <a:xfrm>
            <a:off x="385233" y="979488"/>
            <a:ext cx="2448106"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400" b="1">
                <a:solidFill>
                  <a:srgbClr val="006600"/>
                </a:solidFill>
                <a:ea typeface="隶书" pitchFamily="49" charset="-122"/>
              </a:rPr>
              <a:t>不好看。</a:t>
            </a:r>
          </a:p>
        </p:txBody>
      </p:sp>
      <p:sp>
        <p:nvSpPr>
          <p:cNvPr id="43012" name="Text Box 4"/>
          <p:cNvSpPr txBox="1">
            <a:spLocks noChangeArrowheads="1"/>
          </p:cNvSpPr>
          <p:nvPr/>
        </p:nvSpPr>
        <p:spPr bwMode="auto">
          <a:xfrm>
            <a:off x="1" y="1765862"/>
            <a:ext cx="875592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dirty="0">
                <a:solidFill>
                  <a:srgbClr val="000099"/>
                </a:solidFill>
                <a:latin typeface="隶书" pitchFamily="49" charset="-122"/>
                <a:ea typeface="隶书" pitchFamily="49" charset="-122"/>
              </a:rPr>
              <a:t>1</a:t>
            </a:r>
            <a:r>
              <a:rPr lang="zh-CN" altLang="en-US" sz="3600" b="1" dirty="0">
                <a:solidFill>
                  <a:srgbClr val="000099"/>
                </a:solidFill>
                <a:latin typeface="隶书" pitchFamily="49" charset="-122"/>
                <a:ea typeface="隶书" pitchFamily="49" charset="-122"/>
              </a:rPr>
              <a:t>、想看铁头老生翻跟头，但那老生没翻。</a:t>
            </a:r>
          </a:p>
        </p:txBody>
      </p:sp>
      <p:sp>
        <p:nvSpPr>
          <p:cNvPr id="43014" name="Text Box 6"/>
          <p:cNvSpPr txBox="1">
            <a:spLocks noChangeArrowheads="1"/>
          </p:cNvSpPr>
          <p:nvPr/>
        </p:nvSpPr>
        <p:spPr bwMode="auto">
          <a:xfrm>
            <a:off x="1" y="2417761"/>
            <a:ext cx="968245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dirty="0">
                <a:solidFill>
                  <a:srgbClr val="000099"/>
                </a:solidFill>
                <a:latin typeface="隶书" pitchFamily="49" charset="-122"/>
                <a:ea typeface="隶书" pitchFamily="49" charset="-122"/>
              </a:rPr>
              <a:t>2</a:t>
            </a:r>
            <a:r>
              <a:rPr lang="zh-CN" altLang="en-US" sz="3600" b="1" dirty="0">
                <a:solidFill>
                  <a:srgbClr val="000099"/>
                </a:solidFill>
                <a:latin typeface="隶书" pitchFamily="49" charset="-122"/>
                <a:ea typeface="隶书" pitchFamily="49" charset="-122"/>
              </a:rPr>
              <a:t>、想看</a:t>
            </a:r>
            <a:r>
              <a:rPr lang="zh-CN" altLang="en-US" sz="3600" b="1" dirty="0">
                <a:solidFill>
                  <a:srgbClr val="000099"/>
                </a:solidFill>
                <a:latin typeface="Times New Roman"/>
                <a:ea typeface="隶书" pitchFamily="49" charset="-122"/>
              </a:rPr>
              <a:t>“</a:t>
            </a:r>
            <a:r>
              <a:rPr lang="zh-CN" altLang="en-US" sz="3600" b="1" dirty="0">
                <a:solidFill>
                  <a:srgbClr val="000099"/>
                </a:solidFill>
                <a:latin typeface="隶书" pitchFamily="49" charset="-122"/>
                <a:ea typeface="隶书" pitchFamily="49" charset="-122"/>
              </a:rPr>
              <a:t>蛇精</a:t>
            </a:r>
            <a:r>
              <a:rPr lang="zh-CN" altLang="en-US" sz="3600" b="1" dirty="0">
                <a:solidFill>
                  <a:srgbClr val="000099"/>
                </a:solidFill>
                <a:latin typeface="Times New Roman"/>
                <a:ea typeface="隶书" pitchFamily="49" charset="-122"/>
              </a:rPr>
              <a:t>”</a:t>
            </a:r>
            <a:r>
              <a:rPr lang="zh-CN" altLang="en-US" sz="3600" b="1" dirty="0">
                <a:solidFill>
                  <a:srgbClr val="000099"/>
                </a:solidFill>
                <a:latin typeface="隶书" pitchFamily="49" charset="-122"/>
                <a:ea typeface="隶书" pitchFamily="49" charset="-122"/>
              </a:rPr>
              <a:t>和</a:t>
            </a:r>
            <a:r>
              <a:rPr lang="zh-CN" altLang="en-US" sz="3600" b="1" dirty="0">
                <a:solidFill>
                  <a:srgbClr val="000099"/>
                </a:solidFill>
                <a:latin typeface="Times New Roman"/>
                <a:ea typeface="隶书" pitchFamily="49" charset="-122"/>
              </a:rPr>
              <a:t>“</a:t>
            </a:r>
            <a:r>
              <a:rPr lang="zh-CN" altLang="en-US" sz="3600" b="1" dirty="0">
                <a:solidFill>
                  <a:srgbClr val="000099"/>
                </a:solidFill>
                <a:latin typeface="隶书" pitchFamily="49" charset="-122"/>
                <a:ea typeface="隶书" pitchFamily="49" charset="-122"/>
              </a:rPr>
              <a:t>跳老虎</a:t>
            </a:r>
            <a:r>
              <a:rPr lang="zh-CN" altLang="en-US" sz="3600" b="1" dirty="0">
                <a:solidFill>
                  <a:srgbClr val="000099"/>
                </a:solidFill>
                <a:latin typeface="Times New Roman"/>
                <a:ea typeface="隶书" pitchFamily="49" charset="-122"/>
              </a:rPr>
              <a:t>”</a:t>
            </a:r>
            <a:r>
              <a:rPr lang="zh-CN" altLang="en-US" sz="3600" b="1" dirty="0">
                <a:solidFill>
                  <a:srgbClr val="000099"/>
                </a:solidFill>
                <a:latin typeface="隶书" pitchFamily="49" charset="-122"/>
                <a:ea typeface="隶书" pitchFamily="49" charset="-122"/>
              </a:rPr>
              <a:t>，等了许久都不</a:t>
            </a:r>
          </a:p>
          <a:p>
            <a:r>
              <a:rPr lang="zh-CN" altLang="en-US" sz="3600" b="1" dirty="0">
                <a:solidFill>
                  <a:srgbClr val="000099"/>
                </a:solidFill>
                <a:latin typeface="隶书" pitchFamily="49" charset="-122"/>
                <a:ea typeface="隶书" pitchFamily="49" charset="-122"/>
              </a:rPr>
              <a:t>   见出来。</a:t>
            </a:r>
          </a:p>
        </p:txBody>
      </p:sp>
      <p:sp>
        <p:nvSpPr>
          <p:cNvPr id="43015" name="Text Box 7"/>
          <p:cNvSpPr txBox="1">
            <a:spLocks noChangeArrowheads="1"/>
          </p:cNvSpPr>
          <p:nvPr/>
        </p:nvSpPr>
        <p:spPr bwMode="auto">
          <a:xfrm>
            <a:off x="1" y="3544669"/>
            <a:ext cx="782938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dirty="0">
                <a:solidFill>
                  <a:srgbClr val="000099"/>
                </a:solidFill>
                <a:latin typeface="隶书" pitchFamily="49" charset="-122"/>
                <a:ea typeface="隶书" pitchFamily="49" charset="-122"/>
              </a:rPr>
              <a:t>3</a:t>
            </a:r>
            <a:r>
              <a:rPr lang="zh-CN" altLang="en-US" sz="3600" b="1" dirty="0">
                <a:solidFill>
                  <a:srgbClr val="000099"/>
                </a:solidFill>
                <a:latin typeface="隶书" pitchFamily="49" charset="-122"/>
                <a:ea typeface="隶书" pitchFamily="49" charset="-122"/>
              </a:rPr>
              <a:t>、最怕看</a:t>
            </a:r>
            <a:r>
              <a:rPr lang="zh-CN" altLang="en-US" sz="3600" b="1" dirty="0">
                <a:solidFill>
                  <a:srgbClr val="000099"/>
                </a:solidFill>
                <a:latin typeface="Times New Roman"/>
                <a:ea typeface="隶书" pitchFamily="49" charset="-122"/>
              </a:rPr>
              <a:t>“</a:t>
            </a:r>
            <a:r>
              <a:rPr lang="zh-CN" altLang="en-US" sz="3600" b="1" dirty="0">
                <a:solidFill>
                  <a:srgbClr val="000099"/>
                </a:solidFill>
                <a:latin typeface="隶书" pitchFamily="49" charset="-122"/>
                <a:ea typeface="隶书" pitchFamily="49" charset="-122"/>
              </a:rPr>
              <a:t>老旦</a:t>
            </a:r>
            <a:r>
              <a:rPr lang="zh-CN" altLang="en-US" sz="3600" b="1" dirty="0">
                <a:solidFill>
                  <a:srgbClr val="000099"/>
                </a:solidFill>
                <a:latin typeface="Times New Roman"/>
                <a:ea typeface="隶书" pitchFamily="49" charset="-122"/>
              </a:rPr>
              <a:t>”</a:t>
            </a:r>
            <a:r>
              <a:rPr lang="zh-CN" altLang="en-US" sz="3600" b="1" dirty="0">
                <a:solidFill>
                  <a:srgbClr val="000099"/>
                </a:solidFill>
                <a:latin typeface="隶书" pitchFamily="49" charset="-122"/>
                <a:ea typeface="隶书" pitchFamily="49" charset="-122"/>
              </a:rPr>
              <a:t>，并不停地唱着。</a:t>
            </a:r>
          </a:p>
        </p:txBody>
      </p:sp>
      <p:sp>
        <p:nvSpPr>
          <p:cNvPr id="43016" name="Text Box 8"/>
          <p:cNvSpPr txBox="1">
            <a:spLocks noChangeArrowheads="1"/>
          </p:cNvSpPr>
          <p:nvPr/>
        </p:nvSpPr>
        <p:spPr bwMode="auto">
          <a:xfrm>
            <a:off x="1117601" y="4191000"/>
            <a:ext cx="5540299"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200" b="1" dirty="0">
                <a:ea typeface="宋体" pitchFamily="2" charset="-122"/>
              </a:rPr>
              <a:t>（以上是正面表现戏不好看）</a:t>
            </a:r>
          </a:p>
        </p:txBody>
      </p:sp>
      <p:sp>
        <p:nvSpPr>
          <p:cNvPr id="43017" name="Text Box 9"/>
          <p:cNvSpPr txBox="1">
            <a:spLocks noChangeArrowheads="1"/>
          </p:cNvSpPr>
          <p:nvPr/>
        </p:nvSpPr>
        <p:spPr bwMode="auto">
          <a:xfrm>
            <a:off x="-122767" y="4819651"/>
            <a:ext cx="10490372"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200" b="1" dirty="0">
                <a:ea typeface="宋体" pitchFamily="2" charset="-122"/>
              </a:rPr>
              <a:t>        </a:t>
            </a:r>
            <a:r>
              <a:rPr lang="zh-CN" altLang="en-US" sz="3200" b="1" dirty="0">
                <a:ea typeface="宋体" pitchFamily="2" charset="-122"/>
              </a:rPr>
              <a:t>另外，文中写孩子们“喃喃的骂”，“不住的吁</a:t>
            </a:r>
          </a:p>
          <a:p>
            <a:r>
              <a:rPr lang="zh-CN" altLang="en-US" sz="3200" b="1" dirty="0">
                <a:ea typeface="宋体" pitchFamily="2" charset="-122"/>
              </a:rPr>
              <a:t>气”，“打起呵欠”等，这些神态描写，则是从侧面</a:t>
            </a:r>
          </a:p>
          <a:p>
            <a:r>
              <a:rPr lang="zh-CN" altLang="en-US" sz="3200" b="1" dirty="0">
                <a:ea typeface="宋体" pitchFamily="2" charset="-122"/>
              </a:rPr>
              <a:t>表现了戏不好看。</a:t>
            </a:r>
          </a:p>
        </p:txBody>
      </p:sp>
    </p:spTree>
    <p:extLst>
      <p:ext uri="{BB962C8B-B14F-4D97-AF65-F5344CB8AC3E}">
        <p14:creationId xmlns:p14="http://schemas.microsoft.com/office/powerpoint/2010/main" val="13776722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3011"/>
                                        </p:tgtEl>
                                        <p:attrNameLst>
                                          <p:attrName>style.visibility</p:attrName>
                                        </p:attrNameLst>
                                      </p:cBhvr>
                                      <p:to>
                                        <p:strVal val="visible"/>
                                      </p:to>
                                    </p:set>
                                    <p:anim calcmode="lin" valueType="num">
                                      <p:cBhvr>
                                        <p:cTn id="7" dur="500" fill="hold"/>
                                        <p:tgtEl>
                                          <p:spTgt spid="43011"/>
                                        </p:tgtEl>
                                        <p:attrNameLst>
                                          <p:attrName>ppt_w</p:attrName>
                                        </p:attrNameLst>
                                      </p:cBhvr>
                                      <p:tavLst>
                                        <p:tav tm="0">
                                          <p:val>
                                            <p:fltVal val="0"/>
                                          </p:val>
                                        </p:tav>
                                        <p:tav tm="100000">
                                          <p:val>
                                            <p:strVal val="#ppt_w"/>
                                          </p:val>
                                        </p:tav>
                                      </p:tavLst>
                                    </p:anim>
                                    <p:anim calcmode="lin" valueType="num">
                                      <p:cBhvr>
                                        <p:cTn id="8" dur="500" fill="hold"/>
                                        <p:tgtEl>
                                          <p:spTgt spid="43011"/>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3012"/>
                                        </p:tgtEl>
                                        <p:attrNameLst>
                                          <p:attrName>style.visibility</p:attrName>
                                        </p:attrNameLst>
                                      </p:cBhvr>
                                      <p:to>
                                        <p:strVal val="visible"/>
                                      </p:to>
                                    </p:set>
                                    <p:animEffect transition="in" filter="blinds(horizontal)">
                                      <p:cBhvr>
                                        <p:cTn id="13" dur="500"/>
                                        <p:tgtEl>
                                          <p:spTgt spid="43012"/>
                                        </p:tgtEl>
                                      </p:cBhvr>
                                    </p:animEffect>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43014"/>
                                        </p:tgtEl>
                                        <p:attrNameLst>
                                          <p:attrName>style.visibility</p:attrName>
                                        </p:attrNameLst>
                                      </p:cBhvr>
                                      <p:to>
                                        <p:strVal val="visible"/>
                                      </p:to>
                                    </p:set>
                                    <p:animEffect transition="in" filter="blinds(horizontal)">
                                      <p:cBhvr>
                                        <p:cTn id="18" dur="500"/>
                                        <p:tgtEl>
                                          <p:spTgt spid="43014"/>
                                        </p:tgtEl>
                                      </p:cBhvr>
                                    </p:animEffect>
                                  </p:childTnLst>
                                  <p:subTnLst>
                                    <p:audio>
                                      <p:cMediaNode>
                                        <p:cTn display="0" masterRel="sameClick">
                                          <p:stCondLst>
                                            <p:cond evt="begin" delay="0">
                                              <p:tn val="16"/>
                                            </p:cond>
                                          </p:stCondLst>
                                          <p:endCondLst>
                                            <p:cond evt="onStopAudio" delay="0">
                                              <p:tgtEl>
                                                <p:sldTgt/>
                                              </p:tgtEl>
                                            </p:cond>
                                          </p:endCondLst>
                                        </p:cTn>
                                        <p:tgtEl>
                                          <p:sndTgt r:embed="rId3" name="chimes.wav"/>
                                        </p:tgtEl>
                                      </p:cMediaNode>
                                    </p:audio>
                                  </p:sub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43015"/>
                                        </p:tgtEl>
                                        <p:attrNameLst>
                                          <p:attrName>style.visibility</p:attrName>
                                        </p:attrNameLst>
                                      </p:cBhvr>
                                      <p:to>
                                        <p:strVal val="visible"/>
                                      </p:to>
                                    </p:set>
                                    <p:animEffect transition="in" filter="blinds(horizontal)">
                                      <p:cBhvr>
                                        <p:cTn id="23" dur="500"/>
                                        <p:tgtEl>
                                          <p:spTgt spid="43015"/>
                                        </p:tgtEl>
                                      </p:cBhvr>
                                    </p:animEffect>
                                  </p:childTnLst>
                                  <p:subTnLst>
                                    <p:audio>
                                      <p:cMediaNode>
                                        <p:cTn display="0" masterRel="sameClick">
                                          <p:stCondLst>
                                            <p:cond evt="begin" delay="0">
                                              <p:tn val="21"/>
                                            </p:cond>
                                          </p:stCondLst>
                                          <p:endCondLst>
                                            <p:cond evt="onStopAudio" delay="0">
                                              <p:tgtEl>
                                                <p:sldTgt/>
                                              </p:tgtEl>
                                            </p:cond>
                                          </p:endCondLst>
                                        </p:cTn>
                                        <p:tgtEl>
                                          <p:sndTgt r:embed="rId3" name="chimes.wav"/>
                                        </p:tgtEl>
                                      </p:cMediaNode>
                                    </p:audio>
                                  </p:sub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2" fill="hold" grpId="0" nodeType="clickEffect">
                                  <p:stCondLst>
                                    <p:cond delay="0"/>
                                  </p:stCondLst>
                                  <p:iterate type="lt">
                                    <p:tmPct val="100000"/>
                                  </p:iterate>
                                  <p:childTnLst>
                                    <p:set>
                                      <p:cBhvr>
                                        <p:cTn id="27" dur="1" fill="hold">
                                          <p:stCondLst>
                                            <p:cond delay="0"/>
                                          </p:stCondLst>
                                        </p:cTn>
                                        <p:tgtEl>
                                          <p:spTgt spid="43016"/>
                                        </p:tgtEl>
                                        <p:attrNameLst>
                                          <p:attrName>style.visibility</p:attrName>
                                        </p:attrNameLst>
                                      </p:cBhvr>
                                      <p:to>
                                        <p:strVal val="visible"/>
                                      </p:to>
                                    </p:set>
                                    <p:anim calcmode="lin" valueType="num">
                                      <p:cBhvr additive="base">
                                        <p:cTn id="28" dur="75" fill="hold"/>
                                        <p:tgtEl>
                                          <p:spTgt spid="43016"/>
                                        </p:tgtEl>
                                        <p:attrNameLst>
                                          <p:attrName>ppt_x</p:attrName>
                                        </p:attrNameLst>
                                      </p:cBhvr>
                                      <p:tavLst>
                                        <p:tav tm="0">
                                          <p:val>
                                            <p:strVal val="1+#ppt_w/2"/>
                                          </p:val>
                                        </p:tav>
                                        <p:tav tm="100000">
                                          <p:val>
                                            <p:strVal val="#ppt_x"/>
                                          </p:val>
                                        </p:tav>
                                      </p:tavLst>
                                    </p:anim>
                                    <p:anim calcmode="lin" valueType="num">
                                      <p:cBhvr additive="base">
                                        <p:cTn id="29" dur="75" fill="hold"/>
                                        <p:tgtEl>
                                          <p:spTgt spid="4301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6"/>
                                            </p:cond>
                                          </p:stCondLst>
                                          <p:endCondLst>
                                            <p:cond evt="onStopAudio" delay="0">
                                              <p:tgtEl>
                                                <p:sldTgt/>
                                              </p:tgtEl>
                                            </p:cond>
                                          </p:endCondLst>
                                        </p:cTn>
                                        <p:tgtEl>
                                          <p:sndTgt r:embed="rId4" name="type.wav"/>
                                        </p:tgtEl>
                                      </p:cMediaNode>
                                    </p:audio>
                                  </p:subTnLst>
                                </p:cTn>
                              </p:par>
                            </p:childTnLst>
                          </p:cTn>
                        </p:par>
                      </p:childTnLst>
                    </p:cTn>
                  </p:par>
                  <p:par>
                    <p:cTn id="30" fill="hold" nodeType="clickPar">
                      <p:stCondLst>
                        <p:cond delay="indefinite"/>
                      </p:stCondLst>
                      <p:childTnLst>
                        <p:par>
                          <p:cTn id="31" fill="hold" nodeType="withGroup">
                            <p:stCondLst>
                              <p:cond delay="0"/>
                            </p:stCondLst>
                            <p:childTnLst>
                              <p:par>
                                <p:cTn id="32" presetID="23" presetClass="entr" presetSubtype="16" fill="hold" grpId="0" nodeType="clickEffect">
                                  <p:stCondLst>
                                    <p:cond delay="0"/>
                                  </p:stCondLst>
                                  <p:childTnLst>
                                    <p:set>
                                      <p:cBhvr>
                                        <p:cTn id="33" dur="1" fill="hold">
                                          <p:stCondLst>
                                            <p:cond delay="0"/>
                                          </p:stCondLst>
                                        </p:cTn>
                                        <p:tgtEl>
                                          <p:spTgt spid="43017"/>
                                        </p:tgtEl>
                                        <p:attrNameLst>
                                          <p:attrName>style.visibility</p:attrName>
                                        </p:attrNameLst>
                                      </p:cBhvr>
                                      <p:to>
                                        <p:strVal val="visible"/>
                                      </p:to>
                                    </p:set>
                                    <p:anim calcmode="lin" valueType="num">
                                      <p:cBhvr>
                                        <p:cTn id="34" dur="500" fill="hold"/>
                                        <p:tgtEl>
                                          <p:spTgt spid="43017"/>
                                        </p:tgtEl>
                                        <p:attrNameLst>
                                          <p:attrName>ppt_w</p:attrName>
                                        </p:attrNameLst>
                                      </p:cBhvr>
                                      <p:tavLst>
                                        <p:tav tm="0">
                                          <p:val>
                                            <p:fltVal val="0"/>
                                          </p:val>
                                        </p:tav>
                                        <p:tav tm="100000">
                                          <p:val>
                                            <p:strVal val="#ppt_w"/>
                                          </p:val>
                                        </p:tav>
                                      </p:tavLst>
                                    </p:anim>
                                    <p:anim calcmode="lin" valueType="num">
                                      <p:cBhvr>
                                        <p:cTn id="35" dur="500" fill="hold"/>
                                        <p:tgtEl>
                                          <p:spTgt spid="4301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2"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autoUpdateAnimBg="0"/>
      <p:bldP spid="43012" grpId="0" autoUpdateAnimBg="0"/>
      <p:bldP spid="43014" grpId="0" autoUpdateAnimBg="0"/>
      <p:bldP spid="43015" grpId="0" autoUpdateAnimBg="0"/>
      <p:bldP spid="43016" grpId="0" autoUpdateAnimBg="0"/>
      <p:bldP spid="43017"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矩形 1"/>
          <p:cNvSpPr/>
          <p:nvPr/>
        </p:nvSpPr>
        <p:spPr>
          <a:xfrm>
            <a:off x="1003305" y="1220789"/>
            <a:ext cx="9918700" cy="1212640"/>
          </a:xfrm>
          <a:prstGeom prst="rect">
            <a:avLst/>
          </a:prstGeom>
          <a:noFill/>
          <a:ln w="9525">
            <a:noFill/>
          </a:ln>
        </p:spPr>
        <p:txBody>
          <a:bodyPr anchor="t">
            <a:spAutoFit/>
          </a:bodyPr>
          <a:lstStyle/>
          <a:p>
            <a:pPr>
              <a:lnSpc>
                <a:spcPct val="130000"/>
              </a:lnSpc>
            </a:pPr>
            <a:r>
              <a:rPr lang="zh-CN" altLang="en-US" sz="2800" b="1" dirty="0">
                <a:solidFill>
                  <a:srgbClr val="0000FF"/>
                </a:solidFill>
                <a:latin typeface="楷体" panose="02010609060101010101" pitchFamily="49" charset="-122"/>
                <a:ea typeface="楷体" panose="02010609060101010101" pitchFamily="49" charset="-122"/>
              </a:rPr>
              <a:t>    回望戏台在灯火光中，却又如初来未到时候一般，又漂渺得像一座仙山楼阁，满被红霞罩着了。</a:t>
            </a:r>
          </a:p>
        </p:txBody>
      </p:sp>
      <p:sp>
        <p:nvSpPr>
          <p:cNvPr id="39939" name="矩形 2"/>
          <p:cNvSpPr/>
          <p:nvPr/>
        </p:nvSpPr>
        <p:spPr>
          <a:xfrm>
            <a:off x="1003301" y="3022601"/>
            <a:ext cx="5422901" cy="1772793"/>
          </a:xfrm>
          <a:prstGeom prst="rect">
            <a:avLst/>
          </a:prstGeom>
          <a:noFill/>
          <a:ln w="9525">
            <a:noFill/>
          </a:ln>
        </p:spPr>
        <p:txBody>
          <a:bodyPr anchor="t">
            <a:spAutoFit/>
          </a:bodyPr>
          <a:lstStyle/>
          <a:p>
            <a:pPr>
              <a:lnSpc>
                <a:spcPct val="130000"/>
              </a:lnSpc>
              <a:buFont typeface="Arial" panose="020B0604020202020204" pitchFamily="34" charset="0"/>
              <a:buNone/>
            </a:pPr>
            <a:r>
              <a:rPr lang="zh-CN" altLang="en-US" sz="2800" b="1" dirty="0">
                <a:solidFill>
                  <a:srgbClr val="FF0000"/>
                </a:solidFill>
                <a:latin typeface="宋体" panose="02010600030101010101" pitchFamily="2" charset="-122"/>
                <a:ea typeface="宋体" panose="02010600030101010101" pitchFamily="2" charset="-122"/>
              </a:rPr>
              <a:t>    </a:t>
            </a:r>
            <a:r>
              <a:rPr lang="zh-CN" altLang="en-US" sz="2800" b="1" dirty="0" smtClean="0">
                <a:solidFill>
                  <a:srgbClr val="FF0000"/>
                </a:solidFill>
                <a:latin typeface="宋体" panose="02010600030101010101" pitchFamily="2" charset="-122"/>
                <a:ea typeface="宋体" panose="02010600030101010101" pitchFamily="2" charset="-122"/>
              </a:rPr>
              <a:t>既然不好看，为仍然说是仙山楼阁，离开赵庄时留恋与不舍呢？</a:t>
            </a:r>
            <a:endParaRPr lang="zh-CN" altLang="en-US" sz="2800" b="1" dirty="0">
              <a:solidFill>
                <a:srgbClr val="FF0000"/>
              </a:solidFill>
              <a:latin typeface="宋体" panose="02010600030101010101" pitchFamily="2" charset="-122"/>
              <a:ea typeface="宋体" panose="02010600030101010101" pitchFamily="2" charset="-122"/>
            </a:endParaRPr>
          </a:p>
        </p:txBody>
      </p:sp>
      <p:pic>
        <p:nvPicPr>
          <p:cNvPr id="39940" name="Picture 3"/>
          <p:cNvPicPr>
            <a:picLocks noChangeAspect="1"/>
          </p:cNvPicPr>
          <p:nvPr/>
        </p:nvPicPr>
        <p:blipFill>
          <a:blip r:embed="rId2"/>
          <a:stretch>
            <a:fillRect/>
          </a:stretch>
        </p:blipFill>
        <p:spPr>
          <a:xfrm>
            <a:off x="8308622" y="2912533"/>
            <a:ext cx="3024014" cy="2364318"/>
          </a:xfrm>
          <a:prstGeom prst="rect">
            <a:avLst/>
          </a:prstGeom>
          <a:noFill/>
          <a:ln w="9525">
            <a:noFill/>
          </a:ln>
        </p:spPr>
      </p:pic>
    </p:spTree>
    <p:extLst>
      <p:ext uri="{BB962C8B-B14F-4D97-AF65-F5344CB8AC3E}">
        <p14:creationId xmlns:p14="http://schemas.microsoft.com/office/powerpoint/2010/main" val="39084803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5" presetClass="entr" presetSubtype="0" fill="hold" nodeType="clickEffect">
                                  <p:stCondLst>
                                    <p:cond delay="0"/>
                                  </p:stCondLst>
                                  <p:childTnLst>
                                    <p:set>
                                      <p:cBhvr>
                                        <p:cTn id="10" dur="1" fill="hold">
                                          <p:stCondLst>
                                            <p:cond delay="0"/>
                                          </p:stCondLst>
                                        </p:cTn>
                                        <p:tgtEl>
                                          <p:spTgt spid="39940"/>
                                        </p:tgtEl>
                                        <p:attrNameLst>
                                          <p:attrName>style.visibility</p:attrName>
                                        </p:attrNameLst>
                                      </p:cBhvr>
                                      <p:to>
                                        <p:strVal val="visible"/>
                                      </p:to>
                                    </p:set>
                                    <p:animEffect transition="in" filter="fade">
                                      <p:cBhvr>
                                        <p:cTn id="11" dur="2000"/>
                                        <p:tgtEl>
                                          <p:spTgt spid="39940"/>
                                        </p:tgtEl>
                                      </p:cBhvr>
                                    </p:animEffect>
                                    <p:anim calcmode="lin" valueType="num">
                                      <p:cBhvr>
                                        <p:cTn id="12" dur="2000" fill="hold"/>
                                        <p:tgtEl>
                                          <p:spTgt spid="39940"/>
                                        </p:tgtEl>
                                        <p:attrNameLst>
                                          <p:attrName>ppt_w</p:attrName>
                                        </p:attrNameLst>
                                      </p:cBhvr>
                                      <p:tavLst>
                                        <p:tav tm="0" fmla="#ppt_w*sin(2.5*pi*$)">
                                          <p:val>
                                            <p:fltVal val="0"/>
                                          </p:val>
                                        </p:tav>
                                        <p:tav tm="100000">
                                          <p:val>
                                            <p:fltVal val="1"/>
                                          </p:val>
                                        </p:tav>
                                      </p:tavLst>
                                    </p:anim>
                                    <p:anim calcmode="lin" valueType="num">
                                      <p:cBhvr>
                                        <p:cTn id="13" dur="2000" fill="hold"/>
                                        <p:tgtEl>
                                          <p:spTgt spid="3994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6597" y="202763"/>
            <a:ext cx="10464801" cy="1772793"/>
          </a:xfrm>
          <a:prstGeom prst="rect">
            <a:avLst/>
          </a:prstGeom>
        </p:spPr>
        <p:txBody>
          <a:bodyP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j-ea"/>
                <a:ea typeface="+mj-ea"/>
                <a:cs typeface="+mn-cs"/>
                <a:sym typeface="+mn-ea"/>
              </a:rPr>
              <a:t>    在偷吃罗汉豆这一情节中，作者重点描写的是什么？表现了小伙伴们什么样的性格特点</a:t>
            </a:r>
            <a:r>
              <a:rPr kumimoji="0" lang="zh-CN" altLang="en-US" sz="2800" b="1" i="0" u="none" strike="noStrike" kern="1200" cap="none" spc="0" normalizeH="0" baseline="0" noProof="0" dirty="0" smtClean="0">
                <a:ln>
                  <a:noFill/>
                </a:ln>
                <a:solidFill>
                  <a:schemeClr val="tx1"/>
                </a:solidFill>
                <a:effectLst/>
                <a:uLnTx/>
                <a:uFillTx/>
                <a:latin typeface="+mj-ea"/>
                <a:ea typeface="+mj-ea"/>
                <a:cs typeface="+mn-cs"/>
                <a:sym typeface="+mn-ea"/>
              </a:rPr>
              <a:t>？  边读边品，个别角色朗读</a:t>
            </a:r>
            <a:r>
              <a:rPr kumimoji="0" lang="en-US" altLang="zh-CN" sz="2800" b="1" i="0" u="none" strike="noStrike" kern="1200" cap="none" spc="0" normalizeH="0" baseline="0" noProof="0" dirty="0" smtClean="0">
                <a:ln>
                  <a:noFill/>
                </a:ln>
                <a:solidFill>
                  <a:schemeClr val="tx1"/>
                </a:solidFill>
                <a:effectLst/>
                <a:uLnTx/>
                <a:uFillTx/>
                <a:latin typeface="+mj-ea"/>
                <a:ea typeface="+mj-ea"/>
                <a:cs typeface="+mn-cs"/>
                <a:sym typeface="+mn-ea"/>
              </a:rPr>
              <a:t>25-26</a:t>
            </a:r>
            <a:r>
              <a:rPr kumimoji="0" lang="zh-CN" altLang="en-US" sz="2800" b="1" i="0" u="none" strike="noStrike" kern="1200" cap="none" spc="0" normalizeH="0" baseline="0" noProof="0" dirty="0" smtClean="0">
                <a:ln>
                  <a:noFill/>
                </a:ln>
                <a:solidFill>
                  <a:schemeClr val="tx1"/>
                </a:solidFill>
                <a:effectLst/>
                <a:uLnTx/>
                <a:uFillTx/>
                <a:latin typeface="+mj-ea"/>
                <a:ea typeface="+mj-ea"/>
                <a:cs typeface="+mn-cs"/>
                <a:sym typeface="+mn-ea"/>
              </a:rPr>
              <a:t>偷豆两段。</a:t>
            </a:r>
            <a:endParaRPr kumimoji="0" lang="zh-CN" altLang="en-US" sz="2800" b="1" i="0" u="none" strike="noStrike" kern="1200" cap="none" spc="0" normalizeH="0" baseline="0" noProof="0" dirty="0">
              <a:ln>
                <a:noFill/>
              </a:ln>
              <a:solidFill>
                <a:schemeClr val="tx1"/>
              </a:solidFill>
              <a:effectLst/>
              <a:uLnTx/>
              <a:uFillTx/>
              <a:latin typeface="+mj-ea"/>
              <a:ea typeface="+mj-ea"/>
              <a:cs typeface="+mn-cs"/>
              <a:sym typeface="+mn-ea"/>
            </a:endParaRPr>
          </a:p>
        </p:txBody>
      </p:sp>
      <p:pic>
        <p:nvPicPr>
          <p:cNvPr id="45060" name="Picture 2" descr="E:\罗梦\苏七语上\图片\5.jpg"/>
          <p:cNvPicPr>
            <a:picLocks noChangeAspect="1"/>
          </p:cNvPicPr>
          <p:nvPr/>
        </p:nvPicPr>
        <p:blipFill>
          <a:blip r:embed="rId2"/>
          <a:stretch>
            <a:fillRect/>
          </a:stretch>
        </p:blipFill>
        <p:spPr>
          <a:xfrm>
            <a:off x="8692443" y="3036711"/>
            <a:ext cx="2822225" cy="2165528"/>
          </a:xfrm>
          <a:prstGeom prst="rect">
            <a:avLst/>
          </a:prstGeom>
          <a:noFill/>
          <a:ln w="9525">
            <a:noFill/>
          </a:ln>
        </p:spPr>
      </p:pic>
      <p:pic>
        <p:nvPicPr>
          <p:cNvPr id="1025" name="Picture 1" descr="C:\Users\pc\AppData\Roaming\Tencent\Users\1300703625\QQ\WinTemp\RichOle\63V_)[{$DNH@KW@INRCNP67.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557" y="1806223"/>
            <a:ext cx="8113886" cy="2799644"/>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2"/>
          <p:cNvSpPr/>
          <p:nvPr/>
        </p:nvSpPr>
        <p:spPr>
          <a:xfrm>
            <a:off x="488246" y="4361997"/>
            <a:ext cx="8113886" cy="1612749"/>
          </a:xfrm>
          <a:prstGeom prst="rect">
            <a:avLst/>
          </a:prstGeom>
          <a:noFill/>
          <a:ln w="9525">
            <a:noFill/>
          </a:ln>
        </p:spPr>
        <p:txBody>
          <a:bodyPr wrap="square" anchor="t">
            <a:spAutoFit/>
          </a:bodyPr>
          <a:lstStyle/>
          <a:p>
            <a:pPr>
              <a:lnSpc>
                <a:spcPct val="130000"/>
              </a:lnSpc>
              <a:buFont typeface="Arial" panose="020B0604020202020204" pitchFamily="34" charset="0"/>
              <a:buNone/>
            </a:pPr>
            <a:r>
              <a:rPr lang="zh-CN" altLang="en-US" sz="2800" b="1" dirty="0">
                <a:solidFill>
                  <a:srgbClr val="FF0000"/>
                </a:solidFill>
                <a:latin typeface="宋体" panose="02010600030101010101" pitchFamily="2" charset="-122"/>
                <a:ea typeface="宋体" panose="02010600030101010101" pitchFamily="2" charset="-122"/>
              </a:rPr>
              <a:t>    </a:t>
            </a:r>
            <a:r>
              <a:rPr lang="zh-CN" altLang="en-US" sz="2400" b="1" dirty="0">
                <a:solidFill>
                  <a:srgbClr val="FF0000"/>
                </a:solidFill>
                <a:latin typeface="宋体" panose="02010600030101010101" pitchFamily="2" charset="-122"/>
                <a:ea typeface="宋体" panose="02010600030101010101" pitchFamily="2" charset="-122"/>
              </a:rPr>
              <a:t>作者重点描写的是“偷”豆，通过对小伙伴们“摸”</a:t>
            </a:r>
            <a:endParaRPr lang="en-US" altLang="zh-CN" sz="2400" b="1" dirty="0">
              <a:solidFill>
                <a:srgbClr val="FF0000"/>
              </a:solidFill>
              <a:latin typeface="宋体" panose="02010600030101010101" pitchFamily="2" charset="-122"/>
              <a:ea typeface="宋体" panose="02010600030101010101" pitchFamily="2" charset="-122"/>
            </a:endParaRPr>
          </a:p>
          <a:p>
            <a:pPr>
              <a:lnSpc>
                <a:spcPct val="130000"/>
              </a:lnSpc>
              <a:buFont typeface="Arial" panose="020B0604020202020204" pitchFamily="34" charset="0"/>
              <a:buNone/>
            </a:pPr>
            <a:r>
              <a:rPr lang="zh-CN" altLang="en-US" sz="2400" b="1" dirty="0">
                <a:solidFill>
                  <a:srgbClr val="FF0000"/>
                </a:solidFill>
                <a:latin typeface="宋体" panose="02010600030101010101" pitchFamily="2" charset="-122"/>
                <a:ea typeface="宋体" panose="02010600030101010101" pitchFamily="2" charset="-122"/>
              </a:rPr>
              <a:t>“摘”“抛”“剥”“吃”等几个细节的描写，表现了他们各自不同的特点。</a:t>
            </a:r>
          </a:p>
        </p:txBody>
      </p:sp>
    </p:spTree>
    <p:extLst>
      <p:ext uri="{BB962C8B-B14F-4D97-AF65-F5344CB8AC3E}">
        <p14:creationId xmlns:p14="http://schemas.microsoft.com/office/powerpoint/2010/main" val="1609128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5060"/>
                                        </p:tgtEl>
                                        <p:attrNameLst>
                                          <p:attrName>style.visibility</p:attrName>
                                        </p:attrNameLst>
                                      </p:cBhvr>
                                      <p:to>
                                        <p:strVal val="visible"/>
                                      </p:to>
                                    </p:set>
                                    <p:animEffect transition="in" filter="wipe(down)">
                                      <p:cBhvr>
                                        <p:cTn id="7" dur="500"/>
                                        <p:tgtEl>
                                          <p:spTgt spid="4506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by="(-#ppt_w*2)" calcmode="lin" valueType="num">
                                      <p:cBhvr rctx="PPT">
                                        <p:cTn id="12" dur="500" autoRev="1" fill="hold">
                                          <p:stCondLst>
                                            <p:cond delay="0"/>
                                          </p:stCondLst>
                                        </p:cTn>
                                        <p:tgtEl>
                                          <p:spTgt spid="6"/>
                                        </p:tgtEl>
                                        <p:attrNameLst>
                                          <p:attrName>ppt_w</p:attrName>
                                        </p:attrNameLst>
                                      </p:cBhvr>
                                    </p:anim>
                                    <p:anim by="(#ppt_w*0.50)" calcmode="lin" valueType="num">
                                      <p:cBhvr>
                                        <p:cTn id="13" dur="500" decel="50000" autoRev="1" fill="hold">
                                          <p:stCondLst>
                                            <p:cond delay="0"/>
                                          </p:stCondLst>
                                        </p:cTn>
                                        <p:tgtEl>
                                          <p:spTgt spid="6"/>
                                        </p:tgtEl>
                                        <p:attrNameLst>
                                          <p:attrName>ppt_x</p:attrName>
                                        </p:attrNameLst>
                                      </p:cBhvr>
                                    </p:anim>
                                    <p:anim from="(-#ppt_h/2)" to="(#ppt_y)" calcmode="lin" valueType="num">
                                      <p:cBhvr>
                                        <p:cTn id="14" dur="1000" fill="hold">
                                          <p:stCondLst>
                                            <p:cond delay="0"/>
                                          </p:stCondLst>
                                        </p:cTn>
                                        <p:tgtEl>
                                          <p:spTgt spid="6"/>
                                        </p:tgtEl>
                                        <p:attrNameLst>
                                          <p:attrName>ppt_y</p:attrName>
                                        </p:attrNameLst>
                                      </p:cBhvr>
                                    </p:anim>
                                    <p:animRot by="21600000">
                                      <p:cBhvr>
                                        <p:cTn id="15"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rrowheads="1"/>
          </p:cNvSpPr>
          <p:nvPr/>
        </p:nvSpPr>
        <p:spPr bwMode="auto">
          <a:xfrm>
            <a:off x="0" y="1371600"/>
            <a:ext cx="12192000" cy="39703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3600" b="1" dirty="0">
                <a:solidFill>
                  <a:srgbClr val="006600"/>
                </a:solidFill>
                <a:latin typeface="Times New Roman"/>
                <a:ea typeface="隶书" pitchFamily="49" charset="-122"/>
              </a:rPr>
              <a:t>   </a:t>
            </a:r>
            <a:r>
              <a:rPr lang="en-US" altLang="zh-CN" sz="3600" b="1" dirty="0">
                <a:solidFill>
                  <a:srgbClr val="006600"/>
                </a:solidFill>
                <a:latin typeface="隶书" pitchFamily="49" charset="-122"/>
                <a:ea typeface="隶书" pitchFamily="49" charset="-122"/>
              </a:rPr>
              <a:t>  </a:t>
            </a:r>
            <a:r>
              <a:rPr lang="zh-CN" altLang="en-US" sz="3600" b="1" dirty="0">
                <a:solidFill>
                  <a:srgbClr val="006600"/>
                </a:solidFill>
                <a:latin typeface="隶书" pitchFamily="49" charset="-122"/>
                <a:ea typeface="隶书" pitchFamily="49" charset="-122"/>
              </a:rPr>
              <a:t>这里，作者重点描写的是</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偷</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豆，通过对孩子们</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摸</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摘</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煮</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吃</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等几个</a:t>
            </a:r>
            <a:r>
              <a:rPr lang="zh-CN" altLang="en-US" sz="3600" b="1" dirty="0">
                <a:solidFill>
                  <a:srgbClr val="FF0000"/>
                </a:solidFill>
                <a:latin typeface="隶书" pitchFamily="49" charset="-122"/>
                <a:ea typeface="隶书" pitchFamily="49" charset="-122"/>
              </a:rPr>
              <a:t>细节的描写</a:t>
            </a:r>
            <a:r>
              <a:rPr lang="zh-CN" altLang="en-US" sz="3600" b="1" dirty="0">
                <a:solidFill>
                  <a:srgbClr val="006600"/>
                </a:solidFill>
                <a:latin typeface="隶书" pitchFamily="49" charset="-122"/>
                <a:ea typeface="隶书" pitchFamily="49" charset="-122"/>
              </a:rPr>
              <a:t>，</a:t>
            </a:r>
            <a:r>
              <a:rPr lang="zh-CN" altLang="en-US" sz="3600" b="1" dirty="0">
                <a:solidFill>
                  <a:srgbClr val="000099"/>
                </a:solidFill>
                <a:latin typeface="隶书" pitchFamily="49" charset="-122"/>
                <a:ea typeface="隶书" pitchFamily="49" charset="-122"/>
              </a:rPr>
              <a:t>表现了他们各自不同的性格和优秀品质。</a:t>
            </a:r>
            <a:r>
              <a:rPr lang="zh-CN" altLang="en-US" sz="3600" b="1" dirty="0">
                <a:solidFill>
                  <a:srgbClr val="006600"/>
                </a:solidFill>
                <a:latin typeface="隶书" pitchFamily="49" charset="-122"/>
                <a:ea typeface="隶书" pitchFamily="49" charset="-122"/>
              </a:rPr>
              <a:t>阿发在地里</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往来的换了一回</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的独特</a:t>
            </a:r>
            <a:r>
              <a:rPr lang="zh-CN" altLang="en-US" sz="3600" b="1" dirty="0">
                <a:solidFill>
                  <a:srgbClr val="FF0000"/>
                </a:solidFill>
                <a:latin typeface="隶书" pitchFamily="49" charset="-122"/>
                <a:ea typeface="隶书" pitchFamily="49" charset="-122"/>
              </a:rPr>
              <a:t>动作</a:t>
            </a:r>
            <a:r>
              <a:rPr lang="zh-CN" altLang="en-US" sz="3600" b="1" dirty="0">
                <a:solidFill>
                  <a:srgbClr val="006600"/>
                </a:solidFill>
                <a:latin typeface="隶书" pitchFamily="49" charset="-122"/>
                <a:ea typeface="隶书" pitchFamily="49" charset="-122"/>
              </a:rPr>
              <a:t>和</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偷我们的罢，我们的大得多呢</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的个性化的</a:t>
            </a:r>
            <a:r>
              <a:rPr lang="zh-CN" altLang="en-US" sz="3600" b="1" dirty="0">
                <a:solidFill>
                  <a:srgbClr val="FF0000"/>
                </a:solidFill>
                <a:latin typeface="隶书" pitchFamily="49" charset="-122"/>
                <a:ea typeface="隶书" pitchFamily="49" charset="-122"/>
              </a:rPr>
              <a:t>语言</a:t>
            </a:r>
            <a:r>
              <a:rPr lang="zh-CN" altLang="en-US" sz="3600" b="1" dirty="0">
                <a:solidFill>
                  <a:srgbClr val="006600"/>
                </a:solidFill>
                <a:latin typeface="隶书" pitchFamily="49" charset="-122"/>
                <a:ea typeface="隶书" pitchFamily="49" charset="-122"/>
              </a:rPr>
              <a:t>，</a:t>
            </a:r>
            <a:r>
              <a:rPr lang="zh-CN" altLang="en-US" sz="3600" b="1" dirty="0">
                <a:solidFill>
                  <a:srgbClr val="000099"/>
                </a:solidFill>
                <a:latin typeface="隶书" pitchFamily="49" charset="-122"/>
                <a:ea typeface="隶书" pitchFamily="49" charset="-122"/>
              </a:rPr>
              <a:t>充分表现了他热情好客，淳朴善良、天真活泼的性格特征。</a:t>
            </a:r>
            <a:r>
              <a:rPr lang="zh-CN" altLang="en-US" sz="3600" b="1" dirty="0">
                <a:solidFill>
                  <a:srgbClr val="006600"/>
                </a:solidFill>
                <a:latin typeface="隶书" pitchFamily="49" charset="-122"/>
                <a:ea typeface="隶书" pitchFamily="49" charset="-122"/>
              </a:rPr>
              <a:t>通过对</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偷豆</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和用八公公船上的</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盐和柴</a:t>
            </a:r>
            <a:r>
              <a:rPr lang="zh-CN" altLang="en-US" sz="3600" b="1" dirty="0">
                <a:solidFill>
                  <a:srgbClr val="006600"/>
                </a:solidFill>
                <a:latin typeface="Times New Roman"/>
                <a:ea typeface="隶书" pitchFamily="49" charset="-122"/>
              </a:rPr>
              <a:t>”</a:t>
            </a:r>
            <a:r>
              <a:rPr lang="zh-CN" altLang="en-US" sz="3600" b="1" dirty="0">
                <a:solidFill>
                  <a:srgbClr val="006600"/>
                </a:solidFill>
                <a:latin typeface="隶书" pitchFamily="49" charset="-122"/>
                <a:ea typeface="隶书" pitchFamily="49" charset="-122"/>
              </a:rPr>
              <a:t>的处理，</a:t>
            </a:r>
            <a:r>
              <a:rPr lang="zh-CN" altLang="en-US" sz="3600" b="1" dirty="0">
                <a:solidFill>
                  <a:srgbClr val="000099"/>
                </a:solidFill>
                <a:latin typeface="隶书" pitchFamily="49" charset="-122"/>
                <a:ea typeface="隶书" pitchFamily="49" charset="-122"/>
              </a:rPr>
              <a:t>表现了双喜的聪明、果断、正直的性格特征。</a:t>
            </a:r>
          </a:p>
        </p:txBody>
      </p:sp>
      <p:sp>
        <p:nvSpPr>
          <p:cNvPr id="30723" name="Text Box 3"/>
          <p:cNvSpPr txBox="1">
            <a:spLocks noChangeArrowheads="1"/>
          </p:cNvSpPr>
          <p:nvPr/>
        </p:nvSpPr>
        <p:spPr bwMode="auto">
          <a:xfrm>
            <a:off x="-122767" y="-36513"/>
            <a:ext cx="8932253" cy="132343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000" b="1">
                <a:solidFill>
                  <a:srgbClr val="FF0000"/>
                </a:solidFill>
                <a:latin typeface="隶书" pitchFamily="49" charset="-122"/>
                <a:ea typeface="隶书" pitchFamily="49" charset="-122"/>
              </a:rPr>
              <a:t>在偷吃罗汉豆这一情节中，作者重点描</a:t>
            </a:r>
          </a:p>
          <a:p>
            <a:r>
              <a:rPr lang="zh-CN" altLang="en-US" sz="4000" b="1">
                <a:solidFill>
                  <a:srgbClr val="FF0000"/>
                </a:solidFill>
                <a:latin typeface="隶书" pitchFamily="49" charset="-122"/>
                <a:ea typeface="隶书" pitchFamily="49" charset="-122"/>
              </a:rPr>
              <a:t>写的是什么？</a:t>
            </a:r>
          </a:p>
        </p:txBody>
      </p:sp>
    </p:spTree>
    <p:extLst>
      <p:ext uri="{BB962C8B-B14F-4D97-AF65-F5344CB8AC3E}">
        <p14:creationId xmlns:p14="http://schemas.microsoft.com/office/powerpoint/2010/main" val="37615397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p:cTn id="7" dur="500" fill="hold"/>
                                        <p:tgtEl>
                                          <p:spTgt spid="30722"/>
                                        </p:tgtEl>
                                        <p:attrNameLst>
                                          <p:attrName>ppt_w</p:attrName>
                                        </p:attrNameLst>
                                      </p:cBhvr>
                                      <p:tavLst>
                                        <p:tav tm="0">
                                          <p:val>
                                            <p:fltVal val="0"/>
                                          </p:val>
                                        </p:tav>
                                        <p:tav tm="100000">
                                          <p:val>
                                            <p:strVal val="#ppt_w"/>
                                          </p:val>
                                        </p:tav>
                                      </p:tavLst>
                                    </p:anim>
                                    <p:anim calcmode="lin" valueType="num">
                                      <p:cBhvr>
                                        <p:cTn id="8" dur="500" fill="hold"/>
                                        <p:tgtEl>
                                          <p:spTgt spid="3072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BJ_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76803" name="Text Box 3"/>
          <p:cNvSpPr txBox="1">
            <a:spLocks noChangeArrowheads="1"/>
          </p:cNvSpPr>
          <p:nvPr/>
        </p:nvSpPr>
        <p:spPr bwMode="auto">
          <a:xfrm>
            <a:off x="1117600" y="685800"/>
            <a:ext cx="440266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4400">
                <a:ea typeface="华文行楷" pitchFamily="2" charset="-122"/>
              </a:rPr>
              <a:t>人物形象</a:t>
            </a:r>
          </a:p>
        </p:txBody>
      </p:sp>
      <p:sp>
        <p:nvSpPr>
          <p:cNvPr id="76804" name="Text Box 4"/>
          <p:cNvSpPr txBox="1">
            <a:spLocks noChangeArrowheads="1"/>
          </p:cNvSpPr>
          <p:nvPr/>
        </p:nvSpPr>
        <p:spPr bwMode="auto">
          <a:xfrm>
            <a:off x="1828801" y="1447800"/>
            <a:ext cx="10028767" cy="2800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a:ea typeface="宋体" pitchFamily="2" charset="-122"/>
              </a:rPr>
              <a:t>小说中描写了那些人物？他们各有什么特点？运用“我喜欢文中的</a:t>
            </a:r>
            <a:r>
              <a:rPr lang="en-US" altLang="zh-CN" sz="3200">
                <a:latin typeface="宋体" pitchFamily="2" charset="-122"/>
                <a:ea typeface="宋体" pitchFamily="2" charset="-122"/>
              </a:rPr>
              <a:t>____________</a:t>
            </a:r>
            <a:r>
              <a:rPr lang="en-US" altLang="zh-CN" sz="3200">
                <a:ea typeface="宋体" pitchFamily="2" charset="-122"/>
              </a:rPr>
              <a:t> </a:t>
            </a:r>
            <a:r>
              <a:rPr lang="zh-CN" altLang="en-US" sz="3200">
                <a:ea typeface="宋体" pitchFamily="2" charset="-122"/>
              </a:rPr>
              <a:t>（人物），因为</a:t>
            </a:r>
            <a:r>
              <a:rPr lang="en-US" altLang="zh-CN" sz="3200">
                <a:latin typeface="宋体" pitchFamily="2" charset="-122"/>
                <a:ea typeface="宋体" pitchFamily="2" charset="-122"/>
              </a:rPr>
              <a:t>_____</a:t>
            </a:r>
            <a:r>
              <a:rPr lang="en-US" altLang="zh-CN" sz="3200">
                <a:ea typeface="宋体" pitchFamily="2" charset="-122"/>
              </a:rPr>
              <a:t> </a:t>
            </a:r>
            <a:r>
              <a:rPr lang="en-US" altLang="zh-CN" sz="3200">
                <a:latin typeface="宋体" pitchFamily="2" charset="-122"/>
                <a:ea typeface="宋体" pitchFamily="2" charset="-122"/>
              </a:rPr>
              <a:t>____</a:t>
            </a:r>
            <a:r>
              <a:rPr lang="en-US" altLang="zh-CN" sz="3200" b="1">
                <a:latin typeface="宋体" pitchFamily="2" charset="-122"/>
                <a:ea typeface="宋体" pitchFamily="2" charset="-122"/>
              </a:rPr>
              <a:t> </a:t>
            </a:r>
            <a:r>
              <a:rPr lang="zh-CN" altLang="en-US" sz="3200">
                <a:ea typeface="宋体" pitchFamily="2" charset="-122"/>
              </a:rPr>
              <a:t>（评价其性格、品质），比如</a:t>
            </a:r>
            <a:r>
              <a:rPr lang="en-US" altLang="zh-CN" sz="3200">
                <a:latin typeface="宋体" pitchFamily="2" charset="-122"/>
                <a:ea typeface="宋体" pitchFamily="2" charset="-122"/>
              </a:rPr>
              <a:t>____________</a:t>
            </a:r>
            <a:r>
              <a:rPr lang="en-US" altLang="zh-CN" sz="3200">
                <a:latin typeface="宋体" pitchFamily="2" charset="-122"/>
                <a:ea typeface="宋体" pitchFamily="2" charset="-122"/>
                <a:cs typeface="Times New Roman" pitchFamily="18" charset="0"/>
              </a:rPr>
              <a:t>__</a:t>
            </a:r>
            <a:r>
              <a:rPr lang="en-US" altLang="zh-CN" sz="3200">
                <a:latin typeface="宋体" pitchFamily="2" charset="-122"/>
                <a:ea typeface="宋体" pitchFamily="2" charset="-122"/>
              </a:rPr>
              <a:t> </a:t>
            </a:r>
            <a:r>
              <a:rPr lang="en-US" altLang="zh-CN" sz="3200">
                <a:ea typeface="宋体" pitchFamily="2" charset="-122"/>
              </a:rPr>
              <a:t> </a:t>
            </a:r>
            <a:r>
              <a:rPr lang="zh-CN" altLang="en-US" sz="3200">
                <a:ea typeface="宋体" pitchFamily="2" charset="-122"/>
              </a:rPr>
              <a:t>（举人物表现）”的句式，用简单生动的语言勾勒人物形象。</a:t>
            </a:r>
          </a:p>
          <a:p>
            <a:pPr>
              <a:spcBef>
                <a:spcPct val="50000"/>
              </a:spcBef>
            </a:pPr>
            <a:endParaRPr lang="en-US" altLang="zh-CN" sz="3200">
              <a:ea typeface="宋体" pitchFamily="2" charset="-122"/>
            </a:endParaRPr>
          </a:p>
        </p:txBody>
      </p:sp>
    </p:spTree>
    <p:extLst>
      <p:ext uri="{BB962C8B-B14F-4D97-AF65-F5344CB8AC3E}">
        <p14:creationId xmlns:p14="http://schemas.microsoft.com/office/powerpoint/2010/main" val="3717181232"/>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p14="http://schemas.microsoft.com/office/powerpoint/2010/main" xmlns:p15="http://schemas.microsoft.com/office/powerpoint/2012/main" xmlns:a16="http://schemas.microsoft.com/office/drawing/2014/main" id="{C62966C3-8D49-4D51-86B5-3709F4DF219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843387">
            <a:off x="10136721" y="5625714"/>
            <a:ext cx="2811239" cy="2007704"/>
          </a:xfrm>
          <a:prstGeom prst="rect">
            <a:avLst/>
          </a:prstGeom>
        </p:spPr>
      </p:pic>
      <p:pic>
        <p:nvPicPr>
          <p:cNvPr id="21" name="图片 20">
            <a:extLst>
              <a:ext uri="{FF2B5EF4-FFF2-40B4-BE49-F238E27FC236}">
                <a16:creationId xmlns="" xmlns:p14="http://schemas.microsoft.com/office/powerpoint/2010/main" xmlns:p15="http://schemas.microsoft.com/office/powerpoint/2012/main" xmlns:a16="http://schemas.microsoft.com/office/drawing/2014/main" id="{972684B1-2989-4B9E-A66C-21A3CB4E1BA9}"/>
              </a:ext>
            </a:extLst>
          </p:cNvPr>
          <p:cNvPicPr>
            <a:picLocks noChangeAspect="1"/>
          </p:cNvPicPr>
          <p:nvPr/>
        </p:nvPicPr>
        <p:blipFill>
          <a:blip r:embed="rId6" cstate="print">
            <a:extLst>
              <a:ext uri="{28A0092B-C50C-407E-A947-70E740481C1C}">
                <a14:useLocalDpi xmlns:a14="http://schemas.microsoft.com/office/drawing/2010/main" val="0"/>
              </a:ext>
            </a:extLst>
          </a:blip>
          <a:srcRect l="21106" t="22075" r="22134" b="22076"/>
          <a:stretch>
            <a:fillRect/>
          </a:stretch>
        </p:blipFill>
        <p:spPr>
          <a:xfrm>
            <a:off x="-456970" y="-304800"/>
            <a:ext cx="2168770" cy="1524000"/>
          </a:xfrm>
          <a:prstGeom prst="rect">
            <a:avLst/>
          </a:prstGeom>
        </p:spPr>
      </p:pic>
      <p:pic>
        <p:nvPicPr>
          <p:cNvPr id="33" name="图片 32">
            <a:extLst>
              <a:ext uri="{FF2B5EF4-FFF2-40B4-BE49-F238E27FC236}">
                <a16:creationId xmlns="" xmlns:p14="http://schemas.microsoft.com/office/powerpoint/2010/main" xmlns:p15="http://schemas.microsoft.com/office/powerpoint/2012/main" xmlns:a16="http://schemas.microsoft.com/office/drawing/2014/main" id="{755B48CE-AF46-43EA-BB73-562588054D7B}"/>
              </a:ext>
            </a:extLst>
          </p:cNvPr>
          <p:cNvPicPr>
            <a:picLocks noChangeAspect="1"/>
          </p:cNvPicPr>
          <p:nvPr/>
        </p:nvPicPr>
        <p:blipFill>
          <a:blip r:embed="rId7">
            <a:extLst>
              <a:ext uri="{28A0092B-C50C-407E-A947-70E740481C1C}">
                <a14:useLocalDpi xmlns:a14="http://schemas.microsoft.com/office/drawing/2010/main" val="0"/>
              </a:ext>
            </a:extLst>
          </a:blip>
          <a:srcRect l="95625" t="32220" b="51297"/>
          <a:stretch>
            <a:fillRect/>
          </a:stretch>
        </p:blipFill>
        <p:spPr>
          <a:xfrm>
            <a:off x="11658600" y="2209799"/>
            <a:ext cx="533400" cy="1130301"/>
          </a:xfrm>
          <a:prstGeom prst="rect">
            <a:avLst/>
          </a:prstGeom>
        </p:spPr>
      </p:pic>
      <p:sp>
        <p:nvSpPr>
          <p:cNvPr id="37" name="矩形 36">
            <a:extLst>
              <a:ext uri="{FF2B5EF4-FFF2-40B4-BE49-F238E27FC236}">
                <a16:creationId xmlns="" xmlns:p14="http://schemas.microsoft.com/office/powerpoint/2010/main" xmlns:p15="http://schemas.microsoft.com/office/powerpoint/2012/main" xmlns:a16="http://schemas.microsoft.com/office/drawing/2014/main" id="{D7441828-BB56-4C74-958E-2040CF0FBBEE}"/>
              </a:ext>
            </a:extLst>
          </p:cNvPr>
          <p:cNvSpPr/>
          <p:nvPr/>
        </p:nvSpPr>
        <p:spPr>
          <a:xfrm>
            <a:off x="731838" y="657225"/>
            <a:ext cx="10728325" cy="5543550"/>
          </a:xfrm>
          <a:prstGeom prst="rect">
            <a:avLst/>
          </a:prstGeom>
          <a:noFill/>
          <a:ln w="2222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p14="http://schemas.microsoft.com/office/powerpoint/2010/main" xmlns:p15="http://schemas.microsoft.com/office/powerpoint/2012/main" xmlns:a16="http://schemas.microsoft.com/office/drawing/2014/main" id="{93A3D360-A2DA-49E4-A251-064E1F42159B}"/>
              </a:ext>
            </a:extLst>
          </p:cNvPr>
          <p:cNvSpPr/>
          <p:nvPr/>
        </p:nvSpPr>
        <p:spPr>
          <a:xfrm>
            <a:off x="947738" y="836613"/>
            <a:ext cx="10297707" cy="5184775"/>
          </a:xfrm>
          <a:prstGeom prst="rect">
            <a:avLst/>
          </a:prstGeom>
          <a:noFill/>
          <a:ln w="53975">
            <a:solidFill>
              <a:srgbClr val="FF8196">
                <a:alpha val="6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 xmlns:p14="http://schemas.microsoft.com/office/powerpoint/2010/main" xmlns:p15="http://schemas.microsoft.com/office/powerpoint/2012/main" xmlns:a16="http://schemas.microsoft.com/office/drawing/2014/main" id="{81FAF747-08F9-4864-A9CF-42C1065EEF15}"/>
              </a:ext>
            </a:extLst>
          </p:cNvPr>
          <p:cNvSpPr txBox="1"/>
          <p:nvPr/>
        </p:nvSpPr>
        <p:spPr>
          <a:xfrm>
            <a:off x="5434362" y="257115"/>
            <a:ext cx="2646117" cy="400110"/>
          </a:xfrm>
          <a:prstGeom prst="rect">
            <a:avLst/>
          </a:prstGeom>
          <a:noFill/>
        </p:spPr>
        <p:txBody>
          <a:bodyPr vert="horz" wrap="square" rtlCol="0">
            <a:spAutoFit/>
          </a:bodyPr>
          <a:lstStyle/>
          <a:p>
            <a:r>
              <a:rPr lang="en-US" altLang="zh-CN" sz="2000" dirty="0" smtClean="0">
                <a:solidFill>
                  <a:schemeClr val="accent6"/>
                </a:solidFill>
                <a:latin typeface="微软雅黑" panose="020B0503020204020204" pitchFamily="34" charset="-122"/>
                <a:ea typeface="微软雅黑" panose="020B0503020204020204" pitchFamily="34" charset="-122"/>
              </a:rPr>
              <a:t>01   </a:t>
            </a:r>
            <a:r>
              <a:rPr lang="zh-CN" altLang="en-US" sz="2000" dirty="0" smtClean="0">
                <a:solidFill>
                  <a:schemeClr val="accent6"/>
                </a:solidFill>
                <a:latin typeface="微软雅黑" panose="020B0503020204020204" pitchFamily="34" charset="-122"/>
                <a:ea typeface="微软雅黑" panose="020B0503020204020204" pitchFamily="34" charset="-122"/>
              </a:rPr>
              <a:t>看前波折</a:t>
            </a:r>
            <a:r>
              <a:rPr lang="en-US" altLang="zh-CN" sz="2000" dirty="0" smtClean="0">
                <a:solidFill>
                  <a:schemeClr val="accent6"/>
                </a:solidFill>
                <a:latin typeface="微软雅黑" panose="020B0503020204020204" pitchFamily="34" charset="-122"/>
                <a:ea typeface="微软雅黑" panose="020B0503020204020204" pitchFamily="34" charset="-122"/>
              </a:rPr>
              <a:t>4-9</a:t>
            </a:r>
            <a:endParaRPr lang="zh-CN" altLang="en-US" sz="2000" dirty="0">
              <a:solidFill>
                <a:schemeClr val="accent6"/>
              </a:solidFill>
              <a:latin typeface="微软雅黑" panose="020B0503020204020204" pitchFamily="34" charset="-122"/>
              <a:ea typeface="微软雅黑" panose="020B0503020204020204" pitchFamily="34" charset="-122"/>
            </a:endParaRPr>
          </a:p>
        </p:txBody>
      </p:sp>
      <p:sp>
        <p:nvSpPr>
          <p:cNvPr id="17" name="WordArt 3"/>
          <p:cNvSpPr>
            <a:spLocks noChangeArrowheads="1" noChangeShapeType="1" noTextEdit="1"/>
          </p:cNvSpPr>
          <p:nvPr/>
        </p:nvSpPr>
        <p:spPr bwMode="auto">
          <a:xfrm>
            <a:off x="2029169" y="889277"/>
            <a:ext cx="7477125" cy="400050"/>
          </a:xfrm>
          <a:prstGeom prst="rect">
            <a:avLst/>
          </a:prstGeom>
        </p:spPr>
        <p:txBody>
          <a:bodyPr wrap="none" fromWordArt="1">
            <a:prstTxWarp prst="textPlain">
              <a:avLst>
                <a:gd name="adj" fmla="val 50000"/>
              </a:avLst>
            </a:prstTxWarp>
          </a:bodyPr>
          <a:lstStyle/>
          <a:p>
            <a:pPr algn="ctr"/>
            <a:r>
              <a:rPr lang="zh-CN" altLang="en-US" sz="3600" b="1" kern="10" dirty="0">
                <a:ln w="12700">
                  <a:solidFill>
                    <a:srgbClr val="FF9900"/>
                  </a:solidFill>
                  <a:round/>
                  <a:headEnd/>
                  <a:tailEnd/>
                </a:ln>
                <a:effectLst>
                  <a:outerShdw dist="45791" dir="2021404" algn="ctr" rotWithShape="0">
                    <a:srgbClr val="9999FF"/>
                  </a:outerShdw>
                </a:effectLst>
                <a:latin typeface="文鼎粗圆"/>
              </a:rPr>
              <a:t>“我”看不成戏时的心情是怎样的？</a:t>
            </a:r>
          </a:p>
        </p:txBody>
      </p:sp>
      <p:pic>
        <p:nvPicPr>
          <p:cNvPr id="1025" name="Picture 1" descr="C:\Users\pc\AppData\Roaming\Tencent\Users\1300703625\QQ\WinTemp\RichOle\OU2K`9G(EGI6`7`ZSMBQGJ8.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00537" y="1393013"/>
            <a:ext cx="4811692" cy="462837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pc\AppData\Roaming\Tencent\Users\1300703625\QQ\WinTemp\RichOle\RP]`I@}KBN3DKDJL9(61JYY.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31352" y="1659294"/>
            <a:ext cx="4702215" cy="1470737"/>
          </a:xfrm>
          <a:prstGeom prst="rect">
            <a:avLst/>
          </a:prstGeom>
          <a:noFill/>
          <a:extLst>
            <a:ext uri="{909E8E84-426E-40DD-AFC4-6F175D3DCCD1}">
              <a14:hiddenFill xmlns:a14="http://schemas.microsoft.com/office/drawing/2010/main">
                <a:solidFill>
                  <a:srgbClr val="FFFFFF"/>
                </a:solidFill>
              </a14:hiddenFill>
            </a:ext>
          </a:extLst>
        </p:spPr>
      </p:pic>
      <p:sp>
        <p:nvSpPr>
          <p:cNvPr id="22" name="Text Box 4"/>
          <p:cNvSpPr txBox="1">
            <a:spLocks noChangeArrowheads="1"/>
          </p:cNvSpPr>
          <p:nvPr/>
        </p:nvSpPr>
        <p:spPr bwMode="auto">
          <a:xfrm>
            <a:off x="6442180" y="3146385"/>
            <a:ext cx="1143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dirty="0">
                <a:solidFill>
                  <a:srgbClr val="FF0000"/>
                </a:solidFill>
                <a:ea typeface="文鼎粗圆" pitchFamily="49" charset="-122"/>
              </a:rPr>
              <a:t>盼望</a:t>
            </a:r>
          </a:p>
        </p:txBody>
      </p:sp>
      <p:sp>
        <p:nvSpPr>
          <p:cNvPr id="23" name="Text Box 6"/>
          <p:cNvSpPr txBox="1">
            <a:spLocks noChangeArrowheads="1"/>
          </p:cNvSpPr>
          <p:nvPr/>
        </p:nvSpPr>
        <p:spPr bwMode="auto">
          <a:xfrm>
            <a:off x="7778316" y="3132881"/>
            <a:ext cx="10668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dirty="0">
                <a:solidFill>
                  <a:srgbClr val="FF0000"/>
                </a:solidFill>
                <a:ea typeface="文鼎粗圆" pitchFamily="49" charset="-122"/>
              </a:rPr>
              <a:t>焦急</a:t>
            </a:r>
          </a:p>
        </p:txBody>
      </p:sp>
      <p:sp>
        <p:nvSpPr>
          <p:cNvPr id="24" name="Text Box 8"/>
          <p:cNvSpPr txBox="1">
            <a:spLocks noChangeArrowheads="1"/>
          </p:cNvSpPr>
          <p:nvPr/>
        </p:nvSpPr>
        <p:spPr bwMode="auto">
          <a:xfrm>
            <a:off x="8754347" y="3770806"/>
            <a:ext cx="10668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dirty="0">
                <a:solidFill>
                  <a:srgbClr val="FF0000"/>
                </a:solidFill>
                <a:ea typeface="文鼎粗圆" pitchFamily="49" charset="-122"/>
              </a:rPr>
              <a:t>高兴</a:t>
            </a:r>
          </a:p>
        </p:txBody>
      </p:sp>
      <p:sp>
        <p:nvSpPr>
          <p:cNvPr id="25" name="Text Box 10"/>
          <p:cNvSpPr txBox="1">
            <a:spLocks noChangeArrowheads="1"/>
          </p:cNvSpPr>
          <p:nvPr/>
        </p:nvSpPr>
        <p:spPr bwMode="auto">
          <a:xfrm>
            <a:off x="9139659" y="3146385"/>
            <a:ext cx="1219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dirty="0">
                <a:solidFill>
                  <a:srgbClr val="FF0000"/>
                </a:solidFill>
                <a:ea typeface="文鼎粗圆" pitchFamily="49" charset="-122"/>
              </a:rPr>
              <a:t>猜测</a:t>
            </a:r>
          </a:p>
        </p:txBody>
      </p:sp>
      <p:sp>
        <p:nvSpPr>
          <p:cNvPr id="26" name="Text Box 12"/>
          <p:cNvSpPr txBox="1">
            <a:spLocks noChangeArrowheads="1"/>
          </p:cNvSpPr>
          <p:nvPr/>
        </p:nvSpPr>
        <p:spPr bwMode="auto">
          <a:xfrm>
            <a:off x="7013680" y="3699781"/>
            <a:ext cx="1371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dirty="0">
                <a:solidFill>
                  <a:srgbClr val="FF0000"/>
                </a:solidFill>
                <a:ea typeface="文鼎粗圆" pitchFamily="49" charset="-122"/>
              </a:rPr>
              <a:t>沮丧</a:t>
            </a:r>
          </a:p>
        </p:txBody>
      </p:sp>
      <p:sp>
        <p:nvSpPr>
          <p:cNvPr id="27" name="Line 5"/>
          <p:cNvSpPr>
            <a:spLocks noChangeShapeType="1"/>
          </p:cNvSpPr>
          <p:nvPr/>
        </p:nvSpPr>
        <p:spPr bwMode="auto">
          <a:xfrm>
            <a:off x="7366579" y="3444172"/>
            <a:ext cx="6096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8" name="Line 5"/>
          <p:cNvSpPr>
            <a:spLocks noChangeShapeType="1"/>
          </p:cNvSpPr>
          <p:nvPr/>
        </p:nvSpPr>
        <p:spPr bwMode="auto">
          <a:xfrm>
            <a:off x="8682459" y="3444172"/>
            <a:ext cx="6096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9" name="Line 5"/>
          <p:cNvSpPr>
            <a:spLocks noChangeShapeType="1"/>
          </p:cNvSpPr>
          <p:nvPr/>
        </p:nvSpPr>
        <p:spPr bwMode="auto">
          <a:xfrm>
            <a:off x="6598871" y="4000813"/>
            <a:ext cx="6096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Line 5"/>
          <p:cNvSpPr>
            <a:spLocks noChangeShapeType="1"/>
          </p:cNvSpPr>
          <p:nvPr/>
        </p:nvSpPr>
        <p:spPr bwMode="auto">
          <a:xfrm>
            <a:off x="8080480" y="3989500"/>
            <a:ext cx="6096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 name="矩形 1"/>
          <p:cNvSpPr/>
          <p:nvPr/>
        </p:nvSpPr>
        <p:spPr>
          <a:xfrm>
            <a:off x="6442180" y="4290533"/>
            <a:ext cx="5234125" cy="1815882"/>
          </a:xfrm>
          <a:prstGeom prst="rect">
            <a:avLst/>
          </a:prstGeom>
        </p:spPr>
        <p:txBody>
          <a:bodyPr wrap="none">
            <a:spAutoFit/>
          </a:bodyPr>
          <a:lstStyle/>
          <a:p>
            <a:pPr>
              <a:spcBef>
                <a:spcPct val="50000"/>
              </a:spcBef>
            </a:pPr>
            <a:r>
              <a:rPr lang="zh-CN" altLang="en-US" sz="2800" b="1" dirty="0" smtClean="0">
                <a:latin typeface="方正粗黑宋简体" pitchFamily="2" charset="-122"/>
                <a:ea typeface="方正粗黑宋简体" pitchFamily="2" charset="-122"/>
              </a:rPr>
              <a:t>运用叙事和描写，极力铺陈，</a:t>
            </a:r>
            <a:endParaRPr lang="en-US" altLang="zh-CN" sz="2800" b="1" dirty="0" smtClean="0">
              <a:latin typeface="方正粗黑宋简体" pitchFamily="2" charset="-122"/>
              <a:ea typeface="方正粗黑宋简体" pitchFamily="2" charset="-122"/>
            </a:endParaRPr>
          </a:p>
          <a:p>
            <a:pPr>
              <a:spcBef>
                <a:spcPct val="50000"/>
              </a:spcBef>
            </a:pPr>
            <a:r>
              <a:rPr lang="zh-CN" altLang="en-US" sz="2800" b="1" dirty="0" smtClean="0">
                <a:latin typeface="方正粗黑宋简体" pitchFamily="2" charset="-122"/>
                <a:ea typeface="方正粗黑宋简体" pitchFamily="2" charset="-122"/>
              </a:rPr>
              <a:t>为下文看戏的急切心情作铺垫，</a:t>
            </a:r>
            <a:endParaRPr lang="en-US" altLang="zh-CN" sz="2800" b="1" dirty="0" smtClean="0">
              <a:latin typeface="方正粗黑宋简体" pitchFamily="2" charset="-122"/>
              <a:ea typeface="方正粗黑宋简体" pitchFamily="2" charset="-122"/>
            </a:endParaRPr>
          </a:p>
          <a:p>
            <a:pPr>
              <a:spcBef>
                <a:spcPct val="50000"/>
              </a:spcBef>
            </a:pPr>
            <a:r>
              <a:rPr lang="zh-CN" altLang="en-US" sz="2800" b="1" dirty="0" smtClean="0">
                <a:latin typeface="方正粗黑宋简体" pitchFamily="2" charset="-122"/>
                <a:ea typeface="方正粗黑宋简体" pitchFamily="2" charset="-122"/>
              </a:rPr>
              <a:t>一波三折</a:t>
            </a:r>
            <a:endParaRPr lang="zh-CN" altLang="en-US" sz="2800" b="1" dirty="0">
              <a:latin typeface="方正粗黑宋简体" pitchFamily="2" charset="-122"/>
              <a:ea typeface="方正粗黑宋简体" pitchFamily="2" charset="-122"/>
            </a:endParaRPr>
          </a:p>
        </p:txBody>
      </p:sp>
    </p:spTree>
    <p:extLst>
      <p:ext uri="{BB962C8B-B14F-4D97-AF65-F5344CB8AC3E}">
        <p14:creationId xmlns:p14="http://schemas.microsoft.com/office/powerpoint/2010/main" val="244030227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childTnLst>
                                    <p:set>
                                      <p:cBhvr>
                                        <p:cTn id="6" dur="1" fill="hold">
                                          <p:stCondLst>
                                            <p:cond delay="0"/>
                                          </p:stCondLst>
                                        </p:cTn>
                                        <p:tgtEl>
                                          <p:spTgt spid="33"/>
                                        </p:tgtEl>
                                        <p:attrNameLst>
                                          <p:attrName>style.visibility</p:attrName>
                                        </p:attrNameLst>
                                      </p:cBhvr>
                                      <p:to>
                                        <p:strVal val="visible"/>
                                      </p:to>
                                    </p:set>
                                    <p:animEffect transition="in" filter="fade">
                                      <p:cBhvr>
                                        <p:cTn id="7" dur="7400"/>
                                        <p:tgtEl>
                                          <p:spTgt spid="33"/>
                                        </p:tgtEl>
                                      </p:cBhvr>
                                    </p:animEffect>
                                    <p:anim calcmode="lin" valueType="num">
                                      <p:cBhvr>
                                        <p:cTn id="8" dur="7400" fill="hold"/>
                                        <p:tgtEl>
                                          <p:spTgt spid="33"/>
                                        </p:tgtEl>
                                        <p:attrNameLst>
                                          <p:attrName>ppt_x</p:attrName>
                                        </p:attrNameLst>
                                      </p:cBhvr>
                                      <p:tavLst>
                                        <p:tav tm="0">
                                          <p:val>
                                            <p:strVal val="#ppt_x"/>
                                          </p:val>
                                        </p:tav>
                                        <p:tav tm="100000">
                                          <p:val>
                                            <p:strVal val="#ppt_x"/>
                                          </p:val>
                                        </p:tav>
                                      </p:tavLst>
                                    </p:anim>
                                    <p:anim calcmode="lin" valueType="num">
                                      <p:cBhvr>
                                        <p:cTn id="9" dur="7400" fill="hold"/>
                                        <p:tgtEl>
                                          <p:spTgt spid="33"/>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2400" fill="hold"/>
                                        <p:tgtEl>
                                          <p:spTgt spid="21"/>
                                        </p:tgtEl>
                                        <p:attrNameLst>
                                          <p:attrName>ppt_x</p:attrName>
                                        </p:attrNameLst>
                                      </p:cBhvr>
                                      <p:tavLst>
                                        <p:tav tm="0">
                                          <p:val>
                                            <p:strVal val="0-#ppt_w/2"/>
                                          </p:val>
                                        </p:tav>
                                        <p:tav tm="100000">
                                          <p:val>
                                            <p:strVal val="#ppt_x"/>
                                          </p:val>
                                        </p:tav>
                                      </p:tavLst>
                                    </p:anim>
                                    <p:anim calcmode="lin" valueType="num">
                                      <p:cBhvr additive="base">
                                        <p:cTn id="13" dur="2400" fill="hold"/>
                                        <p:tgtEl>
                                          <p:spTgt spid="21"/>
                                        </p:tgtEl>
                                        <p:attrNameLst>
                                          <p:attrName>ppt_y</p:attrName>
                                        </p:attrNameLst>
                                      </p:cBhvr>
                                      <p:tavLst>
                                        <p:tav tm="0">
                                          <p:val>
                                            <p:strVal val="0-#ppt_h/2"/>
                                          </p:val>
                                        </p:tav>
                                        <p:tav tm="100000">
                                          <p:val>
                                            <p:strVal val="#ppt_y"/>
                                          </p:val>
                                        </p:tav>
                                      </p:tavLst>
                                    </p:anim>
                                  </p:childTnLst>
                                </p:cTn>
                              </p:par>
                              <p:par>
                                <p:cTn id="14" presetID="42" presetClass="entr" presetSubtype="0" fill="hold" grpId="0" nodeType="withEffect">
                                  <p:childTnLst>
                                    <p:set>
                                      <p:cBhvr>
                                        <p:cTn id="15" dur="1" fill="hold">
                                          <p:stCondLst>
                                            <p:cond delay="0"/>
                                          </p:stCondLst>
                                        </p:cTn>
                                        <p:tgtEl>
                                          <p:spTgt spid="43"/>
                                        </p:tgtEl>
                                        <p:attrNameLst>
                                          <p:attrName>style.visibility</p:attrName>
                                        </p:attrNameLst>
                                      </p:cBhvr>
                                      <p:to>
                                        <p:strVal val="visible"/>
                                      </p:to>
                                    </p:set>
                                    <p:animEffect transition="in" filter="fade">
                                      <p:cBhvr>
                                        <p:cTn id="16" dur="1000"/>
                                        <p:tgtEl>
                                          <p:spTgt spid="43"/>
                                        </p:tgtEl>
                                      </p:cBhvr>
                                    </p:animEffect>
                                    <p:anim calcmode="lin" valueType="num">
                                      <p:cBhvr>
                                        <p:cTn id="17" dur="1000" fill="hold"/>
                                        <p:tgtEl>
                                          <p:spTgt spid="43"/>
                                        </p:tgtEl>
                                        <p:attrNameLst>
                                          <p:attrName>ppt_x</p:attrName>
                                        </p:attrNameLst>
                                      </p:cBhvr>
                                      <p:tavLst>
                                        <p:tav tm="0">
                                          <p:val>
                                            <p:strVal val="#ppt_x"/>
                                          </p:val>
                                        </p:tav>
                                        <p:tav tm="100000">
                                          <p:val>
                                            <p:strVal val="#ppt_x"/>
                                          </p:val>
                                        </p:tav>
                                      </p:tavLst>
                                    </p:anim>
                                    <p:anim calcmode="lin" valueType="num">
                                      <p:cBhvr>
                                        <p:cTn id="1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box(out)">
                                      <p:cBhvr>
                                        <p:cTn id="23" dur="500"/>
                                        <p:tgtEl>
                                          <p:spTgt spid="17"/>
                                        </p:tgtEl>
                                      </p:cBhvr>
                                    </p:animEffect>
                                  </p:childTnLst>
                                  <p:subTnLst>
                                    <p:audio>
                                      <p:cMediaNode>
                                        <p:cTn display="0" masterRel="sameClick">
                                          <p:stCondLst>
                                            <p:cond evt="begin" delay="0">
                                              <p:tn val="21"/>
                                            </p:cond>
                                          </p:stCondLst>
                                          <p:endCondLst>
                                            <p:cond evt="onStopAudio" delay="0">
                                              <p:tgtEl>
                                                <p:sldTgt/>
                                              </p:tgtEl>
                                            </p:cond>
                                          </p:endCondLst>
                                        </p:cTn>
                                        <p:tgtEl>
                                          <p:sndTgt r:embed="rId4" name="CAMERA.WAV"/>
                                        </p:tgtEl>
                                      </p:cMediaNode>
                                    </p:audio>
                                  </p:subTnLst>
                                </p:cTn>
                              </p:par>
                            </p:childTnLst>
                          </p:cTn>
                        </p:par>
                      </p:childTnLst>
                    </p:cTn>
                  </p:par>
                  <p:par>
                    <p:cTn id="24" fill="hold">
                      <p:stCondLst>
                        <p:cond delay="indefinite"/>
                      </p:stCondLst>
                      <p:childTnLst>
                        <p:par>
                          <p:cTn id="25" fill="hold">
                            <p:stCondLst>
                              <p:cond delay="0"/>
                            </p:stCondLst>
                            <p:childTnLst>
                              <p:par>
                                <p:cTn id="26" presetID="4" presetClass="entr" presetSubtype="32" fill="hold" grpId="0" nodeType="clickEffect">
                                  <p:stCondLst>
                                    <p:cond delay="0"/>
                                  </p:stCondLst>
                                  <p:childTnLst>
                                    <p:set>
                                      <p:cBhvr>
                                        <p:cTn id="27" dur="1" fill="hold">
                                          <p:stCondLst>
                                            <p:cond delay="0"/>
                                          </p:stCondLst>
                                        </p:cTn>
                                        <p:tgtEl>
                                          <p:spTgt spid="22">
                                            <p:txEl>
                                              <p:pRg st="0" end="0"/>
                                            </p:txEl>
                                          </p:spTgt>
                                        </p:tgtEl>
                                        <p:attrNameLst>
                                          <p:attrName>style.visibility</p:attrName>
                                        </p:attrNameLst>
                                      </p:cBhvr>
                                      <p:to>
                                        <p:strVal val="visible"/>
                                      </p:to>
                                    </p:set>
                                    <p:animEffect transition="in" filter="box(out)">
                                      <p:cBhvr>
                                        <p:cTn id="28" dur="500"/>
                                        <p:tgtEl>
                                          <p:spTgt spid="22">
                                            <p:txEl>
                                              <p:pRg st="0" end="0"/>
                                            </p:txEl>
                                          </p:spTgt>
                                        </p:tgtEl>
                                      </p:cBhvr>
                                    </p:animEffect>
                                  </p:childTnLst>
                                  <p:subTnLst>
                                    <p:audio>
                                      <p:cMediaNode>
                                        <p:cTn display="0" masterRel="sameClick">
                                          <p:stCondLst>
                                            <p:cond evt="begin" delay="0">
                                              <p:tn val="26"/>
                                            </p:cond>
                                          </p:stCondLst>
                                          <p:endCondLst>
                                            <p:cond evt="onStopAudio" delay="0">
                                              <p:tgtEl>
                                                <p:sldTgt/>
                                              </p:tgtEl>
                                            </p:cond>
                                          </p:endCondLst>
                                        </p:cTn>
                                        <p:tgtEl>
                                          <p:sndTgt r:embed="rId4" name="CAMERA.WAV"/>
                                        </p:tgtEl>
                                      </p:cMediaNode>
                                    </p:audio>
                                  </p:sub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ppt_x"/>
                                          </p:val>
                                        </p:tav>
                                        <p:tav tm="100000">
                                          <p:val>
                                            <p:strVal val="#ppt_x"/>
                                          </p:val>
                                        </p:tav>
                                      </p:tavLst>
                                    </p:anim>
                                    <p:anim calcmode="lin" valueType="num">
                                      <p:cBhvr additive="base">
                                        <p:cTn id="34" dur="500" fill="hold"/>
                                        <p:tgtEl>
                                          <p:spTgt spid="2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additive="base">
                                        <p:cTn id="47" dur="500" fill="hold"/>
                                        <p:tgtEl>
                                          <p:spTgt spid="25"/>
                                        </p:tgtEl>
                                        <p:attrNameLst>
                                          <p:attrName>ppt_x</p:attrName>
                                        </p:attrNameLst>
                                      </p:cBhvr>
                                      <p:tavLst>
                                        <p:tav tm="0">
                                          <p:val>
                                            <p:strVal val="#ppt_x"/>
                                          </p:val>
                                        </p:tav>
                                        <p:tav tm="100000">
                                          <p:val>
                                            <p:strVal val="#ppt_x"/>
                                          </p:val>
                                        </p:tav>
                                      </p:tavLst>
                                    </p:anim>
                                    <p:anim calcmode="lin" valueType="num">
                                      <p:cBhvr additive="base">
                                        <p:cTn id="4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ppt_x"/>
                                          </p:val>
                                        </p:tav>
                                        <p:tav tm="100000">
                                          <p:val>
                                            <p:strVal val="#ppt_x"/>
                                          </p:val>
                                        </p:tav>
                                      </p:tavLst>
                                    </p:anim>
                                    <p:anim calcmode="lin" valueType="num">
                                      <p:cBhvr additive="base">
                                        <p:cTn id="54" dur="500" fill="hold"/>
                                        <p:tgtEl>
                                          <p:spTgt spid="2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ppt_x"/>
                                          </p:val>
                                        </p:tav>
                                        <p:tav tm="100000">
                                          <p:val>
                                            <p:strVal val="#ppt_x"/>
                                          </p:val>
                                        </p:tav>
                                      </p:tavLst>
                                    </p:anim>
                                    <p:anim calcmode="lin" valueType="num">
                                      <p:cBhvr additive="base">
                                        <p:cTn id="58"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500" fill="hold"/>
                                        <p:tgtEl>
                                          <p:spTgt spid="30"/>
                                        </p:tgtEl>
                                        <p:attrNameLst>
                                          <p:attrName>ppt_x</p:attrName>
                                        </p:attrNameLst>
                                      </p:cBhvr>
                                      <p:tavLst>
                                        <p:tav tm="0">
                                          <p:val>
                                            <p:strVal val="#ppt_x"/>
                                          </p:val>
                                        </p:tav>
                                        <p:tav tm="100000">
                                          <p:val>
                                            <p:strVal val="#ppt_x"/>
                                          </p:val>
                                        </p:tav>
                                      </p:tavLst>
                                    </p:anim>
                                    <p:anim calcmode="lin" valueType="num">
                                      <p:cBhvr additive="base">
                                        <p:cTn id="64" dur="500" fill="hold"/>
                                        <p:tgtEl>
                                          <p:spTgt spid="30"/>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500" fill="hold"/>
                                        <p:tgtEl>
                                          <p:spTgt spid="2"/>
                                        </p:tgtEl>
                                        <p:attrNameLst>
                                          <p:attrName>ppt_x</p:attrName>
                                        </p:attrNameLst>
                                      </p:cBhvr>
                                      <p:tavLst>
                                        <p:tav tm="0">
                                          <p:val>
                                            <p:strVal val="#ppt_x"/>
                                          </p:val>
                                        </p:tav>
                                        <p:tav tm="100000">
                                          <p:val>
                                            <p:strVal val="#ppt_x"/>
                                          </p:val>
                                        </p:tav>
                                      </p:tavLst>
                                    </p:anim>
                                    <p:anim calcmode="lin" valueType="num">
                                      <p:cBhvr additive="base">
                                        <p:cTn id="7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17" grpId="0"/>
      <p:bldP spid="22" grpId="0" build="p" autoUpdateAnimBg="0"/>
      <p:bldP spid="23" grpId="0"/>
      <p:bldP spid="24" grpId="0"/>
      <p:bldP spid="25" grpId="0"/>
      <p:bldP spid="26" grpId="0"/>
      <p:bldP spid="27" grpId="0" animBg="1"/>
      <p:bldP spid="28" grpId="0" animBg="1"/>
      <p:bldP spid="29" grpId="0" animBg="1"/>
      <p:bldP spid="30" grpId="0" animBg="1"/>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1" y="1273176"/>
            <a:ext cx="11908367" cy="4524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dirty="0">
                <a:solidFill>
                  <a:srgbClr val="006600"/>
                </a:solidFill>
                <a:latin typeface="隶书" pitchFamily="49" charset="-122"/>
                <a:ea typeface="隶书" pitchFamily="49" charset="-122"/>
              </a:rPr>
              <a:t>（</a:t>
            </a:r>
            <a:r>
              <a:rPr lang="en-US" altLang="zh-CN" sz="3600" b="1" dirty="0">
                <a:solidFill>
                  <a:srgbClr val="006600"/>
                </a:solidFill>
                <a:latin typeface="隶书" pitchFamily="49" charset="-122"/>
                <a:ea typeface="隶书" pitchFamily="49" charset="-122"/>
              </a:rPr>
              <a:t>1</a:t>
            </a:r>
            <a:r>
              <a:rPr lang="zh-CN" altLang="en-US" sz="3600" b="1" dirty="0">
                <a:solidFill>
                  <a:srgbClr val="006600"/>
                </a:solidFill>
                <a:latin typeface="隶书" pitchFamily="49" charset="-122"/>
                <a:ea typeface="隶书" pitchFamily="49" charset="-122"/>
              </a:rPr>
              <a:t>）当我看社戏受到波折时，双喜大悟似     的提议。</a:t>
            </a:r>
          </a:p>
          <a:p>
            <a:r>
              <a:rPr lang="zh-CN" altLang="en-US" sz="3600" b="1" dirty="0">
                <a:solidFill>
                  <a:srgbClr val="FF0000"/>
                </a:solidFill>
                <a:latin typeface="隶书" pitchFamily="49" charset="-122"/>
                <a:ea typeface="隶书" pitchFamily="49" charset="-122"/>
              </a:rPr>
              <a:t/>
            </a:r>
            <a:br>
              <a:rPr lang="zh-CN" altLang="en-US" sz="3600" b="1" dirty="0">
                <a:solidFill>
                  <a:srgbClr val="FF0000"/>
                </a:solidFill>
                <a:latin typeface="隶书" pitchFamily="49" charset="-122"/>
                <a:ea typeface="隶书" pitchFamily="49" charset="-122"/>
              </a:rPr>
            </a:br>
            <a:r>
              <a:rPr lang="zh-CN" altLang="en-US" sz="3600" b="1" dirty="0">
                <a:solidFill>
                  <a:srgbClr val="006600"/>
                </a:solidFill>
                <a:latin typeface="隶书" pitchFamily="49" charset="-122"/>
                <a:ea typeface="隶书" pitchFamily="49" charset="-122"/>
              </a:rPr>
              <a:t>（</a:t>
            </a:r>
            <a:r>
              <a:rPr lang="en-US" altLang="zh-CN" sz="3600" b="1" dirty="0">
                <a:solidFill>
                  <a:srgbClr val="006600"/>
                </a:solidFill>
                <a:latin typeface="隶书" pitchFamily="49" charset="-122"/>
                <a:ea typeface="隶书" pitchFamily="49" charset="-122"/>
              </a:rPr>
              <a:t>2</a:t>
            </a:r>
            <a:r>
              <a:rPr lang="zh-CN" altLang="en-US" sz="3600" b="1" dirty="0">
                <a:solidFill>
                  <a:srgbClr val="006600"/>
                </a:solidFill>
                <a:latin typeface="隶书" pitchFamily="49" charset="-122"/>
                <a:ea typeface="隶书" pitchFamily="49" charset="-122"/>
              </a:rPr>
              <a:t>）当外祖母担心都是孩子们时，双喜大声打包票，理由有三：①船又大；②迅哥儿向来不乱跑；③我们又都是识水性的。</a:t>
            </a:r>
          </a:p>
          <a:p>
            <a:endParaRPr lang="zh-CN" altLang="en-US" sz="3600" b="1" dirty="0">
              <a:solidFill>
                <a:srgbClr val="006600"/>
              </a:solidFill>
              <a:latin typeface="隶书" pitchFamily="49" charset="-122"/>
              <a:ea typeface="隶书" pitchFamily="49" charset="-122"/>
            </a:endParaRPr>
          </a:p>
          <a:p>
            <a:r>
              <a:rPr lang="zh-CN" altLang="en-US" sz="3600" b="1" dirty="0">
                <a:solidFill>
                  <a:srgbClr val="006600"/>
                </a:solidFill>
                <a:latin typeface="隶书" pitchFamily="49" charset="-122"/>
                <a:ea typeface="隶书" pitchFamily="49" charset="-122"/>
              </a:rPr>
              <a:t>（</a:t>
            </a:r>
            <a:r>
              <a:rPr lang="en-US" altLang="zh-CN" sz="3600" b="1" dirty="0">
                <a:solidFill>
                  <a:srgbClr val="006600"/>
                </a:solidFill>
                <a:latin typeface="隶书" pitchFamily="49" charset="-122"/>
                <a:ea typeface="隶书" pitchFamily="49" charset="-122"/>
              </a:rPr>
              <a:t>3</a:t>
            </a:r>
            <a:r>
              <a:rPr lang="zh-CN" altLang="en-US" sz="3600" b="1" dirty="0">
                <a:solidFill>
                  <a:srgbClr val="006600"/>
                </a:solidFill>
                <a:latin typeface="隶书" pitchFamily="49" charset="-122"/>
                <a:ea typeface="隶书" pitchFamily="49" charset="-122"/>
              </a:rPr>
              <a:t>）看戏时双喜分析铁头老生不翻筋斗的原因。</a:t>
            </a:r>
          </a:p>
          <a:p>
            <a:endParaRPr lang="en-US" altLang="zh-CN" sz="3600" b="1" dirty="0">
              <a:solidFill>
                <a:srgbClr val="FF0000"/>
              </a:solidFill>
              <a:latin typeface="隶书" pitchFamily="49" charset="-122"/>
              <a:ea typeface="隶书" pitchFamily="49" charset="-122"/>
            </a:endParaRPr>
          </a:p>
        </p:txBody>
      </p:sp>
      <p:sp>
        <p:nvSpPr>
          <p:cNvPr id="21507" name="Text Box 3"/>
          <p:cNvSpPr txBox="1">
            <a:spLocks noChangeArrowheads="1"/>
          </p:cNvSpPr>
          <p:nvPr/>
        </p:nvSpPr>
        <p:spPr bwMode="auto">
          <a:xfrm>
            <a:off x="-122766" y="-163513"/>
            <a:ext cx="8672567" cy="144655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400" b="1">
                <a:solidFill>
                  <a:srgbClr val="FF0000"/>
                </a:solidFill>
                <a:latin typeface="隶书" pitchFamily="49" charset="-122"/>
                <a:ea typeface="隶书" pitchFamily="49" charset="-122"/>
              </a:rPr>
              <a:t>分析双喜的言行，谈谈双喜是个怎</a:t>
            </a:r>
          </a:p>
          <a:p>
            <a:r>
              <a:rPr lang="zh-CN" altLang="en-US" sz="4400" b="1">
                <a:solidFill>
                  <a:srgbClr val="FF0000"/>
                </a:solidFill>
                <a:latin typeface="隶书" pitchFamily="49" charset="-122"/>
                <a:ea typeface="隶书" pitchFamily="49" charset="-122"/>
              </a:rPr>
              <a:t>样的孩子？</a:t>
            </a:r>
          </a:p>
        </p:txBody>
      </p:sp>
      <p:sp>
        <p:nvSpPr>
          <p:cNvPr id="21508" name="Text Box 4"/>
          <p:cNvSpPr txBox="1">
            <a:spLocks noChangeArrowheads="1"/>
          </p:cNvSpPr>
          <p:nvPr/>
        </p:nvSpPr>
        <p:spPr bwMode="auto">
          <a:xfrm>
            <a:off x="236050" y="1966572"/>
            <a:ext cx="203773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dirty="0">
                <a:solidFill>
                  <a:srgbClr val="FF0000"/>
                </a:solidFill>
                <a:latin typeface="隶书" pitchFamily="49" charset="-122"/>
                <a:ea typeface="隶书" pitchFamily="49" charset="-122"/>
              </a:rPr>
              <a:t>（聪明）</a:t>
            </a:r>
          </a:p>
        </p:txBody>
      </p:sp>
      <p:sp>
        <p:nvSpPr>
          <p:cNvPr id="21509" name="Text Box 5"/>
          <p:cNvSpPr txBox="1">
            <a:spLocks noChangeArrowheads="1"/>
          </p:cNvSpPr>
          <p:nvPr/>
        </p:nvSpPr>
        <p:spPr bwMode="auto">
          <a:xfrm>
            <a:off x="0" y="3881820"/>
            <a:ext cx="921919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dirty="0">
                <a:solidFill>
                  <a:srgbClr val="FF0000"/>
                </a:solidFill>
                <a:latin typeface="隶书" pitchFamily="49" charset="-122"/>
                <a:ea typeface="隶书" pitchFamily="49" charset="-122"/>
              </a:rPr>
              <a:t>（反应灵敏，考虑周到，善解人意，果断）</a:t>
            </a:r>
            <a:r>
              <a:rPr lang="zh-CN" altLang="en-US" sz="3600" b="1" dirty="0">
                <a:solidFill>
                  <a:srgbClr val="006600"/>
                </a:solidFill>
                <a:latin typeface="隶书" pitchFamily="49" charset="-122"/>
                <a:ea typeface="隶书" pitchFamily="49" charset="-122"/>
              </a:rPr>
              <a:t> </a:t>
            </a:r>
            <a:br>
              <a:rPr lang="zh-CN" altLang="en-US" sz="3600" b="1" dirty="0">
                <a:solidFill>
                  <a:srgbClr val="006600"/>
                </a:solidFill>
                <a:latin typeface="隶书" pitchFamily="49" charset="-122"/>
                <a:ea typeface="隶书" pitchFamily="49" charset="-122"/>
              </a:rPr>
            </a:br>
            <a:endParaRPr lang="zh-CN" altLang="en-US" sz="3600" b="1" dirty="0">
              <a:solidFill>
                <a:srgbClr val="006600"/>
              </a:solidFill>
              <a:latin typeface="隶书" pitchFamily="49" charset="-122"/>
              <a:ea typeface="隶书" pitchFamily="49" charset="-122"/>
            </a:endParaRPr>
          </a:p>
        </p:txBody>
      </p:sp>
      <p:sp>
        <p:nvSpPr>
          <p:cNvPr id="21510" name="Text Box 6"/>
          <p:cNvSpPr txBox="1">
            <a:spLocks noChangeArrowheads="1"/>
          </p:cNvSpPr>
          <p:nvPr/>
        </p:nvSpPr>
        <p:spPr bwMode="auto">
          <a:xfrm>
            <a:off x="92599" y="5298216"/>
            <a:ext cx="3427541"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dirty="0">
                <a:solidFill>
                  <a:srgbClr val="FF0000"/>
                </a:solidFill>
                <a:latin typeface="隶书" pitchFamily="49" charset="-122"/>
                <a:ea typeface="隶书" pitchFamily="49" charset="-122"/>
              </a:rPr>
              <a:t>（聪明、细心）</a:t>
            </a:r>
            <a:br>
              <a:rPr lang="zh-CN" altLang="en-US" sz="3600" b="1" dirty="0">
                <a:solidFill>
                  <a:srgbClr val="FF0000"/>
                </a:solidFill>
                <a:latin typeface="隶书" pitchFamily="49" charset="-122"/>
                <a:ea typeface="隶书" pitchFamily="49" charset="-122"/>
              </a:rPr>
            </a:br>
            <a:endParaRPr lang="zh-CN" altLang="en-US" sz="3600" b="1" dirty="0">
              <a:solidFill>
                <a:srgbClr val="FF0000"/>
              </a:solidFill>
              <a:latin typeface="隶书" pitchFamily="49" charset="-122"/>
              <a:ea typeface="隶书" pitchFamily="49" charset="-122"/>
            </a:endParaRPr>
          </a:p>
        </p:txBody>
      </p:sp>
    </p:spTree>
    <p:extLst>
      <p:ext uri="{BB962C8B-B14F-4D97-AF65-F5344CB8AC3E}">
        <p14:creationId xmlns:p14="http://schemas.microsoft.com/office/powerpoint/2010/main" val="8548207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1508"/>
                                        </p:tgtEl>
                                        <p:attrNameLst>
                                          <p:attrName>style.visibility</p:attrName>
                                        </p:attrNameLst>
                                      </p:cBhvr>
                                      <p:to>
                                        <p:strVal val="visible"/>
                                      </p:to>
                                    </p:set>
                                    <p:anim calcmode="lin" valueType="num">
                                      <p:cBhvr>
                                        <p:cTn id="7" dur="500" fill="hold"/>
                                        <p:tgtEl>
                                          <p:spTgt spid="21508"/>
                                        </p:tgtEl>
                                        <p:attrNameLst>
                                          <p:attrName>ppt_w</p:attrName>
                                        </p:attrNameLst>
                                      </p:cBhvr>
                                      <p:tavLst>
                                        <p:tav tm="0">
                                          <p:val>
                                            <p:fltVal val="0"/>
                                          </p:val>
                                        </p:tav>
                                        <p:tav tm="100000">
                                          <p:val>
                                            <p:strVal val="#ppt_w"/>
                                          </p:val>
                                        </p:tav>
                                      </p:tavLst>
                                    </p:anim>
                                    <p:anim calcmode="lin" valueType="num">
                                      <p:cBhvr>
                                        <p:cTn id="8" dur="500" fill="hold"/>
                                        <p:tgtEl>
                                          <p:spTgt spid="2150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1509"/>
                                        </p:tgtEl>
                                        <p:attrNameLst>
                                          <p:attrName>style.visibility</p:attrName>
                                        </p:attrNameLst>
                                      </p:cBhvr>
                                      <p:to>
                                        <p:strVal val="visible"/>
                                      </p:to>
                                    </p:set>
                                    <p:anim calcmode="lin" valueType="num">
                                      <p:cBhvr>
                                        <p:cTn id="13" dur="500" fill="hold"/>
                                        <p:tgtEl>
                                          <p:spTgt spid="21509"/>
                                        </p:tgtEl>
                                        <p:attrNameLst>
                                          <p:attrName>ppt_w</p:attrName>
                                        </p:attrNameLst>
                                      </p:cBhvr>
                                      <p:tavLst>
                                        <p:tav tm="0">
                                          <p:val>
                                            <p:fltVal val="0"/>
                                          </p:val>
                                        </p:tav>
                                        <p:tav tm="100000">
                                          <p:val>
                                            <p:strVal val="#ppt_w"/>
                                          </p:val>
                                        </p:tav>
                                      </p:tavLst>
                                    </p:anim>
                                    <p:anim calcmode="lin" valueType="num">
                                      <p:cBhvr>
                                        <p:cTn id="14" dur="500" fill="hold"/>
                                        <p:tgtEl>
                                          <p:spTgt spid="2150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1"/>
                                            </p:cond>
                                          </p:stCondLst>
                                          <p:endCondLst>
                                            <p:cond evt="onStopAudio" delay="0">
                                              <p:tgtEl>
                                                <p:sldTgt/>
                                              </p:tgtEl>
                                            </p:cond>
                                          </p:endCondLst>
                                        </p:cTn>
                                        <p:tgtEl>
                                          <p:sndTgt r:embed="rId2" name="laser.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21510"/>
                                        </p:tgtEl>
                                        <p:attrNameLst>
                                          <p:attrName>style.visibility</p:attrName>
                                        </p:attrNameLst>
                                      </p:cBhvr>
                                      <p:to>
                                        <p:strVal val="visible"/>
                                      </p:to>
                                    </p:set>
                                    <p:anim calcmode="lin" valueType="num">
                                      <p:cBhvr>
                                        <p:cTn id="19" dur="500" fill="hold"/>
                                        <p:tgtEl>
                                          <p:spTgt spid="21510"/>
                                        </p:tgtEl>
                                        <p:attrNameLst>
                                          <p:attrName>ppt_w</p:attrName>
                                        </p:attrNameLst>
                                      </p:cBhvr>
                                      <p:tavLst>
                                        <p:tav tm="0">
                                          <p:val>
                                            <p:fltVal val="0"/>
                                          </p:val>
                                        </p:tav>
                                        <p:tav tm="100000">
                                          <p:val>
                                            <p:strVal val="#ppt_w"/>
                                          </p:val>
                                        </p:tav>
                                      </p:tavLst>
                                    </p:anim>
                                    <p:anim calcmode="lin" valueType="num">
                                      <p:cBhvr>
                                        <p:cTn id="20" dur="500" fill="hold"/>
                                        <p:tgtEl>
                                          <p:spTgt spid="21510"/>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7"/>
                                            </p:cond>
                                          </p:stCondLst>
                                          <p:endCondLst>
                                            <p:cond evt="onStopAudio" delay="0">
                                              <p:tgtEl>
                                                <p:sldTgt/>
                                              </p:tgtEl>
                                            </p:cond>
                                          </p:endCondLst>
                                        </p:cTn>
                                        <p:tgtEl>
                                          <p:sndTgt r:embed="rId2"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utoUpdateAnimBg="0"/>
      <p:bldP spid="21509" grpId="0" autoUpdateAnimBg="0"/>
      <p:bldP spid="21510"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508001" y="0"/>
            <a:ext cx="11197167" cy="704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rgbClr val="006600"/>
                </a:solidFill>
                <a:latin typeface="隶书" pitchFamily="49" charset="-122"/>
                <a:ea typeface="隶书" pitchFamily="49" charset="-122"/>
              </a:rPr>
              <a:t>（</a:t>
            </a:r>
            <a:r>
              <a:rPr lang="en-US" altLang="zh-CN" sz="3600" b="1">
                <a:solidFill>
                  <a:srgbClr val="006600"/>
                </a:solidFill>
                <a:latin typeface="隶书" pitchFamily="49" charset="-122"/>
                <a:ea typeface="隶书" pitchFamily="49" charset="-122"/>
              </a:rPr>
              <a:t>4</a:t>
            </a:r>
            <a:r>
              <a:rPr lang="zh-CN" altLang="en-US" sz="3600" b="1">
                <a:solidFill>
                  <a:srgbClr val="006600"/>
                </a:solidFill>
                <a:latin typeface="隶书" pitchFamily="49" charset="-122"/>
                <a:ea typeface="隶书" pitchFamily="49" charset="-122"/>
              </a:rPr>
              <a:t>）归航偷豆时以为再多偷，倘给阿发的娘知道是要挨骂的。</a:t>
            </a:r>
            <a:endParaRPr lang="zh-CN" altLang="en-US" sz="3600" b="1">
              <a:solidFill>
                <a:srgbClr val="FF0000"/>
              </a:solidFill>
              <a:latin typeface="隶书" pitchFamily="49" charset="-122"/>
              <a:ea typeface="隶书" pitchFamily="49" charset="-122"/>
            </a:endParaRPr>
          </a:p>
          <a:p>
            <a:r>
              <a:rPr lang="zh-CN" altLang="en-US" sz="3600" b="1">
                <a:solidFill>
                  <a:srgbClr val="006600"/>
                </a:solidFill>
                <a:latin typeface="隶书" pitchFamily="49" charset="-122"/>
                <a:ea typeface="隶书" pitchFamily="49" charset="-122"/>
              </a:rPr>
              <a:t>（</a:t>
            </a:r>
            <a:r>
              <a:rPr lang="en-US" altLang="zh-CN" sz="3600" b="1">
                <a:solidFill>
                  <a:srgbClr val="006600"/>
                </a:solidFill>
                <a:latin typeface="隶书" pitchFamily="49" charset="-122"/>
                <a:ea typeface="隶书" pitchFamily="49" charset="-122"/>
              </a:rPr>
              <a:t>5</a:t>
            </a:r>
            <a:r>
              <a:rPr lang="zh-CN" altLang="en-US" sz="3600" b="1">
                <a:solidFill>
                  <a:srgbClr val="006600"/>
                </a:solidFill>
                <a:latin typeface="隶书" pitchFamily="49" charset="-122"/>
                <a:ea typeface="隶书" pitchFamily="49" charset="-122"/>
              </a:rPr>
              <a:t>）吃完豆，双喜所虑的是用了八公公船上的盐和柴，并考虑好对策。</a:t>
            </a:r>
          </a:p>
          <a:p>
            <a:endParaRPr lang="zh-CN" altLang="en-US" sz="3600" b="1">
              <a:solidFill>
                <a:srgbClr val="FF0000"/>
              </a:solidFill>
              <a:latin typeface="隶书" pitchFamily="49" charset="-122"/>
              <a:ea typeface="隶书" pitchFamily="49" charset="-122"/>
            </a:endParaRPr>
          </a:p>
          <a:p>
            <a:r>
              <a:rPr lang="zh-CN" altLang="en-US" sz="3600" b="1">
                <a:solidFill>
                  <a:srgbClr val="006600"/>
                </a:solidFill>
                <a:latin typeface="隶书" pitchFamily="49" charset="-122"/>
                <a:ea typeface="隶书" pitchFamily="49" charset="-122"/>
              </a:rPr>
              <a:t>（</a:t>
            </a:r>
            <a:r>
              <a:rPr lang="en-US" altLang="zh-CN" sz="3600" b="1">
                <a:solidFill>
                  <a:srgbClr val="006600"/>
                </a:solidFill>
                <a:latin typeface="隶书" pitchFamily="49" charset="-122"/>
                <a:ea typeface="隶书" pitchFamily="49" charset="-122"/>
              </a:rPr>
              <a:t>6</a:t>
            </a:r>
            <a:r>
              <a:rPr lang="zh-CN" altLang="en-US" sz="3600" b="1">
                <a:solidFill>
                  <a:srgbClr val="006600"/>
                </a:solidFill>
                <a:latin typeface="隶书" pitchFamily="49" charset="-122"/>
                <a:ea typeface="隶书" pitchFamily="49" charset="-122"/>
              </a:rPr>
              <a:t>）双喜送我回到家，</a:t>
            </a:r>
            <a:r>
              <a:rPr lang="zh-CN" altLang="en-US" sz="3600" b="1">
                <a:solidFill>
                  <a:srgbClr val="006600"/>
                </a:solidFill>
                <a:latin typeface="Times New Roman"/>
                <a:ea typeface="隶书" pitchFamily="49" charset="-122"/>
              </a:rPr>
              <a:t>“</a:t>
            </a:r>
            <a:r>
              <a:rPr lang="zh-CN" altLang="en-US" sz="3600" b="1">
                <a:solidFill>
                  <a:srgbClr val="006600"/>
                </a:solidFill>
                <a:latin typeface="隶书" pitchFamily="49" charset="-122"/>
                <a:ea typeface="隶书" pitchFamily="49" charset="-122"/>
              </a:rPr>
              <a:t>都回来了！那里会错。我原说过写包票的！</a:t>
            </a:r>
            <a:r>
              <a:rPr lang="zh-CN" altLang="en-US" sz="3600" b="1">
                <a:solidFill>
                  <a:srgbClr val="006600"/>
                </a:solidFill>
                <a:latin typeface="Times New Roman"/>
                <a:ea typeface="隶书" pitchFamily="49" charset="-122"/>
              </a:rPr>
              <a:t>”</a:t>
            </a:r>
            <a:endParaRPr lang="zh-CN" altLang="en-US" sz="3600" b="1">
              <a:solidFill>
                <a:srgbClr val="006600"/>
              </a:solidFill>
              <a:latin typeface="隶书" pitchFamily="49" charset="-122"/>
              <a:ea typeface="隶书" pitchFamily="49" charset="-122"/>
            </a:endParaRPr>
          </a:p>
          <a:p>
            <a:endParaRPr lang="zh-CN" altLang="en-US" sz="3600" b="1">
              <a:solidFill>
                <a:srgbClr val="FF0000"/>
              </a:solidFill>
              <a:latin typeface="隶书" pitchFamily="49" charset="-122"/>
              <a:ea typeface="隶书" pitchFamily="49" charset="-122"/>
            </a:endParaRPr>
          </a:p>
          <a:p>
            <a:r>
              <a:rPr lang="zh-CN" altLang="en-US" sz="3600" b="1">
                <a:solidFill>
                  <a:srgbClr val="006600"/>
                </a:solidFill>
                <a:latin typeface="隶书" pitchFamily="49" charset="-122"/>
                <a:ea typeface="隶书" pitchFamily="49" charset="-122"/>
              </a:rPr>
              <a:t>（</a:t>
            </a:r>
            <a:r>
              <a:rPr lang="en-US" altLang="zh-CN" sz="3600" b="1">
                <a:solidFill>
                  <a:srgbClr val="006600"/>
                </a:solidFill>
                <a:latin typeface="隶书" pitchFamily="49" charset="-122"/>
                <a:ea typeface="隶书" pitchFamily="49" charset="-122"/>
              </a:rPr>
              <a:t>7</a:t>
            </a:r>
            <a:r>
              <a:rPr lang="zh-CN" altLang="en-US" sz="3600" b="1">
                <a:solidFill>
                  <a:srgbClr val="006600"/>
                </a:solidFill>
                <a:latin typeface="隶书" pitchFamily="49" charset="-122"/>
                <a:ea typeface="隶书" pitchFamily="49" charset="-122"/>
              </a:rPr>
              <a:t>）双喜回答六一公公的问话。</a:t>
            </a:r>
          </a:p>
          <a:p>
            <a:endParaRPr lang="zh-CN" altLang="en-US" sz="3600" b="1">
              <a:solidFill>
                <a:srgbClr val="006600"/>
              </a:solidFill>
              <a:latin typeface="隶书" pitchFamily="49" charset="-122"/>
              <a:ea typeface="隶书" pitchFamily="49" charset="-122"/>
            </a:endParaRPr>
          </a:p>
          <a:p>
            <a:endParaRPr lang="zh-CN" altLang="en-US" sz="3600" b="1">
              <a:solidFill>
                <a:srgbClr val="006600"/>
              </a:solidFill>
              <a:latin typeface="隶书" pitchFamily="49" charset="-122"/>
              <a:ea typeface="隶书" pitchFamily="49" charset="-122"/>
            </a:endParaRPr>
          </a:p>
          <a:p>
            <a:endParaRPr lang="zh-CN" altLang="en-US" sz="3600" b="1">
              <a:solidFill>
                <a:srgbClr val="006600"/>
              </a:solidFill>
              <a:latin typeface="隶书" pitchFamily="49" charset="-122"/>
              <a:ea typeface="隶书" pitchFamily="49" charset="-122"/>
            </a:endParaRPr>
          </a:p>
          <a:p>
            <a:endParaRPr lang="en-US" altLang="zh-CN">
              <a:ea typeface="宋体" pitchFamily="2" charset="-122"/>
            </a:endParaRPr>
          </a:p>
        </p:txBody>
      </p:sp>
      <p:sp>
        <p:nvSpPr>
          <p:cNvPr id="35843" name="Text Box 3"/>
          <p:cNvSpPr txBox="1">
            <a:spLocks noChangeArrowheads="1"/>
          </p:cNvSpPr>
          <p:nvPr/>
        </p:nvSpPr>
        <p:spPr bwMode="auto">
          <a:xfrm>
            <a:off x="6582833" y="549275"/>
            <a:ext cx="389080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FF0000"/>
                </a:solidFill>
                <a:latin typeface="隶书" pitchFamily="49" charset="-122"/>
                <a:ea typeface="隶书" pitchFamily="49" charset="-122"/>
              </a:rPr>
              <a:t>（考虑事情周到）</a:t>
            </a:r>
          </a:p>
        </p:txBody>
      </p:sp>
      <p:sp>
        <p:nvSpPr>
          <p:cNvPr id="35844" name="Text Box 4"/>
          <p:cNvSpPr txBox="1">
            <a:spLocks noChangeArrowheads="1"/>
          </p:cNvSpPr>
          <p:nvPr/>
        </p:nvSpPr>
        <p:spPr bwMode="auto">
          <a:xfrm>
            <a:off x="588434" y="2149475"/>
            <a:ext cx="435407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FF0000"/>
                </a:solidFill>
                <a:latin typeface="隶书" pitchFamily="49" charset="-122"/>
                <a:ea typeface="隶书" pitchFamily="49" charset="-122"/>
              </a:rPr>
              <a:t>（考虑事情周到。）</a:t>
            </a:r>
          </a:p>
        </p:txBody>
      </p:sp>
      <p:sp>
        <p:nvSpPr>
          <p:cNvPr id="35845" name="Text Box 5"/>
          <p:cNvSpPr txBox="1">
            <a:spLocks noChangeArrowheads="1"/>
          </p:cNvSpPr>
          <p:nvPr/>
        </p:nvSpPr>
        <p:spPr bwMode="auto">
          <a:xfrm>
            <a:off x="508000" y="3733800"/>
            <a:ext cx="389080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FF0000"/>
                </a:solidFill>
                <a:latin typeface="隶书" pitchFamily="49" charset="-122"/>
                <a:ea typeface="隶书" pitchFamily="49" charset="-122"/>
              </a:rPr>
              <a:t>（做事有始有终）</a:t>
            </a:r>
          </a:p>
        </p:txBody>
      </p:sp>
      <p:sp>
        <p:nvSpPr>
          <p:cNvPr id="35846" name="Text Box 6"/>
          <p:cNvSpPr txBox="1">
            <a:spLocks noChangeArrowheads="1"/>
          </p:cNvSpPr>
          <p:nvPr/>
        </p:nvSpPr>
        <p:spPr bwMode="auto">
          <a:xfrm>
            <a:off x="508000" y="4876800"/>
            <a:ext cx="296427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FF0000"/>
                </a:solidFill>
                <a:latin typeface="隶书" pitchFamily="49" charset="-122"/>
                <a:ea typeface="隶书" pitchFamily="49" charset="-122"/>
              </a:rPr>
              <a:t>（反应灵敏）</a:t>
            </a:r>
            <a:endParaRPr lang="zh-CN" altLang="en-US">
              <a:ea typeface="宋体" pitchFamily="2" charset="-122"/>
            </a:endParaRPr>
          </a:p>
        </p:txBody>
      </p:sp>
      <p:sp>
        <p:nvSpPr>
          <p:cNvPr id="35847" name="Text Box 7"/>
          <p:cNvSpPr txBox="1">
            <a:spLocks noChangeArrowheads="1"/>
          </p:cNvSpPr>
          <p:nvPr/>
        </p:nvSpPr>
        <p:spPr bwMode="auto">
          <a:xfrm>
            <a:off x="1" y="5334000"/>
            <a:ext cx="8986756"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800080"/>
                </a:solidFill>
                <a:latin typeface="隶书" pitchFamily="49" charset="-122"/>
                <a:ea typeface="隶书" pitchFamily="49" charset="-122"/>
              </a:rPr>
              <a:t>小结：</a:t>
            </a:r>
            <a:r>
              <a:rPr lang="zh-CN" altLang="en-US" sz="3600" b="1">
                <a:solidFill>
                  <a:srgbClr val="006600"/>
                </a:solidFill>
                <a:latin typeface="隶书" pitchFamily="49" charset="-122"/>
                <a:ea typeface="隶书" pitchFamily="49" charset="-122"/>
              </a:rPr>
              <a:t>双喜是一个聪明、机灵、善解人意，</a:t>
            </a:r>
          </a:p>
          <a:p>
            <a:r>
              <a:rPr lang="zh-CN" altLang="en-US" sz="3600" b="1">
                <a:solidFill>
                  <a:srgbClr val="006600"/>
                </a:solidFill>
                <a:latin typeface="隶书" pitchFamily="49" charset="-122"/>
                <a:ea typeface="隶书" pitchFamily="49" charset="-122"/>
              </a:rPr>
              <a:t>      考虑周到，办事果断的好孩子头。</a:t>
            </a:r>
            <a:br>
              <a:rPr lang="zh-CN" altLang="en-US" sz="3600" b="1">
                <a:solidFill>
                  <a:srgbClr val="006600"/>
                </a:solidFill>
                <a:latin typeface="隶书" pitchFamily="49" charset="-122"/>
                <a:ea typeface="隶书" pitchFamily="49" charset="-122"/>
              </a:rPr>
            </a:br>
            <a:endParaRPr lang="zh-CN" altLang="en-US" sz="3600" b="1">
              <a:solidFill>
                <a:srgbClr val="006600"/>
              </a:solidFill>
              <a:latin typeface="隶书" pitchFamily="49" charset="-122"/>
              <a:ea typeface="隶书" pitchFamily="49" charset="-122"/>
            </a:endParaRPr>
          </a:p>
        </p:txBody>
      </p:sp>
    </p:spTree>
    <p:extLst>
      <p:ext uri="{BB962C8B-B14F-4D97-AF65-F5344CB8AC3E}">
        <p14:creationId xmlns:p14="http://schemas.microsoft.com/office/powerpoint/2010/main" val="908465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p:cTn id="7" dur="500" fill="hold"/>
                                        <p:tgtEl>
                                          <p:spTgt spid="35843"/>
                                        </p:tgtEl>
                                        <p:attrNameLst>
                                          <p:attrName>ppt_w</p:attrName>
                                        </p:attrNameLst>
                                      </p:cBhvr>
                                      <p:tavLst>
                                        <p:tav tm="0">
                                          <p:val>
                                            <p:fltVal val="0"/>
                                          </p:val>
                                        </p:tav>
                                        <p:tav tm="100000">
                                          <p:val>
                                            <p:strVal val="#ppt_w"/>
                                          </p:val>
                                        </p:tav>
                                      </p:tavLst>
                                    </p:anim>
                                    <p:anim calcmode="lin" valueType="num">
                                      <p:cBhvr>
                                        <p:cTn id="8" dur="500" fill="hold"/>
                                        <p:tgtEl>
                                          <p:spTgt spid="3584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5844"/>
                                        </p:tgtEl>
                                        <p:attrNameLst>
                                          <p:attrName>style.visibility</p:attrName>
                                        </p:attrNameLst>
                                      </p:cBhvr>
                                      <p:to>
                                        <p:strVal val="visible"/>
                                      </p:to>
                                    </p:set>
                                    <p:anim calcmode="lin" valueType="num">
                                      <p:cBhvr>
                                        <p:cTn id="13" dur="500" fill="hold"/>
                                        <p:tgtEl>
                                          <p:spTgt spid="35844"/>
                                        </p:tgtEl>
                                        <p:attrNameLst>
                                          <p:attrName>ppt_w</p:attrName>
                                        </p:attrNameLst>
                                      </p:cBhvr>
                                      <p:tavLst>
                                        <p:tav tm="0">
                                          <p:val>
                                            <p:fltVal val="0"/>
                                          </p:val>
                                        </p:tav>
                                        <p:tav tm="100000">
                                          <p:val>
                                            <p:strVal val="#ppt_w"/>
                                          </p:val>
                                        </p:tav>
                                      </p:tavLst>
                                    </p:anim>
                                    <p:anim calcmode="lin" valueType="num">
                                      <p:cBhvr>
                                        <p:cTn id="14" dur="500" fill="hold"/>
                                        <p:tgtEl>
                                          <p:spTgt spid="35844"/>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1"/>
                                            </p:cond>
                                          </p:stCondLst>
                                          <p:endCondLst>
                                            <p:cond evt="onStopAudio" delay="0">
                                              <p:tgtEl>
                                                <p:sldTgt/>
                                              </p:tgtEl>
                                            </p:cond>
                                          </p:endCondLst>
                                        </p:cTn>
                                        <p:tgtEl>
                                          <p:sndTgt r:embed="rId2" name="laser.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5845"/>
                                        </p:tgtEl>
                                        <p:attrNameLst>
                                          <p:attrName>style.visibility</p:attrName>
                                        </p:attrNameLst>
                                      </p:cBhvr>
                                      <p:to>
                                        <p:strVal val="visible"/>
                                      </p:to>
                                    </p:set>
                                    <p:anim calcmode="lin" valueType="num">
                                      <p:cBhvr>
                                        <p:cTn id="19" dur="500" fill="hold"/>
                                        <p:tgtEl>
                                          <p:spTgt spid="35845"/>
                                        </p:tgtEl>
                                        <p:attrNameLst>
                                          <p:attrName>ppt_w</p:attrName>
                                        </p:attrNameLst>
                                      </p:cBhvr>
                                      <p:tavLst>
                                        <p:tav tm="0">
                                          <p:val>
                                            <p:fltVal val="0"/>
                                          </p:val>
                                        </p:tav>
                                        <p:tav tm="100000">
                                          <p:val>
                                            <p:strVal val="#ppt_w"/>
                                          </p:val>
                                        </p:tav>
                                      </p:tavLst>
                                    </p:anim>
                                    <p:anim calcmode="lin" valueType="num">
                                      <p:cBhvr>
                                        <p:cTn id="20" dur="500" fill="hold"/>
                                        <p:tgtEl>
                                          <p:spTgt spid="35845"/>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7"/>
                                            </p:cond>
                                          </p:stCondLst>
                                          <p:endCondLst>
                                            <p:cond evt="onStopAudio" delay="0">
                                              <p:tgtEl>
                                                <p:sldTgt/>
                                              </p:tgtEl>
                                            </p:cond>
                                          </p:endCondLst>
                                        </p:cTn>
                                        <p:tgtEl>
                                          <p:sndTgt r:embed="rId2" name="laser.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35846"/>
                                        </p:tgtEl>
                                        <p:attrNameLst>
                                          <p:attrName>style.visibility</p:attrName>
                                        </p:attrNameLst>
                                      </p:cBhvr>
                                      <p:to>
                                        <p:strVal val="visible"/>
                                      </p:to>
                                    </p:set>
                                    <p:anim calcmode="lin" valueType="num">
                                      <p:cBhvr>
                                        <p:cTn id="25" dur="500" fill="hold"/>
                                        <p:tgtEl>
                                          <p:spTgt spid="35846"/>
                                        </p:tgtEl>
                                        <p:attrNameLst>
                                          <p:attrName>ppt_w</p:attrName>
                                        </p:attrNameLst>
                                      </p:cBhvr>
                                      <p:tavLst>
                                        <p:tav tm="0">
                                          <p:val>
                                            <p:fltVal val="0"/>
                                          </p:val>
                                        </p:tav>
                                        <p:tav tm="100000">
                                          <p:val>
                                            <p:strVal val="#ppt_w"/>
                                          </p:val>
                                        </p:tav>
                                      </p:tavLst>
                                    </p:anim>
                                    <p:anim calcmode="lin" valueType="num">
                                      <p:cBhvr>
                                        <p:cTn id="26" dur="500" fill="hold"/>
                                        <p:tgtEl>
                                          <p:spTgt spid="35846"/>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3"/>
                                            </p:cond>
                                          </p:stCondLst>
                                          <p:endCondLst>
                                            <p:cond evt="onStopAudio" delay="0">
                                              <p:tgtEl>
                                                <p:sldTgt/>
                                              </p:tgtEl>
                                            </p:cond>
                                          </p:endCondLst>
                                        </p:cTn>
                                        <p:tgtEl>
                                          <p:sndTgt r:embed="rId2" name="laser.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5847"/>
                                        </p:tgtEl>
                                        <p:attrNameLst>
                                          <p:attrName>style.visibility</p:attrName>
                                        </p:attrNameLst>
                                      </p:cBhvr>
                                      <p:to>
                                        <p:strVal val="visible"/>
                                      </p:to>
                                    </p:set>
                                    <p:animEffect transition="in" filter="blinds(horizontal)">
                                      <p:cBhvr>
                                        <p:cTn id="31" dur="500"/>
                                        <p:tgtEl>
                                          <p:spTgt spid="35847"/>
                                        </p:tgtEl>
                                      </p:cBhvr>
                                    </p:animEffect>
                                  </p:childTnLst>
                                  <p:subTnLst>
                                    <p:audio>
                                      <p:cMediaNode>
                                        <p:cTn display="0" masterRel="sameClick">
                                          <p:stCondLst>
                                            <p:cond evt="begin" delay="0">
                                              <p:tn val="29"/>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autoUpdateAnimBg="0"/>
      <p:bldP spid="35844" grpId="0" autoUpdateAnimBg="0"/>
      <p:bldP spid="35845" grpId="0" autoUpdateAnimBg="0"/>
      <p:bldP spid="35846" grpId="0" autoUpdateAnimBg="0"/>
      <p:bldP spid="35847"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508001" y="0"/>
            <a:ext cx="11197167" cy="704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rgbClr val="006600"/>
                </a:solidFill>
                <a:latin typeface="隶书" pitchFamily="49" charset="-122"/>
                <a:ea typeface="隶书" pitchFamily="49" charset="-122"/>
              </a:rPr>
              <a:t>（</a:t>
            </a:r>
            <a:r>
              <a:rPr lang="en-US" altLang="zh-CN" sz="3600" b="1">
                <a:solidFill>
                  <a:srgbClr val="006600"/>
                </a:solidFill>
                <a:latin typeface="隶书" pitchFamily="49" charset="-122"/>
                <a:ea typeface="隶书" pitchFamily="49" charset="-122"/>
              </a:rPr>
              <a:t>4</a:t>
            </a:r>
            <a:r>
              <a:rPr lang="zh-CN" altLang="en-US" sz="3600" b="1">
                <a:solidFill>
                  <a:srgbClr val="006600"/>
                </a:solidFill>
                <a:latin typeface="隶书" pitchFamily="49" charset="-122"/>
                <a:ea typeface="隶书" pitchFamily="49" charset="-122"/>
              </a:rPr>
              <a:t>）归航偷豆时以为再多偷，倘给阿发的娘知道是要挨骂的。</a:t>
            </a:r>
            <a:endParaRPr lang="zh-CN" altLang="en-US" sz="3600" b="1">
              <a:solidFill>
                <a:srgbClr val="FF0000"/>
              </a:solidFill>
              <a:latin typeface="隶书" pitchFamily="49" charset="-122"/>
              <a:ea typeface="隶书" pitchFamily="49" charset="-122"/>
            </a:endParaRPr>
          </a:p>
          <a:p>
            <a:r>
              <a:rPr lang="zh-CN" altLang="en-US" sz="3600" b="1">
                <a:solidFill>
                  <a:srgbClr val="006600"/>
                </a:solidFill>
                <a:latin typeface="隶书" pitchFamily="49" charset="-122"/>
                <a:ea typeface="隶书" pitchFamily="49" charset="-122"/>
              </a:rPr>
              <a:t>（</a:t>
            </a:r>
            <a:r>
              <a:rPr lang="en-US" altLang="zh-CN" sz="3600" b="1">
                <a:solidFill>
                  <a:srgbClr val="006600"/>
                </a:solidFill>
                <a:latin typeface="隶书" pitchFamily="49" charset="-122"/>
                <a:ea typeface="隶书" pitchFamily="49" charset="-122"/>
              </a:rPr>
              <a:t>5</a:t>
            </a:r>
            <a:r>
              <a:rPr lang="zh-CN" altLang="en-US" sz="3600" b="1">
                <a:solidFill>
                  <a:srgbClr val="006600"/>
                </a:solidFill>
                <a:latin typeface="隶书" pitchFamily="49" charset="-122"/>
                <a:ea typeface="隶书" pitchFamily="49" charset="-122"/>
              </a:rPr>
              <a:t>）吃完豆，双喜所虑的是用了八公公船上的盐和柴，并考虑好对策。</a:t>
            </a:r>
          </a:p>
          <a:p>
            <a:endParaRPr lang="zh-CN" altLang="en-US" sz="3600" b="1">
              <a:solidFill>
                <a:srgbClr val="FF0000"/>
              </a:solidFill>
              <a:latin typeface="隶书" pitchFamily="49" charset="-122"/>
              <a:ea typeface="隶书" pitchFamily="49" charset="-122"/>
            </a:endParaRPr>
          </a:p>
          <a:p>
            <a:r>
              <a:rPr lang="zh-CN" altLang="en-US" sz="3600" b="1">
                <a:solidFill>
                  <a:srgbClr val="006600"/>
                </a:solidFill>
                <a:latin typeface="隶书" pitchFamily="49" charset="-122"/>
                <a:ea typeface="隶书" pitchFamily="49" charset="-122"/>
              </a:rPr>
              <a:t>（</a:t>
            </a:r>
            <a:r>
              <a:rPr lang="en-US" altLang="zh-CN" sz="3600" b="1">
                <a:solidFill>
                  <a:srgbClr val="006600"/>
                </a:solidFill>
                <a:latin typeface="隶书" pitchFamily="49" charset="-122"/>
                <a:ea typeface="隶书" pitchFamily="49" charset="-122"/>
              </a:rPr>
              <a:t>6</a:t>
            </a:r>
            <a:r>
              <a:rPr lang="zh-CN" altLang="en-US" sz="3600" b="1">
                <a:solidFill>
                  <a:srgbClr val="006600"/>
                </a:solidFill>
                <a:latin typeface="隶书" pitchFamily="49" charset="-122"/>
                <a:ea typeface="隶书" pitchFamily="49" charset="-122"/>
              </a:rPr>
              <a:t>）双喜送我回到家，</a:t>
            </a:r>
            <a:r>
              <a:rPr lang="zh-CN" altLang="en-US" sz="3600" b="1">
                <a:solidFill>
                  <a:srgbClr val="006600"/>
                </a:solidFill>
                <a:latin typeface="Times New Roman"/>
                <a:ea typeface="隶书" pitchFamily="49" charset="-122"/>
              </a:rPr>
              <a:t>“</a:t>
            </a:r>
            <a:r>
              <a:rPr lang="zh-CN" altLang="en-US" sz="3600" b="1">
                <a:solidFill>
                  <a:srgbClr val="006600"/>
                </a:solidFill>
                <a:latin typeface="隶书" pitchFamily="49" charset="-122"/>
                <a:ea typeface="隶书" pitchFamily="49" charset="-122"/>
              </a:rPr>
              <a:t>都回来了！那里会错。我原说过写包票的！</a:t>
            </a:r>
            <a:r>
              <a:rPr lang="zh-CN" altLang="en-US" sz="3600" b="1">
                <a:solidFill>
                  <a:srgbClr val="006600"/>
                </a:solidFill>
                <a:latin typeface="Times New Roman"/>
                <a:ea typeface="隶书" pitchFamily="49" charset="-122"/>
              </a:rPr>
              <a:t>”</a:t>
            </a:r>
            <a:endParaRPr lang="zh-CN" altLang="en-US" sz="3600" b="1">
              <a:solidFill>
                <a:srgbClr val="006600"/>
              </a:solidFill>
              <a:latin typeface="隶书" pitchFamily="49" charset="-122"/>
              <a:ea typeface="隶书" pitchFamily="49" charset="-122"/>
            </a:endParaRPr>
          </a:p>
          <a:p>
            <a:endParaRPr lang="zh-CN" altLang="en-US" sz="3600" b="1">
              <a:solidFill>
                <a:srgbClr val="FF0000"/>
              </a:solidFill>
              <a:latin typeface="隶书" pitchFamily="49" charset="-122"/>
              <a:ea typeface="隶书" pitchFamily="49" charset="-122"/>
            </a:endParaRPr>
          </a:p>
          <a:p>
            <a:r>
              <a:rPr lang="zh-CN" altLang="en-US" sz="3600" b="1">
                <a:solidFill>
                  <a:srgbClr val="006600"/>
                </a:solidFill>
                <a:latin typeface="隶书" pitchFamily="49" charset="-122"/>
                <a:ea typeface="隶书" pitchFamily="49" charset="-122"/>
              </a:rPr>
              <a:t>（</a:t>
            </a:r>
            <a:r>
              <a:rPr lang="en-US" altLang="zh-CN" sz="3600" b="1">
                <a:solidFill>
                  <a:srgbClr val="006600"/>
                </a:solidFill>
                <a:latin typeface="隶书" pitchFamily="49" charset="-122"/>
                <a:ea typeface="隶书" pitchFamily="49" charset="-122"/>
              </a:rPr>
              <a:t>7</a:t>
            </a:r>
            <a:r>
              <a:rPr lang="zh-CN" altLang="en-US" sz="3600" b="1">
                <a:solidFill>
                  <a:srgbClr val="006600"/>
                </a:solidFill>
                <a:latin typeface="隶书" pitchFamily="49" charset="-122"/>
                <a:ea typeface="隶书" pitchFamily="49" charset="-122"/>
              </a:rPr>
              <a:t>）双喜回答六一公公的问话。</a:t>
            </a:r>
          </a:p>
          <a:p>
            <a:endParaRPr lang="zh-CN" altLang="en-US" sz="3600" b="1">
              <a:solidFill>
                <a:srgbClr val="006600"/>
              </a:solidFill>
              <a:latin typeface="隶书" pitchFamily="49" charset="-122"/>
              <a:ea typeface="隶书" pitchFamily="49" charset="-122"/>
            </a:endParaRPr>
          </a:p>
          <a:p>
            <a:endParaRPr lang="zh-CN" altLang="en-US" sz="3600" b="1">
              <a:solidFill>
                <a:srgbClr val="006600"/>
              </a:solidFill>
              <a:latin typeface="隶书" pitchFamily="49" charset="-122"/>
              <a:ea typeface="隶书" pitchFamily="49" charset="-122"/>
            </a:endParaRPr>
          </a:p>
          <a:p>
            <a:endParaRPr lang="zh-CN" altLang="en-US" sz="3600" b="1">
              <a:solidFill>
                <a:srgbClr val="006600"/>
              </a:solidFill>
              <a:latin typeface="隶书" pitchFamily="49" charset="-122"/>
              <a:ea typeface="隶书" pitchFamily="49" charset="-122"/>
            </a:endParaRPr>
          </a:p>
          <a:p>
            <a:endParaRPr lang="en-US" altLang="zh-CN">
              <a:ea typeface="宋体" pitchFamily="2" charset="-122"/>
            </a:endParaRPr>
          </a:p>
        </p:txBody>
      </p:sp>
      <p:sp>
        <p:nvSpPr>
          <p:cNvPr id="35843" name="Text Box 3"/>
          <p:cNvSpPr txBox="1">
            <a:spLocks noChangeArrowheads="1"/>
          </p:cNvSpPr>
          <p:nvPr/>
        </p:nvSpPr>
        <p:spPr bwMode="auto">
          <a:xfrm>
            <a:off x="6582833" y="549275"/>
            <a:ext cx="389080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FF0000"/>
                </a:solidFill>
                <a:latin typeface="隶书" pitchFamily="49" charset="-122"/>
                <a:ea typeface="隶书" pitchFamily="49" charset="-122"/>
              </a:rPr>
              <a:t>（考虑事情周到）</a:t>
            </a:r>
          </a:p>
        </p:txBody>
      </p:sp>
      <p:sp>
        <p:nvSpPr>
          <p:cNvPr id="35844" name="Text Box 4"/>
          <p:cNvSpPr txBox="1">
            <a:spLocks noChangeArrowheads="1"/>
          </p:cNvSpPr>
          <p:nvPr/>
        </p:nvSpPr>
        <p:spPr bwMode="auto">
          <a:xfrm>
            <a:off x="588434" y="2149475"/>
            <a:ext cx="435407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FF0000"/>
                </a:solidFill>
                <a:latin typeface="隶书" pitchFamily="49" charset="-122"/>
                <a:ea typeface="隶书" pitchFamily="49" charset="-122"/>
              </a:rPr>
              <a:t>（考虑事情周到。）</a:t>
            </a:r>
          </a:p>
        </p:txBody>
      </p:sp>
      <p:sp>
        <p:nvSpPr>
          <p:cNvPr id="35845" name="Text Box 5"/>
          <p:cNvSpPr txBox="1">
            <a:spLocks noChangeArrowheads="1"/>
          </p:cNvSpPr>
          <p:nvPr/>
        </p:nvSpPr>
        <p:spPr bwMode="auto">
          <a:xfrm>
            <a:off x="508000" y="3733800"/>
            <a:ext cx="3890809"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FF0000"/>
                </a:solidFill>
                <a:latin typeface="隶书" pitchFamily="49" charset="-122"/>
                <a:ea typeface="隶书" pitchFamily="49" charset="-122"/>
              </a:rPr>
              <a:t>（做事有始有终）</a:t>
            </a:r>
          </a:p>
        </p:txBody>
      </p:sp>
      <p:sp>
        <p:nvSpPr>
          <p:cNvPr id="35846" name="Text Box 6"/>
          <p:cNvSpPr txBox="1">
            <a:spLocks noChangeArrowheads="1"/>
          </p:cNvSpPr>
          <p:nvPr/>
        </p:nvSpPr>
        <p:spPr bwMode="auto">
          <a:xfrm>
            <a:off x="508000" y="4876800"/>
            <a:ext cx="296427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FF0000"/>
                </a:solidFill>
                <a:latin typeface="隶书" pitchFamily="49" charset="-122"/>
                <a:ea typeface="隶书" pitchFamily="49" charset="-122"/>
              </a:rPr>
              <a:t>（反应灵敏）</a:t>
            </a:r>
            <a:endParaRPr lang="zh-CN" altLang="en-US">
              <a:ea typeface="宋体" pitchFamily="2" charset="-122"/>
            </a:endParaRPr>
          </a:p>
        </p:txBody>
      </p:sp>
      <p:sp>
        <p:nvSpPr>
          <p:cNvPr id="35847" name="Text Box 7"/>
          <p:cNvSpPr txBox="1">
            <a:spLocks noChangeArrowheads="1"/>
          </p:cNvSpPr>
          <p:nvPr/>
        </p:nvSpPr>
        <p:spPr bwMode="auto">
          <a:xfrm>
            <a:off x="1" y="5334000"/>
            <a:ext cx="8986756"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800080"/>
                </a:solidFill>
                <a:latin typeface="隶书" pitchFamily="49" charset="-122"/>
                <a:ea typeface="隶书" pitchFamily="49" charset="-122"/>
              </a:rPr>
              <a:t>小结：</a:t>
            </a:r>
            <a:r>
              <a:rPr lang="zh-CN" altLang="en-US" sz="3600" b="1">
                <a:solidFill>
                  <a:srgbClr val="006600"/>
                </a:solidFill>
                <a:latin typeface="隶书" pitchFamily="49" charset="-122"/>
                <a:ea typeface="隶书" pitchFamily="49" charset="-122"/>
              </a:rPr>
              <a:t>双喜是一个聪明、机灵、善解人意，</a:t>
            </a:r>
          </a:p>
          <a:p>
            <a:r>
              <a:rPr lang="zh-CN" altLang="en-US" sz="3600" b="1">
                <a:solidFill>
                  <a:srgbClr val="006600"/>
                </a:solidFill>
                <a:latin typeface="隶书" pitchFamily="49" charset="-122"/>
                <a:ea typeface="隶书" pitchFamily="49" charset="-122"/>
              </a:rPr>
              <a:t>      考虑周到，办事果断的好孩子头。</a:t>
            </a:r>
            <a:br>
              <a:rPr lang="zh-CN" altLang="en-US" sz="3600" b="1">
                <a:solidFill>
                  <a:srgbClr val="006600"/>
                </a:solidFill>
                <a:latin typeface="隶书" pitchFamily="49" charset="-122"/>
                <a:ea typeface="隶书" pitchFamily="49" charset="-122"/>
              </a:rPr>
            </a:br>
            <a:endParaRPr lang="zh-CN" altLang="en-US" sz="3600" b="1">
              <a:solidFill>
                <a:srgbClr val="006600"/>
              </a:solidFill>
              <a:latin typeface="隶书" pitchFamily="49" charset="-122"/>
              <a:ea typeface="隶书" pitchFamily="49" charset="-122"/>
            </a:endParaRPr>
          </a:p>
        </p:txBody>
      </p:sp>
    </p:spTree>
    <p:extLst>
      <p:ext uri="{BB962C8B-B14F-4D97-AF65-F5344CB8AC3E}">
        <p14:creationId xmlns:p14="http://schemas.microsoft.com/office/powerpoint/2010/main" val="9084659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5843"/>
                                        </p:tgtEl>
                                        <p:attrNameLst>
                                          <p:attrName>style.visibility</p:attrName>
                                        </p:attrNameLst>
                                      </p:cBhvr>
                                      <p:to>
                                        <p:strVal val="visible"/>
                                      </p:to>
                                    </p:set>
                                    <p:anim calcmode="lin" valueType="num">
                                      <p:cBhvr>
                                        <p:cTn id="7" dur="500" fill="hold"/>
                                        <p:tgtEl>
                                          <p:spTgt spid="35843"/>
                                        </p:tgtEl>
                                        <p:attrNameLst>
                                          <p:attrName>ppt_w</p:attrName>
                                        </p:attrNameLst>
                                      </p:cBhvr>
                                      <p:tavLst>
                                        <p:tav tm="0">
                                          <p:val>
                                            <p:fltVal val="0"/>
                                          </p:val>
                                        </p:tav>
                                        <p:tav tm="100000">
                                          <p:val>
                                            <p:strVal val="#ppt_w"/>
                                          </p:val>
                                        </p:tav>
                                      </p:tavLst>
                                    </p:anim>
                                    <p:anim calcmode="lin" valueType="num">
                                      <p:cBhvr>
                                        <p:cTn id="8" dur="500" fill="hold"/>
                                        <p:tgtEl>
                                          <p:spTgt spid="35843"/>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5844"/>
                                        </p:tgtEl>
                                        <p:attrNameLst>
                                          <p:attrName>style.visibility</p:attrName>
                                        </p:attrNameLst>
                                      </p:cBhvr>
                                      <p:to>
                                        <p:strVal val="visible"/>
                                      </p:to>
                                    </p:set>
                                    <p:anim calcmode="lin" valueType="num">
                                      <p:cBhvr>
                                        <p:cTn id="13" dur="500" fill="hold"/>
                                        <p:tgtEl>
                                          <p:spTgt spid="35844"/>
                                        </p:tgtEl>
                                        <p:attrNameLst>
                                          <p:attrName>ppt_w</p:attrName>
                                        </p:attrNameLst>
                                      </p:cBhvr>
                                      <p:tavLst>
                                        <p:tav tm="0">
                                          <p:val>
                                            <p:fltVal val="0"/>
                                          </p:val>
                                        </p:tav>
                                        <p:tav tm="100000">
                                          <p:val>
                                            <p:strVal val="#ppt_w"/>
                                          </p:val>
                                        </p:tav>
                                      </p:tavLst>
                                    </p:anim>
                                    <p:anim calcmode="lin" valueType="num">
                                      <p:cBhvr>
                                        <p:cTn id="14" dur="500" fill="hold"/>
                                        <p:tgtEl>
                                          <p:spTgt spid="35844"/>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1"/>
                                            </p:cond>
                                          </p:stCondLst>
                                          <p:endCondLst>
                                            <p:cond evt="onStopAudio" delay="0">
                                              <p:tgtEl>
                                                <p:sldTgt/>
                                              </p:tgtEl>
                                            </p:cond>
                                          </p:endCondLst>
                                        </p:cTn>
                                        <p:tgtEl>
                                          <p:sndTgt r:embed="rId2" name="laser.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5845"/>
                                        </p:tgtEl>
                                        <p:attrNameLst>
                                          <p:attrName>style.visibility</p:attrName>
                                        </p:attrNameLst>
                                      </p:cBhvr>
                                      <p:to>
                                        <p:strVal val="visible"/>
                                      </p:to>
                                    </p:set>
                                    <p:anim calcmode="lin" valueType="num">
                                      <p:cBhvr>
                                        <p:cTn id="19" dur="500" fill="hold"/>
                                        <p:tgtEl>
                                          <p:spTgt spid="35845"/>
                                        </p:tgtEl>
                                        <p:attrNameLst>
                                          <p:attrName>ppt_w</p:attrName>
                                        </p:attrNameLst>
                                      </p:cBhvr>
                                      <p:tavLst>
                                        <p:tav tm="0">
                                          <p:val>
                                            <p:fltVal val="0"/>
                                          </p:val>
                                        </p:tav>
                                        <p:tav tm="100000">
                                          <p:val>
                                            <p:strVal val="#ppt_w"/>
                                          </p:val>
                                        </p:tav>
                                      </p:tavLst>
                                    </p:anim>
                                    <p:anim calcmode="lin" valueType="num">
                                      <p:cBhvr>
                                        <p:cTn id="20" dur="500" fill="hold"/>
                                        <p:tgtEl>
                                          <p:spTgt spid="35845"/>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7"/>
                                            </p:cond>
                                          </p:stCondLst>
                                          <p:endCondLst>
                                            <p:cond evt="onStopAudio" delay="0">
                                              <p:tgtEl>
                                                <p:sldTgt/>
                                              </p:tgtEl>
                                            </p:cond>
                                          </p:endCondLst>
                                        </p:cTn>
                                        <p:tgtEl>
                                          <p:sndTgt r:embed="rId2" name="laser.wav"/>
                                        </p:tgtEl>
                                      </p:cMediaNode>
                                    </p:audio>
                                  </p:sub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35846"/>
                                        </p:tgtEl>
                                        <p:attrNameLst>
                                          <p:attrName>style.visibility</p:attrName>
                                        </p:attrNameLst>
                                      </p:cBhvr>
                                      <p:to>
                                        <p:strVal val="visible"/>
                                      </p:to>
                                    </p:set>
                                    <p:anim calcmode="lin" valueType="num">
                                      <p:cBhvr>
                                        <p:cTn id="25" dur="500" fill="hold"/>
                                        <p:tgtEl>
                                          <p:spTgt spid="35846"/>
                                        </p:tgtEl>
                                        <p:attrNameLst>
                                          <p:attrName>ppt_w</p:attrName>
                                        </p:attrNameLst>
                                      </p:cBhvr>
                                      <p:tavLst>
                                        <p:tav tm="0">
                                          <p:val>
                                            <p:fltVal val="0"/>
                                          </p:val>
                                        </p:tav>
                                        <p:tav tm="100000">
                                          <p:val>
                                            <p:strVal val="#ppt_w"/>
                                          </p:val>
                                        </p:tav>
                                      </p:tavLst>
                                    </p:anim>
                                    <p:anim calcmode="lin" valueType="num">
                                      <p:cBhvr>
                                        <p:cTn id="26" dur="500" fill="hold"/>
                                        <p:tgtEl>
                                          <p:spTgt spid="35846"/>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3"/>
                                            </p:cond>
                                          </p:stCondLst>
                                          <p:endCondLst>
                                            <p:cond evt="onStopAudio" delay="0">
                                              <p:tgtEl>
                                                <p:sldTgt/>
                                              </p:tgtEl>
                                            </p:cond>
                                          </p:endCondLst>
                                        </p:cTn>
                                        <p:tgtEl>
                                          <p:sndTgt r:embed="rId2" name="laser.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5847"/>
                                        </p:tgtEl>
                                        <p:attrNameLst>
                                          <p:attrName>style.visibility</p:attrName>
                                        </p:attrNameLst>
                                      </p:cBhvr>
                                      <p:to>
                                        <p:strVal val="visible"/>
                                      </p:to>
                                    </p:set>
                                    <p:animEffect transition="in" filter="blinds(horizontal)">
                                      <p:cBhvr>
                                        <p:cTn id="31" dur="500"/>
                                        <p:tgtEl>
                                          <p:spTgt spid="35847"/>
                                        </p:tgtEl>
                                      </p:cBhvr>
                                    </p:animEffect>
                                  </p:childTnLst>
                                  <p:subTnLst>
                                    <p:audio>
                                      <p:cMediaNode>
                                        <p:cTn display="0" masterRel="sameClick">
                                          <p:stCondLst>
                                            <p:cond evt="begin" delay="0">
                                              <p:tn val="29"/>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autoUpdateAnimBg="0"/>
      <p:bldP spid="35844" grpId="0" autoUpdateAnimBg="0"/>
      <p:bldP spid="35845" grpId="0" autoUpdateAnimBg="0"/>
      <p:bldP spid="35846" grpId="0" autoUpdateAnimBg="0"/>
      <p:bldP spid="35847"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122766" y="1219200"/>
            <a:ext cx="12314767" cy="503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rgbClr val="000099"/>
                </a:solidFill>
                <a:latin typeface="隶书" pitchFamily="49" charset="-122"/>
                <a:ea typeface="隶书" pitchFamily="49" charset="-122"/>
              </a:rPr>
              <a:t>（</a:t>
            </a:r>
            <a:r>
              <a:rPr lang="en-US" altLang="zh-CN" sz="3600" b="1">
                <a:solidFill>
                  <a:srgbClr val="000099"/>
                </a:solidFill>
                <a:latin typeface="隶书" pitchFamily="49" charset="-122"/>
                <a:ea typeface="隶书" pitchFamily="49" charset="-122"/>
              </a:rPr>
              <a:t>1</a:t>
            </a:r>
            <a:r>
              <a:rPr lang="zh-CN" altLang="en-US" sz="3600" b="1">
                <a:solidFill>
                  <a:srgbClr val="000099"/>
                </a:solidFill>
                <a:latin typeface="隶书" pitchFamily="49" charset="-122"/>
                <a:ea typeface="隶书" pitchFamily="49" charset="-122"/>
              </a:rPr>
              <a:t>）</a:t>
            </a:r>
            <a:r>
              <a:rPr lang="zh-CN" altLang="en-US" sz="3600" b="1">
                <a:solidFill>
                  <a:srgbClr val="000099"/>
                </a:solidFill>
                <a:latin typeface="Times New Roman"/>
                <a:ea typeface="隶书" pitchFamily="49" charset="-122"/>
              </a:rPr>
              <a:t>“</a:t>
            </a:r>
            <a:r>
              <a:rPr lang="zh-CN" altLang="en-US" sz="3600" b="1">
                <a:solidFill>
                  <a:srgbClr val="000099"/>
                </a:solidFill>
                <a:latin typeface="隶书" pitchFamily="49" charset="-122"/>
                <a:ea typeface="隶书" pitchFamily="49" charset="-122"/>
              </a:rPr>
              <a:t>双喜，你们这班小鬼，昨天偷了我的豆了罢？又不肯好好的摘，踏坏了不少。</a:t>
            </a:r>
            <a:r>
              <a:rPr lang="zh-CN" altLang="en-US" sz="3600" b="1">
                <a:solidFill>
                  <a:srgbClr val="000099"/>
                </a:solidFill>
                <a:latin typeface="Times New Roman"/>
                <a:ea typeface="隶书" pitchFamily="49" charset="-122"/>
              </a:rPr>
              <a:t>”</a:t>
            </a:r>
            <a:endParaRPr lang="zh-CN" altLang="en-US" sz="3600" b="1">
              <a:solidFill>
                <a:srgbClr val="000099"/>
              </a:solidFill>
              <a:latin typeface="隶书" pitchFamily="49" charset="-122"/>
              <a:ea typeface="隶书" pitchFamily="49" charset="-122"/>
            </a:endParaRPr>
          </a:p>
          <a:p>
            <a:endParaRPr lang="zh-CN" altLang="en-US" sz="3600" b="1">
              <a:latin typeface="隶书" pitchFamily="49" charset="-122"/>
              <a:ea typeface="隶书" pitchFamily="49" charset="-122"/>
            </a:endParaRPr>
          </a:p>
          <a:p>
            <a:endParaRPr lang="zh-CN" altLang="en-US" sz="3600" b="1">
              <a:solidFill>
                <a:srgbClr val="800080"/>
              </a:solidFill>
              <a:latin typeface="隶书" pitchFamily="49" charset="-122"/>
              <a:ea typeface="隶书" pitchFamily="49" charset="-122"/>
            </a:endParaRPr>
          </a:p>
          <a:p>
            <a:r>
              <a:rPr lang="zh-CN" altLang="en-US" sz="3600" b="1">
                <a:solidFill>
                  <a:srgbClr val="800080"/>
                </a:solidFill>
                <a:latin typeface="隶书" pitchFamily="49" charset="-122"/>
                <a:ea typeface="隶书" pitchFamily="49" charset="-122"/>
              </a:rPr>
              <a:t/>
            </a:r>
            <a:br>
              <a:rPr lang="zh-CN" altLang="en-US" sz="3600" b="1">
                <a:solidFill>
                  <a:srgbClr val="800080"/>
                </a:solidFill>
                <a:latin typeface="隶书" pitchFamily="49" charset="-122"/>
                <a:ea typeface="隶书" pitchFamily="49" charset="-122"/>
              </a:rPr>
            </a:br>
            <a:r>
              <a:rPr lang="zh-CN" altLang="en-US" sz="3600" b="1">
                <a:latin typeface="隶书" pitchFamily="49" charset="-122"/>
                <a:ea typeface="隶书" pitchFamily="49" charset="-122"/>
              </a:rPr>
              <a:t>（</a:t>
            </a:r>
            <a:r>
              <a:rPr lang="en-US" altLang="zh-CN" sz="3600" b="1">
                <a:solidFill>
                  <a:srgbClr val="000099"/>
                </a:solidFill>
                <a:latin typeface="隶书" pitchFamily="49" charset="-122"/>
                <a:ea typeface="隶书" pitchFamily="49" charset="-122"/>
              </a:rPr>
              <a:t>2</a:t>
            </a:r>
            <a:r>
              <a:rPr lang="zh-CN" altLang="en-US" sz="3600" b="1">
                <a:solidFill>
                  <a:srgbClr val="000099"/>
                </a:solidFill>
                <a:latin typeface="隶书" pitchFamily="49" charset="-122"/>
                <a:ea typeface="隶书" pitchFamily="49" charset="-122"/>
              </a:rPr>
              <a:t>）六一公公看见我，便停了揖，笑道，</a:t>
            </a:r>
            <a:r>
              <a:rPr lang="zh-CN" altLang="en-US" sz="3600" b="1">
                <a:solidFill>
                  <a:srgbClr val="000099"/>
                </a:solidFill>
                <a:latin typeface="Times New Roman"/>
                <a:ea typeface="隶书" pitchFamily="49" charset="-122"/>
              </a:rPr>
              <a:t>“</a:t>
            </a:r>
            <a:r>
              <a:rPr lang="zh-CN" altLang="en-US" sz="3600" b="1">
                <a:solidFill>
                  <a:srgbClr val="000099"/>
                </a:solidFill>
                <a:latin typeface="隶书" pitchFamily="49" charset="-122"/>
                <a:ea typeface="隶书" pitchFamily="49" charset="-122"/>
              </a:rPr>
              <a:t>请客？</a:t>
            </a:r>
            <a:r>
              <a:rPr lang="en-US" altLang="zh-CN" sz="3600" b="1">
                <a:solidFill>
                  <a:srgbClr val="000099"/>
                </a:solidFill>
                <a:latin typeface="隶书" pitchFamily="49" charset="-122"/>
                <a:ea typeface="隶书" pitchFamily="49" charset="-122"/>
              </a:rPr>
              <a:t>--</a:t>
            </a:r>
            <a:r>
              <a:rPr lang="zh-CN" altLang="en-US" sz="3600" b="1">
                <a:solidFill>
                  <a:srgbClr val="000099"/>
                </a:solidFill>
                <a:latin typeface="隶书" pitchFamily="49" charset="-122"/>
                <a:ea typeface="隶书" pitchFamily="49" charset="-122"/>
              </a:rPr>
              <a:t>这是应该的。</a:t>
            </a:r>
            <a:r>
              <a:rPr lang="zh-CN" altLang="en-US" sz="3600" b="1">
                <a:solidFill>
                  <a:srgbClr val="000099"/>
                </a:solidFill>
                <a:latin typeface="Times New Roman"/>
                <a:ea typeface="隶书" pitchFamily="49" charset="-122"/>
              </a:rPr>
              <a:t>”</a:t>
            </a:r>
            <a:r>
              <a:rPr lang="zh-CN" altLang="en-US" sz="3600" b="1">
                <a:solidFill>
                  <a:srgbClr val="000099"/>
                </a:solidFill>
                <a:latin typeface="隶书" pitchFamily="49" charset="-122"/>
                <a:ea typeface="隶书" pitchFamily="49" charset="-122"/>
              </a:rPr>
              <a:t>还问</a:t>
            </a:r>
            <a:r>
              <a:rPr lang="zh-CN" altLang="en-US" sz="3600" b="1">
                <a:solidFill>
                  <a:srgbClr val="000099"/>
                </a:solidFill>
                <a:latin typeface="Times New Roman"/>
                <a:ea typeface="隶书" pitchFamily="49" charset="-122"/>
              </a:rPr>
              <a:t>“</a:t>
            </a:r>
            <a:r>
              <a:rPr lang="zh-CN" altLang="en-US" sz="3600" b="1">
                <a:solidFill>
                  <a:srgbClr val="000099"/>
                </a:solidFill>
                <a:latin typeface="隶书" pitchFamily="49" charset="-122"/>
                <a:ea typeface="隶书" pitchFamily="49" charset="-122"/>
              </a:rPr>
              <a:t>迅哥儿，昨天的戏可好么？</a:t>
            </a:r>
            <a:r>
              <a:rPr lang="zh-CN" altLang="en-US" sz="3600" b="1">
                <a:solidFill>
                  <a:srgbClr val="000099"/>
                </a:solidFill>
                <a:latin typeface="Times New Roman"/>
                <a:ea typeface="隶书" pitchFamily="49" charset="-122"/>
              </a:rPr>
              <a:t>”“</a:t>
            </a:r>
            <a:r>
              <a:rPr lang="zh-CN" altLang="en-US" sz="3600" b="1">
                <a:solidFill>
                  <a:srgbClr val="000099"/>
                </a:solidFill>
                <a:latin typeface="隶书" pitchFamily="49" charset="-122"/>
                <a:ea typeface="隶书" pitchFamily="49" charset="-122"/>
              </a:rPr>
              <a:t>豆可中吃呢？</a:t>
            </a:r>
            <a:r>
              <a:rPr lang="zh-CN" altLang="en-US" sz="3600" b="1">
                <a:solidFill>
                  <a:srgbClr val="000099"/>
                </a:solidFill>
                <a:latin typeface="Times New Roman"/>
                <a:ea typeface="隶书" pitchFamily="49" charset="-122"/>
              </a:rPr>
              <a:t>”</a:t>
            </a:r>
            <a:endParaRPr lang="zh-CN" altLang="en-US" sz="3600" b="1">
              <a:latin typeface="隶书" pitchFamily="49" charset="-122"/>
              <a:ea typeface="隶书" pitchFamily="49" charset="-122"/>
            </a:endParaRPr>
          </a:p>
          <a:p>
            <a:endParaRPr lang="en-US" altLang="zh-CN" sz="3600" b="1">
              <a:latin typeface="隶书" pitchFamily="49" charset="-122"/>
              <a:ea typeface="隶书" pitchFamily="49" charset="-122"/>
            </a:endParaRPr>
          </a:p>
        </p:txBody>
      </p:sp>
      <p:sp>
        <p:nvSpPr>
          <p:cNvPr id="23555" name="Text Box 3"/>
          <p:cNvSpPr txBox="1">
            <a:spLocks noChangeArrowheads="1"/>
          </p:cNvSpPr>
          <p:nvPr/>
        </p:nvSpPr>
        <p:spPr bwMode="auto">
          <a:xfrm>
            <a:off x="0" y="0"/>
            <a:ext cx="8932253" cy="132343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000" b="1">
                <a:solidFill>
                  <a:srgbClr val="FF0000"/>
                </a:solidFill>
                <a:latin typeface="隶书" pitchFamily="49" charset="-122"/>
                <a:ea typeface="隶书" pitchFamily="49" charset="-122"/>
              </a:rPr>
              <a:t>分析六一公公的言行，谈谈六一公公是</a:t>
            </a:r>
          </a:p>
          <a:p>
            <a:r>
              <a:rPr lang="zh-CN" altLang="en-US" sz="4000" b="1">
                <a:solidFill>
                  <a:srgbClr val="FF0000"/>
                </a:solidFill>
                <a:latin typeface="隶书" pitchFamily="49" charset="-122"/>
                <a:ea typeface="隶书" pitchFamily="49" charset="-122"/>
              </a:rPr>
              <a:t>一个什么样的老人。</a:t>
            </a:r>
          </a:p>
        </p:txBody>
      </p:sp>
      <p:sp>
        <p:nvSpPr>
          <p:cNvPr id="23556" name="Text Box 4"/>
          <p:cNvSpPr txBox="1">
            <a:spLocks noChangeArrowheads="1"/>
          </p:cNvSpPr>
          <p:nvPr/>
        </p:nvSpPr>
        <p:spPr bwMode="auto">
          <a:xfrm>
            <a:off x="1" y="2286001"/>
            <a:ext cx="898996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006600"/>
                </a:solidFill>
                <a:latin typeface="隶书" pitchFamily="49" charset="-122"/>
                <a:ea typeface="隶书" pitchFamily="49" charset="-122"/>
              </a:rPr>
              <a:t>    </a:t>
            </a:r>
            <a:r>
              <a:rPr lang="zh-CN" altLang="en-US" sz="3600" b="1">
                <a:solidFill>
                  <a:srgbClr val="006600"/>
                </a:solidFill>
                <a:latin typeface="隶书" pitchFamily="49" charset="-122"/>
                <a:ea typeface="隶书" pitchFamily="49" charset="-122"/>
              </a:rPr>
              <a:t>证实双喜他们是否偷了豆，重在指责他</a:t>
            </a:r>
          </a:p>
          <a:p>
            <a:r>
              <a:rPr lang="zh-CN" altLang="en-US" sz="3600" b="1">
                <a:solidFill>
                  <a:srgbClr val="006600"/>
                </a:solidFill>
                <a:latin typeface="隶书" pitchFamily="49" charset="-122"/>
                <a:ea typeface="隶书" pitchFamily="49" charset="-122"/>
              </a:rPr>
              <a:t>们踏坏了庄稼。</a:t>
            </a:r>
          </a:p>
        </p:txBody>
      </p:sp>
      <p:sp>
        <p:nvSpPr>
          <p:cNvPr id="23557" name="Text Box 5"/>
          <p:cNvSpPr txBox="1">
            <a:spLocks noChangeArrowheads="1"/>
          </p:cNvSpPr>
          <p:nvPr/>
        </p:nvSpPr>
        <p:spPr bwMode="auto">
          <a:xfrm>
            <a:off x="-122767" y="3444875"/>
            <a:ext cx="667041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800080"/>
                </a:solidFill>
                <a:latin typeface="隶书" pitchFamily="49" charset="-122"/>
                <a:ea typeface="隶书" pitchFamily="49" charset="-122"/>
              </a:rPr>
              <a:t>（善良、宽厚，爱惜劳动果实）</a:t>
            </a:r>
          </a:p>
        </p:txBody>
      </p:sp>
      <p:sp>
        <p:nvSpPr>
          <p:cNvPr id="23558" name="Text Box 6"/>
          <p:cNvSpPr txBox="1">
            <a:spLocks noChangeArrowheads="1"/>
          </p:cNvSpPr>
          <p:nvPr/>
        </p:nvSpPr>
        <p:spPr bwMode="auto">
          <a:xfrm>
            <a:off x="1" y="5715000"/>
            <a:ext cx="342754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800080"/>
                </a:solidFill>
                <a:latin typeface="隶书" pitchFamily="49" charset="-122"/>
                <a:ea typeface="隶书" pitchFamily="49" charset="-122"/>
              </a:rPr>
              <a:t>（淳朴、好客）</a:t>
            </a:r>
          </a:p>
        </p:txBody>
      </p:sp>
    </p:spTree>
    <p:extLst>
      <p:ext uri="{BB962C8B-B14F-4D97-AF65-F5344CB8AC3E}">
        <p14:creationId xmlns:p14="http://schemas.microsoft.com/office/powerpoint/2010/main" val="22965558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blinds(horizontal)">
                                      <p:cBhvr>
                                        <p:cTn id="7" dur="500"/>
                                        <p:tgtEl>
                                          <p:spTgt spid="23556"/>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 calcmode="lin" valueType="num">
                                      <p:cBhvr>
                                        <p:cTn id="12" dur="500" fill="hold"/>
                                        <p:tgtEl>
                                          <p:spTgt spid="23557"/>
                                        </p:tgtEl>
                                        <p:attrNameLst>
                                          <p:attrName>ppt_w</p:attrName>
                                        </p:attrNameLst>
                                      </p:cBhvr>
                                      <p:tavLst>
                                        <p:tav tm="0">
                                          <p:val>
                                            <p:fltVal val="0"/>
                                          </p:val>
                                        </p:tav>
                                        <p:tav tm="100000">
                                          <p:val>
                                            <p:strVal val="#ppt_w"/>
                                          </p:val>
                                        </p:tav>
                                      </p:tavLst>
                                    </p:anim>
                                    <p:anim calcmode="lin" valueType="num">
                                      <p:cBhvr>
                                        <p:cTn id="13" dur="500" fill="hold"/>
                                        <p:tgtEl>
                                          <p:spTgt spid="2355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0"/>
                                            </p:cond>
                                          </p:stCondLst>
                                          <p:endCondLst>
                                            <p:cond evt="onStopAudio" delay="0">
                                              <p:tgtEl>
                                                <p:sldTgt/>
                                              </p:tgtEl>
                                            </p:cond>
                                          </p:endCondLst>
                                        </p:cTn>
                                        <p:tgtEl>
                                          <p:sndTgt r:embed="rId3" name="laser.wav"/>
                                        </p:tgtEl>
                                      </p:cMediaNode>
                                    </p:audio>
                                  </p:subTnLst>
                                </p:cTn>
                              </p:par>
                            </p:childTnLst>
                          </p:cTn>
                        </p:par>
                      </p:childTnLst>
                    </p:cTn>
                  </p:par>
                  <p:par>
                    <p:cTn id="14" fill="hold" nodeType="clickPar">
                      <p:stCondLst>
                        <p:cond delay="indefinite"/>
                      </p:stCondLst>
                      <p:childTnLst>
                        <p:par>
                          <p:cTn id="15" fill="hold" nodeType="withGroup">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23558"/>
                                        </p:tgtEl>
                                        <p:attrNameLst>
                                          <p:attrName>style.visibility</p:attrName>
                                        </p:attrNameLst>
                                      </p:cBhvr>
                                      <p:to>
                                        <p:strVal val="visible"/>
                                      </p:to>
                                    </p:set>
                                    <p:anim calcmode="lin" valueType="num">
                                      <p:cBhvr>
                                        <p:cTn id="18" dur="500" fill="hold"/>
                                        <p:tgtEl>
                                          <p:spTgt spid="23558"/>
                                        </p:tgtEl>
                                        <p:attrNameLst>
                                          <p:attrName>ppt_w</p:attrName>
                                        </p:attrNameLst>
                                      </p:cBhvr>
                                      <p:tavLst>
                                        <p:tav tm="0">
                                          <p:val>
                                            <p:fltVal val="0"/>
                                          </p:val>
                                        </p:tav>
                                        <p:tav tm="100000">
                                          <p:val>
                                            <p:strVal val="#ppt_w"/>
                                          </p:val>
                                        </p:tav>
                                      </p:tavLst>
                                    </p:anim>
                                    <p:anim calcmode="lin" valueType="num">
                                      <p:cBhvr>
                                        <p:cTn id="19" dur="500" fill="hold"/>
                                        <p:tgtEl>
                                          <p:spTgt spid="2355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6"/>
                                            </p:cond>
                                          </p:stCondLst>
                                          <p:endCondLst>
                                            <p:cond evt="onStopAudio" delay="0">
                                              <p:tgtEl>
                                                <p:sldTgt/>
                                              </p:tgtEl>
                                            </p:cond>
                                          </p:endCondLst>
                                        </p:cTn>
                                        <p:tgtEl>
                                          <p:sndTgt r:embed="rId3"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utoUpdateAnimBg="0"/>
      <p:bldP spid="23557" grpId="0" autoUpdateAnimBg="0"/>
      <p:bldP spid="23558"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122766" y="1219200"/>
            <a:ext cx="12314767" cy="503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rgbClr val="000099"/>
                </a:solidFill>
                <a:latin typeface="隶书" pitchFamily="49" charset="-122"/>
                <a:ea typeface="隶书" pitchFamily="49" charset="-122"/>
              </a:rPr>
              <a:t>（</a:t>
            </a:r>
            <a:r>
              <a:rPr lang="en-US" altLang="zh-CN" sz="3600" b="1">
                <a:solidFill>
                  <a:srgbClr val="000099"/>
                </a:solidFill>
                <a:latin typeface="隶书" pitchFamily="49" charset="-122"/>
                <a:ea typeface="隶书" pitchFamily="49" charset="-122"/>
              </a:rPr>
              <a:t>1</a:t>
            </a:r>
            <a:r>
              <a:rPr lang="zh-CN" altLang="en-US" sz="3600" b="1">
                <a:solidFill>
                  <a:srgbClr val="000099"/>
                </a:solidFill>
                <a:latin typeface="隶书" pitchFamily="49" charset="-122"/>
                <a:ea typeface="隶书" pitchFamily="49" charset="-122"/>
              </a:rPr>
              <a:t>）</a:t>
            </a:r>
            <a:r>
              <a:rPr lang="zh-CN" altLang="en-US" sz="3600" b="1">
                <a:solidFill>
                  <a:srgbClr val="000099"/>
                </a:solidFill>
                <a:latin typeface="Times New Roman"/>
                <a:ea typeface="隶书" pitchFamily="49" charset="-122"/>
              </a:rPr>
              <a:t>“</a:t>
            </a:r>
            <a:r>
              <a:rPr lang="zh-CN" altLang="en-US" sz="3600" b="1">
                <a:solidFill>
                  <a:srgbClr val="000099"/>
                </a:solidFill>
                <a:latin typeface="隶书" pitchFamily="49" charset="-122"/>
                <a:ea typeface="隶书" pitchFamily="49" charset="-122"/>
              </a:rPr>
              <a:t>双喜，你们这班小鬼，昨天偷了我的豆了罢？又不肯好好的摘，踏坏了不少。</a:t>
            </a:r>
            <a:r>
              <a:rPr lang="zh-CN" altLang="en-US" sz="3600" b="1">
                <a:solidFill>
                  <a:srgbClr val="000099"/>
                </a:solidFill>
                <a:latin typeface="Times New Roman"/>
                <a:ea typeface="隶书" pitchFamily="49" charset="-122"/>
              </a:rPr>
              <a:t>”</a:t>
            </a:r>
            <a:endParaRPr lang="zh-CN" altLang="en-US" sz="3600" b="1">
              <a:solidFill>
                <a:srgbClr val="000099"/>
              </a:solidFill>
              <a:latin typeface="隶书" pitchFamily="49" charset="-122"/>
              <a:ea typeface="隶书" pitchFamily="49" charset="-122"/>
            </a:endParaRPr>
          </a:p>
          <a:p>
            <a:endParaRPr lang="zh-CN" altLang="en-US" sz="3600" b="1">
              <a:latin typeface="隶书" pitchFamily="49" charset="-122"/>
              <a:ea typeface="隶书" pitchFamily="49" charset="-122"/>
            </a:endParaRPr>
          </a:p>
          <a:p>
            <a:endParaRPr lang="zh-CN" altLang="en-US" sz="3600" b="1">
              <a:solidFill>
                <a:srgbClr val="800080"/>
              </a:solidFill>
              <a:latin typeface="隶书" pitchFamily="49" charset="-122"/>
              <a:ea typeface="隶书" pitchFamily="49" charset="-122"/>
            </a:endParaRPr>
          </a:p>
          <a:p>
            <a:r>
              <a:rPr lang="zh-CN" altLang="en-US" sz="3600" b="1">
                <a:solidFill>
                  <a:srgbClr val="800080"/>
                </a:solidFill>
                <a:latin typeface="隶书" pitchFamily="49" charset="-122"/>
                <a:ea typeface="隶书" pitchFamily="49" charset="-122"/>
              </a:rPr>
              <a:t/>
            </a:r>
            <a:br>
              <a:rPr lang="zh-CN" altLang="en-US" sz="3600" b="1">
                <a:solidFill>
                  <a:srgbClr val="800080"/>
                </a:solidFill>
                <a:latin typeface="隶书" pitchFamily="49" charset="-122"/>
                <a:ea typeface="隶书" pitchFamily="49" charset="-122"/>
              </a:rPr>
            </a:br>
            <a:r>
              <a:rPr lang="zh-CN" altLang="en-US" sz="3600" b="1">
                <a:latin typeface="隶书" pitchFamily="49" charset="-122"/>
                <a:ea typeface="隶书" pitchFamily="49" charset="-122"/>
              </a:rPr>
              <a:t>（</a:t>
            </a:r>
            <a:r>
              <a:rPr lang="en-US" altLang="zh-CN" sz="3600" b="1">
                <a:solidFill>
                  <a:srgbClr val="000099"/>
                </a:solidFill>
                <a:latin typeface="隶书" pitchFamily="49" charset="-122"/>
                <a:ea typeface="隶书" pitchFamily="49" charset="-122"/>
              </a:rPr>
              <a:t>2</a:t>
            </a:r>
            <a:r>
              <a:rPr lang="zh-CN" altLang="en-US" sz="3600" b="1">
                <a:solidFill>
                  <a:srgbClr val="000099"/>
                </a:solidFill>
                <a:latin typeface="隶书" pitchFamily="49" charset="-122"/>
                <a:ea typeface="隶书" pitchFamily="49" charset="-122"/>
              </a:rPr>
              <a:t>）六一公公看见我，便停了揖，笑道，</a:t>
            </a:r>
            <a:r>
              <a:rPr lang="zh-CN" altLang="en-US" sz="3600" b="1">
                <a:solidFill>
                  <a:srgbClr val="000099"/>
                </a:solidFill>
                <a:latin typeface="Times New Roman"/>
                <a:ea typeface="隶书" pitchFamily="49" charset="-122"/>
              </a:rPr>
              <a:t>“</a:t>
            </a:r>
            <a:r>
              <a:rPr lang="zh-CN" altLang="en-US" sz="3600" b="1">
                <a:solidFill>
                  <a:srgbClr val="000099"/>
                </a:solidFill>
                <a:latin typeface="隶书" pitchFamily="49" charset="-122"/>
                <a:ea typeface="隶书" pitchFamily="49" charset="-122"/>
              </a:rPr>
              <a:t>请客？</a:t>
            </a:r>
            <a:r>
              <a:rPr lang="en-US" altLang="zh-CN" sz="3600" b="1">
                <a:solidFill>
                  <a:srgbClr val="000099"/>
                </a:solidFill>
                <a:latin typeface="隶书" pitchFamily="49" charset="-122"/>
                <a:ea typeface="隶书" pitchFamily="49" charset="-122"/>
              </a:rPr>
              <a:t>--</a:t>
            </a:r>
            <a:r>
              <a:rPr lang="zh-CN" altLang="en-US" sz="3600" b="1">
                <a:solidFill>
                  <a:srgbClr val="000099"/>
                </a:solidFill>
                <a:latin typeface="隶书" pitchFamily="49" charset="-122"/>
                <a:ea typeface="隶书" pitchFamily="49" charset="-122"/>
              </a:rPr>
              <a:t>这是应该的。</a:t>
            </a:r>
            <a:r>
              <a:rPr lang="zh-CN" altLang="en-US" sz="3600" b="1">
                <a:solidFill>
                  <a:srgbClr val="000099"/>
                </a:solidFill>
                <a:latin typeface="Times New Roman"/>
                <a:ea typeface="隶书" pitchFamily="49" charset="-122"/>
              </a:rPr>
              <a:t>”</a:t>
            </a:r>
            <a:r>
              <a:rPr lang="zh-CN" altLang="en-US" sz="3600" b="1">
                <a:solidFill>
                  <a:srgbClr val="000099"/>
                </a:solidFill>
                <a:latin typeface="隶书" pitchFamily="49" charset="-122"/>
                <a:ea typeface="隶书" pitchFamily="49" charset="-122"/>
              </a:rPr>
              <a:t>还问</a:t>
            </a:r>
            <a:r>
              <a:rPr lang="zh-CN" altLang="en-US" sz="3600" b="1">
                <a:solidFill>
                  <a:srgbClr val="000099"/>
                </a:solidFill>
                <a:latin typeface="Times New Roman"/>
                <a:ea typeface="隶书" pitchFamily="49" charset="-122"/>
              </a:rPr>
              <a:t>“</a:t>
            </a:r>
            <a:r>
              <a:rPr lang="zh-CN" altLang="en-US" sz="3600" b="1">
                <a:solidFill>
                  <a:srgbClr val="000099"/>
                </a:solidFill>
                <a:latin typeface="隶书" pitchFamily="49" charset="-122"/>
                <a:ea typeface="隶书" pitchFamily="49" charset="-122"/>
              </a:rPr>
              <a:t>迅哥儿，昨天的戏可好么？</a:t>
            </a:r>
            <a:r>
              <a:rPr lang="zh-CN" altLang="en-US" sz="3600" b="1">
                <a:solidFill>
                  <a:srgbClr val="000099"/>
                </a:solidFill>
                <a:latin typeface="Times New Roman"/>
                <a:ea typeface="隶书" pitchFamily="49" charset="-122"/>
              </a:rPr>
              <a:t>”“</a:t>
            </a:r>
            <a:r>
              <a:rPr lang="zh-CN" altLang="en-US" sz="3600" b="1">
                <a:solidFill>
                  <a:srgbClr val="000099"/>
                </a:solidFill>
                <a:latin typeface="隶书" pitchFamily="49" charset="-122"/>
                <a:ea typeface="隶书" pitchFamily="49" charset="-122"/>
              </a:rPr>
              <a:t>豆可中吃呢？</a:t>
            </a:r>
            <a:r>
              <a:rPr lang="zh-CN" altLang="en-US" sz="3600" b="1">
                <a:solidFill>
                  <a:srgbClr val="000099"/>
                </a:solidFill>
                <a:latin typeface="Times New Roman"/>
                <a:ea typeface="隶书" pitchFamily="49" charset="-122"/>
              </a:rPr>
              <a:t>”</a:t>
            </a:r>
            <a:endParaRPr lang="zh-CN" altLang="en-US" sz="3600" b="1">
              <a:latin typeface="隶书" pitchFamily="49" charset="-122"/>
              <a:ea typeface="隶书" pitchFamily="49" charset="-122"/>
            </a:endParaRPr>
          </a:p>
          <a:p>
            <a:endParaRPr lang="en-US" altLang="zh-CN" sz="3600" b="1">
              <a:latin typeface="隶书" pitchFamily="49" charset="-122"/>
              <a:ea typeface="隶书" pitchFamily="49" charset="-122"/>
            </a:endParaRPr>
          </a:p>
        </p:txBody>
      </p:sp>
      <p:sp>
        <p:nvSpPr>
          <p:cNvPr id="23555" name="Text Box 3"/>
          <p:cNvSpPr txBox="1">
            <a:spLocks noChangeArrowheads="1"/>
          </p:cNvSpPr>
          <p:nvPr/>
        </p:nvSpPr>
        <p:spPr bwMode="auto">
          <a:xfrm>
            <a:off x="0" y="0"/>
            <a:ext cx="8932253" cy="1323439"/>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000" b="1">
                <a:solidFill>
                  <a:srgbClr val="FF0000"/>
                </a:solidFill>
                <a:latin typeface="隶书" pitchFamily="49" charset="-122"/>
                <a:ea typeface="隶书" pitchFamily="49" charset="-122"/>
              </a:rPr>
              <a:t>分析六一公公的言行，谈谈六一公公是</a:t>
            </a:r>
          </a:p>
          <a:p>
            <a:r>
              <a:rPr lang="zh-CN" altLang="en-US" sz="4000" b="1">
                <a:solidFill>
                  <a:srgbClr val="FF0000"/>
                </a:solidFill>
                <a:latin typeface="隶书" pitchFamily="49" charset="-122"/>
                <a:ea typeface="隶书" pitchFamily="49" charset="-122"/>
              </a:rPr>
              <a:t>一个什么样的老人。</a:t>
            </a:r>
          </a:p>
        </p:txBody>
      </p:sp>
      <p:sp>
        <p:nvSpPr>
          <p:cNvPr id="23556" name="Text Box 4"/>
          <p:cNvSpPr txBox="1">
            <a:spLocks noChangeArrowheads="1"/>
          </p:cNvSpPr>
          <p:nvPr/>
        </p:nvSpPr>
        <p:spPr bwMode="auto">
          <a:xfrm>
            <a:off x="1" y="2286001"/>
            <a:ext cx="8989962"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006600"/>
                </a:solidFill>
                <a:latin typeface="隶书" pitchFamily="49" charset="-122"/>
                <a:ea typeface="隶书" pitchFamily="49" charset="-122"/>
              </a:rPr>
              <a:t>    </a:t>
            </a:r>
            <a:r>
              <a:rPr lang="zh-CN" altLang="en-US" sz="3600" b="1">
                <a:solidFill>
                  <a:srgbClr val="006600"/>
                </a:solidFill>
                <a:latin typeface="隶书" pitchFamily="49" charset="-122"/>
                <a:ea typeface="隶书" pitchFamily="49" charset="-122"/>
              </a:rPr>
              <a:t>证实双喜他们是否偷了豆，重在指责他</a:t>
            </a:r>
          </a:p>
          <a:p>
            <a:r>
              <a:rPr lang="zh-CN" altLang="en-US" sz="3600" b="1">
                <a:solidFill>
                  <a:srgbClr val="006600"/>
                </a:solidFill>
                <a:latin typeface="隶书" pitchFamily="49" charset="-122"/>
                <a:ea typeface="隶书" pitchFamily="49" charset="-122"/>
              </a:rPr>
              <a:t>们踏坏了庄稼。</a:t>
            </a:r>
          </a:p>
        </p:txBody>
      </p:sp>
      <p:sp>
        <p:nvSpPr>
          <p:cNvPr id="23557" name="Text Box 5"/>
          <p:cNvSpPr txBox="1">
            <a:spLocks noChangeArrowheads="1"/>
          </p:cNvSpPr>
          <p:nvPr/>
        </p:nvSpPr>
        <p:spPr bwMode="auto">
          <a:xfrm>
            <a:off x="-122767" y="3444875"/>
            <a:ext cx="667041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800080"/>
                </a:solidFill>
                <a:latin typeface="隶书" pitchFamily="49" charset="-122"/>
                <a:ea typeface="隶书" pitchFamily="49" charset="-122"/>
              </a:rPr>
              <a:t>（善良、宽厚，爱惜劳动果实）</a:t>
            </a:r>
          </a:p>
        </p:txBody>
      </p:sp>
      <p:sp>
        <p:nvSpPr>
          <p:cNvPr id="23558" name="Text Box 6"/>
          <p:cNvSpPr txBox="1">
            <a:spLocks noChangeArrowheads="1"/>
          </p:cNvSpPr>
          <p:nvPr/>
        </p:nvSpPr>
        <p:spPr bwMode="auto">
          <a:xfrm>
            <a:off x="1" y="5715000"/>
            <a:ext cx="342754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800080"/>
                </a:solidFill>
                <a:latin typeface="隶书" pitchFamily="49" charset="-122"/>
                <a:ea typeface="隶书" pitchFamily="49" charset="-122"/>
              </a:rPr>
              <a:t>（淳朴、好客）</a:t>
            </a:r>
          </a:p>
        </p:txBody>
      </p:sp>
    </p:spTree>
    <p:extLst>
      <p:ext uri="{BB962C8B-B14F-4D97-AF65-F5344CB8AC3E}">
        <p14:creationId xmlns:p14="http://schemas.microsoft.com/office/powerpoint/2010/main" val="229655586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blinds(horizontal)">
                                      <p:cBhvr>
                                        <p:cTn id="7" dur="500"/>
                                        <p:tgtEl>
                                          <p:spTgt spid="23556"/>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 calcmode="lin" valueType="num">
                                      <p:cBhvr>
                                        <p:cTn id="12" dur="500" fill="hold"/>
                                        <p:tgtEl>
                                          <p:spTgt spid="23557"/>
                                        </p:tgtEl>
                                        <p:attrNameLst>
                                          <p:attrName>ppt_w</p:attrName>
                                        </p:attrNameLst>
                                      </p:cBhvr>
                                      <p:tavLst>
                                        <p:tav tm="0">
                                          <p:val>
                                            <p:fltVal val="0"/>
                                          </p:val>
                                        </p:tav>
                                        <p:tav tm="100000">
                                          <p:val>
                                            <p:strVal val="#ppt_w"/>
                                          </p:val>
                                        </p:tav>
                                      </p:tavLst>
                                    </p:anim>
                                    <p:anim calcmode="lin" valueType="num">
                                      <p:cBhvr>
                                        <p:cTn id="13" dur="500" fill="hold"/>
                                        <p:tgtEl>
                                          <p:spTgt spid="2355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0"/>
                                            </p:cond>
                                          </p:stCondLst>
                                          <p:endCondLst>
                                            <p:cond evt="onStopAudio" delay="0">
                                              <p:tgtEl>
                                                <p:sldTgt/>
                                              </p:tgtEl>
                                            </p:cond>
                                          </p:endCondLst>
                                        </p:cTn>
                                        <p:tgtEl>
                                          <p:sndTgt r:embed="rId3" name="laser.wav"/>
                                        </p:tgtEl>
                                      </p:cMediaNode>
                                    </p:audio>
                                  </p:subTnLst>
                                </p:cTn>
                              </p:par>
                            </p:childTnLst>
                          </p:cTn>
                        </p:par>
                      </p:childTnLst>
                    </p:cTn>
                  </p:par>
                  <p:par>
                    <p:cTn id="14" fill="hold" nodeType="clickPar">
                      <p:stCondLst>
                        <p:cond delay="indefinite"/>
                      </p:stCondLst>
                      <p:childTnLst>
                        <p:par>
                          <p:cTn id="15" fill="hold" nodeType="withGroup">
                            <p:stCondLst>
                              <p:cond delay="0"/>
                            </p:stCondLst>
                            <p:childTnLst>
                              <p:par>
                                <p:cTn id="16" presetID="23" presetClass="entr" presetSubtype="16" fill="hold" grpId="0" nodeType="clickEffect">
                                  <p:stCondLst>
                                    <p:cond delay="0"/>
                                  </p:stCondLst>
                                  <p:childTnLst>
                                    <p:set>
                                      <p:cBhvr>
                                        <p:cTn id="17" dur="1" fill="hold">
                                          <p:stCondLst>
                                            <p:cond delay="0"/>
                                          </p:stCondLst>
                                        </p:cTn>
                                        <p:tgtEl>
                                          <p:spTgt spid="23558"/>
                                        </p:tgtEl>
                                        <p:attrNameLst>
                                          <p:attrName>style.visibility</p:attrName>
                                        </p:attrNameLst>
                                      </p:cBhvr>
                                      <p:to>
                                        <p:strVal val="visible"/>
                                      </p:to>
                                    </p:set>
                                    <p:anim calcmode="lin" valueType="num">
                                      <p:cBhvr>
                                        <p:cTn id="18" dur="500" fill="hold"/>
                                        <p:tgtEl>
                                          <p:spTgt spid="23558"/>
                                        </p:tgtEl>
                                        <p:attrNameLst>
                                          <p:attrName>ppt_w</p:attrName>
                                        </p:attrNameLst>
                                      </p:cBhvr>
                                      <p:tavLst>
                                        <p:tav tm="0">
                                          <p:val>
                                            <p:fltVal val="0"/>
                                          </p:val>
                                        </p:tav>
                                        <p:tav tm="100000">
                                          <p:val>
                                            <p:strVal val="#ppt_w"/>
                                          </p:val>
                                        </p:tav>
                                      </p:tavLst>
                                    </p:anim>
                                    <p:anim calcmode="lin" valueType="num">
                                      <p:cBhvr>
                                        <p:cTn id="19" dur="500" fill="hold"/>
                                        <p:tgtEl>
                                          <p:spTgt spid="2355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6"/>
                                            </p:cond>
                                          </p:stCondLst>
                                          <p:endCondLst>
                                            <p:cond evt="onStopAudio" delay="0">
                                              <p:tgtEl>
                                                <p:sldTgt/>
                                              </p:tgtEl>
                                            </p:cond>
                                          </p:endCondLst>
                                        </p:cTn>
                                        <p:tgtEl>
                                          <p:sndTgt r:embed="rId3"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autoUpdateAnimBg="0"/>
      <p:bldP spid="23557" grpId="0" autoUpdateAnimBg="0"/>
      <p:bldP spid="23558"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1" y="2133600"/>
            <a:ext cx="11705167" cy="14773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a:solidFill>
                  <a:srgbClr val="000099"/>
                </a:solidFill>
                <a:latin typeface="隶书" pitchFamily="49" charset="-122"/>
                <a:ea typeface="隶书" pitchFamily="49" charset="-122"/>
              </a:rPr>
              <a:t>（</a:t>
            </a:r>
            <a:r>
              <a:rPr lang="en-US" altLang="zh-CN" sz="3600" b="1">
                <a:solidFill>
                  <a:srgbClr val="000099"/>
                </a:solidFill>
                <a:latin typeface="隶书" pitchFamily="49" charset="-122"/>
                <a:ea typeface="隶书" pitchFamily="49" charset="-122"/>
              </a:rPr>
              <a:t>3</a:t>
            </a:r>
            <a:r>
              <a:rPr lang="zh-CN" altLang="en-US" sz="3600" b="1">
                <a:solidFill>
                  <a:srgbClr val="000099"/>
                </a:solidFill>
                <a:latin typeface="隶书" pitchFamily="49" charset="-122"/>
                <a:ea typeface="隶书" pitchFamily="49" charset="-122"/>
              </a:rPr>
              <a:t>）六一公公送豆给母亲和我吃。</a:t>
            </a:r>
            <a:br>
              <a:rPr lang="zh-CN" altLang="en-US" sz="3600" b="1">
                <a:solidFill>
                  <a:srgbClr val="000099"/>
                </a:solidFill>
                <a:latin typeface="隶书" pitchFamily="49" charset="-122"/>
                <a:ea typeface="隶书" pitchFamily="49" charset="-122"/>
              </a:rPr>
            </a:br>
            <a:endParaRPr lang="zh-CN" altLang="en-US" sz="3600" b="1">
              <a:solidFill>
                <a:srgbClr val="000099"/>
              </a:solidFill>
              <a:latin typeface="隶书" pitchFamily="49" charset="-122"/>
              <a:ea typeface="隶书" pitchFamily="49" charset="-122"/>
            </a:endParaRPr>
          </a:p>
          <a:p>
            <a:endParaRPr lang="en-US" altLang="zh-CN">
              <a:ea typeface="宋体" pitchFamily="2" charset="-122"/>
            </a:endParaRPr>
          </a:p>
        </p:txBody>
      </p:sp>
      <p:sp>
        <p:nvSpPr>
          <p:cNvPr id="36869" name="Text Box 5"/>
          <p:cNvSpPr txBox="1">
            <a:spLocks noChangeArrowheads="1"/>
          </p:cNvSpPr>
          <p:nvPr/>
        </p:nvSpPr>
        <p:spPr bwMode="auto">
          <a:xfrm>
            <a:off x="283634" y="3657601"/>
            <a:ext cx="8986756"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800000"/>
                </a:solidFill>
                <a:latin typeface="隶书" pitchFamily="49" charset="-122"/>
                <a:ea typeface="隶书" pitchFamily="49" charset="-122"/>
              </a:rPr>
              <a:t>小结：</a:t>
            </a:r>
            <a:r>
              <a:rPr lang="zh-CN" altLang="en-US" sz="3600" b="1">
                <a:solidFill>
                  <a:srgbClr val="006600"/>
                </a:solidFill>
                <a:latin typeface="隶书" pitchFamily="49" charset="-122"/>
                <a:ea typeface="隶书" pitchFamily="49" charset="-122"/>
              </a:rPr>
              <a:t>六一公公是一个宽厚、善良、淳朴、</a:t>
            </a:r>
          </a:p>
          <a:p>
            <a:r>
              <a:rPr lang="zh-CN" altLang="en-US" sz="3600" b="1">
                <a:solidFill>
                  <a:srgbClr val="006600"/>
                </a:solidFill>
                <a:latin typeface="隶书" pitchFamily="49" charset="-122"/>
                <a:ea typeface="隶书" pitchFamily="49" charset="-122"/>
              </a:rPr>
              <a:t>好客、热诚的老人。</a:t>
            </a:r>
            <a:br>
              <a:rPr lang="zh-CN" altLang="en-US" sz="3600" b="1">
                <a:solidFill>
                  <a:srgbClr val="006600"/>
                </a:solidFill>
                <a:latin typeface="隶书" pitchFamily="49" charset="-122"/>
                <a:ea typeface="隶书" pitchFamily="49" charset="-122"/>
              </a:rPr>
            </a:br>
            <a:endParaRPr lang="zh-CN" altLang="en-US" sz="3600" b="1">
              <a:solidFill>
                <a:srgbClr val="006600"/>
              </a:solidFill>
              <a:latin typeface="隶书" pitchFamily="49" charset="-122"/>
              <a:ea typeface="隶书" pitchFamily="49" charset="-122"/>
            </a:endParaRPr>
          </a:p>
          <a:p>
            <a:endParaRPr lang="en-US" altLang="zh-CN">
              <a:ea typeface="宋体" pitchFamily="2" charset="-122"/>
            </a:endParaRPr>
          </a:p>
        </p:txBody>
      </p:sp>
      <p:sp>
        <p:nvSpPr>
          <p:cNvPr id="36870" name="Text Box 6"/>
          <p:cNvSpPr txBox="1">
            <a:spLocks noChangeArrowheads="1"/>
          </p:cNvSpPr>
          <p:nvPr/>
        </p:nvSpPr>
        <p:spPr bwMode="auto">
          <a:xfrm>
            <a:off x="1117601" y="2971800"/>
            <a:ext cx="4354077"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660066"/>
                </a:solidFill>
                <a:latin typeface="隶书" pitchFamily="49" charset="-122"/>
                <a:ea typeface="隶书" pitchFamily="49" charset="-122"/>
              </a:rPr>
              <a:t>淳朴、好客、热诚。</a:t>
            </a:r>
          </a:p>
        </p:txBody>
      </p:sp>
    </p:spTree>
    <p:extLst>
      <p:ext uri="{BB962C8B-B14F-4D97-AF65-F5344CB8AC3E}">
        <p14:creationId xmlns:p14="http://schemas.microsoft.com/office/powerpoint/2010/main" val="10893527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70"/>
                                        </p:tgtEl>
                                        <p:attrNameLst>
                                          <p:attrName>style.visibility</p:attrName>
                                        </p:attrNameLst>
                                      </p:cBhvr>
                                      <p:to>
                                        <p:strVal val="visible"/>
                                      </p:to>
                                    </p:set>
                                    <p:animEffect transition="in" filter="blinds(horizontal)">
                                      <p:cBhvr>
                                        <p:cTn id="7" dur="500"/>
                                        <p:tgtEl>
                                          <p:spTgt spid="36870"/>
                                        </p:tgtEl>
                                      </p:cBhvr>
                                    </p:animEffect>
                                  </p:childTnLst>
                                  <p:subTnLst>
                                    <p:audio>
                                      <p:cMediaNode>
                                        <p:cTn display="0" masterRel="sameClick">
                                          <p:stCondLst>
                                            <p:cond evt="begin" delay="0">
                                              <p:tn val="5"/>
                                            </p:cond>
                                          </p:stCondLst>
                                          <p:endCondLst>
                                            <p:cond evt="onStopAudio" delay="0">
                                              <p:tgtEl>
                                                <p:sldTgt/>
                                              </p:tgtEl>
                                            </p:cond>
                                          </p:endCondLst>
                                        </p:cTn>
                                        <p:tgtEl>
                                          <p:sndTgt r:embed="rId2" name="chimes.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36869"/>
                                        </p:tgtEl>
                                        <p:attrNameLst>
                                          <p:attrName>style.visibility</p:attrName>
                                        </p:attrNameLst>
                                      </p:cBhvr>
                                      <p:to>
                                        <p:strVal val="visible"/>
                                      </p:to>
                                    </p:set>
                                    <p:anim calcmode="lin" valueType="num">
                                      <p:cBhvr>
                                        <p:cTn id="12" dur="500" fill="hold"/>
                                        <p:tgtEl>
                                          <p:spTgt spid="36869"/>
                                        </p:tgtEl>
                                        <p:attrNameLst>
                                          <p:attrName>ppt_w</p:attrName>
                                        </p:attrNameLst>
                                      </p:cBhvr>
                                      <p:tavLst>
                                        <p:tav tm="0">
                                          <p:val>
                                            <p:fltVal val="0"/>
                                          </p:val>
                                        </p:tav>
                                        <p:tav tm="100000">
                                          <p:val>
                                            <p:strVal val="#ppt_w"/>
                                          </p:val>
                                        </p:tav>
                                      </p:tavLst>
                                    </p:anim>
                                    <p:anim calcmode="lin" valueType="num">
                                      <p:cBhvr>
                                        <p:cTn id="13" dur="500" fill="hold"/>
                                        <p:tgtEl>
                                          <p:spTgt spid="3686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0"/>
                                            </p:cond>
                                          </p:stCondLst>
                                          <p:endCondLst>
                                            <p:cond evt="onStopAudio" delay="0">
                                              <p:tgtEl>
                                                <p:sldTgt/>
                                              </p:tgtEl>
                                            </p:cond>
                                          </p:endCondLst>
                                        </p:cTn>
                                        <p:tgtEl>
                                          <p:sndTgt r:embed="rId3"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9" grpId="0" autoUpdateAnimBg="0"/>
      <p:bldP spid="36870"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Text Box 4"/>
          <p:cNvSpPr txBox="1">
            <a:spLocks noChangeArrowheads="1"/>
          </p:cNvSpPr>
          <p:nvPr/>
        </p:nvSpPr>
        <p:spPr bwMode="auto">
          <a:xfrm>
            <a:off x="1625600" y="2081213"/>
            <a:ext cx="156966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a:solidFill>
                  <a:srgbClr val="800000"/>
                </a:solidFill>
                <a:ea typeface="宋体" pitchFamily="2" charset="-122"/>
              </a:rPr>
              <a:t>阿发：</a:t>
            </a:r>
          </a:p>
        </p:txBody>
      </p:sp>
      <p:sp>
        <p:nvSpPr>
          <p:cNvPr id="59397" name="Text Box 5"/>
          <p:cNvSpPr txBox="1">
            <a:spLocks noChangeArrowheads="1"/>
          </p:cNvSpPr>
          <p:nvPr/>
        </p:nvSpPr>
        <p:spPr bwMode="auto">
          <a:xfrm>
            <a:off x="3331634" y="2073276"/>
            <a:ext cx="710963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a:solidFill>
                  <a:srgbClr val="FF0000"/>
                </a:solidFill>
                <a:ea typeface="宋体" pitchFamily="2" charset="-122"/>
              </a:rPr>
              <a:t>热情好客、淳朴无私、憨厚善良、</a:t>
            </a:r>
          </a:p>
          <a:p>
            <a:r>
              <a:rPr lang="zh-CN" altLang="en-US" sz="3600">
                <a:solidFill>
                  <a:srgbClr val="FF0000"/>
                </a:solidFill>
                <a:ea typeface="宋体" pitchFamily="2" charset="-122"/>
              </a:rPr>
              <a:t>天真活泼</a:t>
            </a:r>
          </a:p>
        </p:txBody>
      </p:sp>
      <p:sp>
        <p:nvSpPr>
          <p:cNvPr id="59400" name="Text Box 8"/>
          <p:cNvSpPr txBox="1">
            <a:spLocks noChangeArrowheads="1"/>
          </p:cNvSpPr>
          <p:nvPr/>
        </p:nvSpPr>
        <p:spPr bwMode="auto">
          <a:xfrm>
            <a:off x="1828800" y="4572000"/>
            <a:ext cx="184731"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sz="3200">
              <a:solidFill>
                <a:schemeClr val="accent2"/>
              </a:solidFill>
              <a:ea typeface="宋体" pitchFamily="2" charset="-122"/>
            </a:endParaRPr>
          </a:p>
        </p:txBody>
      </p:sp>
      <p:sp>
        <p:nvSpPr>
          <p:cNvPr id="59401" name="Text Box 9"/>
          <p:cNvSpPr txBox="1">
            <a:spLocks noChangeArrowheads="1"/>
          </p:cNvSpPr>
          <p:nvPr/>
        </p:nvSpPr>
        <p:spPr bwMode="auto">
          <a:xfrm>
            <a:off x="1604433" y="4359275"/>
            <a:ext cx="151836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a:solidFill>
                  <a:srgbClr val="800000"/>
                </a:solidFill>
                <a:ea typeface="宋体" pitchFamily="2" charset="-122"/>
              </a:rPr>
              <a:t>桂生</a:t>
            </a:r>
            <a:r>
              <a:rPr lang="zh-CN" altLang="en-US" sz="3200">
                <a:solidFill>
                  <a:schemeClr val="accent2"/>
                </a:solidFill>
                <a:ea typeface="宋体" pitchFamily="2" charset="-122"/>
              </a:rPr>
              <a:t>：</a:t>
            </a:r>
          </a:p>
        </p:txBody>
      </p:sp>
      <p:sp>
        <p:nvSpPr>
          <p:cNvPr id="59402" name="Text Box 10"/>
          <p:cNvSpPr txBox="1">
            <a:spLocks noChangeArrowheads="1"/>
          </p:cNvSpPr>
          <p:nvPr/>
        </p:nvSpPr>
        <p:spPr bwMode="auto">
          <a:xfrm>
            <a:off x="3251200" y="4367213"/>
            <a:ext cx="2031325"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a:solidFill>
                  <a:srgbClr val="FF0000"/>
                </a:solidFill>
                <a:ea typeface="宋体" pitchFamily="2" charset="-122"/>
              </a:rPr>
              <a:t>机灵勤快</a:t>
            </a:r>
          </a:p>
        </p:txBody>
      </p:sp>
    </p:spTree>
    <p:extLst>
      <p:ext uri="{BB962C8B-B14F-4D97-AF65-F5344CB8AC3E}">
        <p14:creationId xmlns:p14="http://schemas.microsoft.com/office/powerpoint/2010/main" val="273926548"/>
      </p:ext>
    </p:extLst>
  </p:cSld>
  <p:clrMapOvr>
    <a:masterClrMapping/>
  </p:clrMapOvr>
  <p:transition spd="med">
    <p:zo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iterate type="lt">
                                    <p:tmAbs val="75"/>
                                  </p:iterate>
                                  <p:childTnLst>
                                    <p:set>
                                      <p:cBhvr>
                                        <p:cTn id="6" dur="1" fill="hold">
                                          <p:stCondLst>
                                            <p:cond delay="74"/>
                                          </p:stCondLst>
                                        </p:cTn>
                                        <p:tgtEl>
                                          <p:spTgt spid="5939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iterate type="lt">
                                    <p:tmAbs val="75"/>
                                  </p:iterate>
                                  <p:childTnLst>
                                    <p:set>
                                      <p:cBhvr>
                                        <p:cTn id="10" dur="1" fill="hold">
                                          <p:stCondLst>
                                            <p:cond delay="74"/>
                                          </p:stCondLst>
                                        </p:cTn>
                                        <p:tgtEl>
                                          <p:spTgt spid="594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0" autoUpdateAnimBg="0"/>
      <p:bldP spid="59402"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p14="http://schemas.microsoft.com/office/powerpoint/2010/main" xmlns:p15="http://schemas.microsoft.com/office/powerpoint/2012/main" xmlns:a16="http://schemas.microsoft.com/office/drawing/2014/main" id="{C62966C3-8D49-4D51-86B5-3709F4DF219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843387">
            <a:off x="-778205" y="5499369"/>
            <a:ext cx="2811239" cy="2007704"/>
          </a:xfrm>
          <a:prstGeom prst="rect">
            <a:avLst/>
          </a:prstGeom>
        </p:spPr>
      </p:pic>
      <p:pic>
        <p:nvPicPr>
          <p:cNvPr id="21" name="图片 20">
            <a:extLst>
              <a:ext uri="{FF2B5EF4-FFF2-40B4-BE49-F238E27FC236}">
                <a16:creationId xmlns="" xmlns:p14="http://schemas.microsoft.com/office/powerpoint/2010/main" xmlns:p15="http://schemas.microsoft.com/office/powerpoint/2012/main" xmlns:a16="http://schemas.microsoft.com/office/drawing/2014/main" id="{972684B1-2989-4B9E-A66C-21A3CB4E1BA9}"/>
              </a:ext>
            </a:extLst>
          </p:cNvPr>
          <p:cNvPicPr>
            <a:picLocks noChangeAspect="1"/>
          </p:cNvPicPr>
          <p:nvPr/>
        </p:nvPicPr>
        <p:blipFill>
          <a:blip r:embed="rId6" cstate="print">
            <a:extLst>
              <a:ext uri="{28A0092B-C50C-407E-A947-70E740481C1C}">
                <a14:useLocalDpi xmlns:a14="http://schemas.microsoft.com/office/drawing/2010/main" val="0"/>
              </a:ext>
            </a:extLst>
          </a:blip>
          <a:srcRect l="21106" t="22075" r="22134" b="22076"/>
          <a:stretch>
            <a:fillRect/>
          </a:stretch>
        </p:blipFill>
        <p:spPr>
          <a:xfrm>
            <a:off x="-456970" y="-304800"/>
            <a:ext cx="2168770" cy="1524000"/>
          </a:xfrm>
          <a:prstGeom prst="rect">
            <a:avLst/>
          </a:prstGeom>
        </p:spPr>
      </p:pic>
      <p:pic>
        <p:nvPicPr>
          <p:cNvPr id="33" name="图片 32">
            <a:extLst>
              <a:ext uri="{FF2B5EF4-FFF2-40B4-BE49-F238E27FC236}">
                <a16:creationId xmlns="" xmlns:p14="http://schemas.microsoft.com/office/powerpoint/2010/main" xmlns:p15="http://schemas.microsoft.com/office/powerpoint/2012/main" xmlns:a16="http://schemas.microsoft.com/office/drawing/2014/main" id="{755B48CE-AF46-43EA-BB73-562588054D7B}"/>
              </a:ext>
            </a:extLst>
          </p:cNvPr>
          <p:cNvPicPr>
            <a:picLocks noChangeAspect="1"/>
          </p:cNvPicPr>
          <p:nvPr/>
        </p:nvPicPr>
        <p:blipFill>
          <a:blip r:embed="rId7">
            <a:extLst>
              <a:ext uri="{28A0092B-C50C-407E-A947-70E740481C1C}">
                <a14:useLocalDpi xmlns:a14="http://schemas.microsoft.com/office/drawing/2010/main" val="0"/>
              </a:ext>
            </a:extLst>
          </a:blip>
          <a:srcRect l="95625" t="32220" b="51297"/>
          <a:stretch>
            <a:fillRect/>
          </a:stretch>
        </p:blipFill>
        <p:spPr>
          <a:xfrm>
            <a:off x="11658600" y="2209799"/>
            <a:ext cx="533400" cy="1130301"/>
          </a:xfrm>
          <a:prstGeom prst="rect">
            <a:avLst/>
          </a:prstGeom>
        </p:spPr>
      </p:pic>
      <p:sp>
        <p:nvSpPr>
          <p:cNvPr id="37" name="矩形 36">
            <a:extLst>
              <a:ext uri="{FF2B5EF4-FFF2-40B4-BE49-F238E27FC236}">
                <a16:creationId xmlns="" xmlns:p14="http://schemas.microsoft.com/office/powerpoint/2010/main" xmlns:p15="http://schemas.microsoft.com/office/powerpoint/2012/main" xmlns:a16="http://schemas.microsoft.com/office/drawing/2014/main" id="{D7441828-BB56-4C74-958E-2040CF0FBBEE}"/>
              </a:ext>
            </a:extLst>
          </p:cNvPr>
          <p:cNvSpPr/>
          <p:nvPr/>
        </p:nvSpPr>
        <p:spPr>
          <a:xfrm>
            <a:off x="731838" y="657225"/>
            <a:ext cx="10728325" cy="5543550"/>
          </a:xfrm>
          <a:prstGeom prst="rect">
            <a:avLst/>
          </a:prstGeom>
          <a:noFill/>
          <a:ln w="2222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p14="http://schemas.microsoft.com/office/powerpoint/2010/main" xmlns:p15="http://schemas.microsoft.com/office/powerpoint/2012/main" xmlns:a16="http://schemas.microsoft.com/office/drawing/2014/main" id="{93A3D360-A2DA-49E4-A251-064E1F42159B}"/>
              </a:ext>
            </a:extLst>
          </p:cNvPr>
          <p:cNvSpPr/>
          <p:nvPr/>
        </p:nvSpPr>
        <p:spPr>
          <a:xfrm>
            <a:off x="947738" y="836613"/>
            <a:ext cx="10297707" cy="5184775"/>
          </a:xfrm>
          <a:prstGeom prst="rect">
            <a:avLst/>
          </a:prstGeom>
          <a:noFill/>
          <a:ln w="53975">
            <a:solidFill>
              <a:srgbClr val="FF8196">
                <a:alpha val="6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 xmlns:p14="http://schemas.microsoft.com/office/powerpoint/2010/main" xmlns:p15="http://schemas.microsoft.com/office/powerpoint/2012/main" xmlns:a16="http://schemas.microsoft.com/office/drawing/2014/main" id="{81FAF747-08F9-4864-A9CF-42C1065EEF15}"/>
              </a:ext>
            </a:extLst>
          </p:cNvPr>
          <p:cNvSpPr txBox="1"/>
          <p:nvPr/>
        </p:nvSpPr>
        <p:spPr>
          <a:xfrm>
            <a:off x="5434363" y="257115"/>
            <a:ext cx="1323273" cy="400110"/>
          </a:xfrm>
          <a:prstGeom prst="rect">
            <a:avLst/>
          </a:prstGeom>
          <a:noFill/>
        </p:spPr>
        <p:txBody>
          <a:bodyPr vert="horz" wrap="square" rtlCol="0">
            <a:spAutoFit/>
          </a:bodyPr>
          <a:lstStyle/>
          <a:p>
            <a:r>
              <a:rPr lang="zh-CN" altLang="en-US" sz="2000" dirty="0" smtClean="0">
                <a:solidFill>
                  <a:schemeClr val="accent6"/>
                </a:solidFill>
                <a:latin typeface="微软雅黑" panose="020B0503020204020204" pitchFamily="34" charset="-122"/>
                <a:ea typeface="微软雅黑" panose="020B0503020204020204" pitchFamily="34" charset="-122"/>
              </a:rPr>
              <a:t>主旨分析</a:t>
            </a:r>
            <a:endParaRPr lang="zh-CN" altLang="en-US" sz="2000" dirty="0">
              <a:solidFill>
                <a:schemeClr val="accent6"/>
              </a:solidFill>
              <a:latin typeface="微软雅黑" panose="020B0503020204020204" pitchFamily="34" charset="-122"/>
              <a:ea typeface="微软雅黑" panose="020B0503020204020204" pitchFamily="34" charset="-122"/>
            </a:endParaRPr>
          </a:p>
        </p:txBody>
      </p:sp>
      <p:grpSp>
        <p:nvGrpSpPr>
          <p:cNvPr id="13" name="组合 12">
            <a:extLst>
              <a:ext uri="{FF2B5EF4-FFF2-40B4-BE49-F238E27FC236}">
                <a16:creationId xmlns="" xmlns:p14="http://schemas.microsoft.com/office/powerpoint/2010/main" xmlns:p15="http://schemas.microsoft.com/office/powerpoint/2012/main" xmlns:a16="http://schemas.microsoft.com/office/drawing/2014/main" id="{90C09F89-86D0-4E5B-B4ED-179030AA2BDE}"/>
              </a:ext>
            </a:extLst>
          </p:cNvPr>
          <p:cNvGrpSpPr/>
          <p:nvPr/>
        </p:nvGrpSpPr>
        <p:grpSpPr>
          <a:xfrm>
            <a:off x="1799512" y="1531315"/>
            <a:ext cx="3634851" cy="3795369"/>
            <a:chOff x="4063354" y="1787807"/>
            <a:chExt cx="3796678" cy="3964344"/>
          </a:xfrm>
          <a:solidFill>
            <a:schemeClr val="tx2">
              <a:lumMod val="50000"/>
            </a:schemeClr>
          </a:solidFill>
        </p:grpSpPr>
        <p:sp>
          <p:nvSpPr>
            <p:cNvPr id="15" name="矩形 2">
              <a:extLst>
                <a:ext uri="{FF2B5EF4-FFF2-40B4-BE49-F238E27FC236}">
                  <a16:creationId xmlns="" xmlns:p14="http://schemas.microsoft.com/office/powerpoint/2010/main" xmlns:p15="http://schemas.microsoft.com/office/powerpoint/2012/main" xmlns:a16="http://schemas.microsoft.com/office/drawing/2014/main" id="{0072AF69-A749-4A15-B9DC-FC44DD6A3CCB}"/>
                </a:ext>
              </a:extLst>
            </p:cNvPr>
            <p:cNvSpPr/>
            <p:nvPr/>
          </p:nvSpPr>
          <p:spPr>
            <a:xfrm rot="2700000">
              <a:off x="5748200" y="2677058"/>
              <a:ext cx="2112072" cy="211159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solidFill>
              <a:srgbClr val="FF698D"/>
            </a:solidFill>
            <a:ln w="25400" cap="flat" cmpd="sng" algn="ctr">
              <a:noFill/>
              <a:prstDash val="solid"/>
            </a:ln>
            <a:effectLst/>
          </p:spPr>
          <p:txBody>
            <a:bodyPr lIns="121890" tIns="60945" rIns="121890" bIns="60945" rtlCol="0" anchor="ctr"/>
            <a:lstStyle/>
            <a:p>
              <a:pPr defTabSz="1218895" fontAlgn="auto">
                <a:spcBef>
                  <a:spcPct val="0"/>
                </a:spcBef>
                <a:spcAft>
                  <a:spcPct val="0"/>
                </a:spcAft>
                <a:defRPr/>
              </a:pPr>
              <a:endParaRPr lang="zh-CN" altLang="en-US" sz="2400" b="0" kern="0">
                <a:solidFill>
                  <a:sysClr val="window" lastClr="FFFFFF"/>
                </a:solidFill>
                <a:latin typeface="Calibri"/>
                <a:ea typeface="宋体"/>
              </a:endParaRPr>
            </a:p>
          </p:txBody>
        </p:sp>
        <p:sp>
          <p:nvSpPr>
            <p:cNvPr id="16" name="矩形 2">
              <a:extLst>
                <a:ext uri="{FF2B5EF4-FFF2-40B4-BE49-F238E27FC236}">
                  <a16:creationId xmlns="" xmlns:p14="http://schemas.microsoft.com/office/powerpoint/2010/main" xmlns:p15="http://schemas.microsoft.com/office/powerpoint/2012/main" xmlns:a16="http://schemas.microsoft.com/office/drawing/2014/main" id="{064D0E3F-0A3D-4F6A-8264-14508E1908A9}"/>
                </a:ext>
              </a:extLst>
            </p:cNvPr>
            <p:cNvSpPr/>
            <p:nvPr/>
          </p:nvSpPr>
          <p:spPr>
            <a:xfrm rot="2700000">
              <a:off x="4063115" y="2677057"/>
              <a:ext cx="2112072" cy="211159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solidFill>
              <a:srgbClr val="FF698D"/>
            </a:solidFill>
            <a:ln w="25400" cap="flat" cmpd="sng" algn="ctr">
              <a:noFill/>
              <a:prstDash val="solid"/>
            </a:ln>
            <a:effectLst/>
          </p:spPr>
          <p:txBody>
            <a:bodyPr lIns="121890" tIns="60945" rIns="121890" bIns="60945" rtlCol="0" anchor="ctr"/>
            <a:lstStyle/>
            <a:p>
              <a:pPr defTabSz="1218895" fontAlgn="auto">
                <a:spcBef>
                  <a:spcPct val="0"/>
                </a:spcBef>
                <a:spcAft>
                  <a:spcPct val="0"/>
                </a:spcAft>
                <a:defRPr/>
              </a:pPr>
              <a:endParaRPr lang="zh-CN" altLang="en-US" sz="2400" b="0" kern="0">
                <a:solidFill>
                  <a:sysClr val="window" lastClr="FFFFFF"/>
                </a:solidFill>
                <a:latin typeface="Calibri"/>
                <a:ea typeface="宋体"/>
              </a:endParaRPr>
            </a:p>
          </p:txBody>
        </p:sp>
        <p:sp>
          <p:nvSpPr>
            <p:cNvPr id="17" name="TextBox 37">
              <a:extLst>
                <a:ext uri="{FF2B5EF4-FFF2-40B4-BE49-F238E27FC236}">
                  <a16:creationId xmlns="" xmlns:p14="http://schemas.microsoft.com/office/powerpoint/2010/main" xmlns:p15="http://schemas.microsoft.com/office/powerpoint/2012/main" xmlns:a16="http://schemas.microsoft.com/office/drawing/2014/main" id="{A75275A7-033C-4D02-A13B-B6F26725110D}"/>
                </a:ext>
              </a:extLst>
            </p:cNvPr>
            <p:cNvSpPr txBox="1"/>
            <p:nvPr/>
          </p:nvSpPr>
          <p:spPr>
            <a:xfrm>
              <a:off x="4534373" y="3170792"/>
              <a:ext cx="950293" cy="1012659"/>
            </a:xfrm>
            <a:prstGeom prst="rect">
              <a:avLst/>
            </a:prstGeom>
            <a:noFill/>
          </p:spPr>
          <p:txBody>
            <a:bodyPr wrap="square" lIns="0" tIns="0" rIns="0" bIns="0" rtlCol="0">
              <a:spAutoFit/>
            </a:bodyPr>
            <a:lstStyle/>
            <a:p>
              <a:pPr defTabSz="1218895" fontAlgn="auto">
                <a:spcBef>
                  <a:spcPct val="0"/>
                </a:spcBef>
                <a:spcAft>
                  <a:spcPct val="0"/>
                </a:spcAft>
                <a:defRPr/>
              </a:pPr>
              <a:r>
                <a:rPr lang="zh-CN" altLang="en-US" sz="2100" kern="0" dirty="0" smtClean="0">
                  <a:solidFill>
                    <a:schemeClr val="bg1">
                      <a:lumMod val="50000"/>
                    </a:schemeClr>
                  </a:solidFill>
                  <a:latin typeface="微软雅黑" panose="020B0503020204020204" pitchFamily="34" charset="-122"/>
                  <a:ea typeface="微软雅黑" panose="020B0503020204020204" pitchFamily="34" charset="-122"/>
                </a:rPr>
                <a:t>其实，戏不好看</a:t>
              </a:r>
              <a:endParaRPr lang="zh-CN" altLang="en-US" sz="21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 xmlns:p14="http://schemas.microsoft.com/office/powerpoint/2010/main" xmlns:p15="http://schemas.microsoft.com/office/powerpoint/2012/main" xmlns:a16="http://schemas.microsoft.com/office/drawing/2014/main" id="{D0FB0F1C-B086-4CE6-949B-E57FCD38877A}"/>
                </a:ext>
              </a:extLst>
            </p:cNvPr>
            <p:cNvSpPr/>
            <p:nvPr/>
          </p:nvSpPr>
          <p:spPr>
            <a:xfrm rot="2700000">
              <a:off x="5681996" y="1787870"/>
              <a:ext cx="559394" cy="559267"/>
            </a:xfrm>
            <a:prstGeom prst="rect">
              <a:avLst/>
            </a:prstGeom>
            <a:solidFill>
              <a:srgbClr val="FF698D"/>
            </a:solidFill>
            <a:ln w="25400" cap="flat" cmpd="sng" algn="ctr">
              <a:noFill/>
              <a:prstDash val="solid"/>
            </a:ln>
            <a:effectLst/>
          </p:spPr>
          <p:txBody>
            <a:bodyPr lIns="121890" tIns="60945" rIns="121890" bIns="60945" rtlCol="0" anchor="ctr"/>
            <a:lstStyle/>
            <a:p>
              <a:pPr defTabSz="1218895" fontAlgn="auto">
                <a:spcBef>
                  <a:spcPct val="0"/>
                </a:spcBef>
                <a:spcAft>
                  <a:spcPct val="0"/>
                </a:spcAft>
                <a:defRPr/>
              </a:pPr>
              <a:endParaRPr lang="zh-CN" altLang="en-US" sz="2400" b="0" kern="0">
                <a:solidFill>
                  <a:sysClr val="window" lastClr="FFFFFF"/>
                </a:solidFill>
                <a:latin typeface="Calibri"/>
                <a:ea typeface="宋体"/>
              </a:endParaRPr>
            </a:p>
          </p:txBody>
        </p:sp>
        <p:sp>
          <p:nvSpPr>
            <p:cNvPr id="19" name="矩形 18">
              <a:extLst>
                <a:ext uri="{FF2B5EF4-FFF2-40B4-BE49-F238E27FC236}">
                  <a16:creationId xmlns="" xmlns:p14="http://schemas.microsoft.com/office/powerpoint/2010/main" xmlns:p15="http://schemas.microsoft.com/office/powerpoint/2012/main" xmlns:a16="http://schemas.microsoft.com/office/drawing/2014/main" id="{025BA16F-295E-4D79-B300-1E462050A8FC}"/>
                </a:ext>
              </a:extLst>
            </p:cNvPr>
            <p:cNvSpPr/>
            <p:nvPr/>
          </p:nvSpPr>
          <p:spPr>
            <a:xfrm rot="2700000">
              <a:off x="5681996" y="5192820"/>
              <a:ext cx="559394" cy="559267"/>
            </a:xfrm>
            <a:prstGeom prst="rect">
              <a:avLst/>
            </a:prstGeom>
            <a:solidFill>
              <a:srgbClr val="FF698D"/>
            </a:solidFill>
            <a:ln w="25400" cap="flat" cmpd="sng" algn="ctr">
              <a:noFill/>
              <a:prstDash val="solid"/>
            </a:ln>
            <a:effectLst/>
          </p:spPr>
          <p:txBody>
            <a:bodyPr lIns="121890" tIns="60945" rIns="121890" bIns="60945" rtlCol="0" anchor="ctr"/>
            <a:lstStyle/>
            <a:p>
              <a:pPr defTabSz="1218895" fontAlgn="auto">
                <a:spcBef>
                  <a:spcPct val="0"/>
                </a:spcBef>
                <a:spcAft>
                  <a:spcPct val="0"/>
                </a:spcAft>
                <a:defRPr/>
              </a:pPr>
              <a:endParaRPr lang="zh-CN" altLang="en-US" sz="2400" b="0" kern="0">
                <a:solidFill>
                  <a:sysClr val="window" lastClr="FFFFFF"/>
                </a:solidFill>
                <a:latin typeface="Calibri"/>
                <a:ea typeface="宋体"/>
              </a:endParaRPr>
            </a:p>
          </p:txBody>
        </p:sp>
      </p:grpSp>
      <p:pic>
        <p:nvPicPr>
          <p:cNvPr id="5" name="图片 4">
            <a:extLst>
              <a:ext uri="{FF2B5EF4-FFF2-40B4-BE49-F238E27FC236}">
                <a16:creationId xmlns="" xmlns:p14="http://schemas.microsoft.com/office/powerpoint/2010/main" xmlns:p15="http://schemas.microsoft.com/office/powerpoint/2012/main" xmlns:a16="http://schemas.microsoft.com/office/drawing/2014/main" id="{3B34376A-24C1-4211-AF11-A96F47B130A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124717" y="1868441"/>
            <a:ext cx="487592" cy="466352"/>
          </a:xfrm>
          <a:prstGeom prst="rect">
            <a:avLst/>
          </a:prstGeom>
        </p:spPr>
      </p:pic>
      <p:sp>
        <p:nvSpPr>
          <p:cNvPr id="24" name="TextBox 34">
            <a:extLst>
              <a:ext uri="{FF2B5EF4-FFF2-40B4-BE49-F238E27FC236}">
                <a16:creationId xmlns="" xmlns:p14="http://schemas.microsoft.com/office/powerpoint/2010/main" xmlns:p15="http://schemas.microsoft.com/office/powerpoint/2012/main" xmlns:a16="http://schemas.microsoft.com/office/drawing/2014/main" id="{02AA96D2-7944-49FC-8841-80E7E3A7A2CC}"/>
              </a:ext>
            </a:extLst>
          </p:cNvPr>
          <p:cNvSpPr txBox="1"/>
          <p:nvPr/>
        </p:nvSpPr>
        <p:spPr>
          <a:xfrm>
            <a:off x="5612308" y="1818849"/>
            <a:ext cx="6096001" cy="2472450"/>
          </a:xfrm>
          <a:prstGeom prst="rect">
            <a:avLst/>
          </a:prstGeom>
          <a:noFill/>
        </p:spPr>
        <p:txBody>
          <a:bodyPr wrap="square" lIns="162540" tIns="81269" rIns="162540" bIns="81269" rtlCol="0">
            <a:spAutoFit/>
          </a:bodyPr>
          <a:lstStyle/>
          <a:p>
            <a:pPr>
              <a:lnSpc>
                <a:spcPct val="150000"/>
              </a:lnSpc>
            </a:pPr>
            <a:r>
              <a:rPr lang="zh-CN" altLang="en-US" sz="2000" b="1" dirty="0">
                <a:solidFill>
                  <a:srgbClr val="FF0000"/>
                </a:solidFill>
                <a:ea typeface="宋体" pitchFamily="2" charset="-122"/>
              </a:rPr>
              <a:t>我所难忘的是平桥村的老人孩子那种淳朴、善良、真挚的感情；再加上特有的农村风光，自由的空气，人与人之间的和谐亲密的关系，</a:t>
            </a:r>
            <a:r>
              <a:rPr lang="zh-CN" altLang="en-US" sz="2000" b="1" dirty="0">
                <a:solidFill>
                  <a:srgbClr val="006600"/>
                </a:solidFill>
                <a:ea typeface="宋体" pitchFamily="2" charset="-122"/>
              </a:rPr>
              <a:t>这一切都是“我”童年时代在城镇未曾见到过，也是在以后的人生路上也很少见到的。</a:t>
            </a:r>
            <a:endParaRPr lang="zh-CN" altLang="en-US" sz="2000" dirty="0">
              <a:solidFill>
                <a:schemeClr val="tx1">
                  <a:lumMod val="50000"/>
                  <a:lumOff val="50000"/>
                </a:schemeClr>
              </a:solidFill>
              <a:latin typeface="+mn-ea"/>
            </a:endParaRPr>
          </a:p>
        </p:txBody>
      </p:sp>
      <p:pic>
        <p:nvPicPr>
          <p:cNvPr id="26" name="图片 25">
            <a:extLst>
              <a:ext uri="{FF2B5EF4-FFF2-40B4-BE49-F238E27FC236}">
                <a16:creationId xmlns="" xmlns:p14="http://schemas.microsoft.com/office/powerpoint/2010/main" xmlns:p15="http://schemas.microsoft.com/office/powerpoint/2012/main" xmlns:a16="http://schemas.microsoft.com/office/drawing/2014/main" id="{2C9B9414-CE6E-4477-BA44-1AD9414D0B1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087229" y="4213907"/>
            <a:ext cx="487592" cy="466352"/>
          </a:xfrm>
          <a:prstGeom prst="rect">
            <a:avLst/>
          </a:prstGeom>
        </p:spPr>
      </p:pic>
      <p:sp>
        <p:nvSpPr>
          <p:cNvPr id="30" name="TextBox 37">
            <a:extLst>
              <a:ext uri="{FF2B5EF4-FFF2-40B4-BE49-F238E27FC236}">
                <a16:creationId xmlns="" xmlns:p14="http://schemas.microsoft.com/office/powerpoint/2010/main" xmlns:p15="http://schemas.microsoft.com/office/powerpoint/2012/main" xmlns:a16="http://schemas.microsoft.com/office/drawing/2014/main" id="{A75275A7-033C-4D02-A13B-B6F26725110D}"/>
              </a:ext>
            </a:extLst>
          </p:cNvPr>
          <p:cNvSpPr txBox="1"/>
          <p:nvPr/>
        </p:nvSpPr>
        <p:spPr>
          <a:xfrm>
            <a:off x="4302457" y="2848060"/>
            <a:ext cx="909788" cy="969496"/>
          </a:xfrm>
          <a:prstGeom prst="rect">
            <a:avLst/>
          </a:prstGeom>
          <a:noFill/>
        </p:spPr>
        <p:txBody>
          <a:bodyPr wrap="square" lIns="0" tIns="0" rIns="0" bIns="0" rtlCol="0">
            <a:spAutoFit/>
          </a:bodyPr>
          <a:lstStyle/>
          <a:p>
            <a:pPr defTabSz="1218895" fontAlgn="auto">
              <a:spcBef>
                <a:spcPct val="0"/>
              </a:spcBef>
              <a:spcAft>
                <a:spcPct val="0"/>
              </a:spcAft>
              <a:defRPr/>
            </a:pPr>
            <a:r>
              <a:rPr lang="zh-CN" altLang="en-US" sz="2100" kern="0" dirty="0" smtClean="0">
                <a:solidFill>
                  <a:schemeClr val="bg1">
                    <a:lumMod val="50000"/>
                  </a:schemeClr>
                </a:solidFill>
                <a:latin typeface="微软雅黑" panose="020B0503020204020204" pitchFamily="34" charset="-122"/>
                <a:ea typeface="微软雅黑" panose="020B0503020204020204" pitchFamily="34" charset="-122"/>
              </a:rPr>
              <a:t>其实，豆不好吃</a:t>
            </a:r>
            <a:endParaRPr lang="zh-CN" altLang="en-US" sz="21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1" name="Rectangle 3"/>
          <p:cNvSpPr>
            <a:spLocks noChangeArrowheads="1"/>
          </p:cNvSpPr>
          <p:nvPr/>
        </p:nvSpPr>
        <p:spPr bwMode="auto">
          <a:xfrm>
            <a:off x="357716" y="418208"/>
            <a:ext cx="11567584"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6600" b="1" dirty="0">
                <a:solidFill>
                  <a:srgbClr val="993300"/>
                </a:solidFill>
                <a:ea typeface="文鼎特粗圆" pitchFamily="49" charset="-122"/>
              </a:rPr>
              <a:t>  </a:t>
            </a:r>
            <a:r>
              <a:rPr lang="en-US" altLang="zh-CN" sz="6600" b="1" dirty="0" smtClean="0">
                <a:solidFill>
                  <a:srgbClr val="993300"/>
                </a:solidFill>
                <a:ea typeface="文鼎特粗圆" pitchFamily="49" charset="-122"/>
              </a:rPr>
              <a:t>  </a:t>
            </a:r>
            <a:r>
              <a:rPr lang="zh-CN" altLang="en-US" sz="3200" b="1" dirty="0">
                <a:solidFill>
                  <a:srgbClr val="993300"/>
                </a:solidFill>
                <a:ea typeface="楷体_GB2312" pitchFamily="49" charset="-122"/>
              </a:rPr>
              <a:t>真的，一直到现在，我实在再没有吃到那夜似地好豆，</a:t>
            </a:r>
            <a:r>
              <a:rPr lang="en-US" altLang="zh-CN" sz="3200" b="1" dirty="0">
                <a:solidFill>
                  <a:srgbClr val="993300"/>
                </a:solidFill>
                <a:ea typeface="楷体_GB2312" pitchFamily="49" charset="-122"/>
              </a:rPr>
              <a:t>——</a:t>
            </a:r>
            <a:r>
              <a:rPr lang="zh-CN" altLang="en-US" sz="3200" b="1" dirty="0">
                <a:solidFill>
                  <a:srgbClr val="993300"/>
                </a:solidFill>
                <a:ea typeface="楷体_GB2312" pitchFamily="49" charset="-122"/>
              </a:rPr>
              <a:t>也不再看到那夜似地好戏了</a:t>
            </a:r>
          </a:p>
        </p:txBody>
      </p:sp>
      <p:sp>
        <p:nvSpPr>
          <p:cNvPr id="32" name="WordArt 4"/>
          <p:cNvSpPr>
            <a:spLocks noChangeArrowheads="1" noChangeShapeType="1" noTextEdit="1"/>
          </p:cNvSpPr>
          <p:nvPr/>
        </p:nvSpPr>
        <p:spPr bwMode="auto">
          <a:xfrm>
            <a:off x="797295" y="5374330"/>
            <a:ext cx="4393263" cy="623908"/>
          </a:xfrm>
          <a:prstGeom prst="rect">
            <a:avLst/>
          </a:prstGeom>
        </p:spPr>
        <p:txBody>
          <a:bodyPr wrap="none" fromWordArt="1">
            <a:prstTxWarp prst="textSlantUp">
              <a:avLst>
                <a:gd name="adj" fmla="val 32056"/>
              </a:avLst>
            </a:prstTxWarp>
          </a:bodyPr>
          <a:lstStyle/>
          <a:p>
            <a:pPr algn="ctr"/>
            <a:r>
              <a:rPr lang="zh-CN" altLang="en-US" sz="4000" b="1" i="1" kern="10" spc="800" dirty="0">
                <a:ln w="9525">
                  <a:solidFill>
                    <a:srgbClr val="CC99FF"/>
                  </a:solidFill>
                  <a:round/>
                  <a:headEnd/>
                  <a:tailE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幼圆"/>
                <a:ea typeface="幼圆"/>
              </a:rPr>
              <a:t>其实最令我难忘的是什么？</a:t>
            </a:r>
          </a:p>
        </p:txBody>
      </p:sp>
      <p:sp>
        <p:nvSpPr>
          <p:cNvPr id="2" name="矩形 1"/>
          <p:cNvSpPr/>
          <p:nvPr/>
        </p:nvSpPr>
        <p:spPr>
          <a:xfrm>
            <a:off x="5341186" y="4680259"/>
            <a:ext cx="6096000" cy="707886"/>
          </a:xfrm>
          <a:prstGeom prst="rect">
            <a:avLst/>
          </a:prstGeom>
        </p:spPr>
        <p:txBody>
          <a:bodyPr>
            <a:spAutoFit/>
          </a:bodyPr>
          <a:lstStyle/>
          <a:p>
            <a:r>
              <a:rPr lang="zh-CN" altLang="en-US" sz="2000" b="1" dirty="0">
                <a:solidFill>
                  <a:srgbClr val="006600"/>
                </a:solidFill>
                <a:ea typeface="宋体" pitchFamily="2" charset="-122"/>
              </a:rPr>
              <a:t>“我”对这段往事的回忆，表达了”我”对劳动人民深沉而真挚的感情及对美好生活的向往之情。</a:t>
            </a:r>
            <a:endParaRPr lang="zh-CN" altLang="en-US" sz="2000" dirty="0"/>
          </a:p>
        </p:txBody>
      </p:sp>
      <p:sp>
        <p:nvSpPr>
          <p:cNvPr id="3" name="矩形 2"/>
          <p:cNvSpPr/>
          <p:nvPr/>
        </p:nvSpPr>
        <p:spPr>
          <a:xfrm>
            <a:off x="832183" y="4213907"/>
            <a:ext cx="2262158" cy="646331"/>
          </a:xfrm>
          <a:prstGeom prst="rect">
            <a:avLst/>
          </a:prstGeom>
        </p:spPr>
        <p:txBody>
          <a:bodyPr wrap="none">
            <a:spAutoFit/>
          </a:bodyPr>
          <a:lstStyle/>
          <a:p>
            <a:r>
              <a:rPr lang="zh-CN" altLang="en-US" dirty="0" smtClean="0"/>
              <a:t>支撑着仍然看，</a:t>
            </a:r>
            <a:endParaRPr lang="en-US" altLang="zh-CN" dirty="0" smtClean="0"/>
          </a:p>
          <a:p>
            <a:r>
              <a:rPr lang="zh-CN" altLang="en-US" dirty="0" smtClean="0"/>
              <a:t>也说不出见了些什么</a:t>
            </a:r>
            <a:endParaRPr lang="zh-CN" altLang="en-US" dirty="0"/>
          </a:p>
        </p:txBody>
      </p:sp>
      <p:sp>
        <p:nvSpPr>
          <p:cNvPr id="22" name="矩形 21"/>
          <p:cNvSpPr/>
          <p:nvPr/>
        </p:nvSpPr>
        <p:spPr>
          <a:xfrm>
            <a:off x="3312663" y="4426803"/>
            <a:ext cx="1800493" cy="646331"/>
          </a:xfrm>
          <a:prstGeom prst="rect">
            <a:avLst/>
          </a:prstGeom>
        </p:spPr>
        <p:txBody>
          <a:bodyPr wrap="none">
            <a:spAutoFit/>
          </a:bodyPr>
          <a:lstStyle/>
          <a:p>
            <a:r>
              <a:rPr lang="zh-CN" altLang="en-US" dirty="0" smtClean="0"/>
              <a:t>晚上摸黑摘的</a:t>
            </a:r>
            <a:r>
              <a:rPr lang="zh-CN" altLang="en-US" dirty="0" smtClean="0"/>
              <a:t>，</a:t>
            </a:r>
            <a:endParaRPr lang="en-US" altLang="zh-CN" dirty="0" smtClean="0"/>
          </a:p>
          <a:p>
            <a:r>
              <a:rPr lang="zh-CN" altLang="en-US" dirty="0" smtClean="0"/>
              <a:t>只用水和盐煮的</a:t>
            </a:r>
            <a:endParaRPr lang="zh-CN" altLang="en-US" dirty="0"/>
          </a:p>
        </p:txBody>
      </p:sp>
    </p:spTree>
    <p:extLst>
      <p:ext uri="{BB962C8B-B14F-4D97-AF65-F5344CB8AC3E}">
        <p14:creationId xmlns:p14="http://schemas.microsoft.com/office/powerpoint/2010/main" val="341186672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childTnLst>
                                    <p:set>
                                      <p:cBhvr>
                                        <p:cTn id="6" dur="1" fill="hold">
                                          <p:stCondLst>
                                            <p:cond delay="0"/>
                                          </p:stCondLst>
                                        </p:cTn>
                                        <p:tgtEl>
                                          <p:spTgt spid="33"/>
                                        </p:tgtEl>
                                        <p:attrNameLst>
                                          <p:attrName>style.visibility</p:attrName>
                                        </p:attrNameLst>
                                      </p:cBhvr>
                                      <p:to>
                                        <p:strVal val="visible"/>
                                      </p:to>
                                    </p:set>
                                    <p:animEffect transition="in" filter="fade">
                                      <p:cBhvr>
                                        <p:cTn id="7" dur="2300"/>
                                        <p:tgtEl>
                                          <p:spTgt spid="33"/>
                                        </p:tgtEl>
                                      </p:cBhvr>
                                    </p:animEffect>
                                    <p:anim calcmode="lin" valueType="num">
                                      <p:cBhvr>
                                        <p:cTn id="8" dur="2300" fill="hold"/>
                                        <p:tgtEl>
                                          <p:spTgt spid="33"/>
                                        </p:tgtEl>
                                        <p:attrNameLst>
                                          <p:attrName>ppt_x</p:attrName>
                                        </p:attrNameLst>
                                      </p:cBhvr>
                                      <p:tavLst>
                                        <p:tav tm="0">
                                          <p:val>
                                            <p:strVal val="#ppt_x"/>
                                          </p:val>
                                        </p:tav>
                                        <p:tav tm="100000">
                                          <p:val>
                                            <p:strVal val="#ppt_x"/>
                                          </p:val>
                                        </p:tav>
                                      </p:tavLst>
                                    </p:anim>
                                    <p:anim calcmode="lin" valueType="num">
                                      <p:cBhvr>
                                        <p:cTn id="9" dur="2300" fill="hold"/>
                                        <p:tgtEl>
                                          <p:spTgt spid="33"/>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2400" fill="hold"/>
                                        <p:tgtEl>
                                          <p:spTgt spid="21"/>
                                        </p:tgtEl>
                                        <p:attrNameLst>
                                          <p:attrName>ppt_x</p:attrName>
                                        </p:attrNameLst>
                                      </p:cBhvr>
                                      <p:tavLst>
                                        <p:tav tm="0">
                                          <p:val>
                                            <p:strVal val="0-#ppt_w/2"/>
                                          </p:val>
                                        </p:tav>
                                        <p:tav tm="100000">
                                          <p:val>
                                            <p:strVal val="#ppt_x"/>
                                          </p:val>
                                        </p:tav>
                                      </p:tavLst>
                                    </p:anim>
                                    <p:anim calcmode="lin" valueType="num">
                                      <p:cBhvr additive="base">
                                        <p:cTn id="13" dur="2400" fill="hold"/>
                                        <p:tgtEl>
                                          <p:spTgt spid="21"/>
                                        </p:tgtEl>
                                        <p:attrNameLst>
                                          <p:attrName>ppt_y</p:attrName>
                                        </p:attrNameLst>
                                      </p:cBhvr>
                                      <p:tavLst>
                                        <p:tav tm="0">
                                          <p:val>
                                            <p:strVal val="0-#ppt_h/2"/>
                                          </p:val>
                                        </p:tav>
                                        <p:tav tm="100000">
                                          <p:val>
                                            <p:strVal val="#ppt_y"/>
                                          </p:val>
                                        </p:tav>
                                      </p:tavLst>
                                    </p:anim>
                                  </p:childTnLst>
                                </p:cTn>
                              </p:par>
                              <p:par>
                                <p:cTn id="14" presetID="2" presetClass="entr" presetSubtype="12" fill="hold" nodeType="withEffec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2500" fill="hold"/>
                                        <p:tgtEl>
                                          <p:spTgt spid="11"/>
                                        </p:tgtEl>
                                        <p:attrNameLst>
                                          <p:attrName>ppt_x</p:attrName>
                                        </p:attrNameLst>
                                      </p:cBhvr>
                                      <p:tavLst>
                                        <p:tav tm="0">
                                          <p:val>
                                            <p:strVal val="0-#ppt_w/2"/>
                                          </p:val>
                                        </p:tav>
                                        <p:tav tm="100000">
                                          <p:val>
                                            <p:strVal val="#ppt_x"/>
                                          </p:val>
                                        </p:tav>
                                      </p:tavLst>
                                    </p:anim>
                                    <p:anim calcmode="lin" valueType="num">
                                      <p:cBhvr additive="base">
                                        <p:cTn id="17" dur="2500" fill="hold"/>
                                        <p:tgtEl>
                                          <p:spTgt spid="11"/>
                                        </p:tgtEl>
                                        <p:attrNameLst>
                                          <p:attrName>ppt_y</p:attrName>
                                        </p:attrNameLst>
                                      </p:cBhvr>
                                      <p:tavLst>
                                        <p:tav tm="0">
                                          <p:val>
                                            <p:strVal val="1+#ppt_h/2"/>
                                          </p:val>
                                        </p:tav>
                                        <p:tav tm="100000">
                                          <p:val>
                                            <p:strVal val="#ppt_y"/>
                                          </p:val>
                                        </p:tav>
                                      </p:tavLst>
                                    </p:anim>
                                  </p:childTnLst>
                                </p:cTn>
                              </p:par>
                              <p:par>
                                <p:cTn id="18" presetID="42" presetClass="entr" presetSubtype="0" fill="hold" grpId="0" nodeType="withEffect">
                                  <p:childTnLst>
                                    <p:set>
                                      <p:cBhvr>
                                        <p:cTn id="19" dur="1" fill="hold">
                                          <p:stCondLst>
                                            <p:cond delay="0"/>
                                          </p:stCondLst>
                                        </p:cTn>
                                        <p:tgtEl>
                                          <p:spTgt spid="43"/>
                                        </p:tgtEl>
                                        <p:attrNameLst>
                                          <p:attrName>style.visibility</p:attrName>
                                        </p:attrNameLst>
                                      </p:cBhvr>
                                      <p:to>
                                        <p:strVal val="visible"/>
                                      </p:to>
                                    </p:set>
                                    <p:animEffect transition="in" filter="fade">
                                      <p:cBhvr>
                                        <p:cTn id="20" dur="1000"/>
                                        <p:tgtEl>
                                          <p:spTgt spid="43"/>
                                        </p:tgtEl>
                                      </p:cBhvr>
                                    </p:animEffect>
                                    <p:anim calcmode="lin" valueType="num">
                                      <p:cBhvr>
                                        <p:cTn id="21" dur="1000" fill="hold"/>
                                        <p:tgtEl>
                                          <p:spTgt spid="43"/>
                                        </p:tgtEl>
                                        <p:attrNameLst>
                                          <p:attrName>ppt_x</p:attrName>
                                        </p:attrNameLst>
                                      </p:cBhvr>
                                      <p:tavLst>
                                        <p:tav tm="0">
                                          <p:val>
                                            <p:strVal val="#ppt_x"/>
                                          </p:val>
                                        </p:tav>
                                        <p:tav tm="100000">
                                          <p:val>
                                            <p:strVal val="#ppt_x"/>
                                          </p:val>
                                        </p:tav>
                                      </p:tavLst>
                                    </p:anim>
                                    <p:anim calcmode="lin" valueType="num">
                                      <p:cBhvr>
                                        <p:cTn id="22" dur="1000" fill="hold"/>
                                        <p:tgtEl>
                                          <p:spTgt spid="43"/>
                                        </p:tgtEl>
                                        <p:attrNameLst>
                                          <p:attrName>ppt_y</p:attrName>
                                        </p:attrNameLst>
                                      </p:cBhvr>
                                      <p:tavLst>
                                        <p:tav tm="0">
                                          <p:val>
                                            <p:strVal val="#ppt_y+.1"/>
                                          </p:val>
                                        </p:tav>
                                        <p:tav tm="100000">
                                          <p:val>
                                            <p:strVal val="#ppt_y"/>
                                          </p:val>
                                        </p:tav>
                                      </p:tavLst>
                                    </p:anim>
                                  </p:childTnLst>
                                </p:cTn>
                              </p:par>
                            </p:childTnLst>
                          </p:cTn>
                        </p:par>
                        <p:par>
                          <p:cTn id="23" fill="hold" nodeType="withGroup">
                            <p:stCondLst>
                              <p:cond delay="2500"/>
                            </p:stCondLst>
                            <p:childTnLst>
                              <p:par>
                                <p:cTn id="24" presetID="2" presetClass="entr" presetSubtype="1" fill="hold" nodeType="afterEffec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750" fill="hold"/>
                                        <p:tgtEl>
                                          <p:spTgt spid="13"/>
                                        </p:tgtEl>
                                        <p:attrNameLst>
                                          <p:attrName>ppt_x</p:attrName>
                                        </p:attrNameLst>
                                      </p:cBhvr>
                                      <p:tavLst>
                                        <p:tav tm="0">
                                          <p:val>
                                            <p:strVal val="#ppt_x"/>
                                          </p:val>
                                        </p:tav>
                                        <p:tav tm="100000">
                                          <p:val>
                                            <p:strVal val="#ppt_x"/>
                                          </p:val>
                                        </p:tav>
                                      </p:tavLst>
                                    </p:anim>
                                    <p:anim calcmode="lin" valueType="num">
                                      <p:cBhvr additive="base">
                                        <p:cTn id="27" dur="750" fill="hold"/>
                                        <p:tgtEl>
                                          <p:spTgt spid="13"/>
                                        </p:tgtEl>
                                        <p:attrNameLst>
                                          <p:attrName>ppt_y</p:attrName>
                                        </p:attrNameLst>
                                      </p:cBhvr>
                                      <p:tavLst>
                                        <p:tav tm="0">
                                          <p:val>
                                            <p:strVal val="0-#ppt_h/2"/>
                                          </p:val>
                                        </p:tav>
                                        <p:tav tm="100000">
                                          <p:val>
                                            <p:strVal val="#ppt_y"/>
                                          </p:val>
                                        </p:tav>
                                      </p:tavLst>
                                    </p:anim>
                                  </p:childTnLst>
                                </p:cTn>
                              </p:par>
                              <p:par>
                                <p:cTn id="28" presetID="42" presetClass="entr" presetSubtype="0" fill="hold" nodeType="withEffec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anim calcmode="lin" valueType="num">
                                      <p:cBhvr>
                                        <p:cTn id="31" dur="500" fill="hold"/>
                                        <p:tgtEl>
                                          <p:spTgt spid="5"/>
                                        </p:tgtEl>
                                        <p:attrNameLst>
                                          <p:attrName>ppt_x</p:attrName>
                                        </p:attrNameLst>
                                      </p:cBhvr>
                                      <p:tavLst>
                                        <p:tav tm="0">
                                          <p:val>
                                            <p:strVal val="#ppt_x"/>
                                          </p:val>
                                        </p:tav>
                                        <p:tav tm="100000">
                                          <p:val>
                                            <p:strVal val="#ppt_x"/>
                                          </p:val>
                                        </p:tav>
                                      </p:tavLst>
                                    </p:anim>
                                    <p:anim calcmode="lin" valueType="num">
                                      <p:cBhvr>
                                        <p:cTn id="32" dur="500" fill="hold"/>
                                        <p:tgtEl>
                                          <p:spTgt spid="5"/>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anim calcmode="lin" valueType="num">
                                      <p:cBhvr>
                                        <p:cTn id="36" dur="500" fill="hold"/>
                                        <p:tgtEl>
                                          <p:spTgt spid="26"/>
                                        </p:tgtEl>
                                        <p:attrNameLst>
                                          <p:attrName>ppt_x</p:attrName>
                                        </p:attrNameLst>
                                      </p:cBhvr>
                                      <p:tavLst>
                                        <p:tav tm="0">
                                          <p:val>
                                            <p:strVal val="#ppt_x"/>
                                          </p:val>
                                        </p:tav>
                                        <p:tav tm="100000">
                                          <p:val>
                                            <p:strVal val="#ppt_x"/>
                                          </p:val>
                                        </p:tav>
                                      </p:tavLst>
                                    </p:anim>
                                    <p:anim calcmode="lin" valueType="num">
                                      <p:cBhvr>
                                        <p:cTn id="37" dur="5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box(in)">
                                      <p:cBhvr>
                                        <p:cTn id="42" dur="500"/>
                                        <p:tgtEl>
                                          <p:spTgt spid="31"/>
                                        </p:tgtEl>
                                      </p:cBhvr>
                                    </p:animEffect>
                                  </p:childTnLst>
                                  <p:subTnLst>
                                    <p:audio>
                                      <p:cMediaNode>
                                        <p:cTn display="0" masterRel="sameClick">
                                          <p:stCondLst>
                                            <p:cond evt="begin" delay="0">
                                              <p:tn val="40"/>
                                            </p:cond>
                                          </p:stCondLst>
                                          <p:endCondLst>
                                            <p:cond evt="onStopAudio" delay="0">
                                              <p:tgtEl>
                                                <p:sldTgt/>
                                              </p:tgtEl>
                                            </p:cond>
                                          </p:endCondLst>
                                        </p:cTn>
                                        <p:tgtEl>
                                          <p:sndTgt r:embed="rId4" name="chimes.wav"/>
                                        </p:tgtEl>
                                      </p:cMediaNode>
                                    </p:audio>
                                  </p:sub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fill="hold"/>
                                        <p:tgtEl>
                                          <p:spTgt spid="32"/>
                                        </p:tgtEl>
                                        <p:attrNameLst>
                                          <p:attrName>ppt_x</p:attrName>
                                        </p:attrNameLst>
                                      </p:cBhvr>
                                      <p:tavLst>
                                        <p:tav tm="0">
                                          <p:val>
                                            <p:strVal val="#ppt_x"/>
                                          </p:val>
                                        </p:tav>
                                        <p:tav tm="100000">
                                          <p:val>
                                            <p:strVal val="#ppt_x"/>
                                          </p:val>
                                        </p:tav>
                                      </p:tavLst>
                                    </p:anim>
                                    <p:anim calcmode="lin" valueType="num">
                                      <p:cBhvr additive="base">
                                        <p:cTn id="4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31" grpId="0" autoUpdateAnimBg="0"/>
      <p:bldP spid="3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图片 35">
            <a:extLst>
              <a:ext uri="{FF2B5EF4-FFF2-40B4-BE49-F238E27FC236}">
                <a16:creationId xmlns="" xmlns:p14="http://schemas.microsoft.com/office/powerpoint/2010/main" xmlns:p15="http://schemas.microsoft.com/office/powerpoint/2012/main" xmlns:a16="http://schemas.microsoft.com/office/drawing/2014/main" id="{9BFA9D4B-C5BD-47A0-BB98-08EDBEDFC058}"/>
              </a:ext>
            </a:extLst>
          </p:cNvPr>
          <p:cNvPicPr>
            <a:picLocks noChangeAspect="1"/>
          </p:cNvPicPr>
          <p:nvPr/>
        </p:nvPicPr>
        <p:blipFill>
          <a:blip r:embed="rId4">
            <a:extLst>
              <a:ext uri="{28A0092B-C50C-407E-A947-70E740481C1C}">
                <a14:useLocalDpi xmlns:a14="http://schemas.microsoft.com/office/drawing/2010/main" val="0"/>
              </a:ext>
            </a:extLst>
          </a:blip>
          <a:srcRect l="68587" t="129" r="3166" b="66800"/>
          <a:stretch>
            <a:fillRect/>
          </a:stretch>
        </p:blipFill>
        <p:spPr>
          <a:xfrm>
            <a:off x="9628675" y="0"/>
            <a:ext cx="2563325" cy="1687984"/>
          </a:xfrm>
          <a:prstGeom prst="rect">
            <a:avLst/>
          </a:prstGeom>
        </p:spPr>
      </p:pic>
      <p:pic>
        <p:nvPicPr>
          <p:cNvPr id="11" name="图片 10">
            <a:extLst>
              <a:ext uri="{FF2B5EF4-FFF2-40B4-BE49-F238E27FC236}">
                <a16:creationId xmlns="" xmlns:p14="http://schemas.microsoft.com/office/powerpoint/2010/main" xmlns:p15="http://schemas.microsoft.com/office/powerpoint/2012/main" xmlns:a16="http://schemas.microsoft.com/office/drawing/2014/main" id="{C62966C3-8D49-4D51-86B5-3709F4DF219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1843387">
            <a:off x="-778205" y="5499369"/>
            <a:ext cx="2811239" cy="2007704"/>
          </a:xfrm>
          <a:prstGeom prst="rect">
            <a:avLst/>
          </a:prstGeom>
        </p:spPr>
      </p:pic>
      <p:pic>
        <p:nvPicPr>
          <p:cNvPr id="21" name="图片 20">
            <a:extLst>
              <a:ext uri="{FF2B5EF4-FFF2-40B4-BE49-F238E27FC236}">
                <a16:creationId xmlns="" xmlns:p14="http://schemas.microsoft.com/office/powerpoint/2010/main" xmlns:p15="http://schemas.microsoft.com/office/powerpoint/2012/main" xmlns:a16="http://schemas.microsoft.com/office/drawing/2014/main" id="{972684B1-2989-4B9E-A66C-21A3CB4E1BA9}"/>
              </a:ext>
            </a:extLst>
          </p:cNvPr>
          <p:cNvPicPr>
            <a:picLocks noChangeAspect="1"/>
          </p:cNvPicPr>
          <p:nvPr/>
        </p:nvPicPr>
        <p:blipFill>
          <a:blip r:embed="rId6" cstate="print">
            <a:extLst>
              <a:ext uri="{28A0092B-C50C-407E-A947-70E740481C1C}">
                <a14:useLocalDpi xmlns:a14="http://schemas.microsoft.com/office/drawing/2010/main" val="0"/>
              </a:ext>
            </a:extLst>
          </a:blip>
          <a:srcRect l="21106" t="22075" r="22134" b="22076"/>
          <a:stretch>
            <a:fillRect/>
          </a:stretch>
        </p:blipFill>
        <p:spPr>
          <a:xfrm>
            <a:off x="-456970" y="-304800"/>
            <a:ext cx="2168770" cy="1524000"/>
          </a:xfrm>
          <a:prstGeom prst="rect">
            <a:avLst/>
          </a:prstGeom>
        </p:spPr>
      </p:pic>
      <p:pic>
        <p:nvPicPr>
          <p:cNvPr id="33" name="图片 32">
            <a:extLst>
              <a:ext uri="{FF2B5EF4-FFF2-40B4-BE49-F238E27FC236}">
                <a16:creationId xmlns="" xmlns:p14="http://schemas.microsoft.com/office/powerpoint/2010/main" xmlns:p15="http://schemas.microsoft.com/office/powerpoint/2012/main" xmlns:a16="http://schemas.microsoft.com/office/drawing/2014/main" id="{755B48CE-AF46-43EA-BB73-562588054D7B}"/>
              </a:ext>
            </a:extLst>
          </p:cNvPr>
          <p:cNvPicPr>
            <a:picLocks noChangeAspect="1"/>
          </p:cNvPicPr>
          <p:nvPr/>
        </p:nvPicPr>
        <p:blipFill>
          <a:blip r:embed="rId7">
            <a:extLst>
              <a:ext uri="{28A0092B-C50C-407E-A947-70E740481C1C}">
                <a14:useLocalDpi xmlns:a14="http://schemas.microsoft.com/office/drawing/2010/main" val="0"/>
              </a:ext>
            </a:extLst>
          </a:blip>
          <a:srcRect l="95625" t="32220" b="51297"/>
          <a:stretch>
            <a:fillRect/>
          </a:stretch>
        </p:blipFill>
        <p:spPr>
          <a:xfrm>
            <a:off x="11658600" y="2209799"/>
            <a:ext cx="533400" cy="1130301"/>
          </a:xfrm>
          <a:prstGeom prst="rect">
            <a:avLst/>
          </a:prstGeom>
        </p:spPr>
      </p:pic>
      <p:sp>
        <p:nvSpPr>
          <p:cNvPr id="37" name="矩形 36">
            <a:extLst>
              <a:ext uri="{FF2B5EF4-FFF2-40B4-BE49-F238E27FC236}">
                <a16:creationId xmlns="" xmlns:p14="http://schemas.microsoft.com/office/powerpoint/2010/main" xmlns:p15="http://schemas.microsoft.com/office/powerpoint/2012/main" xmlns:a16="http://schemas.microsoft.com/office/drawing/2014/main" id="{D7441828-BB56-4C74-958E-2040CF0FBBEE}"/>
              </a:ext>
            </a:extLst>
          </p:cNvPr>
          <p:cNvSpPr/>
          <p:nvPr/>
        </p:nvSpPr>
        <p:spPr>
          <a:xfrm>
            <a:off x="731838" y="657225"/>
            <a:ext cx="10728325" cy="5543550"/>
          </a:xfrm>
          <a:prstGeom prst="rect">
            <a:avLst/>
          </a:prstGeom>
          <a:noFill/>
          <a:ln w="2222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p14="http://schemas.microsoft.com/office/powerpoint/2010/main" xmlns:p15="http://schemas.microsoft.com/office/powerpoint/2012/main" xmlns:a16="http://schemas.microsoft.com/office/drawing/2014/main" id="{93A3D360-A2DA-49E4-A251-064E1F42159B}"/>
              </a:ext>
            </a:extLst>
          </p:cNvPr>
          <p:cNvSpPr/>
          <p:nvPr/>
        </p:nvSpPr>
        <p:spPr>
          <a:xfrm>
            <a:off x="947738" y="836613"/>
            <a:ext cx="10297707" cy="5184775"/>
          </a:xfrm>
          <a:prstGeom prst="rect">
            <a:avLst/>
          </a:prstGeom>
          <a:noFill/>
          <a:ln w="53975">
            <a:solidFill>
              <a:srgbClr val="FF8196">
                <a:alpha val="6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 xmlns:p14="http://schemas.microsoft.com/office/powerpoint/2010/main" xmlns:p15="http://schemas.microsoft.com/office/powerpoint/2012/main" xmlns:a16="http://schemas.microsoft.com/office/drawing/2014/main" id="{81FAF747-08F9-4864-A9CF-42C1065EEF15}"/>
              </a:ext>
            </a:extLst>
          </p:cNvPr>
          <p:cNvSpPr txBox="1"/>
          <p:nvPr/>
        </p:nvSpPr>
        <p:spPr>
          <a:xfrm>
            <a:off x="5434363" y="257115"/>
            <a:ext cx="1323273" cy="400110"/>
          </a:xfrm>
          <a:prstGeom prst="rect">
            <a:avLst/>
          </a:prstGeom>
          <a:noFill/>
        </p:spPr>
        <p:txBody>
          <a:bodyPr vert="horz" wrap="square" rtlCol="0">
            <a:spAutoFit/>
          </a:bodyPr>
          <a:lstStyle/>
          <a:p>
            <a:r>
              <a:rPr lang="zh-CN" altLang="en-US" sz="2000" dirty="0" smtClean="0">
                <a:solidFill>
                  <a:schemeClr val="accent6"/>
                </a:solidFill>
                <a:latin typeface="微软雅黑" panose="020B0503020204020204" pitchFamily="34" charset="-122"/>
                <a:ea typeface="微软雅黑" panose="020B0503020204020204" pitchFamily="34" charset="-122"/>
              </a:rPr>
              <a:t>全文总结</a:t>
            </a:r>
            <a:endParaRPr lang="zh-CN" altLang="en-US" sz="2000" dirty="0">
              <a:solidFill>
                <a:schemeClr val="accent6"/>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 xmlns:p14="http://schemas.microsoft.com/office/powerpoint/2010/main" xmlns:p15="http://schemas.microsoft.com/office/powerpoint/2012/main" xmlns:a16="http://schemas.microsoft.com/office/drawing/2014/main" id="{8149769E-85C2-4B5B-8BD6-14D85E5CBDF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88655" y="1190447"/>
            <a:ext cx="4420270" cy="3156826"/>
          </a:xfrm>
          <a:prstGeom prst="rect">
            <a:avLst/>
          </a:prstGeom>
        </p:spPr>
      </p:pic>
      <p:sp>
        <p:nvSpPr>
          <p:cNvPr id="18" name="矩形 17">
            <a:extLst>
              <a:ext uri="{FF2B5EF4-FFF2-40B4-BE49-F238E27FC236}">
                <a16:creationId xmlns="" xmlns:p14="http://schemas.microsoft.com/office/powerpoint/2010/main" xmlns:p15="http://schemas.microsoft.com/office/powerpoint/2012/main" xmlns:a16="http://schemas.microsoft.com/office/drawing/2014/main" id="{F68B4783-5419-473C-8E68-D0946CD758B0}"/>
              </a:ext>
            </a:extLst>
          </p:cNvPr>
          <p:cNvSpPr/>
          <p:nvPr/>
        </p:nvSpPr>
        <p:spPr>
          <a:xfrm>
            <a:off x="3325618" y="1710182"/>
            <a:ext cx="962442" cy="561692"/>
          </a:xfrm>
          <a:prstGeom prst="rect">
            <a:avLst/>
          </a:prstGeom>
        </p:spPr>
        <p:txBody>
          <a:bodyPr wrap="none" lIns="68580" tIns="34290" rIns="68580" bIns="34290">
            <a:spAutoFit/>
          </a:bodyPr>
          <a:lstStyle/>
          <a:p>
            <a:pPr algn="ctr"/>
            <a:r>
              <a:rPr lang="zh-CN" altLang="en-US" sz="3200" b="1" dirty="0">
                <a:solidFill>
                  <a:schemeClr val="tx1">
                    <a:lumMod val="65000"/>
                    <a:lumOff val="35000"/>
                  </a:schemeClr>
                </a:solidFill>
                <a:latin typeface="ITC Avant Garde Std Bk" panose="020B0502020202020204" pitchFamily="34" charset="0"/>
              </a:rPr>
              <a:t>景美</a:t>
            </a:r>
          </a:p>
        </p:txBody>
      </p:sp>
      <p:pic>
        <p:nvPicPr>
          <p:cNvPr id="5" name="图片 4">
            <a:extLst>
              <a:ext uri="{FF2B5EF4-FFF2-40B4-BE49-F238E27FC236}">
                <a16:creationId xmlns="" xmlns:p14="http://schemas.microsoft.com/office/powerpoint/2010/main" xmlns:p15="http://schemas.microsoft.com/office/powerpoint/2012/main" xmlns:a16="http://schemas.microsoft.com/office/drawing/2014/main" id="{A8F6FDE2-83CD-4CFF-91DE-5110E84BF43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51891" y="1584247"/>
            <a:ext cx="592825" cy="567001"/>
          </a:xfrm>
          <a:prstGeom prst="rect">
            <a:avLst/>
          </a:prstGeom>
        </p:spPr>
      </p:pic>
      <p:pic>
        <p:nvPicPr>
          <p:cNvPr id="34" name="图片 33">
            <a:extLst>
              <a:ext uri="{FF2B5EF4-FFF2-40B4-BE49-F238E27FC236}">
                <a16:creationId xmlns="" xmlns:p14="http://schemas.microsoft.com/office/powerpoint/2010/main" xmlns:p15="http://schemas.microsoft.com/office/powerpoint/2012/main" xmlns:a16="http://schemas.microsoft.com/office/drawing/2014/main" id="{CC4BBE46-D886-4151-A45E-549A1D540F1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51891" y="2263193"/>
            <a:ext cx="592825" cy="567001"/>
          </a:xfrm>
          <a:prstGeom prst="rect">
            <a:avLst/>
          </a:prstGeom>
        </p:spPr>
      </p:pic>
      <p:pic>
        <p:nvPicPr>
          <p:cNvPr id="41" name="图片 40">
            <a:extLst>
              <a:ext uri="{FF2B5EF4-FFF2-40B4-BE49-F238E27FC236}">
                <a16:creationId xmlns="" xmlns:p14="http://schemas.microsoft.com/office/powerpoint/2010/main" xmlns:p15="http://schemas.microsoft.com/office/powerpoint/2012/main" xmlns:a16="http://schemas.microsoft.com/office/drawing/2014/main" id="{B639B7F4-FDCE-4F74-B95C-708FB5449D3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51891" y="3056599"/>
            <a:ext cx="592825" cy="567001"/>
          </a:xfrm>
          <a:prstGeom prst="rect">
            <a:avLst/>
          </a:prstGeom>
        </p:spPr>
      </p:pic>
      <p:sp>
        <p:nvSpPr>
          <p:cNvPr id="2" name="矩形 1"/>
          <p:cNvSpPr/>
          <p:nvPr/>
        </p:nvSpPr>
        <p:spPr>
          <a:xfrm>
            <a:off x="3119632" y="2306281"/>
            <a:ext cx="1420582" cy="584775"/>
          </a:xfrm>
          <a:prstGeom prst="rect">
            <a:avLst/>
          </a:prstGeom>
        </p:spPr>
        <p:txBody>
          <a:bodyPr wrap="none">
            <a:spAutoFit/>
          </a:bodyPr>
          <a:lstStyle/>
          <a:p>
            <a:pPr algn="ctr"/>
            <a:r>
              <a:rPr lang="zh-CN" altLang="en-US" sz="3200" b="1" dirty="0" smtClean="0">
                <a:solidFill>
                  <a:schemeClr val="tx1">
                    <a:lumMod val="65000"/>
                    <a:lumOff val="35000"/>
                  </a:schemeClr>
                </a:solidFill>
                <a:latin typeface="ITC Avant Garde Std Bk" panose="020B0502020202020204" pitchFamily="34" charset="0"/>
              </a:rPr>
              <a:t>人情美</a:t>
            </a:r>
            <a:endParaRPr lang="zh-CN" altLang="en-US" sz="3200" b="1" dirty="0">
              <a:solidFill>
                <a:schemeClr val="tx1">
                  <a:lumMod val="65000"/>
                  <a:lumOff val="35000"/>
                </a:schemeClr>
              </a:solidFill>
              <a:latin typeface="ITC Avant Garde Std Bk" panose="020B0502020202020204" pitchFamily="34" charset="0"/>
            </a:endParaRPr>
          </a:p>
        </p:txBody>
      </p:sp>
      <p:sp>
        <p:nvSpPr>
          <p:cNvPr id="4" name="矩形 3"/>
          <p:cNvSpPr/>
          <p:nvPr/>
        </p:nvSpPr>
        <p:spPr>
          <a:xfrm>
            <a:off x="3119632" y="2958886"/>
            <a:ext cx="1420582" cy="584775"/>
          </a:xfrm>
          <a:prstGeom prst="rect">
            <a:avLst/>
          </a:prstGeom>
        </p:spPr>
        <p:txBody>
          <a:bodyPr wrap="none">
            <a:spAutoFit/>
          </a:bodyPr>
          <a:lstStyle/>
          <a:p>
            <a:pPr algn="ctr"/>
            <a:r>
              <a:rPr lang="zh-CN" altLang="en-US" sz="3200" b="1" dirty="0" smtClean="0">
                <a:solidFill>
                  <a:schemeClr val="tx1">
                    <a:lumMod val="65000"/>
                    <a:lumOff val="35000"/>
                  </a:schemeClr>
                </a:solidFill>
                <a:latin typeface="ITC Avant Garde Std Bk" panose="020B0502020202020204" pitchFamily="34" charset="0"/>
              </a:rPr>
              <a:t>故事美</a:t>
            </a:r>
            <a:endParaRPr lang="zh-CN" altLang="en-US" sz="3200" b="1" dirty="0">
              <a:solidFill>
                <a:schemeClr val="tx1">
                  <a:lumMod val="65000"/>
                  <a:lumOff val="35000"/>
                </a:schemeClr>
              </a:solidFill>
              <a:latin typeface="ITC Avant Garde Std Bk" panose="020B0502020202020204" pitchFamily="34" charset="0"/>
            </a:endParaRPr>
          </a:p>
        </p:txBody>
      </p:sp>
      <p:sp>
        <p:nvSpPr>
          <p:cNvPr id="6" name="矩形 5"/>
          <p:cNvSpPr/>
          <p:nvPr/>
        </p:nvSpPr>
        <p:spPr>
          <a:xfrm>
            <a:off x="1109782" y="3952650"/>
            <a:ext cx="7348565" cy="1938992"/>
          </a:xfrm>
          <a:prstGeom prst="rect">
            <a:avLst/>
          </a:prstGeom>
        </p:spPr>
        <p:txBody>
          <a:bodyPr wrap="square">
            <a:spAutoFit/>
          </a:bodyPr>
          <a:lstStyle/>
          <a:p>
            <a:r>
              <a:rPr lang="en-US" altLang="zh-CN" sz="2400" dirty="0" smtClean="0"/>
              <a:t>   </a:t>
            </a:r>
            <a:r>
              <a:rPr lang="zh-CN" altLang="zh-CN" sz="2400" dirty="0" smtClean="0"/>
              <a:t>课文</a:t>
            </a:r>
            <a:r>
              <a:rPr lang="zh-CN" altLang="zh-CN" sz="2400" dirty="0"/>
              <a:t>写的</a:t>
            </a:r>
            <a:r>
              <a:rPr lang="zh-CN" altLang="zh-CN" sz="2400" dirty="0" smtClean="0"/>
              <a:t>是</a:t>
            </a:r>
            <a:r>
              <a:rPr lang="zh-CN" altLang="en-US" sz="2400" dirty="0"/>
              <a:t>农村</a:t>
            </a:r>
            <a:r>
              <a:rPr lang="zh-CN" altLang="zh-CN" sz="2400" dirty="0" smtClean="0"/>
              <a:t>子弟</a:t>
            </a:r>
            <a:r>
              <a:rPr lang="zh-CN" altLang="zh-CN" sz="2400" dirty="0"/>
              <a:t>栩栩如生的形象，展示了农村自由天地中充满</a:t>
            </a:r>
            <a:r>
              <a:rPr lang="zh-CN" altLang="zh-CN" sz="2400" dirty="0" smtClean="0"/>
              <a:t>诗</a:t>
            </a:r>
            <a:r>
              <a:rPr lang="zh-CN" altLang="zh-CN" sz="2400" dirty="0"/>
              <a:t>“我”少年时代在平桥村的一段生活情景刻画了一群农家</a:t>
            </a:r>
            <a:r>
              <a:rPr lang="zh-CN" altLang="zh-CN" sz="2400" dirty="0" smtClean="0"/>
              <a:t>情</a:t>
            </a:r>
            <a:r>
              <a:rPr lang="zh-CN" altLang="zh-CN" sz="2400" dirty="0"/>
              <a:t>画意的儿童生活画卷，</a:t>
            </a:r>
            <a:r>
              <a:rPr lang="zh-CN" altLang="zh-CN" sz="2400" dirty="0">
                <a:solidFill>
                  <a:srgbClr val="FF0000"/>
                </a:solidFill>
              </a:rPr>
              <a:t>表现了劳动人民淳朴、善良、友爱、无私的美好品质，反映了作者对劳动人民的热爱和对自由的向往。</a:t>
            </a:r>
          </a:p>
        </p:txBody>
      </p:sp>
    </p:spTree>
    <p:extLst>
      <p:ext uri="{BB962C8B-B14F-4D97-AF65-F5344CB8AC3E}">
        <p14:creationId xmlns:p14="http://schemas.microsoft.com/office/powerpoint/2010/main" val="87334926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childTnLst>
                                    <p:set>
                                      <p:cBhvr>
                                        <p:cTn id="6" dur="1" fill="hold">
                                          <p:stCondLst>
                                            <p:cond delay="0"/>
                                          </p:stCondLst>
                                        </p:cTn>
                                        <p:tgtEl>
                                          <p:spTgt spid="33"/>
                                        </p:tgtEl>
                                        <p:attrNameLst>
                                          <p:attrName>style.visibility</p:attrName>
                                        </p:attrNameLst>
                                      </p:cBhvr>
                                      <p:to>
                                        <p:strVal val="visible"/>
                                      </p:to>
                                    </p:set>
                                    <p:animEffect transition="in" filter="fade">
                                      <p:cBhvr>
                                        <p:cTn id="7" dur="9200"/>
                                        <p:tgtEl>
                                          <p:spTgt spid="33"/>
                                        </p:tgtEl>
                                      </p:cBhvr>
                                    </p:animEffect>
                                    <p:anim calcmode="lin" valueType="num">
                                      <p:cBhvr>
                                        <p:cTn id="8" dur="9200" fill="hold"/>
                                        <p:tgtEl>
                                          <p:spTgt spid="33"/>
                                        </p:tgtEl>
                                        <p:attrNameLst>
                                          <p:attrName>ppt_x</p:attrName>
                                        </p:attrNameLst>
                                      </p:cBhvr>
                                      <p:tavLst>
                                        <p:tav tm="0">
                                          <p:val>
                                            <p:strVal val="#ppt_x"/>
                                          </p:val>
                                        </p:tav>
                                        <p:tav tm="100000">
                                          <p:val>
                                            <p:strVal val="#ppt_x"/>
                                          </p:val>
                                        </p:tav>
                                      </p:tavLst>
                                    </p:anim>
                                    <p:anim calcmode="lin" valueType="num">
                                      <p:cBhvr>
                                        <p:cTn id="9" dur="9200" fill="hold"/>
                                        <p:tgtEl>
                                          <p:spTgt spid="33"/>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2400" fill="hold"/>
                                        <p:tgtEl>
                                          <p:spTgt spid="21"/>
                                        </p:tgtEl>
                                        <p:attrNameLst>
                                          <p:attrName>ppt_x</p:attrName>
                                        </p:attrNameLst>
                                      </p:cBhvr>
                                      <p:tavLst>
                                        <p:tav tm="0">
                                          <p:val>
                                            <p:strVal val="0-#ppt_w/2"/>
                                          </p:val>
                                        </p:tav>
                                        <p:tav tm="100000">
                                          <p:val>
                                            <p:strVal val="#ppt_x"/>
                                          </p:val>
                                        </p:tav>
                                      </p:tavLst>
                                    </p:anim>
                                    <p:anim calcmode="lin" valueType="num">
                                      <p:cBhvr additive="base">
                                        <p:cTn id="13" dur="2400" fill="hold"/>
                                        <p:tgtEl>
                                          <p:spTgt spid="21"/>
                                        </p:tgtEl>
                                        <p:attrNameLst>
                                          <p:attrName>ppt_y</p:attrName>
                                        </p:attrNameLst>
                                      </p:cBhvr>
                                      <p:tavLst>
                                        <p:tav tm="0">
                                          <p:val>
                                            <p:strVal val="0-#ppt_h/2"/>
                                          </p:val>
                                        </p:tav>
                                        <p:tav tm="100000">
                                          <p:val>
                                            <p:strVal val="#ppt_y"/>
                                          </p:val>
                                        </p:tav>
                                      </p:tavLst>
                                    </p:anim>
                                  </p:childTnLst>
                                </p:cTn>
                              </p:par>
                              <p:par>
                                <p:cTn id="14" presetID="2" presetClass="entr" presetSubtype="12" fill="hold" nodeType="withEffec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2500" fill="hold"/>
                                        <p:tgtEl>
                                          <p:spTgt spid="11"/>
                                        </p:tgtEl>
                                        <p:attrNameLst>
                                          <p:attrName>ppt_x</p:attrName>
                                        </p:attrNameLst>
                                      </p:cBhvr>
                                      <p:tavLst>
                                        <p:tav tm="0">
                                          <p:val>
                                            <p:strVal val="0-#ppt_w/2"/>
                                          </p:val>
                                        </p:tav>
                                        <p:tav tm="100000">
                                          <p:val>
                                            <p:strVal val="#ppt_x"/>
                                          </p:val>
                                        </p:tav>
                                      </p:tavLst>
                                    </p:anim>
                                    <p:anim calcmode="lin" valueType="num">
                                      <p:cBhvr additive="base">
                                        <p:cTn id="17" dur="2500" fill="hold"/>
                                        <p:tgtEl>
                                          <p:spTgt spid="11"/>
                                        </p:tgtEl>
                                        <p:attrNameLst>
                                          <p:attrName>ppt_y</p:attrName>
                                        </p:attrNameLst>
                                      </p:cBhvr>
                                      <p:tavLst>
                                        <p:tav tm="0">
                                          <p:val>
                                            <p:strVal val="1+#ppt_h/2"/>
                                          </p:val>
                                        </p:tav>
                                        <p:tav tm="100000">
                                          <p:val>
                                            <p:strVal val="#ppt_y"/>
                                          </p:val>
                                        </p:tav>
                                      </p:tavLst>
                                    </p:anim>
                                  </p:childTnLst>
                                </p:cTn>
                              </p:par>
                              <p:par>
                                <p:cTn id="18" presetID="2" presetClass="entr" presetSubtype="3" fill="hold" nodeType="withEffect">
                                  <p:childTnLst>
                                    <p:set>
                                      <p:cBhvr>
                                        <p:cTn id="19" dur="1" fill="hold">
                                          <p:stCondLst>
                                            <p:cond delay="0"/>
                                          </p:stCondLst>
                                        </p:cTn>
                                        <p:tgtEl>
                                          <p:spTgt spid="36"/>
                                        </p:tgtEl>
                                        <p:attrNameLst>
                                          <p:attrName>style.visibility</p:attrName>
                                        </p:attrNameLst>
                                      </p:cBhvr>
                                      <p:to>
                                        <p:strVal val="visible"/>
                                      </p:to>
                                    </p:set>
                                    <p:anim calcmode="lin" valueType="num">
                                      <p:cBhvr additive="base">
                                        <p:cTn id="20" dur="2800" fill="hold"/>
                                        <p:tgtEl>
                                          <p:spTgt spid="36"/>
                                        </p:tgtEl>
                                        <p:attrNameLst>
                                          <p:attrName>ppt_x</p:attrName>
                                        </p:attrNameLst>
                                      </p:cBhvr>
                                      <p:tavLst>
                                        <p:tav tm="0">
                                          <p:val>
                                            <p:strVal val="1+#ppt_w/2"/>
                                          </p:val>
                                        </p:tav>
                                        <p:tav tm="100000">
                                          <p:val>
                                            <p:strVal val="#ppt_x"/>
                                          </p:val>
                                        </p:tav>
                                      </p:tavLst>
                                    </p:anim>
                                    <p:anim calcmode="lin" valueType="num">
                                      <p:cBhvr additive="base">
                                        <p:cTn id="21" dur="2800" fill="hold"/>
                                        <p:tgtEl>
                                          <p:spTgt spid="36"/>
                                        </p:tgtEl>
                                        <p:attrNameLst>
                                          <p:attrName>ppt_y</p:attrName>
                                        </p:attrNameLst>
                                      </p:cBhvr>
                                      <p:tavLst>
                                        <p:tav tm="0">
                                          <p:val>
                                            <p:strVal val="0-#ppt_h/2"/>
                                          </p:val>
                                        </p:tav>
                                        <p:tav tm="100000">
                                          <p:val>
                                            <p:strVal val="#ppt_y"/>
                                          </p:val>
                                        </p:tav>
                                      </p:tavLst>
                                    </p:anim>
                                  </p:childTnLst>
                                </p:cTn>
                              </p:par>
                              <p:par>
                                <p:cTn id="22" presetID="42" presetClass="entr" presetSubtype="0" fill="hold" grpId="0" nodeType="withEffect">
                                  <p:childTnLst>
                                    <p:set>
                                      <p:cBhvr>
                                        <p:cTn id="23" dur="1" fill="hold">
                                          <p:stCondLst>
                                            <p:cond delay="0"/>
                                          </p:stCondLst>
                                        </p:cTn>
                                        <p:tgtEl>
                                          <p:spTgt spid="43"/>
                                        </p:tgtEl>
                                        <p:attrNameLst>
                                          <p:attrName>style.visibility</p:attrName>
                                        </p:attrNameLst>
                                      </p:cBhvr>
                                      <p:to>
                                        <p:strVal val="visible"/>
                                      </p:to>
                                    </p:set>
                                    <p:animEffect transition="in" filter="fade">
                                      <p:cBhvr>
                                        <p:cTn id="24" dur="1000"/>
                                        <p:tgtEl>
                                          <p:spTgt spid="43"/>
                                        </p:tgtEl>
                                      </p:cBhvr>
                                    </p:animEffect>
                                    <p:anim calcmode="lin" valueType="num">
                                      <p:cBhvr>
                                        <p:cTn id="25" dur="1000" fill="hold"/>
                                        <p:tgtEl>
                                          <p:spTgt spid="43"/>
                                        </p:tgtEl>
                                        <p:attrNameLst>
                                          <p:attrName>ppt_x</p:attrName>
                                        </p:attrNameLst>
                                      </p:cBhvr>
                                      <p:tavLst>
                                        <p:tav tm="0">
                                          <p:val>
                                            <p:strVal val="#ppt_x"/>
                                          </p:val>
                                        </p:tav>
                                        <p:tav tm="100000">
                                          <p:val>
                                            <p:strVal val="#ppt_x"/>
                                          </p:val>
                                        </p:tav>
                                      </p:tavLst>
                                    </p:anim>
                                    <p:anim calcmode="lin" valueType="num">
                                      <p:cBhvr>
                                        <p:cTn id="26" dur="1000" fill="hold"/>
                                        <p:tgtEl>
                                          <p:spTgt spid="43"/>
                                        </p:tgtEl>
                                        <p:attrNameLst>
                                          <p:attrName>ppt_y</p:attrName>
                                        </p:attrNameLst>
                                      </p:cBhvr>
                                      <p:tavLst>
                                        <p:tav tm="0">
                                          <p:val>
                                            <p:strVal val="#ppt_y+.1"/>
                                          </p:val>
                                        </p:tav>
                                        <p:tav tm="100000">
                                          <p:val>
                                            <p:strVal val="#ppt_y"/>
                                          </p:val>
                                        </p:tav>
                                      </p:tavLst>
                                    </p:anim>
                                  </p:childTnLst>
                                </p:cTn>
                              </p:par>
                              <p:par>
                                <p:cTn id="27" presetID="16" presetClass="entr" presetSubtype="37" fill="hold" nodeType="withEffect">
                                  <p:childTnLst>
                                    <p:set>
                                      <p:cBhvr>
                                        <p:cTn id="28" dur="1" fill="hold">
                                          <p:stCondLst>
                                            <p:cond delay="0"/>
                                          </p:stCondLst>
                                        </p:cTn>
                                        <p:tgtEl>
                                          <p:spTgt spid="3"/>
                                        </p:tgtEl>
                                        <p:attrNameLst>
                                          <p:attrName>style.visibility</p:attrName>
                                        </p:attrNameLst>
                                      </p:cBhvr>
                                      <p:to>
                                        <p:strVal val="visible"/>
                                      </p:to>
                                    </p:set>
                                    <p:animEffect transition="in" filter="barn(outVertical)">
                                      <p:cBhvr>
                                        <p:cTn id="29" dur="500"/>
                                        <p:tgtEl>
                                          <p:spTgt spid="3"/>
                                        </p:tgtEl>
                                      </p:cBhvr>
                                    </p:animEffect>
                                  </p:childTnLst>
                                </p:cTn>
                              </p:par>
                              <p:par>
                                <p:cTn id="30" presetID="42" presetClass="entr" presetSubtype="0" fill="hold" nodeType="withEffect">
                                  <p:childTnLst>
                                    <p:set>
                                      <p:cBhvr>
                                        <p:cTn id="31" dur="1" fill="hold">
                                          <p:stCondLst>
                                            <p:cond delay="0"/>
                                          </p:stCondLst>
                                        </p:cTn>
                                        <p:tgtEl>
                                          <p:spTgt spid="5"/>
                                        </p:tgtEl>
                                        <p:attrNameLst>
                                          <p:attrName>style.visibility</p:attrName>
                                        </p:attrNameLst>
                                      </p:cBhvr>
                                      <p:to>
                                        <p:strVal val="visible"/>
                                      </p:to>
                                    </p:set>
                                    <p:animEffect transition="in" filter="fade">
                                      <p:cBhvr>
                                        <p:cTn id="32" dur="2000"/>
                                        <p:tgtEl>
                                          <p:spTgt spid="5"/>
                                        </p:tgtEl>
                                      </p:cBhvr>
                                    </p:animEffect>
                                    <p:anim calcmode="lin" valueType="num">
                                      <p:cBhvr>
                                        <p:cTn id="33" dur="2000" fill="hold"/>
                                        <p:tgtEl>
                                          <p:spTgt spid="5"/>
                                        </p:tgtEl>
                                        <p:attrNameLst>
                                          <p:attrName>ppt_x</p:attrName>
                                        </p:attrNameLst>
                                      </p:cBhvr>
                                      <p:tavLst>
                                        <p:tav tm="0">
                                          <p:val>
                                            <p:strVal val="#ppt_x"/>
                                          </p:val>
                                        </p:tav>
                                        <p:tav tm="100000">
                                          <p:val>
                                            <p:strVal val="#ppt_x"/>
                                          </p:val>
                                        </p:tav>
                                      </p:tavLst>
                                    </p:anim>
                                    <p:anim calcmode="lin" valueType="num">
                                      <p:cBhvr>
                                        <p:cTn id="34" dur="2000" fill="hold"/>
                                        <p:tgtEl>
                                          <p:spTgt spid="5"/>
                                        </p:tgtEl>
                                        <p:attrNameLst>
                                          <p:attrName>ppt_y</p:attrName>
                                        </p:attrNameLst>
                                      </p:cBhvr>
                                      <p:tavLst>
                                        <p:tav tm="0">
                                          <p:val>
                                            <p:strVal val="#ppt_y+.1"/>
                                          </p:val>
                                        </p:tav>
                                        <p:tav tm="100000">
                                          <p:val>
                                            <p:strVal val="#ppt_y"/>
                                          </p:val>
                                        </p:tav>
                                      </p:tavLst>
                                    </p:anim>
                                  </p:childTnLst>
                                </p:cTn>
                              </p:par>
                              <p:par>
                                <p:cTn id="35" presetID="1" presetClass="path" presetSubtype="0" accel="50000" decel="50000" fill="hold" nodeType="withEffect">
                                  <p:childTnLst>
                                    <p:animMotion origin="layout" path="M 0 0 C 0.069 0 0.125 0.056 0.125 0.125 C 0.125 0.194 0.069 0.25 0 0.25 C -0.069 0.25 -0.125 0.194 -0.125 0.125 C -0.125 0.056 -0.069 0 0 0 Z" pathEditMode="relative" ptsTypes="">
                                      <p:cBhvr>
                                        <p:cTn id="36" dur="2000" fill="hold"/>
                                        <p:tgtEl>
                                          <p:spTgt spid="5"/>
                                        </p:tgtEl>
                                        <p:attrNameLst>
                                          <p:attrName>ppt_x</p:attrName>
                                          <p:attrName>ppt_y</p:attrName>
                                        </p:attrNameLst>
                                      </p:cBhvr>
                                    </p:animMotion>
                                  </p:childTnLst>
                                </p:cTn>
                              </p:par>
                              <p:par>
                                <p:cTn id="37" presetID="42" presetClass="entr" presetSubtype="0" fill="hold" nodeType="withEffect">
                                  <p:childTnLst>
                                    <p:set>
                                      <p:cBhvr>
                                        <p:cTn id="38" dur="1" fill="hold">
                                          <p:stCondLst>
                                            <p:cond delay="0"/>
                                          </p:stCondLst>
                                        </p:cTn>
                                        <p:tgtEl>
                                          <p:spTgt spid="34"/>
                                        </p:tgtEl>
                                        <p:attrNameLst>
                                          <p:attrName>style.visibility</p:attrName>
                                        </p:attrNameLst>
                                      </p:cBhvr>
                                      <p:to>
                                        <p:strVal val="visible"/>
                                      </p:to>
                                    </p:set>
                                    <p:animEffect transition="in" filter="fade">
                                      <p:cBhvr>
                                        <p:cTn id="39" dur="2000"/>
                                        <p:tgtEl>
                                          <p:spTgt spid="34"/>
                                        </p:tgtEl>
                                      </p:cBhvr>
                                    </p:animEffect>
                                    <p:anim calcmode="lin" valueType="num">
                                      <p:cBhvr>
                                        <p:cTn id="40" dur="2000" fill="hold"/>
                                        <p:tgtEl>
                                          <p:spTgt spid="34"/>
                                        </p:tgtEl>
                                        <p:attrNameLst>
                                          <p:attrName>ppt_x</p:attrName>
                                        </p:attrNameLst>
                                      </p:cBhvr>
                                      <p:tavLst>
                                        <p:tav tm="0">
                                          <p:val>
                                            <p:strVal val="#ppt_x"/>
                                          </p:val>
                                        </p:tav>
                                        <p:tav tm="100000">
                                          <p:val>
                                            <p:strVal val="#ppt_x"/>
                                          </p:val>
                                        </p:tav>
                                      </p:tavLst>
                                    </p:anim>
                                    <p:anim calcmode="lin" valueType="num">
                                      <p:cBhvr>
                                        <p:cTn id="41" dur="2000" fill="hold"/>
                                        <p:tgtEl>
                                          <p:spTgt spid="34"/>
                                        </p:tgtEl>
                                        <p:attrNameLst>
                                          <p:attrName>ppt_y</p:attrName>
                                        </p:attrNameLst>
                                      </p:cBhvr>
                                      <p:tavLst>
                                        <p:tav tm="0">
                                          <p:val>
                                            <p:strVal val="#ppt_y+.1"/>
                                          </p:val>
                                        </p:tav>
                                        <p:tav tm="100000">
                                          <p:val>
                                            <p:strVal val="#ppt_y"/>
                                          </p:val>
                                        </p:tav>
                                      </p:tavLst>
                                    </p:anim>
                                  </p:childTnLst>
                                </p:cTn>
                              </p:par>
                              <p:par>
                                <p:cTn id="42" presetID="1" presetClass="path" presetSubtype="0" accel="50000" decel="50000" fill="hold" nodeType="withEffect">
                                  <p:childTnLst>
                                    <p:animMotion origin="layout" path="M 1.25E-06 1.11111E-06 C 0.06901 1.11111E-06 0.125 0.05602 0.125 0.125 C 0.125 0.19398 0.06901 0.25 1.25E-06 0.25 C -0.06901 0.25 -0.125 0.19398 -0.125 0.125 C -0.125 0.05602 -0.06901 1.11111E-06 1.25E-06 1.11111E-06 Z" pathEditMode="relative" rAng="0" ptsTypes="AAAAA">
                                      <p:cBhvr>
                                        <p:cTn id="43" dur="2000" fill="hold"/>
                                        <p:tgtEl>
                                          <p:spTgt spid="34"/>
                                        </p:tgtEl>
                                        <p:attrNameLst>
                                          <p:attrName>ppt_x</p:attrName>
                                          <p:attrName>ppt_y</p:attrName>
                                        </p:attrNameLst>
                                      </p:cBhvr>
                                      <p:rCtr x="0" y="12500"/>
                                    </p:animMotion>
                                  </p:childTnLst>
                                </p:cTn>
                              </p:par>
                              <p:par>
                                <p:cTn id="44" presetID="42" presetClass="entr" presetSubtype="0" fill="hold" nodeType="withEffect">
                                  <p:childTnLst>
                                    <p:set>
                                      <p:cBhvr>
                                        <p:cTn id="45" dur="1" fill="hold">
                                          <p:stCondLst>
                                            <p:cond delay="0"/>
                                          </p:stCondLst>
                                        </p:cTn>
                                        <p:tgtEl>
                                          <p:spTgt spid="41"/>
                                        </p:tgtEl>
                                        <p:attrNameLst>
                                          <p:attrName>style.visibility</p:attrName>
                                        </p:attrNameLst>
                                      </p:cBhvr>
                                      <p:to>
                                        <p:strVal val="visible"/>
                                      </p:to>
                                    </p:set>
                                    <p:animEffect transition="in" filter="fade">
                                      <p:cBhvr>
                                        <p:cTn id="46" dur="2000"/>
                                        <p:tgtEl>
                                          <p:spTgt spid="41"/>
                                        </p:tgtEl>
                                      </p:cBhvr>
                                    </p:animEffect>
                                    <p:anim calcmode="lin" valueType="num">
                                      <p:cBhvr>
                                        <p:cTn id="47" dur="2000" fill="hold"/>
                                        <p:tgtEl>
                                          <p:spTgt spid="41"/>
                                        </p:tgtEl>
                                        <p:attrNameLst>
                                          <p:attrName>ppt_x</p:attrName>
                                        </p:attrNameLst>
                                      </p:cBhvr>
                                      <p:tavLst>
                                        <p:tav tm="0">
                                          <p:val>
                                            <p:strVal val="#ppt_x"/>
                                          </p:val>
                                        </p:tav>
                                        <p:tav tm="100000">
                                          <p:val>
                                            <p:strVal val="#ppt_x"/>
                                          </p:val>
                                        </p:tav>
                                      </p:tavLst>
                                    </p:anim>
                                    <p:anim calcmode="lin" valueType="num">
                                      <p:cBhvr>
                                        <p:cTn id="48" dur="2000" fill="hold"/>
                                        <p:tgtEl>
                                          <p:spTgt spid="41"/>
                                        </p:tgtEl>
                                        <p:attrNameLst>
                                          <p:attrName>ppt_y</p:attrName>
                                        </p:attrNameLst>
                                      </p:cBhvr>
                                      <p:tavLst>
                                        <p:tav tm="0">
                                          <p:val>
                                            <p:strVal val="#ppt_y+.1"/>
                                          </p:val>
                                        </p:tav>
                                        <p:tav tm="100000">
                                          <p:val>
                                            <p:strVal val="#ppt_y"/>
                                          </p:val>
                                        </p:tav>
                                      </p:tavLst>
                                    </p:anim>
                                  </p:childTnLst>
                                </p:cTn>
                              </p:par>
                              <p:par>
                                <p:cTn id="49" presetID="1" presetClass="path" presetSubtype="0" accel="50000" decel="50000" fill="hold" nodeType="withEffect">
                                  <p:childTnLst>
                                    <p:animMotion origin="layout" path="M 1.25E-06 -4.81481E-06 C 0.06901 -4.81481E-06 0.125 0.05602 0.125 0.125 C 0.125 0.19399 0.06901 0.25 1.25E-06 0.25 C -0.06901 0.25 -0.125 0.19399 -0.125 0.125 C -0.125 0.05602 -0.06901 -4.81481E-06 1.25E-06 -4.81481E-06 Z" pathEditMode="relative" rAng="0" ptsTypes="AAAAA">
                                      <p:cBhvr>
                                        <p:cTn id="50" dur="2000" fill="hold"/>
                                        <p:tgtEl>
                                          <p:spTgt spid="41"/>
                                        </p:tgtEl>
                                        <p:attrNameLst>
                                          <p:attrName>ppt_x</p:attrName>
                                          <p:attrName>ppt_y</p:attrName>
                                        </p:attrNameLst>
                                      </p:cBhvr>
                                      <p:rCtr x="0" y="1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文本框 32"/>
          <p:cNvSpPr txBox="1"/>
          <p:nvPr/>
        </p:nvSpPr>
        <p:spPr>
          <a:xfrm>
            <a:off x="5966887" y="378301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en-US" sz="500" dirty="0">
                <a:solidFill>
                  <a:srgbClr val="FFFFFF"/>
                </a:solidFill>
                <a:latin typeface="Arial" panose="020B0604020202020204" pitchFamily="34" charset="0"/>
                <a:ea typeface="宋体" panose="02010600030101010101" pitchFamily="2" charset="-122"/>
              </a:rPr>
              <a:t>状元成才路</a:t>
            </a:r>
            <a:endParaRPr lang="zh-CN" altLang="zh-CN" sz="500" dirty="0">
              <a:solidFill>
                <a:srgbClr val="FFFFFF"/>
              </a:solidFill>
              <a:latin typeface="Arial" panose="020B0604020202020204" pitchFamily="34" charset="0"/>
              <a:ea typeface="宋体" panose="02010600030101010101" pitchFamily="2" charset="-122"/>
            </a:endParaRPr>
          </a:p>
        </p:txBody>
      </p:sp>
      <p:sp>
        <p:nvSpPr>
          <p:cNvPr id="73730" name="文本框 34"/>
          <p:cNvSpPr txBox="1"/>
          <p:nvPr/>
        </p:nvSpPr>
        <p:spPr>
          <a:xfrm rot="-280097">
            <a:off x="10835741" y="24839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31" name="文本框 36"/>
          <p:cNvSpPr txBox="1"/>
          <p:nvPr/>
        </p:nvSpPr>
        <p:spPr>
          <a:xfrm rot="-5350866">
            <a:off x="7893574" y="217120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32" name="文本框 37"/>
          <p:cNvSpPr txBox="1"/>
          <p:nvPr/>
        </p:nvSpPr>
        <p:spPr>
          <a:xfrm rot="-4150866">
            <a:off x="7186608" y="25791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33" name="文本框 45"/>
          <p:cNvSpPr txBox="1"/>
          <p:nvPr/>
        </p:nvSpPr>
        <p:spPr>
          <a:xfrm rot="-5350866">
            <a:off x="8642873" y="219501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34" name="文本框 46"/>
          <p:cNvSpPr txBox="1"/>
          <p:nvPr/>
        </p:nvSpPr>
        <p:spPr>
          <a:xfrm rot="-424911">
            <a:off x="9504356" y="24267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35" name="文本框 47"/>
          <p:cNvSpPr txBox="1"/>
          <p:nvPr/>
        </p:nvSpPr>
        <p:spPr>
          <a:xfrm rot="-4150866">
            <a:off x="10285408" y="33538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36" name="文本框 49"/>
          <p:cNvSpPr txBox="1"/>
          <p:nvPr/>
        </p:nvSpPr>
        <p:spPr>
          <a:xfrm rot="657351">
            <a:off x="10971208" y="20394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37" name="文本框 50"/>
          <p:cNvSpPr txBox="1"/>
          <p:nvPr/>
        </p:nvSpPr>
        <p:spPr>
          <a:xfrm rot="1480325">
            <a:off x="9936155" y="210135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38" name="文本框 51"/>
          <p:cNvSpPr txBox="1"/>
          <p:nvPr/>
        </p:nvSpPr>
        <p:spPr>
          <a:xfrm rot="-5350866">
            <a:off x="11233675" y="356978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39" name="文本框 32"/>
          <p:cNvSpPr txBox="1"/>
          <p:nvPr/>
        </p:nvSpPr>
        <p:spPr>
          <a:xfrm>
            <a:off x="4349754" y="441801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40" name="文本框 34"/>
          <p:cNvSpPr txBox="1"/>
          <p:nvPr/>
        </p:nvSpPr>
        <p:spPr>
          <a:xfrm rot="4149897">
            <a:off x="6033023" y="43556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41" name="文本框 36"/>
          <p:cNvSpPr txBox="1"/>
          <p:nvPr/>
        </p:nvSpPr>
        <p:spPr>
          <a:xfrm rot="-1380000">
            <a:off x="5281607" y="21585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42" name="文本框 37"/>
          <p:cNvSpPr txBox="1"/>
          <p:nvPr/>
        </p:nvSpPr>
        <p:spPr>
          <a:xfrm rot="-180000">
            <a:off x="5588523" y="2910978"/>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43" name="文本框 45"/>
          <p:cNvSpPr txBox="1"/>
          <p:nvPr/>
        </p:nvSpPr>
        <p:spPr>
          <a:xfrm rot="-1380000">
            <a:off x="6028789" y="2180726"/>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44" name="文本框 46"/>
          <p:cNvSpPr txBox="1"/>
          <p:nvPr/>
        </p:nvSpPr>
        <p:spPr>
          <a:xfrm rot="-1380000">
            <a:off x="6521974" y="23950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45" name="文本框 47"/>
          <p:cNvSpPr txBox="1"/>
          <p:nvPr/>
        </p:nvSpPr>
        <p:spPr>
          <a:xfrm rot="-180000">
            <a:off x="6833123" y="309195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46" name="文本框 49"/>
          <p:cNvSpPr txBox="1"/>
          <p:nvPr/>
        </p:nvSpPr>
        <p:spPr>
          <a:xfrm rot="-5350866">
            <a:off x="8494709" y="296653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47" name="文本框 50"/>
          <p:cNvSpPr txBox="1"/>
          <p:nvPr/>
        </p:nvSpPr>
        <p:spPr>
          <a:xfrm rot="-170103">
            <a:off x="7533739" y="344755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48" name="文本框 51"/>
          <p:cNvSpPr txBox="1"/>
          <p:nvPr/>
        </p:nvSpPr>
        <p:spPr>
          <a:xfrm rot="-5350866">
            <a:off x="7872408" y="4288926"/>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49" name="文本框 32"/>
          <p:cNvSpPr txBox="1"/>
          <p:nvPr/>
        </p:nvSpPr>
        <p:spPr>
          <a:xfrm rot="1209897">
            <a:off x="1596489" y="473183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50" name="文本框 34"/>
          <p:cNvSpPr txBox="1"/>
          <p:nvPr/>
        </p:nvSpPr>
        <p:spPr>
          <a:xfrm rot="4149897">
            <a:off x="2938457" y="43127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51" name="文本框 36"/>
          <p:cNvSpPr txBox="1"/>
          <p:nvPr/>
        </p:nvSpPr>
        <p:spPr>
          <a:xfrm rot="-1380000">
            <a:off x="2220907" y="4085726"/>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52" name="文本框 37"/>
          <p:cNvSpPr txBox="1"/>
          <p:nvPr/>
        </p:nvSpPr>
        <p:spPr>
          <a:xfrm rot="1029897">
            <a:off x="3395656" y="361106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53" name="文本框 45"/>
          <p:cNvSpPr txBox="1"/>
          <p:nvPr/>
        </p:nvSpPr>
        <p:spPr>
          <a:xfrm rot="-1380000">
            <a:off x="4297356" y="4003176"/>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54" name="文本框 46"/>
          <p:cNvSpPr txBox="1"/>
          <p:nvPr/>
        </p:nvSpPr>
        <p:spPr>
          <a:xfrm rot="-170103">
            <a:off x="1130823" y="23871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55" name="文本框 47"/>
          <p:cNvSpPr txBox="1"/>
          <p:nvPr/>
        </p:nvSpPr>
        <p:spPr>
          <a:xfrm rot="1029897">
            <a:off x="1185856" y="425717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56" name="文本框 49"/>
          <p:cNvSpPr txBox="1"/>
          <p:nvPr/>
        </p:nvSpPr>
        <p:spPr>
          <a:xfrm rot="-170103">
            <a:off x="4094156" y="46937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57" name="文本框 50"/>
          <p:cNvSpPr txBox="1"/>
          <p:nvPr/>
        </p:nvSpPr>
        <p:spPr>
          <a:xfrm rot="-170103">
            <a:off x="5624507" y="40269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58" name="文本框 51"/>
          <p:cNvSpPr txBox="1"/>
          <p:nvPr/>
        </p:nvSpPr>
        <p:spPr>
          <a:xfrm rot="-170103">
            <a:off x="5846756" y="478581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59" name="文本框 32"/>
          <p:cNvSpPr txBox="1"/>
          <p:nvPr/>
        </p:nvSpPr>
        <p:spPr>
          <a:xfrm rot="-5070842">
            <a:off x="508524" y="28966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60" name="文本框 34"/>
          <p:cNvSpPr txBox="1"/>
          <p:nvPr/>
        </p:nvSpPr>
        <p:spPr>
          <a:xfrm rot="4149897">
            <a:off x="1867424" y="301575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61" name="文本框 36"/>
          <p:cNvSpPr txBox="1"/>
          <p:nvPr/>
        </p:nvSpPr>
        <p:spPr>
          <a:xfrm rot="-170103">
            <a:off x="510641" y="219342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62" name="文本框 37"/>
          <p:cNvSpPr txBox="1"/>
          <p:nvPr/>
        </p:nvSpPr>
        <p:spPr>
          <a:xfrm rot="1029897">
            <a:off x="1865308" y="25410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63" name="文本框 45"/>
          <p:cNvSpPr txBox="1"/>
          <p:nvPr/>
        </p:nvSpPr>
        <p:spPr>
          <a:xfrm rot="-1380000">
            <a:off x="2904590" y="200292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64" name="文本框 46"/>
          <p:cNvSpPr txBox="1"/>
          <p:nvPr/>
        </p:nvSpPr>
        <p:spPr>
          <a:xfrm rot="-1380000">
            <a:off x="3664473" y="21727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65" name="文本框 47"/>
          <p:cNvSpPr txBox="1"/>
          <p:nvPr/>
        </p:nvSpPr>
        <p:spPr>
          <a:xfrm rot="-180000">
            <a:off x="3302523" y="273635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66" name="文本框 49"/>
          <p:cNvSpPr txBox="1"/>
          <p:nvPr/>
        </p:nvSpPr>
        <p:spPr>
          <a:xfrm rot="-1380000">
            <a:off x="4449756" y="23950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67" name="文本框 50"/>
          <p:cNvSpPr txBox="1"/>
          <p:nvPr/>
        </p:nvSpPr>
        <p:spPr>
          <a:xfrm rot="-1380000">
            <a:off x="3880374" y="297606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68" name="文本框 51"/>
          <p:cNvSpPr txBox="1"/>
          <p:nvPr/>
        </p:nvSpPr>
        <p:spPr>
          <a:xfrm rot="-1380000">
            <a:off x="4727040" y="311259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69" name="文本框 32"/>
          <p:cNvSpPr txBox="1"/>
          <p:nvPr/>
        </p:nvSpPr>
        <p:spPr>
          <a:xfrm rot="1209897">
            <a:off x="6900855" y="439528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70" name="文本框 34"/>
          <p:cNvSpPr txBox="1"/>
          <p:nvPr/>
        </p:nvSpPr>
        <p:spPr>
          <a:xfrm rot="-1030866">
            <a:off x="8498940" y="475088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71" name="文本框 36"/>
          <p:cNvSpPr txBox="1"/>
          <p:nvPr/>
        </p:nvSpPr>
        <p:spPr>
          <a:xfrm rot="368503">
            <a:off x="7779273" y="371583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72" name="文本框 37"/>
          <p:cNvSpPr txBox="1"/>
          <p:nvPr/>
        </p:nvSpPr>
        <p:spPr>
          <a:xfrm rot="829244">
            <a:off x="7127338" y="483026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73" name="文本框 45"/>
          <p:cNvSpPr txBox="1"/>
          <p:nvPr/>
        </p:nvSpPr>
        <p:spPr>
          <a:xfrm rot="-4502722">
            <a:off x="9117008" y="335547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74" name="文本框 46"/>
          <p:cNvSpPr txBox="1"/>
          <p:nvPr/>
        </p:nvSpPr>
        <p:spPr>
          <a:xfrm rot="2702238">
            <a:off x="10171108" y="391903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75" name="文本框 47"/>
          <p:cNvSpPr txBox="1"/>
          <p:nvPr/>
        </p:nvSpPr>
        <p:spPr>
          <a:xfrm rot="-3456638">
            <a:off x="9070442" y="425876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76" name="文本框 49"/>
          <p:cNvSpPr txBox="1"/>
          <p:nvPr/>
        </p:nvSpPr>
        <p:spPr>
          <a:xfrm rot="-3180423">
            <a:off x="10890774" y="41222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77" name="文本框 50"/>
          <p:cNvSpPr txBox="1"/>
          <p:nvPr/>
        </p:nvSpPr>
        <p:spPr>
          <a:xfrm rot="-3640556">
            <a:off x="9730840" y="44460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78" name="文本框 51"/>
          <p:cNvSpPr txBox="1"/>
          <p:nvPr/>
        </p:nvSpPr>
        <p:spPr>
          <a:xfrm rot="1549510">
            <a:off x="10787054" y="32586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79" name="文本框 32"/>
          <p:cNvSpPr txBox="1"/>
          <p:nvPr/>
        </p:nvSpPr>
        <p:spPr>
          <a:xfrm rot="4190103">
            <a:off x="5798074" y="336341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80" name="文本框 34"/>
          <p:cNvSpPr txBox="1"/>
          <p:nvPr/>
        </p:nvSpPr>
        <p:spPr>
          <a:xfrm rot="8340000">
            <a:off x="6644740" y="39952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81" name="文本框 36"/>
          <p:cNvSpPr txBox="1"/>
          <p:nvPr/>
        </p:nvSpPr>
        <p:spPr>
          <a:xfrm rot="-1160763">
            <a:off x="7779273" y="260776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82" name="文本框 37"/>
          <p:cNvSpPr txBox="1"/>
          <p:nvPr/>
        </p:nvSpPr>
        <p:spPr>
          <a:xfrm rot="39237">
            <a:off x="7614173" y="313005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83" name="文本框 45"/>
          <p:cNvSpPr txBox="1"/>
          <p:nvPr/>
        </p:nvSpPr>
        <p:spPr>
          <a:xfrm rot="-1160763">
            <a:off x="8526456" y="26299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84" name="文本框 46"/>
          <p:cNvSpPr txBox="1"/>
          <p:nvPr/>
        </p:nvSpPr>
        <p:spPr>
          <a:xfrm rot="-1160763">
            <a:off x="9019641" y="28443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85" name="文本框 47"/>
          <p:cNvSpPr txBox="1"/>
          <p:nvPr/>
        </p:nvSpPr>
        <p:spPr>
          <a:xfrm rot="39237">
            <a:off x="9660990" y="33142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86" name="文本框 49"/>
          <p:cNvSpPr txBox="1"/>
          <p:nvPr/>
        </p:nvSpPr>
        <p:spPr>
          <a:xfrm rot="-1160763">
            <a:off x="10776474" y="292367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87" name="文本框 50"/>
          <p:cNvSpPr txBox="1"/>
          <p:nvPr/>
        </p:nvSpPr>
        <p:spPr>
          <a:xfrm rot="-1160763">
            <a:off x="10065274" y="279032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88" name="文本框 51"/>
          <p:cNvSpPr txBox="1"/>
          <p:nvPr/>
        </p:nvSpPr>
        <p:spPr>
          <a:xfrm rot="-1160763">
            <a:off x="10700274" y="365075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89" name="文本框 32"/>
          <p:cNvSpPr txBox="1"/>
          <p:nvPr/>
        </p:nvSpPr>
        <p:spPr>
          <a:xfrm rot="4190103">
            <a:off x="3766074" y="419526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90" name="文本框 34"/>
          <p:cNvSpPr txBox="1"/>
          <p:nvPr/>
        </p:nvSpPr>
        <p:spPr>
          <a:xfrm rot="8340000">
            <a:off x="5313357" y="367297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91" name="文本框 36"/>
          <p:cNvSpPr txBox="1"/>
          <p:nvPr/>
        </p:nvSpPr>
        <p:spPr>
          <a:xfrm rot="2810103">
            <a:off x="5163075" y="25903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92" name="文本框 37"/>
          <p:cNvSpPr txBox="1"/>
          <p:nvPr/>
        </p:nvSpPr>
        <p:spPr>
          <a:xfrm rot="4010103">
            <a:off x="5163075" y="313322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93" name="文本框 45"/>
          <p:cNvSpPr txBox="1"/>
          <p:nvPr/>
        </p:nvSpPr>
        <p:spPr>
          <a:xfrm rot="2810103">
            <a:off x="5912374" y="261411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94" name="文本框 46"/>
          <p:cNvSpPr txBox="1"/>
          <p:nvPr/>
        </p:nvSpPr>
        <p:spPr>
          <a:xfrm rot="2810103">
            <a:off x="6403442" y="28268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95" name="文本框 47"/>
          <p:cNvSpPr txBox="1"/>
          <p:nvPr/>
        </p:nvSpPr>
        <p:spPr>
          <a:xfrm rot="4010103">
            <a:off x="6403442" y="336976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96" name="文本框 49"/>
          <p:cNvSpPr txBox="1"/>
          <p:nvPr/>
        </p:nvSpPr>
        <p:spPr>
          <a:xfrm rot="-1160763">
            <a:off x="8380406" y="340151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97" name="文本框 50"/>
          <p:cNvSpPr txBox="1"/>
          <p:nvPr/>
        </p:nvSpPr>
        <p:spPr>
          <a:xfrm rot="4020000">
            <a:off x="7038440" y="34872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98" name="文本框 51"/>
          <p:cNvSpPr txBox="1"/>
          <p:nvPr/>
        </p:nvSpPr>
        <p:spPr>
          <a:xfrm rot="-1160763">
            <a:off x="7546440" y="40762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799" name="文本框 32"/>
          <p:cNvSpPr txBox="1"/>
          <p:nvPr/>
        </p:nvSpPr>
        <p:spPr>
          <a:xfrm rot="5400000">
            <a:off x="1600724" y="40841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00" name="文本框 34"/>
          <p:cNvSpPr txBox="1"/>
          <p:nvPr/>
        </p:nvSpPr>
        <p:spPr>
          <a:xfrm rot="8340000">
            <a:off x="2589207" y="440957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01" name="文本框 36"/>
          <p:cNvSpPr txBox="1"/>
          <p:nvPr/>
        </p:nvSpPr>
        <p:spPr>
          <a:xfrm rot="2810103">
            <a:off x="2563808" y="35888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02" name="文本框 37"/>
          <p:cNvSpPr txBox="1"/>
          <p:nvPr/>
        </p:nvSpPr>
        <p:spPr>
          <a:xfrm rot="5220000">
            <a:off x="3143774" y="387141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03" name="文本框 45"/>
          <p:cNvSpPr txBox="1"/>
          <p:nvPr/>
        </p:nvSpPr>
        <p:spPr>
          <a:xfrm rot="2810103">
            <a:off x="3825341" y="360153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04" name="文本框 46"/>
          <p:cNvSpPr txBox="1"/>
          <p:nvPr/>
        </p:nvSpPr>
        <p:spPr>
          <a:xfrm rot="4020000">
            <a:off x="1014408" y="282048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05" name="文本框 47"/>
          <p:cNvSpPr txBox="1"/>
          <p:nvPr/>
        </p:nvSpPr>
        <p:spPr>
          <a:xfrm rot="5220000">
            <a:off x="1014408" y="375235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06" name="文本框 49"/>
          <p:cNvSpPr txBox="1"/>
          <p:nvPr/>
        </p:nvSpPr>
        <p:spPr>
          <a:xfrm rot="4020000">
            <a:off x="3363908" y="459531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07" name="文本框 50"/>
          <p:cNvSpPr txBox="1"/>
          <p:nvPr/>
        </p:nvSpPr>
        <p:spPr>
          <a:xfrm rot="4020000">
            <a:off x="5014907" y="422225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08" name="文本框 51"/>
          <p:cNvSpPr txBox="1"/>
          <p:nvPr/>
        </p:nvSpPr>
        <p:spPr>
          <a:xfrm rot="4020000">
            <a:off x="5508090" y="443656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09" name="文本框 32"/>
          <p:cNvSpPr txBox="1"/>
          <p:nvPr/>
        </p:nvSpPr>
        <p:spPr>
          <a:xfrm rot="-880739">
            <a:off x="766756" y="337135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10" name="文本框 34"/>
          <p:cNvSpPr txBox="1"/>
          <p:nvPr/>
        </p:nvSpPr>
        <p:spPr>
          <a:xfrm rot="8340000">
            <a:off x="1753123" y="344914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11" name="文本框 36"/>
          <p:cNvSpPr txBox="1"/>
          <p:nvPr/>
        </p:nvSpPr>
        <p:spPr>
          <a:xfrm rot="4020000">
            <a:off x="2305574" y="236646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12" name="文本框 37"/>
          <p:cNvSpPr txBox="1"/>
          <p:nvPr/>
        </p:nvSpPr>
        <p:spPr>
          <a:xfrm rot="5220000">
            <a:off x="2305574" y="29093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13" name="文本框 45"/>
          <p:cNvSpPr txBox="1"/>
          <p:nvPr/>
        </p:nvSpPr>
        <p:spPr>
          <a:xfrm rot="2810103">
            <a:off x="3052758" y="238869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14" name="文本框 46"/>
          <p:cNvSpPr txBox="1"/>
          <p:nvPr/>
        </p:nvSpPr>
        <p:spPr>
          <a:xfrm rot="2810103">
            <a:off x="3545941" y="26030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15" name="文本框 47"/>
          <p:cNvSpPr txBox="1"/>
          <p:nvPr/>
        </p:nvSpPr>
        <p:spPr>
          <a:xfrm rot="4010103">
            <a:off x="3186108" y="3169739"/>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16" name="文本框 49"/>
          <p:cNvSpPr txBox="1"/>
          <p:nvPr/>
        </p:nvSpPr>
        <p:spPr>
          <a:xfrm rot="2810103">
            <a:off x="4329109" y="28268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17" name="文本框 50"/>
          <p:cNvSpPr txBox="1"/>
          <p:nvPr/>
        </p:nvSpPr>
        <p:spPr>
          <a:xfrm rot="2810103">
            <a:off x="4178824" y="326181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18" name="文本框 51"/>
          <p:cNvSpPr txBox="1"/>
          <p:nvPr/>
        </p:nvSpPr>
        <p:spPr>
          <a:xfrm rot="2810103">
            <a:off x="4672007" y="3476126"/>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19" name="文本框 32"/>
          <p:cNvSpPr txBox="1"/>
          <p:nvPr/>
        </p:nvSpPr>
        <p:spPr>
          <a:xfrm rot="5400000">
            <a:off x="6414022" y="453816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20" name="文本框 34"/>
          <p:cNvSpPr txBox="1"/>
          <p:nvPr/>
        </p:nvSpPr>
        <p:spPr>
          <a:xfrm rot="3159237">
            <a:off x="7840657" y="4863602"/>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21" name="文本框 36"/>
          <p:cNvSpPr txBox="1"/>
          <p:nvPr/>
        </p:nvSpPr>
        <p:spPr>
          <a:xfrm rot="-1160763">
            <a:off x="8397340" y="378251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22" name="文本框 37"/>
          <p:cNvSpPr txBox="1"/>
          <p:nvPr/>
        </p:nvSpPr>
        <p:spPr>
          <a:xfrm rot="39237">
            <a:off x="8397340" y="43254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23" name="文本框 45"/>
          <p:cNvSpPr txBox="1"/>
          <p:nvPr/>
        </p:nvSpPr>
        <p:spPr>
          <a:xfrm rot="-1160763">
            <a:off x="9144522" y="3804740"/>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24" name="文本框 46"/>
          <p:cNvSpPr txBox="1"/>
          <p:nvPr/>
        </p:nvSpPr>
        <p:spPr>
          <a:xfrm rot="-1160763">
            <a:off x="9637707" y="4019051"/>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25" name="文本框 47"/>
          <p:cNvSpPr txBox="1"/>
          <p:nvPr/>
        </p:nvSpPr>
        <p:spPr>
          <a:xfrm rot="39237">
            <a:off x="9220722" y="4587376"/>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26" name="文本框 49"/>
          <p:cNvSpPr txBox="1"/>
          <p:nvPr/>
        </p:nvSpPr>
        <p:spPr>
          <a:xfrm rot="-1160763">
            <a:off x="10331973" y="4309564"/>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27" name="文本框 50"/>
          <p:cNvSpPr txBox="1"/>
          <p:nvPr/>
        </p:nvSpPr>
        <p:spPr>
          <a:xfrm rot="-1160763">
            <a:off x="10270590" y="4677865"/>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sp>
        <p:nvSpPr>
          <p:cNvPr id="73828" name="文本框 51"/>
          <p:cNvSpPr txBox="1"/>
          <p:nvPr/>
        </p:nvSpPr>
        <p:spPr>
          <a:xfrm rot="-1160763">
            <a:off x="9121240" y="2002927"/>
            <a:ext cx="505267" cy="169277"/>
          </a:xfrm>
          <a:prstGeom prst="rect">
            <a:avLst/>
          </a:prstGeom>
          <a:noFill/>
          <a:ln w="9525">
            <a:noFill/>
          </a:ln>
        </p:spPr>
        <p:txBody>
          <a:bodyPr wrap="none" anchor="t">
            <a:spAutoFit/>
          </a:bodyPr>
          <a:lstStyle/>
          <a:p>
            <a:pPr eaLnBrk="0" hangingPunct="0">
              <a:buFont typeface="Arial" panose="020B0604020202020204" pitchFamily="34" charset="0"/>
              <a:buNone/>
            </a:pPr>
            <a:r>
              <a:rPr lang="zh-CN" altLang="zh-CN" sz="500" dirty="0">
                <a:solidFill>
                  <a:srgbClr val="FFFFFF"/>
                </a:solidFill>
                <a:latin typeface="Arial" panose="020B0604020202020204" pitchFamily="34" charset="0"/>
                <a:ea typeface="宋体" panose="02010600030101010101" pitchFamily="2" charset="-122"/>
              </a:rPr>
              <a:t>状元成才路</a:t>
            </a:r>
          </a:p>
        </p:txBody>
      </p:sp>
      <p:grpSp>
        <p:nvGrpSpPr>
          <p:cNvPr id="73829" name="组合 3"/>
          <p:cNvGrpSpPr/>
          <p:nvPr/>
        </p:nvGrpSpPr>
        <p:grpSpPr>
          <a:xfrm>
            <a:off x="245537" y="1120778"/>
            <a:ext cx="2749550" cy="544513"/>
            <a:chOff x="1438698" y="982657"/>
            <a:chExt cx="2498303" cy="616461"/>
          </a:xfrm>
        </p:grpSpPr>
        <p:pic>
          <p:nvPicPr>
            <p:cNvPr id="73830" name="图片 1"/>
            <p:cNvPicPr>
              <a:picLocks noChangeAspect="1"/>
            </p:cNvPicPr>
            <p:nvPr/>
          </p:nvPicPr>
          <p:blipFill>
            <a:blip r:embed="rId2">
              <a:clrChange>
                <a:clrFrom>
                  <a:srgbClr val="FFFEFD"/>
                </a:clrFrom>
                <a:clrTo>
                  <a:srgbClr val="FFFEFD">
                    <a:alpha val="0"/>
                  </a:srgbClr>
                </a:clrTo>
              </a:clrChange>
            </a:blip>
            <a:stretch>
              <a:fillRect/>
            </a:stretch>
          </p:blipFill>
          <p:spPr>
            <a:xfrm>
              <a:off x="1527259" y="991683"/>
              <a:ext cx="2409742" cy="607435"/>
            </a:xfrm>
            <a:prstGeom prst="rect">
              <a:avLst/>
            </a:prstGeom>
            <a:noFill/>
            <a:ln w="9525">
              <a:noFill/>
            </a:ln>
          </p:spPr>
        </p:pic>
        <p:sp>
          <p:nvSpPr>
            <p:cNvPr id="73831" name="文本框 2"/>
            <p:cNvSpPr txBox="1"/>
            <p:nvPr/>
          </p:nvSpPr>
          <p:spPr>
            <a:xfrm>
              <a:off x="1438698" y="982657"/>
              <a:ext cx="2076875" cy="592354"/>
            </a:xfrm>
            <a:prstGeom prst="rect">
              <a:avLst/>
            </a:prstGeom>
            <a:noFill/>
            <a:ln w="9525">
              <a:noFill/>
            </a:ln>
          </p:spPr>
          <p:txBody>
            <a:bodyPr anchor="t">
              <a:spAutoFit/>
            </a:bodyPr>
            <a:lstStyle/>
            <a:p>
              <a:pPr algn="ctr">
                <a:buFont typeface="Arial" panose="020B0604020202020204" pitchFamily="34" charset="0"/>
                <a:buNone/>
              </a:pPr>
              <a:r>
                <a:rPr lang="zh-CN" altLang="en-US" sz="2800" b="1" dirty="0">
                  <a:solidFill>
                    <a:srgbClr val="0070C0"/>
                  </a:solidFill>
                  <a:latin typeface="黑体" panose="02010609060101010101" pitchFamily="49" charset="-122"/>
                  <a:ea typeface="黑体" panose="02010609060101010101" pitchFamily="49" charset="-122"/>
                </a:rPr>
                <a:t>结构梳理</a:t>
              </a:r>
            </a:p>
          </p:txBody>
        </p:sp>
      </p:grpSp>
      <p:sp>
        <p:nvSpPr>
          <p:cNvPr id="19" name="左大括号 18"/>
          <p:cNvSpPr/>
          <p:nvPr/>
        </p:nvSpPr>
        <p:spPr bwMode="auto">
          <a:xfrm>
            <a:off x="1085851" y="2000252"/>
            <a:ext cx="450851" cy="2906713"/>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6326" name="Text Box 12"/>
          <p:cNvSpPr txBox="1"/>
          <p:nvPr/>
        </p:nvSpPr>
        <p:spPr>
          <a:xfrm>
            <a:off x="414866" y="2933702"/>
            <a:ext cx="825500" cy="892552"/>
          </a:xfrm>
          <a:prstGeom prst="rect">
            <a:avLst/>
          </a:prstGeom>
          <a:noFill/>
          <a:ln w="9525">
            <a:noFill/>
          </a:ln>
        </p:spPr>
        <p:txBody>
          <a:bodyPr anchor="t">
            <a:spAutoFit/>
          </a:bodyPr>
          <a:lstStyle/>
          <a:p>
            <a:pPr>
              <a:buFont typeface="Arial" panose="020B0604020202020204" pitchFamily="34" charset="0"/>
              <a:buNone/>
            </a:pPr>
            <a:r>
              <a:rPr lang="zh-CN" altLang="en-US" sz="2600" b="1" dirty="0">
                <a:latin typeface="黑体" panose="02010609060101010101" pitchFamily="49" charset="-122"/>
                <a:ea typeface="黑体" panose="02010609060101010101" pitchFamily="49" charset="-122"/>
              </a:rPr>
              <a:t>社戏</a:t>
            </a:r>
          </a:p>
        </p:txBody>
      </p:sp>
      <p:sp>
        <p:nvSpPr>
          <p:cNvPr id="4" name="右大括号 3"/>
          <p:cNvSpPr/>
          <p:nvPr/>
        </p:nvSpPr>
        <p:spPr bwMode="auto">
          <a:xfrm>
            <a:off x="9190569" y="1925639"/>
            <a:ext cx="347134" cy="3289300"/>
          </a:xfrm>
          <a:prstGeom prst="righ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6328" name="Text Box 12"/>
          <p:cNvSpPr txBox="1"/>
          <p:nvPr/>
        </p:nvSpPr>
        <p:spPr>
          <a:xfrm>
            <a:off x="9537702" y="2894013"/>
            <a:ext cx="2239433" cy="1292662"/>
          </a:xfrm>
          <a:prstGeom prst="rect">
            <a:avLst/>
          </a:prstGeom>
          <a:noFill/>
          <a:ln w="9525">
            <a:noFill/>
          </a:ln>
        </p:spPr>
        <p:txBody>
          <a:bodyPr anchor="t">
            <a:spAutoFit/>
          </a:bodyPr>
          <a:lstStyle/>
          <a:p>
            <a:pPr algn="ctr">
              <a:lnSpc>
                <a:spcPct val="150000"/>
              </a:lnSpc>
              <a:buFont typeface="Arial" panose="020B0604020202020204" pitchFamily="34" charset="0"/>
              <a:buNone/>
            </a:pPr>
            <a:r>
              <a:rPr lang="zh-CN" altLang="en-US" sz="2600" b="1" dirty="0">
                <a:solidFill>
                  <a:srgbClr val="FF0000"/>
                </a:solidFill>
                <a:latin typeface="黑体" panose="02010609060101010101" pitchFamily="49" charset="-122"/>
                <a:ea typeface="黑体" panose="02010609060101010101" pitchFamily="49" charset="-122"/>
              </a:rPr>
              <a:t>淳朴善良</a:t>
            </a:r>
            <a:endParaRPr lang="en-US" altLang="zh-CN" sz="2600" b="1" dirty="0">
              <a:solidFill>
                <a:srgbClr val="FF0000"/>
              </a:solidFill>
              <a:latin typeface="黑体" panose="02010609060101010101" pitchFamily="49" charset="-122"/>
              <a:ea typeface="黑体" panose="02010609060101010101" pitchFamily="49" charset="-122"/>
            </a:endParaRPr>
          </a:p>
          <a:p>
            <a:pPr algn="ctr">
              <a:lnSpc>
                <a:spcPct val="150000"/>
              </a:lnSpc>
              <a:buFont typeface="Arial" panose="020B0604020202020204" pitchFamily="34" charset="0"/>
              <a:buNone/>
            </a:pPr>
            <a:r>
              <a:rPr lang="zh-CN" altLang="en-US" sz="2600" b="1" dirty="0">
                <a:solidFill>
                  <a:srgbClr val="FF0000"/>
                </a:solidFill>
                <a:latin typeface="黑体" panose="02010609060101010101" pitchFamily="49" charset="-122"/>
                <a:ea typeface="黑体" panose="02010609060101010101" pitchFamily="49" charset="-122"/>
              </a:rPr>
              <a:t>无私友爱</a:t>
            </a:r>
          </a:p>
        </p:txBody>
      </p:sp>
      <p:sp>
        <p:nvSpPr>
          <p:cNvPr id="56329" name="Text Box 12"/>
          <p:cNvSpPr txBox="1"/>
          <p:nvPr/>
        </p:nvSpPr>
        <p:spPr>
          <a:xfrm>
            <a:off x="1481669" y="1790702"/>
            <a:ext cx="7548033" cy="492443"/>
          </a:xfrm>
          <a:prstGeom prst="rect">
            <a:avLst/>
          </a:prstGeom>
          <a:noFill/>
          <a:ln w="9525">
            <a:noFill/>
          </a:ln>
        </p:spPr>
        <p:txBody>
          <a:bodyPr anchor="t">
            <a:spAutoFit/>
          </a:bodyPr>
          <a:lstStyle/>
          <a:p>
            <a:pPr>
              <a:buFont typeface="Arial" panose="020B0604020202020204" pitchFamily="34" charset="0"/>
              <a:buNone/>
            </a:pPr>
            <a:r>
              <a:rPr lang="zh-CN" altLang="en-US" sz="2600" b="1" dirty="0">
                <a:solidFill>
                  <a:srgbClr val="0000FF"/>
                </a:solidFill>
                <a:latin typeface="黑体" panose="02010609060101010101" pitchFamily="49" charset="-122"/>
                <a:ea typeface="黑体" panose="02010609060101010101" pitchFamily="49" charset="-122"/>
              </a:rPr>
              <a:t>盼看社戏 </a:t>
            </a:r>
            <a:r>
              <a:rPr lang="zh-CN" altLang="en-US" sz="2600" b="1" dirty="0">
                <a:latin typeface="黑体" panose="02010609060101010101" pitchFamily="49" charset="-122"/>
                <a:ea typeface="黑体" panose="02010609060101010101" pitchFamily="49" charset="-122"/>
              </a:rPr>
              <a:t>平桥村</a:t>
            </a:r>
            <a:r>
              <a:rPr lang="en-US" altLang="zh-CN" sz="2600" b="1" dirty="0">
                <a:latin typeface="黑体" panose="02010609060101010101" pitchFamily="49" charset="-122"/>
                <a:ea typeface="黑体" panose="02010609060101010101" pitchFamily="49" charset="-122"/>
              </a:rPr>
              <a:t>——“</a:t>
            </a:r>
            <a:r>
              <a:rPr lang="zh-CN" altLang="en-US" sz="2600" b="1" dirty="0">
                <a:latin typeface="黑体" panose="02010609060101010101" pitchFamily="49" charset="-122"/>
                <a:ea typeface="黑体" panose="02010609060101010101" pitchFamily="49" charset="-122"/>
              </a:rPr>
              <a:t>我”的“乐土”</a:t>
            </a:r>
          </a:p>
        </p:txBody>
      </p:sp>
      <p:sp>
        <p:nvSpPr>
          <p:cNvPr id="56330" name="Text Box 12"/>
          <p:cNvSpPr txBox="1"/>
          <p:nvPr/>
        </p:nvSpPr>
        <p:spPr>
          <a:xfrm>
            <a:off x="1481669" y="3103565"/>
            <a:ext cx="2082800" cy="492443"/>
          </a:xfrm>
          <a:prstGeom prst="rect">
            <a:avLst/>
          </a:prstGeom>
          <a:noFill/>
          <a:ln w="9525">
            <a:noFill/>
          </a:ln>
        </p:spPr>
        <p:txBody>
          <a:bodyPr anchor="t">
            <a:spAutoFit/>
          </a:bodyPr>
          <a:lstStyle/>
          <a:p>
            <a:pPr>
              <a:buFont typeface="Arial" panose="020B0604020202020204" pitchFamily="34" charset="0"/>
              <a:buNone/>
            </a:pPr>
            <a:r>
              <a:rPr lang="zh-CN" altLang="en-US" sz="2600" b="1" dirty="0">
                <a:solidFill>
                  <a:srgbClr val="0000FF"/>
                </a:solidFill>
                <a:latin typeface="黑体" panose="02010609060101010101" pitchFamily="49" charset="-122"/>
                <a:ea typeface="黑体" panose="02010609060101010101" pitchFamily="49" charset="-122"/>
              </a:rPr>
              <a:t>去看社戏</a:t>
            </a:r>
            <a:endParaRPr lang="zh-CN" altLang="en-US" sz="2600" b="1" dirty="0">
              <a:latin typeface="黑体" panose="02010609060101010101" pitchFamily="49" charset="-122"/>
              <a:ea typeface="黑体" panose="02010609060101010101" pitchFamily="49" charset="-122"/>
            </a:endParaRPr>
          </a:p>
        </p:txBody>
      </p:sp>
      <p:sp>
        <p:nvSpPr>
          <p:cNvPr id="56331" name="Text Box 12"/>
          <p:cNvSpPr txBox="1"/>
          <p:nvPr/>
        </p:nvSpPr>
        <p:spPr>
          <a:xfrm>
            <a:off x="1481670" y="4503741"/>
            <a:ext cx="2230967" cy="592470"/>
          </a:xfrm>
          <a:prstGeom prst="rect">
            <a:avLst/>
          </a:prstGeom>
          <a:noFill/>
          <a:ln w="9525">
            <a:noFill/>
          </a:ln>
        </p:spPr>
        <p:txBody>
          <a:bodyPr anchor="t">
            <a:spAutoFit/>
          </a:bodyPr>
          <a:lstStyle/>
          <a:p>
            <a:pPr>
              <a:lnSpc>
                <a:spcPts val="3900"/>
              </a:lnSpc>
              <a:buFont typeface="Arial" panose="020B0604020202020204" pitchFamily="34" charset="0"/>
              <a:buNone/>
            </a:pPr>
            <a:r>
              <a:rPr lang="zh-CN" altLang="en-US" sz="2600" b="1" dirty="0">
                <a:solidFill>
                  <a:srgbClr val="0000FF"/>
                </a:solidFill>
                <a:latin typeface="黑体" panose="02010609060101010101" pitchFamily="49" charset="-122"/>
                <a:ea typeface="黑体" panose="02010609060101010101" pitchFamily="49" charset="-122"/>
              </a:rPr>
              <a:t>怀念社戏</a:t>
            </a:r>
          </a:p>
        </p:txBody>
      </p:sp>
      <p:sp>
        <p:nvSpPr>
          <p:cNvPr id="12" name="左大括号 11"/>
          <p:cNvSpPr/>
          <p:nvPr/>
        </p:nvSpPr>
        <p:spPr bwMode="auto">
          <a:xfrm>
            <a:off x="3513667" y="2600325"/>
            <a:ext cx="450851" cy="1525588"/>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2" name="矩形 1"/>
          <p:cNvSpPr/>
          <p:nvPr/>
        </p:nvSpPr>
        <p:spPr bwMode="auto">
          <a:xfrm>
            <a:off x="3981452" y="2368553"/>
            <a:ext cx="3703258" cy="492443"/>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chemeClr val="tx1"/>
                </a:solidFill>
                <a:effectLst/>
                <a:uLnTx/>
                <a:uFillTx/>
                <a:latin typeface="+mj-ea"/>
                <a:ea typeface="+mj-ea"/>
                <a:cs typeface="+mn-cs"/>
                <a:sym typeface="+mn-ea"/>
              </a:rPr>
              <a:t>戏前波折 波折</a:t>
            </a:r>
            <a:r>
              <a:rPr kumimoji="0" lang="en-US" altLang="zh-CN" sz="2600" b="1" i="0" u="none" strike="noStrike" kern="1200" cap="none" spc="0" normalizeH="0" baseline="0" noProof="0" dirty="0">
                <a:ln>
                  <a:noFill/>
                </a:ln>
                <a:solidFill>
                  <a:schemeClr val="tx1"/>
                </a:solidFill>
                <a:effectLst/>
                <a:uLnTx/>
                <a:uFillTx/>
                <a:latin typeface="+mj-ea"/>
                <a:ea typeface="+mj-ea"/>
                <a:cs typeface="+mn-cs"/>
                <a:sym typeface="+mn-ea"/>
              </a:rPr>
              <a:t>——</a:t>
            </a:r>
            <a:r>
              <a:rPr kumimoji="0" lang="zh-CN" altLang="en-US" sz="2600" b="1" i="0" u="none" strike="noStrike" kern="1200" cap="none" spc="0" normalizeH="0" baseline="0" noProof="0" dirty="0">
                <a:ln>
                  <a:noFill/>
                </a:ln>
                <a:solidFill>
                  <a:schemeClr val="tx1"/>
                </a:solidFill>
                <a:effectLst/>
                <a:uLnTx/>
                <a:uFillTx/>
                <a:latin typeface="+mj-ea"/>
                <a:ea typeface="+mj-ea"/>
                <a:cs typeface="+mn-cs"/>
                <a:sym typeface="+mn-ea"/>
              </a:rPr>
              <a:t>转机</a:t>
            </a:r>
          </a:p>
        </p:txBody>
      </p:sp>
      <p:sp>
        <p:nvSpPr>
          <p:cNvPr id="14" name="矩形 13"/>
          <p:cNvSpPr/>
          <p:nvPr/>
        </p:nvSpPr>
        <p:spPr bwMode="auto">
          <a:xfrm>
            <a:off x="3981452" y="2835278"/>
            <a:ext cx="3703258" cy="492443"/>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chemeClr val="tx1"/>
                </a:solidFill>
                <a:effectLst/>
                <a:uLnTx/>
                <a:uFillTx/>
                <a:latin typeface="+mj-ea"/>
                <a:ea typeface="+mj-ea"/>
                <a:cs typeface="+mn-cs"/>
                <a:sym typeface="+mn-ea"/>
              </a:rPr>
              <a:t>夏夜行船 见闻</a:t>
            </a:r>
            <a:r>
              <a:rPr kumimoji="0" lang="en-US" altLang="zh-CN" sz="2600" b="1" i="0" u="none" strike="noStrike" kern="1200" cap="none" spc="0" normalizeH="0" baseline="0" noProof="0" dirty="0">
                <a:ln>
                  <a:noFill/>
                </a:ln>
                <a:solidFill>
                  <a:schemeClr val="tx1"/>
                </a:solidFill>
                <a:effectLst/>
                <a:uLnTx/>
                <a:uFillTx/>
                <a:latin typeface="+mj-ea"/>
                <a:ea typeface="+mj-ea"/>
                <a:cs typeface="+mn-cs"/>
                <a:sym typeface="+mn-ea"/>
              </a:rPr>
              <a:t>——</a:t>
            </a:r>
            <a:r>
              <a:rPr kumimoji="0" lang="zh-CN" altLang="en-US" sz="2600" b="1" i="0" u="none" strike="noStrike" kern="1200" cap="none" spc="0" normalizeH="0" baseline="0" noProof="0" dirty="0">
                <a:ln>
                  <a:noFill/>
                </a:ln>
                <a:solidFill>
                  <a:schemeClr val="tx1"/>
                </a:solidFill>
                <a:effectLst/>
                <a:uLnTx/>
                <a:uFillTx/>
                <a:latin typeface="+mj-ea"/>
                <a:ea typeface="+mj-ea"/>
                <a:cs typeface="+mn-cs"/>
                <a:sym typeface="+mn-ea"/>
              </a:rPr>
              <a:t>感受</a:t>
            </a:r>
          </a:p>
        </p:txBody>
      </p:sp>
      <p:sp>
        <p:nvSpPr>
          <p:cNvPr id="15" name="矩形 14"/>
          <p:cNvSpPr/>
          <p:nvPr/>
        </p:nvSpPr>
        <p:spPr bwMode="auto">
          <a:xfrm>
            <a:off x="3981452" y="3297240"/>
            <a:ext cx="3703258" cy="492443"/>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chemeClr val="tx1"/>
                </a:solidFill>
                <a:effectLst/>
                <a:uLnTx/>
                <a:uFillTx/>
                <a:latin typeface="+mj-ea"/>
                <a:ea typeface="+mj-ea"/>
                <a:cs typeface="+mn-cs"/>
                <a:sym typeface="+mn-ea"/>
              </a:rPr>
              <a:t>船头看戏 仙境般的环境</a:t>
            </a:r>
          </a:p>
        </p:txBody>
      </p:sp>
      <p:sp>
        <p:nvSpPr>
          <p:cNvPr id="16" name="矩形 15"/>
          <p:cNvSpPr/>
          <p:nvPr/>
        </p:nvSpPr>
        <p:spPr bwMode="auto">
          <a:xfrm>
            <a:off x="3981451" y="3743327"/>
            <a:ext cx="3368230" cy="492443"/>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chemeClr val="tx1"/>
                </a:solidFill>
                <a:effectLst/>
                <a:uLnTx/>
                <a:uFillTx/>
                <a:latin typeface="+mj-ea"/>
                <a:ea typeface="+mj-ea"/>
                <a:cs typeface="+mn-cs"/>
                <a:sym typeface="+mn-ea"/>
              </a:rPr>
              <a:t>月夜归航 偷豆的趣味</a:t>
            </a:r>
          </a:p>
        </p:txBody>
      </p:sp>
      <p:sp>
        <p:nvSpPr>
          <p:cNvPr id="17" name="左大括号 16"/>
          <p:cNvSpPr/>
          <p:nvPr/>
        </p:nvSpPr>
        <p:spPr bwMode="auto">
          <a:xfrm>
            <a:off x="3524251" y="4489453"/>
            <a:ext cx="450851" cy="665163"/>
          </a:xfrm>
          <a:prstGeom prst="leftBrace">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8" name="矩形 17"/>
          <p:cNvSpPr/>
          <p:nvPr/>
        </p:nvSpPr>
        <p:spPr bwMode="auto">
          <a:xfrm>
            <a:off x="3968750" y="4338640"/>
            <a:ext cx="1524776" cy="492443"/>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chemeClr val="tx1"/>
                </a:solidFill>
                <a:effectLst/>
                <a:uLnTx/>
                <a:uFillTx/>
                <a:latin typeface="+mj-ea"/>
                <a:ea typeface="+mj-ea"/>
                <a:cs typeface="+mn-cs"/>
                <a:sym typeface="+mn-ea"/>
              </a:rPr>
              <a:t>怀念好豆</a:t>
            </a:r>
          </a:p>
        </p:txBody>
      </p:sp>
      <p:sp>
        <p:nvSpPr>
          <p:cNvPr id="21" name="矩形 20"/>
          <p:cNvSpPr/>
          <p:nvPr/>
        </p:nvSpPr>
        <p:spPr bwMode="auto">
          <a:xfrm>
            <a:off x="3981451" y="4821240"/>
            <a:ext cx="1524776" cy="492443"/>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600" b="1" i="0" u="none" strike="noStrike" kern="1200" cap="none" spc="0" normalizeH="0" baseline="0" noProof="0" dirty="0">
                <a:ln>
                  <a:noFill/>
                </a:ln>
                <a:solidFill>
                  <a:schemeClr val="tx1"/>
                </a:solidFill>
                <a:effectLst/>
                <a:uLnTx/>
                <a:uFillTx/>
                <a:latin typeface="+mj-ea"/>
                <a:ea typeface="+mj-ea"/>
                <a:cs typeface="+mn-cs"/>
                <a:sym typeface="+mn-ea"/>
              </a:rPr>
              <a:t>怀念好戏</a:t>
            </a:r>
          </a:p>
        </p:txBody>
      </p:sp>
    </p:spTree>
    <p:extLst>
      <p:ext uri="{BB962C8B-B14F-4D97-AF65-F5344CB8AC3E}">
        <p14:creationId xmlns:p14="http://schemas.microsoft.com/office/powerpoint/2010/main" val="1302513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326"/>
                                        </p:tgtEl>
                                        <p:attrNameLst>
                                          <p:attrName>style.visibility</p:attrName>
                                        </p:attrNameLst>
                                      </p:cBhvr>
                                      <p:to>
                                        <p:strVal val="visible"/>
                                      </p:to>
                                    </p:set>
                                    <p:animEffect transition="in" filter="wipe(left)">
                                      <p:cBhvr>
                                        <p:cTn id="7" dur="500"/>
                                        <p:tgtEl>
                                          <p:spTgt spid="5632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6329"/>
                                        </p:tgtEl>
                                        <p:attrNameLst>
                                          <p:attrName>style.visibility</p:attrName>
                                        </p:attrNameLst>
                                      </p:cBhvr>
                                      <p:to>
                                        <p:strVal val="visible"/>
                                      </p:to>
                                    </p:set>
                                    <p:animEffect transition="in" filter="wipe(left)">
                                      <p:cBhvr>
                                        <p:cTn id="16" dur="500"/>
                                        <p:tgtEl>
                                          <p:spTgt spid="56329"/>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6330"/>
                                        </p:tgtEl>
                                        <p:attrNameLst>
                                          <p:attrName>style.visibility</p:attrName>
                                        </p:attrNameLst>
                                      </p:cBhvr>
                                      <p:to>
                                        <p:strVal val="visible"/>
                                      </p:to>
                                    </p:set>
                                    <p:animEffect transition="in" filter="wipe(left)">
                                      <p:cBhvr>
                                        <p:cTn id="21" dur="500"/>
                                        <p:tgtEl>
                                          <p:spTgt spid="56330"/>
                                        </p:tgtEl>
                                      </p:cBhvr>
                                    </p:animEffect>
                                  </p:childTnLst>
                                </p:cTn>
                              </p:par>
                            </p:childTnLst>
                          </p:cTn>
                        </p:par>
                        <p:par>
                          <p:cTn id="22" fill="hold">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left)">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left)">
                                      <p:cBhvr>
                                        <p:cTn id="30" dur="5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56331"/>
                                        </p:tgtEl>
                                        <p:attrNameLst>
                                          <p:attrName>style.visibility</p:attrName>
                                        </p:attrNameLst>
                                      </p:cBhvr>
                                      <p:to>
                                        <p:strVal val="visible"/>
                                      </p:to>
                                    </p:set>
                                    <p:animEffect transition="in" filter="wipe(left)">
                                      <p:cBhvr>
                                        <p:cTn id="50" dur="500"/>
                                        <p:tgtEl>
                                          <p:spTgt spid="56331"/>
                                        </p:tgtEl>
                                      </p:cBhvr>
                                    </p:animEffect>
                                  </p:childTnLst>
                                </p:cTn>
                              </p:par>
                            </p:childTnLst>
                          </p:cTn>
                        </p:par>
                        <p:par>
                          <p:cTn id="51" fill="hold">
                            <p:stCondLst>
                              <p:cond delay="500"/>
                            </p:stCondLst>
                            <p:childTnLst>
                              <p:par>
                                <p:cTn id="52" presetID="22" presetClass="entr" presetSubtype="8"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left)">
                                      <p:cBhvr>
                                        <p:cTn id="59" dur="500"/>
                                        <p:tgtEl>
                                          <p:spTgt spid="18"/>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wipe(left)">
                                      <p:cBhvr>
                                        <p:cTn id="64" dur="500"/>
                                        <p:tgtEl>
                                          <p:spTgt spid="21"/>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4"/>
                                        </p:tgtEl>
                                        <p:attrNameLst>
                                          <p:attrName>style.visibility</p:attrName>
                                        </p:attrNameLst>
                                      </p:cBhvr>
                                      <p:to>
                                        <p:strVal val="visible"/>
                                      </p:to>
                                    </p:set>
                                    <p:animEffect transition="in" filter="wipe(left)">
                                      <p:cBhvr>
                                        <p:cTn id="69" dur="500"/>
                                        <p:tgtEl>
                                          <p:spTgt spid="4"/>
                                        </p:tgtEl>
                                      </p:cBhvr>
                                    </p:animEffect>
                                  </p:childTnLst>
                                </p:cTn>
                              </p:par>
                            </p:childTnLst>
                          </p:cTn>
                        </p:par>
                        <p:par>
                          <p:cTn id="70" fill="hold">
                            <p:stCondLst>
                              <p:cond delay="500"/>
                            </p:stCondLst>
                            <p:childTnLst>
                              <p:par>
                                <p:cTn id="71" presetID="22" presetClass="entr" presetSubtype="8" fill="hold" grpId="0" nodeType="afterEffect">
                                  <p:stCondLst>
                                    <p:cond delay="0"/>
                                  </p:stCondLst>
                                  <p:childTnLst>
                                    <p:set>
                                      <p:cBhvr>
                                        <p:cTn id="72" dur="1" fill="hold">
                                          <p:stCondLst>
                                            <p:cond delay="0"/>
                                          </p:stCondLst>
                                        </p:cTn>
                                        <p:tgtEl>
                                          <p:spTgt spid="56328"/>
                                        </p:tgtEl>
                                        <p:attrNameLst>
                                          <p:attrName>style.visibility</p:attrName>
                                        </p:attrNameLst>
                                      </p:cBhvr>
                                      <p:to>
                                        <p:strVal val="visible"/>
                                      </p:to>
                                    </p:set>
                                    <p:animEffect transition="in" filter="wipe(left)">
                                      <p:cBhvr>
                                        <p:cTn id="73" dur="500"/>
                                        <p:tgtEl>
                                          <p:spTgt spid="56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56326" grpId="0"/>
      <p:bldP spid="4" grpId="0" bldLvl="0" animBg="1"/>
      <p:bldP spid="56328" grpId="0"/>
      <p:bldP spid="56329" grpId="0"/>
      <p:bldP spid="56330" grpId="0"/>
      <p:bldP spid="56331" grpId="0"/>
      <p:bldP spid="12" grpId="0" bldLvl="0" animBg="1"/>
      <p:bldP spid="2" grpId="0"/>
      <p:bldP spid="14" grpId="0"/>
      <p:bldP spid="15" grpId="0"/>
      <p:bldP spid="16" grpId="0"/>
      <p:bldP spid="17" grpId="0" bldLvl="0" animBg="1"/>
      <p:bldP spid="18"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p14="http://schemas.microsoft.com/office/powerpoint/2010/main" xmlns:p15="http://schemas.microsoft.com/office/powerpoint/2012/main" xmlns:a16="http://schemas.microsoft.com/office/drawing/2014/main" id="{C62966C3-8D49-4D51-86B5-3709F4DF21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843387">
            <a:off x="10136721" y="5625714"/>
            <a:ext cx="2811239" cy="2007704"/>
          </a:xfrm>
          <a:prstGeom prst="rect">
            <a:avLst/>
          </a:prstGeom>
        </p:spPr>
      </p:pic>
      <p:pic>
        <p:nvPicPr>
          <p:cNvPr id="21" name="图片 20">
            <a:extLst>
              <a:ext uri="{FF2B5EF4-FFF2-40B4-BE49-F238E27FC236}">
                <a16:creationId xmlns="" xmlns:p14="http://schemas.microsoft.com/office/powerpoint/2010/main" xmlns:p15="http://schemas.microsoft.com/office/powerpoint/2012/main" xmlns:a16="http://schemas.microsoft.com/office/drawing/2014/main" id="{972684B1-2989-4B9E-A66C-21A3CB4E1BA9}"/>
              </a:ext>
            </a:extLst>
          </p:cNvPr>
          <p:cNvPicPr>
            <a:picLocks noChangeAspect="1"/>
          </p:cNvPicPr>
          <p:nvPr/>
        </p:nvPicPr>
        <p:blipFill>
          <a:blip r:embed="rId5" cstate="print">
            <a:extLst>
              <a:ext uri="{28A0092B-C50C-407E-A947-70E740481C1C}">
                <a14:useLocalDpi xmlns:a14="http://schemas.microsoft.com/office/drawing/2010/main" val="0"/>
              </a:ext>
            </a:extLst>
          </a:blip>
          <a:srcRect l="21106" t="22075" r="22134" b="22076"/>
          <a:stretch>
            <a:fillRect/>
          </a:stretch>
        </p:blipFill>
        <p:spPr>
          <a:xfrm>
            <a:off x="-456970" y="-304800"/>
            <a:ext cx="2168770" cy="1524000"/>
          </a:xfrm>
          <a:prstGeom prst="rect">
            <a:avLst/>
          </a:prstGeom>
        </p:spPr>
      </p:pic>
      <p:pic>
        <p:nvPicPr>
          <p:cNvPr id="33" name="图片 32">
            <a:extLst>
              <a:ext uri="{FF2B5EF4-FFF2-40B4-BE49-F238E27FC236}">
                <a16:creationId xmlns="" xmlns:p14="http://schemas.microsoft.com/office/powerpoint/2010/main" xmlns:p15="http://schemas.microsoft.com/office/powerpoint/2012/main" xmlns:a16="http://schemas.microsoft.com/office/drawing/2014/main" id="{755B48CE-AF46-43EA-BB73-562588054D7B}"/>
              </a:ext>
            </a:extLst>
          </p:cNvPr>
          <p:cNvPicPr>
            <a:picLocks noChangeAspect="1"/>
          </p:cNvPicPr>
          <p:nvPr/>
        </p:nvPicPr>
        <p:blipFill>
          <a:blip r:embed="rId6">
            <a:extLst>
              <a:ext uri="{28A0092B-C50C-407E-A947-70E740481C1C}">
                <a14:useLocalDpi xmlns:a14="http://schemas.microsoft.com/office/drawing/2010/main" val="0"/>
              </a:ext>
            </a:extLst>
          </a:blip>
          <a:srcRect l="95625" t="32220" b="51297"/>
          <a:stretch>
            <a:fillRect/>
          </a:stretch>
        </p:blipFill>
        <p:spPr>
          <a:xfrm>
            <a:off x="11658600" y="2209799"/>
            <a:ext cx="533400" cy="1130301"/>
          </a:xfrm>
          <a:prstGeom prst="rect">
            <a:avLst/>
          </a:prstGeom>
        </p:spPr>
      </p:pic>
      <p:sp>
        <p:nvSpPr>
          <p:cNvPr id="37" name="矩形 36">
            <a:extLst>
              <a:ext uri="{FF2B5EF4-FFF2-40B4-BE49-F238E27FC236}">
                <a16:creationId xmlns="" xmlns:p14="http://schemas.microsoft.com/office/powerpoint/2010/main" xmlns:p15="http://schemas.microsoft.com/office/powerpoint/2012/main" xmlns:a16="http://schemas.microsoft.com/office/drawing/2014/main" id="{D7441828-BB56-4C74-958E-2040CF0FBBEE}"/>
              </a:ext>
            </a:extLst>
          </p:cNvPr>
          <p:cNvSpPr/>
          <p:nvPr/>
        </p:nvSpPr>
        <p:spPr>
          <a:xfrm>
            <a:off x="731838" y="657225"/>
            <a:ext cx="10728325" cy="5543550"/>
          </a:xfrm>
          <a:prstGeom prst="rect">
            <a:avLst/>
          </a:prstGeom>
          <a:noFill/>
          <a:ln w="2222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p14="http://schemas.microsoft.com/office/powerpoint/2010/main" xmlns:p15="http://schemas.microsoft.com/office/powerpoint/2012/main" xmlns:a16="http://schemas.microsoft.com/office/drawing/2014/main" id="{93A3D360-A2DA-49E4-A251-064E1F42159B}"/>
              </a:ext>
            </a:extLst>
          </p:cNvPr>
          <p:cNvSpPr/>
          <p:nvPr/>
        </p:nvSpPr>
        <p:spPr>
          <a:xfrm>
            <a:off x="947738" y="836613"/>
            <a:ext cx="10297707" cy="5184775"/>
          </a:xfrm>
          <a:prstGeom prst="rect">
            <a:avLst/>
          </a:prstGeom>
          <a:noFill/>
          <a:ln w="53975">
            <a:solidFill>
              <a:srgbClr val="FF8196">
                <a:alpha val="6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 xmlns:p14="http://schemas.microsoft.com/office/powerpoint/2010/main" xmlns:p15="http://schemas.microsoft.com/office/powerpoint/2012/main" xmlns:a16="http://schemas.microsoft.com/office/drawing/2014/main" id="{81FAF747-08F9-4864-A9CF-42C1065EEF15}"/>
              </a:ext>
            </a:extLst>
          </p:cNvPr>
          <p:cNvSpPr txBox="1"/>
          <p:nvPr/>
        </p:nvSpPr>
        <p:spPr>
          <a:xfrm>
            <a:off x="5434363" y="257115"/>
            <a:ext cx="3015156" cy="400110"/>
          </a:xfrm>
          <a:prstGeom prst="rect">
            <a:avLst/>
          </a:prstGeom>
          <a:noFill/>
        </p:spPr>
        <p:txBody>
          <a:bodyPr vert="horz" wrap="square" rtlCol="0">
            <a:spAutoFit/>
          </a:bodyPr>
          <a:lstStyle/>
          <a:p>
            <a:r>
              <a:rPr lang="en-US" altLang="zh-CN" sz="2000" dirty="0" smtClean="0">
                <a:solidFill>
                  <a:schemeClr val="accent6"/>
                </a:solidFill>
                <a:latin typeface="微软雅黑" panose="020B0503020204020204" pitchFamily="34" charset="-122"/>
                <a:ea typeface="微软雅黑" panose="020B0503020204020204" pitchFamily="34" charset="-122"/>
              </a:rPr>
              <a:t>02  </a:t>
            </a:r>
            <a:r>
              <a:rPr lang="zh-CN" altLang="en-US" sz="2000" dirty="0" smtClean="0">
                <a:solidFill>
                  <a:schemeClr val="accent6"/>
                </a:solidFill>
                <a:latin typeface="微软雅黑" panose="020B0503020204020204" pitchFamily="34" charset="-122"/>
                <a:ea typeface="微软雅黑" panose="020B0503020204020204" pitchFamily="34" charset="-122"/>
              </a:rPr>
              <a:t>月下行船  </a:t>
            </a:r>
            <a:r>
              <a:rPr lang="en-US" altLang="zh-CN" sz="2000" dirty="0" smtClean="0">
                <a:solidFill>
                  <a:schemeClr val="accent6"/>
                </a:solidFill>
                <a:latin typeface="微软雅黑" panose="020B0503020204020204" pitchFamily="34" charset="-122"/>
                <a:ea typeface="微软雅黑" panose="020B0503020204020204" pitchFamily="34" charset="-122"/>
              </a:rPr>
              <a:t>10-13</a:t>
            </a:r>
            <a:r>
              <a:rPr lang="zh-CN" altLang="en-US" sz="2000" dirty="0" smtClean="0">
                <a:solidFill>
                  <a:schemeClr val="accent6"/>
                </a:solidFill>
                <a:latin typeface="微软雅黑" panose="020B0503020204020204" pitchFamily="34" charset="-122"/>
                <a:ea typeface="微软雅黑" panose="020B0503020204020204" pitchFamily="34" charset="-122"/>
              </a:rPr>
              <a:t>节</a:t>
            </a:r>
            <a:endParaRPr lang="zh-CN" altLang="en-US" sz="2000" dirty="0">
              <a:solidFill>
                <a:schemeClr val="accent6"/>
              </a:solidFill>
              <a:latin typeface="微软雅黑" panose="020B0503020204020204" pitchFamily="34" charset="-122"/>
              <a:ea typeface="微软雅黑" panose="020B0503020204020204" pitchFamily="34" charset="-122"/>
            </a:endParaRPr>
          </a:p>
        </p:txBody>
      </p:sp>
      <p:sp>
        <p:nvSpPr>
          <p:cNvPr id="3" name="矩形 2"/>
          <p:cNvSpPr/>
          <p:nvPr/>
        </p:nvSpPr>
        <p:spPr>
          <a:xfrm>
            <a:off x="3598472" y="988367"/>
            <a:ext cx="4384791" cy="461665"/>
          </a:xfrm>
          <a:prstGeom prst="rect">
            <a:avLst/>
          </a:prstGeom>
        </p:spPr>
        <p:txBody>
          <a:bodyPr wrap="square">
            <a:spAutoFit/>
          </a:bodyPr>
          <a:lstStyle/>
          <a:p>
            <a:pPr algn="ctr"/>
            <a:r>
              <a:rPr lang="zh-CN" altLang="en-US" sz="2400" b="1" kern="10" dirty="0">
                <a:gradFill rotWithShape="0">
                  <a:gsLst>
                    <a:gs pos="0">
                      <a:srgbClr val="FFFF00"/>
                    </a:gs>
                    <a:gs pos="100000">
                      <a:srgbClr val="FF9933"/>
                    </a:gs>
                  </a:gsLst>
                  <a:path path="rect">
                    <a:fillToRect l="50000" t="50000" r="50000" b="50000"/>
                  </a:path>
                </a:gradFill>
                <a:effectLst>
                  <a:outerShdw dist="35921" dir="2700000" algn="ctr" rotWithShape="0">
                    <a:srgbClr val="C0C0C0"/>
                  </a:outerShdw>
                </a:effectLst>
                <a:latin typeface="文鼎古印体"/>
              </a:rPr>
              <a:t>看戏途中的所见、所闻、所感</a:t>
            </a:r>
          </a:p>
        </p:txBody>
      </p:sp>
      <p:sp>
        <p:nvSpPr>
          <p:cNvPr id="5" name="矩形 4"/>
          <p:cNvSpPr/>
          <p:nvPr/>
        </p:nvSpPr>
        <p:spPr>
          <a:xfrm>
            <a:off x="1551211" y="2209799"/>
            <a:ext cx="1422184" cy="461665"/>
          </a:xfrm>
          <a:prstGeom prst="rect">
            <a:avLst/>
          </a:prstGeom>
        </p:spPr>
        <p:txBody>
          <a:bodyPr wrap="none">
            <a:spAutoFit/>
          </a:bodyPr>
          <a:lstStyle/>
          <a:p>
            <a:r>
              <a:rPr lang="zh-CN" altLang="en-US" sz="2400" b="1" dirty="0" smtClean="0"/>
              <a:t>我的心情</a:t>
            </a:r>
            <a:endParaRPr lang="zh-CN" altLang="en-US" sz="2400" b="1" dirty="0"/>
          </a:p>
        </p:txBody>
      </p:sp>
      <p:sp>
        <p:nvSpPr>
          <p:cNvPr id="32" name="Text Box 4"/>
          <p:cNvSpPr txBox="1">
            <a:spLocks noChangeArrowheads="1"/>
          </p:cNvSpPr>
          <p:nvPr/>
        </p:nvSpPr>
        <p:spPr bwMode="auto">
          <a:xfrm>
            <a:off x="3687405" y="2209799"/>
            <a:ext cx="1143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dirty="0" smtClean="0">
                <a:solidFill>
                  <a:srgbClr val="FF0000"/>
                </a:solidFill>
                <a:ea typeface="文鼎粗圆" pitchFamily="49" charset="-122"/>
              </a:rPr>
              <a:t>轻松</a:t>
            </a:r>
            <a:endParaRPr lang="zh-CN" altLang="en-US" sz="3200" b="1" dirty="0">
              <a:solidFill>
                <a:srgbClr val="FF0000"/>
              </a:solidFill>
              <a:ea typeface="文鼎粗圆" pitchFamily="49" charset="-122"/>
            </a:endParaRPr>
          </a:p>
        </p:txBody>
      </p:sp>
      <p:sp>
        <p:nvSpPr>
          <p:cNvPr id="34" name="Text Box 4"/>
          <p:cNvSpPr txBox="1">
            <a:spLocks noChangeArrowheads="1"/>
          </p:cNvSpPr>
          <p:nvPr/>
        </p:nvSpPr>
        <p:spPr bwMode="auto">
          <a:xfrm>
            <a:off x="5434363" y="2209799"/>
            <a:ext cx="11430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dirty="0" smtClean="0">
                <a:solidFill>
                  <a:srgbClr val="FF0000"/>
                </a:solidFill>
                <a:ea typeface="文鼎粗圆" pitchFamily="49" charset="-122"/>
              </a:rPr>
              <a:t>急切</a:t>
            </a:r>
            <a:endParaRPr lang="zh-CN" altLang="en-US" sz="3200" b="1" dirty="0">
              <a:solidFill>
                <a:srgbClr val="FF0000"/>
              </a:solidFill>
              <a:ea typeface="文鼎粗圆" pitchFamily="49" charset="-122"/>
            </a:endParaRPr>
          </a:p>
        </p:txBody>
      </p:sp>
      <p:sp>
        <p:nvSpPr>
          <p:cNvPr id="35" name="Text Box 4"/>
          <p:cNvSpPr txBox="1">
            <a:spLocks noChangeArrowheads="1"/>
          </p:cNvSpPr>
          <p:nvPr/>
        </p:nvSpPr>
        <p:spPr bwMode="auto">
          <a:xfrm>
            <a:off x="7024772" y="2209799"/>
            <a:ext cx="11430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sz="3200" b="1" dirty="0" smtClean="0">
                <a:solidFill>
                  <a:srgbClr val="FF0000"/>
                </a:solidFill>
                <a:ea typeface="文鼎粗圆" pitchFamily="49" charset="-122"/>
              </a:rPr>
              <a:t>自失</a:t>
            </a:r>
            <a:endParaRPr lang="zh-CN" altLang="en-US" sz="3200" b="1" dirty="0">
              <a:solidFill>
                <a:srgbClr val="FF0000"/>
              </a:solidFill>
              <a:ea typeface="文鼎粗圆" pitchFamily="49" charset="-122"/>
            </a:endParaRPr>
          </a:p>
        </p:txBody>
      </p:sp>
      <p:sp>
        <p:nvSpPr>
          <p:cNvPr id="36" name="Line 5"/>
          <p:cNvSpPr>
            <a:spLocks noChangeShapeType="1"/>
          </p:cNvSpPr>
          <p:nvPr/>
        </p:nvSpPr>
        <p:spPr bwMode="auto">
          <a:xfrm>
            <a:off x="4715977" y="2499518"/>
            <a:ext cx="6096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Line 5"/>
          <p:cNvSpPr>
            <a:spLocks noChangeShapeType="1"/>
          </p:cNvSpPr>
          <p:nvPr/>
        </p:nvSpPr>
        <p:spPr bwMode="auto">
          <a:xfrm>
            <a:off x="6364454" y="2502186"/>
            <a:ext cx="609600" cy="0"/>
          </a:xfrm>
          <a:prstGeom prst="line">
            <a:avLst/>
          </a:prstGeom>
          <a:noFill/>
          <a:ln w="381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41" name="Picture 3" descr="sx9"/>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551758" y="1437481"/>
            <a:ext cx="2349500" cy="1839913"/>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2088949" y="3366672"/>
            <a:ext cx="2741456" cy="369332"/>
          </a:xfrm>
          <a:prstGeom prst="rect">
            <a:avLst/>
          </a:prstGeom>
        </p:spPr>
        <p:txBody>
          <a:bodyPr wrap="none">
            <a:spAutoFit/>
          </a:bodyPr>
          <a:lstStyle/>
          <a:p>
            <a:r>
              <a:rPr lang="zh-CN" altLang="en-US" b="1" dirty="0"/>
              <a:t>我</a:t>
            </a:r>
            <a:r>
              <a:rPr lang="zh-CN" altLang="en-US" b="1" dirty="0" smtClean="0"/>
              <a:t>的急切还表现在哪里？</a:t>
            </a:r>
            <a:endParaRPr lang="zh-CN" altLang="en-US" dirty="0"/>
          </a:p>
        </p:txBody>
      </p:sp>
    </p:spTree>
    <p:extLst>
      <p:ext uri="{BB962C8B-B14F-4D97-AF65-F5344CB8AC3E}">
        <p14:creationId xmlns:p14="http://schemas.microsoft.com/office/powerpoint/2010/main" val="312174904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childTnLst>
                                    <p:set>
                                      <p:cBhvr>
                                        <p:cTn id="6" dur="1" fill="hold">
                                          <p:stCondLst>
                                            <p:cond delay="0"/>
                                          </p:stCondLst>
                                        </p:cTn>
                                        <p:tgtEl>
                                          <p:spTgt spid="33"/>
                                        </p:tgtEl>
                                        <p:attrNameLst>
                                          <p:attrName>style.visibility</p:attrName>
                                        </p:attrNameLst>
                                      </p:cBhvr>
                                      <p:to>
                                        <p:strVal val="visible"/>
                                      </p:to>
                                    </p:set>
                                    <p:animEffect transition="in" filter="fade">
                                      <p:cBhvr>
                                        <p:cTn id="7" dur="7400"/>
                                        <p:tgtEl>
                                          <p:spTgt spid="33"/>
                                        </p:tgtEl>
                                      </p:cBhvr>
                                    </p:animEffect>
                                    <p:anim calcmode="lin" valueType="num">
                                      <p:cBhvr>
                                        <p:cTn id="8" dur="7400" fill="hold"/>
                                        <p:tgtEl>
                                          <p:spTgt spid="33"/>
                                        </p:tgtEl>
                                        <p:attrNameLst>
                                          <p:attrName>ppt_x</p:attrName>
                                        </p:attrNameLst>
                                      </p:cBhvr>
                                      <p:tavLst>
                                        <p:tav tm="0">
                                          <p:val>
                                            <p:strVal val="#ppt_x"/>
                                          </p:val>
                                        </p:tav>
                                        <p:tav tm="100000">
                                          <p:val>
                                            <p:strVal val="#ppt_x"/>
                                          </p:val>
                                        </p:tav>
                                      </p:tavLst>
                                    </p:anim>
                                    <p:anim calcmode="lin" valueType="num">
                                      <p:cBhvr>
                                        <p:cTn id="9" dur="7400" fill="hold"/>
                                        <p:tgtEl>
                                          <p:spTgt spid="33"/>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2400" fill="hold"/>
                                        <p:tgtEl>
                                          <p:spTgt spid="21"/>
                                        </p:tgtEl>
                                        <p:attrNameLst>
                                          <p:attrName>ppt_x</p:attrName>
                                        </p:attrNameLst>
                                      </p:cBhvr>
                                      <p:tavLst>
                                        <p:tav tm="0">
                                          <p:val>
                                            <p:strVal val="0-#ppt_w/2"/>
                                          </p:val>
                                        </p:tav>
                                        <p:tav tm="100000">
                                          <p:val>
                                            <p:strVal val="#ppt_x"/>
                                          </p:val>
                                        </p:tav>
                                      </p:tavLst>
                                    </p:anim>
                                    <p:anim calcmode="lin" valueType="num">
                                      <p:cBhvr additive="base">
                                        <p:cTn id="13" dur="2400" fill="hold"/>
                                        <p:tgtEl>
                                          <p:spTgt spid="21"/>
                                        </p:tgtEl>
                                        <p:attrNameLst>
                                          <p:attrName>ppt_y</p:attrName>
                                        </p:attrNameLst>
                                      </p:cBhvr>
                                      <p:tavLst>
                                        <p:tav tm="0">
                                          <p:val>
                                            <p:strVal val="0-#ppt_h/2"/>
                                          </p:val>
                                        </p:tav>
                                        <p:tav tm="100000">
                                          <p:val>
                                            <p:strVal val="#ppt_y"/>
                                          </p:val>
                                        </p:tav>
                                      </p:tavLst>
                                    </p:anim>
                                  </p:childTnLst>
                                </p:cTn>
                              </p:par>
                              <p:par>
                                <p:cTn id="14" presetID="42" presetClass="entr" presetSubtype="0" fill="hold" grpId="0" nodeType="withEffect">
                                  <p:childTnLst>
                                    <p:set>
                                      <p:cBhvr>
                                        <p:cTn id="15" dur="1" fill="hold">
                                          <p:stCondLst>
                                            <p:cond delay="0"/>
                                          </p:stCondLst>
                                        </p:cTn>
                                        <p:tgtEl>
                                          <p:spTgt spid="43"/>
                                        </p:tgtEl>
                                        <p:attrNameLst>
                                          <p:attrName>style.visibility</p:attrName>
                                        </p:attrNameLst>
                                      </p:cBhvr>
                                      <p:to>
                                        <p:strVal val="visible"/>
                                      </p:to>
                                    </p:set>
                                    <p:animEffect transition="in" filter="fade">
                                      <p:cBhvr>
                                        <p:cTn id="16" dur="1000"/>
                                        <p:tgtEl>
                                          <p:spTgt spid="43"/>
                                        </p:tgtEl>
                                      </p:cBhvr>
                                    </p:animEffect>
                                    <p:anim calcmode="lin" valueType="num">
                                      <p:cBhvr>
                                        <p:cTn id="17" dur="1000" fill="hold"/>
                                        <p:tgtEl>
                                          <p:spTgt spid="43"/>
                                        </p:tgtEl>
                                        <p:attrNameLst>
                                          <p:attrName>ppt_x</p:attrName>
                                        </p:attrNameLst>
                                      </p:cBhvr>
                                      <p:tavLst>
                                        <p:tav tm="0">
                                          <p:val>
                                            <p:strVal val="#ppt_x"/>
                                          </p:val>
                                        </p:tav>
                                        <p:tav tm="100000">
                                          <p:val>
                                            <p:strVal val="#ppt_x"/>
                                          </p:val>
                                        </p:tav>
                                      </p:tavLst>
                                    </p:anim>
                                    <p:anim calcmode="lin" valueType="num">
                                      <p:cBhvr>
                                        <p:cTn id="1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32">
                                            <p:txEl>
                                              <p:pRg st="0" end="0"/>
                                            </p:txEl>
                                          </p:spTgt>
                                        </p:tgtEl>
                                        <p:attrNameLst>
                                          <p:attrName>style.visibility</p:attrName>
                                        </p:attrNameLst>
                                      </p:cBhvr>
                                      <p:to>
                                        <p:strVal val="visible"/>
                                      </p:to>
                                    </p:set>
                                    <p:animEffect transition="in" filter="box(out)">
                                      <p:cBhvr>
                                        <p:cTn id="23" dur="500"/>
                                        <p:tgtEl>
                                          <p:spTgt spid="32">
                                            <p:txEl>
                                              <p:pRg st="0" end="0"/>
                                            </p:txEl>
                                          </p:spTgt>
                                        </p:tgtEl>
                                      </p:cBhvr>
                                    </p:animEffect>
                                  </p:childTnLst>
                                  <p:subTnLst>
                                    <p:audio>
                                      <p:cMediaNode>
                                        <p:cTn display="0" masterRel="sameClick">
                                          <p:stCondLst>
                                            <p:cond evt="begin" delay="0">
                                              <p:tn val="21"/>
                                            </p:cond>
                                          </p:stCondLst>
                                          <p:endCondLst>
                                            <p:cond evt="onStopAudio" delay="0">
                                              <p:tgtEl>
                                                <p:sldTgt/>
                                              </p:tgtEl>
                                            </p:cond>
                                          </p:endCondLst>
                                        </p:cTn>
                                        <p:tgtEl>
                                          <p:sndTgt r:embed="rId3" name="CAMERA.WAV"/>
                                        </p:tgtEl>
                                      </p:cMediaNode>
                                    </p:audio>
                                  </p:subTnLst>
                                </p:cTn>
                              </p:par>
                            </p:childTnLst>
                          </p:cTn>
                        </p:par>
                      </p:childTnLst>
                    </p:cTn>
                  </p:par>
                  <p:par>
                    <p:cTn id="24" fill="hold">
                      <p:stCondLst>
                        <p:cond delay="indefinite"/>
                      </p:stCondLst>
                      <p:childTnLst>
                        <p:par>
                          <p:cTn id="25" fill="hold">
                            <p:stCondLst>
                              <p:cond delay="0"/>
                            </p:stCondLst>
                            <p:childTnLst>
                              <p:par>
                                <p:cTn id="26" presetID="4" presetClass="entr" presetSubtype="32" fill="hold" grpId="0" nodeType="clickEffect">
                                  <p:stCondLst>
                                    <p:cond delay="0"/>
                                  </p:stCondLst>
                                  <p:childTnLst>
                                    <p:set>
                                      <p:cBhvr>
                                        <p:cTn id="27" dur="1" fill="hold">
                                          <p:stCondLst>
                                            <p:cond delay="0"/>
                                          </p:stCondLst>
                                        </p:cTn>
                                        <p:tgtEl>
                                          <p:spTgt spid="34">
                                            <p:txEl>
                                              <p:pRg st="0" end="0"/>
                                            </p:txEl>
                                          </p:spTgt>
                                        </p:tgtEl>
                                        <p:attrNameLst>
                                          <p:attrName>style.visibility</p:attrName>
                                        </p:attrNameLst>
                                      </p:cBhvr>
                                      <p:to>
                                        <p:strVal val="visible"/>
                                      </p:to>
                                    </p:set>
                                    <p:animEffect transition="in" filter="box(out)">
                                      <p:cBhvr>
                                        <p:cTn id="28" dur="500"/>
                                        <p:tgtEl>
                                          <p:spTgt spid="34">
                                            <p:txEl>
                                              <p:pRg st="0" end="0"/>
                                            </p:txEl>
                                          </p:spTgt>
                                        </p:tgtEl>
                                      </p:cBhvr>
                                    </p:animEffect>
                                  </p:childTnLst>
                                  <p:subTnLst>
                                    <p:audio>
                                      <p:cMediaNode>
                                        <p:cTn display="0" masterRel="sameClick">
                                          <p:stCondLst>
                                            <p:cond evt="begin" delay="0">
                                              <p:tn val="26"/>
                                            </p:cond>
                                          </p:stCondLst>
                                          <p:endCondLst>
                                            <p:cond evt="onStopAudio" delay="0">
                                              <p:tgtEl>
                                                <p:sldTgt/>
                                              </p:tgtEl>
                                            </p:cond>
                                          </p:endCondLst>
                                        </p:cTn>
                                        <p:tgtEl>
                                          <p:sndTgt r:embed="rId3" name="CAMERA.WAV"/>
                                        </p:tgtEl>
                                      </p:cMediaNode>
                                    </p:audio>
                                  </p:subTnLst>
                                </p:cTn>
                              </p:par>
                            </p:childTnLst>
                          </p:cTn>
                        </p:par>
                      </p:childTnLst>
                    </p:cTn>
                  </p:par>
                  <p:par>
                    <p:cTn id="29" fill="hold">
                      <p:stCondLst>
                        <p:cond delay="indefinite"/>
                      </p:stCondLst>
                      <p:childTnLst>
                        <p:par>
                          <p:cTn id="30" fill="hold">
                            <p:stCondLst>
                              <p:cond delay="0"/>
                            </p:stCondLst>
                            <p:childTnLst>
                              <p:par>
                                <p:cTn id="31" presetID="4" presetClass="entr" presetSubtype="32" fill="hold" grpId="0" nodeType="clickEffect">
                                  <p:stCondLst>
                                    <p:cond delay="0"/>
                                  </p:stCondLst>
                                  <p:childTnLst>
                                    <p:set>
                                      <p:cBhvr>
                                        <p:cTn id="32" dur="1" fill="hold">
                                          <p:stCondLst>
                                            <p:cond delay="0"/>
                                          </p:stCondLst>
                                        </p:cTn>
                                        <p:tgtEl>
                                          <p:spTgt spid="35">
                                            <p:txEl>
                                              <p:pRg st="0" end="0"/>
                                            </p:txEl>
                                          </p:spTgt>
                                        </p:tgtEl>
                                        <p:attrNameLst>
                                          <p:attrName>style.visibility</p:attrName>
                                        </p:attrNameLst>
                                      </p:cBhvr>
                                      <p:to>
                                        <p:strVal val="visible"/>
                                      </p:to>
                                    </p:set>
                                    <p:animEffect transition="in" filter="box(out)">
                                      <p:cBhvr>
                                        <p:cTn id="33" dur="500"/>
                                        <p:tgtEl>
                                          <p:spTgt spid="35">
                                            <p:txEl>
                                              <p:pRg st="0" end="0"/>
                                            </p:txEl>
                                          </p:spTgt>
                                        </p:tgtEl>
                                      </p:cBhvr>
                                    </p:animEffect>
                                  </p:childTnLst>
                                  <p:subTnLst>
                                    <p:audio>
                                      <p:cMediaNode>
                                        <p:cTn display="0" masterRel="sameClick">
                                          <p:stCondLst>
                                            <p:cond evt="begin" delay="0">
                                              <p:tn val="31"/>
                                            </p:cond>
                                          </p:stCondLst>
                                          <p:endCondLst>
                                            <p:cond evt="onStopAudio" delay="0">
                                              <p:tgtEl>
                                                <p:sldTgt/>
                                              </p:tgtEl>
                                            </p:cond>
                                          </p:endCondLst>
                                        </p:cTn>
                                        <p:tgtEl>
                                          <p:sndTgt r:embed="rId3" name="CAMERA.WAV"/>
                                        </p:tgtEl>
                                      </p:cMediaNode>
                                    </p:audio>
                                  </p:subTnLst>
                                </p:cTn>
                              </p:par>
                              <p:par>
                                <p:cTn id="34" presetID="2" presetClass="entr" presetSubtype="4"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ppt_x"/>
                                          </p:val>
                                        </p:tav>
                                        <p:tav tm="100000">
                                          <p:val>
                                            <p:strVal val="#ppt_x"/>
                                          </p:val>
                                        </p:tav>
                                      </p:tavLst>
                                    </p:anim>
                                    <p:anim calcmode="lin" valueType="num">
                                      <p:cBhvr additive="base">
                                        <p:cTn id="37" dur="500" fill="hold"/>
                                        <p:tgtEl>
                                          <p:spTgt spid="36"/>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ppt_x"/>
                                          </p:val>
                                        </p:tav>
                                        <p:tav tm="100000">
                                          <p:val>
                                            <p:strVal val="#ppt_x"/>
                                          </p:val>
                                        </p:tav>
                                      </p:tavLst>
                                    </p:anim>
                                    <p:anim calcmode="lin" valueType="num">
                                      <p:cBhvr additive="base">
                                        <p:cTn id="41"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32" grpId="0" build="p" autoUpdateAnimBg="0"/>
      <p:bldP spid="34" grpId="0" build="p" autoUpdateAnimBg="0"/>
      <p:bldP spid="35" grpId="0" build="p" autoUpdateAnimBg="0"/>
      <p:bldP spid="36" grpId="0" animBg="1"/>
      <p:bldP spid="3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54708" y="208318"/>
            <a:ext cx="4701118" cy="573042"/>
          </a:xfrm>
          <a:prstGeom prst="rect">
            <a:avLst/>
          </a:prstGeom>
          <a:noFill/>
          <a:ln>
            <a:noFill/>
          </a:ln>
        </p:spPr>
        <p:txBody>
          <a:bodyPr>
            <a:spAutoFit/>
          </a:bodyPr>
          <a:lstStyle/>
          <a:p>
            <a:pPr marL="0" marR="0" lvl="0" indent="0" algn="l" defTabSz="914400" rtl="0" eaLnBrk="1" fontAlgn="base" latinLnBrk="0" hangingPunct="1">
              <a:lnSpc>
                <a:spcPct val="130000"/>
              </a:lnSpc>
              <a:spcBef>
                <a:spcPts val="1200"/>
              </a:spcBef>
              <a:spcAft>
                <a:spcPct val="0"/>
              </a:spcAft>
              <a:buClrTx/>
              <a:buSzTx/>
              <a:buFontTx/>
              <a:buNone/>
              <a:defRPr/>
            </a:pPr>
            <a:r>
              <a:rPr kumimoji="0" lang="en-US" altLang="zh-CN" sz="2800" b="1" i="0" u="none" strike="noStrike" kern="1200" cap="none" spc="0" normalizeH="0" baseline="0" noProof="0" dirty="0" smtClean="0">
                <a:ln>
                  <a:noFill/>
                </a:ln>
                <a:solidFill>
                  <a:srgbClr val="FF0000"/>
                </a:solidFill>
                <a:effectLst/>
                <a:uLnTx/>
                <a:uFillTx/>
                <a:latin typeface="+mj-ea"/>
                <a:ea typeface="+mj-ea"/>
                <a:cs typeface="+mn-cs"/>
                <a:sym typeface="+mn-ea"/>
              </a:rPr>
              <a:t>1.</a:t>
            </a:r>
            <a:r>
              <a:rPr kumimoji="0" lang="zh-CN" altLang="en-US" sz="2800" b="1" i="0" u="none" strike="noStrike" kern="1200" cap="none" spc="0" normalizeH="0" baseline="0" noProof="0" dirty="0" smtClean="0">
                <a:ln>
                  <a:noFill/>
                </a:ln>
                <a:solidFill>
                  <a:srgbClr val="FF0000"/>
                </a:solidFill>
                <a:effectLst/>
                <a:uLnTx/>
                <a:uFillTx/>
                <a:latin typeface="+mj-ea"/>
                <a:ea typeface="+mj-ea"/>
                <a:cs typeface="+mn-cs"/>
                <a:sym typeface="+mn-ea"/>
              </a:rPr>
              <a:t>多种表达方式综合运用。</a:t>
            </a:r>
            <a:endParaRPr kumimoji="0" lang="zh-CN" altLang="en-US" sz="2800" b="1" i="0" u="none" strike="noStrike" kern="1200" cap="none" spc="0" normalizeH="0" baseline="0" noProof="0" dirty="0">
              <a:ln>
                <a:noFill/>
              </a:ln>
              <a:solidFill>
                <a:schemeClr val="tx1"/>
              </a:solidFill>
              <a:effectLst/>
              <a:uLnTx/>
              <a:uFillTx/>
              <a:latin typeface="+mj-ea"/>
              <a:ea typeface="+mj-ea"/>
              <a:cs typeface="+mn-cs"/>
              <a:sym typeface="+mn-ea"/>
            </a:endParaRPr>
          </a:p>
        </p:txBody>
      </p:sp>
      <p:sp>
        <p:nvSpPr>
          <p:cNvPr id="4" name="矩形 3"/>
          <p:cNvSpPr/>
          <p:nvPr/>
        </p:nvSpPr>
        <p:spPr>
          <a:xfrm>
            <a:off x="552808" y="2976397"/>
            <a:ext cx="11307234" cy="1532727"/>
          </a:xfrm>
          <a:prstGeom prst="rect">
            <a:avLst/>
          </a:prstGeom>
          <a:noFill/>
          <a:ln w="9525">
            <a:noFill/>
          </a:ln>
        </p:spPr>
        <p:txBody>
          <a:bodyPr anchor="t">
            <a:spAutoFit/>
          </a:bodyPr>
          <a:lstStyle/>
          <a:p>
            <a:pPr lvl="0">
              <a:lnSpc>
                <a:spcPct val="130000"/>
              </a:lnSpc>
              <a:spcBef>
                <a:spcPts val="1200"/>
              </a:spcBef>
            </a:pPr>
            <a:r>
              <a:rPr lang="zh-CN" altLang="en-US" sz="2400" b="1" dirty="0">
                <a:solidFill>
                  <a:srgbClr val="FF0000"/>
                </a:solidFill>
                <a:latin typeface="+mj-ea"/>
                <a:sym typeface="+mn-ea"/>
              </a:rPr>
              <a:t>景物描写细腻逼真</a:t>
            </a:r>
            <a:r>
              <a:rPr lang="zh-CN" altLang="en-US" sz="2400" b="1" dirty="0" smtClean="0">
                <a:solidFill>
                  <a:srgbClr val="FF0000"/>
                </a:solidFill>
                <a:latin typeface="+mj-ea"/>
                <a:sym typeface="+mn-ea"/>
              </a:rPr>
              <a:t>。</a:t>
            </a:r>
            <a:r>
              <a:rPr lang="zh-CN" altLang="en-US" sz="2400" b="1" dirty="0" smtClean="0">
                <a:solidFill>
                  <a:srgbClr val="000000"/>
                </a:solidFill>
                <a:latin typeface="楷体" panose="02010609060101010101" pitchFamily="49" charset="-122"/>
                <a:ea typeface="楷体" panose="02010609060101010101" pitchFamily="49" charset="-122"/>
              </a:rPr>
              <a:t>景物</a:t>
            </a:r>
            <a:r>
              <a:rPr lang="zh-CN" altLang="en-US" sz="2400" b="1" dirty="0">
                <a:solidFill>
                  <a:srgbClr val="000000"/>
                </a:solidFill>
                <a:latin typeface="楷体" panose="02010609060101010101" pitchFamily="49" charset="-122"/>
                <a:ea typeface="楷体" panose="02010609060101010101" pitchFamily="49" charset="-122"/>
              </a:rPr>
              <a:t>描写是这篇文章具有永久魅力的原因之一，作者采用写意的笔法，从色彩、气味和声响等角度描绘了月夜行船、船头看戏、午夜归航等几个充满诗情画意的画面，情景交融，充满了水乡特色。</a:t>
            </a:r>
          </a:p>
        </p:txBody>
      </p:sp>
      <p:sp>
        <p:nvSpPr>
          <p:cNvPr id="5" name="矩形 4"/>
          <p:cNvSpPr/>
          <p:nvPr/>
        </p:nvSpPr>
        <p:spPr>
          <a:xfrm>
            <a:off x="467786" y="4509124"/>
            <a:ext cx="11279717" cy="1944763"/>
          </a:xfrm>
          <a:prstGeom prst="rect">
            <a:avLst/>
          </a:prstGeom>
          <a:noFill/>
          <a:ln w="9525">
            <a:noFill/>
          </a:ln>
        </p:spPr>
        <p:txBody>
          <a:bodyPr anchor="t">
            <a:spAutoFit/>
          </a:bodyPr>
          <a:lstStyle/>
          <a:p>
            <a:pPr>
              <a:lnSpc>
                <a:spcPct val="130000"/>
              </a:lnSpc>
              <a:spcBef>
                <a:spcPts val="1200"/>
              </a:spcBef>
              <a:buFont typeface="Arial" panose="020B0604020202020204" pitchFamily="34" charset="0"/>
              <a:buNone/>
            </a:pPr>
            <a:r>
              <a:rPr lang="zh-CN" altLang="en-US" sz="2400" b="1" dirty="0">
                <a:solidFill>
                  <a:srgbClr val="FF0000"/>
                </a:solidFill>
                <a:latin typeface="+mj-ea"/>
                <a:sym typeface="+mn-ea"/>
              </a:rPr>
              <a:t>叙事详略</a:t>
            </a:r>
            <a:r>
              <a:rPr lang="zh-CN" altLang="en-US" sz="2400" b="1" dirty="0" smtClean="0">
                <a:solidFill>
                  <a:srgbClr val="FF0000"/>
                </a:solidFill>
                <a:latin typeface="+mj-ea"/>
                <a:sym typeface="+mn-ea"/>
              </a:rPr>
              <a:t>得当。</a:t>
            </a:r>
            <a:r>
              <a:rPr lang="zh-CN" altLang="en-US" sz="2400" b="1" dirty="0" smtClean="0">
                <a:solidFill>
                  <a:srgbClr val="000000"/>
                </a:solidFill>
                <a:latin typeface="楷体" panose="02010609060101010101" pitchFamily="49" charset="-122"/>
                <a:ea typeface="楷体" panose="02010609060101010101" pitchFamily="49" charset="-122"/>
              </a:rPr>
              <a:t>作者</a:t>
            </a:r>
            <a:r>
              <a:rPr lang="zh-CN" altLang="en-US" sz="2400" b="1" dirty="0">
                <a:solidFill>
                  <a:srgbClr val="000000"/>
                </a:solidFill>
                <a:latin typeface="楷体" panose="02010609060101010101" pitchFamily="49" charset="-122"/>
                <a:ea typeface="楷体" panose="02010609060101010101" pitchFamily="49" charset="-122"/>
              </a:rPr>
              <a:t>浓墨重彩地铺写看社戏的经过，包括看戏前的曲折、看戏途中的所见所闻、看戏的枯燥过程和归航偷豆，令人读来身临其境，深受感染。而对得以看戏的机缘、看戏后的余波，作者则简略带过，用笔非常高明，极为有效地突出了文章的重点。</a:t>
            </a:r>
          </a:p>
        </p:txBody>
      </p:sp>
      <p:sp>
        <p:nvSpPr>
          <p:cNvPr id="7" name="矩形 6"/>
          <p:cNvSpPr/>
          <p:nvPr/>
        </p:nvSpPr>
        <p:spPr>
          <a:xfrm>
            <a:off x="713320" y="987233"/>
            <a:ext cx="11379200" cy="2074029"/>
          </a:xfrm>
          <a:prstGeom prst="rect">
            <a:avLst/>
          </a:prstGeom>
          <a:noFill/>
          <a:ln w="9525">
            <a:noFill/>
          </a:ln>
        </p:spPr>
        <p:txBody>
          <a:bodyPr anchor="t">
            <a:spAutoFit/>
          </a:bodyPr>
          <a:lstStyle/>
          <a:p>
            <a:pPr lvl="0">
              <a:lnSpc>
                <a:spcPct val="110000"/>
              </a:lnSpc>
              <a:spcBef>
                <a:spcPts val="600"/>
              </a:spcBef>
            </a:pPr>
            <a:r>
              <a:rPr lang="zh-CN" altLang="en-US" sz="2400" b="1" dirty="0">
                <a:solidFill>
                  <a:srgbClr val="FF0000"/>
                </a:solidFill>
                <a:latin typeface="+mj-ea"/>
                <a:sym typeface="+mn-ea"/>
              </a:rPr>
              <a:t>人物形象生动传神</a:t>
            </a:r>
            <a:r>
              <a:rPr lang="zh-CN" altLang="en-US" sz="2400" b="1" dirty="0" smtClean="0">
                <a:solidFill>
                  <a:srgbClr val="FF0000"/>
                </a:solidFill>
                <a:latin typeface="+mj-ea"/>
                <a:sym typeface="+mn-ea"/>
              </a:rPr>
              <a:t>。</a:t>
            </a:r>
            <a:r>
              <a:rPr lang="zh-CN" altLang="en-US" sz="2400" b="1" dirty="0" smtClean="0">
                <a:solidFill>
                  <a:srgbClr val="000000"/>
                </a:solidFill>
                <a:latin typeface="楷体" panose="02010609060101010101" pitchFamily="49" charset="-122"/>
                <a:ea typeface="楷体" panose="02010609060101010101" pitchFamily="49" charset="-122"/>
              </a:rPr>
              <a:t>课文</a:t>
            </a:r>
            <a:r>
              <a:rPr lang="zh-CN" altLang="en-US" sz="2400" b="1" dirty="0">
                <a:solidFill>
                  <a:srgbClr val="000000"/>
                </a:solidFill>
                <a:latin typeface="楷体" panose="02010609060101010101" pitchFamily="49" charset="-122"/>
                <a:ea typeface="楷体" panose="02010609060101010101" pitchFamily="49" charset="-122"/>
              </a:rPr>
              <a:t>成功地刻画了众多栩栩如生的人物形象。文中的双喜聪明，能干，善解人意，富有同情心，而且反应灵敏，考虑周到，办事果断，充满自信，又有组织才能和号召力，是孩子们的领袖。六一公公虽然着墨很少，但几笔勾勒极其准确，写出他的宽厚、淳朴、好客、热诚。“我”之所以认为这一夜的戏好、豆好，原因就在于这片乐土上的人好。</a:t>
            </a:r>
          </a:p>
        </p:txBody>
      </p:sp>
      <p:grpSp>
        <p:nvGrpSpPr>
          <p:cNvPr id="8" name="组合 3"/>
          <p:cNvGrpSpPr/>
          <p:nvPr/>
        </p:nvGrpSpPr>
        <p:grpSpPr>
          <a:xfrm>
            <a:off x="5404559" y="185502"/>
            <a:ext cx="2749550" cy="544513"/>
            <a:chOff x="1438698" y="982657"/>
            <a:chExt cx="2498303" cy="616461"/>
          </a:xfrm>
        </p:grpSpPr>
        <p:pic>
          <p:nvPicPr>
            <p:cNvPr id="9" name="图片 1"/>
            <p:cNvPicPr>
              <a:picLocks noChangeAspect="1"/>
            </p:cNvPicPr>
            <p:nvPr/>
          </p:nvPicPr>
          <p:blipFill>
            <a:blip r:embed="rId2">
              <a:clrChange>
                <a:clrFrom>
                  <a:srgbClr val="FFFEFD"/>
                </a:clrFrom>
                <a:clrTo>
                  <a:srgbClr val="FFFEFD">
                    <a:alpha val="0"/>
                  </a:srgbClr>
                </a:clrTo>
              </a:clrChange>
            </a:blip>
            <a:stretch>
              <a:fillRect/>
            </a:stretch>
          </p:blipFill>
          <p:spPr>
            <a:xfrm>
              <a:off x="1527259" y="991683"/>
              <a:ext cx="2409742" cy="607435"/>
            </a:xfrm>
            <a:prstGeom prst="rect">
              <a:avLst/>
            </a:prstGeom>
            <a:noFill/>
            <a:ln w="9525">
              <a:noFill/>
            </a:ln>
          </p:spPr>
        </p:pic>
        <p:sp>
          <p:nvSpPr>
            <p:cNvPr id="10" name="文本框 2"/>
            <p:cNvSpPr txBox="1"/>
            <p:nvPr/>
          </p:nvSpPr>
          <p:spPr>
            <a:xfrm>
              <a:off x="1438698" y="982657"/>
              <a:ext cx="2076875" cy="592354"/>
            </a:xfrm>
            <a:prstGeom prst="rect">
              <a:avLst/>
            </a:prstGeom>
            <a:noFill/>
            <a:ln w="9525">
              <a:noFill/>
            </a:ln>
          </p:spPr>
          <p:txBody>
            <a:bodyPr anchor="t">
              <a:spAutoFit/>
            </a:bodyPr>
            <a:lstStyle/>
            <a:p>
              <a:pPr algn="ctr">
                <a:buFont typeface="Arial" panose="020B0604020202020204" pitchFamily="34" charset="0"/>
                <a:buNone/>
              </a:pPr>
              <a:r>
                <a:rPr lang="zh-CN" altLang="en-US" sz="2800" b="1" dirty="0">
                  <a:solidFill>
                    <a:srgbClr val="0070C0"/>
                  </a:solidFill>
                  <a:latin typeface="黑体" panose="02010609060101010101" pitchFamily="49" charset="-122"/>
                  <a:ea typeface="黑体" panose="02010609060101010101" pitchFamily="49" charset="-122"/>
                </a:rPr>
                <a:t>写作借鉴</a:t>
              </a:r>
            </a:p>
          </p:txBody>
        </p:sp>
      </p:grpSp>
    </p:spTree>
    <p:extLst>
      <p:ext uri="{BB962C8B-B14F-4D97-AF65-F5344CB8AC3E}">
        <p14:creationId xmlns:p14="http://schemas.microsoft.com/office/powerpoint/2010/main" val="39710427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1000"/>
                                        <p:tgtEl>
                                          <p:spTgt spid="7"/>
                                        </p:tgtEl>
                                      </p:cBhvr>
                                    </p:animEffect>
                                    <p:anim calcmode="lin" valueType="num">
                                      <p:cBhvr>
                                        <p:cTn id="27" dur="1000" fill="hold"/>
                                        <p:tgtEl>
                                          <p:spTgt spid="7"/>
                                        </p:tgtEl>
                                        <p:attrNameLst>
                                          <p:attrName>ppt_x</p:attrName>
                                        </p:attrNameLst>
                                      </p:cBhvr>
                                      <p:tavLst>
                                        <p:tav tm="0">
                                          <p:val>
                                            <p:strVal val="#ppt_x"/>
                                          </p:val>
                                        </p:tav>
                                        <p:tav tm="100000">
                                          <p:val>
                                            <p:strVal val="#ppt_x"/>
                                          </p:val>
                                        </p:tav>
                                      </p:tavLst>
                                    </p:anim>
                                    <p:anim calcmode="lin" valueType="num">
                                      <p:cBhvr>
                                        <p:cTn id="2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74043" y="1552349"/>
            <a:ext cx="9279467" cy="3539430"/>
          </a:xfrm>
          <a:prstGeom prst="rect">
            <a:avLst/>
          </a:prstGeom>
        </p:spPr>
        <p:txBody>
          <a:bodyPr wrap="square">
            <a:spAutoFit/>
          </a:bodyPr>
          <a:lstStyle/>
          <a:p>
            <a:r>
              <a:rPr lang="en-US" altLang="zh-CN" dirty="0"/>
              <a:t> </a:t>
            </a:r>
            <a:r>
              <a:rPr lang="en-US" altLang="zh-CN" dirty="0" smtClean="0"/>
              <a:t>   </a:t>
            </a:r>
            <a:r>
              <a:rPr lang="zh-CN" altLang="zh-CN" sz="2800" dirty="0" smtClean="0"/>
              <a:t>总结</a:t>
            </a:r>
            <a:r>
              <a:rPr lang="zh-CN" altLang="zh-CN" sz="2800" dirty="0"/>
              <a:t>：叙述、描写、议论、抒情等多种表达方式，往往是综合运用，穿插使用的。描写可以使文章更生动饱满，议论可以起到画龙点睛的作用，使文章的中心更加突出。抒情分为直接抒情和间接抒情两种，间接抒情是一种寓情于事、寓情于景、寓情于理的表达方式，这种把强烈的感情渗透在叙述、描写、议论之中，使感情同记人、叙事、写景、状物、议论融合在一起而自然流露出来</a:t>
            </a:r>
            <a:r>
              <a:rPr lang="zh-CN" altLang="zh-CN" sz="2800" dirty="0" smtClean="0"/>
              <a:t>。</a:t>
            </a:r>
            <a:endParaRPr lang="en-US" altLang="zh-CN" sz="2800" dirty="0" smtClean="0"/>
          </a:p>
          <a:p>
            <a:r>
              <a:rPr lang="en-US" altLang="zh-CN" sz="2800" dirty="0"/>
              <a:t> </a:t>
            </a:r>
            <a:r>
              <a:rPr lang="en-US" altLang="zh-CN" sz="2800" dirty="0" smtClean="0"/>
              <a:t>    </a:t>
            </a:r>
            <a:r>
              <a:rPr lang="zh-CN" altLang="zh-CN" sz="2800" dirty="0" smtClean="0"/>
              <a:t>我们</a:t>
            </a:r>
            <a:r>
              <a:rPr lang="zh-CN" altLang="zh-CN" sz="2800" dirty="0"/>
              <a:t>写作文也要注意灵活运用多种表达方式。</a:t>
            </a:r>
          </a:p>
        </p:txBody>
      </p:sp>
    </p:spTree>
    <p:extLst>
      <p:ext uri="{BB962C8B-B14F-4D97-AF65-F5344CB8AC3E}">
        <p14:creationId xmlns:p14="http://schemas.microsoft.com/office/powerpoint/2010/main" val="33928647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p14="http://schemas.microsoft.com/office/powerpoint/2010/main" xmlns:p15="http://schemas.microsoft.com/office/powerpoint/2012/main" xmlns:a16="http://schemas.microsoft.com/office/drawing/2014/main" id="{E4047A0C-BE95-49B5-AC30-E2FA3F8FEB56}"/>
              </a:ext>
            </a:extLst>
          </p:cNvPr>
          <p:cNvPicPr>
            <a:picLocks noChangeAspect="1"/>
          </p:cNvPicPr>
          <p:nvPr/>
        </p:nvPicPr>
        <p:blipFill>
          <a:blip r:embed="rId4"/>
          <a:stretch>
            <a:fillRect/>
          </a:stretch>
        </p:blipFill>
        <p:spPr>
          <a:xfrm>
            <a:off x="2368" y="2688"/>
            <a:ext cx="12189632" cy="6855862"/>
          </a:xfrm>
          <a:prstGeom prst="rect">
            <a:avLst/>
          </a:prstGeom>
        </p:spPr>
      </p:pic>
      <p:pic>
        <p:nvPicPr>
          <p:cNvPr id="6" name="图片 5">
            <a:extLst>
              <a:ext uri="{FF2B5EF4-FFF2-40B4-BE49-F238E27FC236}">
                <a16:creationId xmlns="" xmlns:p14="http://schemas.microsoft.com/office/powerpoint/2010/main" xmlns:p15="http://schemas.microsoft.com/office/powerpoint/2012/main" xmlns:a16="http://schemas.microsoft.com/office/drawing/2014/main" id="{6D2B025D-5FE0-40C9-B812-5CA4349289A7}"/>
              </a:ext>
            </a:extLst>
          </p:cNvPr>
          <p:cNvPicPr>
            <a:picLocks noChangeAspect="1"/>
          </p:cNvPicPr>
          <p:nvPr/>
        </p:nvPicPr>
        <p:blipFill>
          <a:blip r:embed="rId5">
            <a:extLst>
              <a:ext uri="{28A0092B-C50C-407E-A947-70E740481C1C}">
                <a14:useLocalDpi xmlns:a14="http://schemas.microsoft.com/office/drawing/2010/main" val="0"/>
              </a:ext>
            </a:extLst>
          </a:blip>
          <a:srcRect b="34998"/>
          <a:stretch>
            <a:fillRect/>
          </a:stretch>
        </p:blipFill>
        <p:spPr>
          <a:xfrm>
            <a:off x="-88430" y="107196"/>
            <a:ext cx="12192000" cy="4457297"/>
          </a:xfrm>
          <a:prstGeom prst="rect">
            <a:avLst/>
          </a:prstGeom>
        </p:spPr>
      </p:pic>
      <p:pic>
        <p:nvPicPr>
          <p:cNvPr id="8" name="图片 7">
            <a:extLst>
              <a:ext uri="{FF2B5EF4-FFF2-40B4-BE49-F238E27FC236}">
                <a16:creationId xmlns="" xmlns:p14="http://schemas.microsoft.com/office/powerpoint/2010/main" xmlns:p15="http://schemas.microsoft.com/office/powerpoint/2012/main" xmlns:a16="http://schemas.microsoft.com/office/drawing/2014/main" id="{DA23CB2F-8FC0-4C5C-B9FC-E4C305FF9570}"/>
              </a:ext>
            </a:extLst>
          </p:cNvPr>
          <p:cNvPicPr>
            <a:picLocks noChangeAspect="1"/>
          </p:cNvPicPr>
          <p:nvPr/>
        </p:nvPicPr>
        <p:blipFill>
          <a:blip r:embed="rId6">
            <a:extLst>
              <a:ext uri="{28A0092B-C50C-407E-A947-70E740481C1C}">
                <a14:useLocalDpi xmlns:a14="http://schemas.microsoft.com/office/drawing/2010/main" val="0"/>
              </a:ext>
            </a:extLst>
          </a:blip>
          <a:srcRect l="69896" b="67794"/>
          <a:stretch>
            <a:fillRect/>
          </a:stretch>
        </p:blipFill>
        <p:spPr>
          <a:xfrm>
            <a:off x="8521700" y="403"/>
            <a:ext cx="3670300" cy="2208443"/>
          </a:xfrm>
          <a:prstGeom prst="rect">
            <a:avLst/>
          </a:prstGeom>
        </p:spPr>
      </p:pic>
      <p:pic>
        <p:nvPicPr>
          <p:cNvPr id="10" name="图片 9">
            <a:extLst>
              <a:ext uri="{FF2B5EF4-FFF2-40B4-BE49-F238E27FC236}">
                <a16:creationId xmlns="" xmlns:p14="http://schemas.microsoft.com/office/powerpoint/2010/main" xmlns:p15="http://schemas.microsoft.com/office/powerpoint/2012/main" xmlns:a16="http://schemas.microsoft.com/office/drawing/2014/main" id="{C8957478-FF0C-49E0-A44F-8B686F0971EF}"/>
              </a:ext>
            </a:extLst>
          </p:cNvPr>
          <p:cNvPicPr>
            <a:picLocks noChangeAspect="1"/>
          </p:cNvPicPr>
          <p:nvPr/>
        </p:nvPicPr>
        <p:blipFill>
          <a:blip r:embed="rId7">
            <a:extLst>
              <a:ext uri="{28A0092B-C50C-407E-A947-70E740481C1C}">
                <a14:useLocalDpi xmlns:a14="http://schemas.microsoft.com/office/drawing/2010/main" val="0"/>
              </a:ext>
            </a:extLst>
          </a:blip>
          <a:srcRect t="66854"/>
          <a:stretch>
            <a:fillRect/>
          </a:stretch>
        </p:blipFill>
        <p:spPr>
          <a:xfrm>
            <a:off x="0" y="4584699"/>
            <a:ext cx="12192000" cy="2272898"/>
          </a:xfrm>
          <a:prstGeom prst="rect">
            <a:avLst/>
          </a:prstGeom>
        </p:spPr>
      </p:pic>
      <p:pic>
        <p:nvPicPr>
          <p:cNvPr id="12" name="图片 11">
            <a:extLst>
              <a:ext uri="{FF2B5EF4-FFF2-40B4-BE49-F238E27FC236}">
                <a16:creationId xmlns="" xmlns:p14="http://schemas.microsoft.com/office/powerpoint/2010/main" xmlns:p15="http://schemas.microsoft.com/office/powerpoint/2012/main" xmlns:a16="http://schemas.microsoft.com/office/drawing/2014/main" id="{8CAF866D-EF2B-4210-AAC5-4AC907526FB1}"/>
              </a:ext>
            </a:extLst>
          </p:cNvPr>
          <p:cNvPicPr>
            <a:picLocks noChangeAspect="1"/>
          </p:cNvPicPr>
          <p:nvPr/>
        </p:nvPicPr>
        <p:blipFill>
          <a:blip r:embed="rId8">
            <a:extLst>
              <a:ext uri="{28A0092B-C50C-407E-A947-70E740481C1C}">
                <a14:useLocalDpi xmlns:a14="http://schemas.microsoft.com/office/drawing/2010/main" val="0"/>
              </a:ext>
            </a:extLst>
          </a:blip>
          <a:srcRect t="60703"/>
          <a:stretch>
            <a:fillRect/>
          </a:stretch>
        </p:blipFill>
        <p:spPr>
          <a:xfrm>
            <a:off x="0" y="4162911"/>
            <a:ext cx="12192000" cy="2694685"/>
          </a:xfrm>
          <a:prstGeom prst="rect">
            <a:avLst/>
          </a:prstGeom>
        </p:spPr>
      </p:pic>
      <p:pic>
        <p:nvPicPr>
          <p:cNvPr id="14" name="图片 13">
            <a:extLst>
              <a:ext uri="{FF2B5EF4-FFF2-40B4-BE49-F238E27FC236}">
                <a16:creationId xmlns="" xmlns:p14="http://schemas.microsoft.com/office/powerpoint/2010/main" xmlns:p15="http://schemas.microsoft.com/office/powerpoint/2012/main" xmlns:a16="http://schemas.microsoft.com/office/drawing/2014/main" id="{5937F3BA-8916-4C8F-9852-C7B0334632C0}"/>
              </a:ext>
            </a:extLst>
          </p:cNvPr>
          <p:cNvPicPr>
            <a:picLocks noChangeAspect="1"/>
          </p:cNvPicPr>
          <p:nvPr/>
        </p:nvPicPr>
        <p:blipFill>
          <a:blip r:embed="rId9">
            <a:extLst>
              <a:ext uri="{28A0092B-C50C-407E-A947-70E740481C1C}">
                <a14:useLocalDpi xmlns:a14="http://schemas.microsoft.com/office/drawing/2010/main" val="0"/>
              </a:ext>
            </a:extLst>
          </a:blip>
          <a:srcRect t="58705" r="69896"/>
          <a:stretch>
            <a:fillRect/>
          </a:stretch>
        </p:blipFill>
        <p:spPr>
          <a:xfrm>
            <a:off x="0" y="4025899"/>
            <a:ext cx="3670300" cy="2831697"/>
          </a:xfrm>
          <a:prstGeom prst="rect">
            <a:avLst/>
          </a:prstGeom>
        </p:spPr>
      </p:pic>
      <p:pic>
        <p:nvPicPr>
          <p:cNvPr id="16" name="图片 15">
            <a:extLst>
              <a:ext uri="{FF2B5EF4-FFF2-40B4-BE49-F238E27FC236}">
                <a16:creationId xmlns="" xmlns:p14="http://schemas.microsoft.com/office/powerpoint/2010/main" xmlns:p15="http://schemas.microsoft.com/office/powerpoint/2012/main" xmlns:a16="http://schemas.microsoft.com/office/drawing/2014/main" id="{09A9C26C-7D60-49E3-8B3F-0A3D25A0A71F}"/>
              </a:ext>
            </a:extLst>
          </p:cNvPr>
          <p:cNvPicPr>
            <a:picLocks noChangeAspect="1"/>
          </p:cNvPicPr>
          <p:nvPr/>
        </p:nvPicPr>
        <p:blipFill>
          <a:blip r:embed="rId10">
            <a:extLst>
              <a:ext uri="{28A0092B-C50C-407E-A947-70E740481C1C}">
                <a14:useLocalDpi xmlns:a14="http://schemas.microsoft.com/office/drawing/2010/main" val="0"/>
              </a:ext>
            </a:extLst>
          </a:blip>
          <a:srcRect r="86146" b="75559"/>
          <a:stretch>
            <a:fillRect/>
          </a:stretch>
        </p:blipFill>
        <p:spPr>
          <a:xfrm>
            <a:off x="0" y="403"/>
            <a:ext cx="1689100" cy="1675997"/>
          </a:xfrm>
          <a:prstGeom prst="rect">
            <a:avLst/>
          </a:prstGeom>
        </p:spPr>
      </p:pic>
      <p:pic>
        <p:nvPicPr>
          <p:cNvPr id="20" name="图片 19">
            <a:extLst>
              <a:ext uri="{FF2B5EF4-FFF2-40B4-BE49-F238E27FC236}">
                <a16:creationId xmlns="" xmlns:p14="http://schemas.microsoft.com/office/powerpoint/2010/main" xmlns:p15="http://schemas.microsoft.com/office/powerpoint/2012/main" xmlns:a16="http://schemas.microsoft.com/office/drawing/2014/main" id="{F98B1B5D-BB76-4D59-8805-F17CC8C10C00}"/>
              </a:ext>
            </a:extLst>
          </p:cNvPr>
          <p:cNvPicPr>
            <a:picLocks noChangeAspect="1"/>
          </p:cNvPicPr>
          <p:nvPr/>
        </p:nvPicPr>
        <p:blipFill>
          <a:blip r:embed="rId11">
            <a:extLst>
              <a:ext uri="{28A0092B-C50C-407E-A947-70E740481C1C}">
                <a14:useLocalDpi xmlns:a14="http://schemas.microsoft.com/office/drawing/2010/main" val="0"/>
              </a:ext>
            </a:extLst>
          </a:blip>
          <a:srcRect t="43148" r="93333" b="34998"/>
          <a:stretch>
            <a:fillRect/>
          </a:stretch>
        </p:blipFill>
        <p:spPr>
          <a:xfrm>
            <a:off x="0" y="2959099"/>
            <a:ext cx="812800" cy="1498601"/>
          </a:xfrm>
          <a:prstGeom prst="rect">
            <a:avLst/>
          </a:prstGeom>
        </p:spPr>
      </p:pic>
      <p:pic>
        <p:nvPicPr>
          <p:cNvPr id="22" name="图片 21">
            <a:extLst>
              <a:ext uri="{FF2B5EF4-FFF2-40B4-BE49-F238E27FC236}">
                <a16:creationId xmlns="" xmlns:p14="http://schemas.microsoft.com/office/powerpoint/2010/main" xmlns:p15="http://schemas.microsoft.com/office/powerpoint/2012/main" xmlns:a16="http://schemas.microsoft.com/office/drawing/2014/main" id="{460D3408-D13D-471C-A527-8D7CB6188DD0}"/>
              </a:ext>
            </a:extLst>
          </p:cNvPr>
          <p:cNvPicPr>
            <a:picLocks noChangeAspect="1"/>
          </p:cNvPicPr>
          <p:nvPr/>
        </p:nvPicPr>
        <p:blipFill>
          <a:blip r:embed="rId12">
            <a:extLst>
              <a:ext uri="{28A0092B-C50C-407E-A947-70E740481C1C}">
                <a14:useLocalDpi xmlns:a14="http://schemas.microsoft.com/office/drawing/2010/main" val="0"/>
              </a:ext>
            </a:extLst>
          </a:blip>
          <a:srcRect l="95625" t="32220" b="51297"/>
          <a:stretch>
            <a:fillRect/>
          </a:stretch>
        </p:blipFill>
        <p:spPr>
          <a:xfrm>
            <a:off x="11658600" y="2209799"/>
            <a:ext cx="533400" cy="1130301"/>
          </a:xfrm>
          <a:prstGeom prst="rect">
            <a:avLst/>
          </a:prstGeom>
        </p:spPr>
      </p:pic>
      <p:sp>
        <p:nvSpPr>
          <p:cNvPr id="2" name="文本框 1">
            <a:extLst>
              <a:ext uri="{FF2B5EF4-FFF2-40B4-BE49-F238E27FC236}">
                <a16:creationId xmlns="" xmlns:p14="http://schemas.microsoft.com/office/powerpoint/2010/main" xmlns:p15="http://schemas.microsoft.com/office/powerpoint/2012/main" xmlns:a16="http://schemas.microsoft.com/office/drawing/2014/main" id="{980809E5-7C8E-410A-9291-B0B687CBFF1D}"/>
              </a:ext>
            </a:extLst>
          </p:cNvPr>
          <p:cNvSpPr txBox="1"/>
          <p:nvPr/>
        </p:nvSpPr>
        <p:spPr>
          <a:xfrm>
            <a:off x="3528492" y="786130"/>
            <a:ext cx="4699609" cy="2800767"/>
          </a:xfrm>
          <a:prstGeom prst="rect">
            <a:avLst/>
          </a:prstGeom>
          <a:noFill/>
        </p:spPr>
        <p:txBody>
          <a:bodyPr wrap="square" rtlCol="0">
            <a:spAutoFit/>
          </a:bodyPr>
          <a:lstStyle/>
          <a:p>
            <a:r>
              <a:rPr lang="zh-CN" altLang="en-US" sz="8800" b="1" dirty="0">
                <a:ln w="3175">
                  <a:solidFill>
                    <a:srgbClr val="FF9AAC"/>
                  </a:solidFill>
                  <a:prstDash val="solid"/>
                </a:ln>
                <a:solidFill>
                  <a:schemeClr val="bg1"/>
                </a:solidFill>
                <a:effectLst>
                  <a:outerShdw blurRad="50800" dist="38100" dir="16200000" rotWithShape="0">
                    <a:prstClr val="black">
                      <a:alpha val="40000"/>
                    </a:prstClr>
                  </a:outerShdw>
                </a:effectLst>
                <a:latin typeface="字体视界-春暖花开" panose="02010601030101010101" pitchFamily="2" charset="-122"/>
                <a:ea typeface="字体视界-春暖花开" panose="02010601030101010101" pitchFamily="2" charset="-122"/>
              </a:rPr>
              <a:t>    </a:t>
            </a:r>
            <a:r>
              <a:rPr lang="zh-CN" altLang="en-US" sz="8800" b="1" dirty="0">
                <a:ln w="3175">
                  <a:solidFill>
                    <a:schemeClr val="bg1"/>
                  </a:solidFill>
                  <a:prstDash val="solid"/>
                </a:ln>
                <a:solidFill>
                  <a:srgbClr val="FF9AAC"/>
                </a:solidFill>
                <a:effectLst>
                  <a:outerShdw blurRad="50800" dist="38100" dir="16200000" rotWithShape="0">
                    <a:prstClr val="black">
                      <a:alpha val="40000"/>
                    </a:prstClr>
                  </a:outerShdw>
                </a:effectLst>
                <a:latin typeface="字体视界-春暖花开" panose="02010601030101010101" pitchFamily="2" charset="-122"/>
                <a:ea typeface="字体视界-春暖花开" panose="02010601030101010101" pitchFamily="2" charset="-122"/>
              </a:rPr>
              <a:t>谢谢</a:t>
            </a:r>
            <a:endParaRPr lang="en-US" altLang="zh-CN" sz="8800" b="1" dirty="0">
              <a:ln w="3175">
                <a:solidFill>
                  <a:schemeClr val="bg1"/>
                </a:solidFill>
                <a:prstDash val="solid"/>
              </a:ln>
              <a:solidFill>
                <a:srgbClr val="FF9AAC"/>
              </a:solidFill>
              <a:effectLst>
                <a:outerShdw blurRad="50800" dist="38100" dir="16200000" rotWithShape="0">
                  <a:prstClr val="black">
                    <a:alpha val="40000"/>
                  </a:prstClr>
                </a:outerShdw>
              </a:effectLst>
              <a:latin typeface="字体视界-春暖花开" panose="02010601030101010101" pitchFamily="2" charset="-122"/>
              <a:ea typeface="字体视界-春暖花开" panose="02010601030101010101" pitchFamily="2" charset="-122"/>
            </a:endParaRPr>
          </a:p>
          <a:p>
            <a:r>
              <a:rPr lang="zh-CN" altLang="en-US" sz="8800" b="1" dirty="0" smtClean="0">
                <a:ln w="3175">
                  <a:solidFill>
                    <a:schemeClr val="bg1"/>
                  </a:solidFill>
                  <a:prstDash val="solid"/>
                </a:ln>
                <a:solidFill>
                  <a:srgbClr val="FF9AAC"/>
                </a:solidFill>
                <a:effectLst>
                  <a:outerShdw blurRad="50800" dist="38100" dir="16200000" rotWithShape="0">
                    <a:prstClr val="black">
                      <a:alpha val="40000"/>
                    </a:prstClr>
                  </a:outerShdw>
                </a:effectLst>
                <a:latin typeface="字体视界-春暖花开" panose="02010601030101010101" pitchFamily="2" charset="-122"/>
                <a:ea typeface="字体视界-春暖花开" panose="02010601030101010101" pitchFamily="2" charset="-122"/>
              </a:rPr>
              <a:t>观看</a:t>
            </a:r>
            <a:endParaRPr lang="zh-CN" altLang="en-US" sz="8800" b="1" dirty="0">
              <a:ln w="3175">
                <a:solidFill>
                  <a:schemeClr val="bg1"/>
                </a:solidFill>
                <a:prstDash val="solid"/>
              </a:ln>
              <a:solidFill>
                <a:srgbClr val="FF9AAC"/>
              </a:solidFill>
              <a:effectLst>
                <a:outerShdw blurRad="50800" dist="38100" dir="16200000" rotWithShape="0">
                  <a:prstClr val="black">
                    <a:alpha val="40000"/>
                  </a:prstClr>
                </a:outerShdw>
              </a:effectLst>
              <a:latin typeface="字体视界-春暖花开" panose="02010601030101010101" pitchFamily="2" charset="-122"/>
              <a:ea typeface="字体视界-春暖花开" panose="02010601030101010101" pitchFamily="2" charset="-122"/>
            </a:endParaRPr>
          </a:p>
        </p:txBody>
      </p:sp>
    </p:spTree>
    <p:extLst>
      <p:ext uri="{BB962C8B-B14F-4D97-AF65-F5344CB8AC3E}">
        <p14:creationId xmlns:p14="http://schemas.microsoft.com/office/powerpoint/2010/main" val="434342492"/>
      </p:ext>
    </p:extLst>
  </p:cSld>
  <p:clrMapOvr>
    <a:masterClrMapping/>
  </p:clrMapOvr>
  <mc:AlternateContent xmlns:mc="http://schemas.openxmlformats.org/markup-compatibility/2006" xmlns:p14="http://schemas.microsoft.com/office/powerpoint/2010/main">
    <mc:Choice Requires="p14">
      <p:transition spd="slow" p14:dur="2000" advTm="9000"/>
    </mc:Choice>
    <mc:Fallback xmlns="" xmlns:p15="http://schemas.microsoft.com/office/powerpoint/2012/main">
      <p:transition spd="slow" advTm="9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6" presetClass="emph" presetSubtype="0" fill="hold" nodeType="afterEffect">
                                  <p:childTnLst>
                                    <p:animScale>
                                      <p:cBhvr>
                                        <p:cTn id="7" dur="8900" fill="hold"/>
                                        <p:tgtEl>
                                          <p:spTgt spid="12"/>
                                        </p:tgtEl>
                                      </p:cBhvr>
                                      <p:by x="150000" y="150000"/>
                                    </p:animScale>
                                  </p:childTnLst>
                                </p:cTn>
                              </p:par>
                              <p:par>
                                <p:cTn id="8" presetID="2" presetClass="entr" presetSubtype="9" fill="hold" nodeType="withEffect">
                                  <p:childTnLst>
                                    <p:set>
                                      <p:cBhvr>
                                        <p:cTn id="9" dur="1" fill="hold">
                                          <p:stCondLst>
                                            <p:cond delay="0"/>
                                          </p:stCondLst>
                                        </p:cTn>
                                        <p:tgtEl>
                                          <p:spTgt spid="16"/>
                                        </p:tgtEl>
                                        <p:attrNameLst>
                                          <p:attrName>style.visibility</p:attrName>
                                        </p:attrNameLst>
                                      </p:cBhvr>
                                      <p:to>
                                        <p:strVal val="visible"/>
                                      </p:to>
                                    </p:set>
                                    <p:anim calcmode="lin" valueType="num">
                                      <p:cBhvr additive="base">
                                        <p:cTn id="10" dur="1700" fill="hold"/>
                                        <p:tgtEl>
                                          <p:spTgt spid="16"/>
                                        </p:tgtEl>
                                        <p:attrNameLst>
                                          <p:attrName>ppt_x</p:attrName>
                                        </p:attrNameLst>
                                      </p:cBhvr>
                                      <p:tavLst>
                                        <p:tav tm="0">
                                          <p:val>
                                            <p:strVal val="0-#ppt_w/2"/>
                                          </p:val>
                                        </p:tav>
                                        <p:tav tm="100000">
                                          <p:val>
                                            <p:strVal val="#ppt_x"/>
                                          </p:val>
                                        </p:tav>
                                      </p:tavLst>
                                    </p:anim>
                                    <p:anim calcmode="lin" valueType="num">
                                      <p:cBhvr additive="base">
                                        <p:cTn id="11" dur="1700" fill="hold"/>
                                        <p:tgtEl>
                                          <p:spTgt spid="16"/>
                                        </p:tgtEl>
                                        <p:attrNameLst>
                                          <p:attrName>ppt_y</p:attrName>
                                        </p:attrNameLst>
                                      </p:cBhvr>
                                      <p:tavLst>
                                        <p:tav tm="0">
                                          <p:val>
                                            <p:strVal val="0-#ppt_h/2"/>
                                          </p:val>
                                        </p:tav>
                                        <p:tav tm="100000">
                                          <p:val>
                                            <p:strVal val="#ppt_y"/>
                                          </p:val>
                                        </p:tav>
                                      </p:tavLst>
                                    </p:anim>
                                  </p:childTnLst>
                                </p:cTn>
                              </p:par>
                              <p:par>
                                <p:cTn id="12" presetID="2" presetClass="entr" presetSubtype="3" fill="hold" nodeType="withEffec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700" fill="hold"/>
                                        <p:tgtEl>
                                          <p:spTgt spid="8"/>
                                        </p:tgtEl>
                                        <p:attrNameLst>
                                          <p:attrName>ppt_x</p:attrName>
                                        </p:attrNameLst>
                                      </p:cBhvr>
                                      <p:tavLst>
                                        <p:tav tm="0">
                                          <p:val>
                                            <p:strVal val="1+#ppt_w/2"/>
                                          </p:val>
                                        </p:tav>
                                        <p:tav tm="100000">
                                          <p:val>
                                            <p:strVal val="#ppt_x"/>
                                          </p:val>
                                        </p:tav>
                                      </p:tavLst>
                                    </p:anim>
                                    <p:anim calcmode="lin" valueType="num">
                                      <p:cBhvr additive="base">
                                        <p:cTn id="15" dur="1700" fill="hold"/>
                                        <p:tgtEl>
                                          <p:spTgt spid="8"/>
                                        </p:tgtEl>
                                        <p:attrNameLst>
                                          <p:attrName>ppt_y</p:attrName>
                                        </p:attrNameLst>
                                      </p:cBhvr>
                                      <p:tavLst>
                                        <p:tav tm="0">
                                          <p:val>
                                            <p:strVal val="0-#ppt_h/2"/>
                                          </p:val>
                                        </p:tav>
                                        <p:tav tm="100000">
                                          <p:val>
                                            <p:strVal val="#ppt_y"/>
                                          </p:val>
                                        </p:tav>
                                      </p:tavLst>
                                    </p:anim>
                                  </p:childTnLst>
                                </p:cTn>
                              </p:par>
                              <p:par>
                                <p:cTn id="16" presetID="42" presetClass="entr" presetSubtype="0" fill="hold" nodeType="withEffect">
                                  <p:childTnLst>
                                    <p:set>
                                      <p:cBhvr>
                                        <p:cTn id="17" dur="1" fill="hold">
                                          <p:stCondLst>
                                            <p:cond delay="0"/>
                                          </p:stCondLst>
                                        </p:cTn>
                                        <p:tgtEl>
                                          <p:spTgt spid="14"/>
                                        </p:tgtEl>
                                        <p:attrNameLst>
                                          <p:attrName>style.visibility</p:attrName>
                                        </p:attrNameLst>
                                      </p:cBhvr>
                                      <p:to>
                                        <p:strVal val="visible"/>
                                      </p:to>
                                    </p:set>
                                    <p:animEffect transition="in" filter="fade">
                                      <p:cBhvr>
                                        <p:cTn id="18" dur="1900"/>
                                        <p:tgtEl>
                                          <p:spTgt spid="14"/>
                                        </p:tgtEl>
                                      </p:cBhvr>
                                    </p:animEffect>
                                    <p:anim calcmode="lin" valueType="num">
                                      <p:cBhvr>
                                        <p:cTn id="19" dur="1900" fill="hold"/>
                                        <p:tgtEl>
                                          <p:spTgt spid="14"/>
                                        </p:tgtEl>
                                        <p:attrNameLst>
                                          <p:attrName>ppt_x</p:attrName>
                                        </p:attrNameLst>
                                      </p:cBhvr>
                                      <p:tavLst>
                                        <p:tav tm="0">
                                          <p:val>
                                            <p:strVal val="#ppt_x"/>
                                          </p:val>
                                        </p:tav>
                                        <p:tav tm="100000">
                                          <p:val>
                                            <p:strVal val="#ppt_x"/>
                                          </p:val>
                                        </p:tav>
                                      </p:tavLst>
                                    </p:anim>
                                    <p:anim calcmode="lin" valueType="num">
                                      <p:cBhvr>
                                        <p:cTn id="20" dur="1900" fill="hold"/>
                                        <p:tgtEl>
                                          <p:spTgt spid="14"/>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childTnLst>
                                    <p:set>
                                      <p:cBhvr>
                                        <p:cTn id="22" dur="1" fill="hold">
                                          <p:stCondLst>
                                            <p:cond delay="0"/>
                                          </p:stCondLst>
                                        </p:cTn>
                                        <p:tgtEl>
                                          <p:spTgt spid="6"/>
                                        </p:tgtEl>
                                        <p:attrNameLst>
                                          <p:attrName>style.visibility</p:attrName>
                                        </p:attrNameLst>
                                      </p:cBhvr>
                                      <p:to>
                                        <p:strVal val="visible"/>
                                      </p:to>
                                    </p:set>
                                    <p:animEffect transition="in" filter="fade">
                                      <p:cBhvr>
                                        <p:cTn id="23" dur="9000"/>
                                        <p:tgtEl>
                                          <p:spTgt spid="6"/>
                                        </p:tgtEl>
                                      </p:cBhvr>
                                    </p:animEffect>
                                    <p:anim calcmode="lin" valueType="num">
                                      <p:cBhvr>
                                        <p:cTn id="24" dur="9000" fill="hold"/>
                                        <p:tgtEl>
                                          <p:spTgt spid="6"/>
                                        </p:tgtEl>
                                        <p:attrNameLst>
                                          <p:attrName>ppt_x</p:attrName>
                                        </p:attrNameLst>
                                      </p:cBhvr>
                                      <p:tavLst>
                                        <p:tav tm="0">
                                          <p:val>
                                            <p:strVal val="#ppt_x"/>
                                          </p:val>
                                        </p:tav>
                                        <p:tav tm="100000">
                                          <p:val>
                                            <p:strVal val="#ppt_x"/>
                                          </p:val>
                                        </p:tav>
                                      </p:tavLst>
                                    </p:anim>
                                    <p:anim calcmode="lin" valueType="num">
                                      <p:cBhvr>
                                        <p:cTn id="25" dur="9000" fill="hold"/>
                                        <p:tgtEl>
                                          <p:spTgt spid="6"/>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childTnLst>
                                    <p:set>
                                      <p:cBhvr>
                                        <p:cTn id="27" dur="1" fill="hold">
                                          <p:stCondLst>
                                            <p:cond delay="0"/>
                                          </p:stCondLst>
                                        </p:cTn>
                                        <p:tgtEl>
                                          <p:spTgt spid="20"/>
                                        </p:tgtEl>
                                        <p:attrNameLst>
                                          <p:attrName>style.visibility</p:attrName>
                                        </p:attrNameLst>
                                      </p:cBhvr>
                                      <p:to>
                                        <p:strVal val="visible"/>
                                      </p:to>
                                    </p:set>
                                    <p:animEffect transition="in" filter="fade">
                                      <p:cBhvr>
                                        <p:cTn id="28" dur="9100"/>
                                        <p:tgtEl>
                                          <p:spTgt spid="20"/>
                                        </p:tgtEl>
                                      </p:cBhvr>
                                    </p:animEffect>
                                    <p:anim calcmode="lin" valueType="num">
                                      <p:cBhvr>
                                        <p:cTn id="29" dur="9100" fill="hold"/>
                                        <p:tgtEl>
                                          <p:spTgt spid="20"/>
                                        </p:tgtEl>
                                        <p:attrNameLst>
                                          <p:attrName>ppt_x</p:attrName>
                                        </p:attrNameLst>
                                      </p:cBhvr>
                                      <p:tavLst>
                                        <p:tav tm="0">
                                          <p:val>
                                            <p:strVal val="#ppt_x"/>
                                          </p:val>
                                        </p:tav>
                                        <p:tav tm="100000">
                                          <p:val>
                                            <p:strVal val="#ppt_x"/>
                                          </p:val>
                                        </p:tav>
                                      </p:tavLst>
                                    </p:anim>
                                    <p:anim calcmode="lin" valueType="num">
                                      <p:cBhvr>
                                        <p:cTn id="30" dur="9100" fill="hold"/>
                                        <p:tgtEl>
                                          <p:spTgt spid="20"/>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childTnLst>
                                    <p:set>
                                      <p:cBhvr>
                                        <p:cTn id="32" dur="1" fill="hold">
                                          <p:stCondLst>
                                            <p:cond delay="0"/>
                                          </p:stCondLst>
                                        </p:cTn>
                                        <p:tgtEl>
                                          <p:spTgt spid="22"/>
                                        </p:tgtEl>
                                        <p:attrNameLst>
                                          <p:attrName>style.visibility</p:attrName>
                                        </p:attrNameLst>
                                      </p:cBhvr>
                                      <p:to>
                                        <p:strVal val="visible"/>
                                      </p:to>
                                    </p:set>
                                    <p:animEffect transition="in" filter="fade">
                                      <p:cBhvr>
                                        <p:cTn id="33" dur="9200"/>
                                        <p:tgtEl>
                                          <p:spTgt spid="22"/>
                                        </p:tgtEl>
                                      </p:cBhvr>
                                    </p:animEffect>
                                    <p:anim calcmode="lin" valueType="num">
                                      <p:cBhvr>
                                        <p:cTn id="34" dur="9200" fill="hold"/>
                                        <p:tgtEl>
                                          <p:spTgt spid="22"/>
                                        </p:tgtEl>
                                        <p:attrNameLst>
                                          <p:attrName>ppt_x</p:attrName>
                                        </p:attrNameLst>
                                      </p:cBhvr>
                                      <p:tavLst>
                                        <p:tav tm="0">
                                          <p:val>
                                            <p:strVal val="#ppt_x"/>
                                          </p:val>
                                        </p:tav>
                                        <p:tav tm="100000">
                                          <p:val>
                                            <p:strVal val="#ppt_x"/>
                                          </p:val>
                                        </p:tav>
                                      </p:tavLst>
                                    </p:anim>
                                    <p:anim calcmode="lin" valueType="num">
                                      <p:cBhvr>
                                        <p:cTn id="35" dur="9200" fill="hold"/>
                                        <p:tgtEl>
                                          <p:spTgt spid="22"/>
                                        </p:tgtEl>
                                        <p:attrNameLst>
                                          <p:attrName>ppt_y</p:attrName>
                                        </p:attrNameLst>
                                      </p:cBhvr>
                                      <p:tavLst>
                                        <p:tav tm="0">
                                          <p:val>
                                            <p:strVal val="#ppt_y-.1"/>
                                          </p:val>
                                        </p:tav>
                                        <p:tav tm="100000">
                                          <p:val>
                                            <p:strVal val="#ppt_y"/>
                                          </p:val>
                                        </p:tav>
                                      </p:tavLst>
                                    </p:anim>
                                  </p:childTnLst>
                                </p:cTn>
                              </p:par>
                              <p:par>
                                <p:cTn id="36" presetID="31" presetClass="entr" presetSubtype="0" fill="hold" grpId="0" nodeType="withEffect">
                                  <p:iterate type="lt">
                                    <p:tmPct val="28333"/>
                                  </p:iterate>
                                  <p:childTnLst>
                                    <p:set>
                                      <p:cBhvr>
                                        <p:cTn id="37" dur="1" fill="hold">
                                          <p:stCondLst>
                                            <p:cond delay="0"/>
                                          </p:stCondLst>
                                        </p:cTn>
                                        <p:tgtEl>
                                          <p:spTgt spid="2"/>
                                        </p:tgtEl>
                                        <p:attrNameLst>
                                          <p:attrName>style.visibility</p:attrName>
                                        </p:attrNameLst>
                                      </p:cBhvr>
                                      <p:to>
                                        <p:strVal val="visible"/>
                                      </p:to>
                                    </p:set>
                                    <p:anim calcmode="lin" valueType="num">
                                      <p:cBhvr>
                                        <p:cTn id="38" dur="800" fill="hold"/>
                                        <p:tgtEl>
                                          <p:spTgt spid="2"/>
                                        </p:tgtEl>
                                        <p:attrNameLst>
                                          <p:attrName>ppt_w</p:attrName>
                                        </p:attrNameLst>
                                      </p:cBhvr>
                                      <p:tavLst>
                                        <p:tav tm="0">
                                          <p:val>
                                            <p:fltVal val="0"/>
                                          </p:val>
                                        </p:tav>
                                        <p:tav tm="100000">
                                          <p:val>
                                            <p:strVal val="#ppt_w"/>
                                          </p:val>
                                        </p:tav>
                                      </p:tavLst>
                                    </p:anim>
                                    <p:anim calcmode="lin" valueType="num">
                                      <p:cBhvr>
                                        <p:cTn id="39" dur="800" fill="hold"/>
                                        <p:tgtEl>
                                          <p:spTgt spid="2"/>
                                        </p:tgtEl>
                                        <p:attrNameLst>
                                          <p:attrName>ppt_h</p:attrName>
                                        </p:attrNameLst>
                                      </p:cBhvr>
                                      <p:tavLst>
                                        <p:tav tm="0">
                                          <p:val>
                                            <p:fltVal val="0"/>
                                          </p:val>
                                        </p:tav>
                                        <p:tav tm="100000">
                                          <p:val>
                                            <p:strVal val="#ppt_h"/>
                                          </p:val>
                                        </p:tav>
                                      </p:tavLst>
                                    </p:anim>
                                    <p:anim calcmode="lin" valueType="num">
                                      <p:cBhvr>
                                        <p:cTn id="40" dur="800" fill="hold"/>
                                        <p:tgtEl>
                                          <p:spTgt spid="2"/>
                                        </p:tgtEl>
                                        <p:attrNameLst>
                                          <p:attrName>style.rotation</p:attrName>
                                        </p:attrNameLst>
                                      </p:cBhvr>
                                      <p:tavLst>
                                        <p:tav tm="0">
                                          <p:val>
                                            <p:fltVal val="90"/>
                                          </p:val>
                                        </p:tav>
                                        <p:tav tm="100000">
                                          <p:val>
                                            <p:fltVal val="0"/>
                                          </p:val>
                                        </p:tav>
                                      </p:tavLst>
                                    </p:anim>
                                    <p:animEffect transition="in" filter="fade">
                                      <p:cBhvr>
                                        <p:cTn id="41" dur="8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2"/>
          <p:cNvSpPr txBox="1">
            <a:spLocks noChangeArrowheads="1"/>
          </p:cNvSpPr>
          <p:nvPr/>
        </p:nvSpPr>
        <p:spPr bwMode="auto">
          <a:xfrm>
            <a:off x="1" y="0"/>
            <a:ext cx="8672567" cy="1446550"/>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400" b="1" dirty="0">
                <a:solidFill>
                  <a:srgbClr val="FF0000"/>
                </a:solidFill>
                <a:ea typeface="隶书" pitchFamily="49" charset="-122"/>
              </a:rPr>
              <a:t>圈出描写少年朋友们开船动作的动</a:t>
            </a:r>
          </a:p>
          <a:p>
            <a:r>
              <a:rPr lang="zh-CN" altLang="en-US" sz="4400" b="1" dirty="0">
                <a:solidFill>
                  <a:srgbClr val="FF0000"/>
                </a:solidFill>
                <a:ea typeface="隶书" pitchFamily="49" charset="-122"/>
              </a:rPr>
              <a:t>词，并体味其运用之妙。</a:t>
            </a:r>
          </a:p>
        </p:txBody>
      </p:sp>
      <p:sp>
        <p:nvSpPr>
          <p:cNvPr id="39939" name="Text Box 3"/>
          <p:cNvSpPr txBox="1">
            <a:spLocks noChangeArrowheads="1"/>
          </p:cNvSpPr>
          <p:nvPr/>
        </p:nvSpPr>
        <p:spPr bwMode="auto">
          <a:xfrm>
            <a:off x="0" y="1600201"/>
            <a:ext cx="172835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000" b="1">
                <a:solidFill>
                  <a:srgbClr val="800000"/>
                </a:solidFill>
                <a:ea typeface="隶书" pitchFamily="49" charset="-122"/>
              </a:rPr>
              <a:t>动词：</a:t>
            </a:r>
          </a:p>
        </p:txBody>
      </p:sp>
      <p:sp>
        <p:nvSpPr>
          <p:cNvPr id="39940" name="Text Box 4"/>
          <p:cNvSpPr txBox="1">
            <a:spLocks noChangeArrowheads="1"/>
          </p:cNvSpPr>
          <p:nvPr/>
        </p:nvSpPr>
        <p:spPr bwMode="auto">
          <a:xfrm>
            <a:off x="2336800" y="1600201"/>
            <a:ext cx="3786614"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4000" b="1">
                <a:solidFill>
                  <a:srgbClr val="006600"/>
                </a:solidFill>
                <a:ea typeface="隶书" pitchFamily="49" charset="-122"/>
              </a:rPr>
              <a:t>拨、点、磕、架</a:t>
            </a:r>
          </a:p>
        </p:txBody>
      </p:sp>
      <p:sp>
        <p:nvSpPr>
          <p:cNvPr id="39941" name="Text Box 5"/>
          <p:cNvSpPr txBox="1">
            <a:spLocks noChangeArrowheads="1"/>
          </p:cNvSpPr>
          <p:nvPr/>
        </p:nvSpPr>
        <p:spPr bwMode="auto">
          <a:xfrm>
            <a:off x="-122766" y="2454276"/>
            <a:ext cx="921919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dirty="0">
                <a:solidFill>
                  <a:srgbClr val="000099"/>
                </a:solidFill>
                <a:latin typeface="隶书" pitchFamily="49" charset="-122"/>
                <a:ea typeface="隶书" pitchFamily="49" charset="-122"/>
              </a:rPr>
              <a:t>（</a:t>
            </a:r>
            <a:r>
              <a:rPr lang="en-US" altLang="zh-CN" sz="3600" b="1" dirty="0">
                <a:solidFill>
                  <a:srgbClr val="000099"/>
                </a:solidFill>
                <a:latin typeface="隶书" pitchFamily="49" charset="-122"/>
                <a:ea typeface="隶书" pitchFamily="49" charset="-122"/>
              </a:rPr>
              <a:t>1</a:t>
            </a:r>
            <a:r>
              <a:rPr lang="zh-CN" altLang="en-US" sz="3600" b="1" dirty="0">
                <a:solidFill>
                  <a:srgbClr val="000099"/>
                </a:solidFill>
                <a:latin typeface="隶书" pitchFamily="49" charset="-122"/>
                <a:ea typeface="隶书" pitchFamily="49" charset="-122"/>
              </a:rPr>
              <a:t>）充分描绘出小伙伴架船技术的熟练，反</a:t>
            </a:r>
          </a:p>
          <a:p>
            <a:r>
              <a:rPr lang="zh-CN" altLang="en-US" sz="3600" b="1" dirty="0">
                <a:solidFill>
                  <a:srgbClr val="000099"/>
                </a:solidFill>
                <a:latin typeface="隶书" pitchFamily="49" charset="-122"/>
                <a:ea typeface="隶书" pitchFamily="49" charset="-122"/>
              </a:rPr>
              <a:t>     映出小伙伴们聪明、能干的特点。</a:t>
            </a:r>
          </a:p>
        </p:txBody>
      </p:sp>
      <p:sp>
        <p:nvSpPr>
          <p:cNvPr id="39943" name="Text Box 7"/>
          <p:cNvSpPr txBox="1">
            <a:spLocks noChangeArrowheads="1"/>
          </p:cNvSpPr>
          <p:nvPr/>
        </p:nvSpPr>
        <p:spPr bwMode="auto">
          <a:xfrm>
            <a:off x="0" y="3505200"/>
            <a:ext cx="875592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000099"/>
                </a:solidFill>
                <a:latin typeface="隶书" pitchFamily="49" charset="-122"/>
                <a:ea typeface="隶书" pitchFamily="49" charset="-122"/>
              </a:rPr>
              <a:t>（</a:t>
            </a:r>
            <a:r>
              <a:rPr lang="en-US" altLang="zh-CN" sz="3600" b="1">
                <a:solidFill>
                  <a:srgbClr val="000099"/>
                </a:solidFill>
                <a:latin typeface="隶书" pitchFamily="49" charset="-122"/>
                <a:ea typeface="隶书" pitchFamily="49" charset="-122"/>
              </a:rPr>
              <a:t>2</a:t>
            </a:r>
            <a:r>
              <a:rPr lang="zh-CN" altLang="en-US" sz="3600" b="1">
                <a:solidFill>
                  <a:srgbClr val="000099"/>
                </a:solidFill>
                <a:latin typeface="隶书" pitchFamily="49" charset="-122"/>
                <a:ea typeface="隶书" pitchFamily="49" charset="-122"/>
              </a:rPr>
              <a:t>）表现了去看社戏的急切、愉快心情。</a:t>
            </a:r>
          </a:p>
        </p:txBody>
      </p:sp>
    </p:spTree>
    <p:extLst>
      <p:ext uri="{BB962C8B-B14F-4D97-AF65-F5344CB8AC3E}">
        <p14:creationId xmlns:p14="http://schemas.microsoft.com/office/powerpoint/2010/main" val="368224035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iterate type="lt">
                                    <p:tmPct val="100000"/>
                                  </p:iterate>
                                  <p:childTnLst>
                                    <p:set>
                                      <p:cBhvr>
                                        <p:cTn id="6" dur="1" fill="hold">
                                          <p:stCondLst>
                                            <p:cond delay="0"/>
                                          </p:stCondLst>
                                        </p:cTn>
                                        <p:tgtEl>
                                          <p:spTgt spid="39940"/>
                                        </p:tgtEl>
                                        <p:attrNameLst>
                                          <p:attrName>style.visibility</p:attrName>
                                        </p:attrNameLst>
                                      </p:cBhvr>
                                      <p:to>
                                        <p:strVal val="visible"/>
                                      </p:to>
                                    </p:set>
                                    <p:anim calcmode="lin" valueType="num">
                                      <p:cBhvr additive="base">
                                        <p:cTn id="7" dur="75" fill="hold"/>
                                        <p:tgtEl>
                                          <p:spTgt spid="39940"/>
                                        </p:tgtEl>
                                        <p:attrNameLst>
                                          <p:attrName>ppt_x</p:attrName>
                                        </p:attrNameLst>
                                      </p:cBhvr>
                                      <p:tavLst>
                                        <p:tav tm="0">
                                          <p:val>
                                            <p:strVal val="1+#ppt_w/2"/>
                                          </p:val>
                                        </p:tav>
                                        <p:tav tm="100000">
                                          <p:val>
                                            <p:strVal val="#ppt_x"/>
                                          </p:val>
                                        </p:tav>
                                      </p:tavLst>
                                    </p:anim>
                                    <p:anim calcmode="lin" valueType="num">
                                      <p:cBhvr additive="base">
                                        <p:cTn id="8" dur="75" fill="hold"/>
                                        <p:tgtEl>
                                          <p:spTgt spid="3994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39941"/>
                                        </p:tgtEl>
                                        <p:attrNameLst>
                                          <p:attrName>style.visibility</p:attrName>
                                        </p:attrNameLst>
                                      </p:cBhvr>
                                      <p:to>
                                        <p:strVal val="visible"/>
                                      </p:to>
                                    </p:set>
                                    <p:animEffect transition="in" filter="blinds(horizontal)">
                                      <p:cBhvr>
                                        <p:cTn id="13" dur="500"/>
                                        <p:tgtEl>
                                          <p:spTgt spid="39941"/>
                                        </p:tgtEl>
                                      </p:cBhvr>
                                    </p:animEffect>
                                  </p:childTnLst>
                                  <p:subTnLst>
                                    <p:audio>
                                      <p:cMediaNode>
                                        <p:cTn display="0" masterRel="sameClick">
                                          <p:stCondLst>
                                            <p:cond evt="begin" delay="0">
                                              <p:tn val="11"/>
                                            </p:cond>
                                          </p:stCondLst>
                                          <p:endCondLst>
                                            <p:cond evt="onStopAudio" delay="0">
                                              <p:tgtEl>
                                                <p:sldTgt/>
                                              </p:tgtEl>
                                            </p:cond>
                                          </p:endCondLst>
                                        </p:cTn>
                                        <p:tgtEl>
                                          <p:sndTgt r:embed="rId3" name="chimes.wav"/>
                                        </p:tgtEl>
                                      </p:cMediaNode>
                                    </p:audio>
                                  </p:sub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39943"/>
                                        </p:tgtEl>
                                        <p:attrNameLst>
                                          <p:attrName>style.visibility</p:attrName>
                                        </p:attrNameLst>
                                      </p:cBhvr>
                                      <p:to>
                                        <p:strVal val="visible"/>
                                      </p:to>
                                    </p:set>
                                    <p:animEffect transition="in" filter="blinds(horizontal)">
                                      <p:cBhvr>
                                        <p:cTn id="18" dur="500"/>
                                        <p:tgtEl>
                                          <p:spTgt spid="39943"/>
                                        </p:tgtEl>
                                      </p:cBhvr>
                                    </p:animEffect>
                                  </p:childTnLst>
                                  <p:subTnLst>
                                    <p:audio>
                                      <p:cMediaNode>
                                        <p:cTn display="0" masterRel="sameClick">
                                          <p:stCondLst>
                                            <p:cond evt="begin" delay="0">
                                              <p:tn val="16"/>
                                            </p:cond>
                                          </p:stCondLst>
                                          <p:endCondLst>
                                            <p:cond evt="onStopAudio" delay="0">
                                              <p:tgtEl>
                                                <p:sldTgt/>
                                              </p:tgtEl>
                                            </p:cond>
                                          </p:endCondLst>
                                        </p:cTn>
                                        <p:tgtEl>
                                          <p:sndTgt r:embed="rId3"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0" grpId="0" autoUpdateAnimBg="0"/>
      <p:bldP spid="39941" grpId="0" autoUpdateAnimBg="0"/>
      <p:bldP spid="39943"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p14="http://schemas.microsoft.com/office/powerpoint/2010/main" xmlns:p15="http://schemas.microsoft.com/office/powerpoint/2012/main" xmlns:a16="http://schemas.microsoft.com/office/drawing/2014/main" id="{C62966C3-8D49-4D51-86B5-3709F4DF21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43387">
            <a:off x="10136721" y="5625714"/>
            <a:ext cx="2811239" cy="2007704"/>
          </a:xfrm>
          <a:prstGeom prst="rect">
            <a:avLst/>
          </a:prstGeom>
        </p:spPr>
      </p:pic>
      <p:pic>
        <p:nvPicPr>
          <p:cNvPr id="21" name="图片 20">
            <a:extLst>
              <a:ext uri="{FF2B5EF4-FFF2-40B4-BE49-F238E27FC236}">
                <a16:creationId xmlns="" xmlns:p14="http://schemas.microsoft.com/office/powerpoint/2010/main" xmlns:p15="http://schemas.microsoft.com/office/powerpoint/2012/main" xmlns:a16="http://schemas.microsoft.com/office/drawing/2014/main" id="{972684B1-2989-4B9E-A66C-21A3CB4E1BA9}"/>
              </a:ext>
            </a:extLst>
          </p:cNvPr>
          <p:cNvPicPr>
            <a:picLocks noChangeAspect="1"/>
          </p:cNvPicPr>
          <p:nvPr/>
        </p:nvPicPr>
        <p:blipFill>
          <a:blip r:embed="rId4" cstate="print">
            <a:extLst>
              <a:ext uri="{28A0092B-C50C-407E-A947-70E740481C1C}">
                <a14:useLocalDpi xmlns:a14="http://schemas.microsoft.com/office/drawing/2010/main" val="0"/>
              </a:ext>
            </a:extLst>
          </a:blip>
          <a:srcRect l="21106" t="22075" r="22134" b="22076"/>
          <a:stretch>
            <a:fillRect/>
          </a:stretch>
        </p:blipFill>
        <p:spPr>
          <a:xfrm>
            <a:off x="-456970" y="-304800"/>
            <a:ext cx="2168770" cy="1524000"/>
          </a:xfrm>
          <a:prstGeom prst="rect">
            <a:avLst/>
          </a:prstGeom>
        </p:spPr>
      </p:pic>
      <p:pic>
        <p:nvPicPr>
          <p:cNvPr id="33" name="图片 32">
            <a:extLst>
              <a:ext uri="{FF2B5EF4-FFF2-40B4-BE49-F238E27FC236}">
                <a16:creationId xmlns="" xmlns:p14="http://schemas.microsoft.com/office/powerpoint/2010/main" xmlns:p15="http://schemas.microsoft.com/office/powerpoint/2012/main" xmlns:a16="http://schemas.microsoft.com/office/drawing/2014/main" id="{755B48CE-AF46-43EA-BB73-562588054D7B}"/>
              </a:ext>
            </a:extLst>
          </p:cNvPr>
          <p:cNvPicPr>
            <a:picLocks noChangeAspect="1"/>
          </p:cNvPicPr>
          <p:nvPr/>
        </p:nvPicPr>
        <p:blipFill>
          <a:blip r:embed="rId5">
            <a:extLst>
              <a:ext uri="{28A0092B-C50C-407E-A947-70E740481C1C}">
                <a14:useLocalDpi xmlns:a14="http://schemas.microsoft.com/office/drawing/2010/main" val="0"/>
              </a:ext>
            </a:extLst>
          </a:blip>
          <a:srcRect l="95625" t="32220" b="51297"/>
          <a:stretch>
            <a:fillRect/>
          </a:stretch>
        </p:blipFill>
        <p:spPr>
          <a:xfrm>
            <a:off x="11658600" y="2209799"/>
            <a:ext cx="533400" cy="1130301"/>
          </a:xfrm>
          <a:prstGeom prst="rect">
            <a:avLst/>
          </a:prstGeom>
        </p:spPr>
      </p:pic>
      <p:sp>
        <p:nvSpPr>
          <p:cNvPr id="37" name="矩形 36">
            <a:extLst>
              <a:ext uri="{FF2B5EF4-FFF2-40B4-BE49-F238E27FC236}">
                <a16:creationId xmlns="" xmlns:p14="http://schemas.microsoft.com/office/powerpoint/2010/main" xmlns:p15="http://schemas.microsoft.com/office/powerpoint/2012/main" xmlns:a16="http://schemas.microsoft.com/office/drawing/2014/main" id="{D7441828-BB56-4C74-958E-2040CF0FBBEE}"/>
              </a:ext>
            </a:extLst>
          </p:cNvPr>
          <p:cNvSpPr/>
          <p:nvPr/>
        </p:nvSpPr>
        <p:spPr>
          <a:xfrm>
            <a:off x="731838" y="657225"/>
            <a:ext cx="10728325" cy="5543550"/>
          </a:xfrm>
          <a:prstGeom prst="rect">
            <a:avLst/>
          </a:prstGeom>
          <a:noFill/>
          <a:ln w="2222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p14="http://schemas.microsoft.com/office/powerpoint/2010/main" xmlns:p15="http://schemas.microsoft.com/office/powerpoint/2012/main" xmlns:a16="http://schemas.microsoft.com/office/drawing/2014/main" id="{93A3D360-A2DA-49E4-A251-064E1F42159B}"/>
              </a:ext>
            </a:extLst>
          </p:cNvPr>
          <p:cNvSpPr/>
          <p:nvPr/>
        </p:nvSpPr>
        <p:spPr>
          <a:xfrm>
            <a:off x="947738" y="836613"/>
            <a:ext cx="10297707" cy="5184775"/>
          </a:xfrm>
          <a:prstGeom prst="rect">
            <a:avLst/>
          </a:prstGeom>
          <a:noFill/>
          <a:ln w="53975">
            <a:solidFill>
              <a:srgbClr val="FF8196">
                <a:alpha val="6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 xmlns:p14="http://schemas.microsoft.com/office/powerpoint/2010/main" xmlns:p15="http://schemas.microsoft.com/office/powerpoint/2012/main" xmlns:a16="http://schemas.microsoft.com/office/drawing/2014/main" id="{81FAF747-08F9-4864-A9CF-42C1065EEF15}"/>
              </a:ext>
            </a:extLst>
          </p:cNvPr>
          <p:cNvSpPr txBox="1"/>
          <p:nvPr/>
        </p:nvSpPr>
        <p:spPr>
          <a:xfrm>
            <a:off x="5434363" y="257115"/>
            <a:ext cx="3015156" cy="400110"/>
          </a:xfrm>
          <a:prstGeom prst="rect">
            <a:avLst/>
          </a:prstGeom>
          <a:noFill/>
        </p:spPr>
        <p:txBody>
          <a:bodyPr vert="horz" wrap="square" rtlCol="0">
            <a:spAutoFit/>
          </a:bodyPr>
          <a:lstStyle/>
          <a:p>
            <a:r>
              <a:rPr lang="en-US" altLang="zh-CN" sz="2000" dirty="0" smtClean="0">
                <a:solidFill>
                  <a:schemeClr val="accent6"/>
                </a:solidFill>
                <a:latin typeface="微软雅黑" panose="020B0503020204020204" pitchFamily="34" charset="-122"/>
                <a:ea typeface="微软雅黑" panose="020B0503020204020204" pitchFamily="34" charset="-122"/>
              </a:rPr>
              <a:t>02  </a:t>
            </a:r>
            <a:r>
              <a:rPr lang="zh-CN" altLang="en-US" sz="2000" dirty="0" smtClean="0">
                <a:solidFill>
                  <a:schemeClr val="accent6"/>
                </a:solidFill>
                <a:latin typeface="微软雅黑" panose="020B0503020204020204" pitchFamily="34" charset="-122"/>
                <a:ea typeface="微软雅黑" panose="020B0503020204020204" pitchFamily="34" charset="-122"/>
              </a:rPr>
              <a:t>月下行船  </a:t>
            </a:r>
            <a:r>
              <a:rPr lang="en-US" altLang="zh-CN" sz="2000" dirty="0" smtClean="0">
                <a:solidFill>
                  <a:schemeClr val="accent6"/>
                </a:solidFill>
                <a:latin typeface="微软雅黑" panose="020B0503020204020204" pitchFamily="34" charset="-122"/>
                <a:ea typeface="微软雅黑" panose="020B0503020204020204" pitchFamily="34" charset="-122"/>
              </a:rPr>
              <a:t>10-13</a:t>
            </a:r>
            <a:r>
              <a:rPr lang="zh-CN" altLang="en-US" sz="2000" dirty="0" smtClean="0">
                <a:solidFill>
                  <a:schemeClr val="accent6"/>
                </a:solidFill>
                <a:latin typeface="微软雅黑" panose="020B0503020204020204" pitchFamily="34" charset="-122"/>
                <a:ea typeface="微软雅黑" panose="020B0503020204020204" pitchFamily="34" charset="-122"/>
              </a:rPr>
              <a:t>节</a:t>
            </a:r>
            <a:endParaRPr lang="zh-CN" altLang="en-US" sz="2000" dirty="0">
              <a:solidFill>
                <a:schemeClr val="accent6"/>
              </a:solidFill>
              <a:latin typeface="微软雅黑" panose="020B0503020204020204" pitchFamily="34" charset="-122"/>
              <a:ea typeface="微软雅黑" panose="020B0503020204020204" pitchFamily="34" charset="-122"/>
            </a:endParaRPr>
          </a:p>
        </p:txBody>
      </p:sp>
      <p:sp>
        <p:nvSpPr>
          <p:cNvPr id="3" name="矩形 2"/>
          <p:cNvSpPr/>
          <p:nvPr/>
        </p:nvSpPr>
        <p:spPr>
          <a:xfrm>
            <a:off x="3598472" y="988367"/>
            <a:ext cx="4384791" cy="461665"/>
          </a:xfrm>
          <a:prstGeom prst="rect">
            <a:avLst/>
          </a:prstGeom>
        </p:spPr>
        <p:txBody>
          <a:bodyPr wrap="square">
            <a:spAutoFit/>
          </a:bodyPr>
          <a:lstStyle/>
          <a:p>
            <a:pPr algn="ctr"/>
            <a:r>
              <a:rPr lang="zh-CN" altLang="en-US" sz="2400" b="1" kern="10" dirty="0">
                <a:gradFill rotWithShape="0">
                  <a:gsLst>
                    <a:gs pos="0">
                      <a:srgbClr val="FFFF00"/>
                    </a:gs>
                    <a:gs pos="100000">
                      <a:srgbClr val="FF9933"/>
                    </a:gs>
                  </a:gsLst>
                  <a:path path="rect">
                    <a:fillToRect l="50000" t="50000" r="50000" b="50000"/>
                  </a:path>
                </a:gradFill>
                <a:effectLst>
                  <a:outerShdw dist="35921" dir="2700000" algn="ctr" rotWithShape="0">
                    <a:srgbClr val="C0C0C0"/>
                  </a:outerShdw>
                </a:effectLst>
                <a:latin typeface="文鼎古印体"/>
              </a:rPr>
              <a:t>看戏途中的所见、所闻、所感</a:t>
            </a:r>
          </a:p>
        </p:txBody>
      </p:sp>
      <p:sp>
        <p:nvSpPr>
          <p:cNvPr id="31" name="矩形 30"/>
          <p:cNvSpPr/>
          <p:nvPr/>
        </p:nvSpPr>
        <p:spPr>
          <a:xfrm>
            <a:off x="1241831" y="2271353"/>
            <a:ext cx="2040943" cy="461665"/>
          </a:xfrm>
          <a:prstGeom prst="rect">
            <a:avLst/>
          </a:prstGeom>
        </p:spPr>
        <p:txBody>
          <a:bodyPr wrap="none">
            <a:spAutoFit/>
          </a:bodyPr>
          <a:lstStyle/>
          <a:p>
            <a:r>
              <a:rPr lang="zh-CN" altLang="en-US" sz="2400" b="1" dirty="0" smtClean="0"/>
              <a:t>我的所见所闻</a:t>
            </a:r>
            <a:endParaRPr lang="zh-CN" altLang="en-US" sz="2400" b="1" dirty="0"/>
          </a:p>
        </p:txBody>
      </p:sp>
      <p:pic>
        <p:nvPicPr>
          <p:cNvPr id="41" name="Picture 3" descr="sx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51758" y="1437481"/>
            <a:ext cx="2349500" cy="1839913"/>
          </a:xfrm>
          <a:prstGeom prst="rect">
            <a:avLst/>
          </a:prstGeom>
          <a:noFill/>
          <a:extLst>
            <a:ext uri="{909E8E84-426E-40DD-AFC4-6F175D3DCCD1}">
              <a14:hiddenFill xmlns:a14="http://schemas.microsoft.com/office/drawing/2010/main">
                <a:solidFill>
                  <a:srgbClr val="FFFFFF"/>
                </a:solidFill>
              </a14:hiddenFill>
            </a:ext>
          </a:extLst>
        </p:spPr>
      </p:pic>
      <p:sp>
        <p:nvSpPr>
          <p:cNvPr id="47" name="Text Box 2"/>
          <p:cNvSpPr txBox="1">
            <a:spLocks noChangeArrowheads="1"/>
          </p:cNvSpPr>
          <p:nvPr/>
        </p:nvSpPr>
        <p:spPr bwMode="auto">
          <a:xfrm>
            <a:off x="1545619" y="3260174"/>
            <a:ext cx="8820150" cy="1749425"/>
          </a:xfrm>
          <a:prstGeom prst="rect">
            <a:avLst/>
          </a:prstGeom>
          <a:noFill/>
          <a:ln w="952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600" b="1" dirty="0">
                <a:solidFill>
                  <a:srgbClr val="FF0000"/>
                </a:solidFill>
                <a:latin typeface="隶书" pitchFamily="49" charset="-122"/>
                <a:ea typeface="隶书" pitchFamily="49" charset="-122"/>
              </a:rPr>
              <a:t>在课文第</a:t>
            </a:r>
            <a:r>
              <a:rPr lang="en-US" altLang="zh-CN" sz="3600" b="1" dirty="0">
                <a:solidFill>
                  <a:srgbClr val="FF0000"/>
                </a:solidFill>
                <a:latin typeface="隶书" pitchFamily="49" charset="-122"/>
                <a:ea typeface="隶书" pitchFamily="49" charset="-122"/>
              </a:rPr>
              <a:t>11</a:t>
            </a:r>
            <a:r>
              <a:rPr lang="zh-CN" altLang="en-US" sz="3600" b="1" dirty="0">
                <a:solidFill>
                  <a:srgbClr val="FF0000"/>
                </a:solidFill>
                <a:latin typeface="隶书" pitchFamily="49" charset="-122"/>
                <a:ea typeface="隶书" pitchFamily="49" charset="-122"/>
              </a:rPr>
              <a:t>、</a:t>
            </a:r>
            <a:r>
              <a:rPr lang="en-US" altLang="zh-CN" sz="3600" b="1" dirty="0">
                <a:solidFill>
                  <a:srgbClr val="FF0000"/>
                </a:solidFill>
                <a:latin typeface="隶书" pitchFamily="49" charset="-122"/>
                <a:ea typeface="隶书" pitchFamily="49" charset="-122"/>
              </a:rPr>
              <a:t>12</a:t>
            </a:r>
            <a:r>
              <a:rPr lang="zh-CN" altLang="en-US" sz="3600" b="1" dirty="0">
                <a:solidFill>
                  <a:srgbClr val="FF0000"/>
                </a:solidFill>
                <a:latin typeface="隶书" pitchFamily="49" charset="-122"/>
                <a:ea typeface="隶书" pitchFamily="49" charset="-122"/>
              </a:rPr>
              <a:t>节中，从哪些感官写景，写出景物的什么特征？这些景物描写对表现文章中心思想起什么作用？ </a:t>
            </a:r>
          </a:p>
        </p:txBody>
      </p:sp>
    </p:spTree>
    <p:extLst>
      <p:ext uri="{BB962C8B-B14F-4D97-AF65-F5344CB8AC3E}">
        <p14:creationId xmlns:p14="http://schemas.microsoft.com/office/powerpoint/2010/main" val="38486266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childTnLst>
                                    <p:set>
                                      <p:cBhvr>
                                        <p:cTn id="6" dur="1" fill="hold">
                                          <p:stCondLst>
                                            <p:cond delay="0"/>
                                          </p:stCondLst>
                                        </p:cTn>
                                        <p:tgtEl>
                                          <p:spTgt spid="33"/>
                                        </p:tgtEl>
                                        <p:attrNameLst>
                                          <p:attrName>style.visibility</p:attrName>
                                        </p:attrNameLst>
                                      </p:cBhvr>
                                      <p:to>
                                        <p:strVal val="visible"/>
                                      </p:to>
                                    </p:set>
                                    <p:animEffect transition="in" filter="fade">
                                      <p:cBhvr>
                                        <p:cTn id="7" dur="7400"/>
                                        <p:tgtEl>
                                          <p:spTgt spid="33"/>
                                        </p:tgtEl>
                                      </p:cBhvr>
                                    </p:animEffect>
                                    <p:anim calcmode="lin" valueType="num">
                                      <p:cBhvr>
                                        <p:cTn id="8" dur="7400" fill="hold"/>
                                        <p:tgtEl>
                                          <p:spTgt spid="33"/>
                                        </p:tgtEl>
                                        <p:attrNameLst>
                                          <p:attrName>ppt_x</p:attrName>
                                        </p:attrNameLst>
                                      </p:cBhvr>
                                      <p:tavLst>
                                        <p:tav tm="0">
                                          <p:val>
                                            <p:strVal val="#ppt_x"/>
                                          </p:val>
                                        </p:tav>
                                        <p:tav tm="100000">
                                          <p:val>
                                            <p:strVal val="#ppt_x"/>
                                          </p:val>
                                        </p:tav>
                                      </p:tavLst>
                                    </p:anim>
                                    <p:anim calcmode="lin" valueType="num">
                                      <p:cBhvr>
                                        <p:cTn id="9" dur="7400" fill="hold"/>
                                        <p:tgtEl>
                                          <p:spTgt spid="33"/>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2400" fill="hold"/>
                                        <p:tgtEl>
                                          <p:spTgt spid="21"/>
                                        </p:tgtEl>
                                        <p:attrNameLst>
                                          <p:attrName>ppt_x</p:attrName>
                                        </p:attrNameLst>
                                      </p:cBhvr>
                                      <p:tavLst>
                                        <p:tav tm="0">
                                          <p:val>
                                            <p:strVal val="0-#ppt_w/2"/>
                                          </p:val>
                                        </p:tav>
                                        <p:tav tm="100000">
                                          <p:val>
                                            <p:strVal val="#ppt_x"/>
                                          </p:val>
                                        </p:tav>
                                      </p:tavLst>
                                    </p:anim>
                                    <p:anim calcmode="lin" valueType="num">
                                      <p:cBhvr additive="base">
                                        <p:cTn id="13" dur="2400" fill="hold"/>
                                        <p:tgtEl>
                                          <p:spTgt spid="21"/>
                                        </p:tgtEl>
                                        <p:attrNameLst>
                                          <p:attrName>ppt_y</p:attrName>
                                        </p:attrNameLst>
                                      </p:cBhvr>
                                      <p:tavLst>
                                        <p:tav tm="0">
                                          <p:val>
                                            <p:strVal val="0-#ppt_h/2"/>
                                          </p:val>
                                        </p:tav>
                                        <p:tav tm="100000">
                                          <p:val>
                                            <p:strVal val="#ppt_y"/>
                                          </p:val>
                                        </p:tav>
                                      </p:tavLst>
                                    </p:anim>
                                  </p:childTnLst>
                                </p:cTn>
                              </p:par>
                              <p:par>
                                <p:cTn id="14" presetID="42" presetClass="entr" presetSubtype="0" fill="hold" grpId="0" nodeType="withEffect">
                                  <p:childTnLst>
                                    <p:set>
                                      <p:cBhvr>
                                        <p:cTn id="15" dur="1" fill="hold">
                                          <p:stCondLst>
                                            <p:cond delay="0"/>
                                          </p:stCondLst>
                                        </p:cTn>
                                        <p:tgtEl>
                                          <p:spTgt spid="43"/>
                                        </p:tgtEl>
                                        <p:attrNameLst>
                                          <p:attrName>style.visibility</p:attrName>
                                        </p:attrNameLst>
                                      </p:cBhvr>
                                      <p:to>
                                        <p:strVal val="visible"/>
                                      </p:to>
                                    </p:set>
                                    <p:animEffect transition="in" filter="fade">
                                      <p:cBhvr>
                                        <p:cTn id="16" dur="1000"/>
                                        <p:tgtEl>
                                          <p:spTgt spid="43"/>
                                        </p:tgtEl>
                                      </p:cBhvr>
                                    </p:animEffect>
                                    <p:anim calcmode="lin" valueType="num">
                                      <p:cBhvr>
                                        <p:cTn id="17" dur="1000" fill="hold"/>
                                        <p:tgtEl>
                                          <p:spTgt spid="43"/>
                                        </p:tgtEl>
                                        <p:attrNameLst>
                                          <p:attrName>ppt_x</p:attrName>
                                        </p:attrNameLst>
                                      </p:cBhvr>
                                      <p:tavLst>
                                        <p:tav tm="0">
                                          <p:val>
                                            <p:strVal val="#ppt_x"/>
                                          </p:val>
                                        </p:tav>
                                        <p:tav tm="100000">
                                          <p:val>
                                            <p:strVal val="#ppt_x"/>
                                          </p:val>
                                        </p:tav>
                                      </p:tavLst>
                                    </p:anim>
                                    <p:anim calcmode="lin" valueType="num">
                                      <p:cBhvr>
                                        <p:cTn id="1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ext Box 2"/>
          <p:cNvSpPr txBox="1">
            <a:spLocks noChangeArrowheads="1"/>
          </p:cNvSpPr>
          <p:nvPr/>
        </p:nvSpPr>
        <p:spPr bwMode="auto">
          <a:xfrm>
            <a:off x="1706034" y="4592638"/>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zh-CN">
              <a:ea typeface="宋体" pitchFamily="2" charset="-122"/>
            </a:endParaRPr>
          </a:p>
        </p:txBody>
      </p:sp>
      <p:grpSp>
        <p:nvGrpSpPr>
          <p:cNvPr id="69635" name="Group 3"/>
          <p:cNvGrpSpPr>
            <a:grpSpLocks/>
          </p:cNvGrpSpPr>
          <p:nvPr/>
        </p:nvGrpSpPr>
        <p:grpSpPr bwMode="auto">
          <a:xfrm>
            <a:off x="1" y="3643313"/>
            <a:ext cx="9345084" cy="2943224"/>
            <a:chOff x="0" y="2295"/>
            <a:chExt cx="4415" cy="1854"/>
          </a:xfrm>
        </p:grpSpPr>
        <p:sp>
          <p:nvSpPr>
            <p:cNvPr id="69636" name="Text Box 4"/>
            <p:cNvSpPr txBox="1">
              <a:spLocks noChangeArrowheads="1"/>
            </p:cNvSpPr>
            <p:nvPr/>
          </p:nvSpPr>
          <p:spPr bwMode="auto">
            <a:xfrm>
              <a:off x="0" y="3249"/>
              <a:ext cx="87"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dirty="0">
                <a:solidFill>
                  <a:srgbClr val="800080"/>
                </a:solidFill>
                <a:ea typeface="宋体" pitchFamily="2" charset="-122"/>
              </a:endParaRPr>
            </a:p>
          </p:txBody>
        </p:sp>
        <p:sp>
          <p:nvSpPr>
            <p:cNvPr id="69637" name="Text Box 5"/>
            <p:cNvSpPr txBox="1">
              <a:spLocks noChangeArrowheads="1"/>
            </p:cNvSpPr>
            <p:nvPr/>
          </p:nvSpPr>
          <p:spPr bwMode="auto">
            <a:xfrm>
              <a:off x="0" y="3916"/>
              <a:ext cx="87"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endParaRPr lang="zh-CN" altLang="en-US" dirty="0">
                <a:solidFill>
                  <a:srgbClr val="800080"/>
                </a:solidFill>
                <a:ea typeface="宋体" pitchFamily="2" charset="-122"/>
              </a:endParaRPr>
            </a:p>
          </p:txBody>
        </p:sp>
        <p:sp>
          <p:nvSpPr>
            <p:cNvPr id="69638" name="Text Box 6"/>
            <p:cNvSpPr txBox="1">
              <a:spLocks noChangeArrowheads="1"/>
            </p:cNvSpPr>
            <p:nvPr/>
          </p:nvSpPr>
          <p:spPr bwMode="auto">
            <a:xfrm>
              <a:off x="278" y="2295"/>
              <a:ext cx="4137" cy="7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dirty="0">
                  <a:solidFill>
                    <a:srgbClr val="800080"/>
                  </a:solidFill>
                  <a:latin typeface="隶书" pitchFamily="49" charset="-122"/>
                  <a:ea typeface="隶书" pitchFamily="49" charset="-122"/>
                </a:rPr>
                <a:t>1</a:t>
              </a:r>
              <a:r>
                <a:rPr lang="zh-CN" altLang="en-US" sz="3600" b="1" dirty="0">
                  <a:solidFill>
                    <a:srgbClr val="800080"/>
                  </a:solidFill>
                  <a:latin typeface="隶书" pitchFamily="49" charset="-122"/>
                  <a:ea typeface="隶书" pitchFamily="49" charset="-122"/>
                </a:rPr>
                <a:t>、这些景物描写，为我们展示了一幅江南</a:t>
              </a:r>
            </a:p>
            <a:p>
              <a:r>
                <a:rPr lang="zh-CN" altLang="en-US" sz="3600" b="1" dirty="0">
                  <a:solidFill>
                    <a:srgbClr val="800080"/>
                  </a:solidFill>
                  <a:latin typeface="隶书" pitchFamily="49" charset="-122"/>
                  <a:ea typeface="隶书" pitchFamily="49" charset="-122"/>
                </a:rPr>
                <a:t>水乡所特有的清新优美的图景。</a:t>
              </a:r>
            </a:p>
          </p:txBody>
        </p:sp>
        <p:sp>
          <p:nvSpPr>
            <p:cNvPr id="69639" name="Text Box 7"/>
            <p:cNvSpPr txBox="1">
              <a:spLocks noChangeArrowheads="1"/>
            </p:cNvSpPr>
            <p:nvPr/>
          </p:nvSpPr>
          <p:spPr bwMode="auto">
            <a:xfrm>
              <a:off x="0" y="2931"/>
              <a:ext cx="3729"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zh-CN" altLang="en-US" sz="3600" b="1" dirty="0">
                <a:solidFill>
                  <a:srgbClr val="800080"/>
                </a:solidFill>
                <a:latin typeface="隶书" pitchFamily="49" charset="-122"/>
                <a:ea typeface="隶书" pitchFamily="49" charset="-122"/>
              </a:endParaRPr>
            </a:p>
          </p:txBody>
        </p:sp>
      </p:grpSp>
      <p:sp>
        <p:nvSpPr>
          <p:cNvPr id="69640" name="Text Box 8"/>
          <p:cNvSpPr txBox="1">
            <a:spLocks noChangeArrowheads="1"/>
          </p:cNvSpPr>
          <p:nvPr/>
        </p:nvSpPr>
        <p:spPr bwMode="auto">
          <a:xfrm>
            <a:off x="624418" y="620713"/>
            <a:ext cx="111120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000099"/>
                </a:solidFill>
                <a:latin typeface="隶书" pitchFamily="49" charset="-122"/>
                <a:ea typeface="隶书" pitchFamily="49" charset="-122"/>
              </a:rPr>
              <a:t>触觉</a:t>
            </a:r>
          </a:p>
        </p:txBody>
      </p:sp>
      <p:sp>
        <p:nvSpPr>
          <p:cNvPr id="69641" name="Text Box 9"/>
          <p:cNvSpPr txBox="1">
            <a:spLocks noChangeArrowheads="1"/>
          </p:cNvSpPr>
          <p:nvPr/>
        </p:nvSpPr>
        <p:spPr bwMode="auto">
          <a:xfrm>
            <a:off x="624418" y="1268413"/>
            <a:ext cx="111120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000099"/>
                </a:solidFill>
                <a:latin typeface="隶书" pitchFamily="49" charset="-122"/>
                <a:ea typeface="隶书" pitchFamily="49" charset="-122"/>
              </a:rPr>
              <a:t>视觉</a:t>
            </a:r>
          </a:p>
        </p:txBody>
      </p:sp>
      <p:sp>
        <p:nvSpPr>
          <p:cNvPr id="69642" name="Text Box 10"/>
          <p:cNvSpPr txBox="1">
            <a:spLocks noChangeArrowheads="1"/>
          </p:cNvSpPr>
          <p:nvPr/>
        </p:nvSpPr>
        <p:spPr bwMode="auto">
          <a:xfrm>
            <a:off x="624418" y="2349500"/>
            <a:ext cx="111120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000099"/>
                </a:solidFill>
                <a:latin typeface="隶书" pitchFamily="49" charset="-122"/>
                <a:ea typeface="隶书" pitchFamily="49" charset="-122"/>
              </a:rPr>
              <a:t>听觉</a:t>
            </a:r>
          </a:p>
        </p:txBody>
      </p:sp>
      <p:sp>
        <p:nvSpPr>
          <p:cNvPr id="69643" name="Text Box 11"/>
          <p:cNvSpPr txBox="1">
            <a:spLocks noChangeArrowheads="1"/>
          </p:cNvSpPr>
          <p:nvPr/>
        </p:nvSpPr>
        <p:spPr bwMode="auto">
          <a:xfrm>
            <a:off x="624418" y="2997200"/>
            <a:ext cx="111120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000099"/>
                </a:solidFill>
                <a:latin typeface="隶书" pitchFamily="49" charset="-122"/>
                <a:ea typeface="隶书" pitchFamily="49" charset="-122"/>
              </a:rPr>
              <a:t>想象</a:t>
            </a:r>
          </a:p>
        </p:txBody>
      </p:sp>
      <p:sp>
        <p:nvSpPr>
          <p:cNvPr id="69644" name="Text Box 12"/>
          <p:cNvSpPr txBox="1">
            <a:spLocks noChangeArrowheads="1"/>
          </p:cNvSpPr>
          <p:nvPr/>
        </p:nvSpPr>
        <p:spPr bwMode="auto">
          <a:xfrm>
            <a:off x="624418" y="0"/>
            <a:ext cx="1111202"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000099"/>
                </a:solidFill>
                <a:latin typeface="隶书" pitchFamily="49" charset="-122"/>
                <a:ea typeface="隶书" pitchFamily="49" charset="-122"/>
              </a:rPr>
              <a:t>嗅觉</a:t>
            </a:r>
          </a:p>
        </p:txBody>
      </p:sp>
      <p:sp>
        <p:nvSpPr>
          <p:cNvPr id="69645" name="Text Box 13"/>
          <p:cNvSpPr txBox="1">
            <a:spLocks noChangeArrowheads="1"/>
          </p:cNvSpPr>
          <p:nvPr/>
        </p:nvSpPr>
        <p:spPr bwMode="auto">
          <a:xfrm>
            <a:off x="3312585" y="0"/>
            <a:ext cx="667041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006600"/>
                </a:solidFill>
                <a:latin typeface="隶书" pitchFamily="49" charset="-122"/>
                <a:ea typeface="隶书" pitchFamily="49" charset="-122"/>
              </a:rPr>
              <a:t>（水草的清香、豆麦蕴藻之香）</a:t>
            </a:r>
          </a:p>
        </p:txBody>
      </p:sp>
      <p:sp>
        <p:nvSpPr>
          <p:cNvPr id="69646" name="Text Box 14"/>
          <p:cNvSpPr txBox="1">
            <a:spLocks noChangeArrowheads="1"/>
          </p:cNvSpPr>
          <p:nvPr/>
        </p:nvSpPr>
        <p:spPr bwMode="auto">
          <a:xfrm>
            <a:off x="3600452" y="620713"/>
            <a:ext cx="273344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3600" b="1">
                <a:solidFill>
                  <a:srgbClr val="006600"/>
                </a:solidFill>
                <a:latin typeface="隶书" pitchFamily="49" charset="-122"/>
                <a:ea typeface="隶书" pitchFamily="49" charset="-122"/>
              </a:rPr>
              <a:t>(</a:t>
            </a:r>
            <a:r>
              <a:rPr lang="zh-CN" altLang="en-US" sz="3600" b="1">
                <a:solidFill>
                  <a:srgbClr val="006600"/>
                </a:solidFill>
                <a:latin typeface="隶书" pitchFamily="49" charset="-122"/>
                <a:ea typeface="隶书" pitchFamily="49" charset="-122"/>
              </a:rPr>
              <a:t>扑面吹来）</a:t>
            </a:r>
            <a:endParaRPr lang="zh-CN" altLang="en-US">
              <a:solidFill>
                <a:srgbClr val="006600"/>
              </a:solidFill>
              <a:ea typeface="宋体" pitchFamily="2" charset="-122"/>
            </a:endParaRPr>
          </a:p>
        </p:txBody>
      </p:sp>
      <p:sp>
        <p:nvSpPr>
          <p:cNvPr id="69647" name="Text Box 15"/>
          <p:cNvSpPr txBox="1">
            <a:spLocks noChangeArrowheads="1"/>
          </p:cNvSpPr>
          <p:nvPr/>
        </p:nvSpPr>
        <p:spPr bwMode="auto">
          <a:xfrm>
            <a:off x="3382434" y="1268414"/>
            <a:ext cx="6670416"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006600"/>
                </a:solidFill>
                <a:latin typeface="隶书" pitchFamily="49" charset="-122"/>
                <a:ea typeface="隶书" pitchFamily="49" charset="-122"/>
              </a:rPr>
              <a:t>（朦胧的月色、起伏的连山、依</a:t>
            </a:r>
          </a:p>
          <a:p>
            <a:r>
              <a:rPr lang="zh-CN" altLang="en-US" sz="3600" b="1">
                <a:solidFill>
                  <a:srgbClr val="006600"/>
                </a:solidFill>
                <a:latin typeface="隶书" pitchFamily="49" charset="-122"/>
                <a:ea typeface="隶书" pitchFamily="49" charset="-122"/>
              </a:rPr>
              <a:t>  稀的赵庄，几点火）</a:t>
            </a:r>
            <a:endParaRPr lang="zh-CN" altLang="en-US">
              <a:solidFill>
                <a:srgbClr val="006600"/>
              </a:solidFill>
              <a:ea typeface="宋体" pitchFamily="2" charset="-122"/>
            </a:endParaRPr>
          </a:p>
        </p:txBody>
      </p:sp>
      <p:sp>
        <p:nvSpPr>
          <p:cNvPr id="69648" name="Text Box 16"/>
          <p:cNvSpPr txBox="1">
            <a:spLocks noChangeArrowheads="1"/>
          </p:cNvSpPr>
          <p:nvPr/>
        </p:nvSpPr>
        <p:spPr bwMode="auto">
          <a:xfrm>
            <a:off x="3407834" y="2420938"/>
            <a:ext cx="342754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006600"/>
                </a:solidFill>
                <a:latin typeface="隶书" pitchFamily="49" charset="-122"/>
                <a:ea typeface="隶书" pitchFamily="49" charset="-122"/>
              </a:rPr>
              <a:t>（歌吹、横笛）</a:t>
            </a:r>
            <a:endParaRPr lang="zh-CN" altLang="en-US">
              <a:solidFill>
                <a:srgbClr val="006600"/>
              </a:solidFill>
              <a:ea typeface="宋体" pitchFamily="2" charset="-122"/>
            </a:endParaRPr>
          </a:p>
        </p:txBody>
      </p:sp>
      <p:sp>
        <p:nvSpPr>
          <p:cNvPr id="69649" name="Text Box 17"/>
          <p:cNvSpPr txBox="1">
            <a:spLocks noChangeArrowheads="1"/>
          </p:cNvSpPr>
          <p:nvPr/>
        </p:nvSpPr>
        <p:spPr bwMode="auto">
          <a:xfrm>
            <a:off x="3407834" y="2997200"/>
            <a:ext cx="342754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600" b="1">
                <a:solidFill>
                  <a:srgbClr val="006600"/>
                </a:solidFill>
                <a:latin typeface="隶书" pitchFamily="49" charset="-122"/>
                <a:ea typeface="隶书" pitchFamily="49" charset="-122"/>
              </a:rPr>
              <a:t>（戏台、渔火）</a:t>
            </a:r>
          </a:p>
        </p:txBody>
      </p:sp>
    </p:spTree>
    <p:extLst>
      <p:ext uri="{BB962C8B-B14F-4D97-AF65-F5344CB8AC3E}">
        <p14:creationId xmlns:p14="http://schemas.microsoft.com/office/powerpoint/2010/main" val="28339229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iterate type="lt">
                                    <p:tmPct val="100000"/>
                                  </p:iterate>
                                  <p:childTnLst>
                                    <p:set>
                                      <p:cBhvr>
                                        <p:cTn id="6" dur="1" fill="hold">
                                          <p:stCondLst>
                                            <p:cond delay="0"/>
                                          </p:stCondLst>
                                        </p:cTn>
                                        <p:tgtEl>
                                          <p:spTgt spid="69644"/>
                                        </p:tgtEl>
                                        <p:attrNameLst>
                                          <p:attrName>style.visibility</p:attrName>
                                        </p:attrNameLst>
                                      </p:cBhvr>
                                      <p:to>
                                        <p:strVal val="visible"/>
                                      </p:to>
                                    </p:set>
                                    <p:anim calcmode="lin" valueType="num">
                                      <p:cBhvr additive="base">
                                        <p:cTn id="7" dur="75" fill="hold"/>
                                        <p:tgtEl>
                                          <p:spTgt spid="69644"/>
                                        </p:tgtEl>
                                        <p:attrNameLst>
                                          <p:attrName>ppt_x</p:attrName>
                                        </p:attrNameLst>
                                      </p:cBhvr>
                                      <p:tavLst>
                                        <p:tav tm="0">
                                          <p:val>
                                            <p:strVal val="1+#ppt_w/2"/>
                                          </p:val>
                                        </p:tav>
                                        <p:tav tm="100000">
                                          <p:val>
                                            <p:strVal val="#ppt_x"/>
                                          </p:val>
                                        </p:tav>
                                      </p:tavLst>
                                    </p:anim>
                                    <p:anim calcmode="lin" valueType="num">
                                      <p:cBhvr additive="base">
                                        <p:cTn id="8" dur="75" fill="hold"/>
                                        <p:tgtEl>
                                          <p:spTgt spid="6964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9645"/>
                                        </p:tgtEl>
                                        <p:attrNameLst>
                                          <p:attrName>style.visibility</p:attrName>
                                        </p:attrNameLst>
                                      </p:cBhvr>
                                      <p:to>
                                        <p:strVal val="visible"/>
                                      </p:to>
                                    </p:set>
                                    <p:anim calcmode="lin" valueType="num">
                                      <p:cBhvr>
                                        <p:cTn id="13" dur="500" fill="hold"/>
                                        <p:tgtEl>
                                          <p:spTgt spid="69645"/>
                                        </p:tgtEl>
                                        <p:attrNameLst>
                                          <p:attrName>ppt_w</p:attrName>
                                        </p:attrNameLst>
                                      </p:cBhvr>
                                      <p:tavLst>
                                        <p:tav tm="0">
                                          <p:val>
                                            <p:fltVal val="0"/>
                                          </p:val>
                                        </p:tav>
                                        <p:tav tm="100000">
                                          <p:val>
                                            <p:strVal val="#ppt_w"/>
                                          </p:val>
                                        </p:tav>
                                      </p:tavLst>
                                    </p:anim>
                                    <p:anim calcmode="lin" valueType="num">
                                      <p:cBhvr>
                                        <p:cTn id="14" dur="500" fill="hold"/>
                                        <p:tgtEl>
                                          <p:spTgt spid="69645"/>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1"/>
                                            </p:cond>
                                          </p:stCondLst>
                                          <p:endCondLst>
                                            <p:cond evt="onStopAudio" delay="0">
                                              <p:tgtEl>
                                                <p:sldTgt/>
                                              </p:tgtEl>
                                            </p:cond>
                                          </p:endCondLst>
                                        </p:cTn>
                                        <p:tgtEl>
                                          <p:sndTgt r:embed="rId3" name="laser.wav"/>
                                        </p:tgtEl>
                                      </p:cMediaNode>
                                    </p:audio>
                                  </p:subTnLst>
                                </p:cTn>
                              </p:par>
                            </p:childTnLst>
                          </p:cTn>
                        </p:par>
                      </p:childTnLst>
                    </p:cTn>
                  </p:par>
                  <p:par>
                    <p:cTn id="15" fill="hold" nodeType="clickPar">
                      <p:stCondLst>
                        <p:cond delay="indefinite"/>
                      </p:stCondLst>
                      <p:childTnLst>
                        <p:par>
                          <p:cTn id="16" fill="hold" nodeType="withGroup">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69640"/>
                                        </p:tgtEl>
                                        <p:attrNameLst>
                                          <p:attrName>style.visibility</p:attrName>
                                        </p:attrNameLst>
                                      </p:cBhvr>
                                      <p:to>
                                        <p:strVal val="visible"/>
                                      </p:to>
                                    </p:set>
                                    <p:animEffect transition="in" filter="slide(fromBottom)">
                                      <p:cBhvr>
                                        <p:cTn id="19" dur="500"/>
                                        <p:tgtEl>
                                          <p:spTgt spid="69640"/>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69646"/>
                                        </p:tgtEl>
                                        <p:attrNameLst>
                                          <p:attrName>style.visibility</p:attrName>
                                        </p:attrNameLst>
                                      </p:cBhvr>
                                      <p:to>
                                        <p:strVal val="visible"/>
                                      </p:to>
                                    </p:set>
                                    <p:anim calcmode="lin" valueType="num">
                                      <p:cBhvr>
                                        <p:cTn id="24" dur="500" fill="hold"/>
                                        <p:tgtEl>
                                          <p:spTgt spid="69646"/>
                                        </p:tgtEl>
                                        <p:attrNameLst>
                                          <p:attrName>ppt_w</p:attrName>
                                        </p:attrNameLst>
                                      </p:cBhvr>
                                      <p:tavLst>
                                        <p:tav tm="0">
                                          <p:val>
                                            <p:fltVal val="0"/>
                                          </p:val>
                                        </p:tav>
                                        <p:tav tm="100000">
                                          <p:val>
                                            <p:strVal val="#ppt_w"/>
                                          </p:val>
                                        </p:tav>
                                      </p:tavLst>
                                    </p:anim>
                                    <p:anim calcmode="lin" valueType="num">
                                      <p:cBhvr>
                                        <p:cTn id="25" dur="500" fill="hold"/>
                                        <p:tgtEl>
                                          <p:spTgt spid="69646"/>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22"/>
                                            </p:cond>
                                          </p:stCondLst>
                                          <p:endCondLst>
                                            <p:cond evt="onStopAudio" delay="0">
                                              <p:tgtEl>
                                                <p:sldTgt/>
                                              </p:tgtEl>
                                            </p:cond>
                                          </p:endCondLst>
                                        </p:cTn>
                                        <p:tgtEl>
                                          <p:sndTgt r:embed="rId3" name="laser.wav"/>
                                        </p:tgtEl>
                                      </p:cMediaNode>
                                    </p:audio>
                                  </p:subTnLst>
                                </p:cTn>
                              </p:par>
                            </p:childTnLst>
                          </p:cTn>
                        </p:par>
                      </p:childTnLst>
                    </p:cTn>
                  </p:par>
                  <p:par>
                    <p:cTn id="26" fill="hold" nodeType="clickPar">
                      <p:stCondLst>
                        <p:cond delay="indefinite"/>
                      </p:stCondLst>
                      <p:childTnLst>
                        <p:par>
                          <p:cTn id="27" fill="hold" nodeType="withGroup">
                            <p:stCondLst>
                              <p:cond delay="0"/>
                            </p:stCondLst>
                            <p:childTnLst>
                              <p:par>
                                <p:cTn id="28" presetID="18" presetClass="entr" presetSubtype="12" fill="hold" grpId="0" nodeType="clickEffect">
                                  <p:stCondLst>
                                    <p:cond delay="0"/>
                                  </p:stCondLst>
                                  <p:childTnLst>
                                    <p:set>
                                      <p:cBhvr>
                                        <p:cTn id="29" dur="1" fill="hold">
                                          <p:stCondLst>
                                            <p:cond delay="0"/>
                                          </p:stCondLst>
                                        </p:cTn>
                                        <p:tgtEl>
                                          <p:spTgt spid="69641"/>
                                        </p:tgtEl>
                                        <p:attrNameLst>
                                          <p:attrName>style.visibility</p:attrName>
                                        </p:attrNameLst>
                                      </p:cBhvr>
                                      <p:to>
                                        <p:strVal val="visible"/>
                                      </p:to>
                                    </p:set>
                                    <p:animEffect transition="in" filter="strips(downLeft)">
                                      <p:cBhvr>
                                        <p:cTn id="30" dur="500"/>
                                        <p:tgtEl>
                                          <p:spTgt spid="6964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3" presetClass="entr" presetSubtype="16" fill="hold" grpId="0" nodeType="clickEffect">
                                  <p:stCondLst>
                                    <p:cond delay="0"/>
                                  </p:stCondLst>
                                  <p:childTnLst>
                                    <p:set>
                                      <p:cBhvr>
                                        <p:cTn id="34" dur="1" fill="hold">
                                          <p:stCondLst>
                                            <p:cond delay="0"/>
                                          </p:stCondLst>
                                        </p:cTn>
                                        <p:tgtEl>
                                          <p:spTgt spid="69647"/>
                                        </p:tgtEl>
                                        <p:attrNameLst>
                                          <p:attrName>style.visibility</p:attrName>
                                        </p:attrNameLst>
                                      </p:cBhvr>
                                      <p:to>
                                        <p:strVal val="visible"/>
                                      </p:to>
                                    </p:set>
                                    <p:anim calcmode="lin" valueType="num">
                                      <p:cBhvr>
                                        <p:cTn id="35" dur="500" fill="hold"/>
                                        <p:tgtEl>
                                          <p:spTgt spid="69647"/>
                                        </p:tgtEl>
                                        <p:attrNameLst>
                                          <p:attrName>ppt_w</p:attrName>
                                        </p:attrNameLst>
                                      </p:cBhvr>
                                      <p:tavLst>
                                        <p:tav tm="0">
                                          <p:val>
                                            <p:fltVal val="0"/>
                                          </p:val>
                                        </p:tav>
                                        <p:tav tm="100000">
                                          <p:val>
                                            <p:strVal val="#ppt_w"/>
                                          </p:val>
                                        </p:tav>
                                      </p:tavLst>
                                    </p:anim>
                                    <p:anim calcmode="lin" valueType="num">
                                      <p:cBhvr>
                                        <p:cTn id="36" dur="500" fill="hold"/>
                                        <p:tgtEl>
                                          <p:spTgt spid="6964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33"/>
                                            </p:cond>
                                          </p:stCondLst>
                                          <p:endCondLst>
                                            <p:cond evt="onStopAudio" delay="0">
                                              <p:tgtEl>
                                                <p:sldTgt/>
                                              </p:tgtEl>
                                            </p:cond>
                                          </p:endCondLst>
                                        </p:cTn>
                                        <p:tgtEl>
                                          <p:sndTgt r:embed="rId3" name="laser.wav"/>
                                        </p:tgtEl>
                                      </p:cMediaNode>
                                    </p:audio>
                                  </p:subTnLst>
                                </p:cTn>
                              </p:par>
                            </p:childTnLst>
                          </p:cTn>
                        </p:par>
                      </p:childTnLst>
                    </p:cTn>
                  </p:par>
                  <p:par>
                    <p:cTn id="37" fill="hold" nodeType="clickPar">
                      <p:stCondLst>
                        <p:cond delay="indefinite"/>
                      </p:stCondLst>
                      <p:childTnLst>
                        <p:par>
                          <p:cTn id="38" fill="hold" nodeType="with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69642"/>
                                        </p:tgtEl>
                                        <p:attrNameLst>
                                          <p:attrName>style.visibility</p:attrName>
                                        </p:attrNameLst>
                                      </p:cBhvr>
                                      <p:to>
                                        <p:strVal val="visible"/>
                                      </p:to>
                                    </p:set>
                                    <p:animEffect transition="in" filter="blinds(horizontal)">
                                      <p:cBhvr>
                                        <p:cTn id="41" dur="500"/>
                                        <p:tgtEl>
                                          <p:spTgt spid="69642"/>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3" presetClass="entr" presetSubtype="16" fill="hold" grpId="0" nodeType="clickEffect">
                                  <p:stCondLst>
                                    <p:cond delay="0"/>
                                  </p:stCondLst>
                                  <p:childTnLst>
                                    <p:set>
                                      <p:cBhvr>
                                        <p:cTn id="45" dur="1" fill="hold">
                                          <p:stCondLst>
                                            <p:cond delay="0"/>
                                          </p:stCondLst>
                                        </p:cTn>
                                        <p:tgtEl>
                                          <p:spTgt spid="69648"/>
                                        </p:tgtEl>
                                        <p:attrNameLst>
                                          <p:attrName>style.visibility</p:attrName>
                                        </p:attrNameLst>
                                      </p:cBhvr>
                                      <p:to>
                                        <p:strVal val="visible"/>
                                      </p:to>
                                    </p:set>
                                    <p:anim calcmode="lin" valueType="num">
                                      <p:cBhvr>
                                        <p:cTn id="46" dur="500" fill="hold"/>
                                        <p:tgtEl>
                                          <p:spTgt spid="69648"/>
                                        </p:tgtEl>
                                        <p:attrNameLst>
                                          <p:attrName>ppt_w</p:attrName>
                                        </p:attrNameLst>
                                      </p:cBhvr>
                                      <p:tavLst>
                                        <p:tav tm="0">
                                          <p:val>
                                            <p:fltVal val="0"/>
                                          </p:val>
                                        </p:tav>
                                        <p:tav tm="100000">
                                          <p:val>
                                            <p:strVal val="#ppt_w"/>
                                          </p:val>
                                        </p:tav>
                                      </p:tavLst>
                                    </p:anim>
                                    <p:anim calcmode="lin" valueType="num">
                                      <p:cBhvr>
                                        <p:cTn id="47" dur="500" fill="hold"/>
                                        <p:tgtEl>
                                          <p:spTgt spid="6964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44"/>
                                            </p:cond>
                                          </p:stCondLst>
                                          <p:endCondLst>
                                            <p:cond evt="onStopAudio" delay="0">
                                              <p:tgtEl>
                                                <p:sldTgt/>
                                              </p:tgtEl>
                                            </p:cond>
                                          </p:endCondLst>
                                        </p:cTn>
                                        <p:tgtEl>
                                          <p:sndTgt r:embed="rId3" name="laser.wav"/>
                                        </p:tgtEl>
                                      </p:cMediaNode>
                                    </p:audio>
                                  </p:subTnLst>
                                </p:cTn>
                              </p:par>
                            </p:childTnLst>
                          </p:cTn>
                        </p:par>
                      </p:childTnLst>
                    </p:cTn>
                  </p:par>
                  <p:par>
                    <p:cTn id="48" fill="hold" nodeType="clickPar">
                      <p:stCondLst>
                        <p:cond delay="indefinite"/>
                      </p:stCondLst>
                      <p:childTnLst>
                        <p:par>
                          <p:cTn id="49" fill="hold" nodeType="withGroup">
                            <p:stCondLst>
                              <p:cond delay="0"/>
                            </p:stCondLst>
                            <p:childTnLst>
                              <p:par>
                                <p:cTn id="50" presetID="2" presetClass="entr" presetSubtype="4" fill="hold" grpId="0" nodeType="clickEffect">
                                  <p:stCondLst>
                                    <p:cond delay="0"/>
                                  </p:stCondLst>
                                  <p:childTnLst>
                                    <p:set>
                                      <p:cBhvr>
                                        <p:cTn id="51" dur="1" fill="hold">
                                          <p:stCondLst>
                                            <p:cond delay="0"/>
                                          </p:stCondLst>
                                        </p:cTn>
                                        <p:tgtEl>
                                          <p:spTgt spid="69643"/>
                                        </p:tgtEl>
                                        <p:attrNameLst>
                                          <p:attrName>style.visibility</p:attrName>
                                        </p:attrNameLst>
                                      </p:cBhvr>
                                      <p:to>
                                        <p:strVal val="visible"/>
                                      </p:to>
                                    </p:set>
                                    <p:anim calcmode="lin" valueType="num">
                                      <p:cBhvr additive="base">
                                        <p:cTn id="52" dur="500" fill="hold"/>
                                        <p:tgtEl>
                                          <p:spTgt spid="69643"/>
                                        </p:tgtEl>
                                        <p:attrNameLst>
                                          <p:attrName>ppt_x</p:attrName>
                                        </p:attrNameLst>
                                      </p:cBhvr>
                                      <p:tavLst>
                                        <p:tav tm="0">
                                          <p:val>
                                            <p:strVal val="#ppt_x"/>
                                          </p:val>
                                        </p:tav>
                                        <p:tav tm="100000">
                                          <p:val>
                                            <p:strVal val="#ppt_x"/>
                                          </p:val>
                                        </p:tav>
                                      </p:tavLst>
                                    </p:anim>
                                    <p:anim calcmode="lin" valueType="num">
                                      <p:cBhvr additive="base">
                                        <p:cTn id="53" dur="500" fill="hold"/>
                                        <p:tgtEl>
                                          <p:spTgt spid="69643"/>
                                        </p:tgtEl>
                                        <p:attrNameLst>
                                          <p:attrName>ppt_y</p:attrName>
                                        </p:attrNameLst>
                                      </p:cBhvr>
                                      <p:tavLst>
                                        <p:tav tm="0">
                                          <p:val>
                                            <p:strVal val="1+#ppt_h/2"/>
                                          </p:val>
                                        </p:tav>
                                        <p:tav tm="100000">
                                          <p:val>
                                            <p:strVal val="#ppt_y"/>
                                          </p:val>
                                        </p:tav>
                                      </p:tavLst>
                                    </p:anim>
                                  </p:childTnLst>
                                </p:cTn>
                              </p:par>
                            </p:childTnLst>
                          </p:cTn>
                        </p:par>
                      </p:childTnLst>
                    </p:cTn>
                  </p:par>
                  <p:par>
                    <p:cTn id="54" fill="hold" nodeType="clickPar">
                      <p:stCondLst>
                        <p:cond delay="indefinite"/>
                      </p:stCondLst>
                      <p:childTnLst>
                        <p:par>
                          <p:cTn id="55" fill="hold" nodeType="withGroup">
                            <p:stCondLst>
                              <p:cond delay="0"/>
                            </p:stCondLst>
                            <p:childTnLst>
                              <p:par>
                                <p:cTn id="56" presetID="23" presetClass="entr" presetSubtype="16" fill="hold" grpId="0" nodeType="clickEffect">
                                  <p:stCondLst>
                                    <p:cond delay="0"/>
                                  </p:stCondLst>
                                  <p:childTnLst>
                                    <p:set>
                                      <p:cBhvr>
                                        <p:cTn id="57" dur="1" fill="hold">
                                          <p:stCondLst>
                                            <p:cond delay="0"/>
                                          </p:stCondLst>
                                        </p:cTn>
                                        <p:tgtEl>
                                          <p:spTgt spid="69649"/>
                                        </p:tgtEl>
                                        <p:attrNameLst>
                                          <p:attrName>style.visibility</p:attrName>
                                        </p:attrNameLst>
                                      </p:cBhvr>
                                      <p:to>
                                        <p:strVal val="visible"/>
                                      </p:to>
                                    </p:set>
                                    <p:anim calcmode="lin" valueType="num">
                                      <p:cBhvr>
                                        <p:cTn id="58" dur="500" fill="hold"/>
                                        <p:tgtEl>
                                          <p:spTgt spid="69649"/>
                                        </p:tgtEl>
                                        <p:attrNameLst>
                                          <p:attrName>ppt_w</p:attrName>
                                        </p:attrNameLst>
                                      </p:cBhvr>
                                      <p:tavLst>
                                        <p:tav tm="0">
                                          <p:val>
                                            <p:fltVal val="0"/>
                                          </p:val>
                                        </p:tav>
                                        <p:tav tm="100000">
                                          <p:val>
                                            <p:strVal val="#ppt_w"/>
                                          </p:val>
                                        </p:tav>
                                      </p:tavLst>
                                    </p:anim>
                                    <p:anim calcmode="lin" valueType="num">
                                      <p:cBhvr>
                                        <p:cTn id="59" dur="500" fill="hold"/>
                                        <p:tgtEl>
                                          <p:spTgt spid="6964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6"/>
                                            </p:cond>
                                          </p:stCondLst>
                                          <p:endCondLst>
                                            <p:cond evt="onStopAudio" delay="0">
                                              <p:tgtEl>
                                                <p:sldTgt/>
                                              </p:tgtEl>
                                            </p:cond>
                                          </p:endCondLst>
                                        </p:cTn>
                                        <p:tgtEl>
                                          <p:sndTgt r:embed="rId3" name="laser.wav"/>
                                        </p:tgtEl>
                                      </p:cMediaNode>
                                    </p:audio>
                                  </p:subTnLst>
                                </p:cTn>
                              </p:par>
                            </p:childTnLst>
                          </p:cTn>
                        </p:par>
                      </p:childTnLst>
                    </p:cTn>
                  </p:par>
                  <p:par>
                    <p:cTn id="60" fill="hold" nodeType="clickPar">
                      <p:stCondLst>
                        <p:cond delay="indefinite"/>
                      </p:stCondLst>
                      <p:childTnLst>
                        <p:par>
                          <p:cTn id="61" fill="hold" nodeType="withGroup">
                            <p:stCondLst>
                              <p:cond delay="0"/>
                            </p:stCondLst>
                            <p:childTnLst>
                              <p:par>
                                <p:cTn id="62" presetID="3" presetClass="entr" presetSubtype="10" fill="hold" nodeType="clickEffect">
                                  <p:stCondLst>
                                    <p:cond delay="0"/>
                                  </p:stCondLst>
                                  <p:childTnLst>
                                    <p:set>
                                      <p:cBhvr>
                                        <p:cTn id="63" dur="1" fill="hold">
                                          <p:stCondLst>
                                            <p:cond delay="0"/>
                                          </p:stCondLst>
                                        </p:cTn>
                                        <p:tgtEl>
                                          <p:spTgt spid="69635"/>
                                        </p:tgtEl>
                                        <p:attrNameLst>
                                          <p:attrName>style.visibility</p:attrName>
                                        </p:attrNameLst>
                                      </p:cBhvr>
                                      <p:to>
                                        <p:strVal val="visible"/>
                                      </p:to>
                                    </p:set>
                                    <p:animEffect transition="in" filter="blinds(horizontal)">
                                      <p:cBhvr>
                                        <p:cTn id="64" dur="500"/>
                                        <p:tgtEl>
                                          <p:spTgt spid="69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40" grpId="0"/>
      <p:bldP spid="69641" grpId="0"/>
      <p:bldP spid="69642" grpId="0"/>
      <p:bldP spid="69643" grpId="0"/>
      <p:bldP spid="69644" grpId="0" autoUpdateAnimBg="0"/>
      <p:bldP spid="69645" grpId="0" autoUpdateAnimBg="0"/>
      <p:bldP spid="69646" grpId="0" autoUpdateAnimBg="0"/>
      <p:bldP spid="69647" grpId="0" autoUpdateAnimBg="0"/>
      <p:bldP spid="69648" grpId="0" autoUpdateAnimBg="0"/>
      <p:bldP spid="6964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 xmlns:p14="http://schemas.microsoft.com/office/powerpoint/2010/main" xmlns:p15="http://schemas.microsoft.com/office/powerpoint/2012/main" xmlns:a16="http://schemas.microsoft.com/office/drawing/2014/main" id="{C62966C3-8D49-4D51-86B5-3709F4DF21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843387">
            <a:off x="10136721" y="5625714"/>
            <a:ext cx="2811239" cy="2007704"/>
          </a:xfrm>
          <a:prstGeom prst="rect">
            <a:avLst/>
          </a:prstGeom>
        </p:spPr>
      </p:pic>
      <p:pic>
        <p:nvPicPr>
          <p:cNvPr id="21" name="图片 20">
            <a:extLst>
              <a:ext uri="{FF2B5EF4-FFF2-40B4-BE49-F238E27FC236}">
                <a16:creationId xmlns="" xmlns:p14="http://schemas.microsoft.com/office/powerpoint/2010/main" xmlns:p15="http://schemas.microsoft.com/office/powerpoint/2012/main" xmlns:a16="http://schemas.microsoft.com/office/drawing/2014/main" id="{972684B1-2989-4B9E-A66C-21A3CB4E1BA9}"/>
              </a:ext>
            </a:extLst>
          </p:cNvPr>
          <p:cNvPicPr>
            <a:picLocks noChangeAspect="1"/>
          </p:cNvPicPr>
          <p:nvPr/>
        </p:nvPicPr>
        <p:blipFill>
          <a:blip r:embed="rId4" cstate="print">
            <a:extLst>
              <a:ext uri="{28A0092B-C50C-407E-A947-70E740481C1C}">
                <a14:useLocalDpi xmlns:a14="http://schemas.microsoft.com/office/drawing/2010/main" val="0"/>
              </a:ext>
            </a:extLst>
          </a:blip>
          <a:srcRect l="21106" t="22075" r="22134" b="22076"/>
          <a:stretch>
            <a:fillRect/>
          </a:stretch>
        </p:blipFill>
        <p:spPr>
          <a:xfrm>
            <a:off x="-456970" y="-304800"/>
            <a:ext cx="2168770" cy="1524000"/>
          </a:xfrm>
          <a:prstGeom prst="rect">
            <a:avLst/>
          </a:prstGeom>
        </p:spPr>
      </p:pic>
      <p:pic>
        <p:nvPicPr>
          <p:cNvPr id="33" name="图片 32">
            <a:extLst>
              <a:ext uri="{FF2B5EF4-FFF2-40B4-BE49-F238E27FC236}">
                <a16:creationId xmlns="" xmlns:p14="http://schemas.microsoft.com/office/powerpoint/2010/main" xmlns:p15="http://schemas.microsoft.com/office/powerpoint/2012/main" xmlns:a16="http://schemas.microsoft.com/office/drawing/2014/main" id="{755B48CE-AF46-43EA-BB73-562588054D7B}"/>
              </a:ext>
            </a:extLst>
          </p:cNvPr>
          <p:cNvPicPr>
            <a:picLocks noChangeAspect="1"/>
          </p:cNvPicPr>
          <p:nvPr/>
        </p:nvPicPr>
        <p:blipFill>
          <a:blip r:embed="rId5">
            <a:extLst>
              <a:ext uri="{28A0092B-C50C-407E-A947-70E740481C1C}">
                <a14:useLocalDpi xmlns:a14="http://schemas.microsoft.com/office/drawing/2010/main" val="0"/>
              </a:ext>
            </a:extLst>
          </a:blip>
          <a:srcRect l="95625" t="32220" b="51297"/>
          <a:stretch>
            <a:fillRect/>
          </a:stretch>
        </p:blipFill>
        <p:spPr>
          <a:xfrm>
            <a:off x="11658600" y="2209799"/>
            <a:ext cx="533400" cy="1130301"/>
          </a:xfrm>
          <a:prstGeom prst="rect">
            <a:avLst/>
          </a:prstGeom>
        </p:spPr>
      </p:pic>
      <p:sp>
        <p:nvSpPr>
          <p:cNvPr id="37" name="矩形 36">
            <a:extLst>
              <a:ext uri="{FF2B5EF4-FFF2-40B4-BE49-F238E27FC236}">
                <a16:creationId xmlns="" xmlns:p14="http://schemas.microsoft.com/office/powerpoint/2010/main" xmlns:p15="http://schemas.microsoft.com/office/powerpoint/2012/main" xmlns:a16="http://schemas.microsoft.com/office/drawing/2014/main" id="{D7441828-BB56-4C74-958E-2040CF0FBBEE}"/>
              </a:ext>
            </a:extLst>
          </p:cNvPr>
          <p:cNvSpPr/>
          <p:nvPr/>
        </p:nvSpPr>
        <p:spPr>
          <a:xfrm>
            <a:off x="731838" y="657225"/>
            <a:ext cx="10728325" cy="5543550"/>
          </a:xfrm>
          <a:prstGeom prst="rect">
            <a:avLst/>
          </a:prstGeom>
          <a:noFill/>
          <a:ln w="2222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a:extLst>
              <a:ext uri="{FF2B5EF4-FFF2-40B4-BE49-F238E27FC236}">
                <a16:creationId xmlns="" xmlns:p14="http://schemas.microsoft.com/office/powerpoint/2010/main" xmlns:p15="http://schemas.microsoft.com/office/powerpoint/2012/main" xmlns:a16="http://schemas.microsoft.com/office/drawing/2014/main" id="{93A3D360-A2DA-49E4-A251-064E1F42159B}"/>
              </a:ext>
            </a:extLst>
          </p:cNvPr>
          <p:cNvSpPr/>
          <p:nvPr/>
        </p:nvSpPr>
        <p:spPr>
          <a:xfrm>
            <a:off x="947738" y="836613"/>
            <a:ext cx="10297707" cy="5184775"/>
          </a:xfrm>
          <a:prstGeom prst="rect">
            <a:avLst/>
          </a:prstGeom>
          <a:noFill/>
          <a:ln w="53975">
            <a:solidFill>
              <a:srgbClr val="FF8196">
                <a:alpha val="6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 xmlns:p14="http://schemas.microsoft.com/office/powerpoint/2010/main" xmlns:p15="http://schemas.microsoft.com/office/powerpoint/2012/main" xmlns:a16="http://schemas.microsoft.com/office/drawing/2014/main" id="{81FAF747-08F9-4864-A9CF-42C1065EEF15}"/>
              </a:ext>
            </a:extLst>
          </p:cNvPr>
          <p:cNvSpPr txBox="1"/>
          <p:nvPr/>
        </p:nvSpPr>
        <p:spPr>
          <a:xfrm>
            <a:off x="5434363" y="257115"/>
            <a:ext cx="3015156" cy="400110"/>
          </a:xfrm>
          <a:prstGeom prst="rect">
            <a:avLst/>
          </a:prstGeom>
          <a:noFill/>
        </p:spPr>
        <p:txBody>
          <a:bodyPr vert="horz" wrap="square" rtlCol="0">
            <a:spAutoFit/>
          </a:bodyPr>
          <a:lstStyle/>
          <a:p>
            <a:r>
              <a:rPr lang="en-US" altLang="zh-CN" sz="2000" dirty="0" smtClean="0">
                <a:solidFill>
                  <a:schemeClr val="accent6"/>
                </a:solidFill>
                <a:latin typeface="微软雅黑" panose="020B0503020204020204" pitchFamily="34" charset="-122"/>
                <a:ea typeface="微软雅黑" panose="020B0503020204020204" pitchFamily="34" charset="-122"/>
              </a:rPr>
              <a:t>03  </a:t>
            </a:r>
            <a:r>
              <a:rPr lang="zh-CN" altLang="en-US" sz="2000" dirty="0" smtClean="0">
                <a:solidFill>
                  <a:schemeClr val="accent6"/>
                </a:solidFill>
                <a:latin typeface="微软雅黑" panose="020B0503020204020204" pitchFamily="34" charset="-122"/>
                <a:ea typeface="微软雅黑" panose="020B0503020204020204" pitchFamily="34" charset="-122"/>
              </a:rPr>
              <a:t>返航偷豆</a:t>
            </a:r>
            <a:r>
              <a:rPr lang="en-US" altLang="zh-CN" sz="2000" dirty="0" smtClean="0">
                <a:solidFill>
                  <a:schemeClr val="accent6"/>
                </a:solidFill>
                <a:latin typeface="微软雅黑" panose="020B0503020204020204" pitchFamily="34" charset="-122"/>
                <a:ea typeface="微软雅黑" panose="020B0503020204020204" pitchFamily="34" charset="-122"/>
              </a:rPr>
              <a:t>14-21</a:t>
            </a:r>
            <a:r>
              <a:rPr lang="zh-CN" altLang="en-US" sz="2000" dirty="0" smtClean="0">
                <a:solidFill>
                  <a:schemeClr val="accent6"/>
                </a:solidFill>
                <a:latin typeface="微软雅黑" panose="020B0503020204020204" pitchFamily="34" charset="-122"/>
                <a:ea typeface="微软雅黑" panose="020B0503020204020204" pitchFamily="34" charset="-122"/>
              </a:rPr>
              <a:t>节</a:t>
            </a:r>
            <a:endParaRPr lang="zh-CN" altLang="en-US" sz="2000" dirty="0">
              <a:solidFill>
                <a:schemeClr val="accent6"/>
              </a:solidFill>
              <a:latin typeface="微软雅黑" panose="020B0503020204020204" pitchFamily="34" charset="-122"/>
              <a:ea typeface="微软雅黑" panose="020B0503020204020204" pitchFamily="34" charset="-122"/>
            </a:endParaRPr>
          </a:p>
        </p:txBody>
      </p:sp>
      <p:sp>
        <p:nvSpPr>
          <p:cNvPr id="12" name="Text Box 4"/>
          <p:cNvSpPr txBox="1">
            <a:spLocks noChangeArrowheads="1"/>
          </p:cNvSpPr>
          <p:nvPr/>
        </p:nvSpPr>
        <p:spPr bwMode="auto">
          <a:xfrm>
            <a:off x="3227388" y="2051369"/>
            <a:ext cx="7490769"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zh-CN" altLang="en-US" sz="3200" b="1" dirty="0">
                <a:solidFill>
                  <a:srgbClr val="0000FF"/>
                </a:solidFill>
                <a:latin typeface="Arial" pitchFamily="34" charset="0"/>
                <a:ea typeface="楷体_GB2312" pitchFamily="49" charset="-122"/>
              </a:rPr>
              <a:t>写月下归航时，主要写了什么趣事？这时</a:t>
            </a:r>
            <a:r>
              <a:rPr lang="zh-CN" altLang="en-US" sz="3200" b="1" dirty="0">
                <a:solidFill>
                  <a:srgbClr val="0000FF"/>
                </a:solidFill>
                <a:latin typeface="Times New Roman"/>
                <a:ea typeface="楷体_GB2312" pitchFamily="49" charset="-122"/>
              </a:rPr>
              <a:t>“</a:t>
            </a:r>
            <a:r>
              <a:rPr lang="zh-CN" altLang="en-US" sz="3200" b="1" dirty="0">
                <a:solidFill>
                  <a:srgbClr val="0000FF"/>
                </a:solidFill>
                <a:latin typeface="Arial" pitchFamily="34" charset="0"/>
                <a:ea typeface="楷体_GB2312" pitchFamily="49" charset="-122"/>
              </a:rPr>
              <a:t>我</a:t>
            </a:r>
            <a:r>
              <a:rPr lang="zh-CN" altLang="en-US" sz="3200" b="1" dirty="0">
                <a:solidFill>
                  <a:srgbClr val="0000FF"/>
                </a:solidFill>
                <a:latin typeface="Times New Roman"/>
                <a:ea typeface="楷体_GB2312" pitchFamily="49" charset="-122"/>
              </a:rPr>
              <a:t>”</a:t>
            </a:r>
            <a:r>
              <a:rPr lang="zh-CN" altLang="en-US" sz="3200" b="1" dirty="0">
                <a:solidFill>
                  <a:srgbClr val="0000FF"/>
                </a:solidFill>
                <a:latin typeface="Arial" pitchFamily="34" charset="0"/>
                <a:ea typeface="楷体_GB2312" pitchFamily="49" charset="-122"/>
              </a:rPr>
              <a:t>的心情和去看戏时有什么不同？</a:t>
            </a:r>
          </a:p>
        </p:txBody>
      </p:sp>
      <p:sp>
        <p:nvSpPr>
          <p:cNvPr id="13" name="Text Box 5"/>
          <p:cNvSpPr txBox="1">
            <a:spLocks noChangeArrowheads="1"/>
          </p:cNvSpPr>
          <p:nvPr/>
        </p:nvSpPr>
        <p:spPr bwMode="auto">
          <a:xfrm>
            <a:off x="1392302" y="3893006"/>
            <a:ext cx="9325855"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altLang="zh-CN" sz="2800" b="1" dirty="0">
                <a:solidFill>
                  <a:srgbClr val="0000FF"/>
                </a:solidFill>
                <a:latin typeface="Arial" pitchFamily="34" charset="0"/>
                <a:ea typeface="楷体_GB2312" pitchFamily="49" charset="-122"/>
              </a:rPr>
              <a:t>       </a:t>
            </a:r>
            <a:r>
              <a:rPr lang="zh-CN" altLang="en-US" sz="2800" b="1" dirty="0">
                <a:solidFill>
                  <a:srgbClr val="FF00FF"/>
                </a:solidFill>
                <a:latin typeface="Arial" pitchFamily="34" charset="0"/>
                <a:ea typeface="楷体_GB2312" pitchFamily="49" charset="-122"/>
              </a:rPr>
              <a:t>月下归航时，写了小伙伴去</a:t>
            </a:r>
            <a:r>
              <a:rPr lang="zh-CN" altLang="en-US" sz="2800" b="1" dirty="0">
                <a:solidFill>
                  <a:srgbClr val="FF00FF"/>
                </a:solidFill>
                <a:latin typeface="Times New Roman"/>
                <a:ea typeface="楷体_GB2312" pitchFamily="49" charset="-122"/>
              </a:rPr>
              <a:t>“</a:t>
            </a:r>
            <a:r>
              <a:rPr lang="zh-CN" altLang="en-US" sz="2800" b="1" dirty="0">
                <a:solidFill>
                  <a:srgbClr val="FF00FF"/>
                </a:solidFill>
                <a:latin typeface="Arial" pitchFamily="34" charset="0"/>
                <a:ea typeface="楷体_GB2312" pitchFamily="49" charset="-122"/>
              </a:rPr>
              <a:t>偷</a:t>
            </a:r>
            <a:r>
              <a:rPr lang="zh-CN" altLang="en-US" sz="2800" b="1" dirty="0">
                <a:solidFill>
                  <a:srgbClr val="FF00FF"/>
                </a:solidFill>
                <a:latin typeface="Times New Roman"/>
                <a:ea typeface="楷体_GB2312" pitchFamily="49" charset="-122"/>
              </a:rPr>
              <a:t>”</a:t>
            </a:r>
            <a:r>
              <a:rPr lang="zh-CN" altLang="en-US" sz="2800" b="1" dirty="0">
                <a:solidFill>
                  <a:srgbClr val="FF00FF"/>
                </a:solidFill>
                <a:latin typeface="Arial" pitchFamily="34" charset="0"/>
                <a:ea typeface="楷体_GB2312" pitchFamily="49" charset="-122"/>
              </a:rPr>
              <a:t>罗汉豆的趣事。去时</a:t>
            </a:r>
            <a:r>
              <a:rPr lang="zh-CN" altLang="en-US" sz="2800" b="1" dirty="0">
                <a:solidFill>
                  <a:srgbClr val="FF00FF"/>
                </a:solidFill>
                <a:latin typeface="Times New Roman"/>
                <a:ea typeface="楷体_GB2312" pitchFamily="49" charset="-122"/>
              </a:rPr>
              <a:t>“</a:t>
            </a:r>
            <a:r>
              <a:rPr lang="zh-CN" altLang="en-US" sz="2800" b="1" dirty="0">
                <a:solidFill>
                  <a:srgbClr val="FF00FF"/>
                </a:solidFill>
                <a:latin typeface="Arial" pitchFamily="34" charset="0"/>
                <a:ea typeface="楷体_GB2312" pitchFamily="49" charset="-122"/>
              </a:rPr>
              <a:t>我</a:t>
            </a:r>
            <a:r>
              <a:rPr lang="zh-CN" altLang="en-US" sz="2800" b="1" dirty="0">
                <a:solidFill>
                  <a:srgbClr val="FF00FF"/>
                </a:solidFill>
                <a:latin typeface="Times New Roman"/>
                <a:ea typeface="楷体_GB2312" pitchFamily="49" charset="-122"/>
              </a:rPr>
              <a:t>”</a:t>
            </a:r>
            <a:r>
              <a:rPr lang="zh-CN" altLang="en-US" sz="2800" b="1" dirty="0">
                <a:solidFill>
                  <a:srgbClr val="FF00FF"/>
                </a:solidFill>
                <a:latin typeface="Arial" pitchFamily="34" charset="0"/>
                <a:ea typeface="楷体_GB2312" pitchFamily="49" charset="-122"/>
              </a:rPr>
              <a:t>的心情很</a:t>
            </a:r>
            <a:r>
              <a:rPr lang="zh-CN" altLang="en-US" sz="2800" b="1" dirty="0">
                <a:latin typeface="Arial" pitchFamily="34" charset="0"/>
                <a:ea typeface="楷体_GB2312" pitchFamily="49" charset="-122"/>
              </a:rPr>
              <a:t>急迫</a:t>
            </a:r>
            <a:r>
              <a:rPr lang="zh-CN" altLang="en-US" sz="2800" b="1" dirty="0">
                <a:solidFill>
                  <a:srgbClr val="FF00FF"/>
                </a:solidFill>
                <a:latin typeface="Arial" pitchFamily="34" charset="0"/>
                <a:ea typeface="楷体_GB2312" pitchFamily="49" charset="-122"/>
              </a:rPr>
              <a:t>，总</a:t>
            </a:r>
            <a:r>
              <a:rPr lang="zh-CN" altLang="en-US" sz="2800" b="1" dirty="0">
                <a:solidFill>
                  <a:srgbClr val="FF00FF"/>
                </a:solidFill>
                <a:latin typeface="Times New Roman"/>
                <a:ea typeface="楷体_GB2312" pitchFamily="49" charset="-122"/>
              </a:rPr>
              <a:t>“</a:t>
            </a:r>
            <a:r>
              <a:rPr lang="zh-CN" altLang="en-US" sz="2800" b="1" dirty="0">
                <a:solidFill>
                  <a:srgbClr val="FF00FF"/>
                </a:solidFill>
                <a:latin typeface="Arial" pitchFamily="34" charset="0"/>
                <a:ea typeface="楷体_GB2312" pitchFamily="49" charset="-122"/>
              </a:rPr>
              <a:t>以为船慢</a:t>
            </a:r>
            <a:r>
              <a:rPr lang="zh-CN" altLang="en-US" sz="2800" b="1" dirty="0">
                <a:solidFill>
                  <a:srgbClr val="FF00FF"/>
                </a:solidFill>
                <a:latin typeface="Times New Roman"/>
                <a:ea typeface="楷体_GB2312" pitchFamily="49" charset="-122"/>
              </a:rPr>
              <a:t>”</a:t>
            </a:r>
            <a:r>
              <a:rPr lang="zh-CN" altLang="en-US" sz="2800" b="1" dirty="0">
                <a:solidFill>
                  <a:srgbClr val="FF00FF"/>
                </a:solidFill>
                <a:latin typeface="Arial" pitchFamily="34" charset="0"/>
                <a:ea typeface="楷体_GB2312" pitchFamily="49" charset="-122"/>
              </a:rPr>
              <a:t>，而此时</a:t>
            </a:r>
            <a:r>
              <a:rPr lang="zh-CN" altLang="en-US" sz="2800" b="1" dirty="0">
                <a:solidFill>
                  <a:srgbClr val="FF00FF"/>
                </a:solidFill>
                <a:latin typeface="Times New Roman"/>
                <a:ea typeface="楷体_GB2312" pitchFamily="49" charset="-122"/>
              </a:rPr>
              <a:t>“</a:t>
            </a:r>
            <a:r>
              <a:rPr lang="zh-CN" altLang="en-US" sz="2800" b="1" dirty="0">
                <a:solidFill>
                  <a:srgbClr val="FF00FF"/>
                </a:solidFill>
                <a:latin typeface="Arial" pitchFamily="34" charset="0"/>
                <a:ea typeface="楷体_GB2312" pitchFamily="49" charset="-122"/>
              </a:rPr>
              <a:t>我</a:t>
            </a:r>
            <a:r>
              <a:rPr lang="zh-CN" altLang="en-US" sz="2800" b="1" dirty="0">
                <a:solidFill>
                  <a:srgbClr val="FF00FF"/>
                </a:solidFill>
                <a:latin typeface="Times New Roman"/>
                <a:ea typeface="楷体_GB2312" pitchFamily="49" charset="-122"/>
              </a:rPr>
              <a:t>”</a:t>
            </a:r>
            <a:r>
              <a:rPr lang="zh-CN" altLang="en-US" sz="2800" b="1" dirty="0">
                <a:solidFill>
                  <a:srgbClr val="FF00FF"/>
                </a:solidFill>
                <a:latin typeface="Arial" pitchFamily="34" charset="0"/>
                <a:ea typeface="楷体_GB2312" pitchFamily="49" charset="-122"/>
              </a:rPr>
              <a:t>和小伙伴们偷豆吃豆，心情无比</a:t>
            </a:r>
            <a:r>
              <a:rPr lang="zh-CN" altLang="en-US" sz="2800" b="1" dirty="0">
                <a:latin typeface="Arial" pitchFamily="34" charset="0"/>
                <a:ea typeface="楷体_GB2312" pitchFamily="49" charset="-122"/>
              </a:rPr>
              <a:t>畅快、轻松</a:t>
            </a:r>
            <a:r>
              <a:rPr lang="zh-CN" altLang="en-US" sz="2800" b="1" dirty="0">
                <a:solidFill>
                  <a:srgbClr val="FF00FF"/>
                </a:solidFill>
                <a:latin typeface="Arial" pitchFamily="34" charset="0"/>
                <a:ea typeface="楷体_GB2312" pitchFamily="49" charset="-122"/>
              </a:rPr>
              <a:t>。</a:t>
            </a:r>
          </a:p>
        </p:txBody>
      </p:sp>
      <p:pic>
        <p:nvPicPr>
          <p:cNvPr id="20" name="Picture 3" descr="sx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6398" y="1219200"/>
            <a:ext cx="3010804" cy="23147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562516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7" presetClass="entr" presetSubtype="0" fill="hold" nodeType="withEffect">
                                  <p:childTnLst>
                                    <p:set>
                                      <p:cBhvr>
                                        <p:cTn id="6" dur="1" fill="hold">
                                          <p:stCondLst>
                                            <p:cond delay="0"/>
                                          </p:stCondLst>
                                        </p:cTn>
                                        <p:tgtEl>
                                          <p:spTgt spid="33"/>
                                        </p:tgtEl>
                                        <p:attrNameLst>
                                          <p:attrName>style.visibility</p:attrName>
                                        </p:attrNameLst>
                                      </p:cBhvr>
                                      <p:to>
                                        <p:strVal val="visible"/>
                                      </p:to>
                                    </p:set>
                                    <p:animEffect transition="in" filter="fade">
                                      <p:cBhvr>
                                        <p:cTn id="7" dur="7400"/>
                                        <p:tgtEl>
                                          <p:spTgt spid="33"/>
                                        </p:tgtEl>
                                      </p:cBhvr>
                                    </p:animEffect>
                                    <p:anim calcmode="lin" valueType="num">
                                      <p:cBhvr>
                                        <p:cTn id="8" dur="7400" fill="hold"/>
                                        <p:tgtEl>
                                          <p:spTgt spid="33"/>
                                        </p:tgtEl>
                                        <p:attrNameLst>
                                          <p:attrName>ppt_x</p:attrName>
                                        </p:attrNameLst>
                                      </p:cBhvr>
                                      <p:tavLst>
                                        <p:tav tm="0">
                                          <p:val>
                                            <p:strVal val="#ppt_x"/>
                                          </p:val>
                                        </p:tav>
                                        <p:tav tm="100000">
                                          <p:val>
                                            <p:strVal val="#ppt_x"/>
                                          </p:val>
                                        </p:tav>
                                      </p:tavLst>
                                    </p:anim>
                                    <p:anim calcmode="lin" valueType="num">
                                      <p:cBhvr>
                                        <p:cTn id="9" dur="7400" fill="hold"/>
                                        <p:tgtEl>
                                          <p:spTgt spid="33"/>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2400" fill="hold"/>
                                        <p:tgtEl>
                                          <p:spTgt spid="21"/>
                                        </p:tgtEl>
                                        <p:attrNameLst>
                                          <p:attrName>ppt_x</p:attrName>
                                        </p:attrNameLst>
                                      </p:cBhvr>
                                      <p:tavLst>
                                        <p:tav tm="0">
                                          <p:val>
                                            <p:strVal val="0-#ppt_w/2"/>
                                          </p:val>
                                        </p:tav>
                                        <p:tav tm="100000">
                                          <p:val>
                                            <p:strVal val="#ppt_x"/>
                                          </p:val>
                                        </p:tav>
                                      </p:tavLst>
                                    </p:anim>
                                    <p:anim calcmode="lin" valueType="num">
                                      <p:cBhvr additive="base">
                                        <p:cTn id="13" dur="2400" fill="hold"/>
                                        <p:tgtEl>
                                          <p:spTgt spid="21"/>
                                        </p:tgtEl>
                                        <p:attrNameLst>
                                          <p:attrName>ppt_y</p:attrName>
                                        </p:attrNameLst>
                                      </p:cBhvr>
                                      <p:tavLst>
                                        <p:tav tm="0">
                                          <p:val>
                                            <p:strVal val="0-#ppt_h/2"/>
                                          </p:val>
                                        </p:tav>
                                        <p:tav tm="100000">
                                          <p:val>
                                            <p:strVal val="#ppt_y"/>
                                          </p:val>
                                        </p:tav>
                                      </p:tavLst>
                                    </p:anim>
                                  </p:childTnLst>
                                </p:cTn>
                              </p:par>
                              <p:par>
                                <p:cTn id="14" presetID="42" presetClass="entr" presetSubtype="0" fill="hold" grpId="0" nodeType="withEffect">
                                  <p:childTnLst>
                                    <p:set>
                                      <p:cBhvr>
                                        <p:cTn id="15" dur="1" fill="hold">
                                          <p:stCondLst>
                                            <p:cond delay="0"/>
                                          </p:stCondLst>
                                        </p:cTn>
                                        <p:tgtEl>
                                          <p:spTgt spid="43"/>
                                        </p:tgtEl>
                                        <p:attrNameLst>
                                          <p:attrName>style.visibility</p:attrName>
                                        </p:attrNameLst>
                                      </p:cBhvr>
                                      <p:to>
                                        <p:strVal val="visible"/>
                                      </p:to>
                                    </p:set>
                                    <p:animEffect transition="in" filter="fade">
                                      <p:cBhvr>
                                        <p:cTn id="16" dur="1000"/>
                                        <p:tgtEl>
                                          <p:spTgt spid="43"/>
                                        </p:tgtEl>
                                      </p:cBhvr>
                                    </p:animEffect>
                                    <p:anim calcmode="lin" valueType="num">
                                      <p:cBhvr>
                                        <p:cTn id="17" dur="1000" fill="hold"/>
                                        <p:tgtEl>
                                          <p:spTgt spid="43"/>
                                        </p:tgtEl>
                                        <p:attrNameLst>
                                          <p:attrName>ppt_x</p:attrName>
                                        </p:attrNameLst>
                                      </p:cBhvr>
                                      <p:tavLst>
                                        <p:tav tm="0">
                                          <p:val>
                                            <p:strVal val="#ppt_x"/>
                                          </p:val>
                                        </p:tav>
                                        <p:tav tm="100000">
                                          <p:val>
                                            <p:strVal val="#ppt_x"/>
                                          </p:val>
                                        </p:tav>
                                      </p:tavLst>
                                    </p:anim>
                                    <p:anim calcmode="lin" valueType="num">
                                      <p:cBhvr>
                                        <p:cTn id="18"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500" fill="hold"/>
                                        <p:tgtEl>
                                          <p:spTgt spid="13"/>
                                        </p:tgtEl>
                                        <p:attrNameLst>
                                          <p:attrName>ppt_x</p:attrName>
                                        </p:attrNameLst>
                                      </p:cBhvr>
                                      <p:tavLst>
                                        <p:tav tm="0">
                                          <p:val>
                                            <p:strVal val="#ppt_x"/>
                                          </p:val>
                                        </p:tav>
                                        <p:tav tm="100000">
                                          <p:val>
                                            <p:strVal val="#ppt_x"/>
                                          </p:val>
                                        </p:tav>
                                      </p:tavLst>
                                    </p:anim>
                                    <p:anim calcmode="lin" valueType="num">
                                      <p:cBhvr additive="base">
                                        <p:cTn id="2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13"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9689" y="1299613"/>
            <a:ext cx="6096000" cy="1200329"/>
          </a:xfrm>
          <a:prstGeom prst="rect">
            <a:avLst/>
          </a:prstGeom>
        </p:spPr>
        <p:txBody>
          <a:bodyPr>
            <a:spAutoFit/>
          </a:bodyPr>
          <a:lstStyle/>
          <a:p>
            <a:r>
              <a:rPr lang="zh-CN" altLang="en-US" sz="2400" b="1" dirty="0"/>
              <a:t>淡黑的起伏的连山，仿佛是踊跃的铁的兽脊似的，都远远的向船尾跑去了，但我却还以为船慢。</a:t>
            </a:r>
          </a:p>
        </p:txBody>
      </p:sp>
      <p:sp>
        <p:nvSpPr>
          <p:cNvPr id="3" name="矩形 2"/>
          <p:cNvSpPr/>
          <p:nvPr/>
        </p:nvSpPr>
        <p:spPr>
          <a:xfrm>
            <a:off x="1618261" y="2499942"/>
            <a:ext cx="7758855" cy="954107"/>
          </a:xfrm>
          <a:prstGeom prst="rect">
            <a:avLst/>
          </a:prstGeom>
        </p:spPr>
        <p:txBody>
          <a:bodyPr wrap="none">
            <a:spAutoFit/>
          </a:bodyPr>
          <a:lstStyle/>
          <a:p>
            <a:r>
              <a:rPr lang="zh-CN" altLang="en-US" sz="2800" b="1" dirty="0" smtClean="0">
                <a:solidFill>
                  <a:srgbClr val="FF0000"/>
                </a:solidFill>
                <a:latin typeface="隶书" pitchFamily="49" charset="-122"/>
                <a:ea typeface="隶书" pitchFamily="49" charset="-122"/>
              </a:rPr>
              <a:t>运用了哪些表达方式？最后一句分句能否去掉？</a:t>
            </a:r>
            <a:endParaRPr lang="en-US" altLang="zh-CN" sz="2800" b="1" dirty="0" smtClean="0">
              <a:solidFill>
                <a:srgbClr val="FF0000"/>
              </a:solidFill>
              <a:latin typeface="隶书" pitchFamily="49" charset="-122"/>
              <a:ea typeface="隶书" pitchFamily="49" charset="-122"/>
            </a:endParaRPr>
          </a:p>
          <a:p>
            <a:r>
              <a:rPr lang="zh-CN" altLang="en-US" sz="2800" b="1" dirty="0" smtClean="0">
                <a:solidFill>
                  <a:srgbClr val="FF0000"/>
                </a:solidFill>
                <a:latin typeface="隶书" pitchFamily="49" charset="-122"/>
                <a:ea typeface="隶书" pitchFamily="49" charset="-122"/>
              </a:rPr>
              <a:t>说说这句话的表达作用 </a:t>
            </a:r>
            <a:endParaRPr lang="zh-CN" altLang="en-US" sz="2800" b="1" dirty="0">
              <a:solidFill>
                <a:srgbClr val="FF0000"/>
              </a:solidFill>
              <a:latin typeface="隶书" pitchFamily="49" charset="-122"/>
              <a:ea typeface="隶书" pitchFamily="49" charset="-122"/>
            </a:endParaRPr>
          </a:p>
        </p:txBody>
      </p:sp>
      <p:sp>
        <p:nvSpPr>
          <p:cNvPr id="4" name="Text Box 7"/>
          <p:cNvSpPr txBox="1">
            <a:spLocks noChangeArrowheads="1"/>
          </p:cNvSpPr>
          <p:nvPr/>
        </p:nvSpPr>
        <p:spPr bwMode="auto">
          <a:xfrm>
            <a:off x="1248832" y="3424063"/>
            <a:ext cx="7893051"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zh-CN" sz="2800" b="1" dirty="0" smtClean="0">
                <a:solidFill>
                  <a:srgbClr val="800080"/>
                </a:solidFill>
                <a:latin typeface="隶书" pitchFamily="49" charset="-122"/>
                <a:ea typeface="隶书" pitchFamily="49" charset="-122"/>
              </a:rPr>
              <a:t>1</a:t>
            </a:r>
            <a:r>
              <a:rPr lang="zh-CN" altLang="en-US" sz="2800" b="1" dirty="0" smtClean="0">
                <a:solidFill>
                  <a:srgbClr val="800080"/>
                </a:solidFill>
                <a:latin typeface="隶书" pitchFamily="49" charset="-122"/>
                <a:ea typeface="隶书" pitchFamily="49" charset="-122"/>
              </a:rPr>
              <a:t>、运用了比喻、拟人手法，生动形象地写出连山后退速度之快，写出小朋友</a:t>
            </a:r>
            <a:r>
              <a:rPr lang="zh-CN" altLang="en-US" sz="2800" b="1" dirty="0">
                <a:solidFill>
                  <a:srgbClr val="800080"/>
                </a:solidFill>
                <a:latin typeface="隶书" pitchFamily="49" charset="-122"/>
                <a:ea typeface="隶书" pitchFamily="49" charset="-122"/>
              </a:rPr>
              <a:t>行船之快。</a:t>
            </a:r>
          </a:p>
        </p:txBody>
      </p:sp>
      <p:sp>
        <p:nvSpPr>
          <p:cNvPr id="5" name="Text Box 4"/>
          <p:cNvSpPr txBox="1">
            <a:spLocks noChangeArrowheads="1"/>
          </p:cNvSpPr>
          <p:nvPr/>
        </p:nvSpPr>
        <p:spPr bwMode="auto">
          <a:xfrm>
            <a:off x="1248832" y="4346046"/>
            <a:ext cx="7218643"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dirty="0" smtClean="0">
                <a:solidFill>
                  <a:srgbClr val="800080"/>
                </a:solidFill>
                <a:latin typeface="隶书" pitchFamily="49" charset="-122"/>
                <a:ea typeface="隶书" pitchFamily="49" charset="-122"/>
              </a:rPr>
              <a:t>2</a:t>
            </a:r>
            <a:r>
              <a:rPr lang="zh-CN" altLang="en-US" sz="2800" b="1" dirty="0" smtClean="0">
                <a:solidFill>
                  <a:srgbClr val="800080"/>
                </a:solidFill>
                <a:latin typeface="隶书" pitchFamily="49" charset="-122"/>
                <a:ea typeface="隶书" pitchFamily="49" charset="-122"/>
              </a:rPr>
              <a:t>、</a:t>
            </a:r>
            <a:r>
              <a:rPr lang="zh-CN" altLang="en-US" sz="2800" b="1" dirty="0">
                <a:solidFill>
                  <a:srgbClr val="800080"/>
                </a:solidFill>
                <a:latin typeface="隶书" pitchFamily="49" charset="-122"/>
                <a:ea typeface="隶书" pitchFamily="49" charset="-122"/>
              </a:rPr>
              <a:t>烘托了</a:t>
            </a:r>
            <a:r>
              <a:rPr lang="zh-CN" altLang="en-US" sz="2800" b="1" dirty="0">
                <a:solidFill>
                  <a:srgbClr val="800080"/>
                </a:solidFill>
                <a:latin typeface="Times New Roman"/>
                <a:ea typeface="隶书" pitchFamily="49" charset="-122"/>
              </a:rPr>
              <a:t>“</a:t>
            </a:r>
            <a:r>
              <a:rPr lang="zh-CN" altLang="en-US" sz="2800" b="1" dirty="0">
                <a:solidFill>
                  <a:srgbClr val="800080"/>
                </a:solidFill>
                <a:latin typeface="隶书" pitchFamily="49" charset="-122"/>
                <a:ea typeface="隶书" pitchFamily="49" charset="-122"/>
              </a:rPr>
              <a:t>我</a:t>
            </a:r>
            <a:r>
              <a:rPr lang="zh-CN" altLang="en-US" sz="2800" b="1" dirty="0">
                <a:solidFill>
                  <a:srgbClr val="800080"/>
                </a:solidFill>
                <a:latin typeface="Times New Roman"/>
                <a:ea typeface="隶书" pitchFamily="49" charset="-122"/>
              </a:rPr>
              <a:t>”</a:t>
            </a:r>
            <a:r>
              <a:rPr lang="zh-CN" altLang="en-US" sz="2800" b="1" dirty="0">
                <a:solidFill>
                  <a:srgbClr val="800080"/>
                </a:solidFill>
                <a:latin typeface="隶书" pitchFamily="49" charset="-122"/>
                <a:ea typeface="隶书" pitchFamily="49" charset="-122"/>
              </a:rPr>
              <a:t>急于看到社戏的愉快和迫切</a:t>
            </a:r>
          </a:p>
          <a:p>
            <a:r>
              <a:rPr lang="zh-CN" altLang="en-US" sz="2800" b="1" dirty="0">
                <a:solidFill>
                  <a:srgbClr val="800080"/>
                </a:solidFill>
                <a:latin typeface="隶书" pitchFamily="49" charset="-122"/>
                <a:ea typeface="隶书" pitchFamily="49" charset="-122"/>
              </a:rPr>
              <a:t>的心情。</a:t>
            </a:r>
            <a:endParaRPr lang="zh-CN" altLang="en-US" sz="2800" dirty="0">
              <a:solidFill>
                <a:srgbClr val="800080"/>
              </a:solidFill>
              <a:ea typeface="宋体" pitchFamily="2" charset="-122"/>
            </a:endParaRPr>
          </a:p>
        </p:txBody>
      </p:sp>
      <p:sp>
        <p:nvSpPr>
          <p:cNvPr id="6" name="Text Box 5"/>
          <p:cNvSpPr txBox="1">
            <a:spLocks noChangeArrowheads="1"/>
          </p:cNvSpPr>
          <p:nvPr/>
        </p:nvSpPr>
        <p:spPr bwMode="auto">
          <a:xfrm>
            <a:off x="1292154" y="5154232"/>
            <a:ext cx="541526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zh-CN" sz="2800" b="1" dirty="0" smtClean="0">
                <a:solidFill>
                  <a:srgbClr val="800080"/>
                </a:solidFill>
                <a:latin typeface="隶书" pitchFamily="49" charset="-122"/>
                <a:ea typeface="隶书" pitchFamily="49" charset="-122"/>
              </a:rPr>
              <a:t>3</a:t>
            </a:r>
            <a:r>
              <a:rPr lang="zh-CN" altLang="en-US" sz="2800" b="1" dirty="0" smtClean="0">
                <a:solidFill>
                  <a:srgbClr val="800080"/>
                </a:solidFill>
                <a:latin typeface="隶书" pitchFamily="49" charset="-122"/>
                <a:ea typeface="隶书" pitchFamily="49" charset="-122"/>
              </a:rPr>
              <a:t>、</a:t>
            </a:r>
            <a:r>
              <a:rPr lang="zh-CN" altLang="en-US" sz="2800" b="1" dirty="0">
                <a:solidFill>
                  <a:srgbClr val="800080"/>
                </a:solidFill>
                <a:latin typeface="隶书" pitchFamily="49" charset="-122"/>
                <a:ea typeface="隶书" pitchFamily="49" charset="-122"/>
              </a:rPr>
              <a:t>抒发了作者热爱农村的感情。</a:t>
            </a:r>
            <a:endParaRPr lang="zh-CN" altLang="en-US" sz="2800" dirty="0">
              <a:solidFill>
                <a:srgbClr val="800080"/>
              </a:solidFill>
              <a:ea typeface="宋体" pitchFamily="2" charset="-122"/>
            </a:endParaRPr>
          </a:p>
        </p:txBody>
      </p:sp>
      <p:pic>
        <p:nvPicPr>
          <p:cNvPr id="7" name="图片 6">
            <a:extLst>
              <a:ext uri="{FF2B5EF4-FFF2-40B4-BE49-F238E27FC236}">
                <a16:creationId xmlns="" xmlns:p14="http://schemas.microsoft.com/office/powerpoint/2010/main" xmlns:p15="http://schemas.microsoft.com/office/powerpoint/2012/main" xmlns:a16="http://schemas.microsoft.com/office/drawing/2014/main" id="{08DDFE4B-787A-48F0-97E7-B60064756DD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422411" y="3769437"/>
            <a:ext cx="2769589" cy="2769589"/>
          </a:xfrm>
          <a:prstGeom prst="rect">
            <a:avLst/>
          </a:prstGeom>
        </p:spPr>
      </p:pic>
    </p:spTree>
    <p:extLst>
      <p:ext uri="{BB962C8B-B14F-4D97-AF65-F5344CB8AC3E}">
        <p14:creationId xmlns:p14="http://schemas.microsoft.com/office/powerpoint/2010/main" val="176789337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par>
                                <p:cTn id="27" presetID="22" presetClass="entr" presetSubtype="4" fill="hold" nodeType="withEffect">
                                  <p:childTnLst>
                                    <p:set>
                                      <p:cBhvr>
                                        <p:cTn id="28" dur="1" fill="hold">
                                          <p:stCondLst>
                                            <p:cond delay="0"/>
                                          </p:stCondLst>
                                        </p:cTn>
                                        <p:tgtEl>
                                          <p:spTgt spid="7"/>
                                        </p:tgtEl>
                                        <p:attrNameLst>
                                          <p:attrName>style.visibility</p:attrName>
                                        </p:attrNameLst>
                                      </p:cBhvr>
                                      <p:to>
                                        <p:strVal val="visible"/>
                                      </p:to>
                                    </p:set>
                                    <p:animEffect transition="in" filter="wipe(down)">
                                      <p:cBhvr>
                                        <p:cTn id="29" dur="36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矩形 1"/>
          <p:cNvSpPr/>
          <p:nvPr/>
        </p:nvSpPr>
        <p:spPr>
          <a:xfrm>
            <a:off x="1003305" y="1220789"/>
            <a:ext cx="9918700" cy="1212640"/>
          </a:xfrm>
          <a:prstGeom prst="rect">
            <a:avLst/>
          </a:prstGeom>
          <a:noFill/>
          <a:ln w="9525">
            <a:noFill/>
          </a:ln>
        </p:spPr>
        <p:txBody>
          <a:bodyPr anchor="t">
            <a:spAutoFit/>
          </a:bodyPr>
          <a:lstStyle/>
          <a:p>
            <a:pPr>
              <a:lnSpc>
                <a:spcPct val="130000"/>
              </a:lnSpc>
            </a:pPr>
            <a:r>
              <a:rPr lang="zh-CN" altLang="en-US" sz="2800" b="1" dirty="0">
                <a:solidFill>
                  <a:srgbClr val="0000FF"/>
                </a:solidFill>
                <a:latin typeface="楷体" panose="02010609060101010101" pitchFamily="49" charset="-122"/>
                <a:ea typeface="楷体" panose="02010609060101010101" pitchFamily="49" charset="-122"/>
              </a:rPr>
              <a:t>    回望戏台在灯火光中，却又如初来未到时候一般，又漂渺得像一座仙山楼阁，满被红霞罩着了。</a:t>
            </a:r>
          </a:p>
        </p:txBody>
      </p:sp>
      <p:sp>
        <p:nvSpPr>
          <p:cNvPr id="39939" name="矩形 2"/>
          <p:cNvSpPr/>
          <p:nvPr/>
        </p:nvSpPr>
        <p:spPr>
          <a:xfrm>
            <a:off x="1003301" y="3022601"/>
            <a:ext cx="5422901" cy="1772793"/>
          </a:xfrm>
          <a:prstGeom prst="rect">
            <a:avLst/>
          </a:prstGeom>
          <a:noFill/>
          <a:ln w="9525">
            <a:noFill/>
          </a:ln>
        </p:spPr>
        <p:txBody>
          <a:bodyPr anchor="t">
            <a:spAutoFit/>
          </a:bodyPr>
          <a:lstStyle/>
          <a:p>
            <a:pPr>
              <a:lnSpc>
                <a:spcPct val="130000"/>
              </a:lnSpc>
              <a:buFont typeface="Arial" panose="020B0604020202020204" pitchFamily="34" charset="0"/>
              <a:buNone/>
            </a:pPr>
            <a:r>
              <a:rPr lang="zh-CN" altLang="en-US" sz="2800" b="1" dirty="0">
                <a:solidFill>
                  <a:srgbClr val="FF0000"/>
                </a:solidFill>
                <a:latin typeface="宋体" panose="02010600030101010101" pitchFamily="2" charset="-122"/>
                <a:ea typeface="宋体" panose="02010600030101010101" pitchFamily="2" charset="-122"/>
              </a:rPr>
              <a:t>    动作描写：“回望”表现了“我”对演社戏的赵庄的那种依依不舍的心情。</a:t>
            </a:r>
          </a:p>
        </p:txBody>
      </p:sp>
      <p:pic>
        <p:nvPicPr>
          <p:cNvPr id="39940" name="Picture 3"/>
          <p:cNvPicPr>
            <a:picLocks noChangeAspect="1"/>
          </p:cNvPicPr>
          <p:nvPr/>
        </p:nvPicPr>
        <p:blipFill>
          <a:blip r:embed="rId2"/>
          <a:stretch>
            <a:fillRect/>
          </a:stretch>
        </p:blipFill>
        <p:spPr>
          <a:xfrm>
            <a:off x="6426203" y="2782889"/>
            <a:ext cx="4906433" cy="2493962"/>
          </a:xfrm>
          <a:prstGeom prst="rect">
            <a:avLst/>
          </a:prstGeom>
          <a:noFill/>
          <a:ln w="9525">
            <a:noFill/>
          </a:ln>
        </p:spPr>
      </p:pic>
    </p:spTree>
    <p:extLst>
      <p:ext uri="{BB962C8B-B14F-4D97-AF65-F5344CB8AC3E}">
        <p14:creationId xmlns:p14="http://schemas.microsoft.com/office/powerpoint/2010/main" val="1782899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9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5" presetClass="entr" presetSubtype="0" fill="hold" nodeType="clickEffect">
                                  <p:stCondLst>
                                    <p:cond delay="0"/>
                                  </p:stCondLst>
                                  <p:childTnLst>
                                    <p:set>
                                      <p:cBhvr>
                                        <p:cTn id="10" dur="1" fill="hold">
                                          <p:stCondLst>
                                            <p:cond delay="0"/>
                                          </p:stCondLst>
                                        </p:cTn>
                                        <p:tgtEl>
                                          <p:spTgt spid="39940"/>
                                        </p:tgtEl>
                                        <p:attrNameLst>
                                          <p:attrName>style.visibility</p:attrName>
                                        </p:attrNameLst>
                                      </p:cBhvr>
                                      <p:to>
                                        <p:strVal val="visible"/>
                                      </p:to>
                                    </p:set>
                                    <p:animEffect transition="in" filter="fade">
                                      <p:cBhvr>
                                        <p:cTn id="11" dur="2000"/>
                                        <p:tgtEl>
                                          <p:spTgt spid="39940"/>
                                        </p:tgtEl>
                                      </p:cBhvr>
                                    </p:animEffect>
                                    <p:anim calcmode="lin" valueType="num">
                                      <p:cBhvr>
                                        <p:cTn id="12" dur="2000" fill="hold"/>
                                        <p:tgtEl>
                                          <p:spTgt spid="39940"/>
                                        </p:tgtEl>
                                        <p:attrNameLst>
                                          <p:attrName>ppt_w</p:attrName>
                                        </p:attrNameLst>
                                      </p:cBhvr>
                                      <p:tavLst>
                                        <p:tav tm="0" fmla="#ppt_w*sin(2.5*pi*$)">
                                          <p:val>
                                            <p:fltVal val="0"/>
                                          </p:val>
                                        </p:tav>
                                        <p:tav tm="100000">
                                          <p:val>
                                            <p:fltVal val="1"/>
                                          </p:val>
                                        </p:tav>
                                      </p:tavLst>
                                    </p:anim>
                                    <p:anim calcmode="lin" valueType="num">
                                      <p:cBhvr>
                                        <p:cTn id="13" dur="2000" fill="hold"/>
                                        <p:tgtEl>
                                          <p:spTgt spid="3994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p:bldLst>
  </p:timing>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6.09.30"/>
  <p:tag name="AS_TITLE" val="Aspose.Slides for .NET 2.0"/>
  <p:tag name="AS_VERSION" val="16.9.0.0"/>
</p:tagLst>
</file>

<file path=ppt/theme/theme1.xml><?xml version="1.0" encoding="utf-8"?>
<a:theme xmlns:a="http://schemas.openxmlformats.org/drawingml/2006/main" name="Office 主题​​">
  <a:themeElements>
    <a:clrScheme name="自定义 1">
      <a:dk1>
        <a:srgbClr val="000000"/>
      </a:dk1>
      <a:lt1>
        <a:srgbClr val="FFFFFF"/>
      </a:lt1>
      <a:dk2>
        <a:srgbClr val="768395"/>
      </a:dk2>
      <a:lt2>
        <a:srgbClr val="F0F0F0"/>
      </a:lt2>
      <a:accent1>
        <a:srgbClr val="FF6D6D"/>
      </a:accent1>
      <a:accent2>
        <a:srgbClr val="D8D8D8"/>
      </a:accent2>
      <a:accent3>
        <a:srgbClr val="BFBFBF"/>
      </a:accent3>
      <a:accent4>
        <a:srgbClr val="A5A5A5"/>
      </a:accent4>
      <a:accent5>
        <a:srgbClr val="7F7F7F"/>
      </a:accent5>
      <a:accent6>
        <a:srgbClr val="595959"/>
      </a:accent6>
      <a:hlink>
        <a:srgbClr val="FF6D6D"/>
      </a:hlink>
      <a:folHlink>
        <a:srgbClr val="BFBFBF"/>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r="http://schemas.openxmlformats.org/officeDocument/2006/relationship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20Ｐゴシック"/>
        <a:font script="Hang" typeface="맑은%20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20Ｐゴシック"/>
        <a:font script="Hang" typeface="맑은%20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1">
    <a:dk1>
      <a:srgbClr val="000000"/>
    </a:dk1>
    <a:lt1>
      <a:srgbClr val="FFFFFF"/>
    </a:lt1>
    <a:dk2>
      <a:srgbClr val="768395"/>
    </a:dk2>
    <a:lt2>
      <a:srgbClr val="F0F0F0"/>
    </a:lt2>
    <a:accent1>
      <a:srgbClr val="FF6D6D"/>
    </a:accent1>
    <a:accent2>
      <a:srgbClr val="D8D8D8"/>
    </a:accent2>
    <a:accent3>
      <a:srgbClr val="BFBFBF"/>
    </a:accent3>
    <a:accent4>
      <a:srgbClr val="A5A5A5"/>
    </a:accent4>
    <a:accent5>
      <a:srgbClr val="7F7F7F"/>
    </a:accent5>
    <a:accent6>
      <a:srgbClr val="595959"/>
    </a:accent6>
    <a:hlink>
      <a:srgbClr val="FF6D6D"/>
    </a:hlink>
    <a:folHlink>
      <a:srgbClr val="BFBFBF"/>
    </a:folHlink>
  </a:clrScheme>
</a:themeOverride>
</file>

<file path=ppt/theme/themeOverride2.xml><?xml version="1.0" encoding="utf-8"?>
<a:themeOverride xmlns:a="http://schemas.openxmlformats.org/drawingml/2006/main">
  <a:clrScheme name="自定义 1">
    <a:dk1>
      <a:srgbClr val="000000"/>
    </a:dk1>
    <a:lt1>
      <a:srgbClr val="FFFFFF"/>
    </a:lt1>
    <a:dk2>
      <a:srgbClr val="768395"/>
    </a:dk2>
    <a:lt2>
      <a:srgbClr val="F0F0F0"/>
    </a:lt2>
    <a:accent1>
      <a:srgbClr val="FF6D6D"/>
    </a:accent1>
    <a:accent2>
      <a:srgbClr val="D8D8D8"/>
    </a:accent2>
    <a:accent3>
      <a:srgbClr val="BFBFBF"/>
    </a:accent3>
    <a:accent4>
      <a:srgbClr val="A5A5A5"/>
    </a:accent4>
    <a:accent5>
      <a:srgbClr val="7F7F7F"/>
    </a:accent5>
    <a:accent6>
      <a:srgbClr val="595959"/>
    </a:accent6>
    <a:hlink>
      <a:srgbClr val="FF6D6D"/>
    </a:hlink>
    <a:folHlink>
      <a:srgbClr val="BFBFBF"/>
    </a:folHlink>
  </a:clrScheme>
</a:themeOverride>
</file>

<file path=ppt/theme/themeOverride3.xml><?xml version="1.0" encoding="utf-8"?>
<a:themeOverride xmlns:a="http://schemas.openxmlformats.org/drawingml/2006/main">
  <a:clrScheme name="自定义 1">
    <a:dk1>
      <a:srgbClr val="000000"/>
    </a:dk1>
    <a:lt1>
      <a:srgbClr val="FFFFFF"/>
    </a:lt1>
    <a:dk2>
      <a:srgbClr val="768395"/>
    </a:dk2>
    <a:lt2>
      <a:srgbClr val="F0F0F0"/>
    </a:lt2>
    <a:accent1>
      <a:srgbClr val="FF6D6D"/>
    </a:accent1>
    <a:accent2>
      <a:srgbClr val="D8D8D8"/>
    </a:accent2>
    <a:accent3>
      <a:srgbClr val="BFBFBF"/>
    </a:accent3>
    <a:accent4>
      <a:srgbClr val="A5A5A5"/>
    </a:accent4>
    <a:accent5>
      <a:srgbClr val="7F7F7F"/>
    </a:accent5>
    <a:accent6>
      <a:srgbClr val="595959"/>
    </a:accent6>
    <a:hlink>
      <a:srgbClr val="FF6D6D"/>
    </a:hlink>
    <a:folHlink>
      <a:srgbClr val="BFBFBF"/>
    </a:folHlink>
  </a:clrScheme>
</a:themeOverride>
</file>

<file path=ppt/theme/themeOverride4.xml><?xml version="1.0" encoding="utf-8"?>
<a:themeOverride xmlns:a="http://schemas.openxmlformats.org/drawingml/2006/main">
  <a:clrScheme name="自定义 1">
    <a:dk1>
      <a:srgbClr val="000000"/>
    </a:dk1>
    <a:lt1>
      <a:srgbClr val="FFFFFF"/>
    </a:lt1>
    <a:dk2>
      <a:srgbClr val="768395"/>
    </a:dk2>
    <a:lt2>
      <a:srgbClr val="F0F0F0"/>
    </a:lt2>
    <a:accent1>
      <a:srgbClr val="FF6D6D"/>
    </a:accent1>
    <a:accent2>
      <a:srgbClr val="D8D8D8"/>
    </a:accent2>
    <a:accent3>
      <a:srgbClr val="BFBFBF"/>
    </a:accent3>
    <a:accent4>
      <a:srgbClr val="A5A5A5"/>
    </a:accent4>
    <a:accent5>
      <a:srgbClr val="7F7F7F"/>
    </a:accent5>
    <a:accent6>
      <a:srgbClr val="595959"/>
    </a:accent6>
    <a:hlink>
      <a:srgbClr val="FF6D6D"/>
    </a:hlink>
    <a:folHlink>
      <a:srgbClr val="BFBFBF"/>
    </a:folHlink>
  </a:clrScheme>
</a:themeOverride>
</file>

<file path=ppt/theme/themeOverride5.xml><?xml version="1.0" encoding="utf-8"?>
<a:themeOverride xmlns:a="http://schemas.openxmlformats.org/drawingml/2006/main">
  <a:clrScheme name="自定义 1">
    <a:dk1>
      <a:srgbClr val="000000"/>
    </a:dk1>
    <a:lt1>
      <a:srgbClr val="FFFFFF"/>
    </a:lt1>
    <a:dk2>
      <a:srgbClr val="768395"/>
    </a:dk2>
    <a:lt2>
      <a:srgbClr val="F0F0F0"/>
    </a:lt2>
    <a:accent1>
      <a:srgbClr val="FF6D6D"/>
    </a:accent1>
    <a:accent2>
      <a:srgbClr val="D8D8D8"/>
    </a:accent2>
    <a:accent3>
      <a:srgbClr val="BFBFBF"/>
    </a:accent3>
    <a:accent4>
      <a:srgbClr val="A5A5A5"/>
    </a:accent4>
    <a:accent5>
      <a:srgbClr val="7F7F7F"/>
    </a:accent5>
    <a:accent6>
      <a:srgbClr val="595959"/>
    </a:accent6>
    <a:hlink>
      <a:srgbClr val="FF6D6D"/>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www.515ppt.com</Template>
  <TotalTime>683</TotalTime>
  <Words>2931</Words>
  <Application>Microsoft Office PowerPoint</Application>
  <PresentationFormat>自定义</PresentationFormat>
  <Paragraphs>404</Paragraphs>
  <Slides>32</Slides>
  <Notes>8</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www.515ppt.com</Manager>
  <Company>苏州珀菲科特网络科技有限公司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www.515ppt.com</dc:title>
  <dc:subject>www.515ppt.com</dc:subject>
  <dc:creator>www.515ppt.com</dc:creator>
  <cp:keywords>更多精品文档，请访问www.515ppt.com</cp:keywords>
  <dc:description>更多精品文档，请访问www.515ppt.com</dc:description>
  <cp:lastModifiedBy>pc</cp:lastModifiedBy>
  <cp:revision>75</cp:revision>
  <dcterms:created xsi:type="dcterms:W3CDTF">2019-03-20T06:25:53Z</dcterms:created>
  <dcterms:modified xsi:type="dcterms:W3CDTF">2020-03-02T03:38:15Z</dcterms:modified>
  <cp:category>www.515ppt.com</cp:category>
</cp:coreProperties>
</file>