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83" r:id="rId3"/>
    <p:sldId id="289" r:id="rId4"/>
    <p:sldId id="313" r:id="rId5"/>
    <p:sldId id="353" r:id="rId6"/>
    <p:sldId id="264" r:id="rId7"/>
    <p:sldId id="265" r:id="rId8"/>
    <p:sldId id="263" r:id="rId9"/>
    <p:sldId id="291" r:id="rId10"/>
    <p:sldId id="296" r:id="rId11"/>
    <p:sldId id="314" r:id="rId12"/>
    <p:sldId id="383" r:id="rId13"/>
    <p:sldId id="300" r:id="rId15"/>
    <p:sldId id="368" r:id="rId16"/>
    <p:sldId id="373" r:id="rId17"/>
    <p:sldId id="375" r:id="rId18"/>
    <p:sldId id="374" r:id="rId19"/>
    <p:sldId id="379" r:id="rId20"/>
    <p:sldId id="380" r:id="rId21"/>
    <p:sldId id="381" r:id="rId22"/>
    <p:sldId id="307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47361"/>
    <a:srgbClr val="150C45"/>
    <a:srgbClr val="20144D"/>
    <a:srgbClr val="0A2A07"/>
    <a:srgbClr val="3E4E57"/>
    <a:srgbClr val="515D62"/>
    <a:srgbClr val="EABBA7"/>
    <a:srgbClr val="B5976E"/>
    <a:srgbClr val="638E8F"/>
    <a:srgbClr val="109F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6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-300" y="-108"/>
      </p:cViewPr>
      <p:guideLst>
        <p:guide orient="horz" pos="2140"/>
        <p:guide pos="381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C9768B-A9E7-4F9E-A148-670C34B19A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06F591-D1E5-4B48-A5F8-0FDB51C7F50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1279055" y="67395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0"/>
            <a:ext cx="12187310" cy="6857999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228600" y="147056"/>
            <a:ext cx="11766884" cy="6563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 descr="背景图案&#10;&#10;描述已自动生成"/>
          <p:cNvPicPr>
            <a:picLocks noChangeAspect="1"/>
          </p:cNvPicPr>
          <p:nvPr userDrawn="1"/>
        </p:nvPicPr>
        <p:blipFill rotWithShape="1">
          <a:blip r:embed="rId3" cstate="screen">
            <a:alphaModFix amt="50000"/>
          </a:blip>
          <a:srcRect/>
          <a:stretch>
            <a:fillRect/>
          </a:stretch>
        </p:blipFill>
        <p:spPr>
          <a:xfrm>
            <a:off x="16042" y="-1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5.jpeg"/><Relationship Id="rId1" Type="http://schemas.openxmlformats.org/officeDocument/2006/relationships/tags" Target="../tags/tag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8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1.svg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0"/>
            <a:ext cx="12187310" cy="685799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999858" y="2136616"/>
            <a:ext cx="5215535" cy="2483589"/>
            <a:chOff x="343654" y="1603169"/>
            <a:chExt cx="5215535" cy="2483589"/>
          </a:xfrm>
        </p:grpSpPr>
        <p:sp>
          <p:nvSpPr>
            <p:cNvPr id="27" name="矩形 26"/>
            <p:cNvSpPr/>
            <p:nvPr/>
          </p:nvSpPr>
          <p:spPr>
            <a:xfrm>
              <a:off x="553458" y="1733884"/>
              <a:ext cx="4788564" cy="2326730"/>
            </a:xfrm>
            <a:prstGeom prst="rect">
              <a:avLst/>
            </a:pr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43654" y="1603169"/>
              <a:ext cx="5215535" cy="2483589"/>
              <a:chOff x="343654" y="1413895"/>
              <a:chExt cx="5613010" cy="2672863"/>
            </a:xfrm>
          </p:grpSpPr>
          <p:sp>
            <p:nvSpPr>
              <p:cNvPr id="29" name="等腰三角形 28"/>
              <p:cNvSpPr/>
              <p:nvPr/>
            </p:nvSpPr>
            <p:spPr>
              <a:xfrm>
                <a:off x="2920280" y="3888586"/>
                <a:ext cx="229879" cy="19817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343654" y="1413895"/>
                <a:ext cx="5613010" cy="2672863"/>
                <a:chOff x="343654" y="1413895"/>
                <a:chExt cx="5613010" cy="2672863"/>
              </a:xfrm>
            </p:grpSpPr>
            <p:sp>
              <p:nvSpPr>
                <p:cNvPr id="31" name="任意多边形: 形状 30"/>
                <p:cNvSpPr/>
                <p:nvPr/>
              </p:nvSpPr>
              <p:spPr>
                <a:xfrm>
                  <a:off x="343654" y="1568640"/>
                  <a:ext cx="5613010" cy="2504049"/>
                </a:xfrm>
                <a:custGeom>
                  <a:avLst/>
                  <a:gdLst>
                    <a:gd name="connsiteX0" fmla="*/ 0 w 5627077"/>
                    <a:gd name="connsiteY0" fmla="*/ 914400 h 2504049"/>
                    <a:gd name="connsiteX1" fmla="*/ 14068 w 5627077"/>
                    <a:gd name="connsiteY1" fmla="*/ 0 h 2504049"/>
                    <a:gd name="connsiteX2" fmla="*/ 5627077 w 5627077"/>
                    <a:gd name="connsiteY2" fmla="*/ 0 h 2504049"/>
                    <a:gd name="connsiteX3" fmla="*/ 5598942 w 5627077"/>
                    <a:gd name="connsiteY3" fmla="*/ 2504049 h 2504049"/>
                    <a:gd name="connsiteX4" fmla="*/ 3319975 w 5627077"/>
                    <a:gd name="connsiteY4" fmla="*/ 2504049 h 2504049"/>
                    <a:gd name="connsiteX5" fmla="*/ 3207434 w 5627077"/>
                    <a:gd name="connsiteY5" fmla="*/ 2264898 h 2504049"/>
                    <a:gd name="connsiteX6" fmla="*/ 3123028 w 5627077"/>
                    <a:gd name="connsiteY6" fmla="*/ 2489981 h 2504049"/>
                    <a:gd name="connsiteX7" fmla="*/ 28135 w 5627077"/>
                    <a:gd name="connsiteY7" fmla="*/ 2489981 h 2504049"/>
                    <a:gd name="connsiteX8" fmla="*/ 28135 w 5627077"/>
                    <a:gd name="connsiteY8" fmla="*/ 1463040 h 2504049"/>
                    <a:gd name="connsiteX0-1" fmla="*/ 0 w 5627077"/>
                    <a:gd name="connsiteY0-2" fmla="*/ 914400 h 2504049"/>
                    <a:gd name="connsiteX1-3" fmla="*/ 14068 w 5627077"/>
                    <a:gd name="connsiteY1-4" fmla="*/ 0 h 2504049"/>
                    <a:gd name="connsiteX2-5" fmla="*/ 5627077 w 5627077"/>
                    <a:gd name="connsiteY2-6" fmla="*/ 0 h 2504049"/>
                    <a:gd name="connsiteX3-7" fmla="*/ 5598942 w 5627077"/>
                    <a:gd name="connsiteY3-8" fmla="*/ 2504049 h 2504049"/>
                    <a:gd name="connsiteX4-9" fmla="*/ 3319975 w 5627077"/>
                    <a:gd name="connsiteY4-10" fmla="*/ 2504049 h 2504049"/>
                    <a:gd name="connsiteX5-11" fmla="*/ 3207434 w 5627077"/>
                    <a:gd name="connsiteY5-12" fmla="*/ 2264898 h 2504049"/>
                    <a:gd name="connsiteX6-13" fmla="*/ 2546253 w 5627077"/>
                    <a:gd name="connsiteY6-14" fmla="*/ 2489981 h 2504049"/>
                    <a:gd name="connsiteX7-15" fmla="*/ 28135 w 5627077"/>
                    <a:gd name="connsiteY7-16" fmla="*/ 2489981 h 2504049"/>
                    <a:gd name="connsiteX8-17" fmla="*/ 28135 w 5627077"/>
                    <a:gd name="connsiteY8-18" fmla="*/ 1463040 h 2504049"/>
                    <a:gd name="connsiteX0-19" fmla="*/ 0 w 5627077"/>
                    <a:gd name="connsiteY0-20" fmla="*/ 914400 h 2504049"/>
                    <a:gd name="connsiteX1-21" fmla="*/ 14068 w 5627077"/>
                    <a:gd name="connsiteY1-22" fmla="*/ 0 h 2504049"/>
                    <a:gd name="connsiteX2-23" fmla="*/ 5627077 w 5627077"/>
                    <a:gd name="connsiteY2-24" fmla="*/ 0 h 2504049"/>
                    <a:gd name="connsiteX3-25" fmla="*/ 5598942 w 5627077"/>
                    <a:gd name="connsiteY3-26" fmla="*/ 2504049 h 2504049"/>
                    <a:gd name="connsiteX4-27" fmla="*/ 2841674 w 5627077"/>
                    <a:gd name="connsiteY4-28" fmla="*/ 2475914 h 2504049"/>
                    <a:gd name="connsiteX5-29" fmla="*/ 3207434 w 5627077"/>
                    <a:gd name="connsiteY5-30" fmla="*/ 2264898 h 2504049"/>
                    <a:gd name="connsiteX6-31" fmla="*/ 2546253 w 5627077"/>
                    <a:gd name="connsiteY6-32" fmla="*/ 2489981 h 2504049"/>
                    <a:gd name="connsiteX7-33" fmla="*/ 28135 w 5627077"/>
                    <a:gd name="connsiteY7-34" fmla="*/ 2489981 h 2504049"/>
                    <a:gd name="connsiteX8-35" fmla="*/ 28135 w 5627077"/>
                    <a:gd name="connsiteY8-36" fmla="*/ 1463040 h 2504049"/>
                    <a:gd name="connsiteX0-37" fmla="*/ 0 w 5627077"/>
                    <a:gd name="connsiteY0-38" fmla="*/ 914400 h 2504049"/>
                    <a:gd name="connsiteX1-39" fmla="*/ 14068 w 5627077"/>
                    <a:gd name="connsiteY1-40" fmla="*/ 0 h 2504049"/>
                    <a:gd name="connsiteX2-41" fmla="*/ 5627077 w 5627077"/>
                    <a:gd name="connsiteY2-42" fmla="*/ 0 h 2504049"/>
                    <a:gd name="connsiteX3-43" fmla="*/ 5598942 w 5627077"/>
                    <a:gd name="connsiteY3-44" fmla="*/ 2504049 h 2504049"/>
                    <a:gd name="connsiteX4-45" fmla="*/ 2841674 w 5627077"/>
                    <a:gd name="connsiteY4-46" fmla="*/ 2475914 h 2504049"/>
                    <a:gd name="connsiteX5-47" fmla="*/ 2700997 w 5627077"/>
                    <a:gd name="connsiteY5-48" fmla="*/ 2264898 h 2504049"/>
                    <a:gd name="connsiteX6-49" fmla="*/ 2546253 w 5627077"/>
                    <a:gd name="connsiteY6-50" fmla="*/ 2489981 h 2504049"/>
                    <a:gd name="connsiteX7-51" fmla="*/ 28135 w 5627077"/>
                    <a:gd name="connsiteY7-52" fmla="*/ 2489981 h 2504049"/>
                    <a:gd name="connsiteX8-53" fmla="*/ 28135 w 5627077"/>
                    <a:gd name="connsiteY8-54" fmla="*/ 1463040 h 2504049"/>
                    <a:gd name="connsiteX0-55" fmla="*/ 0 w 5627077"/>
                    <a:gd name="connsiteY0-56" fmla="*/ 914400 h 2504049"/>
                    <a:gd name="connsiteX1-57" fmla="*/ 14068 w 5627077"/>
                    <a:gd name="connsiteY1-58" fmla="*/ 0 h 2504049"/>
                    <a:gd name="connsiteX2-59" fmla="*/ 5627077 w 5627077"/>
                    <a:gd name="connsiteY2-60" fmla="*/ 0 h 2504049"/>
                    <a:gd name="connsiteX3-61" fmla="*/ 5598942 w 5627077"/>
                    <a:gd name="connsiteY3-62" fmla="*/ 2504049 h 2504049"/>
                    <a:gd name="connsiteX4-63" fmla="*/ 2869809 w 5627077"/>
                    <a:gd name="connsiteY4-64" fmla="*/ 2504049 h 2504049"/>
                    <a:gd name="connsiteX5-65" fmla="*/ 2700997 w 5627077"/>
                    <a:gd name="connsiteY5-66" fmla="*/ 2264898 h 2504049"/>
                    <a:gd name="connsiteX6-67" fmla="*/ 2546253 w 5627077"/>
                    <a:gd name="connsiteY6-68" fmla="*/ 2489981 h 2504049"/>
                    <a:gd name="connsiteX7-69" fmla="*/ 28135 w 5627077"/>
                    <a:gd name="connsiteY7-70" fmla="*/ 2489981 h 2504049"/>
                    <a:gd name="connsiteX8-71" fmla="*/ 28135 w 5627077"/>
                    <a:gd name="connsiteY8-72" fmla="*/ 1463040 h 2504049"/>
                    <a:gd name="connsiteX0-73" fmla="*/ 0 w 5627077"/>
                    <a:gd name="connsiteY0-74" fmla="*/ 914400 h 2504049"/>
                    <a:gd name="connsiteX1-75" fmla="*/ 14068 w 5627077"/>
                    <a:gd name="connsiteY1-76" fmla="*/ 0 h 2504049"/>
                    <a:gd name="connsiteX2-77" fmla="*/ 5627077 w 5627077"/>
                    <a:gd name="connsiteY2-78" fmla="*/ 0 h 2504049"/>
                    <a:gd name="connsiteX3-79" fmla="*/ 5598942 w 5627077"/>
                    <a:gd name="connsiteY3-80" fmla="*/ 2504049 h 2504049"/>
                    <a:gd name="connsiteX4-81" fmla="*/ 2869809 w 5627077"/>
                    <a:gd name="connsiteY4-82" fmla="*/ 2504049 h 2504049"/>
                    <a:gd name="connsiteX5-83" fmla="*/ 2700997 w 5627077"/>
                    <a:gd name="connsiteY5-84" fmla="*/ 2264898 h 2504049"/>
                    <a:gd name="connsiteX6-85" fmla="*/ 2546253 w 5627077"/>
                    <a:gd name="connsiteY6-86" fmla="*/ 2489981 h 2504049"/>
                    <a:gd name="connsiteX7-87" fmla="*/ 14068 w 5627077"/>
                    <a:gd name="connsiteY7-88" fmla="*/ 2489981 h 2504049"/>
                    <a:gd name="connsiteX8-89" fmla="*/ 28135 w 5627077"/>
                    <a:gd name="connsiteY8-90" fmla="*/ 1463040 h 2504049"/>
                    <a:gd name="connsiteX0-91" fmla="*/ 0 w 5627077"/>
                    <a:gd name="connsiteY0-92" fmla="*/ 914400 h 2504049"/>
                    <a:gd name="connsiteX1-93" fmla="*/ 14068 w 5627077"/>
                    <a:gd name="connsiteY1-94" fmla="*/ 0 h 2504049"/>
                    <a:gd name="connsiteX2-95" fmla="*/ 5627077 w 5627077"/>
                    <a:gd name="connsiteY2-96" fmla="*/ 0 h 2504049"/>
                    <a:gd name="connsiteX3-97" fmla="*/ 5598942 w 5627077"/>
                    <a:gd name="connsiteY3-98" fmla="*/ 2504049 h 2504049"/>
                    <a:gd name="connsiteX4-99" fmla="*/ 2869809 w 5627077"/>
                    <a:gd name="connsiteY4-100" fmla="*/ 2504049 h 2504049"/>
                    <a:gd name="connsiteX5-101" fmla="*/ 2700997 w 5627077"/>
                    <a:gd name="connsiteY5-102" fmla="*/ 2264898 h 2504049"/>
                    <a:gd name="connsiteX6-103" fmla="*/ 2546253 w 5627077"/>
                    <a:gd name="connsiteY6-104" fmla="*/ 2489981 h 2504049"/>
                    <a:gd name="connsiteX7-105" fmla="*/ 14068 w 5627077"/>
                    <a:gd name="connsiteY7-106" fmla="*/ 2489981 h 2504049"/>
                    <a:gd name="connsiteX8-107" fmla="*/ 14067 w 5627077"/>
                    <a:gd name="connsiteY8-108" fmla="*/ 1463040 h 2504049"/>
                    <a:gd name="connsiteX0-109" fmla="*/ 1 w 5613010"/>
                    <a:gd name="connsiteY0-110" fmla="*/ 914400 h 2504049"/>
                    <a:gd name="connsiteX1-111" fmla="*/ 1 w 5613010"/>
                    <a:gd name="connsiteY1-112" fmla="*/ 0 h 2504049"/>
                    <a:gd name="connsiteX2-113" fmla="*/ 5613010 w 5613010"/>
                    <a:gd name="connsiteY2-114" fmla="*/ 0 h 2504049"/>
                    <a:gd name="connsiteX3-115" fmla="*/ 5584875 w 5613010"/>
                    <a:gd name="connsiteY3-116" fmla="*/ 2504049 h 2504049"/>
                    <a:gd name="connsiteX4-117" fmla="*/ 2855742 w 5613010"/>
                    <a:gd name="connsiteY4-118" fmla="*/ 2504049 h 2504049"/>
                    <a:gd name="connsiteX5-119" fmla="*/ 2686930 w 5613010"/>
                    <a:gd name="connsiteY5-120" fmla="*/ 2264898 h 2504049"/>
                    <a:gd name="connsiteX6-121" fmla="*/ 2532186 w 5613010"/>
                    <a:gd name="connsiteY6-122" fmla="*/ 2489981 h 2504049"/>
                    <a:gd name="connsiteX7-123" fmla="*/ 1 w 5613010"/>
                    <a:gd name="connsiteY7-124" fmla="*/ 2489981 h 2504049"/>
                    <a:gd name="connsiteX8-125" fmla="*/ 0 w 5613010"/>
                    <a:gd name="connsiteY8-126" fmla="*/ 1463040 h 250404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</a:cxnLst>
                  <a:rect l="l" t="t" r="r" b="b"/>
                  <a:pathLst>
                    <a:path w="5613010" h="2504049">
                      <a:moveTo>
                        <a:pt x="1" y="914400"/>
                      </a:moveTo>
                      <a:lnTo>
                        <a:pt x="1" y="0"/>
                      </a:lnTo>
                      <a:lnTo>
                        <a:pt x="5613010" y="0"/>
                      </a:lnTo>
                      <a:lnTo>
                        <a:pt x="5584875" y="2504049"/>
                      </a:lnTo>
                      <a:lnTo>
                        <a:pt x="2855742" y="2504049"/>
                      </a:lnTo>
                      <a:lnTo>
                        <a:pt x="2686930" y="2264898"/>
                      </a:lnTo>
                      <a:lnTo>
                        <a:pt x="2532186" y="2489981"/>
                      </a:lnTo>
                      <a:lnTo>
                        <a:pt x="1" y="2489981"/>
                      </a:lnTo>
                      <a:cubicBezTo>
                        <a:pt x="1" y="2147667"/>
                        <a:pt x="0" y="1805354"/>
                        <a:pt x="0" y="1463040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470265" y="1413895"/>
                  <a:ext cx="5345722" cy="2644726"/>
                </a:xfrm>
                <a:custGeom>
                  <a:avLst/>
                  <a:gdLst>
                    <a:gd name="connsiteX0" fmla="*/ 5641145 w 5641145"/>
                    <a:gd name="connsiteY0" fmla="*/ 1434905 h 2658794"/>
                    <a:gd name="connsiteX1" fmla="*/ 5641145 w 5641145"/>
                    <a:gd name="connsiteY1" fmla="*/ 0 h 2658794"/>
                    <a:gd name="connsiteX2" fmla="*/ 56271 w 5641145"/>
                    <a:gd name="connsiteY2" fmla="*/ 14068 h 2658794"/>
                    <a:gd name="connsiteX3" fmla="*/ 0 w 5641145"/>
                    <a:gd name="connsiteY3" fmla="*/ 2658794 h 2658794"/>
                    <a:gd name="connsiteX4" fmla="*/ 267287 w 5641145"/>
                    <a:gd name="connsiteY4" fmla="*/ 2658794 h 2658794"/>
                    <a:gd name="connsiteX0-1" fmla="*/ 5669280 w 5669280"/>
                    <a:gd name="connsiteY0-2" fmla="*/ 1434905 h 2658794"/>
                    <a:gd name="connsiteX1-3" fmla="*/ 5669280 w 5669280"/>
                    <a:gd name="connsiteY1-4" fmla="*/ 0 h 2658794"/>
                    <a:gd name="connsiteX2-5" fmla="*/ 0 w 5669280"/>
                    <a:gd name="connsiteY2-6" fmla="*/ 14068 h 2658794"/>
                    <a:gd name="connsiteX3-7" fmla="*/ 28135 w 5669280"/>
                    <a:gd name="connsiteY3-8" fmla="*/ 2658794 h 2658794"/>
                    <a:gd name="connsiteX4-9" fmla="*/ 295422 w 5669280"/>
                    <a:gd name="connsiteY4-10" fmla="*/ 2658794 h 2658794"/>
                    <a:gd name="connsiteX0-11" fmla="*/ 5641145 w 5641145"/>
                    <a:gd name="connsiteY0-12" fmla="*/ 1434905 h 2658794"/>
                    <a:gd name="connsiteX1-13" fmla="*/ 5641145 w 5641145"/>
                    <a:gd name="connsiteY1-14" fmla="*/ 0 h 2658794"/>
                    <a:gd name="connsiteX2-15" fmla="*/ 0 w 5641145"/>
                    <a:gd name="connsiteY2-16" fmla="*/ 14068 h 2658794"/>
                    <a:gd name="connsiteX3-17" fmla="*/ 0 w 5641145"/>
                    <a:gd name="connsiteY3-18" fmla="*/ 2658794 h 2658794"/>
                    <a:gd name="connsiteX4-19" fmla="*/ 267287 w 5641145"/>
                    <a:gd name="connsiteY4-20" fmla="*/ 2658794 h 2658794"/>
                    <a:gd name="connsiteX0-21" fmla="*/ 5655212 w 5655212"/>
                    <a:gd name="connsiteY0-22" fmla="*/ 1434905 h 2686929"/>
                    <a:gd name="connsiteX1-23" fmla="*/ 5655212 w 5655212"/>
                    <a:gd name="connsiteY1-24" fmla="*/ 0 h 2686929"/>
                    <a:gd name="connsiteX2-25" fmla="*/ 14067 w 5655212"/>
                    <a:gd name="connsiteY2-26" fmla="*/ 14068 h 2686929"/>
                    <a:gd name="connsiteX3-27" fmla="*/ 0 w 5655212"/>
                    <a:gd name="connsiteY3-28" fmla="*/ 2686929 h 2686929"/>
                    <a:gd name="connsiteX4-29" fmla="*/ 281354 w 5655212"/>
                    <a:gd name="connsiteY4-30" fmla="*/ 2658794 h 2686929"/>
                    <a:gd name="connsiteX0-31" fmla="*/ 5641145 w 5641145"/>
                    <a:gd name="connsiteY0-32" fmla="*/ 1434905 h 2658794"/>
                    <a:gd name="connsiteX1-33" fmla="*/ 5641145 w 5641145"/>
                    <a:gd name="connsiteY1-34" fmla="*/ 0 h 2658794"/>
                    <a:gd name="connsiteX2-35" fmla="*/ 0 w 5641145"/>
                    <a:gd name="connsiteY2-36" fmla="*/ 14068 h 2658794"/>
                    <a:gd name="connsiteX3-37" fmla="*/ 1 w 5641145"/>
                    <a:gd name="connsiteY3-38" fmla="*/ 2630659 h 2658794"/>
                    <a:gd name="connsiteX4-39" fmla="*/ 267287 w 5641145"/>
                    <a:gd name="connsiteY4-40" fmla="*/ 2658794 h 2658794"/>
                    <a:gd name="connsiteX0-41" fmla="*/ 5641145 w 5641145"/>
                    <a:gd name="connsiteY0-42" fmla="*/ 1434905 h 2658794"/>
                    <a:gd name="connsiteX1-43" fmla="*/ 5641145 w 5641145"/>
                    <a:gd name="connsiteY1-44" fmla="*/ 0 h 2658794"/>
                    <a:gd name="connsiteX2-45" fmla="*/ 0 w 5641145"/>
                    <a:gd name="connsiteY2-46" fmla="*/ 0 h 2658794"/>
                    <a:gd name="connsiteX3-47" fmla="*/ 1 w 5641145"/>
                    <a:gd name="connsiteY3-48" fmla="*/ 2630659 h 2658794"/>
                    <a:gd name="connsiteX4-49" fmla="*/ 267287 w 5641145"/>
                    <a:gd name="connsiteY4-50" fmla="*/ 2658794 h 2658794"/>
                    <a:gd name="connsiteX0-51" fmla="*/ 5641145 w 5641145"/>
                    <a:gd name="connsiteY0-52" fmla="*/ 1434905 h 2658794"/>
                    <a:gd name="connsiteX1-53" fmla="*/ 5641145 w 5641145"/>
                    <a:gd name="connsiteY1-54" fmla="*/ 0 h 2658794"/>
                    <a:gd name="connsiteX2-55" fmla="*/ 0 w 5641145"/>
                    <a:gd name="connsiteY2-56" fmla="*/ 0 h 2658794"/>
                    <a:gd name="connsiteX3-57" fmla="*/ 1 w 5641145"/>
                    <a:gd name="connsiteY3-58" fmla="*/ 2644726 h 2658794"/>
                    <a:gd name="connsiteX4-59" fmla="*/ 267287 w 5641145"/>
                    <a:gd name="connsiteY4-60" fmla="*/ 2658794 h 2658794"/>
                    <a:gd name="connsiteX0-61" fmla="*/ 5641145 w 5641145"/>
                    <a:gd name="connsiteY0-62" fmla="*/ 1434905 h 2658794"/>
                    <a:gd name="connsiteX1-63" fmla="*/ 5641145 w 5641145"/>
                    <a:gd name="connsiteY1-64" fmla="*/ 0 h 2658794"/>
                    <a:gd name="connsiteX2-65" fmla="*/ 0 w 5641145"/>
                    <a:gd name="connsiteY2-66" fmla="*/ 0 h 2658794"/>
                    <a:gd name="connsiteX3-67" fmla="*/ 1 w 5641145"/>
                    <a:gd name="connsiteY3-68" fmla="*/ 2644726 h 2658794"/>
                    <a:gd name="connsiteX4-69" fmla="*/ 267287 w 5641145"/>
                    <a:gd name="connsiteY4-70" fmla="*/ 2658794 h 2658794"/>
                    <a:gd name="connsiteX0-71" fmla="*/ 5641145 w 5641145"/>
                    <a:gd name="connsiteY0-72" fmla="*/ 1434905 h 2658794"/>
                    <a:gd name="connsiteX1-73" fmla="*/ 5641145 w 5641145"/>
                    <a:gd name="connsiteY1-74" fmla="*/ 0 h 2658794"/>
                    <a:gd name="connsiteX2-75" fmla="*/ 0 w 5641145"/>
                    <a:gd name="connsiteY2-76" fmla="*/ 0 h 2658794"/>
                    <a:gd name="connsiteX3-77" fmla="*/ 1 w 5641145"/>
                    <a:gd name="connsiteY3-78" fmla="*/ 2644726 h 2658794"/>
                    <a:gd name="connsiteX4-79" fmla="*/ 126610 w 5641145"/>
                    <a:gd name="connsiteY4-80" fmla="*/ 2658794 h 2658794"/>
                    <a:gd name="connsiteX0-81" fmla="*/ 5641145 w 5641145"/>
                    <a:gd name="connsiteY0-82" fmla="*/ 1434905 h 2644726"/>
                    <a:gd name="connsiteX1-83" fmla="*/ 5641145 w 5641145"/>
                    <a:gd name="connsiteY1-84" fmla="*/ 0 h 2644726"/>
                    <a:gd name="connsiteX2-85" fmla="*/ 0 w 5641145"/>
                    <a:gd name="connsiteY2-86" fmla="*/ 0 h 2644726"/>
                    <a:gd name="connsiteX3-87" fmla="*/ 1 w 5641145"/>
                    <a:gd name="connsiteY3-88" fmla="*/ 2644726 h 2644726"/>
                    <a:gd name="connsiteX0-89" fmla="*/ 5641145 w 5641145"/>
                    <a:gd name="connsiteY0-90" fmla="*/ 1434905 h 2644726"/>
                    <a:gd name="connsiteX1-91" fmla="*/ 5641145 w 5641145"/>
                    <a:gd name="connsiteY1-92" fmla="*/ 0 h 2644726"/>
                    <a:gd name="connsiteX2-93" fmla="*/ 0 w 5641145"/>
                    <a:gd name="connsiteY2-94" fmla="*/ 0 h 2644726"/>
                    <a:gd name="connsiteX3-95" fmla="*/ 295423 w 5641145"/>
                    <a:gd name="connsiteY3-96" fmla="*/ 2644726 h 2644726"/>
                    <a:gd name="connsiteX0-97" fmla="*/ 5345722 w 5345722"/>
                    <a:gd name="connsiteY0-98" fmla="*/ 1434905 h 2644726"/>
                    <a:gd name="connsiteX1-99" fmla="*/ 5345722 w 5345722"/>
                    <a:gd name="connsiteY1-100" fmla="*/ 0 h 2644726"/>
                    <a:gd name="connsiteX2-101" fmla="*/ 14067 w 5345722"/>
                    <a:gd name="connsiteY2-102" fmla="*/ 0 h 2644726"/>
                    <a:gd name="connsiteX3-103" fmla="*/ 0 w 5345722"/>
                    <a:gd name="connsiteY3-104" fmla="*/ 2644726 h 2644726"/>
                    <a:gd name="connsiteX0-105" fmla="*/ 5345722 w 5345722"/>
                    <a:gd name="connsiteY0-106" fmla="*/ 1434905 h 2644726"/>
                    <a:gd name="connsiteX1-107" fmla="*/ 5345722 w 5345722"/>
                    <a:gd name="connsiteY1-108" fmla="*/ 0 h 2644726"/>
                    <a:gd name="connsiteX2-109" fmla="*/ 0 w 5345722"/>
                    <a:gd name="connsiteY2-110" fmla="*/ 0 h 2644726"/>
                    <a:gd name="connsiteX3-111" fmla="*/ 0 w 5345722"/>
                    <a:gd name="connsiteY3-112" fmla="*/ 2644726 h 2644726"/>
                    <a:gd name="connsiteX0-113" fmla="*/ 5345722 w 5345722"/>
                    <a:gd name="connsiteY0-114" fmla="*/ 914401 h 2644726"/>
                    <a:gd name="connsiteX1-115" fmla="*/ 5345722 w 5345722"/>
                    <a:gd name="connsiteY1-116" fmla="*/ 0 h 2644726"/>
                    <a:gd name="connsiteX2-117" fmla="*/ 0 w 5345722"/>
                    <a:gd name="connsiteY2-118" fmla="*/ 0 h 2644726"/>
                    <a:gd name="connsiteX3-119" fmla="*/ 0 w 5345722"/>
                    <a:gd name="connsiteY3-120" fmla="*/ 2644726 h 264472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5345722" h="2644726">
                      <a:moveTo>
                        <a:pt x="5345722" y="914401"/>
                      </a:moveTo>
                      <a:lnTo>
                        <a:pt x="5345722" y="0"/>
                      </a:lnTo>
                      <a:lnTo>
                        <a:pt x="0" y="0"/>
                      </a:lnTo>
                      <a:lnTo>
                        <a:pt x="0" y="2644726"/>
                      </a:lnTo>
                    </a:path>
                  </a:pathLst>
                </a:custGeom>
                <a:noFill/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33" name="直接连接符 32"/>
                <p:cNvCxnSpPr/>
                <p:nvPr/>
              </p:nvCxnSpPr>
              <p:spPr>
                <a:xfrm>
                  <a:off x="5815987" y="3439643"/>
                  <a:ext cx="0" cy="647115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7" name="文本框 6"/>
          <p:cNvSpPr txBox="1"/>
          <p:nvPr/>
        </p:nvSpPr>
        <p:spPr>
          <a:xfrm>
            <a:off x="6414770" y="2663825"/>
            <a:ext cx="225615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>
                <a:solidFill>
                  <a:schemeClr val="bg1"/>
                </a:solidFill>
                <a:cs typeface="+mn-ea"/>
                <a:sym typeface="+mn-lt"/>
              </a:rPr>
              <a:t>虚构：</a:t>
            </a:r>
            <a:endParaRPr lang="zh-CN" altLang="en-US" sz="6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75313" y="2947831"/>
            <a:ext cx="2722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bg1"/>
                </a:solidFill>
                <a:cs typeface="+mn-ea"/>
                <a:sym typeface="+mn-lt"/>
              </a:rPr>
              <a:t>逻辑的真实</a:t>
            </a:r>
            <a:endParaRPr lang="zh-CN" altLang="en-US" sz="4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screen"/>
          <a:srcRect/>
          <a:stretch>
            <a:fillRect/>
          </a:stretch>
        </p:blipFill>
        <p:spPr>
          <a:xfrm>
            <a:off x="774553" y="418058"/>
            <a:ext cx="2216727" cy="185052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6259008" y="1428881"/>
            <a:ext cx="4739218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spc="700" dirty="0">
                <a:solidFill>
                  <a:schemeClr val="bg1"/>
                </a:solidFill>
                <a:cs typeface="+mn-ea"/>
                <a:sym typeface="+mn-lt"/>
              </a:rPr>
              <a:t>统编新版选择性必修上</a:t>
            </a:r>
            <a:endParaRPr spc="7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V="1">
            <a:off x="4431322" y="4740813"/>
            <a:ext cx="900333" cy="6893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666661" y="793005"/>
            <a:ext cx="1708785" cy="70675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b="1" dirty="0">
                <a:solidFill>
                  <a:srgbClr val="847361"/>
                </a:solidFill>
                <a:cs typeface="+mn-ea"/>
                <a:sym typeface="+mn-lt"/>
              </a:rPr>
              <a:t>任务二</a:t>
            </a:r>
            <a:endParaRPr lang="en-US" altLang="zh-CN" sz="4000" b="1" dirty="0">
              <a:solidFill>
                <a:srgbClr val="84736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688932" y="1583338"/>
            <a:ext cx="1783590" cy="0"/>
          </a:xfrm>
          <a:prstGeom prst="line">
            <a:avLst/>
          </a:prstGeom>
          <a:ln w="19050">
            <a:solidFill>
              <a:srgbClr val="8473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688975" y="4129405"/>
            <a:ext cx="10623550" cy="953135"/>
          </a:xfrm>
          <a:prstGeom prst="rect">
            <a:avLst/>
          </a:prstGeom>
        </p:spPr>
        <p:txBody>
          <a:bodyPr wrap="square">
            <a:spAutoFit/>
          </a:bodyPr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84736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讨论：托尔斯泰为什么没有选择现实的结局，而是选择了虚构的结局，而且是选择了拒绝聂赫留朵夫的求婚，嫁给革命者西蒙松？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51810" y="1640840"/>
            <a:ext cx="5755005" cy="2248535"/>
            <a:chOff x="1537" y="3056"/>
            <a:chExt cx="9063" cy="3541"/>
          </a:xfrm>
        </p:grpSpPr>
        <p:sp>
          <p:nvSpPr>
            <p:cNvPr id="12" name="矩形 11"/>
            <p:cNvSpPr/>
            <p:nvPr/>
          </p:nvSpPr>
          <p:spPr>
            <a:xfrm>
              <a:off x="1537" y="4188"/>
              <a:ext cx="4274" cy="1016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b="1" dirty="0">
                  <a:solidFill>
                    <a:srgbClr val="847361"/>
                  </a:solidFill>
                  <a:cs typeface="+mn-ea"/>
                  <a:sym typeface="+mn-lt"/>
                </a:rPr>
                <a:t>玛丝洛娃</a:t>
              </a:r>
              <a:endParaRPr lang="zh-CN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" name="左大括号 1"/>
            <p:cNvSpPr/>
            <p:nvPr/>
          </p:nvSpPr>
          <p:spPr>
            <a:xfrm>
              <a:off x="3845" y="3376"/>
              <a:ext cx="418" cy="2884"/>
            </a:xfrm>
            <a:prstGeom prst="leftBrac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4540" y="3056"/>
              <a:ext cx="1250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/>
              <a:r>
                <a:rPr lang="zh-CN" altLang="en-US" sz="2400" b="1" dirty="0">
                  <a:solidFill>
                    <a:srgbClr val="847361"/>
                  </a:solidFill>
                  <a:cs typeface="+mn-ea"/>
                  <a:sym typeface="+mn-lt"/>
                </a:rPr>
                <a:t>病死</a:t>
              </a:r>
              <a:endParaRPr lang="zh-CN" altLang="en-US" sz="2400" b="1" dirty="0">
                <a:solidFill>
                  <a:srgbClr val="847361"/>
                </a:solidFill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4540" y="4440"/>
              <a:ext cx="3655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/>
              <a:r>
                <a:rPr lang="zh-CN" altLang="en-US" sz="2400" b="1" dirty="0">
                  <a:solidFill>
                    <a:srgbClr val="847361"/>
                  </a:solidFill>
                  <a:cs typeface="+mn-ea"/>
                  <a:sym typeface="+mn-lt"/>
                </a:rPr>
                <a:t>嫁给聂赫留朵夫</a:t>
              </a:r>
              <a:endParaRPr lang="zh-CN" altLang="en-US" sz="2400" b="1" dirty="0">
                <a:solidFill>
                  <a:srgbClr val="847361"/>
                </a:solidFill>
                <a:cs typeface="+mn-ea"/>
                <a:sym typeface="+mn-lt"/>
              </a:endParaRPr>
            </a:p>
          </p:txBody>
        </p:sp>
        <p:sp>
          <p:nvSpPr>
            <p:cNvPr id="4" name="矩形 3"/>
            <p:cNvSpPr/>
            <p:nvPr/>
          </p:nvSpPr>
          <p:spPr>
            <a:xfrm>
              <a:off x="4540" y="5872"/>
              <a:ext cx="6060" cy="72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pPr algn="ctr"/>
              <a:r>
                <a:rPr lang="zh-CN" altLang="en-US" sz="2400" b="1" dirty="0">
                  <a:solidFill>
                    <a:srgbClr val="847361"/>
                  </a:solidFill>
                  <a:cs typeface="+mn-ea"/>
                  <a:sym typeface="+mn-lt"/>
                </a:rPr>
                <a:t>拒绝聂，嫁给革命者西蒙松</a:t>
              </a:r>
              <a:endParaRPr lang="zh-CN" altLang="en-US" sz="2400" b="1" dirty="0">
                <a:solidFill>
                  <a:srgbClr val="84736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3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78130" y="946150"/>
            <a:ext cx="11163935" cy="4199890"/>
          </a:xfrm>
          <a:prstGeom prst="rect">
            <a:avLst/>
          </a:prstGeom>
        </p:spPr>
        <p:txBody>
          <a:bodyPr wrap="square">
            <a:spAutoFit/>
          </a:bodyPr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sz="20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indent="457200"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她带着一身水泥筋疲力尽地回到家里。从那天起，她的心灵就开始变化，结果她就变成了现在这个样子。在那个可怕的夜晚之后，她就不再相信善了。以前她自己相信善，而且相信别人也相信善，可是从那个夜晚之后，她断定谁也不相信善，大家满嘴的上帝和行善，只不过都是做做样子骗人的。（第一部第三十七章）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indent="457200" algn="just" fontAlgn="base">
              <a:lnSpc>
                <a:spcPct val="130000"/>
              </a:lnSpc>
              <a:buClrTx/>
              <a:buSzTx/>
              <a:buFontTx/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74015" y="3879850"/>
            <a:ext cx="10862310" cy="1050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fontAlgn="auto">
              <a:lnSpc>
                <a:spcPct val="130000"/>
              </a:lnSpc>
            </a:pP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人人都是为了自己，为了自己能享乐，至于满口的上帝和行善，那是为了骗人的。（第一部第三十七章）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64845" y="1870075"/>
            <a:ext cx="10636885" cy="2797175"/>
          </a:xfrm>
          <a:prstGeom prst="rect">
            <a:avLst/>
          </a:prstGeom>
        </p:spPr>
        <p:txBody>
          <a:bodyPr wrap="square">
            <a:spAutoFit/>
          </a:bodyPr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sz="20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indent="457200" algn="just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“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您要知道，她过去虽然干过那种行当，可是论本性她是一个最厚道的人……而且很重感情……她爱您，爱得很纯真，只要她能为您做一件好事，哪怕像拒绝好意的事，让您不要跟她受拖累，她都是感到高兴的。她认为，跟您结婚是一种严重的堕落，比以前的一切都坏，所以她是永远不会同意的。而且，有您在，她就感到心里不安宁。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”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（第三部第十七章）</a:t>
            </a: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6320" y="824230"/>
            <a:ext cx="10420985" cy="829945"/>
          </a:xfrm>
          <a:prstGeom prst="rect">
            <a:avLst/>
          </a:prstGeom>
        </p:spPr>
        <p:txBody>
          <a:bodyPr wrap="square">
            <a:spAutoFit/>
          </a:bodyPr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“是的，可是她不愿意接受您的牺牲。”（第三部第十六章）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V="1">
            <a:off x="4431322" y="4740813"/>
            <a:ext cx="900333" cy="6893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1235621" y="1514365"/>
            <a:ext cx="1708785" cy="70675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b="1" dirty="0">
                <a:solidFill>
                  <a:srgbClr val="847361"/>
                </a:solidFill>
                <a:cs typeface="+mn-ea"/>
                <a:sym typeface="+mn-lt"/>
              </a:rPr>
              <a:t>任务三</a:t>
            </a:r>
            <a:endParaRPr lang="zh-CN" altLang="en-US" sz="4000" b="1" dirty="0">
              <a:solidFill>
                <a:srgbClr val="84736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450932" y="2304698"/>
            <a:ext cx="1783590" cy="0"/>
          </a:xfrm>
          <a:prstGeom prst="line">
            <a:avLst/>
          </a:prstGeom>
          <a:ln w="19050">
            <a:solidFill>
              <a:srgbClr val="8473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/>
          <p:cNvSpPr/>
          <p:nvPr/>
        </p:nvSpPr>
        <p:spPr>
          <a:xfrm>
            <a:off x="1047115" y="2387600"/>
            <a:ext cx="10267950" cy="2799715"/>
          </a:xfrm>
          <a:prstGeom prst="rect">
            <a:avLst/>
          </a:prstGeom>
        </p:spPr>
        <p:txBody>
          <a:bodyPr wrap="square">
            <a:spAutoFit/>
          </a:bodyPr>
          <a:p>
            <a:pPr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</a:pPr>
            <a:endParaRPr sz="2000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84736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思考《大神的审判》可不可以改写成这样的结局：</a:t>
            </a:r>
            <a:endParaRPr lang="zh-CN" altLang="en-US" sz="2800" dirty="0">
              <a:solidFill>
                <a:srgbClr val="84736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dirty="0">
                <a:solidFill>
                  <a:srgbClr val="84736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rPr>
              <a:t>皮埃尔救下了迪克，两人经过这次误会成了关系更亲密的伙伴。</a:t>
            </a:r>
            <a:endParaRPr lang="zh-CN" altLang="en-US" sz="2800" dirty="0">
              <a:solidFill>
                <a:srgbClr val="84736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35610" y="346075"/>
            <a:ext cx="11320145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楷体" panose="02010609060101010101" charset="-122"/>
              </a:rPr>
              <a:t>大神的审判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【美】海明威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迪克•海伍德扣上厚呢短衣领子的纽扣，领子竖起到了耳朵边上。小木屋里，壁炉上方的鹿角挂着来复枪。迪克取下枪，戴上他厚重的毛草连指手套。“皮埃尔，今天我要去看看朝着卢恩河的那条布阱线路，”他说道，“天杀的，这天可真够冷。”他扫了一眼温度计，说：“零下四十二度。好了，再见，皮埃尔。”皮埃尔只是咕哝一声作为回应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迪克穿上雪靴，在地面上，以一种旅行家在荒地上穿着雪靴迈步的姿势，大摇大摆地出发了。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皮埃尔站在木屋的门口，看着迪克大摇大摆地往前走。他露出一个恶毒的笑容：“当他只能用一只脚在雪地上走，像只兔子一样蹦蹦跳跳，这个小贼一定会知道什么才是真正的寒冷。他偷了我的钱，肯定是他。”皮埃尔重重地甩上门，把几根柴扔到壁炉里，又爬回了自己的床上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迪克一边大步走着，一边自言自语，像是在对“寂静地方”的旅行者说话一样。“我很好奇，只不过是丢了些钱，皮埃尔为什么要如此光火？我敢说，他肯定是放错了什么地方。可现在，他只会像只乖戾的猪一样发脾气。有时，我还能感觉到他在背后用恶毒的眼光盯着我。如果他以为是我偷了他的钱，为什么不说出来，跟我对质！怎么会这样！他以前很快乐，总是乐呵呵的。在密塞那坝，当我们一致同意要成为伙伴，来翁加瓦这里布陷阱捕猎的时候，我还以为他会是个让人愉快的同伴。可是现在，他已经一个星期没跟我说过话了，除了偶尔咕哝一声，或者用克里语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（北美印第安人克里族的语言）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咒骂。”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fontAlgn="auto"/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400685" y="441960"/>
            <a:ext cx="11351260" cy="5323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/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气很冷，却是一种干燥、让人精神爽利的、属于北地的寒冷。显然，迪克很享受这种干冷的空气。很快，他就沿着布阱线路走了五英里的路。可是，一路上他总感觉到有什么东西跟着他。他几次停下来，四处张望，却什么也没发现。他喃喃自语道：“我想那应该是库兹乌兹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（传说克里族的一个神灵，即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克里族的坏心眼儿小神</a:t>
            </a:r>
            <a:r>
              <a:rPr lang="en-US" altLang="zh-CN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</a:t>
            </a:r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怪吧。”在北地这里，只要有人们无法解释某些事情，他们就会认为是那个“克里族的坏心眼儿小神”在作怪。然而，当他进入到一片云杉树林时，突然整个人被猛地抽起，拉向空中。当他的脑袋从与冰冷的地面碰撞中恢复清醒后，他发现自己被系在一棵云杉树上的绳子吊在半空中。这棵云杉树被折弯了，以充当这个陷阱所需要的弹力，一个像是捕猎兔子的陷阱。迪克的手指根本无法碰到地面。随着他不断的挣扎，腿上的绳子越来越紧。这时，他见到了一直跟随他的东西。一群瘦削的、饥饿的白毛大灰狼从这片树林里慢慢出现了。它们慢跑着过来，围着迪克，蹲坐下来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/>
            <a:r>
              <a:rPr lang="zh-CN" altLang="en-US" sz="20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而在小屋里，正躺在床上的皮埃尔被头顶上传来的啃咬声吵醒了。他懒懒地抬头望向屋梁，一只红色的小松鼠正急急地啃着他丢失的钱包的皮革。他想到了自己给迪克设计的陷阱，整个人从床上弹起来，抓起他的来福枪，来不及披上大衣或戴上手套，就冲了出去，沿着陷阱线狂奔起来。当他跑到那片云杉林时，他已经上气不接下气，快要喘不过气来。两只乌鸦飞走了，离开它们之前一直啄着的食物。眼前这个不成样的东西，曾经是名叫迪克•海伍德的人。两只乌鸦拍着翅膀，懒洋洋地飞到旁边的云杉树上。在这片布满血丝的雪地上，印满了属于大灰狼的脚印。</a:t>
            </a:r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indent="457200" algn="just" fontAlgn="auto"/>
            <a:endParaRPr lang="zh-CN" altLang="en-US" sz="20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193800" y="1319530"/>
            <a:ext cx="1019302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457200" algn="just" fontAlgn="auto"/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当皮埃尔往前走一步时，他听到捕熊用的钢夹子合起来的叮当声。这个陷阱一向是迪克负责照看的。现在，这个钢夹子在他脚上合上了。他往前倒了下去。当他倒在雪地上时，他说道：“这是大神的审判。我会为这些大灰狼省一点麻烦。”</a:t>
            </a:r>
            <a:endParaRPr lang="zh-CN" altLang="en-US" sz="240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indent="457200" algn="just" fontAlgn="auto"/>
            <a:r>
              <a:rPr lang="zh-CN" altLang="en-US" sz="24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于是他把手伸向了那支来复枪。</a:t>
            </a:r>
            <a:endParaRPr lang="zh-CN" altLang="en-US" sz="240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3" name="图片 102"/>
          <p:cNvPicPr/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719570" y="864235"/>
            <a:ext cx="3514725" cy="46704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8" name="组合 27"/>
          <p:cNvGrpSpPr/>
          <p:nvPr/>
        </p:nvGrpSpPr>
        <p:grpSpPr>
          <a:xfrm>
            <a:off x="780835" y="1425551"/>
            <a:ext cx="5736590" cy="3015615"/>
            <a:chOff x="8331592" y="4581525"/>
            <a:chExt cx="5736590" cy="3015615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8430577" y="4581525"/>
              <a:ext cx="490538" cy="0"/>
            </a:xfrm>
            <a:prstGeom prst="line">
              <a:avLst/>
            </a:prstGeom>
            <a:noFill/>
            <a:ln w="6350" cap="flat" cmpd="sng" algn="ctr">
              <a:solidFill>
                <a:srgbClr val="46505A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30" name="矩形 29"/>
            <p:cNvSpPr/>
            <p:nvPr/>
          </p:nvSpPr>
          <p:spPr>
            <a:xfrm>
              <a:off x="8331592" y="4735830"/>
              <a:ext cx="5736590" cy="2861310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pPr>
                <a:lnSpc>
                  <a:spcPct val="150000"/>
                </a:lnSpc>
              </a:pPr>
              <a:r>
                <a:rPr lang="zh-CN" altLang="en-US" sz="24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小说：</a:t>
              </a:r>
              <a:endPara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一种叙事性的文学体裁，通过人物的塑造和情节、环境的描述来</a:t>
              </a:r>
              <a:r>
                <a:rPr lang="zh-CN" altLang="en-US" sz="2400" b="1" spc="300" dirty="0">
                  <a:solidFill>
                    <a:srgbClr val="C00000"/>
                  </a:solidFill>
                  <a:cs typeface="+mn-ea"/>
                  <a:sym typeface="+mn-lt"/>
                </a:rPr>
                <a:t>概括地表现社会生活</a:t>
              </a:r>
              <a:r>
                <a:rPr lang="zh-CN" altLang="en-US" sz="24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。</a:t>
              </a:r>
              <a:endPara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4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               ——</a:t>
              </a:r>
              <a:r>
                <a:rPr lang="zh-CN" altLang="en-US" sz="24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《现代汉语词典》</a:t>
              </a:r>
              <a:endPara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6189825" y="1477091"/>
            <a:ext cx="4883725" cy="4322618"/>
          </a:xfrm>
          <a:prstGeom prst="rect">
            <a:avLst/>
          </a:prstGeom>
          <a:noFill/>
          <a:ln>
            <a:solidFill>
              <a:srgbClr val="8473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E4E57"/>
              </a:solidFill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42316" y="2652718"/>
            <a:ext cx="252663" cy="252663"/>
          </a:xfrm>
          <a:prstGeom prst="rect">
            <a:avLst/>
          </a:prstGeom>
          <a:solidFill>
            <a:srgbClr val="8473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3E4E57"/>
              </a:solidFill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595110" y="2504440"/>
            <a:ext cx="4457700" cy="1383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b="1" dirty="0">
                <a:solidFill>
                  <a:srgbClr val="847361"/>
                </a:solidFill>
                <a:cs typeface="+mn-ea"/>
                <a:sym typeface="+mn-lt"/>
              </a:rPr>
              <a:t>茅盾文学奖得主苏童：</a:t>
            </a:r>
            <a:endParaRPr lang="zh-CN" altLang="en-US" sz="2800" b="1" dirty="0">
              <a:solidFill>
                <a:srgbClr val="847361"/>
              </a:solidFill>
              <a:cs typeface="+mn-ea"/>
              <a:sym typeface="+mn-lt"/>
            </a:endParaRPr>
          </a:p>
          <a:p>
            <a:endParaRPr lang="zh-CN" altLang="en-US" sz="2800" b="1" dirty="0">
              <a:solidFill>
                <a:srgbClr val="847361"/>
              </a:solidFill>
              <a:cs typeface="+mn-ea"/>
              <a:sym typeface="+mn-lt"/>
            </a:endParaRPr>
          </a:p>
          <a:p>
            <a:r>
              <a:rPr lang="zh-CN" altLang="en-US" sz="2800" b="1" dirty="0">
                <a:solidFill>
                  <a:srgbClr val="847361"/>
                </a:solidFill>
                <a:cs typeface="+mn-ea"/>
                <a:sym typeface="+mn-lt"/>
              </a:rPr>
              <a:t>作家使命是审视社会时代。</a:t>
            </a:r>
            <a:endParaRPr lang="zh-CN" altLang="en-US" sz="2800" b="1" dirty="0">
              <a:solidFill>
                <a:srgbClr val="847361"/>
              </a:solidFill>
              <a:cs typeface="+mn-ea"/>
              <a:sym typeface="+mn-lt"/>
            </a:endParaRPr>
          </a:p>
        </p:txBody>
      </p:sp>
      <p:pic>
        <p:nvPicPr>
          <p:cNvPr id="2" name="图片 1" descr="苏童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477010"/>
            <a:ext cx="3429000" cy="42418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  <p:bldP spid="2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6269775" y="1090271"/>
            <a:ext cx="5530215" cy="4123690"/>
            <a:chOff x="7932812" y="4581525"/>
            <a:chExt cx="5530215" cy="412369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8430577" y="4581525"/>
              <a:ext cx="490538" cy="0"/>
            </a:xfrm>
            <a:prstGeom prst="line">
              <a:avLst/>
            </a:prstGeom>
            <a:noFill/>
            <a:ln w="6350" cap="flat" cmpd="sng" algn="ctr">
              <a:solidFill>
                <a:srgbClr val="46505A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30" name="矩形 29"/>
            <p:cNvSpPr/>
            <p:nvPr/>
          </p:nvSpPr>
          <p:spPr>
            <a:xfrm>
              <a:off x="7932812" y="4735830"/>
              <a:ext cx="5530215" cy="396938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4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帕特里克•莫迪亚诺：</a:t>
              </a:r>
              <a:endPara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我们仅仅能拾起历史的碎片、断裂的痕迹、稍纵即逝的且几乎无法理解的人类命运。</a:t>
              </a:r>
              <a:endParaRPr lang="zh-CN" altLang="en-US" sz="24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但这就是小说家的使命，</a:t>
              </a:r>
              <a:r>
                <a:rPr lang="zh-CN" altLang="en-US" sz="2400" b="1" spc="300" dirty="0">
                  <a:solidFill>
                    <a:srgbClr val="C00000"/>
                  </a:solidFill>
                  <a:cs typeface="+mn-ea"/>
                  <a:sym typeface="+mn-lt"/>
                </a:rPr>
                <a:t>在面对被遗忘的巨大空白，让褪去的言语重现，宛如漂浮在海面上消失的冰山。</a:t>
              </a:r>
              <a:endParaRPr lang="zh-CN" altLang="en-US" sz="2400" b="1" spc="300" dirty="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 descr="莫迪亚诺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995" y="1594485"/>
            <a:ext cx="5733415" cy="31229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0"/>
            <a:ext cx="12187310" cy="3043991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0" y="3244850"/>
            <a:ext cx="1180719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/>
            <a:r>
              <a:rPr lang="zh-CN" altLang="en-US" sz="3200" b="1" dirty="0">
                <a:solidFill>
                  <a:srgbClr val="847361"/>
                </a:solidFill>
                <a:cs typeface="+mn-ea"/>
                <a:sym typeface="+mn-lt"/>
              </a:rPr>
              <a:t>美国现代派作家约翰·加德纳打过这样一个比方：</a:t>
            </a:r>
            <a:endParaRPr lang="zh-CN" altLang="en-US" sz="3200" b="1" dirty="0">
              <a:solidFill>
                <a:srgbClr val="847361"/>
              </a:solidFill>
              <a:cs typeface="+mn-ea"/>
              <a:sym typeface="+mn-lt"/>
            </a:endParaRPr>
          </a:p>
          <a:p>
            <a:pPr indent="457200" fontAlgn="auto"/>
            <a:r>
              <a:rPr lang="zh-CN" altLang="en-US" sz="3200" b="1" dirty="0">
                <a:solidFill>
                  <a:srgbClr val="847361"/>
                </a:solidFill>
                <a:cs typeface="+mn-ea"/>
                <a:sym typeface="+mn-lt"/>
              </a:rPr>
              <a:t>“小说的原理是，在读者的脑海中创造一个鲜活而持续的梦。”</a:t>
            </a:r>
            <a:endParaRPr lang="zh-CN" altLang="en-US" sz="3200" b="1" dirty="0">
              <a:solidFill>
                <a:srgbClr val="84736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0" y="0"/>
            <a:ext cx="12187310" cy="6857999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5999858" y="2136616"/>
            <a:ext cx="5215535" cy="2483589"/>
            <a:chOff x="343654" y="1603169"/>
            <a:chExt cx="5215535" cy="2483589"/>
          </a:xfrm>
        </p:grpSpPr>
        <p:sp>
          <p:nvSpPr>
            <p:cNvPr id="27" name="矩形 26"/>
            <p:cNvSpPr/>
            <p:nvPr/>
          </p:nvSpPr>
          <p:spPr>
            <a:xfrm>
              <a:off x="553458" y="1733884"/>
              <a:ext cx="4788564" cy="2326730"/>
            </a:xfrm>
            <a:prstGeom prst="rect">
              <a:avLst/>
            </a:pr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343654" y="1603169"/>
              <a:ext cx="5215535" cy="2483589"/>
              <a:chOff x="343654" y="1413895"/>
              <a:chExt cx="5613010" cy="2672863"/>
            </a:xfrm>
          </p:grpSpPr>
          <p:sp>
            <p:nvSpPr>
              <p:cNvPr id="29" name="等腰三角形 28"/>
              <p:cNvSpPr/>
              <p:nvPr/>
            </p:nvSpPr>
            <p:spPr>
              <a:xfrm>
                <a:off x="2920280" y="3888586"/>
                <a:ext cx="229879" cy="198172"/>
              </a:xfrm>
              <a:prstGeom prst="triangl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grpSp>
            <p:nvGrpSpPr>
              <p:cNvPr id="30" name="组合 29"/>
              <p:cNvGrpSpPr/>
              <p:nvPr/>
            </p:nvGrpSpPr>
            <p:grpSpPr>
              <a:xfrm>
                <a:off x="343654" y="1413895"/>
                <a:ext cx="5613010" cy="2672863"/>
                <a:chOff x="343654" y="1413895"/>
                <a:chExt cx="5613010" cy="2672863"/>
              </a:xfrm>
            </p:grpSpPr>
            <p:sp>
              <p:nvSpPr>
                <p:cNvPr id="31" name="任意多边形: 形状 30"/>
                <p:cNvSpPr/>
                <p:nvPr/>
              </p:nvSpPr>
              <p:spPr>
                <a:xfrm>
                  <a:off x="343654" y="1568640"/>
                  <a:ext cx="5613010" cy="2504049"/>
                </a:xfrm>
                <a:custGeom>
                  <a:avLst/>
                  <a:gdLst>
                    <a:gd name="connsiteX0" fmla="*/ 0 w 5627077"/>
                    <a:gd name="connsiteY0" fmla="*/ 914400 h 2504049"/>
                    <a:gd name="connsiteX1" fmla="*/ 14068 w 5627077"/>
                    <a:gd name="connsiteY1" fmla="*/ 0 h 2504049"/>
                    <a:gd name="connsiteX2" fmla="*/ 5627077 w 5627077"/>
                    <a:gd name="connsiteY2" fmla="*/ 0 h 2504049"/>
                    <a:gd name="connsiteX3" fmla="*/ 5598942 w 5627077"/>
                    <a:gd name="connsiteY3" fmla="*/ 2504049 h 2504049"/>
                    <a:gd name="connsiteX4" fmla="*/ 3319975 w 5627077"/>
                    <a:gd name="connsiteY4" fmla="*/ 2504049 h 2504049"/>
                    <a:gd name="connsiteX5" fmla="*/ 3207434 w 5627077"/>
                    <a:gd name="connsiteY5" fmla="*/ 2264898 h 2504049"/>
                    <a:gd name="connsiteX6" fmla="*/ 3123028 w 5627077"/>
                    <a:gd name="connsiteY6" fmla="*/ 2489981 h 2504049"/>
                    <a:gd name="connsiteX7" fmla="*/ 28135 w 5627077"/>
                    <a:gd name="connsiteY7" fmla="*/ 2489981 h 2504049"/>
                    <a:gd name="connsiteX8" fmla="*/ 28135 w 5627077"/>
                    <a:gd name="connsiteY8" fmla="*/ 1463040 h 2504049"/>
                    <a:gd name="connsiteX0-1" fmla="*/ 0 w 5627077"/>
                    <a:gd name="connsiteY0-2" fmla="*/ 914400 h 2504049"/>
                    <a:gd name="connsiteX1-3" fmla="*/ 14068 w 5627077"/>
                    <a:gd name="connsiteY1-4" fmla="*/ 0 h 2504049"/>
                    <a:gd name="connsiteX2-5" fmla="*/ 5627077 w 5627077"/>
                    <a:gd name="connsiteY2-6" fmla="*/ 0 h 2504049"/>
                    <a:gd name="connsiteX3-7" fmla="*/ 5598942 w 5627077"/>
                    <a:gd name="connsiteY3-8" fmla="*/ 2504049 h 2504049"/>
                    <a:gd name="connsiteX4-9" fmla="*/ 3319975 w 5627077"/>
                    <a:gd name="connsiteY4-10" fmla="*/ 2504049 h 2504049"/>
                    <a:gd name="connsiteX5-11" fmla="*/ 3207434 w 5627077"/>
                    <a:gd name="connsiteY5-12" fmla="*/ 2264898 h 2504049"/>
                    <a:gd name="connsiteX6-13" fmla="*/ 2546253 w 5627077"/>
                    <a:gd name="connsiteY6-14" fmla="*/ 2489981 h 2504049"/>
                    <a:gd name="connsiteX7-15" fmla="*/ 28135 w 5627077"/>
                    <a:gd name="connsiteY7-16" fmla="*/ 2489981 h 2504049"/>
                    <a:gd name="connsiteX8-17" fmla="*/ 28135 w 5627077"/>
                    <a:gd name="connsiteY8-18" fmla="*/ 1463040 h 2504049"/>
                    <a:gd name="connsiteX0-19" fmla="*/ 0 w 5627077"/>
                    <a:gd name="connsiteY0-20" fmla="*/ 914400 h 2504049"/>
                    <a:gd name="connsiteX1-21" fmla="*/ 14068 w 5627077"/>
                    <a:gd name="connsiteY1-22" fmla="*/ 0 h 2504049"/>
                    <a:gd name="connsiteX2-23" fmla="*/ 5627077 w 5627077"/>
                    <a:gd name="connsiteY2-24" fmla="*/ 0 h 2504049"/>
                    <a:gd name="connsiteX3-25" fmla="*/ 5598942 w 5627077"/>
                    <a:gd name="connsiteY3-26" fmla="*/ 2504049 h 2504049"/>
                    <a:gd name="connsiteX4-27" fmla="*/ 2841674 w 5627077"/>
                    <a:gd name="connsiteY4-28" fmla="*/ 2475914 h 2504049"/>
                    <a:gd name="connsiteX5-29" fmla="*/ 3207434 w 5627077"/>
                    <a:gd name="connsiteY5-30" fmla="*/ 2264898 h 2504049"/>
                    <a:gd name="connsiteX6-31" fmla="*/ 2546253 w 5627077"/>
                    <a:gd name="connsiteY6-32" fmla="*/ 2489981 h 2504049"/>
                    <a:gd name="connsiteX7-33" fmla="*/ 28135 w 5627077"/>
                    <a:gd name="connsiteY7-34" fmla="*/ 2489981 h 2504049"/>
                    <a:gd name="connsiteX8-35" fmla="*/ 28135 w 5627077"/>
                    <a:gd name="connsiteY8-36" fmla="*/ 1463040 h 2504049"/>
                    <a:gd name="connsiteX0-37" fmla="*/ 0 w 5627077"/>
                    <a:gd name="connsiteY0-38" fmla="*/ 914400 h 2504049"/>
                    <a:gd name="connsiteX1-39" fmla="*/ 14068 w 5627077"/>
                    <a:gd name="connsiteY1-40" fmla="*/ 0 h 2504049"/>
                    <a:gd name="connsiteX2-41" fmla="*/ 5627077 w 5627077"/>
                    <a:gd name="connsiteY2-42" fmla="*/ 0 h 2504049"/>
                    <a:gd name="connsiteX3-43" fmla="*/ 5598942 w 5627077"/>
                    <a:gd name="connsiteY3-44" fmla="*/ 2504049 h 2504049"/>
                    <a:gd name="connsiteX4-45" fmla="*/ 2841674 w 5627077"/>
                    <a:gd name="connsiteY4-46" fmla="*/ 2475914 h 2504049"/>
                    <a:gd name="connsiteX5-47" fmla="*/ 2700997 w 5627077"/>
                    <a:gd name="connsiteY5-48" fmla="*/ 2264898 h 2504049"/>
                    <a:gd name="connsiteX6-49" fmla="*/ 2546253 w 5627077"/>
                    <a:gd name="connsiteY6-50" fmla="*/ 2489981 h 2504049"/>
                    <a:gd name="connsiteX7-51" fmla="*/ 28135 w 5627077"/>
                    <a:gd name="connsiteY7-52" fmla="*/ 2489981 h 2504049"/>
                    <a:gd name="connsiteX8-53" fmla="*/ 28135 w 5627077"/>
                    <a:gd name="connsiteY8-54" fmla="*/ 1463040 h 2504049"/>
                    <a:gd name="connsiteX0-55" fmla="*/ 0 w 5627077"/>
                    <a:gd name="connsiteY0-56" fmla="*/ 914400 h 2504049"/>
                    <a:gd name="connsiteX1-57" fmla="*/ 14068 w 5627077"/>
                    <a:gd name="connsiteY1-58" fmla="*/ 0 h 2504049"/>
                    <a:gd name="connsiteX2-59" fmla="*/ 5627077 w 5627077"/>
                    <a:gd name="connsiteY2-60" fmla="*/ 0 h 2504049"/>
                    <a:gd name="connsiteX3-61" fmla="*/ 5598942 w 5627077"/>
                    <a:gd name="connsiteY3-62" fmla="*/ 2504049 h 2504049"/>
                    <a:gd name="connsiteX4-63" fmla="*/ 2869809 w 5627077"/>
                    <a:gd name="connsiteY4-64" fmla="*/ 2504049 h 2504049"/>
                    <a:gd name="connsiteX5-65" fmla="*/ 2700997 w 5627077"/>
                    <a:gd name="connsiteY5-66" fmla="*/ 2264898 h 2504049"/>
                    <a:gd name="connsiteX6-67" fmla="*/ 2546253 w 5627077"/>
                    <a:gd name="connsiteY6-68" fmla="*/ 2489981 h 2504049"/>
                    <a:gd name="connsiteX7-69" fmla="*/ 28135 w 5627077"/>
                    <a:gd name="connsiteY7-70" fmla="*/ 2489981 h 2504049"/>
                    <a:gd name="connsiteX8-71" fmla="*/ 28135 w 5627077"/>
                    <a:gd name="connsiteY8-72" fmla="*/ 1463040 h 2504049"/>
                    <a:gd name="connsiteX0-73" fmla="*/ 0 w 5627077"/>
                    <a:gd name="connsiteY0-74" fmla="*/ 914400 h 2504049"/>
                    <a:gd name="connsiteX1-75" fmla="*/ 14068 w 5627077"/>
                    <a:gd name="connsiteY1-76" fmla="*/ 0 h 2504049"/>
                    <a:gd name="connsiteX2-77" fmla="*/ 5627077 w 5627077"/>
                    <a:gd name="connsiteY2-78" fmla="*/ 0 h 2504049"/>
                    <a:gd name="connsiteX3-79" fmla="*/ 5598942 w 5627077"/>
                    <a:gd name="connsiteY3-80" fmla="*/ 2504049 h 2504049"/>
                    <a:gd name="connsiteX4-81" fmla="*/ 2869809 w 5627077"/>
                    <a:gd name="connsiteY4-82" fmla="*/ 2504049 h 2504049"/>
                    <a:gd name="connsiteX5-83" fmla="*/ 2700997 w 5627077"/>
                    <a:gd name="connsiteY5-84" fmla="*/ 2264898 h 2504049"/>
                    <a:gd name="connsiteX6-85" fmla="*/ 2546253 w 5627077"/>
                    <a:gd name="connsiteY6-86" fmla="*/ 2489981 h 2504049"/>
                    <a:gd name="connsiteX7-87" fmla="*/ 14068 w 5627077"/>
                    <a:gd name="connsiteY7-88" fmla="*/ 2489981 h 2504049"/>
                    <a:gd name="connsiteX8-89" fmla="*/ 28135 w 5627077"/>
                    <a:gd name="connsiteY8-90" fmla="*/ 1463040 h 2504049"/>
                    <a:gd name="connsiteX0-91" fmla="*/ 0 w 5627077"/>
                    <a:gd name="connsiteY0-92" fmla="*/ 914400 h 2504049"/>
                    <a:gd name="connsiteX1-93" fmla="*/ 14068 w 5627077"/>
                    <a:gd name="connsiteY1-94" fmla="*/ 0 h 2504049"/>
                    <a:gd name="connsiteX2-95" fmla="*/ 5627077 w 5627077"/>
                    <a:gd name="connsiteY2-96" fmla="*/ 0 h 2504049"/>
                    <a:gd name="connsiteX3-97" fmla="*/ 5598942 w 5627077"/>
                    <a:gd name="connsiteY3-98" fmla="*/ 2504049 h 2504049"/>
                    <a:gd name="connsiteX4-99" fmla="*/ 2869809 w 5627077"/>
                    <a:gd name="connsiteY4-100" fmla="*/ 2504049 h 2504049"/>
                    <a:gd name="connsiteX5-101" fmla="*/ 2700997 w 5627077"/>
                    <a:gd name="connsiteY5-102" fmla="*/ 2264898 h 2504049"/>
                    <a:gd name="connsiteX6-103" fmla="*/ 2546253 w 5627077"/>
                    <a:gd name="connsiteY6-104" fmla="*/ 2489981 h 2504049"/>
                    <a:gd name="connsiteX7-105" fmla="*/ 14068 w 5627077"/>
                    <a:gd name="connsiteY7-106" fmla="*/ 2489981 h 2504049"/>
                    <a:gd name="connsiteX8-107" fmla="*/ 14067 w 5627077"/>
                    <a:gd name="connsiteY8-108" fmla="*/ 1463040 h 2504049"/>
                    <a:gd name="connsiteX0-109" fmla="*/ 1 w 5613010"/>
                    <a:gd name="connsiteY0-110" fmla="*/ 914400 h 2504049"/>
                    <a:gd name="connsiteX1-111" fmla="*/ 1 w 5613010"/>
                    <a:gd name="connsiteY1-112" fmla="*/ 0 h 2504049"/>
                    <a:gd name="connsiteX2-113" fmla="*/ 5613010 w 5613010"/>
                    <a:gd name="connsiteY2-114" fmla="*/ 0 h 2504049"/>
                    <a:gd name="connsiteX3-115" fmla="*/ 5584875 w 5613010"/>
                    <a:gd name="connsiteY3-116" fmla="*/ 2504049 h 2504049"/>
                    <a:gd name="connsiteX4-117" fmla="*/ 2855742 w 5613010"/>
                    <a:gd name="connsiteY4-118" fmla="*/ 2504049 h 2504049"/>
                    <a:gd name="connsiteX5-119" fmla="*/ 2686930 w 5613010"/>
                    <a:gd name="connsiteY5-120" fmla="*/ 2264898 h 2504049"/>
                    <a:gd name="connsiteX6-121" fmla="*/ 2532186 w 5613010"/>
                    <a:gd name="connsiteY6-122" fmla="*/ 2489981 h 2504049"/>
                    <a:gd name="connsiteX7-123" fmla="*/ 1 w 5613010"/>
                    <a:gd name="connsiteY7-124" fmla="*/ 2489981 h 2504049"/>
                    <a:gd name="connsiteX8-125" fmla="*/ 0 w 5613010"/>
                    <a:gd name="connsiteY8-126" fmla="*/ 1463040 h 2504049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  <a:cxn ang="0">
                      <a:pos x="connsiteX4-9" y="connsiteY4-10"/>
                    </a:cxn>
                    <a:cxn ang="0">
                      <a:pos x="connsiteX5-11" y="connsiteY5-12"/>
                    </a:cxn>
                    <a:cxn ang="0">
                      <a:pos x="connsiteX6-13" y="connsiteY6-14"/>
                    </a:cxn>
                    <a:cxn ang="0">
                      <a:pos x="connsiteX7-15" y="connsiteY7-16"/>
                    </a:cxn>
                    <a:cxn ang="0">
                      <a:pos x="connsiteX8-17" y="connsiteY8-18"/>
                    </a:cxn>
                  </a:cxnLst>
                  <a:rect l="l" t="t" r="r" b="b"/>
                  <a:pathLst>
                    <a:path w="5613010" h="2504049">
                      <a:moveTo>
                        <a:pt x="1" y="914400"/>
                      </a:moveTo>
                      <a:lnTo>
                        <a:pt x="1" y="0"/>
                      </a:lnTo>
                      <a:lnTo>
                        <a:pt x="5613010" y="0"/>
                      </a:lnTo>
                      <a:lnTo>
                        <a:pt x="5584875" y="2504049"/>
                      </a:lnTo>
                      <a:lnTo>
                        <a:pt x="2855742" y="2504049"/>
                      </a:lnTo>
                      <a:lnTo>
                        <a:pt x="2686930" y="2264898"/>
                      </a:lnTo>
                      <a:lnTo>
                        <a:pt x="2532186" y="2489981"/>
                      </a:lnTo>
                      <a:lnTo>
                        <a:pt x="1" y="2489981"/>
                      </a:lnTo>
                      <a:cubicBezTo>
                        <a:pt x="1" y="2147667"/>
                        <a:pt x="0" y="1805354"/>
                        <a:pt x="0" y="1463040"/>
                      </a:cubicBezTo>
                    </a:path>
                  </a:pathLst>
                </a:custGeom>
                <a:noFill/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>
                <a:xfrm>
                  <a:off x="470265" y="1413895"/>
                  <a:ext cx="5345722" cy="2644726"/>
                </a:xfrm>
                <a:custGeom>
                  <a:avLst/>
                  <a:gdLst>
                    <a:gd name="connsiteX0" fmla="*/ 5641145 w 5641145"/>
                    <a:gd name="connsiteY0" fmla="*/ 1434905 h 2658794"/>
                    <a:gd name="connsiteX1" fmla="*/ 5641145 w 5641145"/>
                    <a:gd name="connsiteY1" fmla="*/ 0 h 2658794"/>
                    <a:gd name="connsiteX2" fmla="*/ 56271 w 5641145"/>
                    <a:gd name="connsiteY2" fmla="*/ 14068 h 2658794"/>
                    <a:gd name="connsiteX3" fmla="*/ 0 w 5641145"/>
                    <a:gd name="connsiteY3" fmla="*/ 2658794 h 2658794"/>
                    <a:gd name="connsiteX4" fmla="*/ 267287 w 5641145"/>
                    <a:gd name="connsiteY4" fmla="*/ 2658794 h 2658794"/>
                    <a:gd name="connsiteX0-1" fmla="*/ 5669280 w 5669280"/>
                    <a:gd name="connsiteY0-2" fmla="*/ 1434905 h 2658794"/>
                    <a:gd name="connsiteX1-3" fmla="*/ 5669280 w 5669280"/>
                    <a:gd name="connsiteY1-4" fmla="*/ 0 h 2658794"/>
                    <a:gd name="connsiteX2-5" fmla="*/ 0 w 5669280"/>
                    <a:gd name="connsiteY2-6" fmla="*/ 14068 h 2658794"/>
                    <a:gd name="connsiteX3-7" fmla="*/ 28135 w 5669280"/>
                    <a:gd name="connsiteY3-8" fmla="*/ 2658794 h 2658794"/>
                    <a:gd name="connsiteX4-9" fmla="*/ 295422 w 5669280"/>
                    <a:gd name="connsiteY4-10" fmla="*/ 2658794 h 2658794"/>
                    <a:gd name="connsiteX0-11" fmla="*/ 5641145 w 5641145"/>
                    <a:gd name="connsiteY0-12" fmla="*/ 1434905 h 2658794"/>
                    <a:gd name="connsiteX1-13" fmla="*/ 5641145 w 5641145"/>
                    <a:gd name="connsiteY1-14" fmla="*/ 0 h 2658794"/>
                    <a:gd name="connsiteX2-15" fmla="*/ 0 w 5641145"/>
                    <a:gd name="connsiteY2-16" fmla="*/ 14068 h 2658794"/>
                    <a:gd name="connsiteX3-17" fmla="*/ 0 w 5641145"/>
                    <a:gd name="connsiteY3-18" fmla="*/ 2658794 h 2658794"/>
                    <a:gd name="connsiteX4-19" fmla="*/ 267287 w 5641145"/>
                    <a:gd name="connsiteY4-20" fmla="*/ 2658794 h 2658794"/>
                    <a:gd name="connsiteX0-21" fmla="*/ 5655212 w 5655212"/>
                    <a:gd name="connsiteY0-22" fmla="*/ 1434905 h 2686929"/>
                    <a:gd name="connsiteX1-23" fmla="*/ 5655212 w 5655212"/>
                    <a:gd name="connsiteY1-24" fmla="*/ 0 h 2686929"/>
                    <a:gd name="connsiteX2-25" fmla="*/ 14067 w 5655212"/>
                    <a:gd name="connsiteY2-26" fmla="*/ 14068 h 2686929"/>
                    <a:gd name="connsiteX3-27" fmla="*/ 0 w 5655212"/>
                    <a:gd name="connsiteY3-28" fmla="*/ 2686929 h 2686929"/>
                    <a:gd name="connsiteX4-29" fmla="*/ 281354 w 5655212"/>
                    <a:gd name="connsiteY4-30" fmla="*/ 2658794 h 2686929"/>
                    <a:gd name="connsiteX0-31" fmla="*/ 5641145 w 5641145"/>
                    <a:gd name="connsiteY0-32" fmla="*/ 1434905 h 2658794"/>
                    <a:gd name="connsiteX1-33" fmla="*/ 5641145 w 5641145"/>
                    <a:gd name="connsiteY1-34" fmla="*/ 0 h 2658794"/>
                    <a:gd name="connsiteX2-35" fmla="*/ 0 w 5641145"/>
                    <a:gd name="connsiteY2-36" fmla="*/ 14068 h 2658794"/>
                    <a:gd name="connsiteX3-37" fmla="*/ 1 w 5641145"/>
                    <a:gd name="connsiteY3-38" fmla="*/ 2630659 h 2658794"/>
                    <a:gd name="connsiteX4-39" fmla="*/ 267287 w 5641145"/>
                    <a:gd name="connsiteY4-40" fmla="*/ 2658794 h 2658794"/>
                    <a:gd name="connsiteX0-41" fmla="*/ 5641145 w 5641145"/>
                    <a:gd name="connsiteY0-42" fmla="*/ 1434905 h 2658794"/>
                    <a:gd name="connsiteX1-43" fmla="*/ 5641145 w 5641145"/>
                    <a:gd name="connsiteY1-44" fmla="*/ 0 h 2658794"/>
                    <a:gd name="connsiteX2-45" fmla="*/ 0 w 5641145"/>
                    <a:gd name="connsiteY2-46" fmla="*/ 0 h 2658794"/>
                    <a:gd name="connsiteX3-47" fmla="*/ 1 w 5641145"/>
                    <a:gd name="connsiteY3-48" fmla="*/ 2630659 h 2658794"/>
                    <a:gd name="connsiteX4-49" fmla="*/ 267287 w 5641145"/>
                    <a:gd name="connsiteY4-50" fmla="*/ 2658794 h 2658794"/>
                    <a:gd name="connsiteX0-51" fmla="*/ 5641145 w 5641145"/>
                    <a:gd name="connsiteY0-52" fmla="*/ 1434905 h 2658794"/>
                    <a:gd name="connsiteX1-53" fmla="*/ 5641145 w 5641145"/>
                    <a:gd name="connsiteY1-54" fmla="*/ 0 h 2658794"/>
                    <a:gd name="connsiteX2-55" fmla="*/ 0 w 5641145"/>
                    <a:gd name="connsiteY2-56" fmla="*/ 0 h 2658794"/>
                    <a:gd name="connsiteX3-57" fmla="*/ 1 w 5641145"/>
                    <a:gd name="connsiteY3-58" fmla="*/ 2644726 h 2658794"/>
                    <a:gd name="connsiteX4-59" fmla="*/ 267287 w 5641145"/>
                    <a:gd name="connsiteY4-60" fmla="*/ 2658794 h 2658794"/>
                    <a:gd name="connsiteX0-61" fmla="*/ 5641145 w 5641145"/>
                    <a:gd name="connsiteY0-62" fmla="*/ 1434905 h 2658794"/>
                    <a:gd name="connsiteX1-63" fmla="*/ 5641145 w 5641145"/>
                    <a:gd name="connsiteY1-64" fmla="*/ 0 h 2658794"/>
                    <a:gd name="connsiteX2-65" fmla="*/ 0 w 5641145"/>
                    <a:gd name="connsiteY2-66" fmla="*/ 0 h 2658794"/>
                    <a:gd name="connsiteX3-67" fmla="*/ 1 w 5641145"/>
                    <a:gd name="connsiteY3-68" fmla="*/ 2644726 h 2658794"/>
                    <a:gd name="connsiteX4-69" fmla="*/ 267287 w 5641145"/>
                    <a:gd name="connsiteY4-70" fmla="*/ 2658794 h 2658794"/>
                    <a:gd name="connsiteX0-71" fmla="*/ 5641145 w 5641145"/>
                    <a:gd name="connsiteY0-72" fmla="*/ 1434905 h 2658794"/>
                    <a:gd name="connsiteX1-73" fmla="*/ 5641145 w 5641145"/>
                    <a:gd name="connsiteY1-74" fmla="*/ 0 h 2658794"/>
                    <a:gd name="connsiteX2-75" fmla="*/ 0 w 5641145"/>
                    <a:gd name="connsiteY2-76" fmla="*/ 0 h 2658794"/>
                    <a:gd name="connsiteX3-77" fmla="*/ 1 w 5641145"/>
                    <a:gd name="connsiteY3-78" fmla="*/ 2644726 h 2658794"/>
                    <a:gd name="connsiteX4-79" fmla="*/ 126610 w 5641145"/>
                    <a:gd name="connsiteY4-80" fmla="*/ 2658794 h 2658794"/>
                    <a:gd name="connsiteX0-81" fmla="*/ 5641145 w 5641145"/>
                    <a:gd name="connsiteY0-82" fmla="*/ 1434905 h 2644726"/>
                    <a:gd name="connsiteX1-83" fmla="*/ 5641145 w 5641145"/>
                    <a:gd name="connsiteY1-84" fmla="*/ 0 h 2644726"/>
                    <a:gd name="connsiteX2-85" fmla="*/ 0 w 5641145"/>
                    <a:gd name="connsiteY2-86" fmla="*/ 0 h 2644726"/>
                    <a:gd name="connsiteX3-87" fmla="*/ 1 w 5641145"/>
                    <a:gd name="connsiteY3-88" fmla="*/ 2644726 h 2644726"/>
                    <a:gd name="connsiteX0-89" fmla="*/ 5641145 w 5641145"/>
                    <a:gd name="connsiteY0-90" fmla="*/ 1434905 h 2644726"/>
                    <a:gd name="connsiteX1-91" fmla="*/ 5641145 w 5641145"/>
                    <a:gd name="connsiteY1-92" fmla="*/ 0 h 2644726"/>
                    <a:gd name="connsiteX2-93" fmla="*/ 0 w 5641145"/>
                    <a:gd name="connsiteY2-94" fmla="*/ 0 h 2644726"/>
                    <a:gd name="connsiteX3-95" fmla="*/ 295423 w 5641145"/>
                    <a:gd name="connsiteY3-96" fmla="*/ 2644726 h 2644726"/>
                    <a:gd name="connsiteX0-97" fmla="*/ 5345722 w 5345722"/>
                    <a:gd name="connsiteY0-98" fmla="*/ 1434905 h 2644726"/>
                    <a:gd name="connsiteX1-99" fmla="*/ 5345722 w 5345722"/>
                    <a:gd name="connsiteY1-100" fmla="*/ 0 h 2644726"/>
                    <a:gd name="connsiteX2-101" fmla="*/ 14067 w 5345722"/>
                    <a:gd name="connsiteY2-102" fmla="*/ 0 h 2644726"/>
                    <a:gd name="connsiteX3-103" fmla="*/ 0 w 5345722"/>
                    <a:gd name="connsiteY3-104" fmla="*/ 2644726 h 2644726"/>
                    <a:gd name="connsiteX0-105" fmla="*/ 5345722 w 5345722"/>
                    <a:gd name="connsiteY0-106" fmla="*/ 1434905 h 2644726"/>
                    <a:gd name="connsiteX1-107" fmla="*/ 5345722 w 5345722"/>
                    <a:gd name="connsiteY1-108" fmla="*/ 0 h 2644726"/>
                    <a:gd name="connsiteX2-109" fmla="*/ 0 w 5345722"/>
                    <a:gd name="connsiteY2-110" fmla="*/ 0 h 2644726"/>
                    <a:gd name="connsiteX3-111" fmla="*/ 0 w 5345722"/>
                    <a:gd name="connsiteY3-112" fmla="*/ 2644726 h 2644726"/>
                    <a:gd name="connsiteX0-113" fmla="*/ 5345722 w 5345722"/>
                    <a:gd name="connsiteY0-114" fmla="*/ 914401 h 2644726"/>
                    <a:gd name="connsiteX1-115" fmla="*/ 5345722 w 5345722"/>
                    <a:gd name="connsiteY1-116" fmla="*/ 0 h 2644726"/>
                    <a:gd name="connsiteX2-117" fmla="*/ 0 w 5345722"/>
                    <a:gd name="connsiteY2-118" fmla="*/ 0 h 2644726"/>
                    <a:gd name="connsiteX3-119" fmla="*/ 0 w 5345722"/>
                    <a:gd name="connsiteY3-120" fmla="*/ 2644726 h 2644726"/>
                  </a:gdLst>
                  <a:ahLst/>
                  <a:cxnLst>
                    <a:cxn ang="0">
                      <a:pos x="connsiteX0-1" y="connsiteY0-2"/>
                    </a:cxn>
                    <a:cxn ang="0">
                      <a:pos x="connsiteX1-3" y="connsiteY1-4"/>
                    </a:cxn>
                    <a:cxn ang="0">
                      <a:pos x="connsiteX2-5" y="connsiteY2-6"/>
                    </a:cxn>
                    <a:cxn ang="0">
                      <a:pos x="connsiteX3-7" y="connsiteY3-8"/>
                    </a:cxn>
                  </a:cxnLst>
                  <a:rect l="l" t="t" r="r" b="b"/>
                  <a:pathLst>
                    <a:path w="5345722" h="2644726">
                      <a:moveTo>
                        <a:pt x="5345722" y="914401"/>
                      </a:moveTo>
                      <a:lnTo>
                        <a:pt x="5345722" y="0"/>
                      </a:lnTo>
                      <a:lnTo>
                        <a:pt x="0" y="0"/>
                      </a:lnTo>
                      <a:lnTo>
                        <a:pt x="0" y="2644726"/>
                      </a:lnTo>
                    </a:path>
                  </a:pathLst>
                </a:custGeom>
                <a:noFill/>
                <a:ln w="254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33" name="直接连接符 32"/>
                <p:cNvCxnSpPr/>
                <p:nvPr/>
              </p:nvCxnSpPr>
              <p:spPr>
                <a:xfrm>
                  <a:off x="5815987" y="3439643"/>
                  <a:ext cx="0" cy="647115"/>
                </a:xfrm>
                <a:prstGeom prst="line">
                  <a:avLst/>
                </a:prstGeom>
                <a:ln w="254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7" name="文本框 6"/>
          <p:cNvSpPr txBox="1"/>
          <p:nvPr/>
        </p:nvSpPr>
        <p:spPr>
          <a:xfrm>
            <a:off x="6973570" y="2696845"/>
            <a:ext cx="323850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8000" dirty="0">
                <a:solidFill>
                  <a:schemeClr val="bg1"/>
                </a:solidFill>
                <a:cs typeface="+mn-ea"/>
                <a:sym typeface="+mn-lt"/>
              </a:rPr>
              <a:t>下课</a:t>
            </a:r>
            <a:endParaRPr lang="zh-CN" altLang="en-US" sz="8000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V="1">
            <a:off x="4431322" y="4740813"/>
            <a:ext cx="900333" cy="6893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386626" y="111015"/>
            <a:ext cx="1811020" cy="5835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b="1" dirty="0">
                <a:solidFill>
                  <a:srgbClr val="847361"/>
                </a:solidFill>
                <a:cs typeface="+mn-ea"/>
                <a:sym typeface="+mn-lt"/>
              </a:rPr>
              <a:t>续写作业</a:t>
            </a:r>
            <a:endParaRPr lang="zh-CN" altLang="en-US" sz="3200" b="1" dirty="0">
              <a:solidFill>
                <a:srgbClr val="84736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521292" y="889918"/>
            <a:ext cx="1783590" cy="0"/>
          </a:xfrm>
          <a:prstGeom prst="line">
            <a:avLst/>
          </a:prstGeom>
          <a:ln w="19050">
            <a:solidFill>
              <a:srgbClr val="8473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321310" y="906780"/>
            <a:ext cx="60610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buClrTx/>
              <a:buSzTx/>
              <a:buNone/>
            </a:pPr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续写一：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 algn="l">
              <a:buClrTx/>
              <a:buSzTx/>
              <a:buNone/>
            </a:pPr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玛丝洛娃只是呆呆地躺在床上，手里紧紧的攥着一团空气。那张留有余温的十卢布被她换成酒，和其他女犯人一起喝下了肚子。那个老太婆竭力想向她打听刚才发生了什么，但她没讲话。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 algn="l">
              <a:buClrTx/>
              <a:buSzTx/>
              <a:buNone/>
            </a:pPr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她不明白，聂赫留朵夫怎么会再次出现在她走下坡路的生命里，说要赎她的罪。多么好笑，她想。他现在是一个阔老爷了，在那些阔老爷眼中，她这种女人不过是可以拿来增添脸面的某样物品。她是从不去回想那段对聂赫留朵夫的爱情的。但今天的探监撞破了那道记忆的屏障，使她不得不回忆起她以为已经埋入坟墓的事情。她听见一个犯人在祷告，上帝无非是一种拿来骗穷人的幌子，是欺人之谈，一切事情都那么糟糕。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 algn="l">
              <a:buClrTx/>
              <a:buSzTx/>
              <a:buNone/>
            </a:pPr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她看出聂赫留朵夫想把她引入到一个新世界去，而在那个世界中，她是低俗的是下贱的，因此她像蚕一样用蛹把自己封了起来，只不过她变不成飞蛾就会被抽丝剥茧，被拿去为太太和小姐们制成丝缎长裙，被老爷们做成领巾系在脖子上。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 algn="l">
              <a:buClrTx/>
              <a:buSzTx/>
              <a:buNone/>
            </a:pPr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她和聂赫留朵夫根本不是一路人，玛丝洛娃想，又何必时时刻刻把这事放在心上。抽支烟，喝瓶酒吧——她马上要成了苦役犯了，苦役犯是想用不到这些东西的。她想着，又忍不住哭了起来。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382385" y="1073785"/>
            <a:ext cx="546798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 algn="l">
              <a:buClrTx/>
              <a:buSzTx/>
              <a:buNone/>
            </a:pPr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续写二：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 algn="l">
              <a:buClrTx/>
              <a:buSzTx/>
              <a:buNone/>
            </a:pPr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回到女牢，玛丝洛娃并不想到一个嘈杂的地方待着。她找到一处偏僻处，四周只有斑驳破旧、仿佛被烟熏过的高大的墙。她要好好整理一下思路。她极力想从混沌的大脑中抽出一件完整的情绪。她不再为那件事痛苦了，时间早已冲淡了一切，只是隐隐约约觉得是他导致了自己现在的处境，但又不敢确定。她不愿再想下去。她摇了摇头，四下张望，企图看到一些新奇的事物，可是只有地上的几个啤酒盖和墙上的旧痕迹，这会是谁留下的呢？是不是像我一样含冤入狱的人呢？她又突然想到，现在最重要的事，就是找到一个好律师，洗脱冤名，离开这里，说不定还能重新开始。聂赫留朵夫是想来帮我的，看的出来，也很真心，他又有钱，胜诉的几率大了不少，如果我出去了，以前的事一样也干不得了。她的眼神直勾勾的盯着面前的墙。不知怎么的，她突然想改变了，出去找一份工作，去给别人洗衣服，干些劳动，总之还是有很多机会的。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V="1">
            <a:off x="4431322" y="4740813"/>
            <a:ext cx="900333" cy="6893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文本框 39"/>
          <p:cNvSpPr txBox="1"/>
          <p:nvPr/>
        </p:nvSpPr>
        <p:spPr>
          <a:xfrm>
            <a:off x="396151" y="100855"/>
            <a:ext cx="1811020" cy="5835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3200" b="1" dirty="0">
                <a:solidFill>
                  <a:srgbClr val="847361"/>
                </a:solidFill>
                <a:cs typeface="+mn-ea"/>
                <a:sym typeface="+mn-lt"/>
              </a:rPr>
              <a:t>续写作业</a:t>
            </a:r>
            <a:endParaRPr lang="zh-CN" altLang="en-US" sz="3200" b="1" dirty="0">
              <a:solidFill>
                <a:srgbClr val="84736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423502" y="587658"/>
            <a:ext cx="1783590" cy="0"/>
          </a:xfrm>
          <a:prstGeom prst="line">
            <a:avLst/>
          </a:prstGeom>
          <a:ln w="19050">
            <a:solidFill>
              <a:srgbClr val="8473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34950" y="684530"/>
            <a:ext cx="661098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/>
            <a:r>
              <a:rPr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续写三：</a:t>
            </a:r>
            <a:endParaRPr sz="1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/>
            <a:r>
              <a:rPr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玛丝洛娃回到监狱里时，那些人都投以好奇、复杂的目光，玛丝洛娃却懒得理会那些目光，独自躺到那冰冷的床板上。望着天花板，她想起了以前的种种，想起了当她还是女佣时，对生活充满美好的幻想，想起了第一次见聂赫留朵夫时，他那朝气蓬勃的眼神。</a:t>
            </a:r>
            <a:endParaRPr sz="1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/>
            <a:r>
              <a:rPr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到第二天，狱长来叫她出去，她又见到了聂赫留朵夫。那记忆中的年轻小伙子消失了，取而代之是富阔老爷的脸。“我，我还想请求您的原谅。”聂赫留朵夫看着她说：“如果有必要的话，我想……”我们还能结婚，但没等到聂赫留朵夫说出这番话，就被玛丝洛娃打断了。“我认为您真想让我原谅你的话，那就再给我钱吧。”玛丝洛娃朝他妩媚一笑。</a:t>
            </a:r>
            <a:endParaRPr sz="1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/>
            <a:r>
              <a:rPr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而聂赫留朵夫却坚持要把话说完：“我想同你结婚。”</a:t>
            </a:r>
            <a:endParaRPr sz="1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/>
            <a:r>
              <a:rPr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玛丝洛娃的脸青一阵红一阵，不敢相信。随后仿佛听懂了什么一般，露出轻蔑的一笑，“原来现在阔老爷的生活都是这样的，就爱拿我们这种下层人开玩笑。”“不，不，我是来请求你的，原谅我是真心来的。”聂赫留朵夫上前去。想要抓住她的手，但还没碰到，就被玛丝洛娃给躲开了，“我知道我是罪不可赦的，我会尽我所能帮助你。”</a:t>
            </a:r>
            <a:endParaRPr sz="1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/>
            <a:r>
              <a:rPr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玛丝洛娃迟疑了，聂赫留朵夫脸上的表情是如此的真挚。她记起来那段算得上她生命里最快乐的一段时光。</a:t>
            </a:r>
            <a:endParaRPr sz="1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/>
            <a:r>
              <a:rPr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但是快乐的日子没多久，她仿佛又经历了一遍自己躺在冰冷的床板上无人问津，经历了一遍骨肉分离的痛楚。经历了一遍目睹自己孩子身体变得僵硬的麻木。最后她下定了决心一般，闭上眼，“我真的很期待你会怎么补偿。”</a:t>
            </a:r>
            <a:endParaRPr sz="1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306070"/>
            <a:r>
              <a:rPr sz="16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说完便头也不回的走了出去。</a:t>
            </a:r>
            <a:endParaRPr sz="16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845935" y="428625"/>
            <a:ext cx="515556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306070"/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续写四：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/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“卡秋莎，你……”聂赫留朵夫欲言又止，脸上露出悔恨的神色。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/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她听到呼唤后，却头也不回的走了。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/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聂赫留朵夫望着她的背影在那扇重重的铁门后消失，他愣住了，一时百感交集，不知所措，后悔自己没能鼓起勇气告诉他事实。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/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“啊！！”突然间，铁门后面传出起身尖锐的吼叫声，伴随而来的是一个人应声倒地时巨大的声响。聂赫留朵夫惊悚地向铁门方向看去，脚步声越来越响，其中还混杂着铁器撞击时的声响。囚犯从铁门里冲了出来。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/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聂赫留朵夫被吓得一动不动站在原地，暴乱的囚犯只顾着往外冲，似乎根本没把他放在眼里。机缘巧合之下，刚进牢房的卡秋莎在人群中被挤了出来，恰巧与聂赫留朵夫迎面撞上。两人又是惊喜又是意外。一个危险的想法出现在聂赫留朵夫的脑海中，他将自己的衣服套在卡秋莎的身上，并用帽子盖住她凌乱的头发，伴着混乱的人群冲出监狱。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/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“天呐，您简直疯了，你要是帮助我越狱，您之后的人生就全完了！”卡秋莎焦急地喊道。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/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“卡秋莎，我想赎我的罪，为了你也为了赎罪，我愿意这样做，我能和你结婚吗？从此以后……你愿意吗？”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306070"/>
            <a:r>
              <a:rPr lang="zh-CN" sz="1600" b="1">
                <a:latin typeface="Calibri" panose="020F0502020204030204" charset="0"/>
                <a:ea typeface="宋体" panose="02010600030101010101" pitchFamily="2" charset="-122"/>
              </a:rPr>
              <a:t>卡秋莎握着她的手，含着泪，点点头。</a:t>
            </a:r>
            <a:endParaRPr lang="zh-CN" sz="16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 flipV="1">
            <a:off x="4431322" y="4740813"/>
            <a:ext cx="900333" cy="6893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文本框 37"/>
          <p:cNvSpPr txBox="1"/>
          <p:nvPr/>
        </p:nvSpPr>
        <p:spPr>
          <a:xfrm>
            <a:off x="7768760" y="5647868"/>
            <a:ext cx="1605280" cy="52197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《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复活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》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61340" y="2465705"/>
            <a:ext cx="6052820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sz="3200" dirty="0">
                <a:solidFill>
                  <a:schemeClr val="tx1"/>
                </a:solidFill>
                <a:cs typeface="+mn-ea"/>
                <a:sym typeface="+mn-lt"/>
              </a:rPr>
              <a:t>学生</a:t>
            </a:r>
            <a:r>
              <a:rPr lang="zh-CN" sz="3200" dirty="0">
                <a:solidFill>
                  <a:schemeClr val="tx1"/>
                </a:solidFill>
                <a:cs typeface="+mn-ea"/>
                <a:sym typeface="+mn-lt"/>
              </a:rPr>
              <a:t>以小组为单位，</a:t>
            </a:r>
            <a:r>
              <a:rPr sz="3200" dirty="0">
                <a:solidFill>
                  <a:schemeClr val="tx1"/>
                </a:solidFill>
                <a:cs typeface="+mn-ea"/>
                <a:sym typeface="+mn-lt"/>
              </a:rPr>
              <a:t>思考和讨论这几个续写，</a:t>
            </a:r>
            <a:r>
              <a:rPr lang="zh-CN" sz="3200" dirty="0">
                <a:solidFill>
                  <a:schemeClr val="tx1"/>
                </a:solidFill>
                <a:cs typeface="+mn-ea"/>
                <a:sym typeface="+mn-lt"/>
              </a:rPr>
              <a:t>针对人物来说，是否都符合情理</a:t>
            </a:r>
            <a:r>
              <a:rPr sz="3200" dirty="0">
                <a:solidFill>
                  <a:schemeClr val="tx1"/>
                </a:solidFill>
                <a:cs typeface="+mn-ea"/>
                <a:sym typeface="+mn-lt"/>
              </a:rPr>
              <a:t>。</a:t>
            </a:r>
            <a:r>
              <a:rPr lang="zh-CN" sz="3200" dirty="0">
                <a:solidFill>
                  <a:schemeClr val="tx1"/>
                </a:solidFill>
                <a:cs typeface="+mn-ea"/>
                <a:sym typeface="+mn-lt"/>
              </a:rPr>
              <a:t>（</a:t>
            </a:r>
            <a:r>
              <a:rPr lang="en-US" altLang="zh-CN" sz="3200" dirty="0">
                <a:solidFill>
                  <a:schemeClr val="tx1"/>
                </a:solidFill>
                <a:cs typeface="+mn-ea"/>
                <a:sym typeface="+mn-lt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cs typeface="+mn-ea"/>
                <a:sym typeface="+mn-lt"/>
              </a:rPr>
              <a:t>分钟）</a:t>
            </a:r>
            <a:endParaRPr lang="zh-CN" altLang="en-US" sz="32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235621" y="1514365"/>
            <a:ext cx="1708785" cy="70675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4000" b="1" dirty="0">
                <a:solidFill>
                  <a:srgbClr val="847361"/>
                </a:solidFill>
                <a:cs typeface="+mn-ea"/>
                <a:sym typeface="+mn-lt"/>
              </a:rPr>
              <a:t>任务一</a:t>
            </a:r>
            <a:endParaRPr lang="zh-CN" altLang="en-US" sz="4000" b="1" dirty="0">
              <a:solidFill>
                <a:srgbClr val="847361"/>
              </a:solidFill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1450932" y="2304698"/>
            <a:ext cx="1783590" cy="0"/>
          </a:xfrm>
          <a:prstGeom prst="line">
            <a:avLst/>
          </a:prstGeom>
          <a:ln w="19050">
            <a:solidFill>
              <a:srgbClr val="84736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" name="图片 102"/>
          <p:cNvPicPr/>
          <p:nvPr/>
        </p:nvPicPr>
        <p:blipFill>
          <a:blip r:embed="rId1"/>
          <a:stretch>
            <a:fillRect/>
          </a:stretch>
        </p:blipFill>
        <p:spPr>
          <a:xfrm>
            <a:off x="6719570" y="864235"/>
            <a:ext cx="3514725" cy="4670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3316245" y="627785"/>
            <a:ext cx="712587" cy="712587"/>
            <a:chOff x="86459" y="294499"/>
            <a:chExt cx="914400" cy="914400"/>
          </a:xfrm>
        </p:grpSpPr>
        <p:sp>
          <p:nvSpPr>
            <p:cNvPr id="6" name="椭圆 5"/>
            <p:cNvSpPr/>
            <p:nvPr/>
          </p:nvSpPr>
          <p:spPr>
            <a:xfrm>
              <a:off x="86459" y="294499"/>
              <a:ext cx="914400" cy="914400"/>
            </a:xfrm>
            <a:prstGeom prst="ellipse">
              <a:avLst/>
            </a:pr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0" name="图形 9"/>
            <p:cNvPicPr>
              <a:picLocks noChangeAspect="1"/>
            </p:cNvPicPr>
            <p:nvPr/>
          </p:nvPicPr>
          <p:blipFill>
            <a:blip r:embed="rId1" cstate="screen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290527" y="499381"/>
              <a:ext cx="506264" cy="50626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3372125" y="3738487"/>
            <a:ext cx="712587" cy="712587"/>
            <a:chOff x="1308718" y="4508016"/>
            <a:chExt cx="914400" cy="914400"/>
          </a:xfrm>
        </p:grpSpPr>
        <p:sp>
          <p:nvSpPr>
            <p:cNvPr id="5" name="椭圆 4"/>
            <p:cNvSpPr/>
            <p:nvPr/>
          </p:nvSpPr>
          <p:spPr>
            <a:xfrm>
              <a:off x="1308718" y="4508016"/>
              <a:ext cx="914400" cy="914400"/>
            </a:xfrm>
            <a:prstGeom prst="ellipse">
              <a:avLst/>
            </a:prstGeom>
            <a:solidFill>
              <a:srgbClr val="8473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12" name="图形 11"/>
            <p:cNvPicPr>
              <a:picLocks noChangeAspect="1"/>
            </p:cNvPicPr>
            <p:nvPr/>
          </p:nvPicPr>
          <p:blipFill>
            <a:blip r:embed="rId1" cstate="screen"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/>
            </a:stretch>
          </p:blipFill>
          <p:spPr>
            <a:xfrm>
              <a:off x="1512786" y="4711740"/>
              <a:ext cx="506264" cy="506264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4351236" y="1182050"/>
            <a:ext cx="6801036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人物的发展历程：</a:t>
            </a:r>
            <a:endParaRPr sz="24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5000"/>
              </a:lnSpc>
            </a:pPr>
            <a:r>
              <a:rPr lang="zh-CN" sz="2400" dirty="0">
                <a:solidFill>
                  <a:schemeClr val="tx1"/>
                </a:solidFill>
                <a:cs typeface="+mn-ea"/>
                <a:sym typeface="+mn-lt"/>
              </a:rPr>
              <a:t>第一阶段</a:t>
            </a: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——</a:t>
            </a:r>
            <a:r>
              <a:rPr lang="zh-CN" altLang="en-US" sz="2400" dirty="0">
                <a:solidFill>
                  <a:schemeClr val="tx1"/>
                </a:solidFill>
                <a:cs typeface="+mn-ea"/>
                <a:sym typeface="+mn-lt"/>
              </a:rPr>
              <a:t>天真美好的单纯少女</a:t>
            </a:r>
            <a:endParaRPr sz="24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5000"/>
              </a:lnSpc>
            </a:pPr>
            <a:r>
              <a:rPr lang="zh-CN" sz="2400" dirty="0">
                <a:solidFill>
                  <a:schemeClr val="tx1"/>
                </a:solidFill>
                <a:cs typeface="+mn-ea"/>
                <a:sym typeface="+mn-lt"/>
              </a:rPr>
              <a:t>第二阶段</a:t>
            </a: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——</a:t>
            </a:r>
            <a:r>
              <a:rPr lang="zh-CN" sz="2400" dirty="0">
                <a:solidFill>
                  <a:schemeClr val="tx1"/>
                </a:solidFill>
                <a:cs typeface="+mn-ea"/>
                <a:sym typeface="+mn-lt"/>
              </a:rPr>
              <a:t>遭受凌辱，自暴自弃的风尘女子</a:t>
            </a:r>
            <a:endParaRPr lang="zh-CN" sz="24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5000"/>
              </a:lnSpc>
            </a:pPr>
            <a:r>
              <a:rPr lang="zh-CN" sz="2400" dirty="0">
                <a:solidFill>
                  <a:schemeClr val="tx1"/>
                </a:solidFill>
                <a:cs typeface="+mn-ea"/>
                <a:sym typeface="+mn-lt"/>
              </a:rPr>
              <a:t>第三阶段</a:t>
            </a: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——</a:t>
            </a:r>
            <a:r>
              <a:rPr lang="zh-CN" sz="2400" dirty="0">
                <a:solidFill>
                  <a:schemeClr val="tx1"/>
                </a:solidFill>
                <a:cs typeface="+mn-ea"/>
                <a:sym typeface="+mn-lt"/>
              </a:rPr>
              <a:t>宽恕复活，重获新生</a:t>
            </a:r>
            <a:endParaRPr lang="zh-CN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351167" y="628270"/>
            <a:ext cx="4813935" cy="52197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cs typeface="+mn-ea"/>
                <a:sym typeface="+mn-lt"/>
              </a:rPr>
              <a:t>玛丝洛娃究竟是怎样一个人？</a:t>
            </a:r>
            <a:endParaRPr lang="zh-CN" altLang="en-US" sz="28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173436" y="4380674"/>
            <a:ext cx="6801036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sz="2400" dirty="0">
                <a:solidFill>
                  <a:schemeClr val="tx1"/>
                </a:solidFill>
                <a:cs typeface="+mn-ea"/>
                <a:sym typeface="+mn-lt"/>
              </a:rPr>
              <a:t>人物的发展历程：</a:t>
            </a:r>
            <a:endParaRPr sz="24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5000"/>
              </a:lnSpc>
            </a:pPr>
            <a:r>
              <a:rPr lang="zh-CN" sz="2400" dirty="0">
                <a:solidFill>
                  <a:schemeClr val="tx1"/>
                </a:solidFill>
                <a:cs typeface="+mn-ea"/>
                <a:sym typeface="+mn-lt"/>
              </a:rPr>
              <a:t>第一阶段</a:t>
            </a: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——</a:t>
            </a:r>
            <a:r>
              <a:rPr lang="zh-CN" sz="2400" dirty="0">
                <a:solidFill>
                  <a:schemeClr val="tx1"/>
                </a:solidFill>
                <a:cs typeface="+mn-ea"/>
                <a:sym typeface="+mn-lt"/>
              </a:rPr>
              <a:t>单纯善良的大学生</a:t>
            </a:r>
            <a:endParaRPr sz="24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5000"/>
              </a:lnSpc>
            </a:pPr>
            <a:r>
              <a:rPr lang="zh-CN" sz="2400" dirty="0">
                <a:solidFill>
                  <a:schemeClr val="tx1"/>
                </a:solidFill>
                <a:cs typeface="+mn-ea"/>
                <a:sym typeface="+mn-lt"/>
              </a:rPr>
              <a:t>第二阶段</a:t>
            </a: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——</a:t>
            </a:r>
            <a:r>
              <a:rPr lang="zh-CN" sz="2400" dirty="0">
                <a:solidFill>
                  <a:schemeClr val="tx1"/>
                </a:solidFill>
                <a:cs typeface="+mn-ea"/>
                <a:sym typeface="+mn-lt"/>
              </a:rPr>
              <a:t>放纵堕落的花花公子</a:t>
            </a:r>
            <a:endParaRPr sz="2400" dirty="0">
              <a:solidFill>
                <a:schemeClr val="tx1"/>
              </a:solidFill>
              <a:cs typeface="+mn-ea"/>
              <a:sym typeface="+mn-lt"/>
            </a:endParaRPr>
          </a:p>
          <a:p>
            <a:pPr>
              <a:lnSpc>
                <a:spcPct val="125000"/>
              </a:lnSpc>
            </a:pPr>
            <a:r>
              <a:rPr lang="zh-CN" sz="2400" dirty="0">
                <a:solidFill>
                  <a:schemeClr val="tx1"/>
                </a:solidFill>
                <a:cs typeface="+mn-ea"/>
                <a:sym typeface="+mn-lt"/>
              </a:rPr>
              <a:t>第三阶段</a:t>
            </a:r>
            <a:r>
              <a:rPr lang="en-US" altLang="zh-CN" sz="2400" dirty="0">
                <a:solidFill>
                  <a:schemeClr val="tx1"/>
                </a:solidFill>
                <a:cs typeface="+mn-ea"/>
                <a:sym typeface="+mn-lt"/>
              </a:rPr>
              <a:t>——</a:t>
            </a:r>
            <a:r>
              <a:rPr lang="zh-CN" sz="2400" dirty="0">
                <a:solidFill>
                  <a:schemeClr val="tx1"/>
                </a:solidFill>
                <a:cs typeface="+mn-ea"/>
                <a:sym typeface="+mn-lt"/>
              </a:rPr>
              <a:t>苏醒忏悔的复活者</a:t>
            </a:r>
            <a:endParaRPr lang="zh-CN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172732" y="3858644"/>
            <a:ext cx="5170170" cy="521970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cs typeface="+mn-ea"/>
                <a:sym typeface="+mn-lt"/>
              </a:rPr>
              <a:t>聂赫留朵夫究竟是怎样一个人？</a:t>
            </a:r>
            <a:endParaRPr lang="zh-CN" altLang="en-US" sz="2800" b="1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918210" y="438785"/>
            <a:ext cx="2042795" cy="25647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0" name="图片 99"/>
          <p:cNvPicPr/>
          <p:nvPr/>
        </p:nvPicPr>
        <p:blipFill>
          <a:blip r:embed="rId4"/>
          <a:stretch>
            <a:fillRect/>
          </a:stretch>
        </p:blipFill>
        <p:spPr>
          <a:xfrm>
            <a:off x="838835" y="3539490"/>
            <a:ext cx="2122170" cy="29438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516255" y="956310"/>
            <a:ext cx="10974070" cy="51377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4215" y="956310"/>
            <a:ext cx="10581005" cy="107632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847361"/>
                </a:solidFill>
                <a:cs typeface="+mn-ea"/>
                <a:sym typeface="+mn-lt"/>
              </a:rPr>
              <a:t>作家塑造人物、安排情节并非任意为之，情节发展背后其实遵循着一定的</a:t>
            </a:r>
            <a:r>
              <a:rPr lang="zh-CN" altLang="en-US" sz="3200" b="1" dirty="0">
                <a:solidFill>
                  <a:srgbClr val="847361"/>
                </a:solidFill>
                <a:cs typeface="+mn-ea"/>
                <a:sym typeface="+mn-lt"/>
              </a:rPr>
              <a:t>“逻辑”</a:t>
            </a:r>
            <a:r>
              <a:rPr lang="zh-CN" altLang="en-US" sz="3200" dirty="0">
                <a:solidFill>
                  <a:srgbClr val="847361"/>
                </a:solidFill>
                <a:cs typeface="+mn-ea"/>
                <a:sym typeface="+mn-lt"/>
              </a:rPr>
              <a:t>。</a:t>
            </a:r>
            <a:endParaRPr lang="zh-CN" altLang="en-US" sz="3200" dirty="0">
              <a:solidFill>
                <a:srgbClr val="84736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43425" y="3554095"/>
            <a:ext cx="2713990" cy="645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847361"/>
                </a:solidFill>
                <a:cs typeface="+mn-ea"/>
                <a:sym typeface="+mn-lt"/>
              </a:rPr>
              <a:t>《安娜·卡列尼娜》</a:t>
            </a:r>
            <a:endParaRPr lang="zh-CN" sz="2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04" name="图片 103"/>
          <p:cNvPicPr/>
          <p:nvPr/>
        </p:nvPicPr>
        <p:blipFill>
          <a:blip r:embed="rId1"/>
          <a:stretch>
            <a:fillRect/>
          </a:stretch>
        </p:blipFill>
        <p:spPr>
          <a:xfrm>
            <a:off x="1403350" y="2126615"/>
            <a:ext cx="3140075" cy="3967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左大括号 1"/>
          <p:cNvSpPr/>
          <p:nvPr/>
        </p:nvSpPr>
        <p:spPr>
          <a:xfrm>
            <a:off x="7257415" y="3048000"/>
            <a:ext cx="265430" cy="1831340"/>
          </a:xfrm>
          <a:prstGeom prst="lef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584215" y="2833853"/>
            <a:ext cx="2931795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 b="1" dirty="0">
                <a:solidFill>
                  <a:srgbClr val="847361"/>
                </a:solidFill>
                <a:cs typeface="+mn-ea"/>
                <a:sym typeface="+mn-lt"/>
              </a:rPr>
              <a:t>回到以前的丈夫身边</a:t>
            </a:r>
            <a:endParaRPr lang="zh-CN" altLang="en-US" sz="2400" b="1" dirty="0">
              <a:solidFill>
                <a:srgbClr val="847361"/>
              </a:solidFill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584533" y="3646653"/>
            <a:ext cx="323723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 b="1" dirty="0">
                <a:solidFill>
                  <a:srgbClr val="847361"/>
                </a:solidFill>
                <a:cs typeface="+mn-ea"/>
                <a:sym typeface="+mn-lt"/>
              </a:rPr>
              <a:t>继续待在渥伦斯基身边</a:t>
            </a:r>
            <a:endParaRPr lang="zh-CN" altLang="en-US" sz="2400" b="1" dirty="0">
              <a:solidFill>
                <a:srgbClr val="847361"/>
              </a:solidFill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84533" y="4597883"/>
            <a:ext cx="79375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ctr"/>
            <a:r>
              <a:rPr lang="zh-CN" altLang="en-US" sz="2400" b="1" dirty="0">
                <a:solidFill>
                  <a:srgbClr val="847361"/>
                </a:solidFill>
                <a:cs typeface="+mn-ea"/>
                <a:sym typeface="+mn-lt"/>
              </a:rPr>
              <a:t>其他</a:t>
            </a:r>
            <a:endParaRPr lang="zh-CN" altLang="en-US" sz="2400" b="1" dirty="0">
              <a:solidFill>
                <a:srgbClr val="84736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/>
      <p:bldP spid="12" grpId="0"/>
      <p:bldP spid="2" grpId="0" animBg="1"/>
      <p:bldP spid="2" grpId="1" animBg="1"/>
      <p:bldP spid="17" grpId="0"/>
      <p:bldP spid="17" grpId="1"/>
      <p:bldP spid="4" grpId="0"/>
      <p:bldP spid="4" grpId="1"/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5632235" y="1316331"/>
            <a:ext cx="6135370" cy="3157220"/>
            <a:chOff x="7920112" y="4581525"/>
            <a:chExt cx="6135370" cy="3157220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8430577" y="4581525"/>
              <a:ext cx="490538" cy="0"/>
            </a:xfrm>
            <a:prstGeom prst="line">
              <a:avLst/>
            </a:prstGeom>
            <a:noFill/>
            <a:ln w="6350" cap="flat" cmpd="sng" algn="ctr">
              <a:solidFill>
                <a:srgbClr val="46505A">
                  <a:lumMod val="60000"/>
                  <a:lumOff val="40000"/>
                </a:srgbClr>
              </a:solidFill>
              <a:prstDash val="solid"/>
              <a:miter lim="800000"/>
            </a:ln>
            <a:effectLst/>
          </p:spPr>
        </p:cxnSp>
        <p:sp>
          <p:nvSpPr>
            <p:cNvPr id="30" name="矩形 29"/>
            <p:cNvSpPr/>
            <p:nvPr/>
          </p:nvSpPr>
          <p:spPr>
            <a:xfrm>
              <a:off x="7920112" y="4692650"/>
              <a:ext cx="6135370" cy="30460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3200" b="1" spc="3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“你不要按自己的意愿改变、损坏叙述的事件，而是要跟随着事件和人物，让它把你引导到什么地方去。”</a:t>
              </a:r>
              <a:endParaRPr lang="zh-CN" altLang="en-US" sz="3200" b="1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484505" y="809308"/>
            <a:ext cx="5029200" cy="4829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62158" y="-300"/>
            <a:ext cx="5459233" cy="6629398"/>
          </a:xfrm>
          <a:prstGeom prst="rect">
            <a:avLst/>
          </a:prstGeom>
        </p:spPr>
      </p:pic>
      <p:sp>
        <p:nvSpPr>
          <p:cNvPr id="41" name="2"/>
          <p:cNvSpPr/>
          <p:nvPr/>
        </p:nvSpPr>
        <p:spPr>
          <a:xfrm>
            <a:off x="438150" y="1048385"/>
            <a:ext cx="4911090" cy="4761230"/>
          </a:xfrm>
          <a:prstGeom prst="rect">
            <a:avLst/>
          </a:prstGeom>
          <a:solidFill>
            <a:srgbClr val="847361"/>
          </a:solidFill>
          <a:ln>
            <a:noFill/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865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2"/>
          <p:cNvSpPr txBox="1"/>
          <p:nvPr/>
        </p:nvSpPr>
        <p:spPr>
          <a:xfrm>
            <a:off x="664845" y="1556385"/>
            <a:ext cx="4253865" cy="34080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spc="300" dirty="0">
                <a:solidFill>
                  <a:schemeClr val="bg1"/>
                </a:solidFill>
                <a:cs typeface="+mn-ea"/>
                <a:sym typeface="+mn-lt"/>
              </a:rPr>
              <a:t>由此可见，在小说情节的因果链条中，起主要作用的是</a:t>
            </a:r>
            <a:r>
              <a:rPr lang="zh-CN" altLang="en-US" sz="3200" b="1" spc="300" dirty="0">
                <a:solidFill>
                  <a:schemeClr val="accent4">
                    <a:lumMod val="40000"/>
                    <a:lumOff val="60000"/>
                  </a:schemeClr>
                </a:solidFill>
                <a:cs typeface="+mn-ea"/>
                <a:sym typeface="+mn-lt"/>
              </a:rPr>
              <a:t>人物的性格逻辑。</a:t>
            </a:r>
            <a:endParaRPr lang="zh-CN" altLang="en-US" sz="3200" b="1" spc="300" dirty="0">
              <a:solidFill>
                <a:schemeClr val="accent4">
                  <a:lumMod val="40000"/>
                  <a:lumOff val="6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G32"/>
          <p:cNvSpPr/>
          <p:nvPr/>
        </p:nvSpPr>
        <p:spPr>
          <a:xfrm>
            <a:off x="6253480" y="847347"/>
            <a:ext cx="1027003" cy="45719"/>
          </a:xfrm>
          <a:prstGeom prst="rect">
            <a:avLst/>
          </a:prstGeom>
          <a:solidFill>
            <a:srgbClr val="847361"/>
          </a:solidFill>
          <a:ln>
            <a:solidFill>
              <a:srgbClr val="847361"/>
            </a:solidFill>
          </a:ln>
        </p:spPr>
        <p:txBody>
          <a:bodyPr spcFirstLastPara="1" wrap="square" lIns="91433" tIns="45700" rIns="91433" bIns="45700" anchor="ctr" anchorCtr="0">
            <a:noAutofit/>
          </a:bodyPr>
          <a:lstStyle/>
          <a:p>
            <a:pPr algn="ctr"/>
            <a:endParaRPr sz="1865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4" name="4"/>
          <p:cNvSpPr txBox="1"/>
          <p:nvPr/>
        </p:nvSpPr>
        <p:spPr>
          <a:xfrm>
            <a:off x="5615940" y="892810"/>
            <a:ext cx="6141085" cy="54057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pPr indent="457200" fontAlgn="auto">
              <a:lnSpc>
                <a:spcPct val="150000"/>
              </a:lnSpc>
            </a:pPr>
            <a:r>
              <a:rPr lang="zh-CN" altLang="en-US" sz="2800" spc="3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阅读的过程实际上就是读者与作者对话的过程，对话是平等的，读者对小说的人物与情节可以有自己的理解，然而，任何一个文本，作者的情节安排、人物刻画都有其逻辑，阅读时，我们更应当有意识地从人物的性格出发，在情节与人物的发展中，建构起一种逻辑关联。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0"/>
          <p:cNvSpPr txBox="1"/>
          <p:nvPr/>
        </p:nvSpPr>
        <p:spPr>
          <a:xfrm>
            <a:off x="6031230" y="108585"/>
            <a:ext cx="3891915" cy="738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33" tIns="45700" rIns="91433" bIns="45700" anchor="t" anchorCtr="0">
            <a:noAutofit/>
          </a:bodyPr>
          <a:lstStyle/>
          <a:p>
            <a:r>
              <a:rPr lang="zh-CN" altLang="en-US" sz="4400" b="1" dirty="0">
                <a:solidFill>
                  <a:srgbClr val="847361"/>
                </a:solidFill>
                <a:cs typeface="+mn-ea"/>
                <a:sym typeface="+mn-lt"/>
              </a:rPr>
              <a:t>小结</a:t>
            </a:r>
            <a:endParaRPr lang="zh-CN" altLang="en-US" sz="4400" b="1" dirty="0">
              <a:solidFill>
                <a:srgbClr val="84736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bldLvl="0" animBg="1"/>
      <p:bldP spid="42" grpId="0"/>
      <p:bldP spid="44" grpId="0"/>
      <p:bldP spid="47" grpId="0"/>
      <p:bldP spid="43" grpId="0" bldLvl="0" animBg="1"/>
      <p:bldP spid="47" grpId="1"/>
      <p:bldP spid="43" grpId="1" animBg="1"/>
    </p:bldLst>
  </p:timing>
</p:sld>
</file>

<file path=ppt/tags/tag1.xml><?xml version="1.0" encoding="utf-8"?>
<p:tagLst xmlns:p="http://schemas.openxmlformats.org/presentationml/2006/main">
  <p:tag name="KSO_WM_UNIT_PLACING_PICTURE_USER_VIEWPORT" val="{&quot;height&quot;:7355,&quot;width&quot;:5535}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pfvkprb">
      <a:majorFont>
        <a:latin typeface="微软雅黑"/>
        <a:ea typeface="华文中宋"/>
        <a:cs typeface=""/>
      </a:majorFont>
      <a:minorFont>
        <a:latin typeface="微软雅黑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4489</Words>
  <Application>WPS 演示</Application>
  <PresentationFormat>自定义</PresentationFormat>
  <Paragraphs>138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微软雅黑</vt:lpstr>
      <vt:lpstr>Calibri</vt:lpstr>
      <vt:lpstr>黑体</vt:lpstr>
      <vt:lpstr>华文中宋</vt:lpstr>
      <vt:lpstr>Arial Unicode MS</vt:lpstr>
      <vt:lpstr>等线</vt:lpstr>
      <vt:lpstr>楷体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读书分享</dc:title>
  <dc:creator>第一PPT</dc:creator>
  <cp:keywords>www.1ppt.com</cp:keywords>
  <dc:description>www.1ppt.com</dc:description>
  <cp:lastModifiedBy>三秋桂子</cp:lastModifiedBy>
  <cp:revision>201</cp:revision>
  <dcterms:created xsi:type="dcterms:W3CDTF">2019-10-11T10:22:00Z</dcterms:created>
  <dcterms:modified xsi:type="dcterms:W3CDTF">2021-10-22T04:51:02Z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KSOTemplateUUID">
    <vt:lpwstr>v1.0_mb_77gDcvo5SWovGxWydmqQCw==</vt:lpwstr>
  </property>
  <property fmtid="{D5CDD505-2E9C-101B-9397-08002B2CF9AE}" pid="4" name="ICV">
    <vt:lpwstr>67365D43D37447488154BCF316CF862D</vt:lpwstr>
  </property>
</Properties>
</file>