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8"/>
  </p:notesMasterIdLst>
  <p:sldIdLst>
    <p:sldId id="256" r:id="rId2"/>
    <p:sldId id="322" r:id="rId3"/>
    <p:sldId id="257" r:id="rId4"/>
    <p:sldId id="619" r:id="rId5"/>
    <p:sldId id="411" r:id="rId6"/>
    <p:sldId id="260" r:id="rId7"/>
    <p:sldId id="412" r:id="rId8"/>
    <p:sldId id="647" r:id="rId9"/>
    <p:sldId id="620" r:id="rId10"/>
    <p:sldId id="413" r:id="rId11"/>
    <p:sldId id="414" r:id="rId12"/>
    <p:sldId id="376" r:id="rId13"/>
    <p:sldId id="418" r:id="rId14"/>
    <p:sldId id="377" r:id="rId15"/>
    <p:sldId id="420" r:id="rId16"/>
    <p:sldId id="421" r:id="rId17"/>
    <p:sldId id="621" r:id="rId18"/>
    <p:sldId id="423" r:id="rId19"/>
    <p:sldId id="424" r:id="rId20"/>
    <p:sldId id="425" r:id="rId21"/>
    <p:sldId id="426" r:id="rId22"/>
    <p:sldId id="378" r:id="rId23"/>
    <p:sldId id="427" r:id="rId24"/>
    <p:sldId id="622" r:id="rId25"/>
    <p:sldId id="428" r:id="rId26"/>
    <p:sldId id="429" r:id="rId27"/>
    <p:sldId id="430" r:id="rId28"/>
    <p:sldId id="431" r:id="rId29"/>
    <p:sldId id="623" r:id="rId30"/>
    <p:sldId id="432" r:id="rId31"/>
    <p:sldId id="433" r:id="rId32"/>
    <p:sldId id="434" r:id="rId33"/>
    <p:sldId id="435" r:id="rId34"/>
    <p:sldId id="436" r:id="rId35"/>
    <p:sldId id="624" r:id="rId36"/>
    <p:sldId id="417" r:id="rId37"/>
    <p:sldId id="438" r:id="rId38"/>
    <p:sldId id="439" r:id="rId39"/>
    <p:sldId id="380" r:id="rId40"/>
    <p:sldId id="440" r:id="rId41"/>
    <p:sldId id="381" r:id="rId42"/>
    <p:sldId id="625" r:id="rId43"/>
    <p:sldId id="441" r:id="rId44"/>
    <p:sldId id="442" r:id="rId45"/>
    <p:sldId id="443" r:id="rId46"/>
    <p:sldId id="444" r:id="rId47"/>
    <p:sldId id="445" r:id="rId48"/>
    <p:sldId id="446" r:id="rId49"/>
    <p:sldId id="447" r:id="rId50"/>
    <p:sldId id="448" r:id="rId51"/>
    <p:sldId id="449" r:id="rId52"/>
    <p:sldId id="450" r:id="rId53"/>
    <p:sldId id="451" r:id="rId54"/>
    <p:sldId id="452" r:id="rId55"/>
    <p:sldId id="386" r:id="rId56"/>
    <p:sldId id="454" r:id="rId57"/>
    <p:sldId id="455" r:id="rId58"/>
    <p:sldId id="626" r:id="rId59"/>
    <p:sldId id="456" r:id="rId60"/>
    <p:sldId id="457" r:id="rId61"/>
    <p:sldId id="458" r:id="rId62"/>
    <p:sldId id="459" r:id="rId63"/>
    <p:sldId id="460" r:id="rId64"/>
    <p:sldId id="461" r:id="rId65"/>
    <p:sldId id="462" r:id="rId66"/>
    <p:sldId id="463" r:id="rId67"/>
    <p:sldId id="464" r:id="rId68"/>
    <p:sldId id="465" r:id="rId69"/>
    <p:sldId id="627" r:id="rId70"/>
    <p:sldId id="466" r:id="rId71"/>
    <p:sldId id="467" r:id="rId72"/>
    <p:sldId id="468" r:id="rId73"/>
    <p:sldId id="469" r:id="rId74"/>
    <p:sldId id="470" r:id="rId75"/>
    <p:sldId id="471" r:id="rId76"/>
    <p:sldId id="628" r:id="rId77"/>
    <p:sldId id="472" r:id="rId78"/>
    <p:sldId id="473" r:id="rId79"/>
    <p:sldId id="474" r:id="rId80"/>
    <p:sldId id="629" r:id="rId81"/>
    <p:sldId id="477" r:id="rId82"/>
    <p:sldId id="630" r:id="rId83"/>
    <p:sldId id="475" r:id="rId84"/>
    <p:sldId id="479" r:id="rId85"/>
    <p:sldId id="480" r:id="rId86"/>
    <p:sldId id="481" r:id="rId87"/>
    <p:sldId id="631" r:id="rId88"/>
    <p:sldId id="482" r:id="rId89"/>
    <p:sldId id="483" r:id="rId90"/>
    <p:sldId id="484" r:id="rId91"/>
    <p:sldId id="632" r:id="rId92"/>
    <p:sldId id="485" r:id="rId93"/>
    <p:sldId id="486" r:id="rId94"/>
    <p:sldId id="633" r:id="rId95"/>
    <p:sldId id="487" r:id="rId96"/>
    <p:sldId id="488" r:id="rId97"/>
    <p:sldId id="634" r:id="rId98"/>
    <p:sldId id="489" r:id="rId99"/>
    <p:sldId id="490" r:id="rId100"/>
    <p:sldId id="491" r:id="rId101"/>
    <p:sldId id="635" r:id="rId102"/>
    <p:sldId id="492" r:id="rId103"/>
    <p:sldId id="493" r:id="rId104"/>
    <p:sldId id="636" r:id="rId105"/>
    <p:sldId id="494" r:id="rId106"/>
    <p:sldId id="637" r:id="rId107"/>
    <p:sldId id="495" r:id="rId108"/>
    <p:sldId id="496" r:id="rId109"/>
    <p:sldId id="497" r:id="rId110"/>
    <p:sldId id="499" r:id="rId111"/>
    <p:sldId id="638" r:id="rId112"/>
    <p:sldId id="500" r:id="rId113"/>
    <p:sldId id="501" r:id="rId114"/>
    <p:sldId id="639" r:id="rId115"/>
    <p:sldId id="502" r:id="rId116"/>
    <p:sldId id="504" r:id="rId117"/>
    <p:sldId id="505" r:id="rId118"/>
    <p:sldId id="506" r:id="rId119"/>
    <p:sldId id="507" r:id="rId120"/>
    <p:sldId id="388" r:id="rId121"/>
    <p:sldId id="508" r:id="rId122"/>
    <p:sldId id="509" r:id="rId123"/>
    <p:sldId id="510" r:id="rId124"/>
    <p:sldId id="640" r:id="rId125"/>
    <p:sldId id="512" r:id="rId126"/>
    <p:sldId id="513" r:id="rId127"/>
    <p:sldId id="514" r:id="rId128"/>
    <p:sldId id="515" r:id="rId129"/>
    <p:sldId id="516" r:id="rId130"/>
    <p:sldId id="517" r:id="rId131"/>
    <p:sldId id="518" r:id="rId132"/>
    <p:sldId id="519" r:id="rId133"/>
    <p:sldId id="520" r:id="rId134"/>
    <p:sldId id="521" r:id="rId135"/>
    <p:sldId id="642" r:id="rId136"/>
    <p:sldId id="522" r:id="rId137"/>
    <p:sldId id="643" r:id="rId138"/>
    <p:sldId id="523" r:id="rId139"/>
    <p:sldId id="524" r:id="rId140"/>
    <p:sldId id="644" r:id="rId141"/>
    <p:sldId id="526" r:id="rId142"/>
    <p:sldId id="527" r:id="rId143"/>
    <p:sldId id="528" r:id="rId144"/>
    <p:sldId id="645" r:id="rId145"/>
    <p:sldId id="530" r:id="rId146"/>
    <p:sldId id="531" r:id="rId147"/>
    <p:sldId id="532" r:id="rId148"/>
    <p:sldId id="533" r:id="rId149"/>
    <p:sldId id="535" r:id="rId150"/>
    <p:sldId id="536" r:id="rId151"/>
    <p:sldId id="389" r:id="rId152"/>
    <p:sldId id="646" r:id="rId153"/>
    <p:sldId id="537" r:id="rId154"/>
    <p:sldId id="538" r:id="rId155"/>
    <p:sldId id="539" r:id="rId156"/>
    <p:sldId id="540" r:id="rId157"/>
    <p:sldId id="541" r:id="rId158"/>
    <p:sldId id="542" r:id="rId159"/>
    <p:sldId id="543" r:id="rId160"/>
    <p:sldId id="544" r:id="rId161"/>
    <p:sldId id="545" r:id="rId162"/>
    <p:sldId id="546" r:id="rId163"/>
    <p:sldId id="547" r:id="rId164"/>
    <p:sldId id="548" r:id="rId165"/>
    <p:sldId id="549" r:id="rId166"/>
    <p:sldId id="550" r:id="rId1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42eea428-6f7e-4a4d-9e4a-c293d75db30f}">
          <p14:sldIdLst>
            <p14:sldId id="256"/>
            <p14:sldId id="322"/>
            <p14:sldId id="257"/>
            <p14:sldId id="619"/>
            <p14:sldId id="411"/>
            <p14:sldId id="260"/>
            <p14:sldId id="412"/>
            <p14:sldId id="620"/>
            <p14:sldId id="418"/>
            <p14:sldId id="377"/>
            <p14:sldId id="420"/>
            <p14:sldId id="421"/>
            <p14:sldId id="621"/>
            <p14:sldId id="423"/>
            <p14:sldId id="424"/>
            <p14:sldId id="425"/>
            <p14:sldId id="426"/>
            <p14:sldId id="378"/>
            <p14:sldId id="427"/>
            <p14:sldId id="622"/>
            <p14:sldId id="428"/>
            <p14:sldId id="429"/>
            <p14:sldId id="430"/>
            <p14:sldId id="431"/>
            <p14:sldId id="623"/>
            <p14:sldId id="432"/>
            <p14:sldId id="433"/>
            <p14:sldId id="434"/>
            <p14:sldId id="435"/>
            <p14:sldId id="436"/>
            <p14:sldId id="624"/>
            <p14:sldId id="417"/>
            <p14:sldId id="438"/>
            <p14:sldId id="439"/>
            <p14:sldId id="380"/>
            <p14:sldId id="440"/>
            <p14:sldId id="381"/>
            <p14:sldId id="625"/>
            <p14:sldId id="441"/>
            <p14:sldId id="442"/>
            <p14:sldId id="443"/>
            <p14:sldId id="444"/>
            <p14:sldId id="445"/>
            <p14:sldId id="446"/>
            <p14:sldId id="447"/>
            <p14:sldId id="448"/>
            <p14:sldId id="449"/>
            <p14:sldId id="450"/>
            <p14:sldId id="451"/>
            <p14:sldId id="452"/>
            <p14:sldId id="386"/>
            <p14:sldId id="454"/>
            <p14:sldId id="455"/>
            <p14:sldId id="626"/>
            <p14:sldId id="456"/>
            <p14:sldId id="457"/>
            <p14:sldId id="458"/>
            <p14:sldId id="459"/>
            <p14:sldId id="460"/>
            <p14:sldId id="461"/>
            <p14:sldId id="462"/>
            <p14:sldId id="463"/>
            <p14:sldId id="464"/>
            <p14:sldId id="465"/>
            <p14:sldId id="627"/>
            <p14:sldId id="466"/>
            <p14:sldId id="467"/>
            <p14:sldId id="468"/>
            <p14:sldId id="469"/>
            <p14:sldId id="470"/>
            <p14:sldId id="471"/>
            <p14:sldId id="628"/>
            <p14:sldId id="472"/>
            <p14:sldId id="473"/>
            <p14:sldId id="474"/>
            <p14:sldId id="629"/>
            <p14:sldId id="477"/>
            <p14:sldId id="630"/>
            <p14:sldId id="475"/>
            <p14:sldId id="479"/>
            <p14:sldId id="480"/>
            <p14:sldId id="481"/>
            <p14:sldId id="631"/>
            <p14:sldId id="482"/>
            <p14:sldId id="483"/>
            <p14:sldId id="484"/>
            <p14:sldId id="632"/>
            <p14:sldId id="485"/>
            <p14:sldId id="486"/>
            <p14:sldId id="633"/>
            <p14:sldId id="487"/>
            <p14:sldId id="488"/>
            <p14:sldId id="634"/>
            <p14:sldId id="489"/>
            <p14:sldId id="490"/>
            <p14:sldId id="491"/>
            <p14:sldId id="635"/>
            <p14:sldId id="492"/>
            <p14:sldId id="493"/>
            <p14:sldId id="636"/>
            <p14:sldId id="494"/>
            <p14:sldId id="637"/>
            <p14:sldId id="495"/>
            <p14:sldId id="496"/>
            <p14:sldId id="497"/>
            <p14:sldId id="499"/>
            <p14:sldId id="638"/>
            <p14:sldId id="500"/>
            <p14:sldId id="501"/>
            <p14:sldId id="639"/>
            <p14:sldId id="502"/>
            <p14:sldId id="504"/>
            <p14:sldId id="505"/>
            <p14:sldId id="506"/>
            <p14:sldId id="507"/>
            <p14:sldId id="388"/>
            <p14:sldId id="508"/>
            <p14:sldId id="509"/>
            <p14:sldId id="510"/>
            <p14:sldId id="640"/>
            <p14:sldId id="512"/>
            <p14:sldId id="513"/>
            <p14:sldId id="514"/>
            <p14:sldId id="515"/>
            <p14:sldId id="516"/>
            <p14:sldId id="517"/>
            <p14:sldId id="518"/>
            <p14:sldId id="519"/>
            <p14:sldId id="520"/>
            <p14:sldId id="521"/>
            <p14:sldId id="642"/>
            <p14:sldId id="522"/>
            <p14:sldId id="643"/>
            <p14:sldId id="523"/>
            <p14:sldId id="524"/>
            <p14:sldId id="644"/>
            <p14:sldId id="526"/>
            <p14:sldId id="527"/>
            <p14:sldId id="528"/>
            <p14:sldId id="645"/>
            <p14:sldId id="530"/>
            <p14:sldId id="531"/>
            <p14:sldId id="532"/>
            <p14:sldId id="533"/>
            <p14:sldId id="535"/>
            <p14:sldId id="536"/>
            <p14:sldId id="389"/>
            <p14:sldId id="646"/>
            <p14:sldId id="537"/>
            <p14:sldId id="538"/>
            <p14:sldId id="539"/>
            <p14:sldId id="540"/>
            <p14:sldId id="541"/>
            <p14:sldId id="542"/>
            <p14:sldId id="543"/>
            <p14:sldId id="544"/>
            <p14:sldId id="545"/>
            <p14:sldId id="546"/>
            <p14:sldId id="547"/>
            <p14:sldId id="548"/>
            <p14:sldId id="549"/>
            <p14:sldId id="550"/>
            <p14:sldId id="413"/>
            <p14:sldId id="414"/>
            <p14:sldId id="376"/>
            <p14:sldId id="415"/>
          </p14:sldIdLst>
        </p14:section>
        <p14:section name="无标题节" id="{3759bf8d-2f2c-4aba-9635-70c11a96c44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0" d="100"/>
          <a:sy n="80" d="100"/>
        </p:scale>
        <p:origin x="-1596" y="-84"/>
      </p:cViewPr>
      <p:guideLst>
        <p:guide orient="horz" pos="2169"/>
        <p:guide pos="27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4C62FC-19F1-416B-BD42-5CE0DA8C3A38}" type="datetimeFigureOut">
              <a:rPr lang="zh-CN" altLang="en-US" smtClean="0"/>
              <a:pPr/>
              <a:t>2018/5/28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E40DAD-6744-4FAA-B644-B1598DD6D6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www.gzshuyou.com/" TargetMode="Externa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p:nvPr/>
        </p:nvSpPr>
        <p:spPr bwMode="auto">
          <a:xfrm>
            <a:off x="4760913" y="20638"/>
            <a:ext cx="4438650" cy="4038600"/>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a:defRPr/>
            </a:pPr>
            <a:endParaRPr lang="zh-CN" altLang="en-US"/>
          </a:p>
        </p:txBody>
      </p:sp>
      <p:grpSp>
        <p:nvGrpSpPr>
          <p:cNvPr id="2" name="Group 3"/>
          <p:cNvGrpSpPr/>
          <p:nvPr/>
        </p:nvGrpSpPr>
        <p:grpSpPr bwMode="auto">
          <a:xfrm>
            <a:off x="4572000" y="28575"/>
            <a:ext cx="4756150" cy="4338638"/>
            <a:chOff x="2918" y="18"/>
            <a:chExt cx="2958" cy="2699"/>
          </a:xfrm>
        </p:grpSpPr>
        <p:sp>
          <p:nvSpPr>
            <p:cNvPr id="6" name="Freeform 4"/>
            <p:cNvSpPr/>
            <p:nvPr/>
          </p:nvSpPr>
          <p:spPr bwMode="auto">
            <a:xfrm>
              <a:off x="3060" y="18"/>
              <a:ext cx="490" cy="187"/>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a:defRPr/>
              </a:pPr>
              <a:endParaRPr lang="zh-CN" altLang="en-US"/>
            </a:p>
          </p:txBody>
        </p:sp>
        <p:sp>
          <p:nvSpPr>
            <p:cNvPr id="7" name="Freeform 5"/>
            <p:cNvSpPr>
              <a:spLocks noEditPoints="1"/>
            </p:cNvSpPr>
            <p:nvPr/>
          </p:nvSpPr>
          <p:spPr bwMode="auto">
            <a:xfrm>
              <a:off x="2918" y="18"/>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a:defRPr/>
              </a:pPr>
              <a:endParaRPr lang="zh-CN" altLang="en-US"/>
            </a:p>
          </p:txBody>
        </p:sp>
        <p:sp>
          <p:nvSpPr>
            <p:cNvPr id="8" name="Freeform 6"/>
            <p:cNvSpPr/>
            <p:nvPr/>
          </p:nvSpPr>
          <p:spPr bwMode="auto">
            <a:xfrm>
              <a:off x="3621" y="1287"/>
              <a:ext cx="238"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a:defRPr/>
              </a:pPr>
              <a:endParaRPr lang="zh-CN" altLang="en-US"/>
            </a:p>
          </p:txBody>
        </p:sp>
        <p:sp>
          <p:nvSpPr>
            <p:cNvPr id="9" name="Freeform 7"/>
            <p:cNvSpPr/>
            <p:nvPr/>
          </p:nvSpPr>
          <p:spPr bwMode="auto">
            <a:xfrm>
              <a:off x="3403" y="1403"/>
              <a:ext cx="208" cy="379"/>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a:defRPr/>
              </a:pPr>
              <a:endParaRPr lang="zh-CN" altLang="en-US"/>
            </a:p>
          </p:txBody>
        </p:sp>
        <p:sp>
          <p:nvSpPr>
            <p:cNvPr id="10" name="Freeform 8"/>
            <p:cNvSpPr/>
            <p:nvPr/>
          </p:nvSpPr>
          <p:spPr bwMode="auto">
            <a:xfrm>
              <a:off x="3272" y="645"/>
              <a:ext cx="678" cy="318"/>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a:defRPr/>
              </a:pPr>
              <a:endParaRPr lang="zh-CN" altLang="en-US"/>
            </a:p>
          </p:txBody>
        </p:sp>
        <p:sp>
          <p:nvSpPr>
            <p:cNvPr id="11" name="Freeform 9"/>
            <p:cNvSpPr/>
            <p:nvPr/>
          </p:nvSpPr>
          <p:spPr bwMode="auto">
            <a:xfrm>
              <a:off x="4046" y="1545"/>
              <a:ext cx="495" cy="516"/>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a:defRPr/>
              </a:pPr>
              <a:endParaRPr lang="zh-CN" altLang="en-US"/>
            </a:p>
          </p:txBody>
        </p:sp>
        <p:sp>
          <p:nvSpPr>
            <p:cNvPr id="12" name="Freeform 10"/>
            <p:cNvSpPr/>
            <p:nvPr/>
          </p:nvSpPr>
          <p:spPr bwMode="auto">
            <a:xfrm>
              <a:off x="5173" y="1024"/>
              <a:ext cx="501"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a:defRPr/>
              </a:pPr>
              <a:endParaRPr lang="zh-CN" altLang="en-US"/>
            </a:p>
          </p:txBody>
        </p:sp>
        <p:sp>
          <p:nvSpPr>
            <p:cNvPr id="13" name="Freeform 11"/>
            <p:cNvSpPr/>
            <p:nvPr/>
          </p:nvSpPr>
          <p:spPr bwMode="auto">
            <a:xfrm>
              <a:off x="5340" y="1004"/>
              <a:ext cx="385" cy="237"/>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a:defRPr/>
              </a:pPr>
              <a:endParaRPr lang="zh-CN" altLang="en-US"/>
            </a:p>
          </p:txBody>
        </p:sp>
        <p:sp>
          <p:nvSpPr>
            <p:cNvPr id="14" name="Freeform 12"/>
            <p:cNvSpPr/>
            <p:nvPr/>
          </p:nvSpPr>
          <p:spPr bwMode="auto">
            <a:xfrm>
              <a:off x="5325" y="1201"/>
              <a:ext cx="415" cy="187"/>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a:defRPr/>
              </a:pPr>
              <a:endParaRPr lang="zh-CN" altLang="en-US"/>
            </a:p>
          </p:txBody>
        </p:sp>
        <p:sp>
          <p:nvSpPr>
            <p:cNvPr id="15" name="Freeform 13"/>
            <p:cNvSpPr/>
            <p:nvPr/>
          </p:nvSpPr>
          <p:spPr bwMode="auto">
            <a:xfrm>
              <a:off x="5001" y="1378"/>
              <a:ext cx="698"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a:defRPr/>
              </a:pPr>
              <a:endParaRPr lang="zh-CN" altLang="en-US"/>
            </a:p>
          </p:txBody>
        </p:sp>
        <p:sp>
          <p:nvSpPr>
            <p:cNvPr id="16" name="Freeform 14"/>
            <p:cNvSpPr/>
            <p:nvPr/>
          </p:nvSpPr>
          <p:spPr bwMode="auto">
            <a:xfrm>
              <a:off x="5077" y="1540"/>
              <a:ext cx="567"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a:defRPr/>
              </a:pPr>
              <a:endParaRPr lang="zh-CN" altLang="en-US"/>
            </a:p>
          </p:txBody>
        </p:sp>
        <p:sp>
          <p:nvSpPr>
            <p:cNvPr id="17" name="Freeform 15"/>
            <p:cNvSpPr/>
            <p:nvPr/>
          </p:nvSpPr>
          <p:spPr bwMode="auto">
            <a:xfrm>
              <a:off x="5042" y="1656"/>
              <a:ext cx="584" cy="480"/>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a:defRPr/>
              </a:pPr>
              <a:endParaRPr lang="zh-CN" altLang="en-US"/>
            </a:p>
          </p:txBody>
        </p:sp>
        <p:sp>
          <p:nvSpPr>
            <p:cNvPr id="18" name="Freeform 16"/>
            <p:cNvSpPr/>
            <p:nvPr/>
          </p:nvSpPr>
          <p:spPr bwMode="auto">
            <a:xfrm>
              <a:off x="5421" y="1464"/>
              <a:ext cx="329"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a:defRPr/>
              </a:pPr>
              <a:endParaRPr lang="zh-CN" altLang="en-US"/>
            </a:p>
          </p:txBody>
        </p:sp>
      </p:grpSp>
      <p:grpSp>
        <p:nvGrpSpPr>
          <p:cNvPr id="3" name="Group 17"/>
          <p:cNvGrpSpPr/>
          <p:nvPr/>
        </p:nvGrpSpPr>
        <p:grpSpPr bwMode="auto">
          <a:xfrm>
            <a:off x="554038" y="36513"/>
            <a:ext cx="7891462" cy="6821487"/>
            <a:chOff x="349" y="23"/>
            <a:chExt cx="4971" cy="4297"/>
          </a:xfrm>
        </p:grpSpPr>
        <p:sp>
          <p:nvSpPr>
            <p:cNvPr id="20" name="Rectangle 18"/>
            <p:cNvSpPr>
              <a:spLocks noChangeArrowheads="1"/>
            </p:cNvSpPr>
            <p:nvPr/>
          </p:nvSpPr>
          <p:spPr bwMode="auto">
            <a:xfrm>
              <a:off x="384" y="23"/>
              <a:ext cx="21" cy="101"/>
            </a:xfrm>
            <a:prstGeom prst="rect">
              <a:avLst/>
            </a:prstGeom>
            <a:solidFill>
              <a:schemeClr val="bg2">
                <a:alpha val="50000"/>
              </a:schemeClr>
            </a:solidFill>
            <a:ln w="0">
              <a:noFill/>
              <a:miter lim="800000"/>
            </a:ln>
          </p:spPr>
          <p:txBody>
            <a:bodyPr/>
            <a:lstStyle/>
            <a:p>
              <a:pPr>
                <a:defRPr/>
              </a:pPr>
              <a:endParaRPr lang="zh-CN" altLang="en-US"/>
            </a:p>
          </p:txBody>
        </p:sp>
        <p:sp>
          <p:nvSpPr>
            <p:cNvPr id="21" name="Freeform 19"/>
            <p:cNvSpPr>
              <a:spLocks noEditPoints="1"/>
            </p:cNvSpPr>
            <p:nvPr/>
          </p:nvSpPr>
          <p:spPr bwMode="auto">
            <a:xfrm>
              <a:off x="38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2" name="Freeform 20"/>
            <p:cNvSpPr>
              <a:spLocks noEditPoints="1"/>
            </p:cNvSpPr>
            <p:nvPr/>
          </p:nvSpPr>
          <p:spPr bwMode="auto">
            <a:xfrm>
              <a:off x="38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3" name="Freeform 21"/>
            <p:cNvSpPr>
              <a:spLocks noEditPoints="1"/>
            </p:cNvSpPr>
            <p:nvPr/>
          </p:nvSpPr>
          <p:spPr bwMode="auto">
            <a:xfrm>
              <a:off x="38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4" name="Freeform 22"/>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5" name="Freeform 23"/>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6" name="Freeform 24"/>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7" name="Freeform 25"/>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8" name="Freeform 26"/>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29" name="Freeform 27"/>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0" name="Freeform 28"/>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1" name="Rectangle 29"/>
            <p:cNvSpPr>
              <a:spLocks noChangeArrowheads="1"/>
            </p:cNvSpPr>
            <p:nvPr/>
          </p:nvSpPr>
          <p:spPr bwMode="auto">
            <a:xfrm>
              <a:off x="384" y="4269"/>
              <a:ext cx="21" cy="51"/>
            </a:xfrm>
            <a:prstGeom prst="rect">
              <a:avLst/>
            </a:prstGeom>
            <a:solidFill>
              <a:schemeClr val="bg2">
                <a:alpha val="50000"/>
              </a:schemeClr>
            </a:solidFill>
            <a:ln w="0">
              <a:noFill/>
              <a:miter lim="800000"/>
            </a:ln>
          </p:spPr>
          <p:txBody>
            <a:bodyPr/>
            <a:lstStyle/>
            <a:p>
              <a:pPr>
                <a:defRPr/>
              </a:pPr>
              <a:endParaRPr lang="zh-CN" altLang="en-US"/>
            </a:p>
          </p:txBody>
        </p:sp>
        <p:sp>
          <p:nvSpPr>
            <p:cNvPr id="32" name="Rectangle 30"/>
            <p:cNvSpPr>
              <a:spLocks noChangeArrowheads="1"/>
            </p:cNvSpPr>
            <p:nvPr/>
          </p:nvSpPr>
          <p:spPr bwMode="auto">
            <a:xfrm>
              <a:off x="829" y="23"/>
              <a:ext cx="21" cy="101"/>
            </a:xfrm>
            <a:prstGeom prst="rect">
              <a:avLst/>
            </a:prstGeom>
            <a:solidFill>
              <a:schemeClr val="bg2">
                <a:alpha val="50000"/>
              </a:schemeClr>
            </a:solidFill>
            <a:ln w="0">
              <a:noFill/>
              <a:miter lim="800000"/>
            </a:ln>
          </p:spPr>
          <p:txBody>
            <a:bodyPr/>
            <a:lstStyle/>
            <a:p>
              <a:pPr>
                <a:defRPr/>
              </a:pPr>
              <a:endParaRPr lang="zh-CN" altLang="en-US"/>
            </a:p>
          </p:txBody>
        </p:sp>
        <p:sp>
          <p:nvSpPr>
            <p:cNvPr id="33" name="Freeform 31"/>
            <p:cNvSpPr>
              <a:spLocks noEditPoints="1"/>
            </p:cNvSpPr>
            <p:nvPr/>
          </p:nvSpPr>
          <p:spPr bwMode="auto">
            <a:xfrm>
              <a:off x="82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4" name="Freeform 32"/>
            <p:cNvSpPr>
              <a:spLocks noEditPoints="1"/>
            </p:cNvSpPr>
            <p:nvPr/>
          </p:nvSpPr>
          <p:spPr bwMode="auto">
            <a:xfrm>
              <a:off x="82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5" name="Freeform 33"/>
            <p:cNvSpPr>
              <a:spLocks noEditPoints="1"/>
            </p:cNvSpPr>
            <p:nvPr/>
          </p:nvSpPr>
          <p:spPr bwMode="auto">
            <a:xfrm>
              <a:off x="82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6" name="Freeform 34"/>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7" name="Freeform 35"/>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8" name="Freeform 36"/>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39" name="Freeform 37"/>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0" name="Freeform 38"/>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1" name="Freeform 39"/>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2" name="Freeform 40"/>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3" name="Rectangle 41"/>
            <p:cNvSpPr>
              <a:spLocks noChangeArrowheads="1"/>
            </p:cNvSpPr>
            <p:nvPr/>
          </p:nvSpPr>
          <p:spPr bwMode="auto">
            <a:xfrm>
              <a:off x="829" y="4269"/>
              <a:ext cx="21" cy="51"/>
            </a:xfrm>
            <a:prstGeom prst="rect">
              <a:avLst/>
            </a:prstGeom>
            <a:solidFill>
              <a:schemeClr val="bg2">
                <a:alpha val="50000"/>
              </a:schemeClr>
            </a:solidFill>
            <a:ln w="0">
              <a:noFill/>
              <a:miter lim="800000"/>
            </a:ln>
          </p:spPr>
          <p:txBody>
            <a:bodyPr/>
            <a:lstStyle/>
            <a:p>
              <a:pPr>
                <a:defRPr/>
              </a:pPr>
              <a:endParaRPr lang="zh-CN" altLang="en-US"/>
            </a:p>
          </p:txBody>
        </p:sp>
        <p:sp>
          <p:nvSpPr>
            <p:cNvPr id="44" name="Rectangle 42"/>
            <p:cNvSpPr>
              <a:spLocks noChangeArrowheads="1"/>
            </p:cNvSpPr>
            <p:nvPr/>
          </p:nvSpPr>
          <p:spPr bwMode="auto">
            <a:xfrm>
              <a:off x="1279" y="23"/>
              <a:ext cx="21" cy="101"/>
            </a:xfrm>
            <a:prstGeom prst="rect">
              <a:avLst/>
            </a:prstGeom>
            <a:solidFill>
              <a:schemeClr val="bg2">
                <a:alpha val="50000"/>
              </a:schemeClr>
            </a:solidFill>
            <a:ln w="0">
              <a:noFill/>
              <a:miter lim="800000"/>
            </a:ln>
          </p:spPr>
          <p:txBody>
            <a:bodyPr/>
            <a:lstStyle/>
            <a:p>
              <a:pPr>
                <a:defRPr/>
              </a:pPr>
              <a:endParaRPr lang="zh-CN" altLang="en-US"/>
            </a:p>
          </p:txBody>
        </p:sp>
        <p:sp>
          <p:nvSpPr>
            <p:cNvPr id="45" name="Freeform 43"/>
            <p:cNvSpPr>
              <a:spLocks noEditPoints="1"/>
            </p:cNvSpPr>
            <p:nvPr/>
          </p:nvSpPr>
          <p:spPr bwMode="auto">
            <a:xfrm>
              <a:off x="127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6" name="Freeform 44"/>
            <p:cNvSpPr>
              <a:spLocks noEditPoints="1"/>
            </p:cNvSpPr>
            <p:nvPr/>
          </p:nvSpPr>
          <p:spPr bwMode="auto">
            <a:xfrm>
              <a:off x="127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7" name="Freeform 45"/>
            <p:cNvSpPr>
              <a:spLocks noEditPoints="1"/>
            </p:cNvSpPr>
            <p:nvPr/>
          </p:nvSpPr>
          <p:spPr bwMode="auto">
            <a:xfrm>
              <a:off x="127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8" name="Freeform 46"/>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49" name="Freeform 47"/>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0" name="Freeform 48"/>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1" name="Freeform 49"/>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2" name="Freeform 50"/>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3" name="Freeform 51"/>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4" name="Freeform 52"/>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5" name="Rectangle 53"/>
            <p:cNvSpPr>
              <a:spLocks noChangeArrowheads="1"/>
            </p:cNvSpPr>
            <p:nvPr/>
          </p:nvSpPr>
          <p:spPr bwMode="auto">
            <a:xfrm>
              <a:off x="1279" y="4269"/>
              <a:ext cx="21" cy="51"/>
            </a:xfrm>
            <a:prstGeom prst="rect">
              <a:avLst/>
            </a:prstGeom>
            <a:solidFill>
              <a:schemeClr val="bg2">
                <a:alpha val="50000"/>
              </a:schemeClr>
            </a:solidFill>
            <a:ln w="0">
              <a:noFill/>
              <a:miter lim="800000"/>
            </a:ln>
          </p:spPr>
          <p:txBody>
            <a:bodyPr/>
            <a:lstStyle/>
            <a:p>
              <a:pPr>
                <a:defRPr/>
              </a:pPr>
              <a:endParaRPr lang="zh-CN" altLang="en-US"/>
            </a:p>
          </p:txBody>
        </p:sp>
        <p:sp>
          <p:nvSpPr>
            <p:cNvPr id="56" name="Rectangle 54"/>
            <p:cNvSpPr>
              <a:spLocks noChangeArrowheads="1"/>
            </p:cNvSpPr>
            <p:nvPr/>
          </p:nvSpPr>
          <p:spPr bwMode="auto">
            <a:xfrm>
              <a:off x="1724" y="23"/>
              <a:ext cx="21" cy="101"/>
            </a:xfrm>
            <a:prstGeom prst="rect">
              <a:avLst/>
            </a:prstGeom>
            <a:solidFill>
              <a:schemeClr val="bg2">
                <a:alpha val="50000"/>
              </a:schemeClr>
            </a:solidFill>
            <a:ln w="0">
              <a:noFill/>
              <a:miter lim="800000"/>
            </a:ln>
          </p:spPr>
          <p:txBody>
            <a:bodyPr/>
            <a:lstStyle/>
            <a:p>
              <a:pPr>
                <a:defRPr/>
              </a:pPr>
              <a:endParaRPr lang="zh-CN" altLang="en-US"/>
            </a:p>
          </p:txBody>
        </p:sp>
        <p:sp>
          <p:nvSpPr>
            <p:cNvPr id="57" name="Freeform 55"/>
            <p:cNvSpPr>
              <a:spLocks noEditPoints="1"/>
            </p:cNvSpPr>
            <p:nvPr/>
          </p:nvSpPr>
          <p:spPr bwMode="auto">
            <a:xfrm>
              <a:off x="172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8" name="Freeform 56"/>
            <p:cNvSpPr>
              <a:spLocks noEditPoints="1"/>
            </p:cNvSpPr>
            <p:nvPr/>
          </p:nvSpPr>
          <p:spPr bwMode="auto">
            <a:xfrm>
              <a:off x="172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59" name="Freeform 57"/>
            <p:cNvSpPr>
              <a:spLocks noEditPoints="1"/>
            </p:cNvSpPr>
            <p:nvPr/>
          </p:nvSpPr>
          <p:spPr bwMode="auto">
            <a:xfrm>
              <a:off x="172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0" name="Freeform 58"/>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1" name="Freeform 59"/>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2" name="Freeform 60"/>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3" name="Freeform 61"/>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4" name="Freeform 62"/>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5" name="Freeform 63"/>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6" name="Freeform 64"/>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67" name="Rectangle 65"/>
            <p:cNvSpPr>
              <a:spLocks noChangeArrowheads="1"/>
            </p:cNvSpPr>
            <p:nvPr/>
          </p:nvSpPr>
          <p:spPr bwMode="auto">
            <a:xfrm>
              <a:off x="1724" y="4269"/>
              <a:ext cx="21" cy="51"/>
            </a:xfrm>
            <a:prstGeom prst="rect">
              <a:avLst/>
            </a:prstGeom>
            <a:solidFill>
              <a:schemeClr val="bg2">
                <a:alpha val="50000"/>
              </a:schemeClr>
            </a:solidFill>
            <a:ln w="0">
              <a:noFill/>
              <a:miter lim="800000"/>
            </a:ln>
          </p:spPr>
          <p:txBody>
            <a:bodyPr/>
            <a:lstStyle/>
            <a:p>
              <a:pPr>
                <a:defRPr/>
              </a:pPr>
              <a:endParaRPr lang="zh-CN" altLang="en-US"/>
            </a:p>
          </p:txBody>
        </p:sp>
        <p:sp>
          <p:nvSpPr>
            <p:cNvPr id="68" name="Rectangle 66"/>
            <p:cNvSpPr>
              <a:spLocks noChangeArrowheads="1"/>
            </p:cNvSpPr>
            <p:nvPr/>
          </p:nvSpPr>
          <p:spPr bwMode="auto">
            <a:xfrm>
              <a:off x="2169" y="23"/>
              <a:ext cx="21" cy="101"/>
            </a:xfrm>
            <a:prstGeom prst="rect">
              <a:avLst/>
            </a:prstGeom>
            <a:solidFill>
              <a:schemeClr val="bg2">
                <a:alpha val="50000"/>
              </a:schemeClr>
            </a:solidFill>
            <a:ln w="0">
              <a:noFill/>
              <a:miter lim="800000"/>
            </a:ln>
          </p:spPr>
          <p:txBody>
            <a:bodyPr/>
            <a:lstStyle/>
            <a:p>
              <a:pPr>
                <a:defRPr/>
              </a:pPr>
              <a:endParaRPr lang="zh-CN" altLang="en-US"/>
            </a:p>
          </p:txBody>
        </p:sp>
        <p:sp>
          <p:nvSpPr>
            <p:cNvPr id="69" name="Freeform 67"/>
            <p:cNvSpPr>
              <a:spLocks noEditPoints="1"/>
            </p:cNvSpPr>
            <p:nvPr/>
          </p:nvSpPr>
          <p:spPr bwMode="auto">
            <a:xfrm>
              <a:off x="216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0" name="Freeform 68"/>
            <p:cNvSpPr>
              <a:spLocks noEditPoints="1"/>
            </p:cNvSpPr>
            <p:nvPr/>
          </p:nvSpPr>
          <p:spPr bwMode="auto">
            <a:xfrm>
              <a:off x="216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1" name="Freeform 69"/>
            <p:cNvSpPr>
              <a:spLocks noEditPoints="1"/>
            </p:cNvSpPr>
            <p:nvPr/>
          </p:nvSpPr>
          <p:spPr bwMode="auto">
            <a:xfrm>
              <a:off x="216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2" name="Freeform 70"/>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3" name="Freeform 71"/>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4" name="Freeform 72"/>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5" name="Freeform 73"/>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6" name="Freeform 74"/>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7" name="Freeform 75"/>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8" name="Freeform 76"/>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79" name="Rectangle 77"/>
            <p:cNvSpPr>
              <a:spLocks noChangeArrowheads="1"/>
            </p:cNvSpPr>
            <p:nvPr/>
          </p:nvSpPr>
          <p:spPr bwMode="auto">
            <a:xfrm>
              <a:off x="2169" y="4269"/>
              <a:ext cx="21" cy="51"/>
            </a:xfrm>
            <a:prstGeom prst="rect">
              <a:avLst/>
            </a:prstGeom>
            <a:solidFill>
              <a:schemeClr val="bg2">
                <a:alpha val="50000"/>
              </a:schemeClr>
            </a:solidFill>
            <a:ln w="0">
              <a:noFill/>
              <a:miter lim="800000"/>
            </a:ln>
          </p:spPr>
          <p:txBody>
            <a:bodyPr/>
            <a:lstStyle/>
            <a:p>
              <a:pPr>
                <a:defRPr/>
              </a:pPr>
              <a:endParaRPr lang="zh-CN" altLang="en-US"/>
            </a:p>
          </p:txBody>
        </p:sp>
        <p:sp>
          <p:nvSpPr>
            <p:cNvPr id="80" name="Rectangle 78"/>
            <p:cNvSpPr>
              <a:spLocks noChangeArrowheads="1"/>
            </p:cNvSpPr>
            <p:nvPr/>
          </p:nvSpPr>
          <p:spPr bwMode="auto">
            <a:xfrm>
              <a:off x="2620"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81" name="Freeform 79"/>
            <p:cNvSpPr>
              <a:spLocks noEditPoints="1"/>
            </p:cNvSpPr>
            <p:nvPr/>
          </p:nvSpPr>
          <p:spPr bwMode="auto">
            <a:xfrm>
              <a:off x="262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2" name="Freeform 80"/>
            <p:cNvSpPr>
              <a:spLocks noEditPoints="1"/>
            </p:cNvSpPr>
            <p:nvPr/>
          </p:nvSpPr>
          <p:spPr bwMode="auto">
            <a:xfrm>
              <a:off x="262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3" name="Freeform 81"/>
            <p:cNvSpPr>
              <a:spLocks noEditPoints="1"/>
            </p:cNvSpPr>
            <p:nvPr/>
          </p:nvSpPr>
          <p:spPr bwMode="auto">
            <a:xfrm>
              <a:off x="262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4" name="Freeform 82"/>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5" name="Freeform 83"/>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6" name="Freeform 84"/>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7" name="Freeform 85"/>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8" name="Freeform 86"/>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89" name="Freeform 87"/>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0" name="Freeform 88"/>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1" name="Rectangle 89"/>
            <p:cNvSpPr>
              <a:spLocks noChangeArrowheads="1"/>
            </p:cNvSpPr>
            <p:nvPr/>
          </p:nvSpPr>
          <p:spPr bwMode="auto">
            <a:xfrm>
              <a:off x="2620"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92" name="Rectangle 90"/>
            <p:cNvSpPr>
              <a:spLocks noChangeArrowheads="1"/>
            </p:cNvSpPr>
            <p:nvPr/>
          </p:nvSpPr>
          <p:spPr bwMode="auto">
            <a:xfrm>
              <a:off x="3065"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93" name="Freeform 91"/>
            <p:cNvSpPr>
              <a:spLocks noEditPoints="1"/>
            </p:cNvSpPr>
            <p:nvPr/>
          </p:nvSpPr>
          <p:spPr bwMode="auto">
            <a:xfrm>
              <a:off x="306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4" name="Freeform 92"/>
            <p:cNvSpPr>
              <a:spLocks noEditPoints="1"/>
            </p:cNvSpPr>
            <p:nvPr/>
          </p:nvSpPr>
          <p:spPr bwMode="auto">
            <a:xfrm>
              <a:off x="306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5" name="Freeform 93"/>
            <p:cNvSpPr>
              <a:spLocks noEditPoints="1"/>
            </p:cNvSpPr>
            <p:nvPr/>
          </p:nvSpPr>
          <p:spPr bwMode="auto">
            <a:xfrm>
              <a:off x="306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6" name="Freeform 94"/>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7" name="Freeform 95"/>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8" name="Freeform 96"/>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99" name="Freeform 97"/>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0" name="Freeform 98"/>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1" name="Freeform 99"/>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2" name="Freeform 100"/>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3" name="Rectangle 101"/>
            <p:cNvSpPr>
              <a:spLocks noChangeArrowheads="1"/>
            </p:cNvSpPr>
            <p:nvPr/>
          </p:nvSpPr>
          <p:spPr bwMode="auto">
            <a:xfrm>
              <a:off x="3065"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104" name="Rectangle 102"/>
            <p:cNvSpPr>
              <a:spLocks noChangeArrowheads="1"/>
            </p:cNvSpPr>
            <p:nvPr/>
          </p:nvSpPr>
          <p:spPr bwMode="auto">
            <a:xfrm>
              <a:off x="3510"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105" name="Freeform 103"/>
            <p:cNvSpPr>
              <a:spLocks noEditPoints="1"/>
            </p:cNvSpPr>
            <p:nvPr/>
          </p:nvSpPr>
          <p:spPr bwMode="auto">
            <a:xfrm>
              <a:off x="351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6" name="Freeform 104"/>
            <p:cNvSpPr>
              <a:spLocks noEditPoints="1"/>
            </p:cNvSpPr>
            <p:nvPr/>
          </p:nvSpPr>
          <p:spPr bwMode="auto">
            <a:xfrm>
              <a:off x="351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7" name="Freeform 105"/>
            <p:cNvSpPr>
              <a:spLocks noEditPoints="1"/>
            </p:cNvSpPr>
            <p:nvPr/>
          </p:nvSpPr>
          <p:spPr bwMode="auto">
            <a:xfrm>
              <a:off x="351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8" name="Freeform 106"/>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09" name="Freeform 107"/>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0" name="Freeform 108"/>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1" name="Freeform 109"/>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2" name="Freeform 110"/>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3" name="Freeform 111"/>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4" name="Freeform 112"/>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5" name="Rectangle 113"/>
            <p:cNvSpPr>
              <a:spLocks noChangeArrowheads="1"/>
            </p:cNvSpPr>
            <p:nvPr/>
          </p:nvSpPr>
          <p:spPr bwMode="auto">
            <a:xfrm>
              <a:off x="3510"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116" name="Rectangle 114"/>
            <p:cNvSpPr>
              <a:spLocks noChangeArrowheads="1"/>
            </p:cNvSpPr>
            <p:nvPr/>
          </p:nvSpPr>
          <p:spPr bwMode="auto">
            <a:xfrm>
              <a:off x="3960"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117" name="Freeform 115"/>
            <p:cNvSpPr>
              <a:spLocks noEditPoints="1"/>
            </p:cNvSpPr>
            <p:nvPr/>
          </p:nvSpPr>
          <p:spPr bwMode="auto">
            <a:xfrm>
              <a:off x="396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8" name="Freeform 116"/>
            <p:cNvSpPr>
              <a:spLocks noEditPoints="1"/>
            </p:cNvSpPr>
            <p:nvPr/>
          </p:nvSpPr>
          <p:spPr bwMode="auto">
            <a:xfrm>
              <a:off x="396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19" name="Freeform 117"/>
            <p:cNvSpPr>
              <a:spLocks noEditPoints="1"/>
            </p:cNvSpPr>
            <p:nvPr/>
          </p:nvSpPr>
          <p:spPr bwMode="auto">
            <a:xfrm>
              <a:off x="396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0" name="Freeform 118"/>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1" name="Freeform 119"/>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2" name="Freeform 120"/>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3" name="Freeform 121"/>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4" name="Freeform 122"/>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5" name="Freeform 123"/>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6" name="Freeform 124"/>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27" name="Rectangle 125"/>
            <p:cNvSpPr>
              <a:spLocks noChangeArrowheads="1"/>
            </p:cNvSpPr>
            <p:nvPr/>
          </p:nvSpPr>
          <p:spPr bwMode="auto">
            <a:xfrm>
              <a:off x="3960"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128" name="Rectangle 126"/>
            <p:cNvSpPr>
              <a:spLocks noChangeArrowheads="1"/>
            </p:cNvSpPr>
            <p:nvPr/>
          </p:nvSpPr>
          <p:spPr bwMode="auto">
            <a:xfrm>
              <a:off x="4405"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129" name="Freeform 127"/>
            <p:cNvSpPr>
              <a:spLocks noEditPoints="1"/>
            </p:cNvSpPr>
            <p:nvPr/>
          </p:nvSpPr>
          <p:spPr bwMode="auto">
            <a:xfrm>
              <a:off x="440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0" name="Freeform 128"/>
            <p:cNvSpPr>
              <a:spLocks noEditPoints="1"/>
            </p:cNvSpPr>
            <p:nvPr/>
          </p:nvSpPr>
          <p:spPr bwMode="auto">
            <a:xfrm>
              <a:off x="440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1" name="Freeform 129"/>
            <p:cNvSpPr>
              <a:spLocks noEditPoints="1"/>
            </p:cNvSpPr>
            <p:nvPr/>
          </p:nvSpPr>
          <p:spPr bwMode="auto">
            <a:xfrm>
              <a:off x="440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2" name="Freeform 130"/>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3" name="Freeform 131"/>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4" name="Freeform 132"/>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5" name="Freeform 133"/>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6" name="Freeform 134"/>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7" name="Freeform 135"/>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8" name="Freeform 136"/>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39" name="Rectangle 137"/>
            <p:cNvSpPr>
              <a:spLocks noChangeArrowheads="1"/>
            </p:cNvSpPr>
            <p:nvPr/>
          </p:nvSpPr>
          <p:spPr bwMode="auto">
            <a:xfrm>
              <a:off x="4405"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140" name="Rectangle 138"/>
            <p:cNvSpPr>
              <a:spLocks noChangeArrowheads="1"/>
            </p:cNvSpPr>
            <p:nvPr/>
          </p:nvSpPr>
          <p:spPr bwMode="auto">
            <a:xfrm>
              <a:off x="4850"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141" name="Freeform 139"/>
            <p:cNvSpPr>
              <a:spLocks noEditPoints="1"/>
            </p:cNvSpPr>
            <p:nvPr/>
          </p:nvSpPr>
          <p:spPr bwMode="auto">
            <a:xfrm>
              <a:off x="485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2" name="Freeform 140"/>
            <p:cNvSpPr>
              <a:spLocks noEditPoints="1"/>
            </p:cNvSpPr>
            <p:nvPr/>
          </p:nvSpPr>
          <p:spPr bwMode="auto">
            <a:xfrm>
              <a:off x="485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3" name="Freeform 141"/>
            <p:cNvSpPr>
              <a:spLocks noEditPoints="1"/>
            </p:cNvSpPr>
            <p:nvPr/>
          </p:nvSpPr>
          <p:spPr bwMode="auto">
            <a:xfrm>
              <a:off x="485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4" name="Freeform 142"/>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5" name="Freeform 143"/>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6" name="Freeform 144"/>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7" name="Freeform 145"/>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8" name="Freeform 146"/>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49" name="Freeform 147"/>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0" name="Freeform 148"/>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1" name="Rectangle 149"/>
            <p:cNvSpPr>
              <a:spLocks noChangeArrowheads="1"/>
            </p:cNvSpPr>
            <p:nvPr/>
          </p:nvSpPr>
          <p:spPr bwMode="auto">
            <a:xfrm>
              <a:off x="4850"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152" name="Rectangle 150"/>
            <p:cNvSpPr>
              <a:spLocks noChangeArrowheads="1"/>
            </p:cNvSpPr>
            <p:nvPr/>
          </p:nvSpPr>
          <p:spPr bwMode="auto">
            <a:xfrm>
              <a:off x="5300" y="23"/>
              <a:ext cx="20" cy="101"/>
            </a:xfrm>
            <a:prstGeom prst="rect">
              <a:avLst/>
            </a:prstGeom>
            <a:solidFill>
              <a:schemeClr val="bg2">
                <a:alpha val="50000"/>
              </a:schemeClr>
            </a:solidFill>
            <a:ln w="0">
              <a:noFill/>
              <a:miter lim="800000"/>
            </a:ln>
          </p:spPr>
          <p:txBody>
            <a:bodyPr/>
            <a:lstStyle/>
            <a:p>
              <a:pPr>
                <a:defRPr/>
              </a:pPr>
              <a:endParaRPr lang="zh-CN" altLang="en-US"/>
            </a:p>
          </p:txBody>
        </p:sp>
        <p:sp>
          <p:nvSpPr>
            <p:cNvPr id="153" name="Freeform 151"/>
            <p:cNvSpPr>
              <a:spLocks noEditPoints="1"/>
            </p:cNvSpPr>
            <p:nvPr/>
          </p:nvSpPr>
          <p:spPr bwMode="auto">
            <a:xfrm>
              <a:off x="530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4" name="Freeform 152"/>
            <p:cNvSpPr>
              <a:spLocks noEditPoints="1"/>
            </p:cNvSpPr>
            <p:nvPr/>
          </p:nvSpPr>
          <p:spPr bwMode="auto">
            <a:xfrm>
              <a:off x="530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5" name="Freeform 153"/>
            <p:cNvSpPr>
              <a:spLocks noEditPoints="1"/>
            </p:cNvSpPr>
            <p:nvPr/>
          </p:nvSpPr>
          <p:spPr bwMode="auto">
            <a:xfrm>
              <a:off x="530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6" name="Freeform 154"/>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7" name="Freeform 155"/>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8" name="Freeform 156"/>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59" name="Freeform 157"/>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60" name="Freeform 158"/>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61" name="Freeform 159"/>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62" name="Freeform 160"/>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defRPr/>
              </a:pPr>
              <a:endParaRPr lang="zh-CN" altLang="en-US"/>
            </a:p>
          </p:txBody>
        </p:sp>
        <p:sp>
          <p:nvSpPr>
            <p:cNvPr id="163" name="Rectangle 161"/>
            <p:cNvSpPr>
              <a:spLocks noChangeArrowheads="1"/>
            </p:cNvSpPr>
            <p:nvPr/>
          </p:nvSpPr>
          <p:spPr bwMode="auto">
            <a:xfrm>
              <a:off x="5300" y="4269"/>
              <a:ext cx="20" cy="51"/>
            </a:xfrm>
            <a:prstGeom prst="rect">
              <a:avLst/>
            </a:prstGeom>
            <a:solidFill>
              <a:schemeClr val="bg2">
                <a:alpha val="50000"/>
              </a:schemeClr>
            </a:solidFill>
            <a:ln w="0">
              <a:noFill/>
              <a:miter lim="800000"/>
            </a:ln>
          </p:spPr>
          <p:txBody>
            <a:bodyPr/>
            <a:lstStyle/>
            <a:p>
              <a:pPr>
                <a:defRPr/>
              </a:pPr>
              <a:endParaRPr lang="zh-CN" altLang="en-US"/>
            </a:p>
          </p:txBody>
        </p:sp>
        <p:sp>
          <p:nvSpPr>
            <p:cNvPr id="164" name="Freeform 162"/>
            <p:cNvSpPr/>
            <p:nvPr/>
          </p:nvSpPr>
          <p:spPr bwMode="auto">
            <a:xfrm>
              <a:off x="349" y="3304"/>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0">
              <a:noFill/>
              <a:prstDash val="solid"/>
              <a:round/>
            </a:ln>
          </p:spPr>
          <p:txBody>
            <a:bodyPr/>
            <a:lstStyle/>
            <a:p>
              <a:pPr>
                <a:defRPr/>
              </a:pPr>
              <a:endParaRPr lang="zh-CN" altLang="en-US"/>
            </a:p>
          </p:txBody>
        </p:sp>
      </p:grpSp>
      <p:pic>
        <p:nvPicPr>
          <p:cNvPr id="179" name="图片 430" descr="未标题-1 副本.jpg"/>
          <p:cNvPicPr>
            <a:picLocks noChangeAspect="1"/>
          </p:cNvPicPr>
          <p:nvPr userDrawn="1"/>
        </p:nvPicPr>
        <p:blipFill>
          <a:blip r:embed="rId2" cstate="print"/>
          <a:srcRect/>
          <a:stretch>
            <a:fillRect/>
          </a:stretch>
        </p:blipFill>
        <p:spPr bwMode="auto">
          <a:xfrm>
            <a:off x="7143750" y="6142038"/>
            <a:ext cx="1428750" cy="254000"/>
          </a:xfrm>
          <a:prstGeom prst="rect">
            <a:avLst/>
          </a:prstGeom>
          <a:noFill/>
          <a:ln w="9525">
            <a:noFill/>
            <a:miter lim="800000"/>
            <a:headEnd/>
            <a:tailEnd/>
          </a:ln>
        </p:spPr>
      </p:pic>
      <p:sp>
        <p:nvSpPr>
          <p:cNvPr id="180" name="圆角矩形 179"/>
          <p:cNvSpPr/>
          <p:nvPr userDrawn="1"/>
        </p:nvSpPr>
        <p:spPr>
          <a:xfrm>
            <a:off x="179388" y="6381750"/>
            <a:ext cx="8785225" cy="285750"/>
          </a:xfrm>
          <a:prstGeom prst="roundRect">
            <a:avLst/>
          </a:prstGeom>
          <a:solidFill>
            <a:srgbClr val="FFC000"/>
          </a:solidFill>
        </p:spPr>
        <p:style>
          <a:lnRef idx="2">
            <a:schemeClr val="accent3"/>
          </a:lnRef>
          <a:fillRef idx="1">
            <a:schemeClr val="lt1"/>
          </a:fillRef>
          <a:effectRef idx="0">
            <a:schemeClr val="accent3"/>
          </a:effectRef>
          <a:fontRef idx="minor">
            <a:schemeClr val="dk1"/>
          </a:fontRef>
        </p:style>
        <p:txBody>
          <a:bodyPr anchor="ctr"/>
          <a:lstStyle/>
          <a:p>
            <a:pPr algn="ctr">
              <a:defRPr/>
            </a:pPr>
            <a:r>
              <a:rPr lang="en-US" altLang="zh-CN" sz="1100" dirty="0" smtClean="0">
                <a:latin typeface="楷体" panose="02010609060101010101" pitchFamily="49" charset="-122"/>
                <a:ea typeface="楷体" panose="02010609060101010101" pitchFamily="49" charset="-122"/>
              </a:rPr>
              <a:t>《</a:t>
            </a:r>
            <a:r>
              <a:rPr lang="zh-CN" altLang="en-US" sz="1100" dirty="0" smtClean="0">
                <a:latin typeface="楷体" panose="02010609060101010101" pitchFamily="49" charset="-122"/>
                <a:ea typeface="楷体" panose="02010609060101010101" pitchFamily="49" charset="-122"/>
              </a:rPr>
              <a:t>高职高考</a:t>
            </a:r>
            <a:r>
              <a:rPr lang="en-US" altLang="zh-CN" sz="1100" dirty="0" smtClean="0">
                <a:latin typeface="楷体" panose="02010609060101010101" pitchFamily="49" charset="-122"/>
                <a:ea typeface="楷体" panose="02010609060101010101" pitchFamily="49" charset="-122"/>
              </a:rPr>
              <a:t>.</a:t>
            </a:r>
            <a:r>
              <a:rPr lang="zh-CN" altLang="en-US" sz="1100" dirty="0" smtClean="0">
                <a:latin typeface="楷体" panose="02010609060101010101" pitchFamily="49" charset="-122"/>
                <a:ea typeface="楷体" panose="02010609060101010101" pitchFamily="49" charset="-122"/>
              </a:rPr>
              <a:t>语文</a:t>
            </a:r>
            <a:r>
              <a:rPr lang="en-US" altLang="zh-CN" sz="1100" dirty="0" smtClean="0">
                <a:latin typeface="楷体" panose="02010609060101010101" pitchFamily="49" charset="-122"/>
                <a:ea typeface="楷体" panose="02010609060101010101" pitchFamily="49" charset="-122"/>
              </a:rPr>
              <a:t>》</a:t>
            </a:r>
            <a:r>
              <a:rPr lang="zh-CN" altLang="en-US" sz="1100" dirty="0" smtClean="0">
                <a:latin typeface="楷体" panose="02010609060101010101" pitchFamily="49" charset="-122"/>
                <a:ea typeface="楷体" panose="02010609060101010101" pitchFamily="49" charset="-122"/>
              </a:rPr>
              <a:t>含复习教材、同步练习、语文复习点要</a:t>
            </a:r>
            <a:r>
              <a:rPr lang="en-US" altLang="zh-CN" sz="1100" dirty="0" smtClean="0">
                <a:latin typeface="楷体" panose="02010609060101010101" pitchFamily="49" charset="-122"/>
                <a:ea typeface="楷体" panose="02010609060101010101" pitchFamily="49" charset="-122"/>
              </a:rPr>
              <a:t>,</a:t>
            </a:r>
            <a:r>
              <a:rPr lang="zh-CN" altLang="en-US" sz="1100" dirty="0" smtClean="0">
                <a:latin typeface="楷体" panose="02010609060101010101" pitchFamily="49" charset="-122"/>
                <a:ea typeface="楷体" panose="02010609060101010101" pitchFamily="49" charset="-122"/>
              </a:rPr>
              <a:t>另有冲刺模拟卷     </a:t>
            </a:r>
            <a:r>
              <a:rPr lang="en-US" altLang="zh-CN" sz="1100" dirty="0" err="1" smtClean="0">
                <a:latin typeface="楷体" panose="02010609060101010101" pitchFamily="49" charset="-122"/>
                <a:ea typeface="楷体" panose="02010609060101010101" pitchFamily="49" charset="-122"/>
                <a:hlinkClick r:id="rId3"/>
              </a:rPr>
              <a:t>www.gzshuyou.com</a:t>
            </a:r>
            <a:endParaRPr lang="zh-CN" altLang="en-US" sz="1100" dirty="0">
              <a:latin typeface="楷体" panose="02010609060101010101" pitchFamily="49" charset="-122"/>
              <a:ea typeface="楷体" panose="02010609060101010101" pitchFamily="49" charset="-122"/>
            </a:endParaRPr>
          </a:p>
        </p:txBody>
      </p:sp>
      <p:sp>
        <p:nvSpPr>
          <p:cNvPr id="8355"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p>
        </p:txBody>
      </p:sp>
      <p:sp>
        <p:nvSpPr>
          <p:cNvPr id="8359" name="Rectangle 167"/>
          <p:cNvSpPr>
            <a:spLocks noGrp="1" noRot="1" noChangeArrowheads="1"/>
          </p:cNvSpPr>
          <p:nvPr>
            <p:ph type="subTitle" idx="1"/>
          </p:nvPr>
        </p:nvSpPr>
        <p:spPr>
          <a:xfrm>
            <a:off x="1371600" y="3505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p>
        </p:txBody>
      </p:sp>
      <p:sp>
        <p:nvSpPr>
          <p:cNvPr id="181" name="Rectangle 164"/>
          <p:cNvSpPr>
            <a:spLocks noGrp="1" noChangeArrowheads="1"/>
          </p:cNvSpPr>
          <p:nvPr>
            <p:ph type="dt" sz="half" idx="10"/>
          </p:nvPr>
        </p:nvSpPr>
        <p:spPr>
          <a:xfrm>
            <a:off x="301625" y="6248400"/>
            <a:ext cx="2289175" cy="476250"/>
          </a:xfrm>
        </p:spPr>
        <p:txBody>
          <a:bodyPr/>
          <a:lstStyle>
            <a:lvl1pPr>
              <a:defRPr/>
            </a:lvl1pPr>
          </a:lstStyle>
          <a:p>
            <a:pPr>
              <a:defRPr/>
            </a:pPr>
            <a:endParaRPr lang="en-US" altLang="zh-CN" dirty="0"/>
          </a:p>
        </p:txBody>
      </p:sp>
      <p:sp>
        <p:nvSpPr>
          <p:cNvPr id="182" name="Rectangle 165"/>
          <p:cNvSpPr>
            <a:spLocks noGrp="1" noChangeArrowheads="1"/>
          </p:cNvSpPr>
          <p:nvPr>
            <p:ph type="ftr" sz="quarter" idx="11"/>
          </p:nvPr>
        </p:nvSpPr>
        <p:spPr>
          <a:xfrm>
            <a:off x="3124200" y="6248400"/>
            <a:ext cx="2895600" cy="476250"/>
          </a:xfrm>
        </p:spPr>
        <p:txBody>
          <a:bodyPr/>
          <a:lstStyle>
            <a:lvl1pPr>
              <a:defRPr/>
            </a:lvl1pPr>
          </a:lstStyle>
          <a:p>
            <a:pPr>
              <a:defRPr/>
            </a:pPr>
            <a:endParaRPr lang="en-US" altLang="zh-CN" dirty="0"/>
          </a:p>
        </p:txBody>
      </p:sp>
      <p:sp>
        <p:nvSpPr>
          <p:cNvPr id="183" name="Rectangle 166"/>
          <p:cNvSpPr>
            <a:spLocks noGrp="1" noChangeArrowheads="1"/>
          </p:cNvSpPr>
          <p:nvPr>
            <p:ph type="sldNum" sz="quarter" idx="12"/>
          </p:nvPr>
        </p:nvSpPr>
        <p:spPr>
          <a:xfrm>
            <a:off x="6553200" y="6248400"/>
            <a:ext cx="2289175" cy="476250"/>
          </a:xfrm>
        </p:spPr>
        <p:txBody>
          <a:bodyPr/>
          <a:lstStyle>
            <a:lvl1pPr>
              <a:defRPr/>
            </a:lvl1pPr>
          </a:lstStyle>
          <a:p>
            <a:pPr>
              <a:defRPr/>
            </a:pPr>
            <a:fld id="{A6919845-92B6-4D23-AAC1-AA9AA6B31C83}" type="slidenum">
              <a:rPr lang="en-US" altLang="zh-CN" smtClean="0"/>
              <a:pPr>
                <a:defRPr/>
              </a:pPr>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p:txBody>
          <a:bodyPr/>
          <a:lstStyle>
            <a:lvl1pPr>
              <a:defRPr/>
            </a:lvl1pPr>
          </a:lstStyle>
          <a:p>
            <a:pPr>
              <a:defRPr/>
            </a:pPr>
            <a:fld id="{FADFE810-AA51-41D4-B065-B3CE6184D8D4}"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p:txBody>
          <a:bodyPr/>
          <a:lstStyle>
            <a:lvl1pPr>
              <a:defRPr/>
            </a:lvl1pPr>
          </a:lstStyle>
          <a:p>
            <a:pPr>
              <a:defRPr/>
            </a:pPr>
            <a:fld id="{38916F51-297F-4625-A181-7D325E643E29}"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EE7BD6A8-D047-43AC-A1D9-8461C7F970F9}" type="datetimeFigureOut">
              <a:rPr lang="zh-CN" altLang="en-US"/>
              <a:pPr>
                <a:defRPr/>
              </a:pPr>
              <a:t>2018/5/28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DA9423-5BBF-4A91-B7B9-EF412B39AB60}"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p:txBody>
          <a:bodyPr/>
          <a:lstStyle>
            <a:lvl1pPr>
              <a:defRPr/>
            </a:lvl1pPr>
          </a:lstStyle>
          <a:p>
            <a:pPr>
              <a:defRPr/>
            </a:pPr>
            <a:fld id="{51C1B82F-7897-46FE-8FCD-0F7BB54F0ADD}"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p:txBody>
          <a:bodyPr/>
          <a:lstStyle>
            <a:lvl1pPr>
              <a:defRPr/>
            </a:lvl1pPr>
          </a:lstStyle>
          <a:p>
            <a:pPr>
              <a:defRPr/>
            </a:pPr>
            <a:fld id="{1D0D1660-C990-412C-ADBE-30A29F82EAFA}"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solidFill>
                  <a:srgbClr val="0070C0"/>
                </a:solidFill>
                <a:latin typeface="华文隶书" panose="02010800040101010101" pitchFamily="2" charset="-122"/>
                <a:ea typeface="华文隶书" panose="02010800040101010101" pitchFamily="2" charset="-122"/>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p:txBody>
          <a:bodyPr/>
          <a:lstStyle>
            <a:lvl1pPr>
              <a:defRPr/>
            </a:lvl1pPr>
          </a:lstStyle>
          <a:p>
            <a:pPr>
              <a:defRPr/>
            </a:pPr>
            <a:fld id="{EFDF1272-0676-4E2C-8F15-6A19B590225D}"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p:txBody>
          <a:bodyPr/>
          <a:lstStyle>
            <a:lvl1pPr>
              <a:defRPr/>
            </a:lvl1pPr>
          </a:lstStyle>
          <a:p>
            <a:pPr>
              <a:defRPr/>
            </a:pPr>
            <a:endParaRPr lang="en-US" altLang="zh-CN"/>
          </a:p>
        </p:txBody>
      </p:sp>
      <p:sp>
        <p:nvSpPr>
          <p:cNvPr id="8" name="Rectangle 251"/>
          <p:cNvSpPr>
            <a:spLocks noGrp="1" noChangeArrowheads="1"/>
          </p:cNvSpPr>
          <p:nvPr>
            <p:ph type="ftr" sz="quarter" idx="11"/>
          </p:nvPr>
        </p:nvSpPr>
        <p:spPr/>
        <p:txBody>
          <a:bodyPr/>
          <a:lstStyle>
            <a:lvl1pPr>
              <a:defRPr/>
            </a:lvl1pPr>
          </a:lstStyle>
          <a:p>
            <a:pPr>
              <a:defRPr/>
            </a:pPr>
            <a:endParaRPr lang="en-US" altLang="zh-CN"/>
          </a:p>
        </p:txBody>
      </p:sp>
      <p:sp>
        <p:nvSpPr>
          <p:cNvPr id="9" name="Rectangle 252"/>
          <p:cNvSpPr>
            <a:spLocks noGrp="1" noChangeArrowheads="1"/>
          </p:cNvSpPr>
          <p:nvPr>
            <p:ph type="sldNum" sz="quarter" idx="12"/>
          </p:nvPr>
        </p:nvSpPr>
        <p:spPr/>
        <p:txBody>
          <a:bodyPr/>
          <a:lstStyle>
            <a:lvl1pPr>
              <a:defRPr/>
            </a:lvl1pPr>
          </a:lstStyle>
          <a:p>
            <a:pPr>
              <a:defRPr/>
            </a:pPr>
            <a:fld id="{3508492F-6621-46C0-810D-A0D5C5D9784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p:txBody>
          <a:bodyPr/>
          <a:lstStyle>
            <a:lvl1pPr>
              <a:defRPr/>
            </a:lvl1pPr>
          </a:lstStyle>
          <a:p>
            <a:pPr>
              <a:defRPr/>
            </a:pPr>
            <a:fld id="{E07E218F-1DDE-47DE-9C6C-9D5DEA50F3A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p:txBody>
          <a:bodyPr/>
          <a:lstStyle>
            <a:lvl1pPr>
              <a:defRPr/>
            </a:lvl1pPr>
          </a:lstStyle>
          <a:p>
            <a:pPr>
              <a:defRPr/>
            </a:pPr>
            <a:endParaRPr lang="en-US" altLang="zh-CN"/>
          </a:p>
        </p:txBody>
      </p:sp>
      <p:sp>
        <p:nvSpPr>
          <p:cNvPr id="3" name="Rectangle 251"/>
          <p:cNvSpPr>
            <a:spLocks noGrp="1" noChangeArrowheads="1"/>
          </p:cNvSpPr>
          <p:nvPr>
            <p:ph type="ftr" sz="quarter" idx="11"/>
          </p:nvPr>
        </p:nvSpPr>
        <p:spPr/>
        <p:txBody>
          <a:bodyPr/>
          <a:lstStyle>
            <a:lvl1pPr>
              <a:defRPr/>
            </a:lvl1pPr>
          </a:lstStyle>
          <a:p>
            <a:pPr>
              <a:defRPr/>
            </a:pPr>
            <a:endParaRPr lang="en-US" altLang="zh-CN"/>
          </a:p>
        </p:txBody>
      </p:sp>
      <p:sp>
        <p:nvSpPr>
          <p:cNvPr id="4" name="Rectangle 252"/>
          <p:cNvSpPr>
            <a:spLocks noGrp="1" noChangeArrowheads="1"/>
          </p:cNvSpPr>
          <p:nvPr>
            <p:ph type="sldNum" sz="quarter" idx="12"/>
          </p:nvPr>
        </p:nvSpPr>
        <p:spPr/>
        <p:txBody>
          <a:bodyPr/>
          <a:lstStyle>
            <a:lvl1pPr>
              <a:defRPr/>
            </a:lvl1pPr>
          </a:lstStyle>
          <a:p>
            <a:pPr>
              <a:defRPr/>
            </a:pPr>
            <a:fld id="{08B5C317-89A4-4338-AC97-1D6E27BCA18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p:txBody>
          <a:bodyPr/>
          <a:lstStyle>
            <a:lvl1pPr>
              <a:defRPr/>
            </a:lvl1pPr>
          </a:lstStyle>
          <a:p>
            <a:pPr>
              <a:defRPr/>
            </a:pPr>
            <a:fld id="{5DDF24E9-3382-40CD-BDC1-3A0696EB3ED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p:txBody>
          <a:bodyPr/>
          <a:lstStyle>
            <a:lvl1pPr>
              <a:defRPr/>
            </a:lvl1pPr>
          </a:lstStyle>
          <a:p>
            <a:pPr>
              <a:defRPr/>
            </a:pPr>
            <a:fld id="{A97FF4FF-B4D7-4060-A998-A2D00CFCFEE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www.gzshuyou.com/"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p:nvPr/>
        </p:nvGrpSpPr>
        <p:grpSpPr bwMode="auto">
          <a:xfrm>
            <a:off x="566738" y="0"/>
            <a:ext cx="7891462" cy="6821488"/>
            <a:chOff x="349" y="23"/>
            <a:chExt cx="4971" cy="4297"/>
          </a:xfrm>
        </p:grpSpPr>
        <p:sp>
          <p:nvSpPr>
            <p:cNvPr id="7171" name="Rectangle 3"/>
            <p:cNvSpPr>
              <a:spLocks noChangeArrowheads="1"/>
            </p:cNvSpPr>
            <p:nvPr/>
          </p:nvSpPr>
          <p:spPr bwMode="auto">
            <a:xfrm>
              <a:off x="384" y="23"/>
              <a:ext cx="21" cy="101"/>
            </a:xfrm>
            <a:prstGeom prst="rect">
              <a:avLst/>
            </a:prstGeom>
            <a:solidFill>
              <a:schemeClr val="bg2">
                <a:alpha val="60001"/>
              </a:schemeClr>
            </a:solidFill>
            <a:ln w="0">
              <a:noFill/>
              <a:miter lim="800000"/>
            </a:ln>
          </p:spPr>
          <p:txBody>
            <a:bodyPr/>
            <a:lstStyle/>
            <a:p>
              <a:pPr>
                <a:defRPr/>
              </a:pPr>
              <a:endParaRPr lang="zh-CN" altLang="en-US"/>
            </a:p>
          </p:txBody>
        </p:sp>
        <p:sp>
          <p:nvSpPr>
            <p:cNvPr id="7172" name="Freeform 4"/>
            <p:cNvSpPr>
              <a:spLocks noEditPoints="1"/>
            </p:cNvSpPr>
            <p:nvPr/>
          </p:nvSpPr>
          <p:spPr bwMode="auto">
            <a:xfrm>
              <a:off x="38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3" name="Freeform 5"/>
            <p:cNvSpPr>
              <a:spLocks noEditPoints="1"/>
            </p:cNvSpPr>
            <p:nvPr/>
          </p:nvSpPr>
          <p:spPr bwMode="auto">
            <a:xfrm>
              <a:off x="38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4" name="Freeform 6"/>
            <p:cNvSpPr>
              <a:spLocks noEditPoints="1"/>
            </p:cNvSpPr>
            <p:nvPr/>
          </p:nvSpPr>
          <p:spPr bwMode="auto">
            <a:xfrm>
              <a:off x="38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5" name="Freeform 7"/>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6" name="Freeform 8"/>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7" name="Freeform 9"/>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8" name="Freeform 10"/>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79" name="Freeform 11"/>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0" name="Freeform 12"/>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1" name="Freeform 13"/>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2" name="Rectangle 14"/>
            <p:cNvSpPr>
              <a:spLocks noChangeArrowheads="1"/>
            </p:cNvSpPr>
            <p:nvPr/>
          </p:nvSpPr>
          <p:spPr bwMode="auto">
            <a:xfrm>
              <a:off x="384" y="4269"/>
              <a:ext cx="21" cy="51"/>
            </a:xfrm>
            <a:prstGeom prst="rect">
              <a:avLst/>
            </a:prstGeom>
            <a:solidFill>
              <a:schemeClr val="bg2">
                <a:alpha val="60001"/>
              </a:schemeClr>
            </a:solidFill>
            <a:ln w="0">
              <a:noFill/>
              <a:miter lim="800000"/>
            </a:ln>
          </p:spPr>
          <p:txBody>
            <a:bodyPr/>
            <a:lstStyle/>
            <a:p>
              <a:pPr>
                <a:defRPr/>
              </a:pPr>
              <a:endParaRPr lang="zh-CN" altLang="en-US"/>
            </a:p>
          </p:txBody>
        </p:sp>
        <p:sp>
          <p:nvSpPr>
            <p:cNvPr id="7183" name="Rectangle 15"/>
            <p:cNvSpPr>
              <a:spLocks noChangeArrowheads="1"/>
            </p:cNvSpPr>
            <p:nvPr/>
          </p:nvSpPr>
          <p:spPr bwMode="auto">
            <a:xfrm>
              <a:off x="829" y="23"/>
              <a:ext cx="21" cy="101"/>
            </a:xfrm>
            <a:prstGeom prst="rect">
              <a:avLst/>
            </a:prstGeom>
            <a:solidFill>
              <a:schemeClr val="bg2">
                <a:alpha val="60001"/>
              </a:schemeClr>
            </a:solidFill>
            <a:ln w="0">
              <a:noFill/>
              <a:miter lim="800000"/>
            </a:ln>
          </p:spPr>
          <p:txBody>
            <a:bodyPr/>
            <a:lstStyle/>
            <a:p>
              <a:pPr>
                <a:defRPr/>
              </a:pPr>
              <a:endParaRPr lang="zh-CN" altLang="en-US"/>
            </a:p>
          </p:txBody>
        </p:sp>
        <p:sp>
          <p:nvSpPr>
            <p:cNvPr id="7184" name="Freeform 16"/>
            <p:cNvSpPr>
              <a:spLocks noEditPoints="1"/>
            </p:cNvSpPr>
            <p:nvPr/>
          </p:nvSpPr>
          <p:spPr bwMode="auto">
            <a:xfrm>
              <a:off x="82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5" name="Freeform 17"/>
            <p:cNvSpPr>
              <a:spLocks noEditPoints="1"/>
            </p:cNvSpPr>
            <p:nvPr/>
          </p:nvSpPr>
          <p:spPr bwMode="auto">
            <a:xfrm>
              <a:off x="82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6" name="Freeform 18"/>
            <p:cNvSpPr>
              <a:spLocks noEditPoints="1"/>
            </p:cNvSpPr>
            <p:nvPr/>
          </p:nvSpPr>
          <p:spPr bwMode="auto">
            <a:xfrm>
              <a:off x="82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7" name="Freeform 19"/>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8" name="Freeform 20"/>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89" name="Freeform 21"/>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0" name="Freeform 22"/>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1" name="Freeform 23"/>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2" name="Freeform 24"/>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3" name="Freeform 25"/>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4" name="Rectangle 26"/>
            <p:cNvSpPr>
              <a:spLocks noChangeArrowheads="1"/>
            </p:cNvSpPr>
            <p:nvPr/>
          </p:nvSpPr>
          <p:spPr bwMode="auto">
            <a:xfrm>
              <a:off x="829" y="4269"/>
              <a:ext cx="21" cy="51"/>
            </a:xfrm>
            <a:prstGeom prst="rect">
              <a:avLst/>
            </a:prstGeom>
            <a:solidFill>
              <a:schemeClr val="bg2">
                <a:alpha val="60001"/>
              </a:schemeClr>
            </a:solidFill>
            <a:ln w="0">
              <a:noFill/>
              <a:miter lim="800000"/>
            </a:ln>
          </p:spPr>
          <p:txBody>
            <a:bodyPr/>
            <a:lstStyle/>
            <a:p>
              <a:pPr>
                <a:defRPr/>
              </a:pPr>
              <a:endParaRPr lang="zh-CN" altLang="en-US"/>
            </a:p>
          </p:txBody>
        </p:sp>
        <p:sp>
          <p:nvSpPr>
            <p:cNvPr id="7195" name="Rectangle 27"/>
            <p:cNvSpPr>
              <a:spLocks noChangeArrowheads="1"/>
            </p:cNvSpPr>
            <p:nvPr/>
          </p:nvSpPr>
          <p:spPr bwMode="auto">
            <a:xfrm>
              <a:off x="1279" y="23"/>
              <a:ext cx="21" cy="101"/>
            </a:xfrm>
            <a:prstGeom prst="rect">
              <a:avLst/>
            </a:prstGeom>
            <a:solidFill>
              <a:schemeClr val="bg2">
                <a:alpha val="60001"/>
              </a:schemeClr>
            </a:solidFill>
            <a:ln w="0">
              <a:noFill/>
              <a:miter lim="800000"/>
            </a:ln>
          </p:spPr>
          <p:txBody>
            <a:bodyPr/>
            <a:lstStyle/>
            <a:p>
              <a:pPr>
                <a:defRPr/>
              </a:pPr>
              <a:endParaRPr lang="zh-CN" altLang="en-US"/>
            </a:p>
          </p:txBody>
        </p:sp>
        <p:sp>
          <p:nvSpPr>
            <p:cNvPr id="7196" name="Freeform 28"/>
            <p:cNvSpPr>
              <a:spLocks noEditPoints="1"/>
            </p:cNvSpPr>
            <p:nvPr/>
          </p:nvSpPr>
          <p:spPr bwMode="auto">
            <a:xfrm>
              <a:off x="127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7" name="Freeform 29"/>
            <p:cNvSpPr>
              <a:spLocks noEditPoints="1"/>
            </p:cNvSpPr>
            <p:nvPr/>
          </p:nvSpPr>
          <p:spPr bwMode="auto">
            <a:xfrm>
              <a:off x="127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8" name="Freeform 30"/>
            <p:cNvSpPr>
              <a:spLocks noEditPoints="1"/>
            </p:cNvSpPr>
            <p:nvPr/>
          </p:nvSpPr>
          <p:spPr bwMode="auto">
            <a:xfrm>
              <a:off x="127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199" name="Freeform 31"/>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0" name="Freeform 32"/>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1" name="Freeform 33"/>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2" name="Freeform 34"/>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3" name="Freeform 35"/>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4" name="Freeform 36"/>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5" name="Freeform 37"/>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6" name="Rectangle 38"/>
            <p:cNvSpPr>
              <a:spLocks noChangeArrowheads="1"/>
            </p:cNvSpPr>
            <p:nvPr/>
          </p:nvSpPr>
          <p:spPr bwMode="auto">
            <a:xfrm>
              <a:off x="1279" y="4269"/>
              <a:ext cx="21" cy="51"/>
            </a:xfrm>
            <a:prstGeom prst="rect">
              <a:avLst/>
            </a:prstGeom>
            <a:solidFill>
              <a:schemeClr val="bg2">
                <a:alpha val="60001"/>
              </a:schemeClr>
            </a:solidFill>
            <a:ln w="0">
              <a:noFill/>
              <a:miter lim="800000"/>
            </a:ln>
          </p:spPr>
          <p:txBody>
            <a:bodyPr/>
            <a:lstStyle/>
            <a:p>
              <a:pPr>
                <a:defRPr/>
              </a:pPr>
              <a:endParaRPr lang="zh-CN" altLang="en-US"/>
            </a:p>
          </p:txBody>
        </p:sp>
        <p:sp>
          <p:nvSpPr>
            <p:cNvPr id="7207" name="Rectangle 39"/>
            <p:cNvSpPr>
              <a:spLocks noChangeArrowheads="1"/>
            </p:cNvSpPr>
            <p:nvPr/>
          </p:nvSpPr>
          <p:spPr bwMode="auto">
            <a:xfrm>
              <a:off x="1724" y="23"/>
              <a:ext cx="21" cy="101"/>
            </a:xfrm>
            <a:prstGeom prst="rect">
              <a:avLst/>
            </a:prstGeom>
            <a:solidFill>
              <a:schemeClr val="bg2">
                <a:alpha val="60001"/>
              </a:schemeClr>
            </a:solidFill>
            <a:ln w="0">
              <a:noFill/>
              <a:miter lim="800000"/>
            </a:ln>
          </p:spPr>
          <p:txBody>
            <a:bodyPr/>
            <a:lstStyle/>
            <a:p>
              <a:pPr>
                <a:defRPr/>
              </a:pPr>
              <a:endParaRPr lang="zh-CN" altLang="en-US"/>
            </a:p>
          </p:txBody>
        </p:sp>
        <p:sp>
          <p:nvSpPr>
            <p:cNvPr id="7208" name="Freeform 40"/>
            <p:cNvSpPr>
              <a:spLocks noEditPoints="1"/>
            </p:cNvSpPr>
            <p:nvPr/>
          </p:nvSpPr>
          <p:spPr bwMode="auto">
            <a:xfrm>
              <a:off x="172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09" name="Freeform 41"/>
            <p:cNvSpPr>
              <a:spLocks noEditPoints="1"/>
            </p:cNvSpPr>
            <p:nvPr/>
          </p:nvSpPr>
          <p:spPr bwMode="auto">
            <a:xfrm>
              <a:off x="172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0" name="Freeform 42"/>
            <p:cNvSpPr>
              <a:spLocks noEditPoints="1"/>
            </p:cNvSpPr>
            <p:nvPr/>
          </p:nvSpPr>
          <p:spPr bwMode="auto">
            <a:xfrm>
              <a:off x="172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1" name="Freeform 43"/>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2" name="Freeform 44"/>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3" name="Freeform 45"/>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4" name="Freeform 46"/>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5" name="Freeform 47"/>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6" name="Freeform 48"/>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7" name="Freeform 49"/>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18" name="Rectangle 50"/>
            <p:cNvSpPr>
              <a:spLocks noChangeArrowheads="1"/>
            </p:cNvSpPr>
            <p:nvPr/>
          </p:nvSpPr>
          <p:spPr bwMode="auto">
            <a:xfrm>
              <a:off x="1724" y="4269"/>
              <a:ext cx="21" cy="51"/>
            </a:xfrm>
            <a:prstGeom prst="rect">
              <a:avLst/>
            </a:prstGeom>
            <a:solidFill>
              <a:schemeClr val="bg2">
                <a:alpha val="60001"/>
              </a:schemeClr>
            </a:solidFill>
            <a:ln w="0">
              <a:noFill/>
              <a:miter lim="800000"/>
            </a:ln>
          </p:spPr>
          <p:txBody>
            <a:bodyPr/>
            <a:lstStyle/>
            <a:p>
              <a:pPr>
                <a:defRPr/>
              </a:pPr>
              <a:endParaRPr lang="zh-CN" altLang="en-US"/>
            </a:p>
          </p:txBody>
        </p:sp>
        <p:sp>
          <p:nvSpPr>
            <p:cNvPr id="7219" name="Rectangle 51"/>
            <p:cNvSpPr>
              <a:spLocks noChangeArrowheads="1"/>
            </p:cNvSpPr>
            <p:nvPr/>
          </p:nvSpPr>
          <p:spPr bwMode="auto">
            <a:xfrm>
              <a:off x="2169" y="23"/>
              <a:ext cx="21" cy="101"/>
            </a:xfrm>
            <a:prstGeom prst="rect">
              <a:avLst/>
            </a:prstGeom>
            <a:solidFill>
              <a:schemeClr val="bg2">
                <a:alpha val="60001"/>
              </a:schemeClr>
            </a:solidFill>
            <a:ln w="0">
              <a:noFill/>
              <a:miter lim="800000"/>
            </a:ln>
          </p:spPr>
          <p:txBody>
            <a:bodyPr/>
            <a:lstStyle/>
            <a:p>
              <a:pPr>
                <a:defRPr/>
              </a:pPr>
              <a:endParaRPr lang="zh-CN" altLang="en-US"/>
            </a:p>
          </p:txBody>
        </p:sp>
        <p:sp>
          <p:nvSpPr>
            <p:cNvPr id="7220" name="Freeform 52"/>
            <p:cNvSpPr>
              <a:spLocks noEditPoints="1"/>
            </p:cNvSpPr>
            <p:nvPr/>
          </p:nvSpPr>
          <p:spPr bwMode="auto">
            <a:xfrm>
              <a:off x="216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1" name="Freeform 53"/>
            <p:cNvSpPr>
              <a:spLocks noEditPoints="1"/>
            </p:cNvSpPr>
            <p:nvPr/>
          </p:nvSpPr>
          <p:spPr bwMode="auto">
            <a:xfrm>
              <a:off x="216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2" name="Freeform 54"/>
            <p:cNvSpPr>
              <a:spLocks noEditPoints="1"/>
            </p:cNvSpPr>
            <p:nvPr/>
          </p:nvSpPr>
          <p:spPr bwMode="auto">
            <a:xfrm>
              <a:off x="216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3" name="Freeform 55"/>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4" name="Freeform 56"/>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5" name="Freeform 57"/>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6" name="Freeform 58"/>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7" name="Freeform 59"/>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8" name="Freeform 60"/>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29" name="Freeform 61"/>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0" name="Rectangle 62"/>
            <p:cNvSpPr>
              <a:spLocks noChangeArrowheads="1"/>
            </p:cNvSpPr>
            <p:nvPr/>
          </p:nvSpPr>
          <p:spPr bwMode="auto">
            <a:xfrm>
              <a:off x="2169" y="4269"/>
              <a:ext cx="21" cy="51"/>
            </a:xfrm>
            <a:prstGeom prst="rect">
              <a:avLst/>
            </a:prstGeom>
            <a:solidFill>
              <a:schemeClr val="bg2">
                <a:alpha val="60001"/>
              </a:schemeClr>
            </a:solidFill>
            <a:ln w="0">
              <a:noFill/>
              <a:miter lim="800000"/>
            </a:ln>
          </p:spPr>
          <p:txBody>
            <a:bodyPr/>
            <a:lstStyle/>
            <a:p>
              <a:pPr>
                <a:defRPr/>
              </a:pPr>
              <a:endParaRPr lang="zh-CN" altLang="en-US"/>
            </a:p>
          </p:txBody>
        </p:sp>
        <p:sp>
          <p:nvSpPr>
            <p:cNvPr id="7231" name="Rectangle 63"/>
            <p:cNvSpPr>
              <a:spLocks noChangeArrowheads="1"/>
            </p:cNvSpPr>
            <p:nvPr/>
          </p:nvSpPr>
          <p:spPr bwMode="auto">
            <a:xfrm>
              <a:off x="2620"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232" name="Freeform 64"/>
            <p:cNvSpPr>
              <a:spLocks noEditPoints="1"/>
            </p:cNvSpPr>
            <p:nvPr/>
          </p:nvSpPr>
          <p:spPr bwMode="auto">
            <a:xfrm>
              <a:off x="262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3" name="Freeform 65"/>
            <p:cNvSpPr>
              <a:spLocks noEditPoints="1"/>
            </p:cNvSpPr>
            <p:nvPr/>
          </p:nvSpPr>
          <p:spPr bwMode="auto">
            <a:xfrm>
              <a:off x="262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4" name="Freeform 66"/>
            <p:cNvSpPr>
              <a:spLocks noEditPoints="1"/>
            </p:cNvSpPr>
            <p:nvPr/>
          </p:nvSpPr>
          <p:spPr bwMode="auto">
            <a:xfrm>
              <a:off x="262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5" name="Freeform 67"/>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6" name="Freeform 68"/>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7" name="Freeform 69"/>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8" name="Freeform 70"/>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39" name="Freeform 71"/>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0" name="Freeform 72"/>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1" name="Freeform 73"/>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2" name="Rectangle 74"/>
            <p:cNvSpPr>
              <a:spLocks noChangeArrowheads="1"/>
            </p:cNvSpPr>
            <p:nvPr/>
          </p:nvSpPr>
          <p:spPr bwMode="auto">
            <a:xfrm>
              <a:off x="2620"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243" name="Rectangle 75"/>
            <p:cNvSpPr>
              <a:spLocks noChangeArrowheads="1"/>
            </p:cNvSpPr>
            <p:nvPr/>
          </p:nvSpPr>
          <p:spPr bwMode="auto">
            <a:xfrm>
              <a:off x="3065"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244" name="Freeform 76"/>
            <p:cNvSpPr>
              <a:spLocks noEditPoints="1"/>
            </p:cNvSpPr>
            <p:nvPr/>
          </p:nvSpPr>
          <p:spPr bwMode="auto">
            <a:xfrm>
              <a:off x="306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5" name="Freeform 77"/>
            <p:cNvSpPr>
              <a:spLocks noEditPoints="1"/>
            </p:cNvSpPr>
            <p:nvPr/>
          </p:nvSpPr>
          <p:spPr bwMode="auto">
            <a:xfrm>
              <a:off x="306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6" name="Freeform 78"/>
            <p:cNvSpPr>
              <a:spLocks noEditPoints="1"/>
            </p:cNvSpPr>
            <p:nvPr/>
          </p:nvSpPr>
          <p:spPr bwMode="auto">
            <a:xfrm>
              <a:off x="306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7" name="Freeform 79"/>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8" name="Freeform 80"/>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49" name="Freeform 81"/>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0" name="Freeform 82"/>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1" name="Freeform 83"/>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2" name="Freeform 84"/>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3" name="Freeform 85"/>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4" name="Rectangle 86"/>
            <p:cNvSpPr>
              <a:spLocks noChangeArrowheads="1"/>
            </p:cNvSpPr>
            <p:nvPr/>
          </p:nvSpPr>
          <p:spPr bwMode="auto">
            <a:xfrm>
              <a:off x="3065"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255" name="Rectangle 87"/>
            <p:cNvSpPr>
              <a:spLocks noChangeArrowheads="1"/>
            </p:cNvSpPr>
            <p:nvPr/>
          </p:nvSpPr>
          <p:spPr bwMode="auto">
            <a:xfrm>
              <a:off x="3510"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256" name="Freeform 88"/>
            <p:cNvSpPr>
              <a:spLocks noEditPoints="1"/>
            </p:cNvSpPr>
            <p:nvPr/>
          </p:nvSpPr>
          <p:spPr bwMode="auto">
            <a:xfrm>
              <a:off x="351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7" name="Freeform 89"/>
            <p:cNvSpPr>
              <a:spLocks noEditPoints="1"/>
            </p:cNvSpPr>
            <p:nvPr/>
          </p:nvSpPr>
          <p:spPr bwMode="auto">
            <a:xfrm>
              <a:off x="351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8" name="Freeform 90"/>
            <p:cNvSpPr>
              <a:spLocks noEditPoints="1"/>
            </p:cNvSpPr>
            <p:nvPr/>
          </p:nvSpPr>
          <p:spPr bwMode="auto">
            <a:xfrm>
              <a:off x="351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59" name="Freeform 91"/>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0" name="Freeform 92"/>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1" name="Freeform 93"/>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2" name="Freeform 94"/>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3" name="Freeform 95"/>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4" name="Freeform 96"/>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5" name="Freeform 97"/>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6" name="Rectangle 98"/>
            <p:cNvSpPr>
              <a:spLocks noChangeArrowheads="1"/>
            </p:cNvSpPr>
            <p:nvPr/>
          </p:nvSpPr>
          <p:spPr bwMode="auto">
            <a:xfrm>
              <a:off x="3510"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267" name="Rectangle 99"/>
            <p:cNvSpPr>
              <a:spLocks noChangeArrowheads="1"/>
            </p:cNvSpPr>
            <p:nvPr/>
          </p:nvSpPr>
          <p:spPr bwMode="auto">
            <a:xfrm>
              <a:off x="3960"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268" name="Freeform 100"/>
            <p:cNvSpPr>
              <a:spLocks noEditPoints="1"/>
            </p:cNvSpPr>
            <p:nvPr/>
          </p:nvSpPr>
          <p:spPr bwMode="auto">
            <a:xfrm>
              <a:off x="396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69" name="Freeform 101"/>
            <p:cNvSpPr>
              <a:spLocks noEditPoints="1"/>
            </p:cNvSpPr>
            <p:nvPr/>
          </p:nvSpPr>
          <p:spPr bwMode="auto">
            <a:xfrm>
              <a:off x="396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0" name="Freeform 102"/>
            <p:cNvSpPr>
              <a:spLocks noEditPoints="1"/>
            </p:cNvSpPr>
            <p:nvPr/>
          </p:nvSpPr>
          <p:spPr bwMode="auto">
            <a:xfrm>
              <a:off x="396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1" name="Freeform 103"/>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2" name="Freeform 104"/>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3" name="Freeform 105"/>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4" name="Freeform 106"/>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5" name="Freeform 107"/>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6" name="Freeform 108"/>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7" name="Freeform 109"/>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78" name="Rectangle 110"/>
            <p:cNvSpPr>
              <a:spLocks noChangeArrowheads="1"/>
            </p:cNvSpPr>
            <p:nvPr/>
          </p:nvSpPr>
          <p:spPr bwMode="auto">
            <a:xfrm>
              <a:off x="3960"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279" name="Rectangle 111"/>
            <p:cNvSpPr>
              <a:spLocks noChangeArrowheads="1"/>
            </p:cNvSpPr>
            <p:nvPr/>
          </p:nvSpPr>
          <p:spPr bwMode="auto">
            <a:xfrm>
              <a:off x="4405"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280" name="Freeform 112"/>
            <p:cNvSpPr>
              <a:spLocks noEditPoints="1"/>
            </p:cNvSpPr>
            <p:nvPr/>
          </p:nvSpPr>
          <p:spPr bwMode="auto">
            <a:xfrm>
              <a:off x="440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1" name="Freeform 113"/>
            <p:cNvSpPr>
              <a:spLocks noEditPoints="1"/>
            </p:cNvSpPr>
            <p:nvPr/>
          </p:nvSpPr>
          <p:spPr bwMode="auto">
            <a:xfrm>
              <a:off x="440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2" name="Freeform 114"/>
            <p:cNvSpPr>
              <a:spLocks noEditPoints="1"/>
            </p:cNvSpPr>
            <p:nvPr/>
          </p:nvSpPr>
          <p:spPr bwMode="auto">
            <a:xfrm>
              <a:off x="440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3" name="Freeform 115"/>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4" name="Freeform 116"/>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5" name="Freeform 117"/>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6" name="Freeform 118"/>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7" name="Freeform 119"/>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8" name="Freeform 120"/>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89" name="Freeform 121"/>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0" name="Rectangle 122"/>
            <p:cNvSpPr>
              <a:spLocks noChangeArrowheads="1"/>
            </p:cNvSpPr>
            <p:nvPr/>
          </p:nvSpPr>
          <p:spPr bwMode="auto">
            <a:xfrm>
              <a:off x="4405"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291" name="Rectangle 123"/>
            <p:cNvSpPr>
              <a:spLocks noChangeArrowheads="1"/>
            </p:cNvSpPr>
            <p:nvPr/>
          </p:nvSpPr>
          <p:spPr bwMode="auto">
            <a:xfrm>
              <a:off x="4850"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292" name="Freeform 124"/>
            <p:cNvSpPr>
              <a:spLocks noEditPoints="1"/>
            </p:cNvSpPr>
            <p:nvPr/>
          </p:nvSpPr>
          <p:spPr bwMode="auto">
            <a:xfrm>
              <a:off x="485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3" name="Freeform 125"/>
            <p:cNvSpPr>
              <a:spLocks noEditPoints="1"/>
            </p:cNvSpPr>
            <p:nvPr/>
          </p:nvSpPr>
          <p:spPr bwMode="auto">
            <a:xfrm>
              <a:off x="485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4" name="Freeform 126"/>
            <p:cNvSpPr>
              <a:spLocks noEditPoints="1"/>
            </p:cNvSpPr>
            <p:nvPr/>
          </p:nvSpPr>
          <p:spPr bwMode="auto">
            <a:xfrm>
              <a:off x="485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5" name="Freeform 127"/>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6" name="Freeform 128"/>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7" name="Freeform 129"/>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8" name="Freeform 130"/>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299" name="Freeform 131"/>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0" name="Freeform 132"/>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1" name="Freeform 133"/>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2" name="Rectangle 134"/>
            <p:cNvSpPr>
              <a:spLocks noChangeArrowheads="1"/>
            </p:cNvSpPr>
            <p:nvPr/>
          </p:nvSpPr>
          <p:spPr bwMode="auto">
            <a:xfrm>
              <a:off x="4850"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303" name="Rectangle 135"/>
            <p:cNvSpPr>
              <a:spLocks noChangeArrowheads="1"/>
            </p:cNvSpPr>
            <p:nvPr/>
          </p:nvSpPr>
          <p:spPr bwMode="auto">
            <a:xfrm>
              <a:off x="5300" y="23"/>
              <a:ext cx="20" cy="101"/>
            </a:xfrm>
            <a:prstGeom prst="rect">
              <a:avLst/>
            </a:prstGeom>
            <a:solidFill>
              <a:schemeClr val="bg2">
                <a:alpha val="60001"/>
              </a:schemeClr>
            </a:solidFill>
            <a:ln w="0">
              <a:noFill/>
              <a:miter lim="800000"/>
            </a:ln>
          </p:spPr>
          <p:txBody>
            <a:bodyPr/>
            <a:lstStyle/>
            <a:p>
              <a:pPr>
                <a:defRPr/>
              </a:pPr>
              <a:endParaRPr lang="zh-CN" altLang="en-US"/>
            </a:p>
          </p:txBody>
        </p:sp>
        <p:sp>
          <p:nvSpPr>
            <p:cNvPr id="7304" name="Freeform 136"/>
            <p:cNvSpPr>
              <a:spLocks noEditPoints="1"/>
            </p:cNvSpPr>
            <p:nvPr/>
          </p:nvSpPr>
          <p:spPr bwMode="auto">
            <a:xfrm>
              <a:off x="530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5" name="Freeform 137"/>
            <p:cNvSpPr>
              <a:spLocks noEditPoints="1"/>
            </p:cNvSpPr>
            <p:nvPr/>
          </p:nvSpPr>
          <p:spPr bwMode="auto">
            <a:xfrm>
              <a:off x="530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6" name="Freeform 138"/>
            <p:cNvSpPr>
              <a:spLocks noEditPoints="1"/>
            </p:cNvSpPr>
            <p:nvPr/>
          </p:nvSpPr>
          <p:spPr bwMode="auto">
            <a:xfrm>
              <a:off x="530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7" name="Freeform 139"/>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8" name="Freeform 140"/>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09" name="Freeform 141"/>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10" name="Freeform 142"/>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11" name="Freeform 143"/>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12" name="Freeform 144"/>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13" name="Freeform 145"/>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defRPr/>
              </a:pPr>
              <a:endParaRPr lang="zh-CN" altLang="en-US"/>
            </a:p>
          </p:txBody>
        </p:sp>
        <p:sp>
          <p:nvSpPr>
            <p:cNvPr id="7314" name="Rectangle 146"/>
            <p:cNvSpPr>
              <a:spLocks noChangeArrowheads="1"/>
            </p:cNvSpPr>
            <p:nvPr/>
          </p:nvSpPr>
          <p:spPr bwMode="auto">
            <a:xfrm>
              <a:off x="5300" y="4269"/>
              <a:ext cx="20" cy="51"/>
            </a:xfrm>
            <a:prstGeom prst="rect">
              <a:avLst/>
            </a:prstGeom>
            <a:solidFill>
              <a:schemeClr val="bg2">
                <a:alpha val="60001"/>
              </a:schemeClr>
            </a:solidFill>
            <a:ln w="0">
              <a:noFill/>
              <a:miter lim="800000"/>
            </a:ln>
          </p:spPr>
          <p:txBody>
            <a:bodyPr/>
            <a:lstStyle/>
            <a:p>
              <a:pPr>
                <a:defRPr/>
              </a:pPr>
              <a:endParaRPr lang="zh-CN" altLang="en-US"/>
            </a:p>
          </p:txBody>
        </p:sp>
        <p:sp>
          <p:nvSpPr>
            <p:cNvPr id="7315" name="Freeform 147"/>
            <p:cNvSpPr/>
            <p:nvPr/>
          </p:nvSpPr>
          <p:spPr bwMode="auto">
            <a:xfrm>
              <a:off x="349" y="3304"/>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60001"/>
              </a:schemeClr>
            </a:solidFill>
            <a:ln w="0">
              <a:noFill/>
              <a:prstDash val="solid"/>
              <a:round/>
            </a:ln>
          </p:spPr>
          <p:txBody>
            <a:bodyPr/>
            <a:lstStyle/>
            <a:p>
              <a:pPr>
                <a:defRPr/>
              </a:pPr>
              <a:endParaRPr lang="zh-CN" altLang="en-US"/>
            </a:p>
          </p:txBody>
        </p:sp>
      </p:grpSp>
      <p:grpSp>
        <p:nvGrpSpPr>
          <p:cNvPr id="3" name="Group 148"/>
          <p:cNvGrpSpPr/>
          <p:nvPr/>
        </p:nvGrpSpPr>
        <p:grpSpPr bwMode="auto">
          <a:xfrm>
            <a:off x="1066800" y="3444875"/>
            <a:ext cx="533400" cy="492125"/>
            <a:chOff x="96" y="2784"/>
            <a:chExt cx="1062" cy="981"/>
          </a:xfrm>
        </p:grpSpPr>
        <p:sp>
          <p:nvSpPr>
            <p:cNvPr id="7317" name="Freeform 149"/>
            <p:cNvSpPr/>
            <p:nvPr userDrawn="1"/>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defRPr/>
              </a:pPr>
              <a:endParaRPr lang="zh-CN" altLang="en-US"/>
            </a:p>
          </p:txBody>
        </p:sp>
        <p:sp>
          <p:nvSpPr>
            <p:cNvPr id="7318" name="Freeform 150"/>
            <p:cNvSpPr>
              <a:spLocks noEditPoints="1"/>
            </p:cNvSpPr>
            <p:nvPr userDrawn="1"/>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defRPr/>
              </a:pPr>
              <a:endParaRPr lang="zh-CN" altLang="en-US"/>
            </a:p>
          </p:txBody>
        </p:sp>
        <p:sp>
          <p:nvSpPr>
            <p:cNvPr id="7319" name="Freeform 151"/>
            <p:cNvSpPr/>
            <p:nvPr userDrawn="1"/>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defRPr/>
              </a:pPr>
              <a:endParaRPr lang="zh-CN" altLang="en-US"/>
            </a:p>
          </p:txBody>
        </p:sp>
        <p:sp>
          <p:nvSpPr>
            <p:cNvPr id="7320" name="Freeform 152"/>
            <p:cNvSpPr/>
            <p:nvPr userDrawn="1"/>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defRPr/>
              </a:pPr>
              <a:endParaRPr lang="zh-CN" altLang="en-US"/>
            </a:p>
          </p:txBody>
        </p:sp>
        <p:sp>
          <p:nvSpPr>
            <p:cNvPr id="7321" name="Freeform 153"/>
            <p:cNvSpPr/>
            <p:nvPr userDrawn="1"/>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defRPr/>
              </a:pPr>
              <a:endParaRPr lang="zh-CN" altLang="en-US"/>
            </a:p>
          </p:txBody>
        </p:sp>
        <p:sp>
          <p:nvSpPr>
            <p:cNvPr id="7322" name="Freeform 154"/>
            <p:cNvSpPr/>
            <p:nvPr userDrawn="1"/>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defRPr/>
              </a:pPr>
              <a:endParaRPr lang="zh-CN" altLang="en-US"/>
            </a:p>
          </p:txBody>
        </p:sp>
        <p:sp>
          <p:nvSpPr>
            <p:cNvPr id="7323" name="Freeform 155"/>
            <p:cNvSpPr/>
            <p:nvPr userDrawn="1"/>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defRPr/>
              </a:pPr>
              <a:endParaRPr lang="zh-CN" altLang="en-US"/>
            </a:p>
          </p:txBody>
        </p:sp>
        <p:sp>
          <p:nvSpPr>
            <p:cNvPr id="7324" name="Freeform 156"/>
            <p:cNvSpPr/>
            <p:nvPr userDrawn="1"/>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defRPr/>
              </a:pPr>
              <a:endParaRPr lang="zh-CN" altLang="en-US"/>
            </a:p>
          </p:txBody>
        </p:sp>
        <p:sp>
          <p:nvSpPr>
            <p:cNvPr id="7325" name="Freeform 157"/>
            <p:cNvSpPr/>
            <p:nvPr userDrawn="1"/>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defRPr/>
              </a:pPr>
              <a:endParaRPr lang="zh-CN" altLang="en-US"/>
            </a:p>
          </p:txBody>
        </p:sp>
        <p:sp>
          <p:nvSpPr>
            <p:cNvPr id="7326" name="Freeform 158"/>
            <p:cNvSpPr/>
            <p:nvPr userDrawn="1"/>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defRPr/>
              </a:pPr>
              <a:endParaRPr lang="zh-CN" altLang="en-US"/>
            </a:p>
          </p:txBody>
        </p:sp>
        <p:sp>
          <p:nvSpPr>
            <p:cNvPr id="7327" name="Freeform 159"/>
            <p:cNvSpPr/>
            <p:nvPr userDrawn="1"/>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defRPr/>
              </a:pPr>
              <a:endParaRPr lang="zh-CN" altLang="en-US"/>
            </a:p>
          </p:txBody>
        </p:sp>
        <p:sp>
          <p:nvSpPr>
            <p:cNvPr id="7328" name="Freeform 160"/>
            <p:cNvSpPr/>
            <p:nvPr userDrawn="1"/>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defRPr/>
              </a:pPr>
              <a:endParaRPr lang="zh-CN" altLang="en-US"/>
            </a:p>
          </p:txBody>
        </p:sp>
        <p:sp>
          <p:nvSpPr>
            <p:cNvPr id="7329" name="Freeform 161"/>
            <p:cNvSpPr/>
            <p:nvPr userDrawn="1"/>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defRPr/>
              </a:pPr>
              <a:endParaRPr lang="zh-CN" altLang="en-US"/>
            </a:p>
          </p:txBody>
        </p:sp>
      </p:grpSp>
      <p:grpSp>
        <p:nvGrpSpPr>
          <p:cNvPr id="4" name="Group 162"/>
          <p:cNvGrpSpPr/>
          <p:nvPr/>
        </p:nvGrpSpPr>
        <p:grpSpPr bwMode="auto">
          <a:xfrm>
            <a:off x="1066800" y="4552950"/>
            <a:ext cx="533400" cy="492125"/>
            <a:chOff x="96" y="2784"/>
            <a:chExt cx="1062" cy="981"/>
          </a:xfrm>
        </p:grpSpPr>
        <p:sp>
          <p:nvSpPr>
            <p:cNvPr id="7331" name="Freeform 163"/>
            <p:cNvSpPr/>
            <p:nvPr userDrawn="1"/>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defRPr/>
              </a:pPr>
              <a:endParaRPr lang="zh-CN" altLang="en-US"/>
            </a:p>
          </p:txBody>
        </p:sp>
        <p:sp>
          <p:nvSpPr>
            <p:cNvPr id="7332" name="Freeform 164"/>
            <p:cNvSpPr>
              <a:spLocks noEditPoints="1"/>
            </p:cNvSpPr>
            <p:nvPr userDrawn="1"/>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defRPr/>
              </a:pPr>
              <a:endParaRPr lang="zh-CN" altLang="en-US"/>
            </a:p>
          </p:txBody>
        </p:sp>
        <p:sp>
          <p:nvSpPr>
            <p:cNvPr id="7333" name="Freeform 165"/>
            <p:cNvSpPr/>
            <p:nvPr userDrawn="1"/>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defRPr/>
              </a:pPr>
              <a:endParaRPr lang="zh-CN" altLang="en-US"/>
            </a:p>
          </p:txBody>
        </p:sp>
        <p:sp>
          <p:nvSpPr>
            <p:cNvPr id="7334" name="Freeform 166"/>
            <p:cNvSpPr/>
            <p:nvPr userDrawn="1"/>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defRPr/>
              </a:pPr>
              <a:endParaRPr lang="zh-CN" altLang="en-US"/>
            </a:p>
          </p:txBody>
        </p:sp>
        <p:sp>
          <p:nvSpPr>
            <p:cNvPr id="7335" name="Freeform 167"/>
            <p:cNvSpPr/>
            <p:nvPr userDrawn="1"/>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defRPr/>
              </a:pPr>
              <a:endParaRPr lang="zh-CN" altLang="en-US"/>
            </a:p>
          </p:txBody>
        </p:sp>
        <p:sp>
          <p:nvSpPr>
            <p:cNvPr id="7336" name="Freeform 168"/>
            <p:cNvSpPr/>
            <p:nvPr userDrawn="1"/>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defRPr/>
              </a:pPr>
              <a:endParaRPr lang="zh-CN" altLang="en-US"/>
            </a:p>
          </p:txBody>
        </p:sp>
        <p:sp>
          <p:nvSpPr>
            <p:cNvPr id="7337" name="Freeform 169"/>
            <p:cNvSpPr/>
            <p:nvPr userDrawn="1"/>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defRPr/>
              </a:pPr>
              <a:endParaRPr lang="zh-CN" altLang="en-US"/>
            </a:p>
          </p:txBody>
        </p:sp>
        <p:sp>
          <p:nvSpPr>
            <p:cNvPr id="7338" name="Freeform 170"/>
            <p:cNvSpPr/>
            <p:nvPr userDrawn="1"/>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defRPr/>
              </a:pPr>
              <a:endParaRPr lang="zh-CN" altLang="en-US"/>
            </a:p>
          </p:txBody>
        </p:sp>
        <p:sp>
          <p:nvSpPr>
            <p:cNvPr id="7339" name="Freeform 171"/>
            <p:cNvSpPr/>
            <p:nvPr userDrawn="1"/>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defRPr/>
              </a:pPr>
              <a:endParaRPr lang="zh-CN" altLang="en-US"/>
            </a:p>
          </p:txBody>
        </p:sp>
        <p:sp>
          <p:nvSpPr>
            <p:cNvPr id="7340" name="Freeform 172"/>
            <p:cNvSpPr/>
            <p:nvPr userDrawn="1"/>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defRPr/>
              </a:pPr>
              <a:endParaRPr lang="zh-CN" altLang="en-US"/>
            </a:p>
          </p:txBody>
        </p:sp>
        <p:sp>
          <p:nvSpPr>
            <p:cNvPr id="7341" name="Freeform 173"/>
            <p:cNvSpPr/>
            <p:nvPr userDrawn="1"/>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defRPr/>
              </a:pPr>
              <a:endParaRPr lang="zh-CN" altLang="en-US"/>
            </a:p>
          </p:txBody>
        </p:sp>
        <p:sp>
          <p:nvSpPr>
            <p:cNvPr id="7342" name="Freeform 174"/>
            <p:cNvSpPr/>
            <p:nvPr userDrawn="1"/>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defRPr/>
              </a:pPr>
              <a:endParaRPr lang="zh-CN" altLang="en-US"/>
            </a:p>
          </p:txBody>
        </p:sp>
        <p:sp>
          <p:nvSpPr>
            <p:cNvPr id="7343" name="Freeform 175"/>
            <p:cNvSpPr/>
            <p:nvPr userDrawn="1"/>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defRPr/>
              </a:pPr>
              <a:endParaRPr lang="zh-CN" altLang="en-US"/>
            </a:p>
          </p:txBody>
        </p:sp>
      </p:grpSp>
      <p:grpSp>
        <p:nvGrpSpPr>
          <p:cNvPr id="5" name="Group 176"/>
          <p:cNvGrpSpPr/>
          <p:nvPr/>
        </p:nvGrpSpPr>
        <p:grpSpPr bwMode="auto">
          <a:xfrm>
            <a:off x="1066800" y="5562600"/>
            <a:ext cx="533400" cy="492125"/>
            <a:chOff x="96" y="2784"/>
            <a:chExt cx="1062" cy="981"/>
          </a:xfrm>
        </p:grpSpPr>
        <p:sp>
          <p:nvSpPr>
            <p:cNvPr id="7345" name="Freeform 177"/>
            <p:cNvSpPr/>
            <p:nvPr userDrawn="1"/>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defRPr/>
              </a:pPr>
              <a:endParaRPr lang="zh-CN" altLang="en-US"/>
            </a:p>
          </p:txBody>
        </p:sp>
        <p:sp>
          <p:nvSpPr>
            <p:cNvPr id="7346" name="Freeform 178"/>
            <p:cNvSpPr>
              <a:spLocks noEditPoints="1"/>
            </p:cNvSpPr>
            <p:nvPr userDrawn="1"/>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defRPr/>
              </a:pPr>
              <a:endParaRPr lang="zh-CN" altLang="en-US"/>
            </a:p>
          </p:txBody>
        </p:sp>
        <p:sp>
          <p:nvSpPr>
            <p:cNvPr id="7347" name="Freeform 179"/>
            <p:cNvSpPr/>
            <p:nvPr userDrawn="1"/>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defRPr/>
              </a:pPr>
              <a:endParaRPr lang="zh-CN" altLang="en-US"/>
            </a:p>
          </p:txBody>
        </p:sp>
        <p:sp>
          <p:nvSpPr>
            <p:cNvPr id="7348" name="Freeform 180"/>
            <p:cNvSpPr/>
            <p:nvPr userDrawn="1"/>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defRPr/>
              </a:pPr>
              <a:endParaRPr lang="zh-CN" altLang="en-US"/>
            </a:p>
          </p:txBody>
        </p:sp>
        <p:sp>
          <p:nvSpPr>
            <p:cNvPr id="7349" name="Freeform 181"/>
            <p:cNvSpPr/>
            <p:nvPr userDrawn="1"/>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defRPr/>
              </a:pPr>
              <a:endParaRPr lang="zh-CN" altLang="en-US"/>
            </a:p>
          </p:txBody>
        </p:sp>
        <p:sp>
          <p:nvSpPr>
            <p:cNvPr id="7350" name="Freeform 182"/>
            <p:cNvSpPr/>
            <p:nvPr userDrawn="1"/>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defRPr/>
              </a:pPr>
              <a:endParaRPr lang="zh-CN" altLang="en-US"/>
            </a:p>
          </p:txBody>
        </p:sp>
        <p:sp>
          <p:nvSpPr>
            <p:cNvPr id="7351" name="Freeform 183"/>
            <p:cNvSpPr/>
            <p:nvPr userDrawn="1"/>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defRPr/>
              </a:pPr>
              <a:endParaRPr lang="zh-CN" altLang="en-US"/>
            </a:p>
          </p:txBody>
        </p:sp>
        <p:sp>
          <p:nvSpPr>
            <p:cNvPr id="7352" name="Freeform 184"/>
            <p:cNvSpPr/>
            <p:nvPr userDrawn="1"/>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defRPr/>
              </a:pPr>
              <a:endParaRPr lang="zh-CN" altLang="en-US"/>
            </a:p>
          </p:txBody>
        </p:sp>
        <p:sp>
          <p:nvSpPr>
            <p:cNvPr id="7353" name="Freeform 185"/>
            <p:cNvSpPr/>
            <p:nvPr userDrawn="1"/>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defRPr/>
              </a:pPr>
              <a:endParaRPr lang="zh-CN" altLang="en-US"/>
            </a:p>
          </p:txBody>
        </p:sp>
        <p:sp>
          <p:nvSpPr>
            <p:cNvPr id="7354" name="Freeform 186"/>
            <p:cNvSpPr/>
            <p:nvPr userDrawn="1"/>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defRPr/>
              </a:pPr>
              <a:endParaRPr lang="zh-CN" altLang="en-US"/>
            </a:p>
          </p:txBody>
        </p:sp>
        <p:sp>
          <p:nvSpPr>
            <p:cNvPr id="7355" name="Freeform 187"/>
            <p:cNvSpPr/>
            <p:nvPr userDrawn="1"/>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defRPr/>
              </a:pPr>
              <a:endParaRPr lang="zh-CN" altLang="en-US"/>
            </a:p>
          </p:txBody>
        </p:sp>
        <p:sp>
          <p:nvSpPr>
            <p:cNvPr id="7356" name="Freeform 188"/>
            <p:cNvSpPr/>
            <p:nvPr userDrawn="1"/>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defRPr/>
              </a:pPr>
              <a:endParaRPr lang="zh-CN" altLang="en-US"/>
            </a:p>
          </p:txBody>
        </p:sp>
        <p:sp>
          <p:nvSpPr>
            <p:cNvPr id="7357" name="Freeform 189"/>
            <p:cNvSpPr/>
            <p:nvPr userDrawn="1"/>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defRPr/>
              </a:pPr>
              <a:endParaRPr lang="zh-CN" altLang="en-US"/>
            </a:p>
          </p:txBody>
        </p:sp>
      </p:grpSp>
      <p:grpSp>
        <p:nvGrpSpPr>
          <p:cNvPr id="6" name="Group 190"/>
          <p:cNvGrpSpPr/>
          <p:nvPr/>
        </p:nvGrpSpPr>
        <p:grpSpPr bwMode="auto">
          <a:xfrm>
            <a:off x="381000" y="3962400"/>
            <a:ext cx="533400" cy="492125"/>
            <a:chOff x="96" y="2784"/>
            <a:chExt cx="1062" cy="981"/>
          </a:xfrm>
        </p:grpSpPr>
        <p:sp>
          <p:nvSpPr>
            <p:cNvPr id="7359" name="Freeform 191"/>
            <p:cNvSpPr/>
            <p:nvPr userDrawn="1"/>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defRPr/>
              </a:pPr>
              <a:endParaRPr lang="zh-CN" altLang="en-US"/>
            </a:p>
          </p:txBody>
        </p:sp>
        <p:sp>
          <p:nvSpPr>
            <p:cNvPr id="7360" name="Freeform 192"/>
            <p:cNvSpPr>
              <a:spLocks noEditPoints="1"/>
            </p:cNvSpPr>
            <p:nvPr userDrawn="1"/>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defRPr/>
              </a:pPr>
              <a:endParaRPr lang="zh-CN" altLang="en-US"/>
            </a:p>
          </p:txBody>
        </p:sp>
        <p:sp>
          <p:nvSpPr>
            <p:cNvPr id="7361" name="Freeform 193"/>
            <p:cNvSpPr/>
            <p:nvPr userDrawn="1"/>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defRPr/>
              </a:pPr>
              <a:endParaRPr lang="zh-CN" altLang="en-US"/>
            </a:p>
          </p:txBody>
        </p:sp>
        <p:sp>
          <p:nvSpPr>
            <p:cNvPr id="7362" name="Freeform 194"/>
            <p:cNvSpPr/>
            <p:nvPr userDrawn="1"/>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defRPr/>
              </a:pPr>
              <a:endParaRPr lang="zh-CN" altLang="en-US"/>
            </a:p>
          </p:txBody>
        </p:sp>
        <p:sp>
          <p:nvSpPr>
            <p:cNvPr id="7363" name="Freeform 195"/>
            <p:cNvSpPr/>
            <p:nvPr userDrawn="1"/>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defRPr/>
              </a:pPr>
              <a:endParaRPr lang="zh-CN" altLang="en-US"/>
            </a:p>
          </p:txBody>
        </p:sp>
        <p:sp>
          <p:nvSpPr>
            <p:cNvPr id="7364" name="Freeform 196"/>
            <p:cNvSpPr/>
            <p:nvPr userDrawn="1"/>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defRPr/>
              </a:pPr>
              <a:endParaRPr lang="zh-CN" altLang="en-US"/>
            </a:p>
          </p:txBody>
        </p:sp>
        <p:sp>
          <p:nvSpPr>
            <p:cNvPr id="7365" name="Freeform 197"/>
            <p:cNvSpPr/>
            <p:nvPr userDrawn="1"/>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defRPr/>
              </a:pPr>
              <a:endParaRPr lang="zh-CN" altLang="en-US"/>
            </a:p>
          </p:txBody>
        </p:sp>
        <p:sp>
          <p:nvSpPr>
            <p:cNvPr id="7366" name="Freeform 198"/>
            <p:cNvSpPr/>
            <p:nvPr userDrawn="1"/>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defRPr/>
              </a:pPr>
              <a:endParaRPr lang="zh-CN" altLang="en-US"/>
            </a:p>
          </p:txBody>
        </p:sp>
        <p:sp>
          <p:nvSpPr>
            <p:cNvPr id="7367" name="Freeform 199"/>
            <p:cNvSpPr/>
            <p:nvPr userDrawn="1"/>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defRPr/>
              </a:pPr>
              <a:endParaRPr lang="zh-CN" altLang="en-US"/>
            </a:p>
          </p:txBody>
        </p:sp>
        <p:sp>
          <p:nvSpPr>
            <p:cNvPr id="7368" name="Freeform 200"/>
            <p:cNvSpPr/>
            <p:nvPr userDrawn="1"/>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defRPr/>
              </a:pPr>
              <a:endParaRPr lang="zh-CN" altLang="en-US"/>
            </a:p>
          </p:txBody>
        </p:sp>
        <p:sp>
          <p:nvSpPr>
            <p:cNvPr id="7369" name="Freeform 201"/>
            <p:cNvSpPr/>
            <p:nvPr userDrawn="1"/>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defRPr/>
              </a:pPr>
              <a:endParaRPr lang="zh-CN" altLang="en-US"/>
            </a:p>
          </p:txBody>
        </p:sp>
        <p:sp>
          <p:nvSpPr>
            <p:cNvPr id="7370" name="Freeform 202"/>
            <p:cNvSpPr/>
            <p:nvPr userDrawn="1"/>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defRPr/>
              </a:pPr>
              <a:endParaRPr lang="zh-CN" altLang="en-US"/>
            </a:p>
          </p:txBody>
        </p:sp>
        <p:sp>
          <p:nvSpPr>
            <p:cNvPr id="7371" name="Freeform 203"/>
            <p:cNvSpPr/>
            <p:nvPr userDrawn="1"/>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defRPr/>
              </a:pPr>
              <a:endParaRPr lang="zh-CN" altLang="en-US"/>
            </a:p>
          </p:txBody>
        </p:sp>
      </p:grpSp>
      <p:grpSp>
        <p:nvGrpSpPr>
          <p:cNvPr id="7" name="Group 204"/>
          <p:cNvGrpSpPr/>
          <p:nvPr/>
        </p:nvGrpSpPr>
        <p:grpSpPr bwMode="auto">
          <a:xfrm>
            <a:off x="381000" y="5070475"/>
            <a:ext cx="533400" cy="492125"/>
            <a:chOff x="96" y="2784"/>
            <a:chExt cx="1062" cy="981"/>
          </a:xfrm>
        </p:grpSpPr>
        <p:sp>
          <p:nvSpPr>
            <p:cNvPr id="7373" name="Freeform 205"/>
            <p:cNvSpPr/>
            <p:nvPr userDrawn="1"/>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defRPr/>
              </a:pPr>
              <a:endParaRPr lang="zh-CN" altLang="en-US"/>
            </a:p>
          </p:txBody>
        </p:sp>
        <p:sp>
          <p:nvSpPr>
            <p:cNvPr id="7374" name="Freeform 206"/>
            <p:cNvSpPr>
              <a:spLocks noEditPoints="1"/>
            </p:cNvSpPr>
            <p:nvPr userDrawn="1"/>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defRPr/>
              </a:pPr>
              <a:endParaRPr lang="zh-CN" altLang="en-US"/>
            </a:p>
          </p:txBody>
        </p:sp>
        <p:sp>
          <p:nvSpPr>
            <p:cNvPr id="7375" name="Freeform 207"/>
            <p:cNvSpPr/>
            <p:nvPr userDrawn="1"/>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defRPr/>
              </a:pPr>
              <a:endParaRPr lang="zh-CN" altLang="en-US"/>
            </a:p>
          </p:txBody>
        </p:sp>
        <p:sp>
          <p:nvSpPr>
            <p:cNvPr id="7376" name="Freeform 208"/>
            <p:cNvSpPr/>
            <p:nvPr userDrawn="1"/>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defRPr/>
              </a:pPr>
              <a:endParaRPr lang="zh-CN" altLang="en-US"/>
            </a:p>
          </p:txBody>
        </p:sp>
        <p:sp>
          <p:nvSpPr>
            <p:cNvPr id="7377" name="Freeform 209"/>
            <p:cNvSpPr/>
            <p:nvPr userDrawn="1"/>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defRPr/>
              </a:pPr>
              <a:endParaRPr lang="zh-CN" altLang="en-US"/>
            </a:p>
          </p:txBody>
        </p:sp>
        <p:sp>
          <p:nvSpPr>
            <p:cNvPr id="7378" name="Freeform 210"/>
            <p:cNvSpPr/>
            <p:nvPr userDrawn="1"/>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defRPr/>
              </a:pPr>
              <a:endParaRPr lang="zh-CN" altLang="en-US"/>
            </a:p>
          </p:txBody>
        </p:sp>
        <p:sp>
          <p:nvSpPr>
            <p:cNvPr id="7379" name="Freeform 211"/>
            <p:cNvSpPr/>
            <p:nvPr userDrawn="1"/>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defRPr/>
              </a:pPr>
              <a:endParaRPr lang="zh-CN" altLang="en-US"/>
            </a:p>
          </p:txBody>
        </p:sp>
        <p:sp>
          <p:nvSpPr>
            <p:cNvPr id="7380" name="Freeform 212"/>
            <p:cNvSpPr/>
            <p:nvPr userDrawn="1"/>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defRPr/>
              </a:pPr>
              <a:endParaRPr lang="zh-CN" altLang="en-US"/>
            </a:p>
          </p:txBody>
        </p:sp>
        <p:sp>
          <p:nvSpPr>
            <p:cNvPr id="7381" name="Freeform 213"/>
            <p:cNvSpPr/>
            <p:nvPr userDrawn="1"/>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defRPr/>
              </a:pPr>
              <a:endParaRPr lang="zh-CN" altLang="en-US"/>
            </a:p>
          </p:txBody>
        </p:sp>
        <p:sp>
          <p:nvSpPr>
            <p:cNvPr id="7382" name="Freeform 214"/>
            <p:cNvSpPr/>
            <p:nvPr userDrawn="1"/>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defRPr/>
              </a:pPr>
              <a:endParaRPr lang="zh-CN" altLang="en-US"/>
            </a:p>
          </p:txBody>
        </p:sp>
        <p:sp>
          <p:nvSpPr>
            <p:cNvPr id="7383" name="Freeform 215"/>
            <p:cNvSpPr/>
            <p:nvPr userDrawn="1"/>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defRPr/>
              </a:pPr>
              <a:endParaRPr lang="zh-CN" altLang="en-US"/>
            </a:p>
          </p:txBody>
        </p:sp>
        <p:sp>
          <p:nvSpPr>
            <p:cNvPr id="7384" name="Freeform 216"/>
            <p:cNvSpPr/>
            <p:nvPr userDrawn="1"/>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defRPr/>
              </a:pPr>
              <a:endParaRPr lang="zh-CN" altLang="en-US"/>
            </a:p>
          </p:txBody>
        </p:sp>
        <p:sp>
          <p:nvSpPr>
            <p:cNvPr id="7385" name="Freeform 217"/>
            <p:cNvSpPr/>
            <p:nvPr userDrawn="1"/>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defRPr/>
              </a:pPr>
              <a:endParaRPr lang="zh-CN" altLang="en-US"/>
            </a:p>
          </p:txBody>
        </p:sp>
      </p:grpSp>
      <p:grpSp>
        <p:nvGrpSpPr>
          <p:cNvPr id="8" name="Group 218"/>
          <p:cNvGrpSpPr/>
          <p:nvPr/>
        </p:nvGrpSpPr>
        <p:grpSpPr bwMode="auto">
          <a:xfrm>
            <a:off x="381000" y="6121400"/>
            <a:ext cx="533400" cy="492125"/>
            <a:chOff x="96" y="2784"/>
            <a:chExt cx="1062" cy="981"/>
          </a:xfrm>
        </p:grpSpPr>
        <p:sp>
          <p:nvSpPr>
            <p:cNvPr id="7387" name="Freeform 219"/>
            <p:cNvSpPr/>
            <p:nvPr userDrawn="1"/>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defRPr/>
              </a:pPr>
              <a:endParaRPr lang="zh-CN" altLang="en-US"/>
            </a:p>
          </p:txBody>
        </p:sp>
        <p:sp>
          <p:nvSpPr>
            <p:cNvPr id="7388" name="Freeform 220"/>
            <p:cNvSpPr>
              <a:spLocks noEditPoints="1"/>
            </p:cNvSpPr>
            <p:nvPr userDrawn="1"/>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defRPr/>
              </a:pPr>
              <a:endParaRPr lang="zh-CN" altLang="en-US"/>
            </a:p>
          </p:txBody>
        </p:sp>
        <p:sp>
          <p:nvSpPr>
            <p:cNvPr id="7389" name="Freeform 221"/>
            <p:cNvSpPr/>
            <p:nvPr userDrawn="1"/>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defRPr/>
              </a:pPr>
              <a:endParaRPr lang="zh-CN" altLang="en-US"/>
            </a:p>
          </p:txBody>
        </p:sp>
        <p:sp>
          <p:nvSpPr>
            <p:cNvPr id="7390" name="Freeform 222"/>
            <p:cNvSpPr/>
            <p:nvPr userDrawn="1"/>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defRPr/>
              </a:pPr>
              <a:endParaRPr lang="zh-CN" altLang="en-US"/>
            </a:p>
          </p:txBody>
        </p:sp>
        <p:sp>
          <p:nvSpPr>
            <p:cNvPr id="7391" name="Freeform 223"/>
            <p:cNvSpPr/>
            <p:nvPr userDrawn="1"/>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defRPr/>
              </a:pPr>
              <a:endParaRPr lang="zh-CN" altLang="en-US"/>
            </a:p>
          </p:txBody>
        </p:sp>
        <p:sp>
          <p:nvSpPr>
            <p:cNvPr id="7392" name="Freeform 224"/>
            <p:cNvSpPr/>
            <p:nvPr userDrawn="1"/>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defRPr/>
              </a:pPr>
              <a:endParaRPr lang="zh-CN" altLang="en-US"/>
            </a:p>
          </p:txBody>
        </p:sp>
        <p:sp>
          <p:nvSpPr>
            <p:cNvPr id="7393" name="Freeform 225"/>
            <p:cNvSpPr/>
            <p:nvPr userDrawn="1"/>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defRPr/>
              </a:pPr>
              <a:endParaRPr lang="zh-CN" altLang="en-US"/>
            </a:p>
          </p:txBody>
        </p:sp>
        <p:sp>
          <p:nvSpPr>
            <p:cNvPr id="7394" name="Freeform 226"/>
            <p:cNvSpPr/>
            <p:nvPr userDrawn="1"/>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defRPr/>
              </a:pPr>
              <a:endParaRPr lang="zh-CN" altLang="en-US"/>
            </a:p>
          </p:txBody>
        </p:sp>
        <p:sp>
          <p:nvSpPr>
            <p:cNvPr id="7395" name="Freeform 227"/>
            <p:cNvSpPr/>
            <p:nvPr userDrawn="1"/>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defRPr/>
              </a:pPr>
              <a:endParaRPr lang="zh-CN" altLang="en-US"/>
            </a:p>
          </p:txBody>
        </p:sp>
        <p:sp>
          <p:nvSpPr>
            <p:cNvPr id="7396" name="Freeform 228"/>
            <p:cNvSpPr/>
            <p:nvPr userDrawn="1"/>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defRPr/>
              </a:pPr>
              <a:endParaRPr lang="zh-CN" altLang="en-US"/>
            </a:p>
          </p:txBody>
        </p:sp>
        <p:sp>
          <p:nvSpPr>
            <p:cNvPr id="7397" name="Freeform 229"/>
            <p:cNvSpPr/>
            <p:nvPr userDrawn="1"/>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defRPr/>
              </a:pPr>
              <a:endParaRPr lang="zh-CN" altLang="en-US"/>
            </a:p>
          </p:txBody>
        </p:sp>
        <p:sp>
          <p:nvSpPr>
            <p:cNvPr id="7398" name="Freeform 230"/>
            <p:cNvSpPr/>
            <p:nvPr userDrawn="1"/>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defRPr/>
              </a:pPr>
              <a:endParaRPr lang="zh-CN" altLang="en-US"/>
            </a:p>
          </p:txBody>
        </p:sp>
        <p:sp>
          <p:nvSpPr>
            <p:cNvPr id="7399" name="Freeform 231"/>
            <p:cNvSpPr/>
            <p:nvPr userDrawn="1"/>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defRPr/>
              </a:pPr>
              <a:endParaRPr lang="zh-CN" altLang="en-US"/>
            </a:p>
          </p:txBody>
        </p:sp>
      </p:grpSp>
      <p:grpSp>
        <p:nvGrpSpPr>
          <p:cNvPr id="9" name="Group 232"/>
          <p:cNvGrpSpPr/>
          <p:nvPr/>
        </p:nvGrpSpPr>
        <p:grpSpPr bwMode="auto">
          <a:xfrm>
            <a:off x="6934200" y="-7938"/>
            <a:ext cx="2317750" cy="2063751"/>
            <a:chOff x="4080" y="-5"/>
            <a:chExt cx="1748" cy="1556"/>
          </a:xfrm>
        </p:grpSpPr>
        <p:sp>
          <p:nvSpPr>
            <p:cNvPr id="7401" name="Freeform 233"/>
            <p:cNvSpPr/>
            <p:nvPr userDrawn="1"/>
          </p:nvSpPr>
          <p:spPr bwMode="auto">
            <a:xfrm>
              <a:off x="4161" y="-5"/>
              <a:ext cx="1585" cy="1443"/>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a:defRPr/>
              </a:pPr>
              <a:endParaRPr lang="zh-CN" altLang="en-US"/>
            </a:p>
          </p:txBody>
        </p:sp>
        <p:grpSp>
          <p:nvGrpSpPr>
            <p:cNvPr id="10" name="Group 234"/>
            <p:cNvGrpSpPr/>
            <p:nvPr userDrawn="1"/>
          </p:nvGrpSpPr>
          <p:grpSpPr bwMode="auto">
            <a:xfrm>
              <a:off x="4080" y="0"/>
              <a:ext cx="1748" cy="1551"/>
              <a:chOff x="2918" y="18"/>
              <a:chExt cx="2958" cy="2699"/>
            </a:xfrm>
          </p:grpSpPr>
          <p:sp>
            <p:nvSpPr>
              <p:cNvPr id="7403" name="Freeform 235"/>
              <p:cNvSpPr/>
              <p:nvPr/>
            </p:nvSpPr>
            <p:spPr bwMode="auto">
              <a:xfrm>
                <a:off x="3060" y="18"/>
                <a:ext cx="490" cy="187"/>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a:defRPr/>
                </a:pPr>
                <a:endParaRPr lang="zh-CN" altLang="en-US"/>
              </a:p>
            </p:txBody>
          </p:sp>
          <p:sp>
            <p:nvSpPr>
              <p:cNvPr id="7404" name="Freeform 236"/>
              <p:cNvSpPr>
                <a:spLocks noEditPoints="1"/>
              </p:cNvSpPr>
              <p:nvPr/>
            </p:nvSpPr>
            <p:spPr bwMode="auto">
              <a:xfrm>
                <a:off x="2918" y="18"/>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a:defRPr/>
                </a:pPr>
                <a:endParaRPr lang="zh-CN" altLang="en-US"/>
              </a:p>
            </p:txBody>
          </p:sp>
          <p:sp>
            <p:nvSpPr>
              <p:cNvPr id="7405" name="Freeform 237"/>
              <p:cNvSpPr/>
              <p:nvPr/>
            </p:nvSpPr>
            <p:spPr bwMode="auto">
              <a:xfrm>
                <a:off x="3621" y="1286"/>
                <a:ext cx="237"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a:defRPr/>
                </a:pPr>
                <a:endParaRPr lang="zh-CN" altLang="en-US"/>
              </a:p>
            </p:txBody>
          </p:sp>
          <p:sp>
            <p:nvSpPr>
              <p:cNvPr id="7406" name="Freeform 238"/>
              <p:cNvSpPr/>
              <p:nvPr/>
            </p:nvSpPr>
            <p:spPr bwMode="auto">
              <a:xfrm>
                <a:off x="3402" y="1403"/>
                <a:ext cx="209" cy="379"/>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a:defRPr/>
                </a:pPr>
                <a:endParaRPr lang="zh-CN" altLang="en-US"/>
              </a:p>
            </p:txBody>
          </p:sp>
          <p:sp>
            <p:nvSpPr>
              <p:cNvPr id="7407" name="Freeform 239"/>
              <p:cNvSpPr/>
              <p:nvPr/>
            </p:nvSpPr>
            <p:spPr bwMode="auto">
              <a:xfrm>
                <a:off x="3273" y="645"/>
                <a:ext cx="683" cy="319"/>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a:defRPr/>
                </a:pPr>
                <a:endParaRPr lang="zh-CN" altLang="en-US"/>
              </a:p>
            </p:txBody>
          </p:sp>
          <p:sp>
            <p:nvSpPr>
              <p:cNvPr id="7408" name="Freeform 240"/>
              <p:cNvSpPr/>
              <p:nvPr/>
            </p:nvSpPr>
            <p:spPr bwMode="auto">
              <a:xfrm>
                <a:off x="4046" y="1544"/>
                <a:ext cx="490" cy="517"/>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a:defRPr/>
                </a:pPr>
                <a:endParaRPr lang="zh-CN" altLang="en-US"/>
              </a:p>
            </p:txBody>
          </p:sp>
          <p:sp>
            <p:nvSpPr>
              <p:cNvPr id="7409" name="Freeform 241"/>
              <p:cNvSpPr/>
              <p:nvPr/>
            </p:nvSpPr>
            <p:spPr bwMode="auto">
              <a:xfrm>
                <a:off x="5173" y="1024"/>
                <a:ext cx="500"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a:defRPr/>
                </a:pPr>
                <a:endParaRPr lang="zh-CN" altLang="en-US"/>
              </a:p>
            </p:txBody>
          </p:sp>
          <p:sp>
            <p:nvSpPr>
              <p:cNvPr id="7410" name="Freeform 242"/>
              <p:cNvSpPr/>
              <p:nvPr/>
            </p:nvSpPr>
            <p:spPr bwMode="auto">
              <a:xfrm>
                <a:off x="5339" y="1003"/>
                <a:ext cx="385" cy="237"/>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a:defRPr/>
                </a:pPr>
                <a:endParaRPr lang="zh-CN" altLang="en-US"/>
              </a:p>
            </p:txBody>
          </p:sp>
          <p:sp>
            <p:nvSpPr>
              <p:cNvPr id="7411" name="Freeform 243"/>
              <p:cNvSpPr/>
              <p:nvPr/>
            </p:nvSpPr>
            <p:spPr bwMode="auto">
              <a:xfrm>
                <a:off x="5325" y="1201"/>
                <a:ext cx="415" cy="187"/>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a:defRPr/>
                </a:pPr>
                <a:endParaRPr lang="zh-CN" altLang="en-US"/>
              </a:p>
            </p:txBody>
          </p:sp>
          <p:sp>
            <p:nvSpPr>
              <p:cNvPr id="7412" name="Freeform 244"/>
              <p:cNvSpPr/>
              <p:nvPr/>
            </p:nvSpPr>
            <p:spPr bwMode="auto">
              <a:xfrm>
                <a:off x="5001" y="1378"/>
                <a:ext cx="699"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a:defRPr/>
                </a:pPr>
                <a:endParaRPr lang="zh-CN" altLang="en-US"/>
              </a:p>
            </p:txBody>
          </p:sp>
          <p:sp>
            <p:nvSpPr>
              <p:cNvPr id="7413" name="Freeform 245"/>
              <p:cNvSpPr/>
              <p:nvPr/>
            </p:nvSpPr>
            <p:spPr bwMode="auto">
              <a:xfrm>
                <a:off x="5078" y="1540"/>
                <a:ext cx="565"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a:defRPr/>
                </a:pPr>
                <a:endParaRPr lang="zh-CN" altLang="en-US"/>
              </a:p>
            </p:txBody>
          </p:sp>
          <p:sp>
            <p:nvSpPr>
              <p:cNvPr id="7414" name="Freeform 246"/>
              <p:cNvSpPr/>
              <p:nvPr/>
            </p:nvSpPr>
            <p:spPr bwMode="auto">
              <a:xfrm>
                <a:off x="5041" y="1657"/>
                <a:ext cx="581" cy="479"/>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a:defRPr/>
                </a:pPr>
                <a:endParaRPr lang="zh-CN" altLang="en-US"/>
              </a:p>
            </p:txBody>
          </p:sp>
          <p:sp>
            <p:nvSpPr>
              <p:cNvPr id="7415" name="Freeform 247"/>
              <p:cNvSpPr/>
              <p:nvPr/>
            </p:nvSpPr>
            <p:spPr bwMode="auto">
              <a:xfrm>
                <a:off x="5420" y="1463"/>
                <a:ext cx="330"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a:defRPr/>
                </a:pPr>
                <a:endParaRPr lang="zh-CN" altLang="en-US"/>
              </a:p>
            </p:txBody>
          </p:sp>
        </p:grpSp>
      </p:grpSp>
      <p:sp>
        <p:nvSpPr>
          <p:cNvPr id="1034" name="Rectangle 248"/>
          <p:cNvSpPr>
            <a:spLocks noGrp="1" noRot="1" noChangeArrowheads="1"/>
          </p:cNvSpPr>
          <p:nvPr>
            <p:ph type="title"/>
          </p:nvPr>
        </p:nvSpPr>
        <p:spPr bwMode="auto">
          <a:xfrm>
            <a:off x="298450" y="228600"/>
            <a:ext cx="854075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35" name="Rectangle 249"/>
          <p:cNvSpPr>
            <a:spLocks noGrp="1" noRot="1" noChangeArrowheads="1"/>
          </p:cNvSpPr>
          <p:nvPr>
            <p:ph type="body" idx="1"/>
          </p:nvPr>
        </p:nvSpPr>
        <p:spPr bwMode="auto">
          <a:xfrm>
            <a:off x="609600" y="1600200"/>
            <a:ext cx="8153400" cy="4498975"/>
          </a:xfrm>
          <a:prstGeom prst="rect">
            <a:avLst/>
          </a:prstGeom>
          <a:noFill/>
          <a:ln w="9525">
            <a:noFill/>
            <a:miter lim="800000"/>
          </a:ln>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7418" name="Rectangle 250"/>
          <p:cNvSpPr>
            <a:spLocks noGrp="1" noChangeArrowheads="1"/>
          </p:cNvSpPr>
          <p:nvPr>
            <p:ph type="dt" sz="half" idx="2"/>
          </p:nvPr>
        </p:nvSpPr>
        <p:spPr bwMode="auto">
          <a:xfrm>
            <a:off x="298450"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a:defRPr/>
            </a:pPr>
            <a:endParaRPr lang="en-US" altLang="zh-CN"/>
          </a:p>
        </p:txBody>
      </p:sp>
      <p:sp>
        <p:nvSpPr>
          <p:cNvPr id="7419" name="Rectangle 251"/>
          <p:cNvSpPr>
            <a:spLocks noGrp="1" noChangeArrowheads="1"/>
          </p:cNvSpPr>
          <p:nvPr>
            <p:ph type="ftr" sz="quarter" idx="3"/>
          </p:nvPr>
        </p:nvSpPr>
        <p:spPr bwMode="auto">
          <a:xfrm>
            <a:off x="3121025"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a:defRPr/>
            </a:pPr>
            <a:endParaRPr lang="en-US" altLang="zh-CN" dirty="0"/>
          </a:p>
        </p:txBody>
      </p:sp>
      <p:sp>
        <p:nvSpPr>
          <p:cNvPr id="7420" name="Rectangle 252"/>
          <p:cNvSpPr>
            <a:spLocks noGrp="1" noChangeArrowheads="1"/>
          </p:cNvSpPr>
          <p:nvPr>
            <p:ph type="sldNum" sz="quarter" idx="4"/>
          </p:nvPr>
        </p:nvSpPr>
        <p:spPr bwMode="auto">
          <a:xfrm>
            <a:off x="6550025"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a:defRPr/>
            </a:pPr>
            <a:fld id="{A9EB56F6-EEBD-4C72-9E58-D493A3152E26}" type="slidenum">
              <a:rPr lang="en-US" altLang="zh-CN"/>
              <a:pPr>
                <a:defRPr/>
              </a:pPr>
              <a:t>‹#›</a:t>
            </a:fld>
            <a:endParaRPr lang="en-US" altLang="zh-CN"/>
          </a:p>
        </p:txBody>
      </p:sp>
      <p:pic>
        <p:nvPicPr>
          <p:cNvPr id="1039" name="图片 253" descr="未标题-1 副本.jpg"/>
          <p:cNvPicPr>
            <a:picLocks noChangeAspect="1"/>
          </p:cNvPicPr>
          <p:nvPr userDrawn="1"/>
        </p:nvPicPr>
        <p:blipFill>
          <a:blip r:embed="rId14" cstate="print"/>
          <a:srcRect/>
          <a:stretch>
            <a:fillRect/>
          </a:stretch>
        </p:blipFill>
        <p:spPr bwMode="auto">
          <a:xfrm>
            <a:off x="7143750" y="6142038"/>
            <a:ext cx="1428750" cy="254000"/>
          </a:xfrm>
          <a:prstGeom prst="rect">
            <a:avLst/>
          </a:prstGeom>
          <a:noFill/>
          <a:ln w="9525">
            <a:noFill/>
            <a:miter lim="800000"/>
            <a:headEnd/>
            <a:tailEnd/>
          </a:ln>
        </p:spPr>
      </p:pic>
      <p:sp>
        <p:nvSpPr>
          <p:cNvPr id="256" name="圆角矩形 255"/>
          <p:cNvSpPr/>
          <p:nvPr userDrawn="1"/>
        </p:nvSpPr>
        <p:spPr>
          <a:xfrm>
            <a:off x="179388" y="6381750"/>
            <a:ext cx="8785225" cy="285750"/>
          </a:xfrm>
          <a:prstGeom prst="roundRect">
            <a:avLst/>
          </a:prstGeom>
          <a:solidFill>
            <a:srgbClr val="FFC000"/>
          </a:solidFill>
        </p:spPr>
        <p:style>
          <a:lnRef idx="2">
            <a:schemeClr val="accent3"/>
          </a:lnRef>
          <a:fillRef idx="1">
            <a:schemeClr val="lt1"/>
          </a:fillRef>
          <a:effectRef idx="0">
            <a:schemeClr val="accent3"/>
          </a:effectRef>
          <a:fontRef idx="minor">
            <a:schemeClr val="dk1"/>
          </a:fontRef>
        </p:style>
        <p:txBody>
          <a:bodyPr anchor="ctr"/>
          <a:lstStyle/>
          <a:p>
            <a:pPr algn="ctr">
              <a:defRPr/>
            </a:pPr>
            <a:r>
              <a:rPr lang="en-US" altLang="zh-CN" sz="1100" dirty="0" smtClean="0">
                <a:latin typeface="楷体" panose="02010609060101010101" pitchFamily="49" charset="-122"/>
                <a:ea typeface="楷体" panose="02010609060101010101" pitchFamily="49" charset="-122"/>
              </a:rPr>
              <a:t>《</a:t>
            </a:r>
            <a:r>
              <a:rPr lang="zh-CN" altLang="en-US" sz="1100" dirty="0" smtClean="0">
                <a:latin typeface="楷体" panose="02010609060101010101" pitchFamily="49" charset="-122"/>
                <a:ea typeface="楷体" panose="02010609060101010101" pitchFamily="49" charset="-122"/>
              </a:rPr>
              <a:t>高职高考</a:t>
            </a:r>
            <a:r>
              <a:rPr lang="en-US" altLang="zh-CN" sz="1100" dirty="0" smtClean="0">
                <a:latin typeface="楷体" panose="02010609060101010101" pitchFamily="49" charset="-122"/>
                <a:ea typeface="楷体" panose="02010609060101010101" pitchFamily="49" charset="-122"/>
              </a:rPr>
              <a:t>.</a:t>
            </a:r>
            <a:r>
              <a:rPr lang="zh-CN" altLang="en-US" sz="1100" dirty="0">
                <a:latin typeface="楷体" panose="02010609060101010101" pitchFamily="49" charset="-122"/>
                <a:ea typeface="楷体" panose="02010609060101010101" pitchFamily="49" charset="-122"/>
              </a:rPr>
              <a:t>语文</a:t>
            </a:r>
            <a:r>
              <a:rPr lang="en-US" altLang="zh-CN" sz="1100" dirty="0" smtClean="0">
                <a:latin typeface="楷体" panose="02010609060101010101" pitchFamily="49" charset="-122"/>
                <a:ea typeface="楷体" panose="02010609060101010101" pitchFamily="49" charset="-122"/>
              </a:rPr>
              <a:t>》</a:t>
            </a:r>
            <a:r>
              <a:rPr lang="zh-CN" altLang="en-US" sz="1100" dirty="0" smtClean="0">
                <a:latin typeface="楷体" panose="02010609060101010101" pitchFamily="49" charset="-122"/>
                <a:ea typeface="楷体" panose="02010609060101010101" pitchFamily="49" charset="-122"/>
              </a:rPr>
              <a:t>含复习教材、同步练习、语文复习点要</a:t>
            </a:r>
            <a:r>
              <a:rPr lang="en-US" altLang="zh-CN" sz="1100" dirty="0" smtClean="0">
                <a:latin typeface="楷体" panose="02010609060101010101" pitchFamily="49" charset="-122"/>
                <a:ea typeface="楷体" panose="02010609060101010101" pitchFamily="49" charset="-122"/>
              </a:rPr>
              <a:t>,</a:t>
            </a:r>
            <a:r>
              <a:rPr lang="zh-CN" altLang="en-US" sz="1100" dirty="0">
                <a:latin typeface="楷体" panose="02010609060101010101" pitchFamily="49" charset="-122"/>
                <a:ea typeface="楷体" panose="02010609060101010101" pitchFamily="49" charset="-122"/>
              </a:rPr>
              <a:t>另</a:t>
            </a:r>
            <a:r>
              <a:rPr lang="zh-CN" altLang="en-US" sz="1100" dirty="0" smtClean="0">
                <a:latin typeface="楷体" panose="02010609060101010101" pitchFamily="49" charset="-122"/>
                <a:ea typeface="楷体" panose="02010609060101010101" pitchFamily="49" charset="-122"/>
              </a:rPr>
              <a:t>有冲刺模拟卷     </a:t>
            </a:r>
            <a:r>
              <a:rPr lang="en-US" altLang="zh-CN" sz="1100" dirty="0" err="1" smtClean="0">
                <a:latin typeface="楷体" panose="02010609060101010101" pitchFamily="49" charset="-122"/>
                <a:ea typeface="楷体" panose="02010609060101010101" pitchFamily="49" charset="-122"/>
                <a:hlinkClick r:id="rId15"/>
              </a:rPr>
              <a:t>www.gzshuyou.com</a:t>
            </a:r>
            <a:r>
              <a:rPr lang="en-US" altLang="zh-CN" sz="1100" dirty="0" smtClean="0">
                <a:latin typeface="楷体" panose="02010609060101010101" pitchFamily="49" charset="-122"/>
                <a:ea typeface="楷体" panose="02010609060101010101" pitchFamily="49" charset="-122"/>
                <a:hlinkClick r:id="rId15"/>
              </a:rPr>
              <a:t>/</a:t>
            </a:r>
            <a:endParaRPr lang="zh-CN" altLang="en-US" sz="1100" dirty="0">
              <a:latin typeface="楷体" panose="02010609060101010101" pitchFamily="49" charset="-122"/>
              <a:ea typeface="楷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rgbClr val="FF0000"/>
          </a:solidFill>
          <a:latin typeface="+mj-lt"/>
          <a:ea typeface="+mj-ea"/>
          <a:cs typeface="+mj-cs"/>
        </a:defRPr>
      </a:lvl1pPr>
      <a:lvl2pPr algn="ctr" rtl="0" eaLnBrk="0" fontAlgn="base" hangingPunct="0">
        <a:spcBef>
          <a:spcPct val="0"/>
        </a:spcBef>
        <a:spcAft>
          <a:spcPct val="0"/>
        </a:spcAft>
        <a:defRPr sz="4400">
          <a:solidFill>
            <a:srgbClr val="FF0000"/>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rgbClr val="FF0000"/>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rgbClr val="FF0000"/>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rgbClr val="FF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anose="05000000000000000000" pitchFamily="2" charset="2"/>
        <a:buChar char="Ø"/>
        <a:defRPr sz="2800">
          <a:solidFill>
            <a:srgbClr val="0070C0"/>
          </a:solidFill>
          <a:latin typeface="华文隶书" panose="02010800040101010101" pitchFamily="2" charset="-122"/>
          <a:ea typeface="华文隶书" panose="02010800040101010101" pitchFamily="2" charset="-122"/>
          <a:cs typeface="华文隶书" panose="02010800040101010101" pitchFamily="2" charset="-122"/>
        </a:defRPr>
      </a:lvl2pPr>
      <a:lvl3pPr marL="1143000" indent="-228600" algn="l" rtl="0" eaLnBrk="0" fontAlgn="base" hangingPunct="0">
        <a:spcBef>
          <a:spcPct val="20000"/>
        </a:spcBef>
        <a:spcAft>
          <a:spcPct val="0"/>
        </a:spcAft>
        <a:buClr>
          <a:schemeClr val="hlink"/>
        </a:buClr>
        <a:buSzPct val="95000"/>
        <a:buFont typeface="Wingdings 2" panose="05020102010507070707"/>
        <a:buChar char="¡"/>
        <a:defRPr sz="2400">
          <a:solidFill>
            <a:schemeClr val="tx1"/>
          </a:solidFill>
          <a:latin typeface="+mn-lt"/>
          <a:ea typeface="+mn-ea"/>
          <a:cs typeface="华文隶书" panose="02010800040101010101" pitchFamily="2" charset="-122"/>
        </a:defRPr>
      </a:lvl3pPr>
      <a:lvl4pPr marL="1600200" indent="-228600" algn="l" rtl="0" eaLnBrk="0" fontAlgn="base" hangingPunct="0">
        <a:spcBef>
          <a:spcPct val="20000"/>
        </a:spcBef>
        <a:spcAft>
          <a:spcPct val="0"/>
        </a:spcAft>
        <a:buClr>
          <a:schemeClr val="tx2"/>
        </a:buClr>
        <a:buSzPct val="90000"/>
        <a:buFont typeface="Wingdings" panose="05000000000000000000" pitchFamily="2" charset="2"/>
        <a:buChar char="Ø"/>
        <a:defRPr sz="2000">
          <a:solidFill>
            <a:schemeClr val="tx1"/>
          </a:solidFill>
          <a:latin typeface="+mn-lt"/>
          <a:ea typeface="+mn-ea"/>
          <a:cs typeface="华文隶书" panose="02010800040101010101" pitchFamily="2" charset="-122"/>
        </a:defRPr>
      </a:lvl4pPr>
      <a:lvl5pPr marL="2057400" indent="-228600" algn="l" rtl="0" eaLnBrk="0" fontAlgn="base" hangingPunct="0">
        <a:spcBef>
          <a:spcPct val="20000"/>
        </a:spcBef>
        <a:spcAft>
          <a:spcPct val="0"/>
        </a:spcAft>
        <a:buClr>
          <a:schemeClr val="hlink"/>
        </a:buClr>
        <a:buFont typeface="Wingdings 2" panose="05020102010507070707"/>
        <a:buChar char="¡"/>
        <a:defRPr sz="2000">
          <a:solidFill>
            <a:schemeClr val="tx1"/>
          </a:solidFill>
          <a:latin typeface="+mn-lt"/>
          <a:ea typeface="+mn-ea"/>
          <a:cs typeface="华文隶书" panose="02010800040101010101" pitchFamily="2" charset="-122"/>
        </a:defRPr>
      </a:lvl5pPr>
      <a:lvl6pPr marL="25146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6512" y="836712"/>
            <a:ext cx="9180512" cy="792088"/>
          </a:xfrm>
        </p:spPr>
        <p:txBody>
          <a:bodyPr/>
          <a:lstStyle/>
          <a:p>
            <a:pPr algn="ctr">
              <a:buNone/>
            </a:pPr>
            <a:r>
              <a:rPr lang="zh-CN" altLang="zh-CN" smtClean="0">
                <a:solidFill>
                  <a:srgbClr val="FF0000"/>
                </a:solidFill>
              </a:rPr>
              <a:t>【</a:t>
            </a:r>
            <a:r>
              <a:rPr lang="zh-CN" altLang="zh-CN" b="1" smtClean="0">
                <a:solidFill>
                  <a:srgbClr val="FF0000"/>
                </a:solidFill>
              </a:rPr>
              <a:t>考情分析</a:t>
            </a:r>
            <a:r>
              <a:rPr lang="zh-CN" altLang="zh-CN" smtClean="0">
                <a:solidFill>
                  <a:srgbClr val="FF0000"/>
                </a:solidFill>
              </a:rPr>
              <a:t>】</a:t>
            </a:r>
            <a:endParaRPr lang="zh-CN" altLang="zh-CN" dirty="0" smtClean="0"/>
          </a:p>
        </p:txBody>
      </p:sp>
      <p:sp>
        <p:nvSpPr>
          <p:cNvPr id="4" name="标题 1"/>
          <p:cNvSpPr txBox="1"/>
          <p:nvPr/>
        </p:nvSpPr>
        <p:spPr>
          <a:xfrm>
            <a:off x="450850" y="75183"/>
            <a:ext cx="7772400" cy="689521"/>
          </a:xfrm>
          <a:prstGeom prst="rect">
            <a:avLst/>
          </a:prstGeom>
        </p:spPr>
        <p:txBody>
          <a:bodyPr/>
          <a:lstStyle/>
          <a:p>
            <a:pPr lvl="0" algn="ctr" eaLnBrk="0" fontAlgn="base" hangingPunct="0">
              <a:spcBef>
                <a:spcPct val="0"/>
              </a:spcBef>
              <a:spcAft>
                <a:spcPct val="0"/>
              </a:spcAft>
              <a:defRPr/>
            </a:pPr>
            <a:r>
              <a:rPr lang="zh-CN" altLang="en-US" sz="3600" b="1" spc="50" dirty="0">
                <a:ln w="12700">
                  <a:noFill/>
                  <a:prstDash val="solid"/>
                </a:ln>
                <a:latin typeface="+mj-lt"/>
                <a:ea typeface="+mj-ea"/>
                <a:cs typeface="+mj-cs"/>
              </a:rPr>
              <a:t>第三章　作　文</a:t>
            </a:r>
          </a:p>
        </p:txBody>
      </p:sp>
      <p:graphicFrame>
        <p:nvGraphicFramePr>
          <p:cNvPr id="7" name="表格 6"/>
          <p:cNvGraphicFramePr/>
          <p:nvPr/>
        </p:nvGraphicFramePr>
        <p:xfrm>
          <a:off x="323528" y="1714093"/>
          <a:ext cx="8568953" cy="4039235"/>
        </p:xfrm>
        <a:graphic>
          <a:graphicData uri="http://schemas.openxmlformats.org/drawingml/2006/table">
            <a:tbl>
              <a:tblPr firstRow="1" bandRow="1">
                <a:tableStyleId>{5940675A-B579-460E-94D1-54222C63F5DA}</a:tableStyleId>
              </a:tblPr>
              <a:tblGrid>
                <a:gridCol w="1225335"/>
                <a:gridCol w="6118283"/>
                <a:gridCol w="1225335"/>
              </a:tblGrid>
              <a:tr h="505460">
                <a:tc>
                  <a:txBody>
                    <a:bodyPr/>
                    <a:lstStyle/>
                    <a:p>
                      <a:pPr marL="0" indent="0" algn="ctr">
                        <a:buNone/>
                      </a:pPr>
                      <a:r>
                        <a:rPr lang="zh-CN" altLang="en-US" sz="2400" b="1" u="none" dirty="0">
                          <a:latin typeface="+mn-ea"/>
                          <a:ea typeface="+mn-ea"/>
                          <a:cs typeface="Calibri" panose="020F0502020204030204" charset="0"/>
                        </a:rPr>
                        <a:t>年份</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400" b="1" u="none">
                          <a:latin typeface="+mn-ea"/>
                          <a:ea typeface="+mn-ea"/>
                          <a:cs typeface="Calibri" panose="020F0502020204030204" charset="0"/>
                        </a:rPr>
                        <a:t>题型及考点</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400" b="1" u="none">
                          <a:latin typeface="+mn-ea"/>
                          <a:ea typeface="+mn-ea"/>
                          <a:cs typeface="Calibri" panose="020F0502020204030204" charset="0"/>
                        </a:rPr>
                        <a:t>分值</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6565">
                <a:tc>
                  <a:txBody>
                    <a:bodyPr/>
                    <a:lstStyle/>
                    <a:p>
                      <a:pPr marL="0" indent="0" algn="ctr">
                        <a:buNone/>
                      </a:pPr>
                      <a:r>
                        <a:rPr lang="en-US" altLang="zh-CN" sz="2400" b="1" u="none">
                          <a:latin typeface="+mn-ea"/>
                          <a:ea typeface="+mn-ea"/>
                          <a:cs typeface="NEU-BZ-S92" panose="02020503000000020003" charset="-122"/>
                        </a:rPr>
                        <a:t>2012</a:t>
                      </a:r>
                      <a:r>
                        <a:rPr lang="zh-CN" altLang="en-US" sz="2400" b="1" u="none">
                          <a:latin typeface="+mn-ea"/>
                          <a:ea typeface="+mn-ea"/>
                          <a:cs typeface="Calibri" panose="020F0502020204030204" charset="0"/>
                        </a:rPr>
                        <a:t>年</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zh-CN" altLang="en-US" sz="2400" b="1" u="none">
                          <a:latin typeface="+mn-ea"/>
                          <a:ea typeface="+mn-ea"/>
                          <a:cs typeface="Calibri" panose="020F0502020204030204" charset="0"/>
                        </a:rPr>
                        <a:t>话题作文</a:t>
                      </a:r>
                      <a:r>
                        <a:rPr lang="en-US" altLang="zh-CN" sz="2400" b="1" u="none">
                          <a:latin typeface="+mn-ea"/>
                          <a:ea typeface="+mn-ea"/>
                          <a:cs typeface="方正书宋_GBK" panose="03000509000000000000" charset="-122"/>
                        </a:rPr>
                        <a:t>(</a:t>
                      </a:r>
                      <a:r>
                        <a:rPr lang="zh-CN" altLang="en-US" sz="2400" b="1" u="none">
                          <a:latin typeface="+mn-ea"/>
                          <a:ea typeface="+mn-ea"/>
                          <a:cs typeface="Calibri" panose="020F0502020204030204" charset="0"/>
                        </a:rPr>
                        <a:t>以“报答”为话题</a:t>
                      </a:r>
                      <a:r>
                        <a:rPr lang="en-US" altLang="zh-CN" sz="2400" b="1" u="none">
                          <a:latin typeface="+mn-ea"/>
                          <a:ea typeface="+mn-ea"/>
                          <a:cs typeface="方正书宋_GBK" panose="03000509000000000000" charset="-122"/>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2400" b="1" u="none">
                          <a:latin typeface="+mn-ea"/>
                          <a:ea typeface="+mn-ea"/>
                          <a:cs typeface="NEU-BZ-S92" panose="02020503000000020003" charset="-122"/>
                        </a:rPr>
                        <a:t>60</a:t>
                      </a:r>
                      <a:r>
                        <a:rPr lang="zh-CN" altLang="en-US" sz="2400" b="1" u="none">
                          <a:latin typeface="+mn-ea"/>
                          <a:ea typeface="+mn-ea"/>
                          <a:cs typeface="Calibri" panose="020F0502020204030204" charset="0"/>
                        </a:rPr>
                        <a:t>分</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290">
                <a:tc>
                  <a:txBody>
                    <a:bodyPr/>
                    <a:lstStyle/>
                    <a:p>
                      <a:pPr marL="0" indent="0" algn="ctr">
                        <a:buNone/>
                      </a:pPr>
                      <a:r>
                        <a:rPr lang="en-US" altLang="zh-CN" sz="2400" b="1" u="none">
                          <a:latin typeface="+mn-ea"/>
                          <a:ea typeface="+mn-ea"/>
                          <a:cs typeface="NEU-BZ-S92" panose="02020503000000020003" charset="-122"/>
                        </a:rPr>
                        <a:t>2013</a:t>
                      </a:r>
                      <a:r>
                        <a:rPr lang="zh-CN" altLang="en-US" sz="2400" b="1" u="none">
                          <a:latin typeface="+mn-ea"/>
                          <a:ea typeface="+mn-ea"/>
                          <a:cs typeface="Calibri" panose="020F0502020204030204" charset="0"/>
                        </a:rPr>
                        <a:t>年</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zh-CN" altLang="en-US" sz="2400" b="1" u="none">
                          <a:latin typeface="+mn-ea"/>
                          <a:ea typeface="+mn-ea"/>
                          <a:cs typeface="Calibri" panose="020F0502020204030204" charset="0"/>
                        </a:rPr>
                        <a:t>材料作文</a:t>
                      </a:r>
                      <a:r>
                        <a:rPr lang="en-US" altLang="zh-CN" sz="2400" b="1" u="none">
                          <a:latin typeface="+mn-ea"/>
                          <a:ea typeface="+mn-ea"/>
                          <a:cs typeface="方正书宋_GBK" panose="03000509000000000000" charset="-122"/>
                        </a:rPr>
                        <a:t>(</a:t>
                      </a:r>
                      <a:r>
                        <a:rPr lang="zh-CN" altLang="en-US" sz="2400" b="1" u="none">
                          <a:latin typeface="+mn-ea"/>
                          <a:ea typeface="+mn-ea"/>
                          <a:cs typeface="Calibri" panose="020F0502020204030204" charset="0"/>
                        </a:rPr>
                        <a:t>塔尔贝格拒绝参加演奏会的材料</a:t>
                      </a:r>
                      <a:r>
                        <a:rPr lang="en-US" altLang="zh-CN" sz="2400" b="1" u="none">
                          <a:latin typeface="+mn-ea"/>
                          <a:ea typeface="+mn-ea"/>
                          <a:cs typeface="方正书宋_GBK" panose="03000509000000000000" charset="-122"/>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2400" b="1" u="none">
                          <a:latin typeface="+mn-ea"/>
                          <a:ea typeface="+mn-ea"/>
                          <a:cs typeface="NEU-BZ-S92" panose="02020503000000020003" charset="-122"/>
                        </a:rPr>
                        <a:t>60</a:t>
                      </a:r>
                      <a:r>
                        <a:rPr lang="zh-CN" altLang="en-US" sz="2400" b="1" u="none">
                          <a:latin typeface="+mn-ea"/>
                          <a:ea typeface="+mn-ea"/>
                          <a:cs typeface="Calibri" panose="020F0502020204030204" charset="0"/>
                        </a:rPr>
                        <a:t>分</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755">
                <a:tc>
                  <a:txBody>
                    <a:bodyPr/>
                    <a:lstStyle/>
                    <a:p>
                      <a:pPr marL="0" indent="0" algn="ctr">
                        <a:buNone/>
                      </a:pPr>
                      <a:r>
                        <a:rPr lang="en-US" altLang="zh-CN" sz="2400" b="1" u="none">
                          <a:latin typeface="+mn-ea"/>
                          <a:ea typeface="+mn-ea"/>
                          <a:cs typeface="NEU-BZ-S92" panose="02020503000000020003" charset="-122"/>
                        </a:rPr>
                        <a:t>2014</a:t>
                      </a:r>
                      <a:r>
                        <a:rPr lang="zh-CN" altLang="en-US" sz="2400" b="1" u="none">
                          <a:latin typeface="+mn-ea"/>
                          <a:ea typeface="+mn-ea"/>
                          <a:cs typeface="Calibri" panose="020F0502020204030204" charset="0"/>
                        </a:rPr>
                        <a:t>年</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zh-CN" altLang="en-US" sz="2400" b="1" u="none">
                          <a:latin typeface="+mn-ea"/>
                          <a:ea typeface="+mn-ea"/>
                          <a:cs typeface="Calibri" panose="020F0502020204030204" charset="0"/>
                        </a:rPr>
                        <a:t>材料作文</a:t>
                      </a:r>
                      <a:r>
                        <a:rPr lang="en-US" altLang="zh-CN" sz="2400" b="1" u="none">
                          <a:latin typeface="+mn-ea"/>
                          <a:ea typeface="+mn-ea"/>
                          <a:cs typeface="方正书宋_GBK" panose="03000509000000000000" charset="-122"/>
                        </a:rPr>
                        <a:t>(</a:t>
                      </a:r>
                      <a:r>
                        <a:rPr lang="zh-CN" altLang="en-US" sz="2400" b="1" u="none">
                          <a:latin typeface="+mn-ea"/>
                          <a:ea typeface="+mn-ea"/>
                          <a:cs typeface="Calibri" panose="020F0502020204030204" charset="0"/>
                        </a:rPr>
                        <a:t>深泉学院教育的材料</a:t>
                      </a:r>
                      <a:r>
                        <a:rPr lang="en-US" altLang="zh-CN" sz="2400" b="1" u="none">
                          <a:latin typeface="+mn-ea"/>
                          <a:ea typeface="+mn-ea"/>
                          <a:cs typeface="方正书宋_GBK" panose="03000509000000000000" charset="-122"/>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2400" b="1" u="none">
                          <a:latin typeface="+mn-ea"/>
                          <a:ea typeface="+mn-ea"/>
                          <a:cs typeface="NEU-BZ-S92" panose="02020503000000020003" charset="-122"/>
                        </a:rPr>
                        <a:t>60</a:t>
                      </a:r>
                      <a:r>
                        <a:rPr lang="zh-CN" altLang="en-US" sz="2400" b="1" u="none">
                          <a:latin typeface="+mn-ea"/>
                          <a:ea typeface="+mn-ea"/>
                          <a:cs typeface="Calibri" panose="020F0502020204030204" charset="0"/>
                        </a:rPr>
                        <a:t>分</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3390">
                <a:tc>
                  <a:txBody>
                    <a:bodyPr/>
                    <a:lstStyle/>
                    <a:p>
                      <a:pPr marL="0" indent="0" algn="ctr">
                        <a:buNone/>
                      </a:pPr>
                      <a:r>
                        <a:rPr lang="en-US" altLang="zh-CN" sz="2400" b="1" u="none">
                          <a:latin typeface="+mn-ea"/>
                          <a:ea typeface="+mn-ea"/>
                          <a:cs typeface="NEU-BZ-S92" panose="02020503000000020003" charset="-122"/>
                        </a:rPr>
                        <a:t>2015</a:t>
                      </a:r>
                      <a:r>
                        <a:rPr lang="zh-CN" altLang="en-US" sz="2400" b="1" u="none">
                          <a:latin typeface="+mn-ea"/>
                          <a:ea typeface="+mn-ea"/>
                          <a:cs typeface="Calibri" panose="020F0502020204030204" charset="0"/>
                        </a:rPr>
                        <a:t>年</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zh-CN" altLang="en-US" sz="2400" b="1" u="none" dirty="0">
                          <a:latin typeface="+mn-ea"/>
                          <a:ea typeface="+mn-ea"/>
                          <a:cs typeface="Calibri" panose="020F0502020204030204" charset="0"/>
                        </a:rPr>
                        <a:t>材料作文</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两只蚂蚁找寻食物的材料</a:t>
                      </a:r>
                      <a:r>
                        <a:rPr lang="en-US" altLang="zh-CN" sz="2400" b="1" u="none" dirty="0">
                          <a:latin typeface="+mn-ea"/>
                          <a:ea typeface="+mn-ea"/>
                          <a:cs typeface="方正书宋_GBK" panose="03000509000000000000" charset="-122"/>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2400" b="1" u="none">
                          <a:latin typeface="+mn-ea"/>
                          <a:ea typeface="+mn-ea"/>
                          <a:cs typeface="NEU-BZ-S92" panose="02020503000000020003" charset="-122"/>
                        </a:rPr>
                        <a:t>60</a:t>
                      </a:r>
                      <a:r>
                        <a:rPr lang="zh-CN" altLang="en-US" sz="2400" b="1" u="none">
                          <a:latin typeface="+mn-ea"/>
                          <a:ea typeface="+mn-ea"/>
                          <a:cs typeface="Calibri" panose="020F0502020204030204" charset="0"/>
                        </a:rPr>
                        <a:t>分</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a:txBody>
                    <a:bodyPr/>
                    <a:lstStyle/>
                    <a:p>
                      <a:pPr marL="0" indent="0" algn="ctr">
                        <a:buNone/>
                      </a:pPr>
                      <a:r>
                        <a:rPr lang="en-US" altLang="zh-CN" sz="2400" b="1" u="none">
                          <a:latin typeface="+mn-ea"/>
                          <a:ea typeface="+mn-ea"/>
                          <a:cs typeface="NEU-BZ-S92" panose="02020503000000020003" charset="-122"/>
                        </a:rPr>
                        <a:t>2016</a:t>
                      </a:r>
                      <a:r>
                        <a:rPr lang="zh-CN" altLang="en-US" sz="2400" b="1" u="none">
                          <a:latin typeface="+mn-ea"/>
                          <a:ea typeface="+mn-ea"/>
                          <a:cs typeface="Calibri" panose="020F0502020204030204" charset="0"/>
                        </a:rPr>
                        <a:t>年</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zh-CN" altLang="en-US" sz="2400" b="1" u="none" dirty="0">
                          <a:latin typeface="+mn-ea"/>
                          <a:ea typeface="+mn-ea"/>
                          <a:cs typeface="Calibri" panose="020F0502020204030204" charset="0"/>
                        </a:rPr>
                        <a:t>材料作文</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让座问题的材料</a:t>
                      </a:r>
                      <a:r>
                        <a:rPr lang="en-US" altLang="zh-CN" sz="2400" b="1" u="none" dirty="0">
                          <a:latin typeface="+mn-ea"/>
                          <a:ea typeface="+mn-ea"/>
                          <a:cs typeface="方正书宋_GBK" panose="03000509000000000000" charset="-122"/>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2400" b="1" u="none">
                          <a:latin typeface="+mn-ea"/>
                          <a:ea typeface="+mn-ea"/>
                          <a:cs typeface="NEU-BZ-S92" panose="02020503000000020003" charset="-122"/>
                        </a:rPr>
                        <a:t>60</a:t>
                      </a:r>
                      <a:r>
                        <a:rPr lang="zh-CN" altLang="en-US" sz="2400" b="1" u="none">
                          <a:latin typeface="+mn-ea"/>
                          <a:ea typeface="+mn-ea"/>
                          <a:cs typeface="Calibri" panose="020F0502020204030204" charset="0"/>
                        </a:rPr>
                        <a:t>分</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a:txBody>
                    <a:bodyPr/>
                    <a:lstStyle/>
                    <a:p>
                      <a:pPr marL="0" indent="0" algn="ctr">
                        <a:buNone/>
                      </a:pPr>
                      <a:r>
                        <a:rPr lang="en-US" altLang="zh-CN" sz="2400" b="1" u="none" smtClean="0">
                          <a:latin typeface="+mn-ea"/>
                          <a:ea typeface="+mn-ea"/>
                          <a:cs typeface="Calibri" panose="020F0502020204030204" charset="0"/>
                        </a:rPr>
                        <a:t>2017</a:t>
                      </a:r>
                      <a:r>
                        <a:rPr lang="zh-CN" altLang="en-US" sz="2400" b="1" u="none" smtClean="0">
                          <a:latin typeface="+mn-ea"/>
                          <a:ea typeface="+mn-ea"/>
                          <a:cs typeface="Calibri" panose="020F0502020204030204" charset="0"/>
                        </a:rPr>
                        <a:t>年</a:t>
                      </a:r>
                      <a:endParaRPr lang="zh-CN" altLang="en-US" sz="2400" b="1" u="none">
                        <a:latin typeface="+mn-ea"/>
                        <a:ea typeface="+mn-ea"/>
                        <a:cs typeface="Calibri" panose="020F0502020204030204" charset="0"/>
                      </a:endParaRPr>
                    </a:p>
                  </a:txBody>
                  <a:tcPr marL="0" marR="0" marT="0" marB="1"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zh-CN" altLang="en-US" sz="2400" b="1" u="none" smtClean="0">
                          <a:latin typeface="+mn-ea"/>
                          <a:ea typeface="+mn-ea"/>
                          <a:cs typeface="方正书宋_GBK" panose="03000509000000000000" charset="-122"/>
                        </a:rPr>
                        <a:t>材料作文</a:t>
                      </a:r>
                      <a:r>
                        <a:rPr lang="en-US" altLang="zh-CN" sz="2400" b="1" u="none" smtClean="0">
                          <a:latin typeface="+mn-ea"/>
                          <a:ea typeface="+mn-ea"/>
                          <a:cs typeface="方正书宋_GBK" panose="03000509000000000000" charset="-122"/>
                        </a:rPr>
                        <a:t>(</a:t>
                      </a:r>
                      <a:r>
                        <a:rPr lang="zh-CN" altLang="en-US" sz="2400" b="1" u="none" smtClean="0">
                          <a:latin typeface="+mn-ea"/>
                          <a:ea typeface="+mn-ea"/>
                          <a:cs typeface="方正书宋_GBK" panose="03000509000000000000" charset="-122"/>
                        </a:rPr>
                        <a:t>网络正义与现实不出手的材料</a:t>
                      </a:r>
                      <a:r>
                        <a:rPr lang="en-US" altLang="zh-CN" sz="2400" b="1" u="none" smtClean="0">
                          <a:latin typeface="+mn-ea"/>
                          <a:ea typeface="+mn-ea"/>
                          <a:cs typeface="方正书宋_GBK" panose="03000509000000000000" charset="-122"/>
                        </a:rPr>
                        <a:t>)</a:t>
                      </a:r>
                      <a:endParaRPr lang="en-US" altLang="zh-CN" sz="2400" b="1" u="none" dirty="0">
                        <a:latin typeface="+mn-ea"/>
                        <a:ea typeface="+mn-ea"/>
                        <a:cs typeface="方正书宋_GBK" panose="03000509000000000000" charset="-122"/>
                      </a:endParaRPr>
                    </a:p>
                  </a:txBody>
                  <a:tcPr marL="0" marR="0" marT="0" marB="1" anchor="ctr">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2400" b="1" u="none" smtClean="0">
                          <a:latin typeface="+mn-ea"/>
                          <a:ea typeface="+mn-ea"/>
                          <a:cs typeface="Calibri" panose="020F0502020204030204" charset="0"/>
                        </a:rPr>
                        <a:t>60</a:t>
                      </a:r>
                      <a:r>
                        <a:rPr lang="zh-CN" altLang="en-US" sz="2400" b="1" u="none" smtClean="0">
                          <a:latin typeface="+mn-ea"/>
                          <a:ea typeface="+mn-ea"/>
                          <a:cs typeface="Calibri" panose="020F0502020204030204" charset="0"/>
                        </a:rPr>
                        <a:t>分</a:t>
                      </a:r>
                      <a:endParaRPr lang="zh-CN" altLang="en-US" sz="2400" b="1" u="none">
                        <a:latin typeface="+mn-ea"/>
                        <a:ea typeface="+mn-ea"/>
                        <a:cs typeface="Calibri" panose="020F0502020204030204" charset="0"/>
                      </a:endParaRPr>
                    </a:p>
                  </a:txBody>
                  <a:tcPr marL="0" marR="0" marT="0" marB="1"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51535">
                <a:tc>
                  <a:txBody>
                    <a:bodyPr/>
                    <a:lstStyle/>
                    <a:p>
                      <a:pPr marL="0" indent="0" algn="ctr">
                        <a:buNone/>
                      </a:pPr>
                      <a:r>
                        <a:rPr lang="zh-CN" altLang="en-US" sz="2400" b="1" u="none">
                          <a:latin typeface="+mn-ea"/>
                          <a:ea typeface="+mn-ea"/>
                          <a:cs typeface="Calibri" panose="020F0502020204030204" charset="0"/>
                        </a:rPr>
                        <a:t>总结</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marL="0" indent="0">
                        <a:buNone/>
                      </a:pPr>
                      <a:r>
                        <a:rPr lang="zh-CN" altLang="en-US" sz="2400" b="1" u="none" smtClean="0">
                          <a:latin typeface="+mn-ea"/>
                          <a:ea typeface="+mn-ea"/>
                          <a:cs typeface="Calibri" panose="020F0502020204030204" charset="0"/>
                        </a:rPr>
                        <a:t>综合六年</a:t>
                      </a:r>
                      <a:r>
                        <a:rPr lang="zh-CN" altLang="en-US" sz="2400" b="1" u="none" dirty="0">
                          <a:latin typeface="+mn-ea"/>
                          <a:ea typeface="+mn-ea"/>
                          <a:cs typeface="Calibri" panose="020F0502020204030204" charset="0"/>
                        </a:rPr>
                        <a:t>的考题情况</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前面一年是话题作文</a:t>
                      </a:r>
                      <a:r>
                        <a:rPr lang="en-US" altLang="zh-CN" sz="2400" b="1" u="none">
                          <a:latin typeface="+mn-ea"/>
                          <a:ea typeface="+mn-ea"/>
                          <a:cs typeface="方正书宋_GBK" panose="03000509000000000000" charset="-122"/>
                        </a:rPr>
                        <a:t>,</a:t>
                      </a:r>
                      <a:r>
                        <a:rPr lang="zh-CN" altLang="en-US" sz="2400" b="1" u="none" smtClean="0">
                          <a:latin typeface="+mn-ea"/>
                          <a:ea typeface="+mn-ea"/>
                          <a:cs typeface="Calibri" panose="020F0502020204030204" charset="0"/>
                        </a:rPr>
                        <a:t>后面五年</a:t>
                      </a:r>
                      <a:r>
                        <a:rPr lang="zh-CN" altLang="en-US" sz="2400" b="1" u="none" dirty="0">
                          <a:latin typeface="+mn-ea"/>
                          <a:ea typeface="+mn-ea"/>
                          <a:cs typeface="Calibri" panose="020F0502020204030204" charset="0"/>
                        </a:rPr>
                        <a:t>是材料作文</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考查考生的写作能力</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分值稳定</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都是</a:t>
                      </a:r>
                      <a:r>
                        <a:rPr lang="en-US" altLang="zh-CN" sz="2400" b="1" u="none" dirty="0">
                          <a:latin typeface="+mn-ea"/>
                          <a:ea typeface="+mn-ea"/>
                          <a:cs typeface="NEU-BZ-S92" panose="02020503000000020003" charset="-122"/>
                        </a:rPr>
                        <a:t>60</a:t>
                      </a:r>
                      <a:r>
                        <a:rPr lang="zh-CN" altLang="en-US" sz="2400" b="1" u="none" dirty="0">
                          <a:latin typeface="+mn-ea"/>
                          <a:ea typeface="+mn-ea"/>
                          <a:cs typeface="Calibri" panose="020F0502020204030204" charset="0"/>
                        </a:rPr>
                        <a:t>分。</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44624"/>
            <a:ext cx="8429684" cy="6048618"/>
          </a:xfrm>
        </p:spPr>
        <p:txBody>
          <a:bodyPr/>
          <a:lstStyle/>
          <a:p>
            <a:pPr marL="0" indent="536575" eaLnBrk="1">
              <a:buNone/>
            </a:pPr>
            <a:r>
              <a:rPr lang="zh-CN" altLang="zh-CN" sz="2400" b="1" smtClean="0">
                <a:latin typeface="+mn-ea"/>
              </a:rPr>
              <a:t>【分析】</a:t>
            </a:r>
            <a:r>
              <a:rPr lang="zh-CN" altLang="zh-CN" sz="2400" b="1" dirty="0">
                <a:latin typeface="+mn-ea"/>
              </a:rPr>
              <a:t>　透过现象看本质——探原因,推结果,求对策。 </a:t>
            </a:r>
          </a:p>
          <a:p>
            <a:pPr marL="0" indent="536575" eaLnBrk="1">
              <a:buNone/>
            </a:pPr>
            <a:r>
              <a:rPr lang="zh-CN" altLang="zh-CN" sz="2400" b="1" smtClean="0">
                <a:latin typeface="+mn-ea"/>
              </a:rPr>
              <a:t>主观</a:t>
            </a:r>
            <a:r>
              <a:rPr lang="zh-CN" altLang="zh-CN" sz="2400" b="1" dirty="0">
                <a:latin typeface="+mn-ea"/>
              </a:rPr>
              <a:t>原因:由于惰性和依赖性,缺乏竞争意识;心理还没有经受过社会的磨砺,不能独当一面…… </a:t>
            </a:r>
          </a:p>
          <a:p>
            <a:pPr marL="0" indent="536575" eaLnBrk="1">
              <a:buNone/>
            </a:pPr>
            <a:r>
              <a:rPr lang="zh-CN" altLang="zh-CN" sz="2400" b="1" smtClean="0">
                <a:latin typeface="+mn-ea"/>
              </a:rPr>
              <a:t>客观</a:t>
            </a:r>
            <a:r>
              <a:rPr lang="zh-CN" altLang="zh-CN" sz="2400" b="1" dirty="0">
                <a:latin typeface="+mn-ea"/>
              </a:rPr>
              <a:t>原因:家庭的抚养方式和应试教育存在误区; 就业压力催生“啃老”现象…… </a:t>
            </a:r>
          </a:p>
          <a:p>
            <a:pPr marL="0" indent="536575" eaLnBrk="1">
              <a:buNone/>
            </a:pPr>
            <a:r>
              <a:rPr lang="zh-CN" altLang="zh-CN" sz="2400" b="1" dirty="0">
                <a:latin typeface="+mn-ea"/>
              </a:rPr>
              <a:t> (从主观、客观两个方面分析原因,使文章走向深刻。) </a:t>
            </a:r>
          </a:p>
          <a:p>
            <a:pPr marL="0" indent="536575" eaLnBrk="1">
              <a:buNone/>
            </a:pPr>
            <a:r>
              <a:rPr lang="zh-CN" altLang="zh-CN" sz="2400" b="1" smtClean="0">
                <a:latin typeface="+mn-ea"/>
              </a:rPr>
              <a:t>结果</a:t>
            </a:r>
            <a:r>
              <a:rPr lang="zh-CN" altLang="zh-CN" sz="2400" b="1" dirty="0">
                <a:latin typeface="+mn-ea"/>
              </a:rPr>
              <a:t>的</a:t>
            </a:r>
            <a:r>
              <a:rPr lang="zh-CN" altLang="zh-CN" sz="2400" b="1">
                <a:latin typeface="+mn-ea"/>
              </a:rPr>
              <a:t>推断</a:t>
            </a:r>
            <a:r>
              <a:rPr lang="zh-CN" altLang="zh-CN" sz="2400" b="1" smtClean="0">
                <a:latin typeface="+mn-ea"/>
              </a:rPr>
              <a:t>:</a:t>
            </a:r>
            <a:endParaRPr lang="en-US" altLang="zh-CN" sz="2400" b="1" smtClean="0">
              <a:latin typeface="+mn-ea"/>
            </a:endParaRPr>
          </a:p>
          <a:p>
            <a:pPr marL="0" indent="536575" eaLnBrk="1">
              <a:buNone/>
            </a:pPr>
            <a:r>
              <a:rPr lang="zh-CN" altLang="zh-CN" sz="2400" b="1" smtClean="0">
                <a:latin typeface="+mn-ea"/>
              </a:rPr>
              <a:t>(1)父母含辛茹苦抚养儿女长大,“啃老族”非但不能回报亲恩,甚至不能自立,害了父母亲朋,给他们带来沉重的心理和生活负担。 </a:t>
            </a:r>
          </a:p>
          <a:p>
            <a:pPr marL="0" indent="536575" eaLnBrk="1">
              <a:buNone/>
            </a:pPr>
            <a:r>
              <a:rPr lang="zh-CN" altLang="zh-CN" sz="2400" b="1" smtClean="0">
                <a:latin typeface="+mn-ea"/>
              </a:rPr>
              <a:t>(2)“啃老族”现象如果继续下去,这些年轻人不但自己不能成长,缺乏竞争力,也终将被社会淘汰。以后这些人在无所依靠的情况下,很可能走入歧途,危害社会。 </a:t>
            </a:r>
          </a:p>
          <a:p>
            <a:pPr marL="0" indent="536575" eaLnBrk="1">
              <a:buNone/>
            </a:pPr>
            <a:r>
              <a:rPr lang="zh-CN" altLang="zh-CN" sz="2400" b="1" smtClean="0">
                <a:latin typeface="+mn-ea"/>
              </a:rPr>
              <a:t>(3)这种现象如果蔓延开来,将会影响整个社会、整个民族的发展,鲁迅“国将不国”的呐喊不再是杞人忧天。 </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88640"/>
            <a:ext cx="8568952" cy="5904656"/>
          </a:xfrm>
        </p:spPr>
        <p:txBody>
          <a:bodyPr/>
          <a:lstStyle/>
          <a:p>
            <a:pPr marL="0" indent="0" algn="ctr">
              <a:buNone/>
            </a:pPr>
            <a:r>
              <a:rPr lang="zh-CN" altLang="zh-CN" b="1" smtClean="0">
                <a:solidFill>
                  <a:srgbClr val="FF0000"/>
                </a:solidFill>
                <a:sym typeface="+mn-ea"/>
              </a:rPr>
              <a:t>三</a:t>
            </a:r>
            <a:r>
              <a:rPr lang="zh-CN" altLang="zh-CN" b="1" dirty="0">
                <a:solidFill>
                  <a:srgbClr val="FF0000"/>
                </a:solidFill>
                <a:sym typeface="+mn-ea"/>
              </a:rPr>
              <a:t>、话题作文</a:t>
            </a:r>
          </a:p>
          <a:p>
            <a:pPr marL="0" indent="0" algn="ctr">
              <a:buNone/>
            </a:pPr>
            <a:r>
              <a:rPr lang="zh-CN" altLang="zh-CN" b="1" smtClean="0">
                <a:solidFill>
                  <a:srgbClr val="FF0000"/>
                </a:solidFill>
                <a:sym typeface="+mn-ea"/>
              </a:rPr>
              <a:t>【知识梳理】</a:t>
            </a:r>
            <a:endParaRPr lang="zh-CN" altLang="zh-CN" b="1" dirty="0">
              <a:solidFill>
                <a:srgbClr val="FF0000"/>
              </a:solidFill>
              <a:sym typeface="+mn-ea"/>
            </a:endParaRPr>
          </a:p>
          <a:p>
            <a:pPr marL="0" indent="536575" eaLnBrk="1">
              <a:buNone/>
            </a:pPr>
            <a:r>
              <a:rPr lang="zh-CN" altLang="zh-CN" sz="2400" b="1" smtClean="0">
                <a:solidFill>
                  <a:srgbClr val="FF0000"/>
                </a:solidFill>
                <a:sym typeface="+mn-ea"/>
              </a:rPr>
              <a:t>1</a:t>
            </a:r>
            <a:r>
              <a:rPr lang="zh-CN" altLang="zh-CN" sz="2400" b="1" dirty="0">
                <a:solidFill>
                  <a:srgbClr val="FF0000"/>
                </a:solidFill>
                <a:sym typeface="+mn-ea"/>
              </a:rPr>
              <a:t>.话题作文的基本知识</a:t>
            </a:r>
          </a:p>
          <a:p>
            <a:pPr marL="0" indent="536575" eaLnBrk="1">
              <a:buNone/>
            </a:pPr>
            <a:r>
              <a:rPr lang="zh-CN" altLang="zh-CN" sz="2400" b="1" smtClean="0">
                <a:sym typeface="+mn-ea"/>
              </a:rPr>
              <a:t>(</a:t>
            </a:r>
            <a:r>
              <a:rPr lang="zh-CN" altLang="zh-CN" sz="2400" b="1" dirty="0">
                <a:sym typeface="+mn-ea"/>
              </a:rPr>
              <a:t>1)话题:就是谈话的中心或引起谈话的由头。</a:t>
            </a:r>
          </a:p>
          <a:p>
            <a:pPr marL="0" indent="536575" eaLnBrk="1">
              <a:buNone/>
            </a:pPr>
            <a:r>
              <a:rPr lang="zh-CN" altLang="zh-CN" sz="2400" b="1" smtClean="0">
                <a:sym typeface="+mn-ea"/>
              </a:rPr>
              <a:t>(</a:t>
            </a:r>
            <a:r>
              <a:rPr lang="zh-CN" altLang="zh-CN" sz="2400" b="1" dirty="0">
                <a:sym typeface="+mn-ea"/>
              </a:rPr>
              <a:t>2)话题作文:就是由某个设置好的“话题”所引发出来的作文。也就是要求学生根据提供的话题情境和内容范围,进行思辨、联想、想象,构思成文的作文形式;它用一段揭示语启发思考,激发想象,限制范围。</a:t>
            </a:r>
          </a:p>
          <a:p>
            <a:pPr marL="0" indent="536575" eaLnBrk="1">
              <a:buNone/>
            </a:pPr>
            <a:r>
              <a:rPr lang="zh-CN" altLang="zh-CN" sz="2400" b="1" smtClean="0">
                <a:sym typeface="+mn-ea"/>
              </a:rPr>
              <a:t>(</a:t>
            </a:r>
            <a:r>
              <a:rPr lang="zh-CN" altLang="zh-CN" sz="2400" b="1" dirty="0">
                <a:sym typeface="+mn-ea"/>
              </a:rPr>
              <a:t>3)话题作文的命题形式</a:t>
            </a:r>
          </a:p>
          <a:p>
            <a:pPr marL="0" indent="536575" eaLnBrk="1">
              <a:buNone/>
            </a:pPr>
            <a:r>
              <a:rPr lang="zh-CN" altLang="zh-CN" sz="2400" b="1" smtClean="0">
                <a:sym typeface="+mn-ea"/>
              </a:rPr>
              <a:t>①</a:t>
            </a:r>
            <a:r>
              <a:rPr lang="zh-CN" altLang="zh-CN" sz="2400" b="1" dirty="0">
                <a:sym typeface="+mn-ea"/>
              </a:rPr>
              <a:t>指定性话题作文</a:t>
            </a:r>
          </a:p>
          <a:p>
            <a:pPr marL="0" indent="536575" eaLnBrk="1">
              <a:buNone/>
            </a:pPr>
            <a:r>
              <a:rPr lang="zh-CN" altLang="zh-CN" sz="2400" b="1" smtClean="0">
                <a:sym typeface="+mn-ea"/>
              </a:rPr>
              <a:t>包括</a:t>
            </a:r>
            <a:r>
              <a:rPr lang="zh-CN" altLang="zh-CN" sz="2400" b="1" dirty="0">
                <a:sym typeface="+mn-ea"/>
              </a:rPr>
              <a:t>“话题”“写作要求”两部分</a:t>
            </a:r>
          </a:p>
          <a:p>
            <a:pPr marL="0" indent="536575" eaLnBrk="1">
              <a:buNone/>
            </a:pPr>
            <a:r>
              <a:rPr lang="zh-CN" altLang="zh-CN" sz="2400" b="1" smtClean="0">
                <a:sym typeface="+mn-ea"/>
              </a:rPr>
              <a:t>例如</a:t>
            </a:r>
            <a:r>
              <a:rPr lang="zh-CN" altLang="zh-CN" sz="2400" b="1" dirty="0">
                <a:sym typeface="+mn-ea"/>
              </a:rPr>
              <a:t>:请以“生命”为话题,写一篇700字左右的文章,文体不限,题目自</a:t>
            </a:r>
            <a:r>
              <a:rPr lang="zh-CN" altLang="zh-CN" sz="2400" b="1">
                <a:sym typeface="+mn-ea"/>
              </a:rPr>
              <a:t>拟</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332656"/>
            <a:ext cx="8568952" cy="3960440"/>
          </a:xfrm>
        </p:spPr>
        <p:txBody>
          <a:bodyPr/>
          <a:lstStyle/>
          <a:p>
            <a:pPr marL="0" indent="536575" eaLnBrk="1">
              <a:buNone/>
            </a:pPr>
            <a:r>
              <a:rPr lang="zh-CN" altLang="zh-CN" sz="2400" b="1" smtClean="0">
                <a:latin typeface="+mn-ea"/>
                <a:sym typeface="+mn-ea"/>
              </a:rPr>
              <a:t>②</a:t>
            </a:r>
            <a:r>
              <a:rPr lang="zh-CN" altLang="zh-CN" sz="2400" b="1" dirty="0">
                <a:latin typeface="+mn-ea"/>
                <a:sym typeface="+mn-ea"/>
              </a:rPr>
              <a:t>提示性话题作文</a:t>
            </a:r>
          </a:p>
          <a:p>
            <a:pPr marL="0" indent="536575" eaLnBrk="1">
              <a:buNone/>
            </a:pPr>
            <a:r>
              <a:rPr lang="zh-CN" altLang="zh-CN" sz="2400" b="1" smtClean="0">
                <a:latin typeface="+mn-ea"/>
                <a:sym typeface="+mn-ea"/>
              </a:rPr>
              <a:t>包括</a:t>
            </a:r>
            <a:r>
              <a:rPr lang="zh-CN" altLang="zh-CN" sz="2400" b="1" dirty="0">
                <a:latin typeface="+mn-ea"/>
                <a:sym typeface="+mn-ea"/>
              </a:rPr>
              <a:t>“题引材料”“话题”“写作要求”</a:t>
            </a:r>
            <a:r>
              <a:rPr lang="zh-CN" altLang="zh-CN" sz="2400" b="1">
                <a:latin typeface="+mn-ea"/>
                <a:sym typeface="+mn-ea"/>
              </a:rPr>
              <a:t>三</a:t>
            </a:r>
            <a:r>
              <a:rPr lang="zh-CN" altLang="zh-CN" sz="2400" b="1" smtClean="0">
                <a:latin typeface="+mn-ea"/>
                <a:sym typeface="+mn-ea"/>
              </a:rPr>
              <a:t>部分</a:t>
            </a:r>
            <a:endParaRPr lang="en-US" altLang="zh-CN" sz="2400" b="1" smtClean="0">
              <a:latin typeface="+mn-ea"/>
              <a:sym typeface="+mn-ea"/>
            </a:endParaRPr>
          </a:p>
          <a:p>
            <a:pPr marL="0" indent="536575" eaLnBrk="1">
              <a:buNone/>
            </a:pPr>
            <a:r>
              <a:rPr lang="en-US" altLang="zh-CN" sz="2400" b="1" smtClean="0">
                <a:latin typeface="+mn-ea"/>
                <a:sym typeface="+mn-ea"/>
              </a:rPr>
              <a:t>【例如】　生活是丰富多彩的,我们身边有许多事情需要我们关注:关注世界风云,关注国内改革,关注我们的生存环境,关注我们的现在和未来,关注亲人和家庭……请以“关注”为话题,自拟题目,写一篇不少于700字的文章,文体不限。</a:t>
            </a:r>
          </a:p>
          <a:p>
            <a:pPr marL="0" indent="536575" eaLnBrk="1">
              <a:buNone/>
            </a:pPr>
            <a:r>
              <a:rPr lang="zh-CN" altLang="zh-CN" sz="2400" b="1" smtClean="0">
                <a:latin typeface="+mn-ea"/>
                <a:sym typeface="+mn-ea"/>
              </a:rPr>
              <a:t>③材料性话题作文</a:t>
            </a:r>
          </a:p>
          <a:p>
            <a:pPr marL="0" indent="536575" eaLnBrk="1">
              <a:buNone/>
            </a:pPr>
            <a:r>
              <a:rPr lang="zh-CN" altLang="zh-CN" sz="2400" b="1" smtClean="0">
                <a:latin typeface="+mn-ea"/>
                <a:sym typeface="+mn-ea"/>
              </a:rPr>
              <a:t>包括“题引材料”“提示语”“话题”“写作要求”四部分</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38810" y="250314"/>
            <a:ext cx="8116570" cy="5698966"/>
          </a:xfrm>
        </p:spPr>
        <p:txBody>
          <a:bodyPr/>
          <a:lstStyle/>
          <a:p>
            <a:pPr marL="0" indent="536575" eaLnBrk="1">
              <a:buNone/>
            </a:pPr>
            <a:r>
              <a:rPr lang="zh-CN" altLang="zh-CN" sz="2400" b="1" smtClean="0">
                <a:latin typeface="+mn-ea"/>
                <a:sym typeface="+mn-ea"/>
              </a:rPr>
              <a:t>(</a:t>
            </a:r>
            <a:r>
              <a:rPr lang="zh-CN" altLang="zh-CN" sz="2400" b="1" dirty="0">
                <a:latin typeface="+mn-ea"/>
                <a:sym typeface="+mn-ea"/>
              </a:rPr>
              <a:t>4)话题作文的特点:</a:t>
            </a:r>
          </a:p>
          <a:p>
            <a:pPr marL="0" indent="536575" eaLnBrk="1">
              <a:buNone/>
            </a:pPr>
            <a:r>
              <a:rPr lang="zh-CN" altLang="zh-CN" sz="2400" b="1" dirty="0">
                <a:latin typeface="+mn-ea"/>
                <a:sym typeface="+mn-ea"/>
              </a:rPr>
              <a:t>①开放性:“话题”不是规定,只是谈话的中心。</a:t>
            </a:r>
          </a:p>
          <a:p>
            <a:pPr marL="0" indent="536575" eaLnBrk="1">
              <a:buNone/>
            </a:pPr>
            <a:r>
              <a:rPr lang="zh-CN" altLang="zh-CN" sz="2400" b="1" dirty="0">
                <a:latin typeface="+mn-ea"/>
                <a:sym typeface="+mn-ea"/>
              </a:rPr>
              <a:t>②更宽松的环境:具有较大的写作空间,鼓励创新,拒绝平庸。</a:t>
            </a:r>
          </a:p>
          <a:p>
            <a:pPr marL="0" indent="536575" eaLnBrk="1">
              <a:buNone/>
            </a:pPr>
            <a:r>
              <a:rPr lang="zh-CN" altLang="zh-CN" sz="2400" b="1" dirty="0">
                <a:latin typeface="+mn-ea"/>
                <a:sym typeface="+mn-ea"/>
              </a:rPr>
              <a:t>③文体选择具有更大的自由度:可以根据自己的擅长选择最适合的文体。</a:t>
            </a:r>
          </a:p>
          <a:p>
            <a:pPr marL="0" indent="536575" eaLnBrk="1">
              <a:buNone/>
            </a:pPr>
            <a:r>
              <a:rPr lang="zh-CN" altLang="zh-CN" sz="2400" b="1" dirty="0">
                <a:latin typeface="+mn-ea"/>
                <a:sym typeface="+mn-ea"/>
              </a:rPr>
              <a:t>④表达方式的运用更为灵活。</a:t>
            </a:r>
          </a:p>
          <a:p>
            <a:pPr marL="0" indent="536575" eaLnBrk="1">
              <a:buNone/>
            </a:pPr>
            <a:r>
              <a:rPr lang="zh-CN" altLang="zh-CN" sz="2400" b="1" dirty="0">
                <a:latin typeface="+mn-ea"/>
                <a:sym typeface="+mn-ea"/>
              </a:rPr>
              <a:t>⑤文体不限:可以充分展示文体的</a:t>
            </a:r>
            <a:r>
              <a:rPr lang="zh-CN" altLang="zh-CN" sz="2400" b="1">
                <a:latin typeface="+mn-ea"/>
                <a:sym typeface="+mn-ea"/>
              </a:rPr>
              <a:t>个性</a:t>
            </a:r>
            <a:r>
              <a:rPr lang="zh-CN" altLang="zh-CN" sz="2400" b="1" smtClean="0">
                <a:latin typeface="+mn-ea"/>
                <a:sym typeface="+mn-ea"/>
              </a:rPr>
              <a:t>。</a:t>
            </a:r>
            <a:endParaRPr lang="en-US" altLang="zh-CN" sz="2400" b="1" smtClean="0">
              <a:latin typeface="+mn-ea"/>
              <a:sym typeface="+mn-ea"/>
            </a:endParaRPr>
          </a:p>
          <a:p>
            <a:pPr marL="0" indent="536575" eaLnBrk="1">
              <a:buNone/>
            </a:pPr>
            <a:endParaRPr lang="zh-CN" altLang="zh-CN" sz="2400" b="1" dirty="0">
              <a:latin typeface="+mn-ea"/>
              <a:sym typeface="+mn-ea"/>
            </a:endParaRPr>
          </a:p>
          <a:p>
            <a:pPr marL="0" indent="536575" eaLnBrk="1">
              <a:buNone/>
            </a:pPr>
            <a:r>
              <a:rPr lang="zh-CN" altLang="zh-CN" sz="2400" b="1" smtClean="0">
                <a:latin typeface="+mn-ea"/>
                <a:sym typeface="+mn-ea"/>
              </a:rPr>
              <a:t>话题</a:t>
            </a:r>
            <a:r>
              <a:rPr lang="zh-CN" altLang="zh-CN" sz="2400" b="1" dirty="0">
                <a:latin typeface="+mn-ea"/>
                <a:sym typeface="+mn-ea"/>
              </a:rPr>
              <a:t>作文的注意事项:</a:t>
            </a:r>
          </a:p>
          <a:p>
            <a:pPr marL="0" indent="536575" eaLnBrk="1">
              <a:buNone/>
            </a:pPr>
            <a:r>
              <a:rPr lang="zh-CN" altLang="zh-CN" sz="2400" b="1" dirty="0">
                <a:latin typeface="+mn-ea"/>
                <a:sym typeface="+mn-ea"/>
              </a:rPr>
              <a:t>①淡化审题并非不要审题。要与“话题”相关,“话题”是行文构思的轴心。</a:t>
            </a:r>
          </a:p>
          <a:p>
            <a:pPr marL="0" indent="536575" eaLnBrk="1">
              <a:buNone/>
            </a:pPr>
            <a:r>
              <a:rPr lang="zh-CN" altLang="zh-CN" sz="2400" b="1" dirty="0">
                <a:latin typeface="+mn-ea"/>
                <a:sym typeface="+mn-ea"/>
              </a:rPr>
              <a:t>②淡化文体不是不要文体。自由表达并不是随心所欲。</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19301" y="287397"/>
            <a:ext cx="8301171" cy="5229835"/>
          </a:xfrm>
        </p:spPr>
        <p:txBody>
          <a:bodyPr/>
          <a:lstStyle/>
          <a:p>
            <a:pPr marL="0" indent="0" eaLnBrk="1">
              <a:buNone/>
            </a:pPr>
            <a:r>
              <a:rPr lang="zh-CN" altLang="zh-CN" sz="2000" b="1" dirty="0">
                <a:sym typeface="+mn-ea"/>
              </a:rPr>
              <a:t> </a:t>
            </a:r>
            <a:r>
              <a:rPr lang="zh-CN" altLang="zh-CN" sz="2400" b="1" dirty="0">
                <a:sym typeface="+mn-ea"/>
              </a:rPr>
              <a:t>   </a:t>
            </a:r>
            <a:r>
              <a:rPr lang="zh-CN" altLang="zh-CN" sz="2400" b="1" dirty="0">
                <a:solidFill>
                  <a:srgbClr val="FF0000"/>
                </a:solidFill>
                <a:sym typeface="+mn-ea"/>
              </a:rPr>
              <a:t>  2.话题作文的拟题技巧</a:t>
            </a:r>
          </a:p>
          <a:p>
            <a:pPr marL="0" indent="0" eaLnBrk="1">
              <a:buNone/>
            </a:pPr>
            <a:r>
              <a:rPr lang="zh-CN" altLang="zh-CN" sz="2400" b="1" dirty="0">
                <a:sym typeface="+mn-ea"/>
              </a:rPr>
              <a:t>      题目是文章的眼睛,“题好一半文。”好的题目常常能起到先声夺人、耀人眼目、催人卒读之功。郑板桥说:“题高则诗高,题矮则诗矮,不可不慎也。”这里的“题高”,从内容方面看,指的是所拟标题能统摄全篇的精髓;从形式方面看,则是指语言精到,醒目响亮。</a:t>
            </a:r>
          </a:p>
          <a:p>
            <a:pPr marL="0" indent="0" eaLnBrk="1">
              <a:buNone/>
            </a:pPr>
            <a:r>
              <a:rPr lang="zh-CN" altLang="zh-CN" sz="2400" b="1" dirty="0">
                <a:sym typeface="+mn-ea"/>
              </a:rPr>
              <a:t>      作文拟题的原则: </a:t>
            </a:r>
          </a:p>
          <a:p>
            <a:pPr marL="0" indent="0" eaLnBrk="1">
              <a:buNone/>
            </a:pPr>
            <a:r>
              <a:rPr lang="zh-CN" altLang="zh-CN" sz="2400" b="1" dirty="0">
                <a:sym typeface="+mn-ea"/>
              </a:rPr>
              <a:t>      巧:作文的题目与文章的立意、构思的角度密切相关、相辅相成。巧的立意、巧的构思才会拟出巧的题目,反之亦然。所谓“题好一半文”即是此意。</a:t>
            </a:r>
          </a:p>
          <a:p>
            <a:pPr marL="0" indent="0" eaLnBrk="1">
              <a:buNone/>
            </a:pPr>
            <a:r>
              <a:rPr lang="zh-CN" altLang="zh-CN" sz="2400" b="1">
                <a:sym typeface="+mn-ea"/>
              </a:rPr>
              <a:t>     </a:t>
            </a:r>
            <a:r>
              <a:rPr lang="en-US" altLang="zh-CN" sz="2400" b="1" smtClean="0">
                <a:sym typeface="+mn-ea"/>
              </a:rPr>
              <a:t> </a:t>
            </a:r>
            <a:r>
              <a:rPr lang="zh-CN" altLang="zh-CN" sz="2400" b="1" smtClean="0">
                <a:sym typeface="+mn-ea"/>
              </a:rPr>
              <a:t>俏</a:t>
            </a:r>
            <a:r>
              <a:rPr lang="zh-CN" altLang="zh-CN" sz="2400" b="1" dirty="0">
                <a:sym typeface="+mn-ea"/>
              </a:rPr>
              <a:t>:题目如同商品的包装,别出心裁的包装会赢得顾客的青睐,同理,出人意料的题目会让人“一见钟情”。题目新颖别致,会产生一股强劲的</a:t>
            </a:r>
            <a:r>
              <a:rPr lang="zh-CN" altLang="zh-CN" sz="2400" b="1">
                <a:sym typeface="+mn-ea"/>
              </a:rPr>
              <a:t>吸引力</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75285" y="791453"/>
            <a:ext cx="8662035" cy="3933691"/>
          </a:xfrm>
        </p:spPr>
        <p:txBody>
          <a:bodyPr/>
          <a:lstStyle/>
          <a:p>
            <a:pPr marL="0" indent="536575">
              <a:buNone/>
            </a:pPr>
            <a:r>
              <a:rPr lang="zh-CN" altLang="zh-CN" sz="2400" b="1" smtClean="0">
                <a:latin typeface="+mn-ea"/>
                <a:sym typeface="+mn-ea"/>
              </a:rPr>
              <a:t>从</a:t>
            </a:r>
            <a:r>
              <a:rPr lang="zh-CN" altLang="zh-CN" sz="2400" b="1" dirty="0">
                <a:latin typeface="+mn-ea"/>
                <a:sym typeface="+mn-ea"/>
              </a:rPr>
              <a:t>“话题”内容考虑拟题:</a:t>
            </a:r>
          </a:p>
          <a:p>
            <a:pPr marL="0" indent="536575">
              <a:buNone/>
            </a:pPr>
            <a:r>
              <a:rPr lang="zh-CN" altLang="zh-CN" sz="2400" b="1" dirty="0">
                <a:latin typeface="+mn-ea"/>
                <a:sym typeface="+mn-ea"/>
              </a:rPr>
              <a:t>以“书”为话题,题目自拟,文体不限,写一篇不少于700字的</a:t>
            </a:r>
            <a:r>
              <a:rPr lang="zh-CN" altLang="zh-CN" sz="2400" b="1">
                <a:latin typeface="+mn-ea"/>
                <a:sym typeface="+mn-ea"/>
              </a:rPr>
              <a:t>文章</a:t>
            </a:r>
            <a:r>
              <a:rPr lang="zh-CN" altLang="zh-CN" sz="2400" b="1" smtClean="0">
                <a:latin typeface="+mn-ea"/>
                <a:sym typeface="+mn-ea"/>
              </a:rPr>
              <a:t>。</a:t>
            </a:r>
            <a:endParaRPr lang="en-US" altLang="zh-CN" sz="2400" b="1" smtClean="0">
              <a:latin typeface="+mn-ea"/>
              <a:sym typeface="+mn-ea"/>
            </a:endParaRPr>
          </a:p>
          <a:p>
            <a:pPr marL="0" indent="536575">
              <a:buNone/>
            </a:pPr>
            <a:r>
              <a:rPr lang="zh-CN" altLang="zh-CN" sz="2400" b="1" smtClean="0">
                <a:latin typeface="+mn-ea"/>
                <a:sym typeface="+mn-ea"/>
              </a:rPr>
              <a:t>(1)从“人”的角度拟题:《我是小书迷》《书痴》 </a:t>
            </a:r>
          </a:p>
          <a:p>
            <a:pPr marL="0" indent="536575">
              <a:buNone/>
            </a:pPr>
            <a:r>
              <a:rPr lang="zh-CN" altLang="zh-CN" sz="2400" b="1" smtClean="0">
                <a:latin typeface="+mn-ea"/>
                <a:sym typeface="+mn-ea"/>
              </a:rPr>
              <a:t>(2)从“事”的角度拟题:《在书的影响下》《书的世界》</a:t>
            </a:r>
          </a:p>
          <a:p>
            <a:pPr marL="0" indent="536575">
              <a:buNone/>
            </a:pPr>
            <a:r>
              <a:rPr lang="zh-CN" altLang="zh-CN" sz="2400" b="1" smtClean="0">
                <a:latin typeface="+mn-ea"/>
                <a:sym typeface="+mn-ea"/>
              </a:rPr>
              <a:t>(3)从“物”的角度拟题:《此书,OK》《那本书》</a:t>
            </a:r>
          </a:p>
          <a:p>
            <a:pPr marL="0" indent="536575">
              <a:buNone/>
            </a:pPr>
            <a:r>
              <a:rPr lang="zh-CN" altLang="zh-CN" sz="2400" b="1" smtClean="0">
                <a:latin typeface="+mn-ea"/>
                <a:sym typeface="+mn-ea"/>
              </a:rPr>
              <a:t>(4)从“地点”的角度拟题:《小书亭》《书室》</a:t>
            </a:r>
          </a:p>
          <a:p>
            <a:pPr marL="0" indent="536575">
              <a:buNone/>
            </a:pPr>
            <a:r>
              <a:rPr lang="zh-CN" altLang="zh-CN" sz="2400" b="1" smtClean="0">
                <a:latin typeface="+mn-ea"/>
                <a:sym typeface="+mn-ea"/>
              </a:rPr>
              <a:t>(5)从“主旨”的角度拟题:《生活就是一本书》《书——我的老师》</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1" y="34290"/>
            <a:ext cx="8712968" cy="6314440"/>
          </a:xfrm>
        </p:spPr>
        <p:txBody>
          <a:bodyPr/>
          <a:lstStyle/>
          <a:p>
            <a:pPr marL="0" indent="536575" eaLnBrk="1">
              <a:buNone/>
            </a:pPr>
            <a:r>
              <a:rPr lang="zh-CN" altLang="zh-CN" sz="2400" b="1" smtClean="0">
                <a:latin typeface="+mn-ea"/>
                <a:sym typeface="+mn-ea"/>
              </a:rPr>
              <a:t>从</a:t>
            </a:r>
            <a:r>
              <a:rPr lang="zh-CN" altLang="zh-CN" sz="2400" b="1" dirty="0">
                <a:latin typeface="+mn-ea"/>
                <a:sym typeface="+mn-ea"/>
              </a:rPr>
              <a:t>修辞角度考虑拟题:</a:t>
            </a:r>
          </a:p>
          <a:p>
            <a:pPr marL="0" indent="536575" eaLnBrk="1">
              <a:buNone/>
            </a:pPr>
            <a:r>
              <a:rPr lang="zh-CN" altLang="zh-CN" sz="2400" b="1" smtClean="0">
                <a:latin typeface="+mn-ea"/>
                <a:sym typeface="+mn-ea"/>
              </a:rPr>
              <a:t>(</a:t>
            </a:r>
            <a:r>
              <a:rPr lang="zh-CN" altLang="zh-CN" sz="2400" b="1" dirty="0">
                <a:latin typeface="+mn-ea"/>
                <a:sym typeface="+mn-ea"/>
              </a:rPr>
              <a:t>1)比喻</a:t>
            </a:r>
            <a:r>
              <a:rPr lang="zh-CN" altLang="zh-CN" sz="2400" b="1">
                <a:latin typeface="+mn-ea"/>
                <a:sym typeface="+mn-ea"/>
              </a:rPr>
              <a:t>　</a:t>
            </a:r>
            <a:endParaRPr lang="en-US" altLang="zh-CN" sz="2400" b="1" smtClean="0">
              <a:latin typeface="+mn-ea"/>
              <a:sym typeface="+mn-ea"/>
            </a:endParaRPr>
          </a:p>
          <a:p>
            <a:pPr marL="0" indent="0" eaLnBrk="1">
              <a:buNone/>
            </a:pPr>
            <a:r>
              <a:rPr lang="zh-CN" altLang="zh-CN" sz="2400" b="1" smtClean="0">
                <a:latin typeface="+mn-ea"/>
                <a:sym typeface="+mn-ea"/>
              </a:rPr>
              <a:t>以</a:t>
            </a:r>
            <a:r>
              <a:rPr lang="zh-CN" altLang="zh-CN" sz="2400" b="1" dirty="0">
                <a:latin typeface="+mn-ea"/>
                <a:sym typeface="+mn-ea"/>
              </a:rPr>
              <a:t>“成功与失败”为话题——《失败是成功的一剂清醒剂》</a:t>
            </a:r>
          </a:p>
          <a:p>
            <a:pPr marL="0" indent="0" eaLnBrk="1">
              <a:buNone/>
            </a:pPr>
            <a:r>
              <a:rPr lang="zh-CN" altLang="zh-CN" sz="2400" b="1" dirty="0">
                <a:latin typeface="+mn-ea"/>
                <a:sym typeface="+mn-ea"/>
              </a:rPr>
              <a:t>以“答案是丰富多彩的”为话题</a:t>
            </a:r>
            <a:r>
              <a:rPr lang="zh-CN" altLang="zh-CN" sz="2400" b="1">
                <a:latin typeface="+mn-ea"/>
                <a:sym typeface="+mn-ea"/>
              </a:rPr>
              <a:t>——</a:t>
            </a:r>
            <a:r>
              <a:rPr lang="zh-CN" altLang="zh-CN" sz="2400" b="1" smtClean="0">
                <a:latin typeface="+mn-ea"/>
                <a:sym typeface="+mn-ea"/>
              </a:rPr>
              <a:t>《人生也是一张答卷》</a:t>
            </a:r>
            <a:endParaRPr lang="en-US" altLang="zh-CN" sz="2400" b="1" smtClean="0">
              <a:latin typeface="+mn-ea"/>
              <a:sym typeface="+mn-ea"/>
            </a:endParaRPr>
          </a:p>
          <a:p>
            <a:pPr marL="0" indent="0" eaLnBrk="1">
              <a:buNone/>
            </a:pPr>
            <a:endParaRPr lang="zh-CN" altLang="zh-CN" sz="2400" b="1" dirty="0">
              <a:latin typeface="+mn-ea"/>
              <a:sym typeface="+mn-ea"/>
            </a:endParaRPr>
          </a:p>
          <a:p>
            <a:pPr marL="0" indent="536575" eaLnBrk="1">
              <a:buNone/>
            </a:pPr>
            <a:r>
              <a:rPr lang="zh-CN" altLang="zh-CN" sz="2400" b="1" smtClean="0">
                <a:latin typeface="+mn-ea"/>
                <a:sym typeface="+mn-ea"/>
              </a:rPr>
              <a:t>(</a:t>
            </a:r>
            <a:r>
              <a:rPr lang="zh-CN" altLang="zh-CN" sz="2400" b="1" dirty="0">
                <a:latin typeface="+mn-ea"/>
                <a:sym typeface="+mn-ea"/>
              </a:rPr>
              <a:t>2)拟人</a:t>
            </a:r>
            <a:r>
              <a:rPr lang="zh-CN" altLang="zh-CN" sz="2400" b="1">
                <a:latin typeface="+mn-ea"/>
                <a:sym typeface="+mn-ea"/>
              </a:rPr>
              <a:t>　</a:t>
            </a:r>
            <a:endParaRPr lang="en-US" altLang="zh-CN" sz="2400" b="1" smtClean="0">
              <a:latin typeface="+mn-ea"/>
              <a:sym typeface="+mn-ea"/>
            </a:endParaRPr>
          </a:p>
          <a:p>
            <a:pPr marL="0" indent="0" eaLnBrk="1">
              <a:buNone/>
            </a:pPr>
            <a:r>
              <a:rPr lang="zh-CN" altLang="zh-CN" sz="2400" b="1" smtClean="0">
                <a:latin typeface="+mn-ea"/>
                <a:sym typeface="+mn-ea"/>
              </a:rPr>
              <a:t>以</a:t>
            </a:r>
            <a:r>
              <a:rPr lang="zh-CN" altLang="zh-CN" sz="2400" b="1" dirty="0">
                <a:latin typeface="+mn-ea"/>
                <a:sym typeface="+mn-ea"/>
              </a:rPr>
              <a:t>“心灵的选择”为话题——《奥运出嫁》</a:t>
            </a:r>
          </a:p>
          <a:p>
            <a:pPr marL="0" indent="0" eaLnBrk="1">
              <a:buNone/>
            </a:pPr>
            <a:r>
              <a:rPr lang="zh-CN" altLang="zh-CN" sz="2400" b="1" dirty="0">
                <a:latin typeface="+mn-ea"/>
                <a:sym typeface="+mn-ea"/>
              </a:rPr>
              <a:t>以“树”为话题——《树的“叹息”》</a:t>
            </a:r>
          </a:p>
          <a:p>
            <a:pPr marL="0" indent="0" eaLnBrk="1">
              <a:buNone/>
            </a:pPr>
            <a:r>
              <a:rPr lang="zh-CN" altLang="zh-CN" sz="2400" b="1" dirty="0">
                <a:latin typeface="+mn-ea"/>
                <a:sym typeface="+mn-ea"/>
              </a:rPr>
              <a:t>以环保为话题</a:t>
            </a:r>
            <a:r>
              <a:rPr lang="zh-CN" altLang="zh-CN" sz="2400" b="1">
                <a:latin typeface="+mn-ea"/>
                <a:sym typeface="+mn-ea"/>
              </a:rPr>
              <a:t>——</a:t>
            </a:r>
            <a:r>
              <a:rPr lang="zh-CN" altLang="zh-CN" sz="2400" b="1" smtClean="0">
                <a:latin typeface="+mn-ea"/>
                <a:sym typeface="+mn-ea"/>
              </a:rPr>
              <a:t>《地球就诊记》</a:t>
            </a:r>
            <a:endParaRPr lang="en-US" altLang="zh-CN" sz="2400" b="1" smtClean="0">
              <a:latin typeface="+mn-ea"/>
              <a:sym typeface="+mn-ea"/>
            </a:endParaRPr>
          </a:p>
          <a:p>
            <a:pPr marL="0" indent="0" eaLnBrk="1">
              <a:buNone/>
            </a:pPr>
            <a:endParaRPr lang="en-US" altLang="zh-CN" sz="2400" b="1" smtClean="0">
              <a:latin typeface="+mn-ea"/>
              <a:sym typeface="+mn-ea"/>
            </a:endParaRPr>
          </a:p>
          <a:p>
            <a:pPr marL="0" indent="536575" eaLnBrk="1">
              <a:buNone/>
            </a:pPr>
            <a:r>
              <a:rPr lang="zh-CN" altLang="zh-CN" sz="2400" b="1" smtClean="0">
                <a:latin typeface="+mn-ea"/>
                <a:sym typeface="+mn-ea"/>
              </a:rPr>
              <a:t>(3)呼告　</a:t>
            </a:r>
            <a:endParaRPr lang="en-US" altLang="zh-CN" sz="2400" b="1" smtClean="0">
              <a:latin typeface="+mn-ea"/>
              <a:sym typeface="+mn-ea"/>
            </a:endParaRPr>
          </a:p>
          <a:p>
            <a:pPr marL="0" indent="536575" eaLnBrk="1">
              <a:buNone/>
            </a:pPr>
            <a:r>
              <a:rPr lang="zh-CN" altLang="zh-CN" sz="2400" b="1" smtClean="0">
                <a:latin typeface="+mn-ea"/>
                <a:sym typeface="+mn-ea"/>
              </a:rPr>
              <a:t>以“诚信”为话题——《苏醒吧,灵魂》</a:t>
            </a:r>
          </a:p>
          <a:p>
            <a:pPr marL="0" indent="0" eaLnBrk="1">
              <a:buNone/>
            </a:pPr>
            <a:r>
              <a:rPr lang="zh-CN" altLang="zh-CN" sz="2400" b="1" smtClean="0">
                <a:latin typeface="+mn-ea"/>
                <a:sym typeface="+mn-ea"/>
              </a:rPr>
              <a:t>以“书”为话题——《别了,漫画书!》</a:t>
            </a:r>
          </a:p>
          <a:p>
            <a:pPr marL="0" indent="0" eaLnBrk="1">
              <a:buNone/>
            </a:pPr>
            <a:r>
              <a:rPr lang="zh-CN" altLang="zh-CN" sz="2400" b="1" smtClean="0">
                <a:latin typeface="+mn-ea"/>
                <a:sym typeface="+mn-ea"/>
              </a:rPr>
              <a:t>以“关注生活”为话题——《给生活加点苦吧!》 </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07504" y="466338"/>
            <a:ext cx="8928992" cy="5050894"/>
          </a:xfrm>
        </p:spPr>
        <p:txBody>
          <a:bodyPr/>
          <a:lstStyle/>
          <a:p>
            <a:pPr marL="0" indent="536575" eaLnBrk="1">
              <a:buNone/>
            </a:pPr>
            <a:r>
              <a:rPr lang="zh-CN" altLang="zh-CN" sz="2400" b="1" smtClean="0">
                <a:latin typeface="+mn-ea"/>
                <a:sym typeface="+mn-ea"/>
              </a:rPr>
              <a:t>(4)对比　</a:t>
            </a:r>
            <a:endParaRPr lang="en-US" altLang="zh-CN" sz="2400" b="1" smtClean="0">
              <a:latin typeface="+mn-ea"/>
              <a:sym typeface="+mn-ea"/>
            </a:endParaRPr>
          </a:p>
          <a:p>
            <a:pPr marL="0" indent="0" eaLnBrk="1">
              <a:buNone/>
            </a:pPr>
            <a:r>
              <a:rPr lang="zh-CN" altLang="zh-CN" sz="2400" b="1" smtClean="0">
                <a:latin typeface="+mn-ea"/>
                <a:sym typeface="+mn-ea"/>
              </a:rPr>
              <a:t>以“诚信”为话题——《诚信与虚伪》</a:t>
            </a:r>
            <a:endParaRPr lang="en-US" altLang="zh-CN" sz="2400" b="1" smtClean="0">
              <a:latin typeface="+mn-ea"/>
              <a:sym typeface="+mn-ea"/>
            </a:endParaRPr>
          </a:p>
          <a:p>
            <a:pPr marL="0" indent="0" eaLnBrk="1">
              <a:buNone/>
            </a:pPr>
            <a:endParaRPr lang="zh-CN" altLang="zh-CN" sz="2400" b="1" smtClean="0">
              <a:latin typeface="+mn-ea"/>
              <a:sym typeface="+mn-ea"/>
            </a:endParaRPr>
          </a:p>
          <a:p>
            <a:pPr marL="0" indent="536575" eaLnBrk="1">
              <a:buNone/>
            </a:pPr>
            <a:r>
              <a:rPr lang="zh-CN" altLang="zh-CN" sz="2400" b="1" smtClean="0">
                <a:latin typeface="+mn-ea"/>
                <a:sym typeface="+mn-ea"/>
              </a:rPr>
              <a:t>(5)设问　</a:t>
            </a:r>
            <a:endParaRPr lang="en-US" altLang="zh-CN" sz="2400" b="1" smtClean="0">
              <a:latin typeface="+mn-ea"/>
              <a:sym typeface="+mn-ea"/>
            </a:endParaRPr>
          </a:p>
          <a:p>
            <a:pPr marL="0" indent="0" eaLnBrk="1">
              <a:buNone/>
            </a:pPr>
            <a:r>
              <a:rPr lang="zh-CN" altLang="zh-CN" sz="2400" b="1" smtClean="0">
                <a:latin typeface="+mn-ea"/>
                <a:sym typeface="+mn-ea"/>
              </a:rPr>
              <a:t>以“成功与失败”为话题——《以成败论英雄,正确吗?》</a:t>
            </a:r>
          </a:p>
          <a:p>
            <a:pPr marL="0" indent="0" eaLnBrk="1">
              <a:buNone/>
            </a:pPr>
            <a:r>
              <a:rPr lang="zh-CN" altLang="zh-CN" sz="2400" b="1" smtClean="0">
                <a:latin typeface="+mn-ea"/>
                <a:sym typeface="+mn-ea"/>
              </a:rPr>
              <a:t>以“假如记忆可以移植”为话题——《我是谁?》</a:t>
            </a:r>
            <a:endParaRPr lang="en-US" altLang="zh-CN" sz="2400" b="1" smtClean="0">
              <a:latin typeface="+mn-ea"/>
              <a:sym typeface="+mn-ea"/>
            </a:endParaRPr>
          </a:p>
          <a:p>
            <a:pPr marL="0" indent="0" eaLnBrk="1">
              <a:buNone/>
            </a:pPr>
            <a:endParaRPr lang="zh-CN" altLang="zh-CN" sz="2400" b="1" smtClean="0">
              <a:latin typeface="+mn-ea"/>
              <a:sym typeface="+mn-ea"/>
            </a:endParaRPr>
          </a:p>
          <a:p>
            <a:pPr marL="0" indent="536575" eaLnBrk="1">
              <a:buNone/>
            </a:pPr>
            <a:r>
              <a:rPr lang="zh-CN" altLang="zh-CN" sz="2400" b="1" smtClean="0">
                <a:latin typeface="+mn-ea"/>
                <a:sym typeface="+mn-ea"/>
              </a:rPr>
              <a:t>(6)对偶　</a:t>
            </a:r>
            <a:endParaRPr lang="en-US" altLang="zh-CN" sz="2400" b="1" smtClean="0">
              <a:latin typeface="+mn-ea"/>
              <a:sym typeface="+mn-ea"/>
            </a:endParaRPr>
          </a:p>
          <a:p>
            <a:pPr marL="0" indent="0" eaLnBrk="1">
              <a:buNone/>
            </a:pPr>
            <a:r>
              <a:rPr lang="zh-CN" altLang="zh-CN" sz="2400" b="1" smtClean="0">
                <a:latin typeface="+mn-ea"/>
                <a:sym typeface="+mn-ea"/>
              </a:rPr>
              <a:t>以“成功与失败”为话题——《失败,不要气馁;成功,切忌忘形》以“环保”为话题——《一头白发,满山青葱》</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65125" y="34290"/>
            <a:ext cx="8584565" cy="6314440"/>
          </a:xfrm>
        </p:spPr>
        <p:txBody>
          <a:bodyPr/>
          <a:lstStyle/>
          <a:p>
            <a:pPr marL="0" indent="536575" eaLnBrk="1">
              <a:buNone/>
            </a:pPr>
            <a:r>
              <a:rPr lang="zh-CN" altLang="zh-CN" sz="2400" b="1" smtClean="0">
                <a:latin typeface="+mn-ea"/>
                <a:sym typeface="+mn-ea"/>
              </a:rPr>
              <a:t>特殊</a:t>
            </a:r>
            <a:r>
              <a:rPr lang="zh-CN" altLang="zh-CN" sz="2400" b="1" dirty="0">
                <a:latin typeface="+mn-ea"/>
                <a:sym typeface="+mn-ea"/>
              </a:rPr>
              <a:t>技法拟题:</a:t>
            </a:r>
          </a:p>
          <a:p>
            <a:pPr marL="0" indent="536575" eaLnBrk="1">
              <a:buNone/>
            </a:pPr>
            <a:r>
              <a:rPr lang="zh-CN" altLang="zh-CN" sz="2400" b="1" smtClean="0">
                <a:latin typeface="+mn-ea"/>
                <a:sym typeface="+mn-ea"/>
              </a:rPr>
              <a:t>(</a:t>
            </a:r>
            <a:r>
              <a:rPr lang="zh-CN" altLang="zh-CN" sz="2400" b="1" dirty="0">
                <a:latin typeface="+mn-ea"/>
                <a:sym typeface="+mn-ea"/>
              </a:rPr>
              <a:t>1)用数字公式拟题</a:t>
            </a:r>
          </a:p>
          <a:p>
            <a:pPr marL="0" indent="536575" eaLnBrk="1">
              <a:buNone/>
            </a:pPr>
            <a:r>
              <a:rPr lang="zh-CN" altLang="zh-CN" sz="2400" b="1" dirty="0">
                <a:latin typeface="+mn-ea"/>
                <a:sym typeface="+mn-ea"/>
              </a:rPr>
              <a:t>①数学中的恒等式:《10+1=成功》 “勤劳×高科技=致富” </a:t>
            </a:r>
          </a:p>
          <a:p>
            <a:pPr marL="0" indent="536575" eaLnBrk="1">
              <a:buNone/>
            </a:pPr>
            <a:r>
              <a:rPr lang="zh-CN" altLang="zh-CN" sz="2400" b="1" dirty="0">
                <a:latin typeface="+mn-ea"/>
                <a:sym typeface="+mn-ea"/>
              </a:rPr>
              <a:t>②不等式:成绩≠</a:t>
            </a:r>
            <a:r>
              <a:rPr lang="zh-CN" altLang="zh-CN" sz="2400" b="1">
                <a:latin typeface="+mn-ea"/>
                <a:sym typeface="+mn-ea"/>
              </a:rPr>
              <a:t>素质 </a:t>
            </a:r>
            <a:endParaRPr lang="en-US" altLang="zh-CN" sz="2400" b="1" smtClean="0">
              <a:latin typeface="+mn-ea"/>
              <a:sym typeface="+mn-ea"/>
            </a:endParaRPr>
          </a:p>
          <a:p>
            <a:pPr marL="0" indent="536575" eaLnBrk="1">
              <a:buNone/>
            </a:pPr>
            <a:r>
              <a:rPr lang="zh-CN" altLang="zh-CN" sz="2400" b="1" smtClean="0">
                <a:latin typeface="+mn-ea"/>
                <a:sym typeface="+mn-ea"/>
              </a:rPr>
              <a:t>(2)用标点符号拟题:《拥有诚信,就……》(诚信)</a:t>
            </a:r>
          </a:p>
          <a:p>
            <a:pPr marL="0" indent="536575" eaLnBrk="1">
              <a:buNone/>
            </a:pPr>
            <a:r>
              <a:rPr lang="zh-CN" altLang="zh-CN" sz="2400" b="1" smtClean="0">
                <a:latin typeface="+mn-ea"/>
                <a:sym typeface="+mn-ea"/>
              </a:rPr>
              <a:t>(3)化用古典诗文名句拟题:《选择之妙,存乎一心》(心灵的选择)</a:t>
            </a:r>
          </a:p>
          <a:p>
            <a:pPr marL="0" indent="536575" eaLnBrk="1">
              <a:buNone/>
            </a:pPr>
            <a:r>
              <a:rPr lang="zh-CN" altLang="zh-CN" sz="2400" b="1" smtClean="0">
                <a:latin typeface="+mn-ea"/>
                <a:sym typeface="+mn-ea"/>
              </a:rPr>
              <a:t>(4)巧用流行语拟题:《为什么受伤的总是我》、《爱的谎言》 (诚信)</a:t>
            </a:r>
          </a:p>
          <a:p>
            <a:pPr marL="0" indent="536575" eaLnBrk="1">
              <a:buNone/>
            </a:pPr>
            <a:r>
              <a:rPr lang="zh-CN" altLang="zh-CN" sz="2400" b="1" smtClean="0">
                <a:latin typeface="+mn-ea"/>
                <a:sym typeface="+mn-ea"/>
              </a:rPr>
              <a:t>(5)倒装式:《回来吧,妈妈!》。</a:t>
            </a:r>
          </a:p>
          <a:p>
            <a:pPr marL="0" indent="536575" eaLnBrk="1">
              <a:buNone/>
            </a:pPr>
            <a:r>
              <a:rPr lang="zh-CN" altLang="zh-CN" sz="2400" b="1" smtClean="0">
                <a:latin typeface="+mn-ea"/>
                <a:sym typeface="+mn-ea"/>
              </a:rPr>
              <a:t>(6)顶真式:《人贵有志,志在奋斗》</a:t>
            </a:r>
          </a:p>
          <a:p>
            <a:pPr marL="0" indent="536575" eaLnBrk="1">
              <a:buNone/>
            </a:pPr>
            <a:r>
              <a:rPr lang="zh-CN" altLang="zh-CN" sz="2400" b="1" smtClean="0">
                <a:latin typeface="+mn-ea"/>
                <a:sym typeface="+mn-ea"/>
              </a:rPr>
              <a:t>拟题求新,可用的方法远不止这些,这些仅仅是“题海”中的浪花,只要你细心采撷,一定会使你的“脸部”光彩照人。</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81816" y="34290"/>
            <a:ext cx="8538656" cy="6314440"/>
          </a:xfrm>
        </p:spPr>
        <p:txBody>
          <a:bodyPr/>
          <a:lstStyle/>
          <a:p>
            <a:pPr marL="0" indent="536575" eaLnBrk="1">
              <a:buNone/>
            </a:pPr>
            <a:r>
              <a:rPr lang="zh-CN" altLang="zh-CN" sz="2400" b="1" smtClean="0">
                <a:solidFill>
                  <a:srgbClr val="FF0000"/>
                </a:solidFill>
                <a:latin typeface="+mn-ea"/>
                <a:sym typeface="+mn-ea"/>
              </a:rPr>
              <a:t>3</a:t>
            </a:r>
            <a:r>
              <a:rPr lang="zh-CN" altLang="zh-CN" sz="2400" b="1" dirty="0">
                <a:solidFill>
                  <a:srgbClr val="FF0000"/>
                </a:solidFill>
                <a:latin typeface="+mn-ea"/>
                <a:sym typeface="+mn-ea"/>
              </a:rPr>
              <a:t>.话题作文的开头</a:t>
            </a:r>
          </a:p>
          <a:p>
            <a:pPr marL="0" indent="536575" eaLnBrk="1">
              <a:buNone/>
            </a:pPr>
            <a:r>
              <a:rPr lang="zh-CN" altLang="zh-CN" sz="2400" b="1" smtClean="0">
                <a:latin typeface="+mn-ea"/>
                <a:sym typeface="+mn-ea"/>
              </a:rPr>
              <a:t>开头</a:t>
            </a:r>
            <a:r>
              <a:rPr lang="zh-CN" altLang="zh-CN" sz="2400" b="1" dirty="0">
                <a:latin typeface="+mn-ea"/>
                <a:sym typeface="+mn-ea"/>
              </a:rPr>
              <a:t>俗称“豹头”,也有人称之为“凤头”“龙头”,都是指开头应该不同凡响,有吸引力,能有引人入胜的效果,应该做到以下三个</a:t>
            </a:r>
            <a:r>
              <a:rPr lang="zh-CN" altLang="zh-CN" sz="2400" b="1">
                <a:latin typeface="+mn-ea"/>
                <a:sym typeface="+mn-ea"/>
              </a:rPr>
              <a:t>方面</a:t>
            </a:r>
            <a:r>
              <a:rPr lang="zh-CN" altLang="zh-CN" sz="2400" b="1" smtClean="0">
                <a:latin typeface="+mn-ea"/>
                <a:sym typeface="+mn-ea"/>
              </a:rPr>
              <a:t>。</a:t>
            </a:r>
            <a:endParaRPr lang="en-US" altLang="zh-CN" sz="2400" b="1" smtClean="0">
              <a:latin typeface="+mn-ea"/>
              <a:sym typeface="+mn-ea"/>
            </a:endParaRPr>
          </a:p>
          <a:p>
            <a:pPr marL="0" indent="536575" eaLnBrk="1">
              <a:buNone/>
            </a:pPr>
            <a:r>
              <a:rPr lang="zh-CN" altLang="zh-CN" sz="2400" b="1" smtClean="0">
                <a:latin typeface="+mn-ea"/>
                <a:sym typeface="+mn-ea"/>
              </a:rPr>
              <a:t>(1)要点题:梁启超说“文章最要令人一望而知其宗旨之所在,才易动人。例如:《三国演义》的开头:“天下大势,合久必分,分久必合。”</a:t>
            </a:r>
          </a:p>
          <a:p>
            <a:pPr marL="0" indent="536575" eaLnBrk="1">
              <a:buNone/>
            </a:pPr>
            <a:r>
              <a:rPr lang="zh-CN" altLang="zh-CN" sz="2400" b="1" smtClean="0">
                <a:latin typeface="+mn-ea"/>
                <a:sym typeface="+mn-ea"/>
              </a:rPr>
              <a:t>(2)要短小精悍:茅盾《海南杂忆》开头:“我们到了那有名的‘天涯海角’。” 12个字便交代清楚了所游地点,为下文由所见所闻引起对历史的追忆开路。</a:t>
            </a:r>
          </a:p>
          <a:p>
            <a:pPr marL="0" indent="536575" eaLnBrk="1">
              <a:buNone/>
            </a:pPr>
            <a:r>
              <a:rPr lang="zh-CN" altLang="zh-CN" sz="2400" b="1" smtClean="0">
                <a:latin typeface="+mn-ea"/>
                <a:sym typeface="+mn-ea"/>
              </a:rPr>
              <a:t>陈国凯《雾》开头仅四字白描:“清晨,大雾。”便交代了故事发生的时间与环境,又暗示了故事结局,含义深刻隽永。</a:t>
            </a:r>
          </a:p>
          <a:p>
            <a:pPr marL="0" indent="536575" eaLnBrk="1">
              <a:buNone/>
            </a:pPr>
            <a:r>
              <a:rPr lang="zh-CN" altLang="zh-CN" sz="2400" b="1" smtClean="0">
                <a:latin typeface="+mn-ea"/>
                <a:sym typeface="+mn-ea"/>
              </a:rPr>
              <a:t>(3)要有文采:如《青春》的开头:青春是用意志的血滴和拼搏的汗水酿成的琼浆——历久弥香。 </a:t>
            </a:r>
          </a:p>
          <a:p>
            <a:pPr marL="0" indent="536575" eaLnBrk="1">
              <a:buNone/>
            </a:pPr>
            <a:r>
              <a:rPr lang="zh-CN" altLang="zh-CN" sz="2400" b="1" smtClean="0">
                <a:latin typeface="+mn-ea"/>
                <a:sym typeface="+mn-ea"/>
              </a:rPr>
              <a:t>最好能采用排比句式、设问句式;或引用经典的诗文,或采用含蓄隽永的语句。</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944359"/>
            <a:ext cx="8120702" cy="4932913"/>
          </a:xfrm>
        </p:spPr>
        <p:txBody>
          <a:bodyPr/>
          <a:lstStyle/>
          <a:p>
            <a:pPr marL="0" indent="536575" eaLnBrk="1">
              <a:buNone/>
            </a:pPr>
            <a:r>
              <a:rPr lang="zh-CN" altLang="zh-CN" sz="2400" b="1" smtClean="0">
                <a:latin typeface="+mn-ea"/>
                <a:sym typeface="+mn-ea"/>
              </a:rPr>
              <a:t>【例1】</a:t>
            </a:r>
            <a:r>
              <a:rPr lang="zh-CN" altLang="zh-CN" sz="2400" b="1" dirty="0">
                <a:latin typeface="+mn-ea"/>
                <a:sym typeface="+mn-ea"/>
              </a:rPr>
              <a:t>　《时间啊,时间》的开头:“每当路过海关,倾听着宏亮的钟声,我感到时间的庄严;每当我听到学校的上课铃声,前脚刚跨进大门时,我感到时间的紧迫;每当我在迷途中徘徊,猛然抬头,却发现时间的飞逝</a:t>
            </a:r>
            <a:r>
              <a:rPr lang="zh-CN" altLang="zh-CN" sz="2400" b="1">
                <a:latin typeface="+mn-ea"/>
                <a:sym typeface="+mn-ea"/>
              </a:rPr>
              <a:t>。</a:t>
            </a:r>
            <a:r>
              <a:rPr lang="zh-CN" altLang="zh-CN" sz="2400" b="1" smtClean="0">
                <a:latin typeface="+mn-ea"/>
                <a:sym typeface="+mn-ea"/>
              </a:rPr>
              <a:t>”</a:t>
            </a:r>
            <a:endParaRPr lang="en-US" altLang="zh-CN" sz="2400" b="1" smtClean="0">
              <a:latin typeface="+mn-ea"/>
              <a:sym typeface="+mn-ea"/>
            </a:endParaRPr>
          </a:p>
          <a:p>
            <a:pPr marL="0" indent="536575" eaLnBrk="1">
              <a:buNone/>
            </a:pPr>
            <a:r>
              <a:rPr lang="zh-CN" altLang="zh-CN" sz="2400" b="1" smtClean="0">
                <a:latin typeface="+mn-ea"/>
                <a:sym typeface="+mn-ea"/>
              </a:rPr>
              <a:t>【例2】　《杂是一种生命的奇迹》的开头:“可曾见过,沧桑褪色的万国建筑群?可曾赏过,阳明山的紧簇春花?可曾听过,爵士乐的错杂鼓点?可曾品过,青藤阁的浓香花茶?如果倏然抹去那些杂体,那么生活将变得多么单一、多么可怕啊!我说,杂,就是一种生命的奇迹。”</a:t>
            </a:r>
          </a:p>
          <a:p>
            <a:pPr marL="0" indent="536575" eaLnBrk="1">
              <a:buNone/>
            </a:pPr>
            <a:r>
              <a:rPr lang="zh-CN" altLang="zh-CN" sz="2400" b="1" smtClean="0">
                <a:latin typeface="+mn-ea"/>
                <a:sym typeface="+mn-ea"/>
              </a:rPr>
              <a:t>【例3】　《用“心”写作》的开头:“古人云:‘登山则情满于山,观海则意溢于海。’写作也一样,要写出绝妙的佳作,就得全力以赴,用心为之。”</a:t>
            </a:r>
            <a:endParaRPr lang="zh-CN" altLang="zh-CN" sz="2400" dirty="0">
              <a:latin typeface="+mn-ea"/>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38175" y="1006947"/>
            <a:ext cx="7675245" cy="4150245"/>
          </a:xfrm>
        </p:spPr>
        <p:txBody>
          <a:bodyPr/>
          <a:lstStyle/>
          <a:p>
            <a:pPr marL="0" indent="0" eaLnBrk="1">
              <a:buNone/>
            </a:pPr>
            <a:r>
              <a:rPr lang="zh-CN" altLang="zh-CN" sz="2400" b="1" smtClean="0"/>
              <a:t>根本</a:t>
            </a:r>
            <a:r>
              <a:rPr lang="zh-CN" altLang="zh-CN" sz="2400" b="1" dirty="0"/>
              <a:t>对策的探求:</a:t>
            </a:r>
          </a:p>
          <a:p>
            <a:pPr marL="0" indent="0" eaLnBrk="1">
              <a:buNone/>
            </a:pPr>
            <a:r>
              <a:rPr lang="zh-CN" altLang="zh-CN" sz="2400" b="1" dirty="0"/>
              <a:t>      (1)对于“啃老”的年轻人来说:要树立个人理想,树立积极的人生目标,努力做到自尊自强,培养独立处世的工作能力和生活能力。</a:t>
            </a:r>
          </a:p>
          <a:p>
            <a:pPr marL="0" indent="0" eaLnBrk="1">
              <a:buNone/>
            </a:pPr>
            <a:r>
              <a:rPr lang="zh-CN" altLang="zh-CN" sz="2400" b="1" dirty="0"/>
              <a:t>      (2)作为家长:要明白怎样才是真正爱护、正确教育下一代。对子女的最大负责不是承包管理子女的人生,而是教会子女去创造自己的人生。</a:t>
            </a:r>
          </a:p>
          <a:p>
            <a:pPr marL="0" indent="0" eaLnBrk="1">
              <a:buNone/>
            </a:pPr>
            <a:r>
              <a:rPr lang="zh-CN" altLang="zh-CN" sz="2400" b="1" dirty="0"/>
              <a:t>      (3)就社会而言:要进一步完善就业机制,提供更多的就业岗位。加强精神文明建设,使每一个公民以自强自立为荣。</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1" y="34290"/>
            <a:ext cx="8698170" cy="6314440"/>
          </a:xfrm>
        </p:spPr>
        <p:txBody>
          <a:bodyPr/>
          <a:lstStyle/>
          <a:p>
            <a:pPr marL="0" indent="0" algn="ctr" eaLnBrk="1">
              <a:buNone/>
            </a:pPr>
            <a:r>
              <a:rPr lang="zh-CN" altLang="zh-CN" b="1" smtClean="0">
                <a:solidFill>
                  <a:srgbClr val="FF0000"/>
                </a:solidFill>
                <a:latin typeface="+mn-ea"/>
                <a:sym typeface="+mn-ea"/>
              </a:rPr>
              <a:t>【典例精析】</a:t>
            </a:r>
            <a:endParaRPr lang="zh-CN" altLang="zh-CN" b="1" dirty="0">
              <a:solidFill>
                <a:srgbClr val="FF0000"/>
              </a:solidFill>
              <a:latin typeface="+mn-ea"/>
              <a:sym typeface="+mn-ea"/>
            </a:endParaRPr>
          </a:p>
          <a:p>
            <a:pPr marL="0" indent="536575" eaLnBrk="1">
              <a:buNone/>
            </a:pPr>
            <a:r>
              <a:rPr lang="zh-CN" altLang="zh-CN" sz="2300" b="1" smtClean="0">
                <a:latin typeface="+mn-ea"/>
                <a:sym typeface="+mn-ea"/>
              </a:rPr>
              <a:t>【例1】</a:t>
            </a:r>
            <a:r>
              <a:rPr lang="zh-CN" altLang="zh-CN" sz="2300" b="1" dirty="0">
                <a:latin typeface="+mn-ea"/>
                <a:sym typeface="+mn-ea"/>
              </a:rPr>
              <a:t>　生命的大屋里,有着千百万道情感之门,开启它们,我们将得到欢乐、忧伤、勇气、沮丧。</a:t>
            </a:r>
          </a:p>
          <a:p>
            <a:pPr marL="0" indent="536575" eaLnBrk="1">
              <a:buNone/>
            </a:pPr>
            <a:r>
              <a:rPr lang="zh-CN" altLang="zh-CN" sz="2300" b="1" smtClean="0">
                <a:latin typeface="+mn-ea"/>
                <a:sym typeface="+mn-ea"/>
              </a:rPr>
              <a:t>思考</a:t>
            </a:r>
            <a:r>
              <a:rPr lang="zh-CN" altLang="zh-CN" sz="2300" b="1" dirty="0">
                <a:latin typeface="+mn-ea"/>
                <a:sym typeface="+mn-ea"/>
              </a:rPr>
              <a:t>:从这个开头看,本文所涉及的话题是什么?它采用的是什么方法?下文涉及的内容是哪些?</a:t>
            </a:r>
          </a:p>
          <a:p>
            <a:pPr marL="0" indent="536575" eaLnBrk="1">
              <a:buNone/>
            </a:pPr>
            <a:r>
              <a:rPr lang="zh-CN" altLang="zh-CN" sz="2300" b="1" smtClean="0">
                <a:latin typeface="+mn-ea"/>
                <a:sym typeface="+mn-ea"/>
              </a:rPr>
              <a:t>明确</a:t>
            </a:r>
            <a:r>
              <a:rPr lang="zh-CN" altLang="zh-CN" sz="2300" b="1" dirty="0">
                <a:latin typeface="+mn-ea"/>
                <a:sym typeface="+mn-ea"/>
              </a:rPr>
              <a:t>:本文所涉及的话题应是“门”。它采用的是“单刀直入,开门见山”的方法。下文涉及的内容有欢乐之门、忧伤之门、勇气之门、沮丧之门等内容。</a:t>
            </a:r>
          </a:p>
          <a:p>
            <a:pPr marL="0" indent="536575" eaLnBrk="1">
              <a:buNone/>
            </a:pPr>
            <a:r>
              <a:rPr lang="zh-CN" altLang="zh-CN" sz="2300" b="1" smtClean="0">
                <a:latin typeface="+mn-ea"/>
                <a:sym typeface="+mn-ea"/>
              </a:rPr>
              <a:t>归纳</a:t>
            </a:r>
            <a:r>
              <a:rPr lang="zh-CN" altLang="zh-CN" sz="2300" b="1" dirty="0">
                <a:latin typeface="+mn-ea"/>
                <a:sym typeface="+mn-ea"/>
              </a:rPr>
              <a:t>:一个开门见山的开头不但会使文章不兜圈子就直奔正题,而且会使阅卷老师省去曲折迂回的语言迷雾而直接进入作者的主题叙述。</a:t>
            </a:r>
          </a:p>
          <a:p>
            <a:pPr marL="0" indent="536575" eaLnBrk="1">
              <a:buNone/>
            </a:pPr>
            <a:r>
              <a:rPr lang="zh-CN" altLang="zh-CN" sz="2300" b="1" dirty="0">
                <a:latin typeface="+mn-ea"/>
                <a:sym typeface="+mn-ea"/>
              </a:rPr>
              <a:t>采用开门见山的开头应注意的问题:</a:t>
            </a:r>
          </a:p>
          <a:p>
            <a:pPr marL="0" indent="536575" eaLnBrk="1">
              <a:buNone/>
            </a:pPr>
            <a:r>
              <a:rPr lang="zh-CN" altLang="zh-CN" sz="2300" b="1" smtClean="0">
                <a:latin typeface="+mn-ea"/>
                <a:sym typeface="+mn-ea"/>
              </a:rPr>
              <a:t>(</a:t>
            </a:r>
            <a:r>
              <a:rPr lang="zh-CN" altLang="zh-CN" sz="2300" b="1" dirty="0">
                <a:latin typeface="+mn-ea"/>
                <a:sym typeface="+mn-ea"/>
              </a:rPr>
              <a:t>1)写作前要经过认真的思考,提炼出能够引领全文主题内容的开头;</a:t>
            </a:r>
          </a:p>
          <a:p>
            <a:pPr marL="0" indent="536575" eaLnBrk="1">
              <a:buNone/>
            </a:pPr>
            <a:r>
              <a:rPr lang="zh-CN" altLang="zh-CN" sz="2300" b="1" smtClean="0">
                <a:latin typeface="+mn-ea"/>
                <a:sym typeface="+mn-ea"/>
              </a:rPr>
              <a:t>(</a:t>
            </a:r>
            <a:r>
              <a:rPr lang="zh-CN" altLang="zh-CN" sz="2300" b="1" dirty="0">
                <a:latin typeface="+mn-ea"/>
                <a:sym typeface="+mn-ea"/>
              </a:rPr>
              <a:t>2)这种开头语言要非常精练,要有一种引人入胜的效果,激起阅卷老师的阅读</a:t>
            </a:r>
            <a:r>
              <a:rPr lang="zh-CN" altLang="zh-CN" sz="2300" b="1">
                <a:latin typeface="+mn-ea"/>
                <a:sym typeface="+mn-ea"/>
              </a:rPr>
              <a:t>欲望</a:t>
            </a:r>
            <a:r>
              <a:rPr lang="zh-CN" altLang="zh-CN" sz="2300" b="1" smtClean="0">
                <a:latin typeface="+mn-ea"/>
                <a:sym typeface="+mn-ea"/>
              </a:rPr>
              <a:t>。</a:t>
            </a:r>
            <a:endParaRPr lang="zh-CN" altLang="zh-CN" sz="2300" b="1" dirty="0">
              <a:latin typeface="+mn-ea"/>
              <a:sym typeface="+mn-ea"/>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1" y="970394"/>
            <a:ext cx="8698170" cy="3394710"/>
          </a:xfrm>
        </p:spPr>
        <p:txBody>
          <a:bodyPr/>
          <a:lstStyle/>
          <a:p>
            <a:pPr marL="0" indent="536575">
              <a:buNone/>
            </a:pPr>
            <a:r>
              <a:rPr lang="zh-CN" altLang="zh-CN" sz="2400" b="1" smtClean="0">
                <a:latin typeface="+mn-ea"/>
                <a:sym typeface="+mn-ea"/>
              </a:rPr>
              <a:t>【例2】</a:t>
            </a:r>
            <a:r>
              <a:rPr lang="zh-CN" altLang="zh-CN" sz="2400" b="1" dirty="0">
                <a:latin typeface="+mn-ea"/>
                <a:sym typeface="+mn-ea"/>
              </a:rPr>
              <a:t>　凡事不可不执着;凡事不可太执着。</a:t>
            </a:r>
          </a:p>
          <a:p>
            <a:pPr marL="0" indent="536575">
              <a:buNone/>
            </a:pPr>
            <a:r>
              <a:rPr lang="zh-CN" altLang="zh-CN" sz="2400" b="1" smtClean="0">
                <a:latin typeface="+mn-ea"/>
                <a:sym typeface="+mn-ea"/>
              </a:rPr>
              <a:t>思考</a:t>
            </a:r>
            <a:r>
              <a:rPr lang="zh-CN" altLang="zh-CN" sz="2400" b="1" dirty="0">
                <a:latin typeface="+mn-ea"/>
                <a:sym typeface="+mn-ea"/>
              </a:rPr>
              <a:t>:从这个开头看,本文所涉及的话题是什么?它采用的是什么方法?下文涉及的内容是哪些</a:t>
            </a:r>
            <a:r>
              <a:rPr lang="zh-CN" altLang="zh-CN" sz="2400" b="1">
                <a:latin typeface="+mn-ea"/>
                <a:sym typeface="+mn-ea"/>
              </a:rPr>
              <a:t>? </a:t>
            </a:r>
            <a:endParaRPr lang="en-US" altLang="zh-CN" sz="2400" b="1" smtClean="0">
              <a:latin typeface="+mn-ea"/>
              <a:sym typeface="+mn-ea"/>
            </a:endParaRPr>
          </a:p>
          <a:p>
            <a:pPr marL="0" indent="536575">
              <a:buNone/>
            </a:pPr>
            <a:r>
              <a:rPr lang="en-US" altLang="zh-CN" sz="2400" b="1" smtClean="0">
                <a:latin typeface="+mn-ea"/>
                <a:sym typeface="+mn-ea"/>
              </a:rPr>
              <a:t>明确:本文所涉及的话题应是“执着”。它采用的开头方法是“正反对比”法。下文涉及的内容是辩证分析执着方面的问题。</a:t>
            </a:r>
          </a:p>
          <a:p>
            <a:pPr marL="0" indent="536575">
              <a:buNone/>
            </a:pPr>
            <a:r>
              <a:rPr lang="zh-CN" altLang="zh-CN" sz="2400" b="1" smtClean="0">
                <a:latin typeface="+mn-ea"/>
                <a:sym typeface="+mn-ea"/>
              </a:rPr>
              <a:t>注意:运用“正反对比”入题法,应重视辩证说理,对比要鲜明。</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6245" y="826378"/>
            <a:ext cx="8336915" cy="4042782"/>
          </a:xfrm>
        </p:spPr>
        <p:txBody>
          <a:bodyPr/>
          <a:lstStyle/>
          <a:p>
            <a:pPr marL="0" indent="536575" eaLnBrk="1">
              <a:buNone/>
            </a:pPr>
            <a:r>
              <a:rPr lang="zh-CN" altLang="zh-CN" sz="2400" b="1" smtClean="0">
                <a:sym typeface="+mn-ea"/>
              </a:rPr>
              <a:t>【例3】</a:t>
            </a:r>
            <a:r>
              <a:rPr lang="zh-CN" altLang="zh-CN" sz="2400" b="1" dirty="0">
                <a:sym typeface="+mn-ea"/>
              </a:rPr>
              <a:t>　天空没有不逝的彩虹,人生也没有永远灿烂的风景。圆满很美,残缺遗憾有时也是美。</a:t>
            </a:r>
          </a:p>
          <a:p>
            <a:pPr marL="0" indent="536575" eaLnBrk="1">
              <a:buNone/>
            </a:pPr>
            <a:r>
              <a:rPr lang="zh-CN" altLang="zh-CN" sz="2400" b="1" dirty="0">
                <a:sym typeface="+mn-ea"/>
              </a:rPr>
              <a:t>思考:从这个开头看,本文所涉及的话题是什么?它采用的是什么方法?下文涉及的内容是哪些?</a:t>
            </a:r>
          </a:p>
          <a:p>
            <a:pPr marL="0" indent="536575" eaLnBrk="1">
              <a:buNone/>
            </a:pPr>
            <a:r>
              <a:rPr lang="zh-CN" altLang="zh-CN" sz="2400" b="1" smtClean="0">
                <a:sym typeface="+mn-ea"/>
              </a:rPr>
              <a:t>明确</a:t>
            </a:r>
            <a:r>
              <a:rPr lang="zh-CN" altLang="zh-CN" sz="2400" b="1" dirty="0">
                <a:sym typeface="+mn-ea"/>
              </a:rPr>
              <a:t>:本文所涉及的话题是“残缺美”。它采用的是“比兴开头”法。下文涉及的内容应是谈“残缺美”。 运用“比兴开头”法,能营造气氛,产生引人入胜的艺术效果。</a:t>
            </a:r>
          </a:p>
          <a:p>
            <a:pPr marL="0" indent="536575" eaLnBrk="1">
              <a:buNone/>
            </a:pPr>
            <a:r>
              <a:rPr lang="zh-CN" altLang="zh-CN" sz="2400" b="1" smtClean="0">
                <a:sym typeface="+mn-ea"/>
              </a:rPr>
              <a:t>注意</a:t>
            </a:r>
            <a:r>
              <a:rPr lang="zh-CN" altLang="zh-CN" sz="2400" b="1" dirty="0">
                <a:sym typeface="+mn-ea"/>
              </a:rPr>
              <a:t>:起兴之物必须与“所咏之词”有内在联系,切不可“风马牛不相及”。</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264244"/>
            <a:ext cx="8424936" cy="5829052"/>
          </a:xfrm>
        </p:spPr>
        <p:txBody>
          <a:bodyPr/>
          <a:lstStyle/>
          <a:p>
            <a:pPr marL="0" indent="536575" eaLnBrk="1">
              <a:buNone/>
            </a:pPr>
            <a:r>
              <a:rPr lang="zh-CN" altLang="zh-CN" sz="2400" b="1" smtClean="0">
                <a:latin typeface="+mn-ea"/>
                <a:sym typeface="+mn-ea"/>
              </a:rPr>
              <a:t>【例4】</a:t>
            </a:r>
            <a:r>
              <a:rPr lang="zh-CN" altLang="zh-CN" sz="2400" b="1" dirty="0">
                <a:latin typeface="+mn-ea"/>
                <a:sym typeface="+mn-ea"/>
              </a:rPr>
              <a:t>　我决心做一个试验:整整一个月里,一句话也不讲。 (刘心武《白牙》)</a:t>
            </a:r>
          </a:p>
          <a:p>
            <a:pPr marL="0" indent="536575" eaLnBrk="1">
              <a:buNone/>
            </a:pPr>
            <a:r>
              <a:rPr lang="zh-CN" altLang="zh-CN" sz="2400" b="1" smtClean="0">
                <a:latin typeface="+mn-ea"/>
                <a:sym typeface="+mn-ea"/>
              </a:rPr>
              <a:t>思考</a:t>
            </a:r>
            <a:r>
              <a:rPr lang="zh-CN" altLang="zh-CN" sz="2400" b="1" dirty="0">
                <a:latin typeface="+mn-ea"/>
                <a:sym typeface="+mn-ea"/>
              </a:rPr>
              <a:t>:本文采用的是什么开头方法?</a:t>
            </a:r>
          </a:p>
          <a:p>
            <a:pPr marL="0" indent="536575" eaLnBrk="1">
              <a:buNone/>
            </a:pPr>
            <a:r>
              <a:rPr lang="zh-CN" altLang="zh-CN" sz="2400" b="1" smtClean="0">
                <a:latin typeface="+mn-ea"/>
                <a:sym typeface="+mn-ea"/>
              </a:rPr>
              <a:t>明确</a:t>
            </a:r>
            <a:r>
              <a:rPr lang="zh-CN" altLang="zh-CN" sz="2400" b="1" dirty="0">
                <a:latin typeface="+mn-ea"/>
                <a:sym typeface="+mn-ea"/>
              </a:rPr>
              <a:t>:这种开头是“设置悬念”法。好处在于能激起读者的兴趣。</a:t>
            </a:r>
          </a:p>
          <a:p>
            <a:pPr marL="0" indent="536575" eaLnBrk="1">
              <a:buNone/>
            </a:pPr>
            <a:r>
              <a:rPr lang="zh-CN" altLang="zh-CN" sz="2400" b="1" smtClean="0">
                <a:latin typeface="+mn-ea"/>
                <a:sym typeface="+mn-ea"/>
              </a:rPr>
              <a:t>注意</a:t>
            </a:r>
            <a:r>
              <a:rPr lang="zh-CN" altLang="zh-CN" sz="2400" b="1" dirty="0">
                <a:latin typeface="+mn-ea"/>
                <a:sym typeface="+mn-ea"/>
              </a:rPr>
              <a:t>:“正反对比”“比兴开头”“设置悬念”均</a:t>
            </a:r>
            <a:r>
              <a:rPr lang="zh-CN" altLang="zh-CN" sz="2400" b="1">
                <a:latin typeface="+mn-ea"/>
                <a:sym typeface="+mn-ea"/>
              </a:rPr>
              <a:t>属于</a:t>
            </a:r>
            <a:r>
              <a:rPr lang="zh-CN" altLang="zh-CN" sz="2400" b="1" smtClean="0">
                <a:latin typeface="+mn-ea"/>
                <a:sym typeface="+mn-ea"/>
              </a:rPr>
              <a:t>“运用技巧”</a:t>
            </a:r>
            <a:r>
              <a:rPr lang="zh-CN" altLang="zh-CN" sz="2400" b="1" dirty="0">
                <a:latin typeface="+mn-ea"/>
                <a:sym typeface="+mn-ea"/>
              </a:rPr>
              <a:t>法,除了这三种技巧外,还有烘托、类比</a:t>
            </a:r>
            <a:r>
              <a:rPr lang="zh-CN" altLang="zh-CN" sz="2400" b="1">
                <a:latin typeface="+mn-ea"/>
                <a:sym typeface="+mn-ea"/>
              </a:rPr>
              <a:t>等</a:t>
            </a:r>
            <a:r>
              <a:rPr lang="zh-CN" altLang="zh-CN" sz="2400" b="1" smtClean="0">
                <a:latin typeface="+mn-ea"/>
                <a:sym typeface="+mn-ea"/>
              </a:rPr>
              <a:t>。</a:t>
            </a:r>
            <a:endParaRPr lang="en-US" altLang="zh-CN" sz="2400" b="1" smtClean="0">
              <a:latin typeface="+mn-ea"/>
              <a:sym typeface="+mn-ea"/>
            </a:endParaRPr>
          </a:p>
          <a:p>
            <a:pPr marL="0" indent="536575" eaLnBrk="1">
              <a:buNone/>
            </a:pPr>
            <a:endParaRPr lang="zh-CN" altLang="zh-CN" sz="2400" b="1" dirty="0">
              <a:latin typeface="+mn-ea"/>
              <a:sym typeface="+mn-ea"/>
            </a:endParaRPr>
          </a:p>
          <a:p>
            <a:pPr marL="0" indent="536575" eaLnBrk="1">
              <a:buNone/>
            </a:pPr>
            <a:r>
              <a:rPr lang="zh-CN" altLang="zh-CN" sz="2400" b="1" smtClean="0">
                <a:latin typeface="+mn-ea"/>
                <a:sym typeface="+mn-ea"/>
              </a:rPr>
              <a:t>【例5】</a:t>
            </a:r>
            <a:r>
              <a:rPr lang="zh-CN" altLang="zh-CN" sz="2400" b="1" dirty="0">
                <a:latin typeface="+mn-ea"/>
                <a:sym typeface="+mn-ea"/>
              </a:rPr>
              <a:t>　它曾是千年前的儒学大师发自肺腑的呐喊,它曾在勾心斗角、尔虞我诈中变得不名一钱,它……它,就是诚信。</a:t>
            </a:r>
          </a:p>
          <a:p>
            <a:pPr marL="0" indent="536575" eaLnBrk="1">
              <a:buNone/>
            </a:pPr>
            <a:r>
              <a:rPr lang="zh-CN" altLang="zh-CN" sz="2400" b="1" smtClean="0">
                <a:latin typeface="+mn-ea"/>
                <a:sym typeface="+mn-ea"/>
              </a:rPr>
              <a:t>思考</a:t>
            </a:r>
            <a:r>
              <a:rPr lang="zh-CN" altLang="zh-CN" sz="2400" b="1" dirty="0">
                <a:latin typeface="+mn-ea"/>
                <a:sym typeface="+mn-ea"/>
              </a:rPr>
              <a:t>:本文采用的是什么开头方法?</a:t>
            </a:r>
          </a:p>
          <a:p>
            <a:pPr marL="0" indent="536575" eaLnBrk="1">
              <a:buNone/>
            </a:pPr>
            <a:r>
              <a:rPr lang="zh-CN" altLang="zh-CN" sz="2400" b="1" smtClean="0">
                <a:latin typeface="+mn-ea"/>
                <a:sym typeface="+mn-ea"/>
              </a:rPr>
              <a:t>明确</a:t>
            </a:r>
            <a:r>
              <a:rPr lang="zh-CN" altLang="zh-CN" sz="2400" b="1" dirty="0">
                <a:latin typeface="+mn-ea"/>
                <a:sym typeface="+mn-ea"/>
              </a:rPr>
              <a:t>:这种开头是“排比入题”法,能增强气势,令人为之一震,从而获得</a:t>
            </a:r>
            <a:r>
              <a:rPr lang="zh-CN" altLang="zh-CN" sz="2400" b="1">
                <a:latin typeface="+mn-ea"/>
                <a:sym typeface="+mn-ea"/>
              </a:rPr>
              <a:t>第一印象</a:t>
            </a:r>
            <a:r>
              <a:rPr lang="zh-CN" altLang="zh-CN" sz="2400" b="1" smtClean="0">
                <a:latin typeface="+mn-ea"/>
                <a:sym typeface="+mn-ea"/>
              </a:rPr>
              <a:t>。</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575429"/>
            <a:ext cx="8568952" cy="4581763"/>
          </a:xfrm>
        </p:spPr>
        <p:txBody>
          <a:bodyPr/>
          <a:lstStyle/>
          <a:p>
            <a:pPr marL="0" indent="536575" eaLnBrk="1">
              <a:buNone/>
            </a:pPr>
            <a:r>
              <a:rPr lang="zh-CN" altLang="zh-CN" sz="2400" b="1" smtClean="0">
                <a:latin typeface="+mn-ea"/>
                <a:sym typeface="+mn-ea"/>
              </a:rPr>
              <a:t>【例6】</a:t>
            </a:r>
            <a:r>
              <a:rPr lang="zh-CN" altLang="zh-CN" sz="2400" b="1" dirty="0">
                <a:latin typeface="+mn-ea"/>
                <a:sym typeface="+mn-ea"/>
              </a:rPr>
              <a:t>　古语云:索物于暗室者,莫良于火;索道于当世者,莫良于诚。曾子杀猪为一“信”字,孔明接受“托孤”为一“诚”字;因为有了“诚信”二字,百年的老店得以顾客盈门,刘邦的约法三章得以千年传为</a:t>
            </a:r>
            <a:r>
              <a:rPr lang="zh-CN" altLang="zh-CN" sz="2400" b="1">
                <a:latin typeface="+mn-ea"/>
                <a:sym typeface="+mn-ea"/>
              </a:rPr>
              <a:t>美谈</a:t>
            </a:r>
            <a:r>
              <a:rPr lang="zh-CN" altLang="zh-CN" sz="2400" b="1" smtClean="0">
                <a:latin typeface="+mn-ea"/>
                <a:sym typeface="+mn-ea"/>
              </a:rPr>
              <a:t>。</a:t>
            </a:r>
            <a:endParaRPr lang="en-US" altLang="zh-CN" sz="2400" b="1" smtClean="0">
              <a:latin typeface="+mn-ea"/>
              <a:sym typeface="+mn-ea"/>
            </a:endParaRPr>
          </a:p>
          <a:p>
            <a:pPr marL="0" indent="536575" eaLnBrk="1">
              <a:buNone/>
            </a:pPr>
            <a:r>
              <a:rPr lang="en-US" altLang="zh-CN" sz="2400" b="1" smtClean="0">
                <a:latin typeface="+mn-ea"/>
                <a:sym typeface="+mn-ea"/>
              </a:rPr>
              <a:t>思考:本文采用的是什么开头方法?</a:t>
            </a:r>
          </a:p>
          <a:p>
            <a:pPr marL="0" indent="536575" eaLnBrk="1">
              <a:buNone/>
            </a:pPr>
            <a:r>
              <a:rPr lang="zh-CN" altLang="zh-CN" sz="2400" b="1" smtClean="0">
                <a:latin typeface="+mn-ea"/>
                <a:sym typeface="+mn-ea"/>
              </a:rPr>
              <a:t>明确:这种开头是“引用入题”法。这样开头简洁明白,易使阅卷老师产生共鸣。 </a:t>
            </a:r>
          </a:p>
          <a:p>
            <a:pPr marL="0" indent="536575" eaLnBrk="1">
              <a:buNone/>
            </a:pPr>
            <a:r>
              <a:rPr lang="zh-CN" altLang="zh-CN" sz="2400" b="1" smtClean="0">
                <a:latin typeface="+mn-ea"/>
                <a:sym typeface="+mn-ea"/>
              </a:rPr>
              <a:t>注意:引用要准确、得体,切勿张冠李戴。排比、引用入题均属于“修辞开头”的方法,在作文的开头中我们还可以采用设问、反问、比喻等修辞手法,以及肖像描写、场面描写、景物描写等方法。</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952614"/>
            <a:ext cx="8883650" cy="3844538"/>
          </a:xfrm>
        </p:spPr>
        <p:txBody>
          <a:bodyPr/>
          <a:lstStyle/>
          <a:p>
            <a:pPr marL="0" indent="536575" eaLnBrk="1">
              <a:buNone/>
            </a:pPr>
            <a:r>
              <a:rPr lang="zh-CN" altLang="zh-CN" sz="2400" b="1" smtClean="0">
                <a:sym typeface="+mn-ea"/>
              </a:rPr>
              <a:t>【例7】</a:t>
            </a:r>
            <a:r>
              <a:rPr lang="zh-CN" altLang="zh-CN" sz="2400" b="1" dirty="0">
                <a:sym typeface="+mn-ea"/>
              </a:rPr>
              <a:t>　黄昏来时,翠翠坐在家中屋后的白塔下,看天空被夕阳烘成桃花色的薄云……空气中有泥土气味,有草木气味,还有各种甲虫类气味。翠翠看着天上的红云……心中有些薄薄的凄凉。</a:t>
            </a:r>
          </a:p>
          <a:p>
            <a:pPr marL="0" indent="536575" eaLnBrk="1">
              <a:buNone/>
            </a:pPr>
            <a:r>
              <a:rPr lang="zh-CN" altLang="zh-CN" sz="2400" b="1" smtClean="0">
                <a:sym typeface="+mn-ea"/>
              </a:rPr>
              <a:t>思考</a:t>
            </a:r>
            <a:r>
              <a:rPr lang="zh-CN" altLang="zh-CN" sz="2400" b="1" dirty="0">
                <a:sym typeface="+mn-ea"/>
              </a:rPr>
              <a:t>:这是采用什么方法开头?这种方法有何好处?</a:t>
            </a:r>
          </a:p>
          <a:p>
            <a:pPr marL="0" indent="536575" eaLnBrk="1">
              <a:buNone/>
            </a:pPr>
            <a:r>
              <a:rPr lang="zh-CN" altLang="zh-CN" sz="2400" b="1" smtClean="0">
                <a:sym typeface="+mn-ea"/>
              </a:rPr>
              <a:t>明确</a:t>
            </a:r>
            <a:r>
              <a:rPr lang="zh-CN" altLang="zh-CN" sz="2400" b="1" dirty="0">
                <a:sym typeface="+mn-ea"/>
              </a:rPr>
              <a:t>:这是“描写开头”法,它可以是场面描写,可以是景物描写,还可以是人物描写,好处在于能烘托气氛,渲染情感,给读者一个鲜明的印象。一般用于记叙文。</a:t>
            </a:r>
          </a:p>
          <a:p>
            <a:pPr marL="0" indent="536575" eaLnBrk="1">
              <a:buNone/>
            </a:pPr>
            <a:r>
              <a:rPr lang="zh-CN" altLang="zh-CN" sz="2400" b="1" dirty="0">
                <a:sym typeface="+mn-ea"/>
              </a:rPr>
              <a:t>注意:要注意特定的时间、场合、氛围;场面描写要注意点面结合。</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6245" y="60960"/>
            <a:ext cx="8399145" cy="1495832"/>
          </a:xfrm>
        </p:spPr>
        <p:txBody>
          <a:bodyPr/>
          <a:lstStyle/>
          <a:p>
            <a:pPr marL="0" indent="0" algn="ctr">
              <a:buNone/>
            </a:pPr>
            <a:r>
              <a:rPr lang="zh-CN" altLang="zh-CN" b="1" smtClean="0">
                <a:solidFill>
                  <a:srgbClr val="FF0000"/>
                </a:solidFill>
                <a:sym typeface="+mn-ea"/>
              </a:rPr>
              <a:t>【对点训练7】</a:t>
            </a:r>
            <a:endParaRPr lang="en-US" altLang="zh-CN" b="1" smtClean="0">
              <a:solidFill>
                <a:srgbClr val="FF0000"/>
              </a:solidFill>
              <a:sym typeface="+mn-ea"/>
            </a:endParaRPr>
          </a:p>
          <a:p>
            <a:pPr marL="0" indent="0" algn="ctr">
              <a:buNone/>
            </a:pPr>
            <a:endParaRPr lang="zh-CN" altLang="zh-CN" b="1" dirty="0">
              <a:solidFill>
                <a:srgbClr val="FF0000"/>
              </a:solidFill>
              <a:sym typeface="+mn-ea"/>
            </a:endParaRPr>
          </a:p>
          <a:p>
            <a:pPr marL="0" indent="0">
              <a:buNone/>
            </a:pPr>
            <a:r>
              <a:rPr lang="zh-CN" altLang="zh-CN" sz="2400" b="1" dirty="0">
                <a:sym typeface="+mn-ea"/>
              </a:rPr>
              <a:t>       1.以“相信自己与听取别人的意见”为话题,用“开门见山法”写个开头。</a:t>
            </a:r>
          </a:p>
        </p:txBody>
      </p:sp>
      <p:sp>
        <p:nvSpPr>
          <p:cNvPr id="100" name="文本框 99"/>
          <p:cNvSpPr txBox="1"/>
          <p:nvPr/>
        </p:nvSpPr>
        <p:spPr>
          <a:xfrm>
            <a:off x="657860" y="2372687"/>
            <a:ext cx="7656830" cy="1200329"/>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人生</a:t>
            </a:r>
            <a:r>
              <a:rPr lang="zh-CN" altLang="en-US" sz="2400" b="1" u="none" dirty="0">
                <a:solidFill>
                  <a:srgbClr val="FF0000"/>
                </a:solidFill>
                <a:latin typeface="+mn-ea"/>
                <a:cs typeface="Calibri" panose="020F0502020204030204" charset="0"/>
              </a:rPr>
              <a:t>的追求,就如水上行舟,只有高扬起两面风帆:相信自己与善于听取别人的意见,我们才能进退自如,抵达胜利的彼岸。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6245" y="309582"/>
            <a:ext cx="8399145" cy="6287770"/>
          </a:xfrm>
        </p:spPr>
        <p:txBody>
          <a:bodyPr/>
          <a:lstStyle/>
          <a:p>
            <a:pPr marL="0" indent="0">
              <a:buNone/>
            </a:pPr>
            <a:r>
              <a:rPr lang="en-US" altLang="zh-CN" sz="2400" b="1" dirty="0">
                <a:sym typeface="+mn-ea"/>
              </a:rPr>
              <a:t>       </a:t>
            </a:r>
            <a:r>
              <a:rPr lang="zh-CN" altLang="zh-CN" sz="2400" b="1" dirty="0">
                <a:sym typeface="+mn-ea"/>
              </a:rPr>
              <a:t>2.以“生存与生活”为话题,用“正反对比”入题法写个</a:t>
            </a:r>
            <a:r>
              <a:rPr lang="zh-CN" altLang="zh-CN" sz="2400" b="1">
                <a:sym typeface="+mn-ea"/>
              </a:rPr>
              <a:t>开头</a:t>
            </a:r>
            <a:r>
              <a:rPr lang="zh-CN" altLang="zh-CN" sz="2400" b="1" smtClean="0">
                <a:sym typeface="+mn-ea"/>
              </a:rPr>
              <a:t>。</a:t>
            </a:r>
            <a:endParaRPr lang="en-US" altLang="zh-CN" sz="2400" b="1" smtClean="0">
              <a:sym typeface="+mn-ea"/>
            </a:endParaRPr>
          </a:p>
          <a:p>
            <a:pPr marL="0" indent="0">
              <a:buNone/>
            </a:pPr>
            <a:endParaRPr lang="en-US" altLang="zh-CN" sz="2400" b="1" smtClean="0">
              <a:sym typeface="+mn-ea"/>
            </a:endParaRPr>
          </a:p>
          <a:p>
            <a:pPr marL="0" indent="0">
              <a:buNone/>
            </a:pPr>
            <a:endParaRPr lang="en-US" altLang="zh-CN" sz="2400" b="1" smtClean="0">
              <a:sym typeface="+mn-ea"/>
            </a:endParaRPr>
          </a:p>
          <a:p>
            <a:pPr marL="0" indent="0">
              <a:buNone/>
            </a:pPr>
            <a:endParaRPr lang="en-US" altLang="zh-CN" sz="2400" b="1" smtClean="0">
              <a:sym typeface="+mn-ea"/>
            </a:endParaRPr>
          </a:p>
          <a:p>
            <a:pPr marL="0" indent="0">
              <a:buNone/>
            </a:pPr>
            <a:endParaRPr lang="zh-CN" altLang="zh-CN" sz="2400" b="1" dirty="0">
              <a:sym typeface="+mn-ea"/>
            </a:endParaRPr>
          </a:p>
          <a:p>
            <a:pPr marL="0" indent="0">
              <a:buNone/>
            </a:pPr>
            <a:r>
              <a:rPr lang="zh-CN" altLang="zh-CN" sz="2400" b="1" dirty="0">
                <a:sym typeface="+mn-ea"/>
              </a:rPr>
              <a:t>       3.以“人生是丰富多彩的”为话题,运用“比兴开头”法写个开头。</a:t>
            </a:r>
          </a:p>
        </p:txBody>
      </p:sp>
      <p:sp>
        <p:nvSpPr>
          <p:cNvPr id="100" name="文本框 99"/>
          <p:cNvSpPr txBox="1"/>
          <p:nvPr/>
        </p:nvSpPr>
        <p:spPr>
          <a:xfrm>
            <a:off x="646430" y="1373366"/>
            <a:ext cx="7656830" cy="830997"/>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生存</a:t>
            </a:r>
            <a:r>
              <a:rPr lang="zh-CN" altLang="en-US" sz="2400" b="1" u="none" dirty="0">
                <a:solidFill>
                  <a:srgbClr val="FF0000"/>
                </a:solidFill>
                <a:latin typeface="+mn-ea"/>
                <a:cs typeface="Calibri" panose="020F0502020204030204" charset="0"/>
              </a:rPr>
              <a:t>是柴米油盐酱醋茶;生活是琴棋书画歌舞花。生存仅仅为了活着,生活却不仅仅是为了</a:t>
            </a:r>
            <a:r>
              <a:rPr lang="zh-CN" altLang="en-US" sz="2400" b="1" u="none">
                <a:solidFill>
                  <a:srgbClr val="FF0000"/>
                </a:solidFill>
                <a:latin typeface="+mn-ea"/>
                <a:cs typeface="Calibri" panose="020F0502020204030204" charset="0"/>
              </a:rPr>
              <a:t>生存</a:t>
            </a:r>
            <a:r>
              <a:rPr lang="zh-CN" altLang="en-US" sz="2400" b="1" u="none" smtClean="0">
                <a:solidFill>
                  <a:srgbClr val="FF0000"/>
                </a:solidFill>
                <a:latin typeface="+mn-ea"/>
                <a:cs typeface="Calibri" panose="020F0502020204030204" charset="0"/>
              </a:rPr>
              <a:t>。</a:t>
            </a:r>
            <a:endParaRPr lang="zh-CN" altLang="en-US" sz="2400" b="1" u="none" dirty="0">
              <a:solidFill>
                <a:srgbClr val="FF0000"/>
              </a:solidFill>
              <a:latin typeface="+mn-ea"/>
              <a:cs typeface="Calibri" panose="020F0502020204030204" charset="0"/>
            </a:endParaRPr>
          </a:p>
        </p:txBody>
      </p:sp>
      <p:sp>
        <p:nvSpPr>
          <p:cNvPr id="4" name="文本框 99"/>
          <p:cNvSpPr txBox="1"/>
          <p:nvPr/>
        </p:nvSpPr>
        <p:spPr>
          <a:xfrm>
            <a:off x="683568" y="3821638"/>
            <a:ext cx="7656830" cy="1569660"/>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山</a:t>
            </a:r>
            <a:r>
              <a:rPr lang="zh-CN" altLang="en-US" sz="2400" b="1" u="none" dirty="0">
                <a:solidFill>
                  <a:srgbClr val="FF0000"/>
                </a:solidFill>
                <a:latin typeface="+mn-ea"/>
                <a:cs typeface="Calibri" panose="020F0502020204030204" charset="0"/>
              </a:rPr>
              <a:t>间繁茂的青草,田野沉甸的金穗,池塘鲜活的红鲤,还有高空翱翔的黑鹰,这些色彩各异的生命在点缀着大自然。人类作为自然界的灵长,也应该以多彩人生来丰富世界。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6245" y="565016"/>
            <a:ext cx="8399145" cy="4592176"/>
          </a:xfrm>
        </p:spPr>
        <p:txBody>
          <a:bodyPr/>
          <a:lstStyle/>
          <a:p>
            <a:pPr marL="0" indent="0">
              <a:buNone/>
            </a:pPr>
            <a:r>
              <a:rPr lang="en-US" altLang="zh-CN" sz="2400" b="1" dirty="0">
                <a:sym typeface="+mn-ea"/>
              </a:rPr>
              <a:t>      </a:t>
            </a:r>
            <a:r>
              <a:rPr lang="zh-CN" altLang="zh-CN" sz="2400" b="1" dirty="0">
                <a:sym typeface="+mn-ea"/>
              </a:rPr>
              <a:t>4.以“自我认识与他人期望”为话题,运用“设置悬念”法写个开头</a:t>
            </a:r>
            <a:r>
              <a:rPr lang="zh-CN" altLang="zh-CN" sz="2400" b="1">
                <a:sym typeface="+mn-ea"/>
              </a:rPr>
              <a:t>。 </a:t>
            </a:r>
            <a:endParaRPr lang="en-US" altLang="zh-CN" sz="2400" b="1" smtClean="0">
              <a:sym typeface="+mn-ea"/>
            </a:endParaRPr>
          </a:p>
          <a:p>
            <a:pPr marL="0" indent="0">
              <a:buNone/>
            </a:pPr>
            <a:endParaRPr lang="en-US" altLang="zh-CN" sz="2400" b="1" smtClean="0">
              <a:sym typeface="+mn-ea"/>
            </a:endParaRPr>
          </a:p>
          <a:p>
            <a:pPr marL="0" indent="0">
              <a:buNone/>
            </a:pPr>
            <a:endParaRPr lang="en-US" altLang="zh-CN" sz="2400" b="1" smtClean="0">
              <a:sym typeface="+mn-ea"/>
            </a:endParaRPr>
          </a:p>
          <a:p>
            <a:pPr marL="0" indent="0">
              <a:buNone/>
            </a:pPr>
            <a:endParaRPr lang="en-US" altLang="zh-CN" sz="2400" b="1" smtClean="0">
              <a:sym typeface="+mn-ea"/>
            </a:endParaRPr>
          </a:p>
          <a:p>
            <a:pPr marL="0" indent="0">
              <a:buNone/>
            </a:pPr>
            <a:endParaRPr lang="zh-CN" altLang="zh-CN" sz="2400" b="1" dirty="0">
              <a:sym typeface="+mn-ea"/>
            </a:endParaRPr>
          </a:p>
          <a:p>
            <a:pPr marL="0" indent="0">
              <a:buNone/>
            </a:pPr>
            <a:r>
              <a:rPr lang="zh-CN" altLang="zh-CN" sz="2400" b="1" dirty="0">
                <a:sym typeface="+mn-ea"/>
              </a:rPr>
              <a:t>      5.以“遭遇挫折”为话题,运用“排比入题”法写个开头。</a:t>
            </a:r>
          </a:p>
        </p:txBody>
      </p:sp>
      <p:sp>
        <p:nvSpPr>
          <p:cNvPr id="100" name="文本框 99"/>
          <p:cNvSpPr txBox="1"/>
          <p:nvPr/>
        </p:nvSpPr>
        <p:spPr>
          <a:xfrm>
            <a:off x="646430" y="1412776"/>
            <a:ext cx="7656830" cy="830997"/>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这些天</a:t>
            </a:r>
            <a:r>
              <a:rPr lang="zh-CN" altLang="en-US" sz="2400" b="1" u="none" dirty="0">
                <a:solidFill>
                  <a:srgbClr val="FF0000"/>
                </a:solidFill>
                <a:latin typeface="+mn-ea"/>
                <a:cs typeface="Calibri" panose="020F0502020204030204" charset="0"/>
              </a:rPr>
              <a:t>,我一直为自己该怎样死而焦虑不安。(</a:t>
            </a:r>
            <a:r>
              <a:rPr lang="zh-CN" altLang="en-US" sz="2400" b="1" u="none">
                <a:solidFill>
                  <a:srgbClr val="FF0000"/>
                </a:solidFill>
                <a:latin typeface="+mn-ea"/>
                <a:cs typeface="Calibri" panose="020F0502020204030204" charset="0"/>
              </a:rPr>
              <a:t>《我是一只想死的老鼠》</a:t>
            </a:r>
            <a:r>
              <a:rPr lang="zh-CN" altLang="en-US" sz="2400" b="1" u="none" smtClean="0">
                <a:solidFill>
                  <a:srgbClr val="FF0000"/>
                </a:solidFill>
                <a:latin typeface="+mn-ea"/>
                <a:cs typeface="Calibri" panose="020F0502020204030204" charset="0"/>
              </a:rPr>
              <a:t>)</a:t>
            </a:r>
            <a:endParaRPr lang="zh-CN" altLang="en-US" sz="2400" b="1" u="none" dirty="0">
              <a:solidFill>
                <a:srgbClr val="FF0000"/>
              </a:solidFill>
              <a:latin typeface="+mn-ea"/>
              <a:cs typeface="Calibri" panose="020F0502020204030204" charset="0"/>
            </a:endParaRPr>
          </a:p>
        </p:txBody>
      </p:sp>
      <p:sp>
        <p:nvSpPr>
          <p:cNvPr id="4" name="文本框 99"/>
          <p:cNvSpPr txBox="1"/>
          <p:nvPr/>
        </p:nvSpPr>
        <p:spPr>
          <a:xfrm>
            <a:off x="659586" y="3645024"/>
            <a:ext cx="7656830" cy="1200329"/>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当</a:t>
            </a:r>
            <a:r>
              <a:rPr lang="zh-CN" altLang="en-US" sz="2400" b="1" u="none" dirty="0">
                <a:solidFill>
                  <a:srgbClr val="FF0000"/>
                </a:solidFill>
                <a:latin typeface="+mn-ea"/>
                <a:cs typeface="Calibri" panose="020F0502020204030204" charset="0"/>
              </a:rPr>
              <a:t>你遇上挫折,你会怎么办?或许,你会选择逃避,找个避风的港湾;或许,你会选择哭泣,用泪水清洗伤心欲绝的心灵;或许,你会选择求救……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709359" y="887477"/>
            <a:ext cx="8399145" cy="631736"/>
          </a:xfrm>
        </p:spPr>
        <p:txBody>
          <a:bodyPr/>
          <a:lstStyle/>
          <a:p>
            <a:pPr marL="0" indent="0">
              <a:buNone/>
            </a:pPr>
            <a:r>
              <a:rPr lang="zh-CN" altLang="zh-CN" sz="2400" b="1" smtClean="0">
                <a:latin typeface="+mn-ea"/>
                <a:sym typeface="+mn-ea"/>
              </a:rPr>
              <a:t>6</a:t>
            </a:r>
            <a:r>
              <a:rPr lang="zh-CN" altLang="zh-CN" sz="2400" b="1" dirty="0">
                <a:latin typeface="+mn-ea"/>
                <a:sym typeface="+mn-ea"/>
              </a:rPr>
              <a:t>.以“人生”为话题,运用“引用入题”法写个开头。</a:t>
            </a:r>
          </a:p>
        </p:txBody>
      </p:sp>
      <p:sp>
        <p:nvSpPr>
          <p:cNvPr id="100" name="文本框 99"/>
          <p:cNvSpPr txBox="1"/>
          <p:nvPr/>
        </p:nvSpPr>
        <p:spPr>
          <a:xfrm>
            <a:off x="549275" y="1508591"/>
            <a:ext cx="7656830" cy="1200329"/>
          </a:xfrm>
          <a:prstGeom prst="rect">
            <a:avLst/>
          </a:prstGeom>
          <a:noFill/>
          <a:ln w="9525">
            <a:noFill/>
          </a:ln>
        </p:spPr>
        <p:txBody>
          <a:bodyPr wrap="square">
            <a:spAutoFit/>
          </a:bodyPr>
          <a:lstStyle/>
          <a:p>
            <a:pPr marL="0" indent="0"/>
            <a:r>
              <a:rPr lang="en-US" altLang="zh-CN" sz="2400" b="1" smtClean="0">
                <a:solidFill>
                  <a:srgbClr val="FF0000"/>
                </a:solidFill>
                <a:latin typeface="+mn-ea"/>
                <a:cs typeface="Calibri" panose="020F0502020204030204" charset="0"/>
              </a:rPr>
              <a:t>【</a:t>
            </a:r>
            <a:r>
              <a:rPr lang="zh-CN" altLang="en-US" sz="2400" b="1" smtClean="0">
                <a:solidFill>
                  <a:srgbClr val="FF0000"/>
                </a:solidFill>
                <a:latin typeface="+mn-ea"/>
                <a:cs typeface="Calibri" panose="020F0502020204030204" charset="0"/>
              </a:rPr>
              <a:t>示例</a:t>
            </a:r>
            <a:r>
              <a:rPr lang="en-US" altLang="zh-CN" sz="2400" b="1"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演员们</a:t>
            </a:r>
            <a:r>
              <a:rPr lang="zh-CN" altLang="en-US" sz="2400" b="1" u="none" dirty="0">
                <a:solidFill>
                  <a:srgbClr val="FF0000"/>
                </a:solidFill>
                <a:latin typeface="+mn-ea"/>
                <a:cs typeface="Calibri" panose="020F0502020204030204" charset="0"/>
              </a:rPr>
              <a:t>说,人生如戏;歌唱家说,人生如梦;爱好旅行的人说,人生如旅;喜欢做梦的人说,人生如梦;我说,人生就是一场挑战。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9080" y="135126"/>
            <a:ext cx="8561392" cy="6246202"/>
          </a:xfrm>
        </p:spPr>
        <p:txBody>
          <a:bodyPr/>
          <a:lstStyle/>
          <a:p>
            <a:pPr marL="0" indent="0" algn="ctr" eaLnBrk="1">
              <a:buNone/>
            </a:pPr>
            <a:r>
              <a:rPr lang="zh-CN" altLang="zh-CN" b="1" smtClean="0">
                <a:solidFill>
                  <a:srgbClr val="FF0000"/>
                </a:solidFill>
              </a:rPr>
              <a:t>【对点训练1】</a:t>
            </a:r>
            <a:endParaRPr lang="zh-CN" altLang="zh-CN" b="1" dirty="0">
              <a:solidFill>
                <a:srgbClr val="FF0000"/>
              </a:solidFill>
            </a:endParaRPr>
          </a:p>
          <a:p>
            <a:pPr marL="0" indent="536575" eaLnBrk="1">
              <a:buNone/>
            </a:pPr>
            <a:r>
              <a:rPr lang="zh-CN" altLang="zh-CN" sz="2400" b="1" smtClean="0"/>
              <a:t>某</a:t>
            </a:r>
            <a:r>
              <a:rPr lang="zh-CN" altLang="zh-CN" sz="2400" b="1" dirty="0"/>
              <a:t>公司到省人才中心招聘销售部工作人员。应聘者很多,但招聘单位却只留给一个职位。在应聘者抢占座位作准备时,一个叫张媛媛的女大学生却几次主动让座,让别人先面试。到她面试时,公司负责人对她的条件虽较为满意,但认为她过于谦让,不适合到销售部工作。该负责人认为,谦让的确是一种美德,但面对激烈的市场竞争,公司更需要“锐意进取”的员工。而张媛媛则认为不具备良好道德修养的人,是干不好工作的。此事在省城引起强烈反响。人们议论纷纷,有人说公司的要求符合市场经济的规则,有人则认为张媛媛的做法是正确的,应继续保持这种美德。</a:t>
            </a:r>
          </a:p>
          <a:p>
            <a:pPr marL="0" indent="536575" eaLnBrk="1">
              <a:buNone/>
            </a:pPr>
            <a:r>
              <a:rPr lang="zh-CN" altLang="zh-CN" sz="2400" b="1" smtClean="0"/>
              <a:t>请</a:t>
            </a:r>
            <a:r>
              <a:rPr lang="zh-CN" altLang="zh-CN" sz="2400" b="1" dirty="0"/>
              <a:t>全面理解材料,可以从一个侧面、一个角度构思作文。自主确定立意,确定文体,确定标题;不要脱离材料内容或其含意范围作文,不要套作,不得抄袭。题目是在讨论在市场经济的条件下谦让这种美德还需不需要,是谦让重要还是进取重要。</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286127"/>
            <a:ext cx="8784975" cy="6095201"/>
          </a:xfrm>
        </p:spPr>
        <p:txBody>
          <a:bodyPr/>
          <a:lstStyle/>
          <a:p>
            <a:pPr marL="0" indent="0" algn="ctr" eaLnBrk="1">
              <a:buNone/>
            </a:pPr>
            <a:r>
              <a:rPr lang="zh-CN" altLang="zh-CN" b="1" smtClean="0">
                <a:solidFill>
                  <a:srgbClr val="FF0000"/>
                </a:solidFill>
                <a:sym typeface="+mn-ea"/>
              </a:rPr>
              <a:t>【知识梳理】</a:t>
            </a:r>
            <a:endParaRPr lang="zh-CN" altLang="zh-CN" b="1" dirty="0">
              <a:solidFill>
                <a:srgbClr val="FF0000"/>
              </a:solidFill>
              <a:sym typeface="+mn-ea"/>
            </a:endParaRPr>
          </a:p>
          <a:p>
            <a:pPr marL="0" indent="0" eaLnBrk="1">
              <a:buNone/>
            </a:pPr>
            <a:r>
              <a:rPr lang="zh-CN" altLang="zh-CN" sz="2300" b="1" dirty="0">
                <a:sym typeface="+mn-ea"/>
              </a:rPr>
              <a:t>      4.话题作文的选材</a:t>
            </a:r>
          </a:p>
          <a:p>
            <a:pPr marL="0" indent="536575" eaLnBrk="1">
              <a:buNone/>
            </a:pPr>
            <a:r>
              <a:rPr lang="zh-CN" altLang="zh-CN" sz="2300" b="1" dirty="0">
                <a:sym typeface="+mn-ea"/>
              </a:rPr>
              <a:t>选材就是在占有材料的基础上根据主题的需要选择、运用并组织材料。凡可用于文章写作的客观事物和事理,统称为材料。材料是文章的“血肉”。没有材料,就等于是“巧妇难为无米之炊”了,即使观点再新颖、正确,也会因空洞无物而使人印象不深。 </a:t>
            </a:r>
          </a:p>
          <a:p>
            <a:pPr marL="0" indent="0" eaLnBrk="1">
              <a:buNone/>
            </a:pPr>
            <a:r>
              <a:rPr lang="zh-CN" altLang="zh-CN" sz="2300" b="1" dirty="0">
                <a:sym typeface="+mn-ea"/>
              </a:rPr>
              <a:t> 选材要求:</a:t>
            </a:r>
          </a:p>
          <a:p>
            <a:pPr marL="0" indent="0" eaLnBrk="1">
              <a:buNone/>
            </a:pPr>
            <a:r>
              <a:rPr lang="zh-CN" altLang="zh-CN" sz="2300" b="1" dirty="0">
                <a:sym typeface="+mn-ea"/>
              </a:rPr>
              <a:t>      (1)围绕主题。作文总是要表现某个主题的,与主题无关的材料,即使它再生动,也不能选用。如:论点是“天才出于勤奋”,就要选一些天资并不突出的人或事例,说明他们是靠勤奋成就事业的。</a:t>
            </a:r>
          </a:p>
          <a:p>
            <a:pPr marL="0" indent="0" eaLnBrk="1">
              <a:buNone/>
            </a:pPr>
            <a:r>
              <a:rPr lang="zh-CN" altLang="zh-CN" sz="2300" b="1" dirty="0">
                <a:sym typeface="+mn-ea"/>
              </a:rPr>
              <a:t>      (2)真实典型。“真实”就是要求材料符合实际,符合生活的逻辑;“典型”是指材料能揭示事物的本质和规律,有代表性。 </a:t>
            </a:r>
          </a:p>
          <a:p>
            <a:pPr marL="0" indent="0" eaLnBrk="1">
              <a:buNone/>
            </a:pPr>
            <a:r>
              <a:rPr lang="zh-CN" altLang="zh-CN" sz="2300" b="1" dirty="0">
                <a:sym typeface="+mn-ea"/>
              </a:rPr>
              <a:t>      (3)新颖生动。“新颖”就是对旧材料能从新的角度加以分析,挖掘出新的含义,或是采用别人文中未用过或很少用过的材料;“生动”就是材料要有时代气息,有意味,有可读性。</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0795"/>
            <a:ext cx="8510463" cy="6519545"/>
          </a:xfrm>
        </p:spPr>
        <p:txBody>
          <a:bodyPr/>
          <a:lstStyle/>
          <a:p>
            <a:pPr marL="0" indent="0" eaLnBrk="1">
              <a:buNone/>
            </a:pPr>
            <a:r>
              <a:rPr lang="en-US" altLang="zh-CN" sz="2400" b="1" dirty="0">
                <a:sym typeface="+mn-ea"/>
              </a:rPr>
              <a:t>     </a:t>
            </a:r>
            <a:r>
              <a:rPr lang="zh-CN" altLang="zh-CN" sz="2400" b="1" dirty="0">
                <a:sym typeface="+mn-ea"/>
              </a:rPr>
              <a:t>“组材”是文章构思的重要一环,它涉及文章的结构形式和论证方法的运用。这里只说一些常见的组材方法。 </a:t>
            </a:r>
          </a:p>
          <a:p>
            <a:pPr marL="0" indent="0" eaLnBrk="1">
              <a:buNone/>
            </a:pPr>
            <a:r>
              <a:rPr lang="zh-CN" altLang="zh-CN" sz="2400" b="1" dirty="0">
                <a:sym typeface="+mn-ea"/>
              </a:rPr>
              <a:t>       (1)点面结合法。所谓“点”,即典型性的材料,能够深刻体现主题和观点。对这样的材料要进行细致描写、深入分析,作为重点。所谓“面”,即指一般材料,只起辅助的作用,当以概述和列举为好。点面结合,能使文章在思想内容上既有深度又有广度。如:有一位同学在写《父辈》这个题目时,对父亲送“我”去上大学、帮“我”办入学手续及整理床铺的一系列动作、语言等进行了详细地描写,而对其他同学的父亲的言行举止等作为一个整体略写,穿插其中,点面结合,有力地表现了父辈对下一代的关怀和厚望的主题。</a:t>
            </a:r>
          </a:p>
          <a:p>
            <a:pPr marL="0" indent="0" eaLnBrk="1">
              <a:buNone/>
            </a:pPr>
            <a:r>
              <a:rPr lang="zh-CN" altLang="zh-CN" sz="2400" b="1" dirty="0">
                <a:sym typeface="+mn-ea"/>
              </a:rPr>
              <a:t>      (2)变换角度法。从不同的角度刻画人物性格或选择论据,再按一定顺序组织起来,这是使文章全面充实、显出层次的有效办法。如:唐弢的《琐忆》就是从对待青年、对待在思想战线上一起作战的人(“俯首甘为孺子牛”)和对待敌人、对待变坏了的青年(“横眉冷对千夫指”)两个方面来体现鲁迅先生作为一个伟大作家的全部人格的。</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32765" y="286127"/>
            <a:ext cx="7959090" cy="4655041"/>
          </a:xfrm>
        </p:spPr>
        <p:txBody>
          <a:bodyPr/>
          <a:lstStyle/>
          <a:p>
            <a:pPr marL="0" indent="0">
              <a:buNone/>
            </a:pPr>
            <a:r>
              <a:rPr lang="en-US" altLang="zh-CN" sz="2400" b="1" dirty="0">
                <a:sym typeface="+mn-ea"/>
              </a:rPr>
              <a:t>       </a:t>
            </a:r>
            <a:r>
              <a:rPr lang="zh-CN" altLang="zh-CN" sz="2400" b="1" dirty="0">
                <a:sym typeface="+mn-ea"/>
              </a:rPr>
              <a:t>(3)并列组合法。几个材料相互并列,从不同的侧面来表现主题或证明论点,可达到内容丰富、说理充分的效果。采用并列式组织材料,要注意顺序的合理:或按时间(从古至今),或按空间(从中国到外国或从外国到中国),或按认识规律(由浅入深或从现象到本质),或按事物的主次、类别等排列,使之井然有序。 </a:t>
            </a:r>
          </a:p>
          <a:p>
            <a:pPr marL="0" indent="0">
              <a:buNone/>
            </a:pPr>
            <a:r>
              <a:rPr lang="zh-CN" altLang="zh-CN" sz="2400" b="1" dirty="0">
                <a:sym typeface="+mn-ea"/>
              </a:rPr>
              <a:t>      运用并列组合法写议论文时,一定要防止堆砌论据的毛病,这是许多同学作文的一个通病。要克服这个毛病,除了要掌握几种行之有效的论证方法外(如正反对比论证、比喻论证、假设论证等),还要阐述材料本身所包含的思想意义,对材料有所分析。</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412998"/>
            <a:ext cx="8455600" cy="5320258"/>
          </a:xfrm>
        </p:spPr>
        <p:txBody>
          <a:bodyPr/>
          <a:lstStyle/>
          <a:p>
            <a:pPr marL="0" indent="0" algn="ctr">
              <a:buNone/>
            </a:pPr>
            <a:r>
              <a:rPr lang="zh-CN" altLang="zh-CN" b="1" smtClean="0">
                <a:solidFill>
                  <a:srgbClr val="FF0000"/>
                </a:solidFill>
                <a:sym typeface="+mn-ea"/>
              </a:rPr>
              <a:t>【典例精析】</a:t>
            </a:r>
            <a:endParaRPr lang="zh-CN" altLang="zh-CN" b="1" dirty="0">
              <a:solidFill>
                <a:srgbClr val="FF0000"/>
              </a:solidFill>
              <a:sym typeface="+mn-ea"/>
            </a:endParaRPr>
          </a:p>
          <a:p>
            <a:pPr marL="0" indent="536575">
              <a:buNone/>
            </a:pPr>
            <a:r>
              <a:rPr lang="zh-CN" altLang="zh-CN" sz="2400" b="1" smtClean="0">
                <a:sym typeface="+mn-ea"/>
              </a:rPr>
              <a:t>读</a:t>
            </a:r>
            <a:r>
              <a:rPr lang="zh-CN" altLang="zh-CN" sz="2400" b="1" dirty="0">
                <a:sym typeface="+mn-ea"/>
              </a:rPr>
              <a:t>下面这篇高考作文,说说在选材和组材上有何特点。</a:t>
            </a:r>
          </a:p>
          <a:p>
            <a:pPr marL="0" indent="0" algn="ctr">
              <a:buNone/>
            </a:pPr>
            <a:r>
              <a:rPr lang="zh-CN" altLang="zh-CN" sz="2400" b="1" dirty="0">
                <a:sym typeface="+mn-ea"/>
              </a:rPr>
              <a:t>一生的思索</a:t>
            </a:r>
          </a:p>
          <a:p>
            <a:pPr marL="0" indent="536575">
              <a:buNone/>
            </a:pPr>
            <a:r>
              <a:rPr lang="zh-CN" altLang="zh-CN" sz="2400" b="1" dirty="0">
                <a:sym typeface="+mn-ea"/>
              </a:rPr>
              <a:t>可笑的我呵,总要用一生来思索这样一个问题……</a:t>
            </a:r>
          </a:p>
          <a:p>
            <a:pPr marL="0" indent="0" algn="r">
              <a:buNone/>
            </a:pPr>
            <a:r>
              <a:rPr lang="zh-CN" altLang="zh-CN" sz="2400" b="1" dirty="0">
                <a:sym typeface="+mn-ea"/>
              </a:rPr>
              <a:t> 	——席慕容《疑问》 </a:t>
            </a:r>
          </a:p>
          <a:p>
            <a:pPr marL="0" indent="536575" eaLnBrk="1">
              <a:buNone/>
            </a:pPr>
            <a:r>
              <a:rPr lang="zh-CN" altLang="zh-CN" sz="2400" b="1" smtClean="0">
                <a:sym typeface="+mn-ea"/>
              </a:rPr>
              <a:t>十</a:t>
            </a:r>
            <a:r>
              <a:rPr lang="zh-CN" altLang="zh-CN" sz="2400" b="1" dirty="0">
                <a:sym typeface="+mn-ea"/>
              </a:rPr>
              <a:t>岁时</a:t>
            </a:r>
          </a:p>
          <a:p>
            <a:pPr marL="0" indent="536575" eaLnBrk="1">
              <a:buNone/>
            </a:pPr>
            <a:r>
              <a:rPr lang="zh-CN" altLang="zh-CN" sz="2400" b="1" smtClean="0">
                <a:sym typeface="+mn-ea"/>
              </a:rPr>
              <a:t>老师</a:t>
            </a:r>
            <a:r>
              <a:rPr lang="zh-CN" altLang="zh-CN" sz="2400" b="1" dirty="0">
                <a:sym typeface="+mn-ea"/>
              </a:rPr>
              <a:t>在讲台前微笑着问:“今后,要做一个什么样的人呢?”周围的同学纷纷回答:“要做一个善良的人。”“要做一个有才能的人。”他默默地听着,不说话,暗暗思索着。小小的心灵第一次有了对人生的思索,他觉得充实而且有微微的激动。 </a:t>
            </a:r>
          </a:p>
          <a:p>
            <a:pPr marL="0" indent="536575" eaLnBrk="1">
              <a:buNone/>
            </a:pPr>
            <a:r>
              <a:rPr lang="zh-CN" altLang="zh-CN" sz="2400" b="1" smtClean="0">
                <a:sym typeface="+mn-ea"/>
              </a:rPr>
              <a:t>好久</a:t>
            </a:r>
            <a:r>
              <a:rPr lang="zh-CN" altLang="zh-CN" sz="2400" b="1" dirty="0">
                <a:sym typeface="+mn-ea"/>
              </a:rPr>
              <a:t>,他举起手,很庄重地回答:“我要做一个讲究诚信的人。”稚嫩的语调却充满了</a:t>
            </a:r>
            <a:r>
              <a:rPr lang="zh-CN" altLang="zh-CN" sz="2400" b="1">
                <a:sym typeface="+mn-ea"/>
              </a:rPr>
              <a:t>坚决</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6880" y="196974"/>
            <a:ext cx="8195945" cy="5968330"/>
          </a:xfrm>
        </p:spPr>
        <p:txBody>
          <a:bodyPr/>
          <a:lstStyle/>
          <a:p>
            <a:pPr marL="0" indent="536575" eaLnBrk="1">
              <a:buNone/>
            </a:pPr>
            <a:r>
              <a:rPr lang="zh-CN" altLang="zh-CN" sz="2400" b="1" smtClean="0">
                <a:sym typeface="+mn-ea"/>
              </a:rPr>
              <a:t>三十</a:t>
            </a:r>
            <a:r>
              <a:rPr lang="zh-CN" altLang="zh-CN" sz="2400" b="1" dirty="0">
                <a:sym typeface="+mn-ea"/>
              </a:rPr>
              <a:t>岁时 </a:t>
            </a:r>
          </a:p>
          <a:p>
            <a:pPr marL="0" indent="536575" eaLnBrk="1">
              <a:buNone/>
            </a:pPr>
            <a:r>
              <a:rPr lang="zh-CN" altLang="zh-CN" sz="2400" b="1" smtClean="0">
                <a:sym typeface="+mn-ea"/>
              </a:rPr>
              <a:t>十字路口</a:t>
            </a:r>
            <a:r>
              <a:rPr lang="zh-CN" altLang="zh-CN" sz="2400" b="1" dirty="0">
                <a:sym typeface="+mn-ea"/>
              </a:rPr>
              <a:t>,他等待着对面的绿灯亮,准许行人通过。身旁一辆辆名贵汽车驶过,里面坐着的都是和自己差不多年纪的中年人。满脸事业有成后的意气风发。他觉得失落极了,自己在商界工作了十几年,却一事无成。他不会钻空子,用诚信待人却换不回回报。前阵子一宗很大的生意被多年的好朋友小张耍点手段就抢过去了。“商界里你不</a:t>
            </a:r>
            <a:r>
              <a:rPr lang="zh-CN" altLang="zh-CN" sz="2400" b="1">
                <a:sym typeface="+mn-ea"/>
              </a:rPr>
              <a:t>懂</a:t>
            </a:r>
            <a:r>
              <a:rPr lang="zh-CN" altLang="zh-CN" sz="2400" b="1" smtClean="0">
                <a:sym typeface="+mn-ea"/>
              </a:rPr>
              <a:t>尔虞我诈行吗?诚信顶什么用?”妻子就这样数落他。站在十字路口,他觉得迷茫,开始重新思索…… </a:t>
            </a:r>
          </a:p>
          <a:p>
            <a:pPr marL="0" indent="536575" eaLnBrk="1">
              <a:buNone/>
            </a:pPr>
            <a:r>
              <a:rPr lang="zh-CN" altLang="zh-CN" sz="2400" b="1" smtClean="0">
                <a:sym typeface="+mn-ea"/>
              </a:rPr>
              <a:t>四十岁时 </a:t>
            </a:r>
          </a:p>
          <a:p>
            <a:pPr marL="0" indent="536575" eaLnBrk="1">
              <a:buNone/>
            </a:pPr>
            <a:r>
              <a:rPr lang="zh-CN" altLang="zh-CN" sz="2400" b="1" smtClean="0">
                <a:sym typeface="+mn-ea"/>
              </a:rPr>
              <a:t>车子、票子、房子……什么都有了,现在他叼着香烟,在沙发里得意地陶醉着。想想自己不过十年功夫,凭着小聪明,稍稍施点欺诈的手段,便有了今天的成就。诚信,靠边去吧,“兵不厌诈”嘛。就像徐杰以前说过的:“我相信诺言,但不相信诺言的时代。”现在的时代,绝不是诚信的时代。</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149815"/>
            <a:ext cx="8856984" cy="6519545"/>
          </a:xfrm>
          <a:solidFill>
            <a:schemeClr val="bg1"/>
          </a:solidFill>
        </p:spPr>
        <p:txBody>
          <a:bodyPr/>
          <a:lstStyle/>
          <a:p>
            <a:pPr marL="0" indent="536575" eaLnBrk="1">
              <a:buNone/>
            </a:pPr>
            <a:r>
              <a:rPr lang="zh-CN" altLang="zh-CN" sz="2300" b="1" smtClean="0">
                <a:sym typeface="+mn-ea"/>
              </a:rPr>
              <a:t>六十岁时</a:t>
            </a:r>
          </a:p>
          <a:p>
            <a:pPr marL="0" indent="536575" eaLnBrk="1">
              <a:buNone/>
            </a:pPr>
            <a:r>
              <a:rPr lang="zh-CN" altLang="zh-CN" sz="2300" b="1" smtClean="0">
                <a:sym typeface="+mn-ea"/>
              </a:rPr>
              <a:t>人老了,他也厌倦了商界的你欺我骗,他真想好好休息一下。他觉得寂寞,身边没有可以说话的人。以前的朋友都离他而去,朋友们都怕受到欺骗。有时他看见一些老人聚在一起下棋聊天,他也不敢过去。他悲哀地想:“难道我的选择错了吗?” </a:t>
            </a:r>
          </a:p>
          <a:p>
            <a:pPr marL="0" indent="536575" eaLnBrk="1">
              <a:buNone/>
            </a:pPr>
            <a:r>
              <a:rPr lang="zh-CN" altLang="zh-CN" sz="2300" b="1" smtClean="0">
                <a:sym typeface="+mn-ea"/>
              </a:rPr>
              <a:t>七十</a:t>
            </a:r>
            <a:r>
              <a:rPr lang="zh-CN" altLang="zh-CN" sz="2300" b="1" dirty="0">
                <a:sym typeface="+mn-ea"/>
              </a:rPr>
              <a:t>岁时</a:t>
            </a:r>
          </a:p>
          <a:p>
            <a:pPr marL="0" indent="536575" eaLnBrk="1">
              <a:buNone/>
            </a:pPr>
            <a:r>
              <a:rPr lang="zh-CN" altLang="zh-CN" sz="2300" b="1" smtClean="0">
                <a:sym typeface="+mn-ea"/>
              </a:rPr>
              <a:t>在</a:t>
            </a:r>
            <a:r>
              <a:rPr lang="zh-CN" altLang="zh-CN" sz="2300" b="1" dirty="0">
                <a:sym typeface="+mn-ea"/>
              </a:rPr>
              <a:t>寂寞的晚年里,他常常会想起小时候的事情,想起自己儿时的真诚守信,那份美好的情感。小孙女这天跑着来问:“爷爷,老师问我们要做一个什么样的人。”他望着孙女稚嫩的脸,耳边响起自己十岁时铿锵的声音,他不禁落下泪来,摸着孙女的头,他说:“一生中,诚信少不得呀!我现在才彻底明白了。”</a:t>
            </a:r>
          </a:p>
          <a:p>
            <a:pPr marL="0" indent="536575" eaLnBrk="1">
              <a:buNone/>
            </a:pPr>
            <a:r>
              <a:rPr lang="zh-CN" altLang="zh-CN" sz="2300" b="1" smtClean="0">
                <a:sym typeface="+mn-ea"/>
              </a:rPr>
              <a:t>【点评】</a:t>
            </a:r>
            <a:r>
              <a:rPr lang="zh-CN" altLang="zh-CN" sz="2300" b="1" dirty="0">
                <a:sym typeface="+mn-ea"/>
              </a:rPr>
              <a:t>　本文组材的最大特点是用并列组合法,将人一生中的五个生命时段“十岁时”“三十岁时”“四十岁时”“六十岁时”“七十岁时”,用五个小标题,按时间顺序排列。本文选材的最大特点是典型,五个生命时段截取了五个生活场景,分别写出了“诚信”的萌发、迷茫、蜕变、回归和再生,照应了“题记”中的“用一生来思索”和题目中的“一生的思索”,使全文浑然一体。</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908720"/>
            <a:ext cx="8195945" cy="3718937"/>
          </a:xfrm>
        </p:spPr>
        <p:txBody>
          <a:bodyPr/>
          <a:lstStyle/>
          <a:p>
            <a:pPr marL="0" indent="0" algn="ctr">
              <a:buNone/>
            </a:pPr>
            <a:r>
              <a:rPr lang="en-US" altLang="zh-CN" b="1" smtClean="0">
                <a:solidFill>
                  <a:srgbClr val="FF0000"/>
                </a:solidFill>
                <a:sym typeface="+mn-ea"/>
              </a:rPr>
              <a:t>【</a:t>
            </a:r>
            <a:r>
              <a:rPr lang="en-US" altLang="zh-CN" b="1">
                <a:solidFill>
                  <a:srgbClr val="FF0000"/>
                </a:solidFill>
                <a:sym typeface="+mn-ea"/>
              </a:rPr>
              <a:t>知识梳理</a:t>
            </a:r>
            <a:r>
              <a:rPr lang="en-US" altLang="zh-CN" b="1" smtClean="0">
                <a:solidFill>
                  <a:srgbClr val="FF0000"/>
                </a:solidFill>
                <a:sym typeface="+mn-ea"/>
              </a:rPr>
              <a:t>】</a:t>
            </a:r>
          </a:p>
          <a:p>
            <a:pPr marL="0" indent="0" algn="ctr">
              <a:buNone/>
            </a:pPr>
            <a:endParaRPr lang="en-US" altLang="zh-CN" b="1" dirty="0">
              <a:solidFill>
                <a:srgbClr val="FF0000"/>
              </a:solidFill>
              <a:sym typeface="+mn-ea"/>
            </a:endParaRPr>
          </a:p>
          <a:p>
            <a:pPr marL="0" indent="536575">
              <a:buNone/>
            </a:pPr>
            <a:r>
              <a:rPr lang="zh-CN" altLang="zh-CN" sz="2400" b="1" smtClean="0">
                <a:sym typeface="+mn-ea"/>
              </a:rPr>
              <a:t>5</a:t>
            </a:r>
            <a:r>
              <a:rPr lang="zh-CN" altLang="zh-CN" sz="2400" b="1" dirty="0">
                <a:sym typeface="+mn-ea"/>
              </a:rPr>
              <a:t>.话题作文的结构</a:t>
            </a:r>
          </a:p>
          <a:p>
            <a:pPr marL="0" indent="536575">
              <a:buNone/>
            </a:pPr>
            <a:r>
              <a:rPr lang="zh-CN" altLang="zh-CN" sz="2400" b="1" smtClean="0">
                <a:sym typeface="+mn-ea"/>
              </a:rPr>
              <a:t>结构</a:t>
            </a:r>
            <a:r>
              <a:rPr lang="zh-CN" altLang="zh-CN" sz="2400" b="1" dirty="0">
                <a:sym typeface="+mn-ea"/>
              </a:rPr>
              <a:t>是文章的“骨骼”,我们又称之为谋篇布局。作文在结构上有两点要求:一是完整,二是严谨。</a:t>
            </a:r>
          </a:p>
          <a:p>
            <a:pPr marL="0" indent="536575">
              <a:buNone/>
            </a:pPr>
            <a:r>
              <a:rPr lang="zh-CN" altLang="zh-CN" sz="2400" b="1" dirty="0">
                <a:sym typeface="+mn-ea"/>
              </a:rPr>
              <a:t>结构技法主要体现在两个方面:一是思维的条理性,二是篇章组织的技法。</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70103"/>
            <a:ext cx="8195945" cy="6239217"/>
          </a:xfrm>
        </p:spPr>
        <p:txBody>
          <a:bodyPr/>
          <a:lstStyle/>
          <a:p>
            <a:pPr marL="0" indent="0" algn="ctr" eaLnBrk="1">
              <a:buNone/>
            </a:pPr>
            <a:r>
              <a:rPr lang="zh-CN" altLang="zh-CN" b="1" smtClean="0">
                <a:solidFill>
                  <a:srgbClr val="FF0000"/>
                </a:solidFill>
                <a:sym typeface="+mn-ea"/>
              </a:rPr>
              <a:t>【典例精析】</a:t>
            </a:r>
            <a:endParaRPr lang="zh-CN" altLang="zh-CN" b="1" dirty="0">
              <a:solidFill>
                <a:srgbClr val="FF0000"/>
              </a:solidFill>
              <a:sym typeface="+mn-ea"/>
            </a:endParaRPr>
          </a:p>
          <a:p>
            <a:pPr marL="0" indent="536575" eaLnBrk="1">
              <a:buNone/>
            </a:pPr>
            <a:r>
              <a:rPr lang="zh-CN" altLang="zh-CN" sz="2400" b="1" smtClean="0">
                <a:sym typeface="+mn-ea"/>
              </a:rPr>
              <a:t>【例1】</a:t>
            </a:r>
            <a:r>
              <a:rPr lang="zh-CN" altLang="zh-CN" sz="2400" b="1" dirty="0">
                <a:sym typeface="+mn-ea"/>
              </a:rPr>
              <a:t>　记叙文:根据其叙事特点,可按一般事物发展顺序,也可运用倒叙、插叙,设置悬念,先抑后扬,欲擒故纵等,使行文跌宕多姿,富于变化,增强文章的可读性;较复杂的记叙文还可以有双线甚至多线并进、“花开两朵,各表一枝”等传统手法技巧,使文章更具风采。</a:t>
            </a:r>
          </a:p>
          <a:p>
            <a:pPr marL="0" indent="0" algn="ctr" eaLnBrk="1">
              <a:buNone/>
            </a:pPr>
            <a:r>
              <a:rPr lang="zh-CN" altLang="zh-CN" sz="2400" b="1" smtClean="0">
                <a:sym typeface="+mn-ea"/>
              </a:rPr>
              <a:t>琴声</a:t>
            </a:r>
            <a:r>
              <a:rPr lang="zh-CN" altLang="zh-CN" sz="2400" b="1" dirty="0">
                <a:sym typeface="+mn-ea"/>
              </a:rPr>
              <a:t>不息</a:t>
            </a:r>
          </a:p>
          <a:p>
            <a:pPr marL="0" indent="536575" eaLnBrk="1">
              <a:buNone/>
            </a:pPr>
            <a:r>
              <a:rPr lang="zh-CN" altLang="zh-CN" sz="2400" b="1" smtClean="0">
                <a:sym typeface="+mn-ea"/>
              </a:rPr>
              <a:t>高贵</a:t>
            </a:r>
            <a:r>
              <a:rPr lang="zh-CN" altLang="zh-CN" sz="2400" b="1" dirty="0">
                <a:sym typeface="+mn-ea"/>
              </a:rPr>
              <a:t>典雅的演播厅中央,一位瘦弱的小女孩正在演奏《梁祝》这首曲子。优美的旋律从她纤细的手臂上抖落出来,接着又流进每位听众的耳中,让人们陶醉在这如幻如梦、如诗如画的琴声中。 </a:t>
            </a:r>
          </a:p>
          <a:p>
            <a:pPr marL="0" indent="536575" eaLnBrk="1">
              <a:buNone/>
            </a:pPr>
            <a:r>
              <a:rPr lang="zh-CN" altLang="zh-CN" sz="2400" b="1" smtClean="0">
                <a:sym typeface="+mn-ea"/>
              </a:rPr>
              <a:t>一曲</a:t>
            </a:r>
            <a:r>
              <a:rPr lang="zh-CN" altLang="zh-CN" sz="2400" b="1" dirty="0">
                <a:sym typeface="+mn-ea"/>
              </a:rPr>
              <a:t>奏毕,台下过了好一会儿才响起雷鸣般的掌声。台下一位记者捧着一束鲜花送给这位小女孩。“小朋友,你叫什么名字,今年几岁了?”记者问道。“我叫林娜,今年刚八岁。嗯,我可是二年级的学生哩!”小女孩脸上充满了自豪</a:t>
            </a:r>
            <a:r>
              <a:rPr lang="zh-CN" altLang="zh-CN" sz="2400" b="1">
                <a:sym typeface="+mn-ea"/>
              </a:rPr>
              <a:t>。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51180" y="-1905"/>
            <a:ext cx="8028940" cy="6519545"/>
          </a:xfrm>
        </p:spPr>
        <p:txBody>
          <a:bodyPr/>
          <a:lstStyle/>
          <a:p>
            <a:pPr marL="0" indent="536575" eaLnBrk="1">
              <a:buNone/>
            </a:pPr>
            <a:r>
              <a:rPr lang="zh-CN" altLang="zh-CN" sz="2400" b="1" smtClean="0">
                <a:sym typeface="+mn-ea"/>
              </a:rPr>
              <a:t>“小林娜,你的小提琴拉得真好,告诉阿姨,你学了几年了?” </a:t>
            </a:r>
          </a:p>
          <a:p>
            <a:pPr marL="0" indent="536575" eaLnBrk="1">
              <a:buNone/>
            </a:pPr>
            <a:r>
              <a:rPr lang="zh-CN" altLang="zh-CN" sz="2400" b="1" smtClean="0">
                <a:sym typeface="+mn-ea"/>
              </a:rPr>
              <a:t>“第二次,今天才第二次拉小提琴。”小林娜的话如同一滴水溅到油锅中,台下观众你一言我一语说什么也不相信。 </a:t>
            </a:r>
          </a:p>
          <a:p>
            <a:pPr marL="0" indent="536575">
              <a:buNone/>
            </a:pPr>
            <a:r>
              <a:rPr lang="zh-CN" altLang="zh-CN" sz="2400" b="1" smtClean="0">
                <a:sym typeface="+mn-ea"/>
              </a:rPr>
              <a:t>“</a:t>
            </a:r>
            <a:r>
              <a:rPr lang="zh-CN" altLang="zh-CN" sz="2400" b="1" dirty="0">
                <a:sym typeface="+mn-ea"/>
              </a:rPr>
              <a:t>是的,小林娜今天才第二次拉小提琴。”一位老者从幕后走了出来,他接着说,“小林娜是我们记忆研究工程的第一名自愿试验者。我们将著名的提琴演奏家沈一弘的记忆蛋白分离出来,注入到小林娜的脑中,这样使得她也可以拉提琴了,而且与沈老师有同样的造诣。” </a:t>
            </a:r>
          </a:p>
          <a:p>
            <a:pPr marL="0" indent="536575">
              <a:buNone/>
            </a:pPr>
            <a:r>
              <a:rPr lang="zh-CN" altLang="zh-CN" sz="2400" b="1" smtClean="0">
                <a:sym typeface="+mn-ea"/>
              </a:rPr>
              <a:t>这</a:t>
            </a:r>
            <a:r>
              <a:rPr lang="zh-CN" altLang="zh-CN" sz="2400" b="1" dirty="0">
                <a:sym typeface="+mn-ea"/>
              </a:rPr>
              <a:t>位老者的话使大家都感到惊奇,有人站起来说道:“请问什么叫记忆蛋白,您能简要地为我们介绍一下吗?” </a:t>
            </a:r>
          </a:p>
          <a:p>
            <a:pPr marL="0" indent="536575">
              <a:buNone/>
            </a:pPr>
            <a:r>
              <a:rPr lang="zh-CN" altLang="zh-CN" sz="2400" b="1" smtClean="0">
                <a:sym typeface="+mn-ea"/>
              </a:rPr>
              <a:t>“</a:t>
            </a:r>
            <a:r>
              <a:rPr lang="zh-CN" altLang="zh-CN" sz="2400" b="1" dirty="0">
                <a:sym typeface="+mn-ea"/>
              </a:rPr>
              <a:t>当然可以。记忆蛋白是人脑记忆的载体,它由脑啡呔和脱氧核糖组成,外界的信息通过大脑反馈,贮存在脑啡呔中,并使脱氧核糖按照一定的顺序排列,这样便形成了记忆。我们通过记忆蛋白移植便可以达到移植记忆的目的。” </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214119"/>
            <a:ext cx="8366447" cy="6311225"/>
          </a:xfrm>
        </p:spPr>
        <p:txBody>
          <a:bodyPr/>
          <a:lstStyle/>
          <a:p>
            <a:pPr marL="0" indent="536575">
              <a:buNone/>
            </a:pPr>
            <a:r>
              <a:rPr lang="zh-CN" altLang="zh-CN" sz="2400" b="1" smtClean="0">
                <a:sym typeface="+mn-ea"/>
              </a:rPr>
              <a:t>“</a:t>
            </a:r>
            <a:r>
              <a:rPr lang="zh-CN" altLang="zh-CN" sz="2400" b="1" dirty="0">
                <a:sym typeface="+mn-ea"/>
              </a:rPr>
              <a:t>简直太神了!是不是所有的信息都可以移植呢?”站在小女孩旁边的记者问道。 </a:t>
            </a:r>
          </a:p>
          <a:p>
            <a:pPr marL="0" indent="536575">
              <a:buNone/>
            </a:pPr>
            <a:r>
              <a:rPr lang="zh-CN" altLang="zh-CN" sz="2400" b="1" smtClean="0">
                <a:sym typeface="+mn-ea"/>
              </a:rPr>
              <a:t>“</a:t>
            </a:r>
            <a:r>
              <a:rPr lang="zh-CN" altLang="zh-CN" sz="2400" b="1" dirty="0">
                <a:sym typeface="+mn-ea"/>
              </a:rPr>
              <a:t>目前还只能移植音乐记忆蛋白,因为这种蛋白分布在左脑丘以下,一般人对这种蛋白开发较少,而且这种蛋白的成分也比较单一,有利于分离出来。但我相信在不远的将来,我们一定可以移植所有的记忆,到那个时候,我们国家的科研事业将会以更快的速度发展,我们国家也一定会成为世界上的科技大国!” </a:t>
            </a:r>
          </a:p>
          <a:p>
            <a:pPr marL="0" indent="536575">
              <a:buNone/>
            </a:pPr>
            <a:r>
              <a:rPr lang="zh-CN" altLang="zh-CN" sz="2400" b="1" smtClean="0">
                <a:sym typeface="+mn-ea"/>
              </a:rPr>
              <a:t>接下来</a:t>
            </a:r>
            <a:r>
              <a:rPr lang="zh-CN" altLang="zh-CN" sz="2400" b="1" dirty="0">
                <a:sym typeface="+mn-ea"/>
              </a:rPr>
              <a:t>又是一阵热烈的掌声,久久不息。人们仿佛从这儿看到了中国的发展,中国的崛起</a:t>
            </a:r>
            <a:r>
              <a:rPr lang="zh-CN" altLang="zh-CN" sz="2400" b="1">
                <a:sym typeface="+mn-ea"/>
              </a:rPr>
              <a:t>。 </a:t>
            </a:r>
            <a:endParaRPr lang="en-US" altLang="zh-CN" sz="2400" b="1" smtClean="0">
              <a:sym typeface="+mn-ea"/>
            </a:endParaRPr>
          </a:p>
          <a:p>
            <a:pPr marL="0" indent="536575">
              <a:buNone/>
            </a:pPr>
            <a:endParaRPr lang="zh-CN" altLang="zh-CN" sz="2400" b="1" dirty="0">
              <a:sym typeface="+mn-ea"/>
            </a:endParaRPr>
          </a:p>
          <a:p>
            <a:pPr marL="0" indent="536575">
              <a:buNone/>
            </a:pPr>
            <a:r>
              <a:rPr lang="zh-CN" altLang="zh-CN" sz="2400" b="1" smtClean="0">
                <a:sym typeface="+mn-ea"/>
              </a:rPr>
              <a:t>【点评】</a:t>
            </a:r>
            <a:r>
              <a:rPr lang="zh-CN" altLang="zh-CN" sz="2400" b="1" dirty="0">
                <a:sym typeface="+mn-ea"/>
              </a:rPr>
              <a:t>　这篇文章结构严谨,得益于构思的新巧。一是善设悬念,开篇描写小女孩高超的演奏技艺,成功的演奏自然引起人的注意;二是巧设记者采访情节,以记者之口提问,借老者之口答疑,清晰地道出“记忆移植”的奥秘。作者巧用插叙手法(第五段)使行文一线贯串,情节不枝不蔓。</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83568" y="692750"/>
            <a:ext cx="7920880" cy="5256530"/>
          </a:xfrm>
        </p:spPr>
        <p:txBody>
          <a:bodyPr/>
          <a:lstStyle/>
          <a:p>
            <a:pPr marL="0" indent="536575" eaLnBrk="1">
              <a:buNone/>
            </a:pPr>
            <a:r>
              <a:rPr lang="zh-CN" altLang="zh-CN" sz="2400" b="1" smtClean="0">
                <a:solidFill>
                  <a:srgbClr val="FF0000"/>
                </a:solidFill>
              </a:rPr>
              <a:t>从</a:t>
            </a:r>
            <a:r>
              <a:rPr lang="zh-CN" altLang="zh-CN" sz="2400" b="1" dirty="0">
                <a:solidFill>
                  <a:srgbClr val="FF0000"/>
                </a:solidFill>
              </a:rPr>
              <a:t>肯定、否定和辩证地看待三个角度入手,可以有以下三种观点:</a:t>
            </a:r>
          </a:p>
          <a:p>
            <a:pPr marL="0" indent="536575" eaLnBrk="1">
              <a:buNone/>
            </a:pPr>
            <a:r>
              <a:rPr lang="zh-CN" altLang="zh-CN" sz="2400" b="1" smtClean="0">
                <a:solidFill>
                  <a:srgbClr val="FF0000"/>
                </a:solidFill>
              </a:rPr>
              <a:t>(</a:t>
            </a:r>
            <a:r>
              <a:rPr lang="zh-CN" altLang="zh-CN" sz="2400" b="1" dirty="0">
                <a:solidFill>
                  <a:srgbClr val="FF0000"/>
                </a:solidFill>
              </a:rPr>
              <a:t>1)市场经济下当然要进取,但仍然需要谦虚这种美德。因为这种美德有其重要作用和意义。</a:t>
            </a:r>
          </a:p>
          <a:p>
            <a:pPr marL="0" indent="536575" eaLnBrk="1">
              <a:buNone/>
            </a:pPr>
            <a:r>
              <a:rPr lang="zh-CN" altLang="zh-CN" sz="2400" b="1" smtClean="0">
                <a:solidFill>
                  <a:srgbClr val="FF0000"/>
                </a:solidFill>
              </a:rPr>
              <a:t>(</a:t>
            </a:r>
            <a:r>
              <a:rPr lang="zh-CN" altLang="zh-CN" sz="2400" b="1" dirty="0">
                <a:solidFill>
                  <a:srgbClr val="FF0000"/>
                </a:solidFill>
              </a:rPr>
              <a:t>2)市场经济下重要的是锐意进取,谦让这种美德显得不合时宜。</a:t>
            </a:r>
          </a:p>
          <a:p>
            <a:pPr marL="0" indent="536575" eaLnBrk="1">
              <a:buNone/>
            </a:pPr>
            <a:r>
              <a:rPr lang="zh-CN" altLang="zh-CN" sz="2400" b="1" smtClean="0">
                <a:solidFill>
                  <a:srgbClr val="FF0000"/>
                </a:solidFill>
              </a:rPr>
              <a:t>(</a:t>
            </a:r>
            <a:r>
              <a:rPr lang="zh-CN" altLang="zh-CN" sz="2400" b="1" dirty="0">
                <a:solidFill>
                  <a:srgbClr val="FF0000"/>
                </a:solidFill>
              </a:rPr>
              <a:t>3)市场经济下谦让和进取各有其价值,该谦让时要谦让,该进取时要进取,二者并不冲突。</a:t>
            </a:r>
          </a:p>
          <a:p>
            <a:pPr marL="0" indent="536575" eaLnBrk="1">
              <a:buNone/>
            </a:pPr>
            <a:r>
              <a:rPr lang="zh-CN" altLang="zh-CN" sz="2400" b="1" smtClean="0">
                <a:solidFill>
                  <a:srgbClr val="FF0000"/>
                </a:solidFill>
              </a:rPr>
              <a:t>审题</a:t>
            </a:r>
            <a:r>
              <a:rPr lang="zh-CN" altLang="zh-CN" sz="2400" b="1" dirty="0">
                <a:solidFill>
                  <a:srgbClr val="FF0000"/>
                </a:solidFill>
              </a:rPr>
              <a:t>要善于抓住关键词语。关键词语往往是“文眼”,它蕴含着材料的主旨,因此可以把它作为把握材料审题立意的突破口。审题要把握材料中作者的情感,是褒还是贬。</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1905"/>
            <a:ext cx="8784976" cy="6519545"/>
          </a:xfrm>
        </p:spPr>
        <p:txBody>
          <a:bodyPr/>
          <a:lstStyle/>
          <a:p>
            <a:pPr marL="0" indent="536575" eaLnBrk="1">
              <a:buNone/>
            </a:pPr>
            <a:r>
              <a:rPr lang="zh-CN" altLang="zh-CN" sz="2400" b="1" smtClean="0">
                <a:sym typeface="+mn-ea"/>
              </a:rPr>
              <a:t>【例2】</a:t>
            </a:r>
            <a:r>
              <a:rPr lang="zh-CN" altLang="zh-CN" sz="2400" b="1" dirty="0">
                <a:sym typeface="+mn-ea"/>
              </a:rPr>
              <a:t>　议论文:议论文的结构通常分为并列式、总分式、层进式和对照式四种;下面结合组材以论据为切入点来看看如何安排议论文的结构。 </a:t>
            </a:r>
          </a:p>
          <a:p>
            <a:pPr marL="0" indent="536575" eaLnBrk="1">
              <a:buNone/>
            </a:pPr>
            <a:r>
              <a:rPr lang="zh-CN" altLang="zh-CN" sz="2400" b="1" smtClean="0">
                <a:sym typeface="+mn-ea"/>
              </a:rPr>
              <a:t>(</a:t>
            </a:r>
            <a:r>
              <a:rPr lang="zh-CN" altLang="zh-CN" sz="2400" b="1" dirty="0">
                <a:sym typeface="+mn-ea"/>
              </a:rPr>
              <a:t>1)点面结合法。“点”是指花费较多的、能有力证明论点的,并且是新鲜生动、比较独特的某个事例(“独家新闻”最好),这样的事例能让人过目不忘。再用一个排比句,一个一个地罗列出与“点”内容相应的、同样有针对性、典型性的一般事例,这叫“面”,这些事例人尽皆知,所以只需提及。虽然“面”可能一般化或陈旧,但这个“面”与“点”配合起来,能使文章显得充实饱满,增加说服力。例如:正是这样挫而弥坚的奋进精神,使爱因斯坦终于成为举世闻名的大科学家。由此,我还想到达尔文长达八年的环球考察;爱迪生经过几十万次试验,才有了那造福人类的一千多项发明;唐玄奘艰苦卓绝的印度取经之行,还有中国女排的姑娘们用汗水和眼泪换来的胜利。</a:t>
            </a:r>
            <a:r>
              <a:rPr lang="zh-CN" altLang="zh-CN" sz="2400" b="1">
                <a:sym typeface="+mn-ea"/>
              </a:rPr>
              <a:t>…… </a:t>
            </a:r>
            <a:endParaRPr lang="en-US" altLang="zh-CN" sz="2400" b="1" smtClean="0">
              <a:sym typeface="+mn-ea"/>
            </a:endParaRPr>
          </a:p>
          <a:p>
            <a:pPr marL="0" indent="536575" eaLnBrk="1">
              <a:buNone/>
            </a:pPr>
            <a:r>
              <a:rPr lang="en-US" altLang="zh-CN" sz="2400" b="1" smtClean="0">
                <a:sym typeface="+mn-ea"/>
              </a:rPr>
              <a:t> </a:t>
            </a:r>
            <a:r>
              <a:rPr lang="zh-CN" altLang="zh-CN" sz="2400" b="1" smtClean="0">
                <a:sym typeface="+mn-ea"/>
              </a:rPr>
              <a:t>这段论据点面结合,“面”的事例纵横交叉,有古有今(纵向),有中有外(横向);思路清晰,有说服力。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142111"/>
            <a:ext cx="8784975" cy="6167209"/>
          </a:xfrm>
        </p:spPr>
        <p:txBody>
          <a:bodyPr/>
          <a:lstStyle/>
          <a:p>
            <a:pPr marL="0" indent="536575" eaLnBrk="1">
              <a:buNone/>
            </a:pPr>
            <a:r>
              <a:rPr lang="zh-CN" altLang="zh-CN" sz="2400" b="1" smtClean="0">
                <a:sym typeface="+mn-ea"/>
              </a:rPr>
              <a:t>(</a:t>
            </a:r>
            <a:r>
              <a:rPr lang="zh-CN" altLang="zh-CN" sz="2400" b="1" dirty="0">
                <a:sym typeface="+mn-ea"/>
              </a:rPr>
              <a:t>2)正反对比法。用内容相反的两个论据从正反两个方面来说明论点。如:广东一考生《神奇的记忆移植》一文即是从正反两方面论述的:正面看,人类将变得神通广大,社会乃至宇宙都将绽开人类文明之花;反面看,记忆功能丧失,知识理解困难。文章的论证一分为二,条理清晰。 </a:t>
            </a:r>
          </a:p>
          <a:p>
            <a:pPr marL="0" indent="536575" eaLnBrk="1">
              <a:buNone/>
            </a:pPr>
            <a:r>
              <a:rPr lang="zh-CN" altLang="zh-CN" sz="2400" b="1" smtClean="0">
                <a:sym typeface="+mn-ea"/>
              </a:rPr>
              <a:t>(</a:t>
            </a:r>
            <a:r>
              <a:rPr lang="zh-CN" altLang="zh-CN" sz="2400" b="1" dirty="0">
                <a:sym typeface="+mn-ea"/>
              </a:rPr>
              <a:t>3)变换角度法。从不同角度选择论据。有位考生在《人生的选择》中这样写道: </a:t>
            </a:r>
          </a:p>
          <a:p>
            <a:pPr marL="0" indent="536575" eaLnBrk="1">
              <a:buNone/>
            </a:pPr>
            <a:r>
              <a:rPr lang="zh-CN" altLang="zh-CN" sz="2400" b="1" smtClean="0">
                <a:sym typeface="+mn-ea"/>
              </a:rPr>
              <a:t>“</a:t>
            </a:r>
            <a:r>
              <a:rPr lang="zh-CN" altLang="zh-CN" sz="2400" b="1" dirty="0">
                <a:sym typeface="+mn-ea"/>
              </a:rPr>
              <a:t>选择诚实和信誉。不仅是对得起他人,更是对得起自己。假如</a:t>
            </a:r>
            <a:r>
              <a:rPr lang="zh-CN" altLang="zh-CN" sz="2400" b="1">
                <a:sym typeface="+mn-ea"/>
              </a:rPr>
              <a:t>你</a:t>
            </a:r>
            <a:r>
              <a:rPr lang="zh-CN" altLang="zh-CN" sz="2400" b="1" smtClean="0">
                <a:sym typeface="+mn-ea"/>
              </a:rPr>
              <a:t>选择</a:t>
            </a:r>
            <a:r>
              <a:rPr lang="zh-CN" altLang="zh-CN" sz="2400" b="1" dirty="0">
                <a:sym typeface="+mn-ea"/>
              </a:rPr>
              <a:t>了欺骗,总有一天会吞下自己栽下的苦果…… </a:t>
            </a:r>
          </a:p>
          <a:p>
            <a:pPr marL="0" indent="536575" eaLnBrk="1">
              <a:buNone/>
            </a:pPr>
            <a:r>
              <a:rPr lang="zh-CN" altLang="zh-CN" sz="2400" b="1" smtClean="0">
                <a:sym typeface="+mn-ea"/>
              </a:rPr>
              <a:t>选择</a:t>
            </a:r>
            <a:r>
              <a:rPr lang="zh-CN" altLang="zh-CN" sz="2400" b="1" dirty="0">
                <a:sym typeface="+mn-ea"/>
              </a:rPr>
              <a:t>赞美和歌颂。当一位比你出色的学友获得嘉奖时,你能真心诚意地走过去说一声发自内心的赞美和祝福吗?…… </a:t>
            </a:r>
          </a:p>
          <a:p>
            <a:pPr marL="0" indent="536575" eaLnBrk="1">
              <a:buNone/>
            </a:pPr>
            <a:r>
              <a:rPr lang="zh-CN" altLang="zh-CN" sz="2400" b="1" smtClean="0">
                <a:sym typeface="+mn-ea"/>
              </a:rPr>
              <a:t>选择</a:t>
            </a:r>
            <a:r>
              <a:rPr lang="zh-CN" altLang="zh-CN" sz="2400" b="1" dirty="0">
                <a:sym typeface="+mn-ea"/>
              </a:rPr>
              <a:t>隐忍和坚持。人生的许多时候,不成功是因为我们面对困难的放弃和退缩,坚持下去,你会发现你比自己想象的要强!……”</a:t>
            </a:r>
          </a:p>
          <a:p>
            <a:pPr marL="0" indent="536575" eaLnBrk="1">
              <a:buNone/>
            </a:pPr>
            <a:r>
              <a:rPr lang="zh-CN" altLang="zh-CN" sz="2400" b="1" smtClean="0">
                <a:sym typeface="+mn-ea"/>
              </a:rPr>
              <a:t>文章</a:t>
            </a:r>
            <a:r>
              <a:rPr lang="zh-CN" altLang="zh-CN" sz="2400" b="1" dirty="0">
                <a:sym typeface="+mn-ea"/>
              </a:rPr>
              <a:t>从不同的角度阐述心灵的选择。用排比形式展开全文,呈横式结构,富有说服力。 </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57225" y="358135"/>
            <a:ext cx="7852410" cy="5231105"/>
          </a:xfrm>
        </p:spPr>
        <p:txBody>
          <a:bodyPr/>
          <a:lstStyle/>
          <a:p>
            <a:pPr marL="0" indent="536575" eaLnBrk="1">
              <a:buNone/>
            </a:pPr>
            <a:r>
              <a:rPr lang="zh-CN" altLang="zh-CN" sz="2400" b="1" smtClean="0">
                <a:sym typeface="+mn-ea"/>
              </a:rPr>
              <a:t>(</a:t>
            </a:r>
            <a:r>
              <a:rPr lang="zh-CN" altLang="zh-CN" sz="2400" b="1" dirty="0">
                <a:sym typeface="+mn-ea"/>
              </a:rPr>
              <a:t>4)层层递进法。指在内容上一个比一个深入的论据。如:从一般事例到特殊事例,由小事例到大事例等,使文章呈“层递式”结构。当然这种方法常常与论证的思路联系在一起。如:有一篇《照镜子的启示》,文章先亮出观点:“在工作和学习中,我们也应该经常‘照镜子’——坚持开展自我批评,力求不断上进。”随后围绕这一主题,分三层论述:一是说“照镜子”首先要选择一面合适的镜子;二是说要懂得照镜子的方法;三是说照了镜子之后,看到有不干净之处要及时洗刷掉,做一番细致的整理工作。这样层层深入,结构非常严谨。 </a:t>
            </a:r>
          </a:p>
          <a:p>
            <a:pPr marL="0" indent="536575" eaLnBrk="1">
              <a:buNone/>
            </a:pPr>
            <a:r>
              <a:rPr lang="zh-CN" altLang="zh-CN" sz="2400" b="1" dirty="0">
                <a:sym typeface="+mn-ea"/>
              </a:rPr>
              <a:t>以上所讲方法,并不是篇篇都要用上,侧重一点用好就行。但无论采用哪一种方法,都要注意与中心论点挂钩,否则,你论证得再好,也有损文章的说服力,文章的结构就不可能做到严谨。</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214119"/>
            <a:ext cx="8712968" cy="5879177"/>
          </a:xfrm>
        </p:spPr>
        <p:txBody>
          <a:bodyPr/>
          <a:lstStyle/>
          <a:p>
            <a:pPr marL="0" indent="0" algn="ctr">
              <a:buNone/>
            </a:pPr>
            <a:r>
              <a:rPr lang="zh-CN" altLang="zh-CN" b="1" smtClean="0">
                <a:solidFill>
                  <a:srgbClr val="FF0000"/>
                </a:solidFill>
                <a:sym typeface="+mn-ea"/>
              </a:rPr>
              <a:t>四</a:t>
            </a:r>
            <a:r>
              <a:rPr lang="zh-CN" altLang="zh-CN" b="1" dirty="0">
                <a:solidFill>
                  <a:srgbClr val="FF0000"/>
                </a:solidFill>
                <a:sym typeface="+mn-ea"/>
              </a:rPr>
              <a:t>、材料作文</a:t>
            </a:r>
          </a:p>
          <a:p>
            <a:pPr marL="0" indent="536575">
              <a:buNone/>
            </a:pPr>
            <a:r>
              <a:rPr lang="zh-CN" altLang="zh-CN" sz="2400" b="1" smtClean="0">
                <a:sym typeface="+mn-ea"/>
              </a:rPr>
              <a:t>广东</a:t>
            </a:r>
            <a:r>
              <a:rPr lang="zh-CN" altLang="zh-CN" sz="2400" b="1" dirty="0">
                <a:sym typeface="+mn-ea"/>
              </a:rPr>
              <a:t>高职高考近三年偏重于材料作文的写作,我们有必要在材料作文的写作方面做一些备考。</a:t>
            </a:r>
          </a:p>
          <a:p>
            <a:pPr marL="0" indent="0" algn="ctr">
              <a:buNone/>
            </a:pPr>
            <a:r>
              <a:rPr lang="zh-CN" altLang="zh-CN" b="1" smtClean="0">
                <a:solidFill>
                  <a:srgbClr val="FF0000"/>
                </a:solidFill>
                <a:sym typeface="+mn-ea"/>
              </a:rPr>
              <a:t>【知识梳理】</a:t>
            </a:r>
            <a:r>
              <a:rPr lang="zh-CN" altLang="zh-CN" sz="2800" b="1" smtClean="0">
                <a:solidFill>
                  <a:srgbClr val="FF0000"/>
                </a:solidFill>
                <a:sym typeface="+mn-ea"/>
              </a:rPr>
              <a:t> </a:t>
            </a:r>
            <a:endParaRPr lang="zh-CN" altLang="zh-CN" sz="2800" b="1" dirty="0">
              <a:solidFill>
                <a:srgbClr val="FF0000"/>
              </a:solidFill>
              <a:sym typeface="+mn-ea"/>
            </a:endParaRPr>
          </a:p>
          <a:p>
            <a:pPr marL="0" indent="536575" eaLnBrk="1">
              <a:buNone/>
            </a:pPr>
            <a:r>
              <a:rPr lang="zh-CN" altLang="zh-CN" sz="2400" b="1" smtClean="0">
                <a:sym typeface="+mn-ea"/>
              </a:rPr>
              <a:t>阅读</a:t>
            </a:r>
            <a:r>
              <a:rPr lang="zh-CN" altLang="zh-CN" sz="2400" b="1" dirty="0">
                <a:sym typeface="+mn-ea"/>
              </a:rPr>
              <a:t>下列材料,要求选择一个角度构思一篇800字左右的作文,自定立意,自选文体,自拟标题;不要脱离材料内容或其含意范围,不要套作,不得抄袭。</a:t>
            </a:r>
          </a:p>
          <a:p>
            <a:pPr marL="0" indent="536575" eaLnBrk="1">
              <a:buNone/>
            </a:pPr>
            <a:r>
              <a:rPr lang="zh-CN" altLang="zh-CN" sz="2400" b="1" smtClean="0">
                <a:sym typeface="+mn-ea"/>
              </a:rPr>
              <a:t>螃蟹</a:t>
            </a:r>
            <a:r>
              <a:rPr lang="zh-CN" altLang="zh-CN" sz="2400" b="1" dirty="0">
                <a:sym typeface="+mn-ea"/>
              </a:rPr>
              <a:t>在树林里迷了路。遇到青蛙,问道:“青蛙哥哥,到河边去,怎么走?”青蛙指着前面说:“你一直往前走,一会儿就会到达河边。” </a:t>
            </a:r>
          </a:p>
          <a:p>
            <a:pPr marL="0" indent="536575" eaLnBrk="1">
              <a:buNone/>
            </a:pPr>
            <a:r>
              <a:rPr lang="zh-CN" altLang="zh-CN" sz="2400" b="1" smtClean="0">
                <a:sym typeface="+mn-ea"/>
              </a:rPr>
              <a:t>螃蟹</a:t>
            </a:r>
            <a:r>
              <a:rPr lang="zh-CN" altLang="zh-CN" sz="2400" b="1" dirty="0">
                <a:sym typeface="+mn-ea"/>
              </a:rPr>
              <a:t>走了老半天,还是没走到河边,后来,螃蟹遇见了青蛙,指责到:“你害得我好苦,走了老半天还是没有见到河的影子。”青蛙说:“我没有骗你!叫你一直往前走,你却横着爬,当然到不了河边。”  </a:t>
            </a:r>
          </a:p>
          <a:p>
            <a:pPr marL="0" indent="0">
              <a:buNone/>
            </a:pPr>
            <a:r>
              <a:rPr lang="zh-CN" altLang="zh-CN" sz="2400" b="1">
                <a:sym typeface="+mn-ea"/>
              </a:rPr>
              <a:t>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3" y="790183"/>
            <a:ext cx="8743508" cy="4222993"/>
          </a:xfrm>
        </p:spPr>
        <p:txBody>
          <a:bodyPr/>
          <a:lstStyle/>
          <a:p>
            <a:pPr marL="0" indent="536575" eaLnBrk="1">
              <a:buNone/>
            </a:pPr>
            <a:r>
              <a:rPr lang="zh-CN" altLang="zh-CN" sz="2400" b="1" smtClean="0">
                <a:sym typeface="+mn-ea"/>
              </a:rPr>
              <a:t>研读题干,明确要求:应试作文有一个共同特点:不是你想写什么就写什么,而是要求你写什么你才能写什么;材料作文最基本的要求是:自选角度,自拟题目,自选文体。“自选角度”</a:t>
            </a:r>
            <a:r>
              <a:rPr lang="zh-CN" altLang="zh-CN" sz="2400" b="1" dirty="0">
                <a:sym typeface="+mn-ea"/>
              </a:rPr>
              <a:t>,“自选”不是自由选择,重要的是“角度”须从材料来,要求首先审读分析材料,寻找角度;“自拟题目”,“自拟”也不是自由拟写,“题目”须从角度来;“自选文体”,“或叙写故事,或发表议论,或抒发感情”要求的是写自己最擅长的文体,而不是没有文体的“四不像”。此外,材料作文往往还要求“联系生活实际,结合自己的经历或感受”,这是作文针对性、现实性、真情实感方面的基本要求,不联系生活实际就产生不了作文激情,写出的作文也缺乏</a:t>
            </a:r>
            <a:r>
              <a:rPr lang="zh-CN" altLang="zh-CN" sz="2400" b="1">
                <a:sym typeface="+mn-ea"/>
              </a:rPr>
              <a:t>现实意义</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3" y="1150223"/>
            <a:ext cx="8743508" cy="3286889"/>
          </a:xfrm>
        </p:spPr>
        <p:txBody>
          <a:bodyPr/>
          <a:lstStyle/>
          <a:p>
            <a:pPr marL="0" indent="536575">
              <a:buNone/>
            </a:pPr>
            <a:r>
              <a:rPr lang="zh-CN" altLang="zh-CN" sz="2400" b="1" smtClean="0">
                <a:sym typeface="+mn-ea"/>
              </a:rPr>
              <a:t>审读</a:t>
            </a:r>
            <a:r>
              <a:rPr lang="zh-CN" altLang="zh-CN" sz="2400" b="1" dirty="0">
                <a:sym typeface="+mn-ea"/>
              </a:rPr>
              <a:t>材料,明确主题:材料作文中的材料则是作文观点的重要载体,是写作内容选择和立意的依据,写作文必须从材料中提炼出一个观点进行写作,离开了材料就是离题,文章与材料是一种很亲密的关系;正确审读材料,是新材料作文立意的关键。因此,读懂材料是材料作文写作的重要前提,没有读懂材料必然会模糊作文,以致出现偏题或离题的现象。读懂材料必须全面把握,切不可断章取义,执其一端,而要抓住重点,明白内容,理清关系;理解中心,为立意奠定一个较好的审题基础。</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790183"/>
            <a:ext cx="8230870" cy="4727049"/>
          </a:xfrm>
        </p:spPr>
        <p:txBody>
          <a:bodyPr/>
          <a:lstStyle/>
          <a:p>
            <a:pPr marL="0" indent="536575">
              <a:buNone/>
            </a:pPr>
            <a:r>
              <a:rPr lang="zh-CN" altLang="zh-CN" sz="2400" b="1" smtClean="0">
                <a:sym typeface="+mn-ea"/>
              </a:rPr>
              <a:t>题意</a:t>
            </a:r>
            <a:r>
              <a:rPr lang="zh-CN" altLang="zh-CN" sz="2400" b="1" dirty="0">
                <a:sym typeface="+mn-ea"/>
              </a:rPr>
              <a:t>分析,选择角度:这是一道带寓言性质的多角度命意作文题,从材料中我们可以看出,青蛙与螃蟹之间发生了一场美丽的误会,从某种程度上说青蛙的指点没有问题,螃蟹的理解也是理所当然,那么如何把握住这则材料的中心呢?关键在于抓住材料中“我没有骗你!叫你一直往前走,你却横着爬,当然到不了河边。”这个关键句,另外由于题目中要求我们“可以从一个侧面、一个角度构思作文”,所以我们在构思的时候可以分别从青蛙或螃蟹两个方面进行思考:如果从螃蟹的角度思考,我们不难看出螃蟹之所以找不到去河边的路,是因为它对青蛙的意见生搬硬套,不从自己的实际出发;从这个角度出发我们可以得出“对别人的意见不要盲从”“接受别人好的意见(思想)的同时也要结合自己的实际情况”等观点。</a:t>
            </a:r>
          </a:p>
          <a:p>
            <a:pPr marL="0" indent="0">
              <a:buNone/>
            </a:pPr>
            <a:r>
              <a:rPr lang="zh-CN" altLang="zh-CN" sz="2400" b="1">
                <a:sym typeface="+mn-ea"/>
              </a:rPr>
              <a:t>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790183"/>
            <a:ext cx="8230870" cy="4222993"/>
          </a:xfrm>
        </p:spPr>
        <p:txBody>
          <a:bodyPr/>
          <a:lstStyle/>
          <a:p>
            <a:pPr marL="0" indent="536575" eaLnBrk="1">
              <a:buNone/>
            </a:pPr>
            <a:r>
              <a:rPr lang="zh-CN" altLang="zh-CN" sz="2400" b="1" smtClean="0">
                <a:sym typeface="+mn-ea"/>
              </a:rPr>
              <a:t>(</a:t>
            </a:r>
            <a:r>
              <a:rPr lang="zh-CN" altLang="zh-CN" sz="2400" b="1" dirty="0">
                <a:sym typeface="+mn-ea"/>
              </a:rPr>
              <a:t>1)做事情要结合自身的实际——东施效颦、邯郸学步;</a:t>
            </a:r>
          </a:p>
          <a:p>
            <a:pPr marL="0" indent="536575" eaLnBrk="1">
              <a:buNone/>
            </a:pPr>
            <a:r>
              <a:rPr lang="zh-CN" altLang="zh-CN" sz="2400" b="1" smtClean="0">
                <a:sym typeface="+mn-ea"/>
              </a:rPr>
              <a:t>(</a:t>
            </a:r>
            <a:r>
              <a:rPr lang="zh-CN" altLang="zh-CN" sz="2400" b="1" dirty="0">
                <a:sym typeface="+mn-ea"/>
              </a:rPr>
              <a:t>2)盲目套用别人而不结合自身特点,不加思索,会落得可笑可悲的下场</a:t>
            </a:r>
            <a:r>
              <a:rPr lang="zh-CN" altLang="zh-CN" sz="2400" b="1">
                <a:sym typeface="+mn-ea"/>
              </a:rPr>
              <a:t>——</a:t>
            </a:r>
            <a:r>
              <a:rPr lang="zh-CN" altLang="zh-CN" sz="2400" b="1" smtClean="0">
                <a:sym typeface="+mn-ea"/>
              </a:rPr>
              <a:t>巴黎公社的失败、中国共产党的成功。</a:t>
            </a:r>
          </a:p>
          <a:p>
            <a:pPr marL="0" indent="536575" eaLnBrk="1">
              <a:buNone/>
            </a:pPr>
            <a:r>
              <a:rPr lang="zh-CN" altLang="zh-CN" sz="2400" b="1" smtClean="0">
                <a:sym typeface="+mn-ea"/>
              </a:rPr>
              <a:t>如果从青蛙的角度思考,我们也可以看出青蛙之所以好心没办成好事,是因为它给别人提建议时只是从自身出发而没有站在螃蟹的角度替它着想,忘记了它天生是横着爬这一特点,结果好心办坏事。从这个角度我们可以得出“帮助别人(给别人提建议)要多站在别人的角度想问题”等类似的观点。如果有同学全面地把握材料,提出“误会源于错误的沟通”等观点并能自圆其说,那也属于切合题意。</a:t>
            </a:r>
          </a:p>
          <a:p>
            <a:pPr marL="0" indent="536575" eaLnBrk="1">
              <a:buNone/>
            </a:pPr>
            <a:endParaRPr lang="zh-CN" altLang="zh-CN" sz="2400" b="1" dirty="0">
              <a:sym typeface="+mn-ea"/>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11560" y="502151"/>
            <a:ext cx="8059544" cy="4655041"/>
          </a:xfrm>
        </p:spPr>
        <p:txBody>
          <a:bodyPr/>
          <a:lstStyle/>
          <a:p>
            <a:pPr marL="0" indent="536575" eaLnBrk="1">
              <a:buNone/>
            </a:pPr>
            <a:r>
              <a:rPr lang="zh-CN" altLang="zh-CN" sz="2400" b="1" smtClean="0">
                <a:sym typeface="+mn-ea"/>
              </a:rPr>
              <a:t>审题</a:t>
            </a:r>
            <a:r>
              <a:rPr lang="zh-CN" altLang="zh-CN" sz="2400" b="1" dirty="0">
                <a:sym typeface="+mn-ea"/>
              </a:rPr>
              <a:t>立意的“四角度”:</a:t>
            </a:r>
          </a:p>
          <a:p>
            <a:pPr marL="0" indent="536575" eaLnBrk="1">
              <a:buNone/>
            </a:pPr>
            <a:r>
              <a:rPr lang="zh-CN" altLang="zh-CN" sz="2400" b="1" smtClean="0">
                <a:sym typeface="+mn-ea"/>
              </a:rPr>
              <a:t>材料</a:t>
            </a:r>
            <a:r>
              <a:rPr lang="zh-CN" altLang="zh-CN" sz="2400" b="1" dirty="0">
                <a:sym typeface="+mn-ea"/>
              </a:rPr>
              <a:t>作文主要可从四个角度审视:横向、反向、延伸、类比。</a:t>
            </a:r>
          </a:p>
          <a:p>
            <a:pPr marL="0" indent="536575" eaLnBrk="1">
              <a:buNone/>
            </a:pPr>
            <a:r>
              <a:rPr lang="zh-CN" altLang="zh-CN" sz="2400" b="1" smtClean="0">
                <a:sym typeface="+mn-ea"/>
              </a:rPr>
              <a:t>为了</a:t>
            </a:r>
            <a:r>
              <a:rPr lang="zh-CN" altLang="zh-CN" sz="2400" b="1" dirty="0">
                <a:sym typeface="+mn-ea"/>
              </a:rPr>
              <a:t>说明这个问题,现以下面的材料为例:</a:t>
            </a:r>
          </a:p>
          <a:p>
            <a:pPr marL="0" indent="536575" eaLnBrk="1">
              <a:buNone/>
            </a:pPr>
            <a:r>
              <a:rPr lang="zh-CN" altLang="zh-CN" sz="2400" b="1" smtClean="0">
                <a:sym typeface="+mn-ea"/>
              </a:rPr>
              <a:t>有</a:t>
            </a:r>
            <a:r>
              <a:rPr lang="zh-CN" altLang="zh-CN" sz="2400" b="1" dirty="0">
                <a:sym typeface="+mn-ea"/>
              </a:rPr>
              <a:t>个鲁国人,擅长织麻鞋,他的妻子擅长织白绢。他们想到越国去居住,于是有人对他们说:“你们将会贫穷不堪了。”这个鲁国人问他是何道理,那个人说:“麻鞋是穿在脚上的,而越人是赤脚走路的,白绢是做帽子的,而越人是披发的,你们夫妻的特长,在越国是无用武之地的,怎么不穷呢?”</a:t>
            </a:r>
          </a:p>
          <a:p>
            <a:pPr marL="0" indent="536575" eaLnBrk="1">
              <a:buNone/>
            </a:pPr>
            <a:r>
              <a:rPr lang="zh-CN" altLang="zh-CN" sz="2400" b="1" smtClean="0">
                <a:sym typeface="+mn-ea"/>
              </a:rPr>
              <a:t>这</a:t>
            </a:r>
            <a:r>
              <a:rPr lang="zh-CN" altLang="zh-CN" sz="2400" b="1" dirty="0">
                <a:sym typeface="+mn-ea"/>
              </a:rPr>
              <a:t>一材料,就可以根据上面所讲的四个角度来立意。</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430143"/>
            <a:ext cx="8163882" cy="5591145"/>
          </a:xfrm>
        </p:spPr>
        <p:txBody>
          <a:bodyPr/>
          <a:lstStyle/>
          <a:p>
            <a:pPr marL="0" indent="536575" eaLnBrk="1">
              <a:buNone/>
            </a:pPr>
            <a:r>
              <a:rPr lang="zh-CN" altLang="zh-CN" sz="2400" b="1" smtClean="0">
                <a:latin typeface="+mn-ea"/>
                <a:sym typeface="+mn-ea"/>
              </a:rPr>
              <a:t>(</a:t>
            </a:r>
            <a:r>
              <a:rPr lang="zh-CN" altLang="zh-CN" sz="2400" b="1" dirty="0">
                <a:latin typeface="+mn-ea"/>
                <a:sym typeface="+mn-ea"/>
              </a:rPr>
              <a:t>1)横向立意:就是在思考问题的过程中,思维顺着原材料所告诉读者的指向去考虑。</a:t>
            </a:r>
          </a:p>
          <a:p>
            <a:pPr marL="0" indent="536575" eaLnBrk="1">
              <a:buNone/>
            </a:pPr>
            <a:r>
              <a:rPr lang="zh-CN" altLang="zh-CN" sz="2400" b="1" dirty="0">
                <a:latin typeface="+mn-ea"/>
                <a:sym typeface="+mn-ea"/>
              </a:rPr>
              <a:t>据此,我们顺着原材料分析就会发现,由于越人赤脚走路不戴帽子,那么鲁人到越国去必然会穷。这就告诉我们无论做什么事,都不能脱离实际。这种立意的好处是能紧扣材料的基本倾向、主要观点,因而不会出现偏题、走题的</a:t>
            </a:r>
            <a:r>
              <a:rPr lang="zh-CN" altLang="zh-CN" sz="2400" b="1">
                <a:latin typeface="+mn-ea"/>
                <a:sym typeface="+mn-ea"/>
              </a:rPr>
              <a:t>现象</a:t>
            </a:r>
            <a:r>
              <a:rPr lang="zh-CN" altLang="zh-CN" sz="2400" b="1" smtClean="0">
                <a:latin typeface="+mn-ea"/>
                <a:sym typeface="+mn-ea"/>
              </a:rPr>
              <a:t>。</a:t>
            </a:r>
            <a:endParaRPr lang="zh-CN" altLang="zh-CN" sz="2400" b="1" dirty="0">
              <a:latin typeface="+mn-ea"/>
              <a:sym typeface="+mn-ea"/>
            </a:endParaRPr>
          </a:p>
          <a:p>
            <a:pPr marL="0" indent="536575" eaLnBrk="1">
              <a:buNone/>
            </a:pPr>
            <a:r>
              <a:rPr lang="zh-CN" altLang="zh-CN" sz="2400" b="1" smtClean="0">
                <a:latin typeface="+mn-ea"/>
                <a:sym typeface="+mn-ea"/>
              </a:rPr>
              <a:t>(</a:t>
            </a:r>
            <a:r>
              <a:rPr lang="zh-CN" altLang="zh-CN" sz="2400" b="1" dirty="0">
                <a:latin typeface="+mn-ea"/>
                <a:sym typeface="+mn-ea"/>
              </a:rPr>
              <a:t>2)反向立意:就是把原材料的问题倒过来想想,从相反的角度对原材料提出质疑。</a:t>
            </a:r>
          </a:p>
          <a:p>
            <a:pPr marL="0" indent="536575" eaLnBrk="1">
              <a:buNone/>
            </a:pPr>
            <a:r>
              <a:rPr lang="zh-CN" altLang="zh-CN" sz="2400" b="1" dirty="0">
                <a:latin typeface="+mn-ea"/>
                <a:sym typeface="+mn-ea"/>
              </a:rPr>
              <a:t>那么,我们对上述材料就会提出疑问,鲁人到越国去一定会穷吗?我们会认为正因为越人赤脚、披发,鞋帽就大有市场,就会得出鲁人未必会穷的结论。这就要求鲁人敢于尝试、敢于冒险、敢于改革。这种立意是一种发散性思维,能开拓学生的思维能力,写出新意,是寻求新思想,提出新见解,阐发新理论的一种思维角度。</a:t>
            </a:r>
          </a:p>
          <a:p>
            <a:pPr marL="0" indent="536575" eaLnBrk="1">
              <a:buNone/>
            </a:pPr>
            <a:r>
              <a:rPr lang="zh-CN" altLang="zh-CN" sz="2400" b="1">
                <a:latin typeface="+mn-ea"/>
                <a:sym typeface="+mn-ea"/>
              </a:rPr>
              <a:t>     </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157817"/>
            <a:ext cx="8067362" cy="6439535"/>
          </a:xfrm>
        </p:spPr>
        <p:txBody>
          <a:bodyPr/>
          <a:lstStyle/>
          <a:p>
            <a:pPr marL="0" indent="0" algn="ctr">
              <a:buNone/>
            </a:pPr>
            <a:r>
              <a:rPr lang="zh-CN" altLang="zh-CN" b="1" smtClean="0">
                <a:solidFill>
                  <a:srgbClr val="FF0000"/>
                </a:solidFill>
              </a:rPr>
              <a:t>二</a:t>
            </a:r>
            <a:r>
              <a:rPr lang="zh-CN" altLang="zh-CN" b="1" dirty="0">
                <a:solidFill>
                  <a:srgbClr val="FF0000"/>
                </a:solidFill>
              </a:rPr>
              <a:t>、文体与表达</a:t>
            </a:r>
          </a:p>
          <a:p>
            <a:pPr marL="0" indent="0" algn="ctr">
              <a:buNone/>
            </a:pPr>
            <a:r>
              <a:rPr lang="zh-CN" altLang="zh-CN" sz="2400" b="1" smtClean="0"/>
              <a:t> </a:t>
            </a:r>
            <a:r>
              <a:rPr lang="zh-CN" altLang="zh-CN" sz="2400" b="1" dirty="0"/>
              <a:t>(一)记叙文</a:t>
            </a:r>
          </a:p>
          <a:p>
            <a:pPr marL="0" indent="0">
              <a:buNone/>
            </a:pPr>
            <a:r>
              <a:rPr lang="zh-CN" altLang="zh-CN" sz="2400" b="1" dirty="0">
                <a:solidFill>
                  <a:srgbClr val="FF0000"/>
                </a:solidFill>
              </a:rPr>
              <a:t> 一、叙述类文章的立意</a:t>
            </a:r>
          </a:p>
          <a:p>
            <a:pPr marL="0" indent="0" algn="ctr">
              <a:buNone/>
            </a:pPr>
            <a:r>
              <a:rPr lang="zh-CN" altLang="zh-CN" b="1" smtClean="0">
                <a:solidFill>
                  <a:srgbClr val="FF0000"/>
                </a:solidFill>
              </a:rPr>
              <a:t>【知识梳理】</a:t>
            </a:r>
            <a:endParaRPr lang="zh-CN" altLang="zh-CN" b="1" dirty="0">
              <a:solidFill>
                <a:srgbClr val="FF0000"/>
              </a:solidFill>
            </a:endParaRPr>
          </a:p>
          <a:p>
            <a:pPr marL="0" indent="0">
              <a:buNone/>
            </a:pPr>
            <a:r>
              <a:rPr lang="zh-CN" altLang="zh-CN" sz="2400" b="1" dirty="0"/>
              <a:t>      立意,是指确立文章的中心思想。文章所表现的主要的思想、情感或道理就是文章的中心思想。对于学生来说,价值最大的,就一个具体的作文题目来说,是怎样立意。在真正作文的时候,立意还有三个方面的问题:立意是否准确,这是切题与否的问题,立意层次的高低,这是文章的主旨深刻与否的问题,立意价值的大小,这是文章的导向性问题。</a:t>
            </a:r>
          </a:p>
          <a:p>
            <a:pPr marL="0" indent="0">
              <a:buNone/>
            </a:pPr>
            <a:r>
              <a:rPr lang="zh-CN" altLang="zh-CN" sz="2400" b="1" dirty="0"/>
              <a:t>      立意首先要“破题”,破题首先要考虑“准确”。所谓准确,就是指文章的主题符合作文题目的要求。高考作文把这一检查目标定为四个等级:切合题意、符合题意、基本符合题意、偏离题意。我们要力争符合,朝切合题意努力。</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42111"/>
            <a:ext cx="8712968" cy="6023193"/>
          </a:xfrm>
        </p:spPr>
        <p:txBody>
          <a:bodyPr/>
          <a:lstStyle/>
          <a:p>
            <a:pPr marL="0" indent="536575" eaLnBrk="1">
              <a:buNone/>
            </a:pPr>
            <a:r>
              <a:rPr lang="zh-CN" altLang="zh-CN" sz="2400" b="1" smtClean="0">
                <a:latin typeface="+mn-ea"/>
                <a:sym typeface="+mn-ea"/>
              </a:rPr>
              <a:t>(</a:t>
            </a:r>
            <a:r>
              <a:rPr lang="zh-CN" altLang="zh-CN" sz="2400" b="1" dirty="0">
                <a:latin typeface="+mn-ea"/>
                <a:sym typeface="+mn-ea"/>
              </a:rPr>
              <a:t>3)延伸立意:就是在原材料已知内容的基础上,对原材料作合理的联想,进行恰当的推理、引</a:t>
            </a:r>
            <a:r>
              <a:rPr lang="zh-CN" altLang="zh-CN" sz="2400" b="1">
                <a:latin typeface="+mn-ea"/>
                <a:sym typeface="+mn-ea"/>
              </a:rPr>
              <a:t>伸</a:t>
            </a:r>
            <a:r>
              <a:rPr lang="zh-CN" altLang="zh-CN" sz="2400" b="1" smtClean="0">
                <a:latin typeface="+mn-ea"/>
                <a:sym typeface="+mn-ea"/>
              </a:rPr>
              <a:t>。</a:t>
            </a:r>
            <a:endParaRPr lang="en-US" altLang="zh-CN" sz="2400" b="1" smtClean="0">
              <a:latin typeface="+mn-ea"/>
              <a:sym typeface="+mn-ea"/>
            </a:endParaRPr>
          </a:p>
          <a:p>
            <a:pPr marL="0" indent="536575" eaLnBrk="1">
              <a:buNone/>
            </a:pPr>
            <a:r>
              <a:rPr lang="en-US" altLang="zh-CN" sz="2400" b="1" smtClean="0">
                <a:latin typeface="+mn-ea"/>
                <a:sym typeface="+mn-ea"/>
              </a:rPr>
              <a:t> 我们就会设想:鲁人听了劝告之后,会有什么反响呢?去还是不去呢?去与不去各将产生什么样的结果呢?这就需要每个人作恰当的想象,从而得出“亏本生意做不得”“无用武之地焉能致富”等观点。这种立意是顺向立意的更深一层的发展,有利于学生想象思维的进一步发挥,使学生能够进行恰当合理的逻辑推论,写出立意新颖、主题深刻的文章来。</a:t>
            </a:r>
          </a:p>
          <a:p>
            <a:pPr marL="0" indent="536575" eaLnBrk="1">
              <a:buNone/>
            </a:pPr>
            <a:r>
              <a:rPr lang="zh-CN" altLang="zh-CN" sz="2400" b="1" smtClean="0">
                <a:latin typeface="+mn-ea"/>
                <a:sym typeface="+mn-ea"/>
              </a:rPr>
              <a:t>(4)类比立意:就是通过联想,把材料的已知内容同材料外的其他内容由此及彼地联系起来考虑,找出其中的相似点。</a:t>
            </a:r>
          </a:p>
          <a:p>
            <a:pPr marL="0" indent="536575" eaLnBrk="1">
              <a:buNone/>
            </a:pPr>
            <a:r>
              <a:rPr lang="zh-CN" altLang="zh-CN" sz="2400" b="1" smtClean="0">
                <a:latin typeface="+mn-ea"/>
                <a:sym typeface="+mn-ea"/>
              </a:rPr>
              <a:t>这样,就可把材料内容与当前实际联系起来,进行类比,告诉我们办企业、做生意,要根据当地的生产、消费、风土人情等情况,也要根据需要与可能,那么就要求我们考虑动机与效益,又要扬长避短,才能生财有道。这种立意便于联系实际,提炼深刻、高远的主题,使作品富有浓郁的时代色彩和生活气息。</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42290" y="214119"/>
            <a:ext cx="8064500" cy="5879177"/>
          </a:xfrm>
        </p:spPr>
        <p:txBody>
          <a:bodyPr/>
          <a:lstStyle/>
          <a:p>
            <a:pPr marL="0" indent="536575" eaLnBrk="1">
              <a:buNone/>
            </a:pPr>
            <a:r>
              <a:rPr lang="zh-CN" altLang="zh-CN" sz="2400" b="1" dirty="0">
                <a:sym typeface="+mn-ea"/>
              </a:rPr>
              <a:t> </a:t>
            </a:r>
            <a:r>
              <a:rPr lang="zh-CN" altLang="zh-CN" sz="2400" b="1" dirty="0">
                <a:solidFill>
                  <a:srgbClr val="FF0000"/>
                </a:solidFill>
                <a:sym typeface="+mn-ea"/>
              </a:rPr>
              <a:t>1.材料作文与话题作文的区别</a:t>
            </a:r>
          </a:p>
          <a:p>
            <a:pPr marL="0" indent="536575" eaLnBrk="1">
              <a:buNone/>
            </a:pPr>
            <a:r>
              <a:rPr lang="zh-CN" altLang="zh-CN" sz="2400" b="1" smtClean="0">
                <a:sym typeface="+mn-ea"/>
              </a:rPr>
              <a:t>话题</a:t>
            </a:r>
            <a:r>
              <a:rPr lang="zh-CN" altLang="zh-CN" sz="2400" b="1" dirty="0">
                <a:sym typeface="+mn-ea"/>
              </a:rPr>
              <a:t>作文和材料作文的主要区别在于在写作过程中材料的作用以及所写文章对材料的处理上面。 </a:t>
            </a:r>
          </a:p>
          <a:p>
            <a:pPr marL="0" indent="536575" eaLnBrk="1">
              <a:buNone/>
            </a:pPr>
            <a:r>
              <a:rPr lang="zh-CN" altLang="zh-CN" sz="2400" b="1" smtClean="0">
                <a:sym typeface="+mn-ea"/>
              </a:rPr>
              <a:t>话题</a:t>
            </a:r>
            <a:r>
              <a:rPr lang="zh-CN" altLang="zh-CN" sz="2400" b="1" dirty="0">
                <a:sym typeface="+mn-ea"/>
              </a:rPr>
              <a:t>作文所提供的材料,只是写作的引子,是写作的由头。它对作文的主旨没有限制作用,所写作文只要在话题的范围内即可。话题作文更注重张扬学生的个性,对所提供的材料可以不理,文章的主题、体裁自定,只要与材料相关就行了。</a:t>
            </a:r>
          </a:p>
          <a:p>
            <a:pPr marL="0" indent="536575" eaLnBrk="1">
              <a:buNone/>
            </a:pPr>
            <a:r>
              <a:rPr lang="zh-CN" altLang="zh-CN" sz="2400" b="1" smtClean="0">
                <a:sym typeface="+mn-ea"/>
              </a:rPr>
              <a:t>材料</a:t>
            </a:r>
            <a:r>
              <a:rPr lang="zh-CN" altLang="zh-CN" sz="2400" b="1" dirty="0">
                <a:sym typeface="+mn-ea"/>
              </a:rPr>
              <a:t>作文所提供的材料是写作的依据,包含着文章的主旨,写作时必须把握住材料的中心。它是你文章的灵魂。简单地说,材料的主旨就是你要写的议论文的论点,你所写的记叙文的中心思想,尤其是写议论文时,对所给的材料还要“非用不可”。材料作文一旦脱离了材料或偏离较大,就是严重的跑题。它新在可以选择一个侧面、一个角度构思作文。让我们来分析一下高考的材料作文:</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14985" y="286127"/>
            <a:ext cx="8108950" cy="5879177"/>
          </a:xfrm>
        </p:spPr>
        <p:txBody>
          <a:bodyPr/>
          <a:lstStyle/>
          <a:p>
            <a:pPr marL="0" indent="0" eaLnBrk="1">
              <a:buNone/>
            </a:pPr>
            <a:r>
              <a:rPr lang="zh-CN" altLang="zh-CN" sz="2400" b="1" dirty="0">
                <a:sym typeface="+mn-ea"/>
              </a:rPr>
              <a:t>      大千世界,“原点”无处不在。“原点”可以是道路的起点,可以是长河的源头,可以是坐标的中心,可以是事物的根本……以“回到原点”为题,联系生活体验与认识,写一篇不少于700字的文章,文体自定。</a:t>
            </a:r>
          </a:p>
          <a:p>
            <a:pPr marL="0" indent="0" eaLnBrk="1">
              <a:buNone/>
            </a:pPr>
            <a:r>
              <a:rPr lang="zh-CN" altLang="zh-CN" sz="2400" b="1" dirty="0">
                <a:sym typeface="+mn-ea"/>
              </a:rPr>
              <a:t>      从命题方式看,高考作文是材料加命题的方式,这样的方式是广东考生所熟悉的,符合考生的实际。从审题角度看,提供的材料对“原点”做了解释和说明,考生一般不会离题;“回到”是指返回并到达原来的地方;“原”,又指根本或开端;“点”,是指位置。动宾式结构,有比喻的性质。</a:t>
            </a:r>
          </a:p>
          <a:p>
            <a:pPr marL="0" indent="0" eaLnBrk="1">
              <a:buNone/>
            </a:pPr>
            <a:r>
              <a:rPr lang="zh-CN" altLang="zh-CN" sz="2400" b="1" dirty="0">
                <a:sym typeface="+mn-ea"/>
              </a:rPr>
              <a:t>      从内容角度看,可写空间大,角度多,可记叙、可议论,也可以侧重怎样回到原点,也可以写为什么要回到原点。比如我们在追求成功的过程中应当保持正直、善良的本性;又比如我们得到一个成功之后,下一个目标要让我们从零开始。这是起点也是终点,就好像李娜夺冠一样,她今后的路还很长远,要永远保持奋斗进取。</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56590" y="862191"/>
            <a:ext cx="7771765" cy="2782833"/>
          </a:xfrm>
        </p:spPr>
        <p:txBody>
          <a:bodyPr/>
          <a:lstStyle/>
          <a:p>
            <a:pPr marL="0" indent="536575">
              <a:buNone/>
            </a:pPr>
            <a:r>
              <a:rPr lang="zh-CN" altLang="zh-CN" sz="2400" b="1" smtClean="0">
                <a:sym typeface="+mn-ea"/>
              </a:rPr>
              <a:t>从</a:t>
            </a:r>
            <a:r>
              <a:rPr lang="zh-CN" altLang="zh-CN" sz="2400" b="1" dirty="0">
                <a:sym typeface="+mn-ea"/>
              </a:rPr>
              <a:t>导向意义看,命题显然引导考生关注现实、思考生活,比如面对当前的社会风气、文化形态、人的情感,我们应该保持什么态度、应该怎么做、如何思考等。</a:t>
            </a:r>
          </a:p>
          <a:p>
            <a:pPr marL="0" indent="536575">
              <a:buNone/>
            </a:pPr>
            <a:r>
              <a:rPr lang="zh-CN" altLang="zh-CN" sz="2400" b="1" dirty="0">
                <a:sym typeface="+mn-ea"/>
              </a:rPr>
              <a:t>从选拔性考试的特点来看,写好这篇作文也不容易。考生要有理性冷静的思考,可以拉开分数的差距,同时也不会造成千篇一律。</a:t>
            </a:r>
          </a:p>
          <a:p>
            <a:pPr marL="0" indent="536575">
              <a:buNone/>
            </a:pPr>
            <a:r>
              <a:rPr lang="zh-CN" altLang="zh-CN" sz="2400" b="1">
                <a:sym typeface="+mn-ea"/>
              </a:rPr>
              <a:t>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1905"/>
            <a:ext cx="8163882" cy="6519545"/>
          </a:xfrm>
        </p:spPr>
        <p:txBody>
          <a:bodyPr/>
          <a:lstStyle/>
          <a:p>
            <a:pPr marL="0" indent="536575" eaLnBrk="1">
              <a:buNone/>
            </a:pPr>
            <a:r>
              <a:rPr lang="zh-CN" altLang="zh-CN" sz="2400" b="1" smtClean="0">
                <a:sym typeface="+mn-ea"/>
              </a:rPr>
              <a:t>2</a:t>
            </a:r>
            <a:r>
              <a:rPr lang="zh-CN" altLang="zh-CN" sz="2400" b="1" dirty="0">
                <a:sym typeface="+mn-ea"/>
              </a:rPr>
              <a:t>.材料作文的审题与立意</a:t>
            </a:r>
          </a:p>
          <a:p>
            <a:pPr marL="0" indent="536575" eaLnBrk="1">
              <a:buNone/>
            </a:pPr>
            <a:r>
              <a:rPr lang="zh-CN" altLang="zh-CN" sz="2400" b="1" smtClean="0">
                <a:sym typeface="+mn-ea"/>
              </a:rPr>
              <a:t>材料</a:t>
            </a:r>
            <a:r>
              <a:rPr lang="zh-CN" altLang="zh-CN" sz="2400" b="1" dirty="0">
                <a:sym typeface="+mn-ea"/>
              </a:rPr>
              <a:t>作文必须要学会抓准材料主旨,才能正确地立意,这是材料作文写作的关键,可以从以下几个方面去进行审题与立意。</a:t>
            </a:r>
          </a:p>
          <a:p>
            <a:pPr marL="0" indent="536575" eaLnBrk="1">
              <a:buNone/>
            </a:pPr>
            <a:r>
              <a:rPr lang="zh-CN" altLang="zh-CN" sz="2400" b="1" smtClean="0">
                <a:sym typeface="+mn-ea"/>
              </a:rPr>
              <a:t>抓</a:t>
            </a:r>
            <a:r>
              <a:rPr lang="zh-CN" altLang="zh-CN" sz="2400" b="1" dirty="0">
                <a:sym typeface="+mn-ea"/>
              </a:rPr>
              <a:t>关键语句。关键词语往往是“文眼”,它蕴含着材料的主旨,因此可以把它作为把握材料审题立意的突破口,抓住这些词句往往能事半功倍。</a:t>
            </a:r>
          </a:p>
          <a:p>
            <a:pPr marL="0" indent="536575" eaLnBrk="1">
              <a:buNone/>
            </a:pPr>
            <a:r>
              <a:rPr lang="zh-CN" altLang="zh-CN" sz="2400" b="1" smtClean="0">
                <a:sym typeface="+mn-ea"/>
              </a:rPr>
              <a:t>分析</a:t>
            </a:r>
            <a:r>
              <a:rPr lang="zh-CN" altLang="zh-CN" sz="2400" b="1" dirty="0">
                <a:sym typeface="+mn-ea"/>
              </a:rPr>
              <a:t>原因。任何事物的产生、变化和发展,都有其内在或外在的原因。因此,阅读分析材料的因果联系,从原因切入立意,是行之有效的</a:t>
            </a:r>
            <a:r>
              <a:rPr lang="zh-CN" altLang="zh-CN" sz="2400" b="1">
                <a:sym typeface="+mn-ea"/>
              </a:rPr>
              <a:t>方法</a:t>
            </a:r>
            <a:r>
              <a:rPr lang="zh-CN" altLang="zh-CN" sz="2400" b="1" smtClean="0">
                <a:sym typeface="+mn-ea"/>
              </a:rPr>
              <a:t>。</a:t>
            </a:r>
            <a:endParaRPr lang="en-US" altLang="zh-CN" sz="2400" b="1" smtClean="0">
              <a:sym typeface="+mn-ea"/>
            </a:endParaRPr>
          </a:p>
          <a:p>
            <a:pPr marL="0" indent="536575" eaLnBrk="1">
              <a:buNone/>
            </a:pPr>
            <a:r>
              <a:rPr lang="zh-CN" altLang="zh-CN" sz="2400" b="1" smtClean="0">
                <a:sym typeface="+mn-ea"/>
              </a:rPr>
              <a:t>虚实转化。包括虚题实作和实题虚作两种。虚题实作——对偏重议论的哲理性材料,审读后要以具体的人、事、物、景等为载体,借助具体的物象事件去诠释抽象的哲理。实题虚作——对偏重故事的寓意性材料,立意时要由喻体到本体、由个别到一般、由现象到本质,写出这类材料在思想精神层面的象征意义。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404664"/>
            <a:ext cx="8345170" cy="5519137"/>
          </a:xfrm>
        </p:spPr>
        <p:txBody>
          <a:bodyPr/>
          <a:lstStyle/>
          <a:p>
            <a:pPr marL="0" indent="0" algn="ctr">
              <a:buNone/>
            </a:pPr>
            <a:r>
              <a:rPr lang="zh-CN" altLang="zh-CN" b="1" smtClean="0">
                <a:solidFill>
                  <a:srgbClr val="FF0000"/>
                </a:solidFill>
                <a:sym typeface="+mn-ea"/>
              </a:rPr>
              <a:t>【典例精析】</a:t>
            </a:r>
            <a:endParaRPr lang="en-US" altLang="zh-CN" b="1" smtClean="0">
              <a:solidFill>
                <a:srgbClr val="FF0000"/>
              </a:solidFill>
              <a:sym typeface="+mn-ea"/>
            </a:endParaRPr>
          </a:p>
          <a:p>
            <a:pPr marL="0" indent="0" algn="ctr">
              <a:buNone/>
            </a:pPr>
            <a:endParaRPr lang="zh-CN" altLang="zh-CN" b="1" dirty="0">
              <a:solidFill>
                <a:srgbClr val="FF0000"/>
              </a:solidFill>
              <a:sym typeface="+mn-ea"/>
            </a:endParaRPr>
          </a:p>
          <a:p>
            <a:pPr marL="0" indent="536575" eaLnBrk="1">
              <a:buNone/>
            </a:pPr>
            <a:r>
              <a:rPr lang="zh-CN" altLang="zh-CN" sz="2400" b="1" smtClean="0">
                <a:sym typeface="+mn-ea"/>
              </a:rPr>
              <a:t>【例1】</a:t>
            </a:r>
            <a:r>
              <a:rPr lang="zh-CN" altLang="zh-CN" sz="2400" b="1" dirty="0">
                <a:sym typeface="+mn-ea"/>
              </a:rPr>
              <a:t>　巴西足球名将贝利在足坛上初露锋芒时,一个记者问他:“你哪一个球踢得最好?”他回答说:“下一个!”而当他在足坛崭露头角,已成为世界著名球王,并踢进一千多个球后,记者又问道:“你哪一个球踢得最好?”他仍然回答:“下一个</a:t>
            </a:r>
            <a:r>
              <a:rPr lang="zh-CN" altLang="zh-CN" sz="2400" b="1">
                <a:sym typeface="+mn-ea"/>
              </a:rPr>
              <a:t>!</a:t>
            </a:r>
            <a:r>
              <a:rPr lang="zh-CN" altLang="zh-CN" sz="2400" b="1" smtClean="0">
                <a:sym typeface="+mn-ea"/>
              </a:rPr>
              <a:t>”</a:t>
            </a:r>
            <a:endParaRPr lang="en-US" altLang="zh-CN" sz="2400" b="1" smtClean="0">
              <a:sym typeface="+mn-ea"/>
            </a:endParaRPr>
          </a:p>
          <a:p>
            <a:pPr marL="0" indent="536575" eaLnBrk="1">
              <a:buNone/>
            </a:pPr>
            <a:endParaRPr lang="zh-CN" altLang="zh-CN" sz="2400" b="1" dirty="0">
              <a:sym typeface="+mn-ea"/>
            </a:endParaRPr>
          </a:p>
          <a:p>
            <a:pPr marL="0" indent="536575" eaLnBrk="1">
              <a:buNone/>
            </a:pPr>
            <a:r>
              <a:rPr lang="zh-CN" altLang="zh-CN" sz="2400" b="1" smtClean="0">
                <a:sym typeface="+mn-ea"/>
              </a:rPr>
              <a:t>【分析】</a:t>
            </a:r>
            <a:r>
              <a:rPr lang="zh-CN" altLang="zh-CN" sz="2400" b="1" dirty="0">
                <a:sym typeface="+mn-ea"/>
              </a:rPr>
              <a:t>　读这则材料,就要注意贝利先后两次回答“下一个”时所处的情景,要抓住最关键的句子“下一个!”思考,初露锋芒时说“下一个”,表现了他的不满现状;而第二次是在踢进了一千多个球,成为举世闻名的球王之后说的,这就更表现了他的永远进取、奋斗拼搏的精神。抓住这一点立意即可。</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286127"/>
            <a:ext cx="8280340" cy="5807169"/>
          </a:xfrm>
        </p:spPr>
        <p:txBody>
          <a:bodyPr/>
          <a:lstStyle/>
          <a:p>
            <a:pPr marL="0" indent="0" eaLnBrk="1">
              <a:buNone/>
            </a:pPr>
            <a:r>
              <a:rPr lang="en-US" altLang="zh-CN" sz="2400" b="1" dirty="0">
                <a:sym typeface="+mn-ea"/>
              </a:rPr>
              <a:t>      </a:t>
            </a:r>
            <a:r>
              <a:rPr lang="zh-CN" altLang="zh-CN" sz="2400" b="1" dirty="0">
                <a:sym typeface="+mn-ea"/>
              </a:rPr>
              <a:t>【例2】　乌鸦因羡慕老鹰能从山上俯冲下来抓走小羊的本领,于是模仿老鹰的俯冲姿势拼命练习。一天,乌鸦觉得自己练得很棒了,便哇哇地从树上猛冲下来,想抓住山羊往上飞,可是它的身子太轻,爪子又被羊毛缠住,无论怎样拍打翅膀也飞不起来。结果被牧羊人抓住了。当牧羊人的孩子问这是什么鸟时,牧羊人说:“这是一只忘记自己叫什么的鸟。”孩子摸着乌鸦的羽毛说:“它也很可爱呀</a:t>
            </a:r>
            <a:r>
              <a:rPr lang="zh-CN" altLang="zh-CN" sz="2400" b="1">
                <a:sym typeface="+mn-ea"/>
              </a:rPr>
              <a:t>!</a:t>
            </a:r>
            <a:r>
              <a:rPr lang="zh-CN" altLang="zh-CN" sz="2400" b="1" smtClean="0">
                <a:sym typeface="+mn-ea"/>
              </a:rPr>
              <a:t>”</a:t>
            </a:r>
            <a:endParaRPr lang="en-US" altLang="zh-CN" sz="2400" b="1" smtClean="0">
              <a:sym typeface="+mn-ea"/>
            </a:endParaRPr>
          </a:p>
          <a:p>
            <a:pPr marL="0" indent="0" eaLnBrk="1">
              <a:buNone/>
            </a:pPr>
            <a:endParaRPr lang="zh-CN" altLang="zh-CN" sz="2400" b="1" dirty="0">
              <a:sym typeface="+mn-ea"/>
            </a:endParaRPr>
          </a:p>
          <a:p>
            <a:pPr marL="0" indent="0" eaLnBrk="1">
              <a:buNone/>
            </a:pPr>
            <a:r>
              <a:rPr lang="zh-CN" altLang="zh-CN" sz="2400" b="1" dirty="0">
                <a:sym typeface="+mn-ea"/>
              </a:rPr>
              <a:t>     【分析】　乌鸦为什么抓山羊失败?因为它不顾自身条件(身子太轻,爪子不如老鹰锋利),盲目模仿老鹰,哪有不失败之理?从原因入手,可立意为:盲目模仿别人,就如东施效颦,难免遭致失败。当然,也可从小孩称赞乌鸦“它也很可爱啊!”分析原因立意。因为它不甘心做一只普通的乌鸦,它要超越,它敢于挑战,勇气可嘉!从此处立意,更容易写出新意。</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02615" y="-1905"/>
            <a:ext cx="7896225" cy="6519545"/>
          </a:xfrm>
        </p:spPr>
        <p:txBody>
          <a:bodyPr/>
          <a:lstStyle/>
          <a:p>
            <a:pPr marL="0" indent="0" eaLnBrk="1">
              <a:buNone/>
            </a:pPr>
            <a:r>
              <a:rPr lang="en-US" altLang="zh-CN" sz="2400" b="1" dirty="0">
                <a:sym typeface="+mn-ea"/>
              </a:rPr>
              <a:t>     </a:t>
            </a:r>
            <a:r>
              <a:rPr lang="zh-CN" altLang="zh-CN" sz="2400" b="1" dirty="0">
                <a:sym typeface="+mn-ea"/>
              </a:rPr>
              <a:t>【例3】　哲学家在草地上给弟子上最后一课,问:“如何除掉这些杂草?”弟子甲说:“用铲子铲。”乙说:“用火烧。”丙说:“撒上石灰。”丁说:“连根拔去。”哲学家说:“都试一下。如果没有除掉,一年后再来此相会。”一年后,弟子们都来了,哲学家没来。但他的弟子看到满地茂盛的庄稼而无一根杂草,终于悟到了一个真理:欲无杂草,必须种上</a:t>
            </a:r>
            <a:r>
              <a:rPr lang="zh-CN" altLang="zh-CN" sz="2400" b="1">
                <a:sym typeface="+mn-ea"/>
              </a:rPr>
              <a:t>庄稼</a:t>
            </a:r>
            <a:r>
              <a:rPr lang="zh-CN" altLang="zh-CN" sz="2400" b="1" smtClean="0">
                <a:sym typeface="+mn-ea"/>
              </a:rPr>
              <a:t>。</a:t>
            </a:r>
            <a:endParaRPr lang="en-US" altLang="zh-CN" sz="2400" b="1" smtClean="0">
              <a:sym typeface="+mn-ea"/>
            </a:endParaRPr>
          </a:p>
          <a:p>
            <a:pPr marL="0" indent="0" eaLnBrk="1">
              <a:buNone/>
            </a:pPr>
            <a:endParaRPr lang="zh-CN" altLang="zh-CN" sz="2400" b="1" dirty="0">
              <a:sym typeface="+mn-ea"/>
            </a:endParaRPr>
          </a:p>
          <a:p>
            <a:pPr marL="0" indent="0" eaLnBrk="1">
              <a:buNone/>
            </a:pPr>
            <a:r>
              <a:rPr lang="zh-CN" altLang="zh-CN" sz="2400" b="1" dirty="0">
                <a:sym typeface="+mn-ea"/>
              </a:rPr>
              <a:t>     【分析】　“无”与“有”是两个抽象的概念,材料中要“无草”,则要“有庄稼”,这是含义深刻的比喻,草喻生活中的假恶丑,庄稼喻真善美。如要使一个人没有贪心,就必须用良心占据他的心灵;要使一个人没有虚荣,就必须以真诚占据他的心灵;要使一个人没有怨恨,就必须以宽容占据他的心灵;要使一个人不再麻木,就必须以清醒占据他的头脑;要使一个人不再冷漠,就必须以爱心充实他的心灵等。</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1905"/>
            <a:ext cx="8301355" cy="6519545"/>
          </a:xfrm>
        </p:spPr>
        <p:txBody>
          <a:bodyPr/>
          <a:lstStyle/>
          <a:p>
            <a:pPr marL="0" indent="536575" eaLnBrk="1">
              <a:buNone/>
            </a:pPr>
            <a:r>
              <a:rPr lang="zh-CN" altLang="zh-CN" sz="2400" b="1" smtClean="0">
                <a:latin typeface="+mn-ea"/>
                <a:sym typeface="+mn-ea"/>
              </a:rPr>
              <a:t>【例4】</a:t>
            </a:r>
            <a:r>
              <a:rPr lang="zh-CN" altLang="zh-CN" sz="2400" b="1" dirty="0">
                <a:latin typeface="+mn-ea"/>
                <a:sym typeface="+mn-ea"/>
              </a:rPr>
              <a:t>　我不去想是否能够成功,既然选择了远方,便只顾风雨兼程。我不去想未来是平坦还是泥泞,只要热爱生命,一切,都在意料之中。</a:t>
            </a:r>
          </a:p>
          <a:p>
            <a:pPr marL="0" indent="536575" eaLnBrk="1">
              <a:buNone/>
            </a:pPr>
            <a:r>
              <a:rPr lang="zh-CN" altLang="zh-CN" sz="2400" b="1" dirty="0">
                <a:latin typeface="+mn-ea"/>
                <a:sym typeface="+mn-ea"/>
              </a:rPr>
              <a:t>要求:请你结合诗句的内容,选取自己感受最深的一点,自拟题目,写一篇不少于700字的文章。你可以抒发感情,可以发表看法,也可以讲述故事。</a:t>
            </a:r>
          </a:p>
          <a:p>
            <a:pPr marL="0" indent="536575" eaLnBrk="1">
              <a:buNone/>
            </a:pPr>
            <a:r>
              <a:rPr lang="zh-CN" altLang="zh-CN" sz="2400" b="1" smtClean="0">
                <a:latin typeface="+mn-ea"/>
                <a:sym typeface="+mn-ea"/>
              </a:rPr>
              <a:t>【分析】</a:t>
            </a:r>
            <a:r>
              <a:rPr lang="zh-CN" altLang="zh-CN" sz="2400" b="1" dirty="0">
                <a:latin typeface="+mn-ea"/>
                <a:sym typeface="+mn-ea"/>
              </a:rPr>
              <a:t>　这个题目中的材料选自现代著名诗人汪国真的《热爱生命》,给我们以美的享受,但诗的主旨比较隐晦,为审题设置了一定的障碍。写作的前提是你要读懂材料,然后根据要求,选择其中感受最深的一点立意构思。通过阅读,我们可概括出这首诗的内涵:人生要有目标,虽然路上注定有坎坷和荆棘,但只要坚持,只要努力奋斗,风雨过后必能见到彩虹。对此,我们可提炼出“目标”“理想”“坚持”等主旨,写自己在学习、生活中遭遇困难以及自己如何定下目标,坚定不移地走下去,最终取得成功的故事;也可结合生活中典型人物的事例,发表“不经风雨,怎见彩虹”的感想等。</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77850" y="132968"/>
            <a:ext cx="8018780" cy="3296032"/>
          </a:xfrm>
        </p:spPr>
        <p:txBody>
          <a:bodyPr/>
          <a:lstStyle/>
          <a:p>
            <a:pPr marL="0" indent="0" algn="ctr">
              <a:buNone/>
            </a:pPr>
            <a:r>
              <a:rPr lang="zh-CN" altLang="zh-CN" b="1" smtClean="0">
                <a:solidFill>
                  <a:srgbClr val="FF0000"/>
                </a:solidFill>
                <a:sym typeface="+mn-ea"/>
              </a:rPr>
              <a:t>【对点训练8】</a:t>
            </a:r>
            <a:endParaRPr lang="en-US" altLang="zh-CN" b="1" smtClean="0">
              <a:solidFill>
                <a:srgbClr val="FF0000"/>
              </a:solidFill>
              <a:sym typeface="+mn-ea"/>
            </a:endParaRPr>
          </a:p>
          <a:p>
            <a:pPr marL="0" indent="0" algn="ctr">
              <a:buNone/>
            </a:pPr>
            <a:endParaRPr lang="zh-CN" altLang="zh-CN" b="1" dirty="0">
              <a:solidFill>
                <a:srgbClr val="FF0000"/>
              </a:solidFill>
              <a:sym typeface="+mn-ea"/>
            </a:endParaRPr>
          </a:p>
          <a:p>
            <a:pPr marL="0" indent="536575">
              <a:buNone/>
            </a:pPr>
            <a:r>
              <a:rPr lang="zh-CN" altLang="zh-CN" sz="2400" b="1" smtClean="0">
                <a:sym typeface="+mn-ea"/>
              </a:rPr>
              <a:t>1</a:t>
            </a:r>
            <a:r>
              <a:rPr lang="zh-CN" altLang="zh-CN" sz="2400" b="1" dirty="0">
                <a:sym typeface="+mn-ea"/>
              </a:rPr>
              <a:t>.阅读下面的文字,全面理解材料,确定材料的主旨。  </a:t>
            </a:r>
          </a:p>
          <a:p>
            <a:pPr marL="0" indent="536575">
              <a:buNone/>
            </a:pPr>
            <a:r>
              <a:rPr lang="zh-CN" altLang="zh-CN" sz="2400" b="1" dirty="0">
                <a:sym typeface="+mn-ea"/>
              </a:rPr>
              <a:t>记得在做生物实验时,把一只青蛙放在装有沸水的杯子时,青蛙马上跳出来, 但把一只青蛙放在另一个温水的杯子中,并慢慢加热至沸腾,青蛙刚开始时会很舒适地在杯中游来游去,直到它发现太热时,已失去力量跳不出来了。 </a:t>
            </a:r>
          </a:p>
        </p:txBody>
      </p:sp>
      <p:sp>
        <p:nvSpPr>
          <p:cNvPr id="100" name="文本框 99"/>
          <p:cNvSpPr txBox="1"/>
          <p:nvPr/>
        </p:nvSpPr>
        <p:spPr>
          <a:xfrm>
            <a:off x="803602" y="3966155"/>
            <a:ext cx="7656830" cy="830997"/>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答案</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放</a:t>
            </a:r>
            <a:r>
              <a:rPr lang="zh-CN" altLang="en-US" sz="2400" b="1" u="none" dirty="0">
                <a:solidFill>
                  <a:srgbClr val="FF0000"/>
                </a:solidFill>
                <a:latin typeface="+mn-ea"/>
                <a:cs typeface="Calibri" panose="020F0502020204030204" charset="0"/>
              </a:rPr>
              <a:t>进沸水——跳出;慢慢加温——死了。据此,可立意为:生于忧患,死于安乐。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34290"/>
            <a:ext cx="8640960" cy="6347038"/>
          </a:xfrm>
        </p:spPr>
        <p:txBody>
          <a:bodyPr/>
          <a:lstStyle/>
          <a:p>
            <a:pPr marL="0" indent="536575" eaLnBrk="1">
              <a:buNone/>
            </a:pPr>
            <a:r>
              <a:rPr lang="zh-CN" altLang="zh-CN" sz="2300" b="1" smtClean="0">
                <a:latin typeface="+mn-ea"/>
              </a:rPr>
              <a:t>这</a:t>
            </a:r>
            <a:r>
              <a:rPr lang="zh-CN" altLang="zh-CN" sz="2300" b="1" dirty="0">
                <a:latin typeface="+mn-ea"/>
              </a:rPr>
              <a:t>是一个多元化的时代,很多问题的答案都不止一个。作文之自行立意,也并非写什么都可以。作文无论写什么,内容都要积极向上,都要健康乐观,喻人以事,晓人以理,动人以情;不片面、不偏激、不灰色、没有低级趣味等。不能只站在自己的角度,反映偏激的思想。记叙文要“思想感情健康”,这是最基本的要求,要切实做到。</a:t>
            </a:r>
          </a:p>
          <a:p>
            <a:pPr marL="0" indent="536575" eaLnBrk="1">
              <a:buNone/>
            </a:pPr>
            <a:r>
              <a:rPr lang="zh-CN" altLang="zh-CN" sz="2300" b="1" smtClean="0">
                <a:latin typeface="+mn-ea"/>
              </a:rPr>
              <a:t>文章</a:t>
            </a:r>
            <a:r>
              <a:rPr lang="zh-CN" altLang="zh-CN" sz="2300" b="1" dirty="0">
                <a:latin typeface="+mn-ea"/>
              </a:rPr>
              <a:t>要力争写出新意,写出深度,不要过多重复别人已说过的话题,不要就事论事、浅尝辄止。一定要考虑到针对性和社会性。那么怎样立意呢?</a:t>
            </a:r>
          </a:p>
          <a:p>
            <a:pPr marL="0" indent="536575" eaLnBrk="1">
              <a:buNone/>
            </a:pPr>
            <a:r>
              <a:rPr lang="zh-CN" altLang="zh-CN" sz="2300" b="1" smtClean="0">
                <a:latin typeface="+mn-ea"/>
              </a:rPr>
              <a:t>(</a:t>
            </a:r>
            <a:r>
              <a:rPr lang="zh-CN" altLang="zh-CN" sz="2300" b="1" dirty="0">
                <a:latin typeface="+mn-ea"/>
              </a:rPr>
              <a:t>1)认真审题,琢磨题意</a:t>
            </a:r>
          </a:p>
          <a:p>
            <a:pPr marL="0" indent="536575" eaLnBrk="1">
              <a:buNone/>
            </a:pPr>
            <a:r>
              <a:rPr lang="zh-CN" altLang="zh-CN" sz="2300" b="1" smtClean="0">
                <a:latin typeface="+mn-ea"/>
              </a:rPr>
              <a:t>任何</a:t>
            </a:r>
            <a:r>
              <a:rPr lang="zh-CN" altLang="zh-CN" sz="2300" b="1" dirty="0">
                <a:latin typeface="+mn-ea"/>
              </a:rPr>
              <a:t>一个作文题目,命题者一定有一个预定的最为确切的主旨,或者写作角度。我们要能够体会到命题者的考查角度或意图,立意自然就容易了。</a:t>
            </a:r>
          </a:p>
          <a:p>
            <a:pPr marL="0" indent="536575" eaLnBrk="1">
              <a:buNone/>
            </a:pPr>
            <a:r>
              <a:rPr lang="zh-CN" altLang="zh-CN" sz="2300" b="1" smtClean="0">
                <a:latin typeface="+mn-ea"/>
              </a:rPr>
              <a:t>(</a:t>
            </a:r>
            <a:r>
              <a:rPr lang="zh-CN" altLang="zh-CN" sz="2300" b="1" dirty="0">
                <a:latin typeface="+mn-ea"/>
              </a:rPr>
              <a:t>2)结合材料,确定中心</a:t>
            </a:r>
          </a:p>
          <a:p>
            <a:pPr marL="0" indent="536575" eaLnBrk="1">
              <a:buNone/>
            </a:pPr>
            <a:r>
              <a:rPr lang="zh-CN" altLang="zh-CN" sz="2300" b="1" smtClean="0">
                <a:latin typeface="+mn-ea"/>
              </a:rPr>
              <a:t>选材</a:t>
            </a:r>
            <a:r>
              <a:rPr lang="zh-CN" altLang="zh-CN" sz="2300" b="1" dirty="0">
                <a:latin typeface="+mn-ea"/>
              </a:rPr>
              <a:t>的时候,一定要对材料进行分析和研究,体会它所包含的思想意义。同一个材料从不同的角度分析,往往能发现几种不同的思想意义。</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66115" y="60960"/>
            <a:ext cx="7848600" cy="4016112"/>
          </a:xfrm>
        </p:spPr>
        <p:txBody>
          <a:bodyPr/>
          <a:lstStyle/>
          <a:p>
            <a:pPr marL="0" indent="536575">
              <a:buNone/>
            </a:pPr>
            <a:r>
              <a:rPr lang="zh-CN" altLang="zh-CN" sz="2400" b="1" dirty="0">
                <a:sym typeface="+mn-ea"/>
              </a:rPr>
              <a:t>2.阅读下面的文字,全面理解材料,确定材料的主旨。   </a:t>
            </a:r>
          </a:p>
          <a:p>
            <a:pPr marL="0" indent="536575">
              <a:buNone/>
            </a:pPr>
            <a:r>
              <a:rPr lang="zh-CN" altLang="zh-CN" sz="2400" b="1" dirty="0">
                <a:sym typeface="+mn-ea"/>
              </a:rPr>
              <a:t>萤火虫是肉食小甲虫,它的食物是蜗牛。蜗牛一旦有什么危险,就把头缩进硬壳里,很多天敌拿它无可奈何。小巧、柔弱和笨拙的萤火虫如何对付它呢?萤火虫的头顶有一对颚,那东西细得像头发,很尖利。萤火虫捉蜗牛时,先用颚在蜗牛身上轻轻敲打,而蜗牛根本不把萤火虫放在眼里,甚至觉得被敲打几下如同按摩一样很舒服。萤火虫的敲打,是向它注射一种毒液。蜗牛在毫无警觉中被麻痹,直到失去知觉。当蜗牛被毒倒后,萤火虫再注射另一种液体,使蜗牛的肉变成流质,然后用管状的嘴喝掉。</a:t>
            </a:r>
          </a:p>
        </p:txBody>
      </p:sp>
      <p:sp>
        <p:nvSpPr>
          <p:cNvPr id="100" name="文本框 99"/>
          <p:cNvSpPr txBox="1"/>
          <p:nvPr/>
        </p:nvSpPr>
        <p:spPr>
          <a:xfrm>
            <a:off x="665480" y="4172887"/>
            <a:ext cx="7849870" cy="1200329"/>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答案</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从</a:t>
            </a:r>
            <a:r>
              <a:rPr lang="zh-CN" altLang="en-US" sz="2400" b="1" u="none" dirty="0">
                <a:solidFill>
                  <a:srgbClr val="FF0000"/>
                </a:solidFill>
                <a:latin typeface="+mn-ea"/>
                <a:cs typeface="Calibri" panose="020F0502020204030204" charset="0"/>
              </a:rPr>
              <a:t>蜗牛的角度看:贪图安逸享乐必酿成苦果;越是看似不堪一击的对手,越是不可掉以轻心。从萤火虫的角度看:某些短处,有时恰是成功的利器。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94995" y="404664"/>
            <a:ext cx="7843520" cy="4367009"/>
          </a:xfrm>
        </p:spPr>
        <p:txBody>
          <a:bodyPr/>
          <a:lstStyle/>
          <a:p>
            <a:pPr marL="0" indent="0">
              <a:buNone/>
            </a:pPr>
            <a:r>
              <a:rPr lang="zh-CN" altLang="zh-CN" sz="2400" b="1" dirty="0">
                <a:solidFill>
                  <a:srgbClr val="FF0000"/>
                </a:solidFill>
                <a:sym typeface="+mn-ea"/>
              </a:rPr>
              <a:t> 3.为材料作文定好“基准点”</a:t>
            </a:r>
          </a:p>
          <a:p>
            <a:pPr marL="0" indent="0" algn="ctr">
              <a:buNone/>
            </a:pPr>
            <a:r>
              <a:rPr lang="zh-CN" altLang="zh-CN" b="1" smtClean="0">
                <a:solidFill>
                  <a:srgbClr val="FF0000"/>
                </a:solidFill>
                <a:sym typeface="+mn-ea"/>
              </a:rPr>
              <a:t>【典例精析】</a:t>
            </a:r>
            <a:endParaRPr lang="zh-CN" altLang="zh-CN" b="1" dirty="0">
              <a:solidFill>
                <a:srgbClr val="FF0000"/>
              </a:solidFill>
              <a:sym typeface="+mn-ea"/>
            </a:endParaRPr>
          </a:p>
          <a:p>
            <a:pPr marL="0" indent="536575">
              <a:buNone/>
            </a:pPr>
            <a:r>
              <a:rPr lang="zh-CN" altLang="zh-CN" sz="2400" b="1" smtClean="0">
                <a:sym typeface="+mn-ea"/>
              </a:rPr>
              <a:t>读</a:t>
            </a:r>
            <a:r>
              <a:rPr lang="zh-CN" altLang="zh-CN" sz="2400" b="1" dirty="0">
                <a:sym typeface="+mn-ea"/>
              </a:rPr>
              <a:t>寓言诗《树叶和树根》,然后自选角度,自拟题目,联系生活实际,写一篇不少于700字的文章。</a:t>
            </a:r>
          </a:p>
          <a:p>
            <a:pPr marL="0" indent="536575">
              <a:buNone/>
            </a:pPr>
            <a:r>
              <a:rPr lang="zh-CN" altLang="zh-CN" sz="2400" b="1" smtClean="0">
                <a:sym typeface="+mn-ea"/>
              </a:rPr>
              <a:t>一</a:t>
            </a:r>
            <a:r>
              <a:rPr lang="zh-CN" altLang="zh-CN" sz="2400" b="1" dirty="0">
                <a:sym typeface="+mn-ea"/>
              </a:rPr>
              <a:t>个晴朗的夏天,树叶把自己的绿阴撒向谷地。在树枝上,它们高谈阔论,极力夸耀自己。</a:t>
            </a:r>
          </a:p>
          <a:p>
            <a:pPr marL="0" indent="536575">
              <a:buNone/>
            </a:pPr>
            <a:r>
              <a:rPr lang="zh-CN" altLang="zh-CN" sz="2400" b="1" smtClean="0">
                <a:sym typeface="+mn-ea"/>
              </a:rPr>
              <a:t>“</a:t>
            </a:r>
            <a:r>
              <a:rPr lang="zh-CN" altLang="zh-CN" sz="2400" b="1" dirty="0">
                <a:sym typeface="+mn-ea"/>
              </a:rPr>
              <a:t>这也应该对我们说声谢谢。”从地底下发出了温和的声音。“是谁说话?竟敢这样傲慢无礼!”树叶吵吵嚷嚷,在发脾气。“是我们,”地底下的声音回答,“是深深地埋在黑土中的——树根</a:t>
            </a:r>
            <a:r>
              <a:rPr lang="zh-CN" altLang="zh-CN" sz="2400" b="1">
                <a:sym typeface="+mn-ea"/>
              </a:rPr>
              <a:t>。</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214119"/>
            <a:ext cx="8424936" cy="6095201"/>
          </a:xfrm>
        </p:spPr>
        <p:txBody>
          <a:bodyPr/>
          <a:lstStyle/>
          <a:p>
            <a:pPr marL="0" indent="536575" eaLnBrk="1">
              <a:buNone/>
            </a:pPr>
            <a:r>
              <a:rPr lang="zh-CN" altLang="zh-CN" sz="2400" b="1" smtClean="0">
                <a:sym typeface="+mn-ea"/>
              </a:rPr>
              <a:t>【写作指导】</a:t>
            </a:r>
            <a:r>
              <a:rPr lang="zh-CN" altLang="zh-CN" sz="2400" b="1" dirty="0">
                <a:sym typeface="+mn-ea"/>
              </a:rPr>
              <a:t>　这则材料,可以从不同的角度来考虑:树叶,树根,树叶与树根的关系,树叶对树根的态度。哪个角度最佳呢?当然是结合树叶与树根的关系,批评树叶有一点成功,便忘乎所以的做法。这从话题材料中的遣词可以分析出。“夸耀”“吵吵嚷嚷”,对树根“发脾气”,树根则是“温和的声音”,对树叶的批评、责备之意非常明显。所以,我们读材料,不仅要读懂字面的意义,还要读懂命题者的情感倾向。这就是选择最佳指向的基本方法。 再看看“东施效颦”“滥竽充数”这两个成语的审题。这两个成语</a:t>
            </a:r>
            <a:r>
              <a:rPr lang="zh-CN" altLang="zh-CN" sz="2400" b="1">
                <a:sym typeface="+mn-ea"/>
              </a:rPr>
              <a:t>包含</a:t>
            </a:r>
            <a:r>
              <a:rPr lang="zh-CN" altLang="zh-CN" sz="2400" b="1" smtClean="0">
                <a:sym typeface="+mn-ea"/>
              </a:rPr>
              <a:t>的意义,词典里的解释义是一种,还有多种说法也都很好。如:东施希望通过学习使自己变得美丽一些没有错,东施有自知之明;南郭能充数那么多年,谁的责任?与南郭不肯学习有关,与齐宣王的管理体制有关,与同事不愿帮助也有关。但后两者是外在的,最根本的责任还在他本人。因此,才有词典里的固定意义。也就是说,这两个成语的基本意思就是词典里的释义;其他几种意思,是我们用发散思维的方式分析出来的。</a:t>
            </a:r>
          </a:p>
          <a:p>
            <a:pPr marL="0" indent="536575" eaLnBrk="1">
              <a:buNone/>
            </a:pPr>
            <a:endParaRPr lang="zh-CN" altLang="zh-CN" sz="2400" b="1" dirty="0">
              <a:sym typeface="+mn-ea"/>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9" y="142111"/>
            <a:ext cx="8424936" cy="6095201"/>
          </a:xfrm>
        </p:spPr>
        <p:txBody>
          <a:bodyPr/>
          <a:lstStyle/>
          <a:p>
            <a:pPr marL="0" indent="536575" eaLnBrk="1">
              <a:buNone/>
            </a:pPr>
            <a:r>
              <a:rPr lang="zh-CN" altLang="zh-CN" sz="2400" b="1" smtClean="0">
                <a:sym typeface="+mn-ea"/>
              </a:rPr>
              <a:t>我们</a:t>
            </a:r>
            <a:r>
              <a:rPr lang="zh-CN" altLang="zh-CN" sz="2400" b="1" dirty="0">
                <a:sym typeface="+mn-ea"/>
              </a:rPr>
              <a:t>要根据话题的指向对现实生活中的</a:t>
            </a:r>
            <a:r>
              <a:rPr lang="zh-CN" altLang="zh-CN" sz="2400" b="1">
                <a:sym typeface="+mn-ea"/>
              </a:rPr>
              <a:t>“真”</a:t>
            </a:r>
            <a:r>
              <a:rPr lang="zh-CN" altLang="zh-CN" sz="2400" b="1" smtClean="0">
                <a:sym typeface="+mn-ea"/>
              </a:rPr>
              <a:t>“善”</a:t>
            </a:r>
            <a:endParaRPr lang="en-US" altLang="zh-CN" sz="2400" b="1" smtClean="0">
              <a:sym typeface="+mn-ea"/>
            </a:endParaRPr>
          </a:p>
          <a:p>
            <a:pPr marL="0" indent="0" eaLnBrk="1">
              <a:buNone/>
            </a:pPr>
            <a:r>
              <a:rPr lang="zh-CN" altLang="zh-CN" sz="2400" b="1" smtClean="0">
                <a:sym typeface="+mn-ea"/>
              </a:rPr>
              <a:t>“美”“假”“丑”“恶”予以褒扬、针砭,这样的立意,才是命题者真正要我们写作的内容,才有深度,才是最佳的。树叶与树根的立意,就可以这样思考:树根可以象征些什么?树叶可以象征些什么?树根对树叶有哪些作用?从小处说,父母与子女,老师与学生,家庭与成员;从大处说,组织、祖国、民族、人民与个人,都具有这种关系。因而,我们可以拟出这样一些标题“数典不可忘祖”“饮水要思源”“功成莫忘本”“树高千尺莫忘根”等。如果我们立意为“树根具有奉献精神”“</a:t>
            </a:r>
            <a:r>
              <a:rPr lang="zh-CN" altLang="zh-CN" sz="2400" b="1" dirty="0">
                <a:sym typeface="+mn-ea"/>
              </a:rPr>
              <a:t>树叶与树根要相互理解”或“树根要理解树叶”之类的,怎么办?不慌,我们可以用第三种方法来定位:追问法。所谓“追问法”,就是反复阅读材料,体会命题者的意图,确定自己的立意。可以有这样三个局面的追问:一问材料的文字意思是否有遗漏,二问命题者的情感倾向把握住了吗,三问联系现实是否有不贴切之处。经过这样三步思考,你为这一话题作文定的位,找的点。从技巧上来说,该是很准确了。</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77807"/>
            <a:ext cx="8366447" cy="6519545"/>
          </a:xfrm>
        </p:spPr>
        <p:txBody>
          <a:bodyPr/>
          <a:lstStyle/>
          <a:p>
            <a:pPr marL="0" indent="536575" eaLnBrk="1">
              <a:buNone/>
            </a:pPr>
            <a:r>
              <a:rPr lang="zh-CN" altLang="zh-CN" sz="2400" b="1" dirty="0">
                <a:solidFill>
                  <a:srgbClr val="FF0000"/>
                </a:solidFill>
                <a:sym typeface="+mn-ea"/>
              </a:rPr>
              <a:t> 4.为材料作文定出“新颖点”</a:t>
            </a:r>
          </a:p>
          <a:p>
            <a:pPr marL="0" indent="0" algn="ctr" eaLnBrk="1">
              <a:buNone/>
            </a:pPr>
            <a:r>
              <a:rPr lang="zh-CN" altLang="zh-CN" b="1" smtClean="0">
                <a:solidFill>
                  <a:srgbClr val="FF0000"/>
                </a:solidFill>
                <a:sym typeface="+mn-ea"/>
              </a:rPr>
              <a:t>【典例精析】</a:t>
            </a:r>
            <a:endParaRPr lang="zh-CN" altLang="zh-CN" b="1" dirty="0">
              <a:solidFill>
                <a:srgbClr val="FF0000"/>
              </a:solidFill>
              <a:sym typeface="+mn-ea"/>
            </a:endParaRPr>
          </a:p>
          <a:p>
            <a:pPr marL="0" indent="536575" eaLnBrk="1">
              <a:buNone/>
            </a:pPr>
            <a:r>
              <a:rPr lang="zh-CN" altLang="zh-CN" sz="2400" b="1" smtClean="0">
                <a:sym typeface="+mn-ea"/>
              </a:rPr>
              <a:t>通常</a:t>
            </a:r>
            <a:r>
              <a:rPr lang="zh-CN" altLang="zh-CN" sz="2400" b="1" dirty="0">
                <a:sym typeface="+mn-ea"/>
              </a:rPr>
              <a:t>,立意要创新,就要与众人的思维不一样:或反弹琵琶,或发散思维。</a:t>
            </a:r>
          </a:p>
          <a:p>
            <a:pPr marL="0" indent="536575" eaLnBrk="1">
              <a:buNone/>
            </a:pPr>
            <a:r>
              <a:rPr lang="zh-CN" altLang="zh-CN" sz="2400" b="1" smtClean="0">
                <a:sym typeface="+mn-ea"/>
              </a:rPr>
              <a:t>【例1】</a:t>
            </a:r>
            <a:r>
              <a:rPr lang="zh-CN" altLang="zh-CN" sz="2400" b="1" dirty="0">
                <a:sym typeface="+mn-ea"/>
              </a:rPr>
              <a:t>　以《树叶与树根》为例,我们为这则材料定的点是批评、责备树叶不该“一旦功成名就,就得意忘形”,那么,我们可以“反弹”成“有了成就,得意忘形不好,但兴奋一下,自豪一回还是可以的”。</a:t>
            </a:r>
          </a:p>
          <a:p>
            <a:pPr marL="0" indent="536575" eaLnBrk="1">
              <a:buNone/>
            </a:pPr>
            <a:r>
              <a:rPr lang="zh-CN" altLang="zh-CN" sz="2400" b="1" smtClean="0">
                <a:sym typeface="+mn-ea"/>
              </a:rPr>
              <a:t>在此</a:t>
            </a:r>
            <a:r>
              <a:rPr lang="zh-CN" altLang="zh-CN" sz="2400" b="1" dirty="0">
                <a:sym typeface="+mn-ea"/>
              </a:rPr>
              <a:t>要强调的是“反弹”的内容要符合人们的认识规律、社会公德和众人共识,如果言过其实,或辞不达意或硬“弹”,那就不如不“弹”。因为我们的目的是要“弹”出新意,不是要“弹”出离谱。“兴奋”“自豪”与“得意忘形”“忘乎所以”是有本质的区别的,但又能表达一点成功的喜悦,与一般人“越是成功,越要谦虚谨慎”的理念是不同的。</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149815"/>
            <a:ext cx="8712968" cy="6519545"/>
          </a:xfrm>
        </p:spPr>
        <p:txBody>
          <a:bodyPr/>
          <a:lstStyle/>
          <a:p>
            <a:pPr marL="0" indent="536575" eaLnBrk="1">
              <a:buNone/>
            </a:pPr>
            <a:r>
              <a:rPr lang="zh-CN" altLang="zh-CN" sz="2400" b="1" smtClean="0">
                <a:latin typeface="+mn-ea"/>
                <a:sym typeface="+mn-ea"/>
              </a:rPr>
              <a:t>【例2】</a:t>
            </a:r>
            <a:r>
              <a:rPr lang="zh-CN" altLang="zh-CN" sz="2400" b="1" dirty="0">
                <a:latin typeface="+mn-ea"/>
                <a:sym typeface="+mn-ea"/>
              </a:rPr>
              <a:t>　枭逢鸠。鸠曰:“子将安之?”枭曰:“我将东徙。”鸠曰:“何故?”枭曰:“乡人皆恶我鸣,以故东徙。”鸠曰:“子能更鸣,可矣;不能更鸣,东徙,犹恶子之声。” </a:t>
            </a:r>
          </a:p>
          <a:p>
            <a:pPr marL="0" indent="536575" eaLnBrk="1">
              <a:buNone/>
            </a:pPr>
            <a:r>
              <a:rPr lang="zh-CN" altLang="zh-CN" sz="2400" b="1" smtClean="0">
                <a:latin typeface="+mn-ea"/>
                <a:sym typeface="+mn-ea"/>
              </a:rPr>
              <a:t>显然</a:t>
            </a:r>
            <a:r>
              <a:rPr lang="zh-CN" altLang="zh-CN" sz="2400" b="1" dirty="0">
                <a:latin typeface="+mn-ea"/>
                <a:sym typeface="+mn-ea"/>
              </a:rPr>
              <a:t>,这则寓言故事阐述的道理是“逃避不是解决问题的办法,只有面对”。</a:t>
            </a:r>
          </a:p>
          <a:p>
            <a:pPr marL="0" indent="536575" eaLnBrk="1">
              <a:buNone/>
            </a:pPr>
            <a:r>
              <a:rPr lang="zh-CN" altLang="zh-CN" sz="2400" b="1" smtClean="0">
                <a:latin typeface="+mn-ea"/>
                <a:sym typeface="+mn-ea"/>
              </a:rPr>
              <a:t>枭</a:t>
            </a:r>
            <a:r>
              <a:rPr lang="zh-CN" altLang="zh-CN" sz="2400" b="1" dirty="0">
                <a:latin typeface="+mn-ea"/>
                <a:sym typeface="+mn-ea"/>
              </a:rPr>
              <a:t>怎样做才算是“面对”呢?改变自己的叫声?发挥自己的特长——多抓田鼠,使乡人改变对它的厌恶?改变叫声当然是不可能的,只能选择第二种办法。</a:t>
            </a:r>
          </a:p>
          <a:p>
            <a:pPr marL="0" indent="536575" eaLnBrk="1">
              <a:buNone/>
            </a:pPr>
            <a:r>
              <a:rPr lang="zh-CN" altLang="zh-CN" sz="2400" b="1" smtClean="0">
                <a:latin typeface="+mn-ea"/>
                <a:sym typeface="+mn-ea"/>
              </a:rPr>
              <a:t>如果</a:t>
            </a:r>
            <a:r>
              <a:rPr lang="zh-CN" altLang="zh-CN" sz="2400" b="1" dirty="0">
                <a:latin typeface="+mn-ea"/>
                <a:sym typeface="+mn-ea"/>
              </a:rPr>
              <a:t>让大家联系现实生活来立意呢?乡人对枭的态度使枭的生活处境很糟糕,这可以象征人们生活中不利的处境。枭要“面对”。人类自然要“面对”。枭是改变不了自己的缺陷的,因为它的这一缺陷是与生俱来的,只能发挥自己的特长,为人类多做有益的事,从而改变人类对它的厌恶。人类怎样对待自己不利的处境呢?只有如上所述,或者认识自己的毛病和不足,改掉它;或是想办法让自己适应环境,而不是让环境适应自己。这是此寓言故事的最佳立意。  </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54025" y="-1905"/>
            <a:ext cx="8195945" cy="6519545"/>
          </a:xfrm>
        </p:spPr>
        <p:txBody>
          <a:bodyPr/>
          <a:lstStyle/>
          <a:p>
            <a:pPr marL="0" indent="0">
              <a:buNone/>
            </a:pPr>
            <a:r>
              <a:rPr lang="en-US" altLang="zh-CN" sz="2400" b="1" dirty="0">
                <a:sym typeface="+mn-ea"/>
              </a:rPr>
              <a:t>      </a:t>
            </a:r>
            <a:r>
              <a:rPr lang="zh-CN" altLang="zh-CN" sz="2400" b="1" dirty="0">
                <a:sym typeface="+mn-ea"/>
              </a:rPr>
              <a:t>现在,我们来试试立一个与众不同的意。人们在审视这则材料的时候,把注意力都放在“枭”的言行上和“鸠”的点拨上,对“乡人”厌恶枭的叫声这一现象没做分析。乡人为何厌恶枭鸣? 只因叫声不悦耳,就说“枭叫有祸”,完全是迷信,是没有道理的。“枭”对这种无理“厌恶”完全可以不予理睬,只去做自己该做的事。还可以发挥想象,“枭”的叫声确实不好听,它用吉他等器乐来代替自己的歌声,让人们百听不厌。在这里,我们综合运用了发散思维和反弹琵琶的思维方式,使这则老材料有了新的内涵,为我们的作文“见解新颖”奠定了基础。</a:t>
            </a:r>
          </a:p>
          <a:p>
            <a:pPr marL="0" indent="0">
              <a:buNone/>
            </a:pPr>
            <a:r>
              <a:rPr lang="zh-CN" altLang="zh-CN" sz="2400" b="1" dirty="0">
                <a:sym typeface="+mn-ea"/>
              </a:rPr>
              <a:t>     在高考作文备考的过程中,考生最常用的文体是议论文,但写好议论文并不容易,究其根本,难在思维。对于考生来说,写作中遣词造句的语言基本功已经大体定型,要想在高考作文时有超常发挥,思维的训练就显得尤其迫切和重要了。就议论文写作的思维训练来说,最要紧的是培养两项思维品质:广阔性、深刻性。</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77807"/>
            <a:ext cx="8252147" cy="6519545"/>
          </a:xfrm>
        </p:spPr>
        <p:txBody>
          <a:bodyPr/>
          <a:lstStyle/>
          <a:p>
            <a:pPr marL="0" indent="0" eaLnBrk="1">
              <a:buNone/>
            </a:pPr>
            <a:r>
              <a:rPr lang="zh-CN" altLang="zh-CN" sz="2400" b="1" dirty="0">
                <a:sym typeface="+mn-ea"/>
              </a:rPr>
              <a:t> </a:t>
            </a:r>
            <a:r>
              <a:rPr lang="zh-CN" altLang="zh-CN" sz="2400" b="1" dirty="0">
                <a:solidFill>
                  <a:srgbClr val="FF0000"/>
                </a:solidFill>
                <a:sym typeface="+mn-ea"/>
              </a:rPr>
              <a:t>5.材料作文的写作模式</a:t>
            </a:r>
          </a:p>
          <a:p>
            <a:pPr marL="0" indent="0" algn="ctr" eaLnBrk="1">
              <a:buNone/>
            </a:pPr>
            <a:r>
              <a:rPr lang="zh-CN" altLang="zh-CN" b="1" smtClean="0">
                <a:solidFill>
                  <a:srgbClr val="FF0000"/>
                </a:solidFill>
                <a:sym typeface="+mn-ea"/>
              </a:rPr>
              <a:t>【知识梳理】</a:t>
            </a:r>
            <a:r>
              <a:rPr lang="zh-CN" altLang="zh-CN" sz="2400" b="1" smtClean="0">
                <a:sym typeface="+mn-ea"/>
              </a:rPr>
              <a:t> </a:t>
            </a:r>
            <a:endParaRPr lang="zh-CN" altLang="zh-CN" sz="2400" b="1" dirty="0">
              <a:sym typeface="+mn-ea"/>
            </a:endParaRPr>
          </a:p>
          <a:p>
            <a:pPr marL="0" indent="536575" eaLnBrk="1">
              <a:buNone/>
            </a:pPr>
            <a:r>
              <a:rPr lang="zh-CN" altLang="zh-CN" sz="2400" b="1" smtClean="0">
                <a:sym typeface="+mn-ea"/>
              </a:rPr>
              <a:t>①</a:t>
            </a:r>
            <a:r>
              <a:rPr lang="zh-CN" altLang="zh-CN" sz="2400" b="1" dirty="0">
                <a:sym typeface="+mn-ea"/>
              </a:rPr>
              <a:t>题目:材料的中心语作标题;</a:t>
            </a:r>
          </a:p>
          <a:p>
            <a:pPr marL="0" indent="536575" eaLnBrk="1">
              <a:buNone/>
            </a:pPr>
            <a:r>
              <a:rPr lang="zh-CN" altLang="zh-CN" sz="2400" b="1" smtClean="0">
                <a:sym typeface="+mn-ea"/>
              </a:rPr>
              <a:t>②</a:t>
            </a:r>
            <a:r>
              <a:rPr lang="zh-CN" altLang="zh-CN" sz="2400" b="1" dirty="0">
                <a:sym typeface="+mn-ea"/>
              </a:rPr>
              <a:t>首段:三行内点明题目,开头缘材料,生发解释标题;</a:t>
            </a:r>
          </a:p>
          <a:p>
            <a:pPr marL="0" indent="536575" eaLnBrk="1">
              <a:buNone/>
            </a:pPr>
            <a:r>
              <a:rPr lang="zh-CN" altLang="zh-CN" sz="2400" b="1" smtClean="0">
                <a:sym typeface="+mn-ea"/>
              </a:rPr>
              <a:t>③</a:t>
            </a:r>
            <a:r>
              <a:rPr lang="zh-CN" altLang="zh-CN" sz="2400" b="1" dirty="0">
                <a:sym typeface="+mn-ea"/>
              </a:rPr>
              <a:t>主体段落:一个标准的议论段——“麻雀虽小,五脏俱全”的那种,应该依次包含如下五种功能不同的句子:观点句、阐释句、材料句、分析句、结论句(一定要回扣材料</a:t>
            </a:r>
            <a:r>
              <a:rPr lang="zh-CN" altLang="zh-CN" sz="2400" b="1">
                <a:sym typeface="+mn-ea"/>
              </a:rPr>
              <a:t>)</a:t>
            </a:r>
            <a:r>
              <a:rPr lang="zh-CN" altLang="zh-CN" sz="2400" b="1" smtClean="0">
                <a:sym typeface="+mn-ea"/>
              </a:rPr>
              <a:t>;</a:t>
            </a:r>
            <a:endParaRPr lang="en-US" altLang="zh-CN" sz="2400" b="1" smtClean="0">
              <a:sym typeface="+mn-ea"/>
            </a:endParaRPr>
          </a:p>
          <a:p>
            <a:pPr marL="0" indent="0" algn="ctr">
              <a:buNone/>
            </a:pPr>
            <a:r>
              <a:rPr lang="zh-CN" altLang="zh-CN" b="1" smtClean="0">
                <a:solidFill>
                  <a:srgbClr val="FF0000"/>
                </a:solidFill>
                <a:latin typeface="+mn-ea"/>
                <a:sym typeface="+mn-ea"/>
              </a:rPr>
              <a:t>【典例精析】</a:t>
            </a:r>
          </a:p>
          <a:p>
            <a:pPr marL="0" indent="536575">
              <a:buNone/>
            </a:pPr>
            <a:r>
              <a:rPr lang="zh-CN" altLang="zh-CN" sz="2400" b="1" smtClean="0">
                <a:latin typeface="+mn-ea"/>
                <a:sym typeface="+mn-ea"/>
              </a:rPr>
              <a:t>材料:五十年代初,钱学森冲破重重阻拦,终于回到了新中国的怀抱。美国海军次长金波尔在得知他要回国时,立即给美国移民当局写信,声称:“我宁肯把这家伙毙了,也不能让他回国;因为对我们来说至关重要的东西,他知道得太多了;任何时候,他一个人都足以抵得上五个现代加强机械师。”可见,知识就是力量。</a:t>
            </a:r>
          </a:p>
          <a:p>
            <a:pPr marL="0" indent="536575" eaLnBrk="1">
              <a:buNone/>
            </a:pPr>
            <a:endParaRPr lang="zh-CN" altLang="zh-CN" sz="2400" b="1" dirty="0">
              <a:sym typeface="+mn-ea"/>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39552" y="574159"/>
            <a:ext cx="8197919" cy="4583033"/>
          </a:xfrm>
        </p:spPr>
        <p:txBody>
          <a:bodyPr/>
          <a:lstStyle/>
          <a:p>
            <a:pPr marL="0" indent="536575" eaLnBrk="1">
              <a:buNone/>
            </a:pPr>
            <a:r>
              <a:rPr lang="zh-CN" altLang="zh-CN" sz="2400" b="1" smtClean="0">
                <a:latin typeface="+mn-ea"/>
                <a:sym typeface="+mn-ea"/>
              </a:rPr>
              <a:t>【例1】</a:t>
            </a:r>
            <a:r>
              <a:rPr lang="zh-CN" altLang="zh-CN" sz="2400" b="1" dirty="0">
                <a:latin typeface="+mn-ea"/>
                <a:sym typeface="+mn-ea"/>
              </a:rPr>
              <a:t>　知识就是力量(观点句)。它首先是一种难以量化的、伟大的精神智慧,当然更可转化为具体的、可见的、巨大的物质力量(阐释句)。一介书生,手无缚鸡之力,却可以坐知天下之事(材料句)。凭什么?知识,以及知识带来的预见性(分析句)。史蒂芬·霍金,被卢伽雷氏症(肌萎缩性侧索硬化症)禁锢在轮椅上20多年,全身能“活动”的,除了眼睛,只剩一根食指,但这并不影响他能够成为继爱因斯坦之后当代最伟大的理论物理学家、享有国际声誉的伟人、超人(材料句)。靠什么?知识——关于宇宙奥秘:天体物理、时空本质的最新知识,最富有想象力、创造力的智慧(分析句)。可见,知识能够改变世界,知识能够决定命运,知识能够给人自由(结论句)。</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42290" y="548680"/>
            <a:ext cx="7922895" cy="4367009"/>
          </a:xfrm>
        </p:spPr>
        <p:txBody>
          <a:bodyPr/>
          <a:lstStyle/>
          <a:p>
            <a:pPr marL="0" indent="536575">
              <a:buNone/>
            </a:pPr>
            <a:r>
              <a:rPr lang="en-US" altLang="zh-CN" sz="2400" b="1" smtClean="0">
                <a:latin typeface="+mn-ea"/>
                <a:sym typeface="+mn-ea"/>
              </a:rPr>
              <a:t>【</a:t>
            </a:r>
            <a:r>
              <a:rPr lang="en-US" altLang="zh-CN" sz="2400" b="1" dirty="0">
                <a:latin typeface="+mn-ea"/>
                <a:sym typeface="+mn-ea"/>
              </a:rPr>
              <a:t>例2】　“知羞耻成人”,一直都是仁人志士立身做人的宝贵经验和修身养性的重要法宝。清代学者朱起凤年轻时在一家书院教书,因为没有弄清“首施两端”和“首鼠两端”两词通用,而错判学生的作文,遭到众人的奚落;他知羞耻而发愤图强,潜心于词语研究,编成了300多万字的《辞通》,为汉语言文字的发展作出了重要贡献。英国生物学家谢灵顿早年沾染恶习,在向一位女工求婚时,被姑娘一句“我宁愿跳进泰晤士河里淹死,也不会嫁给你”的话深深刺痛,从此钻研医学和生物学,并最终在1932年获得了诺贝尔医学奖。所以说,知羞耻不仅是做人的基本,在某种意义上也是成就事业的起步。(《知羞耻成人》)</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17830" y="538346"/>
            <a:ext cx="8474650" cy="4618846"/>
          </a:xfrm>
        </p:spPr>
        <p:txBody>
          <a:bodyPr/>
          <a:lstStyle/>
          <a:p>
            <a:pPr marL="0" indent="536575" eaLnBrk="1">
              <a:buNone/>
            </a:pPr>
            <a:r>
              <a:rPr lang="zh-CN" altLang="zh-CN" sz="2400" b="1" smtClean="0"/>
              <a:t>(</a:t>
            </a:r>
            <a:r>
              <a:rPr lang="zh-CN" altLang="zh-CN" sz="2400" b="1" dirty="0"/>
              <a:t>3)发散思维,多种角度</a:t>
            </a:r>
          </a:p>
          <a:p>
            <a:pPr marL="0" indent="536575" eaLnBrk="1">
              <a:buNone/>
            </a:pPr>
            <a:r>
              <a:rPr lang="zh-CN" altLang="zh-CN" sz="2400" b="1" smtClean="0"/>
              <a:t>①</a:t>
            </a:r>
            <a:r>
              <a:rPr lang="zh-CN" altLang="zh-CN" sz="2400" b="1" dirty="0"/>
              <a:t>多维立意。从多角度、多侧面、多层次思考,从而决定自己文章的主旨。“横看成岭侧成峰,远近高低各不同”,不同的观察者,可能因为所站角度不同,看到的特点有异,得出的结论也可能不尽相同。同一事物,同一材料,不同的角度所作出的判断、所得出的主题也不尽相同。</a:t>
            </a:r>
          </a:p>
          <a:p>
            <a:pPr marL="0" indent="536575" eaLnBrk="1">
              <a:buNone/>
            </a:pPr>
            <a:r>
              <a:rPr lang="zh-CN" altLang="zh-CN" sz="2400" b="1" smtClean="0"/>
              <a:t>②</a:t>
            </a:r>
            <a:r>
              <a:rPr lang="zh-CN" altLang="zh-CN" sz="2400" b="1" dirty="0"/>
              <a:t>融旨于物。通过对平凡事物的精雕细刻,以显示深远的寓意。借某事物寄情托志,是“融旨于物”的主要特征。如以:“北京的符号”为题写作。一学生以《冰糖葫芦》为题,借“冰糖葫芦”抒发自己的情怀,表达自己的情感。这种写法摆脱了常规写法的单调乏味,当然趣味</a:t>
            </a:r>
            <a:r>
              <a:rPr lang="zh-CN" altLang="zh-CN" sz="2400" b="1"/>
              <a:t>盎然</a:t>
            </a:r>
            <a:r>
              <a:rPr lang="zh-CN" altLang="zh-CN" sz="2400" b="1" smtClean="0"/>
              <a:t>。</a:t>
            </a:r>
            <a:endParaRPr lang="zh-CN" altLang="zh-CN" sz="2400" b="1"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77215" y="286127"/>
            <a:ext cx="7931785" cy="5807169"/>
          </a:xfrm>
        </p:spPr>
        <p:txBody>
          <a:bodyPr/>
          <a:lstStyle/>
          <a:p>
            <a:pPr marL="0" indent="536575" eaLnBrk="1">
              <a:buNone/>
            </a:pPr>
            <a:r>
              <a:rPr lang="en-US" altLang="zh-CN" sz="2400" b="1" smtClean="0">
                <a:latin typeface="+mn-ea"/>
                <a:sym typeface="+mn-ea"/>
              </a:rPr>
              <a:t>【</a:t>
            </a:r>
            <a:r>
              <a:rPr lang="en-US" altLang="zh-CN" sz="2400" b="1" dirty="0">
                <a:latin typeface="+mn-ea"/>
                <a:sym typeface="+mn-ea"/>
              </a:rPr>
              <a:t>例3】　人要学会感恩和宽恕。感恩是生命中婀娜的线条,铭记别人的赐予会使生命变得厚实而绚丽,宽恕是森林中的一缕阳光,叶缝中透过的温暖会融化最寒冷的冰,化成水,成为滋润生命的养料。幼稚的孩子总是记着屁股上爸爸留下的“五指山”,却忘记了寒风中父亲坚实的臂膀为自己挡住刺骨的冷风。我曾经就是这样一个孩子,我用幼稚的语言伤害过父亲爱我的心,当我为父母的一点错误而任性发脾气的时候,感恩和宽容早在我的心中荡然无存。作为社会中的一员,唯有会感恩会宽恕,才能领会生命的真谛;在生命的河流中,我们记住的应是同舟共济,忘掉的应是彼此不愉快的碰撞。(《感恩和宽恕》)</a:t>
            </a:r>
          </a:p>
          <a:p>
            <a:pPr marL="0" indent="536575" eaLnBrk="1">
              <a:buNone/>
            </a:pPr>
            <a:r>
              <a:rPr lang="en-US" altLang="zh-CN" sz="2400" b="1" smtClean="0">
                <a:latin typeface="+mn-ea"/>
                <a:sym typeface="+mn-ea"/>
              </a:rPr>
              <a:t>④</a:t>
            </a:r>
            <a:r>
              <a:rPr lang="en-US" altLang="zh-CN" sz="2400" b="1" dirty="0">
                <a:latin typeface="+mn-ea"/>
                <a:sym typeface="+mn-ea"/>
              </a:rPr>
              <a:t>结尾段:结尾一定要揭示出在作文的“坚韧、团结、奉献、信念、生命、爱心、感恩”等主题。历年高考作文实现了“文以载道”的目的,指导青少年树立正确的人生观,所以好的结尾一定要归结到人生。</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5496" y="44624"/>
            <a:ext cx="8928992" cy="6275576"/>
          </a:xfrm>
        </p:spPr>
        <p:txBody>
          <a:bodyPr/>
          <a:lstStyle/>
          <a:p>
            <a:pPr marL="0" indent="536575" eaLnBrk="1">
              <a:buNone/>
            </a:pPr>
            <a:r>
              <a:rPr lang="en-US" altLang="zh-CN" sz="2400" b="1" smtClean="0">
                <a:latin typeface="+mn-ea"/>
                <a:sym typeface="+mn-ea"/>
              </a:rPr>
              <a:t>【</a:t>
            </a:r>
            <a:r>
              <a:rPr lang="en-US" altLang="zh-CN" sz="2400" b="1" dirty="0">
                <a:latin typeface="+mn-ea"/>
                <a:sym typeface="+mn-ea"/>
              </a:rPr>
              <a:t>例</a:t>
            </a:r>
            <a:r>
              <a:rPr lang="en-US" altLang="zh-CN" sz="2400" b="1">
                <a:latin typeface="+mn-ea"/>
                <a:sym typeface="+mn-ea"/>
              </a:rPr>
              <a:t>4</a:t>
            </a:r>
            <a:r>
              <a:rPr lang="en-US" altLang="zh-CN" sz="2400" b="1" smtClean="0">
                <a:latin typeface="+mn-ea"/>
                <a:sym typeface="+mn-ea"/>
              </a:rPr>
              <a:t>】标题</a:t>
            </a:r>
            <a:r>
              <a:rPr lang="en-US" altLang="zh-CN" sz="2400" b="1" dirty="0">
                <a:latin typeface="+mn-ea"/>
                <a:sym typeface="+mn-ea"/>
              </a:rPr>
              <a:t>(中心句):</a:t>
            </a:r>
          </a:p>
          <a:p>
            <a:pPr marL="0" indent="0" algn="ctr" eaLnBrk="1">
              <a:buNone/>
            </a:pPr>
            <a:r>
              <a:rPr lang="en-US" altLang="zh-CN" sz="2400" b="1" smtClean="0">
                <a:latin typeface="+mn-ea"/>
                <a:sym typeface="+mn-ea"/>
              </a:rPr>
              <a:t>甘于寂寞 </a:t>
            </a:r>
            <a:endParaRPr lang="en-US" altLang="zh-CN" sz="2400" b="1" dirty="0">
              <a:latin typeface="+mn-ea"/>
              <a:sym typeface="+mn-ea"/>
            </a:endParaRPr>
          </a:p>
          <a:p>
            <a:pPr marL="0" indent="536575" eaLnBrk="1">
              <a:buNone/>
            </a:pPr>
            <a:r>
              <a:rPr lang="en-US" altLang="zh-CN" sz="2400" b="1" smtClean="0">
                <a:latin typeface="+mn-ea"/>
                <a:sym typeface="+mn-ea"/>
              </a:rPr>
              <a:t>首段</a:t>
            </a:r>
            <a:r>
              <a:rPr lang="en-US" altLang="zh-CN" sz="2400" b="1" dirty="0">
                <a:latin typeface="+mn-ea"/>
                <a:sym typeface="+mn-ea"/>
              </a:rPr>
              <a:t>:</a:t>
            </a:r>
          </a:p>
          <a:p>
            <a:pPr marL="0" indent="536575" eaLnBrk="1">
              <a:buNone/>
            </a:pPr>
            <a:r>
              <a:rPr lang="en-US" altLang="zh-CN" sz="2400" b="1" smtClean="0">
                <a:latin typeface="+mn-ea"/>
                <a:sym typeface="+mn-ea"/>
              </a:rPr>
              <a:t>在很多人的眼中</a:t>
            </a:r>
            <a:r>
              <a:rPr lang="en-US" altLang="zh-CN" sz="2400" b="1" dirty="0">
                <a:latin typeface="+mn-ea"/>
                <a:sym typeface="+mn-ea"/>
              </a:rPr>
              <a:t>,寂寞总是个贬义词,人们躲避着孤独、寂寞,追逐着热闹、辉煌。但是,我却认为,寂寞包含生命丰富的营养,我们应该面对寂寞,体验寂寞,甘于寂寞。</a:t>
            </a:r>
          </a:p>
          <a:p>
            <a:pPr marL="0" indent="536575" eaLnBrk="1">
              <a:buNone/>
            </a:pPr>
            <a:r>
              <a:rPr lang="en-US" altLang="zh-CN" sz="2400" b="1" smtClean="0">
                <a:latin typeface="+mn-ea"/>
                <a:sym typeface="+mn-ea"/>
              </a:rPr>
              <a:t>主体段落</a:t>
            </a:r>
            <a:r>
              <a:rPr lang="en-US" altLang="zh-CN" sz="2400" b="1" dirty="0">
                <a:latin typeface="+mn-ea"/>
                <a:sym typeface="+mn-ea"/>
              </a:rPr>
              <a:t>:</a:t>
            </a:r>
          </a:p>
          <a:p>
            <a:pPr marL="0" indent="536575" eaLnBrk="1">
              <a:buNone/>
            </a:pPr>
            <a:r>
              <a:rPr lang="en-US" altLang="zh-CN" sz="2400" b="1" smtClean="0">
                <a:latin typeface="+mn-ea"/>
                <a:sym typeface="+mn-ea"/>
              </a:rPr>
              <a:t>(</a:t>
            </a:r>
            <a:r>
              <a:rPr lang="en-US" altLang="zh-CN" sz="2400" b="1" dirty="0">
                <a:latin typeface="+mn-ea"/>
                <a:sym typeface="+mn-ea"/>
              </a:rPr>
              <a:t>1)寂寞能使心态平和。闷热的天气需要一阵冷风,一场凉雨;浮躁的心需要饮一杯孤独和寂寞的茶,让心跳回复平稳,心灵沉淀得净洁澄明。“高速”的生活节奏,让人步履匆匆,纷扰的世间万象,使人眼花缭乱,功名利禄的喧噪,诱惑得人心率杂乱不整。这时,我们应该暂时放慢脚步,左手拉着孤独,右手领着平淡,沉静地走进林间幽径,独自面对一处风景,拨弄着其中的奥秘;或者泡一杯绿茶,静坐在窗边,放飞思绪,想一想“我是谁”,独自回味一下逝去生命的酸甜,体会一下人生的意义。寂寞,会让我们的心态平静如水,目光明亮如雪,让生命返璞归真。</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1905"/>
            <a:ext cx="8784976" cy="6671265"/>
          </a:xfrm>
          <a:solidFill>
            <a:schemeClr val="bg1"/>
          </a:solidFill>
        </p:spPr>
        <p:txBody>
          <a:bodyPr/>
          <a:lstStyle/>
          <a:p>
            <a:pPr marL="0" indent="536575">
              <a:buNone/>
            </a:pPr>
            <a:r>
              <a:rPr lang="en-US" altLang="zh-CN" sz="2200" b="1" smtClean="0">
                <a:latin typeface="+mn-ea"/>
                <a:sym typeface="+mn-ea"/>
              </a:rPr>
              <a:t>(</a:t>
            </a:r>
            <a:r>
              <a:rPr lang="en-US" altLang="zh-CN" sz="2200" b="1" dirty="0">
                <a:latin typeface="+mn-ea"/>
                <a:sym typeface="+mn-ea"/>
              </a:rPr>
              <a:t>2)寂寞能让智慧闪光。寂寞,并不只是生存环境的孤独和凄苦,不是在庭后花前月下孤独地吟唱着一首悲凉的词曲。环境的寂寞常常让心灵更加丰盈;单调能清除意识的杂乱,理清思维方向,让目光更加敏锐。“雨中山果落,灯下草虫鸣。”牛顿听到了从树上落下的苹果,他发现了万有引力;李白与清风明月对饮,洒下一路长歌;曹雪芹听着西山的虫唱,数着飘落的红叶,酝酿出不朽的《红楼梦》。寂寞是雨后天空中挂着的一道彩虹,是人生路上的美丽风景,甘于寂寞,会让你变得睿智,变得聪慧,变得成熟。</a:t>
            </a:r>
          </a:p>
          <a:p>
            <a:pPr marL="0" indent="536575">
              <a:buNone/>
            </a:pPr>
            <a:r>
              <a:rPr lang="en-US" altLang="zh-CN" sz="2200" b="1" smtClean="0">
                <a:latin typeface="+mn-ea"/>
                <a:sym typeface="+mn-ea"/>
              </a:rPr>
              <a:t>(</a:t>
            </a:r>
            <a:r>
              <a:rPr lang="en-US" altLang="zh-CN" sz="2200" b="1" dirty="0">
                <a:latin typeface="+mn-ea"/>
                <a:sym typeface="+mn-ea"/>
              </a:rPr>
              <a:t>3)寂寞能提升人生的境界,或许寂寞的人才懂寂寞的美。人生有热闹,有辉煌,但灿烂过后是寂寞,正是不同的感受丰满了人生。寂寞中有孤独,有消沉,有苦闷。但正是这蛰伏的痛苦洗礼了自己的灵魂,在寂寞中参悟,在寂寞中坚守,在寂寞中隐忍,在寂寞中磨砺着自己的灵魂,提升着生命的境界。“昨夜西风凋碧树,独上高楼,望尽天涯路”,被寂寞擦过的眼睛才能穿透浮云;“衣带渐宽终不悔,为伊消得人憔悴”,经过寂寞的锤炼的身躯,才有了钢铁般的意志。在寂寞中蓦然回首,才看到生命的真谛,活出人生的意义。</a:t>
            </a:r>
          </a:p>
          <a:p>
            <a:pPr marL="0" indent="536575">
              <a:buNone/>
            </a:pPr>
            <a:r>
              <a:rPr lang="en-US" altLang="zh-CN" sz="2200" b="1" smtClean="0">
                <a:latin typeface="+mn-ea"/>
                <a:sym typeface="+mn-ea"/>
              </a:rPr>
              <a:t>结尾段</a:t>
            </a:r>
            <a:r>
              <a:rPr lang="en-US" altLang="zh-CN" sz="2200" b="1" dirty="0">
                <a:latin typeface="+mn-ea"/>
                <a:sym typeface="+mn-ea"/>
              </a:rPr>
              <a:t>(归结到青少年的人生):</a:t>
            </a:r>
          </a:p>
          <a:p>
            <a:pPr marL="0" indent="536575">
              <a:buNone/>
            </a:pPr>
            <a:r>
              <a:rPr lang="en-US" altLang="zh-CN" sz="2200" b="1" smtClean="0">
                <a:latin typeface="+mn-ea"/>
                <a:sym typeface="+mn-ea"/>
              </a:rPr>
              <a:t>寂寞如随行的影子</a:t>
            </a:r>
            <a:r>
              <a:rPr lang="en-US" altLang="zh-CN" sz="2200" b="1" dirty="0">
                <a:latin typeface="+mn-ea"/>
                <a:sym typeface="+mn-ea"/>
              </a:rPr>
              <a:t>,伴我左右,随我终生;认识寂寞,珍惜寂寞,不拒绝、虚度寂寞,人生会更加完美,生活才是一个完美的旅程。</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42111"/>
            <a:ext cx="8640960" cy="6239217"/>
          </a:xfrm>
        </p:spPr>
        <p:txBody>
          <a:bodyPr/>
          <a:lstStyle/>
          <a:p>
            <a:pPr marL="0" indent="536575" eaLnBrk="1">
              <a:buNone/>
            </a:pPr>
            <a:r>
              <a:rPr lang="en-US" altLang="zh-CN" sz="2200" b="1" dirty="0">
                <a:latin typeface="+mn-ea"/>
                <a:sym typeface="+mn-ea"/>
              </a:rPr>
              <a:t>【例5】　标题(中心句):</a:t>
            </a:r>
          </a:p>
          <a:p>
            <a:pPr marL="0" indent="0" algn="ctr" eaLnBrk="1">
              <a:buNone/>
            </a:pPr>
            <a:r>
              <a:rPr lang="en-US" altLang="zh-CN" sz="2200" b="1" smtClean="0">
                <a:latin typeface="+mn-ea"/>
                <a:sym typeface="+mn-ea"/>
              </a:rPr>
              <a:t>自豪</a:t>
            </a:r>
            <a:r>
              <a:rPr lang="en-US" altLang="zh-CN" sz="2200" b="1" dirty="0" err="1">
                <a:latin typeface="+mn-ea"/>
                <a:sym typeface="+mn-ea"/>
              </a:rPr>
              <a:t>,我的祖国</a:t>
            </a:r>
            <a:endParaRPr lang="en-US" altLang="zh-CN" sz="2200" b="1" dirty="0">
              <a:latin typeface="+mn-ea"/>
              <a:sym typeface="+mn-ea"/>
            </a:endParaRPr>
          </a:p>
          <a:p>
            <a:pPr marL="0" indent="536575" eaLnBrk="1">
              <a:buNone/>
            </a:pPr>
            <a:r>
              <a:rPr lang="en-US" altLang="zh-CN" sz="2200" b="1" smtClean="0">
                <a:latin typeface="+mn-ea"/>
                <a:sym typeface="+mn-ea"/>
              </a:rPr>
              <a:t>首段</a:t>
            </a:r>
            <a:r>
              <a:rPr lang="en-US" altLang="zh-CN" sz="2200" b="1" dirty="0">
                <a:latin typeface="+mn-ea"/>
                <a:sym typeface="+mn-ea"/>
              </a:rPr>
              <a:t>:</a:t>
            </a:r>
          </a:p>
          <a:p>
            <a:pPr marL="0" indent="536575" eaLnBrk="1">
              <a:buNone/>
            </a:pPr>
            <a:r>
              <a:rPr lang="en-US" altLang="zh-CN" sz="2200" b="1" smtClean="0">
                <a:latin typeface="+mn-ea"/>
                <a:sym typeface="+mn-ea"/>
              </a:rPr>
              <a:t>我永远不会忘记那个时刻</a:t>
            </a:r>
            <a:r>
              <a:rPr lang="en-US" altLang="zh-CN" sz="2200" b="1" dirty="0">
                <a:latin typeface="+mn-ea"/>
                <a:sym typeface="+mn-ea"/>
              </a:rPr>
              <a:t>:2008年5月12日14时28分。巨大的震动裂开了祖国母亲那美丽的面庞,这一时刻,时间凝固了,定格的是一张张恐惧的脸;地震,震伤了这个正在腾飞的古老民族,吸尽了她的泪水,扯牵了她的疼痛;然而,地震却震不碎她的心灵,震不垮她的情怀……</a:t>
            </a:r>
          </a:p>
          <a:p>
            <a:pPr marL="0" indent="536575" eaLnBrk="1">
              <a:buNone/>
            </a:pPr>
            <a:r>
              <a:rPr lang="en-US" altLang="zh-CN" sz="2200" b="1" smtClean="0">
                <a:latin typeface="+mn-ea"/>
                <a:sym typeface="+mn-ea"/>
              </a:rPr>
              <a:t>主体段落</a:t>
            </a:r>
            <a:r>
              <a:rPr lang="en-US" altLang="zh-CN" sz="2200" b="1" dirty="0">
                <a:latin typeface="+mn-ea"/>
                <a:sym typeface="+mn-ea"/>
              </a:rPr>
              <a:t>:</a:t>
            </a:r>
          </a:p>
          <a:p>
            <a:pPr marL="0" indent="536575" eaLnBrk="1">
              <a:buNone/>
            </a:pPr>
            <a:r>
              <a:rPr lang="en-US" altLang="zh-CN" sz="2200" b="1" smtClean="0">
                <a:latin typeface="+mn-ea"/>
                <a:sym typeface="+mn-ea"/>
              </a:rPr>
              <a:t>(</a:t>
            </a:r>
            <a:r>
              <a:rPr lang="en-US" altLang="zh-CN" sz="2200" b="1" dirty="0">
                <a:latin typeface="+mn-ea"/>
                <a:sym typeface="+mn-ea"/>
              </a:rPr>
              <a:t>1)“人民的生命高于一切!”这是胡总书记和温总理赶到灾区发出的第一声号召。忘不了温总理迎着风雨、踏着泥泞赶到灾区时那焦急的眼神;忘不了他看到遇难学生的一排排书包时,含泪的双眼;忘不了他带病向人民子弟兵呼喊:“是人民养育了你们,你们看着办!”忘不了他抱着失去双亲的灾区孤儿,坚定地说:“一定要坚强地活下去。”……这一切的一切,只因他把人民装在心中。一位外国记者说:真不敢相信</a:t>
            </a:r>
            <a:r>
              <a:rPr lang="en-US" altLang="zh-CN" sz="2200" b="1">
                <a:latin typeface="+mn-ea"/>
                <a:sym typeface="+mn-ea"/>
              </a:rPr>
              <a:t>,</a:t>
            </a:r>
            <a:r>
              <a:rPr lang="en-US" altLang="zh-CN" sz="2200" b="1" smtClean="0">
                <a:latin typeface="+mn-ea"/>
                <a:sym typeface="+mn-ea"/>
              </a:rPr>
              <a:t>那位站在瓦砾前双手沾满泥土的老人,竟是中华人民共和国的总理!温总理,时刻牵挂人民、把人民利益放在首位的好总理,怎能不让我为拥有这样的领导人的祖国而自豪!</a:t>
            </a:r>
          </a:p>
          <a:p>
            <a:pPr marL="0" indent="536575" eaLnBrk="1">
              <a:buNone/>
            </a:pPr>
            <a:endParaRPr lang="en-US" altLang="zh-CN" sz="2200" b="1" dirty="0">
              <a:latin typeface="+mn-ea"/>
              <a:sym typeface="+mn-ea"/>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905"/>
            <a:ext cx="8640960" cy="6519545"/>
          </a:xfrm>
        </p:spPr>
        <p:txBody>
          <a:bodyPr/>
          <a:lstStyle/>
          <a:p>
            <a:pPr marL="0" indent="536575" eaLnBrk="1">
              <a:buNone/>
            </a:pPr>
            <a:r>
              <a:rPr lang="en-US" altLang="zh-CN" sz="2200" b="1" smtClean="0">
                <a:latin typeface="+mn-ea"/>
                <a:sym typeface="+mn-ea"/>
              </a:rPr>
              <a:t>(</a:t>
            </a:r>
            <a:r>
              <a:rPr lang="en-US" altLang="zh-CN" sz="2200" b="1" dirty="0">
                <a:latin typeface="+mn-ea"/>
                <a:sym typeface="+mn-ea"/>
              </a:rPr>
              <a:t>2)一位母亲,结束生命的姿势令人不解,她双膝跪地,像是在祈祷什么。等救援人员发现她时,她的身躯已经僵硬,却好像在保护着什么。当救援人员在她身下狭小的空间里,找到一个熟睡的婴儿时,一切答案都明了了。医护人员马上打开婴儿身上包裹的被褥,检查孩子有没有受伤,这时他们发现了一个手机和一条已编好的信息:宝贝,如果你能活下来,一定要记住,妈妈爱你!这是怎样的一位母亲啊,在生命的最后一刻留下了如此温暖的话语。拥有这样的母亲,叫我怎么能不为祖国而自豪!</a:t>
            </a:r>
          </a:p>
          <a:p>
            <a:pPr marL="0" indent="536575" eaLnBrk="1">
              <a:buNone/>
            </a:pPr>
            <a:r>
              <a:rPr lang="en-US" altLang="zh-CN" sz="2200" b="1" smtClean="0">
                <a:latin typeface="+mn-ea"/>
                <a:sym typeface="+mn-ea"/>
              </a:rPr>
              <a:t>(</a:t>
            </a:r>
            <a:r>
              <a:rPr lang="en-US" altLang="zh-CN" sz="2200" b="1" dirty="0">
                <a:latin typeface="+mn-ea"/>
                <a:sym typeface="+mn-ea"/>
              </a:rPr>
              <a:t>3)地震发生后,全国各地积极捐款捐物,有的志愿者甚至辞退工作亲自到灾区帮助救援;学校的学生,工厂的工人,医院的医生护士,此刻都只有一个名字,那就是中国人!身边的好多同学掀起捐款热潮,踊跃为灾区人民献上绵薄之力,不惜掏出自己身上所有的零花钱;全国各地的采血站、移动采血车的门外更是排起了长长的队伍,在人们的脸上,显示出各种各样的神情,但只有一种是它们所包含的共同含义:希望。全国各地的捐款、献血、义演、关注……不一样的表达,同样的爱心。拥有这样的人民的祖国,叫我怎么能不为之自豪!</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82625" y="718175"/>
            <a:ext cx="7684770" cy="3142873"/>
          </a:xfrm>
        </p:spPr>
        <p:txBody>
          <a:bodyPr/>
          <a:lstStyle/>
          <a:p>
            <a:pPr marL="0" indent="536575" eaLnBrk="1">
              <a:buNone/>
            </a:pPr>
            <a:r>
              <a:rPr lang="en-US" altLang="zh-CN" sz="2200" b="1" smtClean="0">
                <a:latin typeface="+mn-ea"/>
                <a:sym typeface="+mn-ea"/>
              </a:rPr>
              <a:t>结尾段(归结到青少年的人生):</a:t>
            </a:r>
          </a:p>
          <a:p>
            <a:pPr marL="0" indent="536575" eaLnBrk="1">
              <a:buNone/>
            </a:pPr>
            <a:r>
              <a:rPr lang="en-US" altLang="zh-CN" sz="2200" b="1" smtClean="0">
                <a:latin typeface="+mn-ea"/>
                <a:sym typeface="+mn-ea"/>
              </a:rPr>
              <a:t>地震,震碎了祖国的山河,却震不断祖国的意志和情怀;在大地震中,伟大祖国所涌现出的公仆情、人民情、亲情、友情、师生情……融合成一股宏大的动力,推动着祖国勇敢地站起来,并继续向前进。这样一个伟大的祖国,叫我怎么能不为之自豪!</a:t>
            </a:r>
          </a:p>
          <a:p>
            <a:pPr marL="0" indent="536575" eaLnBrk="1">
              <a:buNone/>
            </a:pPr>
            <a:r>
              <a:rPr lang="en-US" altLang="zh-CN" sz="2200" b="1" smtClean="0">
                <a:latin typeface="+mn-ea"/>
                <a:sym typeface="+mn-ea"/>
              </a:rPr>
              <a:t>自豪啊,为我的祖国!</a:t>
            </a:r>
          </a:p>
          <a:p>
            <a:pPr marL="0" indent="536575" eaLnBrk="1">
              <a:buNone/>
            </a:pPr>
            <a:endParaRPr lang="en-US" altLang="zh-CN" sz="2200" b="1" dirty="0">
              <a:latin typeface="+mn-ea"/>
              <a:sym typeface="+mn-ea"/>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214119"/>
            <a:ext cx="8712967" cy="6167209"/>
          </a:xfrm>
        </p:spPr>
        <p:txBody>
          <a:bodyPr/>
          <a:lstStyle/>
          <a:p>
            <a:pPr marL="0" indent="536575" eaLnBrk="1">
              <a:buNone/>
            </a:pPr>
            <a:r>
              <a:rPr lang="en-US" altLang="zh-CN" sz="2400" b="1" smtClean="0">
                <a:latin typeface="+mn-ea"/>
                <a:sym typeface="+mn-ea"/>
              </a:rPr>
              <a:t>【点评】　文章紧紧围绕“为祖国自豪”这一论题,从三方面展开(分别展现“公仆情”“亲情”及“人民情、同胞情”)。作者熟知地震灾害和抗震救灾中发生的一系列细节,笔下文章不仅思路清晰,而且内容翔实,点与面有机结合。“内容”项可在A等级记分;结构完整,字里行间融入了深情(如开头一段的“地震,震伤了这个正在腾飞的古老民族……”以及下文的“这是怎样的一位母亲啊,在生命的最后一刻留下了如此温暖的话语”等);“叫我怎么能不为之自豪”一语反复出现,增强了感染力;“表达”项可在A等级记分;“发展等级”从“材料丰富”“文句有表现力”两个点上计分,“发展等级”可在A等级记分。</a:t>
            </a:r>
          </a:p>
          <a:p>
            <a:pPr marL="0" indent="536575" eaLnBrk="1">
              <a:buNone/>
            </a:pPr>
            <a:r>
              <a:rPr lang="en-US" altLang="zh-CN" sz="2400" b="1" smtClean="0">
                <a:latin typeface="+mn-ea"/>
                <a:sym typeface="+mn-ea"/>
              </a:rPr>
              <a:t>小结</a:t>
            </a:r>
            <a:r>
              <a:rPr lang="en-US" altLang="zh-CN" sz="2400" b="1" dirty="0">
                <a:latin typeface="+mn-ea"/>
                <a:sym typeface="+mn-ea"/>
              </a:rPr>
              <a:t>:高考作文存在的一个普遍问题是内容单薄,内容单薄的主要原因是平时缺少甚至没有积累;这个积累包括阅读积累、生活积累、审美积累等多个方面;像本文的作者一样,平时积累多,考场上自然会取之不尽、用之不竭,这样内容上就会呈现出“丰富”的状态。</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17830" y="682362"/>
            <a:ext cx="8474650" cy="4546838"/>
          </a:xfrm>
        </p:spPr>
        <p:txBody>
          <a:bodyPr/>
          <a:lstStyle/>
          <a:p>
            <a:pPr marL="0" indent="536575" eaLnBrk="1">
              <a:buNone/>
            </a:pPr>
            <a:r>
              <a:rPr lang="zh-CN" altLang="zh-CN" sz="2400" b="1" smtClean="0"/>
              <a:t>③</a:t>
            </a:r>
            <a:r>
              <a:rPr lang="zh-CN" altLang="zh-CN" sz="2400" b="1" dirty="0"/>
              <a:t>反用其意。借旧事物翻出新意,给人以新的启迪和感受。在审题准确的前提下,想别人想不到的,想别人不敢想的,想别人想不透的,这是立意创新的关键。如:以《题乌江亭》作文,有位考生不以成败论英雄,而是以“诚信”为中心,深入探究人性的善恶美丑,阐述了独到而深刻的见解。这种不拘前人旧说,用充满思辨色彩的严密推理得出的结论,表现了一种十分可贵的科学的创新精神。</a:t>
            </a:r>
          </a:p>
          <a:p>
            <a:pPr marL="0" indent="536575" eaLnBrk="1">
              <a:buNone/>
            </a:pPr>
            <a:r>
              <a:rPr lang="zh-CN" altLang="zh-CN" sz="2400" b="1" smtClean="0"/>
              <a:t>确立</a:t>
            </a:r>
            <a:r>
              <a:rPr lang="zh-CN" altLang="zh-CN" sz="2400" b="1" dirty="0"/>
              <a:t>文章的主旨以后,也就是完成了立意的工作,在动笔作文之前,还要做一件工作:用一句话把本文的主旨或者中心(思想)概括出来,以此来选材,确定文章结构,选择表达方法和语言风格。</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548734"/>
            <a:ext cx="8056061" cy="5256530"/>
          </a:xfrm>
        </p:spPr>
        <p:txBody>
          <a:bodyPr/>
          <a:lstStyle/>
          <a:p>
            <a:pPr marL="0" indent="0" algn="ctr">
              <a:buNone/>
            </a:pPr>
            <a:r>
              <a:rPr lang="zh-CN" altLang="zh-CN" b="1" smtClean="0">
                <a:solidFill>
                  <a:srgbClr val="FF0000"/>
                </a:solidFill>
              </a:rPr>
              <a:t>【典例精析】</a:t>
            </a:r>
            <a:endParaRPr lang="zh-CN" altLang="zh-CN" b="1" dirty="0">
              <a:solidFill>
                <a:srgbClr val="FF0000"/>
              </a:solidFill>
            </a:endParaRPr>
          </a:p>
          <a:p>
            <a:pPr marL="0" indent="536575" eaLnBrk="1">
              <a:buNone/>
            </a:pPr>
            <a:r>
              <a:rPr lang="zh-CN" altLang="zh-CN" sz="2400" b="1" smtClean="0"/>
              <a:t>《我想握住你的手》</a:t>
            </a:r>
            <a:r>
              <a:rPr lang="zh-CN" altLang="zh-CN" sz="2400" b="1" dirty="0"/>
              <a:t>,这是一个适合写叙述类文章的题目。题目的要点是“想”,写作的范围是“我握你的手”。按照传统观点,这个“我”应该是作者自己,或者是文章中的第一人称者。“你”是对方,被握的对象。</a:t>
            </a:r>
          </a:p>
          <a:p>
            <a:pPr marL="0" indent="536575" eaLnBrk="1">
              <a:buNone/>
            </a:pPr>
            <a:r>
              <a:rPr lang="zh-CN" altLang="zh-CN" sz="2400" b="1" smtClean="0"/>
              <a:t>“我”</a:t>
            </a:r>
            <a:r>
              <a:rPr lang="zh-CN" altLang="zh-CN" sz="2400" b="1" dirty="0"/>
              <a:t>为什么“想”握你的手呢,可能因为感激,也可能因为化解。选择一个角度,就可以破题立意了。</a:t>
            </a:r>
          </a:p>
          <a:p>
            <a:pPr marL="0" indent="536575" eaLnBrk="1">
              <a:buNone/>
            </a:pPr>
            <a:r>
              <a:rPr lang="zh-CN" altLang="zh-CN" sz="2400" b="1" smtClean="0"/>
              <a:t>一</a:t>
            </a:r>
            <a:r>
              <a:rPr lang="zh-CN" altLang="zh-CN" sz="2400" b="1" dirty="0"/>
              <a:t>篇文章光是做到立意准确是不够的。从某种意义上说,作文得分的高低与立意的高低是紧密相连的。就考场作文而言,多数考生都能做到立意准确,但是,在此基础上再进一步的就很少了。因此,要取得好成绩,就必须在立意的深刻性上下功夫。</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476726"/>
            <a:ext cx="8208912" cy="5256530"/>
          </a:xfrm>
        </p:spPr>
        <p:txBody>
          <a:bodyPr/>
          <a:lstStyle/>
          <a:p>
            <a:pPr marL="0" indent="536575" eaLnBrk="1">
              <a:buNone/>
            </a:pPr>
            <a:r>
              <a:rPr lang="zh-CN" altLang="zh-CN" sz="2400" b="1" smtClean="0">
                <a:latin typeface="+mn-ea"/>
              </a:rPr>
              <a:t>《雕刻心中的天使》</a:t>
            </a:r>
            <a:r>
              <a:rPr lang="zh-CN" altLang="zh-CN" sz="2400" b="1" dirty="0">
                <a:latin typeface="+mn-ea"/>
              </a:rPr>
              <a:t>,此题可发挥的方向不太多,美学要求比较高,也可以写叙述类文章。题目的要点是“雕刻”,对象是“天使”,写作的范围是“心中”。那么,“雕刻”就是打磨、塑造,可以是具体的,也可以是抽象的;可以打磨自己,也可以雕刻他人;“雕刻”还包含了一个发展变化的过程。“天使”一定是美丽的、美好的、善良的、可爱的,可以是人,也可以是物;我们可以自由选择自己心中美好圣洁的行象作为题材,从“白衣天使”“洪战辉”等生活中的英雄到“超女”“哈利·波特”等娱乐、小说人物,甚至在日常生活中遇到的平凡人。“心中”则表明其价值或重要性,是心里的不是眼里的,是发自内心的。</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83235" y="620390"/>
            <a:ext cx="7887335" cy="3665866"/>
          </a:xfrm>
        </p:spPr>
        <p:txBody>
          <a:bodyPr>
            <a:noAutofit/>
          </a:bodyPr>
          <a:lstStyle/>
          <a:p>
            <a:pPr marL="0" indent="536575" eaLnBrk="1">
              <a:buNone/>
            </a:pPr>
            <a:r>
              <a:rPr lang="zh-CN" altLang="en-US" sz="2400" b="1" smtClean="0">
                <a:latin typeface="+mn-ea"/>
              </a:rPr>
              <a:t>根据上表，我们可以看出，在近六年的广东高职高考作文试题中，考查的是话题作文和材料作文。</a:t>
            </a:r>
            <a:r>
              <a:rPr lang="en-US" altLang="zh-CN" sz="2400" b="1" smtClean="0">
                <a:latin typeface="+mn-ea"/>
              </a:rPr>
              <a:t>2012</a:t>
            </a:r>
            <a:r>
              <a:rPr lang="zh-CN" altLang="en-US" sz="2400" b="1" smtClean="0">
                <a:latin typeface="+mn-ea"/>
              </a:rPr>
              <a:t>年考查的是话题作文，</a:t>
            </a:r>
            <a:r>
              <a:rPr lang="en-US" altLang="zh-CN" sz="2400" b="1" smtClean="0">
                <a:latin typeface="+mn-ea"/>
              </a:rPr>
              <a:t>2013</a:t>
            </a:r>
            <a:r>
              <a:rPr lang="zh-CN" altLang="en-US" sz="2400" b="1" smtClean="0">
                <a:latin typeface="+mn-ea"/>
              </a:rPr>
              <a:t>年至</a:t>
            </a:r>
            <a:r>
              <a:rPr lang="en-US" altLang="zh-CN" sz="2400" b="1" smtClean="0">
                <a:latin typeface="+mn-ea"/>
              </a:rPr>
              <a:t>2017</a:t>
            </a:r>
            <a:r>
              <a:rPr lang="zh-CN" altLang="en-US" sz="2400" b="1" smtClean="0">
                <a:latin typeface="+mn-ea"/>
              </a:rPr>
              <a:t>年考查的是材料作文，分值都是</a:t>
            </a:r>
            <a:r>
              <a:rPr lang="en-US" altLang="zh-CN" sz="2400" b="1" smtClean="0">
                <a:latin typeface="+mn-ea"/>
              </a:rPr>
              <a:t>60</a:t>
            </a:r>
            <a:r>
              <a:rPr lang="zh-CN" altLang="en-US" sz="2400" b="1" smtClean="0">
                <a:latin typeface="+mn-ea"/>
              </a:rPr>
              <a:t>分，都是以主观题的形式考查考生的写作</a:t>
            </a:r>
            <a:r>
              <a:rPr lang="zh-CN" altLang="en-US" sz="2400" b="1" smtClean="0">
                <a:latin typeface="+mn-ea"/>
              </a:rPr>
              <a:t>能力</a:t>
            </a:r>
            <a:r>
              <a:rPr lang="zh-CN" altLang="en-US" sz="2400" b="1" smtClean="0">
                <a:latin typeface="+mn-ea"/>
              </a:rPr>
              <a:t>。</a:t>
            </a:r>
            <a:endParaRPr lang="en-US" altLang="zh-CN" sz="2400" b="1" smtClean="0">
              <a:latin typeface="+mn-ea"/>
            </a:endParaRPr>
          </a:p>
          <a:p>
            <a:pPr marL="0" indent="536575" eaLnBrk="1">
              <a:buNone/>
            </a:pPr>
            <a:endParaRPr lang="zh-CN" altLang="en-US" sz="2400" b="1" smtClean="0">
              <a:latin typeface="+mn-ea"/>
            </a:endParaRPr>
          </a:p>
          <a:p>
            <a:pPr marL="0" indent="536575" eaLnBrk="1">
              <a:buNone/>
            </a:pPr>
            <a:r>
              <a:rPr lang="zh-CN" altLang="en-US" sz="2400" b="1" smtClean="0">
                <a:latin typeface="+mn-ea"/>
              </a:rPr>
              <a:t>命题趋势：</a:t>
            </a:r>
          </a:p>
          <a:p>
            <a:pPr marL="0" indent="536575" eaLnBrk="1">
              <a:buNone/>
            </a:pPr>
            <a:r>
              <a:rPr lang="en-US" altLang="zh-CN" sz="2400" b="1" smtClean="0">
                <a:latin typeface="+mn-ea"/>
              </a:rPr>
              <a:t>2019</a:t>
            </a:r>
            <a:r>
              <a:rPr lang="zh-CN" altLang="en-US" sz="2400" b="1" smtClean="0">
                <a:latin typeface="+mn-ea"/>
              </a:rPr>
              <a:t>年在复习备考中，考生应重点加强材料作文的训练；当然也可能回到考查话题作文和命题作文，所以作文写作应该加以全面训练。</a:t>
            </a:r>
            <a:endParaRPr lang="zh-CN" altLang="zh-CN" sz="2400" b="1" dirty="0" smtClean="0">
              <a:latin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20395" y="404718"/>
            <a:ext cx="7799070" cy="5256530"/>
          </a:xfrm>
        </p:spPr>
        <p:txBody>
          <a:bodyPr/>
          <a:lstStyle/>
          <a:p>
            <a:pPr marL="0" indent="0" algn="ctr">
              <a:buNone/>
            </a:pPr>
            <a:r>
              <a:rPr lang="zh-CN" altLang="zh-CN" b="1" smtClean="0">
                <a:solidFill>
                  <a:srgbClr val="FF0000"/>
                </a:solidFill>
              </a:rPr>
              <a:t>【对点训练2】</a:t>
            </a:r>
            <a:endParaRPr lang="zh-CN" altLang="zh-CN" b="1" dirty="0">
              <a:solidFill>
                <a:srgbClr val="FF0000"/>
              </a:solidFill>
            </a:endParaRPr>
          </a:p>
          <a:p>
            <a:pPr marL="0" indent="0">
              <a:buNone/>
            </a:pPr>
            <a:r>
              <a:rPr lang="zh-CN" altLang="zh-CN" sz="2400" b="1" dirty="0"/>
              <a:t>       秋天,北京大学新学年开始了。一个外地学生背着大包小包走进了校园。实在太累了,他就把包都放在路边。这时,正好一位老人迎面走过来,年轻学生走上去说:“您能不能替我看一下包呢?”老人爽快地答应了。那位新生于是轻装地去办理各种入学手续。一个多小时以后他回来了,老人还尽职尽责地完成着自己的使命。年轻学子谢过老人,两人各自走去。几天之后是北大的开学典礼,这位年轻学子惊讶地发现,主席台上就坐的北大副校长季羡林先生,正是那一天替自己看行李的老人。</a:t>
            </a:r>
          </a:p>
          <a:p>
            <a:pPr marL="0" indent="0">
              <a:buNone/>
            </a:pPr>
            <a:r>
              <a:rPr lang="zh-CN" altLang="zh-CN" sz="2400" b="1" dirty="0"/>
              <a:t>      请根据上述材料,拟一个作文题目,自选角度,自定立意,写一篇700字左右的文章。</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39552" y="260702"/>
            <a:ext cx="8268657" cy="5760586"/>
          </a:xfrm>
        </p:spPr>
        <p:txBody>
          <a:bodyPr/>
          <a:lstStyle/>
          <a:p>
            <a:pPr marL="0" indent="536575" eaLnBrk="1">
              <a:buNone/>
            </a:pPr>
            <a:r>
              <a:rPr lang="zh-CN" altLang="zh-CN" sz="2400" b="1" smtClean="0">
                <a:solidFill>
                  <a:srgbClr val="FF0000"/>
                </a:solidFill>
                <a:latin typeface="+mn-ea"/>
              </a:rPr>
              <a:t>这个</a:t>
            </a:r>
            <a:r>
              <a:rPr lang="zh-CN" altLang="zh-CN" sz="2400" b="1" dirty="0">
                <a:solidFill>
                  <a:srgbClr val="FF0000"/>
                </a:solidFill>
                <a:latin typeface="+mn-ea"/>
              </a:rPr>
              <a:t>材料,如果满足于就事论事,做表面文章,可以命为:《助人为乐》、《一诺千金》、《长者风范》等。</a:t>
            </a:r>
          </a:p>
          <a:p>
            <a:pPr marL="0" indent="536575" eaLnBrk="1">
              <a:buNone/>
            </a:pPr>
            <a:r>
              <a:rPr lang="zh-CN" altLang="zh-CN" sz="2400" b="1" smtClean="0">
                <a:solidFill>
                  <a:srgbClr val="FF0000"/>
                </a:solidFill>
                <a:latin typeface="+mn-ea"/>
              </a:rPr>
              <a:t>稍稍</a:t>
            </a:r>
            <a:r>
              <a:rPr lang="zh-CN" altLang="zh-CN" sz="2400" b="1" dirty="0">
                <a:solidFill>
                  <a:srgbClr val="FF0000"/>
                </a:solidFill>
                <a:latin typeface="+mn-ea"/>
              </a:rPr>
              <a:t>挖掘一下,则可拟题为:《开学第一课》、《北大第一课》、《人间自有真情在》、《渊博的学识,高尚的人格》。</a:t>
            </a:r>
          </a:p>
          <a:p>
            <a:pPr marL="0" indent="536575" eaLnBrk="1">
              <a:buNone/>
            </a:pPr>
            <a:r>
              <a:rPr lang="zh-CN" altLang="zh-CN" sz="2400" b="1" smtClean="0">
                <a:solidFill>
                  <a:srgbClr val="FF0000"/>
                </a:solidFill>
                <a:latin typeface="+mn-ea"/>
              </a:rPr>
              <a:t>如果</a:t>
            </a:r>
            <a:r>
              <a:rPr lang="zh-CN" altLang="zh-CN" sz="2400" b="1" dirty="0">
                <a:solidFill>
                  <a:srgbClr val="FF0000"/>
                </a:solidFill>
                <a:latin typeface="+mn-ea"/>
              </a:rPr>
              <a:t>再深一层,则可以拟为:《己之所欲,巧施于人》、《可敬的赤子之心》、《质朴无华见纯真》、《自然心——最高的境界》、《金子般的平常心》、《呼唤平等与博爱》,旨在赞颂季羡林先生,平凡中的伟大是真正的伟大。</a:t>
            </a:r>
          </a:p>
          <a:p>
            <a:pPr marL="0" indent="536575" eaLnBrk="1">
              <a:buNone/>
            </a:pPr>
            <a:r>
              <a:rPr lang="zh-CN" altLang="zh-CN" sz="2400" b="1" smtClean="0">
                <a:solidFill>
                  <a:srgbClr val="FF0000"/>
                </a:solidFill>
                <a:latin typeface="+mn-ea"/>
              </a:rPr>
              <a:t>发现</a:t>
            </a:r>
            <a:r>
              <a:rPr lang="zh-CN" altLang="zh-CN" sz="2400" b="1" dirty="0">
                <a:solidFill>
                  <a:srgbClr val="FF0000"/>
                </a:solidFill>
                <a:latin typeface="+mn-ea"/>
              </a:rPr>
              <a:t>的角度多了,从中确定一种。在同样有体会、有话说的情况下,再比较一下哪一点更“有点深度,有点新意”。切记:不要片面追求“立意深刻、新颖”。为了将中心思想表现得更明确、更集中,在写的过程中,对最能表现中心的地方—定要详写,从而使中心思想自然流露出来。</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185673"/>
            <a:ext cx="8333046" cy="5979631"/>
          </a:xfrm>
        </p:spPr>
        <p:txBody>
          <a:bodyPr/>
          <a:lstStyle/>
          <a:p>
            <a:pPr marL="0" indent="0">
              <a:buNone/>
            </a:pPr>
            <a:r>
              <a:rPr lang="en-US" altLang="zh-CN" sz="2400" b="1" dirty="0"/>
              <a:t>  </a:t>
            </a:r>
            <a:r>
              <a:rPr lang="en-US" altLang="zh-CN" sz="2400" b="1" dirty="0">
                <a:solidFill>
                  <a:srgbClr val="FF0000"/>
                </a:solidFill>
              </a:rPr>
              <a:t>二、叙述类文章的选材</a:t>
            </a:r>
          </a:p>
          <a:p>
            <a:pPr marL="0" indent="0">
              <a:buNone/>
            </a:pPr>
            <a:r>
              <a:rPr lang="zh-CN" altLang="zh-CN" sz="2400" b="1" dirty="0"/>
              <a:t>       如果说中心思想是一篇文章的灵魂,那么材料就是这篇文章的血肉躯体。中心思想是由具体材料来表现的,中心思想蕴含渗透在材料之中。我们要表现一个特定的中心思想,就需要进行认真的选择,必须紧紧围绕中心选择材料。</a:t>
            </a:r>
          </a:p>
          <a:p>
            <a:pPr marL="0" indent="0">
              <a:buNone/>
            </a:pPr>
            <a:r>
              <a:rPr lang="zh-CN" altLang="zh-CN" sz="2400" b="1" dirty="0"/>
              <a:t>      (1)什么是作文的材料</a:t>
            </a:r>
          </a:p>
          <a:p>
            <a:pPr marL="0" indent="0">
              <a:buNone/>
            </a:pPr>
            <a:r>
              <a:rPr lang="zh-CN" altLang="zh-CN" sz="2400" b="1" dirty="0"/>
              <a:t> 凡是可用于文章写作的客观事物和事理,统称为材料。材料是文章的“血肉”。选材就是在占有材料的基础上根据主题的需要选择、运用并组织材料。</a:t>
            </a:r>
          </a:p>
          <a:p>
            <a:pPr marL="0" indent="0">
              <a:buNone/>
            </a:pPr>
            <a:r>
              <a:rPr lang="zh-CN" altLang="zh-CN" sz="2400" b="1" dirty="0"/>
              <a:t>      (2)作文材料的来源</a:t>
            </a:r>
          </a:p>
          <a:p>
            <a:pPr marL="0" indent="0">
              <a:buNone/>
            </a:pPr>
            <a:r>
              <a:rPr lang="zh-CN" altLang="zh-CN" sz="2400" b="1" dirty="0"/>
              <a:t> 材料最好能是亲身经历的,那样富有真情实感。材料积累的主要方法有:课本上的事例和事理;身边的人和事,注意思考和提炼;老师平常讲课、谈话所引用的事例;听广播、看电视、读报刊杂志,做有心人,善于收集;同学之间的交谈和作文,有不少是值得借鉴的材料。</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59435" y="1121777"/>
            <a:ext cx="7974330" cy="2523247"/>
          </a:xfrm>
        </p:spPr>
        <p:txBody>
          <a:bodyPr/>
          <a:lstStyle/>
          <a:p>
            <a:pPr marL="0" indent="536575">
              <a:buNone/>
            </a:pPr>
            <a:r>
              <a:rPr lang="zh-CN" altLang="zh-CN" sz="2400" b="1" smtClean="0"/>
              <a:t>(</a:t>
            </a:r>
            <a:r>
              <a:rPr lang="zh-CN" altLang="zh-CN" sz="2400" b="1" dirty="0"/>
              <a:t>3)选择材料的方法</a:t>
            </a:r>
          </a:p>
          <a:p>
            <a:pPr marL="0" indent="536575">
              <a:buNone/>
            </a:pPr>
            <a:r>
              <a:rPr lang="zh-CN" altLang="zh-CN" sz="2400" b="1" smtClean="0"/>
              <a:t>选择</a:t>
            </a:r>
            <a:r>
              <a:rPr lang="zh-CN" altLang="zh-CN" sz="2400" b="1" dirty="0"/>
              <a:t>围绕和突出主题的材料;选择真实性和典型性的材料;选择新颖而又生动的</a:t>
            </a:r>
            <a:r>
              <a:rPr lang="zh-CN" altLang="zh-CN" sz="2400" b="1"/>
              <a:t>材料</a:t>
            </a:r>
            <a:r>
              <a:rPr lang="zh-CN" altLang="zh-CN" sz="2400" b="1" smtClean="0"/>
              <a:t>。尽量</a:t>
            </a:r>
            <a:r>
              <a:rPr lang="zh-CN" altLang="zh-CN" sz="2400" b="1" dirty="0"/>
              <a:t>从生活中选择紧跟时代潮流,体现时代精神,反映现实问题的事例;选材要善于把握角度,小中见大,平中见奇,挖掘出新鲜生动的材料。</a:t>
            </a:r>
          </a:p>
          <a:p>
            <a:pPr marL="0" indent="536575">
              <a:buNone/>
            </a:pPr>
            <a:r>
              <a:rPr lang="zh-CN" altLang="zh-CN" sz="2400" b="1">
                <a:solidFill>
                  <a:srgbClr val="FF0000"/>
                </a:solidFill>
              </a:rPr>
              <a:t> </a:t>
            </a:r>
            <a:endParaRPr lang="zh-CN" altLang="zh-CN" sz="2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59435" y="113665"/>
            <a:ext cx="7974330" cy="6068695"/>
          </a:xfrm>
        </p:spPr>
        <p:txBody>
          <a:bodyPr/>
          <a:lstStyle/>
          <a:p>
            <a:pPr marL="0" indent="0" eaLnBrk="1">
              <a:buNone/>
            </a:pPr>
            <a:r>
              <a:rPr lang="zh-CN" altLang="zh-CN" sz="2400" b="1" smtClean="0">
                <a:solidFill>
                  <a:srgbClr val="FF0000"/>
                </a:solidFill>
              </a:rPr>
              <a:t>三</a:t>
            </a:r>
            <a:r>
              <a:rPr lang="zh-CN" altLang="zh-CN" sz="2400" b="1" dirty="0">
                <a:solidFill>
                  <a:srgbClr val="FF0000"/>
                </a:solidFill>
              </a:rPr>
              <a:t>、叙述类文章的细节描写</a:t>
            </a:r>
          </a:p>
          <a:p>
            <a:pPr marL="0" indent="536575" eaLnBrk="1">
              <a:buNone/>
            </a:pPr>
            <a:r>
              <a:rPr lang="zh-CN" altLang="zh-CN" sz="2400" b="1" dirty="0"/>
              <a:t>那么怎样写好细节呢?</a:t>
            </a:r>
          </a:p>
          <a:p>
            <a:pPr marL="0" indent="536575" eaLnBrk="1">
              <a:buNone/>
            </a:pPr>
            <a:r>
              <a:rPr lang="zh-CN" altLang="zh-CN" sz="2400" b="1" smtClean="0"/>
              <a:t>(</a:t>
            </a:r>
            <a:r>
              <a:rPr lang="zh-CN" altLang="zh-CN" sz="2400" b="1" dirty="0"/>
              <a:t>1)细节描写要真实,要使得描写生动形象,在观察事物的过程中,我们要调动自己的各种感官,对事物作非常细致的观察。</a:t>
            </a:r>
          </a:p>
          <a:p>
            <a:pPr marL="0" indent="536575" eaLnBrk="1">
              <a:buNone/>
            </a:pPr>
            <a:r>
              <a:rPr lang="zh-CN" altLang="zh-CN" sz="2400" b="1" smtClean="0"/>
              <a:t> </a:t>
            </a:r>
            <a:r>
              <a:rPr lang="zh-CN" altLang="zh-CN" sz="2400" b="1" dirty="0"/>
              <a:t>(2)细节描写要能抓住典型细节,这样才更具有广泛性,有利于突出文章的中心,从而给人留下更为深刻的印象。</a:t>
            </a:r>
          </a:p>
          <a:p>
            <a:pPr marL="0" indent="536575" eaLnBrk="1">
              <a:buNone/>
            </a:pPr>
            <a:r>
              <a:rPr lang="zh-CN" altLang="zh-CN" sz="2400" b="1" smtClean="0"/>
              <a:t> </a:t>
            </a:r>
            <a:r>
              <a:rPr lang="zh-CN" altLang="zh-CN" sz="2400" b="1" dirty="0"/>
              <a:t>(3)细节描写要有个性化,精心锤炼词语。在细节描写中,我们要选择恰当的词语,以期以少胜多,乃至一字传神。</a:t>
            </a:r>
          </a:p>
          <a:p>
            <a:pPr marL="0" indent="536575" eaLnBrk="1">
              <a:buNone/>
            </a:pPr>
            <a:r>
              <a:rPr lang="zh-CN" altLang="zh-CN" sz="2400" b="1" smtClean="0"/>
              <a:t>(</a:t>
            </a:r>
            <a:r>
              <a:rPr lang="zh-CN" altLang="zh-CN" sz="2400" b="1" dirty="0"/>
              <a:t>4)巧妙运用修辞。运用比喻、拟人、夸张等修辞手法,可以增强语言的生动性,变抽象为具体,使无形变为有形。</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07504" y="113665"/>
            <a:ext cx="8856984" cy="6068695"/>
          </a:xfrm>
        </p:spPr>
        <p:txBody>
          <a:bodyPr/>
          <a:lstStyle/>
          <a:p>
            <a:pPr marL="0" indent="0" algn="ctr">
              <a:buNone/>
            </a:pPr>
            <a:r>
              <a:rPr lang="zh-CN" altLang="zh-CN" b="1" smtClean="0">
                <a:solidFill>
                  <a:srgbClr val="FF0000"/>
                </a:solidFill>
              </a:rPr>
              <a:t>【典例精析】</a:t>
            </a:r>
            <a:r>
              <a:rPr lang="zh-CN" altLang="zh-CN" sz="2000" b="1" smtClean="0"/>
              <a:t>                      </a:t>
            </a:r>
            <a:endParaRPr lang="zh-CN" altLang="zh-CN" b="1" dirty="0">
              <a:solidFill>
                <a:srgbClr val="FF0000"/>
              </a:solidFill>
            </a:endParaRPr>
          </a:p>
          <a:p>
            <a:pPr marL="0" indent="0">
              <a:buNone/>
            </a:pPr>
            <a:r>
              <a:rPr lang="zh-CN" altLang="zh-CN" sz="2300" b="1" dirty="0">
                <a:solidFill>
                  <a:srgbClr val="FF0000"/>
                </a:solidFill>
              </a:rPr>
              <a:t>      </a:t>
            </a:r>
            <a:r>
              <a:rPr lang="zh-CN" altLang="zh-CN" sz="2300" b="1" dirty="0"/>
              <a:t>【例1】　动作分解法:《又是秋风起》父亲给钱的情景: </a:t>
            </a:r>
          </a:p>
          <a:p>
            <a:pPr marL="0" indent="0">
              <a:buNone/>
            </a:pPr>
            <a:r>
              <a:rPr lang="zh-CN" altLang="zh-CN" sz="2300" b="1" dirty="0"/>
              <a:t>      父亲拍拍手站起来(准备),微倾着身子(姿势),从怀里掏出一只破钱包(过程与道具),取出三十元(过程与数量),在粗糙的指间摸了摸(细微情态),递给我(方式)说(语言) :“天冷了,你娘身子不好,眼也花得不中用了,不再给你做棉袄,你就照城里人的样儿买件儿算了。”</a:t>
            </a:r>
          </a:p>
          <a:p>
            <a:pPr marL="0" indent="0">
              <a:buNone/>
            </a:pPr>
            <a:r>
              <a:rPr lang="zh-CN" altLang="zh-CN" sz="2300" b="1" dirty="0"/>
              <a:t>      我瞥了爸爸一眼:他靠在墙边,双手抱臂,眼睛直视前方,活像一塑雕像,而那不时紧锁的双眉又似乎证明他正在思考。突然,紧锁的双眉展开了,爸爸一抬头,刚想说些什么,又不满地摇了摇头,眉毛又紧锁在一起,就像是一对永不分开的兄弟。(父亲靠在墙边时的面部表情)</a:t>
            </a:r>
          </a:p>
          <a:p>
            <a:pPr marL="0" indent="0">
              <a:buNone/>
            </a:pPr>
            <a:r>
              <a:rPr lang="zh-CN" altLang="zh-CN" sz="2300" b="1" dirty="0"/>
              <a:t>      看到这些,我不禁心头一热,一种莫名的温暖充满全身,但我又说不出什么。此情此景,忽然把一个熟悉的影像投映在我的脑海中:当我因考试失误而懊悔时,我总能看到爸爸那支持的目光;当我因犯了错误而不知所措时,我总能听到爸爸那语重心长的教导;当我遇到困难时,我总能感受到爸爸无言的帮助……这不正是宽容的最好素材吗?</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59435" y="401697"/>
            <a:ext cx="7974330" cy="4899511"/>
          </a:xfrm>
        </p:spPr>
        <p:txBody>
          <a:bodyPr/>
          <a:lstStyle/>
          <a:p>
            <a:pPr marL="0" indent="536575">
              <a:buNone/>
            </a:pPr>
            <a:r>
              <a:rPr lang="zh-CN" altLang="zh-CN" sz="2400" b="1" smtClean="0"/>
              <a:t>【例2】</a:t>
            </a:r>
            <a:r>
              <a:rPr lang="zh-CN" altLang="zh-CN" sz="2400" b="1" dirty="0"/>
              <a:t>　摹形绘声法:(我被同学取笑)</a:t>
            </a:r>
          </a:p>
          <a:p>
            <a:pPr marL="0" indent="536575">
              <a:buNone/>
            </a:pPr>
            <a:r>
              <a:rPr lang="zh-CN" altLang="zh-CN" sz="2400" b="1" smtClean="0"/>
              <a:t>用</a:t>
            </a:r>
            <a:r>
              <a:rPr lang="zh-CN" altLang="zh-CN" sz="2400" b="1" dirty="0"/>
              <a:t>零下两千度的眼神回视“受惊的众人”,然后潇潇洒洒地走到座位上,该多酷。(怎样想:形)于是我昂着头走进教室。(怎样走:形)</a:t>
            </a:r>
          </a:p>
          <a:p>
            <a:pPr marL="0" indent="536575">
              <a:buNone/>
            </a:pPr>
            <a:r>
              <a:rPr lang="zh-CN" altLang="zh-CN" sz="2400" b="1" smtClean="0"/>
              <a:t>“嘘”</a:t>
            </a:r>
            <a:r>
              <a:rPr lang="zh-CN" altLang="zh-CN" sz="2400" b="1" dirty="0"/>
              <a:t>声一片, “扑通……” 我趴在了地上。(怎样跌:声)</a:t>
            </a:r>
          </a:p>
          <a:p>
            <a:pPr marL="0" indent="536575">
              <a:buNone/>
            </a:pPr>
            <a:r>
              <a:rPr lang="zh-CN" altLang="zh-CN" sz="2400" b="1" smtClean="0"/>
              <a:t>“</a:t>
            </a:r>
            <a:r>
              <a:rPr lang="zh-CN" altLang="zh-CN" sz="2400" b="1" dirty="0"/>
              <a:t>小耗子,你——”我火冒三丈,但强忍着疼痛回到了座位上。(怎样怒:声)</a:t>
            </a:r>
          </a:p>
          <a:p>
            <a:pPr marL="0" indent="536575">
              <a:buNone/>
            </a:pPr>
            <a:r>
              <a:rPr lang="zh-CN" altLang="zh-CN" sz="2400" b="1" smtClean="0"/>
              <a:t>同</a:t>
            </a:r>
            <a:r>
              <a:rPr lang="zh-CN" altLang="zh-CN" sz="2400" b="1" dirty="0"/>
              <a:t>桌“安慰”道:“‘东施效颦’的效果怎样,还是……”</a:t>
            </a:r>
          </a:p>
          <a:p>
            <a:pPr marL="0" indent="536575">
              <a:buNone/>
            </a:pPr>
            <a:r>
              <a:rPr lang="zh-CN" altLang="zh-CN" sz="2400" b="1" smtClean="0"/>
              <a:t>“</a:t>
            </a:r>
            <a:r>
              <a:rPr lang="zh-CN" altLang="zh-CN" sz="2400" b="1" dirty="0"/>
              <a:t>啊?唉哟!……” 钻心的疼。(怎样疼:声)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39552" y="692696"/>
            <a:ext cx="7974330" cy="3672408"/>
          </a:xfrm>
        </p:spPr>
        <p:txBody>
          <a:bodyPr/>
          <a:lstStyle/>
          <a:p>
            <a:pPr marL="0" indent="0">
              <a:buNone/>
            </a:pPr>
            <a:r>
              <a:rPr lang="zh-CN" altLang="zh-CN" sz="2400" b="1" dirty="0"/>
              <a:t>     【例3】　正面刻画人物(语言、动作、神态等)</a:t>
            </a:r>
          </a:p>
          <a:p>
            <a:pPr marL="0" indent="0">
              <a:buNone/>
            </a:pPr>
            <a:r>
              <a:rPr lang="zh-CN" altLang="zh-CN" sz="2400" b="1" dirty="0"/>
              <a:t>     “我以后就是你的同桌啦!”她边说边习惯性地搔着后脑,脸上挂着笑,我大吃一惊,“和你同桌?”她耸耸肩,一脸无辜。有谁不知她是最大胆最调皮的女孩呢,我有点畏惧。日子很快过去。印象中,每天晚修铃响起时,她就会问我:“准备好了吗?”我点点头,双手捂住耳朵。不一会儿,耳边骤然响起:“组长收数学作业啊——”其声如雷霆乍惊,即使最懒的同学也会乖乖地交作业。</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59435" y="113665"/>
            <a:ext cx="7974330" cy="6068695"/>
          </a:xfrm>
        </p:spPr>
        <p:txBody>
          <a:bodyPr/>
          <a:lstStyle/>
          <a:p>
            <a:pPr marL="0" indent="536575" eaLnBrk="1">
              <a:buNone/>
            </a:pPr>
            <a:r>
              <a:rPr lang="zh-CN" altLang="zh-CN" sz="2400" b="1" dirty="0"/>
              <a:t>【例4】　注入感情,夹叙夹议</a:t>
            </a:r>
          </a:p>
          <a:p>
            <a:pPr marL="0" indent="0" algn="ctr" eaLnBrk="1">
              <a:buNone/>
            </a:pPr>
            <a:r>
              <a:rPr lang="zh-CN" altLang="zh-CN" sz="2400" b="1" smtClean="0"/>
              <a:t>月</a:t>
            </a:r>
            <a:r>
              <a:rPr lang="zh-CN" altLang="zh-CN" sz="2400" b="1" dirty="0"/>
              <a:t>若有情月长吟</a:t>
            </a:r>
          </a:p>
          <a:p>
            <a:pPr marL="0" indent="536575" eaLnBrk="1">
              <a:buNone/>
            </a:pPr>
            <a:r>
              <a:rPr lang="zh-CN" altLang="zh-CN" sz="2400" b="1" smtClean="0"/>
              <a:t>太阳</a:t>
            </a:r>
            <a:r>
              <a:rPr lang="zh-CN" altLang="zh-CN" sz="2400" b="1" dirty="0"/>
              <a:t>最终吝啬地收起了它最后的一线亮光。月亮还没有出来,留下的只是满天的云霞,轻轻地亲吻着宁静的山村。</a:t>
            </a:r>
          </a:p>
          <a:p>
            <a:pPr marL="0" indent="536575" eaLnBrk="1">
              <a:buNone/>
            </a:pPr>
            <a:r>
              <a:rPr lang="zh-CN" altLang="zh-CN" sz="2400" b="1" smtClean="0"/>
              <a:t>我</a:t>
            </a:r>
            <a:r>
              <a:rPr lang="zh-CN" altLang="zh-CN" sz="2400" b="1" dirty="0"/>
              <a:t>心急如焚地奔走在狭窄的村巷间,无心欣赏大自然的赠赐。我焦急地挨家挨户去筹钱为我妈治病。</a:t>
            </a:r>
          </a:p>
          <a:p>
            <a:pPr marL="0" indent="536575" eaLnBrk="1">
              <a:buNone/>
            </a:pPr>
            <a:r>
              <a:rPr lang="zh-CN" altLang="zh-CN" sz="2400" b="1" smtClean="0"/>
              <a:t>突然</a:t>
            </a:r>
            <a:r>
              <a:rPr lang="zh-CN" altLang="zh-CN" sz="2400" b="1" dirty="0"/>
              <a:t>,一阵凄凉的哭声传入我的耳朵。“谁?这么晚了,他为啥哭?”我循着声音寻找,原来是一个小男孩。</a:t>
            </a:r>
          </a:p>
          <a:p>
            <a:pPr marL="0" indent="536575" eaLnBrk="1">
              <a:buNone/>
            </a:pPr>
            <a:r>
              <a:rPr lang="zh-CN" altLang="zh-CN" sz="2400" b="1" smtClean="0"/>
              <a:t>小</a:t>
            </a:r>
            <a:r>
              <a:rPr lang="zh-CN" altLang="zh-CN" sz="2400" b="1" dirty="0"/>
              <a:t>男孩看见我,揪着我的裤管:“我迷路了,送我回家,好吗?”我本能地应了一声,就想抱起他走。突然,我触到了一束熟悉的目光。咦,这不是王医生的儿子吗?顿时,我心里轰起一腔怒火,王医生的影子又浮现在脑海。就是他,为了小小的一笔医药费而拒不为我妈治病!</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880606"/>
            <a:ext cx="8640960" cy="4420602"/>
          </a:xfrm>
        </p:spPr>
        <p:txBody>
          <a:bodyPr/>
          <a:lstStyle/>
          <a:p>
            <a:pPr marL="0" indent="536575" eaLnBrk="1">
              <a:buNone/>
            </a:pPr>
            <a:r>
              <a:rPr lang="zh-CN" altLang="zh-CN" sz="2400" b="1" smtClean="0"/>
              <a:t>“走吧!现在的世道还会有多少人情?”我心里想着,脚下迈开了步子。这时,一声更凄厉的声音狠狠地剐了我一刀:难道真的丢下他不管?夜深了,难道就让他留在孤寂的野外,他不怕黑暗吗?他能抵抗动物侵害吗?……我打了个冷噤。啊!不能,我不能丢下他而去,我猛转身,我不能选择与道义相悖的行为。 </a:t>
            </a:r>
          </a:p>
          <a:p>
            <a:pPr marL="0" indent="536575" eaLnBrk="1">
              <a:buNone/>
            </a:pPr>
            <a:r>
              <a:rPr lang="zh-CN" altLang="zh-CN" sz="2400" b="1" smtClean="0"/>
              <a:t>我轻轻地敲开了王医生家的门。我不理会他的语言与目光,只是快速地离开了,我想我的心灵是纯净的,我不会因为金钱而丧失了做人的道德。我之所以走得如此迅速,不是因为愤怒,而是不愿在这块见利忘义的地方多待一刻。</a:t>
            </a:r>
          </a:p>
          <a:p>
            <a:pPr marL="0" indent="536575" eaLnBrk="1">
              <a:buNone/>
            </a:pPr>
            <a:r>
              <a:rPr lang="zh-CN" altLang="zh-CN" sz="2400" b="1" smtClean="0"/>
              <a:t>月儿已经爬上了树梢,有了些许凉气。我仍然在为母亲的病筹钱。我坚信:人与人之间一定有人情的气息。</a:t>
            </a:r>
            <a:endParaRPr lang="zh-CN" altLang="zh-CN" sz="2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 y="116632"/>
            <a:ext cx="9144000" cy="1223928"/>
          </a:xfrm>
        </p:spPr>
        <p:txBody>
          <a:bodyPr/>
          <a:lstStyle/>
          <a:p>
            <a:r>
              <a:rPr lang="zh-CN" altLang="zh-CN" sz="3200" b="1" smtClean="0">
                <a:latin typeface="+mn-ea"/>
              </a:rPr>
              <a:t>一、审题与立意</a:t>
            </a:r>
            <a:br>
              <a:rPr lang="zh-CN" altLang="zh-CN" sz="3200" b="1" smtClean="0">
                <a:latin typeface="+mn-ea"/>
              </a:rPr>
            </a:br>
            <a:r>
              <a:rPr lang="zh-CN" altLang="zh-CN" sz="3200" b="1" smtClean="0"/>
              <a:t>【知识梳理】</a:t>
            </a:r>
            <a:endParaRPr lang="zh-CN" altLang="en-US" sz="3200" b="1" dirty="0">
              <a:solidFill>
                <a:schemeClr val="tx1"/>
              </a:solidFill>
            </a:endParaRPr>
          </a:p>
        </p:txBody>
      </p:sp>
      <p:sp>
        <p:nvSpPr>
          <p:cNvPr id="3" name="副标题 2"/>
          <p:cNvSpPr>
            <a:spLocks noGrp="1"/>
          </p:cNvSpPr>
          <p:nvPr>
            <p:ph idx="1"/>
          </p:nvPr>
        </p:nvSpPr>
        <p:spPr>
          <a:xfrm>
            <a:off x="312420" y="1484784"/>
            <a:ext cx="8615680" cy="4167778"/>
          </a:xfrm>
        </p:spPr>
        <p:txBody>
          <a:bodyPr/>
          <a:lstStyle/>
          <a:p>
            <a:pPr marL="0" indent="536575" eaLnBrk="1">
              <a:buNone/>
            </a:pPr>
            <a:r>
              <a:rPr lang="zh-CN" altLang="zh-CN" sz="2400" b="1" smtClean="0">
                <a:latin typeface="+mn-ea"/>
              </a:rPr>
              <a:t>近几年来</a:t>
            </a:r>
            <a:r>
              <a:rPr lang="zh-CN" altLang="zh-CN" sz="2400" b="1" dirty="0">
                <a:latin typeface="+mn-ea"/>
              </a:rPr>
              <a:t>,高考考场作文大体上分为“命题作文”“话题作文”“材料作文”三种类型。无论写哪种作文,都要先过审题与立意这一关。</a:t>
            </a:r>
          </a:p>
          <a:p>
            <a:pPr marL="0" indent="536575" eaLnBrk="1">
              <a:buNone/>
            </a:pPr>
            <a:r>
              <a:rPr lang="zh-CN" altLang="zh-CN" sz="2400" b="1" dirty="0">
                <a:latin typeface="+mn-ea"/>
              </a:rPr>
              <a:t>审题就是推敲命题人的用意,推敲题目的含义和要求,明确该写成什么文体,该以哪种表达方式为主,该写些什么内容,该确定怎样的中心,该选用什么材料,该先写什么后写什么,该以什么为重点,该表达怎样的感情等。</a:t>
            </a:r>
          </a:p>
          <a:p>
            <a:pPr marL="0" indent="536575" eaLnBrk="1">
              <a:buNone/>
            </a:pPr>
            <a:r>
              <a:rPr lang="zh-CN" altLang="zh-CN" sz="2400" b="1" dirty="0">
                <a:latin typeface="+mn-ea"/>
              </a:rPr>
              <a:t>审题就是要抠字眼,要一个字一个字、一个词一个词地分析,看它对写  作有哪些暗示、要求和限制。审题是为了切题,只有把握准题目,才能使作文不</a:t>
            </a:r>
            <a:r>
              <a:rPr lang="zh-CN" altLang="zh-CN" sz="2400" b="1">
                <a:latin typeface="+mn-ea"/>
              </a:rPr>
              <a:t>偏题</a:t>
            </a:r>
            <a:r>
              <a:rPr lang="zh-CN" altLang="zh-CN" sz="2400" b="1" smtClean="0">
                <a:latin typeface="+mn-ea"/>
              </a:rPr>
              <a:t>。</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024622"/>
            <a:ext cx="8640960" cy="3412490"/>
          </a:xfrm>
        </p:spPr>
        <p:txBody>
          <a:bodyPr/>
          <a:lstStyle/>
          <a:p>
            <a:pPr marL="0" indent="536575" eaLnBrk="1">
              <a:buNone/>
            </a:pPr>
            <a:r>
              <a:rPr lang="zh-CN" altLang="zh-CN" sz="2400" b="1" smtClean="0"/>
              <a:t>当我拖着疲倦的身躯踏进家门的时候,我嗅到了一阵药味。我疑惑地询问我的母亲。妈妈只是微笑地递给我一封信。信上说:“谢谢你,把我的儿子送回家。你的行为给了我一次心灵的教育。在金钱与医德面前,我们应该选择医德。”</a:t>
            </a:r>
          </a:p>
          <a:p>
            <a:pPr marL="0" indent="536575" eaLnBrk="1">
              <a:buNone/>
            </a:pPr>
            <a:r>
              <a:rPr lang="zh-CN" altLang="zh-CN" sz="2400" b="1" smtClean="0"/>
              <a:t>我的眼睛有点湿,我推开窗:多美好的夜!多明亮的月!多明智的选择!人与人之间比金钱更珍贵的是友爱。</a:t>
            </a:r>
          </a:p>
          <a:p>
            <a:pPr marL="0" indent="536575" eaLnBrk="1">
              <a:buNone/>
            </a:pPr>
            <a:r>
              <a:rPr lang="zh-CN" altLang="zh-CN" sz="2400" b="1" smtClean="0"/>
              <a:t>温柔的月光如流水般倾泻而下,仿佛是滑过了一曲悦耳的琴声。哦!月若有情月长吟!</a:t>
            </a:r>
            <a:endParaRPr lang="zh-CN" altLang="zh-CN" sz="24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240625"/>
            <a:ext cx="8640960" cy="6068695"/>
          </a:xfrm>
        </p:spPr>
        <p:txBody>
          <a:bodyPr/>
          <a:lstStyle/>
          <a:p>
            <a:pPr marL="0" indent="0" eaLnBrk="1">
              <a:buNone/>
            </a:pPr>
            <a:r>
              <a:rPr lang="zh-CN" altLang="zh-CN" sz="2200" b="1" dirty="0"/>
              <a:t>    </a:t>
            </a:r>
            <a:r>
              <a:rPr lang="zh-CN" altLang="zh-CN" sz="2200" b="1" dirty="0">
                <a:solidFill>
                  <a:srgbClr val="FF0000"/>
                </a:solidFill>
              </a:rPr>
              <a:t> 【点评】</a:t>
            </a:r>
            <a:r>
              <a:rPr lang="zh-CN" altLang="zh-CN" sz="2200" b="1" dirty="0"/>
              <a:t>　这位小作者编写了一个触动心灵,需要作出选择的故事,切合题意。故事以“我”为母亲的病筹钱作线索展开,通过“我”选择送迷路的小孩回家,感化了王医生,王医生选择为“我”妈治病的事,表现了“友爱比金钱更可贵”的主题。故事内容丰富,较好地反映了社会风貌。</a:t>
            </a:r>
          </a:p>
          <a:p>
            <a:pPr marL="0" indent="0" eaLnBrk="1">
              <a:buNone/>
            </a:pPr>
            <a:r>
              <a:rPr lang="zh-CN" altLang="zh-CN" sz="2200" b="1" dirty="0"/>
              <a:t>       在这800字的短小篇幅里,作者紧扣“心灵的选择”编了三个回合的故事。第一回合:“我”的选择。正当夜已深,“我”正为母亲的病筹钱而奔走,心急如焚之际,遇到了迷路小孩求助。而求助之人,正是因“小小的一笔医药费而拒不为我妈治病”的王医生之子。助还是不助?心灵面临着选择。经过内心深处的一番矛盾冲突之后,“我”选择了助。第二回合:“我”内心的较量。究竟如何评价社会人心?当下是助人者多还是少?“我”能为母亲筹到治病的钱还是不能?经过内心的较量,“我”选择了“坚信:人与人之间一定有人情的气息”。而“我”母亲的病也确实得到了</a:t>
            </a:r>
            <a:r>
              <a:rPr lang="zh-CN" altLang="zh-CN" sz="2200" b="1"/>
              <a:t>治疗</a:t>
            </a:r>
            <a:r>
              <a:rPr lang="zh-CN" altLang="zh-CN" sz="2200" b="1" smtClean="0"/>
              <a:t>。第三回合:王医生的选择。王医生原来选“金钱”而舍“医德”,后来受教育,自动舍“金钱”而“治病救人”。王医生选择的变化,深化了主题。故事的三个回合,都落笔在“心灵的选择”上展开,不枝不蔓,中心突出,详略得当,结构严谨。</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29285" y="1265793"/>
            <a:ext cx="7851775" cy="2163207"/>
          </a:xfrm>
        </p:spPr>
        <p:txBody>
          <a:bodyPr/>
          <a:lstStyle/>
          <a:p>
            <a:pPr marL="0" indent="536575">
              <a:buNone/>
            </a:pPr>
            <a:r>
              <a:rPr lang="zh-CN" altLang="zh-CN" sz="2400" b="1" smtClean="0"/>
              <a:t>更</a:t>
            </a:r>
            <a:r>
              <a:rPr lang="zh-CN" altLang="zh-CN" sz="2400" b="1" dirty="0"/>
              <a:t>值得一提的是,整个故事设置在月光下展开。开头写月景,为“心急如焚”作反衬。中间写月景,为“我坚信人间真情在”的美好心灵作映衬。卒章写月景,为深化主题,为抒发情怀大放异彩。回头再三味文章的标题,不更令人觉得意境深远吗?</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16632"/>
            <a:ext cx="8712968" cy="6068695"/>
          </a:xfrm>
        </p:spPr>
        <p:txBody>
          <a:bodyPr/>
          <a:lstStyle/>
          <a:p>
            <a:pPr marL="0" indent="0" algn="ctr" eaLnBrk="1">
              <a:buNone/>
            </a:pPr>
            <a:r>
              <a:rPr lang="zh-CN" altLang="zh-CN" b="1" smtClean="0">
                <a:solidFill>
                  <a:srgbClr val="FF0000"/>
                </a:solidFill>
              </a:rPr>
              <a:t>【佳作欣赏】</a:t>
            </a:r>
            <a:endParaRPr lang="zh-CN" altLang="zh-CN" b="1" dirty="0">
              <a:solidFill>
                <a:srgbClr val="FF0000"/>
              </a:solidFill>
            </a:endParaRPr>
          </a:p>
          <a:p>
            <a:pPr marL="0" indent="0" algn="ctr" eaLnBrk="1">
              <a:buNone/>
            </a:pPr>
            <a:r>
              <a:rPr lang="zh-CN" altLang="zh-CN" sz="2400" b="1" smtClean="0"/>
              <a:t>细节</a:t>
            </a:r>
            <a:endParaRPr lang="zh-CN" altLang="zh-CN" sz="2400" b="1" dirty="0"/>
          </a:p>
          <a:p>
            <a:pPr marL="0" indent="536575" eaLnBrk="1">
              <a:buNone/>
            </a:pPr>
            <a:r>
              <a:rPr lang="zh-CN" altLang="zh-CN" sz="2400" b="1" smtClean="0"/>
              <a:t>黄昏</a:t>
            </a:r>
            <a:r>
              <a:rPr lang="zh-CN" altLang="zh-CN" sz="2400" b="1" dirty="0"/>
              <a:t>,一对老年夫妇坐在阳台的摇椅上,面对满天晚霞,回忆起他们的年轻时代。 “你还记得单位组织的那次春游吗?大家一起正说笑着,你忽然在我身边蹲下来。我一看,原来你在为我系松开的鞋带。那时,追求我的人很多,可我却选择了你。因为你是第一个想到为我系鞋带的男孩。”</a:t>
            </a:r>
          </a:p>
          <a:p>
            <a:pPr marL="0" indent="536575" eaLnBrk="1">
              <a:buNone/>
            </a:pPr>
            <a:r>
              <a:rPr lang="zh-CN" altLang="zh-CN" sz="2400" b="1" smtClean="0"/>
              <a:t>“</a:t>
            </a:r>
            <a:r>
              <a:rPr lang="zh-CN" altLang="zh-CN" sz="2400" b="1" dirty="0"/>
              <a:t>没想到这一系便系了一辈子。”老头接过话头,脸上带着几分当年的“阴谋得逞”的笑意。</a:t>
            </a:r>
          </a:p>
          <a:p>
            <a:pPr marL="0" indent="536575" eaLnBrk="1">
              <a:buNone/>
            </a:pPr>
            <a:r>
              <a:rPr lang="zh-CN" altLang="zh-CN" sz="2400" b="1" smtClean="0"/>
              <a:t>“</a:t>
            </a:r>
            <a:r>
              <a:rPr lang="zh-CN" altLang="zh-CN" sz="2400" b="1" dirty="0"/>
              <a:t>还记得那次吃水饺吗?你坐在我对面,一直微笑地看着我。还要我慢慢吃,别烫着。等我吃完水饺,你才告诉我你要去出差了。这时,离火车进站只有半个小时了,而你还要赶很长的一段路哩!你也真是,干嘛不早说!我多吃几个水饺对你来说,真的那么重要吗?”</a:t>
            </a:r>
          </a:p>
          <a:p>
            <a:pPr marL="0" indent="536575" eaLnBrk="1">
              <a:buNone/>
            </a:pPr>
            <a:r>
              <a:rPr lang="zh-CN" altLang="zh-CN" sz="2400" b="1" dirty="0"/>
              <a:t>老头不搭话,只是微笑着,一如当年看着那个吃水饺的女孩。</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473705"/>
            <a:ext cx="8693085" cy="5187543"/>
          </a:xfrm>
        </p:spPr>
        <p:txBody>
          <a:bodyPr/>
          <a:lstStyle/>
          <a:p>
            <a:pPr marL="0" indent="536575" eaLnBrk="1">
              <a:buNone/>
            </a:pPr>
            <a:r>
              <a:rPr lang="en-US" altLang="zh-CN" sz="2400" b="1" smtClean="0">
                <a:latin typeface="+mn-ea"/>
              </a:rPr>
              <a:t>记得那次吵架吗</a:t>
            </a:r>
            <a:r>
              <a:rPr lang="en-US" altLang="zh-CN" sz="2400" b="1" dirty="0">
                <a:latin typeface="+mn-ea"/>
              </a:rPr>
              <a:t>?那是我们婚后的第一次吵架。我很生气,打开箱子收拾衣服。我动作很慢,希望你能说几句好话留住我</a:t>
            </a:r>
            <a:r>
              <a:rPr lang="en-US" altLang="zh-CN" sz="2400" b="1">
                <a:latin typeface="+mn-ea"/>
              </a:rPr>
              <a:t>。</a:t>
            </a:r>
            <a:r>
              <a:rPr lang="en-US" altLang="zh-CN" sz="2400" b="1" smtClean="0">
                <a:latin typeface="+mn-ea"/>
              </a:rPr>
              <a:t>可你却背对着我</a:t>
            </a:r>
            <a:r>
              <a:rPr lang="en-US" altLang="zh-CN" sz="2400" b="1" dirty="0">
                <a:latin typeface="+mn-ea"/>
              </a:rPr>
              <a:t>,一声也不吭。我只好拖着箱子出门。走在夜晚冷清的街道上,我有些害怕。我忽然觉得,在这个城市里,只要走出家门,便没有什么地方可以接纳我,收留我。于是我又自己回家了,可我一回来却发现你又不在家……</a:t>
            </a:r>
          </a:p>
          <a:p>
            <a:pPr marL="0" indent="536575" eaLnBrk="1">
              <a:buNone/>
            </a:pPr>
            <a:r>
              <a:rPr lang="zh-CN" altLang="zh-CN" sz="2400" b="1" smtClean="0">
                <a:latin typeface="+mn-ea"/>
              </a:rPr>
              <a:t>“</a:t>
            </a:r>
            <a:r>
              <a:rPr lang="zh-CN" altLang="zh-CN" sz="2400" b="1" dirty="0">
                <a:latin typeface="+mn-ea"/>
              </a:rPr>
              <a:t>我找你去了。我以为你会往东边走,东边人多,安全。谁知你往西边走了。”</a:t>
            </a:r>
          </a:p>
          <a:p>
            <a:pPr marL="0" indent="536575" eaLnBrk="1">
              <a:buNone/>
            </a:pPr>
            <a:r>
              <a:rPr lang="zh-CN" altLang="zh-CN" sz="2400" b="1" smtClean="0">
                <a:latin typeface="+mn-ea"/>
              </a:rPr>
              <a:t>“</a:t>
            </a:r>
            <a:r>
              <a:rPr lang="zh-CN" altLang="zh-CN" sz="2400" b="1" dirty="0">
                <a:latin typeface="+mn-ea"/>
              </a:rPr>
              <a:t>西边人少。我想,你要是来找我,你一下就可以看见我。”</a:t>
            </a:r>
          </a:p>
          <a:p>
            <a:pPr marL="0" indent="536575" eaLnBrk="1">
              <a:buNone/>
            </a:pPr>
            <a:r>
              <a:rPr lang="zh-CN" altLang="zh-CN" sz="2400" b="1" smtClean="0">
                <a:latin typeface="+mn-ea"/>
              </a:rPr>
              <a:t>“</a:t>
            </a:r>
            <a:r>
              <a:rPr lang="zh-CN" altLang="zh-CN" sz="2400" b="1" dirty="0">
                <a:latin typeface="+mn-ea"/>
              </a:rPr>
              <a:t>我没找到你,差点急疯了。我回家看见你,冲你大发脾气。我规定你以后吵架只准往东边走,而且不许超过500米。”</a:t>
            </a:r>
          </a:p>
          <a:p>
            <a:pPr marL="0" indent="536575" eaLnBrk="1">
              <a:buNone/>
            </a:pPr>
            <a:r>
              <a:rPr lang="zh-CN" altLang="zh-CN" sz="2400" b="1" smtClean="0">
                <a:latin typeface="+mn-ea"/>
              </a:rPr>
              <a:t>“</a:t>
            </a:r>
            <a:r>
              <a:rPr lang="zh-CN" altLang="zh-CN" sz="2400" b="1" dirty="0">
                <a:latin typeface="+mn-ea"/>
              </a:rPr>
              <a:t>也真是,我就那么等你来找。我们哪像是吵架,倒像是小孩子过家家</a:t>
            </a:r>
            <a:r>
              <a:rPr lang="zh-CN" altLang="zh-CN" sz="2400" b="1">
                <a:latin typeface="+mn-ea"/>
              </a:rPr>
              <a:t>。</a:t>
            </a:r>
            <a:r>
              <a:rPr lang="zh-CN" altLang="zh-CN" sz="2400" b="1" smtClean="0">
                <a:latin typeface="+mn-ea"/>
              </a:rPr>
              <a:t>”</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265793"/>
            <a:ext cx="8693085" cy="2235215"/>
          </a:xfrm>
        </p:spPr>
        <p:txBody>
          <a:bodyPr/>
          <a:lstStyle/>
          <a:p>
            <a:pPr marL="0" indent="536575" eaLnBrk="1">
              <a:buNone/>
            </a:pPr>
            <a:r>
              <a:rPr lang="zh-CN" altLang="zh-CN" sz="2400" b="1" smtClean="0">
                <a:latin typeface="+mn-ea"/>
              </a:rPr>
              <a:t>俩</a:t>
            </a:r>
            <a:r>
              <a:rPr lang="zh-CN" altLang="zh-CN" sz="2400" b="1" dirty="0">
                <a:latin typeface="+mn-ea"/>
              </a:rPr>
              <a:t>人你一句我一句地说着,忽然都吃了一惊:我们想起来的怎么竟全是细节。</a:t>
            </a:r>
          </a:p>
          <a:p>
            <a:pPr marL="0" indent="536575" eaLnBrk="1">
              <a:buNone/>
            </a:pPr>
            <a:r>
              <a:rPr lang="zh-CN" altLang="zh-CN" sz="2400" b="1" smtClean="0">
                <a:latin typeface="+mn-ea"/>
              </a:rPr>
              <a:t>是</a:t>
            </a:r>
            <a:r>
              <a:rPr lang="zh-CN" altLang="zh-CN" sz="2400" b="1" dirty="0">
                <a:latin typeface="+mn-ea"/>
              </a:rPr>
              <a:t>啊,两位老人携手走过了大半生的风雨坎坷,其间,也经历了不少大悲大喜,大起大落,到最后,留在他们记忆深处的竟然全是相濡以沫的细微末节。</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544" y="390168"/>
            <a:ext cx="8136904" cy="1310640"/>
          </a:xfrm>
          <a:prstGeom prst="rect">
            <a:avLst/>
          </a:prstGeom>
          <a:noFill/>
          <a:ln w="9525">
            <a:noFill/>
          </a:ln>
        </p:spPr>
        <p:txBody>
          <a:bodyPr wrap="square">
            <a:spAutoFit/>
          </a:bodyPr>
          <a:lstStyle/>
          <a:p>
            <a:pPr marL="0" indent="0" algn="ctr"/>
            <a:r>
              <a:rPr lang="zh-CN" altLang="en-US" sz="3200" b="1" u="none" dirty="0">
                <a:solidFill>
                  <a:srgbClr val="FF0000"/>
                </a:solidFill>
                <a:latin typeface="+mn-ea"/>
                <a:cs typeface="NEU-BZ" panose="02020506000000020003" charset="-122"/>
              </a:rPr>
              <a:t>【对点训练</a:t>
            </a:r>
            <a:r>
              <a:rPr lang="en-US" altLang="zh-CN" sz="3200" b="1" u="none" dirty="0">
                <a:solidFill>
                  <a:srgbClr val="FF0000"/>
                </a:solidFill>
                <a:latin typeface="+mn-ea"/>
                <a:cs typeface="NEU-BZ-S92" panose="02020503000000020003" charset="-122"/>
              </a:rPr>
              <a:t>3</a:t>
            </a:r>
            <a:r>
              <a:rPr lang="zh-CN" altLang="en-US" sz="3200" b="1" u="none" dirty="0">
                <a:solidFill>
                  <a:srgbClr val="FF0000"/>
                </a:solidFill>
                <a:latin typeface="+mn-ea"/>
                <a:cs typeface="NEU-BZ" panose="02020506000000020003" charset="-122"/>
              </a:rPr>
              <a:t>】</a:t>
            </a:r>
          </a:p>
          <a:p>
            <a:pPr marL="0" indent="0"/>
            <a:r>
              <a:rPr lang="zh-CN" altLang="en-US" sz="2400" b="1" u="none" dirty="0">
                <a:latin typeface="+mn-ea"/>
                <a:cs typeface="NEU-BZ-S92" panose="02020503000000020003" charset="-122"/>
              </a:rPr>
              <a:t> </a:t>
            </a:r>
            <a:r>
              <a:rPr lang="en-US" altLang="zh-CN" sz="2400" b="1" u="none" dirty="0">
                <a:latin typeface="+mn-ea"/>
                <a:cs typeface="NEU-BZ-S92" panose="02020503000000020003" charset="-122"/>
              </a:rPr>
              <a:t>1.</a:t>
            </a:r>
            <a:r>
              <a:rPr lang="zh-CN" altLang="en-US" sz="2400" b="1" u="none" dirty="0">
                <a:latin typeface="+mn-ea"/>
                <a:cs typeface="Calibri" panose="020F0502020204030204" charset="0"/>
              </a:rPr>
              <a:t>展开想象</a:t>
            </a:r>
            <a:r>
              <a:rPr lang="en-US" altLang="zh-CN" sz="2400" b="1" u="none" dirty="0">
                <a:latin typeface="+mn-ea"/>
                <a:cs typeface="方正书宋_GBK" panose="03000509000000000000" charset="-122"/>
              </a:rPr>
              <a:t>,</a:t>
            </a:r>
            <a:r>
              <a:rPr lang="zh-CN" altLang="en-US" sz="2400" b="1" u="none" dirty="0">
                <a:latin typeface="+mn-ea"/>
                <a:cs typeface="Calibri" panose="020F0502020204030204" charset="0"/>
              </a:rPr>
              <a:t>就</a:t>
            </a:r>
            <a:r>
              <a:rPr lang="zh-CN" altLang="en-US" sz="2400" b="1" u="none" dirty="0">
                <a:latin typeface="+mn-ea"/>
                <a:cs typeface="NEU-BZ" panose="02020506000000020003" charset="-122"/>
              </a:rPr>
              <a:t>“</a:t>
            </a:r>
            <a:r>
              <a:rPr lang="zh-CN" altLang="en-US" sz="2400" b="1" u="none" dirty="0">
                <a:latin typeface="+mn-ea"/>
                <a:cs typeface="方正书宋_GBK" panose="03000509000000000000" charset="-122"/>
              </a:rPr>
              <a:t>青年给母亲洗脚的过程</a:t>
            </a:r>
            <a:r>
              <a:rPr lang="zh-CN" altLang="en-US" sz="2400" b="1" u="none" dirty="0">
                <a:latin typeface="+mn-ea"/>
                <a:cs typeface="NEU-BZ" panose="02020506000000020003" charset="-122"/>
              </a:rPr>
              <a:t>”</a:t>
            </a:r>
            <a:r>
              <a:rPr lang="zh-CN" altLang="en-US" sz="2400" b="1" u="none" dirty="0">
                <a:latin typeface="+mn-ea"/>
                <a:cs typeface="方正书宋_GBK" panose="03000509000000000000" charset="-122"/>
              </a:rPr>
              <a:t>写一个片段。内容不超过</a:t>
            </a:r>
            <a:r>
              <a:rPr lang="en-US" altLang="zh-CN" sz="2400" b="1" u="none" dirty="0">
                <a:latin typeface="+mn-ea"/>
                <a:cs typeface="NEU-BZ-S92" panose="02020503000000020003" charset="-122"/>
              </a:rPr>
              <a:t>200</a:t>
            </a:r>
            <a:r>
              <a:rPr lang="zh-CN" altLang="en-US" sz="2400" b="1" u="none" dirty="0">
                <a:latin typeface="+mn-ea"/>
                <a:cs typeface="Calibri" panose="020F0502020204030204" charset="0"/>
              </a:rPr>
              <a:t>字。</a:t>
            </a:r>
          </a:p>
        </p:txBody>
      </p:sp>
      <p:sp>
        <p:nvSpPr>
          <p:cNvPr id="2" name="文本框 1"/>
          <p:cNvSpPr txBox="1"/>
          <p:nvPr/>
        </p:nvSpPr>
        <p:spPr>
          <a:xfrm>
            <a:off x="323528" y="1884888"/>
            <a:ext cx="8568952" cy="3416320"/>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他</a:t>
            </a:r>
            <a:r>
              <a:rPr lang="zh-CN" altLang="en-US" sz="2400" b="1" u="none" dirty="0">
                <a:solidFill>
                  <a:srgbClr val="FF0000"/>
                </a:solidFill>
                <a:latin typeface="+mn-ea"/>
                <a:cs typeface="Calibri" panose="020F0502020204030204" charset="0"/>
              </a:rPr>
              <a:t>先在盆里接了些水</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然后又兑了些热水用手搅了搅</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还觉得不够暖和</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又稍微加了点热水。这次再用手试</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觉得温度比较合适</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然后他帮母亲脱掉鞋子和袜子。他托着母亲的脚</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不停地把水撩在母亲的脚背上</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轻轻地搓着母亲的脚。由于母亲天天送报</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走了太多的路</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脚上裂开了一道道的口子</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他都觉得手有些扎。他小心地撩着水</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细心地清洗母亲的脚的每一个部位。母亲确实老了</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脚上的皮肤都已变得松弛。他不时地抬起头</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望着母亲慈祥的脸</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眼中充满感激与尊重。他明白</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正是这双脚</a:t>
            </a:r>
            <a:r>
              <a:rPr lang="en-US" altLang="zh-CN" sz="2400" b="1" u="none" dirty="0">
                <a:solidFill>
                  <a:srgbClr val="FF0000"/>
                </a:solidFill>
                <a:latin typeface="+mn-ea"/>
                <a:cs typeface="方正书宋_GBK" panose="03000509000000000000" charset="-122"/>
              </a:rPr>
              <a:t>,</a:t>
            </a:r>
            <a:r>
              <a:rPr lang="zh-CN" altLang="en-US" sz="2400" b="1" u="none" dirty="0">
                <a:solidFill>
                  <a:srgbClr val="FF0000"/>
                </a:solidFill>
                <a:latin typeface="+mn-ea"/>
                <a:cs typeface="Calibri" panose="020F0502020204030204" charset="0"/>
              </a:rPr>
              <a:t>为他在布满荆棘的地方趟出一条人生的路。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544" y="437763"/>
            <a:ext cx="8064896" cy="461665"/>
          </a:xfrm>
          <a:prstGeom prst="rect">
            <a:avLst/>
          </a:prstGeom>
          <a:noFill/>
          <a:ln w="9525">
            <a:noFill/>
          </a:ln>
        </p:spPr>
        <p:txBody>
          <a:bodyPr wrap="square">
            <a:spAutoFit/>
          </a:bodyPr>
          <a:lstStyle/>
          <a:p>
            <a:pPr marL="0" indent="0"/>
            <a:r>
              <a:rPr lang="zh-CN" altLang="en-US" sz="2400" b="1" u="none" dirty="0">
                <a:latin typeface="+mn-ea"/>
                <a:cs typeface="Calibri" panose="020F0502020204030204" charset="0"/>
              </a:rPr>
              <a:t> 2.运用细节,描写“我一个人待在家里,非常害怕”的情景。</a:t>
            </a:r>
          </a:p>
        </p:txBody>
      </p:sp>
      <p:sp>
        <p:nvSpPr>
          <p:cNvPr id="2" name="文本框 1"/>
          <p:cNvSpPr txBox="1"/>
          <p:nvPr/>
        </p:nvSpPr>
        <p:spPr>
          <a:xfrm>
            <a:off x="539552" y="1615440"/>
            <a:ext cx="7857941" cy="2677656"/>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爸</a:t>
            </a:r>
            <a:r>
              <a:rPr lang="zh-CN" altLang="en-US" sz="2400" b="1" u="none" dirty="0">
                <a:solidFill>
                  <a:srgbClr val="FF0000"/>
                </a:solidFill>
                <a:latin typeface="+mn-ea"/>
                <a:cs typeface="Calibri" panose="020F0502020204030204" charset="0"/>
              </a:rPr>
              <a:t>、妈上街去了,我一个人待在家里。当我看到行人从窗外走过的黑影(看),或是听到厨房里传来“砰砰”的声音(听),我便以为小偷来了,吓得说不出话来(感)。假如小偷来了,他会把我绑起来,用毛巾把我的嘴塞住,不让我喊叫,然后偷我家的钱,搬走我家的电视机(想)。我不敢捉小偷,所以跑进卧室里,锁起了房门,躲在被窝里(做),在被窝里,我一直祈祷:爸、妈,赶快回来吧(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9552" y="789131"/>
            <a:ext cx="7709535" cy="461665"/>
          </a:xfrm>
          <a:prstGeom prst="rect">
            <a:avLst/>
          </a:prstGeom>
          <a:noFill/>
          <a:ln w="9525">
            <a:noFill/>
          </a:ln>
        </p:spPr>
        <p:txBody>
          <a:bodyPr wrap="square">
            <a:spAutoFit/>
          </a:bodyPr>
          <a:lstStyle/>
          <a:p>
            <a:pPr marL="0" indent="0" algn="ctr"/>
            <a:r>
              <a:rPr lang="zh-CN" altLang="en-US" sz="2400" b="1" u="none" dirty="0">
                <a:latin typeface="+mn-ea"/>
                <a:cs typeface="Calibri" panose="020F0502020204030204" charset="0"/>
              </a:rPr>
              <a:t> 3.运用细节,描写一段“在雷雨中上学很苦”的情景。</a:t>
            </a:r>
          </a:p>
        </p:txBody>
      </p:sp>
      <p:sp>
        <p:nvSpPr>
          <p:cNvPr id="2" name="文本框 1"/>
          <p:cNvSpPr txBox="1"/>
          <p:nvPr/>
        </p:nvSpPr>
        <p:spPr>
          <a:xfrm>
            <a:off x="621393" y="1371540"/>
            <a:ext cx="7808669" cy="3785652"/>
          </a:xfrm>
          <a:prstGeom prst="rect">
            <a:avLst/>
          </a:prstGeom>
          <a:noFill/>
          <a:ln w="9525">
            <a:noFill/>
          </a:ln>
        </p:spPr>
        <p:txBody>
          <a:bodyPr wrap="square">
            <a:spAutoFit/>
          </a:bodyPr>
          <a:lstStyle/>
          <a:p>
            <a:pPr marL="0" indent="0"/>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夏天</a:t>
            </a:r>
            <a:r>
              <a:rPr lang="zh-CN" altLang="en-US" sz="2400" b="1" u="none" dirty="0">
                <a:solidFill>
                  <a:srgbClr val="FF0000"/>
                </a:solidFill>
                <a:latin typeface="+mn-ea"/>
                <a:cs typeface="Calibri" panose="020F0502020204030204" charset="0"/>
              </a:rPr>
              <a:t>的中午,雷雨最多了。吃过午饭后,天空常常被乌云带来的大黑布包了起来(看)。闪闪的电光,如银蛇般在天空穿梭,照得人脸色苍白(看)。隆隆的雷声(听)像战场上的大炮声,震得我耳膜快破了(感)。劈里啪啦!劈里啪啦!雨打在屋顶上,响起了好大的声音(听)。快上课了,我不能等到雨停(想),所以我穿上雨衣,冲进雨里(做)。无数的雨滴, 像千万支冷箭向我身上射来(感)。我拉好了雨衣,加速脚步向学校跑去(做)。到了学校,我的衣服湿了(看),真是讨厌(感),今天要是星期天,我就不会受这种罪了(想)!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77470"/>
            <a:ext cx="8712967" cy="6096635"/>
          </a:xfrm>
        </p:spPr>
        <p:txBody>
          <a:bodyPr/>
          <a:lstStyle/>
          <a:p>
            <a:pPr marL="0" indent="0">
              <a:buNone/>
            </a:pPr>
            <a:r>
              <a:rPr lang="zh-CN" altLang="zh-CN" sz="2400" b="1" dirty="0">
                <a:solidFill>
                  <a:srgbClr val="FF0000"/>
                </a:solidFill>
              </a:rPr>
              <a:t> 四、叙述类文章的谋篇布局</a:t>
            </a:r>
          </a:p>
          <a:p>
            <a:pPr marL="0" indent="536575">
              <a:buNone/>
            </a:pPr>
            <a:r>
              <a:rPr lang="zh-CN" altLang="zh-CN" sz="2400" b="1" smtClean="0"/>
              <a:t>记叙</a:t>
            </a:r>
            <a:r>
              <a:rPr lang="zh-CN" altLang="zh-CN" sz="2400" b="1" dirty="0"/>
              <a:t>类文章的写作,也应该考虑文章的谋篇布局。叙述类文章的谋篇布局方法很多,这里只介绍</a:t>
            </a:r>
            <a:r>
              <a:rPr lang="zh-CN" altLang="zh-CN" sz="2400" b="1"/>
              <a:t>两种</a:t>
            </a:r>
            <a:r>
              <a:rPr lang="zh-CN" altLang="zh-CN" sz="2400" b="1" smtClean="0"/>
              <a:t>。</a:t>
            </a:r>
            <a:endParaRPr lang="en-US" altLang="zh-CN" sz="2400" b="1" smtClean="0"/>
          </a:p>
          <a:p>
            <a:pPr marL="0" indent="536575">
              <a:buNone/>
            </a:pPr>
            <a:r>
              <a:rPr lang="zh-CN" altLang="zh-CN" sz="2400" b="1" smtClean="0"/>
              <a:t>【例1】</a:t>
            </a:r>
            <a:r>
              <a:rPr lang="zh-CN" altLang="zh-CN" sz="2400" b="1" dirty="0"/>
              <a:t>　“层层深入式”</a:t>
            </a:r>
          </a:p>
          <a:p>
            <a:pPr marL="0" indent="0" algn="ctr">
              <a:buNone/>
            </a:pPr>
            <a:r>
              <a:rPr lang="zh-CN" altLang="zh-CN" b="1" smtClean="0">
                <a:solidFill>
                  <a:srgbClr val="FF0000"/>
                </a:solidFill>
              </a:rPr>
              <a:t>【典例精析】</a:t>
            </a:r>
            <a:endParaRPr lang="zh-CN" altLang="zh-CN" b="1" dirty="0">
              <a:solidFill>
                <a:srgbClr val="FF0000"/>
              </a:solidFill>
            </a:endParaRPr>
          </a:p>
          <a:p>
            <a:pPr marL="0" indent="0" algn="ctr">
              <a:buNone/>
            </a:pPr>
            <a:r>
              <a:rPr lang="zh-CN" altLang="zh-CN" sz="2400" b="1" smtClean="0"/>
              <a:t>女孩</a:t>
            </a:r>
            <a:r>
              <a:rPr lang="zh-CN" altLang="zh-CN" sz="2400" b="1" dirty="0"/>
              <a:t>也可做“太阳”</a:t>
            </a:r>
          </a:p>
          <a:p>
            <a:pPr marL="0" indent="536575">
              <a:buNone/>
            </a:pPr>
            <a:r>
              <a:rPr lang="zh-CN" altLang="zh-CN" sz="2400" b="1" dirty="0"/>
              <a:t> (开门见山入题)</a:t>
            </a:r>
          </a:p>
          <a:p>
            <a:pPr marL="0" indent="536575">
              <a:buNone/>
            </a:pPr>
            <a:r>
              <a:rPr lang="zh-CN" altLang="zh-CN" sz="2400" b="1" smtClean="0"/>
              <a:t>我</a:t>
            </a:r>
            <a:r>
              <a:rPr lang="zh-CN" altLang="zh-CN" sz="2400" b="1" dirty="0"/>
              <a:t>发现女孩也可做“太阳”。(点题)</a:t>
            </a:r>
          </a:p>
          <a:p>
            <a:pPr marL="0" indent="536575">
              <a:buNone/>
            </a:pPr>
            <a:r>
              <a:rPr lang="zh-CN" altLang="zh-CN" sz="2400" b="1" smtClean="0"/>
              <a:t>应该</a:t>
            </a:r>
            <a:r>
              <a:rPr lang="zh-CN" altLang="zh-CN" sz="2400" b="1" dirty="0"/>
              <a:t>庆幸,造物主在创造男性的同时也创造了女性,于是,冷峻与温柔,健壮与纤弱,粗犷与细腻共存于天地之间。 </a:t>
            </a:r>
          </a:p>
          <a:p>
            <a:pPr marL="0" indent="536575">
              <a:buNone/>
            </a:pPr>
            <a:r>
              <a:rPr lang="zh-CN" altLang="zh-CN" sz="2400" b="1" smtClean="0"/>
              <a:t>(</a:t>
            </a:r>
            <a:r>
              <a:rPr lang="zh-CN" altLang="zh-CN" sz="2400" b="1" dirty="0"/>
              <a:t>概括事件</a:t>
            </a:r>
            <a:r>
              <a:rPr lang="zh-CN" altLang="zh-CN" sz="2400" b="1"/>
              <a:t>开端</a:t>
            </a:r>
            <a:r>
              <a:rPr lang="zh-CN" altLang="zh-CN" sz="2400" b="1" smtClean="0"/>
              <a:t>)</a:t>
            </a:r>
            <a:endParaRPr lang="en-US" altLang="zh-CN" sz="2400" b="1" smtClean="0"/>
          </a:p>
          <a:p>
            <a:pPr marL="0" indent="536575">
              <a:buNone/>
            </a:pPr>
            <a:r>
              <a:rPr lang="zh-CN" altLang="zh-CN" sz="2400" b="1" smtClean="0"/>
              <a:t>不知</a:t>
            </a:r>
            <a:r>
              <a:rPr lang="zh-CN" altLang="zh-CN" sz="2400" b="1" dirty="0"/>
              <a:t>从何时起,许多人的思想发生了改变,重男轻女,认为“男孩是太阳,女孩是月亮”,言下之意自然是:太阳是光源而月亮不是。我心里很不服气,每当男孩唱起《男儿当自强》这首歌时</a:t>
            </a:r>
            <a:r>
              <a:rPr lang="zh-CN" altLang="zh-CN" sz="2400" b="1"/>
              <a:t>,</a:t>
            </a:r>
            <a:r>
              <a:rPr lang="zh-CN" altLang="zh-CN" sz="2400" b="1" smtClean="0"/>
              <a:t>我</a:t>
            </a:r>
            <a:endParaRPr lang="zh-CN" altLang="zh-CN"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idx="1"/>
          </p:nvPr>
        </p:nvSpPr>
        <p:spPr>
          <a:xfrm>
            <a:off x="395536" y="620688"/>
            <a:ext cx="8352928" cy="5535930"/>
          </a:xfrm>
        </p:spPr>
        <p:txBody>
          <a:bodyPr/>
          <a:lstStyle/>
          <a:p>
            <a:pPr marL="0" indent="536575" eaLnBrk="1">
              <a:buNone/>
            </a:pPr>
            <a:r>
              <a:rPr lang="zh-CN" altLang="zh-CN" sz="2400" b="1" smtClean="0">
                <a:latin typeface="+mn-ea"/>
              </a:rPr>
              <a:t>审题</a:t>
            </a:r>
            <a:r>
              <a:rPr lang="zh-CN" altLang="zh-CN" sz="2400" b="1" dirty="0">
                <a:latin typeface="+mn-ea"/>
              </a:rPr>
              <a:t>是有规律可循的。一般来说,题目中有表示时间、地点、人物、事件等要素的词语的,应写成记叙文,如《海滨仲夏夜》《孔乙己》《鲁提辖拳打镇关西》;题目中有一个“记”字的,不管在什么位置,“记”提示你写成记叙文;以事物名称作题目的,则既可以写成记叙文,也可以写成说明文;题目中有“介绍”“方法”“规则”“说明”等词语的,大都应写成说明文;</a:t>
            </a:r>
            <a:r>
              <a:rPr lang="zh-CN" altLang="zh-CN" sz="2400" b="1">
                <a:latin typeface="+mn-ea"/>
              </a:rPr>
              <a:t>题目</a:t>
            </a:r>
            <a:r>
              <a:rPr lang="zh-CN" altLang="zh-CN" sz="2400" b="1" smtClean="0">
                <a:latin typeface="+mn-ea"/>
              </a:rPr>
              <a:t>中有“论”“议”“谈”“说”“喻”</a:t>
            </a:r>
            <a:endParaRPr lang="en-US" altLang="zh-CN" sz="2400" b="1" smtClean="0">
              <a:latin typeface="+mn-ea"/>
            </a:endParaRPr>
          </a:p>
          <a:p>
            <a:pPr marL="0" indent="0" eaLnBrk="1">
              <a:buNone/>
            </a:pPr>
            <a:r>
              <a:rPr lang="zh-CN" altLang="zh-CN" sz="2400" b="1" smtClean="0">
                <a:latin typeface="+mn-ea"/>
              </a:rPr>
              <a:t>“驳”“斥”“读”“有感”“启示”等词语的都应写成议论文;题目是句子(包括反问句和无主句),蕴含某种哲理的,或者能表明某种看法或主张的,一般也应写成议论文;题目是个并列短语,题意要求说清并列的两方面的关系时,也要写成议论文;题目仅是一个词时,如果是人称代词或指人的名词,无疑是写人的记叙文;题目不完整时,得按题意要求,把题目补充完整再写作文。</a:t>
            </a:r>
          </a:p>
          <a:p>
            <a:pPr marL="0" indent="536575" eaLnBrk="1">
              <a:buNone/>
            </a:pPr>
            <a:endParaRPr lang="zh-CN" altLang="zh-CN" sz="2400" b="1" dirty="0">
              <a:latin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02260" y="79628"/>
            <a:ext cx="8178800" cy="6085676"/>
          </a:xfrm>
        </p:spPr>
        <p:txBody>
          <a:bodyPr/>
          <a:lstStyle/>
          <a:p>
            <a:pPr marL="0" indent="0" eaLnBrk="1">
              <a:buNone/>
            </a:pPr>
            <a:r>
              <a:rPr lang="zh-CN" altLang="zh-CN" sz="2400" b="1" smtClean="0"/>
              <a:t>的心里就在默念:女孩也要自强!几个月前,物理老师告诉我们举行全国</a:t>
            </a:r>
            <a:r>
              <a:rPr lang="zh-CN" altLang="zh-CN" sz="2400" b="1" dirty="0"/>
              <a:t>物理竞赛的好消息,希望同学们能踊跃报名。几个成绩一向很好的男生这时都失去了往日的“勇猛”,缩头缩脑地就是不作声。我想:当一回“太阳”的机会来了!我报名时,老师投来了疑惑的目光。 </a:t>
            </a:r>
          </a:p>
          <a:p>
            <a:pPr marL="0" indent="536575" eaLnBrk="1">
              <a:buNone/>
            </a:pPr>
            <a:r>
              <a:rPr lang="zh-CN" altLang="zh-CN" sz="2400" b="1" dirty="0"/>
              <a:t> (事件发展)</a:t>
            </a:r>
          </a:p>
          <a:p>
            <a:pPr marL="0" indent="536575" eaLnBrk="1">
              <a:buNone/>
            </a:pPr>
            <a:r>
              <a:rPr lang="zh-CN" altLang="zh-CN" sz="2400" b="1" smtClean="0"/>
              <a:t>下</a:t>
            </a:r>
            <a:r>
              <a:rPr lang="zh-CN" altLang="zh-CN" sz="2400" b="1" dirty="0"/>
              <a:t>课后,那几名男生走到我桌前,“皮笑肉不笑”地说:“有本事就拿回一个奖,要是拿不到,回家当傻丫头!”“我会的!”我扔下一句话,于是一头扎进预赛的准备中。此后,我才体会到什么叫真正的苦。我有点想偃旗息鼓了,耳边却又回荡着那几位“太阳”的声音:拿不回一个奖就回家当傻丫头!傻丫头?不,我要捧着奖状证明:我能行,女孩也可以做太阳!于是我满怀信心,重抖精神,熬夜验算;我在图书馆里寻觅一本本资料,我到老师身边求解一道道难题,我到实验室里观察一个个变化。但我并不感到苦和累,因为我始终想着:要为女孩争一口气,我要证明:女孩子也可做太阳!(扣题)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04185" y="829761"/>
            <a:ext cx="8388295" cy="4183415"/>
          </a:xfrm>
        </p:spPr>
        <p:txBody>
          <a:bodyPr/>
          <a:lstStyle/>
          <a:p>
            <a:pPr marL="0" indent="536575" eaLnBrk="1">
              <a:buNone/>
            </a:pPr>
            <a:r>
              <a:rPr lang="zh-CN" altLang="zh-CN" sz="2400" b="1" smtClean="0">
                <a:latin typeface="+mn-ea"/>
              </a:rPr>
              <a:t>(</a:t>
            </a:r>
            <a:r>
              <a:rPr lang="zh-CN" altLang="zh-CN" sz="2400" b="1" dirty="0">
                <a:latin typeface="+mn-ea"/>
              </a:rPr>
              <a:t>事件高潮)</a:t>
            </a:r>
          </a:p>
          <a:p>
            <a:pPr marL="0" indent="536575" eaLnBrk="1">
              <a:buNone/>
            </a:pPr>
            <a:r>
              <a:rPr lang="zh-CN" altLang="zh-CN" sz="2400" b="1" smtClean="0">
                <a:latin typeface="+mn-ea"/>
              </a:rPr>
              <a:t>学校</a:t>
            </a:r>
            <a:r>
              <a:rPr lang="zh-CN" altLang="zh-CN" sz="2400" b="1" dirty="0">
                <a:latin typeface="+mn-ea"/>
              </a:rPr>
              <a:t>举行的预赛结果出来了,获奖名单前挤满了同学。啊,我的名字在最前面,我成功了!物理老师投来赞许的目光,那几位男生和我擦肩而过,“傻丫头”自然不再说,脸上也露出一丝善意的微笑。</a:t>
            </a:r>
          </a:p>
          <a:p>
            <a:pPr marL="0" indent="536575" eaLnBrk="1">
              <a:buNone/>
            </a:pPr>
            <a:r>
              <a:rPr lang="zh-CN" altLang="zh-CN" sz="2400" b="1" smtClean="0">
                <a:latin typeface="+mn-ea"/>
              </a:rPr>
              <a:t>(</a:t>
            </a:r>
            <a:r>
              <a:rPr lang="zh-CN" altLang="zh-CN" sz="2400" b="1" dirty="0">
                <a:latin typeface="+mn-ea"/>
              </a:rPr>
              <a:t>照应开头)</a:t>
            </a:r>
          </a:p>
          <a:p>
            <a:pPr marL="0" indent="536575" eaLnBrk="1">
              <a:buNone/>
            </a:pPr>
            <a:r>
              <a:rPr lang="zh-CN" altLang="zh-CN" sz="2400" b="1" smtClean="0">
                <a:latin typeface="+mn-ea"/>
              </a:rPr>
              <a:t>我</a:t>
            </a:r>
            <a:r>
              <a:rPr lang="zh-CN" altLang="zh-CN" sz="2400" b="1" dirty="0">
                <a:latin typeface="+mn-ea"/>
              </a:rPr>
              <a:t>用我的行动证明女孩子能够做太阳(点题) ,女同胞们,你们说是吗?我们既然存在于这个世间,就要勇敢地撑起这“半边天”,不要被另外“半边天”小瞧,当然,男孩子不会轻易服输,但我有这个信心,女同胞们</a:t>
            </a:r>
            <a:r>
              <a:rPr lang="zh-CN" altLang="zh-CN" sz="2400" b="1">
                <a:latin typeface="+mn-ea"/>
              </a:rPr>
              <a:t>,</a:t>
            </a:r>
            <a:r>
              <a:rPr lang="zh-CN" altLang="zh-CN" sz="2400" b="1" smtClean="0">
                <a:latin typeface="+mn-ea"/>
              </a:rPr>
              <a:t>你们呢?</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2177" y="1366247"/>
            <a:ext cx="8244279" cy="3142873"/>
          </a:xfrm>
        </p:spPr>
        <p:txBody>
          <a:bodyPr/>
          <a:lstStyle/>
          <a:p>
            <a:pPr marL="0" indent="0">
              <a:buNone/>
            </a:pPr>
            <a:r>
              <a:rPr lang="zh-CN" altLang="zh-CN" sz="2400" b="1" smtClean="0">
                <a:latin typeface="+mn-ea"/>
              </a:rPr>
              <a:t>【点评】</a:t>
            </a:r>
            <a:r>
              <a:rPr lang="zh-CN" altLang="zh-CN" sz="2400" b="1" dirty="0">
                <a:latin typeface="+mn-ea"/>
              </a:rPr>
              <a:t>　“层层深入式”,一般采用下面的结构:</a:t>
            </a:r>
          </a:p>
          <a:p>
            <a:pPr marL="0" indent="0">
              <a:buNone/>
            </a:pPr>
            <a:r>
              <a:rPr lang="zh-CN" altLang="zh-CN" sz="2400" b="1" dirty="0">
                <a:latin typeface="+mn-ea"/>
              </a:rPr>
              <a:t>     </a:t>
            </a:r>
            <a:r>
              <a:rPr lang="en-US" altLang="zh-CN" sz="2400" b="1" dirty="0">
                <a:latin typeface="+mn-ea"/>
              </a:rPr>
              <a:t>	</a:t>
            </a:r>
            <a:r>
              <a:rPr lang="zh-CN" altLang="zh-CN" sz="2400" b="1" dirty="0">
                <a:latin typeface="+mn-ea"/>
              </a:rPr>
              <a:t>第一段:开门见山入题</a:t>
            </a:r>
          </a:p>
          <a:p>
            <a:pPr marL="0" indent="0">
              <a:buNone/>
            </a:pPr>
            <a:r>
              <a:rPr lang="zh-CN" altLang="zh-CN" sz="2400" b="1" dirty="0">
                <a:latin typeface="+mn-ea"/>
              </a:rPr>
              <a:t>     </a:t>
            </a:r>
            <a:r>
              <a:rPr lang="en-US" altLang="zh-CN" sz="2400" b="1" dirty="0">
                <a:latin typeface="+mn-ea"/>
              </a:rPr>
              <a:t>	</a:t>
            </a:r>
            <a:r>
              <a:rPr lang="zh-CN" altLang="zh-CN" sz="2400" b="1" dirty="0">
                <a:latin typeface="+mn-ea"/>
              </a:rPr>
              <a:t>第二段:概括事件开端</a:t>
            </a:r>
          </a:p>
          <a:p>
            <a:pPr marL="0" indent="0">
              <a:buNone/>
            </a:pPr>
            <a:r>
              <a:rPr lang="en-US" altLang="zh-CN" sz="2400" b="1" dirty="0">
                <a:latin typeface="+mn-ea"/>
              </a:rPr>
              <a:t>	</a:t>
            </a:r>
            <a:r>
              <a:rPr lang="zh-CN" altLang="zh-CN" sz="2400" b="1" dirty="0">
                <a:latin typeface="+mn-ea"/>
              </a:rPr>
              <a:t>第三段:事件发展</a:t>
            </a:r>
          </a:p>
          <a:p>
            <a:pPr marL="0" indent="0">
              <a:buNone/>
            </a:pPr>
            <a:r>
              <a:rPr lang="en-US" altLang="zh-CN" sz="2400" b="1" dirty="0">
                <a:latin typeface="+mn-ea"/>
              </a:rPr>
              <a:t>	</a:t>
            </a:r>
            <a:r>
              <a:rPr lang="zh-CN" altLang="zh-CN" sz="2400" b="1" dirty="0">
                <a:latin typeface="+mn-ea"/>
              </a:rPr>
              <a:t>第四段:事件高潮</a:t>
            </a:r>
          </a:p>
          <a:p>
            <a:pPr marL="0" indent="0">
              <a:buNone/>
            </a:pPr>
            <a:r>
              <a:rPr lang="en-US" altLang="zh-CN" sz="2400" b="1" dirty="0">
                <a:latin typeface="+mn-ea"/>
              </a:rPr>
              <a:t>	</a:t>
            </a:r>
            <a:r>
              <a:rPr lang="zh-CN" altLang="zh-CN" sz="2400" b="1" dirty="0">
                <a:latin typeface="+mn-ea"/>
              </a:rPr>
              <a:t>第五段:照应开头</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72745" y="-1905"/>
            <a:ext cx="8638540" cy="6703695"/>
          </a:xfrm>
        </p:spPr>
        <p:txBody>
          <a:bodyPr/>
          <a:lstStyle/>
          <a:p>
            <a:pPr marL="0" indent="0" eaLnBrk="1">
              <a:buNone/>
            </a:pPr>
            <a:r>
              <a:rPr lang="zh-CN" altLang="zh-CN" sz="2400" b="1" dirty="0"/>
              <a:t> 【例2】　“内容并列式”或“橱窗展览式”</a:t>
            </a:r>
          </a:p>
          <a:p>
            <a:pPr marL="0" indent="0" algn="ctr" eaLnBrk="1">
              <a:buNone/>
            </a:pPr>
            <a:r>
              <a:rPr lang="zh-CN" altLang="zh-CN" b="1" smtClean="0">
                <a:solidFill>
                  <a:srgbClr val="FF0000"/>
                </a:solidFill>
              </a:rPr>
              <a:t>【典例精析】</a:t>
            </a:r>
            <a:endParaRPr lang="zh-CN" altLang="zh-CN" b="1" dirty="0">
              <a:solidFill>
                <a:srgbClr val="FF0000"/>
              </a:solidFill>
            </a:endParaRPr>
          </a:p>
          <a:p>
            <a:pPr marL="0" indent="0" algn="ctr" eaLnBrk="1">
              <a:buNone/>
            </a:pPr>
            <a:r>
              <a:rPr lang="zh-CN" altLang="zh-CN" sz="2400" b="1" smtClean="0"/>
              <a:t>发现</a:t>
            </a:r>
            <a:endParaRPr lang="zh-CN" altLang="zh-CN" sz="2400" b="1" dirty="0"/>
          </a:p>
          <a:p>
            <a:pPr marL="0" indent="536575" eaLnBrk="1">
              <a:buNone/>
            </a:pPr>
            <a:r>
              <a:rPr lang="zh-CN" altLang="zh-CN" sz="2400" b="1" dirty="0"/>
              <a:t> (概括性开头,直接入题。)</a:t>
            </a:r>
          </a:p>
          <a:p>
            <a:pPr marL="0" indent="536575" eaLnBrk="1">
              <a:buNone/>
            </a:pPr>
            <a:r>
              <a:rPr lang="zh-CN" altLang="zh-CN" sz="2400" b="1" dirty="0"/>
              <a:t> (开门见山)</a:t>
            </a:r>
          </a:p>
          <a:p>
            <a:pPr marL="0" indent="536575" eaLnBrk="1">
              <a:buNone/>
            </a:pPr>
            <a:r>
              <a:rPr lang="zh-CN" altLang="zh-CN" sz="2400" b="1" smtClean="0"/>
              <a:t>生活</a:t>
            </a:r>
            <a:r>
              <a:rPr lang="zh-CN" altLang="zh-CN" sz="2400" b="1" dirty="0"/>
              <a:t>中,许许多多的事情在不断地被我发现着……</a:t>
            </a:r>
          </a:p>
          <a:p>
            <a:pPr marL="0" indent="536575" eaLnBrk="1">
              <a:buNone/>
            </a:pPr>
            <a:r>
              <a:rPr lang="zh-CN" altLang="zh-CN" sz="2400" b="1" dirty="0"/>
              <a:t> (并列内容段a)</a:t>
            </a:r>
          </a:p>
          <a:p>
            <a:pPr marL="0" indent="536575" eaLnBrk="1">
              <a:buNone/>
            </a:pPr>
            <a:r>
              <a:rPr lang="zh-CN" altLang="zh-CN" sz="2400" b="1" smtClean="0"/>
              <a:t>妈妈</a:t>
            </a:r>
            <a:r>
              <a:rPr lang="zh-CN" altLang="zh-CN" sz="2400" b="1" dirty="0"/>
              <a:t>是个非常爱干净的人。洗衣服是宁可不吃不睡也非做不可的“工作”,她把脏衣服放在洗衣板上,揉呀,搓呀,时不时用沾满泡沫的手擦擦额头上的汗,捶捶发酸的腰。妈妈洗衣服的情景,犹如电影里的一个镜头,不断地“播放”着。终于有一天,我拿着自己的脏手帕,趁妈妈不注意,偷偷地去洗。费了九牛二虎之力,终于把手帕洗干净了,我吁了一口气。这时,我发现(扣题)早已倚在门边的妈妈的脸上,露出了欣慰的笑容</a:t>
            </a:r>
            <a:r>
              <a:rPr lang="zh-CN" altLang="zh-CN" sz="2400" b="1"/>
              <a:t>。 </a:t>
            </a:r>
            <a:endParaRPr lang="zh-CN" altLang="zh-CN" sz="24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3705" y="70103"/>
            <a:ext cx="8329930" cy="6023193"/>
          </a:xfrm>
        </p:spPr>
        <p:txBody>
          <a:bodyPr/>
          <a:lstStyle/>
          <a:p>
            <a:pPr marL="0" indent="536575" eaLnBrk="1">
              <a:buNone/>
            </a:pPr>
            <a:r>
              <a:rPr lang="zh-CN" altLang="zh-CN" sz="2400" b="1" smtClean="0"/>
              <a:t>(并列内容段b)</a:t>
            </a:r>
          </a:p>
          <a:p>
            <a:pPr marL="0" indent="536575" eaLnBrk="1">
              <a:buNone/>
            </a:pPr>
            <a:r>
              <a:rPr lang="zh-CN" altLang="zh-CN" sz="2400" b="1" smtClean="0"/>
              <a:t>爸爸</a:t>
            </a:r>
            <a:r>
              <a:rPr lang="zh-CN" altLang="zh-CN" sz="2400" b="1" dirty="0"/>
              <a:t>非常关心我的学习,经常了解我的学习情况,可他从不陪读,也不检查作业。他总说:“我相信孩子。”我听了这话,精神上有了一种莫名的动力——一定要好好学。我用自己的成绩证明了这一切。当我把大红的证书捧给爸爸时,我发现(扣题),不爱笑的爸爸的脸上浮现出了灿烂的笑容。 </a:t>
            </a:r>
          </a:p>
          <a:p>
            <a:pPr marL="0" indent="536575" eaLnBrk="1">
              <a:buNone/>
            </a:pPr>
            <a:r>
              <a:rPr lang="zh-CN" altLang="zh-CN" sz="2400" b="1" dirty="0"/>
              <a:t> (并列内容段c)</a:t>
            </a:r>
          </a:p>
          <a:p>
            <a:pPr marL="0" indent="536575" eaLnBrk="1">
              <a:buNone/>
            </a:pPr>
            <a:r>
              <a:rPr lang="zh-CN" altLang="zh-CN" sz="2400" b="1" smtClean="0"/>
              <a:t>奶奶</a:t>
            </a:r>
            <a:r>
              <a:rPr lang="zh-CN" altLang="zh-CN" sz="2400" b="1" dirty="0"/>
              <a:t>七十多岁了,她非常疼爱我,姑姑来看望她时,总会带来许多好吃的东西,而奶奶总是舍不得自己吃。她说:“让我的乖孙女吃吧,好长大个子。”我明白奶奶对我的爱。于是我拼命地投稿,用得来的稿费买了一袋奶粉,当我把奶粉放在奶奶眼前时,我发现(扣题)她那本已混浊的眼睛里闪出晶莹的</a:t>
            </a:r>
            <a:r>
              <a:rPr lang="zh-CN" altLang="zh-CN" sz="2400" b="1"/>
              <a:t>泪花</a:t>
            </a:r>
            <a:r>
              <a:rPr lang="zh-CN" altLang="zh-CN" sz="2400" b="1" smtClean="0"/>
              <a:t>。</a:t>
            </a:r>
            <a:endParaRPr lang="en-US" altLang="zh-CN" sz="2400" b="1" smtClean="0"/>
          </a:p>
          <a:p>
            <a:pPr marL="0" indent="536575">
              <a:buNone/>
            </a:pPr>
            <a:r>
              <a:rPr lang="zh-CN" altLang="zh-CN" sz="2400" b="1" smtClean="0">
                <a:latin typeface="+mn-ea"/>
              </a:rPr>
              <a:t>(抒情、议论,照应开头。)</a:t>
            </a:r>
          </a:p>
          <a:p>
            <a:pPr marL="0" indent="536575">
              <a:buNone/>
            </a:pPr>
            <a:r>
              <a:rPr lang="zh-CN" altLang="zh-CN" sz="2400" b="1" smtClean="0">
                <a:latin typeface="+mn-ea"/>
              </a:rPr>
              <a:t>发现,使我看到了妈妈的欣慰;发现,使我懂得了爸爸的希望;发现,让我回报了奶奶的疼爱。发现,……(点题)</a:t>
            </a:r>
          </a:p>
          <a:p>
            <a:pPr marL="0" indent="536575" eaLnBrk="1">
              <a:buNone/>
            </a:pPr>
            <a:endParaRPr lang="zh-CN" altLang="zh-CN" sz="2400"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34975" y="1050022"/>
            <a:ext cx="8187055" cy="3099058"/>
          </a:xfrm>
        </p:spPr>
        <p:txBody>
          <a:bodyPr/>
          <a:lstStyle/>
          <a:p>
            <a:pPr marL="0" indent="0">
              <a:buNone/>
            </a:pPr>
            <a:r>
              <a:rPr lang="zh-CN" altLang="zh-CN" sz="2400" b="1" smtClean="0">
                <a:latin typeface="+mn-ea"/>
              </a:rPr>
              <a:t>【点评】</a:t>
            </a:r>
            <a:r>
              <a:rPr lang="zh-CN" altLang="zh-CN" sz="2400" b="1" dirty="0">
                <a:latin typeface="+mn-ea"/>
              </a:rPr>
              <a:t>　“内容并列式”,一般采用下面的结构:</a:t>
            </a:r>
          </a:p>
          <a:p>
            <a:pPr marL="0" indent="0">
              <a:buNone/>
            </a:pPr>
            <a:r>
              <a:rPr lang="en-US" altLang="zh-CN" sz="2400" b="1" dirty="0">
                <a:latin typeface="+mn-ea"/>
              </a:rPr>
              <a:t>	</a:t>
            </a:r>
            <a:r>
              <a:rPr lang="zh-CN" altLang="zh-CN" sz="2400" b="1" dirty="0">
                <a:latin typeface="+mn-ea"/>
              </a:rPr>
              <a:t>第一段:概括性开头,直接入题。</a:t>
            </a:r>
          </a:p>
          <a:p>
            <a:pPr marL="0" indent="0">
              <a:buNone/>
            </a:pPr>
            <a:r>
              <a:rPr lang="en-US" altLang="zh-CN" sz="2400" b="1" dirty="0">
                <a:latin typeface="+mn-ea"/>
              </a:rPr>
              <a:t>	</a:t>
            </a:r>
            <a:r>
              <a:rPr lang="zh-CN" altLang="zh-CN" sz="2400" b="1" dirty="0">
                <a:latin typeface="+mn-ea"/>
              </a:rPr>
              <a:t>第二段:并列内容段a</a:t>
            </a:r>
          </a:p>
          <a:p>
            <a:pPr marL="0" indent="0">
              <a:buNone/>
            </a:pPr>
            <a:r>
              <a:rPr lang="en-US" altLang="zh-CN" sz="2400" b="1" dirty="0">
                <a:latin typeface="+mn-ea"/>
              </a:rPr>
              <a:t>	</a:t>
            </a:r>
            <a:r>
              <a:rPr lang="zh-CN" altLang="zh-CN" sz="2400" b="1" dirty="0">
                <a:latin typeface="+mn-ea"/>
              </a:rPr>
              <a:t>第三段:并列内容段b</a:t>
            </a:r>
          </a:p>
          <a:p>
            <a:pPr marL="0" indent="0">
              <a:buNone/>
            </a:pPr>
            <a:r>
              <a:rPr lang="en-US" altLang="zh-CN" sz="2400" b="1" dirty="0">
                <a:latin typeface="+mn-ea"/>
              </a:rPr>
              <a:t>	</a:t>
            </a:r>
            <a:r>
              <a:rPr lang="zh-CN" altLang="zh-CN" sz="2400" b="1" dirty="0">
                <a:latin typeface="+mn-ea"/>
              </a:rPr>
              <a:t>第四段:并列内容段c</a:t>
            </a:r>
          </a:p>
          <a:p>
            <a:pPr marL="0" indent="0">
              <a:buNone/>
            </a:pPr>
            <a:r>
              <a:rPr lang="en-US" altLang="zh-CN" sz="2400" b="1" dirty="0">
                <a:latin typeface="+mn-ea"/>
              </a:rPr>
              <a:t>	</a:t>
            </a:r>
            <a:r>
              <a:rPr lang="zh-CN" altLang="zh-CN" sz="2400" b="1" dirty="0">
                <a:latin typeface="+mn-ea"/>
              </a:rPr>
              <a:t>第五段:抒情、议论,照应开头。</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39552" y="286127"/>
            <a:ext cx="8282245" cy="5951185"/>
          </a:xfrm>
        </p:spPr>
        <p:txBody>
          <a:bodyPr/>
          <a:lstStyle/>
          <a:p>
            <a:pPr marL="0" indent="0" algn="ctr">
              <a:buNone/>
            </a:pPr>
            <a:r>
              <a:rPr lang="zh-CN" altLang="zh-CN" b="1" smtClean="0">
                <a:solidFill>
                  <a:srgbClr val="FF0000"/>
                </a:solidFill>
              </a:rPr>
              <a:t>(</a:t>
            </a:r>
            <a:r>
              <a:rPr lang="zh-CN" altLang="zh-CN" b="1" dirty="0">
                <a:solidFill>
                  <a:srgbClr val="FF0000"/>
                </a:solidFill>
              </a:rPr>
              <a:t>二)议论文</a:t>
            </a:r>
          </a:p>
          <a:p>
            <a:pPr marL="0" indent="0">
              <a:buNone/>
            </a:pPr>
            <a:r>
              <a:rPr lang="zh-CN" altLang="zh-CN" sz="2400" b="1" dirty="0">
                <a:solidFill>
                  <a:srgbClr val="FF0000"/>
                </a:solidFill>
              </a:rPr>
              <a:t>一、如何写出议论文的亮点</a:t>
            </a:r>
          </a:p>
          <a:p>
            <a:pPr marL="0" indent="0" algn="ctr">
              <a:buNone/>
            </a:pPr>
            <a:r>
              <a:rPr lang="zh-CN" altLang="zh-CN" b="1" smtClean="0">
                <a:solidFill>
                  <a:srgbClr val="FF0000"/>
                </a:solidFill>
              </a:rPr>
              <a:t>【知识梳理】</a:t>
            </a:r>
            <a:endParaRPr lang="zh-CN" altLang="zh-CN" b="1" dirty="0">
              <a:solidFill>
                <a:srgbClr val="FF0000"/>
              </a:solidFill>
            </a:endParaRPr>
          </a:p>
          <a:p>
            <a:pPr marL="0" indent="536575" eaLnBrk="1">
              <a:buNone/>
            </a:pPr>
            <a:r>
              <a:rPr lang="zh-CN" altLang="zh-CN" sz="2400" b="1" smtClean="0"/>
              <a:t>不管</a:t>
            </a:r>
            <a:r>
              <a:rPr lang="zh-CN" altLang="zh-CN" sz="2400" b="1" dirty="0"/>
              <a:t>你的作文构思多么巧妙,不管你的立意多么深刻,离开生动、优美的语言作依托,是难以让阅卷老师一见钟情的。高考作文评卷时间紧,任务大,阅卷老师往往是“一目十行”,抓观点,找要点,寻亮点。那么如何才能写出议论文的亮点呢?</a:t>
            </a:r>
          </a:p>
          <a:p>
            <a:pPr marL="0" indent="536575" eaLnBrk="1">
              <a:buNone/>
            </a:pPr>
            <a:r>
              <a:rPr lang="zh-CN" altLang="zh-CN" sz="2400" b="1" smtClean="0"/>
              <a:t> </a:t>
            </a:r>
            <a:r>
              <a:rPr lang="zh-CN" altLang="zh-CN" sz="2400" b="1" dirty="0"/>
              <a:t>(1)使用中心句。“中心句”是展示考生主要观点,反映文章要点,显示作文亮点的最佳形式。否则,阅卷老师在特定的短时间内寻找不到你文章的主要观点的话,吃亏的显然是你。因此,一般来说,议论文的“本论”部分的结构要么是并列式,要么是递进式,要么是正反对照式。每个段落最好用中心句开头,这样“一目了然”,层次也很清楚。有时用小标题来代替中心句,也是一种办法。</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430143"/>
            <a:ext cx="8396545" cy="5591145"/>
          </a:xfrm>
        </p:spPr>
        <p:txBody>
          <a:bodyPr/>
          <a:lstStyle/>
          <a:p>
            <a:pPr marL="0" indent="0" eaLnBrk="1">
              <a:buNone/>
            </a:pPr>
            <a:r>
              <a:rPr lang="zh-CN" altLang="zh-CN" sz="2400" b="1" dirty="0"/>
              <a:t>      (2)化用诗文名句。要使文章有文采,并有文化底蕴。其中一个有效的方法就是恰当地借用和化用诗文名句,“拿来”为我所用。这些名句,言简意赅,寓意深刻,以一当十,可唤起读者的联想与思考。</a:t>
            </a:r>
          </a:p>
          <a:p>
            <a:pPr marL="0" indent="0" eaLnBrk="1">
              <a:buNone/>
            </a:pPr>
            <a:r>
              <a:rPr lang="zh-CN" altLang="zh-CN" sz="2400" b="1" dirty="0"/>
              <a:t>      (3)用生动材料。在议论文的论述中,要做到“有理有据,层层深入”,必须要有充足的理论论据和事实论据。值得考生注意的是,叙事时宁简勿繁。旧材料可“以旧翻新”,可“新瓶装旧酒”,可变换角度。</a:t>
            </a:r>
          </a:p>
          <a:p>
            <a:pPr marL="0" indent="0" eaLnBrk="1">
              <a:buNone/>
            </a:pPr>
            <a:r>
              <a:rPr lang="zh-CN" altLang="zh-CN" sz="2400" b="1"/>
              <a:t>     </a:t>
            </a:r>
            <a:r>
              <a:rPr lang="en-US" altLang="zh-CN" sz="2400" b="1" smtClean="0"/>
              <a:t> </a:t>
            </a:r>
            <a:r>
              <a:rPr lang="zh-CN" altLang="zh-CN" sz="2400" b="1" smtClean="0"/>
              <a:t>(</a:t>
            </a:r>
            <a:r>
              <a:rPr lang="zh-CN" altLang="zh-CN" sz="2400" b="1" dirty="0"/>
              <a:t>4)插用整齐句式。在叙事说理抒情时,穿插一些整句,会使叙事简明,说理充分,情感充沛,有强烈的气势,从而增强文章的表现力。尤其在文章的开头、结尾和重点处,会给评卷老师留下深刻的印象。</a:t>
            </a:r>
          </a:p>
          <a:p>
            <a:pPr marL="0" indent="0" eaLnBrk="1">
              <a:buNone/>
            </a:pPr>
            <a:r>
              <a:rPr lang="zh-CN" altLang="zh-CN" sz="2400" b="1"/>
              <a:t>    </a:t>
            </a:r>
            <a:r>
              <a:rPr lang="en-US" altLang="zh-CN" sz="2400" b="1" smtClean="0"/>
              <a:t> </a:t>
            </a:r>
            <a:r>
              <a:rPr lang="zh-CN" altLang="zh-CN" sz="2400" b="1" smtClean="0"/>
              <a:t> </a:t>
            </a:r>
            <a:r>
              <a:rPr lang="zh-CN" altLang="zh-CN" sz="2400" b="1" dirty="0"/>
              <a:t>(5)综合运用各种修辞手法和表现手法。能使语言生动形象,富有气势,说理更加透彻。</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49275" y="358135"/>
            <a:ext cx="7897495" cy="4943073"/>
          </a:xfrm>
        </p:spPr>
        <p:txBody>
          <a:bodyPr/>
          <a:lstStyle/>
          <a:p>
            <a:pPr marL="0" indent="0" algn="ctr" eaLnBrk="1">
              <a:buNone/>
            </a:pPr>
            <a:r>
              <a:rPr lang="zh-CN" altLang="zh-CN" b="1" smtClean="0">
                <a:solidFill>
                  <a:srgbClr val="FF0000"/>
                </a:solidFill>
              </a:rPr>
              <a:t>【典例精析】</a:t>
            </a:r>
            <a:endParaRPr lang="zh-CN" altLang="zh-CN" b="1" dirty="0">
              <a:solidFill>
                <a:srgbClr val="FF0000"/>
              </a:solidFill>
            </a:endParaRPr>
          </a:p>
          <a:p>
            <a:pPr marL="0" indent="536575" eaLnBrk="1">
              <a:buNone/>
            </a:pPr>
            <a:r>
              <a:rPr lang="zh-CN" altLang="zh-CN" sz="2400" b="1" smtClean="0"/>
              <a:t>【例1】</a:t>
            </a:r>
            <a:r>
              <a:rPr lang="zh-CN" altLang="zh-CN" sz="2400" b="1" dirty="0"/>
              <a:t>　责任,是一块蘸满高尚情愫的海绵,倘若你愿挤,总有光辉闪烁的思想渗入你生命的夹层之中;责任,是一块久已蒙尘的水晶,倘若你愿擦,它会照得你的心灵亮堂起来;责任,是一支先人遗失的生花妙笔,倘若你愿拿,它会把你短暂的一生描绘得流光溢彩……</a:t>
            </a:r>
          </a:p>
          <a:p>
            <a:pPr marL="0" indent="536575" eaLnBrk="1">
              <a:buNone/>
            </a:pPr>
            <a:r>
              <a:rPr lang="zh-CN" altLang="zh-CN" sz="2400" b="1" smtClean="0"/>
              <a:t>比喻</a:t>
            </a:r>
            <a:r>
              <a:rPr lang="zh-CN" altLang="zh-CN" sz="2400" b="1" dirty="0"/>
              <a:t>——它使语言生动形象,具有形象美。</a:t>
            </a:r>
          </a:p>
          <a:p>
            <a:pPr marL="0" indent="536575" eaLnBrk="1">
              <a:buNone/>
            </a:pPr>
            <a:r>
              <a:rPr lang="zh-CN" altLang="zh-CN" sz="2400" b="1" smtClean="0"/>
              <a:t>排比——读起来朗朗上口,富有气势,读起来很有感染力,</a:t>
            </a:r>
            <a:r>
              <a:rPr lang="zh-CN" altLang="zh-CN" sz="2400" b="1" dirty="0"/>
              <a:t>具有气势美。</a:t>
            </a:r>
          </a:p>
          <a:p>
            <a:pPr marL="0" indent="536575" eaLnBrk="1">
              <a:buNone/>
            </a:pPr>
            <a:r>
              <a:rPr lang="zh-CN" altLang="zh-CN" sz="2400" b="1" smtClean="0"/>
              <a:t>二者</a:t>
            </a:r>
            <a:r>
              <a:rPr lang="zh-CN" altLang="zh-CN" sz="2400" b="1" dirty="0"/>
              <a:t>合用形象开阔。由上面的分析,我们可以得出这样的结论:特点:比喻+排比(形象之中彰显气势之美)。</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404664"/>
            <a:ext cx="8413055" cy="5688632"/>
          </a:xfrm>
        </p:spPr>
        <p:txBody>
          <a:bodyPr/>
          <a:lstStyle/>
          <a:p>
            <a:pPr marL="0" indent="536575" eaLnBrk="1">
              <a:buNone/>
            </a:pPr>
            <a:r>
              <a:rPr lang="zh-CN" altLang="zh-CN" sz="2400" b="1" dirty="0"/>
              <a:t>【例2】　品读人生,要学会品读失败和痛苦。爱迪生品读一千多次的失败,最终成功地发明电灯;越王勾践品读丧国的失败与苦涩,卧薪尝胆,最终一举灭吴雪耻;兰斯·阿姆斯特朗品读癌症的痛苦,最终战胜了病魔,回到了深爱的自行车赛场。失败与痛苦是一种磨砺,一种考验,让真金在火炼中焕发光彩,让凤凰在浴火中涅槃重生。</a:t>
            </a:r>
          </a:p>
          <a:p>
            <a:pPr marL="0" indent="536575" eaLnBrk="1">
              <a:buNone/>
            </a:pPr>
            <a:r>
              <a:rPr lang="zh-CN" altLang="zh-CN" sz="2400" b="1" smtClean="0"/>
              <a:t>为了</a:t>
            </a:r>
            <a:r>
              <a:rPr lang="zh-CN" altLang="zh-CN" sz="2400" b="1" dirty="0"/>
              <a:t>说明一个道理,作者没有空洞地说教,而是列举了三个典型的史事。并且它们不是简单地堆积在一起,而是运用了排比的修辞手法安排材料。这样不但营造了一种文化意境,而且语言动人。用对偶,严谨整齐,使语言具有对称美。由上面的分析,我们可以得出这样的结论:</a:t>
            </a:r>
          </a:p>
          <a:p>
            <a:pPr marL="0" indent="536575" eaLnBrk="1">
              <a:buNone/>
            </a:pPr>
            <a:r>
              <a:rPr lang="zh-CN" altLang="zh-CN" sz="2400" b="1" smtClean="0"/>
              <a:t>特点</a:t>
            </a:r>
            <a:r>
              <a:rPr lang="zh-CN" altLang="zh-CN" sz="2400" b="1" dirty="0"/>
              <a:t>:排比+引用+对偶(气势之中蕴含深刻的哲理)。</a:t>
            </a:r>
          </a:p>
          <a:p>
            <a:pPr marL="0" indent="536575" eaLnBrk="1">
              <a:buNone/>
            </a:pPr>
            <a:r>
              <a:rPr lang="zh-CN" altLang="zh-CN" sz="2400" b="1" smtClean="0"/>
              <a:t>修辞</a:t>
            </a:r>
            <a:r>
              <a:rPr lang="zh-CN" altLang="zh-CN" sz="2400" b="1" dirty="0"/>
              <a:t>,犹如语言百花园中的一朵奇葩,如果能在文章中适当地插上几枝,那就会为我们的文章增添几分亮丽的色彩。</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306323"/>
            <a:ext cx="8568952" cy="5714965"/>
          </a:xfrm>
        </p:spPr>
        <p:txBody>
          <a:bodyPr>
            <a:noAutofit/>
          </a:bodyPr>
          <a:lstStyle/>
          <a:p>
            <a:pPr marL="0" indent="536575" eaLnBrk="1">
              <a:buNone/>
            </a:pPr>
            <a:r>
              <a:rPr lang="zh-CN" altLang="zh-CN" sz="2300" b="1" smtClean="0">
                <a:latin typeface="+mn-ea"/>
              </a:rPr>
              <a:t>有些</a:t>
            </a:r>
            <a:r>
              <a:rPr lang="zh-CN" altLang="zh-CN" sz="2300" b="1" dirty="0" smtClean="0">
                <a:latin typeface="+mn-ea"/>
              </a:rPr>
              <a:t>作文题不是一个题目,而是给你条件或材料,审题时要把所有条件和要求搞清楚,材料尽量全部用上。要善于从限制中发现题目的“自由空间”,要认真对待多重限制条件,要把握题面上的重心,作细致而深入的思考,努力探究它的含义。</a:t>
            </a:r>
          </a:p>
          <a:p>
            <a:pPr marL="0" indent="536575" eaLnBrk="1">
              <a:buNone/>
            </a:pPr>
            <a:r>
              <a:rPr lang="zh-CN" altLang="zh-CN" sz="2300" b="1" smtClean="0">
                <a:latin typeface="+mn-ea"/>
              </a:rPr>
              <a:t>如果</a:t>
            </a:r>
            <a:r>
              <a:rPr lang="zh-CN" altLang="zh-CN" sz="2300" b="1" dirty="0" smtClean="0">
                <a:latin typeface="+mn-ea"/>
              </a:rPr>
              <a:t>是材料作文(含自拟文体的“话题作文”)之类的题型,则应仔细审视材料,反复研究命题的意图,不要想到一点就匆匆</a:t>
            </a:r>
            <a:r>
              <a:rPr lang="zh-CN" altLang="zh-CN" sz="2300" b="1" smtClean="0">
                <a:latin typeface="+mn-ea"/>
              </a:rPr>
              <a:t>下笔。</a:t>
            </a:r>
            <a:endParaRPr lang="en-US" altLang="zh-CN" sz="2300" b="1" smtClean="0">
              <a:latin typeface="+mn-ea"/>
            </a:endParaRPr>
          </a:p>
          <a:p>
            <a:pPr marL="0" indent="536575" eaLnBrk="1">
              <a:buNone/>
            </a:pPr>
            <a:r>
              <a:rPr lang="zh-CN" altLang="zh-CN" sz="2300" b="1" smtClean="0">
                <a:latin typeface="+mn-ea"/>
              </a:rPr>
              <a:t>材料作文所提供的材料是写作的依据,包含着文章的主旨,写作时必须把握住材料的中心。它是你文章的灵魂。简单地说,材料的主旨就是你要写的议论文的论点,你所写的记叙文的中心思想。</a:t>
            </a:r>
          </a:p>
          <a:p>
            <a:pPr marL="0" indent="536575" eaLnBrk="1">
              <a:buNone/>
            </a:pPr>
            <a:r>
              <a:rPr lang="zh-CN" altLang="zh-CN" sz="2300" b="1" smtClean="0">
                <a:latin typeface="+mn-ea"/>
              </a:rPr>
              <a:t>立意,指的是确定文章的中心思想。主题是文章的灵魂,文章的立意、构思、表达都必须为主题服务,围绕主题来选择、确定。它有时跟审题同步进行,有时则是审题而来,即先审题而后立意,但不管是哪一种情形,立意都是十分重要的。立意要满足哪些要求呢?可简括为五个方面:正确、深刻、新颖、真实、集中。</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08305" y="934199"/>
            <a:ext cx="8082280" cy="3934961"/>
          </a:xfrm>
        </p:spPr>
        <p:txBody>
          <a:bodyPr/>
          <a:lstStyle/>
          <a:p>
            <a:pPr marL="0" indent="536575">
              <a:buNone/>
            </a:pPr>
            <a:r>
              <a:rPr lang="zh-CN" altLang="zh-CN" sz="2400" b="1" dirty="0"/>
              <a:t> 【例3】　《思念是一道风景》中的一段文字:思念使诗圣叹故乡月明;思念使女诗人瘦比黄花;思念使豪放派鼻祖幽梦还乡,相顾无言泪千行;思念使婉约派泰斗酒醒晓风残月杨柳岸,思念使摩诘先生每逢佳节走入“遍插茱萸少一人”的心境;思念使边塞诗人老态龙钟遥望故国;思念使爱国词人铁马冰河入梦来。</a:t>
            </a:r>
          </a:p>
          <a:p>
            <a:pPr marL="0" indent="536575">
              <a:buNone/>
            </a:pPr>
            <a:r>
              <a:rPr lang="zh-CN" altLang="zh-CN" sz="2400" b="1" dirty="0"/>
              <a:t>这些句子不仅诠释了“风景”的内涵,还展示了考生的阅读广度,使文章充满诗意和文采。在引用古诗文名句时,有的不是明引,而是暗引,即巧妙地化用。</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1010" y="943089"/>
            <a:ext cx="7871460" cy="2917959"/>
          </a:xfrm>
        </p:spPr>
        <p:txBody>
          <a:bodyPr/>
          <a:lstStyle/>
          <a:p>
            <a:pPr marL="0" indent="536575">
              <a:buNone/>
            </a:pPr>
            <a:r>
              <a:rPr lang="zh-CN" altLang="zh-CN" sz="2400" b="1" dirty="0"/>
              <a:t>【例4】　《选择永恒》中的一段文字: 站在历史的海岸漫溯那一道道历史沟渠:楚大夫沉吟泽畔,九死不悔;魏武帝扬鞭东指,壮心不已;陶渊明悠然南山,饮酒采菊……他们选择了永恒——纵然谄媚污蔑蒙蔽视听,也不随其流扬其波,这是执着的选择;纵然马革裹尸魂归关西,也要扬声边塞尽扫狼烟,这是豪壮的选择;纵然一生清苦终日难饱,也愿怡然自乐、躬耕陇亩,这是高雅的选择……</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63855" y="718175"/>
            <a:ext cx="8303260" cy="3790945"/>
          </a:xfrm>
        </p:spPr>
        <p:txBody>
          <a:bodyPr/>
          <a:lstStyle/>
          <a:p>
            <a:pPr marL="0" indent="536575">
              <a:buNone/>
            </a:pPr>
            <a:r>
              <a:rPr lang="zh-CN" altLang="zh-CN" sz="2400" b="1" dirty="0"/>
              <a:t>【例5】　《面对大海》中的一段文字:有一种声音,是海浪拍打礁石唱出的激情;有一种蔚蓝,是海天一色铺展的宁静;有一种情怀,是面对大海激起的“惊涛拍岸”。面对大海,好像是面对一首歌、一幅画、一本书。</a:t>
            </a:r>
          </a:p>
          <a:p>
            <a:pPr marL="0" indent="536575">
              <a:buNone/>
            </a:pPr>
            <a:r>
              <a:rPr lang="zh-CN" altLang="zh-CN" sz="2400" b="1" dirty="0"/>
              <a:t>【例6】　《选择》中的一段文字:用心灵选择,给人一片绿阴;用意志选择,撑出一道晴空。对生命的膜拜,信心的追求,需要我们选择永恒。在滚滚洪水中,勇士选择自身的离去却给了别人重生;在浩瀚的沙漠里,勇士选择自身的辛苦却给了别人幸福。</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050" y="361454"/>
            <a:ext cx="8397875" cy="1815882"/>
          </a:xfrm>
          <a:prstGeom prst="rect">
            <a:avLst/>
          </a:prstGeom>
          <a:noFill/>
          <a:ln w="9525">
            <a:noFill/>
          </a:ln>
        </p:spPr>
        <p:txBody>
          <a:bodyPr wrap="square">
            <a:spAutoFit/>
          </a:bodyPr>
          <a:lstStyle/>
          <a:p>
            <a:pPr marL="0" indent="0" algn="ctr"/>
            <a:r>
              <a:rPr lang="zh-CN" altLang="en-US" sz="3200" b="1" u="none" smtClean="0">
                <a:solidFill>
                  <a:srgbClr val="FF0000"/>
                </a:solidFill>
                <a:latin typeface="+mn-ea"/>
                <a:cs typeface="Calibri" panose="020F0502020204030204" charset="0"/>
              </a:rPr>
              <a:t>【对点训练4】</a:t>
            </a:r>
            <a:endParaRPr lang="en-US" altLang="zh-CN" sz="3200" b="1" u="none" smtClean="0">
              <a:solidFill>
                <a:srgbClr val="FF0000"/>
              </a:solidFill>
              <a:latin typeface="+mn-ea"/>
              <a:cs typeface="Calibri" panose="020F0502020204030204" charset="0"/>
            </a:endParaRPr>
          </a:p>
          <a:p>
            <a:pPr marL="0" indent="0" algn="ctr"/>
            <a:endParaRPr lang="zh-CN" altLang="en-US" sz="3200" b="1" u="none" dirty="0">
              <a:solidFill>
                <a:srgbClr val="FF0000"/>
              </a:solidFill>
              <a:latin typeface="+mn-ea"/>
              <a:cs typeface="Calibri" panose="020F0502020204030204" charset="0"/>
            </a:endParaRPr>
          </a:p>
          <a:p>
            <a:pPr indent="536575"/>
            <a:r>
              <a:rPr lang="zh-CN" altLang="en-US" sz="2400" b="1" u="none" smtClean="0">
                <a:latin typeface="+mn-ea"/>
                <a:cs typeface="Calibri" panose="020F0502020204030204" charset="0"/>
              </a:rPr>
              <a:t>1</a:t>
            </a:r>
            <a:r>
              <a:rPr lang="zh-CN" altLang="en-US" sz="2400" b="1" u="none" dirty="0">
                <a:latin typeface="+mn-ea"/>
                <a:cs typeface="Calibri" panose="020F0502020204030204" charset="0"/>
              </a:rPr>
              <a:t>.以“幸福是什么”为题,运用排比、引用等修辞手法写一段文字。</a:t>
            </a:r>
          </a:p>
        </p:txBody>
      </p:sp>
      <p:sp>
        <p:nvSpPr>
          <p:cNvPr id="2" name="文本框 1"/>
          <p:cNvSpPr txBox="1"/>
          <p:nvPr/>
        </p:nvSpPr>
        <p:spPr>
          <a:xfrm>
            <a:off x="467544" y="2426112"/>
            <a:ext cx="8136904" cy="1938992"/>
          </a:xfrm>
          <a:prstGeom prst="rect">
            <a:avLst/>
          </a:prstGeom>
          <a:noFill/>
          <a:ln w="9525">
            <a:noFill/>
          </a:ln>
        </p:spPr>
        <p:txBody>
          <a:bodyPr wrap="square">
            <a:spAutoFit/>
          </a:bodyPr>
          <a:lstStyle/>
          <a:p>
            <a:pPr indent="536575"/>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幸福</a:t>
            </a:r>
            <a:r>
              <a:rPr lang="zh-CN" altLang="en-US" sz="2400" b="1" u="none" dirty="0">
                <a:solidFill>
                  <a:srgbClr val="FF0000"/>
                </a:solidFill>
                <a:latin typeface="+mn-ea"/>
                <a:cs typeface="Calibri" panose="020F0502020204030204" charset="0"/>
              </a:rPr>
              <a:t>是“临行密密缝,意恐迟迟归”的牵挂,是“春种一粒粟,秋收万颗子”的收获;幸福是“但愿人长久,千里共婵娟”的祝愿,是“常记溪亭日暮,沉醉不知归路”的回忆;幸福更是“衣带渐宽终不悔,为伊消得人憔悴”的追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050" y="437530"/>
            <a:ext cx="8397875" cy="830997"/>
          </a:xfrm>
          <a:prstGeom prst="rect">
            <a:avLst/>
          </a:prstGeom>
          <a:noFill/>
          <a:ln w="9525">
            <a:noFill/>
          </a:ln>
        </p:spPr>
        <p:txBody>
          <a:bodyPr wrap="square">
            <a:spAutoFit/>
          </a:bodyPr>
          <a:lstStyle/>
          <a:p>
            <a:pPr marL="0" indent="0"/>
            <a:r>
              <a:rPr lang="zh-CN" altLang="en-US" sz="2400" b="1" u="none" dirty="0">
                <a:latin typeface="+mn-ea"/>
                <a:cs typeface="Calibri" panose="020F0502020204030204" charset="0"/>
              </a:rPr>
              <a:t>2.以“杂,也是一种美”为题,运用“中心句或小标题”的形式,写三个分论点。</a:t>
            </a:r>
          </a:p>
        </p:txBody>
      </p:sp>
      <p:sp>
        <p:nvSpPr>
          <p:cNvPr id="2" name="文本框 1"/>
          <p:cNvSpPr txBox="1"/>
          <p:nvPr/>
        </p:nvSpPr>
        <p:spPr>
          <a:xfrm>
            <a:off x="611560" y="1759456"/>
            <a:ext cx="7992888" cy="2677656"/>
          </a:xfrm>
          <a:prstGeom prst="rect">
            <a:avLst/>
          </a:prstGeom>
          <a:noFill/>
          <a:ln w="9525">
            <a:noFill/>
          </a:ln>
        </p:spPr>
        <p:txBody>
          <a:bodyPr wrap="square">
            <a:spAutoFit/>
          </a:bodyPr>
          <a:lstStyle/>
          <a:p>
            <a:pPr indent="536575"/>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示例</a:t>
            </a:r>
            <a:r>
              <a:rPr lang="en-US" altLang="zh-CN" sz="2400" b="1" u="none" smtClean="0">
                <a:solidFill>
                  <a:srgbClr val="FF0000"/>
                </a:solidFill>
                <a:latin typeface="+mn-ea"/>
                <a:cs typeface="Calibri" panose="020F0502020204030204" charset="0"/>
              </a:rPr>
              <a:t>】</a:t>
            </a:r>
            <a:r>
              <a:rPr lang="zh-CN" altLang="en-US" sz="2400" b="1" u="none" smtClean="0">
                <a:solidFill>
                  <a:srgbClr val="FF0000"/>
                </a:solidFill>
                <a:latin typeface="+mn-ea"/>
                <a:cs typeface="Calibri" panose="020F0502020204030204" charset="0"/>
              </a:rPr>
              <a:t>“</a:t>
            </a:r>
            <a:r>
              <a:rPr lang="zh-CN" altLang="en-US" sz="2400" b="1" u="none" dirty="0">
                <a:solidFill>
                  <a:srgbClr val="FF0000"/>
                </a:solidFill>
                <a:latin typeface="+mn-ea"/>
                <a:cs typeface="Calibri" panose="020F0502020204030204" charset="0"/>
              </a:rPr>
              <a:t>杂,也是一种美”可以从三个方面来论述:</a:t>
            </a:r>
          </a:p>
          <a:p>
            <a:pPr indent="536575"/>
            <a:r>
              <a:rPr lang="zh-CN" altLang="en-US" sz="2400" b="1" u="none" smtClean="0">
                <a:solidFill>
                  <a:srgbClr val="FF0000"/>
                </a:solidFill>
                <a:latin typeface="+mn-ea"/>
                <a:cs typeface="Calibri" panose="020F0502020204030204" charset="0"/>
              </a:rPr>
              <a:t>杂</a:t>
            </a:r>
            <a:r>
              <a:rPr lang="zh-CN" altLang="en-US" sz="2400" b="1" u="none" dirty="0">
                <a:solidFill>
                  <a:srgbClr val="FF0000"/>
                </a:solidFill>
                <a:latin typeface="+mn-ea"/>
                <a:cs typeface="Calibri" panose="020F0502020204030204" charset="0"/>
              </a:rPr>
              <a:t>,意味着变化;杂,意味着进步;杂,也是一种美。同是论“杂”,在讲怎样成为“杂家”时,可以从三个角度论述:要“杂”,就要有海纳百川的勇气和胸襟;要“杂”,就要有贯通古今的眼光;要“杂”,就要有思考,有选择,有提炼,有发展。还可以从三个领域来谈:文化学术离不开“杂”;社会发展离不开“杂”;自然界也离不开“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28783"/>
            <a:ext cx="8582660" cy="6352545"/>
          </a:xfrm>
        </p:spPr>
        <p:txBody>
          <a:bodyPr/>
          <a:lstStyle/>
          <a:p>
            <a:pPr marL="0" indent="0">
              <a:buNone/>
            </a:pPr>
            <a:r>
              <a:rPr lang="zh-CN" altLang="zh-CN" sz="2400" b="1" smtClean="0">
                <a:solidFill>
                  <a:srgbClr val="FF0000"/>
                </a:solidFill>
                <a:sym typeface="+mn-ea"/>
              </a:rPr>
              <a:t>二</a:t>
            </a:r>
            <a:r>
              <a:rPr lang="zh-CN" altLang="zh-CN" sz="2400" b="1" dirty="0">
                <a:solidFill>
                  <a:srgbClr val="FF0000"/>
                </a:solidFill>
                <a:sym typeface="+mn-ea"/>
              </a:rPr>
              <a:t>、议论文分论点的拟写</a:t>
            </a:r>
          </a:p>
          <a:p>
            <a:pPr marL="0" indent="0" algn="ctr">
              <a:buNone/>
            </a:pPr>
            <a:r>
              <a:rPr lang="zh-CN" altLang="zh-CN" b="1" smtClean="0">
                <a:solidFill>
                  <a:srgbClr val="FF0000"/>
                </a:solidFill>
                <a:sym typeface="+mn-ea"/>
              </a:rPr>
              <a:t>【知识梳理】</a:t>
            </a:r>
            <a:endParaRPr lang="zh-CN" altLang="zh-CN" b="1" dirty="0">
              <a:solidFill>
                <a:srgbClr val="FF0000"/>
              </a:solidFill>
              <a:sym typeface="+mn-ea"/>
            </a:endParaRPr>
          </a:p>
          <a:p>
            <a:pPr marL="0" indent="536575">
              <a:buNone/>
            </a:pPr>
            <a:r>
              <a:rPr lang="zh-CN" altLang="zh-CN" sz="2350" b="1" dirty="0">
                <a:sym typeface="+mn-ea"/>
              </a:rPr>
              <a:t> 拟写分论点的方法主要有以下三种:</a:t>
            </a:r>
          </a:p>
          <a:p>
            <a:pPr marL="0" indent="536575">
              <a:buNone/>
            </a:pPr>
            <a:r>
              <a:rPr lang="zh-CN" altLang="zh-CN" sz="2350" b="1" dirty="0">
                <a:sym typeface="+mn-ea"/>
              </a:rPr>
              <a:t> (1)从“是什么”拟写分论点</a:t>
            </a:r>
          </a:p>
          <a:p>
            <a:pPr marL="0" indent="536575">
              <a:buNone/>
            </a:pPr>
            <a:r>
              <a:rPr lang="zh-CN" altLang="zh-CN" sz="2350" b="1" dirty="0">
                <a:sym typeface="+mn-ea"/>
              </a:rPr>
              <a:t> 中心论点:家</a:t>
            </a:r>
          </a:p>
          <a:p>
            <a:pPr marL="0" indent="536575">
              <a:buNone/>
            </a:pPr>
            <a:r>
              <a:rPr lang="zh-CN" altLang="zh-CN" sz="2350" b="1" dirty="0">
                <a:sym typeface="+mn-ea"/>
              </a:rPr>
              <a:t> 分论点:①家是亲情的港湾,装载着幸福;②家是友情的寄托,承载着快乐;③家是永远的牵挂,搭载着甜蜜。</a:t>
            </a:r>
          </a:p>
          <a:p>
            <a:pPr marL="0" indent="536575">
              <a:buNone/>
            </a:pPr>
            <a:r>
              <a:rPr lang="zh-CN" altLang="zh-CN" sz="2350" b="1" dirty="0">
                <a:sym typeface="+mn-ea"/>
              </a:rPr>
              <a:t> (2)从“为什么”拟写分论点</a:t>
            </a:r>
          </a:p>
          <a:p>
            <a:pPr marL="0" indent="536575">
              <a:buNone/>
            </a:pPr>
            <a:r>
              <a:rPr lang="zh-CN" altLang="zh-CN" sz="2350" b="1" dirty="0">
                <a:sym typeface="+mn-ea"/>
              </a:rPr>
              <a:t> 中心论点:人要有意气</a:t>
            </a:r>
          </a:p>
          <a:p>
            <a:pPr marL="0" indent="536575">
              <a:buNone/>
            </a:pPr>
            <a:r>
              <a:rPr lang="zh-CN" altLang="zh-CN" sz="2350" b="1" dirty="0">
                <a:sym typeface="+mn-ea"/>
              </a:rPr>
              <a:t> 分论点:①人有意气才能有豁达的胸襟;②人有意气才能摧不垮,压不倒;③人有意气才能千古留名,流芳百世。</a:t>
            </a:r>
          </a:p>
          <a:p>
            <a:pPr marL="0" indent="536575">
              <a:buNone/>
            </a:pPr>
            <a:r>
              <a:rPr lang="zh-CN" altLang="zh-CN" sz="2350" b="1" dirty="0">
                <a:sym typeface="+mn-ea"/>
              </a:rPr>
              <a:t> (3)从“怎么办”拟写分论点</a:t>
            </a:r>
          </a:p>
          <a:p>
            <a:pPr marL="0" indent="536575">
              <a:buNone/>
            </a:pPr>
            <a:r>
              <a:rPr lang="zh-CN" altLang="zh-CN" sz="2350" b="1" dirty="0">
                <a:sym typeface="+mn-ea"/>
              </a:rPr>
              <a:t> 中心论点:坚持就是胜利 </a:t>
            </a:r>
          </a:p>
          <a:p>
            <a:pPr marL="0" indent="536575">
              <a:buNone/>
            </a:pPr>
            <a:r>
              <a:rPr lang="zh-CN" altLang="zh-CN" sz="2350" b="1" dirty="0">
                <a:sym typeface="+mn-ea"/>
              </a:rPr>
              <a:t> 分论点:①坚持需要韧性;②坚持需要不坠之志;③坚持需要耐得住寂寞和孤独。</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89231" y="44625"/>
            <a:ext cx="8847266" cy="6336704"/>
          </a:xfrm>
        </p:spPr>
        <p:txBody>
          <a:bodyPr/>
          <a:lstStyle/>
          <a:p>
            <a:pPr marL="0" indent="0" algn="ctr">
              <a:buNone/>
            </a:pPr>
            <a:r>
              <a:rPr lang="zh-CN" altLang="zh-CN" b="1" smtClean="0">
                <a:solidFill>
                  <a:srgbClr val="FF0000"/>
                </a:solidFill>
                <a:sym typeface="+mn-ea"/>
              </a:rPr>
              <a:t>【典例精析】</a:t>
            </a:r>
            <a:r>
              <a:rPr lang="zh-CN" altLang="zh-CN" sz="2400" b="1" smtClean="0">
                <a:sym typeface="+mn-ea"/>
              </a:rPr>
              <a:t> </a:t>
            </a:r>
            <a:endParaRPr lang="zh-CN" altLang="zh-CN" sz="2400" b="1" dirty="0">
              <a:sym typeface="+mn-ea"/>
            </a:endParaRPr>
          </a:p>
          <a:p>
            <a:pPr marL="0" indent="536575">
              <a:buNone/>
            </a:pPr>
            <a:r>
              <a:rPr lang="zh-CN" altLang="zh-CN" sz="2400" b="1" smtClean="0">
                <a:sym typeface="+mn-ea"/>
              </a:rPr>
              <a:t>【例1】</a:t>
            </a:r>
            <a:endParaRPr lang="zh-CN" altLang="zh-CN" sz="2400" b="1" dirty="0">
              <a:sym typeface="+mn-ea"/>
            </a:endParaRPr>
          </a:p>
          <a:p>
            <a:pPr marL="0" indent="0" algn="ctr">
              <a:buNone/>
            </a:pPr>
            <a:r>
              <a:rPr lang="zh-CN" altLang="zh-CN" sz="2400" b="1" smtClean="0">
                <a:sym typeface="+mn-ea"/>
              </a:rPr>
              <a:t>诗意</a:t>
            </a:r>
            <a:r>
              <a:rPr lang="zh-CN" altLang="zh-CN" sz="2400" b="1" dirty="0">
                <a:sym typeface="+mn-ea"/>
              </a:rPr>
              <a:t>地生活</a:t>
            </a:r>
          </a:p>
          <a:p>
            <a:pPr marL="0" indent="536575">
              <a:buNone/>
            </a:pPr>
            <a:r>
              <a:rPr lang="zh-CN" altLang="zh-CN" sz="2400" b="1" smtClean="0">
                <a:sym typeface="+mn-ea"/>
              </a:rPr>
              <a:t>太阳</a:t>
            </a:r>
            <a:r>
              <a:rPr lang="zh-CN" altLang="zh-CN" sz="2400" b="1" dirty="0">
                <a:sym typeface="+mn-ea"/>
              </a:rPr>
              <a:t>每天东升西落,行人每天匆匆而过,我们都在看似平静的生活里奋力地拼搏。若说诗意地生活,在我看来并非海明威仰望乞力马扎罗山之雪时的浪漫,不是梭罗独居瓦尔登湖畔的寂寞。而是在纷繁现世之中,留一方净土种理想,然后一刻不停地去奋斗,直至收获人生一片金黄麦田。这种生活的诗意正是王国维《人间词话》中的人生三境界。</a:t>
            </a:r>
          </a:p>
          <a:p>
            <a:pPr marL="0" indent="536575">
              <a:buNone/>
            </a:pPr>
            <a:r>
              <a:rPr lang="zh-CN" altLang="zh-CN" sz="2400" b="1" smtClean="0">
                <a:sym typeface="+mn-ea"/>
              </a:rPr>
              <a:t>理想</a:t>
            </a:r>
            <a:r>
              <a:rPr lang="zh-CN" altLang="zh-CN" sz="2400" b="1" dirty="0">
                <a:sym typeface="+mn-ea"/>
              </a:rPr>
              <a:t>,是第一层境界:“独上高楼,望断天涯路。”是理想点燃星星之火,是理想洗去茫茫尘埃,是理想让我们一眼望断天涯,开始追寻之旅。泰戈尔曾说:“我诗中的天堂正是我心中的理想。”正是心中有理想才会奋力去追诗意的天堂。诗意地生活,首先要有一个理想,不论它是黯淡还是光辉,也不论它是渺小还是伟大,若无理想,春天的繁花如何盛开出绚烂,夏日的星辰如何闪烁银辉,人生之路,如何扬帆起航,冲出一片诗情到碧霄?</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34925"/>
            <a:ext cx="8553390" cy="6418411"/>
          </a:xfrm>
        </p:spPr>
        <p:txBody>
          <a:bodyPr/>
          <a:lstStyle/>
          <a:p>
            <a:pPr marL="0" indent="536575" eaLnBrk="1">
              <a:buNone/>
            </a:pPr>
            <a:r>
              <a:rPr lang="zh-CN" altLang="zh-CN" sz="2400" b="1" smtClean="0">
                <a:sym typeface="+mn-ea"/>
              </a:rPr>
              <a:t>奋斗</a:t>
            </a:r>
            <a:r>
              <a:rPr lang="zh-CN" altLang="zh-CN" sz="2400" b="1" dirty="0">
                <a:sym typeface="+mn-ea"/>
              </a:rPr>
              <a:t>,是第二层境界:“衣带渐宽终不悔,为伊消得人憔悴。”柳永在《凤栖梧》中诉说对伊人的思念,生活的诗意,等待奋斗去实现理想。现世中,诗意地生活,便是拿起奋斗的斧劈开理想的石,卷起千层浪来比万丈豪情。昔时秦始皇定下一统天下的理想,便每一步稳扎稳打,步步为营北击匈奴收复河套,南制百越,收为象郡。奋斗的脚步一刻都不曾停止,终于待得麾灭六国,横扫中原的壮观场面。奋斗让理想熠熠生辉,让人生之路越走越宽,承起生命不可承受之重,潇洒自由,踌躇满志,擎起人生一片艳阳天。这等人生,谁人敢说不诗意?</a:t>
            </a:r>
          </a:p>
          <a:p>
            <a:pPr marL="0" indent="536575" eaLnBrk="1">
              <a:buNone/>
            </a:pPr>
            <a:r>
              <a:rPr lang="zh-CN" altLang="zh-CN" sz="2400" b="1" smtClean="0">
                <a:sym typeface="+mn-ea"/>
              </a:rPr>
              <a:t>收获</a:t>
            </a:r>
            <a:r>
              <a:rPr lang="zh-CN" altLang="zh-CN" sz="2400" b="1" dirty="0">
                <a:sym typeface="+mn-ea"/>
              </a:rPr>
              <a:t>,是第三层境界:“蓦然回首,那人却在灯火阑珊处。”当奋斗之泉浇灌理想之田,秋天,便是收获的季节。这一片金黄的麦田,折射出一段闪亮的人生之路。且不论这“麦田”是大是小,也不说这收获是否等值,只要是收获,便已是一种结果,成功了,便收获鲜花与掌声;失败了,便收获一段经验几次教训,然后从头再来。就像国学大师季羡林曾说:“人活一世,就像作一首诗,你的成功与失败都是那片片诗情,点点诗意。”收获,是收获理想,收获奋斗,收获一段诗意的</a:t>
            </a:r>
            <a:r>
              <a:rPr lang="zh-CN" altLang="zh-CN" sz="2400" b="1">
                <a:sym typeface="+mn-ea"/>
              </a:rPr>
              <a:t>人生</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39090" y="692696"/>
            <a:ext cx="8372475" cy="2385963"/>
          </a:xfrm>
        </p:spPr>
        <p:txBody>
          <a:bodyPr/>
          <a:lstStyle/>
          <a:p>
            <a:pPr marL="0" indent="536575" eaLnBrk="1">
              <a:buNone/>
            </a:pPr>
            <a:r>
              <a:rPr lang="zh-CN" altLang="zh-CN" sz="2400" b="1" smtClean="0">
                <a:sym typeface="+mn-ea"/>
              </a:rPr>
              <a:t>我们</a:t>
            </a:r>
            <a:r>
              <a:rPr lang="zh-CN" altLang="zh-CN" sz="2400" b="1" dirty="0">
                <a:sym typeface="+mn-ea"/>
              </a:rPr>
              <a:t>的生活虽不似李白“人生得意须尽欢,莫使金樽空对月”的豪迈,但理想让它明亮,奋斗让它真实,收获让它有一片金黄的款款诗意。</a:t>
            </a:r>
          </a:p>
          <a:p>
            <a:pPr marL="0" indent="536575" eaLnBrk="1">
              <a:buNone/>
            </a:pPr>
            <a:r>
              <a:rPr lang="zh-CN" altLang="zh-CN" sz="2400" b="1" smtClean="0">
                <a:sym typeface="+mn-ea"/>
              </a:rPr>
              <a:t>用</a:t>
            </a:r>
            <a:r>
              <a:rPr lang="zh-CN" altLang="zh-CN" sz="2400" b="1" dirty="0">
                <a:sym typeface="+mn-ea"/>
              </a:rPr>
              <a:t>执著打破命运的锁,把生活活出诗意,种下理想,不懈奋斗,相信终会有“雁引愁心去,山衔好月来”的收获!</a:t>
            </a:r>
          </a:p>
        </p:txBody>
      </p:sp>
      <p:grpSp>
        <p:nvGrpSpPr>
          <p:cNvPr id="4" name="组合 3"/>
          <p:cNvGrpSpPr/>
          <p:nvPr/>
        </p:nvGrpSpPr>
        <p:grpSpPr>
          <a:xfrm>
            <a:off x="539552" y="3284984"/>
            <a:ext cx="8023096" cy="2088232"/>
            <a:chOff x="611560" y="1052736"/>
            <a:chExt cx="8023096" cy="2088232"/>
          </a:xfrm>
        </p:grpSpPr>
        <p:sp>
          <p:nvSpPr>
            <p:cNvPr id="5" name="TextBox 4"/>
            <p:cNvSpPr txBox="1"/>
            <p:nvPr/>
          </p:nvSpPr>
          <p:spPr>
            <a:xfrm>
              <a:off x="755576" y="1940639"/>
              <a:ext cx="7879080" cy="1200329"/>
            </a:xfrm>
            <a:prstGeom prst="rect">
              <a:avLst/>
            </a:prstGeom>
            <a:noFill/>
          </p:spPr>
          <p:txBody>
            <a:bodyPr wrap="none" rtlCol="0">
              <a:spAutoFit/>
            </a:bodyPr>
            <a:lstStyle/>
            <a:p>
              <a:r>
                <a:rPr lang="en-US" altLang="zh-CN" sz="2400" b="1" smtClean="0">
                  <a:latin typeface="+mn-ea"/>
                </a:rPr>
                <a:t>		</a:t>
              </a:r>
              <a:r>
                <a:rPr lang="zh-CN" altLang="en-US" sz="2400" b="1" smtClean="0">
                  <a:latin typeface="+mn-ea"/>
                </a:rPr>
                <a:t>理想：独上高楼，望断天涯路。</a:t>
              </a:r>
              <a:endParaRPr lang="en-US" altLang="zh-CN" sz="2400" b="1" smtClean="0">
                <a:latin typeface="+mn-ea"/>
              </a:endParaRPr>
            </a:p>
            <a:p>
              <a:r>
                <a:rPr lang="zh-CN" altLang="en-US" sz="2400" b="1" smtClean="0">
                  <a:latin typeface="+mn-ea"/>
                </a:rPr>
                <a:t>人生三境界</a:t>
              </a:r>
              <a:r>
                <a:rPr lang="en-US" altLang="zh-CN" sz="2400" b="1" smtClean="0">
                  <a:latin typeface="+mn-ea"/>
                </a:rPr>
                <a:t>	</a:t>
              </a:r>
              <a:r>
                <a:rPr lang="zh-CN" altLang="en-US" sz="2400" b="1" smtClean="0">
                  <a:latin typeface="+mn-ea"/>
                </a:rPr>
                <a:t>奋斗：衣带渐宽终不悔，为伊消得人憔悴。</a:t>
              </a:r>
              <a:endParaRPr lang="en-US" altLang="zh-CN" sz="2400" b="1" smtClean="0">
                <a:latin typeface="+mn-ea"/>
              </a:endParaRPr>
            </a:p>
            <a:p>
              <a:r>
                <a:rPr lang="en-US" altLang="zh-CN" sz="2400" b="1" smtClean="0">
                  <a:latin typeface="+mn-ea"/>
                </a:rPr>
                <a:t>		</a:t>
              </a:r>
              <a:r>
                <a:rPr lang="zh-CN" altLang="en-US" sz="2400" b="1" smtClean="0">
                  <a:latin typeface="+mn-ea"/>
                </a:rPr>
                <a:t>收获：蓦然回首，那人却在灯火阑珊处</a:t>
              </a:r>
              <a:endParaRPr lang="zh-CN" altLang="en-US" sz="2400" b="1">
                <a:latin typeface="+mn-ea"/>
              </a:endParaRPr>
            </a:p>
          </p:txBody>
        </p:sp>
        <p:sp>
          <p:nvSpPr>
            <p:cNvPr id="6" name="TextBox 5"/>
            <p:cNvSpPr txBox="1"/>
            <p:nvPr/>
          </p:nvSpPr>
          <p:spPr>
            <a:xfrm>
              <a:off x="611560" y="1052736"/>
              <a:ext cx="2952328" cy="461665"/>
            </a:xfrm>
            <a:prstGeom prst="rect">
              <a:avLst/>
            </a:prstGeom>
            <a:noFill/>
          </p:spPr>
          <p:txBody>
            <a:bodyPr wrap="square" rtlCol="0">
              <a:spAutoFit/>
            </a:bodyPr>
            <a:lstStyle/>
            <a:p>
              <a:r>
                <a:rPr lang="en-US" altLang="zh-CN" sz="2400" b="1" smtClean="0">
                  <a:latin typeface="+mn-ea"/>
                </a:rPr>
                <a:t>【</a:t>
              </a:r>
              <a:r>
                <a:rPr lang="zh-CN" altLang="en-US" sz="2400" b="1" smtClean="0">
                  <a:latin typeface="+mn-ea"/>
                </a:rPr>
                <a:t>结构小结</a:t>
              </a:r>
              <a:r>
                <a:rPr lang="en-US" altLang="zh-CN" sz="2400" b="1" smtClean="0">
                  <a:latin typeface="+mn-ea"/>
                </a:rPr>
                <a:t>】</a:t>
              </a:r>
              <a:endParaRPr lang="zh-CN" altLang="en-US" sz="2400" b="1">
                <a:latin typeface="+mn-ea"/>
              </a:endParaRPr>
            </a:p>
          </p:txBody>
        </p:sp>
        <p:sp>
          <p:nvSpPr>
            <p:cNvPr id="7" name="左大括号 6"/>
            <p:cNvSpPr/>
            <p:nvPr/>
          </p:nvSpPr>
          <p:spPr>
            <a:xfrm>
              <a:off x="2483768" y="2060848"/>
              <a:ext cx="144016" cy="936104"/>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00685" y="52071"/>
            <a:ext cx="8522335" cy="6329258"/>
          </a:xfrm>
        </p:spPr>
        <p:txBody>
          <a:bodyPr/>
          <a:lstStyle/>
          <a:p>
            <a:pPr marL="0" indent="536575">
              <a:buNone/>
            </a:pPr>
            <a:r>
              <a:rPr lang="zh-CN" altLang="zh-CN" sz="2400" b="1" smtClean="0">
                <a:sym typeface="+mn-ea"/>
              </a:rPr>
              <a:t>【例2】</a:t>
            </a:r>
            <a:endParaRPr lang="zh-CN" altLang="zh-CN" sz="2400" b="1" dirty="0">
              <a:sym typeface="+mn-ea"/>
            </a:endParaRPr>
          </a:p>
          <a:p>
            <a:pPr marL="0" indent="0" algn="ctr">
              <a:buNone/>
            </a:pPr>
            <a:r>
              <a:rPr lang="zh-CN" altLang="zh-CN" sz="2400" b="1" smtClean="0">
                <a:sym typeface="+mn-ea"/>
              </a:rPr>
              <a:t>若</a:t>
            </a:r>
            <a:r>
              <a:rPr lang="zh-CN" altLang="zh-CN" sz="2400" b="1" dirty="0">
                <a:sym typeface="+mn-ea"/>
              </a:rPr>
              <a:t>为人生故,诚信不可抛</a:t>
            </a:r>
          </a:p>
          <a:p>
            <a:pPr marL="0" indent="536575">
              <a:buNone/>
            </a:pPr>
            <a:r>
              <a:rPr lang="zh-CN" altLang="zh-CN" sz="2400" b="1" smtClean="0">
                <a:sym typeface="+mn-ea"/>
              </a:rPr>
              <a:t>人生</a:t>
            </a:r>
            <a:r>
              <a:rPr lang="zh-CN" altLang="zh-CN" sz="2400" b="1" dirty="0">
                <a:sym typeface="+mn-ea"/>
              </a:rPr>
              <a:t>,漫漫长路远,纷繁诱惑多。人,作为微小而孤独的个体,在人生的选择题前,无可避免地徘徊起来。在一个又一个渡口上,在一次又一次险象中,人,究竟能选择什么,该选择什么?</a:t>
            </a:r>
          </a:p>
          <a:p>
            <a:pPr marL="0" indent="536575">
              <a:buNone/>
            </a:pPr>
            <a:r>
              <a:rPr lang="zh-CN" altLang="zh-CN" sz="2400" b="1" smtClean="0">
                <a:sym typeface="+mn-ea"/>
              </a:rPr>
              <a:t>选择</a:t>
            </a:r>
            <a:r>
              <a:rPr lang="zh-CN" altLang="zh-CN" sz="2400" b="1" dirty="0">
                <a:sym typeface="+mn-ea"/>
              </a:rPr>
              <a:t>诚信。因为它比美貌来得可靠。没有美貌的人生或许是没有足够亮点的人生;但若没有诚信的人生则足以是没有一丝光明的人生。你可以不是潘安,你也可以不是西施,但你不可以失去别人对你基本的信任。“人,以</a:t>
            </a:r>
            <a:r>
              <a:rPr lang="zh-CN" altLang="zh-CN" sz="2400" b="1">
                <a:sym typeface="+mn-ea"/>
              </a:rPr>
              <a:t>诚</a:t>
            </a:r>
            <a:r>
              <a:rPr lang="zh-CN" altLang="zh-CN" sz="2400" b="1" smtClean="0">
                <a:sym typeface="+mn-ea"/>
              </a:rPr>
              <a:t>为本,以信为天。”没有诚信,生存世间的你可要作一粒悬浮其中的尘粒?</a:t>
            </a:r>
          </a:p>
          <a:p>
            <a:pPr marL="0" indent="536575">
              <a:buNone/>
            </a:pPr>
            <a:r>
              <a:rPr lang="zh-CN" altLang="zh-CN" sz="2400" b="1" smtClean="0">
                <a:sym typeface="+mn-ea"/>
              </a:rPr>
              <a:t>选择诚信。因为它比荣誉更具时效性。没有一蹴而就的业绩,没有一成不变的江山。没有人可以顶着荣誉的光环过一辈子。荣誉是短暂的,它只是人生旅途上一小片美丽的风景,它再美丽,也只是一小段的人生;但诚信是培植人生靓丽风景的种子,你一直耕耘,就会一直美丽,你将诚信的种子撒满大地,你的人生将会美丽到天长地久。</a:t>
            </a:r>
            <a:endParaRPr lang="zh-CN" altLang="zh-CN" sz="2400" b="1" dirty="0">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257680"/>
            <a:ext cx="8712968" cy="5979632"/>
          </a:xfrm>
        </p:spPr>
        <p:txBody>
          <a:bodyPr/>
          <a:lstStyle/>
          <a:p>
            <a:pPr marL="0" indent="536575" eaLnBrk="1">
              <a:buNone/>
            </a:pPr>
            <a:r>
              <a:rPr lang="zh-CN" altLang="zh-CN" sz="2400" b="1" smtClean="0">
                <a:latin typeface="+mn-ea"/>
              </a:rPr>
              <a:t>(</a:t>
            </a:r>
            <a:r>
              <a:rPr lang="zh-CN" altLang="zh-CN" sz="2400" b="1" dirty="0">
                <a:latin typeface="+mn-ea"/>
              </a:rPr>
              <a:t>1)立意要正确:确立的中心思想必须符合社会道德规范,有积极意义,感情健康。</a:t>
            </a:r>
          </a:p>
          <a:p>
            <a:pPr marL="0" indent="536575" eaLnBrk="1">
              <a:buNone/>
            </a:pPr>
            <a:r>
              <a:rPr lang="zh-CN" altLang="zh-CN" sz="2400" b="1" smtClean="0">
                <a:latin typeface="+mn-ea"/>
              </a:rPr>
              <a:t>(2)立意要深刻:要对所写的事物作一点分析,立意要有一</a:t>
            </a:r>
            <a:r>
              <a:rPr lang="zh-CN" altLang="zh-CN" sz="2400" b="1" dirty="0">
                <a:latin typeface="+mn-ea"/>
              </a:rPr>
              <a:t>个逻辑思维过程,要挖掘出题目所包含的深层含义,并且和社会、时代联系起来,提示出文章的社会意义和现实教育意义,立意一定要深刻,才能令人深思,发人深省,给人教育。</a:t>
            </a:r>
          </a:p>
          <a:p>
            <a:pPr marL="0" indent="536575" eaLnBrk="1">
              <a:buNone/>
            </a:pPr>
            <a:r>
              <a:rPr lang="zh-CN" altLang="zh-CN" sz="2400" b="1" smtClean="0">
                <a:latin typeface="+mn-ea"/>
              </a:rPr>
              <a:t>(</a:t>
            </a:r>
            <a:r>
              <a:rPr lang="zh-CN" altLang="zh-CN" sz="2400" b="1" dirty="0">
                <a:latin typeface="+mn-ea"/>
              </a:rPr>
              <a:t>3)立意要新颖:要解放思想,敢于创新。无论写什么,都要有创意。表现的主题与众不同,才能引起读者品味,这样的文章才算得上是好</a:t>
            </a:r>
            <a:r>
              <a:rPr lang="zh-CN" altLang="zh-CN" sz="2400" b="1">
                <a:latin typeface="+mn-ea"/>
              </a:rPr>
              <a:t>文章</a:t>
            </a:r>
            <a:r>
              <a:rPr lang="zh-CN" altLang="zh-CN" sz="2400" b="1" smtClean="0">
                <a:latin typeface="+mn-ea"/>
              </a:rPr>
              <a:t>。</a:t>
            </a:r>
            <a:endParaRPr lang="en-US" altLang="zh-CN" sz="2400" b="1" smtClean="0">
              <a:latin typeface="+mn-ea"/>
            </a:endParaRPr>
          </a:p>
          <a:p>
            <a:pPr marL="0" indent="536575" eaLnBrk="1">
              <a:buNone/>
            </a:pPr>
            <a:r>
              <a:rPr lang="zh-CN" altLang="zh-CN" sz="2400" b="1" smtClean="0">
                <a:latin typeface="+mn-ea"/>
              </a:rPr>
              <a:t>(4)立意要真实:要在审题的基础上,结合自己感受最深的材料,感悟最深的主题才最有表现力。而不是人云亦云,照搬别人的思想,因袭守旧。写文章是为了表情达意,情和意密不可分,写作时要自觉地把情和意联系在一起,文章就会变得更加真实。</a:t>
            </a:r>
          </a:p>
          <a:p>
            <a:pPr marL="0" indent="536575" eaLnBrk="1">
              <a:buNone/>
            </a:pPr>
            <a:r>
              <a:rPr lang="zh-CN" altLang="zh-CN" sz="2400" b="1" smtClean="0">
                <a:latin typeface="+mn-ea"/>
              </a:rPr>
              <a:t>(5)立意要集中:就是说一篇文章最好只表现一个中心,不要有多个中心。</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98475" y="394965"/>
            <a:ext cx="8354695" cy="4042147"/>
          </a:xfrm>
        </p:spPr>
        <p:txBody>
          <a:bodyPr/>
          <a:lstStyle/>
          <a:p>
            <a:pPr marL="0" indent="536575">
              <a:buNone/>
            </a:pPr>
            <a:r>
              <a:rPr lang="zh-CN" altLang="zh-CN" sz="2400" b="1" smtClean="0">
                <a:latin typeface="+mn-ea"/>
                <a:sym typeface="+mn-ea"/>
              </a:rPr>
              <a:t>选择</a:t>
            </a:r>
            <a:r>
              <a:rPr lang="zh-CN" altLang="zh-CN" sz="2400" b="1" dirty="0">
                <a:latin typeface="+mn-ea"/>
                <a:sym typeface="+mn-ea"/>
              </a:rPr>
              <a:t>诚信。因为它比金钱更具内蕴。举着“金钱万能”的旗号东奔西走的人生注定是辛苦乏味的人生,满身的铜臭最终带来的也不过是金钱堆砌而成的冰冷墓穴;而诚信,能给人生打底润色,让人生高大起来,丰满起来,它给生命灌注醉人的色泽与丰富的含蕴,让生命在天地之中盈润注目,善始善终。</a:t>
            </a:r>
          </a:p>
          <a:p>
            <a:pPr marL="0" indent="536575">
              <a:buNone/>
            </a:pPr>
            <a:r>
              <a:rPr lang="zh-CN" altLang="zh-CN" sz="2400" b="1" smtClean="0">
                <a:latin typeface="+mn-ea"/>
                <a:sym typeface="+mn-ea"/>
              </a:rPr>
              <a:t>选择</a:t>
            </a:r>
            <a:r>
              <a:rPr lang="zh-CN" altLang="zh-CN" sz="2400" b="1" dirty="0">
                <a:latin typeface="+mn-ea"/>
                <a:sym typeface="+mn-ea"/>
              </a:rPr>
              <a:t>诚信,是正确之选。在你一一权衡过后,在你层层过滤之后,你会猛然发现,在人生面纱下最迷人的,原来是那最没有矫饰、最朴实不花哨的诚信!你会发现,没有了诚信,生活原来是那样的索然无味!在人生与风浪的洗礼中,有了诚信,你用最阳光的心情高唱吧。若为人生故,诚信不可</a:t>
            </a:r>
            <a:r>
              <a:rPr lang="zh-CN" altLang="zh-CN" sz="2400" b="1">
                <a:latin typeface="+mn-ea"/>
                <a:sym typeface="+mn-ea"/>
              </a:rPr>
              <a:t>抛</a:t>
            </a:r>
            <a:r>
              <a:rPr lang="zh-CN" altLang="zh-CN" sz="2400" b="1" smtClean="0">
                <a:latin typeface="+mn-ea"/>
                <a:sym typeface="+mn-ea"/>
              </a:rPr>
              <a:t>!</a:t>
            </a:r>
            <a:endParaRPr lang="zh-CN" altLang="zh-CN" sz="2400" b="1" dirty="0">
              <a:latin typeface="+mn-ea"/>
              <a:sym typeface="+mn-ea"/>
            </a:endParaRPr>
          </a:p>
        </p:txBody>
      </p:sp>
      <p:grpSp>
        <p:nvGrpSpPr>
          <p:cNvPr id="6" name="组合 5"/>
          <p:cNvGrpSpPr/>
          <p:nvPr/>
        </p:nvGrpSpPr>
        <p:grpSpPr>
          <a:xfrm>
            <a:off x="323528" y="4509120"/>
            <a:ext cx="8568952" cy="1569660"/>
            <a:chOff x="323528" y="4509120"/>
            <a:chExt cx="8568952" cy="1569660"/>
          </a:xfrm>
        </p:grpSpPr>
        <p:sp>
          <p:nvSpPr>
            <p:cNvPr id="4" name="矩形 3"/>
            <p:cNvSpPr/>
            <p:nvPr/>
          </p:nvSpPr>
          <p:spPr>
            <a:xfrm>
              <a:off x="323528" y="4509120"/>
              <a:ext cx="8568952" cy="1569660"/>
            </a:xfrm>
            <a:prstGeom prst="rect">
              <a:avLst/>
            </a:prstGeom>
          </p:spPr>
          <p:txBody>
            <a:bodyPr wrap="square">
              <a:spAutoFit/>
            </a:bodyPr>
            <a:lstStyle/>
            <a:p>
              <a:r>
                <a:rPr lang="zh-CN" altLang="zh-CN" sz="2400" b="1" smtClean="0">
                  <a:latin typeface="+mn-ea"/>
                  <a:sym typeface="+mn-ea"/>
                </a:rPr>
                <a:t>【结构小结】</a:t>
              </a:r>
              <a:endParaRPr lang="en-US" altLang="zh-CN" sz="2400" b="1" smtClean="0">
                <a:latin typeface="+mn-ea"/>
                <a:sym typeface="+mn-ea"/>
              </a:endParaRPr>
            </a:p>
            <a:p>
              <a:r>
                <a:rPr lang="en-US" altLang="zh-CN" sz="2400" b="1" smtClean="0">
                  <a:latin typeface="+mn-ea"/>
                  <a:sym typeface="+mn-ea"/>
                </a:rPr>
                <a:t>			 </a:t>
              </a:r>
              <a:r>
                <a:rPr lang="zh-CN" altLang="en-US" sz="2400" b="1" smtClean="0">
                  <a:latin typeface="+mn-ea"/>
                  <a:sym typeface="+mn-ea"/>
                </a:rPr>
                <a:t>选择诚信。因为它比美貌来得可靠。</a:t>
              </a:r>
              <a:endParaRPr lang="zh-CN" altLang="zh-CN" sz="2400" b="1" smtClean="0">
                <a:latin typeface="+mn-ea"/>
                <a:sym typeface="+mn-ea"/>
              </a:endParaRPr>
            </a:p>
            <a:p>
              <a:r>
                <a:rPr lang="zh-CN" altLang="zh-CN" sz="2400" b="1" smtClean="0">
                  <a:latin typeface="+mn-ea"/>
                  <a:sym typeface="+mn-ea"/>
                </a:rPr>
                <a:t>疾步匆匆,从古到今</a:t>
              </a:r>
              <a:r>
                <a:rPr lang="en-US" altLang="zh-CN" sz="2400" b="1" smtClean="0">
                  <a:latin typeface="+mn-ea"/>
                  <a:sym typeface="+mn-ea"/>
                </a:rPr>
                <a:t>	 </a:t>
              </a:r>
              <a:r>
                <a:rPr lang="zh-CN" altLang="en-US" sz="2400" b="1" smtClean="0">
                  <a:latin typeface="+mn-ea"/>
                  <a:sym typeface="+mn-ea"/>
                </a:rPr>
                <a:t>选择诚信。因为它比荣誉更具时效性。</a:t>
              </a:r>
              <a:endParaRPr lang="en-US" altLang="zh-CN" sz="2400" b="1" smtClean="0">
                <a:latin typeface="+mn-ea"/>
                <a:sym typeface="+mn-ea"/>
              </a:endParaRPr>
            </a:p>
            <a:p>
              <a:r>
                <a:rPr lang="en-US" altLang="zh-CN" sz="2400" b="1" smtClean="0">
                  <a:latin typeface="+mn-ea"/>
                  <a:sym typeface="+mn-ea"/>
                </a:rPr>
                <a:t>			 </a:t>
              </a:r>
              <a:r>
                <a:rPr lang="zh-CN" altLang="en-US" sz="2400" b="1" smtClean="0">
                  <a:latin typeface="+mn-ea"/>
                  <a:sym typeface="+mn-ea"/>
                </a:rPr>
                <a:t>选择诚信。因为它比金钱更具内涵。</a:t>
              </a:r>
              <a:endParaRPr lang="zh-CN" altLang="zh-CN" sz="2400" b="1" dirty="0">
                <a:latin typeface="+mn-ea"/>
                <a:sym typeface="+mn-ea"/>
              </a:endParaRPr>
            </a:p>
          </p:txBody>
        </p:sp>
        <p:sp>
          <p:nvSpPr>
            <p:cNvPr id="5" name="左大括号 4"/>
            <p:cNvSpPr/>
            <p:nvPr/>
          </p:nvSpPr>
          <p:spPr>
            <a:xfrm>
              <a:off x="3131840" y="5013176"/>
              <a:ext cx="144016" cy="936104"/>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13943" y="-4619"/>
            <a:ext cx="8650545" cy="6385947"/>
          </a:xfrm>
        </p:spPr>
        <p:txBody>
          <a:bodyPr/>
          <a:lstStyle/>
          <a:p>
            <a:pPr marL="0" indent="536575" eaLnBrk="1">
              <a:buNone/>
            </a:pPr>
            <a:r>
              <a:rPr lang="zh-CN" altLang="zh-CN" sz="2300" b="1" smtClean="0">
                <a:latin typeface="+mn-ea"/>
                <a:sym typeface="+mn-ea"/>
              </a:rPr>
              <a:t>【例3】 </a:t>
            </a:r>
            <a:endParaRPr lang="zh-CN" altLang="zh-CN" sz="2300" b="1" dirty="0">
              <a:latin typeface="+mn-ea"/>
              <a:sym typeface="+mn-ea"/>
            </a:endParaRPr>
          </a:p>
          <a:p>
            <a:pPr marL="0" indent="0" algn="ctr" eaLnBrk="1">
              <a:buNone/>
            </a:pPr>
            <a:r>
              <a:rPr lang="zh-CN" altLang="zh-CN" sz="2300" b="1" smtClean="0">
                <a:latin typeface="+mn-ea"/>
                <a:sym typeface="+mn-ea"/>
              </a:rPr>
              <a:t>奔跑</a:t>
            </a:r>
            <a:r>
              <a:rPr lang="zh-CN" altLang="zh-CN" sz="2300" b="1" dirty="0">
                <a:latin typeface="+mn-ea"/>
                <a:sym typeface="+mn-ea"/>
              </a:rPr>
              <a:t>人生</a:t>
            </a:r>
          </a:p>
          <a:p>
            <a:pPr marL="0" indent="536575" eaLnBrk="1">
              <a:buNone/>
            </a:pPr>
            <a:r>
              <a:rPr lang="zh-CN" altLang="zh-CN" sz="2300" b="1" smtClean="0">
                <a:latin typeface="+mn-ea"/>
                <a:sym typeface="+mn-ea"/>
              </a:rPr>
              <a:t>人生</a:t>
            </a:r>
            <a:r>
              <a:rPr lang="zh-CN" altLang="zh-CN" sz="2300" b="1" dirty="0">
                <a:latin typeface="+mn-ea"/>
                <a:sym typeface="+mn-ea"/>
              </a:rPr>
              <a:t>是一场漫漫旅途。 </a:t>
            </a:r>
          </a:p>
          <a:p>
            <a:pPr marL="0" indent="536575" eaLnBrk="1">
              <a:buNone/>
            </a:pPr>
            <a:r>
              <a:rPr lang="zh-CN" altLang="zh-CN" sz="2300" b="1" smtClean="0">
                <a:latin typeface="+mn-ea"/>
                <a:sym typeface="+mn-ea"/>
              </a:rPr>
              <a:t>有时</a:t>
            </a:r>
            <a:r>
              <a:rPr lang="zh-CN" altLang="zh-CN" sz="2300" b="1" dirty="0">
                <a:latin typeface="+mn-ea"/>
                <a:sym typeface="+mn-ea"/>
              </a:rPr>
              <a:t>我们只是静静地坐着,看乡间夕阳;有时我们慢慢地走着,享自在风光。而当远处的地平线——那心中永恒的渴望在召唤我们时,那便是我们奔跑的时候了。奔跑人生,共同体验人生百味。</a:t>
            </a:r>
          </a:p>
          <a:p>
            <a:pPr marL="0" indent="536575" eaLnBrk="1">
              <a:buNone/>
            </a:pPr>
            <a:r>
              <a:rPr lang="zh-CN" altLang="zh-CN" sz="2300" b="1" smtClean="0">
                <a:latin typeface="+mn-ea"/>
                <a:sym typeface="+mn-ea"/>
              </a:rPr>
              <a:t>奔跑</a:t>
            </a:r>
            <a:r>
              <a:rPr lang="zh-CN" altLang="zh-CN" sz="2300" b="1" dirty="0">
                <a:latin typeface="+mn-ea"/>
                <a:sym typeface="+mn-ea"/>
              </a:rPr>
              <a:t>人生,我们要不畏艰辛。真实的长跑需要良好的身体状态,而人生的长跑则需要心灵的坚韧不屈。毕竟,人生的跑道不会是铺满玫瑰的花径,而是充满艰难险阻的沙土之道。我们要忍受脚板的疼痛,呼吸的困难,外界的纷扰,还有心灵里那隐隐约约的放弃之念。太多的艰辛,让无数人失去了心中的渴望和方向,人生变成了安适的散步。而那些坚韧不屈的灵魂,则继续在生命的旅途奔跑着。</a:t>
            </a:r>
          </a:p>
          <a:p>
            <a:pPr marL="0" indent="536575" eaLnBrk="1">
              <a:buNone/>
            </a:pPr>
            <a:r>
              <a:rPr lang="zh-CN" altLang="zh-CN" sz="2300" b="1" smtClean="0">
                <a:latin typeface="+mn-ea"/>
                <a:sym typeface="+mn-ea"/>
              </a:rPr>
              <a:t>奔跑</a:t>
            </a:r>
            <a:r>
              <a:rPr lang="zh-CN" altLang="zh-CN" sz="2300" b="1" dirty="0">
                <a:latin typeface="+mn-ea"/>
                <a:sym typeface="+mn-ea"/>
              </a:rPr>
              <a:t>人生,我们要心怀畅快。经历过最初似乎无止境的艰辛,我们挺了过来,身体已经适应了奔跑的感受,心灵不再有激烈的困惑——远方的目的地一点点在接近,而人也有了一种属于奔跑的快感,这是体验人生点滴过程的快感。</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88640"/>
            <a:ext cx="8640960" cy="6192688"/>
          </a:xfrm>
        </p:spPr>
        <p:txBody>
          <a:bodyPr/>
          <a:lstStyle/>
          <a:p>
            <a:pPr marL="0" indent="536575" eaLnBrk="1">
              <a:buNone/>
            </a:pPr>
            <a:r>
              <a:rPr lang="zh-CN" altLang="zh-CN" sz="2400" b="1" smtClean="0">
                <a:latin typeface="+mn-ea"/>
                <a:sym typeface="+mn-ea"/>
              </a:rPr>
              <a:t>不再</a:t>
            </a:r>
            <a:r>
              <a:rPr lang="zh-CN" altLang="zh-CN" sz="2400" b="1" dirty="0">
                <a:latin typeface="+mn-ea"/>
                <a:sym typeface="+mn-ea"/>
              </a:rPr>
              <a:t>理会外界的纷扰,我们只专注于自己的每一点进步,每一刻成长,轻盈的风成了我们最好的伴侣。想想古往今来那些伟大的奔跑者吧:司马迁、李白、梵高、尼采……外界的一切早已不能羁绊他们的脚步,他们沉浸在内心的美妙体验中,在人生旅途中划出了一条美丽的轨迹。</a:t>
            </a:r>
          </a:p>
          <a:p>
            <a:pPr marL="0" indent="536575" eaLnBrk="1">
              <a:buNone/>
            </a:pPr>
            <a:r>
              <a:rPr lang="zh-CN" altLang="zh-CN" sz="2400" b="1" smtClean="0">
                <a:latin typeface="+mn-ea"/>
                <a:sym typeface="+mn-ea"/>
              </a:rPr>
              <a:t>奔跑</a:t>
            </a:r>
            <a:r>
              <a:rPr lang="zh-CN" altLang="zh-CN" sz="2400" b="1" dirty="0">
                <a:latin typeface="+mn-ea"/>
                <a:sym typeface="+mn-ea"/>
              </a:rPr>
              <a:t>人生,我们要懂得满足。当远处的地平线最终屈服于你我不懈的步伐时,当遥远的彼岸最终踩在你我的脚下时,我们体验到的,是一种发自心灵深处的最透彻的满足。不要太多的言语,不要在意</a:t>
            </a:r>
            <a:r>
              <a:rPr lang="zh-CN" altLang="zh-CN" sz="2400" b="1">
                <a:latin typeface="+mn-ea"/>
                <a:sym typeface="+mn-ea"/>
              </a:rPr>
              <a:t>彼岸</a:t>
            </a:r>
            <a:r>
              <a:rPr lang="zh-CN" altLang="zh-CN" sz="2400" b="1" smtClean="0">
                <a:latin typeface="+mn-ea"/>
                <a:sym typeface="+mn-ea"/>
              </a:rPr>
              <a:t>的</a:t>
            </a:r>
            <a:r>
              <a:rPr lang="zh-CN" altLang="en-US" sz="2400" b="1" smtClean="0">
                <a:latin typeface="+mn-ea"/>
                <a:sym typeface="+mn-ea"/>
              </a:rPr>
              <a:t>是</a:t>
            </a:r>
            <a:r>
              <a:rPr lang="zh-CN" altLang="zh-CN" sz="2400" b="1" smtClean="0">
                <a:latin typeface="+mn-ea"/>
                <a:sym typeface="+mn-ea"/>
              </a:rPr>
              <a:t>伟大</a:t>
            </a:r>
            <a:r>
              <a:rPr lang="zh-CN" altLang="zh-CN" sz="2400" b="1" dirty="0">
                <a:latin typeface="+mn-ea"/>
                <a:sym typeface="+mn-ea"/>
              </a:rPr>
              <a:t>抑或平凡,只要静静去享受这唯一属于自己的奔跑人生。而即使我们最终到不了自己的理想之境,别着急,终究会有一个人,顺着走过的路,奔向</a:t>
            </a:r>
            <a:r>
              <a:rPr lang="zh-CN" altLang="zh-CN" sz="2400" b="1">
                <a:latin typeface="+mn-ea"/>
                <a:sym typeface="+mn-ea"/>
              </a:rPr>
              <a:t>远方</a:t>
            </a:r>
            <a:r>
              <a:rPr lang="zh-CN" altLang="zh-CN" sz="2400" b="1" smtClean="0">
                <a:latin typeface="+mn-ea"/>
                <a:sym typeface="+mn-ea"/>
              </a:rPr>
              <a:t>。</a:t>
            </a:r>
            <a:endParaRPr lang="en-US" altLang="zh-CN" sz="2400" b="1" smtClean="0">
              <a:latin typeface="+mn-ea"/>
              <a:sym typeface="+mn-ea"/>
            </a:endParaRPr>
          </a:p>
          <a:p>
            <a:pPr marL="0" indent="536575" eaLnBrk="1">
              <a:buNone/>
            </a:pPr>
            <a:r>
              <a:rPr lang="zh-CN" altLang="zh-CN" sz="2400" b="1" smtClean="0">
                <a:latin typeface="+mn-ea"/>
                <a:sym typeface="+mn-ea"/>
              </a:rPr>
              <a:t>当我们经历了这漫长的奔跑人生,无论艰辛、畅快、满足,都已幻化成心中最美好的记忆。而奔跑,便是人生最美丽的主题。 </a:t>
            </a:r>
          </a:p>
          <a:p>
            <a:pPr marL="0" indent="536575" eaLnBrk="1">
              <a:buNone/>
            </a:pPr>
            <a:r>
              <a:rPr lang="zh-CN" altLang="zh-CN" sz="2400" b="1" smtClean="0">
                <a:latin typeface="+mn-ea"/>
                <a:sym typeface="+mn-ea"/>
              </a:rPr>
              <a:t>系紧你的鞋带,不要犹豫,让我们一起奔跑,去体验这多彩的人生! </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67544" y="620688"/>
            <a:ext cx="8108950" cy="504056"/>
          </a:xfrm>
        </p:spPr>
        <p:txBody>
          <a:bodyPr/>
          <a:lstStyle/>
          <a:p>
            <a:pPr marL="0" indent="0">
              <a:buNone/>
            </a:pPr>
            <a:r>
              <a:rPr lang="zh-CN" altLang="zh-CN" sz="2400" b="1" smtClean="0">
                <a:sym typeface="+mn-ea"/>
              </a:rPr>
              <a:t>【结构小结】</a:t>
            </a:r>
            <a:endParaRPr lang="zh-CN" altLang="zh-CN" sz="2400" b="1" dirty="0">
              <a:sym typeface="+mn-ea"/>
            </a:endParaRPr>
          </a:p>
        </p:txBody>
      </p:sp>
      <p:graphicFrame>
        <p:nvGraphicFramePr>
          <p:cNvPr id="2" name="表格 -1"/>
          <p:cNvGraphicFramePr/>
          <p:nvPr/>
        </p:nvGraphicFramePr>
        <p:xfrm>
          <a:off x="467544" y="1268761"/>
          <a:ext cx="8352928" cy="2166298"/>
        </p:xfrm>
        <a:graphic>
          <a:graphicData uri="http://schemas.openxmlformats.org/drawingml/2006/table">
            <a:tbl>
              <a:tblPr firstRow="1" bandRow="1">
                <a:tableStyleId>{5940675A-B579-460E-94D1-54222C63F5DA}</a:tableStyleId>
              </a:tblPr>
              <a:tblGrid>
                <a:gridCol w="2232248"/>
                <a:gridCol w="3240360"/>
                <a:gridCol w="2880320"/>
              </a:tblGrid>
              <a:tr h="359703">
                <a:tc>
                  <a:txBody>
                    <a:bodyPr/>
                    <a:lstStyle/>
                    <a:p>
                      <a:pPr marL="0" indent="0" algn="ctr">
                        <a:buNone/>
                      </a:pPr>
                      <a:r>
                        <a:rPr lang="zh-CN" altLang="en-US" sz="2400" b="1" u="none" dirty="0">
                          <a:latin typeface="+mn-ea"/>
                          <a:ea typeface="+mn-ea"/>
                          <a:cs typeface="Calibri" panose="020F0502020204030204" charset="0"/>
                        </a:rPr>
                        <a:t>总写</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400" b="1" u="none">
                          <a:latin typeface="+mn-ea"/>
                          <a:ea typeface="+mn-ea"/>
                          <a:cs typeface="Calibri" panose="020F0502020204030204" charset="0"/>
                        </a:rPr>
                        <a:t>分写</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400" b="1" u="none">
                          <a:latin typeface="+mn-ea"/>
                          <a:ea typeface="+mn-ea"/>
                          <a:cs typeface="Calibri" panose="020F0502020204030204" charset="0"/>
                        </a:rPr>
                        <a:t>总写</a:t>
                      </a:r>
                      <a:r>
                        <a:rPr lang="zh-CN" altLang="en-US" sz="2400" b="1" u="none">
                          <a:latin typeface="+mn-ea"/>
                          <a:ea typeface="+mn-ea"/>
                          <a:cs typeface="NEU-BZ-S92" panose="02020503000000020003" charset="-122"/>
                        </a:rPr>
                        <a:t> </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00537">
                <a:tc>
                  <a:txBody>
                    <a:bodyPr/>
                    <a:lstStyle/>
                    <a:p>
                      <a:pPr marL="0" indent="0" algn="ctr">
                        <a:buNone/>
                      </a:pPr>
                      <a:r>
                        <a:rPr lang="zh-CN" altLang="en-US" sz="2400" b="1" u="none">
                          <a:latin typeface="+mn-ea"/>
                          <a:ea typeface="+mn-ea"/>
                          <a:cs typeface="Calibri" panose="020F0502020204030204" charset="0"/>
                        </a:rPr>
                        <a:t>奔跑人生</a:t>
                      </a:r>
                      <a:r>
                        <a:rPr lang="en-US" altLang="zh-CN" sz="2400" b="1" u="none" smtClean="0">
                          <a:latin typeface="+mn-ea"/>
                          <a:ea typeface="+mn-ea"/>
                          <a:cs typeface="方正书宋_GBK" panose="03000509000000000000" charset="-122"/>
                        </a:rPr>
                        <a:t>,</a:t>
                      </a:r>
                    </a:p>
                    <a:p>
                      <a:pPr marL="0" indent="0" algn="ctr">
                        <a:buNone/>
                      </a:pPr>
                      <a:r>
                        <a:rPr lang="zh-CN" altLang="en-US" sz="2400" b="1" u="none" smtClean="0">
                          <a:latin typeface="+mn-ea"/>
                          <a:ea typeface="+mn-ea"/>
                          <a:cs typeface="Calibri" panose="020F0502020204030204" charset="0"/>
                        </a:rPr>
                        <a:t>人生</a:t>
                      </a:r>
                      <a:r>
                        <a:rPr lang="zh-CN" altLang="en-US" sz="2400" b="1" u="none">
                          <a:latin typeface="+mn-ea"/>
                          <a:ea typeface="+mn-ea"/>
                          <a:cs typeface="Calibri" panose="020F0502020204030204" charset="0"/>
                        </a:rPr>
                        <a:t>百味</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400" b="1" u="none" dirty="0">
                          <a:latin typeface="+mn-ea"/>
                          <a:ea typeface="+mn-ea"/>
                          <a:cs typeface="Calibri" panose="020F0502020204030204" charset="0"/>
                        </a:rPr>
                        <a:t>奔跑人生要不畏艰辛。奔跑人生要心怀畅快。奔跑人生要懂得满足。</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400" b="1" u="none" dirty="0">
                          <a:latin typeface="+mn-ea"/>
                          <a:ea typeface="+mn-ea"/>
                          <a:cs typeface="Calibri" panose="020F0502020204030204" charset="0"/>
                        </a:rPr>
                        <a:t>奔跑</a:t>
                      </a:r>
                      <a:r>
                        <a:rPr lang="en-US" altLang="zh-CN" sz="2400" b="1" u="none" dirty="0">
                          <a:latin typeface="+mn-ea"/>
                          <a:ea typeface="+mn-ea"/>
                          <a:cs typeface="方正书宋_GBK" panose="03000509000000000000" charset="-122"/>
                        </a:rPr>
                        <a:t>,</a:t>
                      </a:r>
                      <a:r>
                        <a:rPr lang="zh-CN" altLang="en-US" sz="2400" b="1" u="none" dirty="0">
                          <a:latin typeface="+mn-ea"/>
                          <a:ea typeface="+mn-ea"/>
                          <a:cs typeface="Calibri" panose="020F0502020204030204" charset="0"/>
                        </a:rPr>
                        <a:t>人生是美丽的。</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80340" y="34925"/>
            <a:ext cx="8804275" cy="6130379"/>
          </a:xfrm>
        </p:spPr>
        <p:txBody>
          <a:bodyPr/>
          <a:lstStyle/>
          <a:p>
            <a:pPr marL="0" indent="0" algn="ctr">
              <a:buNone/>
            </a:pPr>
            <a:r>
              <a:rPr lang="zh-CN" altLang="zh-CN" b="1" smtClean="0">
                <a:solidFill>
                  <a:srgbClr val="FF0000"/>
                </a:solidFill>
                <a:sym typeface="+mn-ea"/>
              </a:rPr>
              <a:t>【佳作欣赏】</a:t>
            </a:r>
            <a:endParaRPr lang="zh-CN" altLang="zh-CN" b="1" dirty="0">
              <a:solidFill>
                <a:srgbClr val="FF0000"/>
              </a:solidFill>
              <a:sym typeface="+mn-ea"/>
            </a:endParaRPr>
          </a:p>
          <a:p>
            <a:pPr marL="0" indent="0" algn="ctr">
              <a:buNone/>
            </a:pPr>
            <a:r>
              <a:rPr lang="zh-CN" altLang="zh-CN" sz="2400" b="1" smtClean="0">
                <a:sym typeface="+mn-ea"/>
              </a:rPr>
              <a:t>莫</a:t>
            </a:r>
            <a:r>
              <a:rPr lang="zh-CN" altLang="zh-CN" sz="2400" b="1" dirty="0">
                <a:sym typeface="+mn-ea"/>
              </a:rPr>
              <a:t>等待</a:t>
            </a:r>
          </a:p>
          <a:p>
            <a:pPr marL="0" indent="536575" eaLnBrk="1">
              <a:buNone/>
            </a:pPr>
            <a:r>
              <a:rPr lang="zh-CN" altLang="zh-CN" sz="2400" b="1" smtClean="0">
                <a:sym typeface="+mn-ea"/>
              </a:rPr>
              <a:t>“</a:t>
            </a:r>
            <a:r>
              <a:rPr lang="zh-CN" altLang="zh-CN" sz="2400" b="1" dirty="0">
                <a:sym typeface="+mn-ea"/>
              </a:rPr>
              <a:t>莫等闲,白了少年头,空悲切。”人生极其短暂,有生之年,不      要等待,而是要乘着梦想的翅膀,去追寻那一片更蓝更广阔的天空。</a:t>
            </a:r>
          </a:p>
          <a:p>
            <a:pPr marL="0" indent="536575" eaLnBrk="1">
              <a:buNone/>
            </a:pPr>
            <a:r>
              <a:rPr lang="zh-CN" altLang="zh-CN" sz="2400" b="1" dirty="0">
                <a:sym typeface="+mn-ea"/>
              </a:rPr>
              <a:t>沧海桑田,世事变迁,我们的脚步不能停留,我们的内心莫作等待,我们的人生不能坐以待毙,用梦想作动力,不断向前迈开脚步。</a:t>
            </a:r>
          </a:p>
          <a:p>
            <a:pPr marL="0" indent="536575" eaLnBrk="1">
              <a:buNone/>
            </a:pPr>
            <a:r>
              <a:rPr lang="zh-CN" altLang="zh-CN" sz="2400" b="1" smtClean="0">
                <a:sym typeface="+mn-ea"/>
              </a:rPr>
              <a:t>不断</a:t>
            </a:r>
            <a:r>
              <a:rPr lang="zh-CN" altLang="zh-CN" sz="2400" b="1" dirty="0">
                <a:sym typeface="+mn-ea"/>
              </a:rPr>
              <a:t>前进是我们取得成功的关键。</a:t>
            </a:r>
          </a:p>
          <a:p>
            <a:pPr marL="0" indent="536575" eaLnBrk="1">
              <a:buNone/>
            </a:pPr>
            <a:r>
              <a:rPr lang="zh-CN" altLang="zh-CN" sz="2400" b="1" smtClean="0">
                <a:sym typeface="+mn-ea"/>
              </a:rPr>
              <a:t>不断</a:t>
            </a:r>
            <a:r>
              <a:rPr lang="zh-CN" altLang="zh-CN" sz="2400" b="1" dirty="0">
                <a:sym typeface="+mn-ea"/>
              </a:rPr>
              <a:t>向前,胜利的曙光就会被我们点亮。人生的道路不可能平平坦坦,它总会有曲折与坎坷,面对重重艰难险阻,我们不能停下脚步。灯光璀璨,万众瞩目,如今的他已不是原来那个绝望无助的男孩。他叫刘伟,因一次意外而失去了自己的双臂,这对他来说无疑是晴天霹雳。面对命运恶神的挑衅,刘伟没有放弃,而是凭着那份对梦想的执着,勇敢而坚定地向成功的方向迈去。遇到阻碍时,等待是无济于事的,唯有不断前进,攻破万难,才能到达理想的殿堂。</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135126"/>
            <a:ext cx="8784976" cy="6246202"/>
          </a:xfrm>
        </p:spPr>
        <p:txBody>
          <a:bodyPr/>
          <a:lstStyle/>
          <a:p>
            <a:pPr marL="0" indent="536575">
              <a:buNone/>
            </a:pPr>
            <a:r>
              <a:rPr lang="zh-CN" altLang="zh-CN" sz="2300" b="1" smtClean="0">
                <a:latin typeface="+mn-ea"/>
                <a:sym typeface="+mn-ea"/>
              </a:rPr>
              <a:t>不断向前,伟大的奇迹就会被我们造就。追求理想的脚步不要停留</a:t>
            </a:r>
            <a:r>
              <a:rPr lang="zh-CN" altLang="zh-CN" sz="2300" b="1" dirty="0">
                <a:latin typeface="+mn-ea"/>
                <a:sym typeface="+mn-ea"/>
              </a:rPr>
              <a:t>,莫要等待。明清时期的学者谈迁,博览群书,擅诸于百家,精研历史,万重明朝典故,他立志编撰翔实可信的明文,从明天启无元年开始,历时20余年,完成一部编年体明文,取名《国榷》。清顺治四年,《国榷》手稿被窃。他时已53岁,但他并没有就此放弃,而是发愤重写,经4年努力,矢志不渝,终于完成新稿。谈迁矢志不渝的治学精神也和不朽的史书《国榷》一样,留给后人一座丰碑。是他那永不停歇,不断追求更多学识的精神促使了他的功成名就。</a:t>
            </a:r>
          </a:p>
          <a:p>
            <a:pPr marL="0" indent="536575">
              <a:buNone/>
            </a:pPr>
            <a:r>
              <a:rPr lang="zh-CN" altLang="zh-CN" sz="2300" b="1" smtClean="0">
                <a:latin typeface="+mn-ea"/>
                <a:sym typeface="+mn-ea"/>
              </a:rPr>
              <a:t>不断</a:t>
            </a:r>
            <a:r>
              <a:rPr lang="zh-CN" altLang="zh-CN" sz="2300" b="1" dirty="0">
                <a:latin typeface="+mn-ea"/>
                <a:sym typeface="+mn-ea"/>
              </a:rPr>
              <a:t>向前,成功的大门就会为我们敞开。然而,却总有一些人没有追求,不思进取,只是等待。悲哀的“史上最懒小伙”杨锁,23岁的他竟被活活饿死在家中!从小到大他都是衣来伸手,饭来张口,连最基本的自理能力都不具备,终而导致饿死家中的悲剧。像这样一个没有梦想没有追求,安于现状等吃等喝的人,他的一生也将以一个悲剧告终。</a:t>
            </a:r>
          </a:p>
          <a:p>
            <a:pPr marL="0" indent="536575">
              <a:buNone/>
            </a:pPr>
            <a:r>
              <a:rPr lang="zh-CN" altLang="zh-CN" sz="2300" b="1" smtClean="0">
                <a:latin typeface="+mn-ea"/>
                <a:sym typeface="+mn-ea"/>
              </a:rPr>
              <a:t>巴金</a:t>
            </a:r>
            <a:r>
              <a:rPr lang="zh-CN" altLang="zh-CN" sz="2300" b="1" dirty="0">
                <a:latin typeface="+mn-ea"/>
                <a:sym typeface="+mn-ea"/>
              </a:rPr>
              <a:t>说:“奋斗就是生活,人生唯有前进。”所以,不论何时,我们都不要等待,不要驻足,而应不断前进,因为前进是一种积极的生活状态,这是一种拼搏,会让我们的人生发光发热!</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80340" y="34925"/>
            <a:ext cx="8963025" cy="6130379"/>
          </a:xfrm>
        </p:spPr>
        <p:txBody>
          <a:bodyPr/>
          <a:lstStyle/>
          <a:p>
            <a:pPr marL="0" indent="0">
              <a:buNone/>
            </a:pPr>
            <a:r>
              <a:rPr lang="zh-CN" altLang="zh-CN" sz="2400" b="1" dirty="0">
                <a:solidFill>
                  <a:srgbClr val="FF0000"/>
                </a:solidFill>
                <a:sym typeface="+mn-ea"/>
              </a:rPr>
              <a:t>三、议论文的</a:t>
            </a:r>
            <a:r>
              <a:rPr lang="zh-CN" altLang="zh-CN" sz="2400" b="1">
                <a:solidFill>
                  <a:srgbClr val="FF0000"/>
                </a:solidFill>
                <a:sym typeface="+mn-ea"/>
              </a:rPr>
              <a:t>结构</a:t>
            </a:r>
            <a:r>
              <a:rPr lang="zh-CN" altLang="zh-CN" sz="2400" b="1">
                <a:sym typeface="+mn-ea"/>
              </a:rPr>
              <a:t> </a:t>
            </a:r>
            <a:endParaRPr lang="en-US" altLang="zh-CN" sz="2400" b="1" smtClean="0">
              <a:sym typeface="+mn-ea"/>
            </a:endParaRPr>
          </a:p>
          <a:p>
            <a:pPr marL="0" indent="0" algn="ctr">
              <a:buNone/>
            </a:pPr>
            <a:r>
              <a:rPr lang="zh-CN" altLang="zh-CN" b="1" smtClean="0">
                <a:solidFill>
                  <a:srgbClr val="FF0000"/>
                </a:solidFill>
                <a:sym typeface="+mn-ea"/>
              </a:rPr>
              <a:t>【知识梳理】</a:t>
            </a:r>
            <a:endParaRPr lang="zh-CN" altLang="zh-CN" b="1" dirty="0">
              <a:solidFill>
                <a:srgbClr val="FF0000"/>
              </a:solidFill>
              <a:sym typeface="+mn-ea"/>
            </a:endParaRPr>
          </a:p>
          <a:p>
            <a:pPr marL="0" indent="536575">
              <a:buNone/>
            </a:pPr>
            <a:r>
              <a:rPr lang="zh-CN" altLang="zh-CN" sz="2400" b="1" smtClean="0">
                <a:sym typeface="+mn-ea"/>
              </a:rPr>
              <a:t>本</a:t>
            </a:r>
            <a:r>
              <a:rPr lang="zh-CN" altLang="zh-CN" sz="2400" b="1" dirty="0">
                <a:sym typeface="+mn-ea"/>
              </a:rPr>
              <a:t>节主要练习的结构模式是“总—分一总”,但重点谈的是中间主体部分的“分”。动笔前应该围绕中心论点精心提炼和拟写分论点,并将其放在每一层的段首,拟写分论点的要求:分而有理,分而有序,分而有度,分而有范。 </a:t>
            </a:r>
          </a:p>
          <a:p>
            <a:pPr marL="0" indent="536575">
              <a:buNone/>
            </a:pPr>
            <a:r>
              <a:rPr lang="zh-CN" altLang="zh-CN" sz="2400" b="1" smtClean="0">
                <a:sym typeface="+mn-ea"/>
              </a:rPr>
              <a:t>第</a:t>
            </a:r>
            <a:r>
              <a:rPr lang="zh-CN" altLang="zh-CN" sz="2400" b="1" dirty="0">
                <a:sym typeface="+mn-ea"/>
              </a:rPr>
              <a:t>一部分:总写。 </a:t>
            </a:r>
          </a:p>
          <a:p>
            <a:pPr marL="0" indent="536575">
              <a:buNone/>
            </a:pPr>
            <a:r>
              <a:rPr lang="zh-CN" altLang="zh-CN" sz="2400" b="1" smtClean="0">
                <a:sym typeface="+mn-ea"/>
              </a:rPr>
              <a:t>(</a:t>
            </a:r>
            <a:r>
              <a:rPr lang="zh-CN" altLang="zh-CN" sz="2400" b="1" dirty="0">
                <a:sym typeface="+mn-ea"/>
              </a:rPr>
              <a:t>第一节)引出观点。</a:t>
            </a:r>
          </a:p>
          <a:p>
            <a:pPr marL="0" indent="536575">
              <a:buNone/>
            </a:pPr>
            <a:r>
              <a:rPr lang="zh-CN" altLang="zh-CN" sz="2400" b="1" dirty="0">
                <a:sym typeface="+mn-ea"/>
              </a:rPr>
              <a:t>第二部分:分写。</a:t>
            </a:r>
          </a:p>
          <a:p>
            <a:pPr marL="0" indent="536575">
              <a:buNone/>
            </a:pPr>
            <a:r>
              <a:rPr lang="zh-CN" altLang="zh-CN" sz="2400" b="1" smtClean="0">
                <a:sym typeface="+mn-ea"/>
              </a:rPr>
              <a:t>(</a:t>
            </a:r>
            <a:r>
              <a:rPr lang="zh-CN" altLang="zh-CN" sz="2400" b="1" dirty="0">
                <a:sym typeface="+mn-ea"/>
              </a:rPr>
              <a:t>第二节)分析评议观点;</a:t>
            </a:r>
          </a:p>
          <a:p>
            <a:pPr marL="0" indent="536575">
              <a:buNone/>
            </a:pPr>
            <a:r>
              <a:rPr lang="zh-CN" altLang="zh-CN" sz="2400" b="1" smtClean="0">
                <a:sym typeface="+mn-ea"/>
              </a:rPr>
              <a:t>(</a:t>
            </a:r>
            <a:r>
              <a:rPr lang="zh-CN" altLang="zh-CN" sz="2400" b="1" dirty="0">
                <a:sym typeface="+mn-ea"/>
              </a:rPr>
              <a:t>第三节)确立第一分论点进行分析;</a:t>
            </a:r>
          </a:p>
          <a:p>
            <a:pPr marL="0" indent="536575">
              <a:buNone/>
            </a:pPr>
            <a:r>
              <a:rPr lang="zh-CN" altLang="zh-CN" sz="2400" b="1" smtClean="0">
                <a:sym typeface="+mn-ea"/>
              </a:rPr>
              <a:t>(</a:t>
            </a:r>
            <a:r>
              <a:rPr lang="zh-CN" altLang="zh-CN" sz="2400" b="1" dirty="0">
                <a:sym typeface="+mn-ea"/>
              </a:rPr>
              <a:t>第四节)确立第二分论点进行分析;</a:t>
            </a:r>
          </a:p>
          <a:p>
            <a:pPr marL="0" indent="536575">
              <a:buNone/>
            </a:pPr>
            <a:r>
              <a:rPr lang="zh-CN" altLang="zh-CN" sz="2400" b="1" smtClean="0">
                <a:sym typeface="+mn-ea"/>
              </a:rPr>
              <a:t>(</a:t>
            </a:r>
            <a:r>
              <a:rPr lang="zh-CN" altLang="zh-CN" sz="2400" b="1" dirty="0">
                <a:sym typeface="+mn-ea"/>
              </a:rPr>
              <a:t>第五节)确立第三分论点进行分析。</a:t>
            </a:r>
          </a:p>
          <a:p>
            <a:pPr marL="0" indent="536575">
              <a:buNone/>
            </a:pPr>
            <a:r>
              <a:rPr lang="zh-CN" altLang="zh-CN" sz="2400" b="1" dirty="0">
                <a:sym typeface="+mn-ea"/>
              </a:rPr>
              <a:t>第三部分:总写(第六节),总结深化观点。</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67970" y="178941"/>
            <a:ext cx="8585200" cy="6058371"/>
          </a:xfrm>
        </p:spPr>
        <p:txBody>
          <a:bodyPr/>
          <a:lstStyle/>
          <a:p>
            <a:pPr marL="0" indent="0" algn="ctr">
              <a:buNone/>
            </a:pPr>
            <a:r>
              <a:rPr lang="zh-CN" altLang="zh-CN" b="1" smtClean="0">
                <a:solidFill>
                  <a:srgbClr val="FF0000"/>
                </a:solidFill>
                <a:sym typeface="+mn-ea"/>
              </a:rPr>
              <a:t>【典例精析】</a:t>
            </a:r>
            <a:endParaRPr lang="zh-CN" altLang="zh-CN" b="1" dirty="0">
              <a:solidFill>
                <a:srgbClr val="FF0000"/>
              </a:solidFill>
              <a:sym typeface="+mn-ea"/>
            </a:endParaRPr>
          </a:p>
          <a:p>
            <a:pPr marL="0" indent="536575">
              <a:buNone/>
            </a:pPr>
            <a:r>
              <a:rPr lang="zh-CN" altLang="zh-CN" sz="2400" b="1" smtClean="0">
                <a:sym typeface="+mn-ea"/>
              </a:rPr>
              <a:t>阅读</a:t>
            </a:r>
            <a:r>
              <a:rPr lang="zh-CN" altLang="zh-CN" sz="2400" b="1" dirty="0">
                <a:sym typeface="+mn-ea"/>
              </a:rPr>
              <a:t>材料:企鹅身躯笨重,没有可以用来攀爬的前臂,也没有可以飞翔的翅膀,何以从水中上岸?原来在将要上岸时,企鹅猛地低头,从海面扎入海中,拼力沉潜。潜得越深,海水所产生的压力和浮力就越大,企鹅一直潜到适当的深度,再摆动双足,迅猛向上,犹如离弦之箭蹿出水面。腾空而起,落于陆地之上,画出一道完美的弧线。这种沉潜是为了蓄势,看似笨拙,却富有成效。 人生何尝不是如此? </a:t>
            </a:r>
          </a:p>
          <a:p>
            <a:pPr marL="0" indent="536575">
              <a:buNone/>
            </a:pPr>
            <a:r>
              <a:rPr lang="zh-CN" altLang="zh-CN" sz="2400" b="1" smtClean="0">
                <a:sym typeface="+mn-ea"/>
              </a:rPr>
              <a:t>请</a:t>
            </a:r>
            <a:r>
              <a:rPr lang="zh-CN" altLang="zh-CN" sz="2400" b="1" dirty="0">
                <a:sym typeface="+mn-ea"/>
              </a:rPr>
              <a:t>根据你对这则文字的感悟,以“沉潜”为题,自定立意、自选角度,写一篇不少于800字的记叙文或议论文。</a:t>
            </a:r>
          </a:p>
          <a:p>
            <a:pPr marL="0" indent="536575">
              <a:buNone/>
            </a:pPr>
            <a:r>
              <a:rPr lang="zh-CN" altLang="zh-CN" sz="2400" b="1" dirty="0">
                <a:sym typeface="+mn-ea"/>
              </a:rPr>
              <a:t> 【分析】　关键词是“沉潜”,表现材料主旨的一句提示语是“这种沉潜是为了蓄势”。由此及彼作横向联想,“沉潜”之于人生同样十分重要。在不利的形势和条件下,只有沉潜蓄势才能取得成功。由此,我们至少可以获取两个最佳的论述角度:人生为什么要沉潜蓄势?人生应该怎样去沉潜蓄势?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13742" y="980728"/>
            <a:ext cx="8750746" cy="4176464"/>
          </a:xfrm>
        </p:spPr>
        <p:txBody>
          <a:bodyPr/>
          <a:lstStyle/>
          <a:p>
            <a:pPr marL="0" indent="536575" eaLnBrk="1">
              <a:buNone/>
            </a:pPr>
            <a:r>
              <a:rPr lang="zh-CN" altLang="zh-CN" sz="2400" b="1" smtClean="0">
                <a:latin typeface="+mn-ea"/>
                <a:sym typeface="+mn-ea"/>
              </a:rPr>
              <a:t>根据</a:t>
            </a:r>
            <a:r>
              <a:rPr lang="zh-CN" altLang="zh-CN" sz="2400" b="1" dirty="0">
                <a:latin typeface="+mn-ea"/>
                <a:sym typeface="+mn-ea"/>
              </a:rPr>
              <a:t>以上拟写分论点的要求,分析下面几组分论点存在什么问题。</a:t>
            </a:r>
          </a:p>
          <a:p>
            <a:pPr marL="0" indent="536575" eaLnBrk="1">
              <a:buNone/>
            </a:pPr>
            <a:r>
              <a:rPr lang="zh-CN" altLang="zh-CN" sz="2400" b="1" smtClean="0">
                <a:latin typeface="+mn-ea"/>
                <a:sym typeface="+mn-ea"/>
              </a:rPr>
              <a:t>论点</a:t>
            </a:r>
            <a:r>
              <a:rPr lang="zh-CN" altLang="zh-CN" sz="2400" b="1" dirty="0">
                <a:latin typeface="+mn-ea"/>
                <a:sym typeface="+mn-ea"/>
              </a:rPr>
              <a:t>一:沉潜具有强大力量。分论点:(1)写文章,讲求的是一种让人喟叹的气势。 (2)搞学术研究的人尤其需要注意沉潜。</a:t>
            </a:r>
          </a:p>
          <a:p>
            <a:pPr marL="0" indent="536575" eaLnBrk="1">
              <a:buNone/>
            </a:pPr>
            <a:r>
              <a:rPr lang="zh-CN" altLang="zh-CN" sz="2400" b="1" smtClean="0">
                <a:latin typeface="+mn-ea"/>
                <a:sym typeface="+mn-ea"/>
              </a:rPr>
              <a:t>论点</a:t>
            </a:r>
            <a:r>
              <a:rPr lang="zh-CN" altLang="zh-CN" sz="2400" b="1" dirty="0">
                <a:latin typeface="+mn-ea"/>
                <a:sym typeface="+mn-ea"/>
              </a:rPr>
              <a:t>二:美丽的弧线来自沉潜。分论点:(1)沉潜之后的弧线,是最完美的弧线。(2)沉潜之后的弧线,是最具魅力的弧线。(3)沉潜之后的弧线,是创造奇迹的弧线。</a:t>
            </a:r>
          </a:p>
          <a:p>
            <a:pPr marL="0" indent="536575" eaLnBrk="1">
              <a:buNone/>
            </a:pPr>
            <a:r>
              <a:rPr lang="zh-CN" altLang="zh-CN" sz="2400" b="1" smtClean="0">
                <a:latin typeface="+mn-ea"/>
                <a:sym typeface="+mn-ea"/>
              </a:rPr>
              <a:t>论点</a:t>
            </a:r>
            <a:r>
              <a:rPr lang="zh-CN" altLang="zh-CN" sz="2400" b="1" dirty="0">
                <a:latin typeface="+mn-ea"/>
                <a:sym typeface="+mn-ea"/>
              </a:rPr>
              <a:t>三:沉潜重要。分论点:(1)沉潜,是为了下一次还能够爆发。(2)沉潜,是为了下一次更有力地爆发。(3)沉潜,是为了掩藏自己的爆发</a:t>
            </a:r>
            <a:r>
              <a:rPr lang="zh-CN" altLang="zh-CN" sz="2400" b="1">
                <a:latin typeface="+mn-ea"/>
                <a:sym typeface="+mn-ea"/>
              </a:rPr>
              <a:t>行为</a:t>
            </a:r>
            <a:r>
              <a:rPr lang="zh-CN" altLang="zh-CN" sz="2400" b="1" smtClean="0">
                <a:latin typeface="+mn-ea"/>
                <a:sym typeface="+mn-ea"/>
              </a:rPr>
              <a:t>。</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13742" y="476672"/>
            <a:ext cx="8750746" cy="4392488"/>
          </a:xfrm>
        </p:spPr>
        <p:txBody>
          <a:bodyPr/>
          <a:lstStyle/>
          <a:p>
            <a:pPr marL="0" indent="536575" eaLnBrk="1">
              <a:buNone/>
            </a:pPr>
            <a:r>
              <a:rPr lang="zh-CN" altLang="zh-CN" sz="2400" b="1" smtClean="0">
                <a:latin typeface="+mn-ea"/>
                <a:sym typeface="+mn-ea"/>
              </a:rPr>
              <a:t>论点</a:t>
            </a:r>
            <a:r>
              <a:rPr lang="zh-CN" altLang="zh-CN" sz="2400" b="1" dirty="0">
                <a:latin typeface="+mn-ea"/>
                <a:sym typeface="+mn-ea"/>
              </a:rPr>
              <a:t>一存在如下几个问题:一是角度失当。两个分论点分别从写文章的人需要沉潜和搞学术研究的人需要沉潜两个方面阐述,视野狭窄,文章指向的对象缺乏广泛性,不能使分论点合成一个完整的逻辑框架;二是分论点只有两个,不匀称,不丰富;三是分论点(1)没有扣住关键词“沉潜”,且句式随意,不整齐,不</a:t>
            </a:r>
            <a:r>
              <a:rPr lang="zh-CN" altLang="zh-CN" sz="2400" b="1">
                <a:latin typeface="+mn-ea"/>
                <a:sym typeface="+mn-ea"/>
              </a:rPr>
              <a:t>精练</a:t>
            </a:r>
            <a:r>
              <a:rPr lang="zh-CN" altLang="zh-CN" sz="2400" b="1" smtClean="0">
                <a:latin typeface="+mn-ea"/>
                <a:sym typeface="+mn-ea"/>
              </a:rPr>
              <a:t>。</a:t>
            </a:r>
            <a:endParaRPr lang="en-US" altLang="zh-CN" sz="2400" b="1" smtClean="0">
              <a:latin typeface="+mn-ea"/>
              <a:sym typeface="+mn-ea"/>
            </a:endParaRPr>
          </a:p>
          <a:p>
            <a:pPr marL="0" indent="536575" eaLnBrk="1">
              <a:buNone/>
            </a:pPr>
            <a:r>
              <a:rPr lang="zh-CN" altLang="zh-CN" sz="2400" b="1" smtClean="0">
                <a:sym typeface="+mn-ea"/>
              </a:rPr>
              <a:t> 论点二的主要问题是重心偏向了“弧线”,而不是“沉潜”,且内容基本上雷同,缺乏层次性。</a:t>
            </a:r>
          </a:p>
          <a:p>
            <a:pPr marL="0" indent="536575" eaLnBrk="1">
              <a:buNone/>
            </a:pPr>
            <a:r>
              <a:rPr lang="zh-CN" altLang="zh-CN" sz="2400" b="1" smtClean="0">
                <a:sym typeface="+mn-ea"/>
              </a:rPr>
              <a:t>论点三的分论点(1)(2)虽然语气上有递进,但内容重复,阐释起来将十分困难;第三个分论点“沉潜,是为了掩藏自己的爆发行为”溢出应表达的中心思想之外,与材料的主旨也没有关联。</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72896"/>
            <a:ext cx="8784976" cy="6668472"/>
          </a:xfrm>
        </p:spPr>
        <p:txBody>
          <a:bodyPr/>
          <a:lstStyle/>
          <a:p>
            <a:pPr marL="0" indent="0" eaLnBrk="1">
              <a:buNone/>
            </a:pPr>
            <a:r>
              <a:rPr lang="en-US" altLang="zh-CN" sz="2400" b="1" smtClean="0"/>
              <a:t>      </a:t>
            </a:r>
            <a:r>
              <a:rPr lang="zh-CN" altLang="zh-CN" sz="2400" b="1" smtClean="0"/>
              <a:t>怎样</a:t>
            </a:r>
            <a:r>
              <a:rPr lang="zh-CN" altLang="zh-CN" sz="2400" b="1" dirty="0"/>
              <a:t>立意呢?一般有四种方法:</a:t>
            </a:r>
          </a:p>
          <a:p>
            <a:pPr marL="0" indent="0" eaLnBrk="1">
              <a:buNone/>
            </a:pPr>
            <a:r>
              <a:rPr lang="zh-CN" altLang="zh-CN" sz="2400" b="1" dirty="0"/>
              <a:t>      (1)横向立意。就是在思考问题的过程中,思维顺着原材料所告诉读者的指向去考虑。如:“近朱者赤,近墨者黑。”我们可以按照这个方向去思考,立意为外因对人的影响。</a:t>
            </a:r>
          </a:p>
          <a:p>
            <a:pPr marL="0" indent="0" eaLnBrk="1">
              <a:buNone/>
            </a:pPr>
            <a:r>
              <a:rPr lang="zh-CN" altLang="zh-CN" sz="2400" b="1" dirty="0"/>
              <a:t>      (2)假设推理。就是在原材料已知内容的基础上,对原材料作合理的假设,进行恰当推理、引伸 。如:“近朱者赤,近墨者黑。”我们可以立意为“近墨者未必黑”。</a:t>
            </a:r>
          </a:p>
          <a:p>
            <a:pPr marL="0" indent="0" eaLnBrk="1">
              <a:buNone/>
            </a:pPr>
            <a:r>
              <a:rPr lang="zh-CN" altLang="zh-CN" sz="2400" b="1" dirty="0"/>
              <a:t>      (3)类比立意。就是通过联想,把材料的已知内容同材料外的其他内容,由此及彼地联系起来考虑,找出其中的相似点。</a:t>
            </a:r>
          </a:p>
          <a:p>
            <a:pPr marL="0" indent="0" eaLnBrk="1">
              <a:buNone/>
            </a:pPr>
            <a:r>
              <a:rPr lang="zh-CN" altLang="zh-CN" sz="2400" b="1" dirty="0"/>
              <a:t>      (4)辩证立意。材料作文的观点最能体现考生思考问题的能力,辩证地看问题,辩证地立意也就最能显出文章的深度。例如:有一只蚂蚁爬墙,六次失败了,可是它还是沿原路向上爬,一个人说:“多可敬的小蚂蚁。”第二个人说:“多么愚蠢的蚂蚁。”第三个人说:“多么可悲的小蚂蚁。”你怎么认为?请根据材料写一篇议论文。这篇作文可写“持之以恒”,可写“变一条路”,但是“变通与坚持”更出彩。</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30200" y="682997"/>
            <a:ext cx="8557260" cy="3106043"/>
          </a:xfrm>
        </p:spPr>
        <p:txBody>
          <a:bodyPr/>
          <a:lstStyle/>
          <a:p>
            <a:pPr marL="0" indent="536575" eaLnBrk="1">
              <a:buNone/>
            </a:pPr>
            <a:r>
              <a:rPr lang="zh-CN" altLang="zh-CN" sz="2400" b="1" smtClean="0">
                <a:sym typeface="+mn-ea"/>
              </a:rPr>
              <a:t>根据</a:t>
            </a:r>
            <a:r>
              <a:rPr lang="zh-CN" altLang="zh-CN" sz="2400" b="1" dirty="0">
                <a:sym typeface="+mn-ea"/>
              </a:rPr>
              <a:t>上面的分析,可以拟出以下的精彩分论点:</a:t>
            </a:r>
          </a:p>
          <a:p>
            <a:pPr marL="0" indent="536575" eaLnBrk="1">
              <a:buNone/>
            </a:pPr>
            <a:r>
              <a:rPr lang="zh-CN" altLang="zh-CN" sz="2400" b="1" smtClean="0">
                <a:sym typeface="+mn-ea"/>
              </a:rPr>
              <a:t>【例1】</a:t>
            </a:r>
            <a:r>
              <a:rPr lang="zh-CN" altLang="zh-CN" sz="2400" b="1" dirty="0">
                <a:sym typeface="+mn-ea"/>
              </a:rPr>
              <a:t>　为人生蓄势,要有足够的勇气;为人生蓄势,要有坚强的信念;为人生蓄势,要有恒久的耐心。</a:t>
            </a:r>
          </a:p>
          <a:p>
            <a:pPr marL="0" indent="536575" eaLnBrk="1">
              <a:buNone/>
            </a:pPr>
            <a:r>
              <a:rPr lang="zh-CN" altLang="zh-CN" sz="2400" b="1" smtClean="0">
                <a:sym typeface="+mn-ea"/>
              </a:rPr>
              <a:t>【例2】</a:t>
            </a:r>
            <a:r>
              <a:rPr lang="zh-CN" altLang="zh-CN" sz="2400" b="1" dirty="0">
                <a:sym typeface="+mn-ea"/>
              </a:rPr>
              <a:t>　沉潜能够历练我们的意志;沉潜能够积聚我们的实力;沉潜使我们准备得更完善;沉潜使我们对未来更有信心。</a:t>
            </a:r>
          </a:p>
          <a:p>
            <a:pPr marL="0" indent="536575" eaLnBrk="1">
              <a:buNone/>
            </a:pPr>
            <a:r>
              <a:rPr lang="zh-CN" altLang="zh-CN" sz="2400" b="1" smtClean="0">
                <a:sym typeface="+mn-ea"/>
              </a:rPr>
              <a:t>【例3】</a:t>
            </a:r>
            <a:r>
              <a:rPr lang="zh-CN" altLang="zh-CN" sz="2400" b="1" dirty="0">
                <a:sym typeface="+mn-ea"/>
              </a:rPr>
              <a:t>　依据议论文结构写作特点的介绍,以书面的材料为中心,写一篇800字左右的议论文。</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13055" y="34925"/>
            <a:ext cx="8636635" cy="5842347"/>
          </a:xfrm>
        </p:spPr>
        <p:txBody>
          <a:bodyPr/>
          <a:lstStyle/>
          <a:p>
            <a:pPr marL="0" indent="536575" eaLnBrk="1">
              <a:buNone/>
            </a:pPr>
            <a:r>
              <a:rPr lang="zh-CN" altLang="zh-CN" sz="2400" b="1" smtClean="0">
                <a:sym typeface="+mn-ea"/>
              </a:rPr>
              <a:t>第一</a:t>
            </a:r>
            <a:r>
              <a:rPr lang="zh-CN" altLang="zh-CN" sz="2400" b="1" dirty="0">
                <a:sym typeface="+mn-ea"/>
              </a:rPr>
              <a:t>节提出观点:</a:t>
            </a:r>
          </a:p>
          <a:p>
            <a:pPr marL="0" indent="536575" eaLnBrk="1">
              <a:buNone/>
            </a:pPr>
            <a:r>
              <a:rPr lang="zh-CN" altLang="zh-CN" sz="2400" b="1" smtClean="0">
                <a:sym typeface="+mn-ea"/>
              </a:rPr>
              <a:t>昙花</a:t>
            </a:r>
            <a:r>
              <a:rPr lang="zh-CN" altLang="zh-CN" sz="2400" b="1" dirty="0">
                <a:sym typeface="+mn-ea"/>
              </a:rPr>
              <a:t>用一年的时间默默酝酿,才换来一夜的风姿绰约;蝉虫用多年的精力地下修炼,才换来响彻四周的引吭高歌;企鹅竭尽全力地沉潜,才换来迅猛的腾空而起……自然现象向我们透示着同一个哲理:沉潜是绚烂前的孕育,沉潜是高亢前的酝酿,沉潜是腾飞前的蓄势。</a:t>
            </a:r>
          </a:p>
          <a:p>
            <a:pPr marL="0" indent="536575" eaLnBrk="1">
              <a:buNone/>
            </a:pPr>
            <a:r>
              <a:rPr lang="zh-CN" altLang="zh-CN" sz="2400" b="1" smtClean="0">
                <a:sym typeface="+mn-ea"/>
              </a:rPr>
              <a:t>第二</a:t>
            </a:r>
            <a:r>
              <a:rPr lang="zh-CN" altLang="zh-CN" sz="2400" b="1" dirty="0">
                <a:sym typeface="+mn-ea"/>
              </a:rPr>
              <a:t>节分析观点:</a:t>
            </a:r>
          </a:p>
          <a:p>
            <a:pPr marL="0" indent="536575" eaLnBrk="1">
              <a:buNone/>
            </a:pPr>
            <a:r>
              <a:rPr lang="zh-CN" altLang="zh-CN" sz="2400" b="1" dirty="0">
                <a:sym typeface="+mn-ea"/>
              </a:rPr>
              <a:t>在被动不利的形势下,采用沉潜的策略,往往能化被动为主动,变不利为有利,从而获取成功。(中心论点)从古到今,小到个人,大到国家,无数的事实都为这条哲理作出了令人信服的诠释。</a:t>
            </a:r>
          </a:p>
          <a:p>
            <a:pPr marL="0" indent="536575" eaLnBrk="1">
              <a:buNone/>
            </a:pPr>
            <a:r>
              <a:rPr lang="zh-CN" altLang="zh-CN" sz="2400" b="1" smtClean="0">
                <a:sym typeface="+mn-ea"/>
              </a:rPr>
              <a:t>第二</a:t>
            </a:r>
            <a:r>
              <a:rPr lang="zh-CN" altLang="zh-CN" sz="2400" b="1" dirty="0">
                <a:sym typeface="+mn-ea"/>
              </a:rPr>
              <a:t>部分:</a:t>
            </a:r>
          </a:p>
          <a:p>
            <a:pPr marL="0" indent="536575" eaLnBrk="1">
              <a:buNone/>
            </a:pPr>
            <a:r>
              <a:rPr lang="zh-CN" altLang="zh-CN" sz="2400" b="1" smtClean="0">
                <a:sym typeface="+mn-ea"/>
              </a:rPr>
              <a:t>分</a:t>
            </a:r>
            <a:r>
              <a:rPr lang="zh-CN" altLang="zh-CN" sz="2400" b="1" dirty="0">
                <a:sym typeface="+mn-ea"/>
              </a:rPr>
              <a:t>论点一(第三节):</a:t>
            </a:r>
          </a:p>
          <a:p>
            <a:pPr marL="0" indent="536575" eaLnBrk="1">
              <a:buNone/>
            </a:pPr>
            <a:r>
              <a:rPr lang="zh-CN" altLang="zh-CN" sz="2400" b="1">
                <a:sym typeface="+mn-ea"/>
              </a:rPr>
              <a:t> </a:t>
            </a:r>
            <a:r>
              <a:rPr lang="zh-CN" altLang="zh-CN" sz="2400" b="1" smtClean="0">
                <a:sym typeface="+mn-ea"/>
              </a:rPr>
              <a:t>沉潜</a:t>
            </a:r>
            <a:r>
              <a:rPr lang="zh-CN" altLang="zh-CN" sz="2400" b="1" dirty="0">
                <a:sym typeface="+mn-ea"/>
              </a:rPr>
              <a:t>能使人反败为胜。例:勾践像企鹅一样“潜到适当的深度”,举兵攻吴,吴国败北,夫差自刎。</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27383"/>
            <a:ext cx="8784976" cy="6408712"/>
          </a:xfrm>
        </p:spPr>
        <p:txBody>
          <a:bodyPr/>
          <a:lstStyle/>
          <a:p>
            <a:pPr marL="0" indent="536575" eaLnBrk="1">
              <a:buNone/>
            </a:pPr>
            <a:r>
              <a:rPr lang="zh-CN" altLang="zh-CN" sz="2150" b="1" smtClean="0">
                <a:latin typeface="+mn-ea"/>
                <a:sym typeface="+mn-ea"/>
              </a:rPr>
              <a:t>分</a:t>
            </a:r>
            <a:r>
              <a:rPr lang="zh-CN" altLang="zh-CN" sz="2150" b="1" dirty="0">
                <a:latin typeface="+mn-ea"/>
                <a:sym typeface="+mn-ea"/>
              </a:rPr>
              <a:t>论点二(第四节):</a:t>
            </a:r>
          </a:p>
          <a:p>
            <a:pPr marL="0" indent="536575" eaLnBrk="1">
              <a:buNone/>
            </a:pPr>
            <a:r>
              <a:rPr lang="zh-CN" altLang="zh-CN" sz="2150" b="1" smtClean="0">
                <a:latin typeface="+mn-ea"/>
                <a:sym typeface="+mn-ea"/>
              </a:rPr>
              <a:t>沉潜</a:t>
            </a:r>
            <a:r>
              <a:rPr lang="zh-CN" altLang="zh-CN" sz="2150" b="1" dirty="0">
                <a:latin typeface="+mn-ea"/>
                <a:sym typeface="+mn-ea"/>
              </a:rPr>
              <a:t>能使人优秀卓越。例:康多莉扎·赖斯,让无数人艳羡而又嫉妒的一个黑皮肤的女人凭什么登上美利坚合众国国务卿的宝座?她选择了像企鹅一样沉潜,在美国政坛画出“一道完美的”人生“弧线”。</a:t>
            </a:r>
          </a:p>
          <a:p>
            <a:pPr marL="0" indent="536575" eaLnBrk="1">
              <a:buNone/>
            </a:pPr>
            <a:r>
              <a:rPr lang="zh-CN" altLang="zh-CN" sz="2150" b="1" smtClean="0">
                <a:latin typeface="+mn-ea"/>
                <a:sym typeface="+mn-ea"/>
              </a:rPr>
              <a:t>分</a:t>
            </a:r>
            <a:r>
              <a:rPr lang="zh-CN" altLang="zh-CN" sz="2150" b="1" dirty="0">
                <a:latin typeface="+mn-ea"/>
                <a:sym typeface="+mn-ea"/>
              </a:rPr>
              <a:t>论点三(第五节):</a:t>
            </a:r>
          </a:p>
          <a:p>
            <a:pPr marL="0" indent="536575" eaLnBrk="1">
              <a:buNone/>
            </a:pPr>
            <a:r>
              <a:rPr lang="zh-CN" altLang="zh-CN" sz="2150" b="1" smtClean="0">
                <a:latin typeface="+mn-ea"/>
                <a:sym typeface="+mn-ea"/>
              </a:rPr>
              <a:t>沉潜</a:t>
            </a:r>
            <a:r>
              <a:rPr lang="zh-CN" altLang="zh-CN" sz="2150" b="1" dirty="0">
                <a:latin typeface="+mn-ea"/>
                <a:sym typeface="+mn-ea"/>
              </a:rPr>
              <a:t>能使国家走向复兴。邓小平根据复杂的国际形势,根据中国处于社会主义初级阶段这一现实和面临的任务,高瞻远瞩,提出了“韬光养晦,有所作为”的指导思想。他像企鹅一样奋力沉潜,韬光养晦,终于取得今天如此辉煌的成就!</a:t>
            </a:r>
          </a:p>
          <a:p>
            <a:pPr marL="0" indent="536575" eaLnBrk="1">
              <a:buNone/>
            </a:pPr>
            <a:r>
              <a:rPr lang="zh-CN" altLang="zh-CN" sz="2150" b="1" smtClean="0">
                <a:latin typeface="+mn-ea"/>
                <a:sym typeface="+mn-ea"/>
              </a:rPr>
              <a:t>第六</a:t>
            </a:r>
            <a:r>
              <a:rPr lang="zh-CN" altLang="zh-CN" sz="2150" b="1" dirty="0">
                <a:latin typeface="+mn-ea"/>
                <a:sym typeface="+mn-ea"/>
              </a:rPr>
              <a:t>节分析深化观点:</a:t>
            </a:r>
          </a:p>
          <a:p>
            <a:pPr marL="0" indent="536575" eaLnBrk="1">
              <a:buNone/>
            </a:pPr>
            <a:r>
              <a:rPr lang="zh-CN" altLang="zh-CN" sz="2150" b="1" smtClean="0">
                <a:latin typeface="+mn-ea"/>
                <a:sym typeface="+mn-ea"/>
              </a:rPr>
              <a:t>沉潜</a:t>
            </a:r>
            <a:r>
              <a:rPr lang="zh-CN" altLang="zh-CN" sz="2150" b="1" dirty="0">
                <a:latin typeface="+mn-ea"/>
                <a:sym typeface="+mn-ea"/>
              </a:rPr>
              <a:t>不是消极等待,而是像昙花一样不懈地蓄积养分;沉潜不是贪图安逸,而是像蝉虫一样默默地磨砺自强;沉潜不是忍气吞声,而是像企鹅一样奋力地下潜蓄势。它虽然充满寂寞与痛苦,却能让养分变得充足,力量变得强大,结果变得精彩。</a:t>
            </a:r>
          </a:p>
          <a:p>
            <a:pPr marL="0" indent="536575" eaLnBrk="1">
              <a:buNone/>
            </a:pPr>
            <a:r>
              <a:rPr lang="zh-CN" altLang="zh-CN" sz="2150" b="1" smtClean="0">
                <a:latin typeface="+mn-ea"/>
                <a:sym typeface="+mn-ea"/>
              </a:rPr>
              <a:t>第七</a:t>
            </a:r>
            <a:r>
              <a:rPr lang="zh-CN" altLang="zh-CN" sz="2150" b="1" dirty="0">
                <a:latin typeface="+mn-ea"/>
                <a:sym typeface="+mn-ea"/>
              </a:rPr>
              <a:t>节总结观点:</a:t>
            </a:r>
          </a:p>
          <a:p>
            <a:pPr marL="0" indent="536575" eaLnBrk="1">
              <a:buNone/>
            </a:pPr>
            <a:r>
              <a:rPr lang="zh-CN" altLang="zh-CN" sz="2150" b="1" smtClean="0">
                <a:latin typeface="+mn-ea"/>
                <a:sym typeface="+mn-ea"/>
              </a:rPr>
              <a:t>把</a:t>
            </a:r>
            <a:r>
              <a:rPr lang="zh-CN" altLang="zh-CN" sz="2150" b="1" dirty="0">
                <a:latin typeface="+mn-ea"/>
                <a:sym typeface="+mn-ea"/>
              </a:rPr>
              <a:t>沉潜作为我们人生的策略吧!不管目前我们的处境多么艰难,形势多么被动,条件多么恶劣,只要我们有了企鹅的智慧,就一定能“腾空而起”,抵达看似遥不可及的彼岸。</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99390" y="198244"/>
            <a:ext cx="8874760" cy="5967060"/>
          </a:xfrm>
        </p:spPr>
        <p:txBody>
          <a:bodyPr/>
          <a:lstStyle/>
          <a:p>
            <a:pPr marL="0" indent="0" eaLnBrk="1">
              <a:buNone/>
            </a:pPr>
            <a:r>
              <a:rPr lang="zh-CN" altLang="zh-CN" sz="2400" b="1" dirty="0">
                <a:solidFill>
                  <a:srgbClr val="FF0000"/>
                </a:solidFill>
                <a:sym typeface="+mn-ea"/>
              </a:rPr>
              <a:t>四、议论文主体段落的展开</a:t>
            </a:r>
          </a:p>
          <a:p>
            <a:pPr marL="0" indent="0" algn="ctr" eaLnBrk="1">
              <a:buNone/>
            </a:pPr>
            <a:r>
              <a:rPr lang="zh-CN" altLang="zh-CN" b="1" smtClean="0">
                <a:solidFill>
                  <a:srgbClr val="FF0000"/>
                </a:solidFill>
                <a:sym typeface="+mn-ea"/>
              </a:rPr>
              <a:t>【知识梳理】</a:t>
            </a:r>
            <a:endParaRPr lang="zh-CN" altLang="zh-CN" b="1" dirty="0">
              <a:solidFill>
                <a:srgbClr val="FF0000"/>
              </a:solidFill>
              <a:sym typeface="+mn-ea"/>
            </a:endParaRPr>
          </a:p>
          <a:p>
            <a:pPr marL="0" indent="536575" eaLnBrk="1">
              <a:buNone/>
            </a:pPr>
            <a:r>
              <a:rPr lang="zh-CN" altLang="zh-CN" sz="2300" b="1" smtClean="0">
                <a:sym typeface="+mn-ea"/>
              </a:rPr>
              <a:t>文章</a:t>
            </a:r>
            <a:r>
              <a:rPr lang="zh-CN" altLang="zh-CN" sz="2300" b="1" dirty="0">
                <a:sym typeface="+mn-ea"/>
              </a:rPr>
              <a:t>无定法,作文有常规。学生作文需要“面”的把握,更需要“点”的深入与突破。议论文的主体段是议论文展开论证推理的段落,是形成说服力的关键,是议论文全篇的缩影。在议论文写作教学的实践中,我们更要重视议论文主体段落的训练,打好学生“段”的写作基础,让他们在段落的论证中能充分展开,知道怎么摆论据和分析论据,使行文不拉杂,思维不紊乱,论证既有梯度,又有深度。议论文重在说理,说理的方法主要有以下三种:</a:t>
            </a:r>
          </a:p>
          <a:p>
            <a:pPr marL="0" indent="536575" eaLnBrk="1">
              <a:buNone/>
            </a:pPr>
            <a:r>
              <a:rPr lang="zh-CN" altLang="zh-CN" sz="2300" b="1" dirty="0">
                <a:sym typeface="+mn-ea"/>
              </a:rPr>
              <a:t> (1)反向假设说理法:反向假设说理就是列举事实论据后,从相反的方面进行假设分析,从而揭示论据和论点之间的关系的说理方法。</a:t>
            </a:r>
          </a:p>
          <a:p>
            <a:pPr marL="0" indent="536575" eaLnBrk="1">
              <a:buNone/>
            </a:pPr>
            <a:r>
              <a:rPr lang="zh-CN" altLang="zh-CN" sz="2300" b="1" dirty="0">
                <a:sym typeface="+mn-ea"/>
              </a:rPr>
              <a:t> (2)因果分析说理法:即在列举事例的基础上,分析产生这一事实的直接或间接的原因,而原因就是所要证明的观点。</a:t>
            </a:r>
          </a:p>
          <a:p>
            <a:pPr marL="0" indent="536575" eaLnBrk="1">
              <a:buNone/>
            </a:pPr>
            <a:r>
              <a:rPr lang="zh-CN" altLang="zh-CN" sz="2300" b="1" dirty="0">
                <a:sym typeface="+mn-ea"/>
              </a:rPr>
              <a:t> (3)正反对比说理法:先列举一个正面或一个反面的例子,再从正反两个方面加以对照性分析的说理方法。它重在分析,而不是例子。</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57505" y="342260"/>
            <a:ext cx="8434070" cy="5102964"/>
          </a:xfrm>
        </p:spPr>
        <p:txBody>
          <a:bodyPr/>
          <a:lstStyle/>
          <a:p>
            <a:pPr marL="0" indent="0" algn="ctr" eaLnBrk="1">
              <a:buNone/>
            </a:pPr>
            <a:r>
              <a:rPr lang="zh-CN" altLang="zh-CN" b="1" smtClean="0">
                <a:solidFill>
                  <a:srgbClr val="FF0000"/>
                </a:solidFill>
                <a:latin typeface="+mn-ea"/>
                <a:sym typeface="+mn-ea"/>
              </a:rPr>
              <a:t>【典例精析】</a:t>
            </a:r>
            <a:endParaRPr lang="zh-CN" altLang="zh-CN" b="1" dirty="0">
              <a:solidFill>
                <a:srgbClr val="FF0000"/>
              </a:solidFill>
              <a:latin typeface="+mn-ea"/>
              <a:sym typeface="+mn-ea"/>
            </a:endParaRPr>
          </a:p>
          <a:p>
            <a:pPr marL="0" indent="536575" eaLnBrk="1">
              <a:buNone/>
            </a:pPr>
            <a:r>
              <a:rPr lang="zh-CN" altLang="zh-CN" sz="2400" b="1" smtClean="0">
                <a:latin typeface="+mn-ea"/>
                <a:sym typeface="+mn-ea"/>
              </a:rPr>
              <a:t>【例1】</a:t>
            </a:r>
            <a:r>
              <a:rPr lang="zh-CN" altLang="zh-CN" sz="2400" b="1" dirty="0">
                <a:latin typeface="+mn-ea"/>
                <a:sym typeface="+mn-ea"/>
              </a:rPr>
              <a:t>　①拥有理性,需要我们认清自我。②伟大的文学家歌德在年轻的时候曾经立下的志向是成为一个举世闻名的画家,为此他一直沉溺于变幻无穷的色彩世界中难以自拔,他付出了十年的艰辛,然而最后收效甚微,中年之时他在见到那些真正大师的著作之后,幡然醒悟。③他认清了自己,明白自己即使穷尽一生也难以在画界有所见树。④于是他毅然转身,改攻文学,最终歌德以无数诗篇让世人认识了“歌德”这个名字。⑤歌德曾在晚年感慨:“要发现自己多不容易,我差不多花了半生的光阴”,历史永远记住了那一个转身,那是最美的姿态。</a:t>
            </a:r>
          </a:p>
          <a:p>
            <a:pPr marL="0" indent="0" algn="r" eaLnBrk="1">
              <a:buNone/>
            </a:pPr>
            <a:r>
              <a:rPr lang="zh-CN" altLang="zh-CN" sz="2400" b="1" dirty="0">
                <a:latin typeface="+mn-ea"/>
                <a:sym typeface="+mn-ea"/>
              </a:rPr>
              <a:t> 	——《最美的姿态》</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68960" y="630292"/>
            <a:ext cx="7976235" cy="3014732"/>
          </a:xfrm>
        </p:spPr>
        <p:txBody>
          <a:bodyPr/>
          <a:lstStyle/>
          <a:p>
            <a:pPr marL="0" indent="536575" eaLnBrk="1">
              <a:buNone/>
            </a:pPr>
            <a:r>
              <a:rPr lang="zh-CN" altLang="zh-CN" sz="2400" b="1" smtClean="0">
                <a:latin typeface="+mn-ea"/>
                <a:sym typeface="+mn-ea"/>
              </a:rPr>
              <a:t>【分析】</a:t>
            </a:r>
            <a:r>
              <a:rPr lang="zh-CN" altLang="zh-CN" sz="2400" b="1" dirty="0">
                <a:latin typeface="+mn-ea"/>
                <a:sym typeface="+mn-ea"/>
              </a:rPr>
              <a:t>　段首句①提出本段落的论点(分论点),是一个简洁的陈述句,鲜明准确;事例部分②—④句引述事例论据;总结句⑤分析事例,得出结论。</a:t>
            </a:r>
          </a:p>
          <a:p>
            <a:pPr marL="0" indent="536575" eaLnBrk="1">
              <a:buNone/>
            </a:pPr>
            <a:r>
              <a:rPr lang="zh-CN" altLang="zh-CN" sz="2400" b="1" smtClean="0">
                <a:latin typeface="+mn-ea"/>
                <a:sym typeface="+mn-ea"/>
              </a:rPr>
              <a:t>结论</a:t>
            </a:r>
            <a:r>
              <a:rPr lang="zh-CN" altLang="zh-CN" sz="2400" b="1" dirty="0">
                <a:latin typeface="+mn-ea"/>
                <a:sym typeface="+mn-ea"/>
              </a:rPr>
              <a:t>:(1)起始部分:分论点一般是一个简洁的陈述句,要鲜明准确;(2)事例部分:引述事例一般要几句话,内容要围绕分论点,交待人物的状况、行动和结果;(3)总结部分:分析事例要与观点结合起来,常用假设说理和因果</a:t>
            </a:r>
            <a:r>
              <a:rPr lang="zh-CN" altLang="zh-CN" sz="2400" b="1">
                <a:latin typeface="+mn-ea"/>
                <a:sym typeface="+mn-ea"/>
              </a:rPr>
              <a:t>说理</a:t>
            </a:r>
            <a:r>
              <a:rPr lang="zh-CN" altLang="zh-CN" sz="2400" b="1" smtClean="0">
                <a:latin typeface="+mn-ea"/>
                <a:sym typeface="+mn-ea"/>
              </a:rPr>
              <a:t>。</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68960" y="342260"/>
            <a:ext cx="7976235" cy="5102964"/>
          </a:xfrm>
        </p:spPr>
        <p:txBody>
          <a:bodyPr/>
          <a:lstStyle/>
          <a:p>
            <a:pPr marL="0" indent="536575">
              <a:buNone/>
            </a:pPr>
            <a:r>
              <a:rPr lang="zh-CN" altLang="zh-CN" sz="2400" b="1" smtClean="0">
                <a:sym typeface="+mn-ea"/>
              </a:rPr>
              <a:t>【例2】</a:t>
            </a:r>
            <a:r>
              <a:rPr lang="zh-CN" altLang="zh-CN" sz="2400" b="1" dirty="0">
                <a:sym typeface="+mn-ea"/>
              </a:rPr>
              <a:t>　①改变,才能绽放人生最美丽的花朵。②鲁迅因为改变,弃医从文,从而成就他的文学巨著;③爱因斯坦因为改变,提出疑问,从而提出了著名的相对论;④伽利略因为改变,敢于否定,从而有了著名的比萨斜塔实验。⑤改变,拥有属于自己最蔚蓝的天空,绽放人生最美丽的</a:t>
            </a:r>
            <a:r>
              <a:rPr lang="zh-CN" altLang="zh-CN" sz="2400" b="1">
                <a:sym typeface="+mn-ea"/>
              </a:rPr>
              <a:t>花朵</a:t>
            </a:r>
            <a:r>
              <a:rPr lang="zh-CN" altLang="zh-CN" sz="2400" b="1" smtClean="0">
                <a:sym typeface="+mn-ea"/>
              </a:rPr>
              <a:t>。</a:t>
            </a:r>
            <a:endParaRPr lang="zh-CN" altLang="zh-CN" sz="2400" b="1" dirty="0">
              <a:sym typeface="+mn-ea"/>
            </a:endParaRPr>
          </a:p>
          <a:p>
            <a:pPr marL="0" indent="0" algn="r">
              <a:buNone/>
            </a:pPr>
            <a:r>
              <a:rPr lang="zh-CN" altLang="zh-CN" sz="2400" b="1" dirty="0">
                <a:sym typeface="+mn-ea"/>
              </a:rPr>
              <a:t> 	</a:t>
            </a:r>
            <a:r>
              <a:rPr lang="zh-CN" altLang="zh-CN" sz="2400" b="1">
                <a:sym typeface="+mn-ea"/>
              </a:rPr>
              <a:t>——</a:t>
            </a:r>
            <a:r>
              <a:rPr lang="zh-CN" altLang="zh-CN" sz="2400" b="1" smtClean="0">
                <a:sym typeface="+mn-ea"/>
              </a:rPr>
              <a:t>《有时改变也是一种美丽》</a:t>
            </a:r>
            <a:endParaRPr lang="en-US" altLang="zh-CN" sz="2400" b="1" smtClean="0">
              <a:sym typeface="+mn-ea"/>
            </a:endParaRPr>
          </a:p>
          <a:p>
            <a:pPr marL="0" indent="0" algn="r">
              <a:buNone/>
            </a:pPr>
            <a:endParaRPr lang="zh-CN" altLang="zh-CN" sz="2400" b="1" dirty="0">
              <a:sym typeface="+mn-ea"/>
            </a:endParaRPr>
          </a:p>
          <a:p>
            <a:pPr marL="0" indent="536575">
              <a:buNone/>
            </a:pPr>
            <a:r>
              <a:rPr lang="zh-CN" altLang="zh-CN" sz="2400" b="1" smtClean="0">
                <a:sym typeface="+mn-ea"/>
              </a:rPr>
              <a:t>【分析】</a:t>
            </a:r>
            <a:r>
              <a:rPr lang="zh-CN" altLang="zh-CN" sz="2400" b="1" dirty="0">
                <a:sym typeface="+mn-ea"/>
              </a:rPr>
              <a:t>　围绕中心论点,用高度凝练概括的语言列出一组事例,一般用一个句子表述,句子内涵要相当丰富,且一针见血,一语道破论据中证明论点的部分。</a:t>
            </a:r>
          </a:p>
          <a:p>
            <a:pPr marL="0" indent="536575">
              <a:buNone/>
            </a:pPr>
            <a:r>
              <a:rPr lang="zh-CN" altLang="zh-CN" sz="2400" b="1" dirty="0">
                <a:sym typeface="+mn-ea"/>
              </a:rPr>
              <a:t> 结论:围绕论点,事实叠加。穿越时空,用整饬的句子荟萃名人典例。</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68960" y="342260"/>
            <a:ext cx="7976235" cy="5607020"/>
          </a:xfrm>
        </p:spPr>
        <p:txBody>
          <a:bodyPr/>
          <a:lstStyle/>
          <a:p>
            <a:pPr marL="0" indent="536575" eaLnBrk="1">
              <a:buNone/>
            </a:pPr>
            <a:r>
              <a:rPr lang="zh-CN" altLang="zh-CN" sz="2400" b="1" smtClean="0">
                <a:sym typeface="+mn-ea"/>
              </a:rPr>
              <a:t>【例3】</a:t>
            </a:r>
            <a:r>
              <a:rPr lang="zh-CN" altLang="zh-CN" sz="2400" b="1" dirty="0">
                <a:sym typeface="+mn-ea"/>
              </a:rPr>
              <a:t>　论点:学习借鉴要有度。</a:t>
            </a:r>
          </a:p>
          <a:p>
            <a:pPr marL="0" indent="536575" eaLnBrk="1">
              <a:buNone/>
            </a:pPr>
            <a:r>
              <a:rPr lang="zh-CN" altLang="zh-CN" sz="2400" b="1" smtClean="0">
                <a:sym typeface="+mn-ea"/>
              </a:rPr>
              <a:t>论据</a:t>
            </a:r>
            <a:r>
              <a:rPr lang="zh-CN" altLang="zh-CN" sz="2400" b="1" dirty="0">
                <a:sym typeface="+mn-ea"/>
              </a:rPr>
              <a:t>:燕国寿陵的少年觉得赵人走路好看,便远行到赵国的邯郸来学步。但他盲目模仿,落得最后忘记了自己的步伐只得爬回燕国的下场。东施羡慕西施的美丽,觉得她一肌一容尽态极妍,便学习她的姿态,照搬她的举止动作。可她终究不是西施,在别人看来她不但不美丽,反而成为做作的典型。真是偷鸡不成反蚀米,她的一腔苦水只能硬生生吞进肚里。</a:t>
            </a:r>
          </a:p>
          <a:p>
            <a:pPr marL="0" indent="536575" eaLnBrk="1">
              <a:buNone/>
            </a:pPr>
            <a:r>
              <a:rPr lang="zh-CN" altLang="zh-CN" sz="2400" b="1" smtClean="0">
                <a:sym typeface="+mn-ea"/>
              </a:rPr>
              <a:t>说理</a:t>
            </a:r>
            <a:r>
              <a:rPr lang="zh-CN" altLang="zh-CN" sz="2400" b="1" dirty="0">
                <a:sym typeface="+mn-ea"/>
              </a:rPr>
              <a:t>:倘使燕国的寿陵少年能在学步之时,融进自己的步伐特点,在借鉴的同时取长补短走出自己的一步,形成独特的步伐,可能他就不至于爬回燕国了,说不定还会走出被他人推崇的步伐;假若东施能充分认识自身的特点,发挥自身优势而不是盲目模仿,那么或许会成为一种新形式的“美”的代表。</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68960" y="414268"/>
            <a:ext cx="7976235" cy="4814932"/>
          </a:xfrm>
        </p:spPr>
        <p:txBody>
          <a:bodyPr/>
          <a:lstStyle/>
          <a:p>
            <a:pPr marL="0" indent="536575" eaLnBrk="1">
              <a:buNone/>
            </a:pPr>
            <a:r>
              <a:rPr lang="zh-CN" altLang="zh-CN" sz="2400" b="1" smtClean="0">
                <a:sym typeface="+mn-ea"/>
              </a:rPr>
              <a:t>【例4】</a:t>
            </a:r>
            <a:r>
              <a:rPr lang="zh-CN" altLang="zh-CN" sz="2400" b="1" dirty="0">
                <a:sym typeface="+mn-ea"/>
              </a:rPr>
              <a:t>　观点:自信,但不能盲目。</a:t>
            </a:r>
          </a:p>
          <a:p>
            <a:pPr marL="0" indent="536575" eaLnBrk="1">
              <a:buNone/>
            </a:pPr>
            <a:r>
              <a:rPr lang="zh-CN" altLang="zh-CN" sz="2400" b="1" smtClean="0">
                <a:sym typeface="+mn-ea"/>
              </a:rPr>
              <a:t>论据</a:t>
            </a:r>
            <a:r>
              <a:rPr lang="zh-CN" altLang="zh-CN" sz="2400" b="1" dirty="0">
                <a:sym typeface="+mn-ea"/>
              </a:rPr>
              <a:t>:三国时的马谡乃蜀军一员大将。镇守街亭,他把二十万大军驻扎在高山上,久经沙场的老将王平力劝他撤离此山,理由让在场的将士信服,但唯有马谡仍然坚持自己的意见,结果被司马氏围山断水,放火烧山,蜀军不战而乱,几乎全军覆没。马谡也依军法被处斩,身首异处。 </a:t>
            </a:r>
          </a:p>
          <a:p>
            <a:pPr marL="0" indent="536575" eaLnBrk="1">
              <a:buNone/>
            </a:pPr>
            <a:r>
              <a:rPr lang="zh-CN" altLang="zh-CN" sz="2400" b="1" dirty="0">
                <a:sym typeface="+mn-ea"/>
              </a:rPr>
              <a:t>说理:街亭失守,是因为马谡不懂兵法吗?不,他自幼熟读兵法,曾献计于诸葛亮,使其七擒孟获,平定南方边境;又离间曹睿与司马懿,使司马懿被罢官归田。马谡的失败,是因为他狂妄自大,固执己见,不能听取别人的正确意见。“前事不忘,后事之师”,我们在决策、办事时不能盲目自信,要择善而从,虚心听取他人的意见,这样才能获得成功。</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68960" y="342260"/>
            <a:ext cx="7976235" cy="5246980"/>
          </a:xfrm>
        </p:spPr>
        <p:txBody>
          <a:bodyPr/>
          <a:lstStyle/>
          <a:p>
            <a:pPr marL="0" indent="536575">
              <a:buNone/>
            </a:pPr>
            <a:r>
              <a:rPr lang="zh-CN" altLang="zh-CN" sz="2400" b="1" dirty="0">
                <a:sym typeface="+mn-ea"/>
              </a:rPr>
              <a:t>【例5】　论点:人要从容面对得失。</a:t>
            </a:r>
          </a:p>
          <a:p>
            <a:pPr marL="0" indent="536575">
              <a:buNone/>
            </a:pPr>
            <a:r>
              <a:rPr lang="zh-CN" altLang="zh-CN" sz="2400" b="1" smtClean="0">
                <a:sym typeface="+mn-ea"/>
              </a:rPr>
              <a:t>论据</a:t>
            </a:r>
            <a:r>
              <a:rPr lang="zh-CN" altLang="zh-CN" sz="2400" b="1" dirty="0">
                <a:sym typeface="+mn-ea"/>
              </a:rPr>
              <a:t>:2000年奥运会上,面对枪靶,44岁“高龄”的王义夫一枪失准,最后关头的二次举枪显示出过人的老练,终于用金牌洗雪了亚特兰大奥运会的遗憾。而在2008年的北京奥运会上,美国步枪选手埃蒙斯在倒数第二轮领先将近4环,金牌几乎唾手可得的情况下,却重演了雅典的严重失误,最后一轮仅打出了4.4环,又一次与金牌擦肩而过。 </a:t>
            </a:r>
          </a:p>
          <a:p>
            <a:pPr marL="0" indent="536575">
              <a:buNone/>
            </a:pPr>
            <a:r>
              <a:rPr lang="zh-CN" altLang="zh-CN" sz="2400" b="1" smtClean="0">
                <a:sym typeface="+mn-ea"/>
              </a:rPr>
              <a:t>说理</a:t>
            </a:r>
            <a:r>
              <a:rPr lang="zh-CN" altLang="zh-CN" sz="2400" b="1" dirty="0">
                <a:sym typeface="+mn-ea"/>
              </a:rPr>
              <a:t>:同样是一流高手,结果却大相径庭,究其原因是个人的心理素质起了关键的作用。王义夫能沉着冷静从容面对失利,所以在一枪失准的情况下,能快速调整心态,重整旗鼓,打出最好的成绩,最终赢得金牌。而埃蒙斯却没能让自己的从容状态保持到最后,心理上再次崩溃,留下了终身的遗憾。因此,不管在什么时候,我们都要从容地面对一切。</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4"/>
            <a:ext cx="9144000" cy="584775"/>
          </a:xfrm>
          <a:prstGeom prst="rect">
            <a:avLst/>
          </a:prstGeom>
        </p:spPr>
        <p:txBody>
          <a:bodyPr wrap="square">
            <a:spAutoFit/>
          </a:bodyPr>
          <a:lstStyle/>
          <a:p>
            <a:pPr algn="ctr"/>
            <a:r>
              <a:rPr lang="zh-CN" altLang="zh-CN" sz="3200" b="1" smtClean="0">
                <a:solidFill>
                  <a:srgbClr val="FF0000"/>
                </a:solidFill>
              </a:rPr>
              <a:t>【典例精析】</a:t>
            </a:r>
            <a:endParaRPr lang="en-US" altLang="zh-CN" sz="3200" b="1" smtClean="0">
              <a:solidFill>
                <a:srgbClr val="FF0000"/>
              </a:solidFill>
            </a:endParaRPr>
          </a:p>
        </p:txBody>
      </p:sp>
      <p:sp>
        <p:nvSpPr>
          <p:cNvPr id="3" name="矩形 2"/>
          <p:cNvSpPr/>
          <p:nvPr/>
        </p:nvSpPr>
        <p:spPr>
          <a:xfrm>
            <a:off x="214282" y="833511"/>
            <a:ext cx="8643998" cy="4524315"/>
          </a:xfrm>
          <a:prstGeom prst="rect">
            <a:avLst/>
          </a:prstGeom>
        </p:spPr>
        <p:txBody>
          <a:bodyPr wrap="square">
            <a:spAutoFit/>
          </a:bodyPr>
          <a:lstStyle/>
          <a:p>
            <a:r>
              <a:rPr lang="en-US" altLang="zh-CN" sz="2400" b="1" smtClean="0"/>
              <a:t>【</a:t>
            </a:r>
            <a:r>
              <a:rPr lang="zh-CN" altLang="en-US" sz="2400" b="1" smtClean="0"/>
              <a:t>例</a:t>
            </a:r>
            <a:r>
              <a:rPr lang="en-US" altLang="zh-CN" sz="2400" b="1" smtClean="0"/>
              <a:t>1】</a:t>
            </a:r>
            <a:r>
              <a:rPr lang="zh-CN" altLang="en-US" sz="2400" b="1" smtClean="0"/>
              <a:t>（</a:t>
            </a:r>
            <a:r>
              <a:rPr lang="en-US" altLang="zh-CN" sz="2400" b="1" smtClean="0"/>
              <a:t>2017</a:t>
            </a:r>
            <a:r>
              <a:rPr lang="zh-CN" altLang="en-US" sz="2400" b="1" smtClean="0"/>
              <a:t>年广东高职高考题）</a:t>
            </a:r>
          </a:p>
          <a:p>
            <a:r>
              <a:rPr lang="zh-CN" altLang="en-US" sz="2400" b="1" smtClean="0"/>
              <a:t>  </a:t>
            </a:r>
            <a:r>
              <a:rPr lang="en-US" altLang="zh-CN" sz="2400" b="1" smtClean="0"/>
              <a:t>	</a:t>
            </a:r>
            <a:r>
              <a:rPr lang="zh-CN" altLang="en-US" sz="2400" b="1" smtClean="0"/>
              <a:t>近日</a:t>
            </a:r>
            <a:r>
              <a:rPr lang="zh-CN" altLang="en-US" sz="2400" b="1" smtClean="0"/>
              <a:t>，一段网络视频引发了网友们热烈的讨论。视频中，一男子辱骂两女子，见女子打电话报警就抢夺她的手机，还将女子推出车门。自始至终，同车厢的乘客一直无动于衷，几位乘客还拿着手机，一会看屏幕，一会看热闹。事后，有网友对施暴者进行了人肉搜索和辱骂，有网友抨击了那些冷漠的围观者。有人说，施暴的男子理应受到法律的惩罚，但是在网上采取人肉搜索和辱骂的方式去攻击他，又变成了另一种暴力。有人说，大家在网络上表现正义和热心很容易，在现实生活中对被欺凌的陌生人出手相助却很难。</a:t>
            </a:r>
          </a:p>
          <a:p>
            <a:r>
              <a:rPr lang="en-US" altLang="zh-CN" sz="2400" b="1" smtClean="0"/>
              <a:t>	</a:t>
            </a:r>
            <a:r>
              <a:rPr lang="zh-CN" altLang="en-US" sz="2400" b="1" smtClean="0"/>
              <a:t>你</a:t>
            </a:r>
            <a:r>
              <a:rPr lang="zh-CN" altLang="en-US" sz="2400" b="1" smtClean="0"/>
              <a:t>对上述材料有怎样的理解和思考？请写一篇不少于</a:t>
            </a:r>
            <a:r>
              <a:rPr lang="en-US" altLang="zh-CN" sz="2400" b="1" smtClean="0"/>
              <a:t>700</a:t>
            </a:r>
            <a:r>
              <a:rPr lang="zh-CN" altLang="en-US" sz="2400" b="1" smtClean="0"/>
              <a:t>字的文章，自选角度，题目自拟，文体不限（诗歌除外）。</a:t>
            </a:r>
            <a:endParaRPr lang="zh-CN" altLang="en-US" sz="2400" b="1"/>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2" y="342260"/>
            <a:ext cx="8712968" cy="6039068"/>
          </a:xfrm>
        </p:spPr>
        <p:txBody>
          <a:bodyPr/>
          <a:lstStyle/>
          <a:p>
            <a:pPr marL="0" indent="536575" eaLnBrk="1">
              <a:buNone/>
            </a:pPr>
            <a:r>
              <a:rPr lang="zh-CN" altLang="zh-CN" sz="2300" b="1" smtClean="0">
                <a:latin typeface="+mn-ea"/>
              </a:rPr>
              <a:t>【例</a:t>
            </a:r>
            <a:r>
              <a:rPr lang="en-US" altLang="zh-CN" sz="2300" b="1" smtClean="0">
                <a:latin typeface="+mn-ea"/>
              </a:rPr>
              <a:t>6</a:t>
            </a:r>
            <a:r>
              <a:rPr lang="zh-CN" altLang="zh-CN" sz="2300" b="1" smtClean="0">
                <a:latin typeface="+mn-ea"/>
              </a:rPr>
              <a:t>】　原文</a:t>
            </a:r>
            <a:r>
              <a:rPr lang="en-US" altLang="zh-CN" sz="2300" b="1" smtClean="0">
                <a:latin typeface="+mn-ea"/>
              </a:rPr>
              <a:t>:</a:t>
            </a:r>
            <a:r>
              <a:rPr lang="zh-CN" altLang="zh-CN" sz="2300" b="1" smtClean="0">
                <a:latin typeface="+mn-ea"/>
              </a:rPr>
              <a:t>磨难</a:t>
            </a:r>
            <a:r>
              <a:rPr lang="en-US" altLang="zh-CN" sz="2300" b="1" smtClean="0">
                <a:latin typeface="+mn-ea"/>
              </a:rPr>
              <a:t>,</a:t>
            </a:r>
            <a:r>
              <a:rPr lang="zh-CN" altLang="zh-CN" sz="2300" b="1" smtClean="0">
                <a:latin typeface="+mn-ea"/>
              </a:rPr>
              <a:t>能历练人生。贝多芬双耳失聪</a:t>
            </a:r>
            <a:r>
              <a:rPr lang="en-US" altLang="zh-CN" sz="2300" b="1" smtClean="0">
                <a:latin typeface="+mn-ea"/>
              </a:rPr>
              <a:t>,</a:t>
            </a:r>
            <a:r>
              <a:rPr lang="zh-CN" altLang="zh-CN" sz="2300" b="1" smtClean="0">
                <a:latin typeface="+mn-ea"/>
              </a:rPr>
              <a:t>却能在这样的磨难下创造出不朽的交响曲</a:t>
            </a:r>
            <a:r>
              <a:rPr lang="en-US" altLang="zh-CN" sz="2300" b="1" smtClean="0">
                <a:latin typeface="+mn-ea"/>
              </a:rPr>
              <a:t>,</a:t>
            </a:r>
            <a:r>
              <a:rPr lang="zh-CN" altLang="zh-CN" sz="2300" b="1" smtClean="0">
                <a:latin typeface="+mn-ea"/>
              </a:rPr>
              <a:t>撼人心灵</a:t>
            </a:r>
            <a:r>
              <a:rPr lang="en-US" altLang="zh-CN" sz="2300" b="1" smtClean="0">
                <a:latin typeface="+mn-ea"/>
              </a:rPr>
              <a:t>;</a:t>
            </a:r>
            <a:r>
              <a:rPr lang="zh-CN" altLang="zh-CN" sz="2300" b="1" smtClean="0">
                <a:latin typeface="+mn-ea"/>
              </a:rPr>
              <a:t>司马迁遭受腐刑</a:t>
            </a:r>
            <a:r>
              <a:rPr lang="en-US" altLang="zh-CN" sz="2300" b="1" smtClean="0">
                <a:latin typeface="+mn-ea"/>
              </a:rPr>
              <a:t>,</a:t>
            </a:r>
            <a:r>
              <a:rPr lang="zh-CN" altLang="zh-CN" sz="2300" b="1" smtClean="0">
                <a:latin typeface="+mn-ea"/>
              </a:rPr>
              <a:t>却能在这样的耻辱中写成《史记》</a:t>
            </a:r>
            <a:r>
              <a:rPr lang="en-US" altLang="zh-CN" sz="2300" b="1" smtClean="0">
                <a:latin typeface="+mn-ea"/>
              </a:rPr>
              <a:t>,</a:t>
            </a:r>
            <a:r>
              <a:rPr lang="zh-CN" altLang="zh-CN" sz="2300" b="1" smtClean="0">
                <a:latin typeface="+mn-ea"/>
              </a:rPr>
              <a:t>让汗青溢光</a:t>
            </a:r>
            <a:r>
              <a:rPr lang="en-US" altLang="zh-CN" sz="2300" b="1" smtClean="0">
                <a:latin typeface="+mn-ea"/>
              </a:rPr>
              <a:t>;</a:t>
            </a:r>
            <a:r>
              <a:rPr lang="zh-CN" altLang="zh-CN" sz="2300" b="1" smtClean="0">
                <a:latin typeface="+mn-ea"/>
              </a:rPr>
              <a:t>一代体操王子李宁泪洒汉城后黯然退出体坛</a:t>
            </a:r>
            <a:r>
              <a:rPr lang="en-US" altLang="zh-CN" sz="2300" b="1" smtClean="0">
                <a:latin typeface="+mn-ea"/>
              </a:rPr>
              <a:t>,</a:t>
            </a:r>
            <a:r>
              <a:rPr lang="zh-CN" altLang="zh-CN" sz="2300" b="1" smtClean="0">
                <a:latin typeface="+mn-ea"/>
              </a:rPr>
              <a:t>却又另辟天地</a:t>
            </a:r>
            <a:r>
              <a:rPr lang="en-US" altLang="zh-CN" sz="2300" b="1" smtClean="0">
                <a:latin typeface="+mn-ea"/>
              </a:rPr>
              <a:t>,</a:t>
            </a:r>
            <a:r>
              <a:rPr lang="zh-CN" altLang="zh-CN" sz="2300" b="1" smtClean="0">
                <a:latin typeface="+mn-ea"/>
              </a:rPr>
              <a:t>让</a:t>
            </a:r>
            <a:r>
              <a:rPr lang="en-US" altLang="zh-CN" sz="2300" b="1" smtClean="0">
                <a:latin typeface="+mn-ea"/>
              </a:rPr>
              <a:t>“</a:t>
            </a:r>
            <a:r>
              <a:rPr lang="zh-CN" altLang="zh-CN" sz="2300" b="1" smtClean="0">
                <a:latin typeface="+mn-ea"/>
              </a:rPr>
              <a:t>李宁牌</a:t>
            </a:r>
            <a:r>
              <a:rPr lang="en-US" altLang="zh-CN" sz="2300" b="1" smtClean="0">
                <a:latin typeface="+mn-ea"/>
              </a:rPr>
              <a:t>”</a:t>
            </a:r>
            <a:r>
              <a:rPr lang="zh-CN" altLang="zh-CN" sz="2300" b="1" smtClean="0">
                <a:latin typeface="+mn-ea"/>
              </a:rPr>
              <a:t>系列运动用品风靡中国的体育用品市场。磨难</a:t>
            </a:r>
            <a:r>
              <a:rPr lang="en-US" altLang="zh-CN" sz="2300" b="1" smtClean="0">
                <a:latin typeface="+mn-ea"/>
              </a:rPr>
              <a:t>,</a:t>
            </a:r>
            <a:r>
              <a:rPr lang="zh-CN" altLang="zh-CN" sz="2300" b="1" smtClean="0">
                <a:latin typeface="+mn-ea"/>
              </a:rPr>
              <a:t>能带领人冲破黑暗</a:t>
            </a:r>
            <a:r>
              <a:rPr lang="en-US" altLang="zh-CN" sz="2300" b="1" smtClean="0">
                <a:latin typeface="+mn-ea"/>
              </a:rPr>
              <a:t>,</a:t>
            </a:r>
            <a:r>
              <a:rPr lang="zh-CN" altLang="zh-CN" sz="2300" b="1" smtClean="0">
                <a:latin typeface="+mn-ea"/>
              </a:rPr>
              <a:t>绽放光彩。</a:t>
            </a:r>
          </a:p>
          <a:p>
            <a:pPr marL="0" indent="536575" eaLnBrk="1">
              <a:buNone/>
            </a:pPr>
            <a:r>
              <a:rPr lang="zh-CN" altLang="zh-CN" sz="2300" b="1" smtClean="0">
                <a:latin typeface="+mn-ea"/>
              </a:rPr>
              <a:t>【修改】　有时候磨难</a:t>
            </a:r>
            <a:r>
              <a:rPr lang="en-US" altLang="zh-CN" sz="2300" b="1" smtClean="0">
                <a:latin typeface="+mn-ea"/>
              </a:rPr>
              <a:t>,</a:t>
            </a:r>
            <a:r>
              <a:rPr lang="zh-CN" altLang="zh-CN" sz="2300" b="1" smtClean="0">
                <a:latin typeface="+mn-ea"/>
              </a:rPr>
              <a:t>恰恰能够历练人生</a:t>
            </a:r>
            <a:r>
              <a:rPr lang="en-US" altLang="zh-CN" sz="2300" b="1" smtClean="0">
                <a:latin typeface="+mn-ea"/>
              </a:rPr>
              <a:t>,</a:t>
            </a:r>
            <a:r>
              <a:rPr lang="zh-CN" altLang="zh-CN" sz="2300" b="1" smtClean="0">
                <a:latin typeface="+mn-ea"/>
              </a:rPr>
              <a:t>绽放光彩。贝多芬双耳失聪</a:t>
            </a:r>
            <a:r>
              <a:rPr lang="en-US" altLang="zh-CN" sz="2300" b="1" smtClean="0">
                <a:latin typeface="+mn-ea"/>
              </a:rPr>
              <a:t>,</a:t>
            </a:r>
            <a:r>
              <a:rPr lang="zh-CN" altLang="zh-CN" sz="2300" b="1" smtClean="0">
                <a:latin typeface="+mn-ea"/>
              </a:rPr>
              <a:t>却能在这样的磨难下创造出不朽的交响曲</a:t>
            </a:r>
            <a:r>
              <a:rPr lang="en-US" altLang="zh-CN" sz="2300" b="1" smtClean="0">
                <a:latin typeface="+mn-ea"/>
              </a:rPr>
              <a:t>,</a:t>
            </a:r>
            <a:r>
              <a:rPr lang="zh-CN" altLang="zh-CN" sz="2300" b="1" smtClean="0">
                <a:latin typeface="+mn-ea"/>
              </a:rPr>
              <a:t>撼人心灵</a:t>
            </a:r>
            <a:r>
              <a:rPr lang="en-US" altLang="zh-CN" sz="2300" b="1" smtClean="0">
                <a:latin typeface="+mn-ea"/>
              </a:rPr>
              <a:t>(,</a:t>
            </a:r>
            <a:r>
              <a:rPr lang="zh-CN" altLang="zh-CN" sz="2300" b="1" smtClean="0">
                <a:latin typeface="+mn-ea"/>
              </a:rPr>
              <a:t>那是因为他不屈服命运压打</a:t>
            </a:r>
            <a:r>
              <a:rPr lang="en-US" altLang="zh-CN" sz="2300" b="1" smtClean="0">
                <a:latin typeface="+mn-ea"/>
              </a:rPr>
              <a:t>,</a:t>
            </a:r>
            <a:r>
              <a:rPr lang="zh-CN" altLang="zh-CN" sz="2300" b="1" smtClean="0">
                <a:latin typeface="+mn-ea"/>
              </a:rPr>
              <a:t>顽强抗拒厄运</a:t>
            </a:r>
            <a:r>
              <a:rPr lang="en-US" altLang="zh-CN" sz="2300" b="1" smtClean="0">
                <a:latin typeface="+mn-ea"/>
              </a:rPr>
              <a:t>,</a:t>
            </a:r>
            <a:r>
              <a:rPr lang="zh-CN" altLang="zh-CN" sz="2300" b="1" smtClean="0">
                <a:latin typeface="+mn-ea"/>
              </a:rPr>
              <a:t>才谱出了人类的心灵之歌</a:t>
            </a:r>
            <a:r>
              <a:rPr lang="en-US" altLang="zh-CN" sz="2300" b="1" smtClean="0">
                <a:latin typeface="+mn-ea"/>
              </a:rPr>
              <a:t>)</a:t>
            </a:r>
            <a:r>
              <a:rPr lang="zh-CN" altLang="zh-CN" sz="2300" b="1" smtClean="0">
                <a:latin typeface="+mn-ea"/>
              </a:rPr>
              <a:t>。司马迁遭受宫刑</a:t>
            </a:r>
            <a:r>
              <a:rPr lang="en-US" altLang="zh-CN" sz="2300" b="1" smtClean="0">
                <a:latin typeface="+mn-ea"/>
              </a:rPr>
              <a:t>,</a:t>
            </a:r>
            <a:r>
              <a:rPr lang="zh-CN" altLang="zh-CN" sz="2300" b="1" smtClean="0">
                <a:latin typeface="+mn-ea"/>
              </a:rPr>
              <a:t>却能在这样的耻辱中写成《史记》</a:t>
            </a:r>
            <a:r>
              <a:rPr lang="en-US" altLang="zh-CN" sz="2300" b="1" smtClean="0">
                <a:latin typeface="+mn-ea"/>
              </a:rPr>
              <a:t>,</a:t>
            </a:r>
            <a:r>
              <a:rPr lang="zh-CN" altLang="zh-CN" sz="2300" b="1" smtClean="0">
                <a:latin typeface="+mn-ea"/>
              </a:rPr>
              <a:t>让汗青溢光</a:t>
            </a:r>
            <a:r>
              <a:rPr lang="en-US" altLang="zh-CN" sz="2300" b="1" smtClean="0">
                <a:latin typeface="+mn-ea"/>
              </a:rPr>
              <a:t>(,</a:t>
            </a:r>
            <a:r>
              <a:rPr lang="zh-CN" altLang="zh-CN" sz="2300" b="1" smtClean="0">
                <a:latin typeface="+mn-ea"/>
              </a:rPr>
              <a:t>那是因为他有坚定如山的信念</a:t>
            </a:r>
            <a:r>
              <a:rPr lang="en-US" altLang="zh-CN" sz="2300" b="1" smtClean="0">
                <a:latin typeface="+mn-ea"/>
              </a:rPr>
              <a:t>,</a:t>
            </a:r>
            <a:r>
              <a:rPr lang="zh-CN" altLang="zh-CN" sz="2300" b="1" smtClean="0">
                <a:latin typeface="+mn-ea"/>
              </a:rPr>
              <a:t>刚毅如铁的意志</a:t>
            </a:r>
            <a:r>
              <a:rPr lang="en-US" altLang="zh-CN" sz="2300" b="1" smtClean="0">
                <a:latin typeface="+mn-ea"/>
              </a:rPr>
              <a:t>,</a:t>
            </a:r>
            <a:r>
              <a:rPr lang="zh-CN" altLang="zh-CN" sz="2300" b="1" smtClean="0">
                <a:latin typeface="+mn-ea"/>
              </a:rPr>
              <a:t>于诽谤讥嘲中坚持自己的志向</a:t>
            </a:r>
            <a:r>
              <a:rPr lang="en-US" altLang="zh-CN" sz="2300" b="1" smtClean="0">
                <a:latin typeface="+mn-ea"/>
              </a:rPr>
              <a:t>,</a:t>
            </a:r>
            <a:r>
              <a:rPr lang="zh-CN" altLang="zh-CN" sz="2300" b="1" smtClean="0">
                <a:latin typeface="+mn-ea"/>
              </a:rPr>
              <a:t>才成为一代</a:t>
            </a:r>
            <a:r>
              <a:rPr lang="en-US" altLang="zh-CN" sz="2300" b="1" smtClean="0">
                <a:latin typeface="+mn-ea"/>
              </a:rPr>
              <a:t>“</a:t>
            </a:r>
            <a:r>
              <a:rPr lang="zh-CN" altLang="zh-CN" sz="2300" b="1" smtClean="0">
                <a:latin typeface="+mn-ea"/>
              </a:rPr>
              <a:t>史圣</a:t>
            </a:r>
            <a:r>
              <a:rPr lang="en-US" altLang="zh-CN" sz="2300" b="1" smtClean="0">
                <a:latin typeface="+mn-ea"/>
              </a:rPr>
              <a:t>”),</a:t>
            </a:r>
            <a:r>
              <a:rPr lang="zh-CN" altLang="zh-CN" sz="2300" b="1" smtClean="0">
                <a:latin typeface="+mn-ea"/>
              </a:rPr>
              <a:t>一代体操王子李宁泪洒汉城后黯然退出体坛</a:t>
            </a:r>
            <a:r>
              <a:rPr lang="en-US" altLang="zh-CN" sz="2300" b="1" smtClean="0">
                <a:latin typeface="+mn-ea"/>
              </a:rPr>
              <a:t>,</a:t>
            </a:r>
            <a:r>
              <a:rPr lang="zh-CN" altLang="zh-CN" sz="2300" b="1" smtClean="0">
                <a:latin typeface="+mn-ea"/>
              </a:rPr>
              <a:t>却又另辟天地</a:t>
            </a:r>
            <a:r>
              <a:rPr lang="en-US" altLang="zh-CN" sz="2300" b="1" smtClean="0">
                <a:latin typeface="+mn-ea"/>
              </a:rPr>
              <a:t>,</a:t>
            </a:r>
            <a:r>
              <a:rPr lang="zh-CN" altLang="zh-CN" sz="2300" b="1" smtClean="0">
                <a:latin typeface="+mn-ea"/>
              </a:rPr>
              <a:t>让</a:t>
            </a:r>
            <a:r>
              <a:rPr lang="en-US" altLang="zh-CN" sz="2300" b="1" smtClean="0">
                <a:latin typeface="+mn-ea"/>
              </a:rPr>
              <a:t>“</a:t>
            </a:r>
            <a:r>
              <a:rPr lang="zh-CN" altLang="zh-CN" sz="2300" b="1" smtClean="0">
                <a:latin typeface="+mn-ea"/>
              </a:rPr>
              <a:t>李宁牌</a:t>
            </a:r>
            <a:r>
              <a:rPr lang="en-US" altLang="zh-CN" sz="2300" b="1" smtClean="0">
                <a:latin typeface="+mn-ea"/>
              </a:rPr>
              <a:t>”</a:t>
            </a:r>
            <a:r>
              <a:rPr lang="zh-CN" altLang="zh-CN" sz="2300" b="1" smtClean="0">
                <a:latin typeface="+mn-ea"/>
              </a:rPr>
              <a:t>系列运动用品风靡中国的体育用品市场。</a:t>
            </a:r>
            <a:r>
              <a:rPr lang="en-US" altLang="zh-CN" sz="2300" b="1" smtClean="0">
                <a:latin typeface="+mn-ea"/>
              </a:rPr>
              <a:t>(</a:t>
            </a:r>
            <a:r>
              <a:rPr lang="zh-CN" altLang="zh-CN" sz="2300" b="1" smtClean="0">
                <a:latin typeface="+mn-ea"/>
              </a:rPr>
              <a:t>那是因为他懂得承受失败</a:t>
            </a:r>
            <a:r>
              <a:rPr lang="en-US" altLang="zh-CN" sz="2300" b="1" smtClean="0">
                <a:latin typeface="+mn-ea"/>
              </a:rPr>
              <a:t>,</a:t>
            </a:r>
            <a:r>
              <a:rPr lang="zh-CN" altLang="zh-CN" sz="2300" b="1" smtClean="0">
                <a:latin typeface="+mn-ea"/>
              </a:rPr>
              <a:t>不为失败所吓倒</a:t>
            </a:r>
            <a:r>
              <a:rPr lang="en-US" altLang="zh-CN" sz="2300" b="1" smtClean="0">
                <a:latin typeface="+mn-ea"/>
              </a:rPr>
              <a:t>,</a:t>
            </a:r>
            <a:r>
              <a:rPr lang="zh-CN" altLang="zh-CN" sz="2300" b="1" smtClean="0">
                <a:latin typeface="+mn-ea"/>
              </a:rPr>
              <a:t>才能在失败中开拓出一条新路。</a:t>
            </a:r>
            <a:r>
              <a:rPr lang="en-US" altLang="zh-CN" sz="2300" b="1" smtClean="0">
                <a:latin typeface="+mn-ea"/>
              </a:rPr>
              <a:t>)(</a:t>
            </a:r>
            <a:r>
              <a:rPr lang="zh-CN" altLang="zh-CN" sz="2300" b="1" smtClean="0">
                <a:latin typeface="+mn-ea"/>
              </a:rPr>
              <a:t>磨难</a:t>
            </a:r>
            <a:r>
              <a:rPr lang="en-US" altLang="zh-CN" sz="2300" b="1" smtClean="0">
                <a:latin typeface="+mn-ea"/>
              </a:rPr>
              <a:t>,</a:t>
            </a:r>
            <a:r>
              <a:rPr lang="zh-CN" altLang="zh-CN" sz="2300" b="1" smtClean="0">
                <a:latin typeface="+mn-ea"/>
              </a:rPr>
              <a:t>是祸</a:t>
            </a:r>
            <a:r>
              <a:rPr lang="en-US" altLang="zh-CN" sz="2300" b="1" smtClean="0">
                <a:latin typeface="+mn-ea"/>
              </a:rPr>
              <a:t>,</a:t>
            </a:r>
            <a:r>
              <a:rPr lang="zh-CN" altLang="zh-CN" sz="2300" b="1" smtClean="0">
                <a:latin typeface="+mn-ea"/>
              </a:rPr>
              <a:t>又是福。它对于意志坚强者</a:t>
            </a:r>
            <a:r>
              <a:rPr lang="en-US" altLang="zh-CN" sz="2300" b="1" smtClean="0">
                <a:latin typeface="+mn-ea"/>
              </a:rPr>
              <a:t>,</a:t>
            </a:r>
            <a:r>
              <a:rPr lang="zh-CN" altLang="zh-CN" sz="2300" b="1" smtClean="0">
                <a:latin typeface="+mn-ea"/>
              </a:rPr>
              <a:t>只不过是人生路上的一场风雨</a:t>
            </a:r>
            <a:r>
              <a:rPr lang="en-US" altLang="zh-CN" sz="2300" b="1" smtClean="0">
                <a:latin typeface="+mn-ea"/>
              </a:rPr>
              <a:t>,</a:t>
            </a:r>
            <a:r>
              <a:rPr lang="zh-CN" altLang="zh-CN" sz="2300" b="1" smtClean="0">
                <a:latin typeface="+mn-ea"/>
              </a:rPr>
              <a:t>只要勇敢地走过去</a:t>
            </a:r>
            <a:r>
              <a:rPr lang="en-US" altLang="zh-CN" sz="2300" b="1" smtClean="0">
                <a:latin typeface="+mn-ea"/>
              </a:rPr>
              <a:t>,</a:t>
            </a:r>
            <a:r>
              <a:rPr lang="zh-CN" altLang="zh-CN" sz="2300" b="1" smtClean="0">
                <a:latin typeface="+mn-ea"/>
              </a:rPr>
              <a:t>前方是另一片蓝天。</a:t>
            </a:r>
            <a:r>
              <a:rPr lang="en-US" altLang="zh-CN" sz="2300" b="1" smtClean="0">
                <a:latin typeface="+mn-ea"/>
              </a:rPr>
              <a:t>)</a:t>
            </a:r>
            <a:endParaRPr lang="zh-CN" altLang="zh-CN" sz="2300" b="1">
              <a:latin typeface="+mn-ea"/>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4845" y="231026"/>
            <a:ext cx="7639050" cy="5139869"/>
          </a:xfrm>
          <a:prstGeom prst="rect">
            <a:avLst/>
          </a:prstGeom>
          <a:noFill/>
          <a:ln w="9525">
            <a:noFill/>
          </a:ln>
        </p:spPr>
        <p:txBody>
          <a:bodyPr wrap="square">
            <a:spAutoFit/>
          </a:bodyPr>
          <a:lstStyle/>
          <a:p>
            <a:pPr marL="0" indent="0" algn="ctr"/>
            <a:r>
              <a:rPr lang="zh-CN" altLang="en-US" sz="3200" b="1" u="none" smtClean="0">
                <a:solidFill>
                  <a:srgbClr val="FF0000"/>
                </a:solidFill>
                <a:latin typeface="+mn-ea"/>
                <a:cs typeface="Calibri" panose="020F0502020204030204" charset="0"/>
              </a:rPr>
              <a:t>【对点训练5】</a:t>
            </a:r>
            <a:endParaRPr lang="en-US" altLang="zh-CN" sz="3200" b="1" u="none" smtClean="0">
              <a:solidFill>
                <a:srgbClr val="FF0000"/>
              </a:solidFill>
              <a:latin typeface="+mn-ea"/>
              <a:cs typeface="Calibri" panose="020F0502020204030204" charset="0"/>
            </a:endParaRPr>
          </a:p>
          <a:p>
            <a:pPr marL="0" indent="0" algn="ctr"/>
            <a:endParaRPr lang="zh-CN" altLang="en-US" sz="3200" b="1" u="none" dirty="0">
              <a:solidFill>
                <a:srgbClr val="FF0000"/>
              </a:solidFill>
              <a:latin typeface="+mn-ea"/>
              <a:cs typeface="Calibri" panose="020F0502020204030204" charset="0"/>
            </a:endParaRPr>
          </a:p>
          <a:p>
            <a:pPr indent="536575"/>
            <a:r>
              <a:rPr lang="zh-CN" altLang="en-US" sz="2400" b="1" u="none" dirty="0">
                <a:latin typeface="+mn-ea"/>
                <a:cs typeface="Calibri" panose="020F0502020204030204" charset="0"/>
              </a:rPr>
              <a:t> 运用“反向假设说理法”“因果分析说理法”或“正反对比说理法”,修改下列语段,使它说理透彻,更具有说服力。</a:t>
            </a:r>
          </a:p>
          <a:p>
            <a:pPr indent="536575"/>
            <a:r>
              <a:rPr lang="zh-CN" altLang="en-US" sz="2400" b="1" u="none" dirty="0">
                <a:latin typeface="+mn-ea"/>
                <a:cs typeface="Calibri" panose="020F0502020204030204" charset="0"/>
              </a:rPr>
              <a:t>“自古才子出寒门。”司马光出身贫寒;范仲淹两岁丧父,随母改嫁,幼时连稠一点的粥都难以喝到;明代龙图大学士宋濂家中一贫如洗。荷兰画家梵高也曾穷困潦倒,一文不名,生活上常靠弟弟接济;苏联伟大作家高尔基曾经是个流浪儿;居里夫人刚满十岁就外出打工……可见贫困也是一笔</a:t>
            </a:r>
            <a:r>
              <a:rPr lang="zh-CN" altLang="en-US" sz="2400" b="1" u="none">
                <a:latin typeface="+mn-ea"/>
                <a:cs typeface="Calibri" panose="020F0502020204030204" charset="0"/>
              </a:rPr>
              <a:t>财富</a:t>
            </a:r>
            <a:r>
              <a:rPr lang="zh-CN" altLang="en-US" sz="2400" b="1" u="none" smtClean="0">
                <a:latin typeface="+mn-ea"/>
                <a:cs typeface="Calibri" panose="020F0502020204030204" charset="0"/>
              </a:rPr>
              <a:t>。</a:t>
            </a:r>
            <a:endParaRPr lang="en-US" altLang="zh-CN" sz="2400" b="1" u="none" smtClean="0">
              <a:latin typeface="+mn-ea"/>
              <a:cs typeface="Calibri" panose="020F0502020204030204" charset="0"/>
            </a:endParaRPr>
          </a:p>
          <a:p>
            <a:pPr indent="536575"/>
            <a:endParaRPr lang="zh-CN" altLang="en-US" sz="2400" b="1" u="none" dirty="0">
              <a:latin typeface="+mn-ea"/>
              <a:cs typeface="Calibri" panose="020F0502020204030204" charset="0"/>
            </a:endParaRPr>
          </a:p>
          <a:p>
            <a:pPr indent="536575"/>
            <a:r>
              <a:rPr lang="zh-CN" altLang="en-US" sz="2400" b="1" u="none" dirty="0">
                <a:latin typeface="+mn-ea"/>
                <a:cs typeface="Calibri" panose="020F0502020204030204" charset="0"/>
              </a:rPr>
              <a:t>修改:</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124744"/>
            <a:ext cx="8352928" cy="4154984"/>
          </a:xfrm>
          <a:prstGeom prst="rect">
            <a:avLst/>
          </a:prstGeom>
          <a:noFill/>
          <a:ln w="9525">
            <a:noFill/>
          </a:ln>
        </p:spPr>
        <p:txBody>
          <a:bodyPr wrap="square">
            <a:spAutoFit/>
          </a:bodyPr>
          <a:lstStyle/>
          <a:p>
            <a:pPr indent="536575"/>
            <a:r>
              <a:rPr lang="zh-CN" altLang="en-US" sz="2400" b="1" u="none" smtClean="0">
                <a:solidFill>
                  <a:srgbClr val="FF0000"/>
                </a:solidFill>
                <a:latin typeface="+mn-ea"/>
                <a:cs typeface="Calibri" panose="020F0502020204030204" charset="0"/>
              </a:rPr>
              <a:t>古人</a:t>
            </a:r>
            <a:r>
              <a:rPr lang="zh-CN" altLang="en-US" sz="2400" b="1" u="none" dirty="0">
                <a:solidFill>
                  <a:srgbClr val="FF0000"/>
                </a:solidFill>
                <a:latin typeface="+mn-ea"/>
                <a:cs typeface="Calibri" panose="020F0502020204030204" charset="0"/>
              </a:rPr>
              <a:t>云“自古才子出寒门”。古今中外成才者,大多出自寒家。范仲淹两岁丧父,随母改嫁,幼时读书连稠一点的粥都难以吃到;司马光亦出身贫寒;明代大学士宋濂家中一贫如洗;苏联伟大作家高尔基曾经是个流浪儿;荷兰画家凡高也曾穷困潦倒,一文不名,生活上常靠弟弟接济;居里夫人刚满十岁,就去打工,还供姐姐读书……这都是幼时曾经贫困而后来成为才子的非常之人。寒门是他们植根的土壤,也就是这块贫瘠的土壤使他们不断地发育不断地成熟,塑造自我,完善自我,最终成为参天大树,开出灿烂之花。由此看来,贫穷并不可怕,可怕的是丧失摆脱贫穷的信心和斗志。穷则思变,就要奋发图强,越是贫困越激励人奋发上进,这又何尝不是一笔财富呢?</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27355" y="-17780"/>
            <a:ext cx="8214360" cy="6005830"/>
          </a:xfrm>
        </p:spPr>
        <p:txBody>
          <a:bodyPr/>
          <a:lstStyle/>
          <a:p>
            <a:pPr marL="0" indent="0" algn="ctr">
              <a:buNone/>
            </a:pPr>
            <a:r>
              <a:rPr lang="zh-CN" altLang="zh-CN" b="1" smtClean="0">
                <a:solidFill>
                  <a:srgbClr val="FF0000"/>
                </a:solidFill>
                <a:sym typeface="+mn-ea"/>
              </a:rPr>
              <a:t>(</a:t>
            </a:r>
            <a:r>
              <a:rPr lang="zh-CN" altLang="zh-CN" b="1" dirty="0">
                <a:solidFill>
                  <a:srgbClr val="FF0000"/>
                </a:solidFill>
                <a:sym typeface="+mn-ea"/>
              </a:rPr>
              <a:t>三)说明文</a:t>
            </a:r>
          </a:p>
          <a:p>
            <a:pPr marL="0" indent="0" algn="ctr">
              <a:buNone/>
            </a:pPr>
            <a:r>
              <a:rPr lang="zh-CN" altLang="zh-CN" b="1" smtClean="0">
                <a:solidFill>
                  <a:srgbClr val="FF0000"/>
                </a:solidFill>
                <a:sym typeface="+mn-ea"/>
              </a:rPr>
              <a:t>【知识梳理】</a:t>
            </a:r>
            <a:endParaRPr lang="zh-CN" altLang="zh-CN" b="1" dirty="0">
              <a:sym typeface="+mn-ea"/>
            </a:endParaRPr>
          </a:p>
          <a:p>
            <a:pPr marL="0" indent="0" eaLnBrk="1">
              <a:buNone/>
            </a:pPr>
            <a:r>
              <a:rPr lang="zh-CN" altLang="zh-CN" sz="2400" b="1" dirty="0">
                <a:sym typeface="+mn-ea"/>
              </a:rPr>
              <a:t>      </a:t>
            </a:r>
            <a:r>
              <a:rPr lang="zh-CN" altLang="zh-CN" sz="2400" b="1" dirty="0">
                <a:solidFill>
                  <a:srgbClr val="FF0000"/>
                </a:solidFill>
                <a:sym typeface="+mn-ea"/>
              </a:rPr>
              <a:t>1.抓住事物特征,把握说明中心</a:t>
            </a:r>
          </a:p>
          <a:p>
            <a:pPr marL="0" indent="0" eaLnBrk="1">
              <a:buNone/>
            </a:pPr>
            <a:r>
              <a:rPr lang="zh-CN" altLang="zh-CN" sz="2400" b="1" dirty="0">
                <a:sym typeface="+mn-ea"/>
              </a:rPr>
              <a:t>      说明文写作总的要求是抓住事物的特征和本质,不同的事物固然有各自不同的特点,同类事物也往往有着差异,这些差异也就是它们的特征,写说明文时要紧紧抓住这些特征。如《中国石拱桥》一文写的是赵州桥和卢沟桥,两桥都是石砌的拱桥,相同的地方很多,但也各有特色。茅以升先生就抓住了它们各自的特色,进行对比说明,使读者认识了两座桥的不同形状、结构和艺术风格。其次要反映事物本身的条理,要写出事物的特征和本质,就要找出事物本身的条理,以及各部分的相互关系;介绍说明事物的特征和功用,要有先后顺序;文字要确切无误,通俗浅显,通俗浅显是为了让读者更好地了解你笔下的事物,使你笔下的东西具体化、大众化,从而做到“飞入寻常百姓家”。   </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11560" y="414268"/>
            <a:ext cx="7878008" cy="5102964"/>
          </a:xfrm>
        </p:spPr>
        <p:txBody>
          <a:bodyPr/>
          <a:lstStyle/>
          <a:p>
            <a:pPr marL="0" indent="536575" eaLnBrk="1">
              <a:buNone/>
            </a:pPr>
            <a:r>
              <a:rPr lang="zh-CN" altLang="zh-CN" sz="2400" b="1" smtClean="0">
                <a:solidFill>
                  <a:srgbClr val="FF0000"/>
                </a:solidFill>
                <a:latin typeface="+mn-ea"/>
                <a:sym typeface="+mn-ea"/>
              </a:rPr>
              <a:t>2</a:t>
            </a:r>
            <a:r>
              <a:rPr lang="zh-CN" altLang="zh-CN" sz="2400" b="1" dirty="0">
                <a:solidFill>
                  <a:srgbClr val="FF0000"/>
                </a:solidFill>
                <a:latin typeface="+mn-ea"/>
                <a:sym typeface="+mn-ea"/>
              </a:rPr>
              <a:t>.针对具体情况,选好说明角度</a:t>
            </a:r>
          </a:p>
          <a:p>
            <a:pPr marL="0" indent="536575" eaLnBrk="1">
              <a:buNone/>
            </a:pPr>
            <a:r>
              <a:rPr lang="zh-CN" altLang="zh-CN" sz="2400" b="1" smtClean="0">
                <a:latin typeface="+mn-ea"/>
                <a:sym typeface="+mn-ea"/>
              </a:rPr>
              <a:t>写文章</a:t>
            </a:r>
            <a:r>
              <a:rPr lang="zh-CN" altLang="zh-CN" sz="2400" b="1" dirty="0">
                <a:latin typeface="+mn-ea"/>
                <a:sym typeface="+mn-ea"/>
              </a:rPr>
              <a:t>都是具有针对性的,比如说写给什么样的人看;写文章也是有目的性的,比如通过文章要解决一个什么样的问题。例如:写关于落花生的说明文,如果对象是农民,目的是向农民传授栽培落花生的技术,那么,就要根据落花生的生长规律,从如何栽培才能夺高产的角度去说明,重点说明怎样选种、选地、播种、施肥、管理等。如果对象是厨师或食品加工厂的工人,目的是介绍如何加工食用落花生,那么就应侧重说明花生仁的营养价值以及如何加工、配料才能使花生仁更加可口等等。我们中学生在写说明文的时候,可先设想为谁而写,这样就能针对具体情况进行说明,不至于把文章写得散乱无章,目的不明确。</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80060" y="375498"/>
            <a:ext cx="8268404" cy="6005830"/>
          </a:xfrm>
        </p:spPr>
        <p:txBody>
          <a:bodyPr/>
          <a:lstStyle/>
          <a:p>
            <a:pPr marL="0" indent="536575" eaLnBrk="1">
              <a:buNone/>
            </a:pPr>
            <a:r>
              <a:rPr lang="zh-CN" altLang="zh-CN" sz="2400" b="1" smtClean="0">
                <a:solidFill>
                  <a:srgbClr val="FF0000"/>
                </a:solidFill>
                <a:sym typeface="+mn-ea"/>
              </a:rPr>
              <a:t>3</a:t>
            </a:r>
            <a:r>
              <a:rPr lang="zh-CN" altLang="zh-CN" sz="2400" b="1" dirty="0">
                <a:solidFill>
                  <a:srgbClr val="FF0000"/>
                </a:solidFill>
                <a:sym typeface="+mn-ea"/>
              </a:rPr>
              <a:t>.讲究结构安排,做到条理分明</a:t>
            </a:r>
          </a:p>
          <a:p>
            <a:pPr marL="0" indent="536575" eaLnBrk="1">
              <a:buNone/>
            </a:pPr>
            <a:r>
              <a:rPr lang="zh-CN" altLang="zh-CN" sz="2400" b="1" smtClean="0">
                <a:sym typeface="+mn-ea"/>
              </a:rPr>
              <a:t>文章</a:t>
            </a:r>
            <a:r>
              <a:rPr lang="zh-CN" altLang="zh-CN" sz="2400" b="1" dirty="0">
                <a:sym typeface="+mn-ea"/>
              </a:rPr>
              <a:t>的条理性是客观事物、事理本身特点、规律在文章结构上的反映。说明文解说事物、阐述事理就要按这些关系来安排说明次序,使之层次清楚、主次分明。例如:四川大邑县“地主庄园陈列馆”中的“收租院”里,有若干泥塑人物像,……。这些画面相对独立,是并列关系。地主收租时设有四道关口,依次是验谷关、风谷关、过斗关、算账关。每个交租农民都要过四关。从第一关到第四关,是先后关系,这些个别的实例共同揭露地主对农民进行残酷剥削和压迫的罪恶,这就是“收租院”的总体概貌。这个总体概貌与个体实例成为总分关系。《收租院解说词》一文就把握了这些关系。采取先总后分的写法,开头简单扼要地介绍了地主刘文彩残酷剥削和压迫农民的罪恶,接着按照泥塑画面排列顺序,分别介绍,突出了有压迫和剥削就必然有革命和反抗的基本思想。</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27355" y="918324"/>
            <a:ext cx="8373110" cy="4454892"/>
          </a:xfrm>
        </p:spPr>
        <p:txBody>
          <a:bodyPr/>
          <a:lstStyle/>
          <a:p>
            <a:pPr marL="0" indent="0">
              <a:buNone/>
            </a:pPr>
            <a:r>
              <a:rPr lang="zh-CN" altLang="zh-CN" sz="2400" b="1" dirty="0">
                <a:sym typeface="+mn-ea"/>
              </a:rPr>
              <a:t>      并列关系的事物,还要注意方位顺序,或从上到下,或从前到后,从左到右,从外到内,从近到远等,只有按照这些顺序去写才能条理清楚。例如:《故宫博物院》全文是介绍一座古建筑群,作者按照先总后分的办法,条理明了地介绍了这座雄伟的建筑群。写建筑物局部时,层次也十分清楚。如写太和殿的一段,先从外后到内,介绍大殿外面时又按照从上到下的顺序,由天空到殿顶直到台基。介绍其内部时又按从中间到两旁,从前到后,由上到下,由远及近的顺序依次说明,给人以清晰的印象。</a:t>
            </a:r>
          </a:p>
          <a:p>
            <a:pPr marL="0" indent="0">
              <a:buNone/>
            </a:pPr>
            <a:r>
              <a:rPr lang="zh-CN" altLang="zh-CN" sz="2400" b="1" dirty="0">
                <a:sym typeface="+mn-ea"/>
              </a:rPr>
              <a:t>     介绍生产过程的说明文,应按生产的时间顺序说明;介绍植物生长的说明文应考虑其生长顺序,依次说明,当然不管哪类说明文都应注意主次分明。</a:t>
            </a:r>
          </a:p>
          <a:p>
            <a:pPr marL="0" indent="0">
              <a:buNone/>
            </a:pPr>
            <a:r>
              <a:rPr lang="zh-CN" altLang="zh-CN" sz="2400" b="1">
                <a:sym typeface="+mn-ea"/>
              </a:rPr>
              <a:t>   </a:t>
            </a:r>
            <a:r>
              <a:rPr lang="zh-CN" altLang="zh-CN" sz="2400" b="1">
                <a:solidFill>
                  <a:srgbClr val="FF0000"/>
                </a:solidFill>
                <a:sym typeface="+mn-ea"/>
              </a:rPr>
              <a:t>  </a:t>
            </a:r>
            <a:endParaRPr lang="zh-CN" altLang="zh-CN" sz="2400" b="1" dirty="0">
              <a:sym typeface="+mn-ea"/>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332656"/>
            <a:ext cx="8465125" cy="5688632"/>
          </a:xfrm>
        </p:spPr>
        <p:txBody>
          <a:bodyPr/>
          <a:lstStyle/>
          <a:p>
            <a:pPr marL="0" indent="536575" eaLnBrk="1">
              <a:buNone/>
            </a:pPr>
            <a:r>
              <a:rPr lang="zh-CN" altLang="zh-CN" sz="2400" b="1" smtClean="0">
                <a:solidFill>
                  <a:srgbClr val="FF0000"/>
                </a:solidFill>
                <a:sym typeface="+mn-ea"/>
              </a:rPr>
              <a:t>4</a:t>
            </a:r>
            <a:r>
              <a:rPr lang="zh-CN" altLang="zh-CN" sz="2400" b="1" dirty="0">
                <a:solidFill>
                  <a:srgbClr val="FF0000"/>
                </a:solidFill>
                <a:sym typeface="+mn-ea"/>
              </a:rPr>
              <a:t>.注意语言艺术,提高说明效果</a:t>
            </a:r>
          </a:p>
          <a:p>
            <a:pPr marL="0" indent="536575" eaLnBrk="1">
              <a:buNone/>
            </a:pPr>
            <a:r>
              <a:rPr lang="zh-CN" altLang="zh-CN" sz="2400" b="1" smtClean="0">
                <a:sym typeface="+mn-ea"/>
              </a:rPr>
              <a:t>说明文</a:t>
            </a:r>
            <a:r>
              <a:rPr lang="zh-CN" altLang="zh-CN" sz="2400" b="1" dirty="0">
                <a:sym typeface="+mn-ea"/>
              </a:rPr>
              <a:t>语言的特点是朴素平实,且常使用专门术语,容易给人枯燥乏味的感觉。为了提高说明的效果,必须在语言上下一番功夫。说明文的语言不在于堆砌华丽的词藻,而在于用语确切、精当、通俗、</a:t>
            </a:r>
            <a:r>
              <a:rPr lang="zh-CN" altLang="zh-CN" sz="2400" b="1">
                <a:sym typeface="+mn-ea"/>
              </a:rPr>
              <a:t>风趣</a:t>
            </a:r>
            <a:r>
              <a:rPr lang="zh-CN" altLang="zh-CN" sz="2400" b="1" smtClean="0">
                <a:sym typeface="+mn-ea"/>
              </a:rPr>
              <a:t>。</a:t>
            </a:r>
            <a:endParaRPr lang="en-US" altLang="zh-CN" sz="2400" b="1" smtClean="0">
              <a:sym typeface="+mn-ea"/>
            </a:endParaRPr>
          </a:p>
          <a:p>
            <a:pPr marL="0" indent="536575" eaLnBrk="1">
              <a:buNone/>
            </a:pPr>
            <a:r>
              <a:rPr lang="zh-CN" altLang="zh-CN" sz="2400" b="1" smtClean="0">
                <a:sym typeface="+mn-ea"/>
              </a:rPr>
              <a:t>首先,在仔细观察事物,透彻了解事物特征的基础上选用最能确切地反映客观事物的词语加以说明,尤其要注意恰当选用限制范围大小、表明条件关系之类的词语。如:《中国石拱桥》中说到卢沟桥:“桥宽约八米,路面平坦,几乎与河面平行。”一个“约”字说明桥面并不恰好是八米,这里只取约数;一个“几乎”说明路面平坦的程度基本上与河面平行,但还不是完全平行。《看云识天气》中“天空的薄云,往往是天气晴朗的象征;而那些低而厚密的云层,常常是阴雨风雪的预兆”。这里形容云的形态特征的词语和表明时间性的词语配合用,十分确切,十分精当。</a:t>
            </a:r>
            <a:endParaRPr lang="zh-CN" altLang="zh-CN" sz="2400" b="1" dirty="0">
              <a:sym typeface="+mn-ea"/>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611505" y="486276"/>
            <a:ext cx="8021320" cy="5246980"/>
          </a:xfrm>
        </p:spPr>
        <p:txBody>
          <a:bodyPr/>
          <a:lstStyle/>
          <a:p>
            <a:pPr marL="0" indent="536575" eaLnBrk="1">
              <a:buNone/>
            </a:pPr>
            <a:r>
              <a:rPr lang="zh-CN" altLang="zh-CN" sz="2400" b="1" smtClean="0">
                <a:latin typeface="+mn-ea"/>
                <a:sym typeface="+mn-ea"/>
              </a:rPr>
              <a:t>其次</a:t>
            </a:r>
            <a:r>
              <a:rPr lang="zh-CN" altLang="zh-CN" sz="2400" b="1" dirty="0">
                <a:latin typeface="+mn-ea"/>
                <a:sym typeface="+mn-ea"/>
              </a:rPr>
              <a:t>,要注意掌握和运用好必要的专门术语,防止说“外行话”。例如:“航天”和“航空”是两个不同的概念,飞机在大气层内飞行,称为航空;卫星、飞船在大气层外飞行称为航天。它们是采用不同的飞行器在不同的空间来完成飞行任务的。写文章时必须注意诸如此类的</a:t>
            </a:r>
            <a:r>
              <a:rPr lang="zh-CN" altLang="zh-CN" sz="2400" b="1">
                <a:latin typeface="+mn-ea"/>
                <a:sym typeface="+mn-ea"/>
              </a:rPr>
              <a:t>区别</a:t>
            </a:r>
            <a:r>
              <a:rPr lang="zh-CN" altLang="zh-CN" sz="2400" b="1" smtClean="0">
                <a:latin typeface="+mn-ea"/>
                <a:sym typeface="+mn-ea"/>
              </a:rPr>
              <a:t>。</a:t>
            </a:r>
            <a:endParaRPr lang="en-US" altLang="zh-CN" sz="2400" b="1" smtClean="0">
              <a:latin typeface="+mn-ea"/>
              <a:sym typeface="+mn-ea"/>
            </a:endParaRPr>
          </a:p>
          <a:p>
            <a:pPr marL="0" indent="536575" eaLnBrk="1">
              <a:buNone/>
            </a:pPr>
            <a:r>
              <a:rPr lang="zh-CN" altLang="zh-CN" sz="2400" b="1" smtClean="0">
                <a:latin typeface="+mn-ea"/>
                <a:sym typeface="+mn-ea"/>
              </a:rPr>
              <a:t>再次,适当运用比喻、拟人、拟物等修辞手法。例如:《中国石拱桥》一文开头:石拱桥的桥洞成拱形,像天上虹。用“虹”来比喻石拱桥,很形象生动,使读者清楚地了解了石拱桥的外形特征。再如《大自然的语言》中,作者用比喻、拟人的手法说明“花香鸟语,草长莺飞”都是大自然的语言,劳动人民根据这些现象掌握季节规律,安排农事。这段文字由于运用了比喻、拟人等修辞手法,不仅通俗易懂,而且生动有趣,饶有兴味。</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58800" y="1062340"/>
            <a:ext cx="8047355" cy="3158748"/>
          </a:xfrm>
        </p:spPr>
        <p:txBody>
          <a:bodyPr/>
          <a:lstStyle/>
          <a:p>
            <a:pPr marL="0" indent="536575">
              <a:buNone/>
            </a:pPr>
            <a:r>
              <a:rPr lang="zh-CN" altLang="zh-CN" sz="2400" b="1" smtClean="0">
                <a:solidFill>
                  <a:srgbClr val="FF0000"/>
                </a:solidFill>
                <a:latin typeface="+mn-ea"/>
                <a:sym typeface="+mn-ea"/>
              </a:rPr>
              <a:t>5</a:t>
            </a:r>
            <a:r>
              <a:rPr lang="zh-CN" altLang="zh-CN" sz="2400" b="1" dirty="0">
                <a:solidFill>
                  <a:srgbClr val="FF0000"/>
                </a:solidFill>
                <a:latin typeface="+mn-ea"/>
                <a:sym typeface="+mn-ea"/>
              </a:rPr>
              <a:t>.写说明文容易出现的问题</a:t>
            </a:r>
          </a:p>
          <a:p>
            <a:pPr marL="0" indent="536575">
              <a:buNone/>
            </a:pPr>
            <a:r>
              <a:rPr lang="zh-CN" altLang="zh-CN" sz="2400" b="1" smtClean="0">
                <a:latin typeface="+mn-ea"/>
                <a:sym typeface="+mn-ea"/>
              </a:rPr>
              <a:t>说明文</a:t>
            </a:r>
            <a:r>
              <a:rPr lang="zh-CN" altLang="zh-CN" sz="2400" b="1" dirty="0">
                <a:latin typeface="+mn-ea"/>
                <a:sym typeface="+mn-ea"/>
              </a:rPr>
              <a:t>写作比较容易出现对说明对象的特性把握不准确,主要是没有明确说明目的,没有对事物需要说明的那个方面进行认真的思考。其具体表现是,对事物的某个方面进行说明的时候,文章没有紧紧围绕该方面的特性来写,致使这方面的特性不清晰、不突出。就像写记叙文跑题一样,出现了偏离“主题”的情况。</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95536" y="258217"/>
            <a:ext cx="8429684" cy="4599543"/>
          </a:xfrm>
        </p:spPr>
        <p:txBody>
          <a:bodyPr/>
          <a:lstStyle/>
          <a:p>
            <a:pPr marL="0" indent="0" algn="ctr" eaLnBrk="1">
              <a:buNone/>
            </a:pPr>
            <a:endParaRPr lang="zh-CN" altLang="zh-CN" b="1" dirty="0">
              <a:solidFill>
                <a:srgbClr val="FF0000"/>
              </a:solidFill>
            </a:endParaRPr>
          </a:p>
          <a:p>
            <a:pPr marL="0" indent="0" eaLnBrk="1">
              <a:buNone/>
            </a:pPr>
            <a:r>
              <a:rPr lang="zh-CN" altLang="zh-CN" sz="2400" b="1"/>
              <a:t>     </a:t>
            </a:r>
            <a:r>
              <a:rPr lang="zh-CN" altLang="zh-CN" sz="2400" b="1" smtClean="0"/>
              <a:t>【例</a:t>
            </a:r>
            <a:r>
              <a:rPr lang="en-US" altLang="zh-CN" sz="2400" b="1" smtClean="0"/>
              <a:t>2</a:t>
            </a:r>
            <a:r>
              <a:rPr lang="zh-CN" altLang="zh-CN" sz="2400" b="1" smtClean="0"/>
              <a:t>】</a:t>
            </a:r>
            <a:r>
              <a:rPr lang="zh-CN" altLang="zh-CN" sz="2400" b="1" dirty="0"/>
              <a:t>　“啃老族”指这样一些人并非找不到工作,而是主动放弃了就业的机会,赋闲在家,不仅衣食住行全靠父母,而且花销往往不菲。这样的一群人叫“啃老族”,也叫“傍老族”。他们的年龄都在23~30岁之间。据调查,这一现象在中国已相当普遍。 </a:t>
            </a:r>
          </a:p>
          <a:p>
            <a:pPr marL="0" indent="0" eaLnBrk="1">
              <a:buNone/>
            </a:pPr>
            <a:r>
              <a:rPr lang="zh-CN" altLang="zh-CN" sz="2400" b="1" dirty="0"/>
              <a:t>      请从一个侧面或一个角度构思作文。自定立意,自定文体,自定标题;不要脱离材料内容或其含意范围作文,不要套作,不得</a:t>
            </a:r>
            <a:r>
              <a:rPr lang="zh-CN" altLang="zh-CN" sz="2400" b="1"/>
              <a:t>抄袭</a:t>
            </a:r>
            <a:r>
              <a:rPr lang="zh-CN" altLang="zh-CN" sz="2400" b="1" smtClean="0"/>
              <a:t>。</a:t>
            </a:r>
            <a:endParaRPr lang="zh-CN" altLang="zh-CN" sz="2400" b="1"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17780"/>
            <a:ext cx="8712967" cy="6399108"/>
          </a:xfrm>
        </p:spPr>
        <p:txBody>
          <a:bodyPr/>
          <a:lstStyle/>
          <a:p>
            <a:pPr marL="0" indent="0" algn="ctr">
              <a:buNone/>
            </a:pPr>
            <a:r>
              <a:rPr lang="en-US" altLang="zh-CN" b="1" smtClean="0">
                <a:solidFill>
                  <a:srgbClr val="FF0000"/>
                </a:solidFill>
                <a:latin typeface="+mn-ea"/>
                <a:sym typeface="+mn-ea"/>
              </a:rPr>
              <a:t>【</a:t>
            </a:r>
            <a:r>
              <a:rPr lang="en-US" altLang="zh-CN" b="1" dirty="0">
                <a:solidFill>
                  <a:srgbClr val="FF0000"/>
                </a:solidFill>
                <a:latin typeface="+mn-ea"/>
                <a:sym typeface="+mn-ea"/>
              </a:rPr>
              <a:t>典例精析】 </a:t>
            </a:r>
          </a:p>
          <a:p>
            <a:pPr marL="0" indent="536575" eaLnBrk="1">
              <a:buNone/>
            </a:pPr>
            <a:r>
              <a:rPr lang="zh-CN" altLang="zh-CN" sz="2400" b="1" smtClean="0">
                <a:latin typeface="+mn-ea"/>
                <a:sym typeface="+mn-ea"/>
              </a:rPr>
              <a:t>【例1】</a:t>
            </a:r>
            <a:endParaRPr lang="zh-CN" altLang="zh-CN" sz="2400" b="1" dirty="0">
              <a:latin typeface="+mn-ea"/>
              <a:sym typeface="+mn-ea"/>
            </a:endParaRPr>
          </a:p>
          <a:p>
            <a:pPr marL="0" indent="536575" eaLnBrk="1">
              <a:buNone/>
            </a:pPr>
            <a:r>
              <a:rPr lang="zh-CN" altLang="zh-CN" sz="2400" b="1" smtClean="0">
                <a:latin typeface="+mn-ea"/>
                <a:sym typeface="+mn-ea"/>
              </a:rPr>
              <a:t>电脑</a:t>
            </a:r>
            <a:r>
              <a:rPr lang="zh-CN" altLang="zh-CN" sz="2400" b="1" dirty="0">
                <a:latin typeface="+mn-ea"/>
                <a:sym typeface="+mn-ea"/>
              </a:rPr>
              <a:t>的自述 </a:t>
            </a:r>
          </a:p>
          <a:p>
            <a:pPr marL="0" indent="536575" eaLnBrk="1">
              <a:buNone/>
            </a:pPr>
            <a:r>
              <a:rPr lang="zh-CN" altLang="zh-CN" sz="2400" b="1" smtClean="0">
                <a:latin typeface="+mn-ea"/>
                <a:sym typeface="+mn-ea"/>
              </a:rPr>
              <a:t>嗨</a:t>
            </a:r>
            <a:r>
              <a:rPr lang="zh-CN" altLang="zh-CN" sz="2400" b="1" dirty="0">
                <a:latin typeface="+mn-ea"/>
                <a:sym typeface="+mn-ea"/>
              </a:rPr>
              <a:t>!朋友们,大家好!对于我,大家一定并不感到陌生。对了,我叫电子计算机,俗称“电脑”。</a:t>
            </a:r>
          </a:p>
          <a:p>
            <a:pPr marL="0" indent="536575" eaLnBrk="1">
              <a:buNone/>
            </a:pPr>
            <a:r>
              <a:rPr lang="zh-CN" altLang="zh-CN" sz="2400" b="1" smtClean="0">
                <a:latin typeface="+mn-ea"/>
                <a:sym typeface="+mn-ea"/>
              </a:rPr>
              <a:t>我</a:t>
            </a:r>
            <a:r>
              <a:rPr lang="zh-CN" altLang="zh-CN" sz="2400" b="1" dirty="0">
                <a:latin typeface="+mn-ea"/>
                <a:sym typeface="+mn-ea"/>
              </a:rPr>
              <a:t>诞生于20世纪这个知识经济初见端倪的时代。能为您服务,我感到万分荣幸。你瞧,我长着一个大大的脑袋——显示器,一个长方形的身子——主机,一只大脚丫——键盘,还有一线牵的手掌——鼠标。这模样虽不怎么漂亮,可是我的用途可大了。不是我自吹,要是没有我,人类将无法进入高科技的信息时代!</a:t>
            </a:r>
          </a:p>
          <a:p>
            <a:pPr marL="0" indent="536575" eaLnBrk="1">
              <a:buNone/>
            </a:pPr>
            <a:r>
              <a:rPr lang="zh-CN" altLang="zh-CN" sz="2400" b="1" smtClean="0">
                <a:latin typeface="+mn-ea"/>
                <a:sym typeface="+mn-ea"/>
              </a:rPr>
              <a:t>记得</a:t>
            </a:r>
            <a:r>
              <a:rPr lang="zh-CN" altLang="zh-CN" sz="2400" b="1" dirty="0">
                <a:latin typeface="+mn-ea"/>
                <a:sym typeface="+mn-ea"/>
              </a:rPr>
              <a:t>,我刚出生的时候,可真是“胖”得叫人吃惊:高达30多吨的庞然大物,要150平方米才装得下我。随着社会的发展、科学技术的不断提高,现在的我可不同啦,运算速度也比刚出生时提高了几千几万倍。近年来,我又有了新的“减肥”纪录,我们家族的成员有的“苗条”得只有一本普通笔记本的大小了。现在的我,你可要刮目相看</a:t>
            </a:r>
            <a:r>
              <a:rPr lang="zh-CN" altLang="zh-CN" sz="2400" b="1">
                <a:latin typeface="+mn-ea"/>
                <a:sym typeface="+mn-ea"/>
              </a:rPr>
              <a:t>喽</a:t>
            </a:r>
            <a:r>
              <a:rPr lang="zh-CN" altLang="zh-CN" sz="2400" b="1" smtClean="0">
                <a:latin typeface="+mn-ea"/>
                <a:sym typeface="+mn-ea"/>
              </a:rPr>
              <a:t>!</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630292"/>
            <a:ext cx="8712967" cy="5246980"/>
          </a:xfrm>
        </p:spPr>
        <p:txBody>
          <a:bodyPr/>
          <a:lstStyle/>
          <a:p>
            <a:pPr marL="0" indent="536575" eaLnBrk="1">
              <a:buNone/>
            </a:pPr>
            <a:r>
              <a:rPr lang="zh-CN" altLang="zh-CN" sz="2400" b="1" smtClean="0">
                <a:latin typeface="+mn-ea"/>
                <a:sym typeface="+mn-ea"/>
              </a:rPr>
              <a:t>我们</a:t>
            </a:r>
            <a:r>
              <a:rPr lang="zh-CN" altLang="zh-CN" sz="2400" b="1" dirty="0">
                <a:latin typeface="+mn-ea"/>
                <a:sym typeface="+mn-ea"/>
              </a:rPr>
              <a:t>电脑家族的成员奋斗在社会的各条战线上,兢兢业业地为人类作出贡献。人们又把我们安装在卫星上、飞机上……让我们发挥着更重要的</a:t>
            </a:r>
            <a:r>
              <a:rPr lang="zh-CN" altLang="zh-CN" sz="2400" b="1">
                <a:latin typeface="+mn-ea"/>
                <a:sym typeface="+mn-ea"/>
              </a:rPr>
              <a:t>作用</a:t>
            </a:r>
            <a:r>
              <a:rPr lang="zh-CN" altLang="zh-CN" sz="2400" b="1" smtClean="0">
                <a:latin typeface="+mn-ea"/>
                <a:sym typeface="+mn-ea"/>
              </a:rPr>
              <a:t>。</a:t>
            </a:r>
            <a:endParaRPr lang="en-US" altLang="zh-CN" sz="2400" b="1" smtClean="0">
              <a:latin typeface="+mn-ea"/>
              <a:sym typeface="+mn-ea"/>
            </a:endParaRPr>
          </a:p>
          <a:p>
            <a:pPr marL="0" indent="536575">
              <a:buNone/>
            </a:pPr>
            <a:r>
              <a:rPr lang="zh-CN" altLang="zh-CN" sz="2400" b="1" smtClean="0">
                <a:sym typeface="+mn-ea"/>
              </a:rPr>
              <a:t>坐在我们面前,你只要通过国际互联网络就可以轻轻松松地和在地球上任何一个地方的人交友谈天。在过去的时代里,这是人类做梦也无法想到的。利用我们,人类可以在互联网上购物交易,轻松而又快捷。只需轻松一按,你就能随心所欲达到自己的目的。</a:t>
            </a:r>
          </a:p>
          <a:p>
            <a:pPr marL="0" indent="536575">
              <a:buNone/>
            </a:pPr>
            <a:r>
              <a:rPr lang="zh-CN" altLang="zh-CN" sz="2400" b="1" smtClean="0">
                <a:sym typeface="+mn-ea"/>
              </a:rPr>
              <a:t>我们电脑的优点还有很多,这里就不一一介绍了。亲爱的朋友们,在信息时代即将腾飞之际,我们更期待着人类生产力的发展,用你们的双手把我们改造得更先进更完善,使我们发挥出更大的作用吧!</a:t>
            </a:r>
          </a:p>
          <a:p>
            <a:pPr marL="0" indent="536575">
              <a:buNone/>
            </a:pPr>
            <a:r>
              <a:rPr lang="zh-CN" altLang="zh-CN" sz="2400" b="1" smtClean="0">
                <a:sym typeface="+mn-ea"/>
              </a:rPr>
              <a:t>这,就是我——电脑的自述。</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471170" y="1422380"/>
            <a:ext cx="8284845" cy="2510676"/>
          </a:xfrm>
        </p:spPr>
        <p:txBody>
          <a:bodyPr/>
          <a:lstStyle/>
          <a:p>
            <a:pPr marL="0" indent="536575">
              <a:buNone/>
            </a:pPr>
            <a:r>
              <a:rPr lang="zh-CN" altLang="zh-CN" sz="2400" b="1" smtClean="0">
                <a:sym typeface="+mn-ea"/>
              </a:rPr>
              <a:t>【点评】</a:t>
            </a:r>
            <a:r>
              <a:rPr lang="zh-CN" altLang="zh-CN" sz="2400" b="1" dirty="0">
                <a:sym typeface="+mn-ea"/>
              </a:rPr>
              <a:t>　作者的构思十分新颖,他采用拟人的方式,用第一人称向读者介绍了电脑发展的过程,语言轻松生动,饶有趣味。作者使用的说明方法多种多样。用打比方的方法把电脑的构造形象地介绍出来;用列数字、作比较的方法,把电脑的发展经历、发展速度准确形象地摆在读者面前。作者对电脑深入的了解,是本文成功的关键。</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0" y="0"/>
            <a:ext cx="8640960" cy="6381328"/>
          </a:xfrm>
        </p:spPr>
        <p:txBody>
          <a:bodyPr/>
          <a:lstStyle/>
          <a:p>
            <a:pPr marL="0" indent="536575">
              <a:buNone/>
            </a:pPr>
            <a:r>
              <a:rPr lang="zh-CN" altLang="zh-CN" sz="2400" b="1" dirty="0">
                <a:sym typeface="+mn-ea"/>
              </a:rPr>
              <a:t>【例2】</a:t>
            </a:r>
          </a:p>
          <a:p>
            <a:pPr marL="0" indent="0" algn="ctr">
              <a:buNone/>
            </a:pPr>
            <a:r>
              <a:rPr lang="zh-CN" altLang="zh-CN" sz="2400" b="1" smtClean="0">
                <a:sym typeface="+mn-ea"/>
              </a:rPr>
              <a:t>2010年</a:t>
            </a:r>
            <a:r>
              <a:rPr lang="zh-CN" altLang="zh-CN" sz="2400" b="1" dirty="0">
                <a:sym typeface="+mn-ea"/>
              </a:rPr>
              <a:t>的新型图书使用说明</a:t>
            </a:r>
          </a:p>
          <a:p>
            <a:pPr marL="0" indent="536575">
              <a:buNone/>
            </a:pPr>
            <a:r>
              <a:rPr lang="zh-CN" altLang="zh-CN" sz="2400" b="1" smtClean="0">
                <a:sym typeface="+mn-ea"/>
              </a:rPr>
              <a:t>2010</a:t>
            </a:r>
            <a:r>
              <a:rPr lang="zh-CN" altLang="zh-CN" sz="2400" b="1" dirty="0">
                <a:sym typeface="+mn-ea"/>
              </a:rPr>
              <a:t>型图书经过多年研制,成功问世。它体积小,容量大,能自由调节字体、使用方便等。它的所有功能均可通过按键选择来完成。</a:t>
            </a:r>
          </a:p>
          <a:p>
            <a:pPr marL="0" indent="536575">
              <a:buNone/>
            </a:pPr>
            <a:r>
              <a:rPr lang="zh-CN" altLang="zh-CN" sz="2400" b="1" smtClean="0">
                <a:sym typeface="+mn-ea"/>
              </a:rPr>
              <a:t>(</a:t>
            </a:r>
            <a:r>
              <a:rPr lang="zh-CN" altLang="zh-CN" sz="2400" b="1" dirty="0">
                <a:sym typeface="+mn-ea"/>
              </a:rPr>
              <a:t>A键)用于选择图书涉及的领域,如:文学、美学、科技、建筑等。每按A键一次屏幕上会更换一个领域,选定后按确定键即可。</a:t>
            </a:r>
          </a:p>
          <a:p>
            <a:pPr marL="0" indent="536575">
              <a:buNone/>
            </a:pPr>
            <a:r>
              <a:rPr lang="zh-CN" altLang="zh-CN" sz="2400" b="1" smtClean="0">
                <a:sym typeface="+mn-ea"/>
              </a:rPr>
              <a:t>(</a:t>
            </a:r>
            <a:r>
              <a:rPr lang="zh-CN" altLang="zh-CN" sz="2400" b="1" dirty="0">
                <a:sym typeface="+mn-ea"/>
              </a:rPr>
              <a:t>B键)用于图书的详细情况索引,可用B键选择作者或作品名称。选定后按确定键。 </a:t>
            </a:r>
          </a:p>
          <a:p>
            <a:pPr marL="0" indent="536575">
              <a:buNone/>
            </a:pPr>
            <a:r>
              <a:rPr lang="zh-CN" altLang="zh-CN" sz="2400" b="1" smtClean="0">
                <a:sym typeface="+mn-ea"/>
              </a:rPr>
              <a:t>(</a:t>
            </a:r>
            <a:r>
              <a:rPr lang="zh-CN" altLang="zh-CN" sz="2400" b="1" dirty="0">
                <a:sym typeface="+mn-ea"/>
              </a:rPr>
              <a:t>C键)用于查找书目,可按作者姓名首个字母或图书名称首个字母按确定键,然后从书目列表中选择您想读的图书。</a:t>
            </a:r>
          </a:p>
          <a:p>
            <a:pPr marL="0" indent="536575">
              <a:buNone/>
            </a:pPr>
            <a:r>
              <a:rPr lang="zh-CN" altLang="zh-CN" sz="2400" b="1" smtClean="0">
                <a:sym typeface="+mn-ea"/>
              </a:rPr>
              <a:t>(</a:t>
            </a:r>
            <a:r>
              <a:rPr lang="zh-CN" altLang="zh-CN" sz="2400" b="1" dirty="0">
                <a:sym typeface="+mn-ea"/>
              </a:rPr>
              <a:t>D键)用于调节字体及语种,如:英语、汉语;字体包括宋体、黑体、楷书等二十多种。选定后按确定键即可。</a:t>
            </a:r>
          </a:p>
          <a:p>
            <a:pPr marL="0" indent="536575">
              <a:buNone/>
            </a:pPr>
            <a:r>
              <a:rPr lang="zh-CN" altLang="zh-CN" sz="2400" b="1" smtClean="0">
                <a:sym typeface="+mn-ea"/>
              </a:rPr>
              <a:t>(</a:t>
            </a:r>
            <a:r>
              <a:rPr lang="zh-CN" altLang="zh-CN" sz="2400" b="1" dirty="0">
                <a:sym typeface="+mn-ea"/>
              </a:rPr>
              <a:t>E键)用于控制文字大小,有20种大小模式供您选择,选定后按确定键即</a:t>
            </a:r>
            <a:r>
              <a:rPr lang="zh-CN" altLang="zh-CN" sz="2400" b="1">
                <a:sym typeface="+mn-ea"/>
              </a:rPr>
              <a:t>可</a:t>
            </a:r>
            <a:r>
              <a:rPr lang="zh-CN" altLang="zh-CN" sz="2400" b="1" smtClean="0">
                <a:sym typeface="+mn-ea"/>
              </a:rPr>
              <a:t>。</a:t>
            </a:r>
            <a:endParaRPr lang="zh-CN" altLang="zh-CN" sz="2400" b="1" dirty="0">
              <a:sym typeface="+mn-ea"/>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51521" y="44624"/>
            <a:ext cx="8640960" cy="6287770"/>
          </a:xfrm>
        </p:spPr>
        <p:txBody>
          <a:bodyPr/>
          <a:lstStyle/>
          <a:p>
            <a:pPr marL="0" indent="536575" eaLnBrk="1">
              <a:buNone/>
            </a:pPr>
            <a:r>
              <a:rPr lang="zh-CN" altLang="zh-CN" sz="2400" b="1" smtClean="0">
                <a:latin typeface="+mn-ea"/>
                <a:sym typeface="+mn-ea"/>
              </a:rPr>
              <a:t>(</a:t>
            </a:r>
            <a:r>
              <a:rPr lang="zh-CN" altLang="zh-CN" sz="2400" b="1" dirty="0">
                <a:latin typeface="+mn-ea"/>
                <a:sym typeface="+mn-ea"/>
              </a:rPr>
              <a:t>F键)用于翻页。</a:t>
            </a:r>
          </a:p>
          <a:p>
            <a:pPr marL="0" indent="536575" eaLnBrk="1">
              <a:buNone/>
            </a:pPr>
            <a:r>
              <a:rPr lang="zh-CN" altLang="zh-CN" sz="2400" b="1" smtClean="0">
                <a:latin typeface="+mn-ea"/>
                <a:sym typeface="+mn-ea"/>
              </a:rPr>
              <a:t>(</a:t>
            </a:r>
            <a:r>
              <a:rPr lang="zh-CN" altLang="zh-CN" sz="2400" b="1" dirty="0">
                <a:latin typeface="+mn-ea"/>
                <a:sym typeface="+mn-ea"/>
              </a:rPr>
              <a:t>G键)用于记忆,如果您在关掉书本前需要记忆您的阅读篇目与速度,只要按下此键及确定键那么下次再读书时,屏幕会自动显示您读了一半的内容,省去查找的</a:t>
            </a:r>
            <a:r>
              <a:rPr lang="zh-CN" altLang="zh-CN" sz="2400" b="1">
                <a:latin typeface="+mn-ea"/>
                <a:sym typeface="+mn-ea"/>
              </a:rPr>
              <a:t>过程</a:t>
            </a:r>
            <a:r>
              <a:rPr lang="zh-CN" altLang="zh-CN" sz="2400" b="1" smtClean="0">
                <a:latin typeface="+mn-ea"/>
                <a:sym typeface="+mn-ea"/>
              </a:rPr>
              <a:t>。</a:t>
            </a:r>
            <a:endParaRPr lang="en-US" altLang="zh-CN" sz="2400" b="1" smtClean="0">
              <a:latin typeface="+mn-ea"/>
              <a:sym typeface="+mn-ea"/>
            </a:endParaRPr>
          </a:p>
          <a:p>
            <a:pPr marL="0" indent="536575" eaLnBrk="1">
              <a:buNone/>
            </a:pPr>
            <a:r>
              <a:rPr lang="zh-CN" altLang="zh-CN" sz="2400" b="1" smtClean="0">
                <a:latin typeface="+mn-ea"/>
                <a:sym typeface="+mn-ea"/>
              </a:rPr>
              <a:t>本产品还有另外一个优点即自动接收新作,每天新出的作品都会自动传输到本书中,供您在第一时间阅读。</a:t>
            </a:r>
          </a:p>
          <a:p>
            <a:pPr marL="0" indent="536575" eaLnBrk="1">
              <a:buNone/>
            </a:pPr>
            <a:r>
              <a:rPr lang="zh-CN" altLang="zh-CN" sz="2400" b="1" smtClean="0">
                <a:latin typeface="+mn-ea"/>
                <a:sym typeface="+mn-ea"/>
              </a:rPr>
              <a:t>此外,随书附赠播音器一个,它可以为您朗读您想要阅读的书籍。您既可在屏幕上阅读,又可以轻轻松松地享用精神食粮。</a:t>
            </a:r>
          </a:p>
          <a:p>
            <a:pPr marL="0" indent="536575" eaLnBrk="1">
              <a:buNone/>
            </a:pPr>
            <a:r>
              <a:rPr lang="zh-CN" altLang="zh-CN" sz="2400" b="1" smtClean="0">
                <a:latin typeface="+mn-ea"/>
                <a:sym typeface="+mn-ea"/>
              </a:rPr>
              <a:t>书籍是人类进步的阶梯。——高尔基</a:t>
            </a:r>
          </a:p>
          <a:p>
            <a:pPr marL="0" indent="536575" eaLnBrk="1">
              <a:buNone/>
            </a:pPr>
            <a:r>
              <a:rPr lang="zh-CN" altLang="zh-CN" sz="2400" b="1" smtClean="0">
                <a:latin typeface="+mn-ea"/>
                <a:sym typeface="+mn-ea"/>
              </a:rPr>
              <a:t>书籍是全世界的营养品。——富兰克林</a:t>
            </a:r>
          </a:p>
          <a:p>
            <a:pPr marL="0" indent="536575" eaLnBrk="1">
              <a:buNone/>
            </a:pPr>
            <a:r>
              <a:rPr lang="zh-CN" altLang="zh-CN" sz="2400" b="1" smtClean="0">
                <a:latin typeface="+mn-ea"/>
                <a:sym typeface="+mn-ea"/>
              </a:rPr>
              <a:t>本公司所有员工衷心希望我们的产品能带给您全新的阅读感受。 </a:t>
            </a:r>
          </a:p>
          <a:p>
            <a:pPr marL="0" indent="536575" eaLnBrk="1">
              <a:buNone/>
            </a:pPr>
            <a:r>
              <a:rPr lang="zh-CN" altLang="zh-CN" sz="2400" b="1" smtClean="0">
                <a:latin typeface="+mn-ea"/>
                <a:sym typeface="+mn-ea"/>
              </a:rPr>
              <a:t>附记:随着科学技术的飞速发展,我相信,不久以后,书籍也会有新的发展,轻便多用途的书籍会走进我们的生活。或许,到了2010年的时候,我们每个人都会有一本文中介绍的图书。</a:t>
            </a:r>
            <a:endParaRPr lang="zh-CN" altLang="zh-CN" sz="2400" b="1" dirty="0">
              <a:latin typeface="+mn-ea"/>
              <a:sym typeface="+mn-ea"/>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31968" y="1926436"/>
            <a:ext cx="8732520" cy="2006620"/>
          </a:xfrm>
        </p:spPr>
        <p:txBody>
          <a:bodyPr/>
          <a:lstStyle/>
          <a:p>
            <a:pPr marL="0" indent="536575">
              <a:buNone/>
            </a:pPr>
            <a:r>
              <a:rPr lang="zh-CN" altLang="zh-CN" sz="2400" b="1" smtClean="0">
                <a:latin typeface="+mn-ea"/>
                <a:sym typeface="+mn-ea"/>
              </a:rPr>
              <a:t>【点评】</a:t>
            </a:r>
            <a:r>
              <a:rPr lang="zh-CN" altLang="zh-CN" sz="2400" b="1" dirty="0">
                <a:latin typeface="+mn-ea"/>
                <a:sym typeface="+mn-ea"/>
              </a:rPr>
              <a:t>　文无定法,尤其是对宽泛的话题作文更是如此,本文虽然是一篇说明文,但读起来却令人饶有兴趣。课外的广泛涉猎,是作者丰富想象的来源。其次,本文的文体特色也颇为鲜明,充分显示出小作者对于说明文体的驾驭能力。</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288032" y="918324"/>
            <a:ext cx="8676456" cy="3446780"/>
          </a:xfrm>
        </p:spPr>
        <p:txBody>
          <a:bodyPr/>
          <a:lstStyle/>
          <a:p>
            <a:pPr marL="0" indent="0" algn="ctr">
              <a:buNone/>
            </a:pPr>
            <a:r>
              <a:rPr lang="zh-CN" altLang="zh-CN" b="1" smtClean="0">
                <a:solidFill>
                  <a:srgbClr val="FF0000"/>
                </a:solidFill>
                <a:sym typeface="+mn-ea"/>
              </a:rPr>
              <a:t>【对点训练6】</a:t>
            </a:r>
            <a:endParaRPr lang="en-US" altLang="zh-CN" b="1" smtClean="0">
              <a:solidFill>
                <a:srgbClr val="FF0000"/>
              </a:solidFill>
              <a:sym typeface="+mn-ea"/>
            </a:endParaRPr>
          </a:p>
          <a:p>
            <a:pPr marL="0" indent="0" algn="ctr">
              <a:buNone/>
            </a:pPr>
            <a:endParaRPr lang="zh-CN" altLang="zh-CN" b="1" dirty="0">
              <a:solidFill>
                <a:srgbClr val="FF0000"/>
              </a:solidFill>
              <a:sym typeface="+mn-ea"/>
            </a:endParaRPr>
          </a:p>
          <a:p>
            <a:pPr marL="0" indent="358775">
              <a:buNone/>
            </a:pPr>
            <a:r>
              <a:rPr lang="zh-CN" altLang="zh-CN" sz="2400" b="1" smtClean="0">
                <a:sym typeface="+mn-ea"/>
              </a:rPr>
              <a:t>1</a:t>
            </a:r>
            <a:r>
              <a:rPr lang="zh-CN" altLang="zh-CN" sz="2400" b="1" dirty="0">
                <a:sym typeface="+mn-ea"/>
              </a:rPr>
              <a:t>.下面的一段文字,对说明对象的特性把握得不准确,请修改。</a:t>
            </a:r>
          </a:p>
          <a:p>
            <a:pPr marL="0" indent="358775">
              <a:buNone/>
            </a:pPr>
            <a:r>
              <a:rPr lang="zh-CN" altLang="zh-CN" sz="2400" b="1" smtClean="0">
                <a:sym typeface="+mn-ea"/>
              </a:rPr>
              <a:t>我</a:t>
            </a:r>
            <a:r>
              <a:rPr lang="zh-CN" altLang="zh-CN" sz="2400" b="1" dirty="0">
                <a:sym typeface="+mn-ea"/>
              </a:rPr>
              <a:t>家附近的立交桥,桥身是水泥筑成的。桥面很宽,可以并排行驶七八辆汽车。桥洞也比别的桥大,所以路面也很宽,起码能并排走四五辆汽车。这座桥是建桥工人冒着酷暑建的。从一开工,他们就昼夜不停地干,假日也没见他们休息过。</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9512" y="908720"/>
            <a:ext cx="8784976" cy="4154984"/>
          </a:xfrm>
          <a:prstGeom prst="rect">
            <a:avLst/>
          </a:prstGeom>
          <a:noFill/>
          <a:ln w="9525">
            <a:noFill/>
          </a:ln>
        </p:spPr>
        <p:txBody>
          <a:bodyPr wrap="square">
            <a:spAutoFit/>
          </a:bodyPr>
          <a:lstStyle/>
          <a:p>
            <a:pPr indent="536575"/>
            <a:r>
              <a:rPr lang="en-US" altLang="zh-CN" sz="2200" b="1" smtClean="0">
                <a:solidFill>
                  <a:srgbClr val="FF0000"/>
                </a:solidFill>
                <a:latin typeface="+mn-ea"/>
                <a:cs typeface="Calibri" panose="020F0502020204030204" charset="0"/>
              </a:rPr>
              <a:t>【</a:t>
            </a:r>
            <a:r>
              <a:rPr lang="zh-CN" altLang="en-US" sz="2200" b="1" smtClean="0">
                <a:solidFill>
                  <a:srgbClr val="FF0000"/>
                </a:solidFill>
                <a:latin typeface="+mn-ea"/>
                <a:cs typeface="Calibri" panose="020F0502020204030204" charset="0"/>
              </a:rPr>
              <a:t>解析</a:t>
            </a:r>
            <a:r>
              <a:rPr lang="en-US" altLang="zh-CN" sz="2200" b="1" smtClean="0">
                <a:solidFill>
                  <a:srgbClr val="FF0000"/>
                </a:solidFill>
                <a:latin typeface="+mn-ea"/>
                <a:cs typeface="Calibri" panose="020F0502020204030204" charset="0"/>
              </a:rPr>
              <a:t>】</a:t>
            </a:r>
            <a:r>
              <a:rPr lang="zh-CN" altLang="en-US" sz="2200" b="1" u="none" smtClean="0">
                <a:solidFill>
                  <a:srgbClr val="FF0000"/>
                </a:solidFill>
                <a:latin typeface="+mn-ea"/>
                <a:cs typeface="Calibri" panose="020F0502020204030204" charset="0"/>
              </a:rPr>
              <a:t>这</a:t>
            </a:r>
            <a:r>
              <a:rPr lang="zh-CN" altLang="en-US" sz="2200" b="1" u="none" dirty="0">
                <a:solidFill>
                  <a:srgbClr val="FF0000"/>
                </a:solidFill>
                <a:latin typeface="+mn-ea"/>
                <a:cs typeface="Calibri" panose="020F0502020204030204" charset="0"/>
              </a:rPr>
              <a:t>段短文</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对说明对象的特性就把握得不准确。文中既对</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桥的形态</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进行了说明</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也对</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桥的建设者</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进行了说明</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使人不知道究竟要说明哪一个。通过全文我们可以看出</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小作者无疑是要对</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桥的形态</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进行说明。既然这样</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那他就应该紧紧围绕这一点</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从</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形态</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的不同侧面来写</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而不应该写与</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形态</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无关的东西</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将</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桥的建设者</a:t>
            </a:r>
            <a:r>
              <a:rPr lang="zh-CN" altLang="en-US" sz="2200" b="1" u="none" dirty="0">
                <a:solidFill>
                  <a:srgbClr val="FF0000"/>
                </a:solidFill>
                <a:latin typeface="+mn-ea"/>
                <a:cs typeface="NEU-BZ" panose="02020506000000020003" charset="-122"/>
              </a:rPr>
              <a:t>”</a:t>
            </a:r>
            <a:r>
              <a:rPr lang="zh-CN" altLang="en-US" sz="2200" b="1" u="none" dirty="0">
                <a:solidFill>
                  <a:srgbClr val="FF0000"/>
                </a:solidFill>
                <a:latin typeface="+mn-ea"/>
                <a:cs typeface="方正书宋_GBK" panose="03000509000000000000" charset="-122"/>
              </a:rPr>
              <a:t>也搅和进来。</a:t>
            </a:r>
          </a:p>
          <a:p>
            <a:pPr indent="536575"/>
            <a:r>
              <a:rPr lang="zh-CN" altLang="en-US" sz="2200" b="1" u="none" smtClean="0">
                <a:solidFill>
                  <a:srgbClr val="FF0000"/>
                </a:solidFill>
                <a:latin typeface="+mn-ea"/>
                <a:cs typeface="Calibri" panose="020F0502020204030204" charset="0"/>
              </a:rPr>
              <a:t>修改</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我家附近的立交桥</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是在原来的路面上建起来的。桥身全是水泥筑成的</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长达</a:t>
            </a:r>
            <a:r>
              <a:rPr lang="en-US" altLang="zh-CN" sz="2200" b="1" u="none" dirty="0">
                <a:solidFill>
                  <a:srgbClr val="FF0000"/>
                </a:solidFill>
                <a:latin typeface="+mn-ea"/>
                <a:cs typeface="NEU-BZ-S92" panose="02020503000000020003" charset="-122"/>
              </a:rPr>
              <a:t>200</a:t>
            </a:r>
            <a:r>
              <a:rPr lang="zh-CN" altLang="en-US" sz="2200" b="1" u="none" dirty="0">
                <a:solidFill>
                  <a:srgbClr val="FF0000"/>
                </a:solidFill>
                <a:latin typeface="+mn-ea"/>
                <a:cs typeface="Calibri" panose="020F0502020204030204" charset="0"/>
              </a:rPr>
              <a:t>多米</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横向马路从桥的上面通过</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纵向马路从桥的下面穿过。这座桥的桥面很宽</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可以并排走七八辆汽车</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桥下面的马路虽然窄一点</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但起码也能并排走四五辆汽车。桥洞的两侧</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各有一块篮球场大小的空间</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像半个扇面一样</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由路边渐渐向一头低下去</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从远处看</a:t>
            </a:r>
            <a:r>
              <a:rPr lang="en-US" altLang="zh-CN" sz="2200" b="1" u="none" dirty="0">
                <a:solidFill>
                  <a:srgbClr val="FF0000"/>
                </a:solidFill>
                <a:latin typeface="+mn-ea"/>
                <a:cs typeface="方正书宋_GBK" panose="03000509000000000000" charset="-122"/>
              </a:rPr>
              <a:t>,</a:t>
            </a:r>
            <a:r>
              <a:rPr lang="zh-CN" altLang="en-US" sz="2200" b="1" u="none" dirty="0">
                <a:solidFill>
                  <a:srgbClr val="FF0000"/>
                </a:solidFill>
                <a:latin typeface="+mn-ea"/>
                <a:cs typeface="Calibri" panose="020F0502020204030204" charset="0"/>
              </a:rPr>
              <a:t>这座桥显得十分雄伟。</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20645" y="466338"/>
            <a:ext cx="8011795" cy="2602622"/>
          </a:xfrm>
        </p:spPr>
        <p:txBody>
          <a:bodyPr/>
          <a:lstStyle/>
          <a:p>
            <a:pPr marL="0" indent="536575" eaLnBrk="1">
              <a:buNone/>
            </a:pPr>
            <a:r>
              <a:rPr lang="zh-CN" altLang="zh-CN" sz="2400" b="1" smtClean="0">
                <a:sym typeface="+mn-ea"/>
              </a:rPr>
              <a:t>2</a:t>
            </a:r>
            <a:r>
              <a:rPr lang="zh-CN" altLang="zh-CN" sz="2400" b="1" dirty="0">
                <a:sym typeface="+mn-ea"/>
              </a:rPr>
              <a:t>.题目:以“××的自述”为题,写一篇简单的说明文。</a:t>
            </a:r>
          </a:p>
          <a:p>
            <a:pPr marL="0" indent="536575" eaLnBrk="1">
              <a:buNone/>
            </a:pPr>
            <a:r>
              <a:rPr lang="zh-CN" altLang="zh-CN" sz="2400" b="1" dirty="0">
                <a:sym typeface="+mn-ea"/>
              </a:rPr>
              <a:t>具体写作要求:①选自己熟悉的事物来写。②阅读有关资料,详细了解事物的特点。③恰当运用说明方法,说明要通俗易懂。④合理安排文章的结构(文章的结构包括哪些内容;如何安排好结构;安排结构必须在写作前编好作文提纲);⑤字数在700字以上,不得抄袭。</a:t>
            </a:r>
          </a:p>
        </p:txBody>
      </p:sp>
      <p:sp>
        <p:nvSpPr>
          <p:cNvPr id="4" name="矩形 3"/>
          <p:cNvSpPr/>
          <p:nvPr/>
        </p:nvSpPr>
        <p:spPr>
          <a:xfrm>
            <a:off x="539552" y="2996952"/>
            <a:ext cx="7992888" cy="2123658"/>
          </a:xfrm>
          <a:prstGeom prst="rect">
            <a:avLst/>
          </a:prstGeom>
        </p:spPr>
        <p:txBody>
          <a:bodyPr wrap="square">
            <a:spAutoFit/>
          </a:bodyPr>
          <a:lstStyle/>
          <a:p>
            <a:pPr indent="536575"/>
            <a:r>
              <a:rPr lang="zh-CN" altLang="zh-CN" sz="2200" b="1" smtClean="0">
                <a:solidFill>
                  <a:srgbClr val="FF0000"/>
                </a:solidFill>
                <a:latin typeface="+mn-ea"/>
              </a:rPr>
              <a:t>点拨</a:t>
            </a:r>
            <a:r>
              <a:rPr lang="en-US" altLang="zh-CN" sz="2200" b="1" smtClean="0">
                <a:solidFill>
                  <a:srgbClr val="FF0000"/>
                </a:solidFill>
                <a:latin typeface="+mn-ea"/>
              </a:rPr>
              <a:t>:</a:t>
            </a:r>
            <a:r>
              <a:rPr lang="zh-CN" altLang="zh-CN" sz="2200" b="1" smtClean="0">
                <a:solidFill>
                  <a:srgbClr val="FF0000"/>
                </a:solidFill>
                <a:latin typeface="+mn-ea"/>
              </a:rPr>
              <a:t>题目是</a:t>
            </a:r>
            <a:r>
              <a:rPr lang="en-US" altLang="zh-CN" sz="2200" b="1" smtClean="0">
                <a:solidFill>
                  <a:srgbClr val="FF0000"/>
                </a:solidFill>
                <a:latin typeface="+mn-ea"/>
              </a:rPr>
              <a:t>“××</a:t>
            </a:r>
            <a:r>
              <a:rPr lang="zh-CN" altLang="zh-CN" sz="2200" b="1" smtClean="0">
                <a:solidFill>
                  <a:srgbClr val="FF0000"/>
                </a:solidFill>
                <a:latin typeface="+mn-ea"/>
              </a:rPr>
              <a:t>的自述</a:t>
            </a:r>
            <a:r>
              <a:rPr lang="en-US" altLang="zh-CN" sz="2200" b="1" smtClean="0">
                <a:solidFill>
                  <a:srgbClr val="FF0000"/>
                </a:solidFill>
                <a:latin typeface="+mn-ea"/>
              </a:rPr>
              <a:t>”,</a:t>
            </a:r>
            <a:r>
              <a:rPr lang="zh-CN" altLang="zh-CN" sz="2200" b="1" smtClean="0">
                <a:solidFill>
                  <a:srgbClr val="FF0000"/>
                </a:solidFill>
                <a:latin typeface="+mn-ea"/>
              </a:rPr>
              <a:t>要求学生用第一人称</a:t>
            </a:r>
            <a:r>
              <a:rPr lang="en-US" altLang="zh-CN" sz="2200" b="1" smtClean="0">
                <a:solidFill>
                  <a:srgbClr val="FF0000"/>
                </a:solidFill>
                <a:latin typeface="+mn-ea"/>
              </a:rPr>
              <a:t>“</a:t>
            </a:r>
            <a:r>
              <a:rPr lang="zh-CN" altLang="zh-CN" sz="2200" b="1" smtClean="0">
                <a:solidFill>
                  <a:srgbClr val="FF0000"/>
                </a:solidFill>
                <a:latin typeface="+mn-ea"/>
              </a:rPr>
              <a:t>我</a:t>
            </a:r>
            <a:r>
              <a:rPr lang="en-US" altLang="zh-CN" sz="2200" b="1" smtClean="0">
                <a:solidFill>
                  <a:srgbClr val="FF0000"/>
                </a:solidFill>
                <a:latin typeface="+mn-ea"/>
              </a:rPr>
              <a:t>”,</a:t>
            </a:r>
            <a:r>
              <a:rPr lang="zh-CN" altLang="zh-CN" sz="2200" b="1" smtClean="0">
                <a:solidFill>
                  <a:srgbClr val="FF0000"/>
                </a:solidFill>
                <a:latin typeface="+mn-ea"/>
              </a:rPr>
              <a:t>介绍某一对象</a:t>
            </a:r>
            <a:r>
              <a:rPr lang="en-US" altLang="zh-CN" sz="2200" b="1" smtClean="0">
                <a:solidFill>
                  <a:srgbClr val="FF0000"/>
                </a:solidFill>
                <a:latin typeface="+mn-ea"/>
              </a:rPr>
              <a:t>,</a:t>
            </a:r>
            <a:r>
              <a:rPr lang="zh-CN" altLang="zh-CN" sz="2200" b="1" smtClean="0">
                <a:solidFill>
                  <a:srgbClr val="FF0000"/>
                </a:solidFill>
                <a:latin typeface="+mn-ea"/>
              </a:rPr>
              <a:t>一般要求文笔比较活泼</a:t>
            </a:r>
            <a:r>
              <a:rPr lang="en-US" altLang="zh-CN" sz="2200" b="1" smtClean="0">
                <a:solidFill>
                  <a:srgbClr val="FF0000"/>
                </a:solidFill>
                <a:latin typeface="+mn-ea"/>
              </a:rPr>
              <a:t>,</a:t>
            </a:r>
            <a:r>
              <a:rPr lang="zh-CN" altLang="zh-CN" sz="2200" b="1" smtClean="0">
                <a:solidFill>
                  <a:srgbClr val="FF0000"/>
                </a:solidFill>
                <a:latin typeface="+mn-ea"/>
              </a:rPr>
              <a:t>富有情趣。但还必须遵照说明文写作的基本要求</a:t>
            </a:r>
            <a:r>
              <a:rPr lang="en-US" altLang="zh-CN" sz="2200" b="1" smtClean="0">
                <a:solidFill>
                  <a:srgbClr val="FF0000"/>
                </a:solidFill>
                <a:latin typeface="+mn-ea"/>
              </a:rPr>
              <a:t>,</a:t>
            </a:r>
            <a:r>
              <a:rPr lang="zh-CN" altLang="zh-CN" sz="2200" b="1" smtClean="0">
                <a:solidFill>
                  <a:srgbClr val="FF0000"/>
                </a:solidFill>
                <a:latin typeface="+mn-ea"/>
              </a:rPr>
              <a:t>内容要讲究科学性</a:t>
            </a:r>
            <a:r>
              <a:rPr lang="en-US" altLang="zh-CN" sz="2200" b="1" smtClean="0">
                <a:solidFill>
                  <a:srgbClr val="FF0000"/>
                </a:solidFill>
                <a:latin typeface="+mn-ea"/>
              </a:rPr>
              <a:t>,</a:t>
            </a:r>
            <a:r>
              <a:rPr lang="zh-CN" altLang="zh-CN" sz="2200" b="1" smtClean="0">
                <a:solidFill>
                  <a:srgbClr val="FF0000"/>
                </a:solidFill>
                <a:latin typeface="+mn-ea"/>
              </a:rPr>
              <a:t>语言要讲究准确性</a:t>
            </a:r>
            <a:r>
              <a:rPr lang="en-US" altLang="zh-CN" sz="2200" b="1" smtClean="0">
                <a:solidFill>
                  <a:srgbClr val="FF0000"/>
                </a:solidFill>
                <a:latin typeface="+mn-ea"/>
              </a:rPr>
              <a:t>,</a:t>
            </a:r>
            <a:r>
              <a:rPr lang="zh-CN" altLang="zh-CN" sz="2200" b="1" smtClean="0">
                <a:solidFill>
                  <a:srgbClr val="FF0000"/>
                </a:solidFill>
                <a:latin typeface="+mn-ea"/>
              </a:rPr>
              <a:t>思路要讲究条理性。</a:t>
            </a:r>
            <a:r>
              <a:rPr lang="en-US" altLang="zh-CN" sz="2200" b="1" smtClean="0">
                <a:solidFill>
                  <a:srgbClr val="FF0000"/>
                </a:solidFill>
                <a:latin typeface="+mn-ea"/>
              </a:rPr>
              <a:t>“</a:t>
            </a:r>
            <a:r>
              <a:rPr lang="zh-CN" altLang="zh-CN" sz="2200" b="1" smtClean="0">
                <a:solidFill>
                  <a:srgbClr val="FF0000"/>
                </a:solidFill>
                <a:latin typeface="+mn-ea"/>
              </a:rPr>
              <a:t>自述</a:t>
            </a:r>
            <a:r>
              <a:rPr lang="en-US" altLang="zh-CN" sz="2200" b="1" smtClean="0">
                <a:solidFill>
                  <a:srgbClr val="FF0000"/>
                </a:solidFill>
                <a:latin typeface="+mn-ea"/>
              </a:rPr>
              <a:t>”</a:t>
            </a:r>
            <a:r>
              <a:rPr lang="zh-CN" altLang="zh-CN" sz="2200" b="1" smtClean="0">
                <a:solidFill>
                  <a:srgbClr val="FF0000"/>
                </a:solidFill>
                <a:latin typeface="+mn-ea"/>
              </a:rPr>
              <a:t>介绍的一般是无生命的物体或有生命的非人类</a:t>
            </a:r>
            <a:r>
              <a:rPr lang="en-US" altLang="zh-CN" sz="2200" b="1" smtClean="0">
                <a:solidFill>
                  <a:srgbClr val="FF0000"/>
                </a:solidFill>
                <a:latin typeface="+mn-ea"/>
              </a:rPr>
              <a:t>,</a:t>
            </a:r>
            <a:r>
              <a:rPr lang="zh-CN" altLang="zh-CN" sz="2200" b="1" smtClean="0">
                <a:solidFill>
                  <a:srgbClr val="FF0000"/>
                </a:solidFill>
                <a:latin typeface="+mn-ea"/>
              </a:rPr>
              <a:t>所以要用拟人的方法。运用拟人的方法</a:t>
            </a:r>
            <a:r>
              <a:rPr lang="en-US" altLang="zh-CN" sz="2200" b="1" smtClean="0">
                <a:solidFill>
                  <a:srgbClr val="FF0000"/>
                </a:solidFill>
                <a:latin typeface="+mn-ea"/>
              </a:rPr>
              <a:t>,</a:t>
            </a:r>
            <a:r>
              <a:rPr lang="zh-CN" altLang="zh-CN" sz="2200" b="1" smtClean="0">
                <a:solidFill>
                  <a:srgbClr val="FF0000"/>
                </a:solidFill>
                <a:latin typeface="+mn-ea"/>
              </a:rPr>
              <a:t>既要注意自述物的特点</a:t>
            </a:r>
            <a:r>
              <a:rPr lang="en-US" altLang="zh-CN" sz="2200" b="1" smtClean="0">
                <a:solidFill>
                  <a:srgbClr val="FF0000"/>
                </a:solidFill>
                <a:latin typeface="+mn-ea"/>
              </a:rPr>
              <a:t>,</a:t>
            </a:r>
            <a:r>
              <a:rPr lang="zh-CN" altLang="zh-CN" sz="2200" b="1" smtClean="0">
                <a:solidFill>
                  <a:srgbClr val="FF0000"/>
                </a:solidFill>
                <a:latin typeface="+mn-ea"/>
              </a:rPr>
              <a:t>又要兼顾人类的特点。</a:t>
            </a:r>
            <a:endParaRPr lang="zh-CN" altLang="zh-CN" sz="2200" b="1">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179513" y="66888"/>
            <a:ext cx="8770178" cy="6314440"/>
          </a:xfrm>
        </p:spPr>
        <p:txBody>
          <a:bodyPr/>
          <a:lstStyle/>
          <a:p>
            <a:pPr marL="0" indent="358775" eaLnBrk="1">
              <a:buNone/>
            </a:pPr>
            <a:r>
              <a:rPr lang="zh-CN" altLang="zh-CN" sz="2200" b="1" smtClean="0">
                <a:solidFill>
                  <a:srgbClr val="FF0000"/>
                </a:solidFill>
                <a:sym typeface="+mn-ea"/>
              </a:rPr>
              <a:t>写作</a:t>
            </a:r>
            <a:r>
              <a:rPr lang="zh-CN" altLang="zh-CN" sz="2200" b="1" dirty="0">
                <a:solidFill>
                  <a:srgbClr val="FF0000"/>
                </a:solidFill>
                <a:sym typeface="+mn-ea"/>
              </a:rPr>
              <a:t>思路:可以选择自己熟悉的事物,如:空气、土地、水果、生活用品等等,按照自述式作文的一般思路去写,即通过自报家门、自述遭遇、“家”史、变化、愿望等,告诉读者有关知识。其一般思路或写作步骤如下:</a:t>
            </a:r>
          </a:p>
          <a:p>
            <a:pPr marL="0" indent="358775" eaLnBrk="1">
              <a:buNone/>
            </a:pPr>
            <a:r>
              <a:rPr lang="zh-CN" altLang="zh-CN" sz="2200" b="1" smtClean="0">
                <a:solidFill>
                  <a:srgbClr val="FF0000"/>
                </a:solidFill>
                <a:sym typeface="+mn-ea"/>
              </a:rPr>
              <a:t>①</a:t>
            </a:r>
            <a:r>
              <a:rPr lang="zh-CN" altLang="zh-CN" sz="2200" b="1" dirty="0">
                <a:solidFill>
                  <a:srgbClr val="FF0000"/>
                </a:solidFill>
                <a:sym typeface="+mn-ea"/>
              </a:rPr>
              <a:t>首先是自报家门,告诉读者是什么,归属及名称的判断或由来。</a:t>
            </a:r>
          </a:p>
          <a:p>
            <a:pPr marL="0" indent="358775" eaLnBrk="1">
              <a:buNone/>
            </a:pPr>
            <a:r>
              <a:rPr lang="zh-CN" altLang="zh-CN" sz="2200" b="1" smtClean="0">
                <a:solidFill>
                  <a:srgbClr val="FF0000"/>
                </a:solidFill>
                <a:sym typeface="+mn-ea"/>
              </a:rPr>
              <a:t>②</a:t>
            </a:r>
            <a:r>
              <a:rPr lang="zh-CN" altLang="zh-CN" sz="2200" b="1" dirty="0">
                <a:solidFill>
                  <a:srgbClr val="FF0000"/>
                </a:solidFill>
                <a:sym typeface="+mn-ea"/>
              </a:rPr>
              <a:t>接着介绍“自己”的“家属”或同类,一般采用分类说明和诠释说明,要求简洁明确。</a:t>
            </a:r>
          </a:p>
          <a:p>
            <a:pPr marL="0" indent="358775" eaLnBrk="1">
              <a:buNone/>
            </a:pPr>
            <a:r>
              <a:rPr lang="zh-CN" altLang="zh-CN" sz="2200" b="1" smtClean="0">
                <a:solidFill>
                  <a:srgbClr val="FF0000"/>
                </a:solidFill>
                <a:sym typeface="+mn-ea"/>
              </a:rPr>
              <a:t>③</a:t>
            </a:r>
            <a:r>
              <a:rPr lang="zh-CN" altLang="zh-CN" sz="2200" b="1" dirty="0">
                <a:solidFill>
                  <a:srgbClr val="FF0000"/>
                </a:solidFill>
                <a:sym typeface="+mn-ea"/>
              </a:rPr>
              <a:t>再接着是介绍“自己”的特征,包括形状、色彩、大小、本质特点及与众不同之处。</a:t>
            </a:r>
          </a:p>
          <a:p>
            <a:pPr marL="0" indent="358775" eaLnBrk="1">
              <a:buNone/>
            </a:pPr>
            <a:r>
              <a:rPr lang="zh-CN" altLang="zh-CN" sz="2200" b="1" smtClean="0">
                <a:solidFill>
                  <a:srgbClr val="FF0000"/>
                </a:solidFill>
                <a:sym typeface="+mn-ea"/>
              </a:rPr>
              <a:t>④</a:t>
            </a:r>
            <a:r>
              <a:rPr lang="zh-CN" altLang="zh-CN" sz="2200" b="1" dirty="0">
                <a:solidFill>
                  <a:srgbClr val="FF0000"/>
                </a:solidFill>
                <a:sym typeface="+mn-ea"/>
              </a:rPr>
              <a:t>然后要根据“自己”的特点,或说明介绍功能价值;或介绍发展史变化;或介绍生存利用的条件与方法;或介绍“自己”受到的遭遇与将形成的后果;或向人类提出自己的要求和愿望。</a:t>
            </a:r>
          </a:p>
          <a:p>
            <a:pPr marL="0" indent="358775" eaLnBrk="1">
              <a:buNone/>
            </a:pPr>
            <a:r>
              <a:rPr lang="zh-CN" altLang="zh-CN" sz="2200" b="1" smtClean="0">
                <a:solidFill>
                  <a:srgbClr val="FF0000"/>
                </a:solidFill>
                <a:sym typeface="+mn-ea"/>
              </a:rPr>
              <a:t>⑤</a:t>
            </a:r>
            <a:r>
              <a:rPr lang="zh-CN" altLang="zh-CN" sz="2200" b="1" dirty="0">
                <a:solidFill>
                  <a:srgbClr val="FF0000"/>
                </a:solidFill>
                <a:sym typeface="+mn-ea"/>
              </a:rPr>
              <a:t>最后也要对上述事物的自我介绍作总结,或点明自我介绍的动机。</a:t>
            </a:r>
          </a:p>
          <a:p>
            <a:pPr marL="0" indent="358775" eaLnBrk="1">
              <a:buNone/>
            </a:pPr>
            <a:r>
              <a:rPr lang="zh-CN" altLang="zh-CN" sz="2200" b="1" smtClean="0">
                <a:solidFill>
                  <a:srgbClr val="FF0000"/>
                </a:solidFill>
                <a:sym typeface="+mn-ea"/>
              </a:rPr>
              <a:t>以上</a:t>
            </a:r>
            <a:r>
              <a:rPr lang="zh-CN" altLang="zh-CN" sz="2200" b="1" dirty="0">
                <a:solidFill>
                  <a:srgbClr val="FF0000"/>
                </a:solidFill>
                <a:sym typeface="+mn-ea"/>
              </a:rPr>
              <a:t>这些方面,具体说明介绍时,应当根据说明的对象和主旨、动机,突出重点,详略结合;或者有所增减。介绍说明的目的是为了改造客观世界,造福人类,这一思想与感情要尽量体现在自述的过程中,也可在首尾有所点明。</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20148</Words>
  <Application>WPS 演示</Application>
  <PresentationFormat>全屏显示(4:3)</PresentationFormat>
  <Paragraphs>752</Paragraphs>
  <Slides>166</Slides>
  <Notes>0</Notes>
  <HiddenSlides>0</HiddenSlides>
  <MMClips>0</MMClips>
  <ScaleCrop>false</ScaleCrop>
  <HeadingPairs>
    <vt:vector size="4" baseType="variant">
      <vt:variant>
        <vt:lpstr>主题</vt:lpstr>
      </vt:variant>
      <vt:variant>
        <vt:i4>1</vt:i4>
      </vt:variant>
      <vt:variant>
        <vt:lpstr>幻灯片标题</vt:lpstr>
      </vt:variant>
      <vt:variant>
        <vt:i4>166</vt:i4>
      </vt:variant>
    </vt:vector>
  </HeadingPairs>
  <TitlesOfParts>
    <vt:vector size="167" baseType="lpstr">
      <vt:lpstr>吉祥如意</vt:lpstr>
      <vt:lpstr>幻灯片 1</vt:lpstr>
      <vt:lpstr>幻灯片 2</vt:lpstr>
      <vt:lpstr>一、审题与立意 【知识梳理】</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cp:lastModifiedBy>
  <cp:revision>265</cp:revision>
  <dcterms:created xsi:type="dcterms:W3CDTF">2015-03-23T06:45:00Z</dcterms:created>
  <dcterms:modified xsi:type="dcterms:W3CDTF">2018-05-28T03:59:58Z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