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4"/>
  </p:notesMasterIdLst>
  <p:handoutMasterIdLst>
    <p:handoutMasterId r:id="rId75"/>
  </p:handoutMasterIdLst>
  <p:sldIdLst>
    <p:sldId id="265" r:id="rId3"/>
    <p:sldId id="305" r:id="rId4"/>
    <p:sldId id="366" r:id="rId5"/>
    <p:sldId id="1027" r:id="rId6"/>
    <p:sldId id="1177" r:id="rId7"/>
    <p:sldId id="1229" r:id="rId8"/>
    <p:sldId id="374" r:id="rId9"/>
    <p:sldId id="1230" r:id="rId10"/>
    <p:sldId id="1031" r:id="rId11"/>
    <p:sldId id="1231" r:id="rId12"/>
    <p:sldId id="1232" r:id="rId13"/>
    <p:sldId id="1033" r:id="rId14"/>
    <p:sldId id="1180" r:id="rId15"/>
    <p:sldId id="1233" r:id="rId16"/>
    <p:sldId id="1234" r:id="rId17"/>
    <p:sldId id="1235" r:id="rId18"/>
    <p:sldId id="1236" r:id="rId19"/>
    <p:sldId id="1237" r:id="rId20"/>
    <p:sldId id="1238" r:id="rId21"/>
    <p:sldId id="1242" r:id="rId22"/>
    <p:sldId id="1240" r:id="rId23"/>
    <p:sldId id="1241" r:id="rId24"/>
    <p:sldId id="1243" r:id="rId25"/>
    <p:sldId id="1244" r:id="rId26"/>
    <p:sldId id="1245" r:id="rId27"/>
    <p:sldId id="1246" r:id="rId28"/>
    <p:sldId id="1247" r:id="rId29"/>
    <p:sldId id="1249" r:id="rId30"/>
    <p:sldId id="1250" r:id="rId31"/>
    <p:sldId id="1252" r:id="rId32"/>
    <p:sldId id="1253" r:id="rId33"/>
    <p:sldId id="1254" r:id="rId34"/>
    <p:sldId id="1255" r:id="rId35"/>
    <p:sldId id="1256" r:id="rId36"/>
    <p:sldId id="1257" r:id="rId37"/>
    <p:sldId id="1261" r:id="rId38"/>
    <p:sldId id="1259" r:id="rId39"/>
    <p:sldId id="1260" r:id="rId40"/>
    <p:sldId id="1262" r:id="rId41"/>
    <p:sldId id="1263" r:id="rId42"/>
    <p:sldId id="1264" r:id="rId43"/>
    <p:sldId id="1269" r:id="rId44"/>
    <p:sldId id="1265" r:id="rId45"/>
    <p:sldId id="1270" r:id="rId46"/>
    <p:sldId id="1271" r:id="rId47"/>
    <p:sldId id="1267" r:id="rId48"/>
    <p:sldId id="1268" r:id="rId49"/>
    <p:sldId id="1272" r:id="rId50"/>
    <p:sldId id="1273" r:id="rId51"/>
    <p:sldId id="1276" r:id="rId52"/>
    <p:sldId id="1277" r:id="rId53"/>
    <p:sldId id="1279" r:id="rId54"/>
    <p:sldId id="1280" r:id="rId55"/>
    <p:sldId id="1281" r:id="rId56"/>
    <p:sldId id="1283" r:id="rId57"/>
    <p:sldId id="1284" r:id="rId58"/>
    <p:sldId id="1285" r:id="rId59"/>
    <p:sldId id="1286" r:id="rId60"/>
    <p:sldId id="1287" r:id="rId61"/>
    <p:sldId id="487" r:id="rId62"/>
    <p:sldId id="488" r:id="rId63"/>
    <p:sldId id="1042" r:id="rId64"/>
    <p:sldId id="1225" r:id="rId65"/>
    <p:sldId id="1288" r:id="rId66"/>
    <p:sldId id="1289" r:id="rId67"/>
    <p:sldId id="1290" r:id="rId68"/>
    <p:sldId id="1291" r:id="rId69"/>
    <p:sldId id="793" r:id="rId70"/>
    <p:sldId id="794" r:id="rId71"/>
    <p:sldId id="796" r:id="rId72"/>
    <p:sldId id="1292" r:id="rId73"/>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46" autoAdjust="0"/>
    <p:restoredTop sz="94660"/>
  </p:normalViewPr>
  <p:slideViewPr>
    <p:cSldViewPr>
      <p:cViewPr>
        <p:scale>
          <a:sx n="36" d="100"/>
          <a:sy n="36" d="100"/>
        </p:scale>
        <p:origin x="-186" y="-372"/>
      </p:cViewPr>
      <p:guideLst>
        <p:guide orient="horz" pos="4196"/>
        <p:guide pos="752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notesMaster" Target="notesMasters/notesMaster1.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68.xml"/><Relationship Id="rId2" Type="http://schemas.openxmlformats.org/officeDocument/2006/relationships/slide" Target="slide60.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6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6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6841084" y="7453238"/>
            <a:ext cx="10001320" cy="692497"/>
          </a:xfrm>
          <a:prstGeom prst="rect">
            <a:avLst/>
          </a:prstGeom>
          <a:noFill/>
        </p:spPr>
        <p:txBody>
          <a:bodyPr wrap="square" rtlCol="0">
            <a:spAutoFit/>
          </a:bodyPr>
          <a:lstStyle/>
          <a:p>
            <a:pPr algn="ctr"/>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1" action="ppaction://hlinksldjump"/>
              </a:rPr>
              <a:t>1</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2</a:t>
            </a:r>
            <a:r>
              <a:rPr lang="zh-CN" altLang="en-US" sz="3900" dirty="0" smtClean="0">
                <a:latin typeface="微软雅黑" panose="020B0503020204020204" pitchFamily="34" charset="-122"/>
                <a:ea typeface="微软雅黑" panose="020B0503020204020204" pitchFamily="34" charset="-122"/>
                <a:hlinkClick r:id="rId2"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3</a:t>
            </a:r>
            <a:endPar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endParaRPr>
          </a:p>
        </p:txBody>
      </p:sp>
      <p:grpSp>
        <p:nvGrpSpPr>
          <p:cNvPr id="7" name="组合 6"/>
          <p:cNvGrpSpPr/>
          <p:nvPr/>
        </p:nvGrpSpPr>
        <p:grpSpPr>
          <a:xfrm>
            <a:off x="6452356" y="4518010"/>
            <a:ext cx="10514632" cy="2627134"/>
            <a:chOff x="12810338" y="5593224"/>
            <a:chExt cx="10001320" cy="2627134"/>
          </a:xfrm>
        </p:grpSpPr>
        <p:sp>
          <p:nvSpPr>
            <p:cNvPr id="8" name="TextBox 7"/>
            <p:cNvSpPr txBox="1"/>
            <p:nvPr/>
          </p:nvSpPr>
          <p:spPr>
            <a:xfrm>
              <a:off x="12881776" y="5593224"/>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专题十四　</a:t>
              </a:r>
              <a:r>
                <a:rPr lang="en-US" altLang="zh-CN" sz="6000" b="1" dirty="0" smtClean="0">
                  <a:solidFill>
                    <a:srgbClr val="404040"/>
                  </a:solidFill>
                  <a:latin typeface="微软雅黑" panose="020B0503020204020204" pitchFamily="34" charset="-122"/>
                  <a:ea typeface="微软雅黑" panose="020B0503020204020204" pitchFamily="34" charset="-122"/>
                </a:rPr>
                <a:t>PART 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810338" y="6589142"/>
              <a:ext cx="10001320" cy="1631216"/>
            </a:xfrm>
            <a:prstGeom prst="rect">
              <a:avLst/>
            </a:prstGeom>
            <a:noFill/>
          </p:spPr>
          <p:txBody>
            <a:bodyPr wrap="square" rtlCol="0">
              <a:spAutoFit/>
            </a:bodyPr>
            <a:lstStyle/>
            <a:p>
              <a:pPr algn="ctr"/>
              <a:r>
                <a:rPr lang="zh-CN" altLang="en-US" sz="10000" b="1" dirty="0" smtClean="0">
                  <a:solidFill>
                    <a:schemeClr val="bg1"/>
                  </a:solidFill>
                  <a:latin typeface="微软雅黑" panose="020B0503020204020204" pitchFamily="34" charset="-122"/>
                  <a:ea typeface="微软雅黑" panose="020B0503020204020204" pitchFamily="34" charset="-122"/>
                </a:rPr>
                <a:t>材料作文审题立意</a:t>
              </a:r>
              <a:endParaRPr lang="zh-CN" altLang="en-US" sz="10000" b="1" dirty="0">
                <a:solidFill>
                  <a:schemeClr val="bg1"/>
                </a:solidFill>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a:off x="6625060" y="7165206"/>
            <a:ext cx="10225136"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578369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本题可以采用“提炼中心法”。材料第一句话中的“有话则长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无话则短”就是中心一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意在强调表达要清楚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说话要精练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不要浪费时间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有话要说时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可以说得清楚点儿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可以说得长点儿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但没有话要说时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就尽量简短。材料第二句话中的“有话则短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无话则长”是中心二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破折号后面的内容是对这两句话的解释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有话则短”是说即使你有话要说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也要精练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不必啰唆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别人已说的你不必再说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无话则长”是说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别人无话可说处你也许有话要说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要说就说清楚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说具体。材料第三句话中的“这”显然是指第二句话中的“有话则短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无话则长”。“有话则短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无话则长”有时是个性的彰显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有时则是创新意识的闪现。材料的主要部分落在第二句话。这个提炼出的中心的范围仍然很大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需要进一步缩小。图示为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1.pn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6193012" y="3276774"/>
            <a:ext cx="10975819" cy="808035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唐僧师徒去西天取经。一天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唐僧整理孙悟空的衣物时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发现他的内裤上有个洞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于是耐心地缝补起来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唐僧发现悟空内裤上又有个洞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于是又补了起来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第三天依旧有个洞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正当唐僧飞针走线缝补之时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悟空跳过来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一把拉开唐僧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您把这洞缝上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打算把我的尾巴搁哪儿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唐僧才恍然大悟。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对于上述现象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你怎样看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请综合材料内容及含意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表明你的态度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阐述你的看法。要求选好角度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完成写作任务。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760" y="2988945"/>
            <a:ext cx="19799935" cy="58350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本题可以采用“提炼中心法”。必须抓住材料的中心内容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材料主要讲述了唐僧为徒弟悟空补内裤的事情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唐僧看似是在关心体贴爱徒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实则是好心办了坏事。中心内容是“好心往往办了坏事”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可联系日常生活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类似的事情也是屡见不鲜。角度可以有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一、从唐僧的角度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勿要好心办坏事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做事情要三思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不可盲目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不可违背规律办事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一厢情愿往往导致事与愿违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了解源于沟通。二、从孙悟空的角度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沟通才能相互理解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善于指出问题的症结。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3893374"/>
          </a:xfrm>
          <a:prstGeom prst="rect">
            <a:avLst/>
          </a:prstGeom>
          <a:noFill/>
        </p:spPr>
        <p:txBody>
          <a:bodyPr wrap="square" rtlCol="0">
            <a:spAutoFit/>
          </a:bodyPr>
          <a:lstStyle/>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抓关键句</a:t>
            </a:r>
            <a:r>
              <a:rPr lang="en-US" altLang="zh-CN" sz="38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38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法</a:t>
            </a:r>
            <a:endParaRPr lang="en-US" altLang="zh-CN" sz="3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材料作文中的关键句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有暗示材料主旨的作用</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它们往往是命题者评议性的句子</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词语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或主人公表明心志、揭示动因的句子</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词语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还可以是可供选择的几个重要句子</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词语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。如果材料作文中有关键句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就可以考虑将其作为立意的突破口。关键句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可以是一个</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也可以不止一个。</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929755"/>
          </a:xfrm>
          <a:prstGeom prst="rect">
            <a:avLst/>
          </a:prstGeom>
          <a:noFill/>
        </p:spPr>
        <p:txBody>
          <a:bodyPr wrap="square" rtlCol="0">
            <a:spAutoFit/>
          </a:bodyPr>
          <a:lstStyle/>
          <a:p>
            <a:pPr>
              <a:lnSpc>
                <a:spcPct val="130000"/>
              </a:lnSpc>
            </a:pPr>
            <a:r>
              <a:rPr lang="zh-CN" altLang="en-US" sz="3800" dirty="0" smtClean="0">
                <a:latin typeface="微软雅黑" panose="020B0503020204020204" pitchFamily="34" charset="-122"/>
                <a:ea typeface="微软雅黑" panose="020B0503020204020204" pitchFamily="34" charset="-122"/>
              </a:rPr>
              <a:t>例２</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根据要求写作。</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据近期一项对来华留学生的调查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他们较为关注的“中国关键词”有</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一带一路、大熊猫、广场舞、中华美食、长城、共享单车、京剧、空气污染、美丽乡村、食品安全、高铁、移动支付。</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请从中选择两三个关键词来呈现你所认识的中国</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写一篇文章帮助外国青年读懂中国。要求选好关键词</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使之形成有机的关联</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字。 </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依法审</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本题可以采用“抓关键词法”。根据试题中“呈现你所认识的中国”“帮助外国青年读懂中国”“选好关键词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使之形成有机的关联”等要求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所选出来的两个或三个关键词会因考生不同而不同。但大体有四类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第一类属于传统名片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关键词有长城、大熊猫、中华美食、京剧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第二类反映中华崛起、科技发展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关键词有一带一路、高铁、美丽乡村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第三类属于社会民生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关键词有移动支付、共享单车、广场舞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第四类属于负面问题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关键词有空气污染、食品安全。当然这不是绝对的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也可以跨越连接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只要立意正确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言之有理即可。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抓关键词后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立意的角度可以多种多样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376588" y="3132758"/>
          <a:ext cx="19154128" cy="8558784"/>
        </p:xfrm>
        <a:graphic>
          <a:graphicData uri="http://schemas.openxmlformats.org/drawingml/2006/table">
            <a:tbl>
              <a:tblPr/>
              <a:tblGrid>
                <a:gridCol w="1008112"/>
                <a:gridCol w="11017224"/>
                <a:gridCol w="7128792"/>
              </a:tblGrid>
              <a:tr h="666075">
                <a:tc>
                  <a:txBody>
                    <a:bodyPr/>
                    <a:lstStyle/>
                    <a:p>
                      <a:pPr algn="l" defTabSz="2117725" rtl="0" fontAlgn="base">
                        <a:lnSpc>
                          <a:spcPct val="130000"/>
                        </a:lnSpc>
                        <a:spcBef>
                          <a:spcPct val="0"/>
                        </a:spcBef>
                        <a:spcAft>
                          <a:spcPct val="0"/>
                        </a:spcAft>
                      </a:pPr>
                      <a:endPar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立意角度</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选择关键词</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科技让中国人的生活变得越来越便捷</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移动支付</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共享单车</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147">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中国人民的精神生活丰富多彩</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我国农村的精神文明建设和生态环境建设取得了长足的进步</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广场舞</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京剧</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美丽乡村</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中国政府正在逐步完善发展中的不足</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空气污染</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食品安全</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中国在国际上发挥的作用越来越大</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一带一路</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高铁</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热情的中国人民愿意与世界各国人民和平相处</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中华美食</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大熊猫</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千年国粹韵</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魅力四方传</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长城</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京剧</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中华美食</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7</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坐高铁享美食畅游大中华</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中华美食</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食品安全</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147">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移动互联时代颠覆了桌面互联网时代的生活方式</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创造了新的信息传播模式和商业模式</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中华美食</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移动支付</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5">
                <a:tc>
                  <a:txBody>
                    <a:bodyPr/>
                    <a:lstStyle/>
                    <a:p>
                      <a:pPr algn="ctr" defTabSz="2117725" rtl="0" fontAlgn="base">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9</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追求绿色出行</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国人愿意做出贡献</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defTabSz="2117725" rtl="0" fontAlgn="base">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共享单车</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空气污染</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569277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根据自己的感悟和联想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行囊已经备好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开始一段新的旅程。路途漫漫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翻检行囊会发现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有的东西很快用到了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有的暂时用不上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有的想用而未曾准备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有的会一直伴随我们走向远方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选准角度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除诗歌外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文体特征鲜明。</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80124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本题可以采用“抓关键句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法”。首先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材料中“行囊”一词是关键词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必须抓住。它原意是“出行时携带的袋子或包儿”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其比喻义可以理解为“习惯、品质、修养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抑或伴随一生的事物”。如果考生没有读出“行囊”的比喻义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仅将其理解为出行时携带的袋子或包儿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而据此大谈“准备工作的重要性”“什么样的人包里装什么东西”等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立意肯定过于浅显。很明显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这里的“行囊”可以理解为物质上的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但更应该是精神层面的。也就是说人这一生需要具备哪些基本的素养。其次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材料共列举了四个方面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即“很快用到”的、“暂时用不上”的、“想用而未曾准备”的、“一直伴随我们”的。“很快用到”的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可以是知识、技能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暂时用不上”的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可以是某种能力、开阔的视野、广泛的阅读等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想用而未曾准备”的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可以是人文素养、科学精神等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一直伴随我们”的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可以是善良、诚实、守信、坚强等人类美好的品性。据此可以选择这四个方面中的一个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或多个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来写。最后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寻找最佳立意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材料中最后一句话“有的会一直伴随我们走向远方”是关键句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中心词“一直伴随”最为关键。这是一句含有哲理的、值得挖掘深意的句子。它让我们思考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哪些事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材料作文审题六法</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760" y="2988945"/>
            <a:ext cx="19799935" cy="33102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225171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物是</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人生的行囊中必备的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哪些是会一直伴随我们走向远方的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学生发挥的空间非常广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善记叙抒情者可以选择“友谊”“亲情”“教训”等角度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善议论思辨者可以选择“爱心”“信仰”“思想”“品格”等角度。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39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①天行健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君子以自强不息。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露从今夜白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月是故乡明。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何须浅碧深红色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自是花中第一流。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李清照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受光于庭户见一堂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受光于天下照四方。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魏源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⑤</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必须敢于正视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这才可望敢想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敢说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敢作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敢当。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鲁迅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⑥</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数风流人物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还看今朝。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毛泽东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中国文化博大精深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无数名句化育后世。读了上面六句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你有怎样的感触与思考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请以其中两三句为基础确定立意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并合理引用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写一篇文章。要求自选角度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8014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本题可以采用“抓关键词法”和“抓关键句法”相结合。可以先抓关键句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也可以先抓关键词。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材料由精心选择的六个名句组成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这六个名句分别作于古代、近代和现代不同时期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有诗词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有随感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或豪迈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或温婉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有的抒怀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有的思辨。它们包含了自强奋发、家国情怀、坚持自我、豁达自信、开放进取、提升境界、敢于正视问题、勇于面对困难、勇于实践、敢于担当等丰富内涵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涉及个人“小我”与家国、社会“大我”等不同层面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既各自独立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言简意赅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又彼此关联。将六句并列齐观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周易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到毛泽东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本身就体现了中国文化的渊源有自、传承有序、生生不息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是中国文化博大精深、绵延不绝、历久弥新的生动写照。题目要求“以其中两三句为基础确定立意”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实则是引导考生结合自己的感触与思考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在充分理解名句内涵的基础上自主进行组合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从“小我”或“大我”的角度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以古鉴今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古为今用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激活名句的内在生命力。考生采用抓关键句法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就是可以集中论述两三个名句的相通内涵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如以①⑤为基础探讨自强奋发、敢作敢为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也可以辩证思考由两三个名句组合生发的</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772718"/>
            <a:ext cx="19800000" cy="9505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844726"/>
            <a:ext cx="19714038" cy="9454896"/>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新含意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如以③④⑤为基础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讨论自信与正视问题、开放与进取之间的关系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还可以深入研析个人、国家、社会及三者之间的关系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如以①③⑤为基础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探究如何全面提升个人的人格境界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或以②⑤为基础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表达个人对家国情怀、社会现实的关注与思索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或以③⑤⑥为基础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论说坚持自我与承担社会责任之间的关系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等等。考生也可能更看重“中国文化博大精深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无数名句化育后世”带给自己的感触与思考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而由此出发立意行文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对名句作者及其时代进行分析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个性化地阐发“中国文化博大精深”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或结合自己的经历和体会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讲述“无数名句化育后世”的精彩故事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论说名言警句对文化传承的重要意义。命题明确要求考生“合理引用”名句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既呼应了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中国诗词大会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引发的诗词记诵热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更隐含了“文化传承不应只是静态记忆”的认知。这里的“引用”又是一个关键词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可以是名句字面意义的简单借用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也可以是名句哲理的深度化用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可以是正引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也可以是反用。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考生还可以采用抓关键词法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依次说来为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句关键词“自强不息”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句关键词“故乡”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句关键词“花中第一流”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句关键词“见一堂、照四方”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句关键词“敢”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句关键词“今朝”。理解了这些关键词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再结合句意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寻找其内涵相通的几句作为自己选择的对象。</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立意角度示例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7849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160564" y="3204766"/>
          <a:ext cx="19442160" cy="8558784"/>
        </p:xfrm>
        <a:graphic>
          <a:graphicData uri="http://schemas.openxmlformats.org/drawingml/2006/table">
            <a:tbl>
              <a:tblPr/>
              <a:tblGrid>
                <a:gridCol w="1008112"/>
                <a:gridCol w="3210928"/>
                <a:gridCol w="2477704"/>
                <a:gridCol w="12745416"/>
              </a:tblGrid>
              <a:tr h="648072">
                <a:tc>
                  <a:txBody>
                    <a:bodyPr/>
                    <a:lstStyle/>
                    <a:p>
                      <a:pPr marL="0" algn="ctr" defTabSz="2117725" rtl="0" eaLnBrk="1" fontAlgn="base" latinLnBrk="0" hangingPunct="1">
                        <a:lnSpc>
                          <a:spcPct val="130000"/>
                        </a:lnSpc>
                        <a:spcBef>
                          <a:spcPct val="0"/>
                        </a:spcBef>
                        <a:spcAft>
                          <a:spcPct val="0"/>
                        </a:spcAft>
                      </a:pPr>
                      <a:endPar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立意角度</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选择关键句</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提示关键词、思路</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96145">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中国文化</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博大精深</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①④⑤</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自强不息</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照四方</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文化传承</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rowSpan="4">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个人品格、</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内在修养</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①③</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自强不息</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花中第一流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自强奋发</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坚持自我</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vMerge="1">
                  <a:tcPr/>
                </a:tc>
                <a:tc vMerge="1">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①⑤</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自强不息</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自强奋发</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敢作敢为</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vMerge="1">
                  <a:tcPr/>
                </a:tc>
                <a:tc vMerge="1">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①⑤⑥</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自强不息</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今朝</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生命追求</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奋斗目标</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vMerge="1">
                  <a:tcPr/>
                </a:tc>
                <a:tc vMerge="1">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③④⑤</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花中第一流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照四方</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自信、正视</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rowSpan="3">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家国天下</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③④⑤</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花中第一流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照四方</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正视自我</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开放进取</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vMerge="1">
                  <a:tcPr/>
                </a:tc>
                <a:tc vMerge="1">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②③</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故乡</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花中第一流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思乡、爱家</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vMerge="1">
                  <a:tcPr/>
                </a:tc>
                <a:tc vMerge="1">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②③④</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故乡</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花中第一流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见一堂</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思乡、爱家</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为家乡做贡献</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rowSpan="2">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个人品格与家国天下的关系</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②⑤</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故乡</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个人对家国情怀、社会现实的关注</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8072">
                <a:tc vMerge="1">
                  <a:tcPr/>
                </a:tc>
                <a:tc vMerge="1">
                  <a:tcPr/>
                </a:tc>
                <a:tc>
                  <a:txBody>
                    <a:bodyPr/>
                    <a:lstStyle/>
                    <a:p>
                      <a:pPr marL="0" algn="ctr" defTabSz="2117725" rtl="0" eaLnBrk="1" fontAlgn="base" latinLnBrk="0" hangingPunct="1">
                        <a:lnSpc>
                          <a:spcPct val="130000"/>
                        </a:lnSpc>
                        <a:spcBef>
                          <a:spcPct val="0"/>
                        </a:spcBef>
                        <a:spcAft>
                          <a:spcPct val="0"/>
                        </a:spcAft>
                      </a:pP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③⑤⑥</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7725" rtl="0" eaLnBrk="1" fontAlgn="base" latinLnBrk="0" hangingPunct="1">
                        <a:lnSpc>
                          <a:spcPct val="130000"/>
                        </a:lnSpc>
                        <a:spcBef>
                          <a:spcPct val="0"/>
                        </a:spcBef>
                        <a:spcAft>
                          <a:spcPct val="0"/>
                        </a:spcAft>
                      </a:pP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花中第一流</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今朝</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坚持自我与承担社会责任</a:t>
                      </a:r>
                      <a:r>
                        <a:rPr lang="en-US"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3893374"/>
          </a:xfrm>
          <a:prstGeom prst="rect">
            <a:avLst/>
          </a:prstGeom>
          <a:noFill/>
        </p:spPr>
        <p:txBody>
          <a:bodyPr wrap="square" rtlCol="0">
            <a:spAutoFit/>
          </a:bodyPr>
          <a:lstStyle/>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由果溯因法</a:t>
            </a:r>
            <a:endParaRPr lang="en-US" altLang="zh-CN" sz="3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在事实类材料作文中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所列举的事件的要素往往是以因果关系的形式存在的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审题时如果能由材料中列举的现象或结果推出造成所列举现象或结果的本质原因</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往往能找到最佳的立意。这种方法适用于有故事情节的材料。具体步骤为</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第一步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先找出每个陈述对象在事件中所产生的结果</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第二步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由果及因</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具体分析为什么会产生这样的结果</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并在此基础上提出中心论点。</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454622"/>
          </a:xfrm>
          <a:prstGeom prst="rect">
            <a:avLst/>
          </a:prstGeom>
          <a:noFill/>
        </p:spPr>
        <p:txBody>
          <a:bodyPr wrap="square" rtlCol="0">
            <a:spAutoFit/>
          </a:bodyPr>
          <a:lstStyle/>
          <a:p>
            <a:pPr>
              <a:lnSpc>
                <a:spcPct val="130000"/>
              </a:lnSpc>
            </a:pPr>
            <a:r>
              <a:rPr lang="zh-CN" altLang="en-US" sz="3800" dirty="0" smtClean="0">
                <a:latin typeface="微软雅黑" panose="020B0503020204020204" pitchFamily="34" charset="-122"/>
                <a:ea typeface="微软雅黑" panose="020B0503020204020204" pitchFamily="34" charset="-122"/>
              </a:rPr>
              <a:t>例３</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阅读下面的材料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一个小女孩迷上了小提琴</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每晚都在家里拉个不停。家人不堪这种“锯床腿”式的噪声的干扰</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每次都向小女孩求饶。小女孩一气之下跑到一处幽静的树林</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独自演奏了一曲。突然</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她听到一个老妇人的赞许声</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拉得真不错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继而老人说</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我的耳朵聋了</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什么也听不见</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只是感觉你拉得不错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于是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小女孩每天清晨都来树林里为老人拉琴。每奏完一曲</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老人都会连声赞许</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谢谢</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拉得真不错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终于有一天</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小女孩的家人发现</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小女孩的琴声早已不是“锯床腿”式的噪声了</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便惊奇地问她有什么名师指点。这时</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小女孩才知道</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树林中的那位老妇人竟是著名的器乐教授</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而且她的耳朵也从未聋过。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请根据上面的材料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自选角度</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字的记叙文或议论文。</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本题可以采用“由果溯因法”。“结果”是小女孩的小提琴演奏水平不断提高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主要“原因”是得到了老妇人的不断赞美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据此就可确定立意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赞美是促使人成功的不竭动力。</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72936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一个刚上车的小男孩请公交司机等一等他妈妈。过了一分钟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孩子妈妈还没到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车上乘客开始埋怨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说母子俩耽误了大家时间。这时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那位腿有残疾的母亲一瘸一拐地上了车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所有人都沉默了。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结合材料的内容和含意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选准角度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自选文体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诗歌除外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650389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本题可以采用“由果溯因法”。这也是一则最具典型性的运用“由果溯因法”获取立意的高考题。任何事件都不是孤立地存在的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都是有原因、结果的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都有与它相关的条件和相应的背景。在获得全部的背景信息前后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同样的人对同一事件的看法有可能是不一样的。如果孤立地看待母子俩让全车人等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耽误了大家的时间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那么乘客们的埋怨是可以理解的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这也是人之常情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而这时的矛头一般都会指向母子俩。但当母亲一瘸一拐地出现在乘客们的视线中时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人们得知了原因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从而改变了自己的看法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埋怨就变成了沉默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甚至是歉意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这个结果又是由前面一系列的原因而导致的。由导致“所有人都沉默了”这一结果的原因立意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不同的条件和情境会改变人们对同一事件的看法和情感态度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人们对弱势群体的理解和同情、关心与爱护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儿子顶着触犯众怒的压力表现出来的对母亲的孝心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对母亲的爱。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160564" y="2744257"/>
            <a:ext cx="19514168"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也称新材料作文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其特点是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给出一则材料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漫画、小诗、时事新闻等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不规定标题或话题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要求考生全面理解材料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并从多个思考角度中选择一个角度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不限文体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自定立意。这几年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材料作文大有“一统天下”的局面。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材料作文应注意以下两方面。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就是深入思考和反复推敲作文材料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理解其含意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确立写作中心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确定感情抒发的基调或确立自己的观点态度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明确写作文体和方法的过程。它包括理解试题所要求作文的写作角度、内容、中心、文体和字数等。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在高考作文评分标准中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审题”分为四个等级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一等为“切合题意”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指审题准确、深刻、独到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二等为“符合题意”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指审题准确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在命题要求范围内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但个性色彩不鲜明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三等为“基本符合题意”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指审题大体准确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中心基本明确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但论述或叙述时有游离中心的现象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四等为“偏离题意”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指完全脱离题意、指向、范围和要求。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39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一个年轻人拜一位老船工为师学划船。一开始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老船工并没有教年轻人怎么划船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而是让他先学游泳。徒弟不敢有意见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就乖乖地学习游泳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这一学就是半年。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徒弟学得实在不耐烦了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师父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我是跟您学划船的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为什么您这么多天却老让我学游泳呢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师父答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要想学划船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就得先学会游泳。如果你不会游泳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划船时就会担心自己失足落水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一旦有了这个担忧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就难以专心划船。这样学划船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能学得好吗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徒弟顿悟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于是就潜心学好了游泳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然后才去学划船。很快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他成了一名划船好手。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本题可以采用“由果溯因法”。“结果”是徒弟成了一名划船好手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原因”是潜心学好了游泳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然后才去学划船。材料的性质是正面的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可见这样做是正确的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由此可以得出立意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专心是做好一件事的前提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做事先要耐心打好基础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防患于未然才能安心做事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诗外工夫”不可少。</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3133165"/>
          </a:xfrm>
          <a:prstGeom prst="rect">
            <a:avLst/>
          </a:prstGeom>
          <a:noFill/>
        </p:spPr>
        <p:txBody>
          <a:bodyPr wrap="square" rtlCol="0">
            <a:spAutoFit/>
          </a:bodyPr>
          <a:lstStyle/>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求异同法</a:t>
            </a:r>
            <a:endParaRPr lang="en-US" altLang="zh-CN" sz="3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求异同法有两种形式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一是异中求同</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二是同中求异。这种方法适用于具有相同内涵的多则材料。其方法是逐一分析材料的内涵</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或意义</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然后再比较几则材料的内涵</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找出其中的共同点</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这个共同点就是作文的立意所在。</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934206"/>
          </a:xfrm>
          <a:prstGeom prst="rect">
            <a:avLst/>
          </a:prstGeom>
          <a:noFill/>
        </p:spPr>
        <p:txBody>
          <a:bodyPr wrap="square" rtlCol="0">
            <a:spAutoFit/>
          </a:bodyPr>
          <a:lstStyle/>
          <a:p>
            <a:pPr>
              <a:lnSpc>
                <a:spcPct val="130000"/>
              </a:lnSpc>
            </a:pPr>
            <a:r>
              <a:rPr lang="zh-CN" altLang="en-US" sz="3800" dirty="0" smtClean="0">
                <a:latin typeface="微软雅黑" panose="020B0503020204020204" pitchFamily="34" charset="-122"/>
                <a:ea typeface="微软雅黑" panose="020B0503020204020204" pitchFamily="34" charset="-122"/>
              </a:rPr>
              <a:t>例４</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福建卷</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●地上本没有路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走的人多了</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便也成了路。</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●有时</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走错路也是一件有意思的事情</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如果没有走错了路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就不会发现新的路。</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●世上没有走不通的路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只有不敢走的人。</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上面三则材料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引发你怎样的感悟和联想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请就此写一篇不少于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字的议论文或记叙文。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必须符合文体要求</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角度自选</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立意自定</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标题自拟</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不得套作。</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578369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本题可以采用“求异同法”。这三则材料的共同点是“路”。首先要明确“路”的丰富内涵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它可以指有形的路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也可以指抽象的路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如人生之路、求学之路、科研之路、改革之路、民族发展之路等。围绕“路”这一核心概念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可以从三则材料中任选一则进行立意。第一则材料是说路是人走出来的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可以从“探索”“创新”等角度来立意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第二则材料扣住“走错了路”“有意思的事情”“发现新的路”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可以从“不要怕犯错”“走自己的路”等角度来立意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第三则材料扣住“没有走不通的路”“不敢走的人”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可以从“勇敢”“勇气”等角度立意。具体可立意为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千里之行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始于足下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只有勇于开拓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才能走出成功之路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只有独辟蹊径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才能走出全新的路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只有勇于尝试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才能走出全新之路。</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材料一　英国科学家道尔顿送给妈妈一双袜子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妈妈说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我这个年纪怎么能穿樱桃红的袜子呢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大家都说是樱桃红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而道尔顿看到的却是蓝色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他感到自己色觉有问题。为此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他研究了两年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后来发表论文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论色盲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将这种疾病称为色盲症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填补了医学理论上的一项空白。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材料二　日本商人安藤百福看到拉面摊前常排着长队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已经破产的他感到这是一个创业的机会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他买了面粉和食油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在小屋里每天待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个小时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实验了一年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1958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年发明了世界上第一包方便面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这一新产品的开发带动了一个新产业。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材料三　法国年轻的家务杂工乔利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不小心将灯油滴在了正在熨烫的衣服上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他只好白干一年来赔偿。后来他发现被煤油滴染的地方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不仅没脏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反而把陈年污渍给清除了。这个发现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促使他研制出干洗剂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改革了传统的洗衣技术。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33123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88556" y="6355458"/>
            <a:ext cx="19714038"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本题可以采用“求异同法”。比较材料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找出三则材料的相似之处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道尔顿、安藤百福和乔利最后都获得了成功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而且这种成功源于一种创造、创新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即不仅善于从困难、危机、细节中发现问题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而且善于思考探究并着手解决问题。由此可以立意为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遇到困难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只有善于发现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勤于思考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敢于创造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勇于创新才能成功。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38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材料一　它被天边的彩云所吸引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奋力飞腾。寒冷、饥饿、风雨都无法阻止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它毅然决然地向上飞。飞上高山之巅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它已精疲力竭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伤痕累累。一个声音问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值得吗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天地苍茫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彩云缭绕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它内心充实而满足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喃喃答道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我愿意。”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材料二　父亲的书桌对面有一把小椅子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儿子坐在那里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陪伴着下班回家在桌子前剪报的父亲。父子俩没有说话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静静相对。儿子望着父亲祥和的面容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心里充溢着宁静的幸福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父亲您辛苦了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能这样陪陪您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我真的很愿意。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根据上面两则材料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结合自己的感受和思考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任选角度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求异同法”。第一则材料主要塑造了志在四方、执着追求、锲而不舍的奋斗形象。第二则材料主要塑造了回归家庭、陪伴双亲、默契相守的孝子形象。两则材料的人生观、幸福观截然相反。本材料没有明显的情感倾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既可以就第一则材料谈“奋斗之美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拼搏让生命更有价值”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也可以就第二则材料谈“父母在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不远游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生命的真谛应是情感的关怀”。当然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最佳立意还是应该将二者结合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谈年轻人的确应该有自己的追求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实现人生价值的同时也奉献社会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但不应忽视对亲人的关怀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要做到事业与亲情并重。可以立意为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既要在事业上学会享受奋斗的过程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也要在亲情上学会享受宁静的幸福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事业上的奋斗与家庭的温馨是人生幸福之源。</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860083"/>
          </a:xfrm>
          <a:prstGeom prst="rect">
            <a:avLst/>
          </a:prstGeom>
          <a:noFill/>
        </p:spPr>
        <p:txBody>
          <a:bodyPr wrap="square" rtlCol="0">
            <a:spAutoFit/>
          </a:bodyPr>
          <a:lstStyle/>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多向辐射法</a:t>
            </a:r>
            <a:endPar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有些材料作文的材料比较散</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常常会出现许多人或事物</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好像根本就没有一个明确的中心。对于这样的材料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审题时可以采用多向辐射的思维方法围绕材料展开多角度立意。也就是既可以着眼于甲事物立意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又可以着眼于乙事物立意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还可以着眼于甲乙两事物的关系立意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既可以联系事物</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对象</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的正面立意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还可以联系其侧面和反面立意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既可以正向立意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就是在思考问题的过程中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思维顺着原材料告诉读者的指向去考虑</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也可以反向立意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就是把原材料的问题倒过来想想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从相反的角度对原材料提出疑问</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既可以延伸立意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就是在原材料已知内容的基础上</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对原材料做合理的联想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进行恰当的推理、引申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也可以类比立意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就是通过联想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把材料的已知内容同材料外的其他内容由此及彼地联系起来考虑</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找出其中的相似点</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60564" y="2744257"/>
            <a:ext cx="19514168"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就是确立文章的主题思想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也就是作者通过所写的内容来表达自己的情感或态度。高考作文对立意有四点要求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一是立意要正确。首先是思想内容正确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其次是文章的立意要符合题意的要求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即切题。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二是立意要新颖。就是有自己的独特感受和发现。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三是立意要深刻。“深刻”就是能“见人所未见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发人所未发”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写出“人人心中皆有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人人笔下俱无”的意思来。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四是立意要集中。一篇文章立意必须单一明确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多中心就等于没有中心了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思想可以丰富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主题必须集中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即只能有一个主题。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173998"/>
          </a:xfrm>
          <a:prstGeom prst="rect">
            <a:avLst/>
          </a:prstGeom>
          <a:noFill/>
        </p:spPr>
        <p:txBody>
          <a:bodyPr wrap="square" rtlCol="0">
            <a:spAutoFit/>
          </a:bodyPr>
          <a:lstStyle/>
          <a:p>
            <a:pPr>
              <a:lnSpc>
                <a:spcPct val="130000"/>
              </a:lnSpc>
            </a:pPr>
            <a:r>
              <a:rPr lang="zh-CN" altLang="en-US" sz="3800" dirty="0" smtClean="0">
                <a:latin typeface="微软雅黑" panose="020B0503020204020204" pitchFamily="34" charset="-122"/>
                <a:ea typeface="微软雅黑" panose="020B0503020204020204" pitchFamily="34" charset="-122"/>
              </a:rPr>
              <a:t>例５</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根据自己的感悟和联想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某书店开启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小时经营模式。两年来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每到深夜</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当大部分顾客离去</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有一些人却走进书店。他们中有喜欢夜读的市民</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有自习的大学生</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有外来务工人员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也有流浪者和拾荒者。书店从来不驱赶任何人</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工作人员说</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有些人经常看着看着就睡着了</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但他们只要来看书</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哪怕只看一页、只看一行</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都是我们的读者</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甚至有的人只是进来休息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我们也觉得自己的工作是有意义的。”</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选准角度</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自定立意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除诗歌外</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文体特征鲜明。</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8014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本题可以采用“多向辐射法”。此材料有点散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出现许多人和事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审题时可分两步走。第一步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先读懂材料的大意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弄清楚有哪些人、做了哪些事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紧扣“二”“三”“六”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即二个时间节点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小时、两年来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三个主体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书店、工作人员和顾客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六个关键词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创新、平等、包容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尊重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、意义、责任担当、奉献精神。第二步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辐射开后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可选择适合自己的角度立意。此材料内容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可供选择的角度至少有三个。一是从书店的角度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创新举措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提高大众素质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尊重他人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包容不同的选择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对世界、他人抱有爱心、善意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商业不拒绝道德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;⑦</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关爱弱势群体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;⑧</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为不同的生活方式提供更多的选择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;⑨</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平等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;⑩</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企业的社会责任和担当。二是从顾客读者的角度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不论什么身份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都拥有读书的权利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阅读不分身份、时间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我受到了熏陶。三是从工作人员的角度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工作对社会、对自身价值实现的意义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奉献精神。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这道材料作文题较易写成议论文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若写成记叙文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要注意不能简单扩写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注意点题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若写成散文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要能充分抒情。另外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采用给书店、工作人员、阅读者写书信等创新形式也是不错的选择。材料从爱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2252924"/>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心、学习等自我品质出发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涉及人际关系、商业运营策略、商业伦理等。材料所设情境从日常生活出发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联系社会热点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强调全民阅读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具有精神引领作用。考生较易入手写作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但能否从日常生活经验上升到社会哲理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能否从众口一词上升到思维新颖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主要取决于考生思维的深刻性和创新性。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8938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历经几年试验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小羽在传统工艺的基础上推陈出新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研发出一种新式花茶并获得专利。可是批量生产不久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大量假冒伪劣产品就充斥市场。小羽意识到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与其眼看着刚兴起的产业这么快就走向衰败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不如带领大家一起先把市场做规范。于是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她将工艺流程公之于众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还牵头拟定了地方标准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由当地政府有关部门发布推行。这些努力逐渐见效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新式花茶产业规模越来越大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小羽则集中精力率领团队不断创新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最终成为众望所归的致富带头人。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综合材料内容及含意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8014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本题可以采用“多向辐射法”。此材料有点散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出现许多人和事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审题时可分两步走。第一步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先读懂材料的大意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弄清楚有哪些人、做了哪些事。小羽研发的新式花茶受到假冒伪劣产品冲击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她转变观念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规范市场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不断创新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最终成功。小羽的成功有多种因素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既有创新开放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又有规则合作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更有分享与共享的时代正能量。第二步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辐射开后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可选择适合自己的角度立意。此材料内容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可供选择的角度至少有五个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而立意则很多。①责任的角度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可以有“责任与行动”“当代青年的重大责任”“愿责任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政府规范市场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之风劲吹”等。②竞争的角度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可以有“着眼全局”“正面突围”“愿共享之花遍开”“学会跟人分享”“合作共赢”“利人利己”“天下为公的博大胸怀”“用胸怀和眼界开拓市场”等。③规范的角度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可以有“规范成就模范”“规范的市场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创新的沃土”“市场的规范是成功的保障”“建立市场规范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遏制假冒伪劣现象”“变‘堵’为‘疏’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规范市场”“用规范为发展开路”“政府可在市场规范与发展上做得更好”等。④担当的角度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a:t>
            </a:r>
            <a:r>
              <a:rPr lang="zh-CN" altLang="en-US" sz="3600" spc="3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有“担当精神成就更美好的人生</a:t>
            </a:r>
            <a:r>
              <a:rPr lang="en-US" altLang="zh-CN" sz="3600" spc="3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spc="3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奋斗致富彰显更大的人生价值”“‘工匠精神’引领时代</a:t>
            </a:r>
            <a:endParaRPr lang="zh-CN" altLang="en-US" sz="3600" spc="3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2252924"/>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发展”“时代需要担当精神”等。⑤创新发展的角度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可以有“从根本上解决问题”“在积累的基础上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从传统中推陈出新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获得成功”“创新需要思想的‘火花’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但保护这种‘火花’则需要建立规范体系”“用观念引领全新发展”“创新观念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拓宽发展之路”等。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88938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因父亲总是在高速路上开车时接电话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家人屡劝不改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女大学生小陈迫于无奈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更出于生命安全的考虑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通过微博私信向警方举报了自己的父亲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警方查实后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依法对老陈进行了教育和处罚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并将这起举报发在官方微博上。此事赢得众多网友点赞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也引发一些质疑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经媒体报道后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激起了更大范围、更多角度的讨论。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对于以上事情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你怎么看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请给小陈、老陈或其他相关方写一封信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表明你的态度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阐述你的看法。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要求综合材料内容及含意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完成写作任务。明确收信人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统一以“明华”为写信人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不得泄露个人信息。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7224094"/>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本题可以采用“多向辐射法”。“女儿举报父亲在高速公路上开车接电话”一事引发质疑、关注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这为考生提供了较多的写作角度和广阔的思考空间。辐射的角度较多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至少有如下五个方面。①从小陈的角度来思考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考生可以赞扬她的理性、勇气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也可以批评她对父亲的“无情举报”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还可以表现对生命的珍爱。②从老陈的角度来思考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考生可以就他在高速公路上开车接电话的危险举动提出意见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也可以对老陈遭到亲生女儿举报表示同情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还可以指出这是一种不懂得珍爱生命的表现。③从高速公路行驶监管部门的角度来思考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考生可以批评他们宣传缺失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也可以议论他们监管、处罚不到位等。④从警方的角度思考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考生可以赞成警方将这一事件晒在微博上带来积极影响的做法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也可以质疑警方对老陈的不尊重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还可以质疑警方侵犯了老陈的隐私权。⑤从网友的角度思考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考生可以认为网友质疑警方有道理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也可以认为网友质疑得没有必要。当然特别要注意的是书信的格式一定要规范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开头要有收信人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落款要有写信人“明华”及日期。</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3059043"/>
          </a:xfrm>
          <a:prstGeom prst="rect">
            <a:avLst/>
          </a:prstGeom>
          <a:noFill/>
        </p:spPr>
        <p:txBody>
          <a:bodyPr wrap="square" rtlCol="0">
            <a:spAutoFit/>
          </a:bodyPr>
          <a:lstStyle/>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由物及人法</a:t>
            </a:r>
            <a:endPar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写材料作文时</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有寓意的材料或叙述“物”的材料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需要学生采用“由物及人”的横向联想法进行立意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即由材料中的物联想到人</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进而联想到与材料内容相类似的人生哲理、社会现象等</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从而提炼出写作的观点。这种方法特别适用于寓言类材料作文和图文类材料作文。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173998"/>
          </a:xfrm>
          <a:prstGeom prst="rect">
            <a:avLst/>
          </a:prstGeom>
          <a:noFill/>
        </p:spPr>
        <p:txBody>
          <a:bodyPr wrap="square" rtlCol="0">
            <a:spAutoFit/>
          </a:bodyPr>
          <a:lstStyle/>
          <a:p>
            <a:pPr>
              <a:lnSpc>
                <a:spcPct val="130000"/>
              </a:lnSpc>
            </a:pPr>
            <a:r>
              <a:rPr lang="zh-CN" altLang="en-US" sz="3800" dirty="0" smtClean="0">
                <a:latin typeface="微软雅黑" panose="020B0503020204020204" pitchFamily="34" charset="-122"/>
                <a:ea typeface="微软雅黑" panose="020B0503020204020204" pitchFamily="34" charset="-122"/>
              </a:rPr>
              <a:t>例６</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湖南卷</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有一棵大树</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枝繁叶茂</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浓荫匝地</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是飞禽、走兽们喜爱的憩息场所。飞禽、走兽们经常讲它们旅行的见闻。大树听了</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请飞禽带自己去旅行</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飞禽说大树没有翅膀</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拒绝了</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请走兽帮助</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走兽说大树没有腿</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也拒绝了。大树决定自己想办法</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它结出甜美的果实</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果实中包着种子。飞禽、走兽们吃了果实</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大树的种子就这样传播到世界各地。</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请根据上面的材料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自选角度</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字的记叙文或议论文。</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8965406"/>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88556" y="9091762"/>
            <a:ext cx="19714038"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本题可以采用“由物及人法”。所给材料是一则有因有果的小寓言故事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写作对象是大树和飞禽走兽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其中大树是主体对象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向我们传达了积极的人生观。审题时必须联系现实社会中的人。可立意为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人要选择合适的方式追求梦想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成功需要坚持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梦想要靠自己的努力去实现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心存梦想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通过与他人合作实现双赢。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214830"/>
          </a:xfrm>
          <a:prstGeom prst="rect">
            <a:avLst/>
          </a:prstGeom>
          <a:noFill/>
        </p:spPr>
        <p:txBody>
          <a:bodyPr wrap="square" rtlCol="0">
            <a:spAutoFit/>
          </a:bodyPr>
          <a:lstStyle/>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一、材料作文审题六法</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提炼中心法</a:t>
            </a:r>
            <a:endParaRPr lang="en-US" altLang="zh-CN" sz="3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这是写材料作文最为常见且最为稳妥的审题立意方法。</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其具体步骤是</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首先</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理清材料涉及的人或事物。如果是多个人物</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要确定谁是主人公</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要明确写了什么事</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起因、经过、结果</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人物复杂的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还要注意理清他们之间的关系。然后概括材料内容</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明确材料说理的角度。</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②其次</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根据事件的结果确定事件的性质和命题者的倾向。材料的结果是好的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其性质往往是正面的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命题者往往倾向于赞成</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材料的结果是不好的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其性质往往是反面的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命题者往往倾向于贬抑</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如果材料的结果不明确</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材料的性质往往是隐藏的</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应辩证地分析命题人的真正意图。</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③最后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根据材料的中心和命题者的倾向</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联系自己的现实生活</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选出最能反映材料主旨的主题。</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939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深圳风采周刊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不久前上海嘉定区徐行镇发生了一件怪事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一位朱姓村民家中的小猫竟被老鼠活活咬死了。德国海德堡大学教授穆勒博士在分析研究城市老鼠猖獗的原因时指出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当代城市中的猫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处于一种恶性循环之中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一方面是因为猫已普遍实现家养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有充足的食物而不必以捕鼠为生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另一方面是因为猫无法从老鼠体内获取一种名为牛磺酸的物质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这种物质能提高猫的夜视能力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因此现在家养的猫几乎丧失了夜视能力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捕鼠的能力也就越来越差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因此老鼠咬死猫就不奇怪了。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综合材料内容及含意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本题可以采用“由物及人法”。材料中的主要叙述对象是小猫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立意时可以把小猫想象成人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如青少年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把饲养小猫的主人想象成青少年的父母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并由“小猫竟被老鼠活活咬死”联想到如今的青少年由于父母溺爱、家庭生活条件优裕等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逐渐丧失了自食其力的能力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从而提炼出文章的立意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只有放手让孩子在生活的风雨中经受磨炼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才能培养他们的生存能力。</a:t>
            </a:r>
            <a:endParaRPr lang="zh-CN" altLang="en-US" sz="3600" spc="3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96939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在南美洲附近海域生活着一种叫猛鲑的鱼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身长大约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厘米。早先它们性情温顺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体弱胆小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以浮游生物和一些海藻类植物为食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常常遭到其他食肉鱼类的攻击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每次被咬伤后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猛鲑的身上便缺少一块肉。慢慢地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猛鲑发现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自己身上的伤口不但变成了锯齿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而且十分锋利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加之猛鲑为了改变体弱被欺负的现状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不断地刻苦训练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增强体质。又慢慢地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猛鲑开始食肉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那些食肉鱼类见到猛鲑后开始躲避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猛鲑不但能吃掉当初啃食自己的鱼类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还敢于攻击体型比它们大好几倍、在海洋中属于强者的鱼类。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上面一则材料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引发你怎样的感悟和联想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请就此写一篇不少于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必须符合文体要求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角度自选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立意自定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标题自拟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不得套作。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5783699"/>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本题可以采用“由物及人法”。先理解材料的寓意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再由猛鲑联想到人类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分析强者和弱者之间可以互相转化的原因。要明确“强弱”变化的原因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或是自身变强大了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或是对方停滞不前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或是生存的需要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或是外界无意识的“造就”。角度可以有多个。角度一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围绕“强弱”这一核心概念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综合考虑材料的内容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分析强与弱之间的辩证关系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立意可以为“强与弱”“强弱是相对的”“强弱是可以互相转化的”等。角度二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猛鲑的角度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扣住“猛鲑由弱变强”这一点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可以立意为“内外因相结合”“强者之路”等。角度三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其他鱼类的角度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扣住咬伤猛鲑的食肉鱼类和体型比猛鲑大好几倍的强者“慢慢变弱”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可以立意为“无意识的‘造就’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无心插柳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弱者之途”“停滞不前的结果”“要有居安思危的思想”等。</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372957"/>
          </a:xfrm>
          <a:prstGeom prst="rect">
            <a:avLst/>
          </a:prstGeom>
          <a:noFill/>
        </p:spPr>
        <p:txBody>
          <a:bodyPr wrap="square" rtlCol="0">
            <a:spAutoFit/>
          </a:bodyPr>
          <a:lstStyle/>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二、综合运用</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实际上</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在平时作文或考试写作时</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学生的审题立意并不单纯只是运用某一种方法</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而是综合运用上述多种方法</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唯有如此</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审题立意才会更准确。</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80937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近年来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素有“语林啄木鸟”之称的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咬文嚼字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杂志开设专栏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为当代著名作家的作品挑错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有人发现其中确有一些语言文字和文史知识差错。对此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这些作家纷纷表示理解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并积极回应。中国作协主席铁凝诚恳地感谢读者对她的作品“咬文嚼字”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莫言在被“咬”之后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也表达了自己的谢意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请别人挑错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可能是消除谬误的好办法。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选准角度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除诗歌外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文体特征鲜明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不要脱离材料内容及含意的范围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;⑤</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不得套作。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650389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抓关键句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法。可从材料里找到有关核心事件及情感态度的关键词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确有”“差错”“积极回应”“诚恳地感谢”“表达了自己的谢意”。那么整个事件及当事人的态度也就一目了然了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我”确实有错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被别人指了出来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对此表示感谢。②由果溯因法。铁凝、莫言都表示感谢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因为他们作品中有错误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被别人指了出来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因此他们和读者都有所收获。③多向辐射法。就材料而言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可从三个角度进行分析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杂志角度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有错就挑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不管你名气有多大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名人角度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放下名人的架子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虚心接受别人指出的错误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从两者的角度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你有错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我指出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你进步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我发展。可以立意为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从杂志角度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敢于向名人说“不”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不迷信权威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该较真儿时就较真儿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认真严谨是一种科学态度。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从名人角度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放下架子更显高大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虚心听取别人的意见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知错就改是一种美德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逆耳之言会让你更清醒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促使你进步。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从两者角度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双赢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进步发展之道。</a:t>
            </a:r>
            <a:endParaRPr lang="zh-CN" altLang="en-US" sz="3600" spc="3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16548" y="2772718"/>
            <a:ext cx="19786046" cy="649287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14.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语文学习关系到一个人的终身发展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社会整体的语文素养关系到国家的软实力和文化自信。对于我们中学生来说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语文素养的提升主要有三条途径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课堂有效教学、课外大量阅读、社会生活实践。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请根据材料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从自己语文学习的体会出发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比较上述三条途径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阐述你的看法和理由。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不得泄露个人信息。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8014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抓关键句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法。可从材料里找到有关核心事件及情感态度的关键词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语文学习”“中学生”“语文素养的提升”“途径”。那么整个材料的立意突破口就十分清楚了。②提炼中心法。根据题目中“比较上述三条途径”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三条途径”也就是“课堂有效教学”“课外大量阅读”“社会生活实践”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再结合前面文字的限制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可提炼出中心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三条途径在语文素养提升方面的利与弊。③多向辐射法。就材料而言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至少可以从四个角度进行审题立意。一是课堂教学方面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可以谈教师在文化传承、思想启迪、人格感染方面的作用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也可以谈课堂教学的实效性及生动性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但也要注意到课堂的时空有限性会影响学生获取信息的宽度和广度。二是课外阅读方面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可以探究优秀厚重的文化经典对学生潜移默化的影响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对学生语文素养的深层次、全方位渗透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意识到课外阅读的自由性、选择性、有效性及可延续性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但也要注意到课外阅读又具有松散性和不可操控性等弊端。三是生活实践方面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可以谈生活实践对语言能力的塑造作用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生活体验对思想、人格的砥砺作用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也要注意其转化成为语文素养的间接性和复杂性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必须要对关键话题做清晰准确的价值判断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才能把文章的道</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81941"/>
            <a:ext cx="19714038" cy="3693319"/>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理阐释得入木三分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令人信服。但是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仅仅抓住显性信息是远远不够的。四是综合以上三个方面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如果没有比较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文章就会缺乏思辨性。这就要求学生在作文时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选择其中一条途径重点写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但也要提及其他两条途径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并比较优劣。当然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还有一个不可忽视的重点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就是“从自己语文学习的体会出发”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这是此考题防止学生套作的撒手锏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如果不谈自己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这篇文章就偏题了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谈自己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并且抒发自己语文学习的独特感受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是得高分的法宝。</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929755"/>
          </a:xfrm>
          <a:prstGeom prst="rect">
            <a:avLst/>
          </a:prstGeom>
          <a:noFill/>
        </p:spPr>
        <p:txBody>
          <a:bodyPr wrap="square" rtlCol="0">
            <a:spAutoFit/>
          </a:bodyPr>
          <a:lstStyle/>
          <a:p>
            <a:pPr>
              <a:lnSpc>
                <a:spcPct val="130000"/>
              </a:lnSpc>
            </a:pPr>
            <a:r>
              <a:rPr lang="zh-CN" altLang="en-US" sz="3800" dirty="0" smtClean="0">
                <a:latin typeface="微软雅黑" panose="020B0503020204020204" pitchFamily="34" charset="-122"/>
                <a:ea typeface="微软雅黑" panose="020B0503020204020204" pitchFamily="34" charset="-122"/>
              </a:rPr>
              <a:t>例</a:t>
            </a:r>
            <a:r>
              <a:rPr lang="en-US" altLang="zh-CN" sz="3800" dirty="0" smtClean="0">
                <a:latin typeface="微软雅黑" panose="020B0503020204020204" pitchFamily="34" charset="-122"/>
                <a:ea typeface="微软雅黑" panose="020B0503020204020204" pitchFamily="34" charset="-122"/>
              </a:rPr>
              <a:t>1</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根据要求写作。</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今年是我国恢复高考</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周年。</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年来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高考为国选材</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推动了教育改革与社会进步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取得了举世瞩目的成就。</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年来</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高考激扬梦想</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凝聚着几代青年的集体记忆与个人情感</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饱含着无数家庭的泪珠汗水与笑语欢声。想当年</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,1977</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的高考标志着一个时代的拐点</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看今天</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你正与全国千万考生一起</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奋战在</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的高考考场上</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　　请以“我看高考”或“我的高考”为副标题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写一篇文章。要求选好角度</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8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a:t>
            </a:r>
            <a:endParaRPr lang="en-US" altLang="zh-CN" sz="38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漫画作文审题五步骤</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744670" y="2772718"/>
            <a:ext cx="20074078"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漫画作文指的是题目所提供的材料是一幅或几幅图画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并配以适当的说明或提示性文字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要求学生据此思考并作文。漫画作文实际是前面所述材料作文的一种变式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只不过漫画作文提供的是图画材料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材料作文提供的是文字材料。漫画作文的审题具体有五个步骤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概括画面内容和要点。看图中画了哪些人物或事物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他们或它们之间是什么关系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图中有哪些文字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文字的表达指向是什么。要找全、找准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不要遗漏信息。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确定画面主体和性质。依据事件的结果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判断图画的性质是正面的、反面的还是中性的。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确定命题者的倾向性。确定命题者提倡什么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反对什么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或者要说明什么道理。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分析原因找说明道理。分析命题者为什么提倡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为什么反对。如果命题者的倾向是中性的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要辩证地分析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找出命题者要说明的道理。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根据性质倾向定主题。根据画面的性质、命题者的倾向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确定第一主题。确定主题时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要联系头脑中的储备材料及现实生活进行分析。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2772718"/>
            <a:ext cx="19642030" cy="9694962"/>
          </a:xfrm>
          <a:prstGeom prst="rect">
            <a:avLst/>
          </a:prstGeom>
          <a:noFill/>
        </p:spPr>
        <p:txBody>
          <a:bodyPr wrap="square" rtlCol="0">
            <a:spAutoFit/>
          </a:bodyPr>
          <a:lstStyle/>
          <a:p>
            <a:pPr>
              <a:lnSpc>
                <a:spcPct val="130000"/>
              </a:lnSpc>
            </a:pPr>
            <a:r>
              <a:rPr lang="zh-CN" altLang="en-US" sz="4000" dirty="0" smtClean="0">
                <a:latin typeface="微软雅黑" panose="020B0503020204020204" pitchFamily="34" charset="-122"/>
                <a:ea typeface="微软雅黑" panose="020B0503020204020204" pitchFamily="34" charset="-122"/>
              </a:rPr>
              <a:t>例</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阅读下面的漫画材料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据夏明作品改动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结合材料的内容和寓意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ywqg1-2.jpg" descr="id:2147486851;FounderCES"/>
          <p:cNvPicPr/>
          <p:nvPr/>
        </p:nvPicPr>
        <p:blipFill>
          <a:blip r:embed="rId1" cstate="print"/>
          <a:stretch>
            <a:fillRect/>
          </a:stretch>
        </p:blipFill>
        <p:spPr>
          <a:xfrm>
            <a:off x="8065220" y="3636814"/>
            <a:ext cx="7920880" cy="64807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16549" y="3109230"/>
            <a:ext cx="19658184" cy="866448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可以根据“漫画作文审题五步骤”进行审题。画面的主要内容是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第一个小孩考试先得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100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嬉笑的脸上有唇吻印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98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害怕的脸上有巴掌印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第二个小孩考试先得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害怕的脸上有巴掌印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嬉笑的脸上有唇吻印。漫画没有给出标题。小孩、分数、唇吻印、手掌印是漫画的主体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小孩的表情是随着分数的高低而变化的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这说明漫画的性质是反面的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命题者的倾向是贬抑的。所以可以有以下立意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从家长、学校、社会角度看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不以分数论英雄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进步、退步均应理性看待。这也是这则漫画作文的最佳立意。家长、老师和社会人士等要树立正确、科学的育人观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看到孩子的可取之处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不能分数一高就奖励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分数一低就惩罚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更不宜体罚孩子。要以激励赏识为主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不能单纯地以分数论英雄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反对“虎妈”“狼爸”式的教育行为和方式。②从孩子角度看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孩子作为受教育者应学会自我成长、自我学习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进步固有可取之处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暂时退步时也不要气馁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不因外界的毁誉而自卑或骄傲。此外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分数不完全等同于实力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分数不完全等同于能力。③对漫画内容做适度拓展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如各行业、各部门的管理者均要注意以激励赏识为主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激励大家积极提高业绩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但又不能单纯以数字论英雄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要多些人性化、人文化的管理。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939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阅读下面的漫画材料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自选文体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不要脱离材料的内容及含意的范围作文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表明你的态度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阐述你的看法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不得抄袭。注意标点正确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卷面整洁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字迹规范。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42a.jpg" descr="id:2147486858;FounderCES"/>
          <p:cNvPicPr/>
          <p:nvPr/>
        </p:nvPicPr>
        <p:blipFill>
          <a:blip r:embed="rId1" cstate="print"/>
          <a:stretch>
            <a:fillRect/>
          </a:stretch>
        </p:blipFill>
        <p:spPr>
          <a:xfrm>
            <a:off x="8137228" y="4428902"/>
            <a:ext cx="7920880" cy="40324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16549" y="3109230"/>
            <a:ext cx="19658184" cy="578369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可以根据“漫画作文审题五步骤”进行审题。画面的主要内容是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商家、厂家拉着消费者想让他坐到“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的座位上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你别客气了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就坐一天行了吧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漫画的题目是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。商家、厂家和消费者都是漫画的主体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商家、厂家只在“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让消费者坐回座位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说明商家、厂家平时不把消费者当回事儿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这说明漫画的性质是反面的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命题者的倾向是贬抑的。所以可以有以下立意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从厂家和商家的角度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保护消费者权益不能搞形式主义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不能为物质利益损害消费者权益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忘记自己的社会责任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要诚信经营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真正把消费者当“上帝”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让位让利于消费者。②从消费者的角度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不愿坐是因经常被骗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知道是搞形式主义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不敢坐是因维权的法律意识淡薄、成本高。消费者要敢于维护自身合法权益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敢于坐属于自己的“宝座”。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96939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阅读下面的漫画材料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根据要求写一篇不少于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结合材料的内容和寓意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选好角度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不得抄袭。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yw1.jpg" descr="id:2147486865;FounderCES"/>
          <p:cNvPicPr/>
          <p:nvPr/>
        </p:nvPicPr>
        <p:blipFill>
          <a:blip r:embed="rId1" cstate="print"/>
          <a:stretch>
            <a:fillRect/>
          </a:stretch>
        </p:blipFill>
        <p:spPr>
          <a:xfrm>
            <a:off x="8569276" y="4428902"/>
            <a:ext cx="6480720" cy="46805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16549" y="3109230"/>
            <a:ext cx="19658184" cy="7224094"/>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可以根据“漫画作文审题五步骤”进行审题。画面的主要内容是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一个清洁工手里拿着一把扫帚站在马路上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一位母亲指着清洁工对孩子说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不念书只配扫街。”从母亲对孩子说的话可以看出她对清洁工的轻视。一些年轻父母因望子成龙心切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或有意或无意地采取讽刺、挖苦、揭短等手段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给孩子精神上造成不同程度的伤害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甚至不惜诋毁他人职业来激励孩子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这种教育方式是很不可取的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对于孩子树立正确的人生观会产生偏差。用低俗的观念引导孩子的心灵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对孩子行为的漠视或者强制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都会影响孩子的健康成长。“不念书只配扫街”这种功利主义教育观是当前一种很普遍很流行的教育观念。这说明漫画的性质是反面的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命题者的倾向是批判、贬抑的。据此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主要有两个立意角度。一是从整个材料的角度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立意可以有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社会上需要各种职业的人才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尊重世界上任何一种职业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职业无贵贱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读书不是成才的唯一途径。二是从母亲的角度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立意可以有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教育孩子要有正确的方式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尊重劳动者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6" name="TextBox 5"/>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材料作文五类型</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10"/>
          <p:cNvSpPr txBox="1"/>
          <p:nvPr/>
        </p:nvSpPr>
        <p:spPr>
          <a:xfrm>
            <a:off x="2088556" y="2772718"/>
            <a:ext cx="19730192"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综合几年来高考的所有材料作文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归纳后发现基本有五种类型。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叙事类材料作文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这类材料包括新闻、故事等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材料可以是正面的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也可以是反面的。此类材料往往通过把握所记叙的人、事表现出的主旨来立意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常用提炼中心法。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议论类材料作文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议论类材料是指表明观点、说明道理的材料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包括名言警句、经典论断、议论性语段等。这类材料作文审题立意时应分清材料中的论点和论据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搜寻中心句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去掉原因、现象、事件等具体的内容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反复研究中心句的内涵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以此内涵为主旨。常用的审题立意方法为抓关键句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7294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本题可以采用“提炼中心法”。首先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理清材料涉及的事物。材料共四句话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第一句话点明了命题的背景“今年是我国恢复高考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周年”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第二句话从教育改革、社会进步这个“大”的层面指出了恢复高考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年来的意义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第三句话从个人梦想、家庭期许这个“小”的层面指出了恢复高考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年来的意义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第四句话先指出高考的历史意义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再回到当今现实的高考考场。由上可知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材料明确写了高考这件重大事件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事件的结果是好的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性质是正面的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命题者倾向于赞成。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再分两步提炼材料的中心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第一步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提炼材料的中心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为国选材”“推动了教育改革与社会进步”“时代的拐点”“激扬梦想”“凝聚着几代青年的集体记忆与个人情感”“饱含着无数家庭的泪珠汗水与笑语欢声”等。可以立意为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我看高考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国之精神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我看高考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强国有梦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追梦有泪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照亮成长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说说高考的那些事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改变命运的阳光大道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;⑦</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全民参与助高考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;⑧</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高考带来的变化。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寓言类材料作文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这类材料多用假托的故事或拟人的手法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表达一定的讽喻意义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说明某种道理。主人公可以是人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也可以是物。这类材料作文需要准确深入挖掘寓言含意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并根据材料中的提示语确定审题重点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然后把寓言的内涵和生活层面、社会层面、时代层面、心灵层面联系起来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确定写作重点。回返生活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是拓宽思路和素材范围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回返心灵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则是加深思考深度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加大思考力度。如果寓言材料中有议论性的语句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要特别注意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它往往对寓意的理解起到关键性的作用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有时甚至可以根据议论性的语句立意。常用的审题立意方法有由物及人法、多向辐射法。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诗歌类材料作文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这类材料一般以短诗为热点材料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诗歌类材料作文一般要先着眼于读懂诗歌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分析意象的深层意义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如比喻、象征的本体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依据标题分析意象的主次关系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选准角度。其次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分析重点词句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把握作者的情感倾向。再次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理清材料内在、外在关系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如对比、互补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整体阅读。最后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用由果溯因法分析材料中的现象或结果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类比现实生活。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图文类材料作文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图文类材料作文指的是题目所提供的材料是一幅或几幅图画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并配以适当的说明与提示性文字。对于图文类材料作文的审题立意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关键是读懂图画。要从整体上来认识图画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弄清图画的画面意义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从画面与现实的“勾连”中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确定话题及立意的方向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从而找到画面体现的显性主题。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3115098"/>
            <a:ext cx="19714038" cy="6574107"/>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第二步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提炼题目的指令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也就是提炼要求“以‘我看高考’或‘我的高考’为副标题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写一篇文章”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其中的“我的”与“我看”意义不同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中心也不同。选择“我看高考”为副标题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考生要在宏观语境中聚焦个人经验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根据材料提示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表达对“高考”的看法。如能带动全社会站在国家战略的高度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回顾过去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展望未来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理性探索高考的改革之路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由此感悟继承与创新性发展等重大问题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这无疑会彰显作文的深度和考生的理性思维。选择“我的高考”为副标题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可以围绕材料的出发点对自己的高考经历或憧憬进行筛选整合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传达出“我”之于“高考”的生活过往与内心期许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也可以呈现考生自身的酸甜苦辣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尤其是勤学奋进中的豪迈之情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还可以通过个人轨迹折射高考的意义。如“我看高考”可以立意为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高考让寒门子弟跨越龙门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选拔人才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非你莫属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与时俱进的你。又如“我的高考”可以立意为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让青春在拼搏中显影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路在脚下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为你欢喜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为你忧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闻鸡起舞迎高考。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根据以下材料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选取角度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自拟题目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写一篇不少于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文体不限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诗歌除外。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俗话说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有话则长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无话则短。有人却说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有话则短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无话则长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别人已说的我不必再说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别人无话可说处我也许有话要说。有时这是个性的彰显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有时则是创新意识的闪现。</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依法审题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22524</Words>
  <Application>WPS 演示</Application>
  <PresentationFormat>自定义</PresentationFormat>
  <Paragraphs>619</Paragraphs>
  <Slides>71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Arial</vt:lpstr>
      <vt:lpstr>宋体</vt:lpstr>
      <vt:lpstr>Wingdings</vt:lpstr>
      <vt:lpstr>微软雅黑</vt:lpstr>
      <vt:lpstr>Calibri</vt:lpstr>
      <vt:lpstr>Courier New</vt:lpstr>
      <vt:lpstr>Times New Roman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681</cp:revision>
  <dcterms:created xsi:type="dcterms:W3CDTF">2016-01-31T01:38:00Z</dcterms:created>
  <dcterms:modified xsi:type="dcterms:W3CDTF">2019-02-13T13:28:25Z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