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9" r:id="rId4"/>
    <p:sldId id="260" r:id="rId5"/>
    <p:sldId id="261" r:id="rId6"/>
    <p:sldId id="265" r:id="rId7"/>
    <p:sldId id="262" r:id="rId8"/>
    <p:sldId id="275" r:id="rId9"/>
    <p:sldId id="268" r:id="rId10"/>
    <p:sldId id="270" r:id="rId11"/>
    <p:sldId id="269" r:id="rId12"/>
    <p:sldId id="271" r:id="rId13"/>
    <p:sldId id="272" r:id="rId14"/>
    <p:sldId id="277" r:id="rId15"/>
    <p:sldId id="273" r:id="rId16"/>
    <p:sldId id="279" r:id="rId17"/>
    <p:sldId id="274" r:id="rId18"/>
    <p:sldId id="276" r:id="rId19"/>
    <p:sldId id="27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F53D7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1A14-B6AC-40CD-A842-E8364842EB42}" type="datetimeFigureOut">
              <a:rPr lang="zh-CN" altLang="en-US" smtClean="0"/>
              <a:pPr/>
              <a:t>2009-8-31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A40CD-2EC1-42A0-9187-7D5A063816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ic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CN" sz="96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  <a:t/>
            </a:r>
            <a:br>
              <a:rPr lang="en-US" altLang="zh-CN" sz="96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</a:br>
            <a:r>
              <a:rPr lang="en-US" altLang="zh-CN" sz="96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  <a:t/>
            </a:r>
            <a:br>
              <a:rPr lang="en-US" altLang="zh-CN" sz="96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</a:br>
            <a:r>
              <a:rPr lang="en-US" altLang="zh-CN" sz="96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  <a:t/>
            </a:r>
            <a:br>
              <a:rPr lang="en-US" altLang="zh-CN" sz="96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</a:br>
            <a:endParaRPr lang="zh-CN" altLang="en-US" sz="9600" b="1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E8"/>
                  </a:outerShdw>
                </a:cont>
                <a:cont type="tree" name="">
                  <a:effect ref="fillLine"/>
                  <a:outerShdw dist="38100" dir="2700000" algn="tl">
                    <a:srgbClr val="6F6E5F"/>
                  </a:outerShdw>
                </a:cont>
                <a:effect ref="fillLine"/>
              </a:effectDag>
              <a:ea typeface="华文新魏" pitchFamily="2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00694" y="5157806"/>
            <a:ext cx="3138510" cy="914400"/>
          </a:xfrm>
        </p:spPr>
        <p:txBody>
          <a:bodyPr>
            <a:normAutofit fontScale="250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  <a:t/>
            </a:r>
            <a:br>
              <a:rPr lang="en-US" altLang="zh-CN" sz="44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</a:br>
            <a:r>
              <a:rPr lang="en-US" altLang="zh-CN" sz="44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  <a:t/>
            </a:r>
            <a:br>
              <a:rPr lang="en-US" altLang="zh-CN" sz="4400" b="1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E8"/>
                    </a:outerShdw>
                  </a:cont>
                  <a:cont type="tree" name="">
                    <a:effect ref="fillLine"/>
                    <a:outerShdw dist="38100" dir="2700000" algn="tl">
                      <a:srgbClr val="6F6E5F"/>
                    </a:outerShdw>
                  </a:cont>
                  <a:effect ref="fillLine"/>
                </a:effectDag>
                <a:ea typeface="华文新魏" pitchFamily="2" charset="-122"/>
              </a:rPr>
            </a:br>
            <a:endParaRPr lang="zh-CN" altLang="en-US" sz="13500" dirty="0">
              <a:solidFill>
                <a:schemeClr val="bg1"/>
              </a:solidFill>
              <a:ea typeface="隶书" pitchFamily="49" charset="-122"/>
            </a:endParaRPr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53213" y="1285860"/>
            <a:ext cx="1661993" cy="34290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9600" dirty="0" smtClean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项链</a:t>
            </a:r>
            <a:endParaRPr lang="zh-CN" altLang="en-US" sz="9600" dirty="0">
              <a:solidFill>
                <a:schemeClr val="bg1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63519" y="4357694"/>
            <a:ext cx="923330" cy="25003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莫泊桑</a:t>
            </a:r>
            <a:endParaRPr lang="zh-CN" altLang="en-US" sz="4800" dirty="0">
              <a:solidFill>
                <a:schemeClr val="bg1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复习导入</a:t>
            </a:r>
            <a:r>
              <a:rPr lang="zh-CN" altLang="en-US" b="1" dirty="0" smtClean="0"/>
              <a:t>：</a:t>
            </a:r>
            <a:endParaRPr lang="zh-CN" altLang="en-US" dirty="0" smtClean="0"/>
          </a:p>
          <a:p>
            <a:r>
              <a:rPr lang="en-US" dirty="0" smtClean="0"/>
              <a:t>1</a:t>
            </a:r>
            <a:r>
              <a:rPr lang="zh-CN" altLang="en-US" dirty="0" smtClean="0"/>
              <a:t>世界三大短篇小说巨匠分别是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，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，</a:t>
            </a:r>
            <a:r>
              <a:rPr lang="en-US" altLang="zh-CN" dirty="0" smtClean="0"/>
              <a:t>——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小说的三要素是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，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，</a:t>
            </a:r>
            <a:r>
              <a:rPr lang="en-US" altLang="zh-CN" dirty="0" smtClean="0"/>
              <a:t>——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请同学以项链为线索复述故事情节。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286048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主旨探悉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b="1" dirty="0" smtClean="0"/>
              <a:t>文章以悲剧收尾，除了马蒂尔德的个人因素之外，会不会有其它原因呢？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00B050"/>
                </a:solidFill>
              </a:rPr>
              <a:t>　　　</a:t>
            </a:r>
            <a:endParaRPr lang="en-US" altLang="zh-CN" b="1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chemeClr val="accent3"/>
                </a:solidFill>
              </a:rPr>
              <a:t> </a:t>
            </a:r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zh-CN" altLang="en-US" b="1" dirty="0" smtClean="0"/>
              <a:t>作者通过这个故事表现怎样的主旨？你透过小说有哪些感悟？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928662" y="2214554"/>
            <a:ext cx="72866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sz="2000" b="1" dirty="0" smtClean="0">
                <a:solidFill>
                  <a:srgbClr val="00B050"/>
                </a:solidFill>
              </a:rPr>
              <a:t>还有社会因素。个体不能脱离群体而存在，个人也不能脱离社会而存在。特定的阶级总会有特殊的反映 在当时的法国，女性只有凭借美貌和风姿，才可得到社会的认可；女性的意识和价值，只有在男子目光的观照下，才得到承认。她们毫无独立价值、社会地位可言。把女性视为玩物的恶劣的价值观念占主导地位，追求享乐、爱慕虚荣的风气弥漫于整个法国社会提示：现代社会中，亲情在金钱面前被击得粉碎的事屡见不鲜，为了金钱利益的分割而仇恨相向的事也不少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一，从文章的内容看，玛蒂尔德为之付出十年艰辛的项链竟然是假的，我们不难理解结局的“意料之外”，可我们还说它是“情理之中”，在文中有哪些地方暗示项链是假的？请同学们找出来并加以分析。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二项链的的丢失时导致玛蒂尔德悲剧的直接原因，那么，项链的丢失是必然的还是偶然的？从哪里可以看出来？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小说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项链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情节构设可以说是“波澜起伏，跌宕曲折，引人入胜”，小小的项链能改变一个人的命运，牵动所有读者的心灵。但有人认为，小说结尾不够完美，没有说出主人公玛蒂尔德得知真相后的情况。你认为作者这样处理好不好？说说理由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428792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迁移延伸：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dirty="0" smtClean="0"/>
              <a:t>　　　一：听到佛来思节夫人的惊叹之后，玛蒂尔德会有什么样的心理，她有可能改变自己的虚荣心吗？她以后的生活会怎样？写一篇两三百字的想象作文。注意心理描写。</a:t>
            </a:r>
          </a:p>
          <a:p>
            <a:pPr>
              <a:buNone/>
            </a:pPr>
            <a:r>
              <a:rPr lang="zh-CN" altLang="en-US" dirty="0" smtClean="0"/>
              <a:t>　　　二：在深受虚荣的危害时，你同情马蒂尔德的遭遇吗？如果是你身边有一个玛蒂尔德一样爱慕虚荣的同学，你会怎样劝他？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428660" y="0"/>
            <a:ext cx="4143404" cy="1143000"/>
          </a:xfrm>
        </p:spPr>
        <p:txBody>
          <a:bodyPr/>
          <a:lstStyle/>
          <a:p>
            <a:r>
              <a:rPr lang="zh-CN" altLang="en-US" dirty="0" smtClean="0"/>
              <a:t>写作指导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000132"/>
            <a:ext cx="8229600" cy="6357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/>
              <a:t>玛蒂尔德的生活也许会有以下可能：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１他悔恨不已，抛开享乐思想和虚荣心，脚踏实地的生活。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２她百感交集，从此喜怒无常，精神崩溃，最后抑郁而终。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３她喜出望外，逃回了三万五千法郎，重新追求她梦寐以求的生活。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４她为队会那挂钻石项链，与佛来思节夫人争吵</a:t>
            </a:r>
            <a:r>
              <a:rPr lang="zh-CN" altLang="en-US" sz="2800" dirty="0" smtClean="0"/>
              <a:t>不休，</a:t>
            </a:r>
            <a:r>
              <a:rPr lang="zh-CN" altLang="en-US" sz="2800" dirty="0" smtClean="0"/>
              <a:t>对簿公堂。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５最后，她吃惊的发现，自己赔偿的那挂项链也是假的。</a:t>
            </a:r>
            <a:endParaRPr lang="en-US" altLang="zh-CN" sz="28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附练笔文：</a:t>
            </a:r>
          </a:p>
          <a:p>
            <a:pPr>
              <a:buNone/>
            </a:pPr>
            <a:r>
              <a:rPr lang="zh-CN" altLang="en-US" dirty="0" smtClean="0"/>
              <a:t>　　　可是我那一挂是假的</a:t>
            </a:r>
            <a:r>
              <a:rPr lang="en-US" altLang="zh-CN" dirty="0" smtClean="0"/>
              <a:t>……”“</a:t>
            </a:r>
            <a:r>
              <a:rPr lang="zh-CN" altLang="en-US" dirty="0" smtClean="0"/>
              <a:t>啊！”听了女友的话，玛蒂尔德简直不相信自己的耳朵，她的眼前闪现出舞会上旋转的人群，闪现出熠熠生辉的钻石项链，闪现出十年辛苦的情景，她只感到整个大地在旋转。公园里鲜艳夺目的花朵犹如一张张嘲笑她的脸蛋，自己的十年艰辛竟是一场恶梦！她想哭，然而没有眼泪；她想喊，然而喉咙仿佛被什么堵住了。好久，她才回过神来，望着佛来思节夫人，呐呐地道：“谢谢，夫人！我明白了，假的</a:t>
            </a:r>
            <a:r>
              <a:rPr lang="en-US" altLang="zh-CN" dirty="0" smtClean="0"/>
              <a:t>……”</a:t>
            </a:r>
            <a:r>
              <a:rPr lang="zh-CN" altLang="en-US" dirty="0" smtClean="0"/>
              <a:t>女友吃惊地望着她，玛蒂尔德惨然一笑，猛地收回双手，“假的，我明白了，一切都是假的！”她转身奔出了极乐公园</a:t>
            </a:r>
            <a:r>
              <a:rPr lang="en-US" dirty="0" smtClean="0"/>
              <a:t>          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400" b="1" dirty="0" smtClean="0"/>
              <a:t>一夜风头出尽，项链成锁链</a:t>
            </a:r>
            <a:r>
              <a:rPr lang="en-US" sz="4400" b="1" dirty="0" smtClean="0"/>
              <a:t>   </a:t>
            </a:r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 </a:t>
            </a:r>
          </a:p>
          <a:p>
            <a:pPr>
              <a:buNone/>
            </a:pPr>
            <a:r>
              <a:rPr lang="zh-CN" altLang="en-US" sz="4400" b="1" dirty="0" smtClean="0"/>
              <a:t>十年辛酸熬完，饰品是赝品</a:t>
            </a:r>
            <a:endParaRPr lang="zh-CN" alt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857552" y="21429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辩论：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正方：人 应该追求优越的物质生活条件 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反方：人不应该追求优越</a:t>
            </a:r>
            <a:r>
              <a:rPr lang="zh-CN" altLang="en-US" smtClean="0"/>
              <a:t>的物质生活条件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4876800"/>
            <a:ext cx="3276600" cy="1143000"/>
          </a:xfrm>
        </p:spPr>
        <p:txBody>
          <a:bodyPr/>
          <a:lstStyle/>
          <a:p>
            <a:r>
              <a:rPr lang="zh-CN" altLang="en-US"/>
              <a:t>莫泊桑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352800" y="457200"/>
            <a:ext cx="57912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zh-CN" altLang="en-US" sz="2800" dirty="0" smtClean="0">
                <a:ea typeface="黑体" pitchFamily="2" charset="-122"/>
              </a:rPr>
              <a:t>十九世纪（　）杰出</a:t>
            </a:r>
            <a:r>
              <a:rPr kumimoji="1" lang="zh-CN" altLang="en-US" sz="2800" dirty="0">
                <a:ea typeface="黑体" pitchFamily="2" charset="-122"/>
              </a:rPr>
              <a:t>的</a:t>
            </a:r>
            <a:r>
              <a:rPr kumimoji="1" lang="zh-CN" altLang="en-US" sz="2800" dirty="0">
                <a:solidFill>
                  <a:srgbClr val="FF0000"/>
                </a:solidFill>
                <a:ea typeface="黑体" pitchFamily="2" charset="-122"/>
              </a:rPr>
              <a:t>批判现实主义作家</a:t>
            </a:r>
            <a:r>
              <a:rPr kumimoji="1" lang="zh-CN" altLang="en-US" sz="2800" dirty="0">
                <a:ea typeface="黑体" pitchFamily="2" charset="-122"/>
              </a:rPr>
              <a:t>，世界</a:t>
            </a:r>
            <a:r>
              <a:rPr kumimoji="1" lang="zh-CN" altLang="en-US" sz="2800" dirty="0" smtClean="0">
                <a:ea typeface="黑体" pitchFamily="2" charset="-122"/>
              </a:rPr>
              <a:t>闻名（　　　　）他</a:t>
            </a:r>
            <a:r>
              <a:rPr kumimoji="1" lang="zh-CN" altLang="en-US" sz="2800" dirty="0">
                <a:ea typeface="黑体" pitchFamily="2" charset="-122"/>
              </a:rPr>
              <a:t>一生创作了六部长篇小说和近三百篇短篇小说。</a:t>
            </a:r>
            <a:r>
              <a:rPr kumimoji="1" lang="zh-CN" altLang="en-US" sz="2800" dirty="0" smtClean="0">
                <a:ea typeface="黑体" pitchFamily="2" charset="-122"/>
              </a:rPr>
              <a:t>代表作短篇小说</a:t>
            </a:r>
            <a:r>
              <a:rPr kumimoji="1" lang="en-US" altLang="zh-CN" sz="2800" dirty="0" smtClean="0">
                <a:ea typeface="黑体" pitchFamily="2" charset="-122"/>
              </a:rPr>
              <a:t>《</a:t>
            </a:r>
            <a:r>
              <a:rPr kumimoji="1" lang="zh-CN" altLang="en-US" sz="2800" dirty="0">
                <a:ea typeface="黑体" pitchFamily="2" charset="-122"/>
              </a:rPr>
              <a:t>羊脂球</a:t>
            </a:r>
            <a:r>
              <a:rPr kumimoji="1" lang="en-US" altLang="zh-CN" sz="2800" dirty="0">
                <a:ea typeface="黑体" pitchFamily="2" charset="-122"/>
              </a:rPr>
              <a:t>》</a:t>
            </a:r>
            <a:r>
              <a:rPr kumimoji="1" lang="zh-CN" altLang="en-US" sz="2800" dirty="0" smtClean="0">
                <a:ea typeface="黑体" pitchFamily="2" charset="-122"/>
              </a:rPr>
              <a:t>、</a:t>
            </a:r>
            <a:r>
              <a:rPr kumimoji="1" lang="en-US" altLang="zh-CN" sz="2800" dirty="0" smtClean="0">
                <a:ea typeface="黑体" pitchFamily="2" charset="-122"/>
              </a:rPr>
              <a:t>《</a:t>
            </a:r>
            <a:r>
              <a:rPr kumimoji="1" lang="zh-CN" altLang="en-US" sz="2800" dirty="0" smtClean="0">
                <a:ea typeface="黑体" pitchFamily="2" charset="-122"/>
              </a:rPr>
              <a:t>我的叔叔于勒</a:t>
            </a:r>
            <a:r>
              <a:rPr kumimoji="1" lang="en-US" altLang="zh-CN" sz="2800" dirty="0" smtClean="0">
                <a:ea typeface="黑体" pitchFamily="2" charset="-122"/>
              </a:rPr>
              <a:t>》</a:t>
            </a:r>
            <a:r>
              <a:rPr kumimoji="1" lang="zh-CN" altLang="en-US" sz="2800" dirty="0">
                <a:ea typeface="黑体" pitchFamily="2" charset="-122"/>
              </a:rPr>
              <a:t>等</a:t>
            </a:r>
            <a:r>
              <a:rPr kumimoji="1" lang="zh-CN" altLang="en-US" sz="2800" dirty="0" smtClean="0">
                <a:ea typeface="黑体" pitchFamily="2" charset="-122"/>
              </a:rPr>
              <a:t>。</a:t>
            </a:r>
            <a:r>
              <a:rPr kumimoji="1" lang="en-US" altLang="zh-CN" sz="2800" dirty="0" smtClean="0">
                <a:ea typeface="黑体" pitchFamily="2" charset="-122"/>
              </a:rPr>
              <a:t> </a:t>
            </a:r>
            <a:r>
              <a:rPr kumimoji="1" lang="zh-CN" altLang="en-US" sz="2800" dirty="0" smtClean="0">
                <a:ea typeface="黑体" pitchFamily="2" charset="-122"/>
              </a:rPr>
              <a:t>长篇小说</a:t>
            </a:r>
            <a:r>
              <a:rPr kumimoji="1" lang="en-US" altLang="zh-CN" sz="2800" dirty="0" smtClean="0">
                <a:ea typeface="黑体" pitchFamily="2" charset="-122"/>
              </a:rPr>
              <a:t>《</a:t>
            </a:r>
            <a:r>
              <a:rPr kumimoji="1" lang="zh-CN" altLang="en-US" sz="2800" dirty="0" smtClean="0">
                <a:ea typeface="黑体" pitchFamily="2" charset="-122"/>
              </a:rPr>
              <a:t>俊友</a:t>
            </a:r>
            <a:r>
              <a:rPr kumimoji="1" lang="en-US" altLang="zh-CN" sz="2800" dirty="0" smtClean="0">
                <a:ea typeface="黑体" pitchFamily="2" charset="-122"/>
              </a:rPr>
              <a:t>》</a:t>
            </a:r>
            <a:r>
              <a:rPr kumimoji="1" lang="zh-CN" altLang="en-US" sz="2800" dirty="0" smtClean="0">
                <a:ea typeface="黑体" pitchFamily="2" charset="-122"/>
              </a:rPr>
              <a:t>等。</a:t>
            </a:r>
            <a:r>
              <a:rPr kumimoji="1" lang="zh-CN" altLang="en-US" sz="2800" dirty="0" smtClean="0">
                <a:latin typeface="黑体" pitchFamily="2" charset="-122"/>
                <a:ea typeface="黑体" pitchFamily="2" charset="-122"/>
              </a:rPr>
              <a:t>被誉为（　　　　　　）</a:t>
            </a:r>
            <a:endParaRPr kumimoji="1" lang="zh-CN" altLang="en-US" sz="28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5125" name="Picture 5" descr="头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3098800" cy="6858000"/>
          </a:xfrm>
          <a:prstGeom prst="rect">
            <a:avLst/>
          </a:prstGeom>
          <a:noFill/>
          <a:effectLst/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352800" y="3429000"/>
            <a:ext cx="5257800" cy="265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altLang="zh-CN" sz="3200" dirty="0">
                <a:latin typeface="黑体" pitchFamily="2" charset="-122"/>
                <a:ea typeface="黑体" pitchFamily="2" charset="-122"/>
              </a:rPr>
              <a:t> </a:t>
            </a: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>世界三大短篇小说家</a:t>
            </a:r>
            <a:br>
              <a:rPr kumimoji="1" lang="zh-CN" altLang="en-US" sz="3200" dirty="0">
                <a:latin typeface="黑体" pitchFamily="2" charset="-122"/>
                <a:ea typeface="黑体" pitchFamily="2" charset="-122"/>
              </a:rPr>
            </a:b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>   </a:t>
            </a:r>
            <a:r>
              <a:rPr kumimoji="1" lang="zh-CN" altLang="en-US" sz="3200" dirty="0" smtClean="0">
                <a:latin typeface="黑体" pitchFamily="2" charset="-122"/>
                <a:ea typeface="黑体" pitchFamily="2" charset="-122"/>
              </a:rPr>
              <a:t>法国   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莫泊桑  </a:t>
            </a: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/>
            </a:r>
            <a:br>
              <a:rPr kumimoji="1" lang="zh-CN" altLang="en-US" sz="3200" dirty="0">
                <a:latin typeface="黑体" pitchFamily="2" charset="-122"/>
                <a:ea typeface="黑体" pitchFamily="2" charset="-122"/>
              </a:rPr>
            </a:br>
            <a:r>
              <a:rPr kumimoji="1" lang="zh-CN" altLang="en-US" sz="3200" dirty="0">
                <a:latin typeface="黑体" pitchFamily="2" charset="-122"/>
                <a:ea typeface="黑体" pitchFamily="2" charset="-122"/>
              </a:rPr>
              <a:t>   </a:t>
            </a:r>
            <a:r>
              <a:rPr kumimoji="1" lang="zh-CN" altLang="en-US" sz="3200" dirty="0" smtClean="0">
                <a:latin typeface="黑体" pitchFamily="2" charset="-122"/>
                <a:ea typeface="黑体" pitchFamily="2" charset="-122"/>
              </a:rPr>
              <a:t>俄国   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契诃夫</a:t>
            </a:r>
            <a:endParaRPr kumimoji="1" lang="en-US" altLang="zh-CN" sz="3200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kumimoji="1" lang="en-US" altLang="zh-CN" sz="3200" dirty="0" smtClean="0">
                <a:latin typeface="黑体" pitchFamily="2" charset="-122"/>
                <a:ea typeface="黑体" pitchFamily="2" charset="-122"/>
              </a:rPr>
              <a:t> </a:t>
            </a:r>
            <a:r>
              <a:rPr kumimoji="1" lang="zh-CN" altLang="en-US" sz="3200" dirty="0" smtClean="0">
                <a:latin typeface="黑体" pitchFamily="2" charset="-122"/>
                <a:ea typeface="黑体" pitchFamily="2" charset="-122"/>
              </a:rPr>
              <a:t> 美国   </a:t>
            </a:r>
            <a:r>
              <a:rPr kumimoji="1" lang="zh-CN" altLang="en-US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欧</a:t>
            </a:r>
            <a:r>
              <a:rPr kumimoji="1" lang="en-US" altLang="zh-CN" sz="3200" dirty="0">
                <a:solidFill>
                  <a:srgbClr val="FF0000"/>
                </a:solidFill>
                <a:latin typeface="Arial"/>
                <a:ea typeface="黑体" pitchFamily="2" charset="-122"/>
              </a:rPr>
              <a:t>·</a:t>
            </a:r>
            <a:r>
              <a:rPr kumimoji="1" lang="zh-CN" altLang="en-US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亨利 </a:t>
            </a:r>
          </a:p>
          <a:p>
            <a:endParaRPr lang="en-US" altLang="zh-CN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14810" y="2786058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“短篇小说之王”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6380" y="42860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法国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768" y="92867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短篇小说大师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500098" y="928678"/>
            <a:ext cx="661513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为下列红色的字注音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500174"/>
            <a:ext cx="885828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000" dirty="0" smtClean="0"/>
              <a:t>寒</a:t>
            </a:r>
            <a:r>
              <a:rPr lang="zh-CN" altLang="en-US" sz="4000" dirty="0" smtClean="0">
                <a:solidFill>
                  <a:srgbClr val="FF0000"/>
                </a:solidFill>
              </a:rPr>
              <a:t>伧</a:t>
            </a:r>
            <a:r>
              <a:rPr lang="zh-CN" altLang="en-US" sz="4000" dirty="0" smtClean="0"/>
              <a:t>（   ）</a:t>
            </a:r>
            <a:r>
              <a:rPr lang="zh-CN" altLang="en-US" sz="4000" dirty="0"/>
              <a:t>　</a:t>
            </a:r>
            <a:r>
              <a:rPr lang="zh-CN" altLang="en-US" sz="4000" dirty="0" smtClean="0"/>
              <a:t> 咕</a:t>
            </a:r>
            <a:r>
              <a:rPr lang="zh-CN" altLang="en-US" sz="4000" dirty="0" smtClean="0">
                <a:solidFill>
                  <a:srgbClr val="FF0000"/>
                </a:solidFill>
              </a:rPr>
              <a:t>哝</a:t>
            </a:r>
            <a:r>
              <a:rPr lang="zh-CN" altLang="en-US" sz="4000" dirty="0" smtClean="0"/>
              <a:t>（      ）</a:t>
            </a:r>
            <a:r>
              <a:rPr lang="zh-CN" altLang="en-US" sz="4000" dirty="0"/>
              <a:t>　　</a:t>
            </a:r>
            <a:r>
              <a:rPr lang="zh-CN" altLang="en-US" sz="4000" dirty="0" smtClean="0"/>
              <a:t>皱</a:t>
            </a:r>
            <a:r>
              <a:rPr lang="zh-CN" altLang="en-US" sz="4000" dirty="0" smtClean="0">
                <a:solidFill>
                  <a:srgbClr val="FF0000"/>
                </a:solidFill>
              </a:rPr>
              <a:t>褶</a:t>
            </a:r>
            <a:r>
              <a:rPr lang="zh-CN" altLang="en-US" sz="4000" dirty="0" smtClean="0"/>
              <a:t>（   ）</a:t>
            </a:r>
            <a:r>
              <a:rPr lang="zh-CN" altLang="en-US" sz="4000" dirty="0"/>
              <a:t>　　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账</a:t>
            </a:r>
            <a:r>
              <a:rPr lang="zh-CN" altLang="en-US" sz="4000" dirty="0" smtClean="0">
                <a:solidFill>
                  <a:srgbClr val="FF0000"/>
                </a:solidFill>
              </a:rPr>
              <a:t>簿</a:t>
            </a:r>
            <a:r>
              <a:rPr lang="zh-CN" altLang="en-US" sz="4000" dirty="0" smtClean="0"/>
              <a:t>（     ）</a:t>
            </a:r>
            <a:r>
              <a:rPr lang="zh-CN" altLang="en-US" sz="4000" dirty="0"/>
              <a:t> </a:t>
            </a:r>
            <a:r>
              <a:rPr lang="zh-CN" altLang="en-US" sz="4000" dirty="0" smtClean="0"/>
              <a:t>  债</a:t>
            </a:r>
            <a:r>
              <a:rPr lang="zh-CN" altLang="en-US" sz="4000" dirty="0" smtClean="0">
                <a:solidFill>
                  <a:srgbClr val="FF0000"/>
                </a:solidFill>
              </a:rPr>
              <a:t>券</a:t>
            </a:r>
            <a:r>
              <a:rPr lang="zh-CN" altLang="en-US" sz="4000" dirty="0" smtClean="0"/>
              <a:t>（      ）</a:t>
            </a:r>
            <a:r>
              <a:rPr lang="zh-CN" altLang="en-US" sz="4000" dirty="0"/>
              <a:t>　　</a:t>
            </a:r>
            <a:r>
              <a:rPr lang="zh-CN" altLang="en-US" sz="4000" dirty="0" smtClean="0"/>
              <a:t>租</a:t>
            </a:r>
            <a:r>
              <a:rPr lang="zh-CN" altLang="en-US" sz="4000" dirty="0" smtClean="0">
                <a:solidFill>
                  <a:srgbClr val="FF0000"/>
                </a:solidFill>
              </a:rPr>
              <a:t>赁</a:t>
            </a:r>
            <a:r>
              <a:rPr lang="zh-CN" altLang="en-US" sz="4000" dirty="0" smtClean="0"/>
              <a:t>（  ）</a:t>
            </a:r>
            <a:r>
              <a:rPr lang="zh-CN" altLang="en-US" sz="4000" dirty="0"/>
              <a:t>　　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>
                <a:solidFill>
                  <a:srgbClr val="FF0000"/>
                </a:solidFill>
              </a:rPr>
              <a:t>抹</a:t>
            </a:r>
            <a:r>
              <a:rPr lang="zh-CN" altLang="en-US" sz="4000" dirty="0" smtClean="0"/>
              <a:t>（</a:t>
            </a:r>
            <a:r>
              <a:rPr lang="en-US" altLang="zh-CN" sz="4000" dirty="0" smtClean="0"/>
              <a:t>   </a:t>
            </a:r>
            <a:r>
              <a:rPr lang="zh-CN" altLang="en-US" sz="4000" dirty="0" smtClean="0"/>
              <a:t>）布      一</a:t>
            </a:r>
            <a:r>
              <a:rPr lang="zh-CN" altLang="en-US" sz="4000" dirty="0">
                <a:solidFill>
                  <a:srgbClr val="FF0000"/>
                </a:solidFill>
              </a:rPr>
              <a:t>模</a:t>
            </a:r>
            <a:r>
              <a:rPr lang="zh-CN" altLang="en-US" sz="4000" dirty="0"/>
              <a:t>（ </a:t>
            </a:r>
            <a:r>
              <a:rPr lang="zh-CN" altLang="en-US" sz="4000" dirty="0" smtClean="0"/>
              <a:t>   ）一样      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 瘦</a:t>
            </a:r>
            <a:r>
              <a:rPr lang="zh-CN" altLang="en-US" sz="4000" dirty="0" smtClean="0">
                <a:solidFill>
                  <a:srgbClr val="FF0000"/>
                </a:solidFill>
              </a:rPr>
              <a:t>削</a:t>
            </a:r>
            <a:r>
              <a:rPr lang="zh-CN" altLang="en-US" sz="4000" dirty="0"/>
              <a:t>（ </a:t>
            </a:r>
            <a:r>
              <a:rPr lang="zh-CN" altLang="en-US" sz="4000" dirty="0" smtClean="0"/>
              <a:t>   ）</a:t>
            </a:r>
            <a:r>
              <a:rPr lang="zh-CN" altLang="en-US" sz="4000" dirty="0"/>
              <a:t>苍白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1604" y="2143116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err="1" smtClean="0"/>
              <a:t>chen</a:t>
            </a:r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43438" y="207167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err="1" smtClean="0"/>
              <a:t>nong</a:t>
            </a:r>
            <a:r>
              <a:rPr lang="en-US" altLang="zh-CN" sz="3200" b="1" dirty="0" smtClean="0"/>
              <a:t>  </a:t>
            </a:r>
            <a:endParaRPr lang="zh-CN" altLang="en-US" sz="3200" b="1" dirty="0"/>
          </a:p>
        </p:txBody>
      </p:sp>
      <p:sp>
        <p:nvSpPr>
          <p:cNvPr id="6" name="矩形 5"/>
          <p:cNvSpPr/>
          <p:nvPr/>
        </p:nvSpPr>
        <p:spPr>
          <a:xfrm>
            <a:off x="8284501" y="2143116"/>
            <a:ext cx="859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err="1" smtClean="0"/>
              <a:t>zhě</a:t>
            </a:r>
            <a:r>
              <a:rPr lang="zh-CN" altLang="en-US" sz="3200" dirty="0" smtClean="0"/>
              <a:t> 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1785918" y="2928934"/>
            <a:ext cx="710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err="1" smtClean="0"/>
              <a:t>bù</a:t>
            </a:r>
            <a:r>
              <a:rPr lang="zh-CN" altLang="en-US" sz="3200" b="1" dirty="0" smtClean="0"/>
              <a:t> </a:t>
            </a:r>
            <a:endParaRPr lang="zh-CN" altLang="en-US" sz="3200" b="1" dirty="0"/>
          </a:p>
        </p:txBody>
      </p:sp>
      <p:sp>
        <p:nvSpPr>
          <p:cNvPr id="8" name="矩形 7"/>
          <p:cNvSpPr/>
          <p:nvPr/>
        </p:nvSpPr>
        <p:spPr>
          <a:xfrm>
            <a:off x="4500562" y="2844225"/>
            <a:ext cx="15001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err="1" smtClean="0"/>
              <a:t>quàn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8358246" y="2928934"/>
            <a:ext cx="7143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err="1" smtClean="0"/>
              <a:t>lìn</a:t>
            </a:r>
            <a:endParaRPr lang="zh-CN" altLang="en-US" sz="3200" b="1" dirty="0"/>
          </a:p>
        </p:txBody>
      </p:sp>
      <p:sp>
        <p:nvSpPr>
          <p:cNvPr id="10" name="矩形 9"/>
          <p:cNvSpPr/>
          <p:nvPr/>
        </p:nvSpPr>
        <p:spPr>
          <a:xfrm>
            <a:off x="1181962" y="3571876"/>
            <a:ext cx="788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err="1" smtClean="0"/>
              <a:t>mā</a:t>
            </a:r>
            <a:r>
              <a:rPr lang="zh-CN" altLang="en-US" sz="2400" dirty="0" smtClean="0"/>
              <a:t> 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4819723" y="3571876"/>
            <a:ext cx="1109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err="1" smtClean="0"/>
              <a:t>mú</a:t>
            </a:r>
            <a:r>
              <a:rPr lang="en-US" altLang="zh-CN" sz="3200" b="1" dirty="0" smtClean="0"/>
              <a:t>    </a:t>
            </a:r>
            <a:endParaRPr lang="zh-CN" altLang="en-US" sz="3200" b="1" dirty="0"/>
          </a:p>
        </p:txBody>
      </p:sp>
      <p:sp>
        <p:nvSpPr>
          <p:cNvPr id="13" name="矩形 12"/>
          <p:cNvSpPr/>
          <p:nvPr/>
        </p:nvSpPr>
        <p:spPr>
          <a:xfrm>
            <a:off x="1785471" y="4272985"/>
            <a:ext cx="8651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 </a:t>
            </a:r>
            <a:r>
              <a:rPr lang="en-US" altLang="zh-CN" sz="3200" b="1" dirty="0" err="1" smtClean="0"/>
              <a:t>xuē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看拼音写汉字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dirty="0" err="1" smtClean="0"/>
              <a:t>sh</a:t>
            </a:r>
            <a:r>
              <a:rPr lang="en-US" altLang="zh-CN" sz="4000" dirty="0" err="1" smtClean="0"/>
              <a:t>ē</a:t>
            </a:r>
            <a:r>
              <a:rPr lang="zh-CN" altLang="en-US" sz="4000" dirty="0" smtClean="0"/>
              <a:t>（       ）华                  </a:t>
            </a:r>
            <a:r>
              <a:rPr lang="en-US" sz="4000" dirty="0" err="1" smtClean="0"/>
              <a:t>su</a:t>
            </a:r>
            <a:r>
              <a:rPr lang="en-US" altLang="zh-CN" sz="4000" dirty="0" err="1" smtClean="0"/>
              <a:t>ǒ</a:t>
            </a:r>
            <a:r>
              <a:rPr lang="zh-CN" altLang="en-US" sz="4000" dirty="0" smtClean="0"/>
              <a:t>（   ）碎 　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感</a:t>
            </a:r>
            <a:r>
              <a:rPr lang="en-US" sz="4000" dirty="0" err="1" smtClean="0"/>
              <a:t>k</a:t>
            </a:r>
            <a:r>
              <a:rPr lang="en-US" altLang="zh-CN" sz="4000" dirty="0" err="1" smtClean="0"/>
              <a:t>ǎ</a:t>
            </a:r>
            <a:r>
              <a:rPr lang="en-US" sz="4000" dirty="0" err="1" smtClean="0"/>
              <a:t>i</a:t>
            </a:r>
            <a:r>
              <a:rPr lang="zh-CN" altLang="en-US" sz="4000" dirty="0" smtClean="0"/>
              <a:t>（   ）                      佳</a:t>
            </a:r>
            <a:r>
              <a:rPr lang="en-US" sz="4000" dirty="0" err="1" smtClean="0"/>
              <a:t>y</a:t>
            </a:r>
            <a:r>
              <a:rPr lang="en-US" altLang="zh-CN" sz="4000" dirty="0" err="1" smtClean="0"/>
              <a:t>á</a:t>
            </a:r>
            <a:r>
              <a:rPr lang="en-US" sz="4000" dirty="0" err="1" smtClean="0"/>
              <a:t>o</a:t>
            </a:r>
            <a:r>
              <a:rPr lang="zh-CN" altLang="en-US" sz="4000" dirty="0" smtClean="0"/>
              <a:t>（ ）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 惊</a:t>
            </a:r>
            <a:r>
              <a:rPr lang="en-US" sz="4000" dirty="0" err="1" smtClean="0"/>
              <a:t>h</a:t>
            </a:r>
            <a:r>
              <a:rPr lang="en-US" altLang="zh-CN" sz="4000" dirty="0" err="1" smtClean="0"/>
              <a:t>à</a:t>
            </a:r>
            <a:r>
              <a:rPr lang="en-US" sz="4000" dirty="0" err="1" smtClean="0"/>
              <a:t>i</a:t>
            </a:r>
            <a:r>
              <a:rPr lang="zh-CN" altLang="en-US" sz="4000" dirty="0" smtClean="0"/>
              <a:t>（   ）                     </a:t>
            </a:r>
            <a:r>
              <a:rPr lang="en-US" sz="4000" dirty="0" err="1" smtClean="0"/>
              <a:t>t</a:t>
            </a:r>
            <a:r>
              <a:rPr lang="en-US" altLang="zh-CN" sz="4000" dirty="0" err="1" smtClean="0"/>
              <a:t>é</a:t>
            </a:r>
            <a:r>
              <a:rPr lang="en-US" sz="4000" dirty="0" err="1" smtClean="0"/>
              <a:t>ng</a:t>
            </a:r>
            <a:r>
              <a:rPr lang="zh-CN" altLang="en-US" sz="4000" dirty="0" smtClean="0"/>
              <a:t>（  ）写　     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亲</a:t>
            </a:r>
            <a:r>
              <a:rPr lang="en-US" sz="4000" dirty="0" err="1" smtClean="0"/>
              <a:t>n</a:t>
            </a:r>
            <a:r>
              <a:rPr lang="en-US" altLang="zh-CN" sz="4000" dirty="0" err="1" smtClean="0"/>
              <a:t>ì</a:t>
            </a:r>
            <a:r>
              <a:rPr lang="zh-CN" altLang="en-US" sz="4000" dirty="0" smtClean="0"/>
              <a:t>（   ）　                   </a:t>
            </a:r>
            <a:r>
              <a:rPr lang="en-US" sz="4000" dirty="0" err="1" smtClean="0"/>
              <a:t>y</a:t>
            </a:r>
            <a:r>
              <a:rPr lang="en-US" altLang="zh-CN" sz="4000" dirty="0" err="1" smtClean="0"/>
              <a:t>á</a:t>
            </a:r>
            <a:r>
              <a:rPr lang="en-US" sz="4000" dirty="0" err="1" smtClean="0"/>
              <a:t>n</a:t>
            </a:r>
            <a:r>
              <a:rPr lang="zh-CN" altLang="en-US" sz="4000" dirty="0" smtClean="0"/>
              <a:t>（</a:t>
            </a:r>
            <a:r>
              <a:rPr lang="zh-CN" altLang="en-US" sz="4000" dirty="0" smtClean="0">
                <a:solidFill>
                  <a:srgbClr val="FF0000"/>
                </a:solidFill>
              </a:rPr>
              <a:t>   </a:t>
            </a:r>
            <a:r>
              <a:rPr lang="zh-CN" altLang="en-US" sz="4000" dirty="0" smtClean="0"/>
              <a:t>）缓 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变</a:t>
            </a:r>
            <a:r>
              <a:rPr lang="en-US" sz="4000" dirty="0" err="1" smtClean="0"/>
              <a:t>hu</a:t>
            </a:r>
            <a:r>
              <a:rPr lang="en-US" altLang="zh-CN" sz="4000" dirty="0" err="1" smtClean="0"/>
              <a:t>à</a:t>
            </a:r>
            <a:r>
              <a:rPr lang="en-US" sz="4000" dirty="0" err="1" smtClean="0"/>
              <a:t>n</a:t>
            </a:r>
            <a:r>
              <a:rPr lang="zh-CN" altLang="en-US" sz="4000" dirty="0" smtClean="0"/>
              <a:t>（   ）无常       自惭形</a:t>
            </a:r>
            <a:r>
              <a:rPr lang="en-US" sz="4000" dirty="0" err="1" smtClean="0"/>
              <a:t>hu</a:t>
            </a:r>
            <a:r>
              <a:rPr lang="en-US" altLang="zh-CN" sz="4000" dirty="0" err="1" smtClean="0"/>
              <a:t>ì</a:t>
            </a:r>
            <a:r>
              <a:rPr lang="zh-CN" altLang="en-US" sz="4000" dirty="0" smtClean="0"/>
              <a:t>（    ） 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犹豫不</a:t>
            </a:r>
            <a:r>
              <a:rPr lang="en-US" sz="4000" dirty="0" err="1" smtClean="0"/>
              <a:t>ju</a:t>
            </a:r>
            <a:r>
              <a:rPr lang="en-US" altLang="zh-CN" sz="4000" dirty="0" err="1" smtClean="0"/>
              <a:t>é</a:t>
            </a:r>
            <a:r>
              <a:rPr lang="zh-CN" altLang="en-US" sz="4000" dirty="0" smtClean="0"/>
              <a:t> （  ）           面面相</a:t>
            </a:r>
            <a:r>
              <a:rPr lang="en-US" altLang="zh-CN" sz="4000" dirty="0" err="1" smtClean="0"/>
              <a:t>qù</a:t>
            </a:r>
            <a:r>
              <a:rPr lang="zh-CN" altLang="en-US" sz="4000" dirty="0" smtClean="0"/>
              <a:t>（　）</a:t>
            </a:r>
          </a:p>
          <a:p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32222" y="1571612"/>
            <a:ext cx="5966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奢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62981" y="1643050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琐</a:t>
            </a:r>
            <a:r>
              <a:rPr lang="zh-CN" altLang="en-US" sz="3200" b="1" dirty="0" smtClean="0"/>
              <a:t>   </a:t>
            </a:r>
            <a:endParaRPr lang="zh-CN" altLang="en-US" sz="3200" b="1" dirty="0"/>
          </a:p>
        </p:txBody>
      </p:sp>
      <p:sp>
        <p:nvSpPr>
          <p:cNvPr id="7" name="矩形 6"/>
          <p:cNvSpPr/>
          <p:nvPr/>
        </p:nvSpPr>
        <p:spPr>
          <a:xfrm>
            <a:off x="1928794" y="2214554"/>
            <a:ext cx="688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慨</a:t>
            </a:r>
            <a:r>
              <a:rPr lang="zh-CN" altLang="en-US" sz="3200" b="1" dirty="0" smtClean="0"/>
              <a:t> </a:t>
            </a:r>
            <a:endParaRPr lang="zh-CN" altLang="en-US" sz="3200" b="1" dirty="0"/>
          </a:p>
        </p:txBody>
      </p:sp>
      <p:sp>
        <p:nvSpPr>
          <p:cNvPr id="8" name="矩形 7"/>
          <p:cNvSpPr/>
          <p:nvPr/>
        </p:nvSpPr>
        <p:spPr>
          <a:xfrm>
            <a:off x="6000760" y="2928934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/>
              <a:t> </a:t>
            </a:r>
            <a:endParaRPr lang="zh-CN" altLang="en-US" sz="3200" b="1" dirty="0"/>
          </a:p>
        </p:txBody>
      </p:sp>
      <p:sp>
        <p:nvSpPr>
          <p:cNvPr id="9" name="矩形 8"/>
          <p:cNvSpPr/>
          <p:nvPr/>
        </p:nvSpPr>
        <p:spPr>
          <a:xfrm>
            <a:off x="6547130" y="2214554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肴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71670" y="2786058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骇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32816" y="2786058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誊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14480" y="3487167"/>
            <a:ext cx="11430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昵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143636" y="3429000"/>
            <a:ext cx="4935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延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357422" y="4071942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幻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28336" y="4071942"/>
            <a:ext cx="4154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秽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28926" y="4714884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决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86644" y="471488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觑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57222" y="428604"/>
            <a:ext cx="6300774" cy="1143000"/>
          </a:xfrm>
        </p:spPr>
        <p:txBody>
          <a:bodyPr/>
          <a:lstStyle/>
          <a:p>
            <a:r>
              <a:rPr lang="zh-CN" altLang="en-US" dirty="0" smtClean="0"/>
              <a:t>整体感知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4400" dirty="0" smtClean="0"/>
          </a:p>
          <a:p>
            <a:pPr>
              <a:buNone/>
            </a:pPr>
            <a:r>
              <a:rPr lang="zh-CN" altLang="en-US" sz="4400" dirty="0" smtClean="0"/>
              <a:t>   这</a:t>
            </a:r>
            <a:r>
              <a:rPr lang="zh-CN" altLang="en-US" sz="4400" dirty="0"/>
              <a:t>篇小说的线索是什么？ </a:t>
            </a:r>
            <a:r>
              <a:rPr lang="zh-CN" altLang="en-US" sz="4400" dirty="0" smtClean="0"/>
              <a:t>围绕线索主要</a:t>
            </a:r>
            <a:r>
              <a:rPr lang="zh-CN" altLang="en-US" sz="4400" dirty="0"/>
              <a:t>写了几件事？ 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54" name="Picture 18" descr="70790-0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571744"/>
            <a:ext cx="1924050" cy="1924050"/>
          </a:xfrm>
          <a:prstGeom prst="rect">
            <a:avLst/>
          </a:prstGeom>
          <a:noFill/>
        </p:spPr>
      </p:pic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6000760" y="307181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 dirty="0">
                <a:ea typeface="黑体" pitchFamily="2" charset="-122"/>
              </a:rPr>
              <a:t>项链</a:t>
            </a:r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357158" y="35716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tx2"/>
                </a:solidFill>
                <a:ea typeface="黑体" pitchFamily="2" charset="-122"/>
              </a:rPr>
              <a:t>故事</a:t>
            </a:r>
            <a:r>
              <a:rPr lang="zh-CN" altLang="en-US" sz="2800" dirty="0" smtClean="0">
                <a:solidFill>
                  <a:schemeClr val="tx2"/>
                </a:solidFill>
                <a:ea typeface="黑体" pitchFamily="2" charset="-122"/>
              </a:rPr>
              <a:t>情节</a:t>
            </a:r>
            <a:endParaRPr lang="zh-CN" altLang="en-US" sz="2800" dirty="0">
              <a:solidFill>
                <a:schemeClr val="tx2"/>
              </a:solidFill>
              <a:ea typeface="黑体" pitchFamily="2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14554" y="1285860"/>
            <a:ext cx="3214702" cy="1143000"/>
            <a:chOff x="1738298" y="1309688"/>
            <a:chExt cx="3214702" cy="1143000"/>
          </a:xfrm>
        </p:grpSpPr>
        <p:sp>
          <p:nvSpPr>
            <p:cNvPr id="142343" name="AutoShape 7"/>
            <p:cNvSpPr>
              <a:spLocks noChangeArrowheads="1"/>
            </p:cNvSpPr>
            <p:nvPr/>
          </p:nvSpPr>
          <p:spPr bwMode="auto">
            <a:xfrm rot="1344775">
              <a:off x="2514600" y="2209800"/>
              <a:ext cx="2438400" cy="2428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348" name="Text Box 12"/>
            <p:cNvSpPr txBox="1">
              <a:spLocks noChangeArrowheads="1"/>
            </p:cNvSpPr>
            <p:nvPr/>
          </p:nvSpPr>
          <p:spPr bwMode="auto">
            <a:xfrm>
              <a:off x="1738298" y="1309688"/>
              <a:ext cx="762000" cy="82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800" dirty="0">
                  <a:solidFill>
                    <a:srgbClr val="FF0000"/>
                  </a:solidFill>
                  <a:ea typeface="黑体" pitchFamily="2" charset="-122"/>
                </a:rPr>
                <a:t>借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224078" y="2286000"/>
            <a:ext cx="3133740" cy="852488"/>
            <a:chOff x="1666860" y="2286000"/>
            <a:chExt cx="3133740" cy="852488"/>
          </a:xfrm>
        </p:grpSpPr>
        <p:sp>
          <p:nvSpPr>
            <p:cNvPr id="142350" name="Text Box 14"/>
            <p:cNvSpPr txBox="1">
              <a:spLocks noChangeArrowheads="1"/>
            </p:cNvSpPr>
            <p:nvPr/>
          </p:nvSpPr>
          <p:spPr bwMode="auto">
            <a:xfrm>
              <a:off x="1666860" y="2286000"/>
              <a:ext cx="762000" cy="8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800" dirty="0" smtClean="0">
                  <a:solidFill>
                    <a:srgbClr val="FF0000"/>
                  </a:solidFill>
                  <a:ea typeface="黑体" pitchFamily="2" charset="-122"/>
                </a:rPr>
                <a:t>丢</a:t>
              </a:r>
              <a:endParaRPr lang="zh-CN" altLang="en-US" sz="4800" dirty="0">
                <a:solidFill>
                  <a:srgbClr val="FF0000"/>
                </a:solidFill>
                <a:ea typeface="黑体" pitchFamily="2" charset="-122"/>
              </a:endParaRPr>
            </a:p>
          </p:txBody>
        </p:sp>
        <p:sp>
          <p:nvSpPr>
            <p:cNvPr id="142351" name="AutoShape 15"/>
            <p:cNvSpPr>
              <a:spLocks noChangeArrowheads="1"/>
            </p:cNvSpPr>
            <p:nvPr/>
          </p:nvSpPr>
          <p:spPr bwMode="auto">
            <a:xfrm rot="674882">
              <a:off x="2362200" y="2895600"/>
              <a:ext cx="2438400" cy="2428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224078" y="3352800"/>
            <a:ext cx="3062302" cy="823913"/>
            <a:chOff x="1738298" y="3352800"/>
            <a:chExt cx="3062302" cy="823913"/>
          </a:xfrm>
        </p:grpSpPr>
        <p:sp>
          <p:nvSpPr>
            <p:cNvPr id="142349" name="Text Box 13"/>
            <p:cNvSpPr txBox="1">
              <a:spLocks noChangeArrowheads="1"/>
            </p:cNvSpPr>
            <p:nvPr/>
          </p:nvSpPr>
          <p:spPr bwMode="auto">
            <a:xfrm>
              <a:off x="1738298" y="3352800"/>
              <a:ext cx="762000" cy="8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800" dirty="0">
                  <a:solidFill>
                    <a:srgbClr val="FF0000"/>
                  </a:solidFill>
                  <a:ea typeface="黑体" pitchFamily="2" charset="-122"/>
                </a:rPr>
                <a:t>赔</a:t>
              </a:r>
            </a:p>
          </p:txBody>
        </p:sp>
        <p:sp>
          <p:nvSpPr>
            <p:cNvPr id="142352" name="AutoShape 16"/>
            <p:cNvSpPr>
              <a:spLocks noChangeArrowheads="1"/>
            </p:cNvSpPr>
            <p:nvPr/>
          </p:nvSpPr>
          <p:spPr bwMode="auto">
            <a:xfrm rot="-169656">
              <a:off x="2362200" y="3657600"/>
              <a:ext cx="2438400" cy="24288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147878" y="4405313"/>
            <a:ext cx="3209940" cy="990600"/>
            <a:chOff x="1666860" y="4405313"/>
            <a:chExt cx="3209940" cy="990600"/>
          </a:xfrm>
        </p:grpSpPr>
        <p:sp>
          <p:nvSpPr>
            <p:cNvPr id="142347" name="Text Box 11"/>
            <p:cNvSpPr txBox="1">
              <a:spLocks noChangeArrowheads="1"/>
            </p:cNvSpPr>
            <p:nvPr/>
          </p:nvSpPr>
          <p:spPr bwMode="auto">
            <a:xfrm>
              <a:off x="1666860" y="4572000"/>
              <a:ext cx="762000" cy="8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800" dirty="0">
                  <a:solidFill>
                    <a:srgbClr val="FF0000"/>
                  </a:solidFill>
                  <a:ea typeface="黑体" pitchFamily="2" charset="-122"/>
                </a:rPr>
                <a:t>假</a:t>
              </a:r>
            </a:p>
          </p:txBody>
        </p:sp>
        <p:sp>
          <p:nvSpPr>
            <p:cNvPr id="142353" name="AutoShape 17"/>
            <p:cNvSpPr>
              <a:spLocks noChangeArrowheads="1"/>
            </p:cNvSpPr>
            <p:nvPr/>
          </p:nvSpPr>
          <p:spPr bwMode="auto">
            <a:xfrm rot="-1203597">
              <a:off x="2438400" y="4405313"/>
              <a:ext cx="2438400" cy="242887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-32" y="1500174"/>
            <a:ext cx="2286017" cy="584775"/>
            <a:chOff x="-32" y="1500174"/>
            <a:chExt cx="1857389" cy="584775"/>
          </a:xfrm>
        </p:grpSpPr>
        <p:sp>
          <p:nvSpPr>
            <p:cNvPr id="17" name="TextBox 16"/>
            <p:cNvSpPr txBox="1"/>
            <p:nvPr/>
          </p:nvSpPr>
          <p:spPr>
            <a:xfrm>
              <a:off x="-32" y="1500174"/>
              <a:ext cx="10086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FF0000"/>
                  </a:solidFill>
                </a:rPr>
                <a:t>开端</a:t>
              </a:r>
              <a:endParaRPr lang="zh-CN" alt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左箭头 23"/>
            <p:cNvSpPr/>
            <p:nvPr/>
          </p:nvSpPr>
          <p:spPr>
            <a:xfrm>
              <a:off x="812576" y="1571612"/>
              <a:ext cx="1044781" cy="35719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-32" y="2643182"/>
            <a:ext cx="1857388" cy="1214446"/>
            <a:chOff x="-32" y="2643182"/>
            <a:chExt cx="1428760" cy="1214446"/>
          </a:xfrm>
        </p:grpSpPr>
        <p:sp>
          <p:nvSpPr>
            <p:cNvPr id="14" name="TextBox 13"/>
            <p:cNvSpPr txBox="1"/>
            <p:nvPr/>
          </p:nvSpPr>
          <p:spPr>
            <a:xfrm>
              <a:off x="-32" y="3071810"/>
              <a:ext cx="1152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zh-CN" altLang="en-US" sz="3200" b="1" dirty="0" smtClean="0">
                  <a:solidFill>
                    <a:srgbClr val="FF0000"/>
                  </a:solidFill>
                </a:rPr>
                <a:t>发展</a:t>
              </a:r>
              <a:endParaRPr lang="zh-CN" alt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左箭头标注 24"/>
            <p:cNvSpPr/>
            <p:nvPr/>
          </p:nvSpPr>
          <p:spPr>
            <a:xfrm>
              <a:off x="1153966" y="2643182"/>
              <a:ext cx="274762" cy="1214446"/>
            </a:xfrm>
            <a:prstGeom prst="left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0" y="4500570"/>
            <a:ext cx="2143108" cy="1077218"/>
            <a:chOff x="0" y="4500570"/>
            <a:chExt cx="2143108" cy="1077218"/>
          </a:xfrm>
        </p:grpSpPr>
        <p:sp>
          <p:nvSpPr>
            <p:cNvPr id="15" name="TextBox 14"/>
            <p:cNvSpPr txBox="1"/>
            <p:nvPr/>
          </p:nvSpPr>
          <p:spPr>
            <a:xfrm>
              <a:off x="0" y="4500570"/>
              <a:ext cx="114297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FF0000"/>
                  </a:solidFill>
                </a:rPr>
                <a:t>高潮结局</a:t>
              </a:r>
              <a:endParaRPr lang="zh-CN" alt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左箭头 25"/>
            <p:cNvSpPr/>
            <p:nvPr/>
          </p:nvSpPr>
          <p:spPr>
            <a:xfrm>
              <a:off x="928662" y="4786322"/>
              <a:ext cx="1214446" cy="28575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274638"/>
            <a:ext cx="3429024" cy="1143000"/>
          </a:xfrm>
        </p:spPr>
        <p:txBody>
          <a:bodyPr/>
          <a:lstStyle/>
          <a:p>
            <a:r>
              <a:rPr lang="zh-CN" altLang="en-US" dirty="0" smtClean="0"/>
              <a:t>细节探究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r>
              <a:rPr lang="zh-CN" altLang="en-US" sz="3600" dirty="0" smtClean="0">
                <a:latin typeface="方正楷体简体" pitchFamily="2" charset="-122"/>
                <a:ea typeface="方正楷体简体" pitchFamily="2" charset="-122"/>
              </a:rPr>
              <a:t>本文</a:t>
            </a:r>
            <a:r>
              <a:rPr lang="zh-CN" altLang="en-US" sz="3600" dirty="0">
                <a:latin typeface="方正楷体简体" pitchFamily="2" charset="-122"/>
                <a:ea typeface="方正楷体简体" pitchFamily="2" charset="-122"/>
              </a:rPr>
              <a:t>的主人公是谁？你认为她是怎样一个人</a:t>
            </a:r>
            <a:r>
              <a:rPr lang="zh-CN" altLang="en-US" sz="3600" dirty="0" smtClean="0">
                <a:latin typeface="方正楷体简体" pitchFamily="2" charset="-122"/>
                <a:ea typeface="方正楷体简体" pitchFamily="2" charset="-122"/>
              </a:rPr>
              <a:t>？自读</a:t>
            </a:r>
            <a:r>
              <a:rPr lang="en-US" altLang="zh-CN" sz="3600" dirty="0" smtClean="0">
                <a:latin typeface="方正楷体简体" pitchFamily="2" charset="-122"/>
                <a:ea typeface="方正楷体简体" pitchFamily="2" charset="-122"/>
              </a:rPr>
              <a:t>1——6</a:t>
            </a:r>
            <a:r>
              <a:rPr lang="zh-CN" altLang="en-US" sz="3600" dirty="0" smtClean="0">
                <a:latin typeface="方正楷体简体" pitchFamily="2" charset="-122"/>
                <a:ea typeface="方正楷体简体" pitchFamily="2" charset="-122"/>
              </a:rPr>
              <a:t>段，勾画</a:t>
            </a:r>
            <a:r>
              <a:rPr lang="zh-CN" altLang="en-US" sz="3600" dirty="0">
                <a:latin typeface="方正楷体简体" pitchFamily="2" charset="-122"/>
                <a:ea typeface="方正楷体简体" pitchFamily="2" charset="-122"/>
              </a:rPr>
              <a:t>出</a:t>
            </a:r>
            <a:r>
              <a:rPr lang="zh-CN" altLang="en-US" sz="3600" dirty="0" smtClean="0">
                <a:latin typeface="方正楷体简体" pitchFamily="2" charset="-122"/>
                <a:ea typeface="方正楷体简体" pitchFamily="2" charset="-122"/>
              </a:rPr>
              <a:t>描写她生活</a:t>
            </a:r>
            <a:r>
              <a:rPr lang="zh-CN" altLang="en-US" sz="3600" dirty="0">
                <a:latin typeface="方正楷体简体" pitchFamily="2" charset="-122"/>
                <a:ea typeface="方正楷体简体" pitchFamily="2" charset="-122"/>
              </a:rPr>
              <a:t>状况和梦想的语句说说你的</a:t>
            </a:r>
            <a:r>
              <a:rPr lang="zh-CN" altLang="en-US" sz="3600" dirty="0" smtClean="0">
                <a:latin typeface="方正楷体简体" pitchFamily="2" charset="-122"/>
                <a:ea typeface="方正楷体简体" pitchFamily="2" charset="-122"/>
              </a:rPr>
              <a:t>看法</a:t>
            </a:r>
            <a:r>
              <a:rPr lang="en-US" altLang="zh-CN" sz="3600" dirty="0" smtClean="0">
                <a:latin typeface="方正楷体简体" pitchFamily="2" charset="-122"/>
                <a:ea typeface="方正楷体简体" pitchFamily="2" charset="-122"/>
              </a:rPr>
              <a:t>.</a:t>
            </a:r>
            <a:endParaRPr lang="zh-CN" altLang="en-US" sz="3600" dirty="0">
              <a:latin typeface="方正楷体简体" pitchFamily="2" charset="-122"/>
              <a:ea typeface="方正楷体简体" pitchFamily="2" charset="-122"/>
            </a:endParaRPr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4348" y="3692444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00B050"/>
                </a:solidFill>
                <a:latin typeface="方正楷体简体" pitchFamily="2" charset="-122"/>
                <a:ea typeface="方正楷体简体" pitchFamily="2" charset="-122"/>
              </a:rPr>
              <a:t>  渴望被人艳羡，不满生活现状，出身卑微，</a:t>
            </a:r>
            <a:r>
              <a:rPr lang="zh-CN" altLang="en-US" sz="36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爱慕虚荣</a:t>
            </a:r>
            <a:r>
              <a:rPr lang="zh-CN" altLang="en-US" sz="3600" b="1" dirty="0" smtClean="0">
                <a:solidFill>
                  <a:srgbClr val="00B050"/>
                </a:solidFill>
                <a:latin typeface="方正楷体简体" pitchFamily="2" charset="-122"/>
                <a:ea typeface="方正楷体简体" pitchFamily="2" charset="-122"/>
              </a:rPr>
              <a:t>，向往贵族生活</a:t>
            </a:r>
            <a:endParaRPr lang="en-US" altLang="zh-CN" sz="3600" b="1" dirty="0" smtClean="0">
              <a:solidFill>
                <a:srgbClr val="00B050"/>
              </a:solidFill>
              <a:latin typeface="方正楷体简体" pitchFamily="2" charset="-122"/>
              <a:ea typeface="方正楷体简体" pitchFamily="2" charset="-122"/>
            </a:endParaRPr>
          </a:p>
          <a:p>
            <a:endParaRPr lang="en-US" altLang="zh-CN" sz="3600" b="1" dirty="0" smtClean="0">
              <a:solidFill>
                <a:srgbClr val="00B050"/>
              </a:solidFill>
              <a:latin typeface="方正楷体简体" pitchFamily="2" charset="-122"/>
              <a:ea typeface="方正楷体简体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500530" y="214290"/>
            <a:ext cx="4643470" cy="1428736"/>
            <a:chOff x="4714876" y="5429264"/>
            <a:chExt cx="4643470" cy="1428736"/>
          </a:xfrm>
        </p:grpSpPr>
        <p:sp>
          <p:nvSpPr>
            <p:cNvPr id="8" name="云形标注 7"/>
            <p:cNvSpPr/>
            <p:nvPr/>
          </p:nvSpPr>
          <p:spPr>
            <a:xfrm>
              <a:off x="4714876" y="5429264"/>
              <a:ext cx="4643470" cy="1428736"/>
            </a:xfrm>
            <a:prstGeom prst="cloudCallout">
              <a:avLst>
                <a:gd name="adj1" fmla="val -79041"/>
                <a:gd name="adj2" fmla="val 222502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990890" y="5929330"/>
              <a:ext cx="343876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latin typeface="方正楷体简体" pitchFamily="2" charset="-122"/>
                  <a:ea typeface="方正楷体简体" pitchFamily="2" charset="-122"/>
                </a:rPr>
                <a:t>语言，动作，神态，心理，细节</a:t>
              </a:r>
              <a:endParaRPr lang="zh-CN" altLang="en-US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8596" y="521495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方正魏碑简体" pitchFamily="2" charset="-122"/>
                <a:ea typeface="方正魏碑简体" pitchFamily="2" charset="-122"/>
              </a:rPr>
              <a:t>她的这一性格特点在借项链部分中还体现在哪些地方？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/>
              <a:t>自读“赔项链，还债务”一部分，你在这些描写中看到了怎样一个主人公？</a:t>
            </a:r>
            <a:endParaRPr lang="zh-CN" altLang="en-US" sz="4000" dirty="0"/>
          </a:p>
        </p:txBody>
      </p:sp>
      <p:sp>
        <p:nvSpPr>
          <p:cNvPr id="4" name="矩形 3"/>
          <p:cNvSpPr/>
          <p:nvPr/>
        </p:nvSpPr>
        <p:spPr>
          <a:xfrm>
            <a:off x="857224" y="3857628"/>
            <a:ext cx="66437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坚强勇敢，诚实守信，负责任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r>
              <a:rPr lang="zh-CN" altLang="en-US" dirty="0" smtClean="0">
                <a:latin typeface="方正魏碑简体" pitchFamily="2" charset="-122"/>
                <a:ea typeface="方正魏碑简体" pitchFamily="2" charset="-122"/>
              </a:rPr>
              <a:t>小说的结局是令人忧伤的，玛蒂尔德为之付出十年艰辛的项链竟然是假的，想想看使玛蒂尔德付出惨重代价的原因是什么？作者对她持怎样的态度？</a:t>
            </a:r>
          </a:p>
          <a:p>
            <a:endParaRPr lang="en-US" altLang="zh-CN" dirty="0" smtClean="0">
              <a:solidFill>
                <a:srgbClr val="00B050"/>
              </a:solidFill>
              <a:latin typeface="方正水柱简体" pitchFamily="2" charset="-122"/>
              <a:ea typeface="方正水柱简体" pitchFamily="2" charset="-122"/>
            </a:endParaRPr>
          </a:p>
          <a:p>
            <a:pPr>
              <a:buNone/>
            </a:pPr>
            <a:endParaRPr lang="en-US" altLang="zh-CN" b="1" dirty="0" smtClean="0">
              <a:solidFill>
                <a:srgbClr val="00B050"/>
              </a:solidFill>
              <a:latin typeface="方正水柱简体" pitchFamily="2" charset="-122"/>
              <a:ea typeface="方正水柱简体" pitchFamily="2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00B050"/>
                </a:solidFill>
                <a:latin typeface="方正水柱简体" pitchFamily="2" charset="-122"/>
                <a:ea typeface="方正水柱简体" pitchFamily="2" charset="-122"/>
              </a:rPr>
              <a:t> </a:t>
            </a:r>
            <a:r>
              <a:rPr lang="zh-CN" altLang="en-US" b="1" dirty="0" smtClean="0">
                <a:solidFill>
                  <a:srgbClr val="00B050"/>
                </a:solidFill>
                <a:latin typeface="方正水柱简体" pitchFamily="2" charset="-122"/>
                <a:ea typeface="方正水柱简体" pitchFamily="2" charset="-122"/>
              </a:rPr>
              <a:t>作者态度：讽刺同情</a:t>
            </a:r>
            <a:r>
              <a:rPr lang="en-US" b="1" dirty="0" smtClean="0">
                <a:solidFill>
                  <a:srgbClr val="00B050"/>
                </a:solidFill>
                <a:latin typeface="方正水柱简体" pitchFamily="2" charset="-122"/>
                <a:ea typeface="方正水柱简体" pitchFamily="2" charset="-122"/>
              </a:rPr>
              <a:t> </a:t>
            </a:r>
            <a:endParaRPr lang="zh-CN" altLang="en-US" dirty="0">
              <a:solidFill>
                <a:srgbClr val="00B050"/>
              </a:solidFill>
              <a:latin typeface="方正水柱简体" pitchFamily="2" charset="-122"/>
              <a:ea typeface="方正水柱简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0034" y="3844357"/>
            <a:ext cx="29289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  <a:latin typeface="方正水柱简体" pitchFamily="2" charset="-122"/>
                <a:ea typeface="方正水柱简体" pitchFamily="2" charset="-122"/>
              </a:rPr>
              <a:t>原因：虚荣</a:t>
            </a:r>
            <a:r>
              <a:rPr lang="en-US" sz="3200" b="1" dirty="0" smtClean="0">
                <a:solidFill>
                  <a:srgbClr val="00B050"/>
                </a:solidFill>
                <a:latin typeface="方正水柱简体" pitchFamily="2" charset="-122"/>
                <a:ea typeface="方正水柱简体" pitchFamily="2" charset="-122"/>
              </a:rPr>
              <a:t> 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735</Words>
  <Application>Microsoft Office PowerPoint</Application>
  <PresentationFormat>全屏显示(4:3)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   </vt:lpstr>
      <vt:lpstr>莫泊桑</vt:lpstr>
      <vt:lpstr>为下列红色的字注音 </vt:lpstr>
      <vt:lpstr>看拼音写汉字 </vt:lpstr>
      <vt:lpstr>整体感知</vt:lpstr>
      <vt:lpstr>幻灯片 6</vt:lpstr>
      <vt:lpstr>细节探究</vt:lpstr>
      <vt:lpstr>幻灯片 8</vt:lpstr>
      <vt:lpstr>幻灯片 9</vt:lpstr>
      <vt:lpstr>幻灯片 10</vt:lpstr>
      <vt:lpstr>主旨探悉</vt:lpstr>
      <vt:lpstr>幻灯片 12</vt:lpstr>
      <vt:lpstr>幻灯片 13</vt:lpstr>
      <vt:lpstr>幻灯片 14</vt:lpstr>
      <vt:lpstr>迁移延伸： </vt:lpstr>
      <vt:lpstr>写作指导</vt:lpstr>
      <vt:lpstr>幻灯片 17</vt:lpstr>
      <vt:lpstr>幻灯片 18</vt:lpstr>
      <vt:lpstr>辩论：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  链 </dc:title>
  <dc:creator>悠游</dc:creator>
  <cp:lastModifiedBy>闫玉琴</cp:lastModifiedBy>
  <cp:revision>52</cp:revision>
  <dcterms:created xsi:type="dcterms:W3CDTF">2009-08-26T02:31:06Z</dcterms:created>
  <dcterms:modified xsi:type="dcterms:W3CDTF">2009-08-31T07:01:03Z</dcterms:modified>
</cp:coreProperties>
</file>