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9"/>
  </p:notesMasterIdLst>
  <p:handoutMasterIdLst>
    <p:handoutMasterId r:id="rId30"/>
  </p:handoutMasterIdLst>
  <p:sldIdLst>
    <p:sldId id="543" r:id="rId4"/>
    <p:sldId id="336" r:id="rId5"/>
    <p:sldId id="335" r:id="rId6"/>
    <p:sldId id="367" r:id="rId7"/>
    <p:sldId id="995" r:id="rId8"/>
    <p:sldId id="996" r:id="rId10"/>
    <p:sldId id="997" r:id="rId11"/>
    <p:sldId id="998" r:id="rId12"/>
    <p:sldId id="999" r:id="rId13"/>
    <p:sldId id="1001" r:id="rId14"/>
    <p:sldId id="1002" r:id="rId15"/>
    <p:sldId id="1003" r:id="rId16"/>
    <p:sldId id="1004" r:id="rId17"/>
    <p:sldId id="1005" r:id="rId18"/>
    <p:sldId id="1006" r:id="rId19"/>
    <p:sldId id="1007" r:id="rId20"/>
    <p:sldId id="1020" r:id="rId21"/>
    <p:sldId id="1008" r:id="rId22"/>
    <p:sldId id="1009" r:id="rId23"/>
    <p:sldId id="434" r:id="rId24"/>
    <p:sldId id="461" r:id="rId25"/>
    <p:sldId id="462" r:id="rId26"/>
    <p:sldId id="944" r:id="rId27"/>
    <p:sldId id="983" r:id="rId28"/>
    <p:sldId id="575" r:id="rId29"/>
  </p:sldIdLst>
  <p:sldSz cx="12192000" cy="6858000"/>
  <p:notesSz cx="7103745" cy="10234295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11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3300"/>
    <a:srgbClr val="007370"/>
    <a:srgbClr val="FBE5D6"/>
    <a:srgbClr val="009999"/>
    <a:srgbClr val="4F855D"/>
    <a:srgbClr val="B2B2B2"/>
    <a:srgbClr val="202020"/>
    <a:srgbClr val="323232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-330" y="-108"/>
      </p:cViewPr>
      <p:guideLst>
        <p:guide orient="horz" pos="2011"/>
        <p:guide pos="3845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5" Type="http://schemas.openxmlformats.org/officeDocument/2006/relationships/tags" Target="tags/tag83.xml"/><Relationship Id="rId34" Type="http://schemas.openxmlformats.org/officeDocument/2006/relationships/commentAuthors" Target="commentAuthors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幻灯片图像占位符 1"/>
          <p:cNvSpPr>
            <a:spLocks noGrp="1" noRot="1" noTextEdit="1"/>
          </p:cNvSpPr>
          <p:nvPr>
            <p:ph type="sldImg"/>
          </p:nvPr>
        </p:nvSpPr>
        <p:spPr>
          <a:xfrm>
            <a:off x="1141413" y="754063"/>
            <a:ext cx="4391025" cy="3294062"/>
          </a:xfrm>
          <a:ln>
            <a:miter/>
          </a:ln>
        </p:spPr>
      </p:sp>
      <p:sp>
        <p:nvSpPr>
          <p:cNvPr id="2560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274638"/>
            <a:ext cx="10972800" cy="58594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5" Type="http://schemas.openxmlformats.org/officeDocument/2006/relationships/theme" Target="../theme/theme2.xml"/><Relationship Id="rId14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14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3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47.xml"/><Relationship Id="rId8" Type="http://schemas.openxmlformats.org/officeDocument/2006/relationships/tags" Target="../tags/tag46.xml"/><Relationship Id="rId7" Type="http://schemas.openxmlformats.org/officeDocument/2006/relationships/tags" Target="../tags/tag45.xml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49.xml"/><Relationship Id="rId10" Type="http://schemas.openxmlformats.org/officeDocument/2006/relationships/tags" Target="../tags/tag48.xml"/><Relationship Id="rId1" Type="http://schemas.openxmlformats.org/officeDocument/2006/relationships/tags" Target="../tags/tag3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58.xml"/><Relationship Id="rId8" Type="http://schemas.openxmlformats.org/officeDocument/2006/relationships/tags" Target="../tags/tag57.xml"/><Relationship Id="rId7" Type="http://schemas.openxmlformats.org/officeDocument/2006/relationships/tags" Target="../tags/tag56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0" Type="http://schemas.openxmlformats.org/officeDocument/2006/relationships/slideLayout" Target="../slideLayouts/slideLayout7.xml"/><Relationship Id="rId2" Type="http://schemas.openxmlformats.org/officeDocument/2006/relationships/tags" Target="../tags/tag51.xml"/><Relationship Id="rId19" Type="http://schemas.openxmlformats.org/officeDocument/2006/relationships/tags" Target="../tags/tag68.xml"/><Relationship Id="rId18" Type="http://schemas.openxmlformats.org/officeDocument/2006/relationships/tags" Target="../tags/tag67.xml"/><Relationship Id="rId17" Type="http://schemas.openxmlformats.org/officeDocument/2006/relationships/tags" Target="../tags/tag66.xml"/><Relationship Id="rId16" Type="http://schemas.openxmlformats.org/officeDocument/2006/relationships/tags" Target="../tags/tag65.xml"/><Relationship Id="rId15" Type="http://schemas.openxmlformats.org/officeDocument/2006/relationships/tags" Target="../tags/tag64.xml"/><Relationship Id="rId14" Type="http://schemas.openxmlformats.org/officeDocument/2006/relationships/tags" Target="../tags/tag63.xml"/><Relationship Id="rId13" Type="http://schemas.openxmlformats.org/officeDocument/2006/relationships/tags" Target="../tags/tag62.xml"/><Relationship Id="rId12" Type="http://schemas.openxmlformats.org/officeDocument/2006/relationships/tags" Target="../tags/tag61.xml"/><Relationship Id="rId11" Type="http://schemas.openxmlformats.org/officeDocument/2006/relationships/tags" Target="../tags/tag60.xml"/><Relationship Id="rId10" Type="http://schemas.openxmlformats.org/officeDocument/2006/relationships/tags" Target="../tags/tag59.xml"/><Relationship Id="rId1" Type="http://schemas.openxmlformats.org/officeDocument/2006/relationships/tags" Target="../tags/tag50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77.xml"/><Relationship Id="rId8" Type="http://schemas.openxmlformats.org/officeDocument/2006/relationships/tags" Target="../tags/tag76.xml"/><Relationship Id="rId7" Type="http://schemas.openxmlformats.org/officeDocument/2006/relationships/tags" Target="../tags/tag75.x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80.xml"/><Relationship Id="rId11" Type="http://schemas.openxmlformats.org/officeDocument/2006/relationships/tags" Target="../tags/tag79.xml"/><Relationship Id="rId10" Type="http://schemas.openxmlformats.org/officeDocument/2006/relationships/tags" Target="../tags/tag78.xml"/><Relationship Id="rId1" Type="http://schemas.openxmlformats.org/officeDocument/2006/relationships/tags" Target="../tags/tag6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2.xml"/><Relationship Id="rId1" Type="http://schemas.openxmlformats.org/officeDocument/2006/relationships/tags" Target="../tags/tag8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2720340" y="2470785"/>
            <a:ext cx="7566660" cy="101473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pPr algn="dist"/>
            <a:r>
              <a:rPr 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7 </a:t>
            </a:r>
            <a:r>
              <a:rPr lang="zh-CN" alt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谁是最可爱的人</a:t>
            </a:r>
            <a:endParaRPr sz="60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60503" name="文本框 60502"/>
          <p:cNvSpPr txBox="1"/>
          <p:nvPr>
            <p:custDataLst>
              <p:tags r:id="rId1"/>
            </p:custDataLst>
          </p:nvPr>
        </p:nvSpPr>
        <p:spPr>
          <a:xfrm>
            <a:off x="1219835" y="715010"/>
            <a:ext cx="1044003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/>
            <a:r>
              <a:rPr 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对比以下两个语段的表达效果。</a:t>
            </a:r>
            <a:endParaRPr lang="zh-CN" altLang="en-US" sz="3200" b="1">
              <a:ea typeface="SimSun-ExtB" panose="02010609060101010101" charset="-122"/>
              <a:sym typeface="宋体" panose="02010600030101010101" pitchFamily="2" charset="-122"/>
            </a:endParaRPr>
          </a:p>
          <a:p>
            <a:pPr algn="l"/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sz="3200" b="1" dirty="0">
                <a:solidFill>
                  <a:sysClr val="windowText" lastClr="00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华文楷体" panose="02010600040101010101" charset="-122"/>
              </a:rPr>
              <a:t>提示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：</a:t>
            </a:r>
            <a:r>
              <a:rPr lang="zh-CN" sz="3200" b="1">
                <a:ea typeface="SimSun-ExtB" panose="02010609060101010101" charset="-122"/>
                <a:sym typeface="宋体" panose="02010600030101010101" pitchFamily="2" charset="-122"/>
              </a:rPr>
              <a:t>句子红色字能否替换？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19835" y="1791335"/>
            <a:ext cx="984758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原文：勇士们是仍然不会后退的呀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他们把枪一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摔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ea typeface="SimSun-ExtB" panose="02010609060101010101" charset="-122"/>
                <a:sym typeface="宋体" panose="02010600030101010101" pitchFamily="2" charset="-122"/>
              </a:rPr>
              <a:t>向敌人</a:t>
            </a:r>
            <a:r>
              <a:rPr lang="zh-CN" altLang="en-US" sz="30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扑</a:t>
            </a:r>
            <a:r>
              <a:rPr lang="zh-CN" altLang="en-US" sz="3000" b="1">
                <a:ea typeface="SimSun-ExtB" panose="02010609060101010101" charset="-122"/>
                <a:sym typeface="宋体" panose="02010600030101010101" pitchFamily="2" charset="-122"/>
              </a:rPr>
              <a:t>过去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身上帽子上呼呼地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冒着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火苗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把敌人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抱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住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让身上的火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苗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ea typeface="SimSun-ExtB" panose="02010609060101010101" charset="-122"/>
                <a:sym typeface="宋体" panose="02010600030101010101" pitchFamily="2" charset="-122"/>
              </a:rPr>
              <a:t>也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把占领阵地的敌人烧死。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219835" y="3394710"/>
            <a:ext cx="984758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改文：勇士们是仍然不会后退的呀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他们把枪一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放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ea typeface="SimSun-ExtB" panose="02010609060101010101" charset="-122"/>
                <a:sym typeface="宋体" panose="02010600030101010101" pitchFamily="2" charset="-122"/>
              </a:rPr>
              <a:t>向敌人</a:t>
            </a:r>
            <a:r>
              <a:rPr lang="zh-CN" altLang="en-US" sz="30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走</a:t>
            </a:r>
            <a:r>
              <a:rPr lang="zh-CN" altLang="en-US" sz="3000" b="1">
                <a:ea typeface="SimSun-ExtB" panose="02010609060101010101" charset="-122"/>
                <a:sym typeface="宋体" panose="02010600030101010101" pitchFamily="2" charset="-122"/>
              </a:rPr>
              <a:t>过去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身上帽子上呼呼地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冒着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火苗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把敌人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拉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住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让身上的火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苗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ea typeface="SimSun-ExtB" panose="02010609060101010101" charset="-122"/>
                <a:sym typeface="宋体" panose="02010600030101010101" pitchFamily="2" charset="-122"/>
              </a:rPr>
              <a:t>也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把占领阵地的敌人烧死。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414780" y="5079365"/>
            <a:ext cx="81635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英勇顽强和对敌人恨</a:t>
            </a:r>
            <a:r>
              <a:rPr lang="en-US" altLang="zh-CN" sz="3200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——</a:t>
            </a:r>
            <a:r>
              <a:rPr lang="zh-CN" altLang="en-US" sz="32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革命英雄主义精神</a:t>
            </a:r>
            <a:endParaRPr lang="zh-CN" altLang="en-US" sz="3200" b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60503" name="文本框 60502"/>
          <p:cNvSpPr txBox="1"/>
          <p:nvPr>
            <p:custDataLst>
              <p:tags r:id="rId1"/>
            </p:custDataLst>
          </p:nvPr>
        </p:nvSpPr>
        <p:spPr>
          <a:xfrm>
            <a:off x="1057910" y="1518920"/>
            <a:ext cx="1044003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/>
            <a:r>
              <a:rPr 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朗读</a:t>
            </a:r>
            <a:r>
              <a:rPr lang="en-US" altLang="zh-CN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9—12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段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说一说你读出了怎样的马玉祥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从哪里可以看出来？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sz="3200" b="1" dirty="0">
                <a:solidFill>
                  <a:sysClr val="windowText" lastClr="00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华文楷体" panose="02010600040101010101" charset="-122"/>
              </a:rPr>
              <a:t>提示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：</a:t>
            </a:r>
            <a:r>
              <a:rPr lang="zh-CN" sz="3200" b="1">
                <a:ea typeface="SimSun-ExtB" panose="02010609060101010101" charset="-122"/>
                <a:sym typeface="宋体" panose="02010600030101010101" pitchFamily="2" charset="-122"/>
              </a:rPr>
              <a:t>环境描写、人物描写的角度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79195" y="2727325"/>
            <a:ext cx="1837055" cy="5835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chemeClr val="tx1"/>
                </a:solidFill>
                <a:ea typeface="SimSun-ExtB" panose="02010609060101010101" charset="-122"/>
                <a:sym typeface="宋体" panose="02010600030101010101" pitchFamily="2" charset="-122"/>
              </a:rPr>
              <a:t>环境描写</a:t>
            </a:r>
            <a:endParaRPr lang="zh-CN" altLang="en-US" sz="32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SimSun-ExtB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1179195" y="3554730"/>
            <a:ext cx="1837055" cy="5835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chemeClr val="tx1"/>
                </a:solidFill>
                <a:ea typeface="SimSun-ExtB" panose="02010609060101010101" charset="-122"/>
                <a:sym typeface="宋体" panose="02010600030101010101" pitchFamily="2" charset="-122"/>
              </a:rPr>
              <a:t>心理描写</a:t>
            </a:r>
            <a:endParaRPr lang="zh-CN" altLang="en-US" sz="32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SimSun-ExtB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1219835" y="4326255"/>
            <a:ext cx="1837055" cy="5835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chemeClr val="tx1"/>
                </a:solidFill>
                <a:ea typeface="SimSun-ExtB" panose="02010609060101010101" charset="-122"/>
                <a:sym typeface="宋体" panose="02010600030101010101" pitchFamily="2" charset="-122"/>
              </a:rPr>
              <a:t>动作描写</a:t>
            </a:r>
            <a:endParaRPr lang="zh-CN" altLang="en-US" sz="32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SimSun-ExtB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3331210" y="2783205"/>
            <a:ext cx="58928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火又盛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ea typeface="SimSun-ExtB" panose="02010609060101010101" charset="-122"/>
                <a:sym typeface="宋体" panose="02010600030101010101" pitchFamily="2" charset="-122"/>
              </a:rPr>
              <a:t>烟又大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满屋子灰洞洞的</a:t>
            </a:r>
            <a:endParaRPr lang="zh-CN" sz="3200" b="1" dirty="0"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3331210" y="3554730"/>
            <a:ext cx="76669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>
                <a:ea typeface="SimSun-ExtB" panose="02010609060101010101" charset="-122"/>
              </a:rPr>
              <a:t>朝鲜人</a:t>
            </a:r>
            <a:r>
              <a:rPr sz="3200" b="1">
                <a:ea typeface="SimSun-ExtB" panose="02010609060101010101" charset="-122"/>
                <a:sym typeface="+mn-ea"/>
              </a:rPr>
              <a:t>民</a:t>
            </a:r>
            <a:r>
              <a:rPr sz="3200" b="1">
                <a:ea typeface="SimSun-ExtB" panose="02010609060101010101" charset="-122"/>
              </a:rPr>
              <a:t>和我们祖国人民不是一样的吗</a:t>
            </a:r>
            <a:r>
              <a:rPr lang="zh-CN" sz="3200" b="1">
                <a:ea typeface="SimSun-ExtB" panose="02010609060101010101" charset="-122"/>
              </a:rPr>
              <a:t>？</a:t>
            </a:r>
            <a:endParaRPr lang="zh-CN" sz="3200" b="1">
              <a:ea typeface="SimSun-ExtB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31210" y="4326255"/>
            <a:ext cx="43719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踹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扑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摸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拉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抓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抱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跳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2357755" y="5217795"/>
            <a:ext cx="81635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对朝鲜人民的爱</a:t>
            </a:r>
            <a:r>
              <a:rPr lang="en-US" altLang="zh-CN" sz="3200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——</a:t>
            </a:r>
            <a:r>
              <a:rPr lang="zh-CN" altLang="en-US" sz="32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国际</a:t>
            </a:r>
            <a:r>
              <a:rPr lang="zh-CN" altLang="en-US" sz="32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主义精神</a:t>
            </a:r>
            <a:endParaRPr lang="zh-CN" altLang="en-US" sz="3200" b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7"/>
            </p:custDataLst>
          </p:nvPr>
        </p:nvSpPr>
        <p:spPr>
          <a:xfrm>
            <a:off x="1106494" y="935118"/>
            <a:ext cx="2224405" cy="58356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火中救小孩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60503" name="文本框 60502"/>
          <p:cNvSpPr txBox="1"/>
          <p:nvPr>
            <p:custDataLst>
              <p:tags r:id="rId1"/>
            </p:custDataLst>
          </p:nvPr>
        </p:nvSpPr>
        <p:spPr>
          <a:xfrm>
            <a:off x="815340" y="1860550"/>
            <a:ext cx="1096581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/>
            <a:r>
              <a:rPr 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为什么战士对敌人恨之入骨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ea typeface="SimSun-ExtB" panose="02010609060101010101" charset="-122"/>
                <a:sym typeface="宋体" panose="02010600030101010101" pitchFamily="2" charset="-122"/>
              </a:rPr>
              <a:t>对朝鲜人民</a:t>
            </a:r>
            <a:r>
              <a:rPr lang="zh-CN" sz="3200" b="1">
                <a:ea typeface="SimSun-ExtB" panose="02010609060101010101" charset="-122"/>
                <a:sym typeface="宋体" panose="02010600030101010101" pitchFamily="2" charset="-122"/>
              </a:rPr>
              <a:t>却是深切</a:t>
            </a:r>
            <a:r>
              <a:rPr sz="3200" b="1">
                <a:ea typeface="SimSun-ExtB" panose="02010609060101010101" charset="-122"/>
                <a:sym typeface="宋体" panose="02010600030101010101" pitchFamily="2" charset="-122"/>
              </a:rPr>
              <a:t>的</a:t>
            </a:r>
            <a:r>
              <a:rPr lang="zh-CN" sz="3200" b="1">
                <a:ea typeface="SimSun-ExtB" panose="02010609060101010101" charset="-122"/>
                <a:sym typeface="宋体" panose="02010600030101010101" pitchFamily="2" charset="-122"/>
              </a:rPr>
              <a:t>关</a:t>
            </a:r>
            <a:r>
              <a:rPr sz="3200" b="1">
                <a:ea typeface="SimSun-ExtB" panose="02010609060101010101" charset="-122"/>
                <a:sym typeface="宋体" panose="02010600030101010101" pitchFamily="2" charset="-122"/>
              </a:rPr>
              <a:t>爱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？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自由朗读第</a:t>
            </a:r>
            <a:r>
              <a:rPr lang="zh-CN" altLang="en-US" sz="3200">
                <a:ea typeface="SimSun-ExtB" panose="02010609060101010101" charset="-122"/>
                <a:sym typeface="宋体" panose="02010600030101010101" pitchFamily="2" charset="-122"/>
              </a:rPr>
              <a:t>1</a:t>
            </a:r>
            <a:r>
              <a:rPr lang="en-US" altLang="zh-CN" sz="3200">
                <a:ea typeface="SimSun-ExtB" panose="02010609060101010101" charset="-122"/>
                <a:sym typeface="宋体" panose="02010600030101010101" pitchFamily="2" charset="-122"/>
              </a:rPr>
              <a:t>3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段的谈话。</a:t>
            </a:r>
            <a:endParaRPr lang="zh-CN" altLang="en-US" sz="3200" b="1">
              <a:ea typeface="SimSun-ExtB" panose="02010609060101010101" charset="-122"/>
              <a:sym typeface="宋体" panose="02010600030101010101" pitchFamily="2" charset="-122"/>
            </a:endParaRPr>
          </a:p>
          <a:p>
            <a:pPr algn="l"/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sz="3200" b="1" dirty="0">
                <a:solidFill>
                  <a:sysClr val="windowText" lastClr="00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华文楷体" panose="02010600040101010101" charset="-122"/>
              </a:rPr>
              <a:t>提示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：</a:t>
            </a:r>
            <a:r>
              <a:rPr lang="zh-CN" sz="3200" b="1">
                <a:ea typeface="SimSun-ExtB" panose="02010609060101010101" charset="-122"/>
                <a:sym typeface="宋体" panose="02010600030101010101" pitchFamily="2" charset="-122"/>
              </a:rPr>
              <a:t>战士回答时的神态、语气和感情</a:t>
            </a:r>
            <a:r>
              <a:rPr lang="en-US" altLang="zh-CN" sz="3200">
                <a:ea typeface="SimSun-ExtB" panose="02010609060101010101" charset="-122"/>
                <a:sym typeface="宋体" panose="02010600030101010101" pitchFamily="2" charset="-122"/>
              </a:rPr>
              <a:t>——</a:t>
            </a:r>
            <a:r>
              <a:rPr lang="zh-CN" altLang="en-US" sz="3200">
                <a:ea typeface="SimSun-ExtB" panose="02010609060101010101" charset="-122"/>
                <a:sym typeface="宋体" panose="02010600030101010101" pitchFamily="2" charset="-122"/>
              </a:rPr>
              <a:t>三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笑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一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兴奋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888365" y="1148715"/>
            <a:ext cx="23837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防空洞谈话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749935" y="498475"/>
            <a:ext cx="107943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/>
            <a:r>
              <a:rPr lang="zh-CN" sz="3200" b="1">
                <a:ea typeface="SimSun-ExtB" panose="02010609060101010101" charset="-122"/>
                <a:sym typeface="宋体" panose="02010600030101010101" pitchFamily="2" charset="-122"/>
              </a:rPr>
              <a:t>战士的三个回答表现了他哪些赏析品格？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分角色朗读课文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39570" y="1782445"/>
            <a:ext cx="8881745" cy="14763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吃雪</a:t>
            </a:r>
            <a:r>
              <a:rPr lang="en-US" altLang="zh-CN" sz="3000">
                <a:ea typeface="SimSun-ExtB" panose="02010609060101010101" charset="-122"/>
                <a:sym typeface="宋体" panose="02010600030101010101" pitchFamily="2" charset="-122"/>
              </a:rPr>
              <a:t>——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我在这里吃雪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正是为了我们祖国的人民不吃雪。他们可以坐在挺豁亮的屋子里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泡上一壶茶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守住个小火炉子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想吃点什么就做点什么。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39570" y="3511550"/>
            <a:ext cx="8881745" cy="28613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蹲防空洞</a:t>
            </a:r>
            <a:r>
              <a:rPr lang="en-US" altLang="zh-CN" sz="3000">
                <a:ea typeface="SimSun-ExtB" panose="02010609060101010101" charset="-122"/>
                <a:sym typeface="宋体" panose="02010600030101010101" pitchFamily="2" charset="-122"/>
              </a:rPr>
              <a:t>——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多憋闷的慌哩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眼看着外面好好的太阳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不能晒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光光的马路不能走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可是我在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里蹲防空洞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祖国的人民就可以不蹲防空洞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啊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他们就可以在马路上不慌不忙地走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啊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。他们想骑车子也行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想走路也行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边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溜达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边说话也行。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只要能使人民得到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幸福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ea typeface="SimSun-ExtB" panose="02010609060101010101" charset="-122"/>
                <a:sym typeface="宋体" panose="02010600030101010101" pitchFamily="2" charset="-122"/>
              </a:rPr>
              <a:t>就是我们最大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幸福。</a:t>
            </a:r>
            <a:endParaRPr lang="zh-CN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75785" y="1082040"/>
            <a:ext cx="31534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高尚的</a:t>
            </a:r>
            <a:r>
              <a:rPr lang="zh-CN" sz="32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苦乐观</a:t>
            </a:r>
            <a:endParaRPr lang="zh-CN" sz="3200" b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683260" y="1583690"/>
            <a:ext cx="107943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/>
            <a:r>
              <a:rPr lang="zh-CN" sz="3200" b="1">
                <a:ea typeface="SimSun-ExtB" panose="02010609060101010101" charset="-122"/>
                <a:sym typeface="宋体" panose="02010600030101010101" pitchFamily="2" charset="-122"/>
              </a:rPr>
              <a:t>战士的三个回答表现了他哪些赏析品格？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分角色朗读课文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39570" y="2882900"/>
            <a:ext cx="8881745" cy="2399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我在这里流点血不算什么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吃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点苦又算什么哩!</a:t>
            </a:r>
            <a:r>
              <a:rPr 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谁不想哩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说不想那是假话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可是我不愿意回去。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如果回去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祖国的老百姓问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en-US"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‘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我们托付给你们的任务完成得怎么样啦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r>
              <a:rPr lang="en-US"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’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我怎么答对呢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？我说</a:t>
            </a:r>
            <a:r>
              <a:rPr lang="en-US"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‘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朝鲜半边红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半边黑</a:t>
            </a:r>
            <a:r>
              <a:rPr lang="en-US"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’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这算什么话呢？</a:t>
            </a:r>
            <a:endParaRPr lang="zh-CN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32580" y="2167255"/>
            <a:ext cx="31534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高度的</a:t>
            </a:r>
            <a:r>
              <a:rPr lang="zh-CN" sz="32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责任感</a:t>
            </a:r>
            <a:endParaRPr lang="zh-CN" sz="3200" b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683260" y="284480"/>
            <a:ext cx="107943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/>
            <a:r>
              <a:rPr lang="zh-CN" sz="3200" b="1">
                <a:ea typeface="SimSun-ExtB" panose="02010609060101010101" charset="-122"/>
                <a:sym typeface="宋体" panose="02010600030101010101" pitchFamily="2" charset="-122"/>
              </a:rPr>
              <a:t>战士的三个回答表现了他哪些赏析品格？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分角色朗读课文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39570" y="1451610"/>
            <a:ext cx="8881745" cy="1938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我们什么也不要。可是说心里话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en-US" altLang="zh-CN" sz="3000">
                <a:ea typeface="SimSun-ExtB" panose="02010609060101010101" charset="-122"/>
                <a:sym typeface="宋体" panose="02010600030101010101" pitchFamily="2" charset="-122"/>
              </a:rPr>
              <a:t>——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我这话可不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定恰当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啊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我们是想要这么大的一个东西</a:t>
            </a:r>
            <a:r>
              <a:rPr 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一块</a:t>
            </a:r>
            <a:r>
              <a:rPr lang="en-US"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‘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朝鲜解放纪念章</a:t>
            </a:r>
            <a:r>
              <a:rPr lang="en-US"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’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我们愿意戴在胸脯上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回到咱们的祖国去。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32580" y="868045"/>
            <a:ext cx="31534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崇高的</a:t>
            </a:r>
            <a:r>
              <a:rPr lang="zh-CN" sz="32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荣誉</a:t>
            </a:r>
            <a:r>
              <a:rPr lang="zh-CN" sz="32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感</a:t>
            </a:r>
            <a:endParaRPr lang="zh-CN" sz="3200" b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2418080" y="3587115"/>
            <a:ext cx="31534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高尚的</a:t>
            </a:r>
            <a:r>
              <a:rPr lang="zh-CN" sz="32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苦乐观</a:t>
            </a:r>
            <a:endParaRPr lang="zh-CN" sz="3200" b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2418080" y="4236720"/>
            <a:ext cx="31534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高度的</a:t>
            </a:r>
            <a:r>
              <a:rPr lang="zh-CN" sz="32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责任感</a:t>
            </a:r>
            <a:endParaRPr lang="zh-CN" sz="3200" b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2418080" y="4886325"/>
            <a:ext cx="31534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崇高的</a:t>
            </a:r>
            <a:r>
              <a:rPr lang="zh-CN" sz="32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荣誉</a:t>
            </a:r>
            <a:r>
              <a:rPr lang="zh-CN" sz="32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感</a:t>
            </a:r>
            <a:endParaRPr lang="zh-CN" sz="3200" b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20" name="右大括号 19"/>
          <p:cNvSpPr/>
          <p:nvPr/>
        </p:nvSpPr>
        <p:spPr>
          <a:xfrm>
            <a:off x="5065395" y="3747770"/>
            <a:ext cx="196215" cy="1607185"/>
          </a:xfrm>
          <a:prstGeom prst="rightBrace">
            <a:avLst>
              <a:gd name="adj1" fmla="val 8333"/>
              <a:gd name="adj2" fmla="val 50209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5349875" y="4236720"/>
            <a:ext cx="27273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爱国主义精神</a:t>
            </a:r>
            <a:endParaRPr lang="zh-CN" altLang="en-US" sz="3200" b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/>
      <p:bldP spid="2" grpId="0"/>
      <p:bldP spid="4" grpId="0"/>
      <p:bldP spid="6" grpId="0"/>
      <p:bldP spid="7" grpId="0"/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564135" y="404884"/>
            <a:ext cx="2164257" cy="713740"/>
            <a:chOff x="2371" y="690"/>
            <a:chExt cx="2690" cy="1124"/>
          </a:xfrm>
        </p:grpSpPr>
        <p:sp>
          <p:nvSpPr>
            <p:cNvPr id="4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2690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5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371" y="740"/>
              <a:ext cx="2479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内容小结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1578299" y="1543448"/>
            <a:ext cx="2224405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松骨峰战斗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1578299" y="2254013"/>
            <a:ext cx="2224405" cy="58356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火中救小孩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1578610" y="2964815"/>
            <a:ext cx="23837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防空洞谈话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6"/>
            </p:custDataLst>
          </p:nvPr>
        </p:nvSpPr>
        <p:spPr>
          <a:xfrm>
            <a:off x="4964430" y="1543685"/>
            <a:ext cx="37115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革命英雄主义精神</a:t>
            </a:r>
            <a:endParaRPr lang="zh-CN" altLang="en-US" sz="3200" b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8" name="右箭头 17"/>
          <p:cNvSpPr/>
          <p:nvPr/>
        </p:nvSpPr>
        <p:spPr>
          <a:xfrm>
            <a:off x="4025900" y="1698625"/>
            <a:ext cx="887095" cy="2641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右箭头 18"/>
          <p:cNvSpPr/>
          <p:nvPr>
            <p:custDataLst>
              <p:tags r:id="rId7"/>
            </p:custDataLst>
          </p:nvPr>
        </p:nvSpPr>
        <p:spPr>
          <a:xfrm>
            <a:off x="3962400" y="2413635"/>
            <a:ext cx="950595" cy="2641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右箭头 19"/>
          <p:cNvSpPr/>
          <p:nvPr>
            <p:custDataLst>
              <p:tags r:id="rId8"/>
            </p:custDataLst>
          </p:nvPr>
        </p:nvSpPr>
        <p:spPr>
          <a:xfrm>
            <a:off x="3964940" y="3164840"/>
            <a:ext cx="948055" cy="2641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9"/>
            </p:custDataLst>
          </p:nvPr>
        </p:nvSpPr>
        <p:spPr>
          <a:xfrm>
            <a:off x="4912995" y="2254250"/>
            <a:ext cx="2676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国际</a:t>
            </a:r>
            <a:r>
              <a:rPr lang="zh-CN" altLang="en-US" sz="32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主义精神</a:t>
            </a:r>
            <a:endParaRPr lang="zh-CN" altLang="en-US" sz="3200" b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>
            <p:custDataLst>
              <p:tags r:id="rId10"/>
            </p:custDataLst>
          </p:nvPr>
        </p:nvSpPr>
        <p:spPr>
          <a:xfrm>
            <a:off x="4915535" y="3005455"/>
            <a:ext cx="2676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爱国主义精神</a:t>
            </a:r>
            <a:endParaRPr lang="zh-CN" altLang="en-US" sz="3200" b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>
            <p:custDataLst>
              <p:tags r:id="rId11"/>
            </p:custDataLst>
          </p:nvPr>
        </p:nvSpPr>
        <p:spPr>
          <a:xfrm>
            <a:off x="2905760" y="3756660"/>
            <a:ext cx="609600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他们的品质是那样的纯洁和高尚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他们的意志是那样的坚韧和刚强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他们的气质是那样的淳朴和谦逊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他们的胸怀是那样的美丽和宽广!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2" grpId="0"/>
      <p:bldP spid="17" grpId="0"/>
      <p:bldP spid="18" grpId="0" bldLvl="0" animBg="1"/>
      <p:bldP spid="19" grpId="0" bldLvl="0" animBg="1"/>
      <p:bldP spid="20" grpId="0" bldLvl="0" animBg="1"/>
      <p:bldP spid="21" grpId="0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613041" y="3044160"/>
            <a:ext cx="2448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第二课时</a:t>
            </a:r>
            <a:endParaRPr lang="zh-CN" altLang="en-US" sz="4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564135" y="404884"/>
            <a:ext cx="2164257" cy="713740"/>
            <a:chOff x="2371" y="690"/>
            <a:chExt cx="2690" cy="1124"/>
          </a:xfrm>
        </p:grpSpPr>
        <p:sp>
          <p:nvSpPr>
            <p:cNvPr id="4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2690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5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371" y="740"/>
              <a:ext cx="2479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写法探究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911860" y="1340485"/>
            <a:ext cx="107943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/>
            <a:r>
              <a:rPr lang="zh-CN" sz="3200" b="1">
                <a:ea typeface="SimSun-ExtB" panose="02010609060101010101" charset="-122"/>
                <a:sym typeface="宋体" panose="02010600030101010101" pitchFamily="2" charset="-122"/>
              </a:rPr>
              <a:t>作者魏巍是如何将这三个材料组织合在一起？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完成下表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32815" name="表格 32814"/>
          <p:cNvGraphicFramePr/>
          <p:nvPr>
            <p:custDataLst>
              <p:tags r:id="rId4"/>
            </p:custDataLst>
          </p:nvPr>
        </p:nvGraphicFramePr>
        <p:xfrm>
          <a:off x="563245" y="2001520"/>
          <a:ext cx="10787380" cy="2002790"/>
        </p:xfrm>
        <a:graphic>
          <a:graphicData uri="http://schemas.openxmlformats.org/drawingml/2006/table">
            <a:tbl>
              <a:tblPr/>
              <a:tblGrid>
                <a:gridCol w="2108200"/>
                <a:gridCol w="2313305"/>
                <a:gridCol w="1025525"/>
                <a:gridCol w="1631315"/>
                <a:gridCol w="2229485"/>
                <a:gridCol w="1479550"/>
              </a:tblGrid>
              <a:tr h="58166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典型事例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品质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情感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场景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群像与个人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详略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069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松骨峰战斗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577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火中救小孩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防空洞谈话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文本框 16"/>
          <p:cNvSpPr txBox="1"/>
          <p:nvPr>
            <p:custDataLst>
              <p:tags r:id="rId5"/>
            </p:custDataLst>
          </p:nvPr>
        </p:nvSpPr>
        <p:spPr>
          <a:xfrm>
            <a:off x="2651760" y="2547620"/>
            <a:ext cx="23837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革命英雄主义</a:t>
            </a:r>
            <a:endParaRPr lang="zh-CN" altLang="en-US" sz="2800" b="1">
              <a:solidFill>
                <a:srgbClr val="FF3300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>
            <p:custDataLst>
              <p:tags r:id="rId6"/>
            </p:custDataLst>
          </p:nvPr>
        </p:nvSpPr>
        <p:spPr>
          <a:xfrm>
            <a:off x="2651760" y="3069590"/>
            <a:ext cx="23837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国际主义精神</a:t>
            </a:r>
            <a:endParaRPr lang="zh-CN" altLang="en-US" sz="2800" b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>
            <p:custDataLst>
              <p:tags r:id="rId7"/>
            </p:custDataLst>
          </p:nvPr>
        </p:nvSpPr>
        <p:spPr>
          <a:xfrm>
            <a:off x="2651760" y="3589020"/>
            <a:ext cx="23837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爱国主义精神</a:t>
            </a:r>
            <a:endParaRPr lang="zh-CN" altLang="en-US" sz="2800" b="1">
              <a:solidFill>
                <a:srgbClr val="FF3300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5035550" y="2547620"/>
            <a:ext cx="9391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恨</a:t>
            </a:r>
            <a:endParaRPr lang="zh-CN" altLang="en-US" sz="3200" b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4959350" y="3069590"/>
            <a:ext cx="10153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爱</a:t>
            </a:r>
            <a:endParaRPr lang="zh-CN" altLang="en-US" sz="3200" b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4959350" y="3591560"/>
            <a:ext cx="10153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爱</a:t>
            </a:r>
            <a:endParaRPr lang="zh-CN" altLang="en-US" sz="3200" b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6035040" y="2547620"/>
            <a:ext cx="16186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战斗场面</a:t>
            </a:r>
            <a:endParaRPr lang="zh-CN" altLang="en-US" sz="2800" b="1">
              <a:solidFill>
                <a:srgbClr val="FF0000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12"/>
            </p:custDataLst>
          </p:nvPr>
        </p:nvSpPr>
        <p:spPr>
          <a:xfrm>
            <a:off x="6035040" y="3067050"/>
            <a:ext cx="16186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救火场面</a:t>
            </a:r>
            <a:endParaRPr lang="zh-CN" altLang="en-US" sz="2800" b="1">
              <a:solidFill>
                <a:srgbClr val="FF0000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13"/>
            </p:custDataLst>
          </p:nvPr>
        </p:nvSpPr>
        <p:spPr>
          <a:xfrm>
            <a:off x="6035040" y="3615690"/>
            <a:ext cx="161861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战地日常生活</a:t>
            </a:r>
            <a:endParaRPr lang="zh-CN" altLang="en-US" sz="2800" b="1">
              <a:solidFill>
                <a:srgbClr val="FF0000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14"/>
            </p:custDataLst>
          </p:nvPr>
        </p:nvSpPr>
        <p:spPr>
          <a:xfrm>
            <a:off x="7653655" y="2609215"/>
            <a:ext cx="22269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写集体</a:t>
            </a:r>
            <a:endParaRPr lang="zh-CN" altLang="en-US" sz="3200" b="1">
              <a:solidFill>
                <a:srgbClr val="FF0000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>
            <p:custDataLst>
              <p:tags r:id="rId15"/>
            </p:custDataLst>
          </p:nvPr>
        </p:nvSpPr>
        <p:spPr>
          <a:xfrm>
            <a:off x="7668895" y="3069590"/>
            <a:ext cx="22269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写个人</a:t>
            </a:r>
            <a:endParaRPr lang="zh-CN" altLang="en-US" sz="3200" b="1">
              <a:solidFill>
                <a:srgbClr val="FF0000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16"/>
            </p:custDataLst>
          </p:nvPr>
        </p:nvSpPr>
        <p:spPr>
          <a:xfrm>
            <a:off x="7653655" y="3800475"/>
            <a:ext cx="22269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写个人</a:t>
            </a:r>
            <a:endParaRPr lang="zh-CN" altLang="en-US" sz="3200" b="1">
              <a:solidFill>
                <a:srgbClr val="FF0000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>
            <p:custDataLst>
              <p:tags r:id="rId17"/>
            </p:custDataLst>
          </p:nvPr>
        </p:nvSpPr>
        <p:spPr>
          <a:xfrm>
            <a:off x="9911080" y="2609215"/>
            <a:ext cx="14363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四段</a:t>
            </a:r>
            <a:endParaRPr lang="zh-CN" altLang="en-US" sz="3200" b="1">
              <a:solidFill>
                <a:srgbClr val="FF0000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>
            <p:custDataLst>
              <p:tags r:id="rId18"/>
            </p:custDataLst>
          </p:nvPr>
        </p:nvSpPr>
        <p:spPr>
          <a:xfrm>
            <a:off x="9911080" y="3069590"/>
            <a:ext cx="14363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两段</a:t>
            </a:r>
            <a:endParaRPr lang="zh-CN" altLang="en-US" sz="3200" b="1">
              <a:solidFill>
                <a:srgbClr val="FF0000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19"/>
            </p:custDataLst>
          </p:nvPr>
        </p:nvSpPr>
        <p:spPr>
          <a:xfrm>
            <a:off x="9880600" y="3615690"/>
            <a:ext cx="14363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一段</a:t>
            </a:r>
            <a:endParaRPr lang="zh-CN" altLang="en-US" sz="3200" b="1">
              <a:solidFill>
                <a:srgbClr val="FF0000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22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168400" y="443865"/>
            <a:ext cx="105378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/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三个事例的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顺序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亦有讲究能不能调换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？</a:t>
            </a:r>
            <a:endParaRPr lang="zh-CN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1618939" y="1241823"/>
            <a:ext cx="2224405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松骨峰战斗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3"/>
            </p:custDataLst>
          </p:nvPr>
        </p:nvSpPr>
        <p:spPr>
          <a:xfrm>
            <a:off x="4792345" y="1027430"/>
            <a:ext cx="442150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志愿军出国作战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首要的使命是打击侵略者。</a:t>
            </a:r>
            <a:endParaRPr lang="zh-CN" altLang="en-US" sz="3200" b="1">
              <a:solidFill>
                <a:srgbClr val="FF3300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8" name="右箭头 17"/>
          <p:cNvSpPr/>
          <p:nvPr>
            <p:custDataLst>
              <p:tags r:id="rId4"/>
            </p:custDataLst>
          </p:nvPr>
        </p:nvSpPr>
        <p:spPr>
          <a:xfrm>
            <a:off x="3853815" y="1402080"/>
            <a:ext cx="887095" cy="2641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1578299" y="2645808"/>
            <a:ext cx="2224405" cy="58356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火中救小孩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右箭头 4"/>
          <p:cNvSpPr/>
          <p:nvPr>
            <p:custDataLst>
              <p:tags r:id="rId6"/>
            </p:custDataLst>
          </p:nvPr>
        </p:nvSpPr>
        <p:spPr>
          <a:xfrm>
            <a:off x="3803015" y="2805430"/>
            <a:ext cx="887095" cy="2641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4792345" y="2260600"/>
            <a:ext cx="476567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恨恨打击敌人是因为同情热爱朝鲜人民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是这层意义的直接体现。</a:t>
            </a:r>
            <a:endParaRPr lang="zh-CN" altLang="en-US" sz="3200" b="1">
              <a:solidFill>
                <a:srgbClr val="FF3300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1578610" y="3829050"/>
            <a:ext cx="23837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防空洞谈话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右箭头 7"/>
          <p:cNvSpPr/>
          <p:nvPr>
            <p:custDataLst>
              <p:tags r:id="rId9"/>
            </p:custDataLst>
          </p:nvPr>
        </p:nvSpPr>
        <p:spPr>
          <a:xfrm>
            <a:off x="3843655" y="3966845"/>
            <a:ext cx="887095" cy="2641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10"/>
            </p:custDataLst>
          </p:nvPr>
        </p:nvSpPr>
        <p:spPr>
          <a:xfrm>
            <a:off x="4845685" y="3829050"/>
            <a:ext cx="520128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一恨一爱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深层的思想基础是</a:t>
            </a:r>
            <a:r>
              <a:rPr lang="en-US" altLang="zh-CN" sz="32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“防空洞</a:t>
            </a:r>
            <a:r>
              <a:rPr lang="zh-CN" altLang="en-US" sz="32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中的</a:t>
            </a:r>
            <a:r>
              <a:rPr lang="en-US" altLang="zh-CN" sz="32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谈话”</a:t>
            </a:r>
            <a:r>
              <a:rPr lang="zh-CN" altLang="en-US" sz="32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揭示了出来的</a:t>
            </a:r>
            <a:r>
              <a:rPr lang="en-US" altLang="zh-CN" sz="3200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——</a:t>
            </a:r>
            <a:r>
              <a:rPr lang="zh-CN" altLang="en-US" sz="32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深厚的爱国主义。</a:t>
            </a:r>
            <a:endParaRPr lang="zh-CN" altLang="en-US" sz="3200" b="1">
              <a:solidFill>
                <a:srgbClr val="FF3300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0" name="右大括号 9"/>
          <p:cNvSpPr/>
          <p:nvPr>
            <p:custDataLst>
              <p:tags r:id="rId11"/>
            </p:custDataLst>
          </p:nvPr>
        </p:nvSpPr>
        <p:spPr>
          <a:xfrm>
            <a:off x="9831070" y="1242060"/>
            <a:ext cx="451485" cy="3747135"/>
          </a:xfrm>
          <a:prstGeom prst="rightBrace">
            <a:avLst>
              <a:gd name="adj1" fmla="val 8333"/>
              <a:gd name="adj2" fmla="val 50209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12"/>
            </p:custDataLst>
          </p:nvPr>
        </p:nvSpPr>
        <p:spPr>
          <a:xfrm>
            <a:off x="10162540" y="1998345"/>
            <a:ext cx="167132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多侧面构造立体形象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内在逻辑关系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18" grpId="0" bldLvl="0" animBg="1"/>
      <p:bldP spid="7" grpId="0"/>
      <p:bldP spid="5" grpId="0" bldLvl="0" animBg="1"/>
      <p:bldP spid="6" grpId="0"/>
      <p:bldP spid="12" grpId="0"/>
      <p:bldP spid="8" grpId="0" bldLvl="0" animBg="1"/>
      <p:bldP spid="20" grpId="0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62020" y="2177547"/>
            <a:ext cx="10720916" cy="279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3200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了解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通讯的特点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、课文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内容</a:t>
            </a:r>
            <a:r>
              <a:rPr lang="zh-CN" sz="3200" b="1">
                <a:ea typeface="SimSun-ExtB" panose="02010609060101010101" charset="-122"/>
                <a:sym typeface="宋体" panose="02010600030101010101" pitchFamily="2" charset="-122"/>
              </a:rPr>
              <a:t>和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结构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理解文中议论抒情段的作用</a:t>
            </a:r>
            <a:r>
              <a:rPr lang="zh-CN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和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围绕中心精心选材、巧妙组材。</a:t>
            </a:r>
            <a:endParaRPr lang="zh-CN" altLang="en-US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3200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运用圈点勾画、摘录和做批注等方法深入品析文章</a:t>
            </a:r>
            <a:r>
              <a:rPr lang="en-US" altLang="zh-CN" sz="3200" b="1"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学习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叙述、描写、抒情、议论等表达方式的综合运用。</a:t>
            </a:r>
            <a:endParaRPr lang="zh-CN" altLang="en-US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3.</a:t>
            </a:r>
            <a:r>
              <a:rPr lang="zh-CN" altLang="en-US" sz="3200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学习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志愿军战士的崇高品质</a:t>
            </a:r>
            <a:r>
              <a:rPr lang="en-US" altLang="zh-CN" sz="3200" b="1"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继承和发扬他们的崇高精神</a:t>
            </a:r>
            <a:r>
              <a:rPr lang="zh-CN" altLang="en-US" sz="3200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43436" y="649102"/>
            <a:ext cx="1971163" cy="713740"/>
            <a:chOff x="2371" y="690"/>
            <a:chExt cx="2450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2450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371" y="690"/>
              <a:ext cx="2303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4581" name="文本框 63498"/>
          <p:cNvSpPr txBox="1"/>
          <p:nvPr/>
        </p:nvSpPr>
        <p:spPr>
          <a:xfrm>
            <a:off x="2438400" y="609600"/>
            <a:ext cx="73152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endParaRPr lang="zh-CN" altLang="en-US" sz="4000" u="none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Rectangle 14"/>
          <p:cNvSpPr/>
          <p:nvPr/>
        </p:nvSpPr>
        <p:spPr>
          <a:xfrm>
            <a:off x="883285" y="1042670"/>
            <a:ext cx="10897870" cy="4031615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lIns="108819" tIns="54409" rIns="108819" bIns="54409" anchor="t">
            <a:spAutoFit/>
          </a:bodyPr>
          <a:p>
            <a:pPr>
              <a:lnSpc>
                <a:spcPct val="8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知识卡片</a:t>
            </a:r>
            <a:endParaRPr lang="zh-CN" altLang="en-US" sz="3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8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通讯是运用叙述、描写、抒情、议论等多种手法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具体、生动、形象地反映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新闻事件或典型人物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的一种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新闻报道体裁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8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通讯的特点：</a:t>
            </a:r>
            <a:endParaRPr lang="zh-CN" altLang="en-US" sz="3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8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◆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报道详细深入</a:t>
            </a:r>
            <a:r>
              <a:rPr lang="zh-CN" altLang="en-US" sz="30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通讯报道新闻事实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一般要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对事件的来龙去脉、重要环境、背景等做具体描写</a:t>
            </a:r>
            <a:r>
              <a:rPr lang="en-US" altLang="zh-CN" sz="30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通讯区别于新闻消息</a:t>
            </a:r>
            <a:r>
              <a:rPr lang="zh-CN" altLang="zh-CN" sz="30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8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◆注重思想意义</a:t>
            </a:r>
            <a:r>
              <a:rPr lang="zh-CN" altLang="en-US" sz="30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通讯一般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报道那些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人们普遍关心的、有现实意义的题材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还特别讲究主题的开掘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3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8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◆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强调形象说话</a:t>
            </a:r>
            <a:r>
              <a:rPr lang="zh-CN" altLang="en-US" sz="30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不仅用事实说话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还要用形象说话。</a:t>
            </a:r>
            <a:endParaRPr lang="zh-CN" altLang="en-US" sz="3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8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◆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突出评论色彩</a:t>
            </a:r>
            <a:r>
              <a:rPr lang="zh-CN" altLang="en-US" sz="30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写作通讯时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作者的观点鲜明</a:t>
            </a:r>
            <a:r>
              <a:rPr lang="en-US" altLang="zh-CN" sz="30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一目了然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3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83185" y="232164"/>
            <a:ext cx="2194830" cy="713740"/>
            <a:chOff x="2371" y="690"/>
            <a:chExt cx="2728" cy="1124"/>
          </a:xfrm>
        </p:grpSpPr>
        <p:sp>
          <p:nvSpPr>
            <p:cNvPr id="10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2728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1" name="TextBox 18"/>
            <p:cNvSpPr txBox="1"/>
            <p:nvPr/>
          </p:nvSpPr>
          <p:spPr>
            <a:xfrm>
              <a:off x="2371" y="741"/>
              <a:ext cx="255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文体知识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4594" name="文本框 8"/>
          <p:cNvSpPr txBox="1"/>
          <p:nvPr/>
        </p:nvSpPr>
        <p:spPr>
          <a:xfrm>
            <a:off x="3123565" y="300990"/>
            <a:ext cx="62331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了解通讯的特点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预学二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8"/>
          <p:cNvSpPr txBox="1"/>
          <p:nvPr>
            <p:custDataLst>
              <p:tags r:id="rId1"/>
            </p:custDataLst>
          </p:nvPr>
        </p:nvSpPr>
        <p:spPr>
          <a:xfrm>
            <a:off x="955040" y="5232400"/>
            <a:ext cx="1040892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</a:rPr>
              <a:t>结合知识卡片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ea typeface="SimSun-ExtB" panose="02010609060101010101" charset="-122"/>
                <a:sym typeface="宋体" panose="02010600030101010101" pitchFamily="2" charset="-122"/>
              </a:rPr>
              <a:t>谈谈课文作为一篇通讯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ea typeface="SimSun-ExtB" panose="02010609060101010101" charset="-122"/>
                <a:sym typeface="宋体" panose="02010600030101010101" pitchFamily="2" charset="-122"/>
              </a:rPr>
              <a:t>有什么具体的表现？</a:t>
            </a:r>
            <a:endParaRPr lang="zh-CN" altLang="en-US" sz="3000" b="1">
              <a:latin typeface="Arial" panose="020B0604020202020204" pitchFamily="34" charset="0"/>
              <a:ea typeface="SimSun-ExtB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883285" y="5785485"/>
            <a:ext cx="1089850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通讯</a:t>
            </a:r>
            <a:r>
              <a:rPr lang="zh-CN" altLang="en-US" sz="30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报道详细深入</a:t>
            </a:r>
            <a:r>
              <a:rPr lang="en-US" altLang="zh-CN" sz="30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有大量</a:t>
            </a:r>
            <a:r>
              <a:rPr lang="zh-CN" altLang="en-US" sz="30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对事件细节的描写</a:t>
            </a:r>
            <a:r>
              <a:rPr lang="en-US" altLang="zh-CN" sz="30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细节呈现清晰</a:t>
            </a:r>
            <a:r>
              <a:rPr lang="en-US" altLang="zh-CN" sz="30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富有画面感。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53365" y="1122680"/>
            <a:ext cx="117690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90000"/>
              </a:lnSpc>
            </a:pP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请从课文中摘录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具有强烈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抒情色彩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的语句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仿照示例进行朗读设计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并从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人称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、句式和修辞手法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等方面品味其抒情效果</a:t>
            </a:r>
            <a:r>
              <a:rPr lang="en-US" altLang="zh-CN" sz="30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任务二</a:t>
            </a:r>
            <a:r>
              <a:rPr lang="zh-CN" altLang="zh-CN" sz="30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9153" name="TextBox 1"/>
          <p:cNvSpPr txBox="1"/>
          <p:nvPr/>
        </p:nvSpPr>
        <p:spPr>
          <a:xfrm>
            <a:off x="363855" y="2155190"/>
            <a:ext cx="11505565" cy="1786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9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【示例】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第</a:t>
            </a:r>
            <a:r>
              <a:rPr lang="en-US" altLang="zh-CN" sz="3000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段</a:t>
            </a:r>
            <a:r>
              <a:rPr lang="zh-CN" altLang="en-US" sz="30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他们的品质是那样地纯洁和高尚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他们的意志是那样地坚韧和刚强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他们的气质是那样地淳朴和谦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逊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他们的胸怀是那样地美丽和宽广</a:t>
            </a:r>
            <a:r>
              <a:rPr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！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54" name="文本框 1"/>
          <p:cNvSpPr txBox="1"/>
          <p:nvPr/>
        </p:nvSpPr>
        <p:spPr>
          <a:xfrm>
            <a:off x="314960" y="4034790"/>
            <a:ext cx="11554460" cy="9283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9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朗读设计</a:t>
            </a:r>
            <a:r>
              <a:rPr lang="zh-CN" altLang="en-US" sz="30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句子从四个方面概括志愿军的崇高和伟大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“品质”“意志”</a:t>
            </a:r>
            <a:endParaRPr sz="3000" b="1">
              <a:solidFill>
                <a:srgbClr val="FF0000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ts val="50"/>
              </a:spcBef>
              <a:spcAft>
                <a:spcPts val="0"/>
              </a:spcAft>
            </a:pPr>
            <a:r>
              <a:rPr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“气质”“胸怀”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都需要重读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还要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重读</a:t>
            </a:r>
            <a:r>
              <a:rPr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那样地</a:t>
            </a:r>
            <a:r>
              <a:rPr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以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表现作者的深情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4960" y="5055870"/>
            <a:ext cx="1138491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9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品味抒情</a:t>
            </a:r>
            <a:r>
              <a:rPr lang="zh-CN" altLang="en-US" sz="30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这是一组工整的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排比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用高度凝练的词语进行概括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表现了志愿军战士的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精神品质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抒发了作者的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赞美之情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33045" y="285750"/>
            <a:ext cx="2092737" cy="644450"/>
            <a:chOff x="2371" y="690"/>
            <a:chExt cx="260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260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473" y="792"/>
              <a:ext cx="2391" cy="1022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抒情议论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extBox 1"/>
          <p:cNvSpPr txBox="1"/>
          <p:nvPr/>
        </p:nvSpPr>
        <p:spPr>
          <a:xfrm>
            <a:off x="725170" y="1297940"/>
            <a:ext cx="11068685" cy="15068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摘录</a:t>
            </a:r>
            <a:r>
              <a:rPr lang="zh-CN" altLang="en-US" sz="30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朋友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当你听到这段英雄事迹的时候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你的感想如何</a:t>
            </a:r>
            <a:r>
              <a:rPr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呢？</a:t>
            </a:r>
            <a:r>
              <a:rPr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你不觉得我们的战士是可爱的</a:t>
            </a:r>
            <a:r>
              <a:rPr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吗？</a:t>
            </a:r>
            <a:r>
              <a:rPr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你不以我们的祖国有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着</a:t>
            </a:r>
            <a:r>
              <a:rPr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这样的英雄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</a:t>
            </a:r>
            <a:r>
              <a:rPr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自豪</a:t>
            </a:r>
            <a:r>
              <a:rPr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吗？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30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8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段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9154" name="文本框 1"/>
          <p:cNvSpPr txBox="1"/>
          <p:nvPr/>
        </p:nvSpPr>
        <p:spPr>
          <a:xfrm>
            <a:off x="645795" y="3106420"/>
            <a:ext cx="1122807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朗读设计</a:t>
            </a:r>
            <a:r>
              <a:rPr lang="zh-CN" altLang="en-US" sz="30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三个问句应层层递进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语气不断地加强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你不觉得</a:t>
            </a:r>
            <a:r>
              <a:rPr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”“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你不以</a:t>
            </a:r>
            <a:r>
              <a:rPr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要重读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突出反问语气的强烈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5795" y="4284345"/>
            <a:ext cx="1106868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品味抒情</a:t>
            </a:r>
            <a:r>
              <a:rPr lang="zh-CN" altLang="en-US" sz="30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连用三个问句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属于连续发问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语气强烈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；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后面两个问句是反问句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进一步加强了语气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3" grpId="0"/>
      <p:bldP spid="49154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740410" y="1190625"/>
            <a:ext cx="1056132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10000"/>
              </a:lnSpc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在课文中圈画出下面的句子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细读品味并思考</a:t>
            </a:r>
            <a:r>
              <a:rPr lang="zh-CN" altLang="en-US" sz="30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文章在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内容、结构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上有什么特点</a:t>
            </a:r>
            <a:r>
              <a:rPr lang="en-US" altLang="zh-CN" sz="30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任务三</a:t>
            </a:r>
            <a:r>
              <a:rPr lang="zh-CN" altLang="zh-CN" sz="30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1530" y="2446655"/>
            <a:ext cx="10716895" cy="23437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2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文章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首尾呼应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从文章开始的设问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到文末的肯定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结构紧凑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中间以对</a:t>
            </a:r>
            <a:r>
              <a:rPr lang="zh-CN" altLang="en-US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“你”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的发问串联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承上启下、递进情感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文章层次分明、逻辑严密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全文贯穿与读者</a:t>
            </a:r>
            <a:r>
              <a:rPr lang="zh-CN" altLang="en-US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“你”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的对话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使人读后产生强烈的共鸣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9720" y="1397635"/>
            <a:ext cx="11393805" cy="1045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0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作者在叙述事件时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既用自己的语言进行叙述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又不时引用受访者的话</a:t>
            </a:r>
            <a:r>
              <a:rPr lang="zh-CN" altLang="en-US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。结合文中相关例子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体会这种写法的表达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效果</a:t>
            </a:r>
            <a:r>
              <a:rPr lang="en-US" altLang="zh-CN" sz="30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思考探究二</a:t>
            </a:r>
            <a:r>
              <a:rPr lang="zh-CN" altLang="zh-CN" sz="30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5770" y="2522855"/>
            <a:ext cx="11247755" cy="33534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       </a:t>
            </a:r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“松骨峰战斗”事件中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既有作者对松骨峰战斗情形的叙述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又有对营长评价战士原话的引述；</a:t>
            </a:r>
            <a:endParaRPr lang="zh-CN" altLang="en-US" sz="3000" b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  <a:p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 </a:t>
            </a:r>
            <a:r>
              <a:rPr lang="en-US" altLang="zh-CN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      </a:t>
            </a:r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在“马玉祥火中抢救小孩”事件中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既有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作者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用自己的语言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介绍人物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又有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对战士原话的引述</a:t>
            </a:r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。</a:t>
            </a:r>
            <a:endParaRPr lang="zh-CN" altLang="en-US" sz="3000" b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  <a:p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 </a:t>
            </a:r>
            <a:r>
              <a:rPr lang="en-US" altLang="zh-CN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      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用作者自己的语言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有利于集中笔墨发展情节；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引用受访者的话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有利于真切展现人物的内心世界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使叙事更具有现场感与真实感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二者结合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使叙述错落变化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既典型又生动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8445" y="478790"/>
            <a:ext cx="2214230" cy="644450"/>
            <a:chOff x="2371" y="690"/>
            <a:chExt cx="2752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2752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327" cy="1022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叙述方式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7106" name="文本框 4098"/>
          <p:cNvSpPr txBox="1"/>
          <p:nvPr/>
        </p:nvSpPr>
        <p:spPr>
          <a:xfrm>
            <a:off x="1836420" y="2278380"/>
            <a:ext cx="89268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第一人称</a:t>
            </a:r>
            <a:r>
              <a:rPr lang="zh-CN" altLang="en-US" sz="28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令人倍感亲切诚恳</a:t>
            </a: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利于情感抒发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段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lang="zh-CN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20" name="文本框 4112"/>
          <p:cNvSpPr txBox="1"/>
          <p:nvPr/>
        </p:nvSpPr>
        <p:spPr>
          <a:xfrm>
            <a:off x="3505200" y="1389380"/>
            <a:ext cx="59436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谁是最可爱的人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21" name="文本框 4113"/>
          <p:cNvSpPr txBox="1"/>
          <p:nvPr/>
        </p:nvSpPr>
        <p:spPr>
          <a:xfrm>
            <a:off x="1836420" y="5295265"/>
            <a:ext cx="90303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sym typeface="宋体" panose="02010600030101010101" pitchFamily="2" charset="-122"/>
              </a:rPr>
              <a:t>反复和感叹句的结合</a:t>
            </a:r>
            <a:r>
              <a:rPr lang="zh-CN" altLang="en-US" sz="28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情感流露更充沛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14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段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00789" y="257913"/>
            <a:ext cx="2031505" cy="713740"/>
            <a:chOff x="2371" y="690"/>
            <a:chExt cx="2525" cy="1124"/>
          </a:xfrm>
        </p:grpSpPr>
        <p:sp>
          <p:nvSpPr>
            <p:cNvPr id="1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2525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6" name="TextBox 18"/>
            <p:cNvSpPr txBox="1"/>
            <p:nvPr/>
          </p:nvSpPr>
          <p:spPr>
            <a:xfrm>
              <a:off x="2492" y="741"/>
              <a:ext cx="2290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板书设计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1" name="左大括号 20"/>
          <p:cNvSpPr/>
          <p:nvPr/>
        </p:nvSpPr>
        <p:spPr>
          <a:xfrm>
            <a:off x="1758950" y="2278380"/>
            <a:ext cx="76200" cy="3361055"/>
          </a:xfrm>
          <a:prstGeom prst="leftBrace">
            <a:avLst>
              <a:gd name="adj1" fmla="val 8333"/>
              <a:gd name="adj2" fmla="val 48549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4112"/>
          <p:cNvSpPr txBox="1"/>
          <p:nvPr/>
        </p:nvSpPr>
        <p:spPr>
          <a:xfrm>
            <a:off x="742950" y="3482340"/>
            <a:ext cx="101473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抒情方式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4098"/>
          <p:cNvSpPr txBox="1"/>
          <p:nvPr/>
        </p:nvSpPr>
        <p:spPr>
          <a:xfrm>
            <a:off x="1836420" y="2779395"/>
            <a:ext cx="100615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第二人称</a:t>
            </a:r>
            <a:r>
              <a:rPr lang="zh-CN" altLang="en-US" sz="28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拉近与读者的距离</a:t>
            </a: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易于引起共鸣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8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12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15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段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lang="zh-CN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9154" name="文本框 1"/>
          <p:cNvSpPr txBox="1"/>
          <p:nvPr/>
        </p:nvSpPr>
        <p:spPr>
          <a:xfrm>
            <a:off x="1828800" y="4257675"/>
            <a:ext cx="10198100" cy="4781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9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排比句</a:t>
            </a:r>
            <a:r>
              <a:rPr lang="zh-CN" altLang="en-US" sz="28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使读者感到亲切自然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15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段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1836420" y="3303905"/>
            <a:ext cx="8627110" cy="4781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9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设问句</a:t>
            </a:r>
            <a:r>
              <a:rPr lang="zh-CN" altLang="en-US" sz="28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激发读者思考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增进与读者的情感交流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段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1828800" y="3782060"/>
            <a:ext cx="8627110" cy="4781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9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反问句</a:t>
            </a:r>
            <a:r>
              <a:rPr lang="zh-CN" altLang="en-US" sz="28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sz="2800" b="1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加强语气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8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12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段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1"/>
          <p:cNvSpPr txBox="1"/>
          <p:nvPr/>
        </p:nvSpPr>
        <p:spPr>
          <a:xfrm>
            <a:off x="1828800" y="4776470"/>
            <a:ext cx="7517130" cy="4781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9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疑问句</a:t>
            </a:r>
            <a:r>
              <a:rPr lang="zh-CN" altLang="en-US" sz="28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引起读者的思考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8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12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15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段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7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7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  <p:bldP spid="6" grpId="0"/>
      <p:bldP spid="47106" grpId="0"/>
      <p:bldP spid="3" grpId="0"/>
      <p:bldP spid="7" grpId="0"/>
      <p:bldP spid="47121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25903" y="541389"/>
            <a:ext cx="1971163" cy="713740"/>
            <a:chOff x="2371" y="690"/>
            <a:chExt cx="2450" cy="1124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2450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8" name="TextBox 18"/>
            <p:cNvSpPr txBox="1"/>
            <p:nvPr/>
          </p:nvSpPr>
          <p:spPr>
            <a:xfrm>
              <a:off x="2371" y="741"/>
              <a:ext cx="2341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作者简介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292" y="1854794"/>
            <a:ext cx="2719226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 14"/>
          <p:cNvSpPr/>
          <p:nvPr/>
        </p:nvSpPr>
        <p:spPr>
          <a:xfrm>
            <a:off x="4288790" y="1829435"/>
            <a:ext cx="7374890" cy="3651250"/>
          </a:xfrm>
          <a:prstGeom prst="rect">
            <a:avLst/>
          </a:prstGeom>
          <a:noFill/>
          <a:ln w="9525">
            <a:noFill/>
          </a:ln>
        </p:spPr>
        <p:txBody>
          <a:bodyPr wrap="square" lIns="108819" tIns="54409" rIns="108819" bIns="54409" anchor="t">
            <a:spAutoFit/>
          </a:bodyPr>
          <a:p>
            <a:pPr fontAlgn="auto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【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魏巍】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原名魏鸿杰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笔名红杨树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当代作家、诗人。曾在朝鲜前沿阵地采访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个月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于1951年4月11日在《人民日报》刊登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通讯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《谁是最可爱的人》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在全国引起了广泛反响。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长篇小说《东方》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荣获1982年中国首届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茅盾文学奖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56767" y="2297660"/>
            <a:ext cx="2448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lang="zh-CN" altLang="en-US" sz="4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4579" name="文本框 4"/>
          <p:cNvSpPr txBox="1"/>
          <p:nvPr/>
        </p:nvSpPr>
        <p:spPr>
          <a:xfrm>
            <a:off x="783590" y="2682875"/>
            <a:ext cx="1079754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掰</a:t>
            </a:r>
            <a:r>
              <a:rPr lang="zh-CN" altLang="en-US" sz="36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断</a:t>
            </a: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zh-CN" sz="3600" dirty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摁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倒</a:t>
            </a:r>
            <a:r>
              <a:rPr lang="en-US" altLang="zh-CN" sz="3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犁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耙</a:t>
            </a:r>
            <a:r>
              <a:rPr lang="en-US" altLang="zh-CN" sz="36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军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隅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里</a:t>
            </a: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zh-CN" sz="3600" dirty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踹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什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物</a:t>
            </a:r>
            <a:r>
              <a:rPr lang="zh-CN" altLang="en-US" sz="3600" b="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</a:t>
            </a:r>
            <a:endParaRPr lang="zh-CN" altLang="en-US" sz="2000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坚</a:t>
            </a:r>
            <a:r>
              <a:rPr sz="3600" dirty="0">
                <a:sym typeface="宋体" panose="02010600030101010101" pitchFamily="2" charset="-122"/>
              </a:rPr>
              <a:t>rèn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</a:t>
            </a:r>
            <a:r>
              <a:rPr sz="3600" dirty="0">
                <a:sym typeface="宋体" panose="02010600030101010101" pitchFamily="2" charset="-122"/>
              </a:rPr>
              <a:t>bèng </a:t>
            </a:r>
            <a:r>
              <a:rPr lang="en-US" sz="3600" dirty="0">
                <a:sym typeface="宋体" panose="02010600030101010101" pitchFamily="2" charset="-122"/>
              </a:rPr>
              <a:t>    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裂</a:t>
            </a:r>
            <a:r>
              <a:rPr lang="en-US" altLang="zh-CN" sz="36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</a:t>
            </a:r>
            <a:r>
              <a:rPr lang="en-US" altLang="zh-CN" sz="3600" dirty="0">
                <a:solidFill>
                  <a:schemeClr val="tx1"/>
                </a:solidFill>
                <a:sym typeface="宋体" panose="02010600030101010101" pitchFamily="2" charset="-122"/>
              </a:rPr>
              <a:t>chún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朴</a:t>
            </a:r>
            <a:r>
              <a:rPr lang="en-US" altLang="zh-CN" sz="36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谦</a:t>
            </a: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xùn</a:t>
            </a:r>
            <a:r>
              <a:rPr lang="en-US" altLang="zh-CN" sz="36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</a:t>
            </a:r>
            <a:endParaRPr lang="en-US" altLang="zh-CN" sz="3600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sz="3600" dirty="0"/>
              <a:t>huò     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</a:rPr>
              <a:t>亮</a:t>
            </a:r>
            <a:r>
              <a:rPr sz="3600" dirty="0"/>
              <a:t> </a:t>
            </a:r>
            <a:r>
              <a:rPr lang="en-US" altLang="zh-CN" sz="3600" dirty="0"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sz="3600" dirty="0">
                <a:sym typeface="宋体" panose="02010600030101010101" pitchFamily="2" charset="-122"/>
              </a:rPr>
              <a:t>biē</a:t>
            </a:r>
            <a:r>
              <a:rPr lang="zh-CN" altLang="en-US" sz="3600" b="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en-US" altLang="zh-CN" sz="3600" b="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闷</a:t>
            </a:r>
            <a:r>
              <a:rPr lang="zh-CN" altLang="en-US" sz="3600" b="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altLang="zh-CN" sz="3600" b="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过</a:t>
            </a: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yǐn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3600" b="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</a:t>
            </a:r>
            <a:endParaRPr lang="zh-CN" altLang="en-US" sz="36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4344" name="文本框 3"/>
          <p:cNvSpPr txBox="1"/>
          <p:nvPr/>
        </p:nvSpPr>
        <p:spPr>
          <a:xfrm>
            <a:off x="783590" y="2175510"/>
            <a:ext cx="100203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b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ā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i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sz="3600" dirty="0">
                <a:solidFill>
                  <a:srgbClr val="FF0000"/>
                </a:solidFill>
                <a:sym typeface="宋体" panose="02010600030101010101" pitchFamily="2" charset="-122"/>
              </a:rPr>
              <a:t>è</a:t>
            </a:r>
            <a:r>
              <a:rPr lang="en-US" sz="3600" dirty="0">
                <a:solidFill>
                  <a:srgbClr val="FF0000"/>
                </a:solidFill>
                <a:sym typeface="宋体" panose="02010600030101010101" pitchFamily="2" charset="-122"/>
              </a:rPr>
              <a:t>n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       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p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á     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yú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    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chu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à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i      shí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4594" name="文本框 8"/>
          <p:cNvSpPr txBox="1"/>
          <p:nvPr/>
        </p:nvSpPr>
        <p:spPr>
          <a:xfrm>
            <a:off x="932180" y="1530350"/>
            <a:ext cx="103276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给红色字注音或根据拼音写汉字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文本框 3"/>
          <p:cNvSpPr txBox="1"/>
          <p:nvPr/>
        </p:nvSpPr>
        <p:spPr>
          <a:xfrm>
            <a:off x="1238250" y="3513455"/>
            <a:ext cx="1015047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en-US" altLang="zh-CN" sz="3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韧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迸</a:t>
            </a:r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           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淳</a:t>
            </a:r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           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逊</a:t>
            </a:r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        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豁</a:t>
            </a:r>
            <a:r>
              <a:rPr 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憋</a:t>
            </a:r>
            <a:r>
              <a:rPr 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</a:t>
            </a:r>
            <a:r>
              <a:rPr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瘾</a:t>
            </a:r>
            <a:endParaRPr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64135" y="404884"/>
            <a:ext cx="2164257" cy="713740"/>
            <a:chOff x="2371" y="690"/>
            <a:chExt cx="2690" cy="1124"/>
          </a:xfrm>
        </p:grpSpPr>
        <p:sp>
          <p:nvSpPr>
            <p:cNvPr id="4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2690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5" name="TextBox 18"/>
            <p:cNvSpPr txBox="1"/>
            <p:nvPr/>
          </p:nvSpPr>
          <p:spPr>
            <a:xfrm>
              <a:off x="2371" y="740"/>
              <a:ext cx="2479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预习检测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564135" y="404884"/>
            <a:ext cx="2164257" cy="713740"/>
            <a:chOff x="2371" y="690"/>
            <a:chExt cx="2690" cy="1124"/>
          </a:xfrm>
        </p:grpSpPr>
        <p:sp>
          <p:nvSpPr>
            <p:cNvPr id="4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2690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5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371" y="740"/>
              <a:ext cx="2479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初读文本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5795645" y="598805"/>
            <a:ext cx="1097280" cy="5835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en-US" sz="32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可爱</a:t>
            </a:r>
            <a:endParaRPr lang="zh-CN" altLang="en-US" sz="32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27270" y="2037080"/>
            <a:ext cx="2840990" cy="5835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en-US" sz="32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最可爱的人</a:t>
            </a:r>
            <a:endParaRPr lang="zh-CN" altLang="en-US" sz="32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4594" name="文本框 8"/>
          <p:cNvSpPr txBox="1"/>
          <p:nvPr/>
        </p:nvSpPr>
        <p:spPr>
          <a:xfrm>
            <a:off x="2181860" y="1253490"/>
            <a:ext cx="921067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</a:rPr>
              <a:t>令人敬爱的。也指令人喜爱的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</a:rPr>
              <a:t>讨人喜欢的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</a:rPr>
              <a:t>深受热爱的。</a:t>
            </a:r>
            <a:endParaRPr lang="zh-CN" altLang="en-US" sz="3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8"/>
          <p:cNvSpPr txBox="1"/>
          <p:nvPr>
            <p:custDataLst>
              <p:tags r:id="rId3"/>
            </p:custDataLst>
          </p:nvPr>
        </p:nvSpPr>
        <p:spPr>
          <a:xfrm>
            <a:off x="3835400" y="2724150"/>
            <a:ext cx="59588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sz="3200" b="1">
                <a:latin typeface="Arial" panose="020B0604020202020204" pitchFamily="34" charset="0"/>
                <a:ea typeface="宋体" panose="02010600030101010101" pitchFamily="2" charset="-122"/>
              </a:rPr>
              <a:t>我们的战士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中国人民志愿军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29615" y="3307715"/>
            <a:ext cx="1032764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思考：他们可爱在哪里？课文中有一段笔墨集中对他们进行了高度的概括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跳读课文试着找出来。</a:t>
            </a:r>
            <a:endParaRPr lang="zh-CN" altLang="en-US" sz="3200" b="1">
              <a:latin typeface="Arial" panose="020B0604020202020204" pitchFamily="34" charset="0"/>
              <a:ea typeface="SimSun-ExtB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19120" y="4384040"/>
            <a:ext cx="609600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他们的品质是那样的纯洁和高尚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他们的意志是那样的坚韧和刚强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他们的气质是那样的淳朴和谦逊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他们的胸怀是那样的美丽和宽广!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4594" grpId="0"/>
      <p:bldP spid="7" grpId="0" animBg="1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>
            <p:custDataLst>
              <p:tags r:id="rId1"/>
            </p:custDataLst>
          </p:nvPr>
        </p:nvSpPr>
        <p:spPr>
          <a:xfrm>
            <a:off x="2755265" y="1412240"/>
            <a:ext cx="6318250" cy="3412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最可爱的人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他们的品质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是那样的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纯洁和高尚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他们的意志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是那样的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坚韧和刚强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他们的气质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是那样的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淳朴和谦逊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他们的胸怀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是那样的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美丽和宽广!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1145540" y="1167765"/>
            <a:ext cx="114935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朗读品味</a:t>
            </a:r>
            <a:endParaRPr lang="zh-CN" altLang="en-US" sz="3200" b="1">
              <a:latin typeface="Arial" panose="020B0604020202020204" pitchFamily="34" charset="0"/>
              <a:ea typeface="SimSun-ExtB" panose="02010609060101010101" charset="-122"/>
              <a:sym typeface="宋体" panose="02010600030101010101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375275" y="2707640"/>
            <a:ext cx="1267460" cy="1016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5462270" y="3401060"/>
            <a:ext cx="1267460" cy="1016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462270" y="4020820"/>
            <a:ext cx="1267460" cy="1016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375275" y="4741545"/>
            <a:ext cx="1267460" cy="1016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6769735" y="4716145"/>
            <a:ext cx="816610" cy="1524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7987030" y="4695825"/>
            <a:ext cx="847090" cy="1016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0" name="矩形 22540"/>
          <p:cNvSpPr/>
          <p:nvPr/>
        </p:nvSpPr>
        <p:spPr>
          <a:xfrm>
            <a:off x="7910513" y="3844290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</a:rPr>
              <a:t>﹒</a:t>
            </a:r>
            <a:endParaRPr lang="zh-CN" altLang="en-US" sz="32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2" name="矩形 22540"/>
          <p:cNvSpPr/>
          <p:nvPr/>
        </p:nvSpPr>
        <p:spPr>
          <a:xfrm>
            <a:off x="7910513" y="3169285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</a:rPr>
              <a:t>﹒</a:t>
            </a:r>
            <a:endParaRPr lang="zh-CN" altLang="en-US" sz="32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3" name="矩形 22540"/>
          <p:cNvSpPr/>
          <p:nvPr/>
        </p:nvSpPr>
        <p:spPr>
          <a:xfrm>
            <a:off x="6642418" y="3844290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</a:rPr>
              <a:t>﹒</a:t>
            </a:r>
            <a:endParaRPr lang="zh-CN" altLang="en-US" sz="32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4" name="矩形 22540"/>
          <p:cNvSpPr/>
          <p:nvPr/>
        </p:nvSpPr>
        <p:spPr>
          <a:xfrm>
            <a:off x="6729413" y="3169285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</a:rPr>
              <a:t>﹒</a:t>
            </a:r>
            <a:endParaRPr lang="zh-CN" altLang="en-US" sz="32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cxnSp>
        <p:nvCxnSpPr>
          <p:cNvPr id="15" name="直接箭头连接符 14"/>
          <p:cNvCxnSpPr/>
          <p:nvPr/>
        </p:nvCxnSpPr>
        <p:spPr>
          <a:xfrm flipV="1">
            <a:off x="8703310" y="4315460"/>
            <a:ext cx="370205" cy="38036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4928870" y="5181600"/>
            <a:ext cx="2555875" cy="629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5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赞美和敬佩</a:t>
            </a:r>
            <a:endParaRPr lang="zh-CN" altLang="en-US" sz="35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2" grpId="0"/>
      <p:bldP spid="13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564135" y="404884"/>
            <a:ext cx="2164257" cy="713740"/>
            <a:chOff x="2371" y="690"/>
            <a:chExt cx="2690" cy="1124"/>
          </a:xfrm>
        </p:grpSpPr>
        <p:sp>
          <p:nvSpPr>
            <p:cNvPr id="4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2690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5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371" y="740"/>
              <a:ext cx="2479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快速阅读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932180" y="1228725"/>
            <a:ext cx="1032764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最可爱的人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这是作者对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志愿军战士极高的赞誉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速读课文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文章通过哪些事例表现我们的战士是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最可爱的人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？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(</a:t>
            </a:r>
            <a:r>
              <a:rPr 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提示采用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地点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+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事件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以小标题的形式概括内容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)</a:t>
            </a:r>
            <a:endParaRPr lang="zh-CN" altLang="en-US" sz="3200" b="1">
              <a:latin typeface="Arial" panose="020B0604020202020204" pitchFamily="34" charset="0"/>
              <a:ea typeface="SimSun-ExtB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78299" y="3045223"/>
            <a:ext cx="2224405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松骨峰战斗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4180529" y="3045858"/>
            <a:ext cx="1858010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5—8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段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1578299" y="3755788"/>
            <a:ext cx="2224405" cy="58356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火中救小孩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4180529" y="3755788"/>
            <a:ext cx="2084070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9</a:t>
            </a: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—12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段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78610" y="4466590"/>
            <a:ext cx="23837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防空洞谈话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2" name="矩形 11"/>
          <p:cNvSpPr/>
          <p:nvPr>
            <p:custDataLst>
              <p:tags r:id="rId7"/>
            </p:custDataLst>
          </p:nvPr>
        </p:nvSpPr>
        <p:spPr>
          <a:xfrm>
            <a:off x="4180529" y="4562873"/>
            <a:ext cx="1451610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13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段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564135" y="404884"/>
            <a:ext cx="2164257" cy="713740"/>
            <a:chOff x="2371" y="690"/>
            <a:chExt cx="2690" cy="1124"/>
          </a:xfrm>
        </p:grpSpPr>
        <p:sp>
          <p:nvSpPr>
            <p:cNvPr id="4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2690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5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371" y="740"/>
              <a:ext cx="2479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品味赏析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60503" name="文本框 60502"/>
          <p:cNvSpPr txBox="1"/>
          <p:nvPr>
            <p:custDataLst>
              <p:tags r:id="rId3"/>
            </p:custDataLst>
          </p:nvPr>
        </p:nvSpPr>
        <p:spPr>
          <a:xfrm>
            <a:off x="1110615" y="1853565"/>
            <a:ext cx="1044003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/>
            <a:r>
              <a:rPr 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默读课文第</a:t>
            </a:r>
            <a:r>
              <a:rPr lang="en-US" altLang="zh-CN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段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找出最能体现战争激烈、场面惨烈的句子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说明理由。</a:t>
            </a:r>
            <a:endParaRPr lang="zh-CN" altLang="en-US" sz="3200" b="1">
              <a:ea typeface="SimSun-ExtB" panose="02010609060101010101" charset="-122"/>
              <a:sym typeface="宋体" panose="02010600030101010101" pitchFamily="2" charset="-122"/>
            </a:endParaRPr>
          </a:p>
          <a:p>
            <a:pPr algn="l"/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solidFill>
                  <a:sysClr val="windowText" lastClr="00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华文楷体" panose="02010600040101010101" charset="-122"/>
              </a:rPr>
              <a:t>哪个事例的哪个地方给你的感触最深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请找出来读一读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并说明理由。句式：我对</a:t>
            </a:r>
            <a:r>
              <a:rPr lang="zh-CN" altLang="en-US" sz="3200" b="1" u="sng">
                <a:ea typeface="SimSun-ExtB" panose="02010609060101010101" charset="-122"/>
                <a:sym typeface="宋体" panose="02010600030101010101" pitchFamily="2" charset="-122"/>
              </a:rPr>
              <a:t> </a:t>
            </a:r>
            <a:r>
              <a:rPr lang="en-US" altLang="zh-CN" sz="3200" b="1" u="sng">
                <a:ea typeface="SimSun-ExtB" panose="02010609060101010101" charset="-122"/>
                <a:sym typeface="宋体" panose="02010600030101010101" pitchFamily="2" charset="-122"/>
              </a:rPr>
              <a:t>             </a:t>
            </a:r>
            <a:r>
              <a:rPr lang="zh-CN" altLang="en-US" sz="3200" b="1" dirty="0">
                <a:solidFill>
                  <a:sysClr val="windowText" lastClr="00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华文楷体" panose="02010600040101010101" charset="-122"/>
              </a:rPr>
              <a:t>感触最深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因为</a:t>
            </a:r>
            <a:r>
              <a:rPr lang="zh-CN" altLang="en-US" sz="3200" b="1" u="sng">
                <a:ea typeface="SimSun-ExtB" panose="02010609060101010101" charset="-122"/>
                <a:sym typeface="宋体" panose="02010600030101010101" pitchFamily="2" charset="-122"/>
              </a:rPr>
              <a:t> </a:t>
            </a:r>
            <a:r>
              <a:rPr lang="en-US" altLang="zh-CN" sz="3200" b="1" u="sng">
                <a:ea typeface="SimSun-ExtB" panose="02010609060101010101" charset="-122"/>
                <a:sym typeface="宋体" panose="02010600030101010101" pitchFamily="2" charset="-122"/>
              </a:rPr>
              <a:t>             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。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10615" y="4025900"/>
            <a:ext cx="1035621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ea typeface="SimSun-ExtB" panose="02010609060101010101" charset="-122"/>
                <a:sym typeface="宋体" panose="02010600030101010101" pitchFamily="2" charset="-122"/>
              </a:rPr>
              <a:t>我对</a:t>
            </a:r>
            <a:r>
              <a:rPr lang="zh-CN" altLang="en-US" sz="30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战场的环境描写</a:t>
            </a:r>
            <a:r>
              <a:rPr lang="zh-CN" altLang="en-US" sz="3000" b="1" dirty="0">
                <a:solidFill>
                  <a:sysClr val="windowText" lastClr="00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华文楷体" panose="02010600040101010101" charset="-122"/>
              </a:rPr>
              <a:t>感触最深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ea typeface="SimSun-ExtB" panose="02010609060101010101" charset="-122"/>
                <a:sym typeface="宋体" panose="02010600030101010101" pitchFamily="2" charset="-122"/>
              </a:rPr>
              <a:t>因为它</a:t>
            </a:r>
            <a:r>
              <a:rPr lang="zh-CN" altLang="en-US" sz="30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突显了战场火光冲天、血流满地的战斗画面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00"/>
                </a:solidFill>
                <a:ea typeface="SimSun-ExtB" panose="02010609060101010101" charset="-122"/>
                <a:sym typeface="宋体" panose="02010600030101010101" pitchFamily="2" charset="-122"/>
              </a:rPr>
              <a:t>用</a:t>
            </a:r>
            <a:r>
              <a:rPr lang="zh-CN" altLang="en-US" sz="30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比喻</a:t>
            </a: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的修辞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形象地描述了</a:t>
            </a:r>
            <a:r>
              <a:rPr lang="zh-CN" altLang="en-US" sz="30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敌人死伤之惨重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带有很强的画面感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,使人如临其境</a:t>
            </a:r>
            <a:r>
              <a:rPr lang="zh-CN" altLang="en-US" sz="3000" b="1">
                <a:ea typeface="SimSun-ExtB" panose="02010609060101010101" charset="-122"/>
                <a:sym typeface="宋体" panose="02010600030101010101" pitchFamily="2" charset="-122"/>
              </a:rPr>
              <a:t>。</a:t>
            </a:r>
            <a:endParaRPr lang="zh-CN" altLang="zh-CN" sz="3000" b="1" dirty="0"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4" name="矩形 13"/>
          <p:cNvSpPr/>
          <p:nvPr>
            <p:custDataLst>
              <p:tags r:id="rId4"/>
            </p:custDataLst>
          </p:nvPr>
        </p:nvSpPr>
        <p:spPr>
          <a:xfrm>
            <a:off x="1690059" y="1194198"/>
            <a:ext cx="2224405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松骨峰战斗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UNIT_TABLE_BEAUTIFY" val="smartTable{e75200d7-ec92-4161-a4c7-e9bd0d851671}"/>
  <p:tag name="KSO_WM_BEAUTIFY_FLAG" val=""/>
  <p:tag name="TABLE_ENDDRAG_ORIGIN_RECT" val="849*191"/>
  <p:tag name="TABLE_ENDDRAG_RECT" val="44*157*849*191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PP_MARK_KEY" val="48b9e43b-85f0-4583-ad57-738d9b4c79ba"/>
  <p:tag name="COMMONDATA" val="eyJoZGlkIjoiZjM1MDU3MjRkMGIzNjliNDRhNmZhZDFlNDFkYmY5MmUifQ==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3589</Words>
  <Application>WPS 演示</Application>
  <PresentationFormat>自定义</PresentationFormat>
  <Paragraphs>308</Paragraphs>
  <Slides>25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2" baseType="lpstr">
      <vt:lpstr>Arial</vt:lpstr>
      <vt:lpstr>宋体</vt:lpstr>
      <vt:lpstr>Wingdings</vt:lpstr>
      <vt:lpstr>思源黑体 CN Bold</vt:lpstr>
      <vt:lpstr>黑体</vt:lpstr>
      <vt:lpstr>SimSun-ExtB</vt:lpstr>
      <vt:lpstr>Calibri</vt:lpstr>
      <vt:lpstr>思源宋体 CN SemiBold</vt:lpstr>
      <vt:lpstr>楷体</vt:lpstr>
      <vt:lpstr>Times New Roman</vt:lpstr>
      <vt:lpstr>方正楷体_GBK</vt:lpstr>
      <vt:lpstr>微软雅黑</vt:lpstr>
      <vt:lpstr>华文楷体</vt:lpstr>
      <vt:lpstr>Arial Unicode MS</vt:lpstr>
      <vt:lpstr>等线</vt:lpstr>
      <vt:lpstr>Office 主题​​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谁是最可爱的人</dc:title>
  <dc:creator>黄红政</dc:creator>
  <dc:subject>保家卫国</dc:subject>
  <cp:lastModifiedBy>黄红政</cp:lastModifiedBy>
  <cp:revision>740</cp:revision>
  <dcterms:created xsi:type="dcterms:W3CDTF">2017-08-03T09:01:00Z</dcterms:created>
  <dcterms:modified xsi:type="dcterms:W3CDTF">2022-12-28T05:55:06Z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80A2AB4B22AA4A5B803A54A4AFF69C49</vt:lpwstr>
  </property>
</Properties>
</file>