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8" r:id="rId3"/>
    <p:sldId id="259" r:id="rId4"/>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2D0"/>
    <a:srgbClr val="F8EC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7.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77616" y="3290127"/>
            <a:ext cx="4048323" cy="917059"/>
            <a:chOff x="12815919" y="5875332"/>
            <a:chExt cx="10520578" cy="2383206"/>
          </a:xfrm>
        </p:grpSpPr>
        <p:sp>
          <p:nvSpPr>
            <p:cNvPr id="16" name="TextBox 15"/>
            <p:cNvSpPr txBox="1"/>
            <p:nvPr/>
          </p:nvSpPr>
          <p:spPr>
            <a:xfrm>
              <a:off x="12881776" y="5875332"/>
              <a:ext cx="9513036" cy="1929091"/>
            </a:xfrm>
            <a:prstGeom prst="rect">
              <a:avLst/>
            </a:prstGeom>
            <a:noFill/>
          </p:spPr>
          <p:txBody>
            <a:bodyPr wrap="square" rtlCol="0">
              <a:spAutoFit/>
            </a:bodyPr>
            <a:lstStyle/>
            <a:p>
              <a:r>
                <a:rPr lang="zh-CN" altLang="en-US" sz="2115" b="1" dirty="0">
                  <a:solidFill>
                    <a:srgbClr val="EF8340"/>
                  </a:solidFill>
                  <a:latin typeface="微软雅黑" panose="020B0503020204020204" charset="-122"/>
                  <a:ea typeface="微软雅黑" panose="020B0503020204020204" charset="-122"/>
                </a:rPr>
                <a:t>专题十八    </a:t>
              </a:r>
              <a:r>
                <a:rPr lang="en-US" altLang="zh-CN" sz="2115" b="1" dirty="0">
                  <a:solidFill>
                    <a:srgbClr val="EF8340"/>
                  </a:solidFill>
                  <a:latin typeface="微软雅黑" panose="020B0503020204020204" charset="-122"/>
                  <a:ea typeface="微软雅黑" panose="020B0503020204020204" charset="-122"/>
                </a:rPr>
                <a:t>PART 18</a:t>
              </a:r>
              <a:endParaRPr lang="en-US" altLang="zh-CN" sz="2115" b="1" dirty="0">
                <a:solidFill>
                  <a:srgbClr val="EF8340"/>
                </a:solidFill>
                <a:latin typeface="微软雅黑" panose="020B0503020204020204" charset="-122"/>
                <a:ea typeface="微软雅黑" panose="020B0503020204020204" charset="-122"/>
              </a:endParaRPr>
            </a:p>
            <a:p>
              <a:r>
                <a:rPr lang="en-US" altLang="zh-CN" sz="2115" b="1" dirty="0">
                  <a:solidFill>
                    <a:srgbClr val="EF8340"/>
                  </a:solidFill>
                  <a:latin typeface="微软雅黑" panose="020B0503020204020204" charset="-122"/>
                  <a:ea typeface="微软雅黑" panose="020B0503020204020204" charset="-122"/>
                </a:rPr>
                <a:t> </a:t>
              </a:r>
              <a:r>
                <a:rPr lang="zh-CN" altLang="en-US" sz="2115" b="1" dirty="0">
                  <a:solidFill>
                    <a:srgbClr val="EF8340"/>
                  </a:solidFill>
                  <a:latin typeface="微软雅黑" panose="020B0503020204020204" charset="-122"/>
                  <a:ea typeface="微软雅黑" panose="020B0503020204020204" charset="-122"/>
                </a:rPr>
                <a:t>　</a:t>
              </a:r>
              <a:endParaRPr lang="zh-CN" altLang="en-US" sz="2115" b="1" dirty="0">
                <a:solidFill>
                  <a:srgbClr val="EF8340"/>
                </a:solidFill>
                <a:latin typeface="微软雅黑" panose="020B0503020204020204" charset="-122"/>
                <a:ea typeface="微软雅黑" panose="020B0503020204020204" charset="-122"/>
              </a:endParaRPr>
            </a:p>
          </p:txBody>
        </p:sp>
        <p:sp>
          <p:nvSpPr>
            <p:cNvPr id="17" name="TextBox 16"/>
            <p:cNvSpPr txBox="1"/>
            <p:nvPr/>
          </p:nvSpPr>
          <p:spPr>
            <a:xfrm>
              <a:off x="12815919" y="6789854"/>
              <a:ext cx="10520578" cy="1468684"/>
            </a:xfrm>
            <a:prstGeom prst="rect">
              <a:avLst/>
            </a:prstGeom>
            <a:noFill/>
          </p:spPr>
          <p:txBody>
            <a:bodyPr wrap="square" rtlCol="0">
              <a:spAutoFit/>
            </a:bodyPr>
            <a:lstStyle/>
            <a:p>
              <a:r>
                <a:rPr lang="zh-CN" altLang="en-US" sz="3080" b="1" dirty="0">
                  <a:latin typeface="微软雅黑" panose="020B0503020204020204" charset="-122"/>
                  <a:ea typeface="微软雅黑" panose="020B0503020204020204" charset="-122"/>
                </a:rPr>
                <a:t>回眸点题中心明</a:t>
              </a:r>
              <a:endParaRPr lang="zh-CN" altLang="en-US" sz="3080" b="1" dirty="0">
                <a:latin typeface="微软雅黑" panose="020B0503020204020204" charset="-122"/>
                <a:ea typeface="微软雅黑" panose="020B0503020204020204" charset="-122"/>
              </a:endParaRPr>
            </a:p>
          </p:txBody>
        </p:sp>
      </p:grpSp>
      <p:cxnSp>
        <p:nvCxnSpPr>
          <p:cNvPr id="19" name="直接连接符 18"/>
          <p:cNvCxnSpPr/>
          <p:nvPr/>
        </p:nvCxnSpPr>
        <p:spPr>
          <a:xfrm>
            <a:off x="4984402" y="4171213"/>
            <a:ext cx="4159721" cy="61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p:cNvSpPr txBox="1"/>
          <p:nvPr/>
        </p:nvSpPr>
        <p:spPr>
          <a:xfrm>
            <a:off x="4977616" y="4229999"/>
            <a:ext cx="3903491" cy="32194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1" action="ppaction://hlinksldjump"/>
              </a:rPr>
              <a:t>考场病文升格</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技法训练巩固</a:t>
            </a:r>
            <a:endParaRPr lang="zh-CN" altLang="en-US" sz="150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3866515"/>
        </p:xfrm>
        <a:graphic>
          <a:graphicData uri="http://schemas.openxmlformats.org/drawingml/2006/table">
            <a:tbl>
              <a:tblPr>
                <a:tableStyleId>{5940675A-B579-460E-94D1-54222C63F5DA}</a:tableStyleId>
              </a:tblPr>
              <a:tblGrid>
                <a:gridCol w="3349625"/>
                <a:gridCol w="460248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529965">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惯性思维也有用</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但有时却会影响我对题目的判断。因此</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只有刹住思维的惯性</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多想想其他的路子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才有可能看到别人看不到的做题方法。有个人在雨天没带伞</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淋了雨</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后来他就开始做雨伞生意</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天天在地铁口附近卖伞</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这不仅让他赚到了钱</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还解决了一些人的困难。在惯性思维中</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这个看似棘手的难题</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反倒让眼光独到的他找到了商机。</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人帮忙处理。丹尼尔便主动登门</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他不仅拿到了</a:t>
                      </a:r>
                      <a:r>
                        <a:rPr lang="en-US" altLang="zh-CN" sz="1695" kern="1200" dirty="0">
                          <a:solidFill>
                            <a:schemeClr val="tx1"/>
                          </a:solidFill>
                          <a:latin typeface="微软雅黑" panose="020B0503020204020204" charset="-122"/>
                          <a:ea typeface="微软雅黑" panose="020B0503020204020204" charset="-122"/>
                        </a:rPr>
                        <a:t>3000</a:t>
                      </a:r>
                      <a:r>
                        <a:rPr lang="zh-CN" altLang="en-US" sz="1695" kern="1200" dirty="0">
                          <a:solidFill>
                            <a:schemeClr val="tx1"/>
                          </a:solidFill>
                          <a:latin typeface="微软雅黑" panose="020B0503020204020204" charset="-122"/>
                          <a:ea typeface="微软雅黑" panose="020B0503020204020204" charset="-122"/>
                        </a:rPr>
                        <a:t>美元的酬金</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还白白获得了一批上等的丝织衣物。于是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他找到几个小作坊将这些衣物加工成丝巾、帽子等小件饰品</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这些饰品出售之后他获得了</a:t>
                      </a:r>
                      <a:r>
                        <a:rPr lang="en-US" altLang="zh-CN" sz="1695" kern="1200" dirty="0">
                          <a:solidFill>
                            <a:schemeClr val="tx1"/>
                          </a:solidFill>
                          <a:latin typeface="微软雅黑" panose="020B0503020204020204" charset="-122"/>
                          <a:ea typeface="微软雅黑" panose="020B0503020204020204" charset="-122"/>
                        </a:rPr>
                        <a:t>10</a:t>
                      </a:r>
                      <a:r>
                        <a:rPr lang="zh-CN" altLang="en-US" sz="1695" kern="1200" dirty="0">
                          <a:solidFill>
                            <a:schemeClr val="tx1"/>
                          </a:solidFill>
                          <a:latin typeface="微软雅黑" panose="020B0503020204020204" charset="-122"/>
                          <a:ea typeface="微软雅黑" panose="020B0503020204020204" charset="-122"/>
                        </a:rPr>
                        <a:t>万美金</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这些钱成为他开创船坊的启动资金。在别人的惯性思维中</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这个看似棘手的难题</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反倒让眼光独到的他找到了商机。衣物虽然浸水变形</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但本质没有改变</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仍是上等的丝绸</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许多人却没有看到这一面。唯愿你独具慧眼</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抓住机遇</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创造商机</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595862" y="1960439"/>
          <a:ext cx="7952105" cy="3702050"/>
        </p:xfrm>
        <a:graphic>
          <a:graphicData uri="http://schemas.openxmlformats.org/drawingml/2006/table">
            <a:tbl>
              <a:tblPr>
                <a:tableStyleId>{5940675A-B579-460E-94D1-54222C63F5DA}</a:tableStyleId>
              </a:tblPr>
              <a:tblGrid>
                <a:gridCol w="3100070"/>
                <a:gridCol w="4852035"/>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365500">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适当地转换角度</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有的问题就可能会得到解决。转换一下思维</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眼前可能就会出现一片光明。</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有两家售卖番茄酱的日本的公司</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一开始的时候经营状况差不多。后来</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有一家公司开始想点子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想出了许多点子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然后在里面选了一个。原来那个点子是</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ctr" defTabSz="2117725" rtl="0" fontAlgn="base">
                        <a:lnSpc>
                          <a:spcPct val="130000"/>
                        </a:lnSpc>
                        <a:spcBef>
                          <a:spcPct val="0"/>
                        </a:spcBef>
                        <a:spcAft>
                          <a:spcPct val="0"/>
                        </a:spcAft>
                      </a:pPr>
                      <a:r>
                        <a:rPr lang="zh-CN" altLang="en-US" sz="1695" kern="1200" dirty="0">
                          <a:solidFill>
                            <a:schemeClr val="tx1"/>
                          </a:solidFill>
                          <a:latin typeface="宋体" panose="02010600030101010101" pitchFamily="2" charset="-122"/>
                          <a:ea typeface="宋体" panose="02010600030101010101" pitchFamily="2" charset="-122"/>
                        </a:rPr>
                        <a:t>转换思维的航灯</a:t>
                      </a:r>
                      <a:endParaRPr lang="zh-CN" altLang="en-US" sz="1695" kern="1200" dirty="0">
                        <a:solidFill>
                          <a:schemeClr val="tx1"/>
                        </a:solidFill>
                        <a:latin typeface="宋体" panose="02010600030101010101" pitchFamily="2" charset="-122"/>
                        <a:ea typeface="宋体" panose="02010600030101010101" pitchFamily="2"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适当地转换角度</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墨迹污点可以化为美丽图画</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山穷水尽处便是柳暗花明。转换思维的航灯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风急浪高的苍茫大海不远处可能是一片光明、风平浪静。</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有两家售卖番茄酱的日本的公司。一家是森永</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一家是可果美。这两家公司一开始的时候</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分庭抗礼</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不相上下。为扩大营销份额</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森永在公司内征求改良产品的意见</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经过多方征求</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最终却只有一条看似无厘头的建议得到了公司的高度重视并付诸实施。结果</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大量的客户资源源源不断地向森永公司靠拢。最</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3043555"/>
        </p:xfrm>
        <a:graphic>
          <a:graphicData uri="http://schemas.openxmlformats.org/drawingml/2006/table">
            <a:tbl>
              <a:tblPr>
                <a:tableStyleId>{5940675A-B579-460E-94D1-54222C63F5DA}</a:tableStyleId>
              </a:tblPr>
              <a:tblGrid>
                <a:gridCol w="3100070"/>
                <a:gridCol w="4852035"/>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2707005">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把番茄酱瓶的瓶口再开大些。因为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在这之前的罐装产品的瓶口都很小</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顾客使用时很不方便</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而改良后的产品可以直接用勺子挖酱。就是这个看似无厘头的建议使改良后的产品一下子吸引了顾客。从而使这家公司超过了另一家公司</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最终使公司大获全胜。</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终森永在市场上战胜了可果美。原来那条建议是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把番茄酱瓶的瓶口再开大些。因为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在这之前的罐装产品的瓶口都很小</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顾客使用时很不方便</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而改良后的产品可以直接用勺子挖酱。就是这个看似无厘头的建议使改良后的产品一举吸引了顾客。当人们都在关注产品本身时</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提建议者转换思维的航灯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透过表象看到了消费者的心理本质需求</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最终使公司大获全胜</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这就是独具慧眼。</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1414145"/>
        </p:xfrm>
        <a:graphic>
          <a:graphicData uri="http://schemas.openxmlformats.org/drawingml/2006/table">
            <a:tbl>
              <a:tblPr>
                <a:tableStyleId>{5940675A-B579-460E-94D1-54222C63F5DA}</a:tableStyleId>
              </a:tblPr>
              <a:tblGrid>
                <a:gridCol w="3100070"/>
                <a:gridCol w="4852035"/>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1077595">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我做题目要有眼光</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平常人办事也要有眼光</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这样才能立于不败之地</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唯愿你独具一双慧眼</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把世界清楚观看。你要坚信</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阴云之后定有那艳阳晴天</a:t>
                      </a:r>
                      <a:r>
                        <a:rPr lang="en-US" altLang="zh-CN" sz="1695" kern="1200" dirty="0">
                          <a:solidFill>
                            <a:schemeClr val="tx1"/>
                          </a:solidFill>
                          <a:latin typeface="微软雅黑" panose="020B0503020204020204" charset="-122"/>
                          <a:ea typeface="微软雅黑" panose="020B0503020204020204" charset="-122"/>
                        </a:rPr>
                        <a:t>!</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778528" y="2177665"/>
          <a:ext cx="7759700" cy="3365500"/>
        </p:xfrm>
        <a:graphic>
          <a:graphicData uri="http://schemas.openxmlformats.org/drawingml/2006/table">
            <a:tbl>
              <a:tblPr>
                <a:tableStyleId>{5940675A-B579-460E-94D1-54222C63F5DA}</a:tableStyleId>
              </a:tblPr>
              <a:tblGrid>
                <a:gridCol w="2519045"/>
                <a:gridCol w="5240655"/>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028950">
                <a:tc>
                  <a:txBody>
                    <a:bodyPr/>
                    <a:lstStyle/>
                    <a:p>
                      <a:pPr algn="l"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【病因分析】</a:t>
                      </a:r>
                      <a:endParaRPr lang="zh-CN" sz="1695" kern="1200" dirty="0">
                        <a:solidFill>
                          <a:schemeClr val="tx1"/>
                        </a:solidFill>
                        <a:latin typeface="微软雅黑" panose="020B0503020204020204" charset="-122"/>
                        <a:ea typeface="微软雅黑" panose="020B0503020204020204" charset="-122"/>
                      </a:endParaRPr>
                    </a:p>
                    <a:p>
                      <a:pPr marL="0" marR="0" indent="0" algn="l" defTabSz="2117725" rtl="0" eaLnBrk="1" fontAlgn="base" latinLnBrk="0" hangingPunct="1">
                        <a:lnSpc>
                          <a:spcPct val="130000"/>
                        </a:lnSpc>
                        <a:spcBef>
                          <a:spcPct val="0"/>
                        </a:spcBef>
                        <a:spcAft>
                          <a:spcPct val="0"/>
                        </a:spcAft>
                        <a:buClrTx/>
                        <a:buSzTx/>
                        <a:buFontTx/>
                        <a:buNone/>
                        <a:defRPr/>
                      </a:pPr>
                      <a:r>
                        <a:rPr lang="zh-CN" altLang="en-US" sz="1695" kern="1200" dirty="0">
                          <a:solidFill>
                            <a:schemeClr val="tx1"/>
                          </a:solidFill>
                          <a:latin typeface="微软雅黑" panose="020B0503020204020204" charset="-122"/>
                          <a:ea typeface="微软雅黑" panose="020B0503020204020204" charset="-122"/>
                        </a:rPr>
                        <a:t>　　本文以“眼光”为话题</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只说了一个小范围</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即自己在做题目时的眼光</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没有表明文章的中心观点。分析上也过于啰唆</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中心不突出。有列举的材料</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但材料</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p>
                      <a:pPr marL="0" marR="0" indent="0" algn="l" defTabSz="2117725" rtl="0" eaLnBrk="1" fontAlgn="base" latinLnBrk="0" hangingPunct="1">
                        <a:lnSpc>
                          <a:spcPct val="130000"/>
                        </a:lnSpc>
                        <a:spcBef>
                          <a:spcPct val="0"/>
                        </a:spcBef>
                        <a:spcAft>
                          <a:spcPct val="0"/>
                        </a:spcAft>
                        <a:buClrTx/>
                        <a:buSzTx/>
                        <a:buFontTx/>
                        <a:buNone/>
                        <a:defRPr/>
                      </a:pP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【升格感悟】</a:t>
                      </a:r>
                      <a:endParaRPr lang="zh-CN"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升格后文章中心突出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观点更鲜明。文章标题直接点明观点</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且具有美感。结构新颖</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巧用小标题。使用三个小标题</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挣脱思维的藩篱、开启思维的另翼、转换思维的航灯。这三个小标题</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将全文贯穿成为一个有机的整体</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同时</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三个小标题又作为三个分论点</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鲜明突出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十分巧妙。事例论证</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画龙点睛。作者在概述事例时</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用论点作结</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巧妙地做到了论据充分</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事例突出。在运用事例时</a:t>
                      </a:r>
                      <a:r>
                        <a:rPr lang="en-US" altLang="zh-CN" sz="1695" kern="1200" dirty="0">
                          <a:solidFill>
                            <a:schemeClr val="tx1"/>
                          </a:solidFill>
                          <a:latin typeface="微软雅黑" panose="020B0503020204020204" charset="-122"/>
                          <a:ea typeface="微软雅黑" panose="020B0503020204020204" charset="-122"/>
                        </a:rPr>
                        <a:t>,</a:t>
                      </a:r>
                      <a:r>
                        <a:rPr lang="zh-CN" altLang="en-US" sz="1695" u="sng" kern="1200" dirty="0">
                          <a:solidFill>
                            <a:schemeClr val="tx1"/>
                          </a:solidFill>
                          <a:latin typeface="微软雅黑" panose="020B0503020204020204" charset="-122"/>
                          <a:ea typeface="微软雅黑" panose="020B0503020204020204" charset="-122"/>
                        </a:rPr>
                        <a:t>　　　</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778528" y="2177666"/>
          <a:ext cx="7759700" cy="2198370"/>
        </p:xfrm>
        <a:graphic>
          <a:graphicData uri="http://schemas.openxmlformats.org/drawingml/2006/table">
            <a:tbl>
              <a:tblPr>
                <a:tableStyleId>{5940675A-B579-460E-94D1-54222C63F5DA}</a:tableStyleId>
              </a:tblPr>
              <a:tblGrid>
                <a:gridCol w="2519045"/>
                <a:gridCol w="5240655"/>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1861820">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叙述不清楚。结尾也没有积极意义。特别是标题</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缺乏美感。 </a:t>
                      </a:r>
                      <a:endParaRPr lang="zh-CN" altLang="en-US" sz="1695" kern="1200" dirty="0">
                        <a:solidFill>
                          <a:schemeClr val="tx1"/>
                        </a:solidFill>
                        <a:latin typeface="微软雅黑" panose="020B0503020204020204" charset="-122"/>
                        <a:ea typeface="微软雅黑" panose="020B0503020204020204" charset="-122"/>
                      </a:endParaRPr>
                    </a:p>
                    <a:p>
                      <a:pPr marL="0" marR="0" indent="0" algn="r" defTabSz="2117725" rtl="0" eaLnBrk="1" fontAlgn="base" latinLnBrk="0" hangingPunct="1">
                        <a:lnSpc>
                          <a:spcPct val="130000"/>
                        </a:lnSpc>
                        <a:spcBef>
                          <a:spcPct val="0"/>
                        </a:spcBef>
                        <a:spcAft>
                          <a:spcPct val="0"/>
                        </a:spcAft>
                        <a:buClrTx/>
                        <a:buSzTx/>
                        <a:buFontTx/>
                        <a:buNone/>
                        <a:defRPr/>
                      </a:pP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考场得分</a:t>
                      </a:r>
                      <a:r>
                        <a:rPr lang="en-US" altLang="zh-CN" sz="1695" kern="1200" dirty="0">
                          <a:solidFill>
                            <a:schemeClr val="tx1"/>
                          </a:solidFill>
                          <a:latin typeface="微软雅黑" panose="020B0503020204020204" charset="-122"/>
                          <a:ea typeface="微软雅黑" panose="020B0503020204020204" charset="-122"/>
                        </a:rPr>
                        <a:t>:38</a:t>
                      </a:r>
                      <a:r>
                        <a:rPr lang="zh-CN" altLang="en-US" sz="1695" kern="1200" dirty="0">
                          <a:solidFill>
                            <a:schemeClr val="tx1"/>
                          </a:solidFill>
                          <a:latin typeface="微软雅黑" panose="020B0503020204020204" charset="-122"/>
                          <a:ea typeface="微软雅黑" panose="020B0503020204020204" charset="-122"/>
                        </a:rPr>
                        <a:t>分</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p>
                      <a:pPr marL="0" marR="0" indent="0" algn="l" defTabSz="2117725" rtl="0" eaLnBrk="1" fontAlgn="base" latinLnBrk="0" hangingPunct="1">
                        <a:lnSpc>
                          <a:spcPct val="130000"/>
                        </a:lnSpc>
                        <a:spcBef>
                          <a:spcPct val="0"/>
                        </a:spcBef>
                        <a:spcAft>
                          <a:spcPct val="0"/>
                        </a:spcAft>
                        <a:buClrTx/>
                        <a:buSzTx/>
                        <a:buFontTx/>
                        <a:buNone/>
                        <a:defRPr/>
                      </a:pP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能从多个角度分析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有力地证明了观点</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同时也将题目中的材料作为论据证明观点</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可谓就地取材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颇具匠心。正反对比</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说理透彻。作者深入挖掘事例的内涵</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并很好地论述了两家售卖番茄酱的日本的公司的事例。</a:t>
                      </a:r>
                      <a:endParaRPr lang="en-US" altLang="zh-CN" sz="1695" kern="1200" dirty="0">
                        <a:solidFill>
                          <a:schemeClr val="tx1"/>
                        </a:solidFill>
                        <a:latin typeface="微软雅黑" panose="020B0503020204020204" charset="-122"/>
                        <a:ea typeface="微软雅黑" panose="020B0503020204020204" charset="-122"/>
                      </a:endParaRPr>
                    </a:p>
                    <a:p>
                      <a:pPr algn="r"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我来赋分</a:t>
                      </a:r>
                      <a:r>
                        <a:rPr lang="en-US" altLang="zh-CN" sz="1695" kern="1200" dirty="0">
                          <a:solidFill>
                            <a:schemeClr val="tx1"/>
                          </a:solidFill>
                          <a:latin typeface="微软雅黑" panose="020B0503020204020204" charset="-122"/>
                          <a:ea typeface="微软雅黑" panose="020B0503020204020204" charset="-122"/>
                        </a:rPr>
                        <a:t>:</a:t>
                      </a:r>
                      <a:r>
                        <a:rPr lang="zh-CN" altLang="en-US" sz="1695" u="sng" kern="1200" dirty="0">
                          <a:solidFill>
                            <a:schemeClr val="tx1"/>
                          </a:solidFill>
                          <a:latin typeface="微软雅黑" panose="020B0503020204020204" charset="-122"/>
                          <a:ea typeface="微软雅黑" panose="020B0503020204020204" charset="-122"/>
                        </a:rPr>
                        <a:t>　　　　</a:t>
                      </a:r>
                      <a:r>
                        <a:rPr lang="zh-CN" altLang="en-US" sz="1695" kern="1200" dirty="0">
                          <a:solidFill>
                            <a:schemeClr val="tx1"/>
                          </a:solidFill>
                          <a:latin typeface="微软雅黑" panose="020B0503020204020204" charset="-122"/>
                          <a:ea typeface="微软雅黑" panose="020B0503020204020204" charset="-122"/>
                        </a:rPr>
                        <a:t>分</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31216" y="2030929"/>
            <a:ext cx="7559577"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06018" y="2043565"/>
            <a:ext cx="7559577" cy="25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我来升格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世事纷杂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风云变幻。多少回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我们遮蔽于眼前的浮云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多少回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我们专注于眼前的蝇利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多少回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我们醉心于眼前的妖娆。生活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不只有柴米油盐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还有诗和远方。人生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不只有阴云、曲折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还有阳光和鲜花。挣脱惯性思维的禁锢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把目光投向更远的远方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那里也许是险峰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但却有无限风光。唯愿你独具一双慧眼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把世界清楚观看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阴云之后还有艳阳晴天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我来赋分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:57</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9" name="组合 8"/>
          <p:cNvGrpSpPr/>
          <p:nvPr/>
        </p:nvGrpSpPr>
        <p:grpSpPr>
          <a:xfrm>
            <a:off x="613592" y="1517099"/>
            <a:ext cx="7783984" cy="398780"/>
            <a:chOff x="1594572" y="1803366"/>
            <a:chExt cx="20228628" cy="1036330"/>
          </a:xfrm>
        </p:grpSpPr>
        <p:grpSp>
          <p:nvGrpSpPr>
            <p:cNvPr id="10" name="组合 9"/>
            <p:cNvGrpSpPr/>
            <p:nvPr/>
          </p:nvGrpSpPr>
          <p:grpSpPr>
            <a:xfrm>
              <a:off x="1594572" y="1803366"/>
              <a:ext cx="5500726" cy="1036330"/>
              <a:chOff x="7309612" y="2089118"/>
              <a:chExt cx="5500726" cy="1036330"/>
            </a:xfrm>
          </p:grpSpPr>
          <p:sp>
            <p:nvSpPr>
              <p:cNvPr id="12"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46510"/>
            <a:ext cx="7838785" cy="382968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要想在高考中获得作文部分的高分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考场作文必须具有很强的“视觉冲击力”。考生在文章中不失时机地点题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能大大加深阅卷老师对该作文“思路清晰”与“中心突出”的印象。点题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就是在恰当的地方用简明扼要的语句点明题意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揭示文章的主旨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暗示全文的脉络层次。这种用于点题的语句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被称为点题之笔。这种点题之笔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在诗歌中被称为“诗眼”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在文章中被称为“文眼”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是全文的精神“团聚处”。因此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写作时要注意运用点题之笔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赘字冗词不能有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点题之笔不可无”。反复点题、处处强调是取得作文高分的重要法宝之一。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考场作文点题的重要性体现在以下三个方面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点题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是获取“保险”分的“奠基石”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点题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是获取高分的妙招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点题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是离题作文的“救命稻草”。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13592" y="2098982"/>
            <a:ext cx="7893106" cy="348932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一、标题点题法</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所谓“标题点题法”就是指当材料作文、话题作文要求自拟标题时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在文章的标题中嵌入体现中心观点的词语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明确文章的主旨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让阅卷老师一目了然。如</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Ⅰ</a:t>
            </a:r>
            <a:r>
              <a:rPr lang="zh-CN" altLang="en-US" sz="1695" kern="100" dirty="0">
                <a:latin typeface="微软雅黑" panose="020B0503020204020204" charset="-122"/>
                <a:ea typeface="微软雅黑" panose="020B0503020204020204" charset="-122"/>
                <a:cs typeface="Courier New" panose="02070309020205020404" pitchFamily="49" charset="0"/>
              </a:rPr>
              <a:t>考生拟写的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青年人应有责任与担当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写给</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年的那个他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全国卷</a:t>
            </a:r>
            <a:r>
              <a:rPr lang="en-US" altLang="zh-CN" sz="1695" kern="100" dirty="0">
                <a:latin typeface="微软雅黑" panose="020B0503020204020204" charset="-122"/>
                <a:ea typeface="微软雅黑" panose="020B0503020204020204" charset="-122"/>
                <a:cs typeface="Courier New" panose="02070309020205020404" pitchFamily="49" charset="0"/>
              </a:rPr>
              <a:t>Ⅱ</a:t>
            </a:r>
            <a:r>
              <a:rPr lang="zh-CN" altLang="en-US" sz="1695" kern="100" dirty="0">
                <a:latin typeface="微软雅黑" panose="020B0503020204020204" charset="-122"/>
                <a:ea typeface="微软雅黑" panose="020B0503020204020204" charset="-122"/>
                <a:cs typeface="Courier New" panose="02070309020205020404" pitchFamily="49" charset="0"/>
              </a:rPr>
              <a:t>考生拟写的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换个思维方式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走出新天地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打破惯性思维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全国卷</a:t>
            </a:r>
            <a:r>
              <a:rPr lang="en-US" altLang="zh-CN" sz="1695" kern="100" dirty="0">
                <a:latin typeface="微软雅黑" panose="020B0503020204020204" charset="-122"/>
                <a:ea typeface="微软雅黑" panose="020B0503020204020204" charset="-122"/>
                <a:cs typeface="Courier New" panose="02070309020205020404" pitchFamily="49" charset="0"/>
              </a:rPr>
              <a:t>Ⅲ</a:t>
            </a:r>
            <a:r>
              <a:rPr lang="zh-CN" altLang="en-US" sz="1695" kern="100" dirty="0">
                <a:latin typeface="微软雅黑" panose="020B0503020204020204" charset="-122"/>
                <a:ea typeface="微软雅黑" panose="020B0503020204020204" charset="-122"/>
                <a:cs typeface="Courier New" panose="02070309020205020404" pitchFamily="49" charset="0"/>
              </a:rPr>
              <a:t>考生拟写的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山青水绿铺远路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2017</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Ⅰ</a:t>
            </a:r>
            <a:r>
              <a:rPr lang="zh-CN" altLang="en-US" sz="1695" kern="100" dirty="0">
                <a:latin typeface="微软雅黑" panose="020B0503020204020204" charset="-122"/>
                <a:ea typeface="微软雅黑" panose="020B0503020204020204" charset="-122"/>
                <a:cs typeface="Courier New" panose="02070309020205020404" pitchFamily="49" charset="0"/>
              </a:rPr>
              <a:t>考生拟写的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中国是共享互惠的国家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2017</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Ⅱ</a:t>
            </a:r>
            <a:r>
              <a:rPr lang="zh-CN" altLang="en-US" sz="1695" kern="100" dirty="0">
                <a:latin typeface="微软雅黑" panose="020B0503020204020204" charset="-122"/>
                <a:ea typeface="微软雅黑" panose="020B0503020204020204" charset="-122"/>
                <a:cs typeface="Courier New" panose="02070309020205020404" pitchFamily="49" charset="0"/>
              </a:rPr>
              <a:t>考生拟写的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吾辈当自强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以辉映四方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2017</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Ⅲ</a:t>
            </a:r>
            <a:r>
              <a:rPr lang="zh-CN" altLang="en-US" sz="1695" kern="100" dirty="0">
                <a:latin typeface="微软雅黑" panose="020B0503020204020204" charset="-122"/>
                <a:ea typeface="微软雅黑" panose="020B0503020204020204" charset="-122"/>
                <a:cs typeface="Courier New" panose="02070309020205020404" pitchFamily="49" charset="0"/>
              </a:rPr>
              <a:t>考生拟写的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拥抱高考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助力成功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我看高考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都是用标题直接点明题意。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4065" y="2098982"/>
            <a:ext cx="7838785" cy="34893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例文借鉴</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我与中国并肩而行</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近几年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我听得最多的一个词便是“中国梦”。例如实行精准扶贫、全面建成小康社会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这些都是“中国梦”。幸运的是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我与中国并肩而行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中国引领我成长。</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一代人有一代人的机遇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一代人有一代人的使命和挑战。的确如此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每一代人的成长都伴随着刻骨铭心的痛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无论历史的车轮如何碾压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也无法抚平伤痛在我们心中留下的沟壑。</a:t>
            </a:r>
            <a:r>
              <a:rPr lang="en-US" altLang="zh-CN" sz="1695" kern="100" dirty="0">
                <a:latin typeface="微软雅黑" panose="020B0503020204020204" charset="-122"/>
                <a:ea typeface="微软雅黑" panose="020B0503020204020204" charset="-122"/>
                <a:cs typeface="Courier New" panose="02070309020205020404" pitchFamily="49" charset="0"/>
              </a:rPr>
              <a:t>2008</a:t>
            </a:r>
            <a:r>
              <a:rPr lang="zh-CN" altLang="en-US" sz="1695" kern="100" dirty="0">
                <a:latin typeface="微软雅黑" panose="020B0503020204020204" charset="-122"/>
                <a:ea typeface="微软雅黑" panose="020B0503020204020204" charset="-122"/>
                <a:cs typeface="Courier New" panose="02070309020205020404" pitchFamily="49" charset="0"/>
              </a:rPr>
              <a:t>年的那一天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一座繁华有活力的小城轰然倒塌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一夜之间变成废墟。汶川大地震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它给了我们重重一击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成为同时代的每一个中国人心中永不磨灭的伤痛。但是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挑战的背后是机遇</a:t>
            </a:r>
            <a:r>
              <a:rPr lang="en-US" altLang="zh-CN" sz="1695" kern="100" dirty="0">
                <a:latin typeface="微软雅黑" panose="020B0503020204020204" charset="-122"/>
                <a:ea typeface="微软雅黑" panose="020B0503020204020204" charset="-122"/>
                <a:cs typeface="Courier New" panose="02070309020205020404" pitchFamily="49" charset="0"/>
              </a:rPr>
              <a:t>,2008</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北京奥运会的成功举办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是中国人民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也是同时代的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7144" y="2597739"/>
            <a:ext cx="7587066" cy="314960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 </a:t>
            </a:r>
            <a:r>
              <a:rPr lang="zh-CN" altLang="en-US" sz="1695" dirty="0">
                <a:latin typeface="微软雅黑" panose="020B0503020204020204" charset="-122"/>
                <a:ea typeface="微软雅黑" panose="020B0503020204020204" charset="-122"/>
              </a:rPr>
              <a:t>阅读下面的材料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根据要求写作。</a:t>
            </a:r>
            <a:r>
              <a:rPr lang="en-US" altLang="zh-CN" sz="1695" dirty="0">
                <a:latin typeface="微软雅黑" panose="020B0503020204020204" charset="-122"/>
                <a:ea typeface="微软雅黑" panose="020B0503020204020204" charset="-122"/>
              </a:rPr>
              <a:t>(60</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“二战”期间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为了加强对战机的防护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英美军方调查了作战后幸存飞机上弹痕的分布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决定哪里弹痕多就加强哪里。然而统计学家沃德力排众议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指出更应该注意弹痕少的部位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因为这些部位受到重创的战机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很难有机会返航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而这部分数据被忽略了。事实证明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沃德是正确的。</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要求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综合材料内容及含意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选好角度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确定立意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明确文体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自拟标题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不要套作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不得抄袭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不少于</a:t>
            </a:r>
            <a:r>
              <a:rPr lang="en-US" altLang="zh-CN" sz="1695" dirty="0">
                <a:latin typeface="微软雅黑" panose="020B0503020204020204" charset="-122"/>
                <a:ea typeface="微软雅黑" panose="020B0503020204020204" charset="-122"/>
              </a:rPr>
              <a:t>800</a:t>
            </a:r>
            <a:r>
              <a:rPr lang="zh-CN" altLang="en-US" sz="1695" dirty="0">
                <a:latin typeface="微软雅黑" panose="020B0503020204020204" charset="-122"/>
                <a:ea typeface="微软雅黑" panose="020B0503020204020204" charset="-122"/>
              </a:rPr>
              <a:t>字。</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pSp>
        <p:nvGrpSpPr>
          <p:cNvPr id="11" name="组合 38"/>
          <p:cNvGrpSpPr/>
          <p:nvPr/>
        </p:nvGrpSpPr>
        <p:grpSpPr>
          <a:xfrm>
            <a:off x="777144" y="2019890"/>
            <a:ext cx="1311470" cy="417288"/>
            <a:chOff x="2074961" y="4329310"/>
            <a:chExt cx="2953317" cy="597458"/>
          </a:xfrm>
        </p:grpSpPr>
        <p:pic>
          <p:nvPicPr>
            <p:cNvPr id="12"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3" name="矩形 12"/>
            <p:cNvSpPr/>
            <p:nvPr/>
          </p:nvSpPr>
          <p:spPr>
            <a:xfrm>
              <a:off x="2099710" y="4329313"/>
              <a:ext cx="2928568" cy="570959"/>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考题回放</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additive="base">
                                        <p:cTn id="14" dur="500" fill="hold"/>
                                        <p:tgtEl>
                                          <p:spTgt spid="69"/>
                                        </p:tgtEl>
                                        <p:attrNameLst>
                                          <p:attrName>ppt_x</p:attrName>
                                        </p:attrNameLst>
                                      </p:cBhvr>
                                      <p:tavLst>
                                        <p:tav tm="0">
                                          <p:val>
                                            <p:strVal val="#ppt_x"/>
                                          </p:val>
                                        </p:tav>
                                        <p:tav tm="100000">
                                          <p:val>
                                            <p:strVal val="#ppt_x"/>
                                          </p:val>
                                        </p:tav>
                                      </p:tavLst>
                                    </p:anim>
                                    <p:anim calcmode="lin" valueType="num">
                                      <p:cBhvr additive="base">
                                        <p:cTn id="1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6493"/>
            <a:ext cx="7782157" cy="3149600"/>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我们的骄傲。我们不曾放弃挑战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也不曾放弃希望。中国在国际社会上有“醒狮”的名声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现在中国已经觉醒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正蓬勃发展。经济这一条小鱼儿已经进入了青春期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正在稳步上升。“一带一路”经济建设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经济全球化是我们的机遇。中国正积极参与国际事务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维护世界和平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这是大国的责任与担当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中国的尊严与智慧。同时代的我们正处于一个充满机遇的阶段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我们更要努力学习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争做这个时代的领跑者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抓紧这些机遇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让中国快速发展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与中国并肩而行。</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社会主义初级阶段的主要任务依旧是全面建成小康社会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这是一个极大的挑战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但是我们不会退缩。从</a:t>
            </a:r>
            <a:r>
              <a:rPr lang="en-US" altLang="zh-CN" sz="1695" kern="100" dirty="0">
                <a:latin typeface="微软雅黑" panose="020B0503020204020204" charset="-122"/>
                <a:ea typeface="微软雅黑" panose="020B0503020204020204" charset="-122"/>
                <a:cs typeface="Courier New" panose="02070309020205020404" pitchFamily="49" charset="0"/>
              </a:rPr>
              <a:t>2013</a:t>
            </a:r>
            <a:r>
              <a:rPr lang="zh-CN" altLang="en-US" sz="1695" kern="100" dirty="0">
                <a:latin typeface="微软雅黑" panose="020B0503020204020204" charset="-122"/>
                <a:ea typeface="微软雅黑" panose="020B0503020204020204" charset="-122"/>
                <a:cs typeface="Courier New" panose="02070309020205020404" pitchFamily="49" charset="0"/>
              </a:rPr>
              <a:t>年的公路“村村通”接近完成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到</a:t>
            </a:r>
            <a:r>
              <a:rPr lang="en-US" altLang="zh-CN" sz="1695" kern="100" dirty="0">
                <a:latin typeface="微软雅黑" panose="020B0503020204020204" charset="-122"/>
                <a:ea typeface="微软雅黑" panose="020B0503020204020204" charset="-122"/>
                <a:cs typeface="Courier New" panose="02070309020205020404" pitchFamily="49" charset="0"/>
              </a:rPr>
              <a:t>2017</a:t>
            </a:r>
            <a:r>
              <a:rPr lang="zh-CN" altLang="en-US" sz="1695" kern="100" dirty="0">
                <a:latin typeface="微软雅黑" panose="020B0503020204020204" charset="-122"/>
                <a:ea typeface="微软雅黑" panose="020B0503020204020204" charset="-122"/>
                <a:cs typeface="Courier New" panose="02070309020205020404" pitchFamily="49" charset="0"/>
              </a:rPr>
              <a:t>年互联网普及率超全球平均水平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中国只用了</a:t>
            </a:r>
            <a:r>
              <a:rPr lang="en-US" altLang="zh-CN" sz="1695" kern="100" dirty="0">
                <a:latin typeface="微软雅黑" panose="020B0503020204020204" charset="-122"/>
                <a:ea typeface="微软雅黑" panose="020B0503020204020204" charset="-122"/>
                <a:cs typeface="Courier New" panose="02070309020205020404" pitchFamily="49" charset="0"/>
              </a:rPr>
              <a:t>4</a:t>
            </a:r>
            <a:r>
              <a:rPr lang="zh-CN" altLang="en-US" sz="1695" kern="100" dirty="0">
                <a:latin typeface="微软雅黑" panose="020B0503020204020204" charset="-122"/>
                <a:ea typeface="微软雅黑" panose="020B0503020204020204" charset="-122"/>
                <a:cs typeface="Courier New" panose="02070309020205020404" pitchFamily="49" charset="0"/>
              </a:rPr>
              <a:t>年时间。推进供给侧结构改革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致力于实现小康社</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870399"/>
            <a:ext cx="7782157" cy="4817110"/>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这是一个令人震惊令人自豪的成就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这给处于同时代的我们带来了极大的方便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足不出户便可以穿上新衣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不会做饭便可以去叫“外卖”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出门时有“共享单车”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享受中国进步的成果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我们与中国并肩同行。</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面对中国现在的机遇与挑战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我们在享受的同时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还要时刻敲响警钟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找准历史发展的时机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把握好社会进步的机遇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迎接即将到来的挑战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大步向前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与中国并肩而行。</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我们与新世纪的中国一路成长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和中国并肩追梦。迎接我们这一代人的挑战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把握我们遇上的机遇。未来的中国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也会有新的机遇和挑战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等待着下一代的追梦人。我们终将成为中国的历史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作为曾经的追梦人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在这里对未来的追梦人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也就是</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年的你们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进行共勉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历史的脚步不断向前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愿未来的你们与中国并肩而行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追上时代的步伐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圆新一代的“中国梦”。</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(2018</a:t>
            </a:r>
            <a:r>
              <a:rPr lang="zh-CN" altLang="en-US" sz="1540" kern="100" dirty="0">
                <a:latin typeface="微软雅黑" panose="020B0503020204020204" charset="-122"/>
                <a:ea typeface="微软雅黑" panose="020B0503020204020204" charset="-122"/>
                <a:cs typeface="Courier New" panose="02070309020205020404" pitchFamily="49" charset="0"/>
              </a:rPr>
              <a:t>年全国卷</a:t>
            </a:r>
            <a:r>
              <a:rPr lang="en-US" altLang="zh-CN" sz="1540" kern="100" dirty="0">
                <a:latin typeface="微软雅黑" panose="020B0503020204020204" charset="-122"/>
                <a:ea typeface="微软雅黑" panose="020B0503020204020204" charset="-122"/>
                <a:cs typeface="Courier New" panose="02070309020205020404" pitchFamily="49" charset="0"/>
              </a:rPr>
              <a:t>Ⅰ</a:t>
            </a:r>
            <a:r>
              <a:rPr lang="zh-CN" altLang="en-US" sz="1540" kern="100" dirty="0">
                <a:latin typeface="微软雅黑" panose="020B0503020204020204" charset="-122"/>
                <a:ea typeface="微软雅黑" panose="020B0503020204020204" charset="-122"/>
                <a:cs typeface="Courier New" panose="02070309020205020404" pitchFamily="49" charset="0"/>
              </a:rPr>
              <a:t>高分作文</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80692" y="2098982"/>
            <a:ext cx="7782157" cy="145034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名师点评</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文章采用“标题点题法”。题目“我与中国并肩而行”贯穿全文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开篇点出这一主旨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进而结合材料与现实展开论述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既有中国在新时代的诸多成就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又有新时代的诸多机遇与挑战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由此勉励</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年的青年们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也就是未来的追梦人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要与中国并肩而行。</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450913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某图书馆组织了一次以“家风建设”为背景的“家庭文娱活动状况”调查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结果显示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占据现代家庭文娱活动前几位的关键词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家长栏是聚餐、健身、打麻将、追剧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孩子栏是兴趣班、手游、网络小说。而在调查中“你心目中理想的家庭文娱活动”这一栏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占据前几位的是</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郊游、运动、读书、看展览、听音乐会。</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对这份调查结果你有怎样的认识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它引发了你怎样的思考</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请写一篇文章。要求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字。运用“标题点题法”为该文拟</a:t>
            </a:r>
            <a:r>
              <a:rPr lang="en-US" altLang="zh-CN" sz="1695" kern="100" dirty="0">
                <a:latin typeface="微软雅黑" panose="020B0503020204020204" charset="-122"/>
                <a:ea typeface="微软雅黑" panose="020B0503020204020204" charset="-122"/>
                <a:cs typeface="Courier New" panose="02070309020205020404" pitchFamily="49" charset="0"/>
              </a:rPr>
              <a:t>2~3</a:t>
            </a:r>
            <a:r>
              <a:rPr lang="zh-CN" altLang="en-US" sz="1695" kern="100" dirty="0">
                <a:latin typeface="微软雅黑" panose="020B0503020204020204" charset="-122"/>
                <a:ea typeface="微软雅黑" panose="020B0503020204020204" charset="-122"/>
                <a:cs typeface="Courier New" panose="02070309020205020404" pitchFamily="49" charset="0"/>
              </a:rPr>
              <a:t>个作文题目。</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3592" y="2043565"/>
            <a:ext cx="7752002"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从调查结果可以看出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现实生活中父母和孩子共同参与的家庭活动非常少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父母和孩子各自以自己的兴趣爱好为中心安排业余生活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随意性大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欠缺规划。良性的家庭文娱活动会给家庭成员带来正面积极的影响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而沉迷于手机、电视及浮躁的社交活动会给家庭成员带来相当大的危害。家庭的文娱活动是家庭成员间互动沟通的好时机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家长有责任管理设计好自己与孩子的业余生活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不能让家庭成员各自为政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以个人喜好恣意安排业余生活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当然也不能粗暴干涉强制霸占孩子的业余时间。消除不良生活习惯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形成良好家庭文娱氛围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这是家风建设的重要内容。好的家风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无论对个人成长的促进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还是对社会风气的涵养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都有至关重要的作用。从“你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3592" y="2043565"/>
            <a:ext cx="7752002"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心目中理想的家庭文娱活动”调查结果可以看出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人们对良好的家庭业余活动也是有期待和正确认知的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让想与做结合起来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不让美好家庭只停留在愿景里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也是一个立意角度。立意时结合对比论证会更加深刻有力。</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拟题示例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家庭文娱活动不能各自为政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好的家风需要家庭全体成员的参与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消除不良生活习惯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形成良好家庭文娱氛围。</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700461" cy="2809875"/>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华中师范大学中国农村研究院对全国</a:t>
            </a:r>
            <a:r>
              <a:rPr lang="en-US" altLang="zh-CN" sz="1695" kern="100" dirty="0">
                <a:latin typeface="微软雅黑" panose="020B0503020204020204" charset="-122"/>
                <a:ea typeface="微软雅黑" panose="020B0503020204020204" charset="-122"/>
                <a:cs typeface="Courier New" panose="02070309020205020404" pitchFamily="49" charset="0"/>
              </a:rPr>
              <a:t>31</a:t>
            </a:r>
            <a:r>
              <a:rPr lang="zh-CN" altLang="en-US" sz="1695" kern="100" dirty="0">
                <a:latin typeface="微软雅黑" panose="020B0503020204020204" charset="-122"/>
                <a:ea typeface="微软雅黑" panose="020B0503020204020204" charset="-122"/>
                <a:cs typeface="Courier New" panose="02070309020205020404" pitchFamily="49" charset="0"/>
              </a:rPr>
              <a:t>个省市自治区</a:t>
            </a:r>
            <a:r>
              <a:rPr lang="en-US" altLang="zh-CN" sz="1695" kern="100" dirty="0">
                <a:latin typeface="微软雅黑" panose="020B0503020204020204" charset="-122"/>
                <a:ea typeface="微软雅黑" panose="020B0503020204020204" charset="-122"/>
                <a:cs typeface="Courier New" panose="02070309020205020404" pitchFamily="49" charset="0"/>
              </a:rPr>
              <a:t>273</a:t>
            </a:r>
            <a:r>
              <a:rPr lang="zh-CN" altLang="en-US" sz="1695" kern="100" dirty="0">
                <a:latin typeface="微软雅黑" panose="020B0503020204020204" charset="-122"/>
                <a:ea typeface="微软雅黑" panose="020B0503020204020204" charset="-122"/>
                <a:cs typeface="Courier New" panose="02070309020205020404" pitchFamily="49" charset="0"/>
              </a:rPr>
              <a:t>个村庄</a:t>
            </a:r>
            <a:r>
              <a:rPr lang="en-US" altLang="zh-CN" sz="1695" kern="100" dirty="0">
                <a:latin typeface="微软雅黑" panose="020B0503020204020204" charset="-122"/>
                <a:ea typeface="微软雅黑" panose="020B0503020204020204" charset="-122"/>
                <a:cs typeface="Courier New" panose="02070309020205020404" pitchFamily="49" charset="0"/>
              </a:rPr>
              <a:t>3829</a:t>
            </a:r>
            <a:r>
              <a:rPr lang="zh-CN" altLang="en-US" sz="1695" kern="100" dirty="0">
                <a:latin typeface="微软雅黑" panose="020B0503020204020204" charset="-122"/>
                <a:ea typeface="微软雅黑" panose="020B0503020204020204" charset="-122"/>
                <a:cs typeface="Courier New" panose="02070309020205020404" pitchFamily="49" charset="0"/>
              </a:rPr>
              <a:t>家农户家庭进行调查和研究发现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农村人情消费支出近年来剧增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多数农户的单次人情支出金额在</a:t>
            </a:r>
            <a:r>
              <a:rPr lang="en-US" altLang="zh-CN" sz="1695" kern="100" dirty="0">
                <a:latin typeface="微软雅黑" panose="020B0503020204020204" charset="-122"/>
                <a:ea typeface="微软雅黑" panose="020B0503020204020204" charset="-122"/>
                <a:cs typeface="Courier New" panose="02070309020205020404" pitchFamily="49" charset="0"/>
              </a:rPr>
              <a:t>300</a:t>
            </a:r>
            <a:r>
              <a:rPr lang="zh-CN" altLang="en-US" sz="1695" kern="100" dirty="0">
                <a:latin typeface="微软雅黑" panose="020B0503020204020204" charset="-122"/>
                <a:ea typeface="微软雅黑" panose="020B0503020204020204" charset="-122"/>
                <a:cs typeface="Courier New" panose="02070309020205020404" pitchFamily="49" charset="0"/>
              </a:rPr>
              <a:t>元以上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年平均人情支出为</a:t>
            </a:r>
            <a:r>
              <a:rPr lang="en-US" altLang="zh-CN" sz="1695" kern="100" dirty="0">
                <a:latin typeface="微软雅黑" panose="020B0503020204020204" charset="-122"/>
                <a:ea typeface="微软雅黑" panose="020B0503020204020204" charset="-122"/>
                <a:cs typeface="Courier New" panose="02070309020205020404" pitchFamily="49" charset="0"/>
              </a:rPr>
              <a:t>5297.47</a:t>
            </a:r>
            <a:r>
              <a:rPr lang="zh-CN" altLang="en-US" sz="1695" kern="100" dirty="0">
                <a:latin typeface="微软雅黑" panose="020B0503020204020204" charset="-122"/>
                <a:ea typeface="微软雅黑" panose="020B0503020204020204" charset="-122"/>
                <a:cs typeface="Courier New" panose="02070309020205020404" pitchFamily="49" charset="0"/>
              </a:rPr>
              <a:t>元。农村地区铺张浪费、炫耀攀比等人情消费现象屡见不鲜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农民仍面临着种类繁多的人情消费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陷入“人情怪圈”。一位农民感慨地说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现在人情消费特别高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要是一年没挣到什么钱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都不敢回老家。”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700461" cy="382968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“有钱没钱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回家过年。”春节是亲人团聚、共享天伦的日子。然而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不少人不敢回家过年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原因不全是没时间、购票难等等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而是农村名目繁多的人情消费让他们心里发怵。</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你对此有怎样的认识和看法呢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请写一篇文章表明你的观点和态度。</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不要脱离材料内容及含意的范围作文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字。运用“标题点题法”为该文拟</a:t>
            </a:r>
            <a:r>
              <a:rPr lang="en-US" altLang="zh-CN" sz="1695" kern="100" dirty="0">
                <a:latin typeface="微软雅黑" panose="020B0503020204020204" charset="-122"/>
                <a:ea typeface="微软雅黑" panose="020B0503020204020204" charset="-122"/>
                <a:cs typeface="Courier New" panose="02070309020205020404" pitchFamily="49" charset="0"/>
              </a:rPr>
              <a:t>2~3</a:t>
            </a:r>
            <a:r>
              <a:rPr lang="zh-CN" altLang="en-US" sz="1695" kern="100" dirty="0">
                <a:latin typeface="微软雅黑" panose="020B0503020204020204" charset="-122"/>
                <a:ea typeface="微软雅黑" panose="020B0503020204020204" charset="-122"/>
                <a:cs typeface="Courier New" panose="02070309020205020404" pitchFamily="49" charset="0"/>
              </a:rPr>
              <a:t>个作文题目。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806018" y="2043565"/>
            <a:ext cx="7559577"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06018" y="2043565"/>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材料的中心是“人情消费”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主要针对其危害来讲。由此可顺应这一角度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立意为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中国式“人情消费”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让人不能承受之重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谈“畸形人情消费”之弊端。还可从解决这一问题的方式入手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立意为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人情消费”应多一点人情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少一点消费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莫让人情消费野蛮生长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莫让人情消费阻挡回家过年的路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倡导消费新风尚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厉行节约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少一些不必要的“人情消费”也罢。行文时注意明确自己的观点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可以就事论事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从这一问题产生的原因、造成的危害和改正的措施等角度分析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使文章具有针对性。</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拟题示例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莫让“人情消费”阻挡人回家过年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不必要的“人情消费”当休止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人情消费”越大危害越多。</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4065" y="2098982"/>
            <a:ext cx="7838785" cy="1450340"/>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二、首尾点题法</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打造出能体现中心题意的精彩的开头和结尾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会使文章出现亮点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从而吸引阅卷老师的眼球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提高作文的分数。所谓“首尾点题法”就是在文章的开头和结尾点明题意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文章开门见山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把点题句放在醒目的位置上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结尾时卒章显“题”。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38"/>
          <p:cNvGrpSpPr/>
          <p:nvPr/>
        </p:nvGrpSpPr>
        <p:grpSpPr>
          <a:xfrm>
            <a:off x="723549" y="2030381"/>
            <a:ext cx="1311470" cy="417288"/>
            <a:chOff x="2074961" y="4329310"/>
            <a:chExt cx="2953317" cy="597458"/>
          </a:xfrm>
        </p:grpSpPr>
        <p:pic>
          <p:nvPicPr>
            <p:cNvPr id="14"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099710" y="4329313"/>
              <a:ext cx="2928568" cy="570959"/>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深度解读</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16" name="TextBox 68"/>
          <p:cNvSpPr txBox="1"/>
          <p:nvPr/>
        </p:nvSpPr>
        <p:spPr>
          <a:xfrm>
            <a:off x="654826" y="2618722"/>
            <a:ext cx="7587066" cy="382968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我来审题</a:t>
            </a:r>
            <a:r>
              <a:rPr lang="en-US" altLang="zh-CN" sz="1695" dirty="0">
                <a:latin typeface="微软雅黑" panose="020B0503020204020204" charset="-122"/>
                <a:ea typeface="微软雅黑" panose="020B0503020204020204" charset="-122"/>
              </a:rPr>
              <a:t>]___________________________________________________________________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我来拟题</a:t>
            </a:r>
            <a:r>
              <a:rPr lang="en-US" altLang="zh-CN" sz="1695" dirty="0">
                <a:latin typeface="微软雅黑" panose="020B0503020204020204" charset="-122"/>
                <a:ea typeface="微软雅黑" panose="020B0503020204020204" charset="-122"/>
              </a:rPr>
              <a:t>] 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4065" y="2098982"/>
            <a:ext cx="7838785" cy="34893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例文借鉴</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力排众议</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心唯真理</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对于如何加强对战机的防护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军方根据作战后幸存飞机上的弹痕的分布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做出明确的决定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哪里弹痕多就加强哪里。可是沃德力排众议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指出更应该注意弹痕少的部位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这些部位受到重创的战机很难有机会返航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真正对作战飞机构成致命伤害的数据被忽略了。好一个力排众议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这是一个科学家的探索精神的体现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也是一个公民的责任意识的反映。</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军方已经做出了决定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而且这样的决定是建立在调查研究的基础之上的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不是轻率鲁莽的长官意志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对于这样的决定执行即可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出了问题用不着沃德承担责任。但是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870399"/>
            <a:ext cx="7782157" cy="3829685"/>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对于沃德来说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他考虑的不是谁承担责任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而是事实真相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是科学真理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是对团队的责任、对集体的责任、对事业的责任。在一个团队里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决策者有决策的权利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也有“纳谏”的义务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执行者有执行的义务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也有“进谏”的权利。对于下属来说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只牢记执行的义务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放弃“进谏”的权利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这样的下属绝不是最优秀的下属。</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事实上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敢于力排众议的人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大多是心唯真理、胸怀大义的人。敢于力排众议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固然要有一定的专业知识和洞若观火的眼力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但也需要有坚持真理和正义的责任和胆量。诸葛亮舌战群儒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那是真正意义上的“力排众议”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它是对诸葛亮历史知识、军事才华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甚至语言表达能力的一次综合考验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也是其胸怀抱负的一次生动表演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没有联吴抗曹、恢复汉室的雄心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即便学富五车、口若悬河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也不会上演如此“力排众议”的大戏。为什么历史上邪恶当道的时候附逆者多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而“力排众议”的抗争者少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根本不在学术和口才的不足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而是缺少追求真理、捍卫道义的责任感。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80692" y="2098982"/>
            <a:ext cx="7782157" cy="3149600"/>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力排众议的精神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其实就是追求真理、捍卫道义的精神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这种精神对于正走在筑梦路上的中国社会来说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仍然是十分需要的。近年来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企业违法排污屡禁不止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这并不是个别人的行为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而且一种集体行动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如果这个集体里有几个人“力排众议”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据理力争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违法者还能够肆无忌惮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为所欲为吗</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我们提倡和谐社会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反对残酷斗争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无情打击。但是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和谐社会不应为追求一团和气而纵容错误和邪恶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这反而是对和谐社会的破坏。力排众议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据理力争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捍卫真理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维护正义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才能从根本上促进社会和谐。有一个口号特别响亮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不忘初心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不辱使命。”放弃力争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附和错行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还有什么“不忘初心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不辱使命”可言呢</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80692" y="2098982"/>
            <a:ext cx="7782157" cy="2098040"/>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学学沃德吧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勇于追求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敢于探索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面对谬误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不计个人得失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力排众议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唯真理是求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唯真相是探。</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(2018</a:t>
            </a:r>
            <a:r>
              <a:rPr lang="zh-CN" altLang="en-US" sz="1540" kern="100" dirty="0">
                <a:latin typeface="微软雅黑" panose="020B0503020204020204" charset="-122"/>
                <a:ea typeface="微软雅黑" panose="020B0503020204020204" charset="-122"/>
                <a:cs typeface="Courier New" panose="02070309020205020404" pitchFamily="49" charset="0"/>
              </a:rPr>
              <a:t>年全国卷</a:t>
            </a:r>
            <a:r>
              <a:rPr lang="en-US" altLang="zh-CN" sz="1540" kern="100" dirty="0">
                <a:latin typeface="微软雅黑" panose="020B0503020204020204" charset="-122"/>
                <a:ea typeface="微软雅黑" panose="020B0503020204020204" charset="-122"/>
                <a:cs typeface="Courier New" panose="02070309020205020404" pitchFamily="49" charset="0"/>
              </a:rPr>
              <a:t>Ⅱ</a:t>
            </a:r>
            <a:r>
              <a:rPr lang="zh-CN" altLang="en-US" sz="1540" kern="100" dirty="0">
                <a:latin typeface="微软雅黑" panose="020B0503020204020204" charset="-122"/>
                <a:ea typeface="微软雅黑" panose="020B0503020204020204" charset="-122"/>
                <a:cs typeface="Courier New" panose="02070309020205020404" pitchFamily="49" charset="0"/>
              </a:rPr>
              <a:t>高分作文</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名师点评</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作者采用“首尾点题法”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开篇总起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提出“力排众议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心唯真理”的论点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然后分别从“力排众议和责任意识”“力排众议和时代”“力排众议和和谐社会”三个角度展开论述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最后照应开头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深化中心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亦达到了首尾呼应的效果。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4893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来自济南大学、沈阳建筑科技大学、山东经济学院和山东政法大学的</a:t>
            </a:r>
            <a:r>
              <a:rPr lang="en-US" altLang="zh-CN" sz="1695" kern="100" dirty="0">
                <a:latin typeface="微软雅黑" panose="020B0503020204020204" charset="-122"/>
                <a:ea typeface="微软雅黑" panose="020B0503020204020204" charset="-122"/>
                <a:cs typeface="Courier New" panose="02070309020205020404" pitchFamily="49" charset="0"/>
              </a:rPr>
              <a:t>5</a:t>
            </a:r>
            <a:r>
              <a:rPr lang="zh-CN" altLang="en-US" sz="1695" kern="100" dirty="0">
                <a:latin typeface="微软雅黑" panose="020B0503020204020204" charset="-122"/>
                <a:ea typeface="微软雅黑" panose="020B0503020204020204" charset="-122"/>
                <a:cs typeface="Courier New" panose="02070309020205020404" pitchFamily="49" charset="0"/>
              </a:rPr>
              <a:t>名大学生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通过层层考试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a:t>
            </a:r>
            <a:r>
              <a:rPr lang="en-US" altLang="zh-CN" sz="1695" kern="100" dirty="0">
                <a:latin typeface="微软雅黑" panose="020B0503020204020204" charset="-122"/>
                <a:ea typeface="微软雅黑" panose="020B0503020204020204" charset="-122"/>
                <a:cs typeface="Courier New" panose="02070309020205020404" pitchFamily="49" charset="0"/>
              </a:rPr>
              <a:t>391</a:t>
            </a:r>
            <a:r>
              <a:rPr lang="zh-CN" altLang="en-US" sz="1695" kern="100" dirty="0">
                <a:latin typeface="微软雅黑" panose="020B0503020204020204" charset="-122"/>
                <a:ea typeface="微软雅黑" panose="020B0503020204020204" charset="-122"/>
                <a:cs typeface="Courier New" panose="02070309020205020404" pitchFamily="49" charset="0"/>
              </a:rPr>
              <a:t>名报考者中“脱颖而出”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被济南市环卫局招聘为“掏粪工”。按照规定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他们至少要在粪便清除工作岗位上干三年。这一消息经过报道之后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迅速在网上蹿红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有网友封其为“最牛掏粪</a:t>
            </a:r>
            <a:r>
              <a:rPr lang="en-US" altLang="zh-CN" sz="1695" kern="100" dirty="0">
                <a:latin typeface="微软雅黑" panose="020B0503020204020204" charset="-122"/>
                <a:ea typeface="微软雅黑" panose="020B0503020204020204" charset="-122"/>
                <a:cs typeface="Courier New" panose="02070309020205020404" pitchFamily="49" charset="0"/>
              </a:rPr>
              <a:t>5</a:t>
            </a:r>
            <a:r>
              <a:rPr lang="zh-CN" altLang="en-US" sz="1695" kern="100" dirty="0">
                <a:latin typeface="微软雅黑" panose="020B0503020204020204" charset="-122"/>
                <a:ea typeface="微软雅黑" panose="020B0503020204020204" charset="-122"/>
                <a:cs typeface="Courier New" panose="02070309020205020404" pitchFamily="49" charset="0"/>
              </a:rPr>
              <a:t>人组”。有网友认为大学生当掏粪工是作秀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他们掏的不是工作而是“编制”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也有网友表示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大学生掏粪工体现出来的是知识和人才的贬值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令人寒心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还有网友认为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是金子在哪里都能发光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大学生当掏粪工反映了大学生新的职业观。</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247015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面对众多网友对此事的评论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你怎么看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请结合材料内容及含意作文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表明你的态度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阐述你的看法。要求选好角度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3592" y="2043565"/>
            <a:ext cx="7916939" cy="349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材料的关键点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在于事件和人们的旧有观念形成的反差。大学生的身份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,391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名报考者的激烈竞争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掏粪工”这一在大众看来不需要任何技能的纯体力劳动工作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三者组合在一起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构成人们争议的焦点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受过高等教育的人才为了谋取一个不被人重视的纯体力劳动工作进行激烈竞争。网友的观点有三种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一是批判大学生的求职动机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认为在“公务员热”的大背景下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大学生醉翁之意不在酒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意在通过掏粪工的职位获得“编制”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成为公务员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二是反思社会对人才的使用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大学生当掏粪工说明知识和人才不再是社会所重视的要素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变得廉价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三是认可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认为职业不分贵贱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大学生也没必要眼高手低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当掏粪工是正常的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这体现了大学生新的平等、务实的职业观。本题可以有如下立意方向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如此“作秀”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求得“编制”有何用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给知识以价值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还人才以尊重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摘掉头顶的“花冠”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从零开始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业无高卑志当坚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男儿有求安得闲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78528" y="2002049"/>
            <a:ext cx="7700461" cy="5188585"/>
            <a:chOff x="2023200" y="2952860"/>
            <a:chExt cx="20011572" cy="13483835"/>
          </a:xfrm>
        </p:grpSpPr>
        <p:sp>
          <p:nvSpPr>
            <p:cNvPr id="16" name="TextBox 15"/>
            <p:cNvSpPr txBox="1"/>
            <p:nvPr/>
          </p:nvSpPr>
          <p:spPr>
            <a:xfrm>
              <a:off x="2023200" y="2952860"/>
              <a:ext cx="20011572" cy="13483835"/>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阅读下面的漫画材料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结合漫画材料的内容和寓意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pic>
          <p:nvPicPr>
            <p:cNvPr id="8" name="20yw1.jpg" descr="id:2147500806;FounderCES"/>
            <p:cNvPicPr/>
            <p:nvPr/>
          </p:nvPicPr>
          <p:blipFill>
            <a:blip r:embed="rId1" cstate="print"/>
            <a:stretch>
              <a:fillRect/>
            </a:stretch>
          </p:blipFill>
          <p:spPr>
            <a:xfrm>
              <a:off x="9757408" y="4284886"/>
              <a:ext cx="4248472" cy="4232635"/>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806018" y="2043565"/>
            <a:ext cx="7559577"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06018" y="2043565"/>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画面的主要内容是两只大小一样的狗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一只照了放大镜后走路时趾高气扬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另一只照了缩小镜后趴在地上走。漫画没有给出一个明确的结论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命题者的倾向是中立的。由此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从两只狗的角度可立意为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坚信自我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不为外物所扰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学会正确认识自我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外在事物可能并非事实和本质。也可以从镜子的角度立意为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评价和反馈的重要性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教育上的两种方法或两种效果。</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4065" y="2098982"/>
            <a:ext cx="7838785" cy="213042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三、中间点题法</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所谓“中间点题法”就是指在文章的中间段落的关键处、醒目处适当地加上几个点题的句子。点题句可以放在中间文段的每一段的段首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作为本段的分论点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这样既结构清晰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主旨鲜明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又很好地论述了中心。在叙述完事例论据后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也要有紧扣文题进行适当分析议论的点题句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这样既能避免出现罗列事例、文体不清的问题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又能起到画龙点睛、突出中心的作用。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78528" y="2098982"/>
            <a:ext cx="7756097"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内容占位符 2"/>
          <p:cNvSpPr/>
          <p:nvPr/>
        </p:nvSpPr>
        <p:spPr bwMode="auto">
          <a:xfrm>
            <a:off x="810510" y="2154830"/>
            <a:ext cx="7559577" cy="304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我来审题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材料的主题是“幸存者偏差”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能够引发我们很多思考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一是对“哪里弹痕多就加强哪里”的惯性思维进行否定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因为人们无法统计受到重创无法返航的战机。二是幸存飞行员的意见也不一定可靠。俗语“死人不会说话”很好地解释了这种偏差的重要成因。三是当我们分析问题时所依赖的信息大部分来自“显著的信息”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而较少利用“不显著的信息”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甚至彻底忽略“沉默的信息”时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得到的结论往往与实际情况有很大出入。四是当英美军方决定对战机弹痕分布多的部位加强防护时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统计学家沃德则以逆向思维力排众议提出了相反的建议。</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从材料总的角度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可以立意为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透过现象看本质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全面地、综合地看问题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看待问题不能以偏概全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抓主要矛盾和矛盾的主要方面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;⑤</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遵循认识事物的规律进行理性分析。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4065" y="2098982"/>
            <a:ext cx="7838785" cy="34893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例文借鉴</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致</a:t>
            </a:r>
            <a:r>
              <a:rPr lang="en-US" altLang="zh-CN" sz="1695" b="1" kern="100" dirty="0">
                <a:latin typeface="微软雅黑" panose="020B0503020204020204" charset="-122"/>
                <a:ea typeface="微软雅黑" panose="020B0503020204020204" charset="-122"/>
                <a:cs typeface="Courier New" panose="02070309020205020404" pitchFamily="49" charset="0"/>
              </a:rPr>
              <a:t>2035</a:t>
            </a:r>
            <a:r>
              <a:rPr lang="zh-CN" altLang="en-US" sz="1695" b="1" kern="100" dirty="0">
                <a:latin typeface="微软雅黑" panose="020B0503020204020204" charset="-122"/>
                <a:ea typeface="微软雅黑" panose="020B0503020204020204" charset="-122"/>
                <a:cs typeface="Courier New" panose="02070309020205020404" pitchFamily="49" charset="0"/>
              </a:rPr>
              <a:t>年的</a:t>
            </a:r>
            <a:r>
              <a:rPr lang="en-US" altLang="zh-CN" sz="1695" b="1" kern="100" dirty="0">
                <a:latin typeface="微软雅黑" panose="020B0503020204020204" charset="-122"/>
                <a:ea typeface="微软雅黑" panose="020B0503020204020204" charset="-122"/>
                <a:cs typeface="Courier New" panose="02070309020205020404" pitchFamily="49" charset="0"/>
              </a:rPr>
              <a:t>18</a:t>
            </a:r>
            <a:r>
              <a:rPr lang="zh-CN" altLang="en-US" sz="1695" b="1" kern="100" dirty="0">
                <a:latin typeface="微软雅黑" panose="020B0503020204020204" charset="-122"/>
                <a:ea typeface="微软雅黑" panose="020B0503020204020204" charset="-122"/>
                <a:cs typeface="Courier New" panose="02070309020205020404" pitchFamily="49" charset="0"/>
              </a:rPr>
              <a:t>岁少年</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一考生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年的</a:t>
            </a:r>
            <a:r>
              <a:rPr lang="en-US" altLang="zh-CN" sz="1695" kern="100" dirty="0">
                <a:latin typeface="微软雅黑" panose="020B0503020204020204" charset="-122"/>
                <a:ea typeface="微软雅黑" panose="020B0503020204020204" charset="-122"/>
                <a:cs typeface="Courier New" panose="02070309020205020404" pitchFamily="49" charset="0"/>
              </a:rPr>
              <a:t>18</a:t>
            </a:r>
            <a:r>
              <a:rPr lang="zh-CN" altLang="en-US" sz="1695" kern="100" dirty="0">
                <a:latin typeface="微软雅黑" panose="020B0503020204020204" charset="-122"/>
                <a:ea typeface="微软雅黑" panose="020B0503020204020204" charset="-122"/>
                <a:cs typeface="Courier New" panose="02070309020205020404" pitchFamily="49" charset="0"/>
              </a:rPr>
              <a:t>岁少年</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你好呀</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你是不是很好奇我是谁呀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告诉你吧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我是</a:t>
            </a:r>
            <a:r>
              <a:rPr lang="en-US" altLang="zh-CN" sz="1695" kern="100" dirty="0">
                <a:latin typeface="微软雅黑" panose="020B0503020204020204" charset="-122"/>
                <a:ea typeface="微软雅黑" panose="020B0503020204020204" charset="-122"/>
                <a:cs typeface="Courier New" panose="02070309020205020404" pitchFamily="49" charset="0"/>
              </a:rPr>
              <a:t>2000</a:t>
            </a:r>
            <a:r>
              <a:rPr lang="zh-CN" altLang="en-US" sz="1695" kern="100" dirty="0">
                <a:latin typeface="微软雅黑" panose="020B0503020204020204" charset="-122"/>
                <a:ea typeface="微软雅黑" panose="020B0503020204020204" charset="-122"/>
                <a:cs typeface="Courier New" panose="02070309020205020404" pitchFamily="49" charset="0"/>
              </a:rPr>
              <a:t>年出生的“世纪宝宝”。本宝宝今天淡定地在高考的考场里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拿起手中的笔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向你致以遥远的问候</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我们世纪宝宝可幸运了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出生的时候正好是中华民族的龙年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我们可谓真正的龙子龙孙、龙的传人。五岁可以玩计算机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十岁可以上淘宝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独生子女政策好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爸妈把我当成宝。我们和</a:t>
            </a:r>
            <a:r>
              <a:rPr lang="zh-CN" altLang="en-US" sz="1695" kern="100">
                <a:latin typeface="微软雅黑" panose="020B0503020204020204" charset="-122"/>
                <a:ea typeface="微软雅黑" panose="020B0503020204020204" charset="-122"/>
                <a:cs typeface="Courier New" panose="02070309020205020404" pitchFamily="49" charset="0"/>
              </a:rPr>
              <a:t>着祖国发展</a:t>
            </a:r>
            <a:r>
              <a:rPr lang="zh-CN" altLang="en-US" sz="1695" kern="100" dirty="0">
                <a:latin typeface="微软雅黑" panose="020B0503020204020204" charset="-122"/>
                <a:ea typeface="微软雅黑" panose="020B0503020204020204" charset="-122"/>
                <a:cs typeface="Courier New" panose="02070309020205020404" pitchFamily="49" charset="0"/>
              </a:rPr>
              <a:t>的节拍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一起见证了历史发展的奇迹。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2098982"/>
            <a:ext cx="7782157" cy="348932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2008</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我们中国既发生了令人悲伤的事情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又发生了令人欢喜的事情。令人心痛的是汶川发生了大地震。原本平静的午后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忽然地动山摇</a:t>
            </a:r>
            <a:r>
              <a:rPr lang="en-US" altLang="zh-CN" sz="1695" kern="100" dirty="0">
                <a:latin typeface="微软雅黑" panose="020B0503020204020204" charset="-122"/>
                <a:ea typeface="微软雅黑" panose="020B0503020204020204" charset="-122"/>
                <a:cs typeface="Courier New" panose="02070309020205020404" pitchFamily="49" charset="0"/>
              </a:rPr>
              <a:t>,8.0</a:t>
            </a:r>
            <a:r>
              <a:rPr lang="zh-CN" altLang="en-US" sz="1695" kern="100" dirty="0">
                <a:latin typeface="微软雅黑" panose="020B0503020204020204" charset="-122"/>
                <a:ea typeface="微软雅黑" panose="020B0503020204020204" charset="-122"/>
                <a:cs typeface="Courier New" panose="02070309020205020404" pitchFamily="49" charset="0"/>
              </a:rPr>
              <a:t>级大地震发生了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顷刻间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多少孩子没有了父母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多少妇女没有了丈夫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多少老师没有了学生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多少父母没有了子女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党中央派遣大量的军队和医疗人员去救助他们。天安门广场降半旗、全国人民默哀三分钟来向死去的灵魂表达哀悼。多难兴邦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中国人民没有屈服。令人欢喜的是召开了北京奥运会。五湖四海的国际友人齐聚北京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见证了伟大中国的强盛与繁荣。</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世纪宝宝在成长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祖国发展一日千里。</a:t>
            </a:r>
            <a:r>
              <a:rPr lang="en-US" altLang="zh-CN" sz="1695" kern="100" dirty="0">
                <a:latin typeface="微软雅黑" panose="020B0503020204020204" charset="-122"/>
                <a:ea typeface="微软雅黑" panose="020B0503020204020204" charset="-122"/>
                <a:cs typeface="Courier New" panose="02070309020205020404" pitchFamily="49" charset="0"/>
              </a:rPr>
              <a:t>2013</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我国的航天事业获得了空前的发展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天宫一号”首次太空授课。如今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天宫二号”已经上天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我们可以预见“天宫</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80692" y="2098982"/>
            <a:ext cx="7782157" cy="3489325"/>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三号”和“天宫四号”等将在不远的将来再创辉煌。回首</a:t>
            </a:r>
            <a:r>
              <a:rPr lang="en-US" altLang="zh-CN" sz="1695" kern="100" dirty="0">
                <a:latin typeface="微软雅黑" panose="020B0503020204020204" charset="-122"/>
                <a:ea typeface="微软雅黑" panose="020B0503020204020204" charset="-122"/>
                <a:cs typeface="Courier New" panose="02070309020205020404" pitchFamily="49" charset="0"/>
              </a:rPr>
              <a:t>2013</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再看中华大地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村村通”接近完成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精准扶贫”开始推动。全国各地偏远村落的交通状况得到改善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晴天一身灰、雨天一脚泥”的现实逐渐成为历史。</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现实中的“村村通”公路在延伸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虚拟世界的互联网信息高速公路也在变得快速便捷。</a:t>
            </a:r>
            <a:r>
              <a:rPr lang="en-US" altLang="zh-CN" sz="1695" kern="100" dirty="0">
                <a:latin typeface="微软雅黑" panose="020B0503020204020204" charset="-122"/>
                <a:ea typeface="微软雅黑" panose="020B0503020204020204" charset="-122"/>
                <a:cs typeface="Courier New" panose="02070309020205020404" pitchFamily="49" charset="0"/>
              </a:rPr>
              <a:t>2017</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中国网民规模达</a:t>
            </a:r>
            <a:r>
              <a:rPr lang="en-US" altLang="zh-CN" sz="1695" kern="100" dirty="0">
                <a:latin typeface="微软雅黑" panose="020B0503020204020204" charset="-122"/>
                <a:ea typeface="微软雅黑" panose="020B0503020204020204" charset="-122"/>
                <a:cs typeface="Courier New" panose="02070309020205020404" pitchFamily="49" charset="0"/>
              </a:rPr>
              <a:t>7.72</a:t>
            </a:r>
            <a:r>
              <a:rPr lang="zh-CN" altLang="en-US" sz="1695" kern="100" dirty="0">
                <a:latin typeface="微软雅黑" panose="020B0503020204020204" charset="-122"/>
                <a:ea typeface="微软雅黑" panose="020B0503020204020204" charset="-122"/>
                <a:cs typeface="Courier New" panose="02070309020205020404" pitchFamily="49" charset="0"/>
              </a:rPr>
              <a:t>亿。互联网普及率超全球平均水平。无论是在乡村还是在城镇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大家都能坐在家里购物、聊天、学习。</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“流光容易把人抛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红了樱桃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绿了芭蕉。”</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我们“世纪宝宝”一代已经长大成人。我们感恩这个时代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憧憬美好未来。</a:t>
            </a:r>
            <a:r>
              <a:rPr lang="en-US" altLang="zh-CN" sz="1695" kern="100" dirty="0">
                <a:latin typeface="微软雅黑" panose="020B0503020204020204" charset="-122"/>
                <a:ea typeface="微软雅黑" panose="020B0503020204020204" charset="-122"/>
                <a:cs typeface="Courier New" panose="02070309020205020404" pitchFamily="49" charset="0"/>
              </a:rPr>
              <a:t>2020</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我们将全面建成小康社会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而到</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基本实现社会主义现代化。</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80692" y="2098982"/>
            <a:ext cx="7782157" cy="3457575"/>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空谈误国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实干兴邦。在新时代的今天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在习近平新时代中国特色社会主义思想旗帜的引领下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我们昂首挺胸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阔步踏上新征程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再见了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亲爱的</a:t>
            </a:r>
            <a:r>
              <a:rPr lang="en-US" altLang="zh-CN" sz="1695" kern="100" dirty="0">
                <a:latin typeface="微软雅黑" panose="020B0503020204020204" charset="-122"/>
                <a:ea typeface="微软雅黑" panose="020B0503020204020204" charset="-122"/>
                <a:cs typeface="Courier New" panose="02070309020205020404" pitchFamily="49" charset="0"/>
              </a:rPr>
              <a:t>2035</a:t>
            </a:r>
            <a:r>
              <a:rPr lang="zh-CN" altLang="en-US" sz="1695" kern="100" dirty="0">
                <a:latin typeface="微软雅黑" panose="020B0503020204020204" charset="-122"/>
                <a:ea typeface="微软雅黑" panose="020B0503020204020204" charset="-122"/>
                <a:cs typeface="Courier New" panose="02070309020205020404" pitchFamily="49" charset="0"/>
              </a:rPr>
              <a:t>年的</a:t>
            </a:r>
            <a:r>
              <a:rPr lang="en-US" altLang="zh-CN" sz="1695" kern="100" dirty="0">
                <a:latin typeface="微软雅黑" panose="020B0503020204020204" charset="-122"/>
                <a:ea typeface="微软雅黑" panose="020B0503020204020204" charset="-122"/>
                <a:cs typeface="Courier New" panose="02070309020205020404" pitchFamily="49" charset="0"/>
              </a:rPr>
              <a:t>18</a:t>
            </a:r>
            <a:r>
              <a:rPr lang="zh-CN" altLang="en-US" sz="1695" kern="100" dirty="0">
                <a:latin typeface="微软雅黑" panose="020B0503020204020204" charset="-122"/>
                <a:ea typeface="微软雅黑" panose="020B0503020204020204" charset="-122"/>
                <a:cs typeface="Courier New" panose="02070309020205020404" pitchFamily="49" charset="0"/>
              </a:rPr>
              <a:t>岁少年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我爱你</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世纪宝宝</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6</a:t>
            </a:r>
            <a:r>
              <a:rPr lang="zh-CN" altLang="en-US" sz="1695" kern="100" dirty="0">
                <a:latin typeface="微软雅黑" panose="020B0503020204020204" charset="-122"/>
                <a:ea typeface="微软雅黑" panose="020B0503020204020204" charset="-122"/>
                <a:cs typeface="Courier New" panose="02070309020205020404" pitchFamily="49" charset="0"/>
              </a:rPr>
              <a:t>月</a:t>
            </a:r>
            <a:r>
              <a:rPr lang="en-US" altLang="zh-CN" sz="1695" kern="100" dirty="0">
                <a:latin typeface="微软雅黑" panose="020B0503020204020204" charset="-122"/>
                <a:ea typeface="微软雅黑" panose="020B0503020204020204" charset="-122"/>
                <a:cs typeface="Courier New" panose="02070309020205020404" pitchFamily="49" charset="0"/>
              </a:rPr>
              <a:t>7</a:t>
            </a:r>
            <a:r>
              <a:rPr lang="zh-CN" altLang="en-US" sz="1695" kern="100" dirty="0">
                <a:latin typeface="微软雅黑" panose="020B0503020204020204" charset="-122"/>
                <a:ea typeface="微软雅黑" panose="020B0503020204020204" charset="-122"/>
                <a:cs typeface="Courier New" panose="02070309020205020404" pitchFamily="49" charset="0"/>
              </a:rPr>
              <a:t>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(2018</a:t>
            </a:r>
            <a:r>
              <a:rPr lang="zh-CN" altLang="en-US" sz="1540" kern="100" dirty="0">
                <a:latin typeface="微软雅黑" panose="020B0503020204020204" charset="-122"/>
                <a:ea typeface="微软雅黑" panose="020B0503020204020204" charset="-122"/>
                <a:cs typeface="Courier New" panose="02070309020205020404" pitchFamily="49" charset="0"/>
              </a:rPr>
              <a:t>年全国卷</a:t>
            </a:r>
            <a:r>
              <a:rPr lang="en-US" altLang="zh-CN" sz="1540" kern="100" dirty="0">
                <a:latin typeface="微软雅黑" panose="020B0503020204020204" charset="-122"/>
                <a:ea typeface="微软雅黑" panose="020B0503020204020204" charset="-122"/>
                <a:cs typeface="Courier New" panose="02070309020205020404" pitchFamily="49" charset="0"/>
              </a:rPr>
              <a:t>Ⅰ</a:t>
            </a:r>
            <a:r>
              <a:rPr lang="zh-CN" altLang="en-US" sz="1540" kern="100" dirty="0">
                <a:latin typeface="微软雅黑" panose="020B0503020204020204" charset="-122"/>
                <a:ea typeface="微软雅黑" panose="020B0503020204020204" charset="-122"/>
                <a:cs typeface="Courier New" panose="02070309020205020404" pitchFamily="49" charset="0"/>
              </a:rPr>
              <a:t>高分作文</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名师点评</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考生抓住了核心立意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文章将作文题目中的素材予以扩写、详写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这样就巧妙地把材料糅合在文章里。文章在中间揭示当代青年以国为荣、为国自豪的主题。文章借助书信表情达意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生动活泼。</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4893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2018</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一辆公交车失控坠入河中。危急时刻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一位吊车司机迅速开来了吊车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把人一个一个全部“钓”上来。因为这次义举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常州市授予他“见义勇为市民”称号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还奖励给他</a:t>
            </a:r>
            <a:r>
              <a:rPr lang="en-US" altLang="zh-CN" sz="1695" kern="100" dirty="0">
                <a:latin typeface="微软雅黑" panose="020B0503020204020204" charset="-122"/>
                <a:ea typeface="微软雅黑" panose="020B0503020204020204" charset="-122"/>
                <a:cs typeface="Courier New" panose="02070309020205020404" pitchFamily="49" charset="0"/>
              </a:rPr>
              <a:t>5 000</a:t>
            </a:r>
            <a:r>
              <a:rPr lang="zh-CN" altLang="en-US" sz="1695" kern="100" dirty="0">
                <a:latin typeface="微软雅黑" panose="020B0503020204020204" charset="-122"/>
                <a:ea typeface="微软雅黑" panose="020B0503020204020204" charset="-122"/>
                <a:cs typeface="Courier New" panose="02070309020205020404" pitchFamily="49" charset="0"/>
              </a:rPr>
              <a:t>元人民币。没想到他竟然拒收奖金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救完人拿奖金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那救人的性质不就变了吗</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子贡家里富有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拿钱为国家做了好事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主动不要赏金和名誉。孔子听到此事后表示不妥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这会让别人认为做好事收酬谢钱物就是追名逐利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这会影响人们做好事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于国于人无益。</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213042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综合材料内容及含意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3592" y="2043565"/>
            <a:ext cx="7916939" cy="349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见义勇为的吊车司机拒绝接受奖金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他认为救人是不需要报酬的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我们可以理解为救人是一种无关功利的事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并没有任何功利性的目的和诉求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所以不应该和利益、奖励有所牵扯。而孔子认为子贡的做法提高了做好事的标准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原本人们拿自己的钱为国家做好事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从而获得赏金和名誉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是双赢的事情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但子贡拒绝赏金和名誉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虽凸显了自己的品质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却影响了他人做好事的积极性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有子贡之不受赏金和名誉在前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其他人再接受赏金和名誉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就成了追名逐利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而如果想继续做好事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就必须自己承担损失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这无疑大大提高了做好事的成本。从长远来看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这破坏了全民做好事的氛围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反倒对社会有负面影响。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3592" y="2043565"/>
            <a:ext cx="7916939" cy="349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综合以上分析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吊车司机和子贡是一种观点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做好事当不求奖励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也无需奖励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奖励会让做好事变了“味”。孔子是另一种观点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做好事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需要给予相应的奖励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这既是对做好事者的认可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又是对后来者的鼓励和引导。当然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在认可奖励的同时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一定要注意有辩证思维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因为做好事可以要奖励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但并不是为了要奖励。综上所述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可以有以下立意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美德拒绝名利的熏染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好人不为名利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也不拒名利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助人之因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应得名利之果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助人何必损己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奖励无可非议。</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778528" y="2002049"/>
            <a:ext cx="7700461" cy="5528945"/>
            <a:chOff x="2023200" y="2952860"/>
            <a:chExt cx="20011572" cy="14368346"/>
          </a:xfrm>
        </p:grpSpPr>
        <p:sp>
          <p:nvSpPr>
            <p:cNvPr id="16" name="TextBox 15"/>
            <p:cNvSpPr txBox="1"/>
            <p:nvPr/>
          </p:nvSpPr>
          <p:spPr>
            <a:xfrm>
              <a:off x="2023200" y="2952860"/>
              <a:ext cx="20011572" cy="14368346"/>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阅读下面的图画材料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根据要求写一篇不少于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字的文章。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同一块石头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结合材料的内容和寓意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pic>
          <p:nvPicPr>
            <p:cNvPr id="10" name="4p-6.jpg" descr="id:2147500813;FounderCES"/>
            <p:cNvPicPr/>
            <p:nvPr/>
          </p:nvPicPr>
          <p:blipFill>
            <a:blip r:embed="rId1" cstate="print"/>
            <a:stretch>
              <a:fillRect/>
            </a:stretch>
          </p:blipFill>
          <p:spPr>
            <a:xfrm>
              <a:off x="9865420" y="3996855"/>
              <a:ext cx="3888432" cy="4176464"/>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806018" y="2043565"/>
            <a:ext cx="7559577"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06018" y="2043565"/>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画面的内容是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苹果树下有一块石头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两个人都想摘苹果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一个人摘不到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绕开石头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沮丧地走了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另一个人站在石头上很高兴地摘果子。通过画面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我们可以认识到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同一块石头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我们对待它的态度不同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得到的结果也不相同。借助石头可以摘到甜美的果实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把它看作障碍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只能让人沮丧。由此想到生活中如何对待外物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是善于借助外物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还是望外物兴叹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徘徊不前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也可以进一步联想到我们应该如何正确对待生活中的坎坷、挫折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以及面对苦难时应该有正确的心态。</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01394" y="1994735"/>
            <a:ext cx="7559577" cy="35124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内容占位符 2"/>
          <p:cNvSpPr/>
          <p:nvPr/>
        </p:nvSpPr>
        <p:spPr bwMode="auto">
          <a:xfrm>
            <a:off x="837999" y="1993511"/>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从沃德力排众议的角度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可以立意为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要坚持自己的主张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不要随波逐流、人云亦云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实践是检验真理的唯一标准。</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从观察和分析问题的角度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可以立意为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逆向思维有奇效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换个角度见本质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跳出思维惯性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以逆向思维挖掘被隐藏的事实真相。</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从数据统计的角度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可以立意为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在对大数据进行统计分析的同时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要注重对隐形数据的挖掘。</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从材料蕴含哲理的角度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可以立意为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不要只关注成功的一面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还要从失败中学习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发现问题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越是被人忽略的往往越重要。</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我来拟题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拨开迷雾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方见本色。②莫让浮云遮望眼。③独具慧眼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点亮人生。④换一扇窗子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你会看得更远。⑤打破惯性思维。⑥力排众议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心唯真理。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4065" y="2098982"/>
            <a:ext cx="7838785" cy="213042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四、反复点题法</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所谓“反复点题法”就是指在文章的标题、开头、中间、结尾都扣题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渲染并突出主题。反复是相对而言的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不是乱点题。“反复点题法”具体的做法是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一要不断出现主题中的关键词或相似词。文中适当增加点题、扣题的字眼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不断地告诉阅卷老师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你的作文没有偏题。二要学会在关键处或醒目处反复点题。在文章的开头、中间和结尾几段的段首、段尾分别点题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必要之时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点题句可单独成段。</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4065" y="2098982"/>
            <a:ext cx="7838785" cy="280987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例文借鉴</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实践出真知</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一考生</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“二战”期间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为了加强对战机的防护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英美军方调查了作战后幸存飞机上弹痕的分布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决定哪里弹痕多就加强哪里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然而统计学家沃德力排众议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指出更应该注意弹痕少的部位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因为这些部位受到重创的战机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很难有机会返航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而这部分数据被忽略了。事实证明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沃德是正确的。沃德为什么是正确的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我认为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那就是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事实胜雄辩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实践出真知。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80692" y="2098982"/>
            <a:ext cx="7782157" cy="3489325"/>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对于有些事情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没有调查就没有发言权。历史上这样的故事很多。有一天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苏轼去拜访王安石。王安石不在家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苏轼见桌上摆着一首只写了两句的尚未作完的诗“明月枝头叫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黄狗卧花心”。明月怎能在枝头叫呢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黄狗又怎么会在花心上卧呢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苏轼以为不妥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于是提笔一改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将诗句改为“明月当空照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黄狗卧花荫”。王安石是一个大文豪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连这点常识都不知道吗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实践出真知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到儋州后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苏东坡才知道明月是一种鸟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到廉州后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才知道黄狗是一种虫子。此刻苏东坡才恍然大悟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方知自己错改了王安石的诗。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实践出真知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就是沉默不争论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让时间去检验眼前发生的一切。网上曾经一度流行“冰桶挑战”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一向高调的慈善家陈光标也不甘落后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发起了冰桶挑战。他在微博</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80692" y="2098982"/>
            <a:ext cx="7782157" cy="3489325"/>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上发布了两段视频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视频里他在</a:t>
            </a:r>
            <a:r>
              <a:rPr lang="en-US" altLang="zh-CN" sz="1695" kern="100" dirty="0">
                <a:latin typeface="微软雅黑" panose="020B0503020204020204" charset="-122"/>
                <a:ea typeface="微软雅黑" panose="020B0503020204020204" charset="-122"/>
                <a:cs typeface="Courier New" panose="02070309020205020404" pitchFamily="49" charset="0"/>
              </a:rPr>
              <a:t>0℃</a:t>
            </a:r>
            <a:r>
              <a:rPr lang="zh-CN" altLang="en-US" sz="1695" kern="100" dirty="0">
                <a:latin typeface="微软雅黑" panose="020B0503020204020204" charset="-122"/>
                <a:ea typeface="微软雅黑" panose="020B0503020204020204" charset="-122"/>
                <a:cs typeface="Courier New" panose="02070309020205020404" pitchFamily="49" charset="0"/>
              </a:rPr>
              <a:t>以下的冰水里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浸泡了约</a:t>
            </a:r>
            <a:r>
              <a:rPr lang="en-US" altLang="zh-CN" sz="1695" kern="100" dirty="0">
                <a:latin typeface="微软雅黑" panose="020B0503020204020204" charset="-122"/>
                <a:ea typeface="微软雅黑" panose="020B0503020204020204" charset="-122"/>
                <a:cs typeface="Courier New" panose="02070309020205020404" pitchFamily="49" charset="0"/>
              </a:rPr>
              <a:t>30</a:t>
            </a:r>
            <a:r>
              <a:rPr lang="zh-CN" altLang="en-US" sz="1695" kern="100" dirty="0">
                <a:latin typeface="微软雅黑" panose="020B0503020204020204" charset="-122"/>
                <a:ea typeface="微软雅黑" panose="020B0503020204020204" charset="-122"/>
                <a:cs typeface="Courier New" panose="02070309020205020404" pitchFamily="49" charset="0"/>
              </a:rPr>
              <a:t>分钟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周围雾气腾腾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他同时在微博里写道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如果有人能超越自己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立马捐款</a:t>
            </a:r>
            <a:r>
              <a:rPr lang="en-US" altLang="zh-CN" sz="1695" kern="100" dirty="0">
                <a:latin typeface="微软雅黑" panose="020B0503020204020204" charset="-122"/>
                <a:ea typeface="微软雅黑" panose="020B0503020204020204" charset="-122"/>
                <a:cs typeface="Courier New" panose="02070309020205020404" pitchFamily="49" charset="0"/>
              </a:rPr>
              <a:t>100</a:t>
            </a:r>
            <a:r>
              <a:rPr lang="zh-CN" altLang="en-US" sz="1695" kern="100" dirty="0">
                <a:latin typeface="微软雅黑" panose="020B0503020204020204" charset="-122"/>
                <a:ea typeface="微软雅黑" panose="020B0503020204020204" charset="-122"/>
                <a:cs typeface="Courier New" panose="02070309020205020404" pitchFamily="49" charset="0"/>
              </a:rPr>
              <a:t>万给挑战者。后来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文德元通过动物冰水浸泡实验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揭穿了其恶作剧。很多人认为是文德元在挑衅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但一段时间后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陈光标承认冰桶上面是冰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下面却是热水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实是“夸张的行为艺术”。实践让真知登上了胜利的舞台。</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实践出真知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还需要实践者多次去实践。华佗就是这样实践出青蒿的疗效的。民间传说病人吃了一种绿茵茵的青蒿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就能治好黄疸病。于是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华佗给病人试服了几次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均无效果。华佗又去问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已痊愈的病人告诉他吃的是三月的蒿子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翌年春天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华佗又采集了许多三月间的青蒿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给黄疸病人服用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果然吃一个好一个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但过了三月青蒿却</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80692" y="2098982"/>
            <a:ext cx="7782157" cy="3117850"/>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又没有功效了。为摸清青蒿的药性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第三年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华佗又把根、茎、叶进行分类试验。临床实践证明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只有幼嫩的茎叶可以入药治病。华佗将其取名“茵陈”。这就是“华佗三试青蒿草”的传说。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实践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就像一个法官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测出了真知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抛弃了假象。</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(2018</a:t>
            </a:r>
            <a:r>
              <a:rPr lang="zh-CN" altLang="en-US" sz="1540" kern="100" dirty="0">
                <a:latin typeface="微软雅黑" panose="020B0503020204020204" charset="-122"/>
                <a:ea typeface="微软雅黑" panose="020B0503020204020204" charset="-122"/>
                <a:cs typeface="Courier New" panose="02070309020205020404" pitchFamily="49" charset="0"/>
              </a:rPr>
              <a:t>年全国卷</a:t>
            </a:r>
            <a:r>
              <a:rPr lang="en-US" altLang="zh-CN" sz="1540" kern="100" dirty="0">
                <a:latin typeface="微软雅黑" panose="020B0503020204020204" charset="-122"/>
                <a:ea typeface="微软雅黑" panose="020B0503020204020204" charset="-122"/>
                <a:cs typeface="Courier New" panose="02070309020205020404" pitchFamily="49" charset="0"/>
              </a:rPr>
              <a:t>Ⅱ</a:t>
            </a:r>
            <a:r>
              <a:rPr lang="zh-CN" altLang="en-US" sz="1540" kern="100" dirty="0">
                <a:latin typeface="微软雅黑" panose="020B0503020204020204" charset="-122"/>
                <a:ea typeface="微软雅黑" panose="020B0503020204020204" charset="-122"/>
                <a:cs typeface="Courier New" panose="02070309020205020404" pitchFamily="49" charset="0"/>
              </a:rPr>
              <a:t>高分作文</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名师点评</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文章采用“反复点题法”。题目“实践出真知”贯穿全文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开篇点出主旨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中间通过“苏轼误解王安石”“文德元揭露陈光标”“华佗三试青蒿”三个事例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从不同侧面进行剖析论证。反复点题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有出奇制胜之效。</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382968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7.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某班班会上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同学们纷纷介绍自己最欣赏的格言名句并畅谈感想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其中有六句让同学们感受尤深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这六句是</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凡百事之成也必在敬之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其败也必在慢之。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荀子</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千丈之堤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以蝼蚁之穴溃。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韩非子</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③</a:t>
            </a:r>
            <a:r>
              <a:rPr lang="zh-CN" altLang="en-US" sz="1695" kern="100" dirty="0">
                <a:latin typeface="微软雅黑" panose="020B0503020204020204" charset="-122"/>
                <a:ea typeface="微软雅黑" panose="020B0503020204020204" charset="-122"/>
                <a:cs typeface="Courier New" panose="02070309020205020404" pitchFamily="49" charset="0"/>
              </a:rPr>
              <a:t>立身成败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在于所染。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魏徵</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④</a:t>
            </a:r>
            <a:r>
              <a:rPr lang="zh-CN" altLang="en-US" sz="1695" kern="100" dirty="0">
                <a:latin typeface="微软雅黑" panose="020B0503020204020204" charset="-122"/>
                <a:ea typeface="微软雅黑" panose="020B0503020204020204" charset="-122"/>
                <a:cs typeface="Courier New" panose="02070309020205020404" pitchFamily="49" charset="0"/>
              </a:rPr>
              <a:t>青春须早为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岂能长少年。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孟郊</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⑤</a:t>
            </a:r>
            <a:r>
              <a:rPr lang="zh-CN" altLang="en-US" sz="1695" kern="100" dirty="0">
                <a:latin typeface="微软雅黑" panose="020B0503020204020204" charset="-122"/>
                <a:ea typeface="微软雅黑" panose="020B0503020204020204" charset="-122"/>
                <a:cs typeface="Courier New" panose="02070309020205020404" pitchFamily="49" charset="0"/>
              </a:rPr>
              <a:t>问渠那得清如许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为有源头活水来。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朱熹</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⑥</a:t>
            </a:r>
            <a:r>
              <a:rPr lang="zh-CN" altLang="en-US" sz="1695" kern="100" dirty="0">
                <a:latin typeface="微软雅黑" panose="020B0503020204020204" charset="-122"/>
                <a:ea typeface="微软雅黑" panose="020B0503020204020204" charset="-122"/>
                <a:cs typeface="Courier New" panose="02070309020205020404" pitchFamily="49" charset="0"/>
              </a:rPr>
              <a:t>灭人之国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必先去其史。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龚自珍</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247015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请结合其中的两三句确定立意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并合理引用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联系现实和自身实际写一篇发言稿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在下次班会上与同学们交流。要求自选角度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3592" y="2043565"/>
            <a:ext cx="7916939" cy="349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本题中的六句话是相对独立又彼此有关联的名言警句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要求考生自由组合立意并合理引用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同时还提出了情境限制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即要写成班会发言稿。从材料内容上看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命题基点是“人生成败”和“责任担当”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旨在引导学生关注现实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思考人生。青春、奋斗、成败、细节、敬重、求知、创新、环境、民族认同、文化自信等是本次作文的关键词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选取自己认为最拿手的“两三句”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进行创作即可。准确地审读名句是作文的前提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审读是要读出每句名言的关键词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凡百事之成也必在敬之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其败也必在慢之”的关键词是成败、敬重、怠慢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千丈之堤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以蝼蚁之穴溃”的关键词是成败和细节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立身成败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在于所染”的关键词是成败和环境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青春须早为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岂能长少年”的关键词是青春和奋斗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问渠那得清如许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为有源头活水来”的关键词可以为知识求新、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3592" y="2043565"/>
            <a:ext cx="7916939" cy="349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创新求变、思维求活等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灭人之国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必先去其史”的关键词可以为民族文化、民族自信、民族认同等。本题可以有如下立意方向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组合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做事重在敬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;①+②+③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组合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成功态度、细节和环境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组合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努力须趁早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虔敬助成功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组合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细节使青春更加丰满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组合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选择适合的环境奋斗青春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;④+⑤</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组合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求知求新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不负青春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;①+⑥</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组合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敬史是强国之本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;②+⑥</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组合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强国重史必须防微杜渐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;③+④+⑥</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组合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新时代青年的责任与担当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;④+⑥</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组合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我的青春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我的国。</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700461" cy="3829685"/>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8.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上海</a:t>
            </a:r>
            <a:r>
              <a:rPr lang="en-US" altLang="zh-CN" sz="1695" kern="100" dirty="0">
                <a:latin typeface="微软雅黑" panose="020B0503020204020204" charset="-122"/>
                <a:ea typeface="微软雅黑" panose="020B0503020204020204" charset="-122"/>
                <a:cs typeface="Courier New" panose="02070309020205020404" pitchFamily="49" charset="0"/>
              </a:rPr>
              <a:t>16</a:t>
            </a:r>
            <a:r>
              <a:rPr lang="zh-CN" altLang="en-US" sz="1695" kern="100" dirty="0">
                <a:latin typeface="微软雅黑" panose="020B0503020204020204" charset="-122"/>
                <a:ea typeface="微软雅黑" panose="020B0503020204020204" charset="-122"/>
                <a:cs typeface="Courier New" panose="02070309020205020404" pitchFamily="49" charset="0"/>
              </a:rPr>
              <a:t>岁女生武亦姝成为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中国诗词大会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第二季冠军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很多粉丝惊呼这位“</a:t>
            </a:r>
            <a:r>
              <a:rPr lang="en-US" altLang="zh-CN" sz="1695" kern="100" dirty="0">
                <a:latin typeface="微软雅黑" panose="020B0503020204020204" charset="-122"/>
                <a:ea typeface="微软雅黑" panose="020B0503020204020204" charset="-122"/>
                <a:cs typeface="Courier New" panose="02070309020205020404" pitchFamily="49" charset="0"/>
              </a:rPr>
              <a:t>00</a:t>
            </a:r>
            <a:r>
              <a:rPr lang="zh-CN" altLang="en-US" sz="1695" kern="100" dirty="0">
                <a:latin typeface="微软雅黑" panose="020B0503020204020204" charset="-122"/>
                <a:ea typeface="微软雅黑" panose="020B0503020204020204" charset="-122"/>
                <a:cs typeface="Courier New" panose="02070309020205020404" pitchFamily="49" charset="0"/>
              </a:rPr>
              <a:t>后”少女“满足了对古代才女的所有幻想”。在实际的学习中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武亦姝不但能背诵两千多首古诗词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而且文理均衡。成功登顶后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她淡定地表达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比赛结果什么的都无所谓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只要我还喜欢诗词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只要我还能享受到它带给我生活中的快乐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就够了。”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高考语文试卷中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古诗文默写只占</a:t>
            </a:r>
            <a:r>
              <a:rPr lang="en-US" altLang="zh-CN" sz="1695" kern="100" dirty="0">
                <a:latin typeface="微软雅黑" panose="020B0503020204020204" charset="-122"/>
                <a:ea typeface="微软雅黑" panose="020B0503020204020204" charset="-122"/>
                <a:cs typeface="Courier New" panose="02070309020205020404" pitchFamily="49" charset="0"/>
              </a:rPr>
              <a:t>6</a:t>
            </a:r>
            <a:r>
              <a:rPr lang="zh-CN" altLang="en-US" sz="1695" kern="100" dirty="0">
                <a:latin typeface="微软雅黑" panose="020B0503020204020204" charset="-122"/>
                <a:ea typeface="微软雅黑" panose="020B0503020204020204" charset="-122"/>
                <a:cs typeface="Courier New" panose="02070309020205020404" pitchFamily="49" charset="0"/>
              </a:rPr>
              <a:t>分。不少学生甚至家长一直以来存在这样的疑问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为了只占几分的古诗文默写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值得让学生花那么多时间学习和背诵吗</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38"/>
          <p:cNvGrpSpPr/>
          <p:nvPr/>
        </p:nvGrpSpPr>
        <p:grpSpPr>
          <a:xfrm>
            <a:off x="778528" y="1974016"/>
            <a:ext cx="1311470" cy="417288"/>
            <a:chOff x="2074961" y="4329310"/>
            <a:chExt cx="2953317" cy="597458"/>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099710" y="4329310"/>
              <a:ext cx="2928568" cy="570959"/>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升格展台</a:t>
              </a:r>
              <a:endParaRPr lang="zh-CN" altLang="en-US" sz="2000" b="1" spc="200" dirty="0">
                <a:solidFill>
                  <a:schemeClr val="bg1"/>
                </a:solidFill>
                <a:latin typeface="微软雅黑" panose="020B0503020204020204" charset="-122"/>
                <a:ea typeface="微软雅黑" panose="020B0503020204020204" charset="-122"/>
              </a:endParaRPr>
            </a:p>
          </p:txBody>
        </p:sp>
      </p:grpSp>
      <p:graphicFrame>
        <p:nvGraphicFramePr>
          <p:cNvPr id="2" name="表格 1"/>
          <p:cNvGraphicFramePr>
            <a:graphicFrameLocks noGrp="1"/>
          </p:cNvGraphicFramePr>
          <p:nvPr/>
        </p:nvGraphicFramePr>
        <p:xfrm>
          <a:off x="654826" y="2507750"/>
          <a:ext cx="7952105" cy="3365500"/>
        </p:xfrm>
        <a:graphic>
          <a:graphicData uri="http://schemas.openxmlformats.org/drawingml/2006/table">
            <a:tbl>
              <a:tblPr>
                <a:tableStyleId>{5940675A-B579-460E-94D1-54222C63F5DA}</a:tableStyleId>
              </a:tblPr>
              <a:tblGrid>
                <a:gridCol w="4693285"/>
                <a:gridCol w="325882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028950">
                <a:tc>
                  <a:txBody>
                    <a:bodyPr/>
                    <a:lstStyle/>
                    <a:p>
                      <a:pPr algn="ctr" defTabSz="2117725" rtl="0" fontAlgn="base">
                        <a:lnSpc>
                          <a:spcPct val="130000"/>
                        </a:lnSpc>
                        <a:spcBef>
                          <a:spcPct val="0"/>
                        </a:spcBef>
                        <a:spcAft>
                          <a:spcPct val="0"/>
                        </a:spcAft>
                      </a:pPr>
                      <a:r>
                        <a:rPr lang="zh-CN" altLang="en-US" sz="1695" b="1" kern="1200" dirty="0">
                          <a:solidFill>
                            <a:schemeClr val="tx1"/>
                          </a:solidFill>
                          <a:latin typeface="微软雅黑" panose="020B0503020204020204" charset="-122"/>
                          <a:ea typeface="微软雅黑" panose="020B0503020204020204" charset="-122"/>
                        </a:rPr>
                        <a:t>人要有眼光</a:t>
                      </a:r>
                      <a:endParaRPr lang="en-US" altLang="zh-CN" sz="1695" b="1" kern="1200" dirty="0">
                        <a:solidFill>
                          <a:schemeClr val="tx1"/>
                        </a:solidFill>
                        <a:latin typeface="微软雅黑" panose="020B0503020204020204" charset="-122"/>
                        <a:ea typeface="微软雅黑" panose="020B0503020204020204" charset="-122"/>
                      </a:endParaRPr>
                    </a:p>
                    <a:p>
                      <a:pPr algn="ctr" defTabSz="2117725" rtl="0" fontAlgn="base">
                        <a:lnSpc>
                          <a:spcPct val="130000"/>
                        </a:lnSpc>
                        <a:spcBef>
                          <a:spcPct val="0"/>
                        </a:spcBef>
                        <a:spcAft>
                          <a:spcPct val="0"/>
                        </a:spcAft>
                      </a:pPr>
                      <a:r>
                        <a:rPr lang="zh-CN" altLang="en-US" sz="1695" b="0" kern="1200" dirty="0">
                          <a:solidFill>
                            <a:schemeClr val="tx1"/>
                          </a:solidFill>
                          <a:latin typeface="微软雅黑" panose="020B0503020204020204" charset="-122"/>
                          <a:ea typeface="微软雅黑" panose="020B0503020204020204" charset="-122"/>
                        </a:rPr>
                        <a:t>一考生</a:t>
                      </a:r>
                      <a:endParaRPr lang="zh-CN" altLang="en-US" sz="1695" b="0"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b="1" kern="1200" dirty="0">
                          <a:solidFill>
                            <a:schemeClr val="tx1"/>
                          </a:solidFill>
                          <a:latin typeface="微软雅黑" panose="020B0503020204020204" charset="-122"/>
                          <a:ea typeface="微软雅黑" panose="020B0503020204020204" charset="-122"/>
                        </a:rPr>
                        <a:t>　　</a:t>
                      </a:r>
                      <a:r>
                        <a:rPr lang="zh-CN" altLang="en-US" sz="1695" b="0" u="wavy" kern="1200" baseline="0" dirty="0">
                          <a:solidFill>
                            <a:schemeClr val="tx1"/>
                          </a:solidFill>
                          <a:latin typeface="微软雅黑" panose="020B0503020204020204" charset="-122"/>
                          <a:ea typeface="微软雅黑" panose="020B0503020204020204" charset="-122"/>
                        </a:rPr>
                        <a:t>世界上的事情太复杂了</a:t>
                      </a:r>
                      <a:r>
                        <a:rPr lang="en-US" altLang="zh-CN" sz="1695" b="0" u="wavy" kern="1200" baseline="0" dirty="0">
                          <a:solidFill>
                            <a:schemeClr val="tx1"/>
                          </a:solidFill>
                          <a:latin typeface="微软雅黑" panose="020B0503020204020204" charset="-122"/>
                          <a:ea typeface="微软雅黑" panose="020B0503020204020204" charset="-122"/>
                        </a:rPr>
                        <a:t>,</a:t>
                      </a:r>
                      <a:r>
                        <a:rPr lang="zh-CN" altLang="en-US" sz="1695" b="0" u="wavy" kern="1200" baseline="0" dirty="0">
                          <a:solidFill>
                            <a:schemeClr val="tx1"/>
                          </a:solidFill>
                          <a:latin typeface="微软雅黑" panose="020B0503020204020204" charset="-122"/>
                          <a:ea typeface="微软雅黑" panose="020B0503020204020204" charset="-122"/>
                        </a:rPr>
                        <a:t>我是没有办法把握</a:t>
                      </a:r>
                      <a:r>
                        <a:rPr lang="en-US" altLang="zh-CN" sz="1695" b="0" u="wavy" kern="1200" baseline="0" dirty="0">
                          <a:solidFill>
                            <a:schemeClr val="tx1"/>
                          </a:solidFill>
                          <a:latin typeface="微软雅黑" panose="020B0503020204020204" charset="-122"/>
                          <a:ea typeface="微软雅黑" panose="020B0503020204020204" charset="-122"/>
                        </a:rPr>
                        <a:t>,</a:t>
                      </a:r>
                      <a:r>
                        <a:rPr lang="zh-CN" altLang="en-US" sz="1695" b="0" u="wavy" kern="1200" baseline="0" dirty="0">
                          <a:solidFill>
                            <a:schemeClr val="tx1"/>
                          </a:solidFill>
                          <a:latin typeface="微软雅黑" panose="020B0503020204020204" charset="-122"/>
                          <a:ea typeface="微软雅黑" panose="020B0503020204020204" charset="-122"/>
                        </a:rPr>
                        <a:t>或许过几年</a:t>
                      </a:r>
                      <a:r>
                        <a:rPr lang="en-US" altLang="zh-CN" sz="1695" b="0" u="wavy" kern="1200" baseline="0" dirty="0">
                          <a:solidFill>
                            <a:schemeClr val="tx1"/>
                          </a:solidFill>
                          <a:latin typeface="微软雅黑" panose="020B0503020204020204" charset="-122"/>
                          <a:ea typeface="微软雅黑" panose="020B0503020204020204" charset="-122"/>
                        </a:rPr>
                        <a:t>,</a:t>
                      </a:r>
                      <a:r>
                        <a:rPr lang="zh-CN" altLang="en-US" sz="1695" b="0" u="wavy" kern="1200" baseline="0" dirty="0">
                          <a:solidFill>
                            <a:schemeClr val="tx1"/>
                          </a:solidFill>
                          <a:latin typeface="微软雅黑" panose="020B0503020204020204" charset="-122"/>
                          <a:ea typeface="微软雅黑" panose="020B0503020204020204" charset="-122"/>
                        </a:rPr>
                        <a:t>我有了生活阅历</a:t>
                      </a:r>
                      <a:r>
                        <a:rPr lang="en-US" altLang="zh-CN" sz="1695" b="0" u="wavy" kern="1200" baseline="0" dirty="0">
                          <a:solidFill>
                            <a:schemeClr val="tx1"/>
                          </a:solidFill>
                          <a:latin typeface="微软雅黑" panose="020B0503020204020204" charset="-122"/>
                          <a:ea typeface="微软雅黑" panose="020B0503020204020204" charset="-122"/>
                        </a:rPr>
                        <a:t>,</a:t>
                      </a:r>
                      <a:r>
                        <a:rPr lang="zh-CN" altLang="en-US" sz="1695" b="0" u="wavy" kern="1200" baseline="0" dirty="0">
                          <a:solidFill>
                            <a:schemeClr val="tx1"/>
                          </a:solidFill>
                          <a:latin typeface="微软雅黑" panose="020B0503020204020204" charset="-122"/>
                          <a:ea typeface="微软雅黑" panose="020B0503020204020204" charset="-122"/>
                        </a:rPr>
                        <a:t>就能把握吧。有多少回</a:t>
                      </a:r>
                      <a:r>
                        <a:rPr lang="en-US" altLang="zh-CN" sz="1695" b="0" u="wavy" kern="1200" baseline="0" dirty="0">
                          <a:solidFill>
                            <a:schemeClr val="tx1"/>
                          </a:solidFill>
                          <a:latin typeface="微软雅黑" panose="020B0503020204020204" charset="-122"/>
                          <a:ea typeface="微软雅黑" panose="020B0503020204020204" charset="-122"/>
                        </a:rPr>
                        <a:t>,</a:t>
                      </a:r>
                      <a:r>
                        <a:rPr lang="zh-CN" altLang="en-US" sz="1695" b="0" u="wavy" kern="1200" baseline="0" dirty="0">
                          <a:solidFill>
                            <a:schemeClr val="tx1"/>
                          </a:solidFill>
                          <a:latin typeface="微软雅黑" panose="020B0503020204020204" charset="-122"/>
                          <a:ea typeface="微软雅黑" panose="020B0503020204020204" charset="-122"/>
                        </a:rPr>
                        <a:t>我醉心于眼前的繁华。在生活中</a:t>
                      </a:r>
                      <a:r>
                        <a:rPr lang="en-US" altLang="zh-CN" sz="1695" b="0" u="wavy" kern="1200" baseline="0" dirty="0">
                          <a:solidFill>
                            <a:schemeClr val="tx1"/>
                          </a:solidFill>
                          <a:latin typeface="微软雅黑" panose="020B0503020204020204" charset="-122"/>
                          <a:ea typeface="微软雅黑" panose="020B0503020204020204" charset="-122"/>
                        </a:rPr>
                        <a:t>,</a:t>
                      </a:r>
                      <a:r>
                        <a:rPr lang="zh-CN" altLang="en-US" sz="1695" b="0" u="wavy" kern="1200" baseline="0" dirty="0">
                          <a:solidFill>
                            <a:schemeClr val="tx1"/>
                          </a:solidFill>
                          <a:latin typeface="微软雅黑" panose="020B0503020204020204" charset="-122"/>
                          <a:ea typeface="微软雅黑" panose="020B0503020204020204" charset="-122"/>
                        </a:rPr>
                        <a:t>除了学习</a:t>
                      </a:r>
                      <a:r>
                        <a:rPr lang="en-US" altLang="zh-CN" sz="1695" b="0" u="wavy" kern="1200" baseline="0" dirty="0">
                          <a:solidFill>
                            <a:schemeClr val="tx1"/>
                          </a:solidFill>
                          <a:latin typeface="微软雅黑" panose="020B0503020204020204" charset="-122"/>
                          <a:ea typeface="微软雅黑" panose="020B0503020204020204" charset="-122"/>
                        </a:rPr>
                        <a:t>,</a:t>
                      </a:r>
                      <a:r>
                        <a:rPr lang="zh-CN" altLang="en-US" sz="1695" b="0" u="wavy" kern="1200" baseline="0" dirty="0">
                          <a:solidFill>
                            <a:schemeClr val="tx1"/>
                          </a:solidFill>
                          <a:latin typeface="微软雅黑" panose="020B0503020204020204" charset="-122"/>
                          <a:ea typeface="微软雅黑" panose="020B0503020204020204" charset="-122"/>
                        </a:rPr>
                        <a:t>就是柴米油盐。人生</a:t>
                      </a:r>
                      <a:r>
                        <a:rPr lang="en-US" altLang="zh-CN" sz="1695" b="0" u="wavy" kern="1200" baseline="0" dirty="0">
                          <a:solidFill>
                            <a:schemeClr val="tx1"/>
                          </a:solidFill>
                          <a:latin typeface="微软雅黑" panose="020B0503020204020204" charset="-122"/>
                          <a:ea typeface="微软雅黑" panose="020B0503020204020204" charset="-122"/>
                        </a:rPr>
                        <a:t>,</a:t>
                      </a:r>
                      <a:r>
                        <a:rPr lang="zh-CN" altLang="en-US" sz="1695" b="0" u="wavy" kern="1200" baseline="0" dirty="0">
                          <a:solidFill>
                            <a:schemeClr val="tx1"/>
                          </a:solidFill>
                          <a:latin typeface="微软雅黑" panose="020B0503020204020204" charset="-122"/>
                          <a:ea typeface="微软雅黑" panose="020B0503020204020204" charset="-122"/>
                        </a:rPr>
                        <a:t>多数情况下是在做题目中度过的。在做题目时要挣脱惯性思维</a:t>
                      </a:r>
                      <a:r>
                        <a:rPr lang="en-US" altLang="zh-CN" sz="1695" b="0" u="wavy" kern="1200" baseline="0" dirty="0">
                          <a:solidFill>
                            <a:schemeClr val="tx1"/>
                          </a:solidFill>
                          <a:latin typeface="微软雅黑" panose="020B0503020204020204" charset="-122"/>
                          <a:ea typeface="微软雅黑" panose="020B0503020204020204" charset="-122"/>
                        </a:rPr>
                        <a:t>,</a:t>
                      </a:r>
                      <a:r>
                        <a:rPr lang="zh-CN" altLang="en-US" sz="1695" b="0" u="wavy" kern="1200" baseline="0" dirty="0">
                          <a:solidFill>
                            <a:schemeClr val="tx1"/>
                          </a:solidFill>
                          <a:latin typeface="微软雅黑" panose="020B0503020204020204" charset="-122"/>
                          <a:ea typeface="微软雅黑" panose="020B0503020204020204" charset="-122"/>
                        </a:rPr>
                        <a:t>把目光投向远方。希望大家有一双慧眼</a:t>
                      </a:r>
                      <a:r>
                        <a:rPr lang="en-US" altLang="zh-CN" sz="1695" b="0" u="wavy" kern="1200" baseline="0" dirty="0">
                          <a:solidFill>
                            <a:schemeClr val="tx1"/>
                          </a:solidFill>
                          <a:latin typeface="微软雅黑" panose="020B0503020204020204" charset="-122"/>
                          <a:ea typeface="微软雅黑" panose="020B0503020204020204" charset="-122"/>
                        </a:rPr>
                        <a:t>,</a:t>
                      </a:r>
                      <a:r>
                        <a:rPr lang="zh-CN" altLang="en-US" sz="1695" b="0" u="wavy" kern="1200" baseline="0" dirty="0">
                          <a:solidFill>
                            <a:schemeClr val="tx1"/>
                          </a:solidFill>
                          <a:latin typeface="微软雅黑" panose="020B0503020204020204" charset="-122"/>
                          <a:ea typeface="微软雅黑" panose="020B0503020204020204" charset="-122"/>
                        </a:rPr>
                        <a:t>把题目看清楚</a:t>
                      </a:r>
                      <a:r>
                        <a:rPr lang="en-US" altLang="zh-CN" sz="1695" b="0" u="wavy" kern="1200" baseline="0" dirty="0">
                          <a:solidFill>
                            <a:schemeClr val="tx1"/>
                          </a:solidFill>
                          <a:latin typeface="微软雅黑" panose="020B0503020204020204" charset="-122"/>
                          <a:ea typeface="微软雅黑" panose="020B0503020204020204" charset="-122"/>
                        </a:rPr>
                        <a:t>,</a:t>
                      </a:r>
                      <a:r>
                        <a:rPr lang="zh-CN" altLang="en-US" sz="1695" b="0" u="wavy" kern="1200" baseline="0" dirty="0">
                          <a:solidFill>
                            <a:schemeClr val="tx1"/>
                          </a:solidFill>
                          <a:latin typeface="微软雅黑" panose="020B0503020204020204" charset="-122"/>
                          <a:ea typeface="微软雅黑" panose="020B0503020204020204" charset="-122"/>
                        </a:rPr>
                        <a:t>将来把世界看清楚</a:t>
                      </a:r>
                      <a:r>
                        <a:rPr lang="en-US" altLang="zh-CN" sz="1695" b="0" u="wavy" kern="1200" baseline="0" dirty="0">
                          <a:solidFill>
                            <a:schemeClr val="tx1"/>
                          </a:solidFill>
                          <a:latin typeface="微软雅黑" panose="020B0503020204020204" charset="-122"/>
                          <a:ea typeface="微软雅黑" panose="020B0503020204020204" charset="-122"/>
                        </a:rPr>
                        <a:t>,</a:t>
                      </a:r>
                      <a:r>
                        <a:rPr lang="zh-CN" altLang="en-US" sz="1695" b="0" u="wavy" kern="1200" baseline="0" dirty="0">
                          <a:solidFill>
                            <a:schemeClr val="tx1"/>
                          </a:solidFill>
                          <a:latin typeface="微软雅黑" panose="020B0503020204020204" charset="-122"/>
                          <a:ea typeface="微软雅黑" panose="020B0503020204020204" charset="-122"/>
                        </a:rPr>
                        <a:t>阴云之后总会看到晴天的</a:t>
                      </a:r>
                      <a:r>
                        <a:rPr lang="en-US" altLang="zh-CN" sz="1695" b="0" u="wavy" kern="1200" baseline="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      </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ctr" defTabSz="2117725" rtl="0" fontAlgn="base">
                        <a:lnSpc>
                          <a:spcPct val="130000"/>
                        </a:lnSpc>
                        <a:spcBef>
                          <a:spcPct val="0"/>
                        </a:spcBef>
                        <a:spcAft>
                          <a:spcPct val="0"/>
                        </a:spcAft>
                      </a:pPr>
                      <a:r>
                        <a:rPr lang="zh-CN" altLang="en-US" sz="1695" b="1" kern="1200" dirty="0">
                          <a:solidFill>
                            <a:schemeClr val="tx1"/>
                          </a:solidFill>
                          <a:latin typeface="微软雅黑" panose="020B0503020204020204" charset="-122"/>
                          <a:ea typeface="微软雅黑" panose="020B0503020204020204" charset="-122"/>
                        </a:rPr>
                        <a:t>唯愿你独具慧眼</a:t>
                      </a:r>
                      <a:r>
                        <a:rPr lang="en-US" altLang="zh-CN" sz="1695" b="1" kern="1200" dirty="0">
                          <a:solidFill>
                            <a:schemeClr val="tx1"/>
                          </a:solidFill>
                          <a:latin typeface="微软雅黑" panose="020B0503020204020204" charset="-122"/>
                          <a:ea typeface="微软雅黑" panose="020B0503020204020204" charset="-122"/>
                        </a:rPr>
                        <a:t>,</a:t>
                      </a:r>
                      <a:r>
                        <a:rPr lang="zh-CN" altLang="en-US" sz="1695" b="1" kern="1200" dirty="0">
                          <a:solidFill>
                            <a:schemeClr val="tx1"/>
                          </a:solidFill>
                          <a:latin typeface="微软雅黑" panose="020B0503020204020204" charset="-122"/>
                          <a:ea typeface="微软雅黑" panose="020B0503020204020204" charset="-122"/>
                        </a:rPr>
                        <a:t>阴云之外艳阳天</a:t>
                      </a:r>
                      <a:endParaRPr lang="en-US" altLang="zh-CN" sz="1695" b="1" kern="1200" dirty="0">
                        <a:solidFill>
                          <a:schemeClr val="tx1"/>
                        </a:solidFill>
                        <a:latin typeface="微软雅黑" panose="020B0503020204020204" charset="-122"/>
                        <a:ea typeface="微软雅黑" panose="020B0503020204020204" charset="-122"/>
                      </a:endParaRPr>
                    </a:p>
                    <a:p>
                      <a:pPr algn="ctr" defTabSz="2117725" rtl="0" fontAlgn="base">
                        <a:lnSpc>
                          <a:spcPct val="130000"/>
                        </a:lnSpc>
                        <a:spcBef>
                          <a:spcPct val="0"/>
                        </a:spcBef>
                        <a:spcAft>
                          <a:spcPct val="0"/>
                        </a:spcAft>
                      </a:pPr>
                      <a:r>
                        <a:rPr lang="zh-CN" altLang="en-US" sz="1695" b="0" kern="1200" dirty="0">
                          <a:solidFill>
                            <a:schemeClr val="tx1"/>
                          </a:solidFill>
                          <a:latin typeface="微软雅黑" panose="020B0503020204020204" charset="-122"/>
                          <a:ea typeface="微软雅黑" panose="020B0503020204020204" charset="-122"/>
                        </a:rPr>
                        <a:t>一考生</a:t>
                      </a:r>
                      <a:endParaRPr lang="zh-CN" altLang="en-US" sz="1695" b="0"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b="0" kern="1200" dirty="0">
                          <a:solidFill>
                            <a:schemeClr val="tx1"/>
                          </a:solidFill>
                          <a:latin typeface="微软雅黑" panose="020B0503020204020204" charset="-122"/>
                          <a:ea typeface="微软雅黑" panose="020B0503020204020204" charset="-122"/>
                        </a:rPr>
                        <a:t>　　我来升格</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请从“联系材料”的角度对左面加波浪线的段落进行升格</a:t>
                      </a:r>
                      <a:r>
                        <a:rPr lang="en-US" altLang="zh-CN" sz="1695" b="0" kern="1200" dirty="0">
                          <a:solidFill>
                            <a:schemeClr val="tx1"/>
                          </a:solidFill>
                          <a:latin typeface="微软雅黑" panose="020B0503020204020204" charset="-122"/>
                          <a:ea typeface="微软雅黑" panose="020B0503020204020204" charset="-122"/>
                        </a:rPr>
                        <a:t>):</a:t>
                      </a:r>
                      <a:endParaRPr lang="en-US" altLang="zh-CN" sz="1695" b="0"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en-US" altLang="zh-CN" sz="1695" b="0" kern="1200" dirty="0">
                          <a:solidFill>
                            <a:schemeClr val="tx1"/>
                          </a:solidFill>
                          <a:latin typeface="微软雅黑" panose="020B0503020204020204" charset="-122"/>
                          <a:ea typeface="微软雅黑" panose="020B0503020204020204" charset="-122"/>
                        </a:rPr>
                        <a:t>__________________________________________________________________</a:t>
                      </a:r>
                      <a:endParaRPr lang="en-US" altLang="zh-CN" sz="1695" b="0"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en-US" altLang="zh-CN" sz="1695" b="1" kern="1200" dirty="0">
                          <a:solidFill>
                            <a:schemeClr val="tx1"/>
                          </a:solidFill>
                          <a:latin typeface="微软雅黑" panose="020B0503020204020204" charset="-122"/>
                          <a:ea typeface="微软雅黑" panose="020B0503020204020204" charset="-122"/>
                        </a:rPr>
                        <a:t>                                                                                                        </a:t>
                      </a:r>
                      <a:endParaRPr lang="en-US" altLang="zh-CN" sz="1695" b="1" kern="1200" dirty="0">
                        <a:solidFill>
                          <a:schemeClr val="tx1"/>
                        </a:solidFill>
                        <a:latin typeface="微软雅黑" panose="020B0503020204020204" charset="-122"/>
                        <a:ea typeface="微软雅黑" panose="020B0503020204020204" charset="-122"/>
                      </a:endParaRPr>
                    </a:p>
                    <a:p>
                      <a:pPr algn="ctr" defTabSz="2117725" rtl="0" fontAlgn="base">
                        <a:lnSpc>
                          <a:spcPct val="130000"/>
                        </a:lnSpc>
                        <a:spcBef>
                          <a:spcPct val="0"/>
                        </a:spcBef>
                        <a:spcAft>
                          <a:spcPct val="0"/>
                        </a:spcAft>
                      </a:pPr>
                      <a:r>
                        <a:rPr lang="en-US" altLang="zh-CN" sz="1695" b="1" kern="1200" dirty="0">
                          <a:solidFill>
                            <a:schemeClr val="tx1"/>
                          </a:solidFill>
                          <a:latin typeface="微软雅黑" panose="020B0503020204020204" charset="-122"/>
                          <a:ea typeface="微软雅黑" panose="020B0503020204020204" charset="-122"/>
                        </a:rPr>
                        <a:t> </a:t>
                      </a:r>
                      <a:r>
                        <a:rPr lang="en-US" altLang="zh-CN" sz="1695" kern="1200" dirty="0">
                          <a:solidFill>
                            <a:schemeClr val="tx1"/>
                          </a:solidFill>
                          <a:latin typeface="微软雅黑" panose="020B0503020204020204" charset="-122"/>
                          <a:ea typeface="微软雅黑" panose="020B0503020204020204" charset="-122"/>
                        </a:rPr>
                        <a:t> </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700461" cy="314960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根据材料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从你的学习体验和生活经历出发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阐述你的看法和理由。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自拟题目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不得泄露个人信息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806018" y="2043565"/>
            <a:ext cx="7559577"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06018" y="2043565"/>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中国诗词大会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第二季总冠军武亦姝因为喜欢诗词而花时间背诵两千多首古诗词为背景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就目前名句名篇默写只在高考语文试卷中占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分的情况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提出了让学生花费大量时间背诵名句名篇到底值不值的问题。审题立意时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要注重材料体现的现实意义。可以从传承优秀传统文化和超功利的学习和生活态度分析。参考立意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当今社会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每个人都应该继承和发扬优秀传统文化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接受美的熏陶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从而拥有丰盈的精神世界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培养学生养成超功利的学习和生活态度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不带功利色彩地拥有真趣、真爱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批评当前教育领域以及其他领域中一些急功近利的短视思想。</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3702050"/>
        </p:xfrm>
        <a:graphic>
          <a:graphicData uri="http://schemas.openxmlformats.org/drawingml/2006/table">
            <a:tbl>
              <a:tblPr>
                <a:tableStyleId>{5940675A-B579-460E-94D1-54222C63F5DA}</a:tableStyleId>
              </a:tblPr>
              <a:tblGrid>
                <a:gridCol w="3100070"/>
                <a:gridCol w="4852035"/>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365500">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有时候</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我们常被事物的表象所蒙蔽</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自以为是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沾沾自喜。也许我们太相信我们自己的眼睛了</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而忽略了事物的本质。</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“二战”后从战场返回的幸存的战机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好多人都看到了它们那弹痕累累、满是疮痍的部位</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专家也一致认为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应加强对弹痕多的部位的防护。</a:t>
                      </a:r>
                      <a:r>
                        <a:rPr lang="en-US" altLang="zh-CN" sz="1695" kern="1200" dirty="0">
                          <a:solidFill>
                            <a:schemeClr val="tx1"/>
                          </a:solidFill>
                          <a:latin typeface="微软雅黑" panose="020B0503020204020204" charset="-122"/>
                          <a:ea typeface="微软雅黑" panose="020B0503020204020204" charset="-122"/>
                        </a:rPr>
                        <a:t> </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en-US" altLang="zh-CN" sz="1695" kern="1200" dirty="0">
                          <a:solidFill>
                            <a:schemeClr val="tx1"/>
                          </a:solidFill>
                          <a:latin typeface="微软雅黑" panose="020B0503020204020204" charset="-122"/>
                          <a:ea typeface="微软雅黑" panose="020B0503020204020204" charset="-122"/>
                        </a:rPr>
                        <a:t> </a:t>
                      </a:r>
                      <a:r>
                        <a:rPr lang="zh-CN" altLang="en-US" sz="1695" kern="1200" dirty="0">
                          <a:solidFill>
                            <a:schemeClr val="tx1"/>
                          </a:solidFill>
                          <a:latin typeface="微软雅黑" panose="020B0503020204020204" charset="-122"/>
                          <a:ea typeface="微软雅黑" panose="020B0503020204020204" charset="-122"/>
                        </a:rPr>
                        <a:t> </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ctr" defTabSz="2117725" rtl="0" fontAlgn="base">
                        <a:lnSpc>
                          <a:spcPct val="130000"/>
                        </a:lnSpc>
                        <a:spcBef>
                          <a:spcPct val="0"/>
                        </a:spcBef>
                        <a:spcAft>
                          <a:spcPct val="0"/>
                        </a:spcAft>
                      </a:pPr>
                      <a:r>
                        <a:rPr lang="zh-CN" altLang="en-US" sz="1695" kern="1200" dirty="0">
                          <a:solidFill>
                            <a:schemeClr val="tx1"/>
                          </a:solidFill>
                          <a:latin typeface="宋体" panose="02010600030101010101" pitchFamily="2" charset="-122"/>
                          <a:ea typeface="宋体" panose="02010600030101010101" pitchFamily="2" charset="-122"/>
                        </a:rPr>
                        <a:t>挣脱思维的藩篱</a:t>
                      </a:r>
                      <a:endParaRPr lang="zh-CN" altLang="en-US" sz="1695" kern="1200" dirty="0">
                        <a:solidFill>
                          <a:schemeClr val="tx1"/>
                        </a:solidFill>
                        <a:latin typeface="宋体" panose="02010600030101010101" pitchFamily="2" charset="-122"/>
                        <a:ea typeface="宋体" panose="02010600030101010101" pitchFamily="2"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有时候</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我们常被事物的表象所蒙蔽</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自以为是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沾沾自喜。也许我们太相信自己的眼睛</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而忽略了事物的本质。</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“二战”后从战场返回的幸存的战机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好多人都看到了它们那弹痕累累、满是疮痍的部位</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专家也一致认为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应加强对弹痕多的部位的防护。这没有错</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可是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统计学家沃德先生的不同建议却最终被证明是正确的。那就是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被许多人忽略的战机身上弹痕少的</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3365500"/>
        </p:xfrm>
        <a:graphic>
          <a:graphicData uri="http://schemas.openxmlformats.org/drawingml/2006/table">
            <a:tbl>
              <a:tblPr>
                <a:tableStyleId>{5940675A-B579-460E-94D1-54222C63F5DA}</a:tableStyleId>
              </a:tblPr>
              <a:tblGrid>
                <a:gridCol w="2822575"/>
                <a:gridCol w="512953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028950">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这没有错</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可是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一个统计学家沃德先生的不同建议却最终被证明是正确的。那就是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被许多人忽略的战机身上弹痕少的部位更需要加强。因为这些部位一旦受到重创</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战机也许根本就无法返航。</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en-US" altLang="zh-CN" sz="1695" kern="1200" dirty="0">
                          <a:solidFill>
                            <a:schemeClr val="tx1"/>
                          </a:solidFill>
                          <a:latin typeface="微软雅黑" panose="020B0503020204020204" charset="-122"/>
                          <a:ea typeface="微软雅黑" panose="020B0503020204020204" charset="-122"/>
                        </a:rPr>
                        <a:t> </a:t>
                      </a:r>
                      <a:r>
                        <a:rPr lang="zh-CN" altLang="en-US" sz="1695" kern="1200" dirty="0">
                          <a:solidFill>
                            <a:schemeClr val="tx1"/>
                          </a:solidFill>
                          <a:latin typeface="微软雅黑" panose="020B0503020204020204" charset="-122"/>
                          <a:ea typeface="微软雅黑" panose="020B0503020204020204" charset="-122"/>
                        </a:rPr>
                        <a:t> </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部位更需要加强。因为这些部位一旦受到重创</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战机也许根本就无法返航。</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不是吗</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很多人看到了冷空气到来后温度的下降</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却忽视了水果价格飞涨的商机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很多人看到了别人雍容华贵鲜亮的外衣</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却忽视了别人为此付出的拼搏与汗水。就这样一次又一次地被蒙蔽双眼</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看不到事物的本质</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让我们遗憾地错失良机。唯愿你独具一双慧眼</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把世界看清楚</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抓住机遇</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莫失良机</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3365500"/>
        </p:xfrm>
        <a:graphic>
          <a:graphicData uri="http://schemas.openxmlformats.org/drawingml/2006/table">
            <a:tbl>
              <a:tblPr>
                <a:tableStyleId>{5940675A-B579-460E-94D1-54222C63F5DA}</a:tableStyleId>
              </a:tblPr>
              <a:tblGrid>
                <a:gridCol w="3959225"/>
                <a:gridCol w="399288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028950">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不是吗</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一道题目</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很多人看不出来应该从哪里下手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可是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有的人却能找到一个很好的解题方法。有时候</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大多数人就这样一次又一次地被蒙蔽双眼</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看不到事物背后的本质</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白白地错失良机。我希望我们有一双慧眼</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把题目看清</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把我们的周围看清楚</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只有这样</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才能抓住机遇</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莫失良机</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a:t>
                      </a:r>
                      <a:r>
                        <a:rPr lang="en-US" altLang="zh-CN" sz="1695" kern="1200" dirty="0">
                          <a:solidFill>
                            <a:schemeClr val="tx1"/>
                          </a:solidFill>
                          <a:latin typeface="微软雅黑" panose="020B0503020204020204" charset="-122"/>
                          <a:ea typeface="微软雅黑" panose="020B0503020204020204" charset="-122"/>
                        </a:rPr>
                        <a:t> </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en-US" altLang="zh-CN" sz="1695" kern="1200" dirty="0">
                          <a:solidFill>
                            <a:schemeClr val="tx1"/>
                          </a:solidFill>
                          <a:latin typeface="微软雅黑" panose="020B0503020204020204" charset="-122"/>
                          <a:ea typeface="微软雅黑" panose="020B0503020204020204" charset="-122"/>
                        </a:rPr>
                        <a:t> </a:t>
                      </a:r>
                      <a:r>
                        <a:rPr lang="zh-CN" altLang="en-US" sz="1695" kern="1200" dirty="0">
                          <a:solidFill>
                            <a:schemeClr val="tx1"/>
                          </a:solidFill>
                          <a:latin typeface="微软雅黑" panose="020B0503020204020204" charset="-122"/>
                          <a:ea typeface="微软雅黑" panose="020B0503020204020204" charset="-122"/>
                        </a:rPr>
                        <a:t> </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ctr" defTabSz="2117725" rtl="0" fontAlgn="base">
                        <a:lnSpc>
                          <a:spcPct val="130000"/>
                        </a:lnSpc>
                        <a:spcBef>
                          <a:spcPct val="0"/>
                        </a:spcBef>
                        <a:spcAft>
                          <a:spcPct val="0"/>
                        </a:spcAft>
                      </a:pPr>
                      <a:r>
                        <a:rPr lang="zh-CN" altLang="en-US" sz="1695" kern="1200" dirty="0">
                          <a:solidFill>
                            <a:schemeClr val="tx1"/>
                          </a:solidFill>
                          <a:latin typeface="宋体" panose="02010600030101010101" pitchFamily="2" charset="-122"/>
                          <a:ea typeface="宋体" panose="02010600030101010101" pitchFamily="2" charset="-122"/>
                        </a:rPr>
                        <a:t>开启思维的另翼</a:t>
                      </a:r>
                      <a:endParaRPr lang="zh-CN" altLang="en-US" sz="1695" kern="1200" dirty="0">
                        <a:solidFill>
                          <a:schemeClr val="tx1"/>
                        </a:solidFill>
                        <a:latin typeface="宋体" panose="02010600030101010101" pitchFamily="2" charset="-122"/>
                        <a:ea typeface="宋体" panose="02010600030101010101" pitchFamily="2"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惯性思维固然也有用</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但有时却会影响我们自身的判断</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蒙蔽我们的双眼。因此</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只有刹住思维的惯性</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开启思维的另一翼</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才有可能看到别人看不到的本质。美国船王丹尼尔</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洛维格年轻时曾遇到这样一件事。有一艘运送丝织衣物的货轮因船舱进水</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衣物变形而滞销。这些衣物放在仓库里又是一笔不菲的开支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船主便在报纸上登文请人</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16449</Words>
  <Application>WPS 演示</Application>
  <PresentationFormat/>
  <Paragraphs>490</Paragraphs>
  <Slides>61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61</vt:i4>
      </vt:variant>
    </vt:vector>
  </HeadingPairs>
  <TitlesOfParts>
    <vt:vector size="70" baseType="lpstr">
      <vt:lpstr>Arial</vt:lpstr>
      <vt:lpstr>宋体</vt:lpstr>
      <vt:lpstr>Wingdings</vt:lpstr>
      <vt:lpstr>微软雅黑</vt:lpstr>
      <vt:lpstr>Calibri</vt:lpstr>
      <vt:lpstr>Times New Roman</vt:lpstr>
      <vt:lpstr>Arial Unicode MS</vt:lpstr>
      <vt:lpstr>Courier New</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海鸥子</cp:lastModifiedBy>
  <cp:revision>5</cp:revision>
  <dcterms:created xsi:type="dcterms:W3CDTF">2020-05-13T07:08:00Z</dcterms:created>
  <dcterms:modified xsi:type="dcterms:W3CDTF">2020-05-21T07:59:02Z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