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26"/>
  </p:handoutMasterIdLst>
  <p:sldIdLst>
    <p:sldId id="369" r:id="rId3"/>
    <p:sldId id="497" r:id="rId4"/>
    <p:sldId id="561" r:id="rId5"/>
    <p:sldId id="556" r:id="rId6"/>
    <p:sldId id="562" r:id="rId7"/>
    <p:sldId id="563" r:id="rId9"/>
    <p:sldId id="570" r:id="rId10"/>
    <p:sldId id="564" r:id="rId11"/>
    <p:sldId id="571" r:id="rId12"/>
    <p:sldId id="565" r:id="rId13"/>
    <p:sldId id="566" r:id="rId14"/>
    <p:sldId id="567" r:id="rId15"/>
    <p:sldId id="568" r:id="rId16"/>
    <p:sldId id="569" r:id="rId17"/>
    <p:sldId id="572" r:id="rId18"/>
    <p:sldId id="573" r:id="rId19"/>
    <p:sldId id="574" r:id="rId20"/>
    <p:sldId id="576" r:id="rId21"/>
    <p:sldId id="577" r:id="rId22"/>
    <p:sldId id="578" r:id="rId23"/>
    <p:sldId id="579" r:id="rId24"/>
    <p:sldId id="580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DB93"/>
    <a:srgbClr val="0000FF"/>
    <a:srgbClr val="FF99CC"/>
    <a:srgbClr val="FF7C80"/>
    <a:srgbClr val="99CCFF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035"/>
        <p:guide pos="27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cs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CA5EA73F-BDCA-406D-9226-14B70DADFC27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3075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
第二级
第三级
第四级
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621C6B79-0D8A-4133-9290-5D8F50D83261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ChangeArrowheads="1"/>
          </p:cNvSpPr>
          <p:nvPr>
            <p:ph type="sldImg" idx="4294967295"/>
          </p:nvPr>
        </p:nvSpPr>
        <p:spPr>
          <a:xfrm>
            <a:off x="1141413" y="754063"/>
            <a:ext cx="4391025" cy="3294062"/>
          </a:xfrm>
        </p:spPr>
      </p:sp>
      <p:sp>
        <p:nvSpPr>
          <p:cNvPr id="9218" name="文本占位符 2"/>
          <p:cNvSpPr>
            <a:spLocks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ea typeface="宋体" panose="02010600030101010101" pitchFamily="2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9F7FD7-B68C-4C69-AA4B-7A563B0D692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7228B3-C960-4F3B-AD8A-762211565C4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E139A5-51E1-436B-89D0-A0549771E38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F8318-F65B-432F-BD88-2AC58558F78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D36DE4-B26C-416C-B220-566264E7A6F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565326-DE36-4069-833D-7EB306FD7F0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4A43C8-9C07-4DA0-8EC8-F09F03FC0FE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7F73E4-1ABB-4073-9BBF-BA9B9740066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F2D07E-107D-45C0-A20B-E69DAA9781D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>
                <a:ea typeface="宋体" panose="02010600030101010101" pitchFamily="2" charset="-122"/>
              </a:defRPr>
            </a:lvl1pPr>
            <a:lvl2pPr>
              <a:defRPr sz="2100">
                <a:ea typeface="宋体" panose="02010600030101010101" pitchFamily="2" charset="-122"/>
              </a:defRPr>
            </a:lvl2pPr>
            <a:lvl3pPr>
              <a:defRPr sz="1800">
                <a:ea typeface="宋体" panose="02010600030101010101" pitchFamily="2" charset="-122"/>
              </a:defRPr>
            </a:lvl3pPr>
            <a:lvl4pPr>
              <a:defRPr sz="1500">
                <a:ea typeface="宋体" panose="02010600030101010101" pitchFamily="2" charset="-122"/>
              </a:defRPr>
            </a:lvl4pPr>
            <a:lvl5pPr>
              <a:defRPr sz="1500">
                <a:ea typeface="宋体" panose="02010600030101010101" pitchFamily="2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84361C-DC08-4C4F-A1AC-C6A0A0A4D9B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B9C9BA-9281-44C1-81C1-CD8540146FD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92BB9D87-7094-44DF-A0FA-B5AFFCDD87E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7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MH_Text_1"/>
          <p:cNvSpPr>
            <a:spLocks noChangeArrowheads="1"/>
          </p:cNvSpPr>
          <p:nvPr/>
        </p:nvSpPr>
        <p:spPr bwMode="auto"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02" name="MH_SubTitle_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33425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导入新课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03" name="MH_Other_1"/>
          <p:cNvSpPr>
            <a:spLocks noChangeArrowheads="1"/>
          </p:cNvSpPr>
          <p:nvPr/>
        </p:nvSpPr>
        <p:spPr bwMode="auto">
          <a:xfrm>
            <a:off x="2160588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04" name="MH_Text_2"/>
          <p:cNvSpPr>
            <a:spLocks noChangeArrowheads="1"/>
          </p:cNvSpPr>
          <p:nvPr/>
        </p:nvSpPr>
        <p:spPr bwMode="auto"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05" name="MH_SubTitle_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722563" y="4940300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讲授新课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06" name="MH_Other_2"/>
          <p:cNvSpPr>
            <a:spLocks noChangeArrowheads="1"/>
          </p:cNvSpPr>
          <p:nvPr/>
        </p:nvSpPr>
        <p:spPr bwMode="auto">
          <a:xfrm>
            <a:off x="2757488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07" name="MH_Other_3"/>
          <p:cNvSpPr>
            <a:spLocks noChangeArrowheads="1"/>
          </p:cNvSpPr>
          <p:nvPr/>
        </p:nvSpPr>
        <p:spPr bwMode="auto">
          <a:xfrm>
            <a:off x="4191000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08" name="MH_Text_3"/>
          <p:cNvSpPr>
            <a:spLocks noChangeArrowheads="1"/>
          </p:cNvSpPr>
          <p:nvPr/>
        </p:nvSpPr>
        <p:spPr bwMode="auto"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09" name="MH_SubTitle_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730750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课堂小结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10" name="MH_Other_4"/>
          <p:cNvSpPr>
            <a:spLocks noChangeArrowheads="1"/>
          </p:cNvSpPr>
          <p:nvPr/>
        </p:nvSpPr>
        <p:spPr bwMode="auto">
          <a:xfrm>
            <a:off x="4787900" y="5108575"/>
            <a:ext cx="1698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11" name="MH_Other_5"/>
          <p:cNvSpPr>
            <a:spLocks noChangeArrowheads="1"/>
          </p:cNvSpPr>
          <p:nvPr/>
        </p:nvSpPr>
        <p:spPr bwMode="auto">
          <a:xfrm>
            <a:off x="6189663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12" name="MH_Text_4"/>
          <p:cNvSpPr>
            <a:spLocks noChangeArrowheads="1"/>
          </p:cNvSpPr>
          <p:nvPr/>
        </p:nvSpPr>
        <p:spPr bwMode="auto"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13" name="MH_SubTitle_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6738938" y="4940300"/>
            <a:ext cx="1668462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拓展延伸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14" name="MH_Other_6"/>
          <p:cNvSpPr>
            <a:spLocks noChangeArrowheads="1"/>
          </p:cNvSpPr>
          <p:nvPr/>
        </p:nvSpPr>
        <p:spPr bwMode="auto">
          <a:xfrm>
            <a:off x="6788150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4115" name="组合 3093"/>
          <p:cNvGrpSpPr/>
          <p:nvPr/>
        </p:nvGrpSpPr>
        <p:grpSpPr bwMode="auto"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4116" name="MH_Other_7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17" name="Text Box 24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4118" name="MH_Other_8"/>
          <p:cNvSpPr>
            <a:spLocks noChangeArrowheads="1"/>
          </p:cNvSpPr>
          <p:nvPr/>
        </p:nvSpPr>
        <p:spPr bwMode="auto"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4119" name="组合 3097"/>
          <p:cNvGrpSpPr/>
          <p:nvPr/>
        </p:nvGrpSpPr>
        <p:grpSpPr bwMode="auto"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4120" name="MH_Other_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21" name="Text Box 28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4122" name="MH_Other_10"/>
          <p:cNvSpPr>
            <a:spLocks noChangeArrowheads="1"/>
          </p:cNvSpPr>
          <p:nvPr/>
        </p:nvSpPr>
        <p:spPr bwMode="auto"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4123" name="MH_Other_1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4" name="Text Box 31"/>
          <p:cNvSpPr txBox="1">
            <a:spLocks noChangeArrowheads="1"/>
          </p:cNvSpPr>
          <p:nvPr/>
        </p:nvSpPr>
        <p:spPr bwMode="auto"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25" name="MH_Other_12"/>
          <p:cNvSpPr>
            <a:spLocks noChangeArrowheads="1"/>
          </p:cNvSpPr>
          <p:nvPr/>
        </p:nvSpPr>
        <p:spPr bwMode="auto"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27" name="文本框 2"/>
          <p:cNvSpPr txBox="1">
            <a:spLocks noChangeArrowheads="1"/>
          </p:cNvSpPr>
          <p:nvPr/>
        </p:nvSpPr>
        <p:spPr bwMode="auto">
          <a:xfrm>
            <a:off x="771525" y="2517775"/>
            <a:ext cx="7454900" cy="1098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>
                <a:latin typeface="Times New Roman" panose="02020603050405020304" pitchFamily="18" charset="0"/>
                <a:ea typeface="隶书" panose="02010509060101010101" pitchFamily="49" charset="-122"/>
              </a:rPr>
              <a:t>4  </a:t>
            </a:r>
            <a:r>
              <a:rPr lang="zh-CN" altLang="en-US" sz="6600" b="1">
                <a:latin typeface="Times New Roman" panose="02020603050405020304" pitchFamily="18" charset="0"/>
                <a:ea typeface="隶书" panose="02010509060101010101" pitchFamily="49" charset="-122"/>
              </a:rPr>
              <a:t>海  燕</a:t>
            </a:r>
            <a:endParaRPr lang="zh-CN" altLang="en-US" sz="66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250825" y="2708275"/>
            <a:ext cx="609600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燕   子</a:t>
            </a:r>
            <a:endParaRPr kumimoji="1" lang="zh-CN" altLang="en-US" sz="2800" b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54277" name="AutoShape 5"/>
          <p:cNvSpPr/>
          <p:nvPr/>
        </p:nvSpPr>
        <p:spPr bwMode="auto">
          <a:xfrm>
            <a:off x="971550" y="765175"/>
            <a:ext cx="387350" cy="5367338"/>
          </a:xfrm>
          <a:prstGeom prst="leftBrace">
            <a:avLst>
              <a:gd name="adj1" fmla="val 112135"/>
              <a:gd name="adj2" fmla="val 50000"/>
            </a:avLst>
          </a:prstGeom>
          <a:noFill/>
          <a:ln w="762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2195513" y="549275"/>
            <a:ext cx="360045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乌黑、光滑漂亮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1295400" y="1192213"/>
            <a:ext cx="12239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尾巴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2698750" y="1123950"/>
            <a:ext cx="25193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剪刀似的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1295400" y="1768475"/>
            <a:ext cx="12239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翅膀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2482850" y="1844675"/>
            <a:ext cx="1944688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劲俊轻快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4284" name="AutoShape 12"/>
          <p:cNvSpPr/>
          <p:nvPr/>
        </p:nvSpPr>
        <p:spPr bwMode="auto">
          <a:xfrm>
            <a:off x="5435600" y="692150"/>
            <a:ext cx="504825" cy="1657350"/>
          </a:xfrm>
          <a:prstGeom prst="rightBrace">
            <a:avLst>
              <a:gd name="adj1" fmla="val 27298"/>
              <a:gd name="adj2" fmla="val 50000"/>
            </a:avLst>
          </a:prstGeom>
          <a:noFill/>
          <a:ln w="57150">
            <a:solidFill>
              <a:srgbClr val="990099"/>
            </a:solidFill>
            <a:round/>
          </a:ln>
        </p:spPr>
        <p:txBody>
          <a:bodyPr wrap="none" anchor="ctr"/>
          <a:lstStyle/>
          <a:p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54285" name="Text Box 13"/>
          <p:cNvSpPr txBox="1">
            <a:spLocks noChangeArrowheads="1"/>
          </p:cNvSpPr>
          <p:nvPr/>
        </p:nvSpPr>
        <p:spPr bwMode="auto">
          <a:xfrm>
            <a:off x="7086600" y="1196975"/>
            <a:ext cx="226695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形体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4287" name="Text Box 15"/>
          <p:cNvSpPr txBox="1">
            <a:spLocks noChangeArrowheads="1"/>
          </p:cNvSpPr>
          <p:nvPr/>
        </p:nvSpPr>
        <p:spPr bwMode="auto">
          <a:xfrm>
            <a:off x="6877050" y="1700213"/>
            <a:ext cx="15017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静态美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4289" name="AutoShape 17"/>
          <p:cNvSpPr>
            <a:spLocks noChangeArrowheads="1"/>
          </p:cNvSpPr>
          <p:nvPr/>
        </p:nvSpPr>
        <p:spPr bwMode="auto">
          <a:xfrm>
            <a:off x="5940425" y="2851150"/>
            <a:ext cx="936625" cy="215900"/>
          </a:xfrm>
          <a:prstGeom prst="rightArrow">
            <a:avLst>
              <a:gd name="adj1" fmla="val 50000"/>
              <a:gd name="adj2" fmla="val 10837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54292" name="Text Box 20"/>
          <p:cNvSpPr txBox="1">
            <a:spLocks noChangeArrowheads="1"/>
          </p:cNvSpPr>
          <p:nvPr/>
        </p:nvSpPr>
        <p:spPr bwMode="auto">
          <a:xfrm>
            <a:off x="1258888" y="2635250"/>
            <a:ext cx="4681537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掠、叫、斜飞、横掠、沾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4293" name="AutoShape 21"/>
          <p:cNvSpPr>
            <a:spLocks noChangeArrowheads="1"/>
          </p:cNvSpPr>
          <p:nvPr/>
        </p:nvSpPr>
        <p:spPr bwMode="auto">
          <a:xfrm>
            <a:off x="6011863" y="1411288"/>
            <a:ext cx="1008062" cy="215900"/>
          </a:xfrm>
          <a:prstGeom prst="rightArrow">
            <a:avLst>
              <a:gd name="adj1" fmla="val 50000"/>
              <a:gd name="adj2" fmla="val 11664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54294" name="Text Box 22"/>
          <p:cNvSpPr txBox="1">
            <a:spLocks noChangeArrowheads="1"/>
          </p:cNvSpPr>
          <p:nvPr/>
        </p:nvSpPr>
        <p:spPr bwMode="auto">
          <a:xfrm>
            <a:off x="7086600" y="2644775"/>
            <a:ext cx="12239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飞翔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4295" name="Text Box 23"/>
          <p:cNvSpPr txBox="1">
            <a:spLocks noChangeArrowheads="1"/>
          </p:cNvSpPr>
          <p:nvPr/>
        </p:nvSpPr>
        <p:spPr bwMode="auto">
          <a:xfrm>
            <a:off x="7019925" y="3140075"/>
            <a:ext cx="15843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动态美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4296" name="Text Box 24"/>
          <p:cNvSpPr txBox="1">
            <a:spLocks noChangeArrowheads="1"/>
          </p:cNvSpPr>
          <p:nvPr/>
        </p:nvSpPr>
        <p:spPr bwMode="auto">
          <a:xfrm>
            <a:off x="1331913" y="4003675"/>
            <a:ext cx="34575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粗而有致的小黑点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4297" name="AutoShape 25"/>
          <p:cNvSpPr>
            <a:spLocks noChangeArrowheads="1"/>
          </p:cNvSpPr>
          <p:nvPr/>
        </p:nvSpPr>
        <p:spPr bwMode="auto">
          <a:xfrm>
            <a:off x="5867400" y="4148138"/>
            <a:ext cx="1008063" cy="215900"/>
          </a:xfrm>
          <a:prstGeom prst="rightArrow">
            <a:avLst>
              <a:gd name="adj1" fmla="val 50000"/>
              <a:gd name="adj2" fmla="val 116642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54298" name="Text Box 26"/>
          <p:cNvSpPr txBox="1">
            <a:spLocks noChangeArrowheads="1"/>
          </p:cNvSpPr>
          <p:nvPr/>
        </p:nvSpPr>
        <p:spPr bwMode="auto">
          <a:xfrm>
            <a:off x="7162800" y="4016375"/>
            <a:ext cx="12239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憩息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4299" name="Text Box 27"/>
          <p:cNvSpPr txBox="1">
            <a:spLocks noChangeArrowheads="1"/>
          </p:cNvSpPr>
          <p:nvPr/>
        </p:nvSpPr>
        <p:spPr bwMode="auto">
          <a:xfrm>
            <a:off x="7019925" y="4435475"/>
            <a:ext cx="16557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静态美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4300" name="Text Box 28"/>
          <p:cNvSpPr txBox="1">
            <a:spLocks noChangeArrowheads="1"/>
          </p:cNvSpPr>
          <p:nvPr/>
        </p:nvSpPr>
        <p:spPr bwMode="auto">
          <a:xfrm>
            <a:off x="1331913" y="5372100"/>
            <a:ext cx="2663825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与故乡人家的亲密关系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4301" name="Text Box 29"/>
          <p:cNvSpPr txBox="1">
            <a:spLocks noChangeArrowheads="1"/>
          </p:cNvSpPr>
          <p:nvPr/>
        </p:nvSpPr>
        <p:spPr bwMode="auto">
          <a:xfrm>
            <a:off x="6156325" y="5372100"/>
            <a:ext cx="2808288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喜爱、对故乡的无限眷恋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4302" name="AutoShape 30"/>
          <p:cNvSpPr>
            <a:spLocks noChangeArrowheads="1"/>
          </p:cNvSpPr>
          <p:nvPr/>
        </p:nvSpPr>
        <p:spPr bwMode="auto">
          <a:xfrm>
            <a:off x="4876800" y="5768975"/>
            <a:ext cx="1008063" cy="215900"/>
          </a:xfrm>
          <a:prstGeom prst="rightArrow">
            <a:avLst>
              <a:gd name="adj1" fmla="val 50000"/>
              <a:gd name="adj2" fmla="val 116642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8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8" dur="5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5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54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4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54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54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5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54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54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4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4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bldLvl="0" animBg="1"/>
      <p:bldP spid="54277" grpId="0" bldLvl="0" animBg="1"/>
      <p:bldP spid="54279" grpId="0"/>
      <p:bldP spid="54280" grpId="0"/>
      <p:bldP spid="54281" grpId="0"/>
      <p:bldP spid="54282" grpId="0"/>
      <p:bldP spid="54283" grpId="0"/>
      <p:bldP spid="54284" grpId="0" bldLvl="0" animBg="1"/>
      <p:bldP spid="54285" grpId="0"/>
      <p:bldP spid="54287" grpId="0"/>
      <p:bldP spid="54289" grpId="0" bldLvl="0" animBg="1"/>
      <p:bldP spid="54292" grpId="0"/>
      <p:bldP spid="54293" grpId="0" bldLvl="0" animBg="1"/>
      <p:bldP spid="54294" grpId="0"/>
      <p:bldP spid="54295" grpId="0"/>
      <p:bldP spid="54296" grpId="0"/>
      <p:bldP spid="54297" grpId="0" bldLvl="0" animBg="1"/>
      <p:bldP spid="54298" grpId="0"/>
      <p:bldP spid="54299" grpId="0"/>
      <p:bldP spid="54300" grpId="0"/>
      <p:bldP spid="54301" grpId="0"/>
      <p:bldP spid="5430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09592" name="AutoShape 24"/>
          <p:cNvSpPr>
            <a:spLocks noChangeArrowheads="1"/>
          </p:cNvSpPr>
          <p:nvPr/>
        </p:nvSpPr>
        <p:spPr bwMode="auto">
          <a:xfrm>
            <a:off x="6300788" y="476250"/>
            <a:ext cx="2771775" cy="3673475"/>
          </a:xfrm>
          <a:prstGeom prst="downArrowCallout">
            <a:avLst>
              <a:gd name="adj1" fmla="val 25009"/>
              <a:gd name="adj2" fmla="val 22782"/>
              <a:gd name="adj3" fmla="val 31016"/>
              <a:gd name="adj4" fmla="val 66667"/>
            </a:avLst>
          </a:prstGeom>
          <a:solidFill>
            <a:schemeClr val="bg1"/>
          </a:solidFill>
          <a:ln w="38100">
            <a:solidFill>
              <a:srgbClr val="CC00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9572" name="Rectangle 4"/>
          <p:cNvSpPr>
            <a:spLocks noChangeArrowheads="1"/>
          </p:cNvSpPr>
          <p:nvPr/>
        </p:nvSpPr>
        <p:spPr bwMode="auto">
          <a:xfrm>
            <a:off x="6516688" y="476250"/>
            <a:ext cx="23050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49" charset="-122"/>
              </a:rPr>
              <a:t>我没有见过那么美的海</a:t>
            </a:r>
            <a:endParaRPr kumimoji="1" lang="zh-CN" altLang="en-US" sz="3200" b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09573" name="Rectangle 5"/>
          <p:cNvSpPr>
            <a:spLocks noChangeArrowheads="1"/>
          </p:cNvSpPr>
          <p:nvPr/>
        </p:nvSpPr>
        <p:spPr bwMode="auto">
          <a:xfrm>
            <a:off x="1703388" y="573088"/>
            <a:ext cx="14097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海波平稳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4" name="AutoShape 6"/>
          <p:cNvSpPr>
            <a:spLocks noChangeArrowheads="1"/>
          </p:cNvSpPr>
          <p:nvPr/>
        </p:nvSpPr>
        <p:spPr bwMode="auto">
          <a:xfrm>
            <a:off x="3132138" y="692150"/>
            <a:ext cx="609600" cy="215900"/>
          </a:xfrm>
          <a:prstGeom prst="rightArrow">
            <a:avLst>
              <a:gd name="adj1" fmla="val 50000"/>
              <a:gd name="adj2" fmla="val 7053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9575" name="Rectangle 7"/>
          <p:cNvSpPr>
            <a:spLocks noChangeArrowheads="1"/>
          </p:cNvSpPr>
          <p:nvPr/>
        </p:nvSpPr>
        <p:spPr bwMode="auto">
          <a:xfrm>
            <a:off x="3648075" y="547688"/>
            <a:ext cx="17160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春晨的西湖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6" name="Rectangle 8"/>
          <p:cNvSpPr>
            <a:spLocks noChangeArrowheads="1"/>
          </p:cNvSpPr>
          <p:nvPr/>
        </p:nvSpPr>
        <p:spPr bwMode="auto">
          <a:xfrm>
            <a:off x="3635375" y="1052513"/>
            <a:ext cx="20224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显得温秀可喜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7" name="Rectangle 9"/>
          <p:cNvSpPr>
            <a:spLocks noChangeArrowheads="1"/>
          </p:cNvSpPr>
          <p:nvPr/>
        </p:nvSpPr>
        <p:spPr bwMode="auto">
          <a:xfrm>
            <a:off x="1665288" y="1052513"/>
            <a:ext cx="14065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波        纹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8" name="AutoShape 10"/>
          <p:cNvSpPr>
            <a:spLocks noChangeArrowheads="1"/>
          </p:cNvSpPr>
          <p:nvPr/>
        </p:nvSpPr>
        <p:spPr bwMode="auto">
          <a:xfrm>
            <a:off x="3132138" y="1195388"/>
            <a:ext cx="609600" cy="228600"/>
          </a:xfrm>
          <a:prstGeom prst="rightArrow">
            <a:avLst>
              <a:gd name="adj1" fmla="val 50000"/>
              <a:gd name="adj2" fmla="val 6661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9579" name="Text Box 11"/>
          <p:cNvSpPr txBox="1">
            <a:spLocks noChangeArrowheads="1"/>
          </p:cNvSpPr>
          <p:nvPr/>
        </p:nvSpPr>
        <p:spPr bwMode="auto">
          <a:xfrm>
            <a:off x="179388" y="835025"/>
            <a:ext cx="11033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49" charset="-122"/>
              </a:rPr>
              <a:t>海面上</a:t>
            </a:r>
            <a:endParaRPr kumimoji="1" lang="zh-CN" altLang="en-US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09580" name="AutoShape 12"/>
          <p:cNvSpPr/>
          <p:nvPr/>
        </p:nvSpPr>
        <p:spPr bwMode="auto">
          <a:xfrm>
            <a:off x="1403350" y="835025"/>
            <a:ext cx="215900" cy="504825"/>
          </a:xfrm>
          <a:prstGeom prst="leftBracket">
            <a:avLst>
              <a:gd name="adj" fmla="val 56605"/>
            </a:avLst>
          </a:prstGeom>
          <a:noFill/>
          <a:ln w="381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9581" name="Text Box 13"/>
          <p:cNvSpPr txBox="1">
            <a:spLocks noChangeArrowheads="1"/>
          </p:cNvSpPr>
          <p:nvPr/>
        </p:nvSpPr>
        <p:spPr bwMode="auto">
          <a:xfrm>
            <a:off x="179388" y="2058988"/>
            <a:ext cx="11033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天空中</a:t>
            </a:r>
            <a:endParaRPr lang="zh-CN" altLang="en-US" b="1">
              <a:solidFill>
                <a:srgbClr val="CC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09582" name="Rectangle 14"/>
          <p:cNvSpPr>
            <a:spLocks noChangeArrowheads="1"/>
          </p:cNvSpPr>
          <p:nvPr/>
        </p:nvSpPr>
        <p:spPr bwMode="auto">
          <a:xfrm>
            <a:off x="1258888" y="2058988"/>
            <a:ext cx="20224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薄纱似的轻云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83" name="AutoShape 15"/>
          <p:cNvSpPr>
            <a:spLocks noChangeArrowheads="1"/>
          </p:cNvSpPr>
          <p:nvPr/>
        </p:nvSpPr>
        <p:spPr bwMode="auto">
          <a:xfrm>
            <a:off x="3289300" y="2203450"/>
            <a:ext cx="523875" cy="228600"/>
          </a:xfrm>
          <a:prstGeom prst="rightArrow">
            <a:avLst>
              <a:gd name="adj1" fmla="val 50000"/>
              <a:gd name="adj2" fmla="val 6670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9584" name="Text Box 16"/>
          <p:cNvSpPr txBox="1">
            <a:spLocks noChangeArrowheads="1"/>
          </p:cNvSpPr>
          <p:nvPr/>
        </p:nvSpPr>
        <p:spPr bwMode="auto">
          <a:xfrm>
            <a:off x="3708400" y="1700213"/>
            <a:ext cx="2665413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穿着蓝色夏衣的女郎颈间围着一段绝细绝轻的白纱巾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85" name="Rectangle 17"/>
          <p:cNvSpPr>
            <a:spLocks noChangeArrowheads="1"/>
          </p:cNvSpPr>
          <p:nvPr/>
        </p:nvSpPr>
        <p:spPr bwMode="auto">
          <a:xfrm>
            <a:off x="6430963" y="1771650"/>
            <a:ext cx="2713037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我没有见过那么美的天空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09595" name="Text Box 27"/>
          <p:cNvSpPr txBox="1">
            <a:spLocks noChangeArrowheads="1"/>
          </p:cNvSpPr>
          <p:nvPr/>
        </p:nvSpPr>
        <p:spPr bwMode="auto">
          <a:xfrm>
            <a:off x="2916238" y="4219575"/>
            <a:ext cx="6019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49" charset="-122"/>
              </a:rPr>
              <a:t>人也被净化：</a:t>
            </a:r>
            <a:r>
              <a:rPr kumimoji="1"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“</a:t>
            </a:r>
            <a:r>
              <a:rPr kumimoji="1"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49" charset="-122"/>
              </a:rPr>
              <a:t>一点杂念都没有</a:t>
            </a:r>
            <a:r>
              <a:rPr kumimoji="1"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”</a:t>
            </a:r>
            <a:endParaRPr kumimoji="1" lang="zh-CN" altLang="en-US" sz="3200" b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09596" name="Text Box 28"/>
          <p:cNvSpPr txBox="1">
            <a:spLocks noChangeArrowheads="1"/>
          </p:cNvSpPr>
          <p:nvPr/>
        </p:nvSpPr>
        <p:spPr bwMode="auto">
          <a:xfrm>
            <a:off x="179388" y="5300663"/>
            <a:ext cx="12239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49" charset="-122"/>
              </a:rPr>
              <a:t>描写　层次</a:t>
            </a: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：</a:t>
            </a:r>
            <a:endParaRPr kumimoji="1"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9597" name="Text Box 29"/>
          <p:cNvSpPr txBox="1">
            <a:spLocks noChangeArrowheads="1"/>
          </p:cNvSpPr>
          <p:nvPr/>
        </p:nvSpPr>
        <p:spPr bwMode="auto">
          <a:xfrm>
            <a:off x="1547813" y="5497513"/>
            <a:ext cx="990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海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09598" name="AutoShape 30"/>
          <p:cNvSpPr>
            <a:spLocks noChangeArrowheads="1"/>
          </p:cNvSpPr>
          <p:nvPr/>
        </p:nvSpPr>
        <p:spPr bwMode="auto">
          <a:xfrm>
            <a:off x="2555875" y="5713413"/>
            <a:ext cx="609600" cy="228600"/>
          </a:xfrm>
          <a:prstGeom prst="rightArrow">
            <a:avLst>
              <a:gd name="adj1" fmla="val 50000"/>
              <a:gd name="adj2" fmla="val 6661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9599" name="AutoShape 31"/>
          <p:cNvSpPr>
            <a:spLocks noChangeArrowheads="1"/>
          </p:cNvSpPr>
          <p:nvPr/>
        </p:nvSpPr>
        <p:spPr bwMode="auto">
          <a:xfrm>
            <a:off x="4549775" y="5713413"/>
            <a:ext cx="609600" cy="228600"/>
          </a:xfrm>
          <a:prstGeom prst="rightArrow">
            <a:avLst>
              <a:gd name="adj1" fmla="val 50000"/>
              <a:gd name="adj2" fmla="val 6661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9600" name="Text Box 32"/>
          <p:cNvSpPr txBox="1">
            <a:spLocks noChangeArrowheads="1"/>
          </p:cNvSpPr>
          <p:nvPr/>
        </p:nvSpPr>
        <p:spPr bwMode="auto">
          <a:xfrm>
            <a:off x="3397250" y="5497513"/>
            <a:ext cx="990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天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09601" name="Text Box 33"/>
          <p:cNvSpPr txBox="1">
            <a:spLocks noChangeArrowheads="1"/>
          </p:cNvSpPr>
          <p:nvPr/>
        </p:nvSpPr>
        <p:spPr bwMode="auto">
          <a:xfrm>
            <a:off x="5341938" y="5443538"/>
            <a:ext cx="2808287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感受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（绝美）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9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9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9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9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9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9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9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9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9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09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09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09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09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09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09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09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09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09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09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09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92" grpId="0" bldLvl="0" animBg="1"/>
      <p:bldP spid="109572" grpId="0" bldLvl="0" animBg="1"/>
      <p:bldP spid="109573" grpId="0"/>
      <p:bldP spid="109574" grpId="0" bldLvl="0" animBg="1"/>
      <p:bldP spid="109575" grpId="0"/>
      <p:bldP spid="109576" grpId="0"/>
      <p:bldP spid="109577" grpId="0"/>
      <p:bldP spid="109578" grpId="0" bldLvl="0" animBg="1"/>
      <p:bldP spid="109579" grpId="0" bldLvl="0" animBg="1"/>
      <p:bldP spid="109580" grpId="0" bldLvl="0" animBg="1"/>
      <p:bldP spid="109581" grpId="0"/>
      <p:bldP spid="109582" grpId="0"/>
      <p:bldP spid="109583" grpId="0" bldLvl="0" animBg="1"/>
      <p:bldP spid="109584" grpId="0"/>
      <p:bldP spid="109585" grpId="0"/>
      <p:bldP spid="109595" grpId="0" bldLvl="0" animBg="1"/>
      <p:bldP spid="109596" grpId="0" bldLvl="0" animBg="1"/>
      <p:bldP spid="109597" grpId="0"/>
      <p:bldP spid="109598" grpId="0" bldLvl="0" animBg="1"/>
      <p:bldP spid="109599" grpId="0" bldLvl="0" animBg="1"/>
      <p:bldP spid="109600" grpId="0"/>
      <p:bldP spid="1096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323850" y="2276475"/>
            <a:ext cx="915988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sz="4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海  燕</a:t>
            </a:r>
            <a:endParaRPr kumimoji="1" lang="zh-CN" altLang="en-US" sz="48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9155" name="AutoShape 3"/>
          <p:cNvSpPr/>
          <p:nvPr/>
        </p:nvSpPr>
        <p:spPr bwMode="auto">
          <a:xfrm>
            <a:off x="1187450" y="765175"/>
            <a:ext cx="593725" cy="4648200"/>
          </a:xfrm>
          <a:prstGeom prst="leftBrace">
            <a:avLst>
              <a:gd name="adj1" fmla="val 65096"/>
              <a:gd name="adj2" fmla="val 50273"/>
            </a:avLst>
          </a:prstGeom>
          <a:noFill/>
          <a:ln w="76200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>
              <a:solidFill>
                <a:srgbClr val="080808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752600" y="762000"/>
            <a:ext cx="1828800" cy="2043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隽逸地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从容地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斜掠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1752600" y="3276600"/>
            <a:ext cx="3962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海面上憩息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59" name="AutoShape 7"/>
          <p:cNvSpPr>
            <a:spLocks noChangeArrowheads="1"/>
          </p:cNvSpPr>
          <p:nvPr/>
        </p:nvSpPr>
        <p:spPr bwMode="auto">
          <a:xfrm>
            <a:off x="2700338" y="3933825"/>
            <a:ext cx="228600" cy="1008063"/>
          </a:xfrm>
          <a:prstGeom prst="upDownArrow">
            <a:avLst>
              <a:gd name="adj1" fmla="val 50000"/>
              <a:gd name="adj2" fmla="val 8811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1600200" y="4876800"/>
            <a:ext cx="3276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安闲、舒适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1" name="AutoShape 9"/>
          <p:cNvSpPr/>
          <p:nvPr/>
        </p:nvSpPr>
        <p:spPr bwMode="auto">
          <a:xfrm>
            <a:off x="3203575" y="908050"/>
            <a:ext cx="228600" cy="2286000"/>
          </a:xfrm>
          <a:prstGeom prst="rightBrace">
            <a:avLst>
              <a:gd name="adj1" fmla="val 83148"/>
              <a:gd name="adj2" fmla="val 50000"/>
            </a:avLst>
          </a:prstGeom>
          <a:noFill/>
          <a:ln w="5715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9162" name="Text Box 10"/>
          <p:cNvSpPr txBox="1">
            <a:spLocks noChangeArrowheads="1"/>
          </p:cNvSpPr>
          <p:nvPr/>
        </p:nvSpPr>
        <p:spPr bwMode="auto">
          <a:xfrm>
            <a:off x="6588125" y="2798763"/>
            <a:ext cx="23479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sz="4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49" charset="-122"/>
              </a:rPr>
              <a:t>海上英雄</a:t>
            </a:r>
            <a:endParaRPr kumimoji="1" lang="zh-CN" altLang="en-US" sz="40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49163" name="AutoShape 11"/>
          <p:cNvSpPr/>
          <p:nvPr/>
        </p:nvSpPr>
        <p:spPr bwMode="auto">
          <a:xfrm>
            <a:off x="6156325" y="908050"/>
            <a:ext cx="381000" cy="4572000"/>
          </a:xfrm>
          <a:prstGeom prst="rightBrace">
            <a:avLst>
              <a:gd name="adj1" fmla="val 100000"/>
              <a:gd name="adj2" fmla="val 50000"/>
            </a:avLst>
          </a:prstGeom>
          <a:noFill/>
          <a:ln w="76200">
            <a:solidFill>
              <a:srgbClr val="CC0000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9164" name="Text Box 12"/>
          <p:cNvSpPr txBox="1">
            <a:spLocks noChangeArrowheads="1"/>
          </p:cNvSpPr>
          <p:nvPr/>
        </p:nvSpPr>
        <p:spPr bwMode="auto">
          <a:xfrm>
            <a:off x="4859338" y="1700213"/>
            <a:ext cx="10842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飞翔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5" name="AutoShape 13"/>
          <p:cNvSpPr>
            <a:spLocks noChangeArrowheads="1"/>
          </p:cNvSpPr>
          <p:nvPr/>
        </p:nvSpPr>
        <p:spPr bwMode="auto">
          <a:xfrm>
            <a:off x="3995738" y="1916113"/>
            <a:ext cx="1008062" cy="215900"/>
          </a:xfrm>
          <a:prstGeom prst="rightArrow">
            <a:avLst>
              <a:gd name="adj1" fmla="val 50000"/>
              <a:gd name="adj2" fmla="val 11664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9166" name="AutoShape 14"/>
          <p:cNvSpPr>
            <a:spLocks noChangeArrowheads="1"/>
          </p:cNvSpPr>
          <p:nvPr/>
        </p:nvSpPr>
        <p:spPr bwMode="auto">
          <a:xfrm>
            <a:off x="3924300" y="3500438"/>
            <a:ext cx="1008063" cy="215900"/>
          </a:xfrm>
          <a:prstGeom prst="rightArrow">
            <a:avLst>
              <a:gd name="adj1" fmla="val 50000"/>
              <a:gd name="adj2" fmla="val 11664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9167" name="Text Box 15"/>
          <p:cNvSpPr txBox="1">
            <a:spLocks noChangeArrowheads="1"/>
          </p:cNvSpPr>
          <p:nvPr/>
        </p:nvSpPr>
        <p:spPr bwMode="auto">
          <a:xfrm>
            <a:off x="4876800" y="3352800"/>
            <a:ext cx="1371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憩息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8" name="Rectangle 16"/>
          <p:cNvSpPr>
            <a:spLocks noChangeArrowheads="1"/>
          </p:cNvSpPr>
          <p:nvPr/>
        </p:nvSpPr>
        <p:spPr bwMode="auto">
          <a:xfrm>
            <a:off x="4572000" y="3886200"/>
            <a:ext cx="1412875" cy="5889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静态美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4859338" y="2349500"/>
            <a:ext cx="14081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动态美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70" name="AutoShape 18"/>
          <p:cNvSpPr>
            <a:spLocks noChangeArrowheads="1"/>
          </p:cNvSpPr>
          <p:nvPr/>
        </p:nvSpPr>
        <p:spPr bwMode="auto">
          <a:xfrm>
            <a:off x="3810000" y="5029200"/>
            <a:ext cx="1008063" cy="215900"/>
          </a:xfrm>
          <a:prstGeom prst="rightArrow">
            <a:avLst>
              <a:gd name="adj1" fmla="val 50000"/>
              <a:gd name="adj2" fmla="val 11664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9171" name="Text Box 19"/>
          <p:cNvSpPr txBox="1">
            <a:spLocks noChangeArrowheads="1"/>
          </p:cNvSpPr>
          <p:nvPr/>
        </p:nvSpPr>
        <p:spPr bwMode="auto">
          <a:xfrm>
            <a:off x="4876800" y="4876800"/>
            <a:ext cx="914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家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9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49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bldLvl="0" animBg="1"/>
      <p:bldP spid="49155" grpId="0" bldLvl="0" animBg="1"/>
      <p:bldP spid="49156" grpId="0"/>
      <p:bldP spid="49158" grpId="0"/>
      <p:bldP spid="49159" grpId="0" bldLvl="0" animBg="1"/>
      <p:bldP spid="49160" grpId="0"/>
      <p:bldP spid="49161" grpId="0" bldLvl="0" animBg="1"/>
      <p:bldP spid="49162" grpId="0" bldLvl="0" animBg="1"/>
      <p:bldP spid="49163" grpId="0" bldLvl="0" animBg="1"/>
      <p:bldP spid="49164" grpId="0"/>
      <p:bldP spid="49165" grpId="0" bldLvl="0" animBg="1"/>
      <p:bldP spid="49166" grpId="0" bldLvl="0" animBg="1"/>
      <p:bldP spid="49167" grpId="0"/>
      <p:bldP spid="49168" grpId="0" bldLvl="0" animBg="1"/>
      <p:bldP spid="49169" grpId="0"/>
      <p:bldP spid="49170" grpId="0" bldLvl="0" animBg="1"/>
      <p:bldP spid="491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21" name="Picture 13" descr="fc039245d688d43f80b76d447d1ed21b0ef43b6d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388" y="4437063"/>
            <a:ext cx="2520950" cy="1833562"/>
          </a:xfrm>
          <a:prstGeom prst="rect">
            <a:avLst/>
          </a:prstGeom>
          <a:noFill/>
        </p:spPr>
      </p:pic>
      <p:sp>
        <p:nvSpPr>
          <p:cNvPr id="17409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7410" name="文本框 13313"/>
          <p:cNvSpPr txBox="1">
            <a:spLocks noChangeArrowheads="1"/>
          </p:cNvSpPr>
          <p:nvPr/>
        </p:nvSpPr>
        <p:spPr bwMode="auto">
          <a:xfrm>
            <a:off x="755650" y="1555750"/>
            <a:ext cx="7689850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默读课文，思考：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作者是从哪几个方面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具体描写小燕子的？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②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抒发了作者怎样的感情？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315" name="文本框 13314"/>
          <p:cNvSpPr txBox="1">
            <a:spLocks noChangeArrowheads="1"/>
          </p:cNvSpPr>
          <p:nvPr/>
        </p:nvSpPr>
        <p:spPr bwMode="auto">
          <a:xfrm>
            <a:off x="395288" y="2497138"/>
            <a:ext cx="8588375" cy="2227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明细：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对小燕子的描写从四方面着笔：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           一是写小燕子的外形；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           二是写小燕子的飞翔；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           三是写小燕子的憩息；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           四是写小燕子与故乡人家的亲密关系。 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316" name="文本框 13315"/>
          <p:cNvSpPr txBox="1">
            <a:spLocks noChangeArrowheads="1"/>
          </p:cNvSpPr>
          <p:nvPr/>
        </p:nvSpPr>
        <p:spPr bwMode="auto">
          <a:xfrm>
            <a:off x="827088" y="5156200"/>
            <a:ext cx="7874000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 ②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流露出作者对小燕子的喜爱和对故乡生活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      的无限眷恋之情。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17413" name="Group 10"/>
          <p:cNvGrpSpPr/>
          <p:nvPr/>
        </p:nvGrpSpPr>
        <p:grpSpPr bwMode="auto">
          <a:xfrm>
            <a:off x="461963" y="766763"/>
            <a:ext cx="2054225" cy="633412"/>
            <a:chOff x="0" y="0"/>
            <a:chExt cx="3236" cy="998"/>
          </a:xfrm>
        </p:grpSpPr>
        <p:grpSp>
          <p:nvGrpSpPr>
            <p:cNvPr id="17414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7415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7416" name="MH_Other_8"/>
              <p:cNvPicPr preferRelativeResize="0"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417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18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41" name="MH_SubTitle_4"/>
            <p:cNvSpPr txBox="1"/>
            <p:nvPr/>
          </p:nvSpPr>
          <p:spPr>
            <a:xfrm>
              <a:off x="1023" y="0"/>
              <a:ext cx="2043" cy="99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 noProof="1">
                  <a:solidFill>
                    <a:schemeClr val="accent3"/>
                  </a:solidFill>
                  <a:ea typeface="微软雅黑" panose="020B0503020204020204" pitchFamily="34" charset="-122"/>
                  <a:cs typeface="+mn-ea"/>
                </a:rPr>
                <a:t>合作探究</a:t>
              </a:r>
              <a:endParaRPr lang="zh-CN" altLang="en-US" sz="2000" noProof="1">
                <a:solidFill>
                  <a:schemeClr val="accent3"/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9" name="Picture 7" descr="663053340304781032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1438" y="692150"/>
            <a:ext cx="8893175" cy="5348288"/>
          </a:xfrm>
          <a:prstGeom prst="rect">
            <a:avLst/>
          </a:prstGeom>
          <a:noFill/>
        </p:spPr>
      </p:pic>
      <p:sp>
        <p:nvSpPr>
          <p:cNvPr id="18433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4339" name="文本框 14338"/>
          <p:cNvSpPr txBox="1"/>
          <p:nvPr/>
        </p:nvSpPr>
        <p:spPr>
          <a:xfrm>
            <a:off x="323850" y="620713"/>
            <a:ext cx="8496300" cy="12604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描绘春天时写了哪些景物？写出了故乡春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天怎样的特点？描写故乡的春天有什么作用？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340" name="文本框 14339"/>
          <p:cNvSpPr txBox="1">
            <a:spLocks noChangeArrowheads="1"/>
          </p:cNvSpPr>
          <p:nvPr/>
        </p:nvSpPr>
        <p:spPr bwMode="auto">
          <a:xfrm>
            <a:off x="323850" y="2708275"/>
            <a:ext cx="8585200" cy="20415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明细：</a:t>
            </a:r>
            <a:r>
              <a:rPr lang="zh-CN" altLang="en-US" sz="3200" b="1">
                <a:solidFill>
                  <a:srgbClr val="0000FF"/>
                </a:solidFill>
              </a:rPr>
              <a:t>（</a:t>
            </a:r>
            <a:r>
              <a:rPr lang="en-US" altLang="zh-CN" sz="3200" b="1">
                <a:solidFill>
                  <a:srgbClr val="0000FF"/>
                </a:solidFill>
              </a:rPr>
              <a:t>1</a:t>
            </a:r>
            <a:r>
              <a:rPr lang="zh-CN" altLang="en-US" sz="3200" b="1">
                <a:solidFill>
                  <a:srgbClr val="0000FF"/>
                </a:solidFill>
              </a:rPr>
              <a:t>）春风、春雨、春柳、春花、春草等</a:t>
            </a:r>
            <a:endParaRPr lang="zh-CN" altLang="en-US" sz="3200" b="1">
              <a:solidFill>
                <a:srgbClr val="0000FF"/>
              </a:solidFill>
            </a:endParaRPr>
          </a:p>
          <a:p>
            <a:endParaRPr lang="zh-CN" altLang="en-US" sz="3200" b="1">
              <a:solidFill>
                <a:srgbClr val="0000FF"/>
              </a:solidFill>
            </a:endParaRPr>
          </a:p>
          <a:p>
            <a:r>
              <a:rPr lang="zh-CN" altLang="en-US" sz="3200" b="1">
                <a:solidFill>
                  <a:srgbClr val="0000FF"/>
                </a:solidFill>
              </a:rPr>
              <a:t>           （</a:t>
            </a:r>
            <a:r>
              <a:rPr lang="en-US" altLang="zh-CN" sz="3200" b="1">
                <a:solidFill>
                  <a:srgbClr val="0000FF"/>
                </a:solidFill>
              </a:rPr>
              <a:t>2</a:t>
            </a:r>
            <a:r>
              <a:rPr lang="zh-CN" altLang="en-US" sz="3200" b="1">
                <a:solidFill>
                  <a:srgbClr val="0000FF"/>
                </a:solidFill>
              </a:rPr>
              <a:t>）写出故乡春天温暖、舒适、充满生</a:t>
            </a:r>
            <a:endParaRPr lang="zh-CN" altLang="en-US" sz="3200" b="1">
              <a:solidFill>
                <a:srgbClr val="0000FF"/>
              </a:solidFill>
            </a:endParaRPr>
          </a:p>
          <a:p>
            <a:r>
              <a:rPr lang="zh-CN" altLang="en-US" sz="3200" b="1">
                <a:solidFill>
                  <a:srgbClr val="0000FF"/>
                </a:solidFill>
              </a:rPr>
              <a:t>                    机和活力的特点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sp>
        <p:nvSpPr>
          <p:cNvPr id="14341" name="文本框 14340"/>
          <p:cNvSpPr txBox="1">
            <a:spLocks noChangeArrowheads="1"/>
          </p:cNvSpPr>
          <p:nvPr/>
        </p:nvSpPr>
        <p:spPr bwMode="auto">
          <a:xfrm>
            <a:off x="755650" y="4941888"/>
            <a:ext cx="8134350" cy="1066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</a:rPr>
              <a:t>       </a:t>
            </a:r>
            <a:r>
              <a:rPr lang="zh-CN" altLang="en-US" sz="3200" b="1">
                <a:solidFill>
                  <a:srgbClr val="0000FF"/>
                </a:solidFill>
              </a:rPr>
              <a:t>（</a:t>
            </a:r>
            <a:r>
              <a:rPr lang="en-US" altLang="zh-CN" sz="3200" b="1">
                <a:solidFill>
                  <a:srgbClr val="0000FF"/>
                </a:solidFill>
              </a:rPr>
              <a:t>3</a:t>
            </a:r>
            <a:r>
              <a:rPr lang="zh-CN" altLang="en-US" sz="3200" b="1">
                <a:solidFill>
                  <a:srgbClr val="0000FF"/>
                </a:solidFill>
              </a:rPr>
              <a:t>）为小燕子的出场提供了一幅美丽的</a:t>
            </a:r>
            <a:endParaRPr lang="zh-CN" altLang="en-US" sz="3200" b="1">
              <a:solidFill>
                <a:srgbClr val="0000FF"/>
              </a:solidFill>
            </a:endParaRPr>
          </a:p>
          <a:p>
            <a:r>
              <a:rPr lang="zh-CN" altLang="en-US" sz="3200" b="1">
                <a:solidFill>
                  <a:srgbClr val="0000FF"/>
                </a:solidFill>
              </a:rPr>
              <a:t>               背景图画。 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143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5362" name="标题 15361"/>
          <p:cNvSpPr>
            <a:spLocks noGrp="1"/>
          </p:cNvSpPr>
          <p:nvPr/>
        </p:nvSpPr>
        <p:spPr>
          <a:xfrm>
            <a:off x="468313" y="476250"/>
            <a:ext cx="8359775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noProof="1">
                <a:solidFill>
                  <a:schemeClr val="accent4"/>
                </a:solidFill>
                <a:latin typeface="+mj-ea"/>
              </a:rPr>
              <a:t>3.</a:t>
            </a:r>
            <a:r>
              <a:rPr lang="zh-CN" altLang="en-US" sz="2800" b="1" noProof="1">
                <a:solidFill>
                  <a:schemeClr val="accent4"/>
                </a:solidFill>
                <a:latin typeface="+mj-ea"/>
              </a:rPr>
              <a:t>在春天飞翔或憩息的小燕子是一种怎样的形象？</a:t>
            </a:r>
            <a:endParaRPr lang="zh-CN" altLang="en-US" sz="2800" b="1" noProof="1">
              <a:solidFill>
                <a:schemeClr val="accent4"/>
              </a:solidFill>
              <a:latin typeface="+mj-ea"/>
            </a:endParaRPr>
          </a:p>
        </p:txBody>
      </p:sp>
      <p:sp>
        <p:nvSpPr>
          <p:cNvPr id="15363" name="文本占位符 15362"/>
          <p:cNvSpPr>
            <a:spLocks noGrp="1"/>
          </p:cNvSpPr>
          <p:nvPr/>
        </p:nvSpPr>
        <p:spPr>
          <a:xfrm>
            <a:off x="900113" y="1484313"/>
            <a:ext cx="7772400" cy="2376487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marL="457200" indent="-457200"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明细：</a:t>
            </a:r>
            <a:r>
              <a:rPr lang="zh-CN" altLang="en-US" sz="3200" b="1">
                <a:solidFill>
                  <a:srgbClr val="0000FF"/>
                </a:solidFill>
              </a:rPr>
              <a:t>小燕子给春光平添了许多生趣，又惹人们喜爱，与人们有亲密无间的感情，因此它是春天的使者，欢乐的使者，是故乡生活中不可或缺的一部分。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pic>
        <p:nvPicPr>
          <p:cNvPr id="19461" name="Picture 5" descr="8446607_103526421126_2"/>
          <p:cNvPicPr>
            <a:picLocks noChangeAspect="1" noChangeArrowheads="1"/>
          </p:cNvPicPr>
          <p:nvPr/>
        </p:nvPicPr>
        <p:blipFill>
          <a:blip r:embed="rId1" cstate="print"/>
          <a:srcRect b="6044"/>
          <a:stretch>
            <a:fillRect/>
          </a:stretch>
        </p:blipFill>
        <p:spPr bwMode="auto">
          <a:xfrm>
            <a:off x="2627313" y="3860800"/>
            <a:ext cx="3744912" cy="2455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20482" name="文本框 17409"/>
          <p:cNvSpPr txBox="1">
            <a:spLocks noChangeArrowheads="1"/>
          </p:cNvSpPr>
          <p:nvPr/>
        </p:nvSpPr>
        <p:spPr bwMode="auto">
          <a:xfrm>
            <a:off x="395288" y="1339850"/>
            <a:ext cx="8312150" cy="2225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同写故乡的小燕子一样，选文也描写了它活动的背景，作者描写了海上的哪些景象？这些景象构成了一幅怎样的图画？ </a:t>
            </a:r>
            <a:b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</a:br>
            <a:br>
              <a:rPr lang="zh-CN" altLang="en-US" sz="2800" b="1">
                <a:latin typeface="宋体" panose="02010600030101010101" pitchFamily="2" charset="-122"/>
              </a:rPr>
            </a:b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7411" name="文本框 17410"/>
          <p:cNvSpPr txBox="1">
            <a:spLocks noChangeArrowheads="1"/>
          </p:cNvSpPr>
          <p:nvPr/>
        </p:nvSpPr>
        <p:spPr bwMode="auto">
          <a:xfrm>
            <a:off x="250825" y="3211513"/>
            <a:ext cx="8778875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明细：</a:t>
            </a:r>
            <a:r>
              <a:rPr lang="zh-CN" altLang="en-US" sz="3200" b="1">
                <a:solidFill>
                  <a:srgbClr val="0000FF"/>
                </a:solidFill>
              </a:rPr>
              <a:t>作者描写了：蔚蓝色的海水，淡蓝色的天空，薄纱似的轻云，它们构成了“绝美的海天”。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21506" name="文本框 18433"/>
          <p:cNvSpPr txBox="1">
            <a:spLocks noChangeArrowheads="1"/>
          </p:cNvSpPr>
          <p:nvPr/>
        </p:nvSpPr>
        <p:spPr bwMode="auto">
          <a:xfrm>
            <a:off x="684213" y="765175"/>
            <a:ext cx="69723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5.</a:t>
            </a:r>
            <a:r>
              <a:rPr lang="zh-CN" altLang="en-US" sz="2800" b="1">
                <a:latin typeface="宋体" panose="02010600030101010101" pitchFamily="2" charset="-122"/>
              </a:rPr>
              <a:t>作者对海上的小燕子哪两个方面进行了描</a:t>
            </a:r>
            <a:endParaRPr lang="zh-CN" altLang="en-US" sz="2800" b="1">
              <a:latin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</a:rPr>
              <a:t>写？着重写了小燕子的哪些行为？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8435" name="文本框 18434"/>
          <p:cNvSpPr txBox="1">
            <a:spLocks noChangeArrowheads="1"/>
          </p:cNvSpPr>
          <p:nvPr/>
        </p:nvSpPr>
        <p:spPr bwMode="auto">
          <a:xfrm>
            <a:off x="611188" y="2349500"/>
            <a:ext cx="807085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明细</a:t>
            </a:r>
            <a:r>
              <a:rPr lang="en-US" altLang="zh-CN" sz="3200" b="1">
                <a:solidFill>
                  <a:srgbClr val="FF0000"/>
                </a:solidFill>
              </a:rPr>
              <a:t>:</a:t>
            </a:r>
            <a:r>
              <a:rPr lang="zh-CN" altLang="en-US" sz="3200" b="1">
                <a:solidFill>
                  <a:srgbClr val="0000FF"/>
                </a:solidFill>
              </a:rPr>
              <a:t>从动态和静态两个方面着重描写了它的</a:t>
            </a:r>
            <a:endParaRPr lang="zh-CN" altLang="en-US" sz="3200" b="1">
              <a:solidFill>
                <a:srgbClr val="0000FF"/>
              </a:solidFill>
            </a:endParaRPr>
          </a:p>
          <a:p>
            <a:r>
              <a:rPr lang="zh-CN" altLang="en-US" sz="3200" b="1">
                <a:solidFill>
                  <a:srgbClr val="0000FF"/>
                </a:solidFill>
              </a:rPr>
              <a:t>飞行、憩息两个行为 。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sp>
        <p:nvSpPr>
          <p:cNvPr id="21508" name="文本框 18435"/>
          <p:cNvSpPr txBox="1">
            <a:spLocks noChangeArrowheads="1"/>
          </p:cNvSpPr>
          <p:nvPr/>
        </p:nvSpPr>
        <p:spPr bwMode="auto">
          <a:xfrm>
            <a:off x="755650" y="4221163"/>
            <a:ext cx="55467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6.</a:t>
            </a:r>
            <a:r>
              <a:rPr lang="zh-CN" altLang="en-US" sz="2800" b="1">
                <a:latin typeface="宋体" panose="02010600030101010101" pitchFamily="2" charset="-122"/>
              </a:rPr>
              <a:t>文章突出海燕的什么性格特征？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8437" name="文本框 18436"/>
          <p:cNvSpPr txBox="1">
            <a:spLocks noChangeArrowheads="1"/>
          </p:cNvSpPr>
          <p:nvPr/>
        </p:nvSpPr>
        <p:spPr bwMode="auto">
          <a:xfrm>
            <a:off x="971550" y="5037138"/>
            <a:ext cx="72548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明细</a:t>
            </a:r>
            <a:r>
              <a:rPr lang="en-US" altLang="zh-CN" sz="3200" b="1">
                <a:solidFill>
                  <a:srgbClr val="FF0000"/>
                </a:solidFill>
              </a:rPr>
              <a:t>:</a:t>
            </a:r>
            <a:r>
              <a:rPr lang="zh-CN" altLang="en-US" sz="3200" b="1">
                <a:solidFill>
                  <a:srgbClr val="0000FF"/>
                </a:solidFill>
              </a:rPr>
              <a:t>活泼、伶俐可爱、俊秀飘逸、勇敢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22530" name="标题 20481"/>
          <p:cNvSpPr>
            <a:spLocks noGrp="1" noChangeArrowheads="1"/>
          </p:cNvSpPr>
          <p:nvPr/>
        </p:nvSpPr>
        <p:spPr bwMode="auto">
          <a:xfrm>
            <a:off x="323850" y="692150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br>
              <a:rPr lang="en-US" altLang="zh-CN" sz="4000" b="1"/>
            </a:br>
            <a:r>
              <a:rPr lang="en-US" altLang="zh-CN" sz="2800" b="1">
                <a:latin typeface="宋体" panose="02010600030101010101" pitchFamily="2" charset="-122"/>
              </a:rPr>
              <a:t>7.</a:t>
            </a:r>
            <a:r>
              <a:rPr lang="zh-CN" altLang="en-US" sz="2800" b="1">
                <a:latin typeface="宋体" panose="02010600030101010101" pitchFamily="2" charset="-122"/>
              </a:rPr>
              <a:t>说说在第</a:t>
            </a:r>
            <a:r>
              <a:rPr lang="en-US" altLang="zh-CN" sz="2800" b="1">
                <a:latin typeface="宋体" panose="02010600030101010101" pitchFamily="2" charset="-122"/>
              </a:rPr>
              <a:t>13</a:t>
            </a:r>
            <a:r>
              <a:rPr lang="zh-CN" altLang="en-US" sz="2800" b="1">
                <a:latin typeface="宋体" panose="02010600030101010101" pitchFamily="2" charset="-122"/>
              </a:rPr>
              <a:t>段中，作者为什么会说“它们果是我们故乡的小燕子么”？</a:t>
            </a:r>
            <a:r>
              <a:rPr lang="zh-CN" altLang="en-US" sz="2800">
                <a:latin typeface="宋体" panose="02010600030101010101" pitchFamily="2" charset="-122"/>
              </a:rPr>
              <a:t> </a:t>
            </a:r>
            <a:br>
              <a:rPr lang="zh-CN" altLang="en-US" sz="2800" b="1">
                <a:latin typeface="宋体" panose="02010600030101010101" pitchFamily="2" charset="-122"/>
              </a:rPr>
            </a:b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0483" name="文本占位符 20482"/>
          <p:cNvSpPr>
            <a:spLocks noGrp="1"/>
          </p:cNvSpPr>
          <p:nvPr/>
        </p:nvSpPr>
        <p:spPr>
          <a:xfrm>
            <a:off x="395288" y="2060575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marL="457200" indent="-457200"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</a:pPr>
            <a:endParaRPr lang="en-US" altLang="zh-CN" sz="3200" b="1">
              <a:solidFill>
                <a:schemeClr val="tx2"/>
              </a:solidFill>
            </a:endParaRPr>
          </a:p>
          <a:p>
            <a:pPr marL="457200" indent="-457200"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明细：</a:t>
            </a:r>
            <a:r>
              <a:rPr lang="zh-CN" altLang="en-US" sz="3200" b="1">
                <a:solidFill>
                  <a:srgbClr val="0000FF"/>
                </a:solidFill>
              </a:rPr>
              <a:t>作者明知眼前的海燕绝不是故乡的小燕子，但因为思乡心切，便把对故乡小燕子的热爱之情全部倾注在海燕身上，一再问自己：“它们果是我们故乡的小燕子么”，其实是作者希望以此来寄托自己的情思，抚慰自己孤寂的心灵。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16738" name="Rectangle 2"/>
          <p:cNvSpPr>
            <a:spLocks noRot="1" noChangeArrowheads="1"/>
          </p:cNvSpPr>
          <p:nvPr/>
        </p:nvSpPr>
        <p:spPr bwMode="auto">
          <a:xfrm>
            <a:off x="2771775" y="476250"/>
            <a:ext cx="2952750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None/>
              <a:defRPr/>
            </a:pPr>
            <a:r>
              <a:rPr kumimoji="1" lang="zh-CN" alt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49" charset="-122"/>
              </a:rPr>
              <a:t>艺术特色</a:t>
            </a:r>
            <a:endParaRPr kumimoji="1" lang="zh-CN" altLang="en-US" sz="54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16739" name="Rectangle 3"/>
          <p:cNvSpPr>
            <a:spLocks noRot="1" noChangeArrowheads="1"/>
          </p:cNvSpPr>
          <p:nvPr/>
        </p:nvSpPr>
        <p:spPr bwMode="auto">
          <a:xfrm>
            <a:off x="323850" y="1196975"/>
            <a:ext cx="8351838" cy="504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  <a:r>
              <a:rPr lang="en-US" altLang="zh-CN" sz="2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咏物寄情、物情合一</a:t>
            </a:r>
            <a:endParaRPr lang="zh-CN" altLang="en-US" sz="2800" b="1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      把浓浓的乡愁寄托在海燕身上，借海燕寄情思，写得深沉、含蓄真切感人。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  </a:t>
            </a:r>
            <a:r>
              <a:rPr lang="en-US" altLang="zh-CN" sz="2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线索清晰、构思精巧</a:t>
            </a:r>
            <a:endParaRPr lang="zh-CN" altLang="en-US" sz="2800" b="1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      全文以乡愁为行文线索，先以倒叙，在遐想中写故乡小燕，再回到现实中，对海燕进行生动细致的描写。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      文章中两次提到“乡愁”，而且说它是“轻烟的”“一缕两缕的”，这样写是因为：作者的思乡之情，象烟雾缭绕，挥之不去；象乱麻“剪不断，理还乱”。这是一种举重若轻的写法。</a:t>
            </a:r>
            <a:endParaRPr lang="zh-CN" altLang="en-US" sz="28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导入新课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grpSp>
        <p:nvGrpSpPr>
          <p:cNvPr id="5122" name="组合 3"/>
          <p:cNvGrpSpPr/>
          <p:nvPr/>
        </p:nvGrpSpPr>
        <p:grpSpPr bwMode="auto">
          <a:xfrm>
            <a:off x="755650" y="83661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/>
              <a:r>
                <a:rPr lang="zh-CN" altLang="en-US" sz="2300" b="1" noProof="1">
                  <a:solidFill>
                    <a:schemeClr val="accent5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学习目标</a:t>
              </a:r>
              <a:endParaRPr lang="zh-CN" altLang="en-US" sz="2300" b="1" noProof="1">
                <a:solidFill>
                  <a:schemeClr val="accent5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任意多边形 10"/>
          <p:cNvSpPr/>
          <p:nvPr/>
        </p:nvSpPr>
        <p:spPr>
          <a:xfrm>
            <a:off x="0" y="4829175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7" name="任意多边形 6"/>
          <p:cNvSpPr/>
          <p:nvPr/>
        </p:nvSpPr>
        <p:spPr>
          <a:xfrm>
            <a:off x="0" y="50847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81038" y="1644650"/>
            <a:ext cx="76358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1.</a:t>
            </a:r>
            <a:r>
              <a:rPr lang="zh-CN" altLang="en-US" sz="2800" b="1">
                <a:latin typeface="Times New Roman" panose="02020603050405020304" pitchFamily="18" charset="0"/>
              </a:rPr>
              <a:t>整体把握文意，了解大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65163" y="2560638"/>
            <a:ext cx="7634287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2.</a:t>
            </a:r>
            <a:r>
              <a:rPr lang="zh-CN" altLang="en-US" sz="2800" b="1">
                <a:latin typeface="Times New Roman" panose="02020603050405020304" pitchFamily="18" charset="0"/>
              </a:rPr>
              <a:t>学习通过拟人、比喻、反问等把抽象的道理说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r>
              <a:rPr lang="zh-CN" altLang="en-US" sz="2800" b="1">
                <a:latin typeface="Times New Roman" panose="02020603050405020304" pitchFamily="18" charset="0"/>
              </a:rPr>
              <a:t>   得通俗易懂的写作方法。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47700" y="3836988"/>
            <a:ext cx="76358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3.</a:t>
            </a:r>
            <a:r>
              <a:rPr lang="zh-CN" altLang="en-US" sz="2800" b="1">
                <a:latin typeface="Times New Roman" panose="02020603050405020304" pitchFamily="18" charset="0"/>
              </a:rPr>
              <a:t>培养科学理性精神和人文关怀精神。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15714" name="Text Box 2"/>
          <p:cNvSpPr txBox="1">
            <a:spLocks noChangeArrowheads="1"/>
          </p:cNvSpPr>
          <p:nvPr/>
        </p:nvSpPr>
        <p:spPr bwMode="auto">
          <a:xfrm>
            <a:off x="611188" y="2852738"/>
            <a:ext cx="719137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ea typeface="黑体" panose="02010600030101010101" pitchFamily="49" charset="-122"/>
              </a:rPr>
              <a:t>海燕</a:t>
            </a:r>
            <a:endParaRPr lang="zh-CN" altLang="en-US" sz="4000" b="1">
              <a:solidFill>
                <a:srgbClr val="0000FF"/>
              </a:solidFill>
              <a:ea typeface="黑体" panose="02010600030101010101" pitchFamily="49" charset="-122"/>
            </a:endParaRPr>
          </a:p>
        </p:txBody>
      </p:sp>
      <p:sp>
        <p:nvSpPr>
          <p:cNvPr id="115715" name="Line 3"/>
          <p:cNvSpPr>
            <a:spLocks noChangeShapeType="1"/>
          </p:cNvSpPr>
          <p:nvPr/>
        </p:nvSpPr>
        <p:spPr bwMode="auto">
          <a:xfrm>
            <a:off x="1547813" y="3573463"/>
            <a:ext cx="287337" cy="9366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5716" name="Line 4"/>
          <p:cNvSpPr>
            <a:spLocks noChangeShapeType="1"/>
          </p:cNvSpPr>
          <p:nvPr/>
        </p:nvSpPr>
        <p:spPr bwMode="auto">
          <a:xfrm flipV="1">
            <a:off x="1547813" y="2420938"/>
            <a:ext cx="431800" cy="10080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2124075" y="2349500"/>
            <a:ext cx="28797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 b="1">
              <a:solidFill>
                <a:srgbClr val="000000"/>
              </a:solidFill>
            </a:endParaRPr>
          </a:p>
        </p:txBody>
      </p:sp>
      <p:sp>
        <p:nvSpPr>
          <p:cNvPr id="115718" name="Text Box 6"/>
          <p:cNvSpPr txBox="1">
            <a:spLocks noChangeArrowheads="1"/>
          </p:cNvSpPr>
          <p:nvPr/>
        </p:nvSpPr>
        <p:spPr bwMode="auto">
          <a:xfrm>
            <a:off x="1908175" y="2273300"/>
            <a:ext cx="29527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ea typeface="黑体" panose="02010600030101010101" pitchFamily="49" charset="-122"/>
              </a:rPr>
              <a:t>忆故乡的家燕</a:t>
            </a:r>
            <a:endParaRPr lang="zh-CN" altLang="en-US" sz="3200" b="1">
              <a:solidFill>
                <a:srgbClr val="000000"/>
              </a:solidFill>
              <a:ea typeface="黑体" panose="02010600030101010101" pitchFamily="49" charset="-122"/>
            </a:endParaRPr>
          </a:p>
        </p:txBody>
      </p:sp>
      <p:sp>
        <p:nvSpPr>
          <p:cNvPr id="115719" name="Text Box 7"/>
          <p:cNvSpPr txBox="1">
            <a:spLocks noChangeArrowheads="1"/>
          </p:cNvSpPr>
          <p:nvPr/>
        </p:nvSpPr>
        <p:spPr bwMode="auto">
          <a:xfrm>
            <a:off x="1835150" y="4149725"/>
            <a:ext cx="26638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ea typeface="黑体" panose="02010600030101010101" pitchFamily="49" charset="-122"/>
              </a:rPr>
              <a:t>看眼前的海燕</a:t>
            </a:r>
            <a:endParaRPr lang="zh-CN" altLang="en-US" sz="3200" b="1">
              <a:solidFill>
                <a:srgbClr val="000000"/>
              </a:solidFill>
              <a:ea typeface="黑体" panose="02010600030101010101" pitchFamily="49" charset="-122"/>
            </a:endParaRPr>
          </a:p>
        </p:txBody>
      </p:sp>
      <p:sp>
        <p:nvSpPr>
          <p:cNvPr id="115720" name="Line 8"/>
          <p:cNvSpPr>
            <a:spLocks noChangeShapeType="1"/>
          </p:cNvSpPr>
          <p:nvPr/>
        </p:nvSpPr>
        <p:spPr bwMode="auto">
          <a:xfrm flipV="1">
            <a:off x="4643438" y="2060575"/>
            <a:ext cx="647700" cy="50482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5721" name="Line 9"/>
          <p:cNvSpPr>
            <a:spLocks noChangeShapeType="1"/>
          </p:cNvSpPr>
          <p:nvPr/>
        </p:nvSpPr>
        <p:spPr bwMode="auto">
          <a:xfrm>
            <a:off x="4716463" y="2852738"/>
            <a:ext cx="647700" cy="3603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5722" name="Text Box 10"/>
          <p:cNvSpPr txBox="1">
            <a:spLocks noChangeArrowheads="1"/>
          </p:cNvSpPr>
          <p:nvPr/>
        </p:nvSpPr>
        <p:spPr bwMode="auto">
          <a:xfrm>
            <a:off x="5219700" y="1700213"/>
            <a:ext cx="22320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故乡的化身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15723" name="Text Box 11"/>
          <p:cNvSpPr txBox="1">
            <a:spLocks noChangeArrowheads="1"/>
          </p:cNvSpPr>
          <p:nvPr/>
        </p:nvSpPr>
        <p:spPr bwMode="auto">
          <a:xfrm>
            <a:off x="5219700" y="2924175"/>
            <a:ext cx="2376488" cy="588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心灵的抚慰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15724" name="Line 12"/>
          <p:cNvSpPr>
            <a:spLocks noChangeShapeType="1"/>
          </p:cNvSpPr>
          <p:nvPr/>
        </p:nvSpPr>
        <p:spPr bwMode="auto">
          <a:xfrm>
            <a:off x="7451725" y="2133600"/>
            <a:ext cx="433388" cy="503238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5725" name="Line 13"/>
          <p:cNvSpPr>
            <a:spLocks noChangeShapeType="1"/>
          </p:cNvSpPr>
          <p:nvPr/>
        </p:nvSpPr>
        <p:spPr bwMode="auto">
          <a:xfrm flipV="1">
            <a:off x="7451725" y="2852738"/>
            <a:ext cx="433388" cy="360362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7885113" y="1916113"/>
            <a:ext cx="71913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zh-CN" sz="3200" b="1">
              <a:solidFill>
                <a:srgbClr val="000000"/>
              </a:solidFill>
            </a:endParaRPr>
          </a:p>
        </p:txBody>
      </p:sp>
      <p:sp>
        <p:nvSpPr>
          <p:cNvPr id="115727" name="Text Box 15"/>
          <p:cNvSpPr txBox="1">
            <a:spLocks noChangeArrowheads="1"/>
          </p:cNvSpPr>
          <p:nvPr/>
        </p:nvSpPr>
        <p:spPr bwMode="auto">
          <a:xfrm>
            <a:off x="8101013" y="1557338"/>
            <a:ext cx="574675" cy="204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anose="02010600030101010101" pitchFamily="49" charset="-122"/>
              </a:rPr>
              <a:t>忆燕思乡</a:t>
            </a:r>
            <a:endParaRPr lang="zh-CN" altLang="en-US" sz="3200" b="1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115728" name="Line 16"/>
          <p:cNvSpPr>
            <a:spLocks noChangeShapeType="1"/>
          </p:cNvSpPr>
          <p:nvPr/>
        </p:nvSpPr>
        <p:spPr bwMode="auto">
          <a:xfrm flipV="1">
            <a:off x="4716463" y="4005263"/>
            <a:ext cx="576262" cy="431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5729" name="Line 17"/>
          <p:cNvSpPr>
            <a:spLocks noChangeShapeType="1"/>
          </p:cNvSpPr>
          <p:nvPr/>
        </p:nvSpPr>
        <p:spPr bwMode="auto">
          <a:xfrm>
            <a:off x="4716463" y="4652963"/>
            <a:ext cx="576262" cy="50482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5730" name="Text Box 18"/>
          <p:cNvSpPr txBox="1">
            <a:spLocks noChangeArrowheads="1"/>
          </p:cNvSpPr>
          <p:nvPr/>
        </p:nvSpPr>
        <p:spPr bwMode="auto">
          <a:xfrm>
            <a:off x="5219700" y="3716338"/>
            <a:ext cx="237648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思念的寄托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15731" name="Text Box 19"/>
          <p:cNvSpPr txBox="1">
            <a:spLocks noChangeArrowheads="1"/>
          </p:cNvSpPr>
          <p:nvPr/>
        </p:nvSpPr>
        <p:spPr bwMode="auto">
          <a:xfrm>
            <a:off x="5219700" y="4940300"/>
            <a:ext cx="23034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无限的牵挂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15732" name="Line 20"/>
          <p:cNvSpPr>
            <a:spLocks noChangeShapeType="1"/>
          </p:cNvSpPr>
          <p:nvPr/>
        </p:nvSpPr>
        <p:spPr bwMode="auto">
          <a:xfrm>
            <a:off x="7524750" y="4076700"/>
            <a:ext cx="360363" cy="504825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5733" name="Line 21"/>
          <p:cNvSpPr>
            <a:spLocks noChangeShapeType="1"/>
          </p:cNvSpPr>
          <p:nvPr/>
        </p:nvSpPr>
        <p:spPr bwMode="auto">
          <a:xfrm flipV="1">
            <a:off x="7451725" y="4724400"/>
            <a:ext cx="433388" cy="649288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5734" name="Text Box 22"/>
          <p:cNvSpPr txBox="1">
            <a:spLocks noChangeArrowheads="1"/>
          </p:cNvSpPr>
          <p:nvPr/>
        </p:nvSpPr>
        <p:spPr bwMode="auto">
          <a:xfrm>
            <a:off x="8101013" y="3789363"/>
            <a:ext cx="649287" cy="204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黑体" panose="02010600030101010101" pitchFamily="49" charset="-122"/>
              </a:rPr>
              <a:t>看燕恋国</a:t>
            </a:r>
            <a:endParaRPr lang="zh-CN" altLang="en-US" sz="3200" b="1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grpSp>
        <p:nvGrpSpPr>
          <p:cNvPr id="24599" name="Group 10"/>
          <p:cNvGrpSpPr/>
          <p:nvPr/>
        </p:nvGrpSpPr>
        <p:grpSpPr bwMode="auto">
          <a:xfrm>
            <a:off x="466725" y="692150"/>
            <a:ext cx="2055813" cy="633413"/>
            <a:chOff x="0" y="0"/>
            <a:chExt cx="3236" cy="998"/>
          </a:xfrm>
        </p:grpSpPr>
        <p:grpSp>
          <p:nvGrpSpPr>
            <p:cNvPr id="24600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24601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4602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603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04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48" name="MH_SubTitle_4"/>
            <p:cNvSpPr txBox="1"/>
            <p:nvPr/>
          </p:nvSpPr>
          <p:spPr>
            <a:xfrm>
              <a:off x="1022" y="0"/>
              <a:ext cx="2044" cy="99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 noProof="1">
                  <a:solidFill>
                    <a:schemeClr val="accent3">
                      <a:lumMod val="95000"/>
                    </a:schemeClr>
                  </a:solidFill>
                  <a:ea typeface="微软雅黑" panose="020B0503020204020204" pitchFamily="34" charset="-122"/>
                  <a:cs typeface="+mn-ea"/>
                </a:rPr>
                <a:t>课堂小结</a:t>
              </a:r>
              <a:endParaRPr lang="zh-CN" altLang="en-US" sz="2000" noProof="1">
                <a:solidFill>
                  <a:schemeClr val="accent3">
                    <a:lumMod val="9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5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5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5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5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5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5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/>
      <p:bldP spid="115718" grpId="0"/>
      <p:bldP spid="115719" grpId="0"/>
      <p:bldP spid="115722" grpId="0"/>
      <p:bldP spid="115723" grpId="0" bldLvl="0" animBg="1"/>
      <p:bldP spid="115727" grpId="0"/>
      <p:bldP spid="115730" grpId="0"/>
      <p:bldP spid="115731" grpId="0"/>
      <p:bldP spid="1157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25602" name="文本框 23553"/>
          <p:cNvSpPr txBox="1">
            <a:spLocks noChangeArrowheads="1"/>
          </p:cNvSpPr>
          <p:nvPr/>
        </p:nvSpPr>
        <p:spPr bwMode="auto">
          <a:xfrm>
            <a:off x="827088" y="981075"/>
            <a:ext cx="7769225" cy="2289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主旨归纳：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/>
              <a:t>        </a:t>
            </a:r>
            <a:r>
              <a:rPr lang="zh-CN" altLang="en-US" sz="3600" b="1">
                <a:solidFill>
                  <a:srgbClr val="0000FF"/>
                </a:solidFill>
              </a:rPr>
              <a:t>课文通过对小燕子的描绘，抒发了作者的乡愁，表达了对祖国无限的眷恋和热爱之情。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pic>
        <p:nvPicPr>
          <p:cNvPr id="25604" name="Picture 4" descr="572745282610904220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03575" y="3644900"/>
            <a:ext cx="2663825" cy="24971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12289"/>
          <p:cNvSpPr>
            <a:spLocks noChangeArrowheads="1" noChangeShapeType="1" noTextEdit="1"/>
          </p:cNvSpPr>
          <p:nvPr/>
        </p:nvSpPr>
        <p:spPr bwMode="auto">
          <a:xfrm>
            <a:off x="609600" y="685800"/>
            <a:ext cx="21336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FF0000"/>
                  </a:solidFill>
                  <a:round/>
                </a:ln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</a:rPr>
              <a:t>【</a:t>
            </a:r>
            <a:r>
              <a:rPr lang="zh-CN" altLang="en-US" sz="3600" kern="10">
                <a:ln w="9525">
                  <a:solidFill>
                    <a:srgbClr val="FF0000"/>
                  </a:solidFill>
                  <a:round/>
                </a:ln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</a:rPr>
              <a:t>拓展延伸</a:t>
            </a:r>
            <a:r>
              <a:rPr lang="en-US" altLang="zh-CN" sz="3600" kern="10">
                <a:ln w="9525">
                  <a:solidFill>
                    <a:srgbClr val="FF0000"/>
                  </a:solidFill>
                  <a:round/>
                </a:ln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</a:rPr>
              <a:t>】</a:t>
            </a:r>
            <a:endParaRPr lang="zh-CN" altLang="en-US" sz="3600" kern="10">
              <a:ln w="9525">
                <a:solidFill>
                  <a:srgbClr val="FF0000"/>
                </a:solidFill>
                <a:round/>
              </a:ln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26626" name="图片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2000" y="1676400"/>
            <a:ext cx="755332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2291" name="文本占位符 12290"/>
          <p:cNvSpPr>
            <a:spLocks noGrp="1" noRot="1"/>
          </p:cNvSpPr>
          <p:nvPr/>
        </p:nvSpPr>
        <p:spPr>
          <a:xfrm>
            <a:off x="0" y="404813"/>
            <a:ext cx="8842375" cy="6192837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457200" indent="-457200" algn="l" rtl="0" fontAlgn="base"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7430" indent="-45593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37033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71323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endParaRPr lang="en-US" altLang="x-none" sz="3600" b="1" noProof="1">
              <a:solidFill>
                <a:schemeClr val="tx2"/>
              </a:solidFill>
              <a:ea typeface="隶书" panose="020105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600" b="1" noProof="1">
                <a:solidFill>
                  <a:schemeClr val="tx2"/>
                </a:solidFill>
                <a:ea typeface="隶书" panose="02010509060101010101" pitchFamily="49" charset="-122"/>
              </a:rPr>
              <a:t>　　　　　</a:t>
            </a:r>
            <a:endParaRPr lang="zh-CN" altLang="en-US" sz="3600" b="1" noProof="1">
              <a:solidFill>
                <a:srgbClr val="FF0066"/>
              </a:solidFill>
              <a:ea typeface="隶书" panose="020105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600" b="1" noProof="1">
                <a:solidFill>
                  <a:schemeClr val="tx2"/>
                </a:solidFill>
                <a:ea typeface="隶书" panose="02010509060101010101" pitchFamily="49" charset="-122"/>
              </a:rPr>
              <a:t>　   </a:t>
            </a:r>
            <a:r>
              <a:rPr lang="zh-CN" altLang="en-US" b="1" noProof="1">
                <a:solidFill>
                  <a:schemeClr val="tx2"/>
                </a:solidFill>
                <a:latin typeface="+mn-ea"/>
              </a:rPr>
              <a:t>在苍茫的大海上，狂风卷集着乌云，在乌云和大海之间，海燕像黑色的闪电，在高傲地飞翔</a:t>
            </a:r>
            <a:r>
              <a:rPr lang="en-US" altLang="x-none" b="1" noProof="1">
                <a:solidFill>
                  <a:schemeClr val="tx2"/>
                </a:solidFill>
                <a:latin typeface="+mn-ea"/>
              </a:rPr>
              <a:t>……</a:t>
            </a:r>
            <a:endParaRPr lang="en-US" altLang="x-none" b="1" noProof="1">
              <a:solidFill>
                <a:schemeClr val="tx2"/>
              </a:solidFill>
              <a:latin typeface="+mn-ea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b="1" noProof="1">
                <a:solidFill>
                  <a:schemeClr val="tx2"/>
                </a:solidFill>
                <a:latin typeface="+mn-ea"/>
              </a:rPr>
              <a:t>　　　　　　摘自俄国著名文学家　</a:t>
            </a:r>
            <a:endParaRPr lang="zh-CN" altLang="en-US" b="1" noProof="1">
              <a:solidFill>
                <a:schemeClr val="tx2"/>
              </a:solidFill>
              <a:latin typeface="+mn-ea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b="1" noProof="1">
                <a:solidFill>
                  <a:schemeClr val="tx2"/>
                </a:solidFill>
                <a:latin typeface="+mn-ea"/>
              </a:rPr>
              <a:t>　　　　　　　  高尔基</a:t>
            </a:r>
            <a:r>
              <a:rPr lang="en-US" altLang="x-none" b="1" noProof="1">
                <a:solidFill>
                  <a:schemeClr val="tx2"/>
                </a:solidFill>
                <a:latin typeface="+mn-ea"/>
              </a:rPr>
              <a:t>《</a:t>
            </a:r>
            <a:r>
              <a:rPr lang="zh-CN" altLang="en-US" b="1" noProof="1">
                <a:solidFill>
                  <a:schemeClr val="tx2"/>
                </a:solidFill>
                <a:latin typeface="+mn-ea"/>
              </a:rPr>
              <a:t>海燕</a:t>
            </a:r>
            <a:r>
              <a:rPr lang="en-US" altLang="x-none" b="1" noProof="1">
                <a:solidFill>
                  <a:schemeClr val="tx2"/>
                </a:solidFill>
                <a:latin typeface="+mn-ea"/>
              </a:rPr>
              <a:t>》</a:t>
            </a:r>
            <a:endParaRPr lang="en-US" altLang="x-none" b="1" noProof="1">
              <a:solidFill>
                <a:schemeClr val="tx2"/>
              </a:solidFill>
              <a:latin typeface="+mn-ea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b="1" noProof="1">
                <a:solidFill>
                  <a:schemeClr val="tx2"/>
                </a:solidFill>
                <a:latin typeface="+mn-ea"/>
              </a:rPr>
              <a:t>　　 这里的海燕是</a:t>
            </a:r>
            <a:r>
              <a:rPr lang="zh-CN" altLang="en-US" b="1" noProof="1">
                <a:solidFill>
                  <a:srgbClr val="FF0066"/>
                </a:solidFill>
                <a:latin typeface="+mn-ea"/>
              </a:rPr>
              <a:t>英勇顽强的革命者形象</a:t>
            </a:r>
            <a:r>
              <a:rPr lang="zh-CN" altLang="en-US" sz="3600" b="1" noProof="1">
                <a:solidFill>
                  <a:srgbClr val="FF0066"/>
                </a:solidFill>
                <a:ea typeface="隶书" panose="02010509060101010101" pitchFamily="49" charset="-122"/>
              </a:rPr>
              <a:t>　</a:t>
            </a:r>
            <a:endParaRPr lang="zh-CN" altLang="en-US" sz="3600" b="1" noProof="1">
              <a:solidFill>
                <a:srgbClr val="FF0066"/>
              </a:solidFill>
              <a:ea typeface="隶书" panose="02010509060101010101" pitchFamily="49" charset="-122"/>
            </a:endParaRPr>
          </a:p>
          <a:p>
            <a:endParaRPr lang="zh-CN" altLang="en-US" sz="3600" b="1" noProof="1">
              <a:solidFill>
                <a:srgbClr val="FF0066"/>
              </a:solidFill>
              <a:ea typeface="隶书" panose="02010509060101010101" pitchFamily="49" charset="-122"/>
            </a:endParaRPr>
          </a:p>
        </p:txBody>
      </p:sp>
      <p:grpSp>
        <p:nvGrpSpPr>
          <p:cNvPr id="6147" name="Group 10"/>
          <p:cNvGrpSpPr/>
          <p:nvPr/>
        </p:nvGrpSpPr>
        <p:grpSpPr bwMode="auto">
          <a:xfrm>
            <a:off x="539750" y="687388"/>
            <a:ext cx="2055813" cy="633412"/>
            <a:chOff x="0" y="0"/>
            <a:chExt cx="3236" cy="998"/>
          </a:xfrm>
        </p:grpSpPr>
        <p:grpSp>
          <p:nvGrpSpPr>
            <p:cNvPr id="6148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6149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6150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151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2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53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情景引入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pic>
        <p:nvPicPr>
          <p:cNvPr id="6155" name="Picture 11" descr="300001051406131892662382287_9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688" y="2924175"/>
            <a:ext cx="2243137" cy="1601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pic>
        <p:nvPicPr>
          <p:cNvPr id="36868" name="Picture 4" descr="xz_3_2zzz"/>
          <p:cNvPicPr>
            <a:picLocks noGrp="1"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67400" y="2349500"/>
            <a:ext cx="2894013" cy="376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971550" y="1484313"/>
            <a:ext cx="29400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49" charset="-122"/>
              </a:rPr>
              <a:t>作者简介</a:t>
            </a:r>
            <a:endParaRPr kumimoji="1" lang="zh-CN" altLang="en-US" sz="54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323850" y="2563813"/>
            <a:ext cx="4752975" cy="3505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郑振铎</a:t>
            </a:r>
            <a:r>
              <a:rPr lang="zh-CN" altLang="en-US" sz="2800" b="1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（</a:t>
            </a:r>
            <a:r>
              <a:rPr lang="en-US" altLang="zh-CN" sz="2800" b="1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1898—1958</a:t>
            </a:r>
            <a:r>
              <a:rPr lang="zh-CN" altLang="en-US" sz="2800" b="1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）现代作家、文学评论家、文学史家、考古学家。主要著作有：短篇小说集</a:t>
            </a:r>
            <a:r>
              <a:rPr lang="en-US" altLang="zh-CN" sz="2800" b="1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2800" b="1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家庭的故事</a:t>
            </a:r>
            <a:r>
              <a:rPr lang="en-US" altLang="zh-CN" sz="2800" b="1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》《</a:t>
            </a:r>
            <a:r>
              <a:rPr lang="zh-CN" altLang="en-US" sz="2800" b="1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桂公塘</a:t>
            </a:r>
            <a:r>
              <a:rPr lang="en-US" altLang="zh-CN" sz="2800" b="1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2800" b="1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，散文集</a:t>
            </a:r>
            <a:r>
              <a:rPr lang="en-US" altLang="zh-CN" sz="2800" b="1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2800" b="1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山中杂记</a:t>
            </a:r>
            <a:r>
              <a:rPr lang="en-US" altLang="zh-CN" sz="2800" b="1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2800" b="1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。著有</a:t>
            </a:r>
            <a:r>
              <a:rPr lang="en-US" altLang="zh-CN" sz="2800" b="1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2800" b="1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郑振铎文集</a:t>
            </a:r>
            <a:r>
              <a:rPr lang="en-US" altLang="zh-CN" sz="2800" b="1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2800" b="1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。本文写于</a:t>
            </a:r>
            <a:r>
              <a:rPr lang="en-US" altLang="zh-CN" sz="2800" b="1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1927</a:t>
            </a:r>
            <a:r>
              <a:rPr lang="zh-CN" altLang="en-US" sz="2800" b="1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年作者远行欧洲时。</a:t>
            </a:r>
            <a:endParaRPr lang="zh-CN" altLang="en-US" sz="2800" b="1">
              <a:solidFill>
                <a:srgbClr val="0000CC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 bldLvl="0" animBg="1"/>
      <p:bldP spid="368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8194" name="矩形 26625"/>
          <p:cNvSpPr>
            <a:spLocks noChangeArrowheads="1"/>
          </p:cNvSpPr>
          <p:nvPr/>
        </p:nvSpPr>
        <p:spPr bwMode="auto">
          <a:xfrm>
            <a:off x="457200" y="381000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/>
          <a:lstStyle/>
          <a:p>
            <a:pPr algn="ctr"/>
            <a:r>
              <a:rPr lang="zh-CN" altLang="en-US" sz="6000">
                <a:solidFill>
                  <a:srgbClr val="000000"/>
                </a:solidFill>
                <a:latin typeface="Times New Roman" panose="02020603050405020304" pitchFamily="18" charset="0"/>
                <a:ea typeface="华文隶书" charset="-122"/>
              </a:rPr>
              <a:t>生字</a:t>
            </a:r>
            <a:endParaRPr lang="zh-CN" altLang="en-US" sz="6000">
              <a:solidFill>
                <a:srgbClr val="000000"/>
              </a:solidFill>
              <a:latin typeface="Times New Roman" panose="02020603050405020304" pitchFamily="18" charset="0"/>
              <a:ea typeface="华文隶书" charset="-122"/>
            </a:endParaRPr>
          </a:p>
        </p:txBody>
      </p:sp>
      <p:sp>
        <p:nvSpPr>
          <p:cNvPr id="8195" name="矩形 26626"/>
          <p:cNvSpPr>
            <a:spLocks noChangeArrowheads="1"/>
          </p:cNvSpPr>
          <p:nvPr/>
        </p:nvSpPr>
        <p:spPr bwMode="auto">
          <a:xfrm>
            <a:off x="539750" y="1139825"/>
            <a:ext cx="8507413" cy="5043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400">
                <a:solidFill>
                  <a:srgbClr val="000000"/>
                </a:solidFill>
                <a:latin typeface="宋体" panose="02010600030101010101" pitchFamily="2" charset="-122"/>
              </a:rPr>
              <a:t>轻</a:t>
            </a:r>
            <a:r>
              <a:rPr lang="zh-CN" altLang="en-US" sz="4400">
                <a:solidFill>
                  <a:srgbClr val="FF0000"/>
                </a:solidFill>
                <a:latin typeface="宋体" panose="02010600030101010101" pitchFamily="2" charset="-122"/>
              </a:rPr>
              <a:t>飔</a:t>
            </a:r>
            <a:r>
              <a:rPr lang="zh-CN" altLang="en-US" sz="4400">
                <a:solidFill>
                  <a:srgbClr val="000000"/>
                </a:solidFill>
                <a:latin typeface="宋体" panose="02010600030101010101" pitchFamily="2" charset="-122"/>
              </a:rPr>
              <a:t>（   ）     </a:t>
            </a:r>
            <a:r>
              <a:rPr lang="zh-CN" altLang="en-US" sz="4400">
                <a:solidFill>
                  <a:srgbClr val="FF0000"/>
                </a:solidFill>
                <a:latin typeface="宋体" panose="02010600030101010101" pitchFamily="2" charset="-122"/>
              </a:rPr>
              <a:t>隽</a:t>
            </a:r>
            <a:r>
              <a:rPr lang="zh-CN" altLang="en-US" sz="4400">
                <a:solidFill>
                  <a:srgbClr val="000000"/>
                </a:solidFill>
                <a:latin typeface="宋体" panose="02010600030101010101" pitchFamily="2" charset="-122"/>
              </a:rPr>
              <a:t>（   ）妙    </a:t>
            </a:r>
            <a:endParaRPr lang="zh-CN" altLang="en-US" sz="44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400">
                <a:solidFill>
                  <a:srgbClr val="FF0000"/>
                </a:solidFill>
                <a:latin typeface="宋体" panose="02010600030101010101" pitchFamily="2" charset="-122"/>
              </a:rPr>
              <a:t>粼粼</a:t>
            </a:r>
            <a:r>
              <a:rPr lang="zh-CN" altLang="en-US" sz="4400">
                <a:solidFill>
                  <a:srgbClr val="000000"/>
                </a:solidFill>
                <a:latin typeface="宋体" panose="02010600030101010101" pitchFamily="2" charset="-122"/>
              </a:rPr>
              <a:t>（   ）     </a:t>
            </a:r>
            <a:r>
              <a:rPr lang="zh-CN" altLang="en-US" sz="4400">
                <a:solidFill>
                  <a:srgbClr val="FF0000"/>
                </a:solidFill>
                <a:latin typeface="宋体" panose="02010600030101010101" pitchFamily="2" charset="-122"/>
              </a:rPr>
              <a:t>隽</a:t>
            </a:r>
            <a:r>
              <a:rPr lang="zh-CN" altLang="en-US" sz="4400">
                <a:solidFill>
                  <a:srgbClr val="000000"/>
                </a:solidFill>
                <a:latin typeface="宋体" panose="02010600030101010101" pitchFamily="2" charset="-122"/>
              </a:rPr>
              <a:t>（   ）逸</a:t>
            </a:r>
            <a:endParaRPr lang="zh-CN" altLang="en-US" sz="44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400">
                <a:solidFill>
                  <a:srgbClr val="FF0000"/>
                </a:solidFill>
                <a:latin typeface="宋体" panose="02010600030101010101" pitchFamily="2" charset="-122"/>
              </a:rPr>
              <a:t>縠</a:t>
            </a:r>
            <a:r>
              <a:rPr lang="zh-CN" altLang="en-US" sz="4400">
                <a:solidFill>
                  <a:srgbClr val="000000"/>
                </a:solidFill>
                <a:latin typeface="宋体" panose="02010600030101010101" pitchFamily="2" charset="-122"/>
              </a:rPr>
              <a:t>（  ）纹      小圆</a:t>
            </a:r>
            <a:r>
              <a:rPr lang="zh-CN" altLang="en-US" sz="4400">
                <a:solidFill>
                  <a:srgbClr val="FF0000"/>
                </a:solidFill>
                <a:latin typeface="宋体" panose="02010600030101010101" pitchFamily="2" charset="-122"/>
              </a:rPr>
              <a:t>晕</a:t>
            </a:r>
            <a:r>
              <a:rPr lang="zh-CN" altLang="en-US" sz="4400">
                <a:solidFill>
                  <a:srgbClr val="000000"/>
                </a:solidFill>
                <a:latin typeface="宋体" panose="02010600030101010101" pitchFamily="2" charset="-122"/>
              </a:rPr>
              <a:t>（  ）</a:t>
            </a:r>
            <a:endParaRPr lang="zh-CN" altLang="en-US" sz="44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400">
                <a:solidFill>
                  <a:srgbClr val="FF0000"/>
                </a:solidFill>
                <a:latin typeface="宋体" panose="02010600030101010101" pitchFamily="2" charset="-122"/>
              </a:rPr>
              <a:t>翼</a:t>
            </a:r>
            <a:r>
              <a:rPr lang="zh-CN" altLang="en-US" sz="4400">
                <a:solidFill>
                  <a:srgbClr val="000000"/>
                </a:solidFill>
                <a:latin typeface="宋体" panose="02010600030101010101" pitchFamily="2" charset="-122"/>
              </a:rPr>
              <a:t>（   ）尖     </a:t>
            </a:r>
            <a:r>
              <a:rPr lang="zh-CN" altLang="en-US" sz="4400">
                <a:solidFill>
                  <a:srgbClr val="FF0000"/>
                </a:solidFill>
                <a:latin typeface="宋体" panose="02010600030101010101" pitchFamily="2" charset="-122"/>
              </a:rPr>
              <a:t>憩</a:t>
            </a:r>
            <a:r>
              <a:rPr lang="zh-CN" altLang="en-US" sz="4400">
                <a:solidFill>
                  <a:srgbClr val="000000"/>
                </a:solidFill>
                <a:latin typeface="宋体" panose="02010600030101010101" pitchFamily="2" charset="-122"/>
              </a:rPr>
              <a:t>（   ）息</a:t>
            </a:r>
            <a:endParaRPr lang="zh-CN" altLang="en-US" sz="44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400">
                <a:solidFill>
                  <a:srgbClr val="000000"/>
                </a:solidFill>
                <a:latin typeface="宋体" panose="02010600030101010101" pitchFamily="2" charset="-122"/>
              </a:rPr>
              <a:t>浩</a:t>
            </a:r>
            <a:r>
              <a:rPr lang="zh-CN" altLang="en-US" sz="4400">
                <a:solidFill>
                  <a:srgbClr val="FF0000"/>
                </a:solidFill>
                <a:latin typeface="宋体" panose="02010600030101010101" pitchFamily="2" charset="-122"/>
              </a:rPr>
              <a:t>莽</a:t>
            </a:r>
            <a:r>
              <a:rPr lang="zh-CN" altLang="en-US" sz="4400">
                <a:solidFill>
                  <a:srgbClr val="000000"/>
                </a:solidFill>
                <a:latin typeface="宋体" panose="02010600030101010101" pitchFamily="2" charset="-122"/>
              </a:rPr>
              <a:t>（     ）   </a:t>
            </a:r>
            <a:r>
              <a:rPr lang="zh-CN" altLang="en-US" sz="4400">
                <a:solidFill>
                  <a:srgbClr val="FF0000"/>
                </a:solidFill>
                <a:latin typeface="宋体" panose="02010600030101010101" pitchFamily="2" charset="-122"/>
              </a:rPr>
              <a:t>皎</a:t>
            </a:r>
            <a:r>
              <a:rPr lang="zh-CN" altLang="en-US" sz="4400">
                <a:solidFill>
                  <a:srgbClr val="000000"/>
                </a:solidFill>
                <a:latin typeface="宋体" panose="02010600030101010101" pitchFamily="2" charset="-122"/>
              </a:rPr>
              <a:t>（   ）洁 </a:t>
            </a:r>
            <a:endParaRPr lang="zh-CN" altLang="en-US" sz="44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400">
                <a:solidFill>
                  <a:srgbClr val="000000"/>
                </a:solidFill>
                <a:latin typeface="宋体" panose="02010600030101010101" pitchFamily="2" charset="-122"/>
              </a:rPr>
              <a:t>运命</a:t>
            </a:r>
            <a:r>
              <a:rPr lang="zh-CN" altLang="en-US" sz="4400">
                <a:solidFill>
                  <a:srgbClr val="FF0000"/>
                </a:solidFill>
                <a:latin typeface="宋体" panose="02010600030101010101" pitchFamily="2" charset="-122"/>
              </a:rPr>
              <a:t>蹇</a:t>
            </a:r>
            <a:r>
              <a:rPr lang="zh-CN" altLang="en-US" sz="4400">
                <a:solidFill>
                  <a:srgbClr val="000000"/>
                </a:solidFill>
                <a:latin typeface="宋体" panose="02010600030101010101" pitchFamily="2" charset="-122"/>
              </a:rPr>
              <a:t>（   ）劣 </a:t>
            </a:r>
            <a:r>
              <a:rPr lang="zh-CN" altLang="en-US" sz="4400">
                <a:solidFill>
                  <a:srgbClr val="FF0000"/>
                </a:solidFill>
                <a:latin typeface="宋体" panose="02010600030101010101" pitchFamily="2" charset="-122"/>
              </a:rPr>
              <a:t>纤</a:t>
            </a:r>
            <a:r>
              <a:rPr lang="zh-CN" altLang="en-US" sz="4400">
                <a:solidFill>
                  <a:srgbClr val="000000"/>
                </a:solidFill>
                <a:latin typeface="宋体" panose="02010600030101010101" pitchFamily="2" charset="-122"/>
              </a:rPr>
              <a:t>（   ）细</a:t>
            </a:r>
            <a:endParaRPr lang="zh-CN" altLang="en-US" sz="44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400">
                <a:solidFill>
                  <a:srgbClr val="000000"/>
                </a:solidFill>
                <a:latin typeface="宋体" panose="02010600030101010101" pitchFamily="2" charset="-122"/>
              </a:rPr>
              <a:t>融融泄</a:t>
            </a:r>
            <a:r>
              <a:rPr lang="zh-CN" altLang="en-US" sz="4400">
                <a:solidFill>
                  <a:srgbClr val="FF0000"/>
                </a:solidFill>
                <a:latin typeface="宋体" panose="02010600030101010101" pitchFamily="2" charset="-122"/>
              </a:rPr>
              <a:t>泄</a:t>
            </a:r>
            <a:r>
              <a:rPr lang="zh-CN" altLang="en-US" sz="4400">
                <a:solidFill>
                  <a:srgbClr val="000000"/>
                </a:solidFill>
                <a:latin typeface="宋体" panose="02010600030101010101" pitchFamily="2" charset="-122"/>
              </a:rPr>
              <a:t>（     ）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628" name="文本框 26627"/>
          <p:cNvSpPr txBox="1">
            <a:spLocks noChangeArrowheads="1"/>
          </p:cNvSpPr>
          <p:nvPr/>
        </p:nvSpPr>
        <p:spPr bwMode="auto">
          <a:xfrm>
            <a:off x="2771775" y="1069975"/>
            <a:ext cx="10080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sī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629" name="文本框 26628"/>
          <p:cNvSpPr txBox="1">
            <a:spLocks noChangeArrowheads="1"/>
          </p:cNvSpPr>
          <p:nvPr/>
        </p:nvSpPr>
        <p:spPr bwMode="auto">
          <a:xfrm>
            <a:off x="6372225" y="1052513"/>
            <a:ext cx="15843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juàn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630" name="文本框 26629"/>
          <p:cNvSpPr txBox="1">
            <a:spLocks noChangeArrowheads="1"/>
          </p:cNvSpPr>
          <p:nvPr/>
        </p:nvSpPr>
        <p:spPr bwMode="auto">
          <a:xfrm>
            <a:off x="2771775" y="1830388"/>
            <a:ext cx="9366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lín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631" name="文本框 26630"/>
          <p:cNvSpPr txBox="1">
            <a:spLocks noChangeArrowheads="1"/>
          </p:cNvSpPr>
          <p:nvPr/>
        </p:nvSpPr>
        <p:spPr bwMode="auto">
          <a:xfrm>
            <a:off x="6443663" y="1773238"/>
            <a:ext cx="13509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jùn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632" name="文本框 26631"/>
          <p:cNvSpPr txBox="1">
            <a:spLocks noChangeArrowheads="1"/>
          </p:cNvSpPr>
          <p:nvPr/>
        </p:nvSpPr>
        <p:spPr bwMode="auto">
          <a:xfrm>
            <a:off x="1981200" y="2586038"/>
            <a:ext cx="12350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hú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633" name="文本框 26632"/>
          <p:cNvSpPr txBox="1">
            <a:spLocks noChangeArrowheads="1"/>
          </p:cNvSpPr>
          <p:nvPr/>
        </p:nvSpPr>
        <p:spPr bwMode="auto">
          <a:xfrm>
            <a:off x="7451725" y="2563813"/>
            <a:ext cx="122396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yùn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634" name="文本框 26633"/>
          <p:cNvSpPr txBox="1">
            <a:spLocks noChangeArrowheads="1"/>
          </p:cNvSpPr>
          <p:nvPr/>
        </p:nvSpPr>
        <p:spPr bwMode="auto">
          <a:xfrm>
            <a:off x="2195513" y="3302000"/>
            <a:ext cx="10080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yì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635" name="文本框 26634"/>
          <p:cNvSpPr txBox="1">
            <a:spLocks noChangeArrowheads="1"/>
          </p:cNvSpPr>
          <p:nvPr/>
        </p:nvSpPr>
        <p:spPr bwMode="auto">
          <a:xfrm>
            <a:off x="6445250" y="3302000"/>
            <a:ext cx="9350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qì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636" name="文本框 26635"/>
          <p:cNvSpPr txBox="1">
            <a:spLocks noChangeArrowheads="1"/>
          </p:cNvSpPr>
          <p:nvPr/>
        </p:nvSpPr>
        <p:spPr bwMode="auto">
          <a:xfrm>
            <a:off x="2484438" y="4005263"/>
            <a:ext cx="18716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m</a:t>
            </a:r>
            <a:r>
              <a:rPr lang="zh-CN" altLang="en-US" sz="3200">
                <a:latin typeface="宋体" panose="02010600030101010101" pitchFamily="2" charset="-122"/>
              </a:rPr>
              <a:t>ǎ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ng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637" name="文本框 26636"/>
          <p:cNvSpPr txBox="1">
            <a:spLocks noChangeArrowheads="1"/>
          </p:cNvSpPr>
          <p:nvPr/>
        </p:nvSpPr>
        <p:spPr bwMode="auto">
          <a:xfrm>
            <a:off x="6372225" y="4076700"/>
            <a:ext cx="13684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ji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ǎ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o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638" name="文本框 26637"/>
          <p:cNvSpPr txBox="1">
            <a:spLocks noChangeArrowheads="1"/>
          </p:cNvSpPr>
          <p:nvPr/>
        </p:nvSpPr>
        <p:spPr bwMode="auto">
          <a:xfrm>
            <a:off x="2987675" y="4813300"/>
            <a:ext cx="20193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ji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ǎ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n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639" name="文本框 26638"/>
          <p:cNvSpPr txBox="1">
            <a:spLocks noChangeArrowheads="1"/>
          </p:cNvSpPr>
          <p:nvPr/>
        </p:nvSpPr>
        <p:spPr bwMode="auto">
          <a:xfrm>
            <a:off x="6372225" y="4795838"/>
            <a:ext cx="18002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xiān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640" name="文本框 26639"/>
          <p:cNvSpPr txBox="1">
            <a:spLocks noChangeArrowheads="1"/>
          </p:cNvSpPr>
          <p:nvPr/>
        </p:nvSpPr>
        <p:spPr bwMode="auto">
          <a:xfrm>
            <a:off x="3924300" y="5534025"/>
            <a:ext cx="15113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yì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29" grpId="0"/>
      <p:bldP spid="26630" grpId="0"/>
      <p:bldP spid="26631" grpId="0"/>
      <p:bldP spid="26632" grpId="0"/>
      <p:bldP spid="26633" grpId="0"/>
      <p:bldP spid="26634" grpId="0"/>
      <p:bldP spid="26635" grpId="0"/>
      <p:bldP spid="26636" grpId="0"/>
      <p:bldP spid="26637" grpId="0"/>
      <p:bldP spid="26638" grpId="0"/>
      <p:bldP spid="26639" grpId="0"/>
      <p:bldP spid="266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27650" name="矩形 27649"/>
          <p:cNvSpPr>
            <a:spLocks noChangeArrowheads="1"/>
          </p:cNvSpPr>
          <p:nvPr/>
        </p:nvSpPr>
        <p:spPr bwMode="auto">
          <a:xfrm>
            <a:off x="3429000" y="609600"/>
            <a:ext cx="1947863" cy="620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/>
          <a:lstStyle/>
          <a:p>
            <a:pPr algn="ctr"/>
            <a:r>
              <a:rPr lang="zh-CN" altLang="en-US" sz="4800">
                <a:solidFill>
                  <a:srgbClr val="FF0000"/>
                </a:solidFill>
                <a:latin typeface="宋体" panose="02010600030101010101" pitchFamily="2" charset="-122"/>
              </a:rPr>
              <a:t>词语</a:t>
            </a:r>
            <a:endParaRPr lang="zh-CN" altLang="en-US" sz="48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7651" name="矩形 27650"/>
          <p:cNvSpPr>
            <a:spLocks noChangeArrowheads="1"/>
          </p:cNvSpPr>
          <p:nvPr/>
        </p:nvSpPr>
        <p:spPr bwMode="auto">
          <a:xfrm>
            <a:off x="684213" y="1371600"/>
            <a:ext cx="2459037" cy="6248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6600FF"/>
                </a:solidFill>
                <a:latin typeface="宋体" panose="02010600030101010101" pitchFamily="2" charset="-122"/>
              </a:rPr>
              <a:t>光顾</a:t>
            </a:r>
            <a:endParaRPr lang="zh-CN" altLang="en-US" sz="2800" b="1">
              <a:solidFill>
                <a:srgbClr val="6600FF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6600FF"/>
                </a:solidFill>
                <a:latin typeface="宋体" panose="02010600030101010101" pitchFamily="2" charset="-122"/>
              </a:rPr>
              <a:t>劲俊</a:t>
            </a:r>
            <a:endParaRPr lang="zh-CN" altLang="en-US" sz="2800" b="1">
              <a:solidFill>
                <a:srgbClr val="6600FF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6600FF"/>
                </a:solidFill>
                <a:latin typeface="宋体" panose="02010600030101010101" pitchFamily="2" charset="-122"/>
              </a:rPr>
              <a:t>隽妙</a:t>
            </a:r>
            <a:endParaRPr lang="zh-CN" altLang="en-US" sz="2800" b="1">
              <a:solidFill>
                <a:srgbClr val="6600FF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6600FF"/>
                </a:solidFill>
                <a:latin typeface="宋体" panose="02010600030101010101" pitchFamily="2" charset="-122"/>
              </a:rPr>
              <a:t>隽逸</a:t>
            </a:r>
            <a:endParaRPr lang="zh-CN" altLang="en-US" sz="2800" b="1">
              <a:solidFill>
                <a:srgbClr val="6600FF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6600FF"/>
                </a:solidFill>
                <a:latin typeface="宋体" panose="02010600030101010101" pitchFamily="2" charset="-122"/>
              </a:rPr>
              <a:t>憩息</a:t>
            </a:r>
            <a:endParaRPr lang="zh-CN" altLang="en-US" sz="2800" b="1">
              <a:solidFill>
                <a:srgbClr val="6600FF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6600FF"/>
                </a:solidFill>
                <a:latin typeface="宋体" panose="02010600030101010101" pitchFamily="2" charset="-122"/>
              </a:rPr>
              <a:t>忧戚</a:t>
            </a:r>
            <a:endParaRPr lang="zh-CN" altLang="en-US" sz="2800" b="1">
              <a:solidFill>
                <a:srgbClr val="6600FF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6600FF"/>
                </a:solidFill>
                <a:latin typeface="宋体" panose="02010600030101010101" pitchFamily="2" charset="-122"/>
              </a:rPr>
              <a:t>融融泄泄</a:t>
            </a:r>
            <a:endParaRPr lang="zh-CN" altLang="en-US" sz="2800" b="1">
              <a:solidFill>
                <a:srgbClr val="6600FF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6600FF"/>
                </a:solidFill>
                <a:latin typeface="宋体" panose="02010600030101010101" pitchFamily="2" charset="-122"/>
              </a:rPr>
              <a:t>轻飔</a:t>
            </a:r>
            <a:endParaRPr lang="zh-CN" altLang="en-US" sz="2800" b="1">
              <a:solidFill>
                <a:srgbClr val="6600FF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2800" b="1">
              <a:solidFill>
                <a:srgbClr val="6600FF"/>
              </a:solidFill>
              <a:latin typeface="宋体" panose="02010600030101010101" pitchFamily="2" charset="-122"/>
            </a:endParaRPr>
          </a:p>
        </p:txBody>
      </p:sp>
      <p:sp>
        <p:nvSpPr>
          <p:cNvPr id="27652" name="文本框 27651"/>
          <p:cNvSpPr txBox="1">
            <a:spLocks noChangeArrowheads="1"/>
          </p:cNvSpPr>
          <p:nvPr/>
        </p:nvSpPr>
        <p:spPr bwMode="auto">
          <a:xfrm>
            <a:off x="2740025" y="1905000"/>
            <a:ext cx="38766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坚强有力且清秀好看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7653" name="文本框 27652"/>
          <p:cNvSpPr txBox="1">
            <a:spLocks noChangeArrowheads="1"/>
          </p:cNvSpPr>
          <p:nvPr/>
        </p:nvSpPr>
        <p:spPr bwMode="auto">
          <a:xfrm>
            <a:off x="2819400" y="4419600"/>
            <a:ext cx="355441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轻柔的凉风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7654" name="文本框 27653"/>
          <p:cNvSpPr txBox="1">
            <a:spLocks noChangeArrowheads="1"/>
          </p:cNvSpPr>
          <p:nvPr/>
        </p:nvSpPr>
        <p:spPr bwMode="auto">
          <a:xfrm>
            <a:off x="2740025" y="2438400"/>
            <a:ext cx="31019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美妙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7655" name="文本框 27654"/>
          <p:cNvSpPr txBox="1">
            <a:spLocks noChangeArrowheads="1"/>
          </p:cNvSpPr>
          <p:nvPr/>
        </p:nvSpPr>
        <p:spPr bwMode="auto">
          <a:xfrm>
            <a:off x="2740025" y="2971800"/>
            <a:ext cx="35528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俊秀飘逸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7656" name="文本框 27655"/>
          <p:cNvSpPr txBox="1">
            <a:spLocks noChangeArrowheads="1"/>
          </p:cNvSpPr>
          <p:nvPr/>
        </p:nvSpPr>
        <p:spPr bwMode="auto">
          <a:xfrm>
            <a:off x="2814638" y="3429000"/>
            <a:ext cx="29718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休息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7657" name="文本框 27656"/>
          <p:cNvSpPr txBox="1">
            <a:spLocks noChangeArrowheads="1"/>
          </p:cNvSpPr>
          <p:nvPr/>
        </p:nvSpPr>
        <p:spPr bwMode="auto">
          <a:xfrm>
            <a:off x="2814638" y="3886200"/>
            <a:ext cx="2455862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忧伤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7658" name="文本框 27657"/>
          <p:cNvSpPr txBox="1">
            <a:spLocks noChangeArrowheads="1"/>
          </p:cNvSpPr>
          <p:nvPr/>
        </p:nvSpPr>
        <p:spPr bwMode="auto">
          <a:xfrm>
            <a:off x="2743200" y="4953000"/>
            <a:ext cx="206851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和睦快乐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7659" name="文本框 27658"/>
          <p:cNvSpPr txBox="1">
            <a:spLocks noChangeArrowheads="1"/>
          </p:cNvSpPr>
          <p:nvPr/>
        </p:nvSpPr>
        <p:spPr bwMode="auto">
          <a:xfrm>
            <a:off x="2738438" y="1371600"/>
            <a:ext cx="5945187" cy="3078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这里是到来的意思。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52" grpId="0"/>
      <p:bldP spid="27653" grpId="0"/>
      <p:bldP spid="27654" grpId="0"/>
      <p:bldP spid="27655" grpId="0"/>
      <p:bldP spid="27656" grpId="0"/>
      <p:bldP spid="27657" grpId="0"/>
      <p:bldP spid="27658" grpId="0"/>
      <p:bldP spid="276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5123" name="WordArt 4"/>
          <p:cNvSpPr>
            <a:spLocks noChangeArrowheads="1" noChangeShapeType="1" noTextEdit="1"/>
          </p:cNvSpPr>
          <p:nvPr/>
        </p:nvSpPr>
        <p:spPr bwMode="auto">
          <a:xfrm>
            <a:off x="682625" y="1052513"/>
            <a:ext cx="2862263" cy="4889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56809"/>
              </a:avLst>
            </a:prstTxWarp>
          </a:bodyPr>
          <a:lstStyle/>
          <a:p>
            <a:pPr algn="ctr"/>
            <a:r>
              <a:rPr lang="zh-CN" altLang="en-US" sz="4400" b="1" kern="10">
                <a:ln w="9525">
                  <a:noFill/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写作背景</a:t>
            </a:r>
            <a:endParaRPr lang="zh-CN" altLang="en-US" sz="4400" b="1" kern="10">
              <a:ln w="9525">
                <a:noFill/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7" name="Picture 8" descr="yanzi2_93AmBGU71BiO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48263" y="2205038"/>
            <a:ext cx="3733800" cy="377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395288" y="2060575"/>
            <a:ext cx="4752975" cy="399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en-US" altLang="zh-CN" sz="3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kumimoji="1"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本文写于</a:t>
            </a:r>
            <a:r>
              <a:rPr kumimoji="1" lang="en-US" altLang="zh-CN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1927</a:t>
            </a:r>
            <a:r>
              <a:rPr kumimoji="1"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年</a:t>
            </a:r>
            <a:r>
              <a:rPr kumimoji="1" lang="en-US" altLang="zh-CN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5</a:t>
            </a:r>
            <a:r>
              <a:rPr kumimoji="1"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月，</a:t>
            </a:r>
            <a:r>
              <a:rPr kumimoji="1" lang="en-US" altLang="zh-CN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1927</a:t>
            </a:r>
            <a:r>
              <a:rPr kumimoji="1"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年国民党反动派发动“四一二”反革命政变，屠杀共产党人和革命人民，迫害进步人士。作家被迫远行欧洲，于</a:t>
            </a:r>
            <a:r>
              <a:rPr kumimoji="1" lang="en-US" altLang="zh-CN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5</a:t>
            </a:r>
            <a:r>
              <a:rPr kumimoji="1"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月</a:t>
            </a:r>
            <a:r>
              <a:rPr kumimoji="1" lang="en-US" altLang="zh-CN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21</a:t>
            </a:r>
            <a:r>
              <a:rPr kumimoji="1"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日只身乘船前往巴黎。途中见到飞行的海燕，引发了他的绵绵乡思，浓浓的乡愁，写下了此文。</a:t>
            </a:r>
            <a:endParaRPr sz="28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/>
      <p:bldP spid="389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1265" name="WordArt 4"/>
          <p:cNvSpPr>
            <a:spLocks noChangeArrowheads="1" noChangeShapeType="1" noTextEdit="1"/>
          </p:cNvSpPr>
          <p:nvPr/>
        </p:nvSpPr>
        <p:spPr bwMode="auto">
          <a:xfrm>
            <a:off x="827088" y="908050"/>
            <a:ext cx="2476500" cy="6096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zh-CN" altLang="en-US" sz="4800" b="1" kern="10">
                <a:ln w="9525">
                  <a:noFill/>
                  <a:round/>
                </a:ln>
                <a:gradFill rotWithShape="1"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  <a:gs pos="100000">
                      <a:srgbClr val="006699"/>
                    </a:gs>
                    <a:gs pos="100000">
                      <a:srgbClr val="006699"/>
                    </a:gs>
                    <a:gs pos="100000">
                      <a:srgbClr val="006699"/>
                    </a:gs>
                  </a:gsLst>
                  <a:path path="rect">
                    <a:fillToRect l="50000" t="50000" r="50000" b="50000"/>
                  </a:path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本文结构</a:t>
            </a:r>
            <a:endParaRPr lang="zh-CN" altLang="en-US" sz="4800" b="1" kern="10">
              <a:ln w="9525">
                <a:noFill/>
                <a:round/>
              </a:ln>
              <a:gradFill rotWithShape="1">
                <a:gsLst>
                  <a:gs pos="0">
                    <a:srgbClr val="3399FF"/>
                  </a:gs>
                  <a:gs pos="16000">
                    <a:srgbClr val="00CCCC"/>
                  </a:gs>
                  <a:gs pos="47000">
                    <a:srgbClr val="9999FF"/>
                  </a:gs>
                  <a:gs pos="60001">
                    <a:srgbClr val="2E6792"/>
                  </a:gs>
                  <a:gs pos="71001">
                    <a:srgbClr val="3333CC"/>
                  </a:gs>
                  <a:gs pos="81000">
                    <a:srgbClr val="1170FF"/>
                  </a:gs>
                  <a:gs pos="100000">
                    <a:srgbClr val="006699"/>
                  </a:gs>
                  <a:gs pos="100000">
                    <a:srgbClr val="006699"/>
                  </a:gs>
                  <a:gs pos="100000">
                    <a:srgbClr val="006699"/>
                  </a:gs>
                  <a:gs pos="100000">
                    <a:srgbClr val="006699"/>
                  </a:gs>
                </a:gsLst>
                <a:path path="rect">
                  <a:fillToRect l="50000" t="50000" r="50000" b="50000"/>
                </a:path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1" name="WordArt 5"/>
          <p:cNvSpPr>
            <a:spLocks noChangeArrowheads="1" noChangeShapeType="1" noTextEdit="1"/>
          </p:cNvSpPr>
          <p:nvPr/>
        </p:nvSpPr>
        <p:spPr bwMode="auto">
          <a:xfrm>
            <a:off x="1692275" y="2924175"/>
            <a:ext cx="6911975" cy="609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4167"/>
              </a:avLst>
            </a:prstTxWarp>
          </a:bodyPr>
          <a:lstStyle/>
          <a:p>
            <a:pPr algn="ctr"/>
            <a:r>
              <a:rPr lang="zh-CN" altLang="en-US" sz="2800" kern="10">
                <a:ln w="9525">
                  <a:solidFill>
                    <a:srgbClr val="000000"/>
                  </a:solidFill>
                  <a:round/>
                </a:ln>
                <a:gradFill rotWithShape="1"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  <a:gs pos="100000">
                      <a:srgbClr val="006699"/>
                    </a:gs>
                    <a:gs pos="100000">
                      <a:srgbClr val="006699"/>
                    </a:gs>
                    <a:gs pos="100000">
                      <a:srgbClr val="006699"/>
                    </a:gs>
                  </a:gsLst>
                  <a:path path="rect">
                    <a:fillToRect l="50000" t="50000" r="50000" b="50000"/>
                  </a:path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故乡隽妙春景图中的小燕子</a:t>
            </a:r>
            <a:endParaRPr lang="zh-CN" altLang="en-US" sz="2800" kern="10">
              <a:ln w="9525">
                <a:solidFill>
                  <a:srgbClr val="000000"/>
                </a:solidFill>
                <a:round/>
              </a:ln>
              <a:gradFill rotWithShape="1">
                <a:gsLst>
                  <a:gs pos="0">
                    <a:srgbClr val="3399FF"/>
                  </a:gs>
                  <a:gs pos="16000">
                    <a:srgbClr val="00CCCC"/>
                  </a:gs>
                  <a:gs pos="47000">
                    <a:srgbClr val="9999FF"/>
                  </a:gs>
                  <a:gs pos="60001">
                    <a:srgbClr val="2E6792"/>
                  </a:gs>
                  <a:gs pos="71001">
                    <a:srgbClr val="3333CC"/>
                  </a:gs>
                  <a:gs pos="81000">
                    <a:srgbClr val="1170FF"/>
                  </a:gs>
                  <a:gs pos="100000">
                    <a:srgbClr val="006699"/>
                  </a:gs>
                  <a:gs pos="100000">
                    <a:srgbClr val="006699"/>
                  </a:gs>
                  <a:gs pos="100000">
                    <a:srgbClr val="006699"/>
                  </a:gs>
                  <a:gs pos="100000">
                    <a:srgbClr val="006699"/>
                  </a:gs>
                </a:gsLst>
                <a:path path="rect">
                  <a:fillToRect l="50000" t="50000" r="50000" b="50000"/>
                </a:path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2" name="WordArt 6"/>
          <p:cNvSpPr>
            <a:spLocks noChangeArrowheads="1" noChangeShapeType="1" noTextEdit="1"/>
          </p:cNvSpPr>
          <p:nvPr/>
        </p:nvSpPr>
        <p:spPr bwMode="auto">
          <a:xfrm>
            <a:off x="1752600" y="5105400"/>
            <a:ext cx="6780213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kern="10">
                <a:ln w="9525">
                  <a:solidFill>
                    <a:srgbClr val="000000"/>
                  </a:solidFill>
                  <a:round/>
                </a:ln>
                <a:gradFill rotWithShape="1"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  <a:gs pos="100000">
                      <a:srgbClr val="006699"/>
                    </a:gs>
                    <a:gs pos="100000">
                      <a:srgbClr val="006699"/>
                    </a:gs>
                    <a:gs pos="100000">
                      <a:srgbClr val="006699"/>
                    </a:gs>
                  </a:gsLst>
                  <a:path path="rect">
                    <a:fillToRect l="50000" t="50000" r="50000" b="50000"/>
                  </a:path>
                </a:gradFill>
              </a:rPr>
              <a:t>浮宅绝美海天图中的海燕</a:t>
            </a:r>
            <a:endParaRPr lang="zh-CN" altLang="en-US" sz="3200" kern="10">
              <a:ln w="9525">
                <a:solidFill>
                  <a:srgbClr val="000000"/>
                </a:solidFill>
                <a:round/>
              </a:ln>
              <a:gradFill rotWithShape="1">
                <a:gsLst>
                  <a:gs pos="0">
                    <a:srgbClr val="3399FF"/>
                  </a:gs>
                  <a:gs pos="16000">
                    <a:srgbClr val="00CCCC"/>
                  </a:gs>
                  <a:gs pos="47000">
                    <a:srgbClr val="9999FF"/>
                  </a:gs>
                  <a:gs pos="60001">
                    <a:srgbClr val="2E6792"/>
                  </a:gs>
                  <a:gs pos="71001">
                    <a:srgbClr val="3333CC"/>
                  </a:gs>
                  <a:gs pos="81000">
                    <a:srgbClr val="1170FF"/>
                  </a:gs>
                  <a:gs pos="100000">
                    <a:srgbClr val="006699"/>
                  </a:gs>
                  <a:gs pos="100000">
                    <a:srgbClr val="006699"/>
                  </a:gs>
                  <a:gs pos="100000">
                    <a:srgbClr val="006699"/>
                  </a:gs>
                  <a:gs pos="100000">
                    <a:srgbClr val="006699"/>
                  </a:gs>
                </a:gsLst>
                <a:path path="rect">
                  <a:fillToRect l="50000" t="50000" r="50000" b="50000"/>
                </a:path>
              </a:gradFill>
            </a:endParaRPr>
          </a:p>
        </p:txBody>
      </p:sp>
      <p:sp>
        <p:nvSpPr>
          <p:cNvPr id="12293" name="WordArt 7"/>
          <p:cNvSpPr>
            <a:spLocks noChangeArrowheads="1" noChangeShapeType="1" noTextEdit="1"/>
          </p:cNvSpPr>
          <p:nvPr/>
        </p:nvSpPr>
        <p:spPr bwMode="auto">
          <a:xfrm>
            <a:off x="971550" y="1773238"/>
            <a:ext cx="2847975" cy="704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9525">
                  <a:solidFill>
                    <a:srgbClr val="000000"/>
                  </a:solidFill>
                  <a:miter lim="800000"/>
                </a:ln>
                <a:gradFill rotWithShape="0"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  <a:gs pos="100000">
                      <a:srgbClr val="006699"/>
                    </a:gs>
                    <a:gs pos="100000">
                      <a:srgbClr val="006699"/>
                    </a:gs>
                  </a:gsLst>
                  <a:path path="rect">
                    <a:fillToRect l="50000" t="50000" r="50000" b="50000"/>
                  </a:path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第一部分</a:t>
            </a:r>
            <a:r>
              <a:rPr lang="en-US" altLang="zh-CN" sz="2800" kern="10">
                <a:ln w="9525">
                  <a:solidFill>
                    <a:srgbClr val="000000"/>
                  </a:solidFill>
                  <a:miter lim="800000"/>
                </a:ln>
                <a:gradFill rotWithShape="0"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  <a:gs pos="100000">
                      <a:srgbClr val="006699"/>
                    </a:gs>
                    <a:gs pos="100000">
                      <a:srgbClr val="006699"/>
                    </a:gs>
                  </a:gsLst>
                  <a:path path="rect">
                    <a:fillToRect l="50000" t="50000" r="50000" b="50000"/>
                  </a:path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(1--7)</a:t>
            </a:r>
            <a:r>
              <a:rPr lang="zh-CN" altLang="en-US" sz="2800" kern="10">
                <a:ln w="9525">
                  <a:solidFill>
                    <a:srgbClr val="000000"/>
                  </a:solidFill>
                  <a:miter lim="800000"/>
                </a:ln>
                <a:gradFill rotWithShape="0"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  <a:gs pos="100000">
                      <a:srgbClr val="006699"/>
                    </a:gs>
                    <a:gs pos="100000">
                      <a:srgbClr val="006699"/>
                    </a:gs>
                  </a:gsLst>
                  <a:path path="rect">
                    <a:fillToRect l="50000" t="50000" r="50000" b="50000"/>
                  </a:path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2800" kern="10">
              <a:ln w="9525">
                <a:solidFill>
                  <a:srgbClr val="000000"/>
                </a:solidFill>
                <a:miter lim="800000"/>
              </a:ln>
              <a:gradFill rotWithShape="0">
                <a:gsLst>
                  <a:gs pos="0">
                    <a:srgbClr val="3399FF"/>
                  </a:gs>
                  <a:gs pos="16000">
                    <a:srgbClr val="00CCCC"/>
                  </a:gs>
                  <a:gs pos="47000">
                    <a:srgbClr val="9999FF"/>
                  </a:gs>
                  <a:gs pos="60001">
                    <a:srgbClr val="2E6792"/>
                  </a:gs>
                  <a:gs pos="71001">
                    <a:srgbClr val="3333CC"/>
                  </a:gs>
                  <a:gs pos="81000">
                    <a:srgbClr val="1170FF"/>
                  </a:gs>
                  <a:gs pos="100000">
                    <a:srgbClr val="006699"/>
                  </a:gs>
                  <a:gs pos="100000">
                    <a:srgbClr val="006699"/>
                  </a:gs>
                  <a:gs pos="100000">
                    <a:srgbClr val="006699"/>
                  </a:gs>
                </a:gsLst>
                <a:path path="rect">
                  <a:fillToRect l="50000" t="50000" r="50000" b="50000"/>
                </a:path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4" name="WordArt 8"/>
          <p:cNvSpPr>
            <a:spLocks noChangeArrowheads="1" noChangeShapeType="1" noTextEdit="1"/>
          </p:cNvSpPr>
          <p:nvPr/>
        </p:nvSpPr>
        <p:spPr bwMode="auto">
          <a:xfrm>
            <a:off x="971550" y="3789363"/>
            <a:ext cx="3028950" cy="793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9525">
                  <a:solidFill>
                    <a:srgbClr val="000000"/>
                  </a:solidFill>
                  <a:miter lim="800000"/>
                </a:ln>
                <a:gradFill rotWithShape="0"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  <a:gs pos="100000">
                      <a:srgbClr val="006699"/>
                    </a:gs>
                    <a:gs pos="100000">
                      <a:srgbClr val="006699"/>
                    </a:gs>
                  </a:gsLst>
                  <a:path path="rect">
                    <a:fillToRect l="50000" t="50000" r="50000" b="50000"/>
                  </a:path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第二部分（</a:t>
            </a:r>
            <a:r>
              <a:rPr lang="en-US" altLang="zh-CN" sz="2800" kern="10">
                <a:ln w="9525">
                  <a:solidFill>
                    <a:srgbClr val="000000"/>
                  </a:solidFill>
                  <a:miter lim="800000"/>
                </a:ln>
                <a:gradFill rotWithShape="0"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  <a:gs pos="100000">
                      <a:srgbClr val="006699"/>
                    </a:gs>
                    <a:gs pos="100000">
                      <a:srgbClr val="006699"/>
                    </a:gs>
                  </a:gsLst>
                  <a:path path="rect">
                    <a:fillToRect l="50000" t="50000" r="50000" b="50000"/>
                  </a:path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8--14):</a:t>
            </a:r>
            <a:endParaRPr lang="zh-CN" altLang="en-US" sz="2800" kern="10">
              <a:ln w="9525">
                <a:solidFill>
                  <a:srgbClr val="000000"/>
                </a:solidFill>
                <a:miter lim="800000"/>
              </a:ln>
              <a:gradFill rotWithShape="0">
                <a:gsLst>
                  <a:gs pos="0">
                    <a:srgbClr val="3399FF"/>
                  </a:gs>
                  <a:gs pos="16000">
                    <a:srgbClr val="00CCCC"/>
                  </a:gs>
                  <a:gs pos="47000">
                    <a:srgbClr val="9999FF"/>
                  </a:gs>
                  <a:gs pos="60001">
                    <a:srgbClr val="2E6792"/>
                  </a:gs>
                  <a:gs pos="71001">
                    <a:srgbClr val="3333CC"/>
                  </a:gs>
                  <a:gs pos="81000">
                    <a:srgbClr val="1170FF"/>
                  </a:gs>
                  <a:gs pos="100000">
                    <a:srgbClr val="006699"/>
                  </a:gs>
                  <a:gs pos="100000">
                    <a:srgbClr val="006699"/>
                  </a:gs>
                  <a:gs pos="100000">
                    <a:srgbClr val="006699"/>
                  </a:gs>
                </a:gsLst>
                <a:path path="rect">
                  <a:fillToRect l="50000" t="50000" r="50000" b="50000"/>
                </a:path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2" name="Text Box 4"/>
          <p:cNvSpPr txBox="1">
            <a:spLocks noChangeArrowheads="1"/>
          </p:cNvSpPr>
          <p:nvPr/>
        </p:nvSpPr>
        <p:spPr bwMode="auto">
          <a:xfrm>
            <a:off x="2268538" y="2205038"/>
            <a:ext cx="50800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9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49" charset="-122"/>
              </a:rPr>
              <a:t>品读课文</a:t>
            </a:r>
            <a:endParaRPr kumimoji="1" lang="zh-CN" altLang="en-US" sz="96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2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2110</Words>
  <Application>WPS 演示</Application>
  <PresentationFormat>全屏显示(4:3)</PresentationFormat>
  <Paragraphs>318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微软雅黑</vt:lpstr>
      <vt:lpstr>华文细黑</vt:lpstr>
      <vt:lpstr>Times New Roman</vt:lpstr>
      <vt:lpstr>隶书</vt:lpstr>
      <vt:lpstr>方正姚体</vt:lpstr>
      <vt:lpstr>幼圆</vt:lpstr>
      <vt:lpstr>黑体</vt:lpstr>
      <vt:lpstr>华文隶书</vt:lpstr>
      <vt:lpstr>Calibri</vt:lpstr>
      <vt:lpstr>华文新魏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112</cp:revision>
  <dcterms:created xsi:type="dcterms:W3CDTF">2015-07-09T08:14:00Z</dcterms:created>
  <dcterms:modified xsi:type="dcterms:W3CDTF">2017-02-05T06:12:36Z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