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319" r:id="rId5"/>
    <p:sldId id="320" r:id="rId6"/>
    <p:sldId id="293" r:id="rId7"/>
    <p:sldId id="349" r:id="rId8"/>
    <p:sldId id="294" r:id="rId9"/>
    <p:sldId id="297" r:id="rId10"/>
    <p:sldId id="350" r:id="rId11"/>
    <p:sldId id="302" r:id="rId12"/>
    <p:sldId id="370" r:id="rId13"/>
    <p:sldId id="372" r:id="rId14"/>
    <p:sldId id="373" r:id="rId15"/>
    <p:sldId id="321" r:id="rId16"/>
    <p:sldId id="375" r:id="rId17"/>
    <p:sldId id="310" r:id="rId18"/>
    <p:sldId id="311" r:id="rId19"/>
    <p:sldId id="312" r:id="rId20"/>
    <p:sldId id="387" r:id="rId21"/>
    <p:sldId id="388" r:id="rId22"/>
    <p:sldId id="389" r:id="rId23"/>
  </p:sldIdLst>
  <p:sldSz cx="12192000" cy="6858000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A10EE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6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6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BC48F4A-1C47-4E16-B580-DDFB6C0162BD}" type="datetime1">
              <a:rPr lang="zh-CN" altLang="en-US"/>
            </a:fld>
            <a:endParaRPr lang="en-US" altLang="zh-CN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737600" y="6356351"/>
            <a:ext cx="28448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D6BA9F3-2271-4FAA-AB6B-92E9D066A6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38057" y="1353011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12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纪念白求恩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3669" y="2774651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毛泽东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30" name="Picture 4" descr="油画：白求恩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7" y="3833196"/>
            <a:ext cx="3500967" cy="1871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照片：白求恩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333" y="3824734"/>
            <a:ext cx="2245784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白求恩病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744" y="3768632"/>
            <a:ext cx="4279900" cy="18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720302" y="799783"/>
            <a:ext cx="10856384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议论文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以“议”为主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“叙”是为证明论点提出事实根据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“叙”要扣住论点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“叙”得简明、概括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。记叙文以“叙”为主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“议”是用于揭示事物的本质和意义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起画龙点睛、突出中心的作用。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本文是议论文,运用夹叙夹议的写法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谈谈课文是怎样夹叙夹议的？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931758" y="3907790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第一段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931757" y="4344035"/>
            <a:ext cx="1075266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3200" dirty="0">
                <a:latin typeface="Verdana" panose="020B0604030504040204" pitchFamily="34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“白求恩同志是加拿大共产党员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新宋体" panose="02010609030101010101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不幸以身殉职”是记叙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其余是议论。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932392" y="5420361"/>
            <a:ext cx="1075266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3200" dirty="0">
                <a:latin typeface="+mn-ea"/>
              </a:rPr>
              <a:t> </a:t>
            </a:r>
            <a:r>
              <a:rPr lang="en-US" altLang="zh-CN" sz="3200" dirty="0" smtClean="0">
                <a:latin typeface="+mn-ea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叙后议。先概括简叙白求恩事迹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后赞扬他的国际主义精神。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687917" y="2565401"/>
            <a:ext cx="2199216" cy="243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第一层：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第二层：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第三层：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719666" y="730250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第二段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2272380" y="724049"/>
            <a:ext cx="6012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可分三层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每一层都是先叙后议。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1058334" y="1289050"/>
            <a:ext cx="50825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①②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｜③④⑤⑥⑦｜⑧⑨⑩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071034" y="1981200"/>
            <a:ext cx="51187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2139950" y="2558415"/>
            <a:ext cx="93833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先高度概括白求恩精神的具体表现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后号召每个共产党员都要学习他。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2139950" y="3709670"/>
            <a:ext cx="93833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先联系“不少的人”的表现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后分析“不少的人”的实质。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2139950" y="4443095"/>
            <a:ext cx="92202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先转述从前线回来的人对白求恩的评价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后号召学习他的精神。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4" name="AutoShape 10"/>
          <p:cNvSpPr/>
          <p:nvPr/>
        </p:nvSpPr>
        <p:spPr bwMode="auto">
          <a:xfrm rot="-5354396">
            <a:off x="3118435" y="1146720"/>
            <a:ext cx="122856" cy="1556409"/>
          </a:xfrm>
          <a:prstGeom prst="leftBrace">
            <a:avLst>
              <a:gd name="adj1" fmla="val 57922"/>
              <a:gd name="adj2" fmla="val 47324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88075" name="AutoShape 11"/>
          <p:cNvSpPr/>
          <p:nvPr/>
        </p:nvSpPr>
        <p:spPr bwMode="auto">
          <a:xfrm rot="-5381611">
            <a:off x="5210131" y="1623996"/>
            <a:ext cx="127294" cy="618209"/>
          </a:xfrm>
          <a:prstGeom prst="leftBrace">
            <a:avLst>
              <a:gd name="adj1" fmla="val 41597"/>
              <a:gd name="adj2" fmla="val 50000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/>
      <p:bldP spid="88069" grpId="0"/>
      <p:bldP spid="88070" grpId="0"/>
      <p:bldP spid="88071" grpId="0"/>
      <p:bldP spid="88072" grpId="0"/>
      <p:bldP spid="88073" grpId="0"/>
      <p:bldP spid="88074" grpId="0" bldLvl="0" animBg="1"/>
      <p:bldP spid="8807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812800" y="1011238"/>
            <a:ext cx="10761133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600" dirty="0">
                <a:latin typeface="Verdana" panose="020B0604030504040204" pitchFamily="34" charset="0"/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“白求恩同志是个医生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新宋体" panose="0201060903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他的医术是很高明的”是记叙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余是议论。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12801" y="487680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第三段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804545" y="2049463"/>
            <a:ext cx="10769600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00000"/>
              </a:lnSpc>
              <a:defRPr/>
            </a:pPr>
            <a:r>
              <a:rPr lang="en-US" altLang="zh-CN" sz="3600" dirty="0">
                <a:latin typeface="Verdana" panose="020B0604030504040204" pitchFamily="34" charset="0"/>
                <a:ea typeface="楷体_GB2312" pitchFamily="49" charset="-122"/>
              </a:rPr>
              <a:t>    </a:t>
            </a:r>
            <a:r>
              <a:rPr lang="en-US" altLang="zh-CN" sz="3600" dirty="0" smtClean="0">
                <a:latin typeface="Verdana" panose="020B0604030504040204" pitchFamily="34" charset="0"/>
                <a:ea typeface="楷体_GB2312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叙后议。先简叙白求恩对技术的钻研和医术高明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由此及彼联系两种“一班人”给以批评教育。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804756" y="3604260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第四段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2233295" y="5219700"/>
            <a:ext cx="47879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记叙自己与白求恩的交往；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375324" y="3911600"/>
            <a:ext cx="3857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①②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③④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⑤⑥⑦⑧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3012229" y="4563745"/>
            <a:ext cx="26250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4" name="AutoShape 10"/>
          <p:cNvSpPr/>
          <p:nvPr/>
        </p:nvSpPr>
        <p:spPr bwMode="auto">
          <a:xfrm rot="-5354396">
            <a:off x="3333750" y="3666490"/>
            <a:ext cx="79375" cy="1556385"/>
          </a:xfrm>
          <a:prstGeom prst="leftBrace">
            <a:avLst>
              <a:gd name="adj1" fmla="val 57922"/>
              <a:gd name="adj2" fmla="val 47324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p>
            <a:pPr eaLnBrk="0" hangingPunct="0"/>
            <a:endParaRPr lang="zh-CN" altLang="en-US"/>
          </a:p>
        </p:txBody>
      </p:sp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813012" y="5219701"/>
            <a:ext cx="2199216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第一层：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第二层：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233295" y="5958205"/>
            <a:ext cx="51733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阐述学习白求恩精神的意义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2" grpId="0"/>
      <p:bldP spid="90116" grpId="0"/>
      <p:bldP spid="88069" grpId="0"/>
      <p:bldP spid="88070" grpId="0"/>
      <p:bldP spid="88074" grpId="0" bldLvl="0" animBg="1"/>
      <p:bldP spid="8806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00631" y="2271367"/>
            <a:ext cx="4690334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1" name="Rectangle 2"/>
          <p:cNvSpPr/>
          <p:nvPr/>
        </p:nvSpPr>
        <p:spPr>
          <a:xfrm>
            <a:off x="454025" y="444500"/>
            <a:ext cx="6019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一、精读探究（导学二）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7733" name="表格 27732"/>
          <p:cNvGraphicFramePr/>
          <p:nvPr>
            <p:custDataLst>
              <p:tags r:id="rId1"/>
            </p:custDataLst>
          </p:nvPr>
        </p:nvGraphicFramePr>
        <p:xfrm>
          <a:off x="520700" y="2160270"/>
          <a:ext cx="11144885" cy="2544445"/>
        </p:xfrm>
        <a:graphic>
          <a:graphicData uri="http://schemas.openxmlformats.org/drawingml/2006/table">
            <a:tbl>
              <a:tblPr/>
              <a:tblGrid>
                <a:gridCol w="1821180"/>
                <a:gridCol w="2545715"/>
                <a:gridCol w="3815715"/>
                <a:gridCol w="2962275"/>
              </a:tblGrid>
              <a:tr h="51816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对工作的态度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对同志、人民的态度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 algn="ctr">
                        <a:buNone/>
                      </a:pPr>
                      <a:r>
                        <a:rPr lang="zh-CN" altLang="en-US" sz="2800" dirty="0"/>
                        <a:t>   对工作的要求</a:t>
                      </a: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r>
                        <a:rPr lang="zh-CN" altLang="en-US" sz="3200" dirty="0"/>
                        <a:t>白求恩</a:t>
                      </a:r>
                      <a:endParaRPr lang="zh-CN" altLang="en-US" sz="32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165"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sz="2800" dirty="0"/>
                    </a:p>
                    <a:p>
                      <a:pPr marL="109855" lvl="0" indent="-109855">
                        <a:buNone/>
                      </a:pPr>
                      <a:r>
                        <a:rPr lang="zh-CN" altLang="en-US" sz="3200" dirty="0"/>
                        <a:t>不少的人</a:t>
                      </a:r>
                      <a:endParaRPr lang="zh-CN" altLang="en-US" sz="3200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65760" lvl="0" indent="-255905" algn="l" rtl="0" eaLnBrk="1" latinLnBrk="0" hangingPunct="1"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68000"/>
                        <a:buFont typeface="Wingdings 3" panose="05040102010807070707"/>
                        <a:buChar char=""/>
                        <a:defRPr kumimoji="0"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21665" lvl="1" indent="-228600" algn="l" rtl="0" eaLnBrk="1" latinLnBrk="0" hangingPunct="1">
                        <a:spcBef>
                          <a:spcPts val="325"/>
                        </a:spcBef>
                        <a:buClr>
                          <a:schemeClr val="accent1"/>
                        </a:buClr>
                        <a:buFont typeface="Verdana" panose="020B0604030504040204"/>
                        <a:buChar char="◦"/>
                        <a:defRPr kumimoji="0"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9790" lvl="2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/>
                        <a:buChar char=""/>
                        <a:defRPr kumimoji="0"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143000" lvl="3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lvl="4" indent="-228600" algn="l" rtl="0" eaLnBrk="1" latinLnBrk="0" hangingPunct="1">
                        <a:spcBef>
                          <a:spcPts val="350"/>
                        </a:spcBef>
                        <a:buClr>
                          <a:schemeClr val="accent2"/>
                        </a:buClr>
                        <a:buFont typeface="Wingdings 2" panose="05020102010507070707"/>
                        <a:buChar char=""/>
                        <a:defRPr kumimoji="0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109855" lvl="0" indent="-109855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14" name="Rectangle 28"/>
          <p:cNvSpPr/>
          <p:nvPr/>
        </p:nvSpPr>
        <p:spPr>
          <a:xfrm>
            <a:off x="2376805" y="2709545"/>
            <a:ext cx="2506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极端的负责任</a:t>
            </a:r>
            <a:endParaRPr lang="zh-CN" altLang="en-US" sz="30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15" name="Rectangle 32"/>
          <p:cNvSpPr/>
          <p:nvPr/>
        </p:nvSpPr>
        <p:spPr>
          <a:xfrm>
            <a:off x="4889500" y="2708275"/>
            <a:ext cx="37877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极端的热忱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满腔热忱</a:t>
            </a:r>
            <a:endParaRPr lang="zh-CN" altLang="en-US" sz="30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2561" name="Rectangle 33"/>
          <p:cNvSpPr/>
          <p:nvPr/>
        </p:nvSpPr>
        <p:spPr>
          <a:xfrm>
            <a:off x="8677275" y="2708275"/>
            <a:ext cx="29476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对技术精益求精</a:t>
            </a:r>
            <a:endParaRPr lang="zh-CN" altLang="en-US" sz="3000" b="1" dirty="0">
              <a:solidFill>
                <a:srgbClr val="FF0000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20" name="Rectangle 27"/>
          <p:cNvSpPr/>
          <p:nvPr/>
        </p:nvSpPr>
        <p:spPr>
          <a:xfrm>
            <a:off x="2376805" y="3262630"/>
            <a:ext cx="250698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2A10E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不负责任</a:t>
            </a:r>
            <a:r>
              <a:rPr lang="zh-CN" altLang="zh-CN" sz="32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,拈轻怕重,喜欢自吹</a:t>
            </a:r>
            <a:endParaRPr lang="zh-CN" altLang="zh-CN" sz="3200" b="1" dirty="0">
              <a:solidFill>
                <a:srgbClr val="2A10E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721" name="Rectangle 35"/>
          <p:cNvSpPr/>
          <p:nvPr/>
        </p:nvSpPr>
        <p:spPr>
          <a:xfrm>
            <a:off x="4889500" y="3340100"/>
            <a:ext cx="37941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冷冷清清</a:t>
            </a:r>
            <a:r>
              <a:rPr lang="zh-CN" altLang="zh-CN" sz="32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漠不关心</a:t>
            </a:r>
            <a:r>
              <a:rPr lang="zh-CN" altLang="zh-CN" sz="3200" b="1" dirty="0">
                <a:solidFill>
                  <a:srgbClr val="2A10EE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麻木不仁</a:t>
            </a:r>
            <a:endParaRPr lang="zh-CN" altLang="en-US" sz="3200" b="1" dirty="0">
              <a:solidFill>
                <a:srgbClr val="2A10EE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27722" name="Rectangle 34"/>
          <p:cNvSpPr/>
          <p:nvPr/>
        </p:nvSpPr>
        <p:spPr>
          <a:xfrm>
            <a:off x="8677275" y="3261360"/>
            <a:ext cx="2963545" cy="1430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900" b="1" dirty="0">
                <a:solidFill>
                  <a:srgbClr val="2A10E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见异思迁</a:t>
            </a:r>
            <a:r>
              <a:rPr lang="zh-CN" altLang="zh-CN" sz="29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900" b="1" dirty="0">
                <a:solidFill>
                  <a:srgbClr val="2A10EE"/>
                </a:solidFill>
                <a:latin typeface="Verdana" panose="020B0604030504040204" pitchFamily="34" charset="0"/>
                <a:ea typeface="楷体_GB2312" pitchFamily="49" charset="-122"/>
              </a:rPr>
              <a:t>鄙薄技术工作以为不足道、以为无出路</a:t>
            </a:r>
            <a:endParaRPr lang="zh-CN" altLang="en-US" sz="2900" b="1" dirty="0">
              <a:solidFill>
                <a:srgbClr val="2A10EE"/>
              </a:solidFill>
              <a:latin typeface="Verdana" panose="020B0604030504040204" pitchFamily="34" charset="0"/>
              <a:ea typeface="楷体_GB2312" pitchFamily="49" charset="-122"/>
            </a:endParaRPr>
          </a:p>
        </p:txBody>
      </p:sp>
      <p:sp>
        <p:nvSpPr>
          <p:cNvPr id="35871" name="矩形 69634"/>
          <p:cNvSpPr/>
          <p:nvPr/>
        </p:nvSpPr>
        <p:spPr>
          <a:xfrm>
            <a:off x="362585" y="1089660"/>
            <a:ext cx="114661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课文第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段运用了对比的手法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请默读这两段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勾画出相应词句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并分析运用对比的表达效果。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520700" y="4840289"/>
            <a:ext cx="1084791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Verdana" panose="020B0604030504040204" pitchFamily="34" charset="0"/>
                <a:ea typeface="楷体_GB2312" pitchFamily="49" charset="-122"/>
              </a:rPr>
              <a:t>运用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对比手法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既评述白求恩的高贵品质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又批评了党内不良倾向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强调了向白求恩同志学习的必要性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明确了应该克服的缺点和今后努力的方向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从而有力地证明和阐述了论点。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14" grpId="0"/>
      <p:bldP spid="27715" grpId="0"/>
      <p:bldP spid="22561" grpId="0"/>
      <p:bldP spid="27720" grpId="0"/>
      <p:bldP spid="27721" grpId="0"/>
      <p:bldP spid="27722" grpId="0"/>
      <p:bldP spid="921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676487" y="978758"/>
            <a:ext cx="1084156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文中哪些话是正面介绍白求恩？哪些话是侧面介绍？侧面介绍有什么作用？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675850" y="1984498"/>
            <a:ext cx="10841567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defRPr/>
            </a:pPr>
            <a:r>
              <a:rPr lang="en-US" altLang="zh-CN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白求恩毫不利己专门利人的精神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极端的热忱</a:t>
            </a:r>
            <a:r>
              <a:rPr lang="zh-CN" altLang="en-US" sz="3200" b="1" dirty="0">
                <a:solidFill>
                  <a:srgbClr val="2A10EE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是正面介绍；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763979" y="3136844"/>
            <a:ext cx="10896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3200" dirty="0">
                <a:solidFill>
                  <a:srgbClr val="0000FF"/>
                </a:solidFill>
                <a:latin typeface="+mn-ea"/>
                <a:ea typeface="+mn-ea"/>
              </a:rPr>
              <a:t>   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从前线回来的人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无不为之感动</a:t>
            </a:r>
            <a:r>
              <a:rPr lang="zh-CN" altLang="en-US" sz="3200" b="1" dirty="0">
                <a:solidFill>
                  <a:srgbClr val="2A10EE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是侧面介绍。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675676" y="3812303"/>
            <a:ext cx="10964333" cy="139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介绍是为了补充正面介绍的不足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通过别人的眼光来写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增强了事实的可信度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增强了文章的表达效果。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931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719667" y="908051"/>
            <a:ext cx="50844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本文的语言有什么特色？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1469390" y="2596515"/>
            <a:ext cx="15690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设问句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850092" y="2596516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引起读者的注意。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580515" y="4657725"/>
            <a:ext cx="26123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双重否定句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4127551" y="4729839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加强肯定的语气。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842222" y="1611630"/>
            <a:ext cx="10752667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⑴这是什么精神？这是国际主义的精神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这是共产主义的精神。</a:t>
            </a:r>
            <a:endParaRPr lang="en-US" altLang="zh-CN" sz="3200" b="1" dirty="0">
              <a:latin typeface="Verdana" panose="020B0604030504040204" pitchFamily="34" charset="0"/>
              <a:ea typeface="楷体_GB2312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endParaRPr lang="en-US" altLang="zh-CN" sz="3200" b="1" dirty="0">
              <a:latin typeface="Verdana" panose="020B0604030504040204" pitchFamily="34" charset="0"/>
              <a:ea typeface="楷体_GB2312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endParaRPr lang="en-US" altLang="zh-CN" sz="3200" b="1" dirty="0">
              <a:latin typeface="Verdana" panose="020B0604030504040204" pitchFamily="34" charset="0"/>
              <a:ea typeface="楷体_GB2312" pitchFamily="49" charset="-122"/>
            </a:endParaRPr>
          </a:p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⑵从前线回来的人说到白求恩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没有一个不佩服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没有一个不为他的精神所感动。</a:t>
            </a:r>
            <a:r>
              <a:rPr lang="en-US" altLang="zh-CN" sz="3200" dirty="0">
                <a:latin typeface="Verdana" panose="020B0604030504040204" pitchFamily="34" charset="0"/>
                <a:ea typeface="楷体_GB2312" pitchFamily="49" charset="-122"/>
              </a:rPr>
              <a:t>     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/>
      <p:bldP spid="94213" grpId="0"/>
      <p:bldP spid="942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776183" y="3137218"/>
            <a:ext cx="10780183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五个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一个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组成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排比句式</a:t>
            </a:r>
            <a:r>
              <a:rPr lang="zh-CN" altLang="zh-CN" sz="32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语言流畅、热情洋溢</a:t>
            </a:r>
            <a:r>
              <a:rPr lang="zh-CN" altLang="zh-CN" sz="3200" b="1" dirty="0">
                <a:solidFill>
                  <a:srgbClr val="2A10E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有力地表达了作者对白求恩的无限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charset="-122"/>
              </a:rPr>
              <a:t>赞美。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五个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一个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将白求恩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大有利于人民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这一精神品质详细地分解为五个方面来论述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,使观点更加具体、鲜明,富有说服力与感染力。</a:t>
            </a: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711412" y="1426210"/>
            <a:ext cx="107526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just">
              <a:lnSpc>
                <a:spcPct val="100000"/>
              </a:lnSpc>
              <a:defRPr/>
            </a:pP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一个人能力有大小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但只要有这点精神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就是一个高尚的人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一个纯粹的人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一个有道德的人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一个脱离了低级趣味的人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一个有益于人民的人</a:t>
            </a:r>
            <a:r>
              <a:rPr lang="en-US" altLang="zh-CN" sz="3200" b="1" dirty="0">
                <a:latin typeface="Verdana" panose="020B0604030504040204" pitchFamily="34" charset="0"/>
                <a:ea typeface="楷体_GB2312" pitchFamily="49" charset="-122"/>
              </a:rPr>
              <a:t>。</a:t>
            </a:r>
            <a:r>
              <a:rPr lang="en-US" altLang="zh-CN" sz="3200" dirty="0">
                <a:latin typeface="Verdana" panose="020B0604030504040204" pitchFamily="34" charset="0"/>
                <a:ea typeface="楷体_GB2312" pitchFamily="49" charset="-122"/>
              </a:rPr>
              <a:t>     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9153" name="Rectangle 2"/>
          <p:cNvSpPr>
            <a:spLocks noGrp="1"/>
          </p:cNvSpPr>
          <p:nvPr/>
        </p:nvSpPr>
        <p:spPr>
          <a:xfrm>
            <a:off x="694055" y="17145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latin typeface="Calibri" panose="020F0502020204030204" pitchFamily="34" charset="0"/>
                <a:ea typeface="黑体" panose="02010609060101010101" charset="-122"/>
              </a:rPr>
              <a:t>二、拓展延伸（导学四）</a:t>
            </a:r>
            <a:endParaRPr lang="zh-CN" altLang="en-US" sz="3600" b="1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49154" name="矩形 69634"/>
          <p:cNvSpPr/>
          <p:nvPr/>
        </p:nvSpPr>
        <p:spPr>
          <a:xfrm>
            <a:off x="659765" y="840105"/>
            <a:ext cx="111715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通过对课文的学习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结合你对白求恩的了解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请你为白求恩的</a:t>
            </a:r>
            <a:r>
              <a:rPr lang="en-US" altLang="en-US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墓碑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撰写一句碑文并做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阐释。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矩形 69634"/>
          <p:cNvSpPr/>
          <p:nvPr/>
        </p:nvSpPr>
        <p:spPr>
          <a:xfrm>
            <a:off x="694055" y="1916430"/>
            <a:ext cx="1103058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en-US" altLang="en-US" sz="3200" b="1" dirty="0" err="1">
                <a:latin typeface="Arial" panose="020B0604020202020204" pitchFamily="34" charset="0"/>
                <a:ea typeface="宋体" panose="02010600030101010101" pitchFamily="2" charset="-122"/>
              </a:rPr>
              <a:t>知识卡片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墓碑碑文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是镌刻在墓碑上的一种悼念性文字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主要是对逝者一生的评价。如一位摄影师的碑文是这样写的：“抓住稍纵即逝的瞬间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为历史留下活的形象。”这句话概括了摄影师的职业特点和工作意义。再如文学家老舍的碑文“文艺界尽责的小卒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睡在这里” 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则是引自老舍说过的一句话：“在我入墓的那一天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我愿有人赠给我一块短碑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刻上：文艺界尽责的小卒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睡在这里。”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9" name="矩形 69634"/>
          <p:cNvSpPr/>
          <p:nvPr/>
        </p:nvSpPr>
        <p:spPr>
          <a:xfrm>
            <a:off x="1328420" y="2795905"/>
            <a:ext cx="90938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阐释：这句朴实的话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是白求恩生前经常挂在嘴边的。既表现出他对待工作极其认真负责的态度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也表现出他为了中国人民的解放事业</a:t>
            </a:r>
            <a:r>
              <a:rPr lang="zh-CN" altLang="en-US" sz="3200" b="1" dirty="0">
                <a:solidFill>
                  <a:srgbClr val="0D0D0D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不远万里来到中国的国际主义精神。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69634"/>
          <p:cNvSpPr/>
          <p:nvPr/>
        </p:nvSpPr>
        <p:spPr>
          <a:xfrm>
            <a:off x="1398270" y="1991043"/>
            <a:ext cx="81518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碑文：我是来工作的。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745490" y="1805305"/>
            <a:ext cx="96450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1.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学习白求恩伟大的共产主义精神。</a:t>
            </a:r>
            <a:endParaRPr lang="en-US" altLang="zh-CN" sz="3200" b="1" dirty="0" smtClean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2.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归纳</a:t>
            </a:r>
            <a:r>
              <a:rPr 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各段内容的要点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厘清课文写作思路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把握段落之间的关联。</a:t>
            </a:r>
            <a:endParaRPr lang="en-US" altLang="zh-CN" sz="3200" b="1" dirty="0" smtClean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3.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理解对比的手法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体会对比的作用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。</a:t>
            </a:r>
            <a:endParaRPr lang="en-US" altLang="zh-CN" sz="3200" b="1" dirty="0" smtClean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4.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学习本文叙议结合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以议为主的写作方法。</a:t>
            </a:r>
            <a:endParaRPr sz="3200" b="1" dirty="0"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77796" y="705167"/>
            <a:ext cx="2925432" cy="65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议论文常识</a:t>
            </a:r>
            <a:endParaRPr lang="zh-CN" altLang="en-US" sz="36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0556" y="1625789"/>
            <a:ext cx="10847917" cy="466743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议论文三要素：论点、论据、论证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论点包括：分论点和中心论点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论据主要有：事实论据和道理论据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论证方法：道理论证、事例论证、对比论证、比喻论证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0556" y="641032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知识链接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00631" y="2271367"/>
            <a:ext cx="4690334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90195" y="709930"/>
            <a:ext cx="7605395" cy="49625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750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白求恩</a:t>
            </a:r>
            <a:r>
              <a:rPr lang="en-US" altLang="zh-CN" sz="373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1890—1939</a:t>
            </a:r>
            <a:r>
              <a:rPr lang="en-US" altLang="zh-CN" sz="373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伟大的国际主义战士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加拿大共产党员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著名的胸外科医生。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1937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en-US" sz="3735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“卢沟桥事变”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爆发后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受加拿大和美国共产党的派遣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率领由加拿大和美国人组成的医疗队于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1938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年来到中国。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1939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年白求恩在前线医治伤员时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不幸手指感染；他坚持工作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病情加重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1939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日在河北省唐县逝世。他最后一句话是</a:t>
            </a:r>
            <a:r>
              <a:rPr lang="zh-CN" altLang="en-US" sz="3735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735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努力吧！向着伟大的路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开辟前面的事业！</a:t>
            </a:r>
            <a:r>
              <a:rPr lang="zh-CN" altLang="en-US" sz="3735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白求恩逝世一个多月后的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r>
              <a:rPr lang="en-US" altLang="zh-CN" sz="373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毛泽东同志写下了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纪念白求恩</a:t>
            </a:r>
            <a:r>
              <a:rPr lang="en-US" altLang="zh-CN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73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这篇文章。</a:t>
            </a:r>
            <a:r>
              <a:rPr lang="zh-CN" altLang="en-US" sz="3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1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21028" y="5064405"/>
            <a:ext cx="1222112" cy="6080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6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白求恩</a:t>
            </a:r>
            <a:endParaRPr lang="zh-CN" altLang="en-US" dirty="0">
              <a:solidFill>
                <a:srgbClr val="FF006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122" y="1054418"/>
            <a:ext cx="3550807" cy="3926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2063750" y="1323345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2198370" y="2251075"/>
            <a:ext cx="1851025" cy="266636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狭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隘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拈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轻怕重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晋察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冀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鄙薄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141369" y="2144554"/>
            <a:ext cx="2411254" cy="3360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ea typeface="宋体" panose="02010600030101010101" pitchFamily="2" charset="-122"/>
              </a:rPr>
              <a:t>派</a:t>
            </a:r>
            <a:r>
              <a:rPr lang="zh-CN" altLang="en-US" sz="3000" dirty="0">
                <a:ea typeface="宋体" panose="02010600030101010101" pitchFamily="2" charset="-122"/>
              </a:rPr>
              <a:t>qi</a:t>
            </a:r>
            <a:r>
              <a:rPr lang="zh-CN" altLang="en-US" sz="3000" b="1" dirty="0">
                <a:latin typeface="宋体" panose="02010600030101010101" pitchFamily="2" charset="-122"/>
              </a:rPr>
              <a:t>ǎ</a:t>
            </a:r>
            <a:r>
              <a:rPr lang="zh-CN" altLang="en-US" sz="3000" dirty="0">
                <a:ea typeface="宋体" panose="02010600030101010101" pitchFamily="2" charset="-122"/>
              </a:rPr>
              <a:t>n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dirty="0">
                <a:ea typeface="宋体" panose="02010600030101010101" pitchFamily="2" charset="-122"/>
              </a:rPr>
              <a:t>xùn </a:t>
            </a:r>
            <a:r>
              <a:rPr lang="zh-CN" altLang="en-US" sz="3000" b="1" dirty="0">
                <a:ea typeface="宋体" panose="02010600030101010101" pitchFamily="2" charset="-122"/>
              </a:rPr>
              <a:t>职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热chén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  <a:sym typeface="+mn-ea"/>
              </a:rPr>
              <a:t>纯</a:t>
            </a:r>
            <a:r>
              <a:rPr lang="en-US" altLang="zh-CN" sz="3000" b="1" dirty="0" err="1">
                <a:latin typeface="楷体_GB2312" pitchFamily="49" charset="-122"/>
                <a:ea typeface="楷体_GB2312" pitchFamily="49" charset="-122"/>
                <a:sym typeface="+mn-ea"/>
              </a:rPr>
              <a:t>cuì</a:t>
            </a:r>
            <a:endParaRPr sz="3000" dirty="0"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4049554" y="2144395"/>
            <a:ext cx="1995964" cy="196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</a:t>
            </a:r>
            <a:endParaRPr lang="en-US" altLang="zh-CN" sz="32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ni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2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>
                <a:solidFill>
                  <a:srgbClr val="0000FF"/>
                </a:solidFill>
                <a:ea typeface="宋体" panose="02010600030101010101" pitchFamily="2" charset="-122"/>
              </a:rPr>
              <a:t>bǐ  bó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8472329" y="2251234"/>
            <a:ext cx="1263968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遣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殉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忱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粹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743859" y="1323345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0556" y="1712316"/>
            <a:ext cx="10905067" cy="169832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lnSpc>
                <a:spcPct val="100000"/>
              </a:lnSpc>
              <a:spcBef>
                <a:spcPct val="0"/>
              </a:spcBef>
              <a:buFont typeface="Wingdings 3" panose="05040102010807070707" pitchFamily="18" charset="2"/>
              <a:buNone/>
            </a:pPr>
            <a:r>
              <a:rPr lang="zh-CN" altLang="en-US" sz="3600" b="1" dirty="0" smtClean="0"/>
              <a:t>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本文标题为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“纪念白求恩”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作者写作此文的目的仅仅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“纪念”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20556" y="3015037"/>
            <a:ext cx="10879369" cy="186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2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不仅仅是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纪念白求恩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更重要的是号召全体共产党员向他学习</a:t>
            </a:r>
            <a:r>
              <a:rPr lang="en-US" alt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学习他高贵的精神品质。</a:t>
            </a:r>
            <a:r>
              <a:rPr 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纪念</a:t>
            </a:r>
            <a:r>
              <a:rPr lang="zh-CN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这个词更体现作者的痛惜与缅怀之情。</a:t>
            </a:r>
            <a:endParaRPr lang="zh-CN" altLang="en-US" sz="32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0556" y="641032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题目解说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545465" y="1627505"/>
            <a:ext cx="10780395" cy="115951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Wingdings 3" panose="05040102010807070707" pitchFamily="18" charset="2"/>
              <a:buNone/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1.课文是一篇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议论性文章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要厘清这类文章的脉络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往往可以先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找出段落的重点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即这个段落中最能体现中心内容的句子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再参照重点句子的意思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归纳各段的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要点。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请你根据提示梳理课文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导学一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en-US" altLang="zh-CN" sz="3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__________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画出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每一段的重点句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并用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“赞扬了</a:t>
            </a:r>
            <a:r>
              <a:rPr lang="zh-CN" altLang="en-US" sz="32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       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的精神”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的句式把它表达出来。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0556" y="641032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49250" y="342265"/>
          <a:ext cx="11491595" cy="5448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5745"/>
                <a:gridCol w="6352540"/>
                <a:gridCol w="3623310"/>
              </a:tblGrid>
              <a:tr h="5797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段落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重点句子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要点</a:t>
                      </a:r>
                      <a:endParaRPr lang="zh-CN" altLang="en-US" sz="2800"/>
                    </a:p>
                  </a:txBody>
                  <a:tcPr/>
                </a:tc>
              </a:tr>
              <a:tr h="15163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第</a:t>
                      </a:r>
                      <a:r>
                        <a:rPr lang="en-US" altLang="zh-CN" sz="2800"/>
                        <a:t>1</a:t>
                      </a:r>
                      <a:r>
                        <a:rPr lang="zh-CN" altLang="en-US" sz="2800"/>
                        <a:t>段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l" fontAlgn="auto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一个外国人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毫无利己的动机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把中国人民的解放事业当作他自己的事业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这是什么</a:t>
                      </a:r>
                      <a:r>
                        <a:rPr lang="zh-CN" altLang="en-US" sz="2600" b="1" dirty="0" smtClean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精神？这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是国际主义的精神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这是共产主义的精神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每一个中国共产党员都要学习这种精神。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/>
                        <a:t>①</a:t>
                      </a:r>
                      <a:endParaRPr lang="zh-CN" altLang="en-US" sz="2800"/>
                    </a:p>
                  </a:txBody>
                  <a:tcPr/>
                </a:tc>
              </a:tr>
              <a:tr h="128016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0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第</a:t>
                      </a:r>
                      <a:r>
                        <a:rPr lang="en-US" altLang="zh-CN" sz="2800">
                          <a:sym typeface="+mn-ea"/>
                        </a:rPr>
                        <a:t>2</a:t>
                      </a:r>
                      <a:r>
                        <a:rPr lang="zh-CN" altLang="en-US" sz="2800">
                          <a:sym typeface="+mn-ea"/>
                        </a:rPr>
                        <a:t>段</a:t>
                      </a:r>
                      <a:endParaRPr lang="zh-CN" altLang="en-US" sz="2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20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号召每一个共产党员学习白求恩同志这种真正共产主义者的精神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839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2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第</a:t>
                      </a:r>
                      <a:r>
                        <a:rPr lang="en-US" altLang="zh-CN" sz="2800">
                          <a:sym typeface="+mn-ea"/>
                        </a:rPr>
                        <a:t>3</a:t>
                      </a:r>
                      <a:r>
                        <a:rPr lang="zh-CN" altLang="en-US" sz="2800">
                          <a:sym typeface="+mn-ea"/>
                        </a:rPr>
                        <a:t>段</a:t>
                      </a:r>
                      <a:endParaRPr lang="zh-CN" altLang="en-US" sz="2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12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④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18872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第</a:t>
                      </a:r>
                      <a:r>
                        <a:rPr lang="en-US" altLang="zh-CN" sz="2800">
                          <a:sym typeface="+mn-ea"/>
                        </a:rPr>
                        <a:t>4</a:t>
                      </a:r>
                      <a:r>
                        <a:rPr lang="zh-CN" altLang="en-US" sz="2800">
                          <a:sym typeface="+mn-ea"/>
                        </a:rPr>
                        <a:t>段</a:t>
                      </a:r>
                      <a:endParaRPr lang="zh-CN" altLang="en-US" sz="2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22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8395335" y="977900"/>
            <a:ext cx="3445510" cy="9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赞扬白求恩同志的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国际主义精神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1779270" y="2491105"/>
            <a:ext cx="6483985" cy="128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白求恩同志毫不利己专门利人的精神</a:t>
            </a:r>
            <a:r>
              <a:rPr lang="en-US" altLang="zh-CN" sz="2700" b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表现在他对工作的极端的负责任</a:t>
            </a:r>
            <a:r>
              <a:rPr lang="en-US" altLang="zh-CN" sz="2700" b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对同志对人民的极端的热忱。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1864995" y="3773170"/>
            <a:ext cx="6398260" cy="83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9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白求恩同志是个医生</a:t>
            </a:r>
            <a:r>
              <a:rPr lang="en-US" altLang="zh-CN" sz="2700" b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他以医疗为职业</a:t>
            </a:r>
            <a:r>
              <a:rPr lang="en-US" altLang="zh-CN" sz="2700" b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对技术精益求精。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8263255" y="3773170"/>
            <a:ext cx="3577590" cy="81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9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赞扬白求恩同志对技术精益求精的精神</a:t>
            </a:r>
            <a:endParaRPr lang="zh-CN" altLang="en-US" sz="26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1864995" y="4719320"/>
            <a:ext cx="6398260" cy="8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9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我们大家要学习他毫无自私自利之心的精神。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8263255" y="4622800"/>
            <a:ext cx="3577590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号召全党学习白求恩同志毫无自私自利之心的精神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1922" grpId="0"/>
      <p:bldP spid="82949" grpId="0"/>
      <p:bldP spid="82948" grpId="0"/>
      <p:bldP spid="83973" grpId="0"/>
      <p:bldP spid="839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704851" y="1069975"/>
            <a:ext cx="1076748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段内容要点之间的联系是怎样的？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649393" y="1869758"/>
            <a:ext cx="10769600" cy="24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Verdana" panose="020B0604030504040204" pitchFamily="34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这四个要点都是共产主义精神的具体表现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也就是全文的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分论点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。文章从四个方面阐述了白求恩同志的共产主义精神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并号召全党向他学习这种真正的共产主义者的精神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中心论点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UNIT_TABLE_BEAUTIFY" val="smartTable{e54416f1-7367-4148-bcd8-430a7be99737}"/>
  <p:tag name="TABLE_ENDDRAG_ORIGIN_RECT" val="904*412"/>
  <p:tag name="TABLE_ENDDRAG_RECT" val="27*26*904*412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UNIT_TABLE_BEAUTIFY" val="smartTable{8a34b6bf-1058-47bc-a7f6-e33b2f90271d}"/>
  <p:tag name="TABLE_ENDDRAG_ORIGIN_RECT" val="877*199"/>
  <p:tag name="TABLE_ENDDRAG_RECT" val="41*170*877*199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DOCER_TEMPLATE_OPEN_ONCE_MARK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2633</Words>
  <Application>WPS 演示</Application>
  <PresentationFormat>自定义</PresentationFormat>
  <Paragraphs>221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方正楷体_GBK</vt:lpstr>
      <vt:lpstr>微软雅黑</vt:lpstr>
      <vt:lpstr>楷体_GB2312</vt:lpstr>
      <vt:lpstr>新宋体</vt:lpstr>
      <vt:lpstr>Wingdings 3</vt:lpstr>
      <vt:lpstr>楷体</vt:lpstr>
      <vt:lpstr>Verdana</vt:lpstr>
      <vt:lpstr>等线</vt:lpstr>
      <vt:lpstr>Arial Unicode MS</vt:lpstr>
      <vt:lpstr>Wingdings 3</vt:lpstr>
      <vt:lpstr>Verdana</vt:lpstr>
      <vt:lpstr>Wingdings 2</vt:lpstr>
      <vt:lpstr>Times New Roman</vt:lpstr>
      <vt:lpstr>Office 主题​​</vt:lpstr>
      <vt:lpstr>PowerPoint 演示文稿</vt:lpstr>
      <vt:lpstr>PowerPoint 演示文稿</vt:lpstr>
      <vt:lpstr>第一课时</vt:lpstr>
      <vt:lpstr>白求恩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议论文常识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463</cp:revision>
  <dcterms:created xsi:type="dcterms:W3CDTF">2017-08-03T09:01:00Z</dcterms:created>
  <dcterms:modified xsi:type="dcterms:W3CDTF">2021-11-11T01:32:10Z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44130A348DFB4761A65460F9BAE5CA46</vt:lpwstr>
  </property>
</Properties>
</file>