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305" r:id="rId3"/>
    <p:sldId id="256" r:id="rId4"/>
    <p:sldId id="306" r:id="rId5"/>
    <p:sldId id="307" r:id="rId6"/>
    <p:sldId id="352" r:id="rId7"/>
    <p:sldId id="257" r:id="rId8"/>
    <p:sldId id="276" r:id="rId9"/>
    <p:sldId id="314" r:id="rId10"/>
    <p:sldId id="328" r:id="rId11"/>
    <p:sldId id="308" r:id="rId12"/>
    <p:sldId id="309" r:id="rId13"/>
    <p:sldId id="311" r:id="rId14"/>
    <p:sldId id="313" r:id="rId15"/>
    <p:sldId id="262" r:id="rId16"/>
    <p:sldId id="323" r:id="rId17"/>
    <p:sldId id="316" r:id="rId18"/>
    <p:sldId id="317" r:id="rId19"/>
    <p:sldId id="322" r:id="rId20"/>
    <p:sldId id="318" r:id="rId21"/>
    <p:sldId id="321" r:id="rId22"/>
    <p:sldId id="315" r:id="rId23"/>
    <p:sldId id="320" r:id="rId24"/>
    <p:sldId id="280" r:id="rId25"/>
    <p:sldId id="279" r:id="rId26"/>
    <p:sldId id="281" r:id="rId27"/>
    <p:sldId id="327" r:id="rId28"/>
    <p:sldId id="282" r:id="rId29"/>
    <p:sldId id="324" r:id="rId30"/>
    <p:sldId id="325" r:id="rId31"/>
    <p:sldId id="326" r:id="rId32"/>
    <p:sldId id="271" r:id="rId33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0000"/>
    <a:srgbClr val="FF33CC"/>
    <a:srgbClr val="0066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160"/>
        <p:guide pos="285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  <p:pic>
        <p:nvPicPr>
          <p:cNvPr id="1031" name="Picture 8" descr="dd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>
                <a:latin typeface="Arial" pitchFamily="34" charset="0"/>
              </a:rPr>
              <a:t>2020-11-13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  <p:pic>
        <p:nvPicPr>
          <p:cNvPr id="1031" name="Picture 8" descr="dd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352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6470" y="2829560"/>
            <a:ext cx="467106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品味意象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/>
          <p:nvPr/>
        </p:nvSpPr>
        <p:spPr>
          <a:xfrm>
            <a:off x="663575" y="352425"/>
            <a:ext cx="7940675" cy="1190625"/>
          </a:xfrm>
          <a:prstGeom prst="rect">
            <a:avLst/>
          </a:prstGeom>
          <a:solidFill>
            <a:schemeClr val="tx1">
              <a:alpha val="6196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600" b="1">
                <a:solidFill>
                  <a:srgbClr val="FFFF00"/>
                </a:solidFill>
                <a:latin typeface="Arial" pitchFamily="34" charset="0"/>
              </a:rPr>
              <a:t>这首词作者运用了哪些意象，创设了哪几幅生动形象的画面？</a:t>
            </a:r>
          </a:p>
        </p:txBody>
      </p:sp>
      <p:sp>
        <p:nvSpPr>
          <p:cNvPr id="73733" name="Text Box 5"/>
          <p:cNvSpPr txBox="1"/>
          <p:nvPr/>
        </p:nvSpPr>
        <p:spPr>
          <a:xfrm>
            <a:off x="322580" y="2129155"/>
            <a:ext cx="8752205" cy="3415030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明确：意象有</a:t>
            </a:r>
          </a:p>
          <a:p>
            <a:pPr algn="just"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    春花、秋月、小楼、东风、故国、明月、雕栏玉砌、朱颜、一江春水。</a:t>
            </a:r>
          </a:p>
          <a:p>
            <a:pPr algn="just"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       </a:t>
            </a:r>
            <a:r>
              <a:rPr lang="zh-CN" altLang="en-US" sz="3600" b="1">
                <a:solidFill>
                  <a:schemeClr val="accent2"/>
                </a:solidFill>
                <a:latin typeface="Arial" pitchFamily="34" charset="0"/>
              </a:rPr>
              <a:t>作者运用这么多意象，创设了生动形象的一幅幅画境：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春花秋月图 </a:t>
            </a: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小楼东风图</a:t>
            </a: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故国月明图。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37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charRg st="41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3733">
                                            <p:txEl>
                                              <p:charRg st="41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/>
          <p:nvPr/>
        </p:nvSpPr>
        <p:spPr>
          <a:xfrm>
            <a:off x="395288" y="893763"/>
            <a:ext cx="8424862" cy="1311275"/>
          </a:xfrm>
          <a:prstGeom prst="rect">
            <a:avLst/>
          </a:prstGeom>
          <a:solidFill>
            <a:srgbClr val="0000FF">
              <a:alpha val="54901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altLang="zh-CN" sz="4000" b="1">
                <a:solidFill>
                  <a:srgbClr val="FFFF00"/>
                </a:solidFill>
                <a:latin typeface="宋体" pitchFamily="2" charset="-122"/>
              </a:rPr>
              <a:t>“</a:t>
            </a:r>
            <a:r>
              <a:rPr lang="zh-CN" altLang="en-US" sz="4000" b="1">
                <a:solidFill>
                  <a:srgbClr val="00FFFF"/>
                </a:solidFill>
                <a:latin typeface="Arial" pitchFamily="34" charset="0"/>
              </a:rPr>
              <a:t>春花秋月</a:t>
            </a:r>
            <a:r>
              <a:rPr lang="zh-CN" altLang="en-US" sz="4000" b="1">
                <a:solidFill>
                  <a:srgbClr val="FFFF00"/>
                </a:solidFill>
                <a:latin typeface="宋体" pitchFamily="2" charset="-122"/>
              </a:rPr>
              <a:t>”</a:t>
            </a:r>
            <a:r>
              <a:rPr lang="zh-CN" altLang="en-US" sz="4000" b="1">
                <a:solidFill>
                  <a:srgbClr val="FFFF00"/>
                </a:solidFill>
                <a:latin typeface="Arial" pitchFamily="34" charset="0"/>
              </a:rPr>
              <a:t>是美好的事物，词人为何希望它早点结束？</a:t>
            </a:r>
          </a:p>
        </p:txBody>
      </p:sp>
      <p:sp>
        <p:nvSpPr>
          <p:cNvPr id="44036" name="Text Box 4"/>
          <p:cNvSpPr txBox="1"/>
          <p:nvPr/>
        </p:nvSpPr>
        <p:spPr>
          <a:xfrm>
            <a:off x="609600" y="2382838"/>
            <a:ext cx="8066088" cy="344805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4000" b="1">
                <a:latin typeface="Arial" pitchFamily="34" charset="0"/>
              </a:rPr>
              <a:t>       </a:t>
            </a:r>
            <a:r>
              <a:rPr lang="zh-CN" altLang="en-US" sz="3600" b="1">
                <a:latin typeface="Arial" pitchFamily="34" charset="0"/>
              </a:rPr>
              <a:t>李煜虽名为王侯，实为亡国奴、阶下囚。在对人生已经绝望之时，曾经拥有的春花秋月对他来说，不过是一种“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过去的美好已永远失去</a:t>
            </a:r>
            <a:r>
              <a:rPr lang="zh-CN" altLang="en-US" sz="3600" b="1">
                <a:latin typeface="Arial" pitchFamily="34" charset="0"/>
              </a:rPr>
              <a:t>”的感情折磨，不能不让他悲痛。奇语劈空而下，问得很奇，却又在情理之中。</a:t>
            </a:r>
          </a:p>
        </p:txBody>
      </p:sp>
      <p:sp>
        <p:nvSpPr>
          <p:cNvPr id="9220" name="Text Box 5"/>
          <p:cNvSpPr txBox="1"/>
          <p:nvPr/>
        </p:nvSpPr>
        <p:spPr>
          <a:xfrm>
            <a:off x="104775" y="44450"/>
            <a:ext cx="266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典型意象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1885" y="603250"/>
            <a:ext cx="355092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联系背景理解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9730" y="1949450"/>
            <a:ext cx="83839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latin typeface="隶书" charset="0"/>
                <a:ea typeface="隶书"/>
                <a:sym typeface="+mn-ea"/>
              </a:rPr>
              <a:t>“春花秋月”本是美好的事物，作者却希望它赶紧结束。</a:t>
            </a:r>
          </a:p>
          <a:p>
            <a:pPr algn="l"/>
            <a:r>
              <a:rPr lang="zh-CN" altLang="en-US" sz="2400" b="1">
                <a:solidFill>
                  <a:srgbClr val="339933"/>
                </a:solidFill>
                <a:ea typeface="隶书"/>
                <a:sym typeface="+mn-ea"/>
              </a:rPr>
              <a:t>李煜降宋后被封为违命侯，过着囚徒般的生活，他对人生已经绝望，所以见春花秋月的无尽无休反而觉得厌烦。</a:t>
            </a:r>
            <a:endParaRPr lang="zh-CN" altLang="en-US" sz="2400" b="1">
              <a:solidFill>
                <a:srgbClr val="339933"/>
              </a:solidFill>
              <a:latin typeface="Arial" pitchFamily="34" charset="0"/>
              <a:ea typeface="隶书"/>
            </a:endParaRPr>
          </a:p>
          <a:p>
            <a:endParaRPr lang="zh-CN" altLang="en-US" sz="2400" b="1">
              <a:solidFill>
                <a:srgbClr val="339933"/>
              </a:solidFill>
              <a:latin typeface="Arial" pitchFamily="34" charset="0"/>
              <a:ea typeface="隶书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730" y="3600450"/>
            <a:ext cx="72599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charset="0"/>
                <a:ea typeface="隶书"/>
              </a:rPr>
              <a:t>将囚徒生活的幽怨、月夜听风的无眠、物是人非的无奈、愁怀难解的悲凉，以及对昔日帝王生活的怀想交织在一起。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/>
          <p:nvPr/>
        </p:nvSpPr>
        <p:spPr>
          <a:xfrm>
            <a:off x="179388" y="260350"/>
            <a:ext cx="4752975" cy="1366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赏析手法</a:t>
            </a:r>
          </a:p>
        </p:txBody>
      </p:sp>
      <p:sp>
        <p:nvSpPr>
          <p:cNvPr id="9219" name="文本框 9218"/>
          <p:cNvSpPr txBox="1"/>
          <p:nvPr/>
        </p:nvSpPr>
        <p:spPr>
          <a:xfrm>
            <a:off x="250825" y="1989138"/>
            <a:ext cx="84978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b="1">
                <a:latin typeface="隶书" charset="0"/>
                <a:ea typeface="隶书"/>
              </a:rPr>
              <a:t>这首词运用哪些艺术手法？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396875" y="3644900"/>
            <a:ext cx="82089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Arial" pitchFamily="34" charset="0"/>
                <a:ea typeface="隶书"/>
              </a:rPr>
              <a:t>       </a:t>
            </a:r>
            <a:endParaRPr lang="zh-CN" altLang="en-US" sz="4000" b="1">
              <a:solidFill>
                <a:srgbClr val="339933"/>
              </a:solidFill>
              <a:latin typeface="Arial" pitchFamily="34" charset="0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52070" y="1030923"/>
            <a:ext cx="87122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itchFamily="34" charset="0"/>
              </a:rPr>
              <a:t>        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</a:rPr>
              <a:t>表达技巧</a:t>
            </a:r>
            <a:r>
              <a:rPr lang="zh-CN" altLang="en-US" sz="4000" b="1">
                <a:latin typeface="Arial" pitchFamily="34" charset="0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</a:rPr>
              <a:t>艺术手法</a:t>
            </a:r>
            <a:r>
              <a:rPr lang="zh-CN" altLang="en-US" sz="4000" b="1">
                <a:latin typeface="Arial" pitchFamily="34" charset="0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</a:rPr>
              <a:t>表现手法</a:t>
            </a:r>
            <a:endParaRPr lang="zh-CN" altLang="en-US" sz="3200" b="1">
              <a:solidFill>
                <a:srgbClr val="0000CC"/>
              </a:solidFill>
              <a:latin typeface="Arial" pitchFamily="34" charset="0"/>
            </a:endParaRPr>
          </a:p>
          <a:p>
            <a:r>
              <a:rPr lang="zh-CN" altLang="en-US" sz="3200" b="1">
                <a:solidFill>
                  <a:srgbClr val="0000CC"/>
                </a:solidFill>
                <a:latin typeface="Arial" pitchFamily="34" charset="0"/>
              </a:rPr>
              <a:t>表达方式：</a:t>
            </a:r>
            <a:r>
              <a:rPr lang="zh-CN" altLang="en-US" sz="3200" b="1">
                <a:latin typeface="Arial" pitchFamily="34" charset="0"/>
              </a:rPr>
              <a:t>记叙、描写、抒情、议论。</a:t>
            </a:r>
          </a:p>
          <a:p>
            <a:r>
              <a:rPr lang="zh-CN" altLang="en-US" sz="3200" b="1">
                <a:solidFill>
                  <a:srgbClr val="0000CC"/>
                </a:solidFill>
                <a:latin typeface="Arial" pitchFamily="34" charset="0"/>
              </a:rPr>
              <a:t>修辞手法：</a:t>
            </a:r>
            <a:r>
              <a:rPr lang="zh-CN" altLang="en-US" sz="3200" b="1">
                <a:latin typeface="Arial" pitchFamily="34" charset="0"/>
              </a:rPr>
              <a:t>比喻、拟人、对比、借代、夸张、排比、双关、反复、衬托、用典、设问、反问、反语等。</a:t>
            </a:r>
          </a:p>
          <a:p>
            <a:endParaRPr lang="zh-CN" altLang="en-US" sz="3200" b="1">
              <a:latin typeface="Arial" pitchFamily="34" charset="0"/>
            </a:endParaRPr>
          </a:p>
          <a:p>
            <a:r>
              <a:rPr lang="zh-CN" altLang="en-US" sz="3200" b="1">
                <a:solidFill>
                  <a:srgbClr val="0000CC"/>
                </a:solidFill>
                <a:latin typeface="Arial" pitchFamily="34" charset="0"/>
              </a:rPr>
              <a:t>表现手法：</a:t>
            </a:r>
            <a:r>
              <a:rPr lang="zh-CN" altLang="en-US" sz="3200" b="1">
                <a:latin typeface="Arial" pitchFamily="34" charset="0"/>
              </a:rPr>
              <a:t>虚实关系、动静关系、托物言志／象征、抑扬、白描、对比、烘托、反衬、借古讽今、联想与想象、直抒胸臆、借景抒情、寓情于景、情景交融、乐景、哀情、哀景、乐情之间的关系</a:t>
            </a:r>
          </a:p>
        </p:txBody>
      </p:sp>
      <p:sp>
        <p:nvSpPr>
          <p:cNvPr id="2" name="矩形 1"/>
          <p:cNvSpPr/>
          <p:nvPr/>
        </p:nvSpPr>
        <p:spPr>
          <a:xfrm>
            <a:off x="20638" y="0"/>
            <a:ext cx="247840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点拨：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8"/>
          <p:cNvSpPr/>
          <p:nvPr/>
        </p:nvSpPr>
        <p:spPr>
          <a:xfrm>
            <a:off x="228600" y="268288"/>
            <a:ext cx="8686800" cy="6400800"/>
          </a:xfrm>
          <a:prstGeom prst="roundRect">
            <a:avLst>
              <a:gd name="adj" fmla="val 3199"/>
            </a:avLst>
          </a:prstGeom>
          <a:solidFill>
            <a:srgbClr val="FFFFFF">
              <a:alpha val="54901"/>
            </a:srgbClr>
          </a:solidFill>
          <a:ln w="9525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itchFamily="2" charset="0"/>
            </a:endParaRPr>
          </a:p>
        </p:txBody>
      </p:sp>
      <p:sp>
        <p:nvSpPr>
          <p:cNvPr id="49161" name="Text Box 9"/>
          <p:cNvSpPr txBox="1"/>
          <p:nvPr/>
        </p:nvSpPr>
        <p:spPr>
          <a:xfrm>
            <a:off x="4953000" y="1433513"/>
            <a:ext cx="4011613" cy="298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4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朱颜：</a:t>
            </a:r>
            <a:r>
              <a:rPr lang="zh-CN" altLang="en-US" sz="3200" b="1">
                <a:solidFill>
                  <a:schemeClr val="hlink"/>
                </a:solidFill>
                <a:latin typeface="Times New Roman" pitchFamily="2" charset="0"/>
                <a:ea typeface="华文行楷" pitchFamily="2" charset="-122"/>
              </a:rPr>
              <a:t>经历风吹雨打</a:t>
            </a:r>
          </a:p>
          <a:p>
            <a:pPr algn="just">
              <a:spcBef>
                <a:spcPct val="4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地位：</a:t>
            </a:r>
            <a:r>
              <a:rPr lang="zh-CN" altLang="en-US" sz="3200" b="1">
                <a:solidFill>
                  <a:schemeClr val="hlink"/>
                </a:solidFill>
                <a:latin typeface="Times New Roman" pitchFamily="2" charset="0"/>
                <a:ea typeface="华文行楷" pitchFamily="2" charset="-122"/>
              </a:rPr>
              <a:t>一国之君为阶下之囚</a:t>
            </a:r>
          </a:p>
          <a:p>
            <a:pPr algn="just">
              <a:spcBef>
                <a:spcPct val="4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心情：</a:t>
            </a:r>
            <a:r>
              <a:rPr lang="zh-CN" altLang="en-US" sz="3200" b="1">
                <a:solidFill>
                  <a:schemeClr val="hlink"/>
                </a:solidFill>
                <a:latin typeface="Times New Roman" pitchFamily="2" charset="0"/>
                <a:ea typeface="华文行楷" pitchFamily="2" charset="-122"/>
              </a:rPr>
              <a:t>尊荣显贵到忍辱蒙羞</a:t>
            </a:r>
          </a:p>
        </p:txBody>
      </p:sp>
      <p:sp>
        <p:nvSpPr>
          <p:cNvPr id="49162" name="Line 10"/>
          <p:cNvSpPr/>
          <p:nvPr/>
        </p:nvSpPr>
        <p:spPr>
          <a:xfrm>
            <a:off x="1600200" y="1509713"/>
            <a:ext cx="9906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49163" name="Line 11"/>
          <p:cNvSpPr/>
          <p:nvPr/>
        </p:nvSpPr>
        <p:spPr>
          <a:xfrm>
            <a:off x="1600200" y="3171825"/>
            <a:ext cx="11430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49164" name="Line 12"/>
          <p:cNvSpPr/>
          <p:nvPr/>
        </p:nvSpPr>
        <p:spPr>
          <a:xfrm flipV="1">
            <a:off x="1676400" y="2347913"/>
            <a:ext cx="9906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49165" name="Rectangle 13"/>
          <p:cNvSpPr/>
          <p:nvPr/>
        </p:nvSpPr>
        <p:spPr>
          <a:xfrm>
            <a:off x="120015" y="1433513"/>
            <a:ext cx="1556385" cy="175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何时了</a:t>
            </a:r>
          </a:p>
          <a:p>
            <a:r>
              <a:rPr lang="zh-CN" altLang="en-US" sz="36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又东风  </a:t>
            </a:r>
          </a:p>
          <a:p>
            <a:r>
              <a:rPr lang="zh-CN" altLang="en-US" sz="36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应犹在</a:t>
            </a:r>
          </a:p>
        </p:txBody>
      </p:sp>
      <p:sp>
        <p:nvSpPr>
          <p:cNvPr id="49166" name="Rectangle 14"/>
          <p:cNvSpPr/>
          <p:nvPr/>
        </p:nvSpPr>
        <p:spPr>
          <a:xfrm>
            <a:off x="2635250" y="2728913"/>
            <a:ext cx="26574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3399FF"/>
                </a:solidFill>
                <a:latin typeface="Times New Roman" pitchFamily="2" charset="0"/>
                <a:ea typeface="华文隶书" panose="02010800040101010101" charset="-122"/>
              </a:rPr>
              <a:t>朱颜</a:t>
            </a:r>
            <a:r>
              <a:rPr lang="zh-CN" altLang="en-US" sz="4800" b="1">
                <a:solidFill>
                  <a:srgbClr val="FF0000"/>
                </a:solidFill>
                <a:latin typeface="Times New Roman" pitchFamily="2" charset="0"/>
                <a:ea typeface="华文隶书" panose="02010800040101010101" charset="-122"/>
              </a:rPr>
              <a:t>改</a:t>
            </a:r>
          </a:p>
        </p:txBody>
      </p:sp>
      <p:sp>
        <p:nvSpPr>
          <p:cNvPr id="49167" name="Rectangle 15"/>
          <p:cNvSpPr/>
          <p:nvPr/>
        </p:nvSpPr>
        <p:spPr>
          <a:xfrm>
            <a:off x="2555875" y="1174750"/>
            <a:ext cx="32400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3399FF"/>
                </a:solidFill>
                <a:latin typeface="Times New Roman" pitchFamily="2" charset="0"/>
                <a:ea typeface="华文隶书" panose="02010800040101010101" charset="-122"/>
              </a:rPr>
              <a:t>往事知多少</a:t>
            </a:r>
          </a:p>
        </p:txBody>
      </p:sp>
      <p:sp>
        <p:nvSpPr>
          <p:cNvPr id="49168" name="Rectangle 16"/>
          <p:cNvSpPr/>
          <p:nvPr/>
        </p:nvSpPr>
        <p:spPr>
          <a:xfrm>
            <a:off x="2635250" y="2011363"/>
            <a:ext cx="3160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3399FF"/>
                </a:solidFill>
                <a:latin typeface="Times New Roman" pitchFamily="2" charset="0"/>
                <a:ea typeface="华文隶书" panose="02010800040101010101" charset="-122"/>
              </a:rPr>
              <a:t>不堪回首</a:t>
            </a:r>
          </a:p>
        </p:txBody>
      </p:sp>
      <p:sp>
        <p:nvSpPr>
          <p:cNvPr id="49169" name="Rectangle 17"/>
          <p:cNvSpPr/>
          <p:nvPr/>
        </p:nvSpPr>
        <p:spPr>
          <a:xfrm>
            <a:off x="609600" y="3490913"/>
            <a:ext cx="6858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zh-CN" altLang="en-US" sz="4000" b="1">
                <a:latin typeface="Times New Roman" pitchFamily="2" charset="0"/>
                <a:ea typeface="华文新魏" pitchFamily="2" charset="-122"/>
              </a:rPr>
              <a:t>宇宙永恒不变</a:t>
            </a:r>
          </a:p>
        </p:txBody>
      </p:sp>
      <p:sp>
        <p:nvSpPr>
          <p:cNvPr id="49170" name="Rectangle 18"/>
          <p:cNvSpPr/>
          <p:nvPr/>
        </p:nvSpPr>
        <p:spPr>
          <a:xfrm>
            <a:off x="3124200" y="3446463"/>
            <a:ext cx="7620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zh-CN" altLang="en-US" sz="4000" b="1">
                <a:solidFill>
                  <a:srgbClr val="CC00CC"/>
                </a:solidFill>
                <a:latin typeface="Times New Roman" pitchFamily="2" charset="0"/>
                <a:ea typeface="华文行楷" pitchFamily="2" charset="-122"/>
              </a:rPr>
              <a:t>人生短暂无常</a:t>
            </a:r>
          </a:p>
        </p:txBody>
      </p:sp>
      <p:sp>
        <p:nvSpPr>
          <p:cNvPr id="20493" name="WordArt 19"/>
          <p:cNvSpPr>
            <a:spLocks noTextEdit="1"/>
          </p:cNvSpPr>
          <p:nvPr/>
        </p:nvSpPr>
        <p:spPr>
          <a:xfrm>
            <a:off x="546735" y="268605"/>
            <a:ext cx="30972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charset="0"/>
                <a:ea typeface="隶书"/>
              </a:rPr>
              <a:t>1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itchFamily="2" charset="-122"/>
                <a:ea typeface="华文行楷" pitchFamily="2" charset="-122"/>
              </a:rPr>
              <a:t>、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charset="0"/>
                <a:ea typeface="隶书"/>
              </a:rPr>
              <a:t>三组对比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itchFamily="2" charset="-122"/>
                <a:ea typeface="华文行楷" pitchFamily="2" charset="-122"/>
              </a:rPr>
              <a:t>：</a:t>
            </a:r>
          </a:p>
        </p:txBody>
      </p:sp>
      <p:sp>
        <p:nvSpPr>
          <p:cNvPr id="49172" name="AutoShape 20"/>
          <p:cNvSpPr/>
          <p:nvPr/>
        </p:nvSpPr>
        <p:spPr>
          <a:xfrm>
            <a:off x="4724400" y="1738313"/>
            <a:ext cx="228600" cy="2895600"/>
          </a:xfrm>
          <a:prstGeom prst="leftBrace">
            <a:avLst>
              <a:gd name="adj1" fmla="val 105555"/>
              <a:gd name="adj2" fmla="val 48574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7" presetClass="entr" presetSubtype="10" fill="hold" grpId="3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7" presetClass="entr" presetSubtype="10" fill="hold" grpId="4" nodeType="after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2" nodeType="after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9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9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9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 uiExpand="1" build="p"/>
      <p:bldP spid="49165" grpId="1"/>
      <p:bldP spid="49166" grpId="2"/>
      <p:bldP spid="49167" grpId="3"/>
      <p:bldP spid="49168" grpId="4"/>
      <p:bldP spid="49169" grpId="5"/>
      <p:bldP spid="49170" grpId="6"/>
      <p:bldP spid="49172" grpId="7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Rectangle 11"/>
          <p:cNvSpPr/>
          <p:nvPr/>
        </p:nvSpPr>
        <p:spPr>
          <a:xfrm>
            <a:off x="1331913" y="260350"/>
            <a:ext cx="7848600" cy="1223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Arial" pitchFamily="34" charset="0"/>
                <a:ea typeface="隶书"/>
              </a:rPr>
              <a:t>2</a:t>
            </a:r>
            <a:r>
              <a:rPr lang="zh-CN" altLang="en-US" sz="5400" b="1">
                <a:solidFill>
                  <a:srgbClr val="FF0000"/>
                </a:solidFill>
                <a:latin typeface="Arial" pitchFamily="34" charset="0"/>
                <a:ea typeface="隶书"/>
              </a:rPr>
              <a:t>、虚实结合，情景交融。 </a:t>
            </a:r>
          </a:p>
        </p:txBody>
      </p:sp>
      <p:sp>
        <p:nvSpPr>
          <p:cNvPr id="17419" name="Rectangle 11"/>
          <p:cNvSpPr/>
          <p:nvPr/>
        </p:nvSpPr>
        <p:spPr>
          <a:xfrm>
            <a:off x="1187450" y="1773238"/>
            <a:ext cx="7416800" cy="3816350"/>
          </a:xfrm>
          <a:prstGeom prst="rect">
            <a:avLst/>
          </a:prstGeom>
          <a:solidFill>
            <a:schemeClr val="bg1">
              <a:alpha val="56862"/>
            </a:schemeClr>
          </a:solidFill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</a:rPr>
              <a:t>实写：</a:t>
            </a:r>
            <a:r>
              <a:rPr lang="zh-CN" altLang="en-US" sz="4000" b="1">
                <a:latin typeface="宋体" pitchFamily="2" charset="-122"/>
              </a:rPr>
              <a:t>春花秋月，小楼，东风，明月，雕栏玉砌 </a:t>
            </a:r>
          </a:p>
          <a:p>
            <a:pPr marL="342900" indent="-342900" algn="just"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</a:rPr>
              <a:t>虚写：</a:t>
            </a:r>
            <a:r>
              <a:rPr lang="zh-CN" altLang="en-US" sz="4000" b="1">
                <a:latin typeface="宋体" pitchFamily="2" charset="-122"/>
              </a:rPr>
              <a:t>往事，故国，朱颜</a:t>
            </a:r>
          </a:p>
          <a:p>
            <a:pPr marL="342900" indent="-342900" algn="just"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</a:rPr>
              <a:t>实写：</a:t>
            </a:r>
            <a:r>
              <a:rPr lang="zh-CN" altLang="en-US" sz="4000" b="1">
                <a:latin typeface="宋体" pitchFamily="2" charset="-122"/>
              </a:rPr>
              <a:t>物是（自然永恒）</a:t>
            </a:r>
            <a:r>
              <a:rPr lang="zh-CN" altLang="en-US" sz="4000" b="1">
                <a:solidFill>
                  <a:schemeClr val="tx1"/>
                </a:solidFill>
                <a:latin typeface="宋体" pitchFamily="2" charset="-122"/>
              </a:rPr>
              <a:t> </a:t>
            </a:r>
          </a:p>
          <a:p>
            <a:pPr marL="342900" indent="-342900" algn="just"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</a:rPr>
              <a:t>虚写：</a:t>
            </a:r>
            <a:r>
              <a:rPr lang="zh-CN" altLang="en-US" sz="4000" b="1">
                <a:latin typeface="宋体" pitchFamily="2" charset="-122"/>
              </a:rPr>
              <a:t>人非（人生无常）</a:t>
            </a:r>
            <a:endParaRPr lang="zh-CN" altLang="en-US" sz="40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7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7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7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395288" y="333375"/>
            <a:ext cx="8424862" cy="822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隶书" charset="0"/>
                <a:ea typeface="隶书"/>
              </a:rPr>
              <a:t>雕栏玉砌应犹在，只是朱颜改。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252413" y="1196975"/>
            <a:ext cx="8640762" cy="6065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339933"/>
                </a:solidFill>
                <a:latin typeface="隶书" charset="0"/>
                <a:ea typeface="隶书"/>
              </a:rPr>
              <a:t>    </a:t>
            </a:r>
            <a:r>
              <a:rPr lang="zh-CN" altLang="en-US" sz="3600" b="1">
                <a:solidFill>
                  <a:srgbClr val="339933"/>
                </a:solidFill>
                <a:latin typeface="隶书" charset="0"/>
                <a:ea typeface="隶书"/>
              </a:rPr>
              <a:t>作者运用了虚实结合的表现手法。“雕栏玉砌”为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虚写</a:t>
            </a:r>
            <a:r>
              <a:rPr lang="zh-CN" altLang="en-US" sz="3600" b="1">
                <a:solidFill>
                  <a:srgbClr val="339933"/>
                </a:solidFill>
                <a:latin typeface="隶书" charset="0"/>
                <a:ea typeface="隶书"/>
              </a:rPr>
              <a:t>，代指旧日南唐宫中的建筑之外，还泛指南唐的青山、碧水、明月等一切美好的事物，这是以点代面、以物代物，合乎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借代</a:t>
            </a:r>
            <a:r>
              <a:rPr lang="zh-CN" altLang="en-US" sz="3600" b="1">
                <a:solidFill>
                  <a:srgbClr val="339933"/>
                </a:solidFill>
                <a:latin typeface="隶书" charset="0"/>
                <a:ea typeface="隶书"/>
              </a:rPr>
              <a:t>规则。“朱颜”为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实写</a:t>
            </a:r>
            <a:r>
              <a:rPr lang="zh-CN" altLang="en-US" sz="3600" b="1">
                <a:solidFill>
                  <a:srgbClr val="339933"/>
                </a:solidFill>
                <a:latin typeface="隶书" charset="0"/>
                <a:ea typeface="隶书"/>
              </a:rPr>
              <a:t>，南唐宫中旧日的宫女早已老去。暗里表达了自己对故国的深深怀恋和自己切肤的亡国恨。将“雕栏玉砌”与“朱颜”进行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对比</a:t>
            </a:r>
            <a:r>
              <a:rPr lang="zh-CN" altLang="en-US" sz="3600" b="1">
                <a:solidFill>
                  <a:srgbClr val="339933"/>
                </a:solidFill>
                <a:latin typeface="隶书" charset="0"/>
                <a:ea typeface="隶书"/>
              </a:rPr>
              <a:t>，写出了一种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物是人非</a:t>
            </a:r>
            <a:r>
              <a:rPr lang="zh-CN" altLang="en-US" sz="3600" b="1">
                <a:solidFill>
                  <a:srgbClr val="339933"/>
                </a:solidFill>
                <a:latin typeface="隶书" charset="0"/>
                <a:ea typeface="隶书"/>
              </a:rPr>
              <a:t>的无限怅恨之感。</a:t>
            </a:r>
          </a:p>
          <a:p>
            <a:endParaRPr lang="zh-CN" altLang="en-US" sz="3200" b="1">
              <a:solidFill>
                <a:srgbClr val="339933"/>
              </a:solidFill>
              <a:latin typeface="隶书" charset="0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/>
          <p:nvPr/>
        </p:nvSpPr>
        <p:spPr>
          <a:xfrm>
            <a:off x="539750" y="2794000"/>
            <a:ext cx="7993063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itchFamily="2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</a:rPr>
              <a:t>作者将一腔愁绪化为有形的流水，无穷无尽，无边无际，丰盈而且沉重。永恒和短暂达到统一。把抽象的愁绪化成形象的东流水。</a:t>
            </a:r>
            <a:r>
              <a:rPr lang="zh-CN" altLang="en-US" sz="4000">
                <a:solidFill>
                  <a:schemeClr val="tx1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22531" name="Text Box 5"/>
          <p:cNvSpPr txBox="1"/>
          <p:nvPr/>
        </p:nvSpPr>
        <p:spPr>
          <a:xfrm>
            <a:off x="1242695" y="0"/>
            <a:ext cx="70586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7200" b="1">
                <a:solidFill>
                  <a:srgbClr val="FF0000"/>
                </a:solidFill>
                <a:latin typeface="Arial" pitchFamily="34" charset="0"/>
                <a:ea typeface="华文楷体" pitchFamily="2" charset="-122"/>
              </a:rPr>
              <a:t>3</a:t>
            </a:r>
            <a:r>
              <a:rPr lang="zh-CN" altLang="en-US" sz="7200" b="1">
                <a:solidFill>
                  <a:srgbClr val="FF0000"/>
                </a:solidFill>
                <a:latin typeface="Arial" pitchFamily="34" charset="0"/>
                <a:ea typeface="华文楷体" pitchFamily="2" charset="-122"/>
              </a:rPr>
              <a:t>、比 喻  设问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931863" y="1654175"/>
            <a:ext cx="6211888" cy="1076325"/>
          </a:xfrm>
          <a:prstGeom prst="rect">
            <a:avLst/>
          </a:prstGeom>
          <a:solidFill>
            <a:schemeClr val="bg1">
              <a:alpha val="57001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问君能有几多愁？</a:t>
            </a:r>
          </a:p>
          <a:p>
            <a:pPr marR="0" defTabSz="914400">
              <a:spcBef>
                <a:spcPct val="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恰似一江春水向东流。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80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/>
          <p:nvPr/>
        </p:nvSpPr>
        <p:spPr>
          <a:xfrm>
            <a:off x="685800" y="357188"/>
            <a:ext cx="7847013" cy="5231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5400" b="1">
                <a:solidFill>
                  <a:srgbClr val="0000CC"/>
                </a:solidFill>
                <a:latin typeface="华文隶书" panose="02010800040101010101" charset="-122"/>
                <a:ea typeface="华文隶书" panose="02010800040101010101" charset="-122"/>
              </a:rPr>
              <a:t>教学目标：</a:t>
            </a:r>
            <a:endParaRPr lang="zh-CN" altLang="en-US" sz="5400" b="1">
              <a:solidFill>
                <a:srgbClr val="0000CC"/>
              </a:solidFill>
              <a:latin typeface="Arial" pitchFamily="34" charset="0"/>
            </a:endParaRPr>
          </a:p>
          <a:p>
            <a:endParaRPr lang="en-US" altLang="zh-CN" sz="4000" b="1">
              <a:latin typeface="隶书" charset="0"/>
              <a:ea typeface="隶书"/>
              <a:cs typeface="隶书" panose="02010509060101010101" charset="-122"/>
            </a:endParaRPr>
          </a:p>
          <a:p>
            <a:r>
              <a:rPr lang="en-US" altLang="zh-CN" sz="4000" b="1">
                <a:latin typeface="隶书" charset="0"/>
                <a:ea typeface="隶书"/>
                <a:cs typeface="隶书" panose="02010509060101010101" charset="-122"/>
              </a:rPr>
              <a:t>1</a:t>
            </a:r>
            <a:r>
              <a:rPr lang="zh-CN" altLang="en-US" sz="4000" b="1">
                <a:latin typeface="隶书" charset="0"/>
                <a:ea typeface="隶书"/>
                <a:cs typeface="隶书" panose="02010509060101010101" charset="-122"/>
              </a:rPr>
              <a:t>、熟读诗歌，了解大意。</a:t>
            </a:r>
          </a:p>
          <a:p>
            <a:r>
              <a:rPr lang="en-US" altLang="zh-CN" sz="4000" b="1">
                <a:latin typeface="隶书" charset="0"/>
                <a:ea typeface="隶书"/>
                <a:cs typeface="隶书" panose="02010509060101010101" charset="-122"/>
              </a:rPr>
              <a:t>2</a:t>
            </a:r>
            <a:r>
              <a:rPr lang="zh-CN" altLang="en-US" sz="4000" b="1">
                <a:latin typeface="隶书" charset="0"/>
                <a:ea typeface="隶书"/>
                <a:cs typeface="隶书" panose="02010509060101010101" charset="-122"/>
              </a:rPr>
              <a:t>、学习虚实结合等艺术手法，体会其表达效果。</a:t>
            </a:r>
          </a:p>
          <a:p>
            <a:r>
              <a:rPr lang="en-US" altLang="zh-CN" sz="4000" b="1">
                <a:latin typeface="隶书" charset="0"/>
                <a:ea typeface="隶书"/>
                <a:cs typeface="隶书" panose="02010509060101010101" charset="-122"/>
              </a:rPr>
              <a:t>3</a:t>
            </a:r>
            <a:r>
              <a:rPr lang="zh-CN" altLang="en-US" sz="4000" b="1">
                <a:latin typeface="隶书" charset="0"/>
                <a:ea typeface="隶书"/>
                <a:cs typeface="隶书" panose="02010509060101010101" charset="-122"/>
              </a:rPr>
              <a:t>、体悟词的意境，把握词的情感内涵。</a:t>
            </a:r>
          </a:p>
          <a:p>
            <a:r>
              <a:rPr lang="en-US" altLang="zh-CN" sz="4000" b="1">
                <a:latin typeface="隶书" charset="0"/>
                <a:ea typeface="隶书"/>
                <a:cs typeface="隶书" panose="02010509060101010101" charset="-122"/>
              </a:rPr>
              <a:t>4</a:t>
            </a:r>
            <a:r>
              <a:rPr lang="zh-CN" altLang="en-US" sz="4000" b="1">
                <a:latin typeface="隶书" charset="0"/>
                <a:ea typeface="隶书"/>
                <a:cs typeface="隶书" panose="02010509060101010101" charset="-122"/>
              </a:rPr>
              <a:t>、背诵全词。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49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539750" y="1989138"/>
            <a:ext cx="8242300" cy="3382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Arial" pitchFamily="34" charset="0"/>
                <a:ea typeface="隶书"/>
              </a:rPr>
              <a:t>       </a:t>
            </a:r>
            <a:r>
              <a:rPr lang="zh-CN" altLang="en-US" sz="3600" b="1">
                <a:solidFill>
                  <a:srgbClr val="339933"/>
                </a:solidFill>
                <a:latin typeface="Arial" pitchFamily="34" charset="0"/>
                <a:ea typeface="隶书"/>
              </a:rPr>
              <a:t>作者运用比喻和设问，用</a:t>
            </a:r>
            <a:r>
              <a:rPr lang="zh-CN" altLang="en-US" sz="3600" b="1">
                <a:solidFill>
                  <a:srgbClr val="0000CC"/>
                </a:solidFill>
                <a:latin typeface="Arial" pitchFamily="34" charset="0"/>
                <a:ea typeface="隶书"/>
              </a:rPr>
              <a:t>春水</a:t>
            </a:r>
            <a:r>
              <a:rPr lang="zh-CN" altLang="en-US" sz="3600" b="1">
                <a:solidFill>
                  <a:srgbClr val="339933"/>
                </a:solidFill>
                <a:latin typeface="Arial" pitchFamily="34" charset="0"/>
                <a:ea typeface="隶书"/>
              </a:rPr>
              <a:t>来比喻</a:t>
            </a:r>
            <a:r>
              <a:rPr lang="zh-CN" altLang="en-US" sz="3600" b="1">
                <a:solidFill>
                  <a:srgbClr val="0000CC"/>
                </a:solidFill>
                <a:latin typeface="Arial" pitchFamily="34" charset="0"/>
                <a:ea typeface="隶书"/>
              </a:rPr>
              <a:t>愁</a:t>
            </a:r>
            <a:r>
              <a:rPr lang="zh-CN" altLang="en-US" sz="3600" b="1">
                <a:solidFill>
                  <a:srgbClr val="339933"/>
                </a:solidFill>
                <a:latin typeface="Arial" pitchFamily="34" charset="0"/>
                <a:ea typeface="隶书"/>
              </a:rPr>
              <a:t>，将抽象感情具体化，愁思像春水一样汪洋恣肆，一泻千里，写出了愁思之</a:t>
            </a:r>
            <a:r>
              <a:rPr lang="zh-CN" altLang="en-US" sz="3600" b="1">
                <a:solidFill>
                  <a:srgbClr val="0000CC"/>
                </a:solidFill>
                <a:latin typeface="Arial" pitchFamily="34" charset="0"/>
                <a:ea typeface="隶书"/>
              </a:rPr>
              <a:t>多</a:t>
            </a:r>
            <a:r>
              <a:rPr lang="zh-CN" altLang="en-US" sz="3600" b="1">
                <a:solidFill>
                  <a:srgbClr val="339933"/>
                </a:solidFill>
                <a:latin typeface="Arial" pitchFamily="34" charset="0"/>
                <a:ea typeface="隶书"/>
              </a:rPr>
              <a:t>；又像春水长流不断，无穷无尽，写出了愁思的</a:t>
            </a:r>
            <a:r>
              <a:rPr lang="zh-CN" altLang="en-US" sz="3600" b="1">
                <a:solidFill>
                  <a:srgbClr val="0000CC"/>
                </a:solidFill>
                <a:latin typeface="Arial" pitchFamily="34" charset="0"/>
                <a:ea typeface="隶书"/>
              </a:rPr>
              <a:t>绵长</a:t>
            </a:r>
            <a:r>
              <a:rPr lang="zh-CN" altLang="en-US" sz="3600" b="1">
                <a:solidFill>
                  <a:srgbClr val="339933"/>
                </a:solidFill>
                <a:latin typeface="Arial" pitchFamily="34" charset="0"/>
                <a:ea typeface="隶书"/>
              </a:rPr>
              <a:t>。</a:t>
            </a:r>
          </a:p>
          <a:p>
            <a:endParaRPr lang="zh-CN" altLang="en-US" sz="3600" b="1">
              <a:solidFill>
                <a:srgbClr val="339933"/>
              </a:solidFill>
              <a:latin typeface="Arial" pitchFamily="34" charset="0"/>
              <a:ea typeface="隶书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395288" y="188913"/>
            <a:ext cx="8353425" cy="15541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隶书" charset="0"/>
                <a:ea typeface="隶书"/>
              </a:rPr>
              <a:t>问君能有几多愁？恰似一江春水向东流。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横卷形 7170"/>
          <p:cNvSpPr/>
          <p:nvPr/>
        </p:nvSpPr>
        <p:spPr>
          <a:xfrm>
            <a:off x="0" y="0"/>
            <a:ext cx="3322320" cy="1676400"/>
          </a:xfrm>
          <a:prstGeom prst="horizontalScroll">
            <a:avLst>
              <a:gd name="adj" fmla="val 12500"/>
            </a:avLst>
          </a:prstGeom>
          <a:solidFill>
            <a:srgbClr val="FFCC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en-US" sz="6000">
                <a:solidFill>
                  <a:srgbClr val="C91103"/>
                </a:solidFill>
                <a:latin typeface="Arial" pitchFamily="34" charset="0"/>
                <a:ea typeface="隶书"/>
              </a:rPr>
              <a:t>赏析情感</a:t>
            </a:r>
          </a:p>
        </p:txBody>
      </p:sp>
      <p:sp>
        <p:nvSpPr>
          <p:cNvPr id="24578" name="Text Box 2"/>
          <p:cNvSpPr txBox="1"/>
          <p:nvPr/>
        </p:nvSpPr>
        <p:spPr>
          <a:xfrm>
            <a:off x="551815" y="2075815"/>
            <a:ext cx="7541895" cy="1938020"/>
          </a:xfrm>
          <a:prstGeom prst="rect">
            <a:avLst/>
          </a:prstGeom>
          <a:solidFill>
            <a:schemeClr val="bg1">
              <a:alpha val="67058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4000" b="1">
                <a:latin typeface="Arial" pitchFamily="34" charset="0"/>
              </a:rPr>
              <a:t>思考：作者运用前面的三种艺术手法主要表达了什么感情，文中哪个词可以概括全文的感情</a:t>
            </a:r>
            <a:r>
              <a:rPr lang="zh-CN" altLang="en-US" sz="4000">
                <a:latin typeface="Arial" pitchFamily="34" charset="0"/>
              </a:rPr>
              <a:t>？</a:t>
            </a:r>
            <a:endParaRPr lang="zh-CN" altLang="en-US" sz="4000" b="1">
              <a:latin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6130" y="4970145"/>
            <a:ext cx="70726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charset="0"/>
                <a:ea typeface="隶书"/>
              </a:rPr>
              <a:t>这首词的诗眼是什么？</a:t>
            </a:r>
          </a:p>
        </p:txBody>
      </p:sp>
      <p:sp>
        <p:nvSpPr>
          <p:cNvPr id="6151" name="Text Box 7"/>
          <p:cNvSpPr txBox="1"/>
          <p:nvPr/>
        </p:nvSpPr>
        <p:spPr>
          <a:xfrm>
            <a:off x="7448550" y="3659823"/>
            <a:ext cx="1403350" cy="15557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600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6"/>
          <p:cNvSpPr txBox="1"/>
          <p:nvPr/>
        </p:nvSpPr>
        <p:spPr>
          <a:xfrm>
            <a:off x="2124075" y="333375"/>
            <a:ext cx="4895850" cy="1006475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Arial" pitchFamily="34" charset="0"/>
                <a:ea typeface="隶书"/>
              </a:rPr>
              <a:t>为什么而愁</a:t>
            </a:r>
            <a:r>
              <a:rPr lang="en-US" altLang="zh-CN" sz="6000">
                <a:latin typeface="Arial" pitchFamily="34" charset="0"/>
                <a:ea typeface="隶书"/>
              </a:rPr>
              <a:t>?</a:t>
            </a:r>
          </a:p>
        </p:txBody>
      </p:sp>
      <p:sp>
        <p:nvSpPr>
          <p:cNvPr id="25603" name="WordArt 6"/>
          <p:cNvSpPr>
            <a:spLocks noTextEdit="1"/>
          </p:cNvSpPr>
          <p:nvPr/>
        </p:nvSpPr>
        <p:spPr>
          <a:xfrm rot="5400000">
            <a:off x="1571625" y="3405188"/>
            <a:ext cx="1463675" cy="13684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800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愁</a:t>
            </a:r>
          </a:p>
        </p:txBody>
      </p:sp>
      <p:sp>
        <p:nvSpPr>
          <p:cNvPr id="25604" name="Text Box 7"/>
          <p:cNvSpPr txBox="1"/>
          <p:nvPr/>
        </p:nvSpPr>
        <p:spPr>
          <a:xfrm>
            <a:off x="3565525" y="3573463"/>
            <a:ext cx="1676400" cy="1766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>
              <a:latin typeface="Times New Roman" pitchFamily="2" charset="0"/>
              <a:ea typeface="隶书"/>
            </a:endParaRPr>
          </a:p>
          <a:p>
            <a:endParaRPr lang="en-US" altLang="zh-CN">
              <a:latin typeface="Times New Roman" pitchFamily="2" charset="0"/>
            </a:endParaRPr>
          </a:p>
        </p:txBody>
      </p:sp>
      <p:sp>
        <p:nvSpPr>
          <p:cNvPr id="89096" name="AutoShape 8"/>
          <p:cNvSpPr/>
          <p:nvPr/>
        </p:nvSpPr>
        <p:spPr>
          <a:xfrm>
            <a:off x="3419475" y="2205038"/>
            <a:ext cx="720725" cy="3816350"/>
          </a:xfrm>
          <a:prstGeom prst="leftBrace">
            <a:avLst>
              <a:gd name="adj1" fmla="val 44126"/>
              <a:gd name="adj2" fmla="val 50000"/>
            </a:avLst>
          </a:prstGeom>
          <a:noFill/>
          <a:ln w="5715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FFFF"/>
              </a:solidFill>
              <a:latin typeface="Times New Roman" pitchFamily="2" charset="0"/>
            </a:endParaRPr>
          </a:p>
        </p:txBody>
      </p:sp>
      <p:sp>
        <p:nvSpPr>
          <p:cNvPr id="89097" name="Text Box 9"/>
          <p:cNvSpPr txBox="1"/>
          <p:nvPr/>
        </p:nvSpPr>
        <p:spPr>
          <a:xfrm>
            <a:off x="4356100" y="1844675"/>
            <a:ext cx="46085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itchFamily="2" charset="0"/>
                <a:ea typeface="隶书"/>
              </a:rPr>
              <a:t>往事之叹</a:t>
            </a:r>
            <a:br>
              <a:rPr lang="zh-CN" altLang="en-US" sz="3600" b="1">
                <a:latin typeface="Times New Roman" pitchFamily="2" charset="0"/>
                <a:ea typeface="隶书"/>
              </a:rPr>
            </a:br>
            <a:endParaRPr lang="zh-CN" altLang="en-US" b="1">
              <a:latin typeface="Times New Roman" pitchFamily="2" charset="0"/>
              <a:ea typeface="隶书"/>
            </a:endParaRPr>
          </a:p>
          <a:p>
            <a:endParaRPr lang="en-US" altLang="zh-CN">
              <a:latin typeface="Times New Roman" pitchFamily="2" charset="0"/>
              <a:ea typeface="隶书"/>
            </a:endParaRPr>
          </a:p>
        </p:txBody>
      </p:sp>
      <p:sp>
        <p:nvSpPr>
          <p:cNvPr id="89098" name="Text Box 10"/>
          <p:cNvSpPr txBox="1"/>
          <p:nvPr/>
        </p:nvSpPr>
        <p:spPr>
          <a:xfrm>
            <a:off x="4211638" y="2997200"/>
            <a:ext cx="50768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latin typeface="Times New Roman" pitchFamily="2" charset="0"/>
                <a:ea typeface="隶书"/>
              </a:rPr>
              <a:t> </a:t>
            </a:r>
            <a:r>
              <a:rPr lang="zh-CN" altLang="en-US" sz="3200" b="1">
                <a:latin typeface="Times New Roman" pitchFamily="2" charset="0"/>
                <a:ea typeface="隶书"/>
              </a:rPr>
              <a:t>亡国之恨</a:t>
            </a:r>
            <a:r>
              <a:rPr lang="zh-CN" altLang="en-US" sz="3200">
                <a:latin typeface="Times New Roman" pitchFamily="2" charset="0"/>
              </a:rPr>
              <a:t/>
            </a:r>
            <a:br>
              <a:rPr lang="zh-CN" altLang="en-US" sz="3200">
                <a:latin typeface="Times New Roman" pitchFamily="2" charset="0"/>
              </a:rPr>
            </a:br>
            <a:endParaRPr lang="zh-CN" altLang="en-US" sz="3200">
              <a:latin typeface="Times New Roman" pitchFamily="2" charset="0"/>
            </a:endParaRPr>
          </a:p>
          <a:p>
            <a:endParaRPr lang="zh-CN" altLang="en-US" sz="3200">
              <a:latin typeface="Times New Roman" pitchFamily="2" charset="0"/>
            </a:endParaRPr>
          </a:p>
        </p:txBody>
      </p:sp>
      <p:sp>
        <p:nvSpPr>
          <p:cNvPr id="89099" name="Text Box 11"/>
          <p:cNvSpPr txBox="1"/>
          <p:nvPr/>
        </p:nvSpPr>
        <p:spPr>
          <a:xfrm>
            <a:off x="4356100" y="4149725"/>
            <a:ext cx="40322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itchFamily="2" charset="0"/>
                <a:ea typeface="隶书"/>
              </a:rPr>
              <a:t>离家之痛</a:t>
            </a:r>
            <a:r>
              <a:rPr lang="zh-CN" altLang="en-US" sz="3600">
                <a:latin typeface="Times New Roman" pitchFamily="2" charset="0"/>
                <a:ea typeface="隶书"/>
              </a:rPr>
              <a:t/>
            </a:r>
            <a:br>
              <a:rPr lang="zh-CN" altLang="en-US" sz="3600">
                <a:latin typeface="Times New Roman" pitchFamily="2" charset="0"/>
                <a:ea typeface="隶书"/>
              </a:rPr>
            </a:br>
            <a:endParaRPr lang="zh-CN" altLang="en-US">
              <a:latin typeface="Times New Roman" pitchFamily="2" charset="0"/>
              <a:ea typeface="隶书"/>
            </a:endParaRPr>
          </a:p>
          <a:p>
            <a:endParaRPr lang="en-US" altLang="zh-CN">
              <a:latin typeface="Times New Roman" pitchFamily="2" charset="0"/>
            </a:endParaRPr>
          </a:p>
        </p:txBody>
      </p:sp>
      <p:sp>
        <p:nvSpPr>
          <p:cNvPr id="89100" name="Text Box 12"/>
          <p:cNvSpPr txBox="1"/>
          <p:nvPr/>
        </p:nvSpPr>
        <p:spPr>
          <a:xfrm>
            <a:off x="4356100" y="5300663"/>
            <a:ext cx="4716463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itchFamily="2" charset="0"/>
                <a:ea typeface="隶书"/>
              </a:rPr>
              <a:t>思乡之苦</a:t>
            </a:r>
            <a:br>
              <a:rPr lang="zh-CN" altLang="en-US" sz="4000" b="1">
                <a:latin typeface="Times New Roman" pitchFamily="2" charset="0"/>
                <a:ea typeface="隶书"/>
              </a:rPr>
            </a:br>
            <a:endParaRPr lang="zh-CN" altLang="en-US" sz="4000" b="1">
              <a:latin typeface="Times New Roman" pitchFamily="2" charset="0"/>
              <a:ea typeface="隶书"/>
            </a:endParaRPr>
          </a:p>
          <a:p>
            <a:endParaRPr lang="zh-CN" altLang="en-US" sz="4000" b="1">
              <a:solidFill>
                <a:schemeClr val="tx1"/>
              </a:solidFill>
              <a:latin typeface="Times New Roman" pitchFamily="2" charset="0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6" grpId="0" animBg="1"/>
      <p:bldP spid="89097" grpId="1"/>
      <p:bldP spid="89098" grpId="2"/>
      <p:bldP spid="89099" grpId="3"/>
      <p:bldP spid="89100" grpId="4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8433"/>
          <p:cNvSpPr/>
          <p:nvPr/>
        </p:nvSpPr>
        <p:spPr>
          <a:xfrm>
            <a:off x="179388" y="260350"/>
            <a:ext cx="3170237" cy="101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总结：</a:t>
            </a:r>
          </a:p>
        </p:txBody>
      </p:sp>
      <p:sp>
        <p:nvSpPr>
          <p:cNvPr id="18435" name="文本框 18434"/>
          <p:cNvSpPr txBox="1"/>
          <p:nvPr/>
        </p:nvSpPr>
        <p:spPr>
          <a:xfrm>
            <a:off x="250825" y="1341438"/>
            <a:ext cx="8499475" cy="4479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Arial" pitchFamily="34" charset="0"/>
              </a:rPr>
              <a:t>        </a:t>
            </a:r>
            <a:r>
              <a:rPr lang="zh-CN" altLang="en-US" sz="3600" b="1">
                <a:solidFill>
                  <a:srgbClr val="006600"/>
                </a:solidFill>
                <a:latin typeface="Arial" pitchFamily="34" charset="0"/>
                <a:ea typeface="隶书"/>
              </a:rPr>
              <a:t>此词是一曲生命的哀歌，作者通过对自然永恒与人生无常的尖锐矛盾的对比，抒发了亡国后顿感生命落空的悲哀。全词语言明净、凝练、优美、清新，以问起，以答结，由问天、问人而到自问，通过凄楚中不无激越的音调和曲折回旋、流走自如的艺术结构，使作者沛然莫御的愁思贯穿始终，形成沁人心脾的美感效应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0481"/>
          <p:cNvSpPr/>
          <p:nvPr/>
        </p:nvSpPr>
        <p:spPr>
          <a:xfrm>
            <a:off x="468313" y="333375"/>
            <a:ext cx="3887787" cy="1008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5400" b="1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>
                    <a:alpha val="100000"/>
                  </a:srgbClr>
                </a:solidFill>
                <a:effectLst>
                  <a:outerShdw dist="107763" dir="18900000" algn="ctr" rotWithShape="0">
                    <a:srgbClr val="000099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李煜的词风</a:t>
            </a:r>
          </a:p>
        </p:txBody>
      </p:sp>
      <p:sp>
        <p:nvSpPr>
          <p:cNvPr id="20483" name="文本框 20482"/>
          <p:cNvSpPr txBox="1"/>
          <p:nvPr/>
        </p:nvSpPr>
        <p:spPr>
          <a:xfrm>
            <a:off x="323850" y="1412875"/>
            <a:ext cx="8496300" cy="502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隶书" charset="0"/>
                <a:ea typeface="隶书"/>
              </a:rPr>
              <a:t>    </a:t>
            </a:r>
            <a:r>
              <a:rPr lang="zh-CN" altLang="en-US" sz="3600" b="1">
                <a:latin typeface="隶书" charset="0"/>
                <a:ea typeface="隶书"/>
              </a:rPr>
              <a:t>李煜的词，可以分为前后两期，以宋太祖开宝八年(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975年</a:t>
            </a:r>
            <a:r>
              <a:rPr lang="zh-CN" altLang="en-US" sz="3600" b="1">
                <a:latin typeface="隶书" charset="0"/>
                <a:ea typeface="隶书"/>
              </a:rPr>
              <a:t>) 他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降宋</a:t>
            </a:r>
            <a:r>
              <a:rPr lang="zh-CN" altLang="en-US" sz="3600" b="1">
                <a:latin typeface="隶书" charset="0"/>
                <a:ea typeface="隶书"/>
              </a:rPr>
              <a:t>时作为界线。</a:t>
            </a:r>
            <a:r>
              <a:rPr lang="zh-CN" altLang="en-US" sz="3600" b="1">
                <a:solidFill>
                  <a:srgbClr val="FF0000"/>
                </a:solidFill>
                <a:latin typeface="隶书" charset="0"/>
                <a:ea typeface="隶书"/>
              </a:rPr>
              <a:t>前期</a:t>
            </a:r>
            <a:r>
              <a:rPr lang="zh-CN" altLang="en-US" sz="3600" b="1">
                <a:latin typeface="隶书" charset="0"/>
                <a:ea typeface="隶书"/>
              </a:rPr>
              <a:t>的词已表现出他非凡的才华和出色的技巧，但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题材较窄,主要反映宫廷生活与男女情爱</a:t>
            </a:r>
            <a:r>
              <a:rPr lang="zh-CN" altLang="en-US" sz="3600" b="1">
                <a:latin typeface="隶书" charset="0"/>
                <a:ea typeface="隶书"/>
              </a:rPr>
              <a:t>。到了后期，李煜由小皇帝变为囚徒。屈辱的生活，亡国的深痛，往事的追忆，使他的词的成就大大超过了前期。</a:t>
            </a:r>
            <a:r>
              <a:rPr lang="zh-CN" altLang="en-US" sz="3600" b="1">
                <a:solidFill>
                  <a:srgbClr val="FF0000"/>
                </a:solidFill>
                <a:latin typeface="隶书" charset="0"/>
                <a:ea typeface="隶书"/>
              </a:rPr>
              <a:t>后期</a:t>
            </a:r>
            <a:r>
              <a:rPr lang="zh-CN" altLang="en-US" sz="3600" b="1">
                <a:latin typeface="隶书" charset="0"/>
                <a:ea typeface="隶书"/>
              </a:rPr>
              <a:t>的词作多</a:t>
            </a:r>
            <a:r>
              <a:rPr lang="zh-CN" altLang="en-US" sz="3600" b="1">
                <a:solidFill>
                  <a:srgbClr val="0000CC"/>
                </a:solidFill>
                <a:latin typeface="隶书" charset="0"/>
                <a:ea typeface="隶书"/>
              </a:rPr>
              <a:t>倾泻失国之痛和去国之思</a:t>
            </a:r>
            <a:r>
              <a:rPr lang="zh-CN" altLang="en-US" sz="3600" b="1">
                <a:latin typeface="隶书" charset="0"/>
                <a:ea typeface="隶书"/>
              </a:rPr>
              <a:t>，沉郁哀婉，感人至深。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5"/>
          <p:cNvSpPr txBox="1"/>
          <p:nvPr/>
        </p:nvSpPr>
        <p:spPr>
          <a:xfrm>
            <a:off x="755650" y="1844675"/>
            <a:ext cx="7345363" cy="46640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b="1">
                <a:latin typeface="Arial" pitchFamily="34" charset="0"/>
              </a:rPr>
              <a:t>                 </a:t>
            </a:r>
            <a:r>
              <a:rPr lang="zh-CN" altLang="en-US" sz="5400" b="1">
                <a:latin typeface="Arial" pitchFamily="34" charset="0"/>
              </a:rPr>
              <a:t>相见欢</a:t>
            </a:r>
          </a:p>
          <a:p>
            <a:r>
              <a:rPr lang="zh-CN" altLang="en-US" sz="5400" b="1">
                <a:latin typeface="Arial" pitchFamily="34" charset="0"/>
              </a:rPr>
              <a:t>                    </a:t>
            </a:r>
            <a:r>
              <a:rPr lang="zh-CN" altLang="en-US" sz="4000" b="1">
                <a:latin typeface="Arial" pitchFamily="34" charset="0"/>
              </a:rPr>
              <a:t>李煜</a:t>
            </a:r>
          </a:p>
          <a:p>
            <a:r>
              <a:rPr lang="zh-CN" altLang="en-US" sz="4800" b="1">
                <a:latin typeface="Arial" pitchFamily="34" charset="0"/>
              </a:rPr>
              <a:t>无言独上西楼，月如钩。 寂寞梧桐深院锁清秋。</a:t>
            </a:r>
          </a:p>
          <a:p>
            <a:r>
              <a:rPr lang="zh-CN" altLang="en-US" sz="4800" b="1">
                <a:latin typeface="Arial" pitchFamily="34" charset="0"/>
              </a:rPr>
              <a:t>剪不断，理还乱，是离愁。别是一般滋味在心头。</a:t>
            </a:r>
          </a:p>
        </p:txBody>
      </p:sp>
      <p:sp>
        <p:nvSpPr>
          <p:cNvPr id="21507" name="矩形 21506"/>
          <p:cNvSpPr/>
          <p:nvPr/>
        </p:nvSpPr>
        <p:spPr>
          <a:xfrm>
            <a:off x="180975" y="190500"/>
            <a:ext cx="424815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itchFamily="2" charset="-122"/>
                <a:ea typeface="华文行楷" pitchFamily="2" charset="-122"/>
              </a:rPr>
              <a:t>拓展延伸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文本框 21507"/>
          <p:cNvSpPr txBox="1"/>
          <p:nvPr/>
        </p:nvSpPr>
        <p:spPr>
          <a:xfrm>
            <a:off x="1242060" y="1581150"/>
            <a:ext cx="7547610" cy="5018405"/>
          </a:xfrm>
          <a:prstGeom prst="rect">
            <a:avLst/>
          </a:prstGeom>
          <a:solidFill>
            <a:srgbClr val="C0C0C0">
              <a:alpha val="100000"/>
            </a:srgbClr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/>
          <a:p>
            <a:r>
              <a:rPr lang="zh-CN" altLang="en-US" sz="3200" b="1">
                <a:latin typeface="Arial" pitchFamily="34" charset="0"/>
              </a:rPr>
              <a:t>       默默无言，孤孤单单，独自一人缓缓登上空空的西楼。</a:t>
            </a:r>
          </a:p>
          <a:p>
            <a:r>
              <a:rPr lang="zh-CN" altLang="en-US" sz="3200" b="1">
                <a:latin typeface="Arial" pitchFamily="34" charset="0"/>
              </a:rPr>
              <a:t>       抬头望天，只有一弯如钩的冷月相伴。</a:t>
            </a:r>
          </a:p>
          <a:p>
            <a:r>
              <a:rPr lang="zh-CN" altLang="en-US" sz="3200" b="1">
                <a:latin typeface="Arial" pitchFamily="34" charset="0"/>
              </a:rPr>
              <a:t>       低头望去，只见梧桐树寂寞地孤立院中，幽深的庭院被笼罩在清冷凄凉的秋色之中。</a:t>
            </a:r>
          </a:p>
          <a:p>
            <a:r>
              <a:rPr lang="zh-CN" altLang="en-US" sz="3200" b="1">
                <a:latin typeface="Arial" pitchFamily="34" charset="0"/>
              </a:rPr>
              <a:t>       那剪也剪不断，理也理不清，让人心乱如麻的，正是亡国之苦。</a:t>
            </a:r>
          </a:p>
          <a:p>
            <a:r>
              <a:rPr lang="zh-CN" altLang="en-US" sz="3200" b="1">
                <a:latin typeface="Arial" pitchFamily="34" charset="0"/>
              </a:rPr>
              <a:t>       那悠悠愁思缠绕在心头，却又是另一种无可名状的痛苦。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395288" y="333375"/>
            <a:ext cx="8281987" cy="1187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Arial" pitchFamily="34" charset="0"/>
              </a:rPr>
              <a:t>       </a:t>
            </a:r>
            <a:r>
              <a:rPr lang="zh-CN" altLang="en-US" sz="3600" b="1">
                <a:solidFill>
                  <a:srgbClr val="0000CC"/>
                </a:solidFill>
                <a:latin typeface="Arial" pitchFamily="34" charset="0"/>
              </a:rPr>
              <a:t>“剪不断，理还乱，是离愁”是流传千古名句，说说它好在哪里？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323850" y="1773238"/>
            <a:ext cx="8569325" cy="4479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Arial" pitchFamily="34" charset="0"/>
                <a:ea typeface="隶书"/>
              </a:rPr>
              <a:t>       运用比喻的修辞，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隶书"/>
              </a:rPr>
              <a:t>将无形的离愁比作有形的丝线</a:t>
            </a:r>
            <a:r>
              <a:rPr lang="zh-CN" altLang="en-US" sz="3600" b="1">
                <a:latin typeface="Arial" pitchFamily="34" charset="0"/>
                <a:ea typeface="隶书"/>
              </a:rPr>
              <a:t>，离愁本身是一种抽象的思想情绪，它能感觉到，但却看不见，摸不着，要对它本身作具体描写，确实非常困难。然而，在这首词中，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隶书"/>
              </a:rPr>
              <a:t>词人通过比喻使之变得生动形象、具体可感，而且表达得如此贴切、自然，这样化无形为有形，化抽象为具体</a:t>
            </a:r>
            <a:r>
              <a:rPr lang="zh-CN" altLang="en-US" sz="3600" b="1">
                <a:latin typeface="Arial" pitchFamily="34" charset="0"/>
                <a:ea typeface="隶书"/>
              </a:rPr>
              <a:t>，以至成为千古名句。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/>
          <p:nvPr/>
        </p:nvSpPr>
        <p:spPr>
          <a:xfrm>
            <a:off x="395288" y="1196975"/>
            <a:ext cx="8382000" cy="4116388"/>
          </a:xfrm>
          <a:prstGeom prst="rect">
            <a:avLst/>
          </a:prstGeom>
          <a:solidFill>
            <a:schemeClr val="bg1">
              <a:alpha val="67842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3200" b="1">
                <a:latin typeface="Arial" pitchFamily="34" charset="0"/>
              </a:rPr>
              <a:t>阅读李煜的</a:t>
            </a:r>
            <a:r>
              <a:rPr lang="en-US" altLang="zh-CN" sz="3200" b="1">
                <a:latin typeface="Arial" pitchFamily="34" charset="0"/>
              </a:rPr>
              <a:t>《</a:t>
            </a:r>
            <a:r>
              <a:rPr lang="zh-CN" altLang="en-US" sz="3200" b="1">
                <a:latin typeface="Arial" pitchFamily="34" charset="0"/>
              </a:rPr>
              <a:t>浪淘沙</a:t>
            </a:r>
            <a:r>
              <a:rPr lang="en-US" altLang="zh-CN" sz="3200" b="1">
                <a:latin typeface="Arial" pitchFamily="34" charset="0"/>
              </a:rPr>
              <a:t>》</a:t>
            </a:r>
            <a:r>
              <a:rPr lang="zh-CN" altLang="en-US" sz="3200" b="1">
                <a:latin typeface="Arial" pitchFamily="34" charset="0"/>
              </a:rPr>
              <a:t>一词，完成</a:t>
            </a:r>
            <a:r>
              <a:rPr lang="en-US" altLang="zh-CN" sz="3200" b="1">
                <a:latin typeface="Arial" pitchFamily="34" charset="0"/>
              </a:rPr>
              <a:t>1—2</a:t>
            </a:r>
            <a:r>
              <a:rPr lang="zh-CN" altLang="en-US" sz="3200" b="1">
                <a:latin typeface="Arial" pitchFamily="34" charset="0"/>
              </a:rPr>
              <a:t>题。</a:t>
            </a:r>
          </a:p>
          <a:p>
            <a:pPr algn="just">
              <a:spcBef>
                <a:spcPct val="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itchFamily="34" charset="0"/>
              </a:rPr>
              <a:t>                           </a:t>
            </a:r>
          </a:p>
          <a:p>
            <a:pPr algn="just">
              <a:lnSpc>
                <a:spcPct val="110000"/>
              </a:lnSpc>
              <a:spcBef>
                <a:spcPct val="2500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itchFamily="34" charset="0"/>
              </a:rPr>
              <a:t>                         浪淘沙   李煜</a:t>
            </a:r>
          </a:p>
          <a:p>
            <a:pPr algn="just">
              <a:lnSpc>
                <a:spcPct val="110000"/>
              </a:lnSpc>
              <a:spcBef>
                <a:spcPct val="2500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itchFamily="34" charset="0"/>
              </a:rPr>
              <a:t>       帘外雨潺潺，春意阑珊。罗衾不耐五更寒。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梦里不知身是客，一晌贪欢</a:t>
            </a:r>
            <a:r>
              <a:rPr lang="zh-CN" altLang="en-US" sz="3200" b="1">
                <a:solidFill>
                  <a:schemeClr val="tx1"/>
                </a:solidFill>
                <a:latin typeface="Arial" pitchFamily="34" charset="0"/>
              </a:rPr>
              <a:t>。</a:t>
            </a:r>
          </a:p>
          <a:p>
            <a:pPr algn="just">
              <a:lnSpc>
                <a:spcPct val="110000"/>
              </a:lnSpc>
              <a:spcBef>
                <a:spcPct val="2500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itchFamily="34" charset="0"/>
              </a:rPr>
              <a:t>       独自莫凭栏，无限江山。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别时容易见时难。流水落花春去也，天上人间</a:t>
            </a:r>
            <a:r>
              <a:rPr lang="zh-CN" altLang="en-US" sz="3200" b="1">
                <a:solidFill>
                  <a:schemeClr val="tx1"/>
                </a:solidFill>
                <a:latin typeface="Arial" pitchFamily="34" charset="0"/>
              </a:rPr>
              <a:t>。</a:t>
            </a:r>
            <a:endParaRPr lang="zh-CN" altLang="en-US" sz="1800" b="1">
              <a:solidFill>
                <a:schemeClr val="folHlink"/>
              </a:solidFill>
              <a:latin typeface="Arial" pitchFamily="34" charset="0"/>
            </a:endParaRPr>
          </a:p>
        </p:txBody>
      </p:sp>
      <p:sp>
        <p:nvSpPr>
          <p:cNvPr id="38915" name="Text Box 4"/>
          <p:cNvSpPr txBox="1"/>
          <p:nvPr/>
        </p:nvSpPr>
        <p:spPr>
          <a:xfrm>
            <a:off x="8458200" y="0"/>
            <a:ext cx="685800" cy="30257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" pitchFamily="34" charset="0"/>
                <a:ea typeface="黑体" panose="02010609060101010101" pitchFamily="2" charset="-122"/>
              </a:rPr>
              <a:t>后期词作代表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/>
          <p:nvPr/>
        </p:nvSpPr>
        <p:spPr>
          <a:xfrm>
            <a:off x="231775" y="244475"/>
            <a:ext cx="8732838" cy="6424613"/>
          </a:xfrm>
          <a:prstGeom prst="rect">
            <a:avLst/>
          </a:prstGeom>
          <a:solidFill>
            <a:schemeClr val="bg1">
              <a:alpha val="72156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．对这首词文句的理解，错误的一项是：</a:t>
            </a: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　　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．“春意阑珊”表面是指春意凋残，实际上表达逝者如斯，时不再来的慨叹。</a:t>
            </a: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．“五更寒”既指自然气候的寒冷，也比喻作者内心的凄凉悲哀。</a:t>
            </a: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．“梦里不知身是客”，表面是写梦境，实际是写梦醒后的情况。只有梦醒，才知道自己客人的身份。</a:t>
            </a: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D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．“无限江山”和作者另一首词的词句“四十年来家国，三千里地山河”，所指的地方一样，都是指南唐山川。</a:t>
            </a:r>
          </a:p>
          <a:p>
            <a:pPr algn="just">
              <a:spcBef>
                <a:spcPct val="20000"/>
              </a:spcBef>
            </a:pPr>
            <a:endParaRPr lang="en-US" altLang="zh-CN" sz="3200">
              <a:latin typeface="宋体" pitchFamily="2" charset="-122"/>
            </a:endParaRPr>
          </a:p>
        </p:txBody>
      </p:sp>
      <p:sp>
        <p:nvSpPr>
          <p:cNvPr id="97285" name="Text Box 5"/>
          <p:cNvSpPr txBox="1"/>
          <p:nvPr/>
        </p:nvSpPr>
        <p:spPr>
          <a:xfrm>
            <a:off x="7740650" y="115888"/>
            <a:ext cx="7921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Arial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/>
          <p:nvPr/>
        </p:nvSpPr>
        <p:spPr>
          <a:xfrm>
            <a:off x="2124075" y="801688"/>
            <a:ext cx="6840538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" pitchFamily="34" charset="0"/>
              </a:rPr>
              <a:t>        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这是一个帝王的故事。一个失败的帝王，却有许许多多的人在怀念、在赞美。因为，他又是那个时代最有天才、最为杰出的文学艺术家。</a:t>
            </a:r>
            <a:endParaRPr lang="zh-CN" altLang="en-US" sz="3200" b="1" dirty="0">
              <a:solidFill>
                <a:schemeClr val="accent2"/>
              </a:solidFill>
              <a:latin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itchFamily="34" charset="0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落花流水春归去，一种销魂是李郎。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曾有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梦里不知身是客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的片刻欢悦，有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剪不断，理还乱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的离愁别恨，更有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流水落花春去也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小楼昨夜又东风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</a:rPr>
              <a:t>的故国感念。他跌宕起伏的薄命人生，蜕变而成一首首人间绝唱。这个人就是李煜。</a:t>
            </a:r>
            <a:endParaRPr lang="en-US" altLang="zh-CN" sz="3200" b="1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075" name="Picture 5" descr="花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813"/>
            <a:ext cx="2051050" cy="604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6"/>
          <p:cNvSpPr txBox="1"/>
          <p:nvPr/>
        </p:nvSpPr>
        <p:spPr>
          <a:xfrm>
            <a:off x="3852863" y="0"/>
            <a:ext cx="3024187" cy="9144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" pitchFamily="34" charset="0"/>
              </a:rPr>
              <a:t>导入新课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/>
          <p:nvPr/>
        </p:nvSpPr>
        <p:spPr>
          <a:xfrm>
            <a:off x="107950" y="188913"/>
            <a:ext cx="8839200" cy="6427787"/>
          </a:xfrm>
          <a:prstGeom prst="rect">
            <a:avLst/>
          </a:prstGeom>
          <a:solidFill>
            <a:schemeClr val="bg1">
              <a:alpha val="67842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altLang="zh-CN" sz="3200" b="1">
                <a:solidFill>
                  <a:srgbClr val="000000"/>
                </a:solidFill>
                <a:latin typeface="Arial" pitchFamily="34" charset="0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．对这首词的分析不恰当的一项是：</a:t>
            </a:r>
          </a:p>
          <a:p>
            <a:pPr algn="just">
              <a:spcBef>
                <a:spcPct val="0"/>
              </a:spcBef>
            </a:pP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　　</a:t>
            </a:r>
            <a:r>
              <a:rPr lang="en-US" altLang="zh-CN" sz="3200" b="1">
                <a:solidFill>
                  <a:srgbClr val="000000"/>
                </a:solidFill>
                <a:latin typeface="Arial" pitchFamily="34" charset="0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．这首词以景写起，由景到情，将梦境与现实、欢乐与悲愁交织在一起，结尾以水流花落、春去人逝的慨叹作结，抒发了亡国的悲哀。</a:t>
            </a:r>
            <a:b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</a:b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　　</a:t>
            </a:r>
            <a:r>
              <a:rPr lang="en-US" altLang="zh-CN" sz="3200" b="1">
                <a:solidFill>
                  <a:srgbClr val="000000"/>
                </a:solidFill>
                <a:latin typeface="Arial" pitchFamily="34" charset="0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．词中塑造了一个失去故国，一梦醒来无限辛酸的不幸者形象。全诗只运用了描写的手法，就把人物形象刻画得栩栩如生，跃然纸上。</a:t>
            </a:r>
            <a:b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</a:b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　　</a:t>
            </a:r>
            <a:r>
              <a:rPr lang="en-US" altLang="zh-CN" sz="3200" b="1">
                <a:solidFill>
                  <a:srgbClr val="000000"/>
                </a:solidFill>
                <a:latin typeface="Arial" pitchFamily="34" charset="0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．“别时容易见时难”一句，是从李商隐</a:t>
            </a:r>
            <a:r>
              <a:rPr lang="en-US" altLang="zh-CN" sz="3200" b="1">
                <a:solidFill>
                  <a:srgbClr val="000000"/>
                </a:solidFill>
                <a:latin typeface="Arial" pitchFamily="34" charset="0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无题</a:t>
            </a:r>
            <a:r>
              <a:rPr lang="en-US" altLang="zh-CN" sz="3200" b="1">
                <a:solidFill>
                  <a:srgbClr val="000000"/>
                </a:solidFill>
                <a:latin typeface="Arial" pitchFamily="34" charset="0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诗中的“相见时难别亦难”化用而来的。它抒发了人世间离愁别恨的深沉感受，被后人广泛引用。</a:t>
            </a:r>
          </a:p>
          <a:p>
            <a:pPr algn="just">
              <a:spcBef>
                <a:spcPct val="0"/>
              </a:spcBef>
            </a:pP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        </a:t>
            </a:r>
            <a:r>
              <a:rPr lang="en-US" altLang="zh-CN" sz="3200" b="1">
                <a:solidFill>
                  <a:srgbClr val="000000"/>
                </a:solidFill>
                <a:latin typeface="Arial" pitchFamily="34" charset="0"/>
              </a:rPr>
              <a:t>D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．诗中运用白描、对比等手法。语言精炼生动，富有感染力。</a:t>
            </a:r>
          </a:p>
        </p:txBody>
      </p:sp>
      <p:sp>
        <p:nvSpPr>
          <p:cNvPr id="60419" name="Text Box 3"/>
          <p:cNvSpPr txBox="1"/>
          <p:nvPr/>
        </p:nvSpPr>
        <p:spPr>
          <a:xfrm>
            <a:off x="6877050" y="0"/>
            <a:ext cx="60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itchFamily="34" charset="0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4577"/>
          <p:cNvSpPr/>
          <p:nvPr/>
        </p:nvSpPr>
        <p:spPr>
          <a:xfrm>
            <a:off x="468313" y="261938"/>
            <a:ext cx="28797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itchFamily="2" charset="-122"/>
                <a:ea typeface="华文行楷" pitchFamily="2" charset="-122"/>
              </a:rPr>
              <a:t>作业</a:t>
            </a:r>
          </a:p>
        </p:txBody>
      </p:sp>
      <p:sp>
        <p:nvSpPr>
          <p:cNvPr id="24579" name="文本框 24578"/>
          <p:cNvSpPr txBox="1"/>
          <p:nvPr/>
        </p:nvSpPr>
        <p:spPr>
          <a:xfrm>
            <a:off x="1044575" y="2276475"/>
            <a:ext cx="641191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隶书" charset="0"/>
                <a:ea typeface="隶书"/>
              </a:rPr>
              <a:t>背诵并默写全词。</a:t>
            </a:r>
          </a:p>
          <a:p>
            <a:endParaRPr lang="zh-CN" altLang="en-US" sz="4800" b="1">
              <a:latin typeface="隶书" charset="0"/>
              <a:ea typeface="隶书"/>
            </a:endParaRPr>
          </a:p>
          <a:p>
            <a:endParaRPr lang="zh-CN" altLang="en-US" sz="4800" b="1">
              <a:latin typeface="隶书" charset="0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470" y="1865630"/>
            <a:ext cx="814197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李煜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,</a:t>
            </a:r>
            <a:r>
              <a:rPr lang="zh-CN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别名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重光，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生于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937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年七月初七，南唐国主、词人，卒于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978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年七月初七，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信仰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佛教，前期作品大都描写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宫廷享乐生活、男女恋情，风格绮丽柔靡 。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后期则描写了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1" charset="-122"/>
                <a:ea typeface="楷体_GB2312" pitchFamily="1" charset="-122"/>
                <a:sym typeface="+mn-ea"/>
              </a:rPr>
              <a:t>思乡之情，亡国之恨以及对昔日生活的怀念，风格凄凉悲壮，意境深远 。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cs typeface="Arial" pitchFamily="34" charset="0"/>
                <a:sym typeface="+mn-ea"/>
              </a:rPr>
              <a:t>李煜生日的七月七日晚上，于其所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sym typeface="+mn-ea"/>
              </a:rPr>
              <a:t>拘小楼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cs typeface="Arial" pitchFamily="34" charset="0"/>
                <a:sym typeface="+mn-ea"/>
              </a:rPr>
              <a:t>宴饮奏乐，命歌伎演唱他的新作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sym typeface="+mn-ea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cs typeface="Arial" pitchFamily="34" charset="0"/>
                <a:sym typeface="+mn-ea"/>
              </a:rPr>
              <a:t>虞美人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sym typeface="+mn-ea"/>
              </a:rPr>
              <a:t>》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cs typeface="Arial" pitchFamily="34" charset="0"/>
                <a:sym typeface="+mn-ea"/>
              </a:rPr>
              <a:t>，声传于外。宋太宗（赵光义）知道了此事，认为他怀有故国之思。于是，就命秦王赵廷美赐他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  <a:sym typeface="+mn-ea"/>
              </a:rPr>
              <a:t>‘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cs typeface="Arial" pitchFamily="34" charset="0"/>
                <a:sym typeface="+mn-ea"/>
              </a:rPr>
              <a:t>牵机药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  <a:sym typeface="+mn-ea"/>
              </a:rPr>
              <a:t>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charset="-122"/>
                <a:cs typeface="Arial" pitchFamily="34" charset="0"/>
                <a:sym typeface="+mn-ea"/>
              </a:rPr>
              <a:t>，将他毒死。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algn="just">
              <a:spcBef>
                <a:spcPct val="0"/>
              </a:spcBef>
            </a:pP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1985" y="4235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知人论世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7860" y="2694940"/>
            <a:ext cx="6304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charset="0"/>
                <a:ea typeface="隶书"/>
                <a:cs typeface="隶书" panose="02010509060101010101" charset="-122"/>
                <a:sym typeface="+mn-ea"/>
              </a:rPr>
              <a:t>熟读诗歌，了解大意。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323850" y="188913"/>
            <a:ext cx="74898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6000" b="1">
              <a:solidFill>
                <a:srgbClr val="0000CC"/>
              </a:solidFill>
              <a:latin typeface="Arial" pitchFamily="34" charset="0"/>
              <a:ea typeface="隶书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1044575" y="1844675"/>
            <a:ext cx="7272338" cy="8239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隶书" charset="0"/>
                <a:ea typeface="隶书"/>
              </a:rPr>
              <a:t>自读课文，并划分节奏。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0" y="228600"/>
            <a:ext cx="9109075" cy="5699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6000">
                <a:solidFill>
                  <a:srgbClr val="C91103"/>
                </a:solidFill>
                <a:latin typeface="隶书" charset="0"/>
                <a:ea typeface="隶书"/>
              </a:rPr>
              <a:t>虞美人</a:t>
            </a:r>
            <a:r>
              <a:rPr lang="zh-CN" altLang="en-US" sz="6000">
                <a:latin typeface="隶书" charset="0"/>
                <a:ea typeface="隶书"/>
              </a:rPr>
              <a:t> </a:t>
            </a:r>
            <a:r>
              <a:rPr lang="zh-CN" altLang="en-US" sz="3200" b="1">
                <a:latin typeface="Arial" pitchFamily="34" charset="0"/>
              </a:rPr>
              <a:t>     </a:t>
            </a: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latin typeface="黑体" pitchFamily="2" charset="-122"/>
                <a:ea typeface="黑体" panose="02010609060101010101" pitchFamily="2" charset="-122"/>
              </a:rPr>
              <a:t>李 煜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   春花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秋月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何时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了？往事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知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多少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。小楼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昨夜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又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东风，故国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不堪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回首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月明中。 </a:t>
            </a:r>
            <a:b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</a:b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     雕栏玉砌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应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犹在，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只是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朱颜/改。问君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能有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几多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愁？恰似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一江春水</a:t>
            </a:r>
            <a:r>
              <a:rPr lang="zh-CN" altLang="en-US" sz="4000" b="1">
                <a:solidFill>
                  <a:srgbClr val="0000CC"/>
                </a:solidFill>
                <a:latin typeface="黑体" pitchFamily="2" charset="-122"/>
                <a:ea typeface="黑体" panose="02010609060101010101" pitchFamily="2" charset="-122"/>
              </a:rPr>
              <a:t>/</a:t>
            </a:r>
            <a:r>
              <a:rPr lang="zh-CN" altLang="en-US" sz="4000" b="1">
                <a:latin typeface="黑体" pitchFamily="2" charset="-122"/>
                <a:ea typeface="黑体" panose="02010609060101010101" pitchFamily="2" charset="-122"/>
              </a:rPr>
              <a:t>向东流。</a:t>
            </a:r>
          </a:p>
        </p:txBody>
      </p:sp>
      <p:sp>
        <p:nvSpPr>
          <p:cNvPr id="7171" name="横卷形 7170"/>
          <p:cNvSpPr/>
          <p:nvPr/>
        </p:nvSpPr>
        <p:spPr>
          <a:xfrm>
            <a:off x="0" y="0"/>
            <a:ext cx="2667000" cy="1676400"/>
          </a:xfrm>
          <a:prstGeom prst="horizontalScroll">
            <a:avLst>
              <a:gd name="adj" fmla="val 12500"/>
            </a:avLst>
          </a:prstGeom>
          <a:solidFill>
            <a:srgbClr val="FFCC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en-US" sz="6000">
                <a:solidFill>
                  <a:srgbClr val="C91103"/>
                </a:solidFill>
                <a:latin typeface="Arial" pitchFamily="34" charset="0"/>
                <a:ea typeface="隶书"/>
              </a:rPr>
              <a:t>朗读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2435" y="1857375"/>
            <a:ext cx="8134350" cy="45231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charset="0"/>
                <a:ea typeface="隶书"/>
              </a:rPr>
              <a:t>春花秋月的美好时光什么时候结束的，以前的事情还记得多少！昨夜小楼上又吹来了春风，在这皓月当空的夜晚怎能忍受得了回忆故国的伤痛。</a:t>
            </a: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charset="0"/>
                <a:ea typeface="隶书"/>
              </a:rPr>
              <a:t>精雕细刻的栏杆、玉石砌成的台阶应该都还在，只是所怀念的人已衰老。要问我心中有多少哀愁，就像那不尽的春江之水滚滚东流。</a:t>
            </a:r>
          </a:p>
        </p:txBody>
      </p:sp>
      <p:sp>
        <p:nvSpPr>
          <p:cNvPr id="7171" name="横卷形 7170"/>
          <p:cNvSpPr/>
          <p:nvPr/>
        </p:nvSpPr>
        <p:spPr>
          <a:xfrm>
            <a:off x="0" y="0"/>
            <a:ext cx="3628390" cy="1676400"/>
          </a:xfrm>
          <a:prstGeom prst="horizontalScroll">
            <a:avLst>
              <a:gd name="adj" fmla="val 12500"/>
            </a:avLst>
          </a:prstGeom>
          <a:solidFill>
            <a:srgbClr val="FFCC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en-US" sz="6000">
                <a:solidFill>
                  <a:srgbClr val="C91103"/>
                </a:solidFill>
                <a:latin typeface="Arial" pitchFamily="34" charset="0"/>
                <a:ea typeface="隶书"/>
              </a:rPr>
              <a:t>诗歌大意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835" y="1287145"/>
            <a:ext cx="79267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作为一个“好声色，不恤政事”的国君，李煜是失败的；但正是亡国成就了他千古词坛的“南面王”（清沈雄《古今词话》语）地位。正所谓“国家不幸诗家幸，话到沧桑语始工”。《虞美人》就是千古传诵不衰的著名诗篇。</a:t>
            </a: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　　这首词刻画了强烈的故国之思，取得了惊天地泣鬼神的艺术效果。“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3040" y="4338320"/>
            <a:ext cx="730948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全词抒写亡国之痛，意境深远，感情真挚，结构精妙，语言清新；词虽短小，余味无穷。难怪王国维有如是评价：“唐五代之词，有句而无篇。南宋名家之词，有篇而无句。有篇有句，唯李后主降宋后之作，及永叔、子瞻、少游、美成、稼轩数人而已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203835" y="8826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 b="1">
                <a:solidFill>
                  <a:schemeClr val="accent4"/>
                </a:solidFill>
                <a:effectLst/>
              </a:rPr>
              <a:t>后世评价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山水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山水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1891</Words>
  <Application>Microsoft Office PowerPoint</Application>
  <PresentationFormat>全屏显示(4:3)</PresentationFormat>
  <Paragraphs>115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山水</vt:lpstr>
      <vt:lpstr>1_山水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2020-10-20T08:46:30Z</cp:lastPrinted>
  <dcterms:created xsi:type="dcterms:W3CDTF">2020-10-20T08:46:30Z</dcterms:created>
  <dcterms:modified xsi:type="dcterms:W3CDTF">2020-11-13T03:01:49Z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