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56" r:id="rId3"/>
    <p:sldId id="297" r:id="rId5"/>
    <p:sldId id="293" r:id="rId6"/>
    <p:sldId id="294" r:id="rId7"/>
    <p:sldId id="295" r:id="rId8"/>
    <p:sldId id="296" r:id="rId9"/>
    <p:sldId id="479" r:id="rId10"/>
    <p:sldId id="360" r:id="rId11"/>
    <p:sldId id="298" r:id="rId12"/>
    <p:sldId id="390" r:id="rId13"/>
    <p:sldId id="533" r:id="rId14"/>
    <p:sldId id="560" r:id="rId15"/>
    <p:sldId id="438" r:id="rId16"/>
    <p:sldId id="439" r:id="rId17"/>
    <p:sldId id="304" r:id="rId18"/>
    <p:sldId id="564" r:id="rId19"/>
    <p:sldId id="308" r:id="rId20"/>
    <p:sldId id="568" r:id="rId21"/>
    <p:sldId id="571" r:id="rId22"/>
    <p:sldId id="532" r:id="rId23"/>
    <p:sldId id="561" r:id="rId24"/>
    <p:sldId id="570" r:id="rId25"/>
    <p:sldId id="316" r:id="rId26"/>
    <p:sldId id="565" r:id="rId27"/>
    <p:sldId id="566" r:id="rId28"/>
    <p:sldId id="576" r:id="rId29"/>
    <p:sldId id="483" r:id="rId30"/>
    <p:sldId id="321" r:id="rId31"/>
    <p:sldId id="577" r:id="rId32"/>
    <p:sldId id="323" r:id="rId33"/>
    <p:sldId id="324" r:id="rId34"/>
    <p:sldId id="325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0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300" y="168"/>
      </p:cViewPr>
      <p:guideLst>
        <p:guide orient="horz" pos="2218"/>
        <p:guide pos="386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8674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hyperlink" Target="http://www.cjr.org.cn/zqdf/zhanghaidi/zhanghaidi.htm" TargetMode="Externa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10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再塑生命的人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4455" y="3341370"/>
            <a:ext cx="3481070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【</a:t>
            </a:r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美</a:t>
            </a:r>
            <a:r>
              <a:rPr lang="en-US" altLang="zh-CN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】</a:t>
            </a:r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海伦</a:t>
            </a:r>
            <a:r>
              <a:rPr lang="en-US" altLang="zh-CN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·</a:t>
            </a:r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凯</a:t>
            </a:r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勒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81100" y="3526790"/>
            <a:ext cx="99999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形象、真实地表现了盲童的处境：充满了好奇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她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无助、脆弱、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恐惧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需要能引航的光明带她走出迷雾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Rectangle 3"/>
          <p:cNvSpPr txBox="1"/>
          <p:nvPr/>
        </p:nvSpPr>
        <p:spPr>
          <a:xfrm>
            <a:off x="1055370" y="1448435"/>
            <a:ext cx="10554970" cy="1002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莎莉文老师来之前</a:t>
            </a:r>
            <a:r>
              <a:rPr lang="en-US" altLang="zh-CN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过着什么样的生活</a:t>
            </a:r>
            <a:r>
              <a:rPr lang="zh-CN" altLang="en-US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？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的内心世界是怎么样的？</a:t>
            </a:r>
            <a:endPara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36015" y="2450465"/>
            <a:ext cx="100901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/>
              <a:t>    </a:t>
            </a:r>
            <a:r>
              <a:rPr lang="zh-CN" altLang="en-US" sz="2800" dirty="0" smtClean="0"/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神情紧张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、小心翼翼、心怦怦直跳、唯恐意外发生、大雾中的航船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35631" y="599374"/>
            <a:ext cx="3974868" cy="713740"/>
            <a:chOff x="2187" y="641"/>
            <a:chExt cx="5080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187" y="641"/>
              <a:ext cx="508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272" y="741"/>
              <a:ext cx="4910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把握心理</a:t>
              </a:r>
              <a:r>
                <a:rPr lang="zh-CN" altLang="zh-CN" sz="32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  <a:sym typeface="+mn-ea"/>
                </a:rPr>
                <a:t>体悟情感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0350" y="472440"/>
            <a:ext cx="113525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课文是怎样通过细致入微的心理描写来表现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”心路历程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5886" name="表格 35885"/>
          <p:cNvGraphicFramePr/>
          <p:nvPr>
            <p:custDataLst>
              <p:tags r:id="rId1"/>
            </p:custDataLst>
          </p:nvPr>
        </p:nvGraphicFramePr>
        <p:xfrm>
          <a:off x="173990" y="1055370"/>
          <a:ext cx="11808460" cy="4904105"/>
        </p:xfrm>
        <a:graphic>
          <a:graphicData uri="http://schemas.openxmlformats.org/drawingml/2006/table">
            <a:tbl>
              <a:tblPr/>
              <a:tblGrid>
                <a:gridCol w="5986145"/>
                <a:gridCol w="3030220"/>
                <a:gridCol w="2792095"/>
              </a:tblGrid>
              <a:tr h="51879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新宋体" panose="02010609030101010101" pitchFamily="49" charset="-122"/>
                        </a:rPr>
                        <a:t>描写海伦的心理描写的语句</a:t>
                      </a:r>
                      <a:endParaRPr lang="zh-CN" altLang="en-US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新宋体" panose="02010609030101010101" pitchFamily="49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海伦的性格</a:t>
                      </a:r>
                      <a:r>
                        <a:rPr lang="en-US" altLang="zh-CN">
                          <a:solidFill>
                            <a:srgbClr val="000000"/>
                          </a:solidFill>
                          <a:latin typeface="方正楷体_GBK" charset="0"/>
                          <a:ea typeface="微软雅黑" panose="020B0503020204020204" charset="-122"/>
                          <a:cs typeface="+mn-ea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微软雅黑" panose="020B0503020204020204" charset="-122"/>
                        </a:rPr>
                        <a:t>心情</a:t>
                      </a:r>
                      <a:r>
                        <a:rPr lang="en-US" altLang="zh-CN">
                          <a:solidFill>
                            <a:srgbClr val="000000"/>
                          </a:solidFill>
                          <a:latin typeface="方正楷体_GBK" charset="0"/>
                          <a:ea typeface="微软雅黑" panose="020B0503020204020204" charset="-122"/>
                          <a:cs typeface="+mn-ea"/>
                          <a:sym typeface="微软雅黑" panose="020B0503020204020204" charset="-122"/>
                        </a:rPr>
                        <a:t>)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海伦的心路历程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03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994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51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51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73990" y="1546225"/>
            <a:ext cx="5667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愤怒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苦恼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疲倦不堪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16" name="矩形 7"/>
          <p:cNvSpPr/>
          <p:nvPr/>
        </p:nvSpPr>
        <p:spPr>
          <a:xfrm>
            <a:off x="6202680" y="1924050"/>
            <a:ext cx="2959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脾气古怪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暴怒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070" y="2141855"/>
            <a:ext cx="59969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/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不耐烦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就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往地上摔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摔碎</a:t>
            </a:r>
            <a:r>
              <a:rPr 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觉得特别痛快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不惭愧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不悔恨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没有爱</a:t>
            </a:r>
            <a:endParaRPr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9161780" y="1580515"/>
            <a:ext cx="2790190" cy="1640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急于想走出黑暗、沉寂世界的我的焦躁不安的心理反应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6184265" y="3139440"/>
            <a:ext cx="2978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迷茫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脆弱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10" name="矩形 7"/>
          <p:cNvSpPr/>
          <p:nvPr/>
        </p:nvSpPr>
        <p:spPr>
          <a:xfrm>
            <a:off x="9161780" y="3522345"/>
            <a:ext cx="279082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在学习过程中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我不仅用触觉感知着事物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更是用心灵体验着事物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7"/>
          <p:cNvSpPr/>
          <p:nvPr/>
        </p:nvSpPr>
        <p:spPr>
          <a:xfrm>
            <a:off x="6186805" y="4340225"/>
            <a:ext cx="29921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求知欲望极强、悟性极高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聪明</a:t>
            </a:r>
            <a:r>
              <a:rPr lang="en-US" altLang="zh-CN" sz="28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、感情丰富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8" name="矩形 5"/>
          <p:cNvSpPr/>
          <p:nvPr/>
        </p:nvSpPr>
        <p:spPr>
          <a:xfrm>
            <a:off x="179705" y="5037455"/>
            <a:ext cx="59683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恍然大悟</a:t>
            </a:r>
            <a:r>
              <a:rPr lang="zh-CN" sz="27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求知的欲望油然而生</a:t>
            </a:r>
            <a:r>
              <a:rPr 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好奇</a:t>
            </a:r>
            <a:r>
              <a:rPr 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悔恨莫及</a:t>
            </a:r>
            <a:r>
              <a:rPr lang="zh-CN" sz="27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浸满了泪水</a:t>
            </a:r>
            <a:endParaRPr lang="zh-CN"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705" y="3137535"/>
            <a:ext cx="59556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朋友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你可曾在茫茫大雾中航行过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sz="28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无从知道海港已经临近</a:t>
            </a:r>
            <a:endParaRPr lang="zh-CN" sz="2800" b="1" dirty="0"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705" y="4060825"/>
            <a:ext cx="595884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自豪极了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立即跑下楼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找到母亲拼写给她看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416" grpId="0"/>
      <p:bldP spid="8" grpId="0"/>
      <p:bldP spid="10" grpId="0"/>
      <p:bldP spid="11" grpId="0"/>
      <p:bldP spid="16410" grpId="0"/>
      <p:bldP spid="12" grpId="0"/>
      <p:bldP spid="16408" grpId="0"/>
      <p:bldP spid="5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2363153" y="1450340"/>
            <a:ext cx="63093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你认为海伦是一个怎样的孩子？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74" name="Rectangle 10"/>
          <p:cNvSpPr/>
          <p:nvPr/>
        </p:nvSpPr>
        <p:spPr>
          <a:xfrm>
            <a:off x="3503613" y="3439478"/>
            <a:ext cx="10652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Rectangle 11"/>
          <p:cNvSpPr/>
          <p:nvPr/>
        </p:nvSpPr>
        <p:spPr>
          <a:xfrm>
            <a:off x="4478020" y="3444558"/>
            <a:ext cx="45370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没有放弃认识文字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6" name="Rectangle 12"/>
          <p:cNvSpPr/>
          <p:nvPr/>
        </p:nvSpPr>
        <p:spPr>
          <a:xfrm>
            <a:off x="3452178" y="2285365"/>
            <a:ext cx="1295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聪明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4" name="Rectangle 13"/>
          <p:cNvSpPr/>
          <p:nvPr/>
        </p:nvSpPr>
        <p:spPr>
          <a:xfrm>
            <a:off x="4568825" y="2297430"/>
            <a:ext cx="42481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通过水受到了启发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5" name="Rectangle 14"/>
          <p:cNvSpPr/>
          <p:nvPr/>
        </p:nvSpPr>
        <p:spPr>
          <a:xfrm>
            <a:off x="3450908" y="2848928"/>
            <a:ext cx="129698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好学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466" name="Rectangle 15"/>
          <p:cNvSpPr/>
          <p:nvPr/>
        </p:nvSpPr>
        <p:spPr>
          <a:xfrm>
            <a:off x="4478973" y="2864803"/>
            <a:ext cx="47164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对新事物拥有极大的热情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4"/>
          <p:cNvSpPr/>
          <p:nvPr/>
        </p:nvSpPr>
        <p:spPr>
          <a:xfrm>
            <a:off x="3328353" y="3980815"/>
            <a:ext cx="20875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感情丰富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3328353" y="4540568"/>
            <a:ext cx="20875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热爱生活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5086985" y="3997643"/>
            <a:ext cx="55086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学习中的苦与乐（心理描写）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15"/>
          <p:cNvSpPr/>
          <p:nvPr/>
        </p:nvSpPr>
        <p:spPr>
          <a:xfrm>
            <a:off x="5086985" y="4592320"/>
            <a:ext cx="53644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以好奇的眼光看待每一样东西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9462" grpId="0"/>
      <p:bldP spid="11276" grpId="0"/>
      <p:bldP spid="19464" grpId="0"/>
      <p:bldP spid="19466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2057400" y="457200"/>
            <a:ext cx="8305800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b="1" dirty="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800" b="1" dirty="0">
              <a:latin typeface="Calibri" panose="020F0502020204030204" pitchFamily="34" charset="0"/>
            </a:endParaRPr>
          </a:p>
        </p:txBody>
      </p:sp>
      <p:sp>
        <p:nvSpPr>
          <p:cNvPr id="18435" name="内容占位符 125954"/>
          <p:cNvSpPr/>
          <p:nvPr/>
        </p:nvSpPr>
        <p:spPr>
          <a:xfrm>
            <a:off x="965200" y="260350"/>
            <a:ext cx="10716895" cy="8655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4</a:t>
            </a:r>
            <a:r>
              <a:rPr lang="en-US" altLang="zh-CN" sz="3200" b="1">
                <a:latin typeface="Calibri" panose="020F0502020204030204" pitchFamily="34" charset="0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细读课文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提问式批注</a:t>
            </a:r>
            <a:r>
              <a:rPr lang="zh-CN" altLang="zh-CN" sz="32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你认为这些问题对你阅读课文有怎样的启发？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357" name="表格 13356"/>
          <p:cNvGraphicFramePr/>
          <p:nvPr>
            <p:custDataLst>
              <p:tags r:id="rId1"/>
            </p:custDataLst>
          </p:nvPr>
        </p:nvGraphicFramePr>
        <p:xfrm>
          <a:off x="1087755" y="1322705"/>
          <a:ext cx="10285095" cy="5346700"/>
        </p:xfrm>
        <a:graphic>
          <a:graphicData uri="http://schemas.openxmlformats.org/drawingml/2006/table">
            <a:tbl>
              <a:tblPr/>
              <a:tblGrid>
                <a:gridCol w="4680585"/>
                <a:gridCol w="5604510"/>
              </a:tblGrid>
              <a:tr h="5181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提问式批注</a:t>
                      </a:r>
                      <a:endParaRPr lang="zh-CN" altLang="en-US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自读启发</a:t>
                      </a:r>
                      <a:endParaRPr lang="zh-CN" altLang="en-US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301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</a:rPr>
                        <a:t>“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</a:rPr>
                        <a:t>海港已经临近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</a:rPr>
                        <a:t>”</a:t>
                      </a:r>
                      <a:r>
                        <a:rPr lang="en-US" altLang="zh-CN" sz="28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28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爱的光明照到了我的身上</a:t>
                      </a:r>
                      <a:r>
                        <a:rPr lang="en-US" altLang="zh-CN" sz="28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zh-CN" sz="2800" b="1" dirty="0"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到底这一天有什么不寻常的事要发生？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63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</a:rPr>
                        <a:t>“水”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本身真的有这么大的魔力吗？</a:t>
                      </a:r>
                      <a:endParaRPr lang="zh-CN" altLang="en-US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031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为什么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</a:rPr>
                        <a:t>“我”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此时会</a:t>
                      </a:r>
                      <a:r>
                        <a:rPr lang="zh-CN" altLang="en-US" sz="28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悔恨莫及</a:t>
                      </a:r>
                      <a:r>
                        <a:rPr lang="zh-CN" altLang="en-US" sz="28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？</a:t>
                      </a:r>
                      <a:endParaRPr lang="zh-CN" altLang="en-US" b="1" dirty="0"/>
                    </a:p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51" name="文本框 13350"/>
          <p:cNvSpPr txBox="1"/>
          <p:nvPr/>
        </p:nvSpPr>
        <p:spPr>
          <a:xfrm>
            <a:off x="5767705" y="1854835"/>
            <a:ext cx="56057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这个问题制造了悬念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激发了我对下文的好奇和阅读期待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353" name="文本框 13352"/>
          <p:cNvSpPr txBox="1"/>
          <p:nvPr/>
        </p:nvSpPr>
        <p:spPr>
          <a:xfrm>
            <a:off x="5768975" y="3248660"/>
            <a:ext cx="56045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这个问题旁批在文章的关键处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引发我深入思考作者这么说的原因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55" name="文本框 13354"/>
          <p:cNvSpPr txBox="1"/>
          <p:nvPr/>
        </p:nvSpPr>
        <p:spPr>
          <a:xfrm>
            <a:off x="5768340" y="4201795"/>
            <a:ext cx="5792470" cy="2414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因为在莎莉文老师的耐心引导下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“我”的学习终于迎来了质变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“我”终于在文字和事物名称之间建立了联系。回想起“我”因为发脾气而摔坏了莎莉文老师给“我”的洋娃娃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并且怎么也拼不好它”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1" grpId="0"/>
      <p:bldP spid="13353" grpId="0"/>
      <p:bldP spid="133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128003"/>
          <p:cNvSpPr txBox="1"/>
          <p:nvPr/>
        </p:nvSpPr>
        <p:spPr>
          <a:xfrm>
            <a:off x="1059815" y="260350"/>
            <a:ext cx="10215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>
                <a:latin typeface="宋体" panose="02010600030101010101" pitchFamily="2" charset="-122"/>
              </a:rPr>
              <a:t>5.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海伦是盲聋哑人</a:t>
            </a: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但她笔下的景色却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充满了光感、色调和韵律感</a:t>
            </a: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画出文中景物描写的句子并进行赏析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1102360" y="1275080"/>
            <a:ext cx="101727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景物描写</a:t>
            </a:r>
            <a:r>
              <a:rPr lang="zh-CN" altLang="en-US" sz="3000" b="1">
                <a:solidFill>
                  <a:schemeClr val="tx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下午的阳光穿透遮满阳台的金银花叶子</a:t>
            </a: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照射到我仰着的脸上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2" name="文本框 128006"/>
          <p:cNvSpPr txBox="1"/>
          <p:nvPr/>
        </p:nvSpPr>
        <p:spPr>
          <a:xfrm>
            <a:off x="1081405" y="2197100"/>
            <a:ext cx="1002919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触觉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的角度写出了阳光照射进阳台的景象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遮满阳台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强调金银花叶子旺盛的生命力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穿透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一词传神地表现出阳光照射在繁密的金银花叶子上特殊的光感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；作者以此表达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对象征爱和光明的莎莉文老师到来的渴望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以及对光明、希望的向往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28004"/>
          <p:cNvSpPr txBox="1"/>
          <p:nvPr/>
        </p:nvSpPr>
        <p:spPr>
          <a:xfrm>
            <a:off x="1102360" y="4365625"/>
            <a:ext cx="101720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景物描写</a:t>
            </a:r>
            <a:r>
              <a:rPr lang="zh-CN" altLang="en-US" sz="3000" b="1"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我们沿着小路散步到井房</a:t>
            </a: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房顶上盛开的金银花芬芳扑鼻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128006"/>
          <p:cNvSpPr txBox="1"/>
          <p:nvPr/>
        </p:nvSpPr>
        <p:spPr>
          <a:xfrm>
            <a:off x="1181100" y="5287645"/>
            <a:ext cx="99987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嗅觉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的角度写出了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金银花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芬芳扑鼻的特点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在莎莉文老师的带领下</a:t>
            </a: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,来到井房时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轻松、愉快的心情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/>
      <p:bldP spid="17412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65630" y="919843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040442" y="1879179"/>
            <a:ext cx="1919816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相识前：</a:t>
            </a:r>
            <a:endParaRPr lang="zh-CN" altLang="en-US" sz="28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42534" y="3413944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相识</a:t>
            </a:r>
            <a:endParaRPr lang="zh-CN" altLang="en-US" sz="28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AutoShape 8"/>
          <p:cNvSpPr/>
          <p:nvPr/>
        </p:nvSpPr>
        <p:spPr bwMode="auto">
          <a:xfrm>
            <a:off x="3172321" y="2709330"/>
            <a:ext cx="287867" cy="1963990"/>
          </a:xfrm>
          <a:prstGeom prst="leftBrace">
            <a:avLst>
              <a:gd name="adj1" fmla="val 3008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462966" y="2519318"/>
            <a:ext cx="554545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莎莉文老师教</a:t>
            </a:r>
            <a:r>
              <a:rPr lang="zh-CN" altLang="en-US" sz="2800" b="1" dirty="0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拼写词（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62966" y="3328219"/>
            <a:ext cx="709440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莎莉文老师教</a:t>
            </a:r>
            <a:r>
              <a:rPr lang="zh-CN" altLang="en-US" sz="2800" b="1" dirty="0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区别具体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事物（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555604" y="4131077"/>
            <a:ext cx="6769496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井房散步</a:t>
            </a:r>
            <a:r>
              <a:rPr lang="en-US" altLang="zh-CN" sz="28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从自然中认识</a:t>
            </a:r>
            <a:r>
              <a:rPr lang="zh-CN" altLang="en-US" sz="2800" b="1" dirty="0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“水”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(10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460188" y="1885020"/>
            <a:ext cx="73329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内心烦躁、恐惧、愤怒、苦恼。（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1—5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116773" y="1963533"/>
            <a:ext cx="615553" cy="221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再塑生命的人</a:t>
            </a:r>
            <a:endParaRPr lang="zh-CN" altLang="en-US" sz="28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AutoShape 8"/>
          <p:cNvSpPr/>
          <p:nvPr/>
        </p:nvSpPr>
        <p:spPr bwMode="auto">
          <a:xfrm>
            <a:off x="1732327" y="2138736"/>
            <a:ext cx="287867" cy="1984449"/>
          </a:xfrm>
          <a:prstGeom prst="leftBrace">
            <a:avLst>
              <a:gd name="adj1" fmla="val 3008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1996" y="2797412"/>
            <a:ext cx="4094421" cy="1017462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2821" y="1316559"/>
            <a:ext cx="9906000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课文哪些地方体现了莎莉文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老师高超的教育艺术？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3468" y="56588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35886" name="表格 35885"/>
          <p:cNvGraphicFramePr/>
          <p:nvPr>
            <p:custDataLst>
              <p:tags r:id="rId1"/>
            </p:custDataLst>
          </p:nvPr>
        </p:nvGraphicFramePr>
        <p:xfrm>
          <a:off x="265430" y="1899920"/>
          <a:ext cx="11666855" cy="4505325"/>
        </p:xfrm>
        <a:graphic>
          <a:graphicData uri="http://schemas.openxmlformats.org/drawingml/2006/table">
            <a:tbl>
              <a:tblPr/>
              <a:tblGrid>
                <a:gridCol w="5609590"/>
                <a:gridCol w="3963670"/>
                <a:gridCol w="2093595"/>
              </a:tblGrid>
              <a:tr h="59690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新宋体" panose="02010609030101010101" pitchFamily="49" charset="-122"/>
                        </a:rPr>
                        <a:t>描写莎莉文老师神态、动作的语句</a:t>
                      </a:r>
                      <a:endParaRPr lang="zh-CN" altLang="en-US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新宋体" panose="02010609030101010101" pitchFamily="49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老师的教育艺术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老师的性格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181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97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70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70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65430" y="2520315"/>
            <a:ext cx="5591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一个人握住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手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紧紧抱在怀中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16" name="矩形 7"/>
          <p:cNvSpPr/>
          <p:nvPr/>
        </p:nvSpPr>
        <p:spPr>
          <a:xfrm>
            <a:off x="5856605" y="2508250"/>
            <a:ext cx="3966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懂得儿童心理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430" y="3042285"/>
            <a:ext cx="49295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带我到她房间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一个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布娃娃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7"/>
          <p:cNvSpPr/>
          <p:nvPr/>
        </p:nvSpPr>
        <p:spPr>
          <a:xfrm>
            <a:off x="5874385" y="3079750"/>
            <a:ext cx="3803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使我对老师产生亲切感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9822815" y="2557780"/>
            <a:ext cx="21094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爱心、耐心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、慧心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3" name="矩形 2"/>
          <p:cNvSpPr/>
          <p:nvPr/>
        </p:nvSpPr>
        <p:spPr>
          <a:xfrm>
            <a:off x="265430" y="3639185"/>
            <a:ext cx="5591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拉起手</a:t>
            </a:r>
            <a:r>
              <a:rPr lang="zh-CN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在手掌上慢慢地拼写</a:t>
            </a:r>
            <a:r>
              <a:rPr lang="en-US" altLang="zh-CN" sz="2800" b="1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>
                <a:latin typeface="Arial" panose="020B0604020202020204" pitchFamily="34" charset="0"/>
                <a:sym typeface="宋体" panose="02010600030101010101" pitchFamily="2" charset="-122"/>
              </a:rPr>
              <a:t>doll</a:t>
            </a:r>
            <a:r>
              <a:rPr lang="en-US" altLang="zh-CN" sz="2800" b="1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zh-CN" sz="2800" b="1" dirty="0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5874385" y="3639185"/>
            <a:ext cx="39490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使我对拼写产生浓厚的兴趣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10" name="矩形 7"/>
          <p:cNvSpPr/>
          <p:nvPr/>
        </p:nvSpPr>
        <p:spPr>
          <a:xfrm>
            <a:off x="9844405" y="3992245"/>
            <a:ext cx="2088515" cy="1921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善于抓住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教育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时机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对我的教育做到因势利导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循循善诱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7" name="矩形 4"/>
          <p:cNvSpPr/>
          <p:nvPr/>
        </p:nvSpPr>
        <p:spPr>
          <a:xfrm>
            <a:off x="266065" y="4523105"/>
            <a:ext cx="559054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zh-CN" sz="2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把布娃娃</a:t>
            </a:r>
            <a:r>
              <a:rPr lang="zh-CN" altLang="en-US" sz="2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碎</a:t>
            </a:r>
            <a:r>
              <a:rPr lang="zh-CN" altLang="en-US" sz="2600" b="1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布扫到炉子边</a:t>
            </a:r>
            <a:r>
              <a:rPr lang="zh-CN" altLang="zh-CN" sz="2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,把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帽</a:t>
            </a:r>
            <a:r>
              <a:rPr lang="zh-CN" altLang="en-US" sz="2600" b="1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</a:t>
            </a:r>
            <a:r>
              <a:rPr lang="zh-CN" altLang="zh-CN" sz="26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递给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zh-CN" sz="26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领着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2600" b="1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到外面暖和的阳光里去</a:t>
            </a:r>
            <a:endParaRPr lang="zh-CN" altLang="en-US" sz="26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7"/>
          <p:cNvSpPr/>
          <p:nvPr/>
        </p:nvSpPr>
        <p:spPr>
          <a:xfrm>
            <a:off x="5876925" y="4523105"/>
            <a:ext cx="394462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使我从坏心情中解脱出来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新宋体" panose="02010609030101010101" pitchFamily="49" charset="-122"/>
                <a:sym typeface="宋体" panose="02010600030101010101" pitchFamily="2" charset="-122"/>
              </a:rPr>
              <a:t>赢得轻松愉快的学习心境</a:t>
            </a:r>
            <a:endParaRPr lang="zh-CN" altLang="zh-CN" sz="2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408" name="矩形 5"/>
          <p:cNvSpPr/>
          <p:nvPr/>
        </p:nvSpPr>
        <p:spPr>
          <a:xfrm>
            <a:off x="315595" y="5465445"/>
            <a:ext cx="55416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zh-CN" sz="27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把</a:t>
            </a:r>
            <a:r>
              <a:rPr lang="zh-CN" altLang="en-US" sz="27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27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的一只手放在喷水口下</a:t>
            </a:r>
            <a:r>
              <a:rPr lang="zh-CN" altLang="zh-CN" sz="2700" b="1" dirty="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7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在另一只手上拼写</a:t>
            </a:r>
            <a:r>
              <a:rPr lang="en-US" altLang="zh-CN" sz="2700" b="1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水</a:t>
            </a:r>
            <a:r>
              <a:rPr lang="en-US" altLang="zh-CN" sz="2700" b="1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起先写得很慢</a:t>
            </a:r>
            <a:endParaRPr lang="en-US" altLang="zh-CN" sz="27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矩形 7"/>
          <p:cNvSpPr/>
          <p:nvPr/>
        </p:nvSpPr>
        <p:spPr>
          <a:xfrm>
            <a:off x="5878195" y="5465445"/>
            <a:ext cx="394525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教育方法巧妙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416" grpId="0"/>
      <p:bldP spid="8" grpId="0"/>
      <p:bldP spid="9" grpId="0"/>
      <p:bldP spid="10" grpId="0"/>
      <p:bldP spid="25623" grpId="0"/>
      <p:bldP spid="11" grpId="0"/>
      <p:bldP spid="16410" grpId="0"/>
      <p:bldP spid="16407" grpId="0"/>
      <p:bldP spid="12" grpId="0"/>
      <p:bldP spid="1640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9667" y="2838997"/>
            <a:ext cx="6432551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28600"/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000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</a:t>
            </a:r>
            <a:r>
              <a:rPr lang="en-US" altLang="zh-CN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我的灵魂被唤醒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莎莉文老师让我认识了文字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再次拥有了光明、希望、快乐和自由。爱的光明照到了我的身上</a:t>
            </a:r>
            <a:r>
              <a:rPr lang="en-US" altLang="zh-CN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。所以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莎莉文老师就是我的</a:t>
            </a:r>
            <a:r>
              <a:rPr lang="en-US" altLang="zh-CN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再塑生命的人</a:t>
            </a:r>
            <a:r>
              <a:rPr lang="en-US" altLang="zh-CN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表达了作者对莎莉文老师的无比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敬爱和感激</a:t>
            </a:r>
            <a:r>
              <a:rPr lang="zh-CN" altLang="zh-CN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之情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19667" y="1824376"/>
            <a:ext cx="614468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000" b="1" dirty="0" smtClean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面意思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是指</a:t>
            </a:r>
            <a:r>
              <a:rPr lang="en-US" altLang="zh-CN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重新塑造生命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重新获得生命</a:t>
            </a:r>
            <a:r>
              <a:rPr lang="en-US" altLang="zh-CN" sz="3000" b="1" dirty="0" smtClean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0000E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000" b="1" dirty="0">
              <a:solidFill>
                <a:srgbClr val="0000E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884" y="1661958"/>
            <a:ext cx="3744416" cy="4013671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719646" y="984454"/>
            <a:ext cx="9906000" cy="583565"/>
          </a:xfrm>
          <a:prstGeom prst="rect">
            <a:avLst/>
          </a:prstGeom>
        </p:spPr>
        <p:txBody>
          <a:bodyPr>
            <a:spAutoFit/>
          </a:bodyPr>
          <a:p>
            <a:pPr algn="just"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如何理解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“再塑生命”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0100" y="1086485"/>
            <a:ext cx="104286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作者什么也看不见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却能感受到如此美的世界呢？</a:t>
            </a:r>
            <a:r>
              <a:rPr lang="zh-CN" altLang="en-US" sz="3200" b="1" dirty="0">
                <a:solidFill>
                  <a:srgbClr val="25406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25406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25" y="2322830"/>
            <a:ext cx="473646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心中有爱</a:t>
            </a:r>
            <a:r>
              <a:rPr lang="zh-CN" altLang="zh-CN" sz="3000" b="1" dirty="0">
                <a:solidFill>
                  <a:srgbClr val="0000E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我们应该珍惜自己一双明亮的眼睛</a:t>
            </a:r>
            <a:r>
              <a:rPr lang="zh-CN" altLang="zh-CN" sz="3000" b="1" dirty="0">
                <a:solidFill>
                  <a:srgbClr val="0000E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用心去感受我们看到的世界。</a:t>
            </a:r>
            <a:endParaRPr lang="zh-CN" altLang="en-US" sz="3000" b="1" dirty="0">
              <a:solidFill>
                <a:srgbClr val="0000E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740" y="1831341"/>
            <a:ext cx="4716801" cy="375285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88365" y="1985010"/>
            <a:ext cx="10618470" cy="21558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3600" b="1">
                <a:latin typeface="+mn-ea"/>
                <a:cs typeface="+mj-cs"/>
              </a:defRPr>
            </a:lvl1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整体把握文章内容</a:t>
            </a:r>
            <a:r>
              <a:rPr lang="en-US" altLang="zh-CN" sz="32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感悟莎莉文老师这一形象</a:t>
            </a:r>
            <a:r>
              <a:rPr lang="en-US" altLang="zh-CN" sz="32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理解作者对莎莉文老师敬爱和感激的情意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品味、揣摩关键语句</a:t>
            </a:r>
            <a:r>
              <a:rPr lang="en-US" altLang="zh-CN" sz="3200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体会作为盲聋哑人的作者对生活的独特感悟。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03958" y="638088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3" name="矩形 37892"/>
          <p:cNvSpPr/>
          <p:nvPr/>
        </p:nvSpPr>
        <p:spPr>
          <a:xfrm>
            <a:off x="821690" y="2884805"/>
            <a:ext cx="1019302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en-US" altLang="zh-CN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我认为</a:t>
            </a:r>
            <a:r>
              <a:rPr lang="zh-CN" altLang="en-US" sz="32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“再塑生命的人”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更合适。</a:t>
            </a:r>
            <a:r>
              <a:rPr 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因为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这一标题指向本文主题和关键人物</a:t>
            </a:r>
            <a:r>
              <a:rPr lang="zh-CN" alt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本文的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主旨重在突出莎莉文老师对海伦的至关重要</a:t>
            </a:r>
            <a:r>
              <a:rPr lang="zh-CN" alt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她重新给予海伦生命</a:t>
            </a:r>
            <a:r>
              <a:rPr lang="zh-CN" alt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给予海伦探索世界的渴望</a:t>
            </a:r>
            <a:r>
              <a:rPr lang="zh-CN" alt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给予海伦活下去的动力</a:t>
            </a:r>
            <a:r>
              <a:rPr 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莎莉文老师的出现是海伦一生的转折点</a:t>
            </a:r>
            <a:r>
              <a:rPr 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。而</a:t>
            </a:r>
            <a:r>
              <a:rPr lang="zh-CN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原标题强调的仅仅是那一天</a:t>
            </a:r>
            <a:r>
              <a:rPr lang="zh-CN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sz="32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1308735" y="629920"/>
            <a:ext cx="2265045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问题探究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2630" y="1316355"/>
            <a:ext cx="10382250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原标题为“生命中最重要的日子”</a:t>
            </a:r>
            <a:r>
              <a:rPr lang="zh-CN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选入教材后编者将标题改为“再塑生命的人”。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你认为哪个标题更合适？请简要说明理由。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4" name="Text Box 3"/>
          <p:cNvSpPr txBox="1"/>
          <p:nvPr/>
        </p:nvSpPr>
        <p:spPr>
          <a:xfrm>
            <a:off x="3719513" y="2379980"/>
            <a:ext cx="3455987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懂得儿童心理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爱心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5" name="Text Box 4"/>
          <p:cNvSpPr txBox="1"/>
          <p:nvPr/>
        </p:nvSpPr>
        <p:spPr>
          <a:xfrm>
            <a:off x="4656138" y="1484313"/>
            <a:ext cx="2808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再塑生命的人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1524000" y="3213100"/>
            <a:ext cx="2089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莎莉文老师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Text Box 4"/>
          <p:cNvSpPr txBox="1"/>
          <p:nvPr/>
        </p:nvSpPr>
        <p:spPr>
          <a:xfrm>
            <a:off x="7680325" y="3267710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海伦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8" name="Text Box 3"/>
          <p:cNvSpPr txBox="1"/>
          <p:nvPr/>
        </p:nvSpPr>
        <p:spPr>
          <a:xfrm>
            <a:off x="3719513" y="3017838"/>
            <a:ext cx="3240087" cy="82359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善于抓住教育时机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因势利导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循循善诱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9" name="Text Box 3"/>
          <p:cNvSpPr txBox="1"/>
          <p:nvPr/>
        </p:nvSpPr>
        <p:spPr>
          <a:xfrm>
            <a:off x="3719513" y="4576128"/>
            <a:ext cx="3960812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热情亲切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包容耐心和蔼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1" name="Text Box 3"/>
          <p:cNvSpPr txBox="1"/>
          <p:nvPr/>
        </p:nvSpPr>
        <p:spPr>
          <a:xfrm>
            <a:off x="3719513" y="3933508"/>
            <a:ext cx="3302000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善于启发引导</a:t>
            </a:r>
            <a:endParaRPr 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62" name="Text Box 3"/>
          <p:cNvSpPr txBox="1"/>
          <p:nvPr/>
        </p:nvSpPr>
        <p:spPr>
          <a:xfrm>
            <a:off x="8616950" y="2492375"/>
            <a:ext cx="1655763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坚毅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3" name="Text Box 3"/>
          <p:cNvSpPr txBox="1"/>
          <p:nvPr/>
        </p:nvSpPr>
        <p:spPr>
          <a:xfrm>
            <a:off x="8616950" y="3141663"/>
            <a:ext cx="1655763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聪明好学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4" name="Text Box 3"/>
          <p:cNvSpPr txBox="1"/>
          <p:nvPr/>
        </p:nvSpPr>
        <p:spPr>
          <a:xfrm>
            <a:off x="8616950" y="3789363"/>
            <a:ext cx="1655763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感情丰富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5" name="Text Box 3"/>
          <p:cNvSpPr txBox="1"/>
          <p:nvPr/>
        </p:nvSpPr>
        <p:spPr>
          <a:xfrm>
            <a:off x="8616950" y="4437063"/>
            <a:ext cx="1655763" cy="5219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热爱生活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6" name="文本框 2"/>
          <p:cNvSpPr txBox="1"/>
          <p:nvPr/>
        </p:nvSpPr>
        <p:spPr>
          <a:xfrm>
            <a:off x="4440238" y="5229225"/>
            <a:ext cx="40306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再塑生命</a:t>
            </a:r>
            <a:r>
              <a:rPr lang="zh-CN" altLang="en-US" sz="3200" b="1" dirty="0">
                <a:latin typeface="宋体" panose="02010600030101010101" pitchFamily="2" charset="-122"/>
                <a:ea typeface="黑体" panose="02010609060101010101" charset="-122"/>
              </a:rPr>
              <a:t>成功的因素</a:t>
            </a:r>
            <a:endParaRPr lang="zh-CN" altLang="en-US" sz="3200" b="1"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65630" y="919843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24166" y="1412776"/>
            <a:ext cx="10753460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000" b="1" dirty="0" smtClean="0">
                <a:solidFill>
                  <a:srgbClr val="254061"/>
                </a:solidFill>
                <a:latin typeface="+mn-ea"/>
                <a:ea typeface="+mn-ea"/>
              </a:rPr>
              <a:t>     </a:t>
            </a:r>
            <a:r>
              <a:rPr lang="en-US" altLang="zh-CN" sz="3000" b="1" dirty="0" smtClean="0">
                <a:solidFill>
                  <a:srgbClr val="254061"/>
                </a:solidFill>
                <a:latin typeface="+mn-ea"/>
                <a:ea typeface="+mn-ea"/>
              </a:rPr>
              <a:t>  </a:t>
            </a:r>
            <a:r>
              <a:rPr lang="zh-CN" altLang="en-US" sz="3000" b="1" dirty="0" smtClean="0">
                <a:solidFill>
                  <a:srgbClr val="254061"/>
                </a:solidFill>
                <a:latin typeface="宋体" panose="02010600030101010101" pitchFamily="2" charset="-122"/>
              </a:rPr>
              <a:t>本文叙述了莎莉文老师高超的教育艺术</a:t>
            </a:r>
            <a:r>
              <a:rPr lang="zh-CN" altLang="zh-CN" sz="30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254061"/>
                </a:solidFill>
                <a:latin typeface="宋体" panose="02010600030101010101" pitchFamily="2" charset="-122"/>
              </a:rPr>
              <a:t>同时也表现了作者求知的热情及艰辛而愉快的生活经历</a:t>
            </a:r>
            <a:r>
              <a:rPr lang="zh-CN" altLang="zh-CN" sz="30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254061"/>
                </a:solidFill>
                <a:latin typeface="宋体" panose="02010600030101010101" pitchFamily="2" charset="-122"/>
              </a:rPr>
              <a:t>全文真诚地表达了对莎莉文老师的感激之情。</a:t>
            </a:r>
            <a:endParaRPr lang="zh-CN" altLang="en-US" sz="3000" dirty="0" smtClean="0">
              <a:latin typeface="宋体" panose="02010600030101010101" pitchFamily="2" charset="-122"/>
            </a:endParaRPr>
          </a:p>
        </p:txBody>
      </p:sp>
      <p:pic>
        <p:nvPicPr>
          <p:cNvPr id="3" name="图片 5" descr="5ed5e29a4da49e98c8eaf4d4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" y="3209925"/>
            <a:ext cx="10651728" cy="3024665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004250" y="583188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主旨归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57250" y="1621155"/>
            <a:ext cx="510794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rgbClr val="25406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en-US" altLang="zh-CN" sz="3200" b="1" dirty="0" smtClean="0">
                <a:solidFill>
                  <a:srgbClr val="25406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海伦在她的名作《假如给我三天光明》一文中深情地抒发了她对莎莉文老师的爱：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“假如给我三天光明</a:t>
            </a:r>
            <a:r>
              <a:rPr lang="zh-CN" altLang="zh-CN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我第一眼想看的就是我亲爱的老师。”</a:t>
            </a:r>
            <a:endParaRPr lang="zh-CN" altLang="en-US" sz="3200" b="1" dirty="0" smtClean="0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096142" y="776757"/>
            <a:ext cx="51053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假如给我三天光明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vip066846,2008030914044852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9612" y="1323230"/>
            <a:ext cx="4352163" cy="3267819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内容占位符 125954"/>
          <p:cNvSpPr/>
          <p:nvPr/>
        </p:nvSpPr>
        <p:spPr>
          <a:xfrm>
            <a:off x="1135380" y="1758950"/>
            <a:ext cx="9690100" cy="112014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阅读《假如给我三天光明》精彩选段</a:t>
            </a:r>
            <a:r>
              <a:rPr lang="zh-CN" altLang="zh-CN" sz="32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,以</a:t>
            </a:r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提问式批注的</a:t>
            </a:r>
            <a:endParaRPr lang="zh-CN" altLang="en-US" sz="32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形式写下你的阅读思考</a:t>
            </a:r>
            <a:r>
              <a:rPr lang="zh-CN" altLang="zh-CN" sz="32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写出探究结果。</a:t>
            </a:r>
            <a:endParaRPr lang="zh-CN" altLang="en-US" sz="32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80" name="矩形 21535"/>
          <p:cNvSpPr/>
          <p:nvPr/>
        </p:nvSpPr>
        <p:spPr>
          <a:xfrm>
            <a:off x="1168400" y="2879090"/>
            <a:ext cx="98063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第一天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：“凝视”“珍藏”“研究”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三个表达出海伦·凯勒怎样的思想感情？</a:t>
            </a:r>
            <a:endParaRPr lang="zh-CN" altLang="en-US" sz="30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38" name="矩形 21537"/>
          <p:cNvSpPr/>
          <p:nvPr/>
        </p:nvSpPr>
        <p:spPr>
          <a:xfrm>
            <a:off x="1202055" y="3893820"/>
            <a:ext cx="962342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作者想长时间地望着莎莉文老师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牢牢记住她的容貌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充分感受莎莉文老师对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的耐心教育和无私关爱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对莎莉文老师崇高的敬意和深深的感激之情。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35631" y="599374"/>
            <a:ext cx="3974868" cy="713740"/>
            <a:chOff x="2187" y="641"/>
            <a:chExt cx="5080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187" y="641"/>
              <a:ext cx="508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272" y="741"/>
              <a:ext cx="4910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拓展阅读</a:t>
              </a:r>
              <a:r>
                <a:rPr lang="zh-CN" altLang="zh-CN" sz="32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  <a:sym typeface="+mn-ea"/>
                </a:rPr>
                <a:t>探究主旨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5602" name="矩形 38937"/>
          <p:cNvSpPr/>
          <p:nvPr/>
        </p:nvSpPr>
        <p:spPr>
          <a:xfrm>
            <a:off x="1115060" y="479425"/>
            <a:ext cx="990917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第二天：谈到看戏时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作者为什么会对有视觉的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你们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发出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究竟有多少人对于使你们享受它的色彩、优美和动作的视觉的奇迹有所认识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并怀有感激之情呢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的质疑？</a:t>
            </a:r>
            <a:endParaRPr lang="zh-CN" altLang="en-US" sz="30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39" name="矩形 38938"/>
          <p:cNvSpPr/>
          <p:nvPr/>
        </p:nvSpPr>
        <p:spPr>
          <a:xfrm>
            <a:off x="1115060" y="1756410"/>
            <a:ext cx="98298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目的在于告诚人们要珍惜自己现在拥有的幸福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要热爱生活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去欣赏生活的美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陶冶自己的心灵。同时作者用视听健全的人与自己作比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表达自己热爱生活的态度。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矩形 39955"/>
          <p:cNvSpPr/>
          <p:nvPr/>
        </p:nvSpPr>
        <p:spPr>
          <a:xfrm>
            <a:off x="1115060" y="3374390"/>
            <a:ext cx="99098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00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第三天：海伦</a:t>
            </a:r>
            <a:r>
              <a:rPr lang="en-US" altLang="zh-CN" sz="3000" b="1">
                <a:solidFill>
                  <a:srgbClr val="00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凯勒的世界没有声音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没有色彩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但她的笔下却充满了各种各样的声音和亮丽的色彩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对此你有何感想？</a:t>
            </a:r>
            <a:endParaRPr lang="zh-CN" altLang="en-US" sz="3000" b="1" dirty="0">
              <a:solidFill>
                <a:srgbClr val="0033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957" name="矩形 39956"/>
          <p:cNvSpPr/>
          <p:nvPr/>
        </p:nvSpPr>
        <p:spPr>
          <a:xfrm>
            <a:off x="1115060" y="4389120"/>
            <a:ext cx="100133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作者通过自己的想象虚构出她不能看到的充满声音、充满色彩的生活场景</a:t>
            </a:r>
            <a:r>
              <a:rPr lang="zh-CN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让我们感受到在黑暗世界的她对光明、希望、快乐、自由的渴望</a:t>
            </a:r>
            <a:r>
              <a:rPr lang="zh-CN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她热爱生活</a:t>
            </a:r>
            <a:r>
              <a:rPr lang="zh-CN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对生活充满激情。我们作为视听健全的人</a:t>
            </a:r>
            <a:r>
              <a:rPr lang="zh-CN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更应该用眼睛、耳朵去感受生活的美。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9" grpId="0"/>
      <p:bldP spid="399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2" name="Rectangle 6"/>
          <p:cNvSpPr/>
          <p:nvPr/>
        </p:nvSpPr>
        <p:spPr>
          <a:xfrm>
            <a:off x="1197610" y="1844675"/>
            <a:ext cx="94119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海伦成为不平凡的人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与莎莉文老师的教育密不可分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但也是她的主观努力的结果。海伦用自己坚强不屈的精神昭示了残疾人的尊严</a:t>
            </a:r>
            <a:r>
              <a:rPr lang="zh-CN" altLang="zh-CN" sz="3000" b="1" dirty="0">
                <a:solidFill>
                  <a:srgbClr val="0000E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她是残疾人的榜样。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在人类历史长河中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像作者这样凭借坚强意志与命运进行抗争的杰出人士</a:t>
            </a:r>
            <a:r>
              <a:rPr lang="zh-CN" altLang="zh-CN" sz="30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你还知道哪些？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试列举古今中外那些付出艰辛努力而成功的残疾人的事迹：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1" name="Rectangle 9"/>
          <p:cNvSpPr>
            <a:spLocks noRot="1"/>
          </p:cNvSpPr>
          <p:nvPr/>
        </p:nvSpPr>
        <p:spPr>
          <a:xfrm>
            <a:off x="1738313" y="973138"/>
            <a:ext cx="8713787" cy="720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海伦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凯勒的一生给了你怎样的启示？</a:t>
            </a: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zh-CN" altLang="en-US" sz="40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2920365" y="1593850"/>
            <a:ext cx="63519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他以顽强的意志创作了长篇小说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钢铁是怎样炼成的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1" name="Rectangle 5"/>
          <p:cNvSpPr/>
          <p:nvPr/>
        </p:nvSpPr>
        <p:spPr>
          <a:xfrm>
            <a:off x="2025650" y="333375"/>
            <a:ext cx="80010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奥斯特洛夫斯基</a:t>
            </a:r>
            <a:r>
              <a:rPr lang="en-US" altLang="zh-CN" sz="36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en-US" altLang="zh-CN" sz="3600" b="1">
                <a:solidFill>
                  <a:srgbClr val="FF3300"/>
                </a:solidFill>
                <a:latin typeface="宋体" panose="02010600030101010101" pitchFamily="2" charset="-122"/>
              </a:rPr>
              <a:t>1904-1936</a:t>
            </a:r>
            <a:r>
              <a:rPr lang="en-US" altLang="zh-CN" sz="36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r>
              <a:rPr lang="zh-CN" altLang="en-US" sz="4400" b="1" dirty="0">
                <a:solidFill>
                  <a:srgbClr val="FF33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4400" b="1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苏联作家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岁全身瘫痪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双目失明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160" y="2770505"/>
            <a:ext cx="3487420" cy="3601085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970" y="2808605"/>
            <a:ext cx="3211830" cy="353314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 advTm="1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970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nner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68" y="764704"/>
            <a:ext cx="3760169" cy="5519514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92725" y="1196975"/>
            <a:ext cx="5892800" cy="247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贝多芬</a:t>
            </a:r>
            <a:r>
              <a:rPr lang="en-US" altLang="zh-CN" sz="40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kumimoji="1" lang="en-US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1770-1827</a:t>
            </a:r>
            <a:r>
              <a:rPr lang="en-US" altLang="zh-CN" sz="40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endParaRPr kumimoji="1" lang="zh-CN" altLang="en-US" sz="40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德国伟大的作曲家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岁时听觉衰退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岁时完全耳聋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kumimoji="1" lang="zh-CN" altLang="en-US" sz="3200" b="1" dirty="0">
              <a:solidFill>
                <a:schemeClr val="bg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8770" y="3675380"/>
            <a:ext cx="61626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世界不给他欢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他却创造了欢乐给世界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。奏出了与命运抗争的最强音——《命运交响曲》。</a:t>
            </a:r>
            <a:r>
              <a:rPr kumimoji="1" lang="zh-CN" altLang="en-US" sz="2800" b="1" dirty="0" smtClean="0">
                <a:solidFill>
                  <a:schemeClr val="bg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6" name="标题 41985"/>
          <p:cNvSpPr>
            <a:spLocks noGrp="1" noRot="1"/>
          </p:cNvSpPr>
          <p:nvPr>
            <p:ph type="title" idx="4294967295"/>
          </p:nvPr>
        </p:nvSpPr>
        <p:spPr>
          <a:xfrm>
            <a:off x="4872355" y="2820670"/>
            <a:ext cx="6863715" cy="2209800"/>
          </a:xfrm>
        </p:spPr>
        <p:txBody>
          <a:bodyPr anchor="ctr" anchorCtr="0">
            <a:normAutofit fontScale="90000"/>
          </a:bodyPr>
          <a:p>
            <a:pPr>
              <a:lnSpc>
                <a:spcPct val="100000"/>
              </a:lnSpc>
            </a:pPr>
            <a:br>
              <a:rPr lang="en-US" altLang="zh-CN" sz="4000"/>
            </a:b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二胡作品</a:t>
            </a:r>
            <a:r>
              <a:rPr lang="en-US" altLang="zh-CN" sz="355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二泉映月</a:t>
            </a:r>
            <a:r>
              <a:rPr lang="en-US" altLang="zh-CN" sz="355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获</a:t>
            </a:r>
            <a:r>
              <a:rPr lang="en-US" altLang="zh-CN" sz="355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世纪华人经典音乐作品奖</a:t>
            </a:r>
            <a:r>
              <a:rPr lang="zh-CN" altLang="zh-CN" sz="355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给我们描画了一个凄凉哀怨的世界</a:t>
            </a:r>
            <a:r>
              <a:rPr lang="zh-CN" altLang="zh-CN" sz="355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也让我们感受到了命运的残酷和抗争的力量。</a:t>
            </a:r>
            <a:br>
              <a:rPr lang="zh-CN" altLang="en-US" sz="3555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en-US" altLang="zh-CN" sz="355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1747" name="Picture 2" descr="abing1"/>
          <p:cNvPicPr>
            <a:picLocks noGrp="1" noRot="1" noChangeAspect="1"/>
          </p:cNvPicPr>
          <p:nvPr>
            <p:ph type="body" idx="4294967295"/>
          </p:nvPr>
        </p:nvPicPr>
        <p:blipFill>
          <a:blip r:embed="rId1"/>
          <a:stretch>
            <a:fillRect/>
          </a:stretch>
        </p:blipFill>
        <p:spPr>
          <a:xfrm>
            <a:off x="1703388" y="836613"/>
            <a:ext cx="2870200" cy="4608512"/>
          </a:xfrm>
          <a:ln w="76200">
            <a:solidFill>
              <a:schemeClr val="bg1"/>
            </a:solidFill>
            <a:miter/>
          </a:ln>
        </p:spPr>
      </p:pic>
      <p:sp>
        <p:nvSpPr>
          <p:cNvPr id="74756" name="文本框 41988"/>
          <p:cNvSpPr txBox="1"/>
          <p:nvPr/>
        </p:nvSpPr>
        <p:spPr>
          <a:xfrm>
            <a:off x="4872038" y="1052513"/>
            <a:ext cx="5795962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阿炳 </a:t>
            </a:r>
            <a:r>
              <a:rPr lang="en-US" altLang="zh-CN" sz="36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(</a:t>
            </a:r>
            <a:r>
              <a:rPr lang="en-US" altLang="zh-CN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1893-1950</a:t>
            </a:r>
            <a:r>
              <a:rPr lang="en-US" altLang="zh-CN" sz="3600">
                <a:solidFill>
                  <a:srgbClr val="000000"/>
                </a:solidFill>
                <a:latin typeface="方正楷体_GBK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)</a:t>
            </a:r>
            <a:endParaRPr lang="zh-CN" altLang="en-US" sz="36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民间音乐家</a:t>
            </a:r>
            <a:r>
              <a:rPr lang="zh-CN" altLang="zh-CN" sz="3200" b="1" dirty="0">
                <a:solidFill>
                  <a:srgbClr val="00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二十多岁时患眼疾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双眼相继失明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317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68655" y="1634490"/>
            <a:ext cx="629539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20世纪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美国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女作家、教育家、慈善家、社会活动家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盲聋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哑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人。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1964年荣获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总统自由勋章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1965年入选美国《时代周刊》评选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二十世纪美国十大英雄偶像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之一。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buSzPct val="100000"/>
              <a:buFont typeface="Wingdings" panose="05000000000000000000" pitchFamily="2" charset="2"/>
              <a:buChar char="v"/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主要著作有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《假如给我三天光明》《我的生活》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等。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38144" y="1763084"/>
            <a:ext cx="4029160" cy="30645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267266" y="5072118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海伦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凯勒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08040" y="700569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张海迪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13" y="2722344"/>
            <a:ext cx="4886325" cy="348992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23570" y="4554855"/>
            <a:ext cx="514604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自学掌握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英语、日语、德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当代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知名作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家、翻译家。</a:t>
            </a:r>
            <a:endParaRPr kumimoji="1"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3276600"/>
            <a:ext cx="1219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" name="Picture 5" descr="“生命之歌”张海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799576"/>
            <a:ext cx="3124893" cy="3205163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423926" y="844859"/>
            <a:ext cx="6438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kumimoji="1" lang="zh-CN" altLang="en-US" sz="3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4" name="Rectangle 6"/>
          <p:cNvSpPr/>
          <p:nvPr/>
        </p:nvSpPr>
        <p:spPr>
          <a:xfrm>
            <a:off x="5347335" y="906145"/>
            <a:ext cx="591248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kumimoji="1" lang="zh-CN" altLang="en-US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张海迪</a:t>
            </a:r>
            <a:endParaRPr kumimoji="1" lang="zh-CN" altLang="en-US" sz="36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中国著名残疾人作家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岁时胸部以下完全失去知觉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高位截瘫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7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JZAi6qi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306" y="764704"/>
            <a:ext cx="5869516" cy="452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615940" y="5373370"/>
            <a:ext cx="52889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孔雀仙子</a:t>
            </a:r>
            <a:r>
              <a:rPr lang="zh-CN" altLang="en-US" sz="30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kumimoji="1" lang="en-US" altLang="zh-CN" sz="32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——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邰</a:t>
            </a:r>
            <a:r>
              <a:rPr lang="en-US" altLang="zh-CN" sz="3000" b="1" err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  <a:sym typeface="+mn-ea"/>
              </a:rPr>
              <a:t>t</a:t>
            </a:r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ea"/>
              </a:rPr>
              <a:t>á</a:t>
            </a:r>
            <a:r>
              <a:rPr lang="en-US" altLang="zh-CN" sz="3000" b="1" err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  <a:sym typeface="+mn-ea"/>
              </a:rPr>
              <a:t>i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丽华</a:t>
            </a:r>
            <a:endParaRPr kumimoji="1"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4" name="Picture 7" descr="U607P1T1D3055927F21DT200403231527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3" y="764704"/>
            <a:ext cx="4895913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19455" y="1699260"/>
            <a:ext cx="1074991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en-US" altLang="zh-CN" sz="3200" b="1" dirty="0" smtClean="0">
                <a:latin typeface="宋体" panose="02010600030101010101" pitchFamily="2" charset="-122"/>
              </a:rPr>
              <a:t>1.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顽强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的毅力可以征服世界上的任何一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座高峰。      </a:t>
            </a:r>
            <a:endParaRPr kumimoji="1" lang="zh-CN" altLang="en-US" sz="3200" b="1" dirty="0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b="1" dirty="0" smtClean="0">
                <a:latin typeface="Times New Roman" panose="02020603050405020304" pitchFamily="18" charset="0"/>
              </a:rPr>
              <a:t> </a:t>
            </a:r>
            <a:r>
              <a:rPr kumimoji="1" lang="en-US" altLang="zh-CN" sz="3200" b="1" dirty="0" smtClean="0">
                <a:latin typeface="Times New Roman" panose="02020603050405020304" pitchFamily="18" charset="0"/>
              </a:rPr>
              <a:t>                                                              </a:t>
            </a:r>
            <a:r>
              <a:rPr kumimoji="1" lang="en-US" altLang="zh-CN" sz="3200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——  </a:t>
            </a:r>
            <a:r>
              <a:rPr kumimoji="1" lang="zh-CN" altLang="en-US" sz="3200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狄更斯</a:t>
            </a:r>
            <a:endParaRPr kumimoji="1" lang="zh-CN" altLang="en-US" sz="3200" b="1" dirty="0">
              <a:solidFill>
                <a:srgbClr val="FF99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19403" y="2994050"/>
            <a:ext cx="108492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 smtClean="0">
                <a:latin typeface="宋体" panose="02010600030101010101" pitchFamily="2" charset="-122"/>
              </a:rPr>
              <a:t>2</a:t>
            </a:r>
            <a:r>
              <a:rPr kumimoji="1" lang="en-US" altLang="zh-CN" sz="3200" b="1" dirty="0" smtClean="0">
                <a:latin typeface="Times New Roman" panose="02020603050405020304" pitchFamily="18" charset="0"/>
              </a:rPr>
              <a:t>.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苦难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对于天才是一块垫脚石</a:t>
            </a:r>
            <a:r>
              <a:rPr lang="zh-CN" altLang="zh-CN" sz="3200" b="1" dirty="0">
                <a:solidFill>
                  <a:srgbClr val="000000"/>
                </a:solidFill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对于能干的人是一笔财富</a:t>
            </a:r>
            <a:r>
              <a:rPr lang="zh-CN" altLang="zh-CN" sz="3200" b="1" dirty="0">
                <a:solidFill>
                  <a:srgbClr val="000000"/>
                </a:solidFill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对于弱者是一个万丈深渊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。 </a:t>
            </a:r>
            <a:r>
              <a:rPr kumimoji="1" lang="en-US" altLang="zh-CN" sz="3200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 ——</a:t>
            </a:r>
            <a:r>
              <a:rPr kumimoji="1" lang="zh-CN" altLang="en-US" sz="3200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巴</a:t>
            </a:r>
            <a:r>
              <a:rPr kumimoji="1"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尔扎克</a:t>
            </a:r>
            <a:r>
              <a:rPr kumimoji="1" lang="zh-CN" altLang="en-US" sz="3200" b="1" dirty="0">
                <a:solidFill>
                  <a:srgbClr val="CC0066"/>
                </a:solidFill>
                <a:latin typeface="Times New Roman" panose="02020603050405020304" pitchFamily="18" charset="0"/>
              </a:rPr>
              <a:t>      </a:t>
            </a:r>
            <a:r>
              <a:rPr kumimoji="1" lang="zh-CN" altLang="en-US" sz="3200" b="1" dirty="0" smtClean="0">
                <a:solidFill>
                  <a:srgbClr val="CC0066"/>
                </a:solidFill>
                <a:latin typeface="Times New Roman" panose="02020603050405020304" pitchFamily="18" charset="0"/>
              </a:rPr>
              <a:t>                            </a:t>
            </a:r>
            <a:endParaRPr kumimoji="1" lang="zh-CN" altLang="en-US" sz="3200" b="1" dirty="0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956" y="4425677"/>
            <a:ext cx="10849205" cy="108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kumimoji="1"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顺境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中的美德是自制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逆境中的美德是不屈不挠</a:t>
            </a:r>
            <a:r>
              <a:rPr kumimoji="1"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kumimoji="1"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</a:t>
            </a:r>
            <a:r>
              <a:rPr kumimoji="1" lang="en-US" altLang="zh-CN" sz="3200" b="1" dirty="0" smtClean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  <a:r>
              <a:rPr kumimoji="1" lang="zh-CN" altLang="en-US" sz="32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</a:t>
            </a:r>
            <a:r>
              <a:rPr kumimoji="1" lang="zh-CN" altLang="en-US" sz="3200" b="1" dirty="0" smtClean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5267" y="779800"/>
            <a:ext cx="68531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4000" b="1" cap="all" dirty="0" smtClean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新宋体" panose="02010609030101010101" pitchFamily="49" charset="-122"/>
                <a:ea typeface="新宋体" panose="02010609030101010101" pitchFamily="49" charset="-122"/>
              </a:rPr>
              <a:t>微笑面对挫折，勇于开拓进取</a:t>
            </a:r>
            <a:endParaRPr lang="zh-CN" altLang="en-US" sz="4000" b="1" cap="all" dirty="0"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9999130857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5414" y="3285132"/>
            <a:ext cx="3215217" cy="3024188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74980" y="1652905"/>
            <a:ext cx="6983730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000" b="1" dirty="0"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ea typeface="宋体" panose="02010600030101010101" pitchFamily="2" charset="-122"/>
              </a:rPr>
              <a:t>十九世纪出现了两个了不起的人物：一个是拿破仑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ea typeface="宋体" panose="02010600030101010101" pitchFamily="2" charset="-122"/>
              </a:rPr>
              <a:t>一个就是海伦</a:t>
            </a:r>
            <a:r>
              <a:rPr lang="en-US" altLang="zh-CN" sz="3000" b="1" dirty="0">
                <a:ea typeface="宋体" panose="02010600030101010101" pitchFamily="2" charset="-122"/>
              </a:rPr>
              <a:t>·</a:t>
            </a:r>
            <a:r>
              <a:rPr lang="zh-CN" altLang="en-US" sz="3000" b="1" dirty="0">
                <a:ea typeface="宋体" panose="02010600030101010101" pitchFamily="2" charset="-122"/>
              </a:rPr>
              <a:t>凯勒。</a:t>
            </a:r>
            <a:endParaRPr lang="zh-CN" altLang="en-US" sz="3000" b="1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000" b="1" dirty="0">
                <a:ea typeface="宋体" panose="02010600030101010101" pitchFamily="2" charset="-122"/>
              </a:rPr>
              <a:t> </a:t>
            </a:r>
            <a:r>
              <a:rPr lang="en-US" altLang="zh-CN" sz="3000" b="1" dirty="0">
                <a:ea typeface="宋体" panose="02010600030101010101" pitchFamily="2" charset="-122"/>
              </a:rPr>
              <a:t>                                      </a:t>
            </a:r>
            <a:r>
              <a:rPr lang="en-US" altLang="zh-CN" sz="3000" dirty="0"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ea typeface="宋体" panose="02010600030101010101" pitchFamily="2" charset="-122"/>
              </a:rPr>
              <a:t>马</a:t>
            </a:r>
            <a:r>
              <a:rPr lang="zh-CN" altLang="en-US" sz="3000" b="1" dirty="0" smtClean="0">
                <a:ea typeface="宋体" panose="02010600030101010101" pitchFamily="2" charset="-122"/>
              </a:rPr>
              <a:t>克</a:t>
            </a:r>
            <a:r>
              <a:rPr lang="en-US" altLang="zh-CN" sz="3000" b="1" dirty="0">
                <a:ea typeface="宋体" panose="02010600030101010101" pitchFamily="2" charset="-122"/>
              </a:rPr>
              <a:t>·</a:t>
            </a:r>
            <a:r>
              <a:rPr lang="zh-CN" altLang="en-US" sz="3000" b="1" dirty="0" smtClean="0">
                <a:ea typeface="宋体" panose="02010600030101010101" pitchFamily="2" charset="-122"/>
              </a:rPr>
              <a:t>吐</a:t>
            </a:r>
            <a:r>
              <a:rPr lang="zh-CN" altLang="en-US" sz="3000" b="1" dirty="0">
                <a:ea typeface="宋体" panose="02010600030101010101" pitchFamily="2" charset="-122"/>
              </a:rPr>
              <a:t>温</a:t>
            </a:r>
            <a:endParaRPr lang="zh-CN" altLang="en-US" sz="3000" b="1" dirty="0">
              <a:ea typeface="宋体" panose="02010600030101010101" pitchFamily="2" charset="-122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997450" y="4622800"/>
            <a:ext cx="632968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 dirty="0"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ea typeface="宋体" panose="02010600030101010101" pitchFamily="2" charset="-122"/>
              </a:rPr>
              <a:t>海伦</a:t>
            </a:r>
            <a:r>
              <a:rPr lang="en-US" altLang="zh-CN" sz="3000" b="1" dirty="0">
                <a:ea typeface="宋体" panose="02010600030101010101" pitchFamily="2" charset="-122"/>
              </a:rPr>
              <a:t>·</a:t>
            </a:r>
            <a:r>
              <a:rPr lang="zh-CN" altLang="en-US" sz="3000" b="1" dirty="0">
                <a:ea typeface="宋体" panose="02010600030101010101" pitchFamily="2" charset="-122"/>
              </a:rPr>
              <a:t>凯勒是二十世纪美国十大伟人之一。  </a:t>
            </a:r>
            <a:r>
              <a:rPr lang="en-US" altLang="zh-CN" sz="3000" dirty="0"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ea typeface="宋体" panose="02010600030101010101" pitchFamily="2" charset="-122"/>
              </a:rPr>
              <a:t>美国</a:t>
            </a:r>
            <a:r>
              <a:rPr lang="en-US" altLang="zh-CN" sz="3000" b="1" dirty="0">
                <a:ea typeface="宋体" panose="02010600030101010101" pitchFamily="2" charset="-122"/>
              </a:rPr>
              <a:t>《</a:t>
            </a:r>
            <a:r>
              <a:rPr lang="zh-CN" altLang="en-US" sz="3000" b="1" dirty="0">
                <a:ea typeface="宋体" panose="02010600030101010101" pitchFamily="2" charset="-122"/>
              </a:rPr>
              <a:t>时代周刊</a:t>
            </a:r>
            <a:r>
              <a:rPr lang="en-US" altLang="zh-CN" sz="3000" b="1" dirty="0">
                <a:ea typeface="宋体" panose="02010600030101010101" pitchFamily="2" charset="-122"/>
              </a:rPr>
              <a:t>》</a:t>
            </a:r>
            <a:endParaRPr lang="en-US" altLang="zh-CN" sz="3000" b="1" dirty="0"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214" y="841466"/>
            <a:ext cx="3310916" cy="345163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74395" y="732467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评价看法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583499" y="1124744"/>
            <a:ext cx="7968885" cy="4467106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要把</a:t>
            </a:r>
            <a:endParaRPr kumimoji="1" lang="zh-CN" altLang="en-US" sz="32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别人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眼睛所看见的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光明</a:t>
            </a:r>
            <a:endParaRPr kumimoji="1" lang="en-US" altLang="zh-CN" sz="3200" b="1" dirty="0" smtClean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当作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我的光明，</a:t>
            </a:r>
            <a:endParaRPr kumimoji="1" lang="zh-CN" altLang="en-US" sz="32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别人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耳朵听见的音乐</a:t>
            </a:r>
            <a:endParaRPr kumimoji="1" lang="zh-CN" altLang="en-US" sz="32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当成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我的交响乐，</a:t>
            </a:r>
            <a:endParaRPr kumimoji="1" lang="zh-CN" altLang="en-US" sz="32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别人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嘴角的微笑</a:t>
            </a:r>
            <a:endParaRPr kumimoji="1" lang="zh-CN" altLang="en-US" sz="32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当作</a:t>
            </a:r>
            <a:r>
              <a:rPr kumimoji="1"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我的幸福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kumimoji="1" lang="en-US" altLang="zh-CN" sz="3200" b="1" dirty="0" smtClean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>
              <a:defRPr/>
            </a:pPr>
            <a:r>
              <a:rPr kumimoji="1" lang="en-US" altLang="zh-CN" sz="32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海伦</a:t>
            </a:r>
            <a:r>
              <a:rPr kumimoji="1" lang="en-US" altLang="zh-CN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凯勒 </a:t>
            </a:r>
            <a:endParaRPr kumimoji="1" lang="zh-CN" altLang="en-US" sz="32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34453" y="2288459"/>
            <a:ext cx="10753195" cy="1863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什么原因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让海伦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凯勒成为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有如此杰出成就的伟人呢？今天我们一起走进《再塑生命的人》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去感受一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个弱者生命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顽强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成长足迹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和引领她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人生走向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光明的莎莉文老师。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39938" y="839293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走进课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04906" y="2525617"/>
            <a:ext cx="3860505" cy="996197"/>
          </a:xfrm>
        </p:spPr>
        <p:txBody>
          <a:bodyPr>
            <a:no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719667" y="621460"/>
            <a:ext cx="4127500" cy="8556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475740" y="1858645"/>
            <a:ext cx="1486535" cy="3555365"/>
          </a:xfrm>
        </p:spPr>
        <p:txBody>
          <a:bodyPr>
            <a:normAutofit lnSpcReduction="20000"/>
          </a:bodyPr>
          <a:lstStyle/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搓捻</a:t>
            </a:r>
            <a:endParaRPr lang="zh-CN" altLang="en-US" sz="4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绽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</a:t>
            </a:r>
            <a:endParaRPr lang="zh-CN" altLang="en-US" sz="40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怦怦</a:t>
            </a:r>
            <a:endParaRPr lang="zh-CN" altLang="en-US" sz="4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7489825" y="1716405"/>
            <a:ext cx="3215005" cy="44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ea typeface="宋体" panose="02010600030101010101" pitchFamily="2" charset="-122"/>
              </a:rPr>
              <a:t>感k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zh-CN" altLang="en-US" sz="4000" dirty="0">
                <a:ea typeface="宋体" panose="02010600030101010101" pitchFamily="2" charset="-122"/>
              </a:rPr>
              <a:t>i</a:t>
            </a:r>
            <a:endParaRPr lang="zh-CN" altLang="en-US" sz="4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jié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然不同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疲倦不kān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4000" dirty="0">
                <a:ea typeface="宋体" panose="02010600030101010101" pitchFamily="2" charset="-122"/>
              </a:rPr>
              <a:t>h</a:t>
            </a:r>
            <a:r>
              <a:rPr sz="4000" dirty="0">
                <a:ea typeface="宋体" panose="02010600030101010101" pitchFamily="2" charset="-122"/>
                <a:sym typeface="+mn-ea"/>
              </a:rPr>
              <a:t>ù</a:t>
            </a:r>
            <a:r>
              <a:rPr sz="4000" dirty="0">
                <a:ea typeface="宋体" panose="02010600030101010101" pitchFamily="2" charset="-122"/>
              </a:rPr>
              <a:t>n</a:t>
            </a:r>
            <a:r>
              <a:rPr sz="4000" b="1" dirty="0">
                <a:ea typeface="宋体" panose="02010600030101010101" pitchFamily="2" charset="-122"/>
              </a:rPr>
              <a:t>为一谈</a:t>
            </a:r>
            <a:endParaRPr sz="4000" b="1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4000" dirty="0">
                <a:ea typeface="宋体" panose="02010600030101010101" pitchFamily="2" charset="-122"/>
              </a:rPr>
              <a:t>hu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sz="4000" dirty="0">
                <a:ea typeface="宋体" panose="02010600030101010101" pitchFamily="2" charset="-122"/>
              </a:rPr>
              <a:t>ng</a:t>
            </a:r>
            <a:r>
              <a:rPr sz="4000" b="1" dirty="0">
                <a:ea typeface="宋体" panose="02010600030101010101" pitchFamily="2" charset="-122"/>
              </a:rPr>
              <a:t>然大悟</a:t>
            </a:r>
            <a:endParaRPr sz="4000" b="1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4000" b="1" dirty="0">
                <a:ea typeface="宋体" panose="02010600030101010101" pitchFamily="2" charset="-122"/>
              </a:rPr>
              <a:t>花团锦</a:t>
            </a:r>
            <a:r>
              <a:rPr sz="4000" dirty="0">
                <a:ea typeface="宋体" panose="02010600030101010101" pitchFamily="2" charset="-122"/>
              </a:rPr>
              <a:t>cù</a:t>
            </a:r>
            <a:endParaRPr sz="4000" dirty="0"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740025" y="1628140"/>
            <a:ext cx="266128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cuō ni</a:t>
            </a:r>
            <a:r>
              <a:rPr lang="en-US" altLang="zh-CN" sz="400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4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zhàn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pēn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10624185" y="1858645"/>
            <a:ext cx="168529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慨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截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堪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混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恍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簇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959812" y="621460"/>
            <a:ext cx="4127500" cy="8556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436245" y="1631315"/>
            <a:ext cx="3421380" cy="45637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截然不同：</a:t>
            </a: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               </a:t>
            </a:r>
            <a:endParaRPr lang="en-US" altLang="zh-CN" sz="36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zh-CN" altLang="en-US" sz="20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恍然大悟：</a:t>
            </a:r>
            <a:endParaRPr lang="zh-CN" altLang="en-US" sz="36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油然而生：</a:t>
            </a:r>
            <a:endParaRPr lang="zh-CN" altLang="en-US" sz="36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花团锦簇：</a:t>
            </a:r>
            <a:endParaRPr lang="zh-CN" altLang="en-US" sz="36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美不胜收：</a:t>
            </a:r>
            <a:endParaRPr lang="zh-CN" altLang="en-US" sz="36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buFontTx/>
              <a:buNone/>
              <a:defRPr/>
            </a:pPr>
            <a:endParaRPr lang="zh-CN" altLang="en-US" sz="45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>
              <a:buFontTx/>
              <a:buNone/>
              <a:defRPr/>
            </a:pPr>
            <a:endParaRPr lang="zh-CN" altLang="en-US" sz="45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20695" y="1788795"/>
            <a:ext cx="850265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形容两件事物毫无共同之处。截然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很分明地、断然分开的样子。</a:t>
            </a:r>
            <a:endParaRPr kumimoji="1" lang="zh-CN" altLang="en-US" sz="32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020455" y="3620894"/>
            <a:ext cx="592982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形容思想感情自然而然地产生。</a:t>
            </a:r>
            <a:endParaRPr kumimoji="1" lang="zh-CN" altLang="en-US" sz="32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020695" y="4376420"/>
            <a:ext cx="89681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形容花朵五彩缤纷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十分华丽的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景象。簇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聚集。</a:t>
            </a:r>
            <a:endParaRPr kumimoji="1" lang="zh-CN" altLang="en-US" sz="3200" b="1" dirty="0" smtClean="0"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719455" y="621665"/>
            <a:ext cx="6343650" cy="855345"/>
          </a:xfrm>
        </p:spPr>
        <p:txBody>
          <a:bodyPr>
            <a:normAutofit fontScale="90000"/>
          </a:bodyPr>
          <a:p>
            <a:pPr eaLnBrk="1" hangingPunct="1"/>
            <a:r>
              <a:rPr lang="zh-CN" altLang="zh-CN" sz="48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你能理解下列词语意思吗？</a:t>
            </a:r>
            <a:endParaRPr lang="zh-CN" altLang="zh-CN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3020953" y="2950659"/>
            <a:ext cx="7831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形容忽然醒悟过来。</a:t>
            </a: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恍</a:t>
            </a: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然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猛然清醒的样子。</a:t>
            </a:r>
            <a:endParaRPr kumimoji="1" lang="zh-CN" altLang="en-US" sz="3200" b="1" dirty="0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093085" y="5024755"/>
            <a:ext cx="80048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美好的东西太多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一时接受不完。胜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完、尽。</a:t>
            </a:r>
            <a:endParaRPr kumimoji="1" lang="zh-CN" altLang="en-US" sz="3200" b="1" dirty="0"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26" grpId="0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d7799c3d-972a-402c-a46e-7d402380ed5c}"/>
  <p:tag name="TABLE_ENDDRAG_ORIGIN_RECT" val="929*458"/>
  <p:tag name="TABLE_ENDDRAG_RECT" val="13*83*929*458"/>
</p:tagLst>
</file>

<file path=ppt/tags/tag6.xml><?xml version="1.0" encoding="utf-8"?>
<p:tagLst xmlns:p="http://schemas.openxmlformats.org/presentationml/2006/main">
  <p:tag name="KSO_WM_UNIT_TABLE_BEAUTIFY" val="smartTable{0b224dc3-f767-4b5f-846f-7f3696137339}"/>
  <p:tag name="TABLE_ENDDRAG_ORIGIN_RECT" val="809*448"/>
  <p:tag name="TABLE_ENDDRAG_RECT" val="85*104*809*448"/>
</p:tagLst>
</file>

<file path=ppt/tags/tag7.xml><?xml version="1.0" encoding="utf-8"?>
<p:tagLst xmlns:p="http://schemas.openxmlformats.org/presentationml/2006/main">
  <p:tag name="KSO_WM_UNIT_TABLE_BEAUTIFY" val="smartTable{d7799c3d-972a-402c-a46e-7d402380ed5c}"/>
  <p:tag name="TABLE_ENDDRAG_ORIGIN_RECT" val="918*354"/>
  <p:tag name="TABLE_ENDDRAG_RECT" val="20*149*918*354"/>
</p:tagLst>
</file>

<file path=ppt/tags/tag8.xml><?xml version="1.0" encoding="utf-8"?>
<p:tagLst xmlns:p="http://schemas.openxmlformats.org/presentationml/2006/main">
  <p:tag name="KSO_WM_UNIT_PLACING_PICTURE_USER_VIEWPORT" val="{&quot;height&quot;:4779.603149606299,&quot;width&quot;:4628.982677165354}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4019</Words>
  <Application>WPS 演示</Application>
  <PresentationFormat>自定义</PresentationFormat>
  <Paragraphs>340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新宋体</vt:lpstr>
      <vt:lpstr>华文新魏</vt:lpstr>
      <vt:lpstr>微软雅黑</vt:lpstr>
      <vt:lpstr>Arial Unicode MS</vt:lpstr>
      <vt:lpstr>等线</vt:lpstr>
      <vt:lpstr>方正楷体_GBK</vt:lpstr>
      <vt:lpstr>华文行楷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第一课时</vt:lpstr>
      <vt:lpstr>你能读得准吗？</vt:lpstr>
      <vt:lpstr>你能理解下列词语意思吗？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二胡作品《二泉映月》获20世纪华人经典音乐作品奖,给我们描画了一个凄凉哀怨的世界,也让我们感受到了命运的残酷和抗争的力量。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488</cp:revision>
  <dcterms:created xsi:type="dcterms:W3CDTF">2017-08-03T09:01:00Z</dcterms:created>
  <dcterms:modified xsi:type="dcterms:W3CDTF">2021-10-27T01:42:45Z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4B254BE4636C47F898D03228ED7C283A</vt:lpwstr>
  </property>
</Properties>
</file>