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9"/>
  </p:notesMasterIdLst>
  <p:handoutMasterIdLst>
    <p:handoutMasterId r:id="rId35"/>
  </p:handoutMasterIdLst>
  <p:sldIdLst>
    <p:sldId id="543" r:id="rId4"/>
    <p:sldId id="334" r:id="rId5"/>
    <p:sldId id="336" r:id="rId6"/>
    <p:sldId id="335" r:id="rId7"/>
    <p:sldId id="544" r:id="rId8"/>
    <p:sldId id="552" r:id="rId9"/>
    <p:sldId id="553" r:id="rId10"/>
    <p:sldId id="555" r:id="rId11"/>
    <p:sldId id="556" r:id="rId12"/>
    <p:sldId id="746" r:id="rId13"/>
    <p:sldId id="557" r:id="rId14"/>
    <p:sldId id="367" r:id="rId15"/>
    <p:sldId id="434" r:id="rId16"/>
    <p:sldId id="480" r:id="rId17"/>
    <p:sldId id="431" r:id="rId18"/>
    <p:sldId id="338" r:id="rId20"/>
    <p:sldId id="457" r:id="rId21"/>
    <p:sldId id="503" r:id="rId22"/>
    <p:sldId id="856" r:id="rId23"/>
    <p:sldId id="810" r:id="rId24"/>
    <p:sldId id="898" r:id="rId25"/>
    <p:sldId id="945" r:id="rId26"/>
    <p:sldId id="461" r:id="rId27"/>
    <p:sldId id="462" r:id="rId28"/>
    <p:sldId id="943" r:id="rId29"/>
    <p:sldId id="979" r:id="rId30"/>
    <p:sldId id="980" r:id="rId31"/>
    <p:sldId id="944" r:id="rId32"/>
    <p:sldId id="983" r:id="rId33"/>
    <p:sldId id="575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15"/>
        <p:guide pos="376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miter/>
          </a:ln>
        </p:spPr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720340" y="2470785"/>
            <a:ext cx="756666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7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谁是最可爱的人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80" y="1444779"/>
            <a:ext cx="3419363" cy="461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135188" y="620713"/>
            <a:ext cx="8064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罗盛教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(1931—1952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)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湖南新化人。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5983605" y="2355850"/>
            <a:ext cx="3098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FFFF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罗盛教在出早操路上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为</a:t>
            </a:r>
            <a:r>
              <a:rPr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抢救朝鲜落水儿童英勇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牺牲。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3" name="矩形 50179"/>
          <p:cNvSpPr/>
          <p:nvPr/>
        </p:nvSpPr>
        <p:spPr>
          <a:xfrm>
            <a:off x="564515" y="1444625"/>
            <a:ext cx="110623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为了夺取抗美援朝战争的胜利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中国人民志愿军广大指战员不怕牺牲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浴血奋战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前赴后继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许多英雄儿女的鲜血洒在了朝鲜的土地上。在抗美援朝战争中壮烈牺牲和光荣负伤者共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其中有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人长眠在异国他乡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在战斗中牺牲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11.5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万余人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事故伤亡和病故等非战斗伤亡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2.5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在战斗中负伤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22.1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失踪、被俘</a:t>
            </a:r>
            <a:r>
              <a:rPr lang="en-US" altLang="zh-CN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2.9</a:t>
            </a:r>
            <a:r>
              <a:rPr lang="zh-CN" altLang="en-US" sz="3600" b="1" u="sng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余人。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敌军死亡</a:t>
            </a:r>
            <a:r>
              <a:rPr lang="en-US" altLang="zh-CN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69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多人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俘敌</a:t>
            </a:r>
            <a:r>
              <a:rPr lang="en-US" altLang="zh-CN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6767" y="229766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81" name="文本框 63498"/>
          <p:cNvSpPr txBox="1"/>
          <p:nvPr/>
        </p:nvSpPr>
        <p:spPr>
          <a:xfrm>
            <a:off x="2438400" y="609600"/>
            <a:ext cx="731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sz="4000" u="none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14"/>
          <p:cNvSpPr/>
          <p:nvPr/>
        </p:nvSpPr>
        <p:spPr>
          <a:xfrm>
            <a:off x="883285" y="1697355"/>
            <a:ext cx="10897870" cy="5032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lIns="108819" tIns="54409" rIns="108819" bIns="54409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知识卡片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通讯是运用叙述、描写、抒情、议论等多种手法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具体、生动、形象地反映新闻事件或典型人物的一种新闻报道体裁。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报道详细深入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对新闻事件的来龙去脉、重要环境、背景等做具体描写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◆注重思想意义：报道人们普遍关心的、有现实意义的题材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还特别讲究主题的开掘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强调形象说话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：不仅用事实说话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还要用形象说话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突出评论色彩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作者的观点鲜明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一目了然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3185" y="232164"/>
            <a:ext cx="2792615" cy="713740"/>
            <a:chOff x="2371" y="69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4594" name="文本框 8"/>
          <p:cNvSpPr txBox="1"/>
          <p:nvPr/>
        </p:nvSpPr>
        <p:spPr>
          <a:xfrm>
            <a:off x="1064260" y="1052195"/>
            <a:ext cx="6233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了解通讯的特点（预学二）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94" name="文本框 8"/>
          <p:cNvSpPr txBox="1"/>
          <p:nvPr/>
        </p:nvSpPr>
        <p:spPr>
          <a:xfrm>
            <a:off x="1064260" y="1052195"/>
            <a:ext cx="104089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结合知识卡片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ea typeface="SimSun-ExtB" panose="02010609060101010101" charset="-122"/>
                <a:sym typeface="宋体" panose="02010600030101010101" pitchFamily="2" charset="-122"/>
              </a:rPr>
              <a:t>谈谈课文作为一篇通讯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ea typeface="SimSun-ExtB" panose="02010609060101010101" charset="-122"/>
                <a:sym typeface="宋体" panose="02010600030101010101" pitchFamily="2" charset="-122"/>
              </a:rPr>
              <a:t>有什么具体的表现？</a:t>
            </a:r>
            <a:endParaRPr lang="zh-CN" altLang="en-US" sz="3600" b="1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2840" y="2416810"/>
            <a:ext cx="104432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一般的新闻消息仅仅只是对事实的简单陈述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课文通讯报道详细深入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有大量对事件细节的描写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细节呈现清晰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富有画面感。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文本框 4"/>
          <p:cNvSpPr txBox="1"/>
          <p:nvPr/>
        </p:nvSpPr>
        <p:spPr>
          <a:xfrm>
            <a:off x="783590" y="2682875"/>
            <a:ext cx="10797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掰</a:t>
            </a:r>
            <a:r>
              <a:rPr lang="zh-CN" altLang="en-US" sz="36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断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掐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住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耙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军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隅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里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塞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苹果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坚</a:t>
            </a:r>
            <a:r>
              <a:rPr sz="3600" dirty="0">
                <a:sym typeface="宋体" panose="02010600030101010101" pitchFamily="2" charset="-122"/>
              </a:rPr>
              <a:t>rèn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sz="3600" dirty="0">
                <a:sym typeface="宋体" panose="02010600030101010101" pitchFamily="2" charset="-122"/>
              </a:rPr>
              <a:t>bèng </a:t>
            </a:r>
            <a:r>
              <a:rPr lang="en-US" sz="3600" dirty="0">
                <a:sym typeface="宋体" panose="02010600030101010101" pitchFamily="2" charset="-122"/>
              </a:rPr>
              <a:t>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裂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</a:t>
            </a:r>
            <a:r>
              <a:rPr lang="en-US" altLang="zh-CN" sz="3600" dirty="0">
                <a:solidFill>
                  <a:schemeClr val="tx1"/>
                </a:solidFill>
                <a:sym typeface="宋体" panose="02010600030101010101" pitchFamily="2" charset="-122"/>
              </a:rPr>
              <a:t>chún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朴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en-US" altLang="zh-CN" sz="36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sz="3600" dirty="0"/>
              <a:t>huò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r>
              <a:rPr sz="3600" dirty="0"/>
              <a:t>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3600" dirty="0">
                <a:sym typeface="宋体" panose="02010600030101010101" pitchFamily="2" charset="-122"/>
              </a:rPr>
              <a:t>biē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闷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zh-CN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过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yǐn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zh-CN" altLang="en-US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4" name="文本框 3"/>
          <p:cNvSpPr txBox="1"/>
          <p:nvPr/>
        </p:nvSpPr>
        <p:spPr>
          <a:xfrm>
            <a:off x="802640" y="2175510"/>
            <a:ext cx="8864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bā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q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pá      yú     sā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594" name="文本框 8"/>
          <p:cNvSpPr txBox="1"/>
          <p:nvPr/>
        </p:nvSpPr>
        <p:spPr>
          <a:xfrm>
            <a:off x="1018540" y="1530350"/>
            <a:ext cx="1032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给下面加点字注音或根据拼音写汉字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802640" y="3513455"/>
            <a:ext cx="112668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韧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迸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淳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endParaRPr lang="en-US" altLang="zh-CN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豁</a:t>
            </a:r>
            <a:r>
              <a:rPr 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憋</a:t>
            </a:r>
            <a:r>
              <a:rPr 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瘾</a:t>
            </a:r>
            <a:endParaRPr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135" y="404884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21892" y="533027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66431" y="1468762"/>
            <a:ext cx="124339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选定了哪三个典型事例？各表现志愿军什么精神品质（任务一）？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22494" y="6253829"/>
            <a:ext cx="9014908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9230" y="2273935"/>
          <a:ext cx="11817985" cy="44411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72335"/>
                <a:gridCol w="4697730"/>
                <a:gridCol w="4947920"/>
              </a:tblGrid>
              <a:tr h="591185">
                <a:tc>
                  <a:txBody>
                    <a:bodyPr/>
                    <a:p>
                      <a:r>
                        <a:rPr lang="zh-CN" altLang="en-US" sz="3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英雄事迹</a:t>
                      </a:r>
                      <a:endParaRPr lang="zh-CN" altLang="en-US" sz="3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zh-CN" dirty="0" smtClean="0"/>
                        <a:t>   </a:t>
                      </a:r>
                      <a:r>
                        <a:rPr lang="zh-CN" sz="3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志愿军战士的精神品质</a:t>
                      </a:r>
                      <a:endParaRPr lang="zh-CN" sz="3200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写法特点</a:t>
                      </a:r>
                      <a:endParaRPr lang="zh-CN" altLang="en-US" sz="3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680720">
                <a:tc>
                  <a:txBody>
                    <a:bodyPr/>
                    <a:p>
                      <a:endParaRPr lang="en-US" altLang="zh-CN" sz="32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680720">
                <a:tc>
                  <a:txBody>
                    <a:bodyPr/>
                    <a:p>
                      <a:endParaRPr lang="en-US" altLang="zh-CN" sz="32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en-US" altLang="zh-CN" sz="3200" b="1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eaLnBrk="1" hangingPunct="1">
                        <a:spcBef>
                          <a:spcPct val="20000"/>
                        </a:spcBef>
                      </a:pPr>
                      <a:endParaRPr lang="zh-CN" altLang="en-US" sz="1800" u="none" dirty="0">
                        <a:solidFill>
                          <a:srgbClr val="FF3300"/>
                        </a:solidFill>
                        <a:ea typeface="楷体_GB2312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1800" u="none" dirty="0">
                        <a:solidFill>
                          <a:srgbClr val="FF3300"/>
                        </a:solidFill>
                        <a:ea typeface="楷体_GB2312" pitchFamily="49" charset="-122"/>
                      </a:endParaRPr>
                    </a:p>
                  </a:txBody>
                  <a:tcPr/>
                </a:tc>
              </a:tr>
              <a:tr h="753110">
                <a:tc>
                  <a:txBody>
                    <a:bodyPr/>
                    <a:p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200000"/>
                        </a:lnSpc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200000"/>
                        </a:lnSpc>
                        <a:buNone/>
                      </a:pPr>
                      <a:endParaRPr lang="zh-CN" altLang="en-US" dirty="0"/>
                    </a:p>
                    <a:p>
                      <a:pPr>
                        <a:lnSpc>
                          <a:spcPct val="200000"/>
                        </a:lnSpc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88919" y="305538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松骨峰战斗</a:t>
            </a:r>
            <a:endParaRPr lang="zh-CN" altLang="en-US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8070" y="2809875"/>
            <a:ext cx="4743450" cy="10763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对敌人的仇恨和英勇无畏、坚韧刚强的革命英雄主义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503" name="文本框 60502"/>
          <p:cNvSpPr txBox="1"/>
          <p:nvPr/>
        </p:nvSpPr>
        <p:spPr>
          <a:xfrm>
            <a:off x="7080885" y="2809875"/>
            <a:ext cx="49256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u="none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主要写行动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u="none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详细描述战斗的惨烈</a:t>
            </a:r>
            <a:endParaRPr lang="zh-CN" altLang="en-US" sz="3200" b="1" u="none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230" y="4208780"/>
            <a:ext cx="231648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马玉祥火中救小孩</a:t>
            </a:r>
            <a:endParaRPr lang="zh-CN" altLang="en-US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38070" y="3963035"/>
            <a:ext cx="4903470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对朝鲜人民的爱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纯洁高尚的品质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充满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国际主义的深厚感情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80250" y="5531485"/>
            <a:ext cx="49263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u="none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通过语言、动作和神态等描写展示人物的心理世界</a:t>
            </a:r>
            <a:endParaRPr lang="zh-CN" altLang="en-US" sz="3200" b="1" u="none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9488" y="5531651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防空洞谈话</a:t>
            </a:r>
            <a:endParaRPr lang="zh-CN" altLang="en-US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38070" y="5530215"/>
            <a:ext cx="4903470" cy="104521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淳朴谦逊的气质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宽广的胸怀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崇高的爱国主义精神</a:t>
            </a:r>
            <a:endParaRPr lang="zh-CN" altLang="en-US" sz="31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80250" y="3936365"/>
            <a:ext cx="49263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u="none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记录人物的行动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通过人物淳朴的</a:t>
            </a:r>
            <a:r>
              <a:rPr lang="zh-CN" altLang="en-US" sz="3200" b="1" u="none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语言反映人物的心理历程</a:t>
            </a:r>
            <a:endParaRPr lang="zh-CN" altLang="en-US" sz="3200" b="1" u="none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605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0503" grpId="0" build="p"/>
      <p:bldP spid="11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0493" name="文本框 60492"/>
          <p:cNvSpPr txBox="1"/>
          <p:nvPr/>
        </p:nvSpPr>
        <p:spPr>
          <a:xfrm>
            <a:off x="2895600" y="451008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u="none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503" name="文本框 60502"/>
          <p:cNvSpPr txBox="1"/>
          <p:nvPr/>
        </p:nvSpPr>
        <p:spPr>
          <a:xfrm>
            <a:off x="1431290" y="667385"/>
            <a:ext cx="10112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这三个事例之间有什么内在联系？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9065" y="2047240"/>
          <a:ext cx="11920220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765"/>
                <a:gridCol w="11006455"/>
              </a:tblGrid>
              <a:tr h="0">
                <a:tc>
                  <a:txBody>
                    <a:bodyPr/>
                    <a:p>
                      <a:pPr algn="l"/>
                      <a:r>
                        <a:rPr lang="zh-CN" altLang="en-US" sz="28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事例</a:t>
                      </a:r>
                      <a:endParaRPr lang="zh-CN" altLang="en-US" sz="2800" dirty="0" smtClean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zh-CN" altLang="en-US" sz="32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侧重点</a:t>
                      </a:r>
                      <a:endParaRPr lang="zh-CN" altLang="en-US" sz="32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65214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 algn="ctr"/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 dirty="0"/>
                    </a:p>
                  </a:txBody>
                  <a:tcPr/>
                </a:tc>
              </a:tr>
              <a:tr h="65278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 dirty="0"/>
                    </a:p>
                    <a:p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008394" y="2667379"/>
            <a:ext cx="10733405" cy="55308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呈现的是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集体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写战斗过程和战场面貌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为主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对敌人的无比仇恨</a:t>
            </a:r>
            <a:endParaRPr lang="zh-CN" altLang="en-US" sz="3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6669" y="3250944"/>
            <a:ext cx="10733405" cy="55308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写的是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个体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行动、语言、环境描写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来表现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对朝鲜人民的热爱</a:t>
            </a:r>
            <a:endParaRPr lang="zh-CN" altLang="en-US" sz="3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5055" y="3804285"/>
            <a:ext cx="1093724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写的也是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个体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语言和动作描写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来展示精神风貌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33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揭示前两事例产生的思想基础和根本原因</a:t>
            </a:r>
            <a:endParaRPr lang="zh-CN" altLang="en-US" sz="3000" b="1" dirty="0">
              <a:solidFill>
                <a:srgbClr val="FF33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960" y="1319530"/>
            <a:ext cx="1108075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表现志愿军战士是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“最可爱的人”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但侧重点有所不同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9410" y="5032375"/>
            <a:ext cx="10112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三个事例合起来就是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抗美援朝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保家卫国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4" grpId="0"/>
      <p:bldP spid="9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0493" name="文本框 60492"/>
          <p:cNvSpPr txBox="1"/>
          <p:nvPr/>
        </p:nvSpPr>
        <p:spPr>
          <a:xfrm>
            <a:off x="2895600" y="451008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u="none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503" name="文本框 60502"/>
          <p:cNvSpPr txBox="1"/>
          <p:nvPr/>
        </p:nvSpPr>
        <p:spPr>
          <a:xfrm>
            <a:off x="1431290" y="667385"/>
            <a:ext cx="101123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这三个事例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前后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顺序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能不能调换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请阐述理由。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280" y="1370965"/>
            <a:ext cx="11118215" cy="304609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顺序不能调换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交代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打败侵略者是志愿军入朝的首要任务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所以最先说；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事例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32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志愿军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对朝鲜人民的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深厚感情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也是抗美援朝斗争的思想意义之一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所以承接着第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个事例说；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事例</a:t>
            </a:r>
            <a:r>
              <a:rPr lang="en-US" altLang="zh-CN" sz="3200" b="1" dirty="0">
                <a:solidFill>
                  <a:srgbClr val="FF33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zh-CN" sz="32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体现</a:t>
            </a:r>
            <a:r>
              <a:rPr lang="zh-CN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志愿军战士的</a:t>
            </a:r>
            <a:r>
              <a:rPr lang="zh-CN" altLang="zh-CN" sz="32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思想境界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是最根本的层面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所以放在总结的位置来说。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是按照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行为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感情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思想基础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的层次顺序来说的。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否则逻辑层次会被打乱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无法表现中心</a:t>
            </a:r>
            <a:r>
              <a:rPr lang="zh-CN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zh-CN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0493" name="文本框 60492"/>
          <p:cNvSpPr txBox="1"/>
          <p:nvPr/>
        </p:nvSpPr>
        <p:spPr>
          <a:xfrm>
            <a:off x="2895600" y="451008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u="none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503" name="文本框 60502"/>
          <p:cNvSpPr txBox="1"/>
          <p:nvPr/>
        </p:nvSpPr>
        <p:spPr>
          <a:xfrm>
            <a:off x="212725" y="345440"/>
            <a:ext cx="115760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文中第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段关于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松骨峰战斗的描写生动细腻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具有很强的画面感。阅读这段文字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结合具体语句进行赏析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280" y="1341120"/>
            <a:ext cx="1068832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800" b="1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</a:rPr>
              <a:t>对</a:t>
            </a:r>
            <a:r>
              <a:rPr sz="2800" b="1">
                <a:solidFill>
                  <a:srgbClr val="FF0000"/>
                </a:solidFill>
              </a:rPr>
              <a:t>战场</a:t>
            </a:r>
            <a:r>
              <a:rPr lang="zh-CN" sz="2800" b="1">
                <a:solidFill>
                  <a:srgbClr val="FF0000"/>
                </a:solidFill>
              </a:rPr>
              <a:t>环境的具体描摹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3300"/>
                </a:solidFill>
              </a:rPr>
              <a:t>渲染紧张、激烈的氛围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</a:rPr>
              <a:t>使人如临其境。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280" y="1863090"/>
            <a:ext cx="1158049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写战场的情景：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整个山顶的土都被打翻了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汽油弹的火焰把这个阵地烧红了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敌人的死尸像谷个子似的在山前堆满了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血也把这山冈流红了”两次</a:t>
            </a:r>
            <a:r>
              <a:rPr lang="en-US" altLang="zh-CN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红</a:t>
            </a:r>
            <a:r>
              <a:rPr lang="en-US" altLang="zh-CN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字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赋予场景色彩感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将战场火光冲天、血流满地的场面突显出来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并</a:t>
            </a:r>
            <a:r>
              <a:rPr lang="zh-CN" altLang="en-US" sz="2800" b="1">
                <a:solidFill>
                  <a:srgbClr val="000000"/>
                </a:solidFill>
                <a:ea typeface="SimSun-ExtB" panose="02010609060101010101" charset="-122"/>
                <a:sym typeface="宋体" panose="02010600030101010101" pitchFamily="2" charset="-122"/>
              </a:rPr>
              <a:t>用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的修辞手法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生动形象地说明了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敌人死伤之惨重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带有很强的画面感。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835" y="3677920"/>
            <a:ext cx="784225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sz="2800" b="1">
                <a:solidFill>
                  <a:srgbClr val="FF0000"/>
                </a:solidFill>
              </a:rPr>
              <a:t>       </a:t>
            </a:r>
            <a:r>
              <a:rPr lang="zh-CN" sz="2800" b="1">
                <a:solidFill>
                  <a:srgbClr val="FF0000"/>
                </a:solidFill>
              </a:rPr>
              <a:t>对人物动作的细腻刻画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</a:rPr>
              <a:t>使读者如见其人。</a:t>
            </a:r>
            <a:endParaRPr lang="zh-CN" altLang="en-US" sz="2800" b="1">
              <a:solidFill>
                <a:srgbClr val="FF0000"/>
              </a:solidFill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835" y="4295140"/>
            <a:ext cx="113303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写志愿军战士与敌人战斗：用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“摔”“扑”“抱”等动词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表现了战士们的英勇顽强和对敌人的刻骨仇恨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极有画面感。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835" y="5163185"/>
            <a:ext cx="114585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②写战斗结束后烈士们遗体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的姿势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：用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“抱”“掐”“摁”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“倒”“握”“衔”“扣”</a:t>
            </a:r>
            <a:endParaRPr lang="zh-CN" altLang="en-US" sz="2800" b="1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等动词,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用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排比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的修辞手法,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描绘了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战士们与敌人同归于尽的悲壮场面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让人可以想见他们与敌人之间的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战斗之惨烈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画面感极强。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20827" y="54158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0405" y="1950720"/>
            <a:ext cx="10561955" cy="37090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304800" algn="just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2020年是中国人民志愿军抗美援朝出国作战70周年。70年前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中国人民志愿军高举</a:t>
            </a:r>
            <a:r>
              <a:rPr lang="en-US" sz="3200" b="1" kern="1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抗美援朝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保家卫国</a:t>
            </a:r>
            <a:r>
              <a:rPr lang="en-US" sz="3200" b="1" kern="1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的正义旗帜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 kern="1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“雄赳赳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kern="1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气昂昂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kern="1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跨过鸭绿江”</a:t>
            </a:r>
            <a:r>
              <a:rPr lang="zh-CN" altLang="en-US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发扬高度的爱国主义、革命英雄主义和国际主义精神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同朝鲜人民和军队一道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历经两年零9个月艰苦卓绝的浴血奋战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赢得了抗美援朝战争的伟大胜利。今天我们将跟随作家魏巍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让我们去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认识一下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</a:t>
            </a:r>
            <a:r>
              <a:rPr lang="en-US" sz="3200" b="1" kern="1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“最可爱的人”</a:t>
            </a:r>
            <a:r>
              <a:rPr 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sz="3200" b="1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267065" y="739775"/>
          <a:ext cx="115633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showAsIcon="1" r:id="rId1" imgW="971550" imgH="800100" progId="Package">
                  <p:embed/>
                </p:oleObj>
              </mc:Choice>
              <mc:Fallback>
                <p:oleObj name="" showAsIcon="1" r:id="rId1" imgW="971550" imgH="800100" progId="Package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67065" y="739775"/>
                        <a:ext cx="115633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9514840" y="3209925"/>
            <a:ext cx="19221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崇高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品质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顽强精神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9230360" y="2259330"/>
            <a:ext cx="196215" cy="3179445"/>
          </a:xfrm>
          <a:prstGeom prst="rightBrace">
            <a:avLst>
              <a:gd name="adj1" fmla="val 8333"/>
              <a:gd name="adj2" fmla="val 5020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2871470" y="2299335"/>
            <a:ext cx="76200" cy="3054985"/>
          </a:xfrm>
          <a:prstGeom prst="leftBrace">
            <a:avLst>
              <a:gd name="adj1" fmla="val 8333"/>
              <a:gd name="adj2" fmla="val 4854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45594" y="488418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7118" name="文本框 4110"/>
          <p:cNvSpPr txBox="1"/>
          <p:nvPr/>
        </p:nvSpPr>
        <p:spPr>
          <a:xfrm>
            <a:off x="4150360" y="1553210"/>
            <a:ext cx="3679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谁是最可爱的人</a:t>
            </a:r>
            <a:endParaRPr lang="zh-CN" altLang="en-US" sz="3200" b="1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6005" y="3364865"/>
            <a:ext cx="20339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典型事例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4098"/>
          <p:cNvSpPr txBox="1"/>
          <p:nvPr/>
        </p:nvSpPr>
        <p:spPr>
          <a:xfrm>
            <a:off x="2947670" y="2259330"/>
            <a:ext cx="27289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松骨峰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战斗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0" name="文本框 4102"/>
          <p:cNvSpPr txBox="1"/>
          <p:nvPr/>
        </p:nvSpPr>
        <p:spPr>
          <a:xfrm>
            <a:off x="2947670" y="3466465"/>
            <a:ext cx="3923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马玉祥火中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救小孩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文本框 4106"/>
          <p:cNvSpPr txBox="1"/>
          <p:nvPr/>
        </p:nvSpPr>
        <p:spPr>
          <a:xfrm>
            <a:off x="2954020" y="4521835"/>
            <a:ext cx="27225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防空洞谈话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9" name="直接连接符 4101"/>
          <p:cNvSpPr/>
          <p:nvPr/>
        </p:nvSpPr>
        <p:spPr>
          <a:xfrm>
            <a:off x="6133465" y="2579370"/>
            <a:ext cx="685800" cy="120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07" name="文本框 4099"/>
          <p:cNvSpPr txBox="1"/>
          <p:nvPr/>
        </p:nvSpPr>
        <p:spPr>
          <a:xfrm>
            <a:off x="6819265" y="2299335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英雄主义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文本框 4100"/>
          <p:cNvSpPr txBox="1"/>
          <p:nvPr/>
        </p:nvSpPr>
        <p:spPr>
          <a:xfrm>
            <a:off x="2947670" y="2882900"/>
            <a:ext cx="3204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敌人的仇恨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直接连接符 4101"/>
          <p:cNvSpPr/>
          <p:nvPr/>
        </p:nvSpPr>
        <p:spPr>
          <a:xfrm>
            <a:off x="6731635" y="382651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" name="直接连接符 4101"/>
          <p:cNvSpPr/>
          <p:nvPr/>
        </p:nvSpPr>
        <p:spPr>
          <a:xfrm>
            <a:off x="5855970" y="4813935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3" name="文本框 4105"/>
          <p:cNvSpPr txBox="1"/>
          <p:nvPr/>
        </p:nvSpPr>
        <p:spPr>
          <a:xfrm>
            <a:off x="7417435" y="3466465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国际主义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1" name="文本框 4103"/>
          <p:cNvSpPr txBox="1"/>
          <p:nvPr/>
        </p:nvSpPr>
        <p:spPr>
          <a:xfrm>
            <a:off x="2954020" y="4011295"/>
            <a:ext cx="4036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（对朝鲜人民的热爱）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7" name="文本框 4109"/>
          <p:cNvSpPr txBox="1"/>
          <p:nvPr/>
        </p:nvSpPr>
        <p:spPr>
          <a:xfrm>
            <a:off x="6632575" y="45529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爱国主义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5" name="文本框 4107"/>
          <p:cNvSpPr txBox="1"/>
          <p:nvPr/>
        </p:nvSpPr>
        <p:spPr>
          <a:xfrm>
            <a:off x="2954020" y="510540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（心灵美）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13041" y="304416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299085" y="314960"/>
            <a:ext cx="2792730" cy="64445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1022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3525" y="1156970"/>
            <a:ext cx="1176909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9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本文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具有强烈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抒情色彩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不仅在事实上的记叙中饱含感情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有些段落更集中运用了抒情、议论的表达方式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使人读后产生强烈的共鸣。试着找出这样的段落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有感情地朗读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并从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人称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、句式和修辞手法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的运用等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方面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其抒情效果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645" y="3020695"/>
            <a:ext cx="11476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段：</a:t>
            </a:r>
            <a:r>
              <a:rPr lang="zh-CN" altLang="en-US" sz="32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最急于告诉你们的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u="sng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思想感情的一段重要经历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这就是：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越来越深刻地感觉到谁是我们最可爱的人！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334645" y="4027805"/>
            <a:ext cx="115576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第一人称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叙述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令人倍感亲切诚恳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利于情感抒发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645" y="4762500"/>
            <a:ext cx="112585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谁是我们最可爱的人呢？我们的战士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我感觉到他们是我们最可爱的人。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391795" y="5838825"/>
            <a:ext cx="1140841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</a:t>
            </a:r>
            <a:r>
              <a:rPr 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设问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激发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读者思考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增进与读者的情感交流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154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53365" y="788035"/>
            <a:ext cx="1176909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9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仿照示例进行朗读设计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并从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人称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、句式和修辞手法等方面品味其抒情效果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（任务二）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3" name="TextBox 1"/>
          <p:cNvSpPr txBox="1"/>
          <p:nvPr/>
        </p:nvSpPr>
        <p:spPr>
          <a:xfrm>
            <a:off x="363855" y="1765300"/>
            <a:ext cx="11505565" cy="1870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段：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他们的品质是那样地纯洁和高尚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他们的意志是那样地坚韧和刚强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他们的气质是那样地淳朴和谦进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他们的胸怀是那样地美丽和宽广！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339725" y="3629025"/>
            <a:ext cx="11554460" cy="1426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朗读设计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：句子从四个方面概括志愿军的崇高和伟大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“品质”</a:t>
            </a:r>
            <a:endParaRPr sz="32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“意志”“气质”“胸怀”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都需要重读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在此基础上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还要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重读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那样地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表现作者的深情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55" y="5055870"/>
            <a:ext cx="1091882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品味抒情：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这句话是一组工整的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排比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用高度凝练的词语进行概括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表现了志愿军战士的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精神品质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抒发了作者的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赞美之情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"/>
          <p:cNvSpPr txBox="1"/>
          <p:nvPr/>
        </p:nvSpPr>
        <p:spPr>
          <a:xfrm>
            <a:off x="645795" y="902335"/>
            <a:ext cx="11068685" cy="2067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当你听到这段英雄事迹的时候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你的感想如何呢？你不觉得我们的战士是可爱的吗？你不以我们的祖国有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这样的英雄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自豪吗？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645795" y="3106420"/>
            <a:ext cx="112280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朗读设计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三个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问句应层层递进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语气不断地加强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尤其是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你不觉得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你不以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要重读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突出反问语气的强烈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5795" y="4284345"/>
            <a:ext cx="11068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品味抒情：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连用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三个问句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属于连续发问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语气强烈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后面两个问句是反问句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进一步加强了语气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1775" y="1800860"/>
            <a:ext cx="11476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段：</a:t>
            </a:r>
            <a:r>
              <a:rPr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朋友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</a:t>
            </a:r>
            <a:r>
              <a:rPr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听到这段事迹的时候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的感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觉又是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如何呢？</a:t>
            </a:r>
            <a:r>
              <a:rPr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不觉得我们的战士是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可爱的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吗？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775" y="3169920"/>
            <a:ext cx="11476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段：用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你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称呼读者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拉近了与读者的距离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并用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连续的发问引发读者的思考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反问句明确表达了对志愿军战士的赞颂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6065" y="1408430"/>
            <a:ext cx="114763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14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段：他们是历史上、世界上第一流的战士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第一流的人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他们是世界上一切善良爱好和平人民的优秀之花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是我们值得骄傲的祖国之花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我们以我们的祖国有这样的英雄而骄傲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我们以生在这个英雄的国度而自豪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065" y="3469640"/>
            <a:ext cx="11476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抒情、议论更进一步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情感流露也更充沛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反复手法和感叹句的结合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更强烈表达了对志愿军战士的赞颂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6065" y="1408430"/>
            <a:ext cx="114763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段：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亲爱的朋友们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朋友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你是否意识到你是在幸福之中呢？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266065" y="3165475"/>
            <a:ext cx="1155763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</a:t>
            </a:r>
            <a:r>
              <a:rPr 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第二人称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ea typeface="楷体_GB2312" pitchFamily="49" charset="-122"/>
                <a:sym typeface="+mn-ea"/>
              </a:rPr>
              <a:t>如同读者面对面交谈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使读者感到亲切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易于接受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易于引起共鸣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排比句使不同身份的读者都感到亲切自然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疑问句引起读者的思考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1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222885" y="1409065"/>
            <a:ext cx="1174623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1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细读以上句子并思考：文章在内容、结构上有什么特点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任务三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650" y="2355215"/>
            <a:ext cx="1118806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文章首尾呼应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从文章开始的设问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到文末的肯定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结构紧凑；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中间以对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“你”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的发问串联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承上启下、递进情感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文章层次分明、逻辑严密；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全文贯穿与读者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“你”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的对话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使人读后产生强烈的共鸣。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1455" y="754380"/>
            <a:ext cx="1186116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9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作者在叙述事件时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既用自己的语言进行叙述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又不时引用受访者的话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。结合文中相关例子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体会这种写法的表达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效果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865" y="1731645"/>
            <a:ext cx="1155827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“松骨峰战斗”事件中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既有作者对松骨峰战斗情形的叙述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又有对营长评价战士原话的引述；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在“马玉祥火中救小孩”事件中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既有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作者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用自己的语言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介绍人物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又有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对战士原话的引述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用作者自己的语言进行叙述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有利于集中笔墨发展情节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引用受访者的话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有利于真切展现人物的内心世界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使叙事更具有现场感与真实感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二者结合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使叙述错落变化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既典型又生动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2180" y="1437137"/>
            <a:ext cx="10720916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了解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通讯的特点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、课文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内容</a:t>
            </a:r>
            <a:r>
              <a:rPr lang="zh-CN" sz="3200" b="1">
                <a:ea typeface="SimSun-ExtB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结构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理解文中议论抒情段的作用</a:t>
            </a:r>
            <a:r>
              <a:rPr 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围绕中心精心选材、巧妙组材。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运用圈点勾画、摘录和做批注等方法深入品析文章</a:t>
            </a:r>
            <a:r>
              <a:rPr lang="en-US"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学习课文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叙述、描写、抒情、议论等手法。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学习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志愿军战士的崇高品质</a:t>
            </a:r>
            <a:r>
              <a:rPr lang="en-US" altLang="zh-CN" sz="3200" b="1"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继承和发扬他们的崇高精神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9841" y="355097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7106" name="文本框 4098"/>
          <p:cNvSpPr txBox="1"/>
          <p:nvPr/>
        </p:nvSpPr>
        <p:spPr>
          <a:xfrm>
            <a:off x="4419600" y="1600200"/>
            <a:ext cx="2728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、松骨峰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战斗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7" name="文本框 4099"/>
          <p:cNvSpPr txBox="1"/>
          <p:nvPr/>
        </p:nvSpPr>
        <p:spPr>
          <a:xfrm>
            <a:off x="7315200" y="1828800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英雄主义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文本框 4100"/>
          <p:cNvSpPr txBox="1"/>
          <p:nvPr/>
        </p:nvSpPr>
        <p:spPr>
          <a:xfrm>
            <a:off x="4267200" y="2057400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敌人的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仇恨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9" name="直接连接符 4101"/>
          <p:cNvSpPr/>
          <p:nvPr/>
        </p:nvSpPr>
        <p:spPr>
          <a:xfrm>
            <a:off x="6553200" y="21336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0" name="文本框 4102"/>
          <p:cNvSpPr txBox="1"/>
          <p:nvPr/>
        </p:nvSpPr>
        <p:spPr>
          <a:xfrm>
            <a:off x="4419600" y="2514600"/>
            <a:ext cx="2740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、马玉祥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救人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1" name="文本框 4103"/>
          <p:cNvSpPr txBox="1"/>
          <p:nvPr/>
        </p:nvSpPr>
        <p:spPr>
          <a:xfrm>
            <a:off x="4342765" y="2971800"/>
            <a:ext cx="3133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（对朝鲜人民的爱）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2" name="直接连接符 4104"/>
          <p:cNvSpPr/>
          <p:nvPr/>
        </p:nvSpPr>
        <p:spPr>
          <a:xfrm>
            <a:off x="6553200" y="30480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3" name="文本框 4105"/>
          <p:cNvSpPr txBox="1"/>
          <p:nvPr/>
        </p:nvSpPr>
        <p:spPr>
          <a:xfrm>
            <a:off x="7315200" y="28194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国际主义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4" name="文本框 4106"/>
          <p:cNvSpPr txBox="1"/>
          <p:nvPr/>
        </p:nvSpPr>
        <p:spPr>
          <a:xfrm>
            <a:off x="4495800" y="3429000"/>
            <a:ext cx="27225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、吃雪时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对话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5" name="文本框 4107"/>
          <p:cNvSpPr txBox="1"/>
          <p:nvPr/>
        </p:nvSpPr>
        <p:spPr>
          <a:xfrm>
            <a:off x="4495800" y="38862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（心灵美）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6" name="直接连接符 4108"/>
          <p:cNvSpPr/>
          <p:nvPr/>
        </p:nvSpPr>
        <p:spPr>
          <a:xfrm>
            <a:off x="6553200" y="39624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7117" name="文本框 4109"/>
          <p:cNvSpPr txBox="1"/>
          <p:nvPr/>
        </p:nvSpPr>
        <p:spPr>
          <a:xfrm>
            <a:off x="7391400" y="3733800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爱国主义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8" name="文本框 4110"/>
          <p:cNvSpPr txBox="1"/>
          <p:nvPr/>
        </p:nvSpPr>
        <p:spPr>
          <a:xfrm>
            <a:off x="1524000" y="2438400"/>
            <a:ext cx="26670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志愿军战士是最可爱的人</a:t>
            </a:r>
            <a:endParaRPr lang="zh-CN" altLang="en-US" sz="3200" b="1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9" name="左大括号 4111"/>
          <p:cNvSpPr/>
          <p:nvPr/>
        </p:nvSpPr>
        <p:spPr>
          <a:xfrm>
            <a:off x="4267200" y="1905000"/>
            <a:ext cx="76200" cy="2514600"/>
          </a:xfrm>
          <a:prstGeom prst="leftBrace">
            <a:avLst>
              <a:gd name="adj1" fmla="val 2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0" name="文本框 4112"/>
          <p:cNvSpPr txBox="1"/>
          <p:nvPr/>
        </p:nvSpPr>
        <p:spPr>
          <a:xfrm>
            <a:off x="1752600" y="1066800"/>
            <a:ext cx="5943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赞美志愿军战士是最可爱的人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21" name="文本框 4113"/>
          <p:cNvSpPr txBox="1"/>
          <p:nvPr/>
        </p:nvSpPr>
        <p:spPr>
          <a:xfrm>
            <a:off x="1828800" y="4953000"/>
            <a:ext cx="541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呼告：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应当热爱我们最可爱的人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7122" name="组合 4121"/>
          <p:cNvGrpSpPr/>
          <p:nvPr/>
        </p:nvGrpSpPr>
        <p:grpSpPr>
          <a:xfrm>
            <a:off x="8915400" y="2133600"/>
            <a:ext cx="838200" cy="1905000"/>
            <a:chOff x="4656" y="1344"/>
            <a:chExt cx="528" cy="1200"/>
          </a:xfrm>
        </p:grpSpPr>
        <p:sp>
          <p:nvSpPr>
            <p:cNvPr id="47123" name="直接连接符 4116"/>
            <p:cNvSpPr/>
            <p:nvPr/>
          </p:nvSpPr>
          <p:spPr>
            <a:xfrm>
              <a:off x="4704" y="1344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47124" name="直接连接符 4117"/>
            <p:cNvSpPr/>
            <p:nvPr/>
          </p:nvSpPr>
          <p:spPr>
            <a:xfrm>
              <a:off x="4656" y="1968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47125" name="直接连接符 4118"/>
            <p:cNvSpPr/>
            <p:nvPr/>
          </p:nvSpPr>
          <p:spPr>
            <a:xfrm>
              <a:off x="4704" y="2544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7126" name="组合 4122"/>
          <p:cNvGrpSpPr/>
          <p:nvPr/>
        </p:nvGrpSpPr>
        <p:grpSpPr>
          <a:xfrm>
            <a:off x="6858000" y="1371600"/>
            <a:ext cx="2971800" cy="3886200"/>
            <a:chOff x="3360" y="864"/>
            <a:chExt cx="1872" cy="2448"/>
          </a:xfrm>
        </p:grpSpPr>
        <p:sp>
          <p:nvSpPr>
            <p:cNvPr id="47127" name="直接连接符 4114"/>
            <p:cNvSpPr/>
            <p:nvPr/>
          </p:nvSpPr>
          <p:spPr>
            <a:xfrm>
              <a:off x="3360" y="864"/>
              <a:ext cx="18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8" name="直接连接符 4115"/>
            <p:cNvSpPr/>
            <p:nvPr/>
          </p:nvSpPr>
          <p:spPr>
            <a:xfrm>
              <a:off x="3504" y="3312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7129" name="直接连接符 4119"/>
            <p:cNvSpPr/>
            <p:nvPr/>
          </p:nvSpPr>
          <p:spPr>
            <a:xfrm>
              <a:off x="5232" y="864"/>
              <a:ext cx="0" cy="24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" name="组合 13"/>
          <p:cNvGrpSpPr/>
          <p:nvPr/>
        </p:nvGrpSpPr>
        <p:grpSpPr>
          <a:xfrm>
            <a:off x="400789" y="257913"/>
            <a:ext cx="279261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903" y="541389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92" y="1854794"/>
            <a:ext cx="2719226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4"/>
          <p:cNvSpPr/>
          <p:nvPr/>
        </p:nvSpPr>
        <p:spPr>
          <a:xfrm>
            <a:off x="4288790" y="1829435"/>
            <a:ext cx="7374890" cy="3651250"/>
          </a:xfrm>
          <a:prstGeom prst="rect">
            <a:avLst/>
          </a:prstGeom>
          <a:noFill/>
          <a:ln w="9525">
            <a:noFill/>
          </a:ln>
        </p:spPr>
        <p:txBody>
          <a:bodyPr wrap="square" lIns="108819" tIns="54409" rIns="108819" bIns="54409" anchor="t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魏巍】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原名魏鸿杰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笔名红杨树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当代作家、诗人。曾在朝鲜前沿阵地采访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个月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于1951年4月11日在《人民日报》刊登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《谁是最可爱的人》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在全国引起了广泛反响。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长篇小说《东方》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荣获1982年中国首届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茅盾文学奖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6" name="文本框 36865">
            <a:hlinkClick r:id=""/>
          </p:cNvPr>
          <p:cNvSpPr txBox="1"/>
          <p:nvPr/>
        </p:nvSpPr>
        <p:spPr>
          <a:xfrm>
            <a:off x="2339658" y="2393950"/>
            <a:ext cx="324008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一、原因：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7" name="文本框 36866">
            <a:hlinkClick r:id=""/>
          </p:cNvPr>
          <p:cNvSpPr txBox="1"/>
          <p:nvPr/>
        </p:nvSpPr>
        <p:spPr>
          <a:xfrm>
            <a:off x="2424113" y="3357563"/>
            <a:ext cx="748982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美侵略活动严重威胁中国安全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2424113" y="4351338"/>
            <a:ext cx="74168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朝鲜民主主义人民共和国请求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1992313" y="1347470"/>
            <a:ext cx="67691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 algn="ctr"/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抗美援朝（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1950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－</a:t>
            </a:r>
            <a:r>
              <a:rPr lang="en-US" altLang="zh-CN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1953</a:t>
            </a: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zh-CN" altLang="en-US" sz="4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4217" y="563762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背景资料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2135188" y="476250"/>
            <a:ext cx="309562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 dirty="0">
                <a:latin typeface="Verdana" panose="020B0604030504040204" pitchFamily="34" charset="0"/>
                <a:ea typeface="华文中宋" panose="02010600040101010101" pitchFamily="2" charset="-122"/>
              </a:rPr>
              <a:t>二、经过</a:t>
            </a:r>
            <a:endParaRPr lang="zh-CN" altLang="en-US" sz="4400" b="1" dirty="0">
              <a:latin typeface="Verdana" panose="020B0604030504040204" pitchFamily="34" charset="0"/>
              <a:ea typeface="华文中宋" panose="02010600040101010101" pitchFamily="2" charset="-122"/>
            </a:endParaRPr>
          </a:p>
        </p:txBody>
      </p:sp>
      <p:sp>
        <p:nvSpPr>
          <p:cNvPr id="35843" name="文本框 35842">
            <a:hlinkClick r:id=""/>
          </p:cNvPr>
          <p:cNvSpPr txBox="1"/>
          <p:nvPr/>
        </p:nvSpPr>
        <p:spPr>
          <a:xfrm>
            <a:off x="1992313" y="1557338"/>
            <a:ext cx="374332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、出兵时间：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1992313" y="2636838"/>
            <a:ext cx="259238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、战役：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5" name="文本框 35844">
            <a:hlinkClick r:id=""/>
          </p:cNvPr>
          <p:cNvSpPr txBox="1"/>
          <p:nvPr/>
        </p:nvSpPr>
        <p:spPr>
          <a:xfrm>
            <a:off x="2063750" y="5661025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、胜利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1992313" y="4292600"/>
            <a:ext cx="4032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、英雄人物：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4583113" y="2565400"/>
            <a:ext cx="29019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五战五捷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8" name="文本框 35847">
            <a:hlinkClick r:id=""/>
          </p:cNvPr>
          <p:cNvSpPr txBox="1"/>
          <p:nvPr/>
        </p:nvSpPr>
        <p:spPr>
          <a:xfrm>
            <a:off x="4511675" y="3357563"/>
            <a:ext cx="31892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上甘岭战役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5591175" y="4221163"/>
            <a:ext cx="239553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黄继光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5664200" y="5013325"/>
            <a:ext cx="174783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邱少云</a:t>
            </a:r>
            <a:endParaRPr lang="zh-CN" altLang="en-US" sz="4000" b="1" dirty="0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5448300" y="1557338"/>
            <a:ext cx="25400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solidFill>
                  <a:srgbClr val="66003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1950.10</a:t>
            </a:r>
            <a:endParaRPr lang="en-US" altLang="zh-CN" sz="4000" b="1">
              <a:solidFill>
                <a:srgbClr val="66003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7650" name="图片 14337" descr="1950年10月19日黄昏，中国人民志愿军渡过鸭绿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0013" y="620713"/>
            <a:ext cx="6911975" cy="4891087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7651" name="矩形 14338"/>
          <p:cNvSpPr/>
          <p:nvPr/>
        </p:nvSpPr>
        <p:spPr>
          <a:xfrm>
            <a:off x="1567815" y="5445125"/>
            <a:ext cx="9100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1950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sz="3600" b="1">
                <a:latin typeface="隶书" panose="02010509060101010101" pitchFamily="49" charset="-122"/>
                <a:ea typeface="隶书" panose="02010509060101010101" pitchFamily="49" charset="-122"/>
              </a:rPr>
              <a:t>19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日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在彭德怀元帅带领下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中国人民志愿军秘密跨过鸭绿江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赴朝参战。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7652" name="图片 14339" descr="中华武圣——彭德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44450"/>
            <a:ext cx="2195513" cy="290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9458" name="图片 19457" descr="JS087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0755" y="1691323"/>
            <a:ext cx="3871913" cy="4321175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9" name="文本框 19458"/>
          <p:cNvSpPr txBox="1"/>
          <p:nvPr/>
        </p:nvSpPr>
        <p:spPr>
          <a:xfrm>
            <a:off x="2063750" y="729615"/>
            <a:ext cx="8064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黄继光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(1930—1952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)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四川中江人。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6743700" y="2421255"/>
            <a:ext cx="35852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黄继光在上甘岭战役中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用胸膛堵住敌人的机枪口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华文中宋" panose="02010600040101010101" pitchFamily="2" charset="-122"/>
              </a:rPr>
              <a:t>掩护部队前进而英勇牺牲。</a:t>
            </a:r>
            <a:endParaRPr lang="zh-CN" altLang="zh-CN" sz="3600" b="1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46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20481" descr="JS0873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785" y="2184083"/>
            <a:ext cx="4679950" cy="374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6887845" y="2348865"/>
            <a:ext cx="35363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solidFill>
                  <a:srgbClr val="FFFF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邱少云在潜伏时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为了保证战斗胜利和部队的安全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严守纪律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在烈火中纹丝不动</a:t>
            </a:r>
            <a:r>
              <a:rPr lang="en-US" altLang="zh-CN" sz="3600" b="1">
                <a:latin typeface="+mn-lt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直至壮烈牺牲。</a:t>
            </a:r>
            <a:endParaRPr lang="zh-CN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847533" y="1230948"/>
            <a:ext cx="8064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邱少云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(1931—1952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)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四川铜梁人。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TABLE_BEAUTIFY" val="smartTable{dcee5c95-a910-44f2-922c-7137f8314ac4}"/>
</p:tagLst>
</file>

<file path=ppt/tags/tag5.xml><?xml version="1.0" encoding="utf-8"?>
<p:tagLst xmlns:p="http://schemas.openxmlformats.org/presentationml/2006/main">
  <p:tag name="KSO_WM_UNIT_TABLE_BEAUTIFY" val="smartTable{b0e232ab-e3c2-4918-8cfe-f30280db1bc9}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4049</Words>
  <Application>WPS 演示</Application>
  <PresentationFormat>自定义</PresentationFormat>
  <Paragraphs>281</Paragraphs>
  <Slides>30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思源宋体 CN SemiBold</vt:lpstr>
      <vt:lpstr>楷体</vt:lpstr>
      <vt:lpstr>SimSun-ExtB</vt:lpstr>
      <vt:lpstr>华文中宋</vt:lpstr>
      <vt:lpstr>Times New Roman</vt:lpstr>
      <vt:lpstr>华文新魏</vt:lpstr>
      <vt:lpstr>Verdana</vt:lpstr>
      <vt:lpstr>隶书</vt:lpstr>
      <vt:lpstr>微软雅黑</vt:lpstr>
      <vt:lpstr>Arial Unicode MS</vt:lpstr>
      <vt:lpstr>等线</vt:lpstr>
      <vt:lpstr>Arial Black</vt:lpstr>
      <vt:lpstr>黑体</vt:lpstr>
      <vt:lpstr>楷体_GB2312</vt:lpstr>
      <vt:lpstr>仿宋</vt:lpstr>
      <vt:lpstr>新宋体</vt:lpstr>
      <vt:lpstr>思源黑体 CN Bold</vt:lpstr>
      <vt:lpstr>Office 主题​​</vt:lpstr>
      <vt:lpstr>默认设计模板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谁是最可爱的人</dc:title>
  <dc:subject>保家卫国</dc:subject>
  <dc:creator>黄红政</dc:creator>
  <cp:lastModifiedBy>黄红政</cp:lastModifiedBy>
  <cp:revision>724</cp:revision>
  <dcterms:created xsi:type="dcterms:W3CDTF">2017-08-03T09:01:00Z</dcterms:created>
  <dcterms:modified xsi:type="dcterms:W3CDTF">2021-03-29T14:48:24Z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80A2AB4B22AA4A5B803A54A4AFF69C49</vt:lpwstr>
  </property>
</Properties>
</file>