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75" r:id="rId3"/>
    <p:sldId id="276" r:id="rId4"/>
    <p:sldId id="277" r:id="rId5"/>
    <p:sldId id="278"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Lst>
  <p:sldSz cx="9144000" cy="6858000" type="screen4x3"/>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3" d="100"/>
          <a:sy n="93" d="100"/>
        </p:scale>
        <p:origin x="726" y="90"/>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tags" Target="tags/tag63.xml" /><Relationship Id="rId27" Type="http://schemas.openxmlformats.org/officeDocument/2006/relationships/presProps" Target="presProps.xml" /><Relationship Id="rId28" Type="http://schemas.openxmlformats.org/officeDocument/2006/relationships/viewProps" Target="viewProps.xml" /><Relationship Id="rId29" Type="http://schemas.openxmlformats.org/officeDocument/2006/relationships/theme" Target="theme/theme1.xml" /><Relationship Id="rId3" Type="http://schemas.openxmlformats.org/officeDocument/2006/relationships/slide" Target="slides/slide1.xml" /><Relationship Id="rId30"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899100" y="914400"/>
            <a:ext cx="7349400" cy="25704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899100" y="3560400"/>
            <a:ext cx="7349400" cy="14724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456300" y="774000"/>
            <a:ext cx="8229600" cy="54828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899100" y="2484000"/>
            <a:ext cx="73494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899100" y="3560400"/>
            <a:ext cx="7349400" cy="4716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456300" y="1490400"/>
            <a:ext cx="8226900" cy="47592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493100" y="3848400"/>
            <a:ext cx="5826600" cy="7668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493100" y="4615200"/>
            <a:ext cx="5826600" cy="8676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456300" y="1501200"/>
            <a:ext cx="3882600" cy="4748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4808700" y="1501200"/>
            <a:ext cx="3882600" cy="47484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456300" y="1429200"/>
            <a:ext cx="40068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456300"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4676813" y="1421729"/>
            <a:ext cx="40068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4676813"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1</a:t>
            </a:fld>
            <a:r>
              <a:rPr lang="en-US" altLang="zh-CN" sz="1400" b="0" smtClean="0">
                <a:solidFill>
                  <a:srgbClr val="5F5F5F"/>
                </a:solidFill>
              </a:rPr>
              <a:t>-</a:t>
            </a:r>
            <a:endParaRPr lang="zh-CN" altLang="en-US" sz="1400" b="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456300" y="1555200"/>
            <a:ext cx="3924808"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4762800" y="1555200"/>
            <a:ext cx="3920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7676100" y="914400"/>
            <a:ext cx="783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1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685800" y="914400"/>
            <a:ext cx="6876900" cy="50292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slideLayout" Target="../slideLayouts/slideLayout32.xml" /><Relationship Id="rId33" Type="http://schemas.openxmlformats.org/officeDocument/2006/relationships/slideLayout" Target="../slideLayouts/slideLayout33.xml" /><Relationship Id="rId34" Type="http://schemas.openxmlformats.org/officeDocument/2006/relationships/slideLayout" Target="../slideLayouts/slideLayout34.xml" /><Relationship Id="rId35" Type="http://schemas.openxmlformats.org/officeDocument/2006/relationships/slideLayout" Target="../slideLayouts/slideLayout35.xml" /><Relationship Id="rId36" Type="http://schemas.openxmlformats.org/officeDocument/2006/relationships/slideLayout" Target="../slideLayouts/slideLayout36.xml" /><Relationship Id="rId37" Type="http://schemas.openxmlformats.org/officeDocument/2006/relationships/slideLayout" Target="../slideLayouts/slideLayout37.xml" /><Relationship Id="rId38" Type="http://schemas.openxmlformats.org/officeDocument/2006/relationships/slideLayout" Target="../slideLayouts/slideLayout38.xml" /><Relationship Id="rId39" Type="http://schemas.openxmlformats.org/officeDocument/2006/relationships/slideLayout" Target="../slideLayouts/slideLayout39.xml" /><Relationship Id="rId4" Type="http://schemas.openxmlformats.org/officeDocument/2006/relationships/slideLayout" Target="../slideLayouts/slideLayout4.xml" /><Relationship Id="rId40" Type="http://schemas.openxmlformats.org/officeDocument/2006/relationships/slideLayout" Target="../slideLayouts/slideLayout40.xml" /><Relationship Id="rId41" Type="http://schemas.openxmlformats.org/officeDocument/2006/relationships/slideLayout" Target="../slideLayouts/slideLayout41.xml" /><Relationship Id="rId42" Type="http://schemas.openxmlformats.org/officeDocument/2006/relationships/slideLayout" Target="../slideLayouts/slideLayout42.xml" /><Relationship Id="rId43" Type="http://schemas.openxmlformats.org/officeDocument/2006/relationships/slideLayout" Target="../slideLayouts/slideLayout43.xml" /><Relationship Id="rId44" Type="http://schemas.openxmlformats.org/officeDocument/2006/relationships/slideLayout" Target="../slideLayouts/slideLayout44.xml" /><Relationship Id="rId45" Type="http://schemas.openxmlformats.org/officeDocument/2006/relationships/slideLayout" Target="../slideLayouts/slideLayout45.xml" /><Relationship Id="rId46" Type="http://schemas.openxmlformats.org/officeDocument/2006/relationships/slideLayout" Target="../slideLayouts/slideLayout46.xml" /><Relationship Id="rId47" Type="http://schemas.openxmlformats.org/officeDocument/2006/relationships/slideLayout" Target="../slideLayouts/slideLayout47.xml" /><Relationship Id="rId48" Type="http://schemas.openxmlformats.org/officeDocument/2006/relationships/slideLayout" Target="../slideLayouts/slideLayout48.xml" /><Relationship Id="rId49" Type="http://schemas.openxmlformats.org/officeDocument/2006/relationships/slideLayout" Target="../slideLayouts/slideLayout49.xml" /><Relationship Id="rId5" Type="http://schemas.openxmlformats.org/officeDocument/2006/relationships/slideLayout" Target="../slideLayouts/slideLayout5.xml" /><Relationship Id="rId50" Type="http://schemas.openxmlformats.org/officeDocument/2006/relationships/slideLayout" Target="../slideLayouts/slideLayout50.xml" /><Relationship Id="rId51" Type="http://schemas.openxmlformats.org/officeDocument/2006/relationships/slideLayout" Target="../slideLayouts/slideLayout51.xml" /><Relationship Id="rId52" Type="http://schemas.openxmlformats.org/officeDocument/2006/relationships/slideLayout" Target="../slideLayouts/slideLayout52.xml" /><Relationship Id="rId53" Type="http://schemas.openxmlformats.org/officeDocument/2006/relationships/slideLayout" Target="../slideLayouts/slideLayout53.xml" /><Relationship Id="rId54" Type="http://schemas.openxmlformats.org/officeDocument/2006/relationships/slideLayout" Target="../slideLayouts/slideLayout54.xml" /><Relationship Id="rId55" Type="http://schemas.openxmlformats.org/officeDocument/2006/relationships/slideLayout" Target="../slideLayouts/slideLayout55.xml" /><Relationship Id="rId56" Type="http://schemas.openxmlformats.org/officeDocument/2006/relationships/slideLayout" Target="../slideLayouts/slideLayout56.xml" /><Relationship Id="rId57" Type="http://schemas.openxmlformats.org/officeDocument/2006/relationships/slideLayout" Target="../slideLayouts/slideLayout57.xml" /><Relationship Id="rId58" Type="http://schemas.openxmlformats.org/officeDocument/2006/relationships/tags" Target="../tags/tag57.xml" /><Relationship Id="rId59" Type="http://schemas.openxmlformats.org/officeDocument/2006/relationships/tags" Target="../tags/tag58.xml" /><Relationship Id="rId6" Type="http://schemas.openxmlformats.org/officeDocument/2006/relationships/slideLayout" Target="../slideLayouts/slideLayout6.xml" /><Relationship Id="rId60" Type="http://schemas.openxmlformats.org/officeDocument/2006/relationships/tags" Target="../tags/tag59.xml" /><Relationship Id="rId61" Type="http://schemas.openxmlformats.org/officeDocument/2006/relationships/tags" Target="../tags/tag60.xml" /><Relationship Id="rId62" Type="http://schemas.openxmlformats.org/officeDocument/2006/relationships/tags" Target="../tags/tag61.xml" /><Relationship Id="rId63" Type="http://schemas.openxmlformats.org/officeDocument/2006/relationships/tags" Target="../tags/tag62.xml" /><Relationship Id="rId64" Type="http://schemas.openxmlformats.org/officeDocument/2006/relationships/theme" Target="../theme/theme1.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58"/>
            </p:custDataLst>
          </p:nvPr>
        </p:nvSpPr>
        <p:spPr>
          <a:xfrm>
            <a:off x="456300" y="608400"/>
            <a:ext cx="82269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59"/>
            </p:custDataLst>
          </p:nvPr>
        </p:nvSpPr>
        <p:spPr>
          <a:xfrm>
            <a:off x="456300" y="1490400"/>
            <a:ext cx="82269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60"/>
            </p:custDataLst>
          </p:nvPr>
        </p:nvSpPr>
        <p:spPr>
          <a:xfrm>
            <a:off x="459000" y="6314400"/>
            <a:ext cx="2025000" cy="3168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61"/>
            </p:custDataLst>
          </p:nvPr>
        </p:nvSpPr>
        <p:spPr>
          <a:xfrm>
            <a:off x="3087000" y="6314400"/>
            <a:ext cx="2970000" cy="3168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62"/>
            </p:custDataLst>
          </p:nvPr>
        </p:nvSpPr>
        <p:spPr>
          <a:xfrm>
            <a:off x="6658200" y="6314400"/>
            <a:ext cx="2025000" cy="3168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6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Lst>
  <p:transition/>
  <p:timing/>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ct val="0"/>
        </a:spcBef>
        <a:spcAft>
          <a:spcPts val="600"/>
        </a:spcAft>
        <a:buFont typeface="Arial" panose="020b0604020202020204" pitchFamily="34" charset="0"/>
        <a:buChar char="●"/>
        <a:tabLst>
          <a:tab pos="1207135"/>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ct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ct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ct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5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8.xml" TargetMode="Internal" /><Relationship Id="rId5" Type="http://schemas.openxmlformats.org/officeDocument/2006/relationships/slide" Target="slide15.xml" TargetMode="Interna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8.xml" TargetMode="Internal" /><Relationship Id="rId5" Type="http://schemas.openxmlformats.org/officeDocument/2006/relationships/slide" Target="slide15.xml" TargetMode="Interna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8.xml" TargetMode="Internal" /><Relationship Id="rId5" Type="http://schemas.openxmlformats.org/officeDocument/2006/relationships/slide" Target="slide15.xml" TargetMode="Interna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8.xml" TargetMode="Internal" /><Relationship Id="rId5" Type="http://schemas.openxmlformats.org/officeDocument/2006/relationships/slide" Target="slide15.xml" TargetMode="Interna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8.xml" TargetMode="Internal" /><Relationship Id="rId5" Type="http://schemas.openxmlformats.org/officeDocument/2006/relationships/slide" Target="slide15.xml" TargetMode="Interna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8.xml" TargetMode="Internal" /><Relationship Id="rId5" Type="http://schemas.openxmlformats.org/officeDocument/2006/relationships/slide" Target="slide15.xml" TargetMode="Interna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8.xml" TargetMode="Internal" /><Relationship Id="rId5" Type="http://schemas.openxmlformats.org/officeDocument/2006/relationships/slide" Target="slide15.xml" TargetMode="Interna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8.xml" TargetMode="Internal" /><Relationship Id="rId5" Type="http://schemas.openxmlformats.org/officeDocument/2006/relationships/slide" Target="slide15.xml" TargetMode="Interna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8.xml" TargetMode="Internal" /><Relationship Id="rId5" Type="http://schemas.openxmlformats.org/officeDocument/2006/relationships/slide" Target="slide15.xml" TargetMode="Interna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8.xml" TargetMode="Internal" /><Relationship Id="rId5" Type="http://schemas.openxmlformats.org/officeDocument/2006/relationships/slide" Target="slide15.xml" TargetMode="Interna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8.xml" TargetMode="Internal" /><Relationship Id="rId5" Type="http://schemas.openxmlformats.org/officeDocument/2006/relationships/slide" Target="slide15.xml" TargetMode="Interna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8.xml" TargetMode="Internal" /><Relationship Id="rId5" Type="http://schemas.openxmlformats.org/officeDocument/2006/relationships/slide" Target="slide15.xml" TargetMode="In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8.xml" TargetMode="Internal" /><Relationship Id="rId5" Type="http://schemas.openxmlformats.org/officeDocument/2006/relationships/slide" Target="slide15.xml" TargetMode="Interna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8.xml" TargetMode="Internal" /><Relationship Id="rId5" Type="http://schemas.openxmlformats.org/officeDocument/2006/relationships/slide" Target="slide15.xml" TargetMode="Interna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8.xml" TargetMode="Internal" /><Relationship Id="rId5" Type="http://schemas.openxmlformats.org/officeDocument/2006/relationships/slide" Target="slide15.xml" TargetMode="Internal" /><Relationship Id="rId6" Type="http://schemas.openxmlformats.org/officeDocument/2006/relationships/image" Target="../media/image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8.xml" TargetMode="Internal" /><Relationship Id="rId5" Type="http://schemas.openxmlformats.org/officeDocument/2006/relationships/slide" Target="slide15.xml" TargetMode="In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8.xml" TargetMode="Internal" /><Relationship Id="rId5" Type="http://schemas.openxmlformats.org/officeDocument/2006/relationships/slide" Target="slide15.xml" TargetMode="Interna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8.xml" TargetMode="Internal" /><Relationship Id="rId5" Type="http://schemas.openxmlformats.org/officeDocument/2006/relationships/slide" Target="slide15.xml" TargetMode="In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8.xml" TargetMode="Internal" /><Relationship Id="rId5" Type="http://schemas.openxmlformats.org/officeDocument/2006/relationships/slide" Target="slide15.xml" TargetMode="Interna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8.xml" TargetMode="Internal" /><Relationship Id="rId5" Type="http://schemas.openxmlformats.org/officeDocument/2006/relationships/slide" Target="slide15.xml" TargetMode="Interna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8.xml" TargetMode="Internal" /><Relationship Id="rId5" Type="http://schemas.openxmlformats.org/officeDocument/2006/relationships/slide" Target="slide15.xml" TargetMode="Interna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8.xml" TargetMode="Internal" /><Relationship Id="rId5" Type="http://schemas.openxmlformats.org/officeDocument/2006/relationships/slide" Target="slide15.xml" TargetMode="Interna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p>
            <a:r>
              <a:rPr lang="zh-CN" altLang="zh-CN"/>
              <a:t>单元写作　学写申论</a:t>
            </a:r>
            <a:endParaRPr lang="zh-CN" altLang="zh-CN"/>
          </a:p>
        </p:txBody>
      </p:sp>
    </p:spTree>
  </p:cSld>
  <p:clrMapOvr>
    <a:masterClrMapping/>
  </p:clrMapOvr>
  <p:transition spd="slow">
    <p:cover dir="u"/>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佳作赏析</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24744"/>
            <a:ext cx="1300480" cy="497205"/>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佳作赏</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读</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7" name="矩形 6"/>
          <p:cNvSpPr>
            <a:spLocks noChangeAspect="1"/>
          </p:cNvSpPr>
          <p:nvPr/>
        </p:nvSpPr>
        <p:spPr>
          <a:xfrm>
            <a:off x="508000" y="1546518"/>
            <a:ext cx="8128000" cy="4961890"/>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党的十九大胜利闭幕后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习近平总书记首次离京考察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去了上海和浙江嘉兴。在中共一大会址纪念馆和南湖革命纪念馆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一幅图、一张表、一段话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久久凝视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一幅图是《时局图》。爱国华侨谢缵泰</a:t>
            </a:r>
            <a:r>
              <a:rPr lang="en-US" altLang="zh-CN" sz="2200">
                <a:solidFill>
                  <a:srgbClr val="000000"/>
                </a:solidFill>
                <a:latin typeface="Times New Roman" panose="02020603050405020304" pitchFamily="18" charset="0"/>
                <a:cs typeface="Times New Roman" panose="02020603050405020304" pitchFamily="18" charset="0"/>
              </a:rPr>
              <a:t>1898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年创作的这幅画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用动物等形象揭露了列强瓜分中国的野心。一张表是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清末主要赔款简表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。它列出了</a:t>
            </a:r>
            <a:r>
              <a:rPr lang="en-US" altLang="zh-CN" sz="2200">
                <a:solidFill>
                  <a:srgbClr val="000000"/>
                </a:solidFill>
                <a:latin typeface="Times New Roman" panose="02020603050405020304" pitchFamily="18" charset="0"/>
                <a:cs typeface="Times New Roman" panose="02020603050405020304" pitchFamily="18" charset="0"/>
              </a:rPr>
              <a:t>1842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年到</a:t>
            </a:r>
            <a:r>
              <a:rPr lang="en-US" altLang="zh-CN" sz="2200">
                <a:solidFill>
                  <a:srgbClr val="000000"/>
                </a:solidFill>
                <a:latin typeface="Times New Roman" panose="02020603050405020304" pitchFamily="18" charset="0"/>
                <a:cs typeface="Times New Roman" panose="02020603050405020304" pitchFamily="18" charset="0"/>
              </a:rPr>
              <a:t>1905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清政府与列强签订的十个不平等条约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总计赔款</a:t>
            </a:r>
            <a:r>
              <a:rPr lang="en-US" altLang="zh-CN" sz="2200">
                <a:solidFill>
                  <a:srgbClr val="000000"/>
                </a:solidFill>
                <a:latin typeface="Times New Roman" panose="02020603050405020304" pitchFamily="18" charset="0"/>
                <a:cs typeface="Times New Roman" panose="02020603050405020304" pitchFamily="18" charset="0"/>
              </a:rPr>
              <a:t>12.3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亿两白银、</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万银元。一段话是马克思的话。这段话镌刻于木板上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一个人口几乎占人类三分之一的大帝国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不顾时势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安于现状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人为地隔绝于世并因此竭力以天朝尽善尽美的幻想自欺。这样一个帝国注定最后要在一场殊死的决斗中被打垮</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通过这些展品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纪念馆再现了中国共产党成立时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国家山河破碎、民不聊生的悲惨境地。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300">
        <p:cover dir="ld"/>
      </p:transition>
    </mc:Choice>
    <mc:Fallback>
      <p:transition spd="slow">
        <p:cover dir="ld"/>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佳作赏析</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78508"/>
            <a:ext cx="8128000" cy="4150360"/>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十九大后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新一届中共中央政治局常委来到党的诞生地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缅怀革命先辈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重温入党誓词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传递出坚定的信心和决心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新的领导集体将不忘初心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牢记使命。穿越峥嵘岁月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为中国人民谋幸福、为中华民族谋复兴的初心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始终如一。危难时刻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中国共产党人笃信复兴的希望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面向复兴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我们依然需要葆有忧患意识。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习近平总书记在三件展品前的驻足凝视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既是对历史的回顾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也提醒人们不忘忧患、居安思危。这种忧患意识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饱含危机感、责任感与使命感。今天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被列强瓜分的惨状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一笔笔屈辱的赔款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都已经写入了历史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但如果安于现状、不思进取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只会故步自封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甚至让自己陷于危机</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300">
        <p:cover dir="ld"/>
      </p:transition>
    </mc:Choice>
    <mc:Fallback>
      <p:transition spd="slow">
        <p:cover dir="ld"/>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佳作赏析</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50360"/>
          </a:xfrm>
          <a:prstGeom prst="rect">
            <a:avLst/>
          </a:prstGeom>
        </p:spPr>
        <p:txBody>
          <a:bodyPr>
            <a:spAutoFit/>
          </a:bodyPr>
          <a:lstStyle/>
          <a:p>
            <a:pPr indent="533400">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生于忧患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死于安乐。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忘却忧患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往往是衰败的先兆。全球化时代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利益的交织更加紧密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力量的博弈更趋隐蔽。《时局图》描绘的那个时代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战争靠的是坚船利炮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多个领域内无时无刻不在上演着没有硝烟的战争。人类刚刚走过的</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有多少国家改变了命运走向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又有多少曾经发展势头良好的国家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不知不觉中掉入无形的陷阱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而观察那些长久以来能够从容克服艰难险阻、保持繁荣和稳定的国家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大都对历史充满敬畏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不仅能以史为鉴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还从制度与心理上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对可能的风险、危机进行防范。唯其如此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才能继往开来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把经历的挑战化为机遇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让自己在战胜困难的过程中变得更加强大。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300">
        <p:cover dir="ld"/>
      </p:transition>
    </mc:Choice>
    <mc:Fallback>
      <p:transition spd="slow">
        <p:cover dir="ld"/>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佳作赏析</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02338"/>
            <a:ext cx="8128000" cy="4556125"/>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五年前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刚刚当选中共中央总书记的习近平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把广东作为离京调研的第一站。他强调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我们要保持清醒头脑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要看到国际国内各种不利因素的长期性、复杂性、曲折性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不回避矛盾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不掩盖问题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从坏处准备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争取最好的结果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牢牢把握主动权。过去</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习近平总书记一再督促和要求全党坚持底线思维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做到居安思危。始终保持忧患意识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这是我们成功应对国际国内各种风险的一条基本经验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也是国家长治久安的重要保证。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南宋诗人杨万里有诗云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莫言下岭便无难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赚得行人错喜欢。正入万山圈子里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一山放出一山拦。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铭记这幅画、这张表、这段话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时刻警示自己戒骄戒躁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我们才能保持清醒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不断攻坚克难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从胜利走向胜利。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300">
        <p:cover dir="ld"/>
      </p:transition>
    </mc:Choice>
    <mc:Fallback>
      <p:transition spd="slow">
        <p:cover dir="ld"/>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佳作赏析</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1300480" cy="497205"/>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亮点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赏析</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3" name="矩形 2"/>
          <p:cNvSpPr>
            <a:spLocks noChangeAspect="1"/>
          </p:cNvSpPr>
          <p:nvPr/>
        </p:nvSpPr>
        <p:spPr>
          <a:xfrm>
            <a:off x="508000" y="1734850"/>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开篇即用描述性语言描述一个事实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语句简短且动人心魄。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第二段转入深入的描述。引导读者理解总书记为什么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久久凝视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既可以让一、二段之间形成逻辑联系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也为后续论证指明了方向。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第三段点明中心论点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要葆有忧患意识。论点鞭辟入里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直击读者内心。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第四段进一步论证中心论点。让读者认识到这一点的重要性。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第五段是对第四段的详细解释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通过古今对比让第四段的论证更加透彻、深入。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第六段依托总书记的工作轨迹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让我们认识到总书记对此的关注。通过总书记的督促和教导进一步强调始终保持忧患意识的重要性。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pPr>
            <a:r>
              <a:rPr lang="zh-CN" altLang="zh-CN" sz="2200">
                <a:solidFill>
                  <a:srgbClr val="000000"/>
                </a:solidFill>
                <a:latin typeface="Times New Roman" panose="02020603050405020304" pitchFamily="18" charset="0"/>
                <a:cs typeface="Times New Roman" panose="02020603050405020304" pitchFamily="18" charset="0"/>
              </a:rPr>
              <a:t>结尾引用名句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再次点题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且与开篇相呼应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语句精警有力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发人深省。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300">
        <p:cover dir="ld"/>
      </p:transition>
    </mc:Choice>
    <mc:Fallback>
      <p:transition spd="slow">
        <p:cover dir="ld"/>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佳作赏析</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点评</a:t>
            </a:r>
            <a:r>
              <a:rPr lang="zh-CN" altLang="zh-CN" sz="2200" smtClean="0">
                <a:solidFill>
                  <a:srgbClr val="000000"/>
                </a:solidFill>
                <a:latin typeface="Times New Roman" panose="02020603050405020304" pitchFamily="18" charset="0"/>
                <a:cs typeface="Times New Roman" panose="02020603050405020304" pitchFamily="18" charset="0"/>
              </a:rPr>
              <a:t>本文思路清晰</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结构严谨。从习总书记参观中共一大会址纪念馆和南湖革命纪念馆时</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久久凝视</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入手</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引出惨痛历史从而引出论点</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面向复兴</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我们依然需要葆有忧患意识。</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接着</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对全球化时代暗藏的危机一一分析</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进而通过古今对比和横向对比点出我们务必要保持清醒头脑</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居安思危</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论证观点</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然后</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引总书记所强调的话语进一步谆谆告诫</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且在文末再次回扣中心论点。文章按照逻辑顺序成文</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层层推进</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语言运用准确且富有表现力</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体现了作者缜密的思维和超强的语言表达能力。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300">
        <p:cover dir="ld"/>
      </p:transition>
    </mc:Choice>
    <mc:Fallback>
      <p:transition spd="slow">
        <p:cover dir="ld"/>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考场实练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提炼观点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围绕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站</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联系社会生活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任选一个角度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写一篇不少于</a:t>
            </a:r>
            <a:r>
              <a:rPr lang="en-US" altLang="zh-CN" sz="2200">
                <a:solidFill>
                  <a:srgbClr val="000000"/>
                </a:solidFill>
                <a:latin typeface="Times New Roman" panose="02020603050405020304" pitchFamily="18" charset="0"/>
                <a:cs typeface="Times New Roman" panose="02020603050405020304" pitchFamily="18" charset="0"/>
              </a:rPr>
              <a:t>1 000</a:t>
            </a:r>
            <a:r>
              <a:rPr lang="zh-CN" altLang="zh-CN" sz="2200">
                <a:solidFill>
                  <a:srgbClr val="000000"/>
                </a:solidFill>
                <a:latin typeface="Times New Roman" panose="02020603050405020304" pitchFamily="18" charset="0"/>
                <a:cs typeface="Times New Roman" panose="02020603050405020304" pitchFamily="18" charset="0"/>
              </a:rPr>
              <a:t>字的申论。要求立意明确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有思想性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cs typeface="Times New Roman" panose="02020603050405020304" pitchFamily="18" charset="0"/>
              </a:rPr>
              <a:t>分钟之内完成。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现在在班里的位置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就决定着将来在社会上的位置</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。在央视春晚上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小品《占位子》讲述了各路家长使出浑身解数抢占教室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引发众人热议。</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是英文</a:t>
            </a:r>
            <a:r>
              <a:rPr lang="en-US" altLang="zh-CN" sz="2200">
                <a:solidFill>
                  <a:srgbClr val="000000"/>
                </a:solidFill>
                <a:latin typeface="Times New Roman" panose="02020603050405020304" pitchFamily="18" charset="0"/>
                <a:cs typeface="Times New Roman" panose="02020603050405020304" pitchFamily="18" charset="0"/>
              </a:rPr>
              <a:t>“center”</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的缩写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意为中央、正中心。</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是中间位置、重要位置或核心位置的意思。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300">
        <p:split orient="vert" dir="in"/>
      </p:transition>
    </mc:Choice>
    <mc:Fallback>
      <p:transition spd="slow">
        <p:split orient="vert" dir="in"/>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考场实练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08140"/>
            <a:ext cx="8128000" cy="536765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写作指导</a:t>
            </a:r>
            <a:r>
              <a:rPr lang="zh-CN" altLang="zh-CN" sz="2200">
                <a:solidFill>
                  <a:srgbClr val="000000"/>
                </a:solidFill>
                <a:latin typeface="Times New Roman" panose="02020603050405020304" pitchFamily="18" charset="0"/>
                <a:cs typeface="Times New Roman" panose="02020603050405020304" pitchFamily="18" charset="0"/>
              </a:rPr>
              <a:t>材料共四句话。第一句话是小品《占位子》里的台词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体现了小品的主题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第二句话概述小品《占位子》的主要内容及社会反响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第三、四两句话揭示</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是对材料有关内容的解释。由此可知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本题的审题立意应从前两句话入手。第一句话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现在在班里的位置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就决定着将来在社会上的位置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意思是说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学生在教室里所坐的位置决定学习成绩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进而决定学生将来在社会上的地位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这也正是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各路家长使出浑身解数抢占教室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的思想原因。问题是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座位跟学习成绩究竟有怎样的关系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座位是不是学习和成长的关键因素和决定因素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现在成绩优秀了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是不是将来进入社会就一定会有好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对于家长使出浑身解数抢占教室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除了联系第一句话进行思考外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还可以思考这些问题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孩子学习和成长最需要的是什么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家长给予孩子最好的帮助是什么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怎样走出爱的误区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300">
        <p:split orient="vert" dir="in"/>
      </p:transition>
    </mc:Choice>
    <mc:Fallback>
      <p:transition spd="slow">
        <p:split orient="vert" dir="in"/>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考场实练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56792"/>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参考立意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精神财富远比位置重要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成人永远比成绩更重要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要充分了解、尊重、相信孩子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要充分投入精力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专注陪伴孩子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当心变爱为害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有为才能有位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有位未必有为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等等</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829063"/>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参考例文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有为才能有位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小品《占位子》以孩子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现在在班里的位置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就决定着将来在社会上的位置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讲述了各路家长使出浑身解数抢占教室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的故事。这些家长的爱子之心固然可敬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但是他们不明白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位置跟优秀没有必然的联系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更不能决定孩子将来在社会上的地位。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300">
        <p:split orient="vert" dir="in"/>
      </p:transition>
    </mc:Choice>
    <mc:Fallback>
      <p:transition spd="slow">
        <p:split orient="vert" dir="in"/>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考场实练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932430"/>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座位对学生的学习有一定的影响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但它并不是影响学生成绩和成长的核心因素。学生的学习习惯和学习态度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如思考、交流、合作、自律、自信、自觉等才是重点。坐在所谓</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的学生最终成绩并不优秀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而坐在非</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的学生却成为学霸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这样的例子不胜枚举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相信每个同学都可以从自己所在学校里找到实例。为什么有些坐在</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的同学会不如坐在非</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的同学成绩好呢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原因就在于他们的学习习惯和学习态度存在差异。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300">
        <p:split orient="vert" dir="in"/>
      </p:transition>
    </mc:Choice>
    <mc:Fallback>
      <p:transition spd="slow">
        <p:split orient="vert" dir="in"/>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学习目标</a:t>
            </a:r>
            <a:endParaRPr lang="zh-CN" altLang="en-US" sz="1400">
              <a:solidFill>
                <a:schemeClr val="bg1"/>
              </a:solidFill>
              <a:latin typeface="微软雅黑" pitchFamily="34" charset="-122"/>
              <a:ea typeface="微软雅黑" pitchFamily="34" charset="-122"/>
            </a:endParaRPr>
          </a:p>
        </p:txBody>
      </p:sp>
      <p:sp>
        <p:nvSpPr>
          <p:cNvPr id="11" name="矩形 10">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itchFamily="34" charset="-122"/>
              <a:ea typeface="微软雅黑" pitchFamily="34" charset="-122"/>
            </a:endParaRPr>
          </a:p>
        </p:txBody>
      </p:sp>
      <p:sp>
        <p:nvSpPr>
          <p:cNvPr id="12" name="矩形 11">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27398"/>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了解申论的特点。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把握申论写作的立意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通过安排文本结构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对论点能缜密分析并深入论证。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fade thruBlk="1"/>
      </p:transition>
    </mc:Choice>
    <mc:Fallback>
      <p:transition spd="slow">
        <p:fade thruBlk="1"/>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考场实练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743960"/>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家长的责任应当是帮助孩子培养良好的学习习惯、端正学习态度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引导孩子学会自我成长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而不是使出浑身解数帮孩子抢占教室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。换句话说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家长与其在教室里为孩子抢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不如培养孩子自己争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的意识和抢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的能力。孩子迟早要独立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他们的未来有怎样的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更多取决于他们有没有志气、毅力和恒心。须知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有为才能有位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有位未必有为。不引导孩子树立远大理想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不在内因上下功夫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仅在</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上用力气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只会弱化孩子的意志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助长他们的依赖思想。始于爱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这便是抢</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可能导致的消极后果。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300">
        <p:split orient="vert" dir="in"/>
      </p:transition>
    </mc:Choice>
    <mc:Fallback>
      <p:transition spd="slow">
        <p:split orient="vert" dir="in"/>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考场实练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50360"/>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影响孩子学习和成长的不单是孩子的学习习惯和学习态度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父母自身所处的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对孩子的影响也十分重要。马卡连柯说过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父母对自己的要求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父母对自己家庭的尊敬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父母对自己一举一动的检点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这是首要的和最基本的教育方法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作为父母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自身发展得如何、具有怎样的素质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都会对孩子产生相当重要的影响。比起去抢教室座位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为人父母更应该着力提高自身素质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增强自身实力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为孩子的成长做铺垫。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不患无位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患所以立。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通过累积真才干、真本事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不断增强自身的竞争力和不可替代性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那么不论身处何种位置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都能发光发热、立于不败之地。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300">
        <p:split orient="vert" dir="in"/>
      </p:transition>
    </mc:Choice>
    <mc:Fallback>
      <p:transition spd="slow">
        <p:split orient="vert" dir="in"/>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考场实练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有为才有位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有位更须有为。谢觉哉任最高人民法院院长时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已年逾七旬。医生和身边的人说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您年岁大了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法院的工作挂个名就行了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干吗还费那么大力气啊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谢老严肃回答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挂名怎么行啊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谢老依然满腔热情、不知疲倦地辛勤工作。今天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新时代为奋斗者提供了前所未有的广阔舞台。把握好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的辩证法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想为、敢为、善为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我们何愁不能施展才干、赢得人生的主动权。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无位者可成其为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有为者终得其位。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在引导孩子成长的过程中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眼睛盯着的不应该是孩子的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而是孩子的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。如果颠倒了两者的关系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对孩子的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就可能成为实际的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300">
        <p:split orient="vert" dir="in"/>
      </p:transition>
    </mc:Choice>
    <mc:Fallback>
      <p:transition spd="slow">
        <p:split orient="vert" dir="in"/>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考场实练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文章从简述材料起笔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在肯定家长爱子之心的同时指出他们的错误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即不懂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位置跟优秀没有必然的联系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更不能决定孩子将来在社会上的地位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并以此作为中心论点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统领全文。主体论述部分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首先指出影响学生成绩和成长的核心因素是学生的学习习惯和学习态度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而不是教室里的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接着指出家长的责任应当是引导孩子学会自我成长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而不是使出浑身解数帮孩子抢占教室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并从反面论述抢</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的消极后果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然后深化论证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不论身处何种位置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都能发光发热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且列举谢觉哉的事例进一步点明在位者更须有为。结尾引用名言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再次点明论点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照应标题。文章紧扣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展开论述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说理辩证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很有说服力。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20" name="New picture" hidden="1"/>
          <p:cNvPicPr/>
          <p:nvPr/>
        </p:nvPicPr>
        <p:blipFill>
          <a:blip r:embed="rId6"/>
          <a:stretch>
            <a:fillRect/>
          </a:stretch>
        </p:blipFill>
        <p:spPr>
          <a:xfrm>
            <a:off x="11125200" y="10553700"/>
            <a:ext cx="381000" cy="444500"/>
          </a:xfrm>
          <a:prstGeom prst="cube">
            <a:avLst/>
          </a:prstGeom>
        </p:spPr>
      </p:pic>
    </p:spTree>
  </p:cSld>
  <p:clrMapOvr>
    <a:masterClrMapping/>
  </p:clrMapOvr>
  <mc:AlternateContent>
    <mc:Choice xmlns:p14="http://schemas.microsoft.com/office/powerpoint/2010/main" Requires="p14">
      <p:transition spd="slow" p14:dur="1300">
        <p:split orient="vert" dir="in"/>
      </p:transition>
    </mc:Choice>
    <mc:Fallback>
      <p:transition spd="slow">
        <p:split orient="vert" dir="in"/>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技法指导</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什么是申论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是申述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是议论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申论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就是要求作者就特定的材料、事件或者问题进行陈述、说明、概括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并据以发表见解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论述理由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推断逻辑关系。简而言之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讲道理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。申论一般用于考查观察社会现象、分析和解决社会问题的能力。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申论的写作方法与议论文存在一定区别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条理必须清晰、切忌冗长。而且申论不是散文更不是美文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不要用华丽的辞藻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切忌观点模糊或者过激。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600">
        <p:pull dir="r"/>
      </p:transition>
    </mc:Choice>
    <mc:Fallback>
      <p:transition spd="slow">
        <p:pull dir="r"/>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技法指导</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87906"/>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立意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也就是确立观点。通常要做到观点正确、深刻、新颖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紧密结合材料。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首先要通览全篇材料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把握申论考查的主题。做到驾驭材料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了解该次申论考查的社会问题和背景。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紧扣材料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了解主题思想。宏观引领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找到文章分论点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、中观切入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文章分论点要围绕服务于总论点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和微观支撑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分论点如何展开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600">
        <p:pull dir="r"/>
      </p:transition>
    </mc:Choice>
    <mc:Fallback>
      <p:transition spd="slow">
        <p:pull dir="r"/>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技法指导</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结合题干要求作答。题干是结合材料从材料中引出来的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有时候题干会从材料中抽出一句话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让考生围绕这句话结合材料展开论述。题干往往会把材料的主题缩小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它是分析材料的一个切入点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有时候是平行的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跟材料的通篇主旨一致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有时候未必相同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是从材料中引出的观点。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要抓住材料当中重要人物的言论和观点。这往往能够揭示出该次申论考查的重点。比如国家领导人提出来的观点与看法。在实际操作中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我们需要结合申论材料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理解材料的主旨和看法。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600">
        <p:pull dir="r"/>
      </p:transition>
    </mc:Choice>
    <mc:Fallback>
      <p:transition spd="slow">
        <p:pull dir="r"/>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技法指导</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结构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结构是文章的骨架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是对文章进行布局谋篇。在申论阅卷过程中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第一眼看的是观点是否准确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第二就是结构是否完整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是否符合实际要求。以下是申论文的一般结构。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第一段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直奔主题。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写该次考试观点的意义或重要性。我们写这篇文章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归根结底是为了解决某个社会问题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所以你前期要有铺垫工作。首先要强调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这个观点很重要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要解决它。任何一次会议、一篇文章的意义和重要性等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它不是重点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是为了引出话题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凸显话题的重要性。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600">
        <p:pull dir="r"/>
      </p:transition>
    </mc:Choice>
    <mc:Fallback>
      <p:transition spd="slow">
        <p:pull dir="r"/>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技法指导</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092038"/>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具体内容寻找有两种方法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具体有哪些语言可以给大家几个参考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的重要基础、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有重要意义、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反应体现了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的核心保障等等。这些语言是强调意义和重要性。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从材料中直接查找一些论点意义和重要性的论述。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第二段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分析展开。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包含以下几个方面的内容。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第一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当前党和国家采取的相关措施或努力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以及取得的成效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第二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当前面临的一些问题和现状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第三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写一个过渡句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如何从开头过渡到后面的分论点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这个大家可以根据自己的相关想法去写</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600">
        <p:pull dir="r"/>
      </p:transition>
    </mc:Choice>
    <mc:Fallback>
      <p:transition spd="slow">
        <p:pull dir="r"/>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技法指导</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114868"/>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过渡句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因此基于该社会问题的重要性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以及面临的一些不足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我们需要全方位、多角度解决该问题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结尾部分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总结全文、重申主题。一般情况下用名言警句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然后进行收尾。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蹄疾而步稳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勇毅而笃行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须知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大鹏之动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非一羽之轻也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既是一场攻坚战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又是一次持久战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借鉴有效做法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方能开辟中华民族大跨越、大崛起、大辉煌的日新月异之境。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600">
        <p:pull dir="r"/>
      </p:transition>
    </mc:Choice>
    <mc:Fallback>
      <p:transition spd="slow">
        <p:pull dir="r"/>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佳作赏析</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919864"/>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作品导读</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《勿忘忧患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方有未来》来源于《人民日报》</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09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。文章短小精悍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浑然天成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段落灵活多变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论证鞭辟入里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震人心魄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是申论中的一篇经典之作。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300">
        <p:cover dir="ld"/>
      </p:transition>
    </mc:Choice>
    <mc:Fallback>
      <p:transition spd="slow">
        <p:cover dir="ld"/>
      </p:transition>
    </mc:Fallback>
  </mc:AlternateConten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测控设计模板14新</Template>
  <Company>Microsoft</Company>
  <PresentationFormat>On-screen Show (4:3)</PresentationFormat>
  <Paragraphs>147</Paragraphs>
  <Slides>23</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23</vt:i4>
      </vt:variant>
    </vt:vector>
  </HeadingPairs>
  <TitlesOfParts>
    <vt:vector baseType="lpstr" size="34">
      <vt:lpstr>Arial</vt:lpstr>
      <vt:lpstr>微软雅黑</vt:lpstr>
      <vt:lpstr>Wingdings</vt:lpstr>
      <vt:lpstr>Calibri</vt:lpstr>
      <vt:lpstr>Times New Roman</vt:lpstr>
      <vt:lpstr>NEU-BZ-S92</vt:lpstr>
      <vt:lpstr>方正书宋_GBK</vt:lpstr>
      <vt:lpstr>黑体</vt:lpstr>
      <vt:lpstr>楷体</vt:lpstr>
      <vt:lpstr>方正宋黑_GBK</vt:lpstr>
      <vt:lpstr>自定义设计方案</vt:lpstr>
      <vt:lpstr>单元写作　学写申论</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第一章  运动的描述</dc:title>
  <dc:creator>dbc</dc:creator>
  <cp:lastModifiedBy>海鸥子</cp:lastModifiedBy>
  <cp:revision>152</cp:revision>
  <dcterms:created xsi:type="dcterms:W3CDTF">2016-04-22T00:11:00Z</dcterms:created>
  <dcterms:modified xsi:type="dcterms:W3CDTF">2020-09-14T09:46:24Z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2052-11.1.0.9999</vt:lpwstr>
  </property>
</Properties>
</file>