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9" r:id="rId3"/>
    <p:sldId id="283" r:id="rId5"/>
    <p:sldId id="285" r:id="rId6"/>
    <p:sldId id="316" r:id="rId7"/>
    <p:sldId id="286" r:id="rId8"/>
    <p:sldId id="287" r:id="rId9"/>
    <p:sldId id="288" r:id="rId10"/>
    <p:sldId id="289" r:id="rId11"/>
    <p:sldId id="309" r:id="rId12"/>
    <p:sldId id="310" r:id="rId13"/>
    <p:sldId id="293" r:id="rId14"/>
    <p:sldId id="321" r:id="rId15"/>
    <p:sldId id="304" r:id="rId16"/>
    <p:sldId id="319" r:id="rId17"/>
    <p:sldId id="322" r:id="rId18"/>
    <p:sldId id="311" r:id="rId19"/>
    <p:sldId id="317" r:id="rId20"/>
    <p:sldId id="320" r:id="rId21"/>
    <p:sldId id="300" r:id="rId22"/>
    <p:sldId id="323" r:id="rId23"/>
    <p:sldId id="324" r:id="rId24"/>
    <p:sldId id="302" r:id="rId25"/>
    <p:sldId id="3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991" autoAdjust="0"/>
  </p:normalViewPr>
  <p:slideViewPr>
    <p:cSldViewPr snapToGrid="0">
      <p:cViewPr varScale="1">
        <p:scale>
          <a:sx n="64" d="100"/>
          <a:sy n="64" d="100"/>
        </p:scale>
        <p:origin x="900" y="60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tags" Target="../tags/tag16.xml"/><Relationship Id="rId4" Type="http://schemas.openxmlformats.org/officeDocument/2006/relationships/image" Target="../media/image3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3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image" Target="../media/image2.png"/><Relationship Id="rId5" Type="http://schemas.openxmlformats.org/officeDocument/2006/relationships/tags" Target="../tags/tag32.xml"/><Relationship Id="rId4" Type="http://schemas.openxmlformats.org/officeDocument/2006/relationships/image" Target="../media/image3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../media/image2.png"/><Relationship Id="rId5" Type="http://schemas.openxmlformats.org/officeDocument/2006/relationships/tags" Target="../tags/tag41.xml"/><Relationship Id="rId4" Type="http://schemas.openxmlformats.org/officeDocument/2006/relationships/image" Target="../media/image3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image" Target="../media/image2.png"/><Relationship Id="rId5" Type="http://schemas.openxmlformats.org/officeDocument/2006/relationships/tags" Target="../tags/tag50.xml"/><Relationship Id="rId4" Type="http://schemas.openxmlformats.org/officeDocument/2006/relationships/image" Target="../media/image6.pn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image" Target="../media/image8.png"/><Relationship Id="rId5" Type="http://schemas.openxmlformats.org/officeDocument/2006/relationships/tags" Target="../tags/tag61.xml"/><Relationship Id="rId4" Type="http://schemas.openxmlformats.org/officeDocument/2006/relationships/image" Target="../media/image7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04773cc18391c5dbc4d7a1419afff8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" y="685800"/>
            <a:ext cx="5470525" cy="5486400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6223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5"/>
            </p:custDataLst>
          </p:nvPr>
        </p:nvSpPr>
        <p:spPr>
          <a:xfrm>
            <a:off x="6604072" y="2095771"/>
            <a:ext cx="4825365" cy="1846659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6"/>
            </p:custDataLst>
          </p:nvPr>
        </p:nvSpPr>
        <p:spPr>
          <a:xfrm>
            <a:off x="6604072" y="4115863"/>
            <a:ext cx="4826000" cy="370205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200" b="0" i="0" u="none" strike="noStrike" kern="1200" cap="none" spc="200" normalizeH="0" baseline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charset="0"/>
                <a:cs typeface="+mn-cs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04773cc18391c5dbc4d7a1419afff8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0" y="685800"/>
            <a:ext cx="5470525" cy="5486400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6223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2"/>
          <p:cNvSpPr/>
          <p:nvPr>
            <p:ph type="body" idx="1" hasCustomPrompt="1"/>
            <p:custDataLst>
              <p:tags r:id="rId5"/>
            </p:custDataLst>
          </p:nvPr>
        </p:nvSpPr>
        <p:spPr>
          <a:xfrm>
            <a:off x="6604053" y="3436286"/>
            <a:ext cx="4826038" cy="1326554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charset="0"/>
                <a:cs typeface="微软雅黑" panose="020B050302020402020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8" name="标题 4"/>
          <p:cNvSpPr/>
          <p:nvPr>
            <p:ph type="title" hasCustomPrompt="1"/>
            <p:custDataLst>
              <p:tags r:id="rId6"/>
            </p:custDataLst>
          </p:nvPr>
        </p:nvSpPr>
        <p:spPr>
          <a:xfrm>
            <a:off x="6604053" y="2095166"/>
            <a:ext cx="4825403" cy="120459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030" b="1" i="0" u="none" strike="noStrike" kern="1200" cap="none" spc="7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0"/>
            <a:ext cx="720090" cy="6267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275" y="0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41075" y="0"/>
            <a:ext cx="1050290" cy="91440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71480" y="0"/>
            <a:ext cx="1619885" cy="141033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5456555"/>
            <a:ext cx="1619885" cy="14008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8795" y="1397000"/>
            <a:ext cx="4052570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/>
          <p:nvPr>
            <p:ph type="ctrTitle" idx="2" hasCustomPrompt="1"/>
            <p:custDataLst>
              <p:tags r:id="rId3"/>
            </p:custDataLst>
          </p:nvPr>
        </p:nvSpPr>
        <p:spPr>
          <a:xfrm>
            <a:off x="1118790" y="2090328"/>
            <a:ext cx="8043848" cy="2727188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10" name="图片 9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04773cc18391c5dbc4d7a1419afff8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34440"/>
            <a:ext cx="4376420" cy="438848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隶书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20090" cy="626745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1275" y="6235065"/>
            <a:ext cx="720090" cy="6223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9.xml"/><Relationship Id="rId21" Type="http://schemas.openxmlformats.org/officeDocument/2006/relationships/tags" Target="../tags/tag68.xml"/><Relationship Id="rId20" Type="http://schemas.openxmlformats.org/officeDocument/2006/relationships/tags" Target="../tags/tag67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charset="0"/>
                <a:cs typeface="隶书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Relationship Id="rId3" Type="http://schemas.openxmlformats.org/officeDocument/2006/relationships/image" Target="../media/image1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2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我爱这土地</a:t>
            </a: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意象的选择与组合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副标题 5"/>
          <p:cNvSpPr/>
          <p:nvPr>
            <p:ph type="subTitle" idx="3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401054" y="71530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000" dirty="0" smtClean="0"/>
              <a:t>比较辨微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9518" y="1776707"/>
            <a:ext cx="10515600" cy="52216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 smtClean="0">
                <a:solidFill>
                  <a:srgbClr val="0070C0"/>
                </a:solidFill>
              </a:rPr>
              <a:t>修改后：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 smtClean="0"/>
              <a:t>我</a:t>
            </a:r>
            <a:r>
              <a:rPr lang="zh-CN" altLang="en-US" sz="2400" dirty="0" smtClean="0"/>
              <a:t>应该用</a:t>
            </a:r>
            <a:r>
              <a:rPr lang="zh-CN" altLang="zh-CN" sz="2400" dirty="0" smtClean="0"/>
              <a:t>嘶哑</a:t>
            </a:r>
            <a:r>
              <a:rPr lang="zh-CN" altLang="zh-CN" sz="2400" dirty="0"/>
              <a:t>的喉咙歌唱：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/>
              <a:t>这被暴风雨所打击着的土地，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 smtClean="0"/>
              <a:t>这</a:t>
            </a:r>
            <a:r>
              <a:rPr lang="zh-CN" altLang="zh-CN" sz="2400" dirty="0"/>
              <a:t>永远汹涌着我们的悲愤的河流，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/>
              <a:t>这无止息地吹刮着的激怒的风，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/>
              <a:t>和那来自林间的无比温柔的黎明……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/>
              <a:t>——然后我死了，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2400" dirty="0"/>
              <a:t>身体也腐烂在土地里面。</a:t>
            </a:r>
            <a:endParaRPr lang="zh-CN" altLang="zh-CN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 smtClean="0"/>
              <a:t>……</a:t>
            </a:r>
            <a:endParaRPr lang="zh-CN" altLang="en-US" sz="24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540069" y="2688655"/>
            <a:ext cx="7968708" cy="2955560"/>
            <a:chOff x="559558" y="2903170"/>
            <a:chExt cx="7968708" cy="2955560"/>
          </a:xfrm>
        </p:grpSpPr>
        <p:grpSp>
          <p:nvGrpSpPr>
            <p:cNvPr id="8" name="组合 7"/>
            <p:cNvGrpSpPr/>
            <p:nvPr/>
          </p:nvGrpSpPr>
          <p:grpSpPr>
            <a:xfrm>
              <a:off x="2475166" y="2903170"/>
              <a:ext cx="3387778" cy="2955560"/>
              <a:chOff x="4017363" y="2548328"/>
              <a:chExt cx="3387778" cy="2955560"/>
            </a:xfrm>
          </p:grpSpPr>
          <p:cxnSp>
            <p:nvCxnSpPr>
              <p:cNvPr id="6" name="直接连接符 5"/>
              <p:cNvCxnSpPr/>
              <p:nvPr/>
            </p:nvCxnSpPr>
            <p:spPr>
              <a:xfrm flipV="1">
                <a:off x="4017364" y="2548328"/>
                <a:ext cx="3387777" cy="1499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V="1">
                <a:off x="4017363" y="5488898"/>
                <a:ext cx="3387777" cy="1499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559558" y="3457974"/>
              <a:ext cx="7968708" cy="2023879"/>
              <a:chOff x="559558" y="3457974"/>
              <a:chExt cx="7968708" cy="2023879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59558" y="3457974"/>
                <a:ext cx="5684291" cy="830998"/>
                <a:chOff x="559558" y="3457974"/>
                <a:chExt cx="5684291" cy="830998"/>
              </a:xfrm>
            </p:grpSpPr>
            <p:sp>
              <p:nvSpPr>
                <p:cNvPr id="5" name="圆角矩形标注 4"/>
                <p:cNvSpPr/>
                <p:nvPr/>
              </p:nvSpPr>
              <p:spPr>
                <a:xfrm>
                  <a:off x="559558" y="3457975"/>
                  <a:ext cx="4271750" cy="830997"/>
                </a:xfrm>
                <a:prstGeom prst="wedgeRoundRectCallout">
                  <a:avLst>
                    <a:gd name="adj1" fmla="val -1291"/>
                    <a:gd name="adj2" fmla="val -109386"/>
                    <a:gd name="adj3" fmla="val 16667"/>
                  </a:avLst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730153" y="3457974"/>
                  <a:ext cx="551369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rgbClr val="FF0000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假如我是一只鸟，</a:t>
                  </a:r>
                  <a:endParaRPr lang="en-US" altLang="zh-CN" sz="2400" b="1" dirty="0">
                    <a:solidFill>
                      <a:srgbClr val="FF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  <a:p>
                  <a:r>
                    <a:rPr lang="zh-CN" altLang="en-US" sz="2400" b="1" dirty="0">
                      <a:solidFill>
                        <a:srgbClr val="FF0000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我也</a:t>
                  </a:r>
                  <a:r>
                    <a:rPr lang="zh-CN" altLang="en-US" sz="2400" dirty="0"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应该用</a:t>
                  </a:r>
                  <a:r>
                    <a:rPr lang="zh-CN" altLang="zh-CN" sz="2400" dirty="0"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嘶哑的喉咙歌唱</a:t>
                  </a:r>
                  <a:r>
                    <a:rPr lang="zh-CN" altLang="en-US" sz="2400" dirty="0"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：</a:t>
                  </a:r>
                  <a:endParaRPr lang="zh-CN" altLang="en-US" sz="2400" dirty="0"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10" name="圆角矩形标注 9"/>
              <p:cNvSpPr/>
              <p:nvPr/>
            </p:nvSpPr>
            <p:spPr>
              <a:xfrm>
                <a:off x="2838734" y="4636223"/>
                <a:ext cx="3985147" cy="508983"/>
              </a:xfrm>
              <a:prstGeom prst="wedgeRoundRectCallout">
                <a:avLst>
                  <a:gd name="adj1" fmla="val -46428"/>
                  <a:gd name="adj2" fmla="val 109309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014570" y="4650856"/>
                <a:ext cx="551369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连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羽毛</a:t>
                </a:r>
                <a:r>
                  <a:rPr lang="zh-CN" altLang="en-US" sz="24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也</a:t>
                </a:r>
                <a:r>
                  <a:rPr lang="zh-CN" altLang="zh-CN" sz="24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腐烂在土地里面。</a:t>
                </a:r>
                <a:endParaRPr lang="zh-CN" altLang="zh-CN" sz="24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  <a:p>
                <a:endPara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31745" y="1109870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dirty="0" smtClean="0">
                <a:latin typeface="微软雅黑" panose="020B0503020204020204" charset="-122"/>
                <a:ea typeface="微软雅黑" panose="020B0503020204020204" charset="-122"/>
                <a:cs typeface="+mj-cs"/>
              </a:rPr>
              <a:t>独特的意象：鸟</a:t>
            </a:r>
            <a:endParaRPr lang="zh-CN" altLang="en-US" sz="3000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83021" y="1934841"/>
            <a:ext cx="3571367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微不足道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386175" y="2221980"/>
            <a:ext cx="984739" cy="37982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83020" y="3465062"/>
            <a:ext cx="3571367" cy="954107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“连羽毛也腐烂在土地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5352118" y="3781785"/>
            <a:ext cx="984739" cy="379827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683020" y="4981395"/>
            <a:ext cx="3643069" cy="954107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“飞鸟”和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“大地”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象征游子和祖国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5386174" y="5268534"/>
            <a:ext cx="984739" cy="379827"/>
          </a:xfrm>
          <a:prstGeom prst="rightArrow">
            <a:avLst/>
          </a:prstGeom>
          <a:solidFill>
            <a:srgbClr val="24B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37277" y="4970432"/>
            <a:ext cx="2848375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祖国不能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割舍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的眷恋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64574" y="1987260"/>
            <a:ext cx="2821079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中国人民被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蹂躏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抗争的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形象</a:t>
            </a:r>
            <a:endParaRPr lang="zh-CN" altLang="en-US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6537278" y="3478846"/>
            <a:ext cx="2848375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对“土地”毫无保留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的奉献一切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5120" y="1393493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/>
              <a:t>二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设计</a:t>
            </a:r>
            <a:r>
              <a:rPr lang="zh-CN" altLang="zh-CN" sz="2800" dirty="0" smtClean="0"/>
              <a:t>画面</a:t>
            </a:r>
            <a:r>
              <a:rPr lang="zh-CN" altLang="en-US" sz="2800" dirty="0" smtClean="0"/>
              <a:t>的布局和</a:t>
            </a:r>
            <a:r>
              <a:rPr lang="zh-CN" altLang="zh-CN" sz="2800" dirty="0" smtClean="0"/>
              <a:t>明暗</a:t>
            </a:r>
            <a:r>
              <a:rPr lang="zh-CN" altLang="zh-CN" sz="2800" dirty="0"/>
              <a:t>色调</a:t>
            </a:r>
            <a:br>
              <a:rPr lang="zh-CN" altLang="zh-CN" sz="2800" dirty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654" y="2506662"/>
            <a:ext cx="793731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/>
              <a:t>学生示例：</a:t>
            </a: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“</a:t>
            </a:r>
            <a:r>
              <a:rPr lang="zh-CN" altLang="zh-CN" b="1" dirty="0" smtClean="0">
                <a:solidFill>
                  <a:srgbClr val="FF0000"/>
                </a:solidFill>
              </a:rPr>
              <a:t>土地</a:t>
            </a:r>
            <a:r>
              <a:rPr lang="zh-CN" altLang="zh-CN" dirty="0" smtClean="0"/>
              <a:t>”</a:t>
            </a:r>
            <a:r>
              <a:rPr lang="zh-CN" altLang="zh-CN" dirty="0"/>
              <a:t>在画面中是</a:t>
            </a:r>
            <a:r>
              <a:rPr lang="zh-CN" altLang="zh-CN" b="1" dirty="0">
                <a:solidFill>
                  <a:srgbClr val="FF0000"/>
                </a:solidFill>
              </a:rPr>
              <a:t>主体</a:t>
            </a:r>
            <a:r>
              <a:rPr lang="zh-CN" altLang="zh-CN" b="1" dirty="0" smtClean="0">
                <a:solidFill>
                  <a:srgbClr val="FF0000"/>
                </a:solidFill>
              </a:rPr>
              <a:t>地位</a:t>
            </a:r>
            <a:r>
              <a:rPr lang="zh-CN" altLang="en-US" dirty="0"/>
              <a:t>；</a:t>
            </a: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“河流”</a:t>
            </a:r>
            <a:r>
              <a:rPr lang="zh-CN" altLang="zh-CN" dirty="0"/>
              <a:t>流淌在“土地”上</a:t>
            </a:r>
            <a:r>
              <a:rPr lang="zh-CN" altLang="zh-CN" dirty="0" smtClean="0"/>
              <a:t>，</a:t>
            </a: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“风”</a:t>
            </a:r>
            <a:r>
              <a:rPr lang="zh-CN" altLang="zh-CN" dirty="0"/>
              <a:t>吹刮</a:t>
            </a:r>
            <a:r>
              <a:rPr lang="zh-CN" altLang="zh-CN" dirty="0" smtClean="0"/>
              <a:t>在</a:t>
            </a:r>
            <a:r>
              <a:rPr lang="zh-CN" altLang="en-US" dirty="0" smtClean="0"/>
              <a:t>“</a:t>
            </a:r>
            <a:r>
              <a:rPr lang="zh-CN" altLang="zh-CN" dirty="0" smtClean="0"/>
              <a:t>土地</a:t>
            </a:r>
            <a:r>
              <a:rPr lang="zh-CN" altLang="en-US" dirty="0" smtClean="0"/>
              <a:t>”</a:t>
            </a:r>
            <a:r>
              <a:rPr lang="zh-CN" altLang="zh-CN" dirty="0" smtClean="0"/>
              <a:t>上空。</a:t>
            </a: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  </a:t>
            </a:r>
            <a:r>
              <a:rPr lang="zh-CN" altLang="zh-CN" dirty="0" smtClean="0"/>
              <a:t>画面</a:t>
            </a:r>
            <a:r>
              <a:rPr lang="zh-CN" altLang="zh-CN" dirty="0"/>
              <a:t>整体的色调应该是</a:t>
            </a:r>
            <a:r>
              <a:rPr lang="zh-CN" altLang="zh-CN" b="1" dirty="0">
                <a:solidFill>
                  <a:srgbClr val="FF0000"/>
                </a:solidFill>
              </a:rPr>
              <a:t>灰暗的冷色</a:t>
            </a:r>
            <a:r>
              <a:rPr lang="zh-CN" altLang="zh-CN" b="1" dirty="0" smtClean="0">
                <a:solidFill>
                  <a:srgbClr val="FF0000"/>
                </a:solidFill>
              </a:rPr>
              <a:t>调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990" y="1207672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zh-CN" sz="3000" dirty="0"/>
              <a:t>一字之别，差之千里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7848" y="2533235"/>
            <a:ext cx="10515600" cy="503287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600" b="1" dirty="0" smtClean="0">
                <a:solidFill>
                  <a:srgbClr val="0070C0"/>
                </a:solidFill>
              </a:rPr>
              <a:t>修改后：</a:t>
            </a:r>
            <a:endParaRPr lang="en-US" altLang="zh-CN" sz="2600" b="1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600" dirty="0" smtClean="0"/>
              <a:t>这被暴风雨所打击着的土地，</a:t>
            </a:r>
            <a:endParaRPr lang="zh-CN" altLang="zh-CN" sz="26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600" dirty="0" smtClean="0"/>
              <a:t>这永远汹涌着我们的悲愤的河流，</a:t>
            </a:r>
            <a:endParaRPr lang="zh-CN" altLang="zh-CN" sz="26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600" dirty="0" smtClean="0"/>
              <a:t>这无止息地吹刮着的激怒的风，</a:t>
            </a:r>
            <a:endParaRPr lang="zh-CN" altLang="zh-CN" sz="26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600" dirty="0" smtClean="0"/>
              <a:t>和这来自林间的无比温柔的黎明</a:t>
            </a:r>
            <a:endParaRPr lang="en-US" altLang="zh-CN" sz="26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600" dirty="0" smtClean="0"/>
              <a:t>……</a:t>
            </a:r>
            <a:endParaRPr lang="en-US" altLang="zh-CN" sz="2600" dirty="0" smtClean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280251" y="5049671"/>
            <a:ext cx="395786" cy="42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9271" y="104253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zh-CN" sz="3000" dirty="0"/>
              <a:t>一字之别，差之千里</a:t>
            </a:r>
            <a:endParaRPr lang="zh-CN" altLang="en-US" sz="3000" dirty="0"/>
          </a:p>
        </p:txBody>
      </p:sp>
      <p:sp>
        <p:nvSpPr>
          <p:cNvPr id="4" name="文本框 3"/>
          <p:cNvSpPr txBox="1"/>
          <p:nvPr/>
        </p:nvSpPr>
        <p:spPr>
          <a:xfrm>
            <a:off x="3672124" y="2072706"/>
            <a:ext cx="5719549" cy="328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原诗：</a:t>
            </a:r>
            <a:endParaRPr lang="en-US" altLang="zh-CN" sz="26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zh-CN" sz="26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zh-CN" altLang="zh-CN" sz="2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被暴风雨所打击着的土地，</a:t>
            </a:r>
            <a:endParaRPr lang="zh-CN" altLang="zh-CN" sz="2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zh-CN" sz="26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zh-CN" altLang="zh-CN" sz="2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永远汹涌着我们的悲愤的河流，</a:t>
            </a:r>
            <a:endParaRPr lang="zh-CN" altLang="zh-CN" sz="2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zh-CN" sz="26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zh-CN" altLang="zh-CN" sz="2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无止息地吹刮着的激怒的风，</a:t>
            </a:r>
            <a:endParaRPr lang="zh-CN" altLang="zh-CN" sz="2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zh-CN" sz="2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2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</a:t>
            </a:r>
            <a:r>
              <a:rPr lang="zh-CN" altLang="zh-CN" sz="2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来自林间的无比温柔的</a:t>
            </a:r>
            <a:r>
              <a:rPr lang="zh-CN" altLang="zh-CN" sz="2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黎明</a:t>
            </a:r>
            <a:endParaRPr lang="en-US" altLang="zh-CN" sz="2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105107" y="2642715"/>
            <a:ext cx="1304500" cy="1878531"/>
            <a:chOff x="9436860" y="2391462"/>
            <a:chExt cx="1304500" cy="1878531"/>
          </a:xfrm>
        </p:grpSpPr>
        <p:sp>
          <p:nvSpPr>
            <p:cNvPr id="5" name="椭圆 4"/>
            <p:cNvSpPr/>
            <p:nvPr/>
          </p:nvSpPr>
          <p:spPr>
            <a:xfrm>
              <a:off x="9436860" y="2391462"/>
              <a:ext cx="682388" cy="68238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0058972" y="2864273"/>
              <a:ext cx="682388" cy="68238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883255" y="3587605"/>
              <a:ext cx="682388" cy="68238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7700494" y="4545347"/>
            <a:ext cx="682388" cy="6823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45716" y="5206991"/>
            <a:ext cx="3696836" cy="589128"/>
            <a:chOff x="5677469" y="4955738"/>
            <a:chExt cx="3696836" cy="589128"/>
          </a:xfrm>
        </p:grpSpPr>
        <p:sp>
          <p:nvSpPr>
            <p:cNvPr id="12" name="圆角矩形标注 11"/>
            <p:cNvSpPr/>
            <p:nvPr/>
          </p:nvSpPr>
          <p:spPr>
            <a:xfrm rot="10800000">
              <a:off x="5677469" y="4960104"/>
              <a:ext cx="3565486" cy="584762"/>
            </a:xfrm>
            <a:prstGeom prst="wedgeRoundRectCallout">
              <a:avLst>
                <a:gd name="adj1" fmla="val -68038"/>
                <a:gd name="adj2" fmla="val 367759"/>
                <a:gd name="adj3" fmla="val 16667"/>
              </a:avLst>
            </a:prstGeom>
            <a:solidFill>
              <a:srgbClr val="89D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标注 12"/>
            <p:cNvSpPr/>
            <p:nvPr/>
          </p:nvSpPr>
          <p:spPr>
            <a:xfrm rot="10800000">
              <a:off x="5677469" y="4955738"/>
              <a:ext cx="3565486" cy="569378"/>
            </a:xfrm>
            <a:prstGeom prst="wedgeRoundRectCallout">
              <a:avLst>
                <a:gd name="adj1" fmla="val -87944"/>
                <a:gd name="adj2" fmla="val 67232"/>
                <a:gd name="adj3" fmla="val 16667"/>
              </a:avLst>
            </a:prstGeom>
            <a:solidFill>
              <a:srgbClr val="89D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04353" y="4971118"/>
              <a:ext cx="346995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意象的</a:t>
              </a:r>
              <a:r>
                <a:rPr lang="zh-CN" altLang="en-US" sz="3000" b="1" dirty="0" smtClean="0">
                  <a:solidFill>
                    <a:srgbClr val="006C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组合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排列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8229" y="-239843"/>
            <a:ext cx="7828129" cy="1325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2554013" y="4442488"/>
            <a:ext cx="782812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en-US" dirty="0" smtClean="0"/>
              <a:t>“</a:t>
            </a:r>
            <a:r>
              <a:rPr lang="zh-CN" altLang="zh-CN" b="1" dirty="0" smtClean="0">
                <a:solidFill>
                  <a:srgbClr val="FF0000"/>
                </a:solidFill>
              </a:rPr>
              <a:t>鸟</a:t>
            </a:r>
            <a:r>
              <a:rPr lang="zh-CN" altLang="zh-CN" dirty="0" smtClean="0"/>
              <a:t>”，</a:t>
            </a:r>
            <a:r>
              <a:rPr lang="zh-CN" altLang="zh-CN" dirty="0"/>
              <a:t>位置应该比较</a:t>
            </a:r>
            <a:r>
              <a:rPr lang="zh-CN" altLang="zh-CN" b="1" dirty="0">
                <a:solidFill>
                  <a:srgbClr val="FF0000"/>
                </a:solidFill>
              </a:rPr>
              <a:t>明显</a:t>
            </a:r>
            <a:r>
              <a:rPr lang="zh-CN" altLang="zh-CN" b="1" dirty="0" smtClean="0">
                <a:solidFill>
                  <a:srgbClr val="FF0000"/>
                </a:solidFill>
              </a:rPr>
              <a:t>突出</a:t>
            </a:r>
            <a:r>
              <a:rPr lang="zh-CN" altLang="zh-CN" dirty="0" smtClean="0"/>
              <a:t>。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5" name="内容占位符 2"/>
          <p:cNvSpPr txBox="1"/>
          <p:nvPr/>
        </p:nvSpPr>
        <p:spPr>
          <a:xfrm>
            <a:off x="2444832" y="2206600"/>
            <a:ext cx="7937310" cy="2219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dirty="0" smtClean="0"/>
              <a:t>学生示例：</a:t>
            </a: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“</a:t>
            </a:r>
            <a:r>
              <a:rPr lang="zh-CN" altLang="zh-CN" b="1" dirty="0" smtClean="0">
                <a:solidFill>
                  <a:srgbClr val="FF0000"/>
                </a:solidFill>
              </a:rPr>
              <a:t>黎明</a:t>
            </a:r>
            <a:r>
              <a:rPr lang="zh-CN" altLang="zh-CN" dirty="0" smtClean="0"/>
              <a:t>”</a:t>
            </a:r>
            <a:r>
              <a:rPr lang="zh-CN" altLang="zh-CN" dirty="0"/>
              <a:t>画成</a:t>
            </a:r>
            <a:r>
              <a:rPr lang="zh-CN" altLang="zh-CN" b="1" dirty="0">
                <a:solidFill>
                  <a:srgbClr val="FF0000"/>
                </a:solidFill>
              </a:rPr>
              <a:t>远景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                 </a:t>
            </a:r>
            <a:r>
              <a:rPr lang="zh-CN" altLang="zh-CN" dirty="0" smtClean="0"/>
              <a:t>应</a:t>
            </a:r>
            <a:r>
              <a:rPr lang="zh-CN" altLang="zh-CN" dirty="0"/>
              <a:t>是整体画面中的一抹</a:t>
            </a:r>
            <a:r>
              <a:rPr lang="zh-CN" altLang="zh-CN" b="1" dirty="0">
                <a:solidFill>
                  <a:srgbClr val="FF0000"/>
                </a:solidFill>
              </a:rPr>
              <a:t>暖色</a:t>
            </a:r>
            <a:r>
              <a:rPr lang="zh-CN" altLang="en-US" b="1" dirty="0" smtClean="0"/>
              <a:t>。</a:t>
            </a:r>
            <a:endParaRPr lang="en-US" altLang="zh-CN" b="1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zh-CN" dirty="0" smtClean="0"/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2627" y="2967407"/>
            <a:ext cx="10648565" cy="1331216"/>
          </a:xfrm>
        </p:spPr>
        <p:txBody>
          <a:bodyPr>
            <a:noAutofit/>
          </a:bodyPr>
          <a:lstStyle/>
          <a:p>
            <a:pPr algn="l"/>
            <a:r>
              <a:rPr lang="zh-CN" altLang="en-US" sz="3000" dirty="0" smtClean="0"/>
              <a:t>学</a:t>
            </a:r>
            <a:br>
              <a:rPr lang="en-US" altLang="zh-CN" sz="3000" dirty="0" smtClean="0"/>
            </a:br>
            <a:r>
              <a:rPr lang="zh-CN" altLang="en-US" sz="3000" dirty="0" smtClean="0"/>
              <a:t>生</a:t>
            </a:r>
            <a:br>
              <a:rPr lang="en-US" altLang="zh-CN" sz="3000" dirty="0" smtClean="0"/>
            </a:br>
            <a:r>
              <a:rPr lang="zh-CN" altLang="en-US" sz="3000" dirty="0" smtClean="0"/>
              <a:t>插</a:t>
            </a:r>
            <a:br>
              <a:rPr lang="en-US" altLang="zh-CN" sz="3000" dirty="0" smtClean="0"/>
            </a:br>
            <a:r>
              <a:rPr lang="zh-CN" altLang="en-US" sz="3000" dirty="0" smtClean="0"/>
              <a:t>画</a:t>
            </a:r>
            <a:br>
              <a:rPr lang="en-US" altLang="zh-CN" sz="3000" dirty="0" smtClean="0"/>
            </a:br>
            <a:r>
              <a:rPr lang="zh-CN" altLang="en-US" sz="3000" dirty="0" smtClean="0"/>
              <a:t>及</a:t>
            </a:r>
            <a:br>
              <a:rPr lang="en-US" altLang="zh-CN" sz="3000" dirty="0" smtClean="0"/>
            </a:br>
            <a:r>
              <a:rPr lang="zh-CN" altLang="en-US" sz="3000" dirty="0" smtClean="0"/>
              <a:t>解</a:t>
            </a:r>
            <a:br>
              <a:rPr lang="en-US" altLang="zh-CN" sz="3000" dirty="0" smtClean="0"/>
            </a:br>
            <a:r>
              <a:rPr lang="zh-CN" altLang="en-US" sz="3000" dirty="0" smtClean="0"/>
              <a:t>说</a:t>
            </a:r>
            <a:br>
              <a:rPr lang="en-US" altLang="zh-CN" sz="3000" dirty="0" smtClean="0"/>
            </a:br>
            <a:r>
              <a:rPr lang="zh-CN" altLang="en-US" sz="3000" dirty="0" smtClean="0"/>
              <a:t>词</a:t>
            </a:r>
            <a:endParaRPr lang="zh-CN" altLang="en-US" sz="3000" dirty="0"/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/>
          <a:stretch>
            <a:fillRect/>
          </a:stretch>
        </p:blipFill>
        <p:spPr>
          <a:xfrm>
            <a:off x="2795382" y="868647"/>
            <a:ext cx="7203057" cy="552873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31054" y="1343069"/>
            <a:ext cx="4367282" cy="1514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031054" y="886118"/>
            <a:ext cx="8134067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解说词：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我</a:t>
            </a:r>
            <a:r>
              <a:rPr lang="zh-CN" altLang="zh-CN" sz="2400" dirty="0"/>
              <a:t>的</a:t>
            </a:r>
            <a:r>
              <a:rPr lang="zh-CN" altLang="zh-CN" sz="2400" dirty="0" smtClean="0"/>
              <a:t>《我爱这土地》</a:t>
            </a:r>
            <a:r>
              <a:rPr lang="zh-CN" altLang="en-US" sz="2400" dirty="0" smtClean="0"/>
              <a:t>的</a:t>
            </a:r>
            <a:r>
              <a:rPr lang="zh-CN" altLang="zh-CN" sz="2400" dirty="0" smtClean="0"/>
              <a:t>插画</a:t>
            </a:r>
            <a:r>
              <a:rPr lang="zh-CN" altLang="zh-CN" sz="2400" dirty="0"/>
              <a:t>，由小鸟、土地、河流、树林、暴风雨、黎明之光等事物</a:t>
            </a:r>
            <a:r>
              <a:rPr lang="zh-CN" altLang="zh-CN" sz="2400" dirty="0" smtClean="0"/>
              <a:t>组成。</a:t>
            </a:r>
            <a:r>
              <a:rPr lang="en-US" altLang="zh-CN" sz="2400" dirty="0" smtClean="0"/>
              <a:t>                                               </a:t>
            </a:r>
            <a:endParaRPr lang="en-US" altLang="zh-CN" sz="24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画面中最突出的形象就是“鸟”。暴风雨肆虐，鸟显得</a:t>
            </a:r>
            <a:endParaRPr lang="zh-CN" altLang="zh-CN" sz="2400" dirty="0"/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/>
          <a:stretch>
            <a:fillRect/>
          </a:stretch>
        </p:blipFill>
        <p:spPr>
          <a:xfrm>
            <a:off x="1565149" y="2681073"/>
            <a:ext cx="4788411" cy="3675366"/>
          </a:xfrm>
          <a:prstGeom prst="rect">
            <a:avLst/>
          </a:prstGeom>
        </p:spPr>
      </p:pic>
      <p:sp>
        <p:nvSpPr>
          <p:cNvPr id="8" name="内容占位符 1"/>
          <p:cNvSpPr txBox="1"/>
          <p:nvPr/>
        </p:nvSpPr>
        <p:spPr>
          <a:xfrm>
            <a:off x="6697747" y="4030870"/>
            <a:ext cx="3985111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zh-CN" sz="2400" dirty="0"/>
          </a:p>
        </p:txBody>
      </p:sp>
      <p:sp>
        <p:nvSpPr>
          <p:cNvPr id="9" name="内容占位符 1"/>
          <p:cNvSpPr txBox="1"/>
          <p:nvPr/>
        </p:nvSpPr>
        <p:spPr>
          <a:xfrm>
            <a:off x="6398336" y="2695023"/>
            <a:ext cx="3931769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zh-CN" sz="2400" dirty="0" smtClean="0"/>
              <a:t>那么弱小，但它</a:t>
            </a:r>
            <a:r>
              <a:rPr lang="zh-CN" altLang="en-US" sz="2400" dirty="0" smtClean="0"/>
              <a:t>仍旧</a:t>
            </a:r>
            <a:r>
              <a:rPr lang="zh-CN" altLang="zh-CN" sz="2400" dirty="0" smtClean="0"/>
              <a:t>竭尽全力地大声地歌唱。对着广袤的土地、向着奔腾的河流，</a:t>
            </a:r>
            <a:r>
              <a:rPr lang="zh-CN" altLang="en-US" sz="2400" dirty="0" smtClean="0"/>
              <a:t>在狂风中，它</a:t>
            </a:r>
            <a:r>
              <a:rPr lang="zh-CN" altLang="zh-CN" sz="2400" dirty="0" smtClean="0"/>
              <a:t>唱出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对土地的热爱，唱出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与河流一样的悲愤，唱出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风一般的激怒和反抗，更唱出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对</a:t>
            </a:r>
            <a:r>
              <a:rPr lang="zh-CN" altLang="en-US" sz="2400" dirty="0" smtClean="0"/>
              <a:t>黎明对未来</a:t>
            </a:r>
            <a:r>
              <a:rPr lang="zh-CN" altLang="zh-CN" sz="2400" dirty="0" smtClean="0"/>
              <a:t>的渴望。</a:t>
            </a:r>
            <a:endParaRPr lang="zh-CN" altLang="zh-CN" sz="2400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46044" y="1373050"/>
            <a:ext cx="4367282" cy="1514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内容占位符 2"/>
          <p:cNvSpPr txBox="1"/>
          <p:nvPr/>
        </p:nvSpPr>
        <p:spPr>
          <a:xfrm>
            <a:off x="6670912" y="1381995"/>
            <a:ext cx="4038356" cy="539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 smtClean="0"/>
              <a:t>       </a:t>
            </a:r>
            <a:r>
              <a:rPr lang="zh-CN" altLang="en-US" sz="2600" dirty="0" smtClean="0"/>
              <a:t>整幅画</a:t>
            </a:r>
            <a:r>
              <a:rPr lang="zh-CN" altLang="zh-CN" sz="2600" dirty="0" smtClean="0"/>
              <a:t>以</a:t>
            </a:r>
            <a:r>
              <a:rPr lang="zh-CN" altLang="zh-CN" sz="2600" dirty="0"/>
              <a:t>冷色调</a:t>
            </a:r>
            <a:r>
              <a:rPr lang="zh-CN" altLang="zh-CN" sz="2600" dirty="0" smtClean="0"/>
              <a:t>为主</a:t>
            </a:r>
            <a:r>
              <a:rPr lang="zh-CN" altLang="en-US" sz="2600" dirty="0" smtClean="0"/>
              <a:t>，画面昏暗、</a:t>
            </a:r>
            <a:r>
              <a:rPr lang="zh-CN" altLang="zh-CN" sz="2600" dirty="0" smtClean="0"/>
              <a:t>忧郁</a:t>
            </a:r>
            <a:r>
              <a:rPr lang="zh-CN" altLang="en-US" sz="2600" dirty="0" smtClean="0"/>
              <a:t>，表达了人们对侵略者的痛恨和对国土被践踏的悲愤。</a:t>
            </a:r>
            <a:r>
              <a:rPr lang="zh-CN" altLang="zh-CN" sz="2600" dirty="0" smtClean="0"/>
              <a:t>然而，在这</a:t>
            </a:r>
            <a:r>
              <a:rPr lang="zh-CN" altLang="en-US" sz="2600" dirty="0" smtClean="0"/>
              <a:t>暗冷</a:t>
            </a:r>
            <a:r>
              <a:rPr lang="zh-CN" altLang="zh-CN" sz="2600" dirty="0" smtClean="0"/>
              <a:t>中，</a:t>
            </a:r>
            <a:r>
              <a:rPr lang="zh-CN" altLang="en-US" sz="2600" dirty="0" smtClean="0"/>
              <a:t>也有一点亮色、一点温暖。</a:t>
            </a:r>
            <a:endParaRPr lang="en-US" altLang="zh-CN" sz="2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600" dirty="0"/>
              <a:t> </a:t>
            </a:r>
            <a:r>
              <a:rPr lang="en-US" altLang="zh-CN" sz="2600" dirty="0" smtClean="0"/>
              <a:t>       </a:t>
            </a:r>
            <a:r>
              <a:rPr lang="zh-CN" altLang="zh-CN" sz="2600" dirty="0" smtClean="0"/>
              <a:t>在远处，</a:t>
            </a:r>
            <a:r>
              <a:rPr lang="zh-CN" altLang="zh-CN" sz="2600" dirty="0"/>
              <a:t>天边透出淡淡的暖粉色，</a:t>
            </a:r>
            <a:r>
              <a:rPr lang="zh-CN" altLang="en-US" sz="2600" dirty="0"/>
              <a:t>这是来自林间的黎明，</a:t>
            </a:r>
            <a:r>
              <a:rPr lang="zh-CN" altLang="zh-CN" sz="2600" dirty="0"/>
              <a:t>是光明和</a:t>
            </a:r>
            <a:r>
              <a:rPr lang="zh-CN" altLang="zh-CN" sz="2600" dirty="0" smtClean="0"/>
              <a:t>自由</a:t>
            </a:r>
            <a:r>
              <a:rPr lang="zh-CN" altLang="en-US" sz="2600" dirty="0" smtClean="0"/>
              <a:t>的</a:t>
            </a:r>
            <a:r>
              <a:rPr lang="zh-CN" altLang="zh-CN" sz="2600" dirty="0" smtClean="0"/>
              <a:t>曙光</a:t>
            </a:r>
            <a:r>
              <a:rPr lang="zh-CN" altLang="en-US" sz="2600" dirty="0" smtClean="0"/>
              <a:t>，</a:t>
            </a:r>
            <a:r>
              <a:rPr lang="zh-CN" altLang="zh-CN" sz="2600" dirty="0" smtClean="0"/>
              <a:t>是美好未来的象征。</a:t>
            </a:r>
            <a:endParaRPr lang="zh-CN" altLang="en-US" sz="2600" dirty="0" smtClean="0"/>
          </a:p>
          <a:p>
            <a:endParaRPr lang="zh-CN" altLang="en-US" dirty="0"/>
          </a:p>
        </p:txBody>
      </p:sp>
      <p:pic>
        <p:nvPicPr>
          <p:cNvPr id="5" name="内容占位符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/>
          <a:stretch>
            <a:fillRect/>
          </a:stretch>
        </p:blipFill>
        <p:spPr>
          <a:xfrm>
            <a:off x="1565149" y="2681073"/>
            <a:ext cx="4788411" cy="367536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525" y="2192000"/>
            <a:ext cx="591318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艾青</a:t>
            </a:r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蒋海澄</a:t>
            </a: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“蒋”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的草字头下面打了一个“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“澄”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家乡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口语，谐音为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“青”</a:t>
            </a: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笔名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艾青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435" y="904013"/>
            <a:ext cx="3679502" cy="539047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3028009" y="2698482"/>
            <a:ext cx="368489" cy="559558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3004011" y="4341131"/>
            <a:ext cx="368489" cy="559558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-1835682" y="904013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艾青故事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99687" y="1899138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399688" y="1254972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布置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36976" y="164054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0" name="图片 9" descr="C:\Users\user\Desktop\图片1.jp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87" y="3353967"/>
            <a:ext cx="5906126" cy="26510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009750" y="2399859"/>
            <a:ext cx="77600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设计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《我爱这土地》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的插画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作为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艾青诗选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有声读物的封面图片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并给插画配上解说词。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27968" y="1151835"/>
            <a:ext cx="8188658" cy="49705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假如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我是一只鸟，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也应该用嘶哑的喉咙歌唱：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被暴风雨所打击着的土地，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永远汹涌着我们的悲愤的河流，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无止息地吹刮着的激怒的风，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那来自林间的无比温柔的黎明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——然后我死了，</a:t>
            </a:r>
            <a:endParaRPr lang="zh-CN" altLang="zh-CN" sz="25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羽毛也腐烂在土地里面。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我的眼里常含泪水？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我对这土地爱得深沉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5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050" dirty="0"/>
          </a:p>
        </p:txBody>
      </p:sp>
      <p:sp>
        <p:nvSpPr>
          <p:cNvPr id="9" name="标题 4"/>
          <p:cNvSpPr>
            <a:spLocks noGrp="1"/>
          </p:cNvSpPr>
          <p:nvPr>
            <p:ph type="title"/>
          </p:nvPr>
        </p:nvSpPr>
        <p:spPr>
          <a:xfrm>
            <a:off x="-3993107" y="99988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000" dirty="0" smtClean="0"/>
              <a:t>朗读：</a:t>
            </a:r>
            <a:endParaRPr lang="zh-CN" altLang="en-US" sz="3000" dirty="0"/>
          </a:p>
        </p:txBody>
      </p:sp>
      <p:pic>
        <p:nvPicPr>
          <p:cNvPr id="4" name="8d6304cdb20a6e1355e1937ec487b26b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110722" y="0"/>
            <a:ext cx="81278" cy="45719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27968" y="1151835"/>
            <a:ext cx="8188658" cy="49705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假如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我是一只鸟，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也应该用嘶哑的喉咙歌唱：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被暴风雨所打击着的土地，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永远汹涌着我们的悲愤的河流，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无止息地吹刮着的激怒的风，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那来自林间的无比温柔的黎明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——然后我死了，</a:t>
            </a:r>
            <a:endParaRPr lang="zh-CN" altLang="zh-CN" sz="25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羽毛也腐烂在土地里面。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我的眼里常含泪水？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zh-CN" sz="2500" dirty="0">
                <a:latin typeface="楷体" panose="02010609060101010101" pitchFamily="49" charset="-122"/>
                <a:ea typeface="楷体" panose="02010609060101010101" pitchFamily="49" charset="-122"/>
              </a:rPr>
              <a:t>我对这土地爱得深沉</a:t>
            </a:r>
            <a:r>
              <a:rPr lang="zh-CN" altLang="zh-CN" sz="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5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050" dirty="0"/>
          </a:p>
        </p:txBody>
      </p:sp>
      <p:sp>
        <p:nvSpPr>
          <p:cNvPr id="9" name="标题 4"/>
          <p:cNvSpPr>
            <a:spLocks noGrp="1"/>
          </p:cNvSpPr>
          <p:nvPr>
            <p:ph type="title"/>
          </p:nvPr>
        </p:nvSpPr>
        <p:spPr>
          <a:xfrm>
            <a:off x="-3993107" y="999889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000" dirty="0" smtClean="0"/>
              <a:t>朗读：</a:t>
            </a:r>
            <a:endParaRPr lang="zh-CN" altLang="en-US" sz="3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54140" y="1296537"/>
            <a:ext cx="1692322" cy="800219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endParaRPr lang="en-US" altLang="zh-CN" sz="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修饰语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8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813943" y="2096756"/>
            <a:ext cx="0" cy="122192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76230" y="4358185"/>
            <a:ext cx="2181367" cy="800219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endParaRPr lang="en-US" altLang="zh-CN" sz="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独特的意象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8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7701882" y="4358185"/>
            <a:ext cx="3189027" cy="769441"/>
          </a:xfrm>
          <a:prstGeom prst="rect">
            <a:avLst/>
          </a:prstGeom>
          <a:solidFill>
            <a:srgbClr val="FF66C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endParaRPr lang="en-US" altLang="zh-CN" sz="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意象的组合及次序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800" b="1" dirty="0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657597" y="3739487"/>
            <a:ext cx="1269242" cy="9826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19161" y="3718791"/>
            <a:ext cx="1082721" cy="10988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954140" y="3016155"/>
            <a:ext cx="1692322" cy="1698922"/>
          </a:xfrm>
          <a:prstGeom prst="ellipse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31180" y="3588617"/>
            <a:ext cx="11901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意象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3151" y="81911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000" dirty="0" smtClean="0"/>
              <a:t>作业</a:t>
            </a:r>
            <a:endParaRPr lang="zh-CN" altLang="en-US" sz="3000" dirty="0"/>
          </a:p>
        </p:txBody>
      </p:sp>
      <p:pic>
        <p:nvPicPr>
          <p:cNvPr id="4" name="图片 3" descr="C:\Users\user\Desktop\图片1.jp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096" y="3649462"/>
            <a:ext cx="5321232" cy="24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804150" y="1995438"/>
            <a:ext cx="9092671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dirty="0"/>
              <a:t>1.</a:t>
            </a:r>
            <a:r>
              <a:rPr lang="zh-CN" altLang="zh-CN" dirty="0"/>
              <a:t>为你设计的插画写解说词，有美术特长的同学可以另附一张插画作品；</a:t>
            </a:r>
            <a:endParaRPr lang="zh-CN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/>
              <a:t>2.</a:t>
            </a:r>
            <a:r>
              <a:rPr lang="zh-CN" altLang="zh-CN" dirty="0"/>
              <a:t>录制《我爱这土地》朗读音频。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60779" y="1927486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zh-CN" sz="3000" dirty="0" smtClean="0"/>
              <a:t>“土地”</a:t>
            </a:r>
            <a:r>
              <a:rPr lang="zh-CN" altLang="en-US" sz="3000" dirty="0" smtClean="0"/>
              <a:t>：</a:t>
            </a:r>
            <a:r>
              <a:rPr lang="zh-CN" altLang="zh-CN" sz="3000" dirty="0" smtClean="0"/>
              <a:t>“</a:t>
            </a:r>
            <a:r>
              <a:rPr lang="zh-CN" altLang="zh-CN" sz="3000" b="1" dirty="0">
                <a:solidFill>
                  <a:srgbClr val="FF0000"/>
                </a:solidFill>
              </a:rPr>
              <a:t>被暴风雨所打击着的</a:t>
            </a:r>
            <a:r>
              <a:rPr lang="zh-CN" altLang="zh-CN" sz="3000" dirty="0" smtClean="0"/>
              <a:t>”</a:t>
            </a:r>
            <a:endParaRPr lang="en-US" altLang="zh-CN" sz="30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b="1" dirty="0">
                <a:solidFill>
                  <a:srgbClr val="FF0000"/>
                </a:solidFill>
              </a:rPr>
              <a:t>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                               </a:t>
            </a:r>
            <a:r>
              <a:rPr lang="zh-CN" altLang="zh-CN" sz="3000" b="1" dirty="0" smtClean="0">
                <a:solidFill>
                  <a:srgbClr val="0070C0"/>
                </a:solidFill>
              </a:rPr>
              <a:t>饱受摧残</a:t>
            </a:r>
            <a:r>
              <a:rPr lang="zh-CN" altLang="en-US" sz="3000" dirty="0">
                <a:solidFill>
                  <a:srgbClr val="0070C0"/>
                </a:solidFill>
              </a:rPr>
              <a:t>、</a:t>
            </a:r>
            <a:r>
              <a:rPr lang="zh-CN" altLang="zh-CN" sz="3000" b="1" dirty="0" smtClean="0">
                <a:solidFill>
                  <a:srgbClr val="0070C0"/>
                </a:solidFill>
              </a:rPr>
              <a:t>坑洼</a:t>
            </a:r>
            <a:r>
              <a:rPr lang="zh-CN" altLang="zh-CN" sz="3000" b="1" dirty="0">
                <a:solidFill>
                  <a:srgbClr val="0070C0"/>
                </a:solidFill>
              </a:rPr>
              <a:t>不平</a:t>
            </a:r>
            <a:r>
              <a:rPr lang="zh-CN" altLang="zh-CN" sz="3000" dirty="0">
                <a:solidFill>
                  <a:srgbClr val="0070C0"/>
                </a:solidFill>
              </a:rPr>
              <a:t>、</a:t>
            </a:r>
            <a:r>
              <a:rPr lang="zh-CN" altLang="zh-CN" sz="3000" b="1" dirty="0" smtClean="0">
                <a:solidFill>
                  <a:srgbClr val="0070C0"/>
                </a:solidFill>
              </a:rPr>
              <a:t>满目疮痍</a:t>
            </a:r>
            <a:r>
              <a:rPr lang="en-US" altLang="zh-CN" sz="3000" dirty="0" smtClean="0">
                <a:solidFill>
                  <a:srgbClr val="0070C0"/>
                </a:solidFill>
              </a:rPr>
              <a:t>        </a:t>
            </a:r>
            <a:endParaRPr lang="en-US" altLang="zh-CN" sz="3000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dirty="0" smtClean="0"/>
              <a:t>        </a:t>
            </a:r>
            <a:r>
              <a:rPr lang="zh-CN" altLang="zh-CN" sz="3000" dirty="0" smtClean="0"/>
              <a:t>“河流”</a:t>
            </a:r>
            <a:r>
              <a:rPr lang="zh-CN" altLang="en-US" sz="3000" dirty="0" smtClean="0"/>
              <a:t>：</a:t>
            </a:r>
            <a:r>
              <a:rPr lang="zh-CN" altLang="zh-CN" sz="3000" dirty="0" smtClean="0"/>
              <a:t>“</a:t>
            </a:r>
            <a:r>
              <a:rPr lang="zh-CN" altLang="zh-CN" sz="3100" b="1" dirty="0">
                <a:solidFill>
                  <a:srgbClr val="FF0000"/>
                </a:solidFill>
              </a:rPr>
              <a:t>永远汹涌着我们的悲愤的</a:t>
            </a:r>
            <a:r>
              <a:rPr lang="zh-CN" altLang="en-US" sz="3000" dirty="0" smtClean="0"/>
              <a:t>”</a:t>
            </a:r>
            <a:endParaRPr lang="en-US" altLang="zh-CN" sz="30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b="1" dirty="0">
                <a:solidFill>
                  <a:srgbClr val="FF0000"/>
                </a:solidFill>
              </a:rPr>
              <a:t>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                               </a:t>
            </a:r>
            <a:r>
              <a:rPr lang="zh-CN" altLang="zh-CN" sz="3100" b="1" dirty="0">
                <a:solidFill>
                  <a:srgbClr val="0070C0"/>
                </a:solidFill>
              </a:rPr>
              <a:t>怒水湍急、汹涌奔腾</a:t>
            </a:r>
            <a:endParaRPr lang="en-US" altLang="zh-CN" sz="3100" b="1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dirty="0" smtClean="0"/>
              <a:t>        </a:t>
            </a:r>
            <a:r>
              <a:rPr lang="zh-CN" altLang="zh-CN" sz="3000" dirty="0" smtClean="0"/>
              <a:t>“</a:t>
            </a:r>
            <a:r>
              <a:rPr lang="en-US" altLang="zh-CN" sz="3000" dirty="0" smtClean="0"/>
              <a:t>  </a:t>
            </a:r>
            <a:r>
              <a:rPr lang="zh-CN" altLang="zh-CN" sz="3000" dirty="0"/>
              <a:t>风</a:t>
            </a:r>
            <a:r>
              <a:rPr lang="en-US" altLang="zh-CN" sz="3000" dirty="0"/>
              <a:t>  </a:t>
            </a:r>
            <a:r>
              <a:rPr lang="zh-CN" altLang="zh-CN" sz="3000" dirty="0"/>
              <a:t>”</a:t>
            </a:r>
            <a:r>
              <a:rPr lang="zh-CN" altLang="en-US" sz="3000" dirty="0"/>
              <a:t>：</a:t>
            </a:r>
            <a:r>
              <a:rPr lang="zh-CN" altLang="zh-CN" sz="3000" dirty="0"/>
              <a:t>“</a:t>
            </a:r>
            <a:r>
              <a:rPr lang="zh-CN" altLang="zh-CN" sz="3100" b="1" dirty="0">
                <a:solidFill>
                  <a:srgbClr val="FF0000"/>
                </a:solidFill>
              </a:rPr>
              <a:t>无止息地吹刮着的激怒的</a:t>
            </a:r>
            <a:r>
              <a:rPr lang="zh-CN" altLang="zh-CN" sz="3000" dirty="0"/>
              <a:t>”</a:t>
            </a:r>
            <a:endParaRPr lang="en-US" altLang="zh-CN" sz="3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b="1" dirty="0">
                <a:solidFill>
                  <a:srgbClr val="FF0000"/>
                </a:solidFill>
              </a:rPr>
              <a:t>                                </a:t>
            </a:r>
            <a:r>
              <a:rPr lang="zh-CN" altLang="zh-CN" sz="3100" b="1" dirty="0" smtClean="0">
                <a:solidFill>
                  <a:srgbClr val="0070C0"/>
                </a:solidFill>
              </a:rPr>
              <a:t>狂风怒号</a:t>
            </a:r>
            <a:r>
              <a:rPr lang="en-US" altLang="zh-CN" sz="3100" b="1" dirty="0" smtClean="0">
                <a:solidFill>
                  <a:srgbClr val="0070C0"/>
                </a:solidFill>
              </a:rPr>
              <a:t>----</a:t>
            </a:r>
            <a:r>
              <a:rPr lang="zh-CN" altLang="en-US" sz="3100" b="1" dirty="0" smtClean="0">
                <a:solidFill>
                  <a:srgbClr val="0070C0"/>
                </a:solidFill>
              </a:rPr>
              <a:t>杂草树木披靡倒伏之状</a:t>
            </a:r>
            <a:endParaRPr lang="en-US" altLang="zh-CN" sz="3100" b="1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dirty="0"/>
              <a:t>        </a:t>
            </a:r>
            <a:r>
              <a:rPr lang="zh-CN" altLang="zh-CN" sz="3000" dirty="0"/>
              <a:t>“黎明”</a:t>
            </a:r>
            <a:r>
              <a:rPr lang="zh-CN" altLang="en-US" sz="3000" dirty="0"/>
              <a:t>：</a:t>
            </a:r>
            <a:r>
              <a:rPr lang="zh-CN" altLang="zh-CN" sz="3000" dirty="0"/>
              <a:t>“</a:t>
            </a:r>
            <a:r>
              <a:rPr lang="zh-CN" altLang="zh-CN" sz="3100" b="1" dirty="0">
                <a:solidFill>
                  <a:srgbClr val="FF0000"/>
                </a:solidFill>
              </a:rPr>
              <a:t>来自林间的无比温柔的</a:t>
            </a:r>
            <a:r>
              <a:rPr lang="zh-CN" altLang="zh-CN" sz="3000" dirty="0"/>
              <a:t>”</a:t>
            </a:r>
            <a:endParaRPr lang="en-US" altLang="zh-CN" sz="3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000" dirty="0"/>
              <a:t>                     </a:t>
            </a:r>
            <a:r>
              <a:rPr lang="zh-CN" altLang="zh-CN" sz="3000" dirty="0"/>
              <a:t> </a:t>
            </a:r>
            <a:r>
              <a:rPr lang="en-US" altLang="zh-CN" sz="3000" dirty="0"/>
              <a:t>          </a:t>
            </a:r>
            <a:r>
              <a:rPr lang="zh-CN" altLang="en-US" sz="3100" b="1" dirty="0">
                <a:solidFill>
                  <a:srgbClr val="0070C0"/>
                </a:solidFill>
              </a:rPr>
              <a:t>朝晖</a:t>
            </a:r>
            <a:r>
              <a:rPr lang="zh-CN" altLang="zh-CN" sz="3100" b="1" dirty="0">
                <a:solidFill>
                  <a:srgbClr val="0070C0"/>
                </a:solidFill>
              </a:rPr>
              <a:t>温</a:t>
            </a:r>
            <a:r>
              <a:rPr lang="zh-CN" altLang="zh-CN" sz="3100" b="1" dirty="0" smtClean="0">
                <a:solidFill>
                  <a:srgbClr val="0070C0"/>
                </a:solidFill>
              </a:rPr>
              <a:t>柔</a:t>
            </a:r>
            <a:r>
              <a:rPr lang="zh-CN" altLang="zh-CN" sz="3100" b="1" dirty="0">
                <a:solidFill>
                  <a:srgbClr val="0070C0"/>
                </a:solidFill>
              </a:rPr>
              <a:t>和煦</a:t>
            </a:r>
            <a:r>
              <a:rPr lang="en-US" altLang="zh-CN" sz="3100" b="1" dirty="0">
                <a:solidFill>
                  <a:srgbClr val="0070C0"/>
                </a:solidFill>
              </a:rPr>
              <a:t> </a:t>
            </a:r>
            <a:endParaRPr lang="zh-CN" altLang="zh-CN" sz="3100" b="1" dirty="0">
              <a:solidFill>
                <a:srgbClr val="0070C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3000" dirty="0"/>
          </a:p>
        </p:txBody>
      </p:sp>
      <p:grpSp>
        <p:nvGrpSpPr>
          <p:cNvPr id="3" name="组合 2"/>
          <p:cNvGrpSpPr/>
          <p:nvPr/>
        </p:nvGrpSpPr>
        <p:grpSpPr>
          <a:xfrm>
            <a:off x="8331389" y="1927486"/>
            <a:ext cx="1740774" cy="4271749"/>
            <a:chOff x="7812774" y="1847330"/>
            <a:chExt cx="1740774" cy="4271749"/>
          </a:xfrm>
        </p:grpSpPr>
        <p:sp>
          <p:nvSpPr>
            <p:cNvPr id="6" name="右大括号 5"/>
            <p:cNvSpPr/>
            <p:nvPr/>
          </p:nvSpPr>
          <p:spPr>
            <a:xfrm>
              <a:off x="7812774" y="1847330"/>
              <a:ext cx="764275" cy="4271749"/>
            </a:xfrm>
            <a:prstGeom prst="rightBrace">
              <a:avLst>
                <a:gd name="adj1" fmla="val 8333"/>
                <a:gd name="adj2" fmla="val 48722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907217" y="2683788"/>
              <a:ext cx="646331" cy="28387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0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分析修饰语</a:t>
              </a:r>
              <a:endParaRPr lang="zh-CN" altLang="en-US" sz="3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360752" y="1020152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/>
              <a:t>一</a:t>
            </a:r>
            <a:r>
              <a:rPr lang="en-US" altLang="zh-CN" sz="3000" dirty="0" smtClean="0"/>
              <a:t>.</a:t>
            </a:r>
            <a:r>
              <a:rPr lang="zh-CN" altLang="zh-CN" sz="2800" dirty="0"/>
              <a:t>圈画诗中的典型</a:t>
            </a:r>
            <a:r>
              <a:rPr lang="zh-CN" altLang="zh-CN" sz="2800" dirty="0" smtClean="0"/>
              <a:t>事物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思考</a:t>
            </a:r>
            <a:r>
              <a:rPr lang="zh-CN" altLang="en-US" sz="2800" dirty="0" smtClean="0"/>
              <a:t>画</a:t>
            </a:r>
            <a:r>
              <a:rPr lang="zh-CN" altLang="en-US" sz="2800" dirty="0" smtClean="0"/>
              <a:t>出事物什么</a:t>
            </a:r>
            <a:r>
              <a:rPr lang="zh-CN" altLang="zh-CN" sz="2800" dirty="0" smtClean="0"/>
              <a:t>特点</a:t>
            </a:r>
            <a:r>
              <a:rPr lang="zh-CN" altLang="zh-CN" sz="2800" dirty="0"/>
              <a:t>。 </a:t>
            </a:r>
            <a:br>
              <a:rPr lang="zh-CN" altLang="zh-CN" sz="2800" dirty="0"/>
            </a:b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440" y="92454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000" dirty="0" smtClean="0"/>
              <a:t>写作背景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2198" y="2250110"/>
            <a:ext cx="8101084" cy="3961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000" dirty="0" smtClean="0"/>
              <a:t>1938</a:t>
            </a:r>
            <a:r>
              <a:rPr lang="zh-CN" altLang="en-US" sz="3000" dirty="0" smtClean="0"/>
              <a:t>年</a:t>
            </a:r>
            <a:r>
              <a:rPr lang="en-US" altLang="zh-CN" sz="3000" dirty="0" smtClean="0"/>
              <a:t>11</a:t>
            </a:r>
            <a:r>
              <a:rPr lang="zh-CN" altLang="en-US" sz="3000" dirty="0" smtClean="0"/>
              <a:t>月</a:t>
            </a:r>
            <a:r>
              <a:rPr lang="en-US" altLang="zh-CN" sz="3000" dirty="0" smtClean="0"/>
              <a:t>17</a:t>
            </a:r>
            <a:r>
              <a:rPr lang="zh-CN" altLang="en-US" sz="3000" dirty="0" smtClean="0"/>
              <a:t>日</a:t>
            </a:r>
            <a:endParaRPr lang="zh-CN" altLang="en-US" sz="3000" dirty="0"/>
          </a:p>
        </p:txBody>
      </p:sp>
      <p:sp>
        <p:nvSpPr>
          <p:cNvPr id="4" name="下箭头 3"/>
          <p:cNvSpPr/>
          <p:nvPr/>
        </p:nvSpPr>
        <p:spPr>
          <a:xfrm>
            <a:off x="4104620" y="2801269"/>
            <a:ext cx="573206" cy="91440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60014" y="3816451"/>
            <a:ext cx="5926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1937</a:t>
            </a:r>
            <a:r>
              <a:rPr lang="zh-CN" altLang="en-US" sz="3000">
                <a:latin typeface="华文楷体" panose="02010600040101010101" pitchFamily="2" charset="-122"/>
                <a:ea typeface="华文楷体" panose="02010600040101010101" pitchFamily="2" charset="-122"/>
              </a:rPr>
              <a:t>年“卢沟桥事变”</a:t>
            </a:r>
            <a:endParaRPr lang="en-US" altLang="zh-CN" sz="3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日本帝国主义全面侵华战争的开始</a:t>
            </a:r>
            <a:endParaRPr lang="en-US" altLang="zh-CN" sz="3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中华民族进行全面抗战的起点</a:t>
            </a:r>
            <a:endParaRPr lang="zh-CN" altLang="en-US" sz="3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64191" y="2524836"/>
            <a:ext cx="108636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“土地”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——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正在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遭受日寇欺凌的祖国国土；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“河流”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——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我们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因祖国苦难而汹涌的悲愤之情；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风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——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人民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心中永不停息地对侵略者暴行的愤怒和反抗；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“黎明”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——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人民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为之奋斗献身的</a:t>
            </a:r>
            <a:r>
              <a:rPr lang="zh-CN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独立</a:t>
            </a:r>
            <a:r>
              <a:rPr lang="zh-CN" altLang="zh-CN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自由的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曙光。</a:t>
            </a:r>
            <a:endParaRPr lang="zh-CN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25205" y="1162843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/>
              <a:t>象征意义：</a:t>
            </a:r>
            <a:endParaRPr lang="zh-CN" altLang="en-US" sz="3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4677" y="792615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/>
              <a:t>“鸟”</a:t>
            </a:r>
            <a:endParaRPr lang="zh-CN" altLang="en-US" sz="3000" dirty="0"/>
          </a:p>
        </p:txBody>
      </p:sp>
      <p:sp>
        <p:nvSpPr>
          <p:cNvPr id="5" name="文本框 4"/>
          <p:cNvSpPr txBox="1"/>
          <p:nvPr/>
        </p:nvSpPr>
        <p:spPr>
          <a:xfrm>
            <a:off x="974677" y="1718069"/>
            <a:ext cx="80607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确定描写“鸟”的语句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4677" y="1864069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 marL="0" indent="0">
              <a:lnSpc>
                <a:spcPct val="100000"/>
              </a:lnSpc>
              <a:buNone/>
            </a:pP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                   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zh-CN" dirty="0"/>
              <a:t>然后我死了，</a:t>
            </a:r>
            <a:endParaRPr lang="zh-CN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                          </a:t>
            </a:r>
            <a:r>
              <a:rPr lang="zh-CN" altLang="zh-CN" dirty="0" smtClean="0"/>
              <a:t>连</a:t>
            </a:r>
            <a:r>
              <a:rPr lang="zh-CN" altLang="zh-CN" dirty="0"/>
              <a:t>羽毛也腐烂在土地里面。</a:t>
            </a:r>
            <a:endParaRPr lang="zh-CN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963536" y="2372288"/>
            <a:ext cx="10515600" cy="1753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zh-CN" dirty="0"/>
              <a:t>假如我是一只鸟，</a:t>
            </a:r>
            <a:endParaRPr lang="zh-CN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dirty="0"/>
              <a:t>我也应该用嘶哑的喉咙歌唱</a:t>
            </a:r>
            <a:r>
              <a:rPr lang="zh-CN" altLang="zh-CN" dirty="0" smtClean="0"/>
              <a:t>：……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4100016" y="3794078"/>
            <a:ext cx="895068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974677" y="1718069"/>
            <a:ext cx="80607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确定描写“鸟”的语句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74677" y="7926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3000" smtClean="0"/>
              <a:t>“鸟”</a:t>
            </a:r>
            <a:endParaRPr lang="zh-CN" altLang="en-US" sz="3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52049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/>
              <a:t>学生示例：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我</a:t>
            </a:r>
            <a:r>
              <a:rPr lang="zh-CN" altLang="en-US" dirty="0" smtClean="0"/>
              <a:t>要</a:t>
            </a:r>
            <a:r>
              <a:rPr lang="zh-CN" altLang="zh-CN" dirty="0" smtClean="0"/>
              <a:t>画</a:t>
            </a:r>
            <a:r>
              <a:rPr lang="zh-CN" altLang="zh-CN" dirty="0"/>
              <a:t>的“鸟”是一个</a:t>
            </a:r>
            <a:r>
              <a:rPr lang="zh-CN" altLang="zh-CN" b="1" dirty="0">
                <a:solidFill>
                  <a:srgbClr val="FF0000"/>
                </a:solidFill>
              </a:rPr>
              <a:t>勇者</a:t>
            </a:r>
            <a:r>
              <a:rPr lang="zh-CN" altLang="zh-CN" dirty="0"/>
              <a:t>形象，</a:t>
            </a:r>
            <a:r>
              <a:rPr lang="zh-CN" altLang="zh-CN" dirty="0" smtClean="0"/>
              <a:t>它“</a:t>
            </a:r>
            <a:r>
              <a:rPr lang="zh-CN" altLang="zh-CN" dirty="0"/>
              <a:t>用嘶哑的喉咙</a:t>
            </a:r>
            <a:r>
              <a:rPr lang="zh-CN" altLang="zh-CN" b="1" dirty="0">
                <a:solidFill>
                  <a:srgbClr val="FF0000"/>
                </a:solidFill>
              </a:rPr>
              <a:t>歌唱</a:t>
            </a:r>
            <a:r>
              <a:rPr lang="zh-CN" altLang="zh-CN" dirty="0"/>
              <a:t>”，它为被压迫的土地歌唱，为愤怒、反抗的河流和风歌唱，为即将到来的黎明而歌唱；“嘶哑”可以看到它的</a:t>
            </a:r>
            <a:r>
              <a:rPr lang="zh-CN" altLang="zh-CN" b="1" dirty="0">
                <a:solidFill>
                  <a:srgbClr val="FF0000"/>
                </a:solidFill>
              </a:rPr>
              <a:t>疲累</a:t>
            </a:r>
            <a:r>
              <a:rPr lang="zh-CN" altLang="zh-CN" dirty="0"/>
              <a:t>和</a:t>
            </a:r>
            <a:r>
              <a:rPr lang="zh-CN" altLang="zh-CN" b="1" dirty="0">
                <a:solidFill>
                  <a:srgbClr val="FF0000"/>
                </a:solidFill>
              </a:rPr>
              <a:t>竭尽全力</a:t>
            </a:r>
            <a:r>
              <a:rPr lang="zh-CN" altLang="zh-CN" dirty="0"/>
              <a:t>。</a:t>
            </a:r>
            <a:endParaRPr lang="zh-CN" altLang="zh-CN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dirty="0" smtClean="0"/>
              <a:t>        </a:t>
            </a:r>
            <a:r>
              <a:rPr lang="zh-CN" altLang="zh-CN" dirty="0" smtClean="0"/>
              <a:t>鸟</a:t>
            </a:r>
            <a:r>
              <a:rPr lang="zh-CN" altLang="zh-CN" dirty="0"/>
              <a:t>活着时，倾尽全力为土地而歌唱，“死了”“连羽毛也腐烂在土地里面”，将自己的全身投入土地的怀抱，与土地融为一体，把一切都毫无保留地献给这片“土地”，这是一种</a:t>
            </a:r>
            <a:r>
              <a:rPr lang="zh-CN" altLang="zh-CN" b="1" dirty="0">
                <a:solidFill>
                  <a:srgbClr val="FF0000"/>
                </a:solidFill>
              </a:rPr>
              <a:t>刻骨铭心、至死不渝的深情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0595" y="1018507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/>
              <a:t>泪眼：谁的眼中</a:t>
            </a:r>
            <a:r>
              <a:rPr lang="zh-CN" altLang="zh-CN" sz="3000" dirty="0" smtClean="0"/>
              <a:t>饱含泪水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4228" y="2124747"/>
            <a:ext cx="7910015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600" dirty="0" smtClean="0"/>
              <a:t>观点</a:t>
            </a:r>
            <a:r>
              <a:rPr lang="en-US" altLang="zh-CN" sz="2600" dirty="0" smtClean="0"/>
              <a:t>1</a:t>
            </a:r>
            <a:r>
              <a:rPr lang="zh-CN" altLang="en-US" sz="2600" dirty="0" smtClean="0"/>
              <a:t>：作者自己</a:t>
            </a:r>
            <a:endParaRPr lang="en-US" altLang="zh-CN" sz="2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600" dirty="0" smtClean="0"/>
              <a:t>              关注</a:t>
            </a:r>
            <a:r>
              <a:rPr lang="zh-CN" altLang="zh-CN" sz="2600" dirty="0" smtClean="0"/>
              <a:t>课文</a:t>
            </a:r>
            <a:r>
              <a:rPr lang="zh-CN" altLang="zh-CN" sz="2600" dirty="0"/>
              <a:t>中最后两句诗前面的空行</a:t>
            </a:r>
            <a:r>
              <a:rPr lang="zh-CN" altLang="zh-CN" sz="2600" dirty="0" smtClean="0"/>
              <a:t>。</a:t>
            </a:r>
            <a:endParaRPr lang="en-US" altLang="zh-CN" sz="2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 </a:t>
            </a:r>
            <a:r>
              <a:rPr lang="zh-CN" altLang="zh-CN" sz="2600" b="1" dirty="0" smtClean="0">
                <a:solidFill>
                  <a:srgbClr val="FF0000"/>
                </a:solidFill>
              </a:rPr>
              <a:t>“鸟”</a:t>
            </a:r>
            <a:r>
              <a:rPr lang="en-US" altLang="zh-CN" sz="2600" b="1" dirty="0" smtClean="0">
                <a:solidFill>
                  <a:srgbClr val="FF0000"/>
                </a:solidFill>
              </a:rPr>
              <a:t>——</a:t>
            </a:r>
            <a:r>
              <a:rPr lang="zh-CN" altLang="zh-CN" sz="2600" b="1" dirty="0" smtClean="0">
                <a:solidFill>
                  <a:srgbClr val="FF0000"/>
                </a:solidFill>
              </a:rPr>
              <a:t>自己</a:t>
            </a:r>
            <a:endParaRPr lang="en-US" altLang="zh-CN" sz="2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600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zh-CN" sz="2600" b="1" dirty="0" smtClean="0">
                <a:solidFill>
                  <a:srgbClr val="FF0000"/>
                </a:solidFill>
              </a:rPr>
              <a:t>直抒胸臆</a:t>
            </a:r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2684228" y="4300416"/>
            <a:ext cx="791001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600" dirty="0" smtClean="0"/>
              <a:t>观点</a:t>
            </a:r>
            <a:r>
              <a:rPr lang="en-US" altLang="zh-CN" sz="2600" dirty="0" smtClean="0"/>
              <a:t>2</a:t>
            </a:r>
            <a:r>
              <a:rPr lang="zh-CN" altLang="en-US" sz="2600" dirty="0" smtClean="0"/>
              <a:t>：</a:t>
            </a:r>
            <a:r>
              <a:rPr lang="zh-CN" altLang="zh-CN" sz="2600" dirty="0" smtClean="0"/>
              <a:t> “鸟”</a:t>
            </a:r>
            <a:endParaRPr lang="en-US" altLang="zh-CN" sz="2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600" dirty="0"/>
              <a:t> </a:t>
            </a:r>
            <a:r>
              <a:rPr lang="en-US" altLang="zh-CN" sz="2600" dirty="0" smtClean="0"/>
              <a:t>              </a:t>
            </a:r>
            <a:r>
              <a:rPr lang="zh-CN" altLang="en-US" sz="2600" dirty="0" smtClean="0"/>
              <a:t>仍旧是</a:t>
            </a:r>
            <a:r>
              <a:rPr lang="zh-CN" altLang="en-US" sz="2600" b="1" dirty="0">
                <a:solidFill>
                  <a:srgbClr val="FF0000"/>
                </a:solidFill>
              </a:rPr>
              <a:t>“鸟”</a:t>
            </a:r>
            <a:r>
              <a:rPr lang="en-US" altLang="zh-CN" sz="2600" dirty="0" smtClean="0"/>
              <a:t> </a:t>
            </a:r>
            <a:endParaRPr lang="en-US" altLang="zh-CN" sz="2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600" dirty="0"/>
              <a:t> </a:t>
            </a:r>
            <a:r>
              <a:rPr lang="en-US" altLang="zh-CN" sz="2600" dirty="0" smtClean="0"/>
              <a:t>              </a:t>
            </a:r>
            <a:r>
              <a:rPr lang="zh-CN" altLang="zh-CN" sz="2600" dirty="0" smtClean="0"/>
              <a:t>空行</a:t>
            </a:r>
            <a:r>
              <a:rPr lang="zh-CN" altLang="en-US" sz="2600" dirty="0" smtClean="0"/>
              <a:t>突出主旨：</a:t>
            </a:r>
            <a:r>
              <a:rPr lang="zh-CN" altLang="zh-CN" sz="2600" b="1" dirty="0" smtClean="0">
                <a:solidFill>
                  <a:srgbClr val="FF0000"/>
                </a:solidFill>
              </a:rPr>
              <a:t>对土地的热爱之情</a:t>
            </a:r>
            <a:r>
              <a:rPr lang="en-US" altLang="zh-CN" sz="2600" dirty="0" smtClean="0"/>
              <a:t>              </a:t>
            </a:r>
            <a:endParaRPr lang="en-US" altLang="zh-CN" sz="2600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TYPE" val="i"/>
  <p:tag name="KSO_WM_UNIT_SUBTYPE" val="q"/>
</p:tagLst>
</file>

<file path=ppt/tags/tag10.xml><?xml version="1.0" encoding="utf-8"?>
<p:tagLst xmlns:p="http://schemas.openxmlformats.org/presentationml/2006/main">
  <p:tag name="KSO_WM_SLIDE_BACKGROUND_TYPE" val="general"/>
</p:tagLst>
</file>

<file path=ppt/tags/tag11.xml><?xml version="1.0" encoding="utf-8"?>
<p:tagLst xmlns:p="http://schemas.openxmlformats.org/presentationml/2006/main">
  <p:tag name="KSO_WM_SLIDE_BACKGROUND_TYPE" val="general"/>
</p:tagLst>
</file>

<file path=ppt/tags/tag12.xml><?xml version="1.0" encoding="utf-8"?>
<p:tagLst xmlns:p="http://schemas.openxmlformats.org/presentationml/2006/main">
  <p:tag name="KSO_WM_SLIDE_BACKGROUND_TYPE" val="general"/>
</p:tagLst>
</file>

<file path=ppt/tags/tag13.xml><?xml version="1.0" encoding="utf-8"?>
<p:tagLst xmlns:p="http://schemas.openxmlformats.org/presentationml/2006/main">
  <p:tag name="KSO_WM_SLIDE_BACKGROUND_TYPE" val="general"/>
</p:tagLst>
</file>

<file path=ppt/tags/tag14.xml><?xml version="1.0" encoding="utf-8"?>
<p:tagLst xmlns:p="http://schemas.openxmlformats.org/presentationml/2006/main">
  <p:tag name="KSO_WM_UNIT_IGNORE_FIXCOLOR" val="1"/>
  <p:tag name="KSO_WM_UNIT_TYPE" val="i"/>
  <p:tag name="KSO_WM_UNIT_SUBTYPE" val="h"/>
  <p:tag name="KSO_WM_SLIDE_BACKGROUND_TYPE" val="frame"/>
</p:tagLst>
</file>

<file path=ppt/tags/tag15.xml><?xml version="1.0" encoding="utf-8"?>
<p:tagLst xmlns:p="http://schemas.openxmlformats.org/presentationml/2006/main">
  <p:tag name="KSO_WM_SLIDE_BACKGROUND_TYPE" val="frame"/>
</p:tagLst>
</file>

<file path=ppt/tags/tag16.xml><?xml version="1.0" encoding="utf-8"?>
<p:tagLst xmlns:p="http://schemas.openxmlformats.org/presentationml/2006/main">
  <p:tag name="KSO_WM_SLIDE_BACKGROUND_TYPE" val="frame"/>
</p:tagLst>
</file>

<file path=ppt/tags/tag17.xml><?xml version="1.0" encoding="utf-8"?>
<p:tagLst xmlns:p="http://schemas.openxmlformats.org/presentationml/2006/main">
  <p:tag name="KSO_WM_SLIDE_BACKGROUND_TYPE" val="frame"/>
</p:tagLst>
</file>

<file path=ppt/tags/tag18.xml><?xml version="1.0" encoding="utf-8"?>
<p:tagLst xmlns:p="http://schemas.openxmlformats.org/presentationml/2006/main">
  <p:tag name="KSO_WM_SLIDE_BACKGROUND_TYPE" val="frame"/>
</p:tagLst>
</file>

<file path=ppt/tags/tag19.xml><?xml version="1.0" encoding="utf-8"?>
<p:tagLst xmlns:p="http://schemas.openxmlformats.org/presentationml/2006/main">
  <p:tag name="KSO_WM_SLIDE_BACKGROUND_TYPE" val="frame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1705_1*a*1"/>
  <p:tag name="KSO_WM_TEMPLATE_CATEGORY" val="custom"/>
  <p:tag name="KSO_WM_TEMPLATE_INDEX" val="20211705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4"/>
  <p:tag name="KSO_WM_UNIT_TYPE" val="a"/>
  <p:tag name="KSO_WM_UNIT_INDEX" val="1"/>
  <p:tag name="KSO_WM_UNIT_ISNUMDGMTITLE" val="0"/>
  <p:tag name="KSO_WM_UNIT_PRESET_TEXT" val="典雅中国风通用模板"/>
  <p:tag name="KSO_WM_UNIT_BLOCK" val="0"/>
  <p:tag name="KSO_WM_UNIT_DEC_AREA_ID" val="aab6a5cb35254046a0e8184175a9d355"/>
  <p:tag name="KSO_WM_UNIT_DEFAULT_FONT" val="24;60;4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ASSEMBLE_CHIP_INDEX" val="b6b9cc40c09243c0b4ba7f9c76f0d84b"/>
  <p:tag name="KSO_WM_UNIT_TEXT_FILL_FORE_SCHEMECOLOR_INDEX_BRIGHTNESS" val="0.15"/>
  <p:tag name="KSO_WM_UNIT_TEXT_FILL_FORE_SCHEMECOLOR_INDEX" val="13"/>
  <p:tag name="KSO_WM_UNIT_TEXT_FILL_TYPE" val="1"/>
  <p:tag name="KSO_WM_TEMPLATE_ASSEMBLE_XID" val="5f703df70ff15d9a40eb8d04"/>
  <p:tag name="KSO_WM_TEMPLATE_ASSEMBLE_GROUPID" val="5f703df70ff15d9a40eb8d04"/>
</p:tagLst>
</file>

<file path=ppt/tags/tag20.xml><?xml version="1.0" encoding="utf-8"?>
<p:tagLst xmlns:p="http://schemas.openxmlformats.org/presentationml/2006/main">
  <p:tag name="KSO_WM_SLIDE_BACKGROUND_TYPE" val="frame"/>
</p:tagLst>
</file>

<file path=ppt/tags/tag21.xml><?xml version="1.0" encoding="utf-8"?>
<p:tagLst xmlns:p="http://schemas.openxmlformats.org/presentationml/2006/main">
  <p:tag name="KSO_WM_SLIDE_BACKGROUND_TYPE" val="frame"/>
</p:tagLst>
</file>

<file path=ppt/tags/tag22.xml><?xml version="1.0" encoding="utf-8"?>
<p:tagLst xmlns:p="http://schemas.openxmlformats.org/presentationml/2006/main">
  <p:tag name="KSO_WM_UNIT_IGNORE_FIXCOLOR" val="1"/>
  <p:tag name="KSO_WM_UNIT_TYPE" val="i"/>
  <p:tag name="KSO_WM_UNIT_SUBTYPE" val="h"/>
  <p:tag name="KSO_WM_SLIDE_BACKGROUND_TYPE" val="leftRight"/>
</p:tagLst>
</file>

<file path=ppt/tags/tag23.xml><?xml version="1.0" encoding="utf-8"?>
<p:tagLst xmlns:p="http://schemas.openxmlformats.org/presentationml/2006/main">
  <p:tag name="KSO_WM_SLIDE_BACKGROUND_TYPE" val="leftRight"/>
</p:tagLst>
</file>

<file path=ppt/tags/tag24.xml><?xml version="1.0" encoding="utf-8"?>
<p:tagLst xmlns:p="http://schemas.openxmlformats.org/presentationml/2006/main">
  <p:tag name="KSO_WM_SLIDE_BACKGROUND_TYPE" val="leftRight"/>
</p:tagLst>
</file>

<file path=ppt/tags/tag25.xml><?xml version="1.0" encoding="utf-8"?>
<p:tagLst xmlns:p="http://schemas.openxmlformats.org/presentationml/2006/main">
  <p:tag name="KSO_WM_SLIDE_BACKGROUND_TYPE" val="leftRight"/>
</p:tagLst>
</file>

<file path=ppt/tags/tag26.xml><?xml version="1.0" encoding="utf-8"?>
<p:tagLst xmlns:p="http://schemas.openxmlformats.org/presentationml/2006/main">
  <p:tag name="KSO_WM_SLIDE_BACKGROUND_TYPE" val="leftRight"/>
</p:tagLst>
</file>

<file path=ppt/tags/tag27.xml><?xml version="1.0" encoding="utf-8"?>
<p:tagLst xmlns:p="http://schemas.openxmlformats.org/presentationml/2006/main">
  <p:tag name="KSO_WM_SLIDE_BACKGROUND_TYPE" val="leftRight"/>
</p:tagLst>
</file>

<file path=ppt/tags/tag28.xml><?xml version="1.0" encoding="utf-8"?>
<p:tagLst xmlns:p="http://schemas.openxmlformats.org/presentationml/2006/main">
  <p:tag name="KSO_WM_SLIDE_BACKGROUND_TYPE" val="leftRight"/>
</p:tagLst>
</file>

<file path=ppt/tags/tag29.xml><?xml version="1.0" encoding="utf-8"?>
<p:tagLst xmlns:p="http://schemas.openxmlformats.org/presentationml/2006/main">
  <p:tag name="KSO_WM_SLIDE_BACKGROUND_TYPE" val="leftRight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1705_1*b*1"/>
  <p:tag name="KSO_WM_TEMPLATE_CATEGORY" val="custom"/>
  <p:tag name="KSO_WM_TEMPLATE_INDEX" val="20211705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9"/>
  <p:tag name="KSO_WM_UNIT_TYPE" val="b"/>
  <p:tag name="KSO_WM_UNIT_INDEX" val="1"/>
  <p:tag name="KSO_WM_UNIT_ISNUMDGMTITLE" val="0"/>
  <p:tag name="KSO_WM_UNIT_PRESET_TEXT" val="此处添加副标题内容"/>
  <p:tag name="KSO_WM_UNIT_BLOCK" val="0"/>
  <p:tag name="KSO_WM_UNIT_DEC_AREA_ID" val="7f4c3abddff943e8928e528713088bbc"/>
  <p:tag name="KSO_WM_UNIT_DEFAULT_FONT" val="18;24;2"/>
  <p:tag name="KSO_WM_CHIP_GROUPID" val="5f2a1e7645e1f15ec24fe43a"/>
  <p:tag name="KSO_WM_CHIP_XID" val="5f2a1e7645e1f15ec24fe43b"/>
  <p:tag name="KSO_WM_CHIP_FILLAREA_FILL_RULE" val="{&quot;fill_align&quot;:&quot;cm&quot;,&quot;fill_mode&quot;:&quot;adaptive&quot;,&quot;sacle_strategy&quot;:&quot;smart&quot;}"/>
  <p:tag name="KSO_WM_ASSEMBLE_CHIP_INDEX" val="b6b9cc40c09243c0b4ba7f9c76f0d84b"/>
  <p:tag name="KSO_WM_UNIT_TEXT_FILL_FORE_SCHEMECOLOR_INDEX_BRIGHTNESS" val="0.35"/>
  <p:tag name="KSO_WM_UNIT_TEXT_FILL_FORE_SCHEMECOLOR_INDEX" val="13"/>
  <p:tag name="KSO_WM_UNIT_TEXT_FILL_TYPE" val="1"/>
  <p:tag name="KSO_WM_TEMPLATE_ASSEMBLE_XID" val="5f703df70ff15d9a40eb8d04"/>
  <p:tag name="KSO_WM_TEMPLATE_ASSEMBLE_GROUPID" val="5f703df70ff15d9a40eb8d04"/>
</p:tagLst>
</file>

<file path=ppt/tags/tag30.xml><?xml version="1.0" encoding="utf-8"?>
<p:tagLst xmlns:p="http://schemas.openxmlformats.org/presentationml/2006/main">
  <p:tag name="KSO_WM_UNIT_IGNORE_FIXCOLOR" val="1"/>
  <p:tag name="KSO_WM_UNIT_TYPE" val="i"/>
  <p:tag name="KSO_WM_UNIT_SUBTYPE" val="h"/>
  <p:tag name="KSO_WM_SLIDE_BACKGROUND_TYPE" val="topBottom"/>
</p:tagLst>
</file>

<file path=ppt/tags/tag31.xml><?xml version="1.0" encoding="utf-8"?>
<p:tagLst xmlns:p="http://schemas.openxmlformats.org/presentationml/2006/main">
  <p:tag name="KSO_WM_SLIDE_BACKGROUND_TYPE" val="topBottom"/>
</p:tagLst>
</file>

<file path=ppt/tags/tag32.xml><?xml version="1.0" encoding="utf-8"?>
<p:tagLst xmlns:p="http://schemas.openxmlformats.org/presentationml/2006/main">
  <p:tag name="KSO_WM_SLIDE_BACKGROUND_TYPE" val="topBottom"/>
</p:tagLst>
</file>

<file path=ppt/tags/tag33.xml><?xml version="1.0" encoding="utf-8"?>
<p:tagLst xmlns:p="http://schemas.openxmlformats.org/presentationml/2006/main">
  <p:tag name="KSO_WM_SLIDE_BACKGROUND_TYPE" val="topBottom"/>
</p:tagLst>
</file>

<file path=ppt/tags/tag34.xml><?xml version="1.0" encoding="utf-8"?>
<p:tagLst xmlns:p="http://schemas.openxmlformats.org/presentationml/2006/main">
  <p:tag name="KSO_WM_SLIDE_BACKGROUND_TYPE" val="topBottom"/>
</p:tagLst>
</file>

<file path=ppt/tags/tag35.xml><?xml version="1.0" encoding="utf-8"?>
<p:tagLst xmlns:p="http://schemas.openxmlformats.org/presentationml/2006/main">
  <p:tag name="KSO_WM_SLIDE_BACKGROUND_TYPE" val="topBottom"/>
</p:tagLst>
</file>

<file path=ppt/tags/tag36.xml><?xml version="1.0" encoding="utf-8"?>
<p:tagLst xmlns:p="http://schemas.openxmlformats.org/presentationml/2006/main">
  <p:tag name="KSO_WM_SLIDE_BACKGROUND_TYPE" val="topBottom"/>
</p:tagLst>
</file>

<file path=ppt/tags/tag37.xml><?xml version="1.0" encoding="utf-8"?>
<p:tagLst xmlns:p="http://schemas.openxmlformats.org/presentationml/2006/main">
  <p:tag name="KSO_WM_SLIDE_BACKGROUND_TYPE" val="topBottom"/>
</p:tagLst>
</file>

<file path=ppt/tags/tag38.xml><?xml version="1.0" encoding="utf-8"?>
<p:tagLst xmlns:p="http://schemas.openxmlformats.org/presentationml/2006/main">
  <p:tag name="KSO_WM_SLIDE_BACKGROUND_TYPE" val="topBottom"/>
</p:tagLst>
</file>

<file path=ppt/tags/tag39.xml><?xml version="1.0" encoding="utf-8"?>
<p:tagLst xmlns:p="http://schemas.openxmlformats.org/presentationml/2006/main">
  <p:tag name="KSO_WM_UNIT_IGNORE_FIXCOLOR" val="1"/>
  <p:tag name="KSO_WM_UNIT_TYPE" val="i"/>
  <p:tag name="KSO_WM_UNIT_SUBTYPE" val="h"/>
  <p:tag name="KSO_WM_SLIDE_BACKGROUND_TYPE" val="bottomTop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11705_1*a*1"/>
  <p:tag name="KSO_WM_TEMPLATE_CATEGORY" val="custom"/>
  <p:tag name="KSO_WM_TEMPLATE_INDEX" val="20211705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68"/>
  <p:tag name="KSO_WM_UNIT_TYPE" val="a"/>
  <p:tag name="KSO_WM_UNIT_INDEX" val="1"/>
  <p:tag name="KSO_WM_UNIT_ISNUMDGMTITLE" val="0"/>
  <p:tag name="KSO_WM_UNIT_PRESET_TEXT" val="单击此处可以编辑与添加低于大约三十字的章节标题"/>
  <p:tag name="KSO_WM_UNIT_BLOCK" val="0"/>
  <p:tag name="KSO_WM_UNIT_DEC_AREA_ID" val="861ee1bc3d5c425ab33d3c426c3ea07e"/>
  <p:tag name="KSO_WM_CHIP_GROUPID" val="5f2a4d1d1f3c142e57c6bacd"/>
  <p:tag name="KSO_WM_CHIP_XID" val="5f2a4d1d1f3c142e57c6bace"/>
  <p:tag name="KSO_WM_CHIP_FILLAREA_FILL_RULE" val="{&quot;fill_align&quot;:&quot;cm&quot;,&quot;fill_mode&quot;:&quot;adaptive&quot;,&quot;sacle_strategy&quot;:&quot;smart&quot;}"/>
  <p:tag name="KSO_WM_ASSEMBLE_CHIP_INDEX" val="bdf626274af8477a922785ed5e3c264f"/>
  <p:tag name="KSO_WM_UNIT_TEXT_FILL_FORE_SCHEMECOLOR_INDEX_BRIGHTNESS" val="0.15"/>
  <p:tag name="KSO_WM_UNIT_TEXT_FILL_FORE_SCHEMECOLOR_INDEX" val="13"/>
  <p:tag name="KSO_WM_UNIT_TEXT_FILL_TYPE" val="1"/>
  <p:tag name="KSO_WM_TEMPLATE_ASSEMBLE_XID" val="5f703df70ff15d9a40eb8d02"/>
  <p:tag name="KSO_WM_TEMPLATE_ASSEMBLE_GROUPID" val="5f703df70ff15d9a40eb8d02"/>
</p:tagLst>
</file>

<file path=ppt/tags/tag40.xml><?xml version="1.0" encoding="utf-8"?>
<p:tagLst xmlns:p="http://schemas.openxmlformats.org/presentationml/2006/main">
  <p:tag name="KSO_WM_SLIDE_BACKGROUND_TYPE" val="bottomTop"/>
</p:tagLst>
</file>

<file path=ppt/tags/tag41.xml><?xml version="1.0" encoding="utf-8"?>
<p:tagLst xmlns:p="http://schemas.openxmlformats.org/presentationml/2006/main">
  <p:tag name="KSO_WM_SLIDE_BACKGROUND_TYPE" val="bottomTop"/>
</p:tagLst>
</file>

<file path=ppt/tags/tag42.xml><?xml version="1.0" encoding="utf-8"?>
<p:tagLst xmlns:p="http://schemas.openxmlformats.org/presentationml/2006/main">
  <p:tag name="KSO_WM_SLIDE_BACKGROUND_TYPE" val="bottomTop"/>
</p:tagLst>
</file>

<file path=ppt/tags/tag43.xml><?xml version="1.0" encoding="utf-8"?>
<p:tagLst xmlns:p="http://schemas.openxmlformats.org/presentationml/2006/main">
  <p:tag name="KSO_WM_SLIDE_BACKGROUND_TYPE" val="bottomTop"/>
</p:tagLst>
</file>

<file path=ppt/tags/tag44.xml><?xml version="1.0" encoding="utf-8"?>
<p:tagLst xmlns:p="http://schemas.openxmlformats.org/presentationml/2006/main">
  <p:tag name="KSO_WM_SLIDE_BACKGROUND_TYPE" val="bottomTop"/>
</p:tagLst>
</file>

<file path=ppt/tags/tag45.xml><?xml version="1.0" encoding="utf-8"?>
<p:tagLst xmlns:p="http://schemas.openxmlformats.org/presentationml/2006/main">
  <p:tag name="KSO_WM_SLIDE_BACKGROUND_TYPE" val="bottomTop"/>
</p:tagLst>
</file>

<file path=ppt/tags/tag46.xml><?xml version="1.0" encoding="utf-8"?>
<p:tagLst xmlns:p="http://schemas.openxmlformats.org/presentationml/2006/main">
  <p:tag name="KSO_WM_SLIDE_BACKGROUND_TYPE" val="bottomTop"/>
</p:tagLst>
</file>

<file path=ppt/tags/tag47.xml><?xml version="1.0" encoding="utf-8"?>
<p:tagLst xmlns:p="http://schemas.openxmlformats.org/presentationml/2006/main">
  <p:tag name="KSO_WM_SLIDE_BACKGROUND_TYPE" val="bottomTop"/>
</p:tagLst>
</file>

<file path=ppt/tags/tag48.xml><?xml version="1.0" encoding="utf-8"?>
<p:tagLst xmlns:p="http://schemas.openxmlformats.org/presentationml/2006/main">
  <p:tag name="KSO_WM_UNIT_IGNORE_FIXCOLOR" val="1"/>
  <p:tag name="KSO_WM_UNIT_TYPE" val="i"/>
  <p:tag name="KSO_WM_UNIT_SUBTYPE" val="h"/>
  <p:tag name="KSO_WM_SLIDE_BACKGROUND_TYPE" val="navigation"/>
</p:tagLst>
</file>

<file path=ppt/tags/tag49.xml><?xml version="1.0" encoding="utf-8"?>
<p:tagLst xmlns:p="http://schemas.openxmlformats.org/presentationml/2006/main">
  <p:tag name="KSO_WM_SLIDE_BACKGROUND_TYPE" val="navigation"/>
</p:tagLst>
</file>

<file path=ppt/tags/tag5.xml><?xml version="1.0" encoding="utf-8"?>
<p:tagLst xmlns:p="http://schemas.openxmlformats.org/presentationml/2006/main">
  <p:tag name="KSO_WM_UNIT_TYPE" val="i"/>
  <p:tag name="KSO_WM_UNIT_SUBTYPE" val="q"/>
</p:tagLst>
</file>

<file path=ppt/tags/tag50.xml><?xml version="1.0" encoding="utf-8"?>
<p:tagLst xmlns:p="http://schemas.openxmlformats.org/presentationml/2006/main">
  <p:tag name="KSO_WM_SLIDE_BACKGROUND_TYPE" val="navigation"/>
</p:tagLst>
</file>

<file path=ppt/tags/tag51.xml><?xml version="1.0" encoding="utf-8"?>
<p:tagLst xmlns:p="http://schemas.openxmlformats.org/presentationml/2006/main">
  <p:tag name="KSO_WM_SLIDE_BACKGROUND_TYPE" val="navigation"/>
</p:tagLst>
</file>

<file path=ppt/tags/tag52.xml><?xml version="1.0" encoding="utf-8"?>
<p:tagLst xmlns:p="http://schemas.openxmlformats.org/presentationml/2006/main">
  <p:tag name="KSO_WM_SLIDE_BACKGROUND_TYPE" val="navigation"/>
</p:tagLst>
</file>

<file path=ppt/tags/tag53.xml><?xml version="1.0" encoding="utf-8"?>
<p:tagLst xmlns:p="http://schemas.openxmlformats.org/presentationml/2006/main">
  <p:tag name="KSO_WM_SLIDE_BACKGROUND_TYPE" val="navigation"/>
</p:tagLst>
</file>

<file path=ppt/tags/tag54.xml><?xml version="1.0" encoding="utf-8"?>
<p:tagLst xmlns:p="http://schemas.openxmlformats.org/presentationml/2006/main">
  <p:tag name="KSO_WM_SLIDE_BACKGROUND_TYPE" val="navigation"/>
</p:tagLst>
</file>

<file path=ppt/tags/tag55.xml><?xml version="1.0" encoding="utf-8"?>
<p:tagLst xmlns:p="http://schemas.openxmlformats.org/presentationml/2006/main">
  <p:tag name="KSO_WM_SLIDE_BACKGROUND_TYPE" val="navigation"/>
</p:tagLst>
</file>

<file path=ppt/tags/tag56.xml><?xml version="1.0" encoding="utf-8"?>
<p:tagLst xmlns:p="http://schemas.openxmlformats.org/presentationml/2006/main">
  <p:tag name="KSO_WM_SLIDE_BACKGROUND_TYPE" val="navigation"/>
</p:tagLst>
</file>

<file path=ppt/tags/tag57.xml><?xml version="1.0" encoding="utf-8"?>
<p:tagLst xmlns:p="http://schemas.openxmlformats.org/presentationml/2006/main">
  <p:tag name="KSO_WM_SLIDE_BACKGROUND_TYPE" val="navigation"/>
</p:tagLst>
</file>

<file path=ppt/tags/tag58.xml><?xml version="1.0" encoding="utf-8"?>
<p:tagLst xmlns:p="http://schemas.openxmlformats.org/presentationml/2006/main">
  <p:tag name="KSO_WM_SLIDE_BACKGROUND_TYPE" val="navigation"/>
</p:tagLst>
</file>

<file path=ppt/tags/tag59.xml><?xml version="1.0" encoding="utf-8"?>
<p:tagLst xmlns:p="http://schemas.openxmlformats.org/presentationml/2006/main">
  <p:tag name="KSO_WM_UNIT_IGNORE_FIXCOLOR" val="1"/>
  <p:tag name="KSO_WM_UNIT_TYPE" val="i"/>
  <p:tag name="KSO_WM_UNIT_SUBTYPE" val="h"/>
  <p:tag name="KSO_WM_SLIDE_BACKGROUND_TYPE" val="belt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11705_1*b*1"/>
  <p:tag name="KSO_WM_TEMPLATE_CATEGORY" val="custom"/>
  <p:tag name="KSO_WM_TEMPLATE_INDEX" val="20211705"/>
  <p:tag name="KSO_WM_UNIT_LAYERLEVEL" val="1"/>
  <p:tag name="KSO_WM_TAG_VERSION" val="1.0"/>
  <p:tag name="KSO_WM_BEAUTIFY_FLAG" val="#wm#"/>
  <p:tag name="KSO_WM_UNIT_PRESET_TEXT" val="单击此处输入你的副标题，文字是您思想的提炼，为了最终演示发布的良好效果，请尽量言简意赅的阐述观点。"/>
  <p:tag name="KSO_WM_UNIT_DEFAULT_FONT" val="18;24;2"/>
  <p:tag name="KSO_WM_UNIT_BLOCK" val="0"/>
  <p:tag name="KSO_WM_UNIT_DEC_AREA_ID" val="faa4693002444d7f8a8df37c9638f572"/>
  <p:tag name="KSO_WM_CHIP_GROUPID" val="5ebe3be80ac41c4a0a525608"/>
  <p:tag name="KSO_WM_CHIP_XID" val="5ebe3be80ac41c4a0a525609"/>
  <p:tag name="KSO_WM_CHIP_FILLAREA_FILL_RULE" val="{&quot;fill_align&quot;:&quot;cm&quot;,&quot;fill_mode&quot;:&quot;adaptive&quot;,&quot;sacle_strategy&quot;:&quot;smart&quot;}"/>
  <p:tag name="KSO_WM_ASSEMBLE_CHIP_INDEX" val="5eed967f125245ed8754213be1cd8494"/>
  <p:tag name="KSO_WM_UNIT_TEXT_FILL_FORE_SCHEMECOLOR_INDEX_BRIGHTNESS" val="0.35"/>
  <p:tag name="KSO_WM_UNIT_TEXT_FILL_FORE_SCHEMECOLOR_INDEX" val="13"/>
  <p:tag name="KSO_WM_UNIT_TEXT_FILL_TYPE" val="1"/>
  <p:tag name="KSO_WM_TEMPLATE_ASSEMBLE_XID" val="5f703df70ff15d9a40eb8d1a"/>
  <p:tag name="KSO_WM_TEMPLATE_ASSEMBLE_GROUPID" val="5f703df70ff15d9a40eb8d1a"/>
</p:tagLst>
</file>

<file path=ppt/tags/tag60.xml><?xml version="1.0" encoding="utf-8"?>
<p:tagLst xmlns:p="http://schemas.openxmlformats.org/presentationml/2006/main">
  <p:tag name="KSO_WM_SLIDE_BACKGROUND_TYPE" val="belt"/>
</p:tagLst>
</file>

<file path=ppt/tags/tag61.xml><?xml version="1.0" encoding="utf-8"?>
<p:tagLst xmlns:p="http://schemas.openxmlformats.org/presentationml/2006/main">
  <p:tag name="KSO_WM_SLIDE_BACKGROUND_TYPE" val="belt"/>
</p:tagLst>
</file>

<file path=ppt/tags/tag62.xml><?xml version="1.0" encoding="utf-8"?>
<p:tagLst xmlns:p="http://schemas.openxmlformats.org/presentationml/2006/main">
  <p:tag name="KSO_WM_SLIDE_BACKGROUND_TYPE" val="belt"/>
</p:tagLst>
</file>

<file path=ppt/tags/tag63.xml><?xml version="1.0" encoding="utf-8"?>
<p:tagLst xmlns:p="http://schemas.openxmlformats.org/presentationml/2006/main">
  <p:tag name="KSO_WM_SLIDE_BACKGROUND_TYPE" val="belt"/>
</p:tagLst>
</file>

<file path=ppt/tags/tag64.xml><?xml version="1.0" encoding="utf-8"?>
<p:tagLst xmlns:p="http://schemas.openxmlformats.org/presentationml/2006/main">
  <p:tag name="KSO_WM_SLIDE_BACKGROUND_TYPE" val="belt"/>
</p:tagLst>
</file>

<file path=ppt/tags/tag65.xml><?xml version="1.0" encoding="utf-8"?>
<p:tagLst xmlns:p="http://schemas.openxmlformats.org/presentationml/2006/main">
  <p:tag name="KSO_WM_SLIDE_BACKGROUND_TYPE" val="belt"/>
</p:tagLst>
</file>

<file path=ppt/tags/tag66.xml><?xml version="1.0" encoding="utf-8"?>
<p:tagLst xmlns:p="http://schemas.openxmlformats.org/presentationml/2006/main">
  <p:tag name="KSO_WM_SLIDE_BACKGROUND_TYPE" val="belt"/>
</p:tagLst>
</file>

<file path=ppt/tags/tag67.xml><?xml version="1.0" encoding="utf-8"?>
<p:tagLst xmlns:p="http://schemas.openxmlformats.org/presentationml/2006/main">
  <p:tag name="KSO_WM_TEMPLATE_CATEGORY" val="custom"/>
  <p:tag name="KSO_WM_TEMPLATE_INDEX" val="20204131"/>
</p:tagLst>
</file>

<file path=ppt/tags/tag68.xml><?xml version="1.0" encoding="utf-8"?>
<p:tagLst xmlns:p="http://schemas.openxmlformats.org/presentationml/2006/main">
  <p:tag name="KSO_WM_TEMPLATE_CATEGORY" val="custom"/>
  <p:tag name="KSO_WM_TEMPLATE_INDEX" val="2020413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1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1705_1*a*1"/>
  <p:tag name="KSO_WM_TEMPLATE_CATEGORY" val="custom"/>
  <p:tag name="KSO_WM_TEMPLATE_INDEX" val="20211705"/>
  <p:tag name="KSO_WM_UNIT_LAYERLEVEL" val="1"/>
  <p:tag name="KSO_WM_TAG_VERSION" val="1.0"/>
  <p:tag name="KSO_WM_BEAUTIFY_FLAG" val="#wm#"/>
  <p:tag name="KSO_WM_UNIT_PRESET_TEXT" val="谢谢观看"/>
  <p:tag name="KSO_WM_UNIT_DEFAULT_FONT" val="60;81;4"/>
  <p:tag name="KSO_WM_UNIT_BLOCK" val="0"/>
  <p:tag name="KSO_WM_UNIT_DEC_AREA_ID" val="bb0c18bdf6b544e7a4a9410b5c6f9267"/>
  <p:tag name="KSO_WM_CHIP_GROUPID" val="5ebe3be80ac41c4a0a525608"/>
  <p:tag name="KSO_WM_CHIP_XID" val="5ebe3be80ac41c4a0a525609"/>
  <p:tag name="KSO_WM_CHIP_FILLAREA_FILL_RULE" val="{&quot;fill_align&quot;:&quot;cm&quot;,&quot;fill_mode&quot;:&quot;adaptive&quot;,&quot;sacle_strategy&quot;:&quot;smart&quot;}"/>
  <p:tag name="KSO_WM_ASSEMBLE_CHIP_INDEX" val="5eed967f125245ed8754213be1cd8494"/>
  <p:tag name="KSO_WM_UNIT_TEXT_FILL_FORE_SCHEMECOLOR_INDEX_BRIGHTNESS" val="0.15"/>
  <p:tag name="KSO_WM_UNIT_TEXT_FILL_FORE_SCHEMECOLOR_INDEX" val="13"/>
  <p:tag name="KSO_WM_UNIT_TEXT_FILL_TYPE" val="1"/>
  <p:tag name="KSO_WM_TEMPLATE_ASSEMBLE_XID" val="5f703df70ff15d9a40eb8d1a"/>
  <p:tag name="KSO_WM_TEMPLATE_ASSEMBLE_GROUPID" val="5f703df70ff15d9a40eb8d1a"/>
</p:tagLst>
</file>

<file path=ppt/tags/tag70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1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2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3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4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5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6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7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8.xml><?xml version="1.0" encoding="utf-8"?>
<p:tagLst xmlns:p="http://schemas.openxmlformats.org/presentationml/2006/main">
  <p:tag name="KSO_WM_TEMPLATE_CATEGORY" val="custom"/>
  <p:tag name="KSO_WM_TEMPLATE_INDEX" val="20204131"/>
</p:tagLst>
</file>

<file path=ppt/tags/tag79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.xml><?xml version="1.0" encoding="utf-8"?>
<p:tagLst xmlns:p="http://schemas.openxmlformats.org/presentationml/2006/main">
  <p:tag name="KSO_WM_SLIDE_BACKGROUND_TYPE" val="general"/>
</p:tagLst>
</file>

<file path=ppt/tags/tag80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1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2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3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4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5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6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7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8.xml><?xml version="1.0" encoding="utf-8"?>
<p:tagLst xmlns:p="http://schemas.openxmlformats.org/presentationml/2006/main">
  <p:tag name="KSO_WM_TEMPLATE_CATEGORY" val="custom"/>
  <p:tag name="KSO_WM_TEMPLATE_INDEX" val="20204131"/>
</p:tagLst>
</file>

<file path=ppt/tags/tag89.xml><?xml version="1.0" encoding="utf-8"?>
<p:tagLst xmlns:p="http://schemas.openxmlformats.org/presentationml/2006/main">
  <p:tag name="KSO_WM_TEMPLATE_CATEGORY" val="custom"/>
  <p:tag name="KSO_WM_TEMPLATE_INDEX" val="20204131"/>
</p:tagLst>
</file>

<file path=ppt/tags/tag9.xml><?xml version="1.0" encoding="utf-8"?>
<p:tagLst xmlns:p="http://schemas.openxmlformats.org/presentationml/2006/main">
  <p:tag name="KSO_WM_SLIDE_BACKGROUND_TYPE" val="general"/>
</p:tagLst>
</file>

<file path=ppt/tags/tag90.xml><?xml version="1.0" encoding="utf-8"?>
<p:tagLst xmlns:p="http://schemas.openxmlformats.org/presentationml/2006/main">
  <p:tag name="KSO_WM_TEMPLATE_CATEGORY" val="custom"/>
  <p:tag name="KSO_WM_TEMPLATE_INDEX" val="20204131"/>
</p:tagLst>
</file>

<file path=ppt/tags/tag91.xml><?xml version="1.0" encoding="utf-8"?>
<p:tagLst xmlns:p="http://schemas.openxmlformats.org/presentationml/2006/main">
  <p:tag name="KSO_WM_TEMPLATE_CATEGORY" val="custom"/>
  <p:tag name="KSO_WM_TEMPLATE_INDEX" val="20204131"/>
</p:tagLst>
</file>

<file path=ppt/tags/tag92.xml><?xml version="1.0" encoding="utf-8"?>
<p:tagLst xmlns:p="http://schemas.openxmlformats.org/presentationml/2006/main">
  <p:tag name="KSO_WM_TEMPLATE_CATEGORY" val="custom"/>
  <p:tag name="KSO_WM_TEMPLATE_INDEX" val="20204131"/>
</p:tagLst>
</file>

<file path=ppt/theme/theme1.xml><?xml version="1.0" encoding="utf-8"?>
<a:theme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FCFBDF"/>
      </a:dk2>
      <a:lt2>
        <a:srgbClr val="FEFEFB"/>
      </a:lt2>
      <a:accent1>
        <a:srgbClr val="9D9C54"/>
      </a:accent1>
      <a:accent2>
        <a:srgbClr val="6F9D61"/>
      </a:accent2>
      <a:accent3>
        <a:srgbClr val="529A76"/>
      </a:accent3>
      <a:accent4>
        <a:srgbClr val="45928C"/>
      </a:accent4>
      <a:accent5>
        <a:srgbClr val="46869B"/>
      </a:accent5>
      <a:accent6>
        <a:srgbClr val="537A9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2574</Words>
  <Application>WPS 演示</Application>
  <PresentationFormat>宽屏</PresentationFormat>
  <Paragraphs>220</Paragraphs>
  <Slides>23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隶书</vt:lpstr>
      <vt:lpstr>微软雅黑</vt:lpstr>
      <vt:lpstr>汉仪尚巍手书W</vt:lpstr>
      <vt:lpstr>黑体</vt:lpstr>
      <vt:lpstr>华文楷体</vt:lpstr>
      <vt:lpstr>Arial Unicode MS</vt:lpstr>
      <vt:lpstr>Calibri</vt:lpstr>
      <vt:lpstr>楷体</vt:lpstr>
      <vt:lpstr>隶书</vt:lpstr>
      <vt:lpstr>1_Office 主题​​</vt:lpstr>
      <vt:lpstr>《我爱这土地》意象的选择与组合</vt:lpstr>
      <vt:lpstr>PowerPoint 演示文稿</vt:lpstr>
      <vt:lpstr>一.圈画诗中的典型事物，思考画出事物什么特点。  </vt:lpstr>
      <vt:lpstr>写作背景</vt:lpstr>
      <vt:lpstr>象征意义：</vt:lpstr>
      <vt:lpstr>“鸟”</vt:lpstr>
      <vt:lpstr>PowerPoint 演示文稿</vt:lpstr>
      <vt:lpstr>学生示例：</vt:lpstr>
      <vt:lpstr>泪眼：谁的眼中饱含泪水</vt:lpstr>
      <vt:lpstr>比较辨微</vt:lpstr>
      <vt:lpstr>PowerPoint 演示文稿</vt:lpstr>
      <vt:lpstr>二.设计画面的布局和明暗色调 </vt:lpstr>
      <vt:lpstr>一字之别，差之千里</vt:lpstr>
      <vt:lpstr>一字之别，差之千里</vt:lpstr>
      <vt:lpstr>PowerPoint 演示文稿</vt:lpstr>
      <vt:lpstr>学 生 插 画 及 解 说 词</vt:lpstr>
      <vt:lpstr>PowerPoint 演示文稿</vt:lpstr>
      <vt:lpstr>PowerPoint 演示文稿</vt:lpstr>
      <vt:lpstr>艾青故事</vt:lpstr>
      <vt:lpstr>朗读：</vt:lpstr>
      <vt:lpstr>朗读：</vt:lpstr>
      <vt:lpstr>PowerPoint 演示文稿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zhenqian</cp:lastModifiedBy>
  <cp:revision>139</cp:revision>
  <dcterms:created xsi:type="dcterms:W3CDTF">2020-02-05T11:17:00Z</dcterms:created>
  <dcterms:modified xsi:type="dcterms:W3CDTF">2021-01-20T13:30:06Z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