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63" r:id="rId1"/>
    <p:sldMasterId id="2147483797" r:id="rId2"/>
  </p:sldMasterIdLst>
  <p:notesMasterIdLst>
    <p:notesMasterId r:id="rId22"/>
  </p:notesMasterIdLst>
  <p:sldIdLst>
    <p:sldId id="315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05" r:id="rId12"/>
    <p:sldId id="332" r:id="rId13"/>
    <p:sldId id="333" r:id="rId14"/>
    <p:sldId id="334" r:id="rId15"/>
    <p:sldId id="335" r:id="rId16"/>
    <p:sldId id="336" r:id="rId17"/>
    <p:sldId id="337" r:id="rId18"/>
    <p:sldId id="338" r:id="rId19"/>
    <p:sldId id="339" r:id="rId20"/>
    <p:sldId id="323" r:id="rId21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3"/>
    </p:embeddedFont>
    <p:embeddedFont>
      <p:font typeface="Impact" panose="020B0806030902050204" pitchFamily="34" charset="0"/>
      <p:regular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微软雅黑" panose="020B0503020204020204" pitchFamily="34" charset="-122"/>
      <p:regular r:id="rId29"/>
      <p:bold r:id="rId30"/>
    </p:embeddedFont>
    <p:embeddedFont>
      <p:font typeface="楷体" panose="02010609060101010101" pitchFamily="49" charset="-122"/>
      <p:regular r:id="rId31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702" y="-294"/>
      </p:cViewPr>
      <p:guideLst>
        <p:guide orient="horz" pos="163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4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3.fntdata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2.fntdata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9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FBDFE5D2-C00A-4830-8C4C-657F92026280}" type="datetimeFigureOut">
              <a:rPr lang="zh-CN" altLang="en-US"/>
              <a:pPr>
                <a:defRPr/>
              </a:pPr>
              <a:t>2019/11/8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2FB13294-2062-4B3F-98E0-B449A87ECDC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7386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8529918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4871661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134286"/>
      </p:ext>
    </p:extLst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5721026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601927"/>
      </p:ext>
    </p:extLst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560980"/>
      </p:ext>
    </p:extLst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803488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3977557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233546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1173706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488384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313978"/>
      </p:ext>
    </p:extLst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775128"/>
      </p:ext>
    </p:extLst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1606862"/>
      </p:ext>
    </p:extLst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197720"/>
      </p:ext>
    </p:extLst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3471911"/>
      </p:ext>
    </p:extLst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2601053"/>
      </p:ext>
    </p:extLst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78382"/>
      </p:ext>
    </p:extLst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7659153"/>
      </p:ext>
    </p:extLst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357825"/>
      </p:ext>
    </p:extLst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2620251"/>
      </p:ext>
    </p:extLst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3240624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1153079"/>
      </p:ext>
    </p:extLst>
  </p:cSld>
  <p:clrMapOvr>
    <a:masterClrMapping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9029379"/>
      </p:ext>
    </p:extLst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659464"/>
      </p:ext>
    </p:extLst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7422085"/>
      </p:ext>
    </p:extLst>
  </p:cSld>
  <p:clrMapOvr>
    <a:masterClrMapping/>
  </p:clrMapOvr>
  <p:transition spd="slow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5262739"/>
      </p:ext>
    </p:extLst>
  </p:cSld>
  <p:clrMapOvr>
    <a:masterClrMapping/>
  </p:clrMapOvr>
  <p:transition spd="slow"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1052937"/>
      </p:ext>
    </p:extLst>
  </p:cSld>
  <p:clrMapOvr>
    <a:masterClrMapping/>
  </p:clrMapOvr>
  <p:transition spd="slow"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6764201"/>
      </p:ext>
    </p:extLst>
  </p:cSld>
  <p:clrMapOvr>
    <a:masterClrMapping/>
  </p:clrMapOvr>
  <p:transition spd="slow"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4846344"/>
      </p:ext>
    </p:extLst>
  </p:cSld>
  <p:clrMapOvr>
    <a:masterClrMapping/>
  </p:clrMapOvr>
  <p:transition spd="slow"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5858392"/>
      </p:ext>
    </p:extLst>
  </p:cSld>
  <p:clrMapOvr>
    <a:masterClrMapping/>
  </p:clrMapOvr>
  <p:transition spd="slow">
    <p:rand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6081876"/>
      </p:ext>
    </p:extLst>
  </p:cSld>
  <p:clrMapOvr>
    <a:masterClrMapping/>
  </p:clrMapOvr>
  <p:transition spd="slow">
    <p:rand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6711603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0989677"/>
      </p:ext>
    </p:extLst>
  </p:cSld>
  <p:clrMapOvr>
    <a:masterClrMapping/>
  </p:clrMapOvr>
  <p:transition spd="slow">
    <p:random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4269369"/>
      </p:ext>
    </p:extLst>
  </p:cSld>
  <p:clrMapOvr>
    <a:masterClrMapping/>
  </p:clrMapOvr>
  <p:transition spd="slow">
    <p:rand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0892128"/>
      </p:ext>
    </p:extLst>
  </p:cSld>
  <p:clrMapOvr>
    <a:masterClrMapping/>
  </p:clrMapOvr>
  <p:transition spd="slow" advTm="0"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966272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00434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878750"/>
      </p:ext>
    </p:extLst>
  </p:cSld>
  <p:clrMapOvr>
    <a:masterClrMapping/>
  </p:clrMapOvr>
  <p:transition spd="slow">
    <p:random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6925543"/>
      </p:ext>
    </p:extLst>
  </p:cSld>
  <p:clrMapOvr>
    <a:masterClrMapping/>
  </p:clrMapOvr>
  <p:transition spd="slow">
    <p:random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5790174"/>
      </p:ext>
    </p:extLst>
  </p:cSld>
  <p:clrMapOvr>
    <a:masterClrMapping/>
  </p:clrMapOvr>
  <p:transition spd="slow">
    <p:random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3869878"/>
      </p:ext>
    </p:extLst>
  </p:cSld>
  <p:clrMapOvr>
    <a:masterClrMapping/>
  </p:clrMapOvr>
  <p:transition spd="slow">
    <p:random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4153899"/>
      </p:ext>
    </p:extLst>
  </p:cSld>
  <p:clrMapOvr>
    <a:masterClrMapping/>
  </p:clrMapOvr>
  <p:transition spd="slow">
    <p:random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3464531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359173"/>
      </p:ext>
    </p:extLst>
  </p:cSld>
  <p:clrMapOvr>
    <a:masterClrMapping/>
  </p:clrMapOvr>
  <p:transition spd="slow">
    <p:random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078157"/>
      </p:ext>
    </p:extLst>
  </p:cSld>
  <p:clrMapOvr>
    <a:masterClrMapping/>
  </p:clrMapOvr>
  <p:transition spd="slow">
    <p:random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9468684"/>
      </p:ext>
    </p:extLst>
  </p:cSld>
  <p:clrMapOvr>
    <a:masterClrMapping/>
  </p:clrMapOvr>
  <p:transition spd="slow">
    <p:random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32141"/>
      </p:ext>
    </p:extLst>
  </p:cSld>
  <p:clrMapOvr>
    <a:masterClrMapping/>
  </p:clrMapOvr>
  <p:transition spd="slow">
    <p:random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8284273"/>
      </p:ext>
    </p:extLst>
  </p:cSld>
  <p:clrMapOvr>
    <a:masterClrMapping/>
  </p:clrMapOvr>
  <p:transition spd="slow">
    <p:random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0279721"/>
      </p:ext>
    </p:extLst>
  </p:cSld>
  <p:clrMapOvr>
    <a:masterClrMapping/>
  </p:clrMapOvr>
  <p:transition spd="slow">
    <p:random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7932965"/>
      </p:ext>
    </p:extLst>
  </p:cSld>
  <p:clrMapOvr>
    <a:masterClrMapping/>
  </p:clrMapOvr>
  <p:transition spd="slow">
    <p:random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9812897"/>
      </p:ext>
    </p:extLst>
  </p:cSld>
  <p:clrMapOvr>
    <a:masterClrMapping/>
  </p:clrMapOvr>
  <p:transition spd="slow">
    <p:random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1202553"/>
      </p:ext>
    </p:extLst>
  </p:cSld>
  <p:clrMapOvr>
    <a:masterClrMapping/>
  </p:clrMapOvr>
  <p:transition spd="slow">
    <p:random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2210133"/>
      </p:ext>
    </p:extLst>
  </p:cSld>
  <p:clrMapOvr>
    <a:masterClrMapping/>
  </p:clrMapOvr>
  <p:transition spd="slow">
    <p:random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6711119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9260414"/>
      </p:ext>
    </p:extLst>
  </p:cSld>
  <p:clrMapOvr>
    <a:masterClrMapping/>
  </p:clrMapOvr>
  <p:transition spd="slow">
    <p:random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3155569"/>
      </p:ext>
    </p:extLst>
  </p:cSld>
  <p:clrMapOvr>
    <a:masterClrMapping/>
  </p:clrMapOvr>
  <p:transition spd="slow">
    <p:random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6389127"/>
      </p:ext>
    </p:extLst>
  </p:cSld>
  <p:clrMapOvr>
    <a:masterClrMapping/>
  </p:clrMapOvr>
  <p:transition spd="slow">
    <p:random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6779638"/>
      </p:ext>
    </p:extLst>
  </p:cSld>
  <p:clrMapOvr>
    <a:masterClrMapping/>
  </p:clrMapOvr>
  <p:transition spd="slow">
    <p:random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5622313"/>
      </p:ext>
    </p:extLst>
  </p:cSld>
  <p:clrMapOvr>
    <a:masterClrMapping/>
  </p:clrMapOvr>
  <p:transition spd="slow">
    <p:random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8280928"/>
      </p:ext>
    </p:extLst>
  </p:cSld>
  <p:clrMapOvr>
    <a:masterClrMapping/>
  </p:clrMapOvr>
  <p:transition spd="slow">
    <p:random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5530218"/>
      </p:ext>
    </p:extLst>
  </p:cSld>
  <p:clrMapOvr>
    <a:masterClrMapping/>
  </p:clrMapOvr>
  <p:transition spd="slow">
    <p:random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7822172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9748369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809247"/>
      </p:ext>
    </p:extLst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0261192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microsoft.com/office/2007/relationships/hdphoto" Target="../media/hdphoto1.wdp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18" Type="http://schemas.openxmlformats.org/officeDocument/2006/relationships/slideLayout" Target="../slideLayouts/slideLayout51.xml"/><Relationship Id="rId26" Type="http://schemas.openxmlformats.org/officeDocument/2006/relationships/slideLayout" Target="../slideLayouts/slideLayout59.xml"/><Relationship Id="rId3" Type="http://schemas.openxmlformats.org/officeDocument/2006/relationships/slideLayout" Target="../slideLayouts/slideLayout36.xml"/><Relationship Id="rId21" Type="http://schemas.openxmlformats.org/officeDocument/2006/relationships/slideLayout" Target="../slideLayouts/slideLayout54.xml"/><Relationship Id="rId34" Type="http://schemas.openxmlformats.org/officeDocument/2006/relationships/theme" Target="../theme/theme2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17" Type="http://schemas.openxmlformats.org/officeDocument/2006/relationships/slideLayout" Target="../slideLayouts/slideLayout50.xml"/><Relationship Id="rId25" Type="http://schemas.openxmlformats.org/officeDocument/2006/relationships/slideLayout" Target="../slideLayouts/slideLayout58.xml"/><Relationship Id="rId33" Type="http://schemas.openxmlformats.org/officeDocument/2006/relationships/slideLayout" Target="../slideLayouts/slideLayout66.xml"/><Relationship Id="rId2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49.xml"/><Relationship Id="rId20" Type="http://schemas.openxmlformats.org/officeDocument/2006/relationships/slideLayout" Target="../slideLayouts/slideLayout53.xml"/><Relationship Id="rId29" Type="http://schemas.openxmlformats.org/officeDocument/2006/relationships/slideLayout" Target="../slideLayouts/slideLayout62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24" Type="http://schemas.openxmlformats.org/officeDocument/2006/relationships/slideLayout" Target="../slideLayouts/slideLayout57.xml"/><Relationship Id="rId32" Type="http://schemas.openxmlformats.org/officeDocument/2006/relationships/slideLayout" Target="../slideLayouts/slideLayout65.xml"/><Relationship Id="rId5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48.xml"/><Relationship Id="rId23" Type="http://schemas.openxmlformats.org/officeDocument/2006/relationships/slideLayout" Target="../slideLayouts/slideLayout56.xml"/><Relationship Id="rId28" Type="http://schemas.openxmlformats.org/officeDocument/2006/relationships/slideLayout" Target="../slideLayouts/slideLayout61.xml"/><Relationship Id="rId36" Type="http://schemas.openxmlformats.org/officeDocument/2006/relationships/image" Target="../media/image1.png"/><Relationship Id="rId10" Type="http://schemas.openxmlformats.org/officeDocument/2006/relationships/slideLayout" Target="../slideLayouts/slideLayout43.xml"/><Relationship Id="rId19" Type="http://schemas.openxmlformats.org/officeDocument/2006/relationships/slideLayout" Target="../slideLayouts/slideLayout52.xml"/><Relationship Id="rId31" Type="http://schemas.openxmlformats.org/officeDocument/2006/relationships/slideLayout" Target="../slideLayouts/slideLayout64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Relationship Id="rId22" Type="http://schemas.openxmlformats.org/officeDocument/2006/relationships/slideLayout" Target="../slideLayouts/slideLayout55.xml"/><Relationship Id="rId27" Type="http://schemas.openxmlformats.org/officeDocument/2006/relationships/slideLayout" Target="../slideLayouts/slideLayout60.xml"/><Relationship Id="rId30" Type="http://schemas.openxmlformats.org/officeDocument/2006/relationships/slideLayout" Target="../slideLayouts/slideLayout63.xml"/><Relationship Id="rId35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8" name="组合 5"/>
          <p:cNvGrpSpPr/>
          <p:nvPr userDrawn="1"/>
        </p:nvGrpSpPr>
        <p:grpSpPr bwMode="auto">
          <a:xfrm>
            <a:off x="4605338" y="38100"/>
            <a:ext cx="4467225" cy="582613"/>
            <a:chOff x="4605202" y="37762"/>
            <a:chExt cx="4467678" cy="583268"/>
          </a:xfrm>
        </p:grpSpPr>
        <p:sp>
          <p:nvSpPr>
            <p:cNvPr id="1030" name="矩形 6"/>
            <p:cNvSpPr>
              <a:spLocks noChangeArrowheads="1"/>
            </p:cNvSpPr>
            <p:nvPr userDrawn="1"/>
          </p:nvSpPr>
          <p:spPr bwMode="auto">
            <a:xfrm>
              <a:off x="4605202" y="37762"/>
              <a:ext cx="3131623" cy="5006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defRPr/>
              </a:pPr>
              <a:r>
                <a:rPr kumimoji="1" lang="en-US" altLang="zh-CN" sz="2800" b="1" dirty="0" smtClean="0">
                  <a:solidFill>
                    <a:srgbClr val="A11111"/>
                  </a:solidFill>
                  <a:latin typeface="宋体" panose="02010600030101010101" pitchFamily="2" charset="-122"/>
                </a:rPr>
                <a:t>6 </a:t>
              </a:r>
              <a:r>
                <a:rPr kumimoji="1" lang="zh-CN" altLang="en-US" sz="2400" b="1" dirty="0" smtClean="0">
                  <a:solidFill>
                    <a:srgbClr val="A11111"/>
                  </a:solidFill>
                  <a:latin typeface="宋体" panose="02010600030101010101" pitchFamily="2" charset="-122"/>
                </a:rPr>
                <a:t>阿西莫夫短文两篇</a:t>
              </a:r>
              <a:r>
                <a:rPr kumimoji="1" lang="en-US" altLang="zh-CN" sz="2400" b="1" dirty="0" smtClean="0">
                  <a:solidFill>
                    <a:srgbClr val="A11111"/>
                  </a:solidFill>
                  <a:latin typeface="宋体" panose="02010600030101010101" pitchFamily="2" charset="-122"/>
                </a:rPr>
                <a:t>/</a:t>
              </a:r>
              <a:endParaRPr kumimoji="1" lang="en-US" altLang="zh-CN" sz="2400" b="1" dirty="0">
                <a:solidFill>
                  <a:srgbClr val="A11111"/>
                </a:solidFill>
                <a:latin typeface="宋体" panose="02010600030101010101" pitchFamily="2" charset="-122"/>
              </a:endParaRPr>
            </a:p>
          </p:txBody>
        </p:sp>
        <p:pic>
          <p:nvPicPr>
            <p:cNvPr id="2" name="图片 3"/>
            <p:cNvPicPr>
              <a:picLocks noChangeAspect="1"/>
            </p:cNvPicPr>
            <p:nvPr userDrawn="1"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7145" y="55245"/>
              <a:ext cx="1435735" cy="5657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54" name="Picture 6" descr="https://timgsa.baidu.com/timg?image&amp;quality=80&amp;size=b9999_10000&amp;sec=1569306692148&amp;di=7588a858efe0521f5af8b0c2592de4d8&amp;imgtype=0&amp;src=http%3A%2F%2Fpic37.nipic.com%2F20140122%2F2531170_152931565000_2.jpg"/>
          <p:cNvPicPr>
            <a:picLocks noChangeAspect="1" noChangeArrowheads="1"/>
          </p:cNvPicPr>
          <p:nvPr userDrawn="1"/>
        </p:nvPicPr>
        <p:blipFill>
          <a:blip r:embed="rId36" cstate="print">
            <a:extLst>
              <a:ext uri="{BEBA8EAE-BF5A-486C-A8C5-ECC9F3942E4B}">
                <a14:imgProps xmlns:a14="http://schemas.microsoft.com/office/drawing/2010/main">
                  <a14:imgLayer r:embed="rId37">
                    <a14:imgEffect>
                      <a14:backgroundRemoval t="879" b="96680" l="9846" r="9893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843" y="3607133"/>
            <a:ext cx="1252711" cy="1521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8129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65" r:id="rId2"/>
    <p:sldLayoutId id="2147483766" r:id="rId3"/>
    <p:sldLayoutId id="2147483767" r:id="rId4"/>
    <p:sldLayoutId id="2147483768" r:id="rId5"/>
    <p:sldLayoutId id="2147483769" r:id="rId6"/>
    <p:sldLayoutId id="2147483770" r:id="rId7"/>
    <p:sldLayoutId id="2147483771" r:id="rId8"/>
    <p:sldLayoutId id="2147483772" r:id="rId9"/>
    <p:sldLayoutId id="2147483773" r:id="rId10"/>
    <p:sldLayoutId id="2147483774" r:id="rId11"/>
    <p:sldLayoutId id="2147483775" r:id="rId12"/>
    <p:sldLayoutId id="2147483776" r:id="rId13"/>
    <p:sldLayoutId id="2147483777" r:id="rId14"/>
    <p:sldLayoutId id="2147483778" r:id="rId15"/>
    <p:sldLayoutId id="2147483779" r:id="rId16"/>
    <p:sldLayoutId id="2147483780" r:id="rId17"/>
    <p:sldLayoutId id="2147483781" r:id="rId18"/>
    <p:sldLayoutId id="2147483782" r:id="rId19"/>
    <p:sldLayoutId id="2147483783" r:id="rId20"/>
    <p:sldLayoutId id="2147483784" r:id="rId21"/>
    <p:sldLayoutId id="2147483785" r:id="rId22"/>
    <p:sldLayoutId id="2147483786" r:id="rId23"/>
    <p:sldLayoutId id="2147483787" r:id="rId24"/>
    <p:sldLayoutId id="2147483788" r:id="rId25"/>
    <p:sldLayoutId id="2147483789" r:id="rId26"/>
    <p:sldLayoutId id="2147483790" r:id="rId27"/>
    <p:sldLayoutId id="2147483791" r:id="rId28"/>
    <p:sldLayoutId id="2147483792" r:id="rId29"/>
    <p:sldLayoutId id="2147483793" r:id="rId30"/>
    <p:sldLayoutId id="2147483794" r:id="rId31"/>
    <p:sldLayoutId id="2147483795" r:id="rId32"/>
    <p:sldLayoutId id="2147483796" r:id="rId33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s://timgsa.baidu.com/timg?image&amp;quality=80&amp;size=b9999_10000&amp;sec=1564477964858&amp;di=3feb7d5e56365e2d8db94c26e1c98b24&amp;imgtype=0&amp;src=http%3A%2F%2Fzhugenping.cn%2Fuploads%2Fallimg%2F150517%2F1-15051F92335c3.jpg"/>
          <p:cNvPicPr>
            <a:picLocks noChangeAspect="1" noChangeArrowheads="1"/>
          </p:cNvPicPr>
          <p:nvPr userDrawn="1"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8031" y="3838575"/>
            <a:ext cx="1945484" cy="1304925"/>
          </a:xfrm>
          <a:prstGeom prst="rect">
            <a:avLst/>
          </a:prstGeom>
          <a:ln>
            <a:noFill/>
          </a:ln>
          <a:effectLst>
            <a:softEdge rad="266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27" name="组合 5"/>
          <p:cNvGrpSpPr>
            <a:grpSpLocks/>
          </p:cNvGrpSpPr>
          <p:nvPr userDrawn="1"/>
        </p:nvGrpSpPr>
        <p:grpSpPr bwMode="auto">
          <a:xfrm>
            <a:off x="6128693" y="55563"/>
            <a:ext cx="2908951" cy="565150"/>
            <a:chOff x="6161135" y="55245"/>
            <a:chExt cx="2911745" cy="565785"/>
          </a:xfrm>
        </p:grpSpPr>
        <p:sp>
          <p:nvSpPr>
            <p:cNvPr id="9" name="矩形 6"/>
            <p:cNvSpPr>
              <a:spLocks noChangeArrowheads="1"/>
            </p:cNvSpPr>
            <p:nvPr/>
          </p:nvSpPr>
          <p:spPr bwMode="auto">
            <a:xfrm>
              <a:off x="6161135" y="55245"/>
              <a:ext cx="1613208" cy="5006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defRPr/>
              </a:pPr>
              <a:r>
                <a:rPr kumimoji="1" lang="en-US" altLang="zh-CN" sz="2800" b="1" dirty="0">
                  <a:solidFill>
                    <a:srgbClr val="A11111"/>
                  </a:solidFill>
                  <a:latin typeface="宋体" panose="02010600030101010101" pitchFamily="2" charset="-122"/>
                </a:rPr>
                <a:t>1 </a:t>
              </a:r>
              <a:r>
                <a:rPr kumimoji="1" lang="zh-CN" altLang="en-US" sz="2400" b="1" dirty="0">
                  <a:solidFill>
                    <a:srgbClr val="A11111"/>
                  </a:solidFill>
                  <a:latin typeface="宋体" panose="02010600030101010101" pitchFamily="2" charset="-122"/>
                </a:rPr>
                <a:t>社  戏</a:t>
              </a:r>
              <a:r>
                <a:rPr kumimoji="1" lang="en-US" altLang="zh-CN" sz="2800" b="1" dirty="0">
                  <a:solidFill>
                    <a:srgbClr val="A11111"/>
                  </a:solidFill>
                  <a:latin typeface="宋体" panose="02010600030101010101" pitchFamily="2" charset="-122"/>
                </a:rPr>
                <a:t>/</a:t>
              </a:r>
            </a:p>
          </p:txBody>
        </p:sp>
        <p:pic>
          <p:nvPicPr>
            <p:cNvPr id="1029" name="图片 3"/>
            <p:cNvPicPr>
              <a:picLocks noChangeAspect="1"/>
            </p:cNvPicPr>
            <p:nvPr userDrawn="1"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7145" y="55245"/>
              <a:ext cx="1435735" cy="5657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145542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  <p:sldLayoutId id="2147483809" r:id="rId12"/>
    <p:sldLayoutId id="2147483810" r:id="rId13"/>
    <p:sldLayoutId id="2147483811" r:id="rId14"/>
    <p:sldLayoutId id="2147483812" r:id="rId15"/>
    <p:sldLayoutId id="2147483813" r:id="rId16"/>
    <p:sldLayoutId id="2147483814" r:id="rId17"/>
    <p:sldLayoutId id="2147483815" r:id="rId18"/>
    <p:sldLayoutId id="2147483816" r:id="rId19"/>
    <p:sldLayoutId id="2147483817" r:id="rId20"/>
    <p:sldLayoutId id="2147483818" r:id="rId21"/>
    <p:sldLayoutId id="2147483819" r:id="rId22"/>
    <p:sldLayoutId id="2147483820" r:id="rId23"/>
    <p:sldLayoutId id="2147483821" r:id="rId24"/>
    <p:sldLayoutId id="2147483822" r:id="rId25"/>
    <p:sldLayoutId id="2147483823" r:id="rId26"/>
    <p:sldLayoutId id="2147483824" r:id="rId27"/>
    <p:sldLayoutId id="2147483825" r:id="rId28"/>
    <p:sldLayoutId id="2147483826" r:id="rId29"/>
    <p:sldLayoutId id="2147483827" r:id="rId30"/>
    <p:sldLayoutId id="2147483828" r:id="rId31"/>
    <p:sldLayoutId id="2147483829" r:id="rId32"/>
    <p:sldLayoutId id="2147483830" r:id="rId33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ttps://timgsa.baidu.com/timg?image&amp;quality=80&amp;size=b9999_10000&amp;sec=1569305686851&amp;di=0d10345c599f5801a36ef51e0a992e04&amp;imgtype=0&amp;src=http%3A%2F%2Fb-ssl.duitang.com%2Fuploads%2Fitem%2F201703%2F05%2F20170305180606_3sfLU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3845"/>
            <a:ext cx="9142412" cy="5139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组合 1"/>
          <p:cNvGrpSpPr/>
          <p:nvPr/>
        </p:nvGrpSpPr>
        <p:grpSpPr bwMode="auto">
          <a:xfrm>
            <a:off x="58738" y="50800"/>
            <a:ext cx="1920875" cy="369332"/>
            <a:chOff x="58738" y="50800"/>
            <a:chExt cx="1920875" cy="368223"/>
          </a:xfrm>
        </p:grpSpPr>
        <p:sp>
          <p:nvSpPr>
            <p:cNvPr id="9" name="圆角矩形 8"/>
            <p:cNvSpPr/>
            <p:nvPr/>
          </p:nvSpPr>
          <p:spPr>
            <a:xfrm>
              <a:off x="58738" y="98282"/>
              <a:ext cx="1920875" cy="311799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0" name="文本框 1"/>
            <p:cNvSpPr txBox="1">
              <a:spLocks noChangeArrowheads="1"/>
            </p:cNvSpPr>
            <p:nvPr/>
          </p:nvSpPr>
          <p:spPr bwMode="auto">
            <a:xfrm>
              <a:off x="117475" y="50800"/>
              <a:ext cx="1800493" cy="368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zh-CN" altLang="en-US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八年级</a:t>
              </a:r>
              <a:r>
                <a:rPr lang="zh-CN" altLang="en-US" b="1" dirty="0" smtClean="0">
                  <a:solidFill>
                    <a:schemeClr val="bg1"/>
                  </a:solidFill>
                  <a:latin typeface="宋体" panose="02010600030101010101" pitchFamily="2" charset="-122"/>
                </a:rPr>
                <a:t>语文下册</a:t>
              </a:r>
              <a:endParaRPr lang="zh-CN" altLang="en-US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5" name="TextBox 48"/>
          <p:cNvSpPr txBox="1"/>
          <p:nvPr/>
        </p:nvSpPr>
        <p:spPr>
          <a:xfrm>
            <a:off x="1465452" y="1563638"/>
            <a:ext cx="6213097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en-US" altLang="zh-CN" sz="5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6 </a:t>
            </a:r>
            <a:r>
              <a:rPr lang="zh-CN" altLang="en-US" sz="5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阿西莫夫短文两篇</a:t>
            </a:r>
            <a:endParaRPr lang="zh-CN" altLang="en-US" sz="51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cs typeface="Kaiti SC"/>
            </a:endParaRPr>
          </a:p>
        </p:txBody>
      </p:sp>
      <p:pic>
        <p:nvPicPr>
          <p:cNvPr id="16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463" y="55563"/>
            <a:ext cx="143510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14338" y="1278971"/>
            <a:ext cx="7429522" cy="201285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这是“板块构造”理论的一个例证。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恐龙无处不有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一文中自第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段起阐述了这一理论的主要内容。本题的材料，说明了大洋板块与大陆板块会在分界处相互作用，从而形成海沟。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08303" y="2566818"/>
            <a:ext cx="1512169" cy="2048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7524" y="1064915"/>
            <a:ext cx="8568952" cy="39333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用课内理论阐明课外阅读材料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①先指出运用了什么理论来写的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   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②具体分析课内哪些段落阐述了这一理论的主要内容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③再次结合所给课外阅读材料进行说明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en-US" altLang="zh-CN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考查形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式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阅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读下面的材料，说说材料中描述的现象与课文中的哪个理论是相联系的。</a:t>
            </a:r>
          </a:p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针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对链接材料的说法，请你概括选文中的内容加以印证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3" name="组合 1"/>
          <p:cNvGrpSpPr>
            <a:grpSpLocks/>
          </p:cNvGrpSpPr>
          <p:nvPr/>
        </p:nvGrpSpPr>
        <p:grpSpPr bwMode="auto">
          <a:xfrm>
            <a:off x="3700463" y="411510"/>
            <a:ext cx="1743075" cy="566502"/>
            <a:chOff x="3406775" y="598488"/>
            <a:chExt cx="1743075" cy="566502"/>
          </a:xfrm>
        </p:grpSpPr>
        <p:sp>
          <p:nvSpPr>
            <p:cNvPr id="4" name="圆角矩形 3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75188" y="715963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5" name="圆角矩形 4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270375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6" name="圆角矩形 5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7" name="圆角矩形 6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441700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8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566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 dirty="0" smtClean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方法拓展</a:t>
              </a:r>
              <a:endParaRPr lang="zh-CN" altLang="en-US" sz="28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938254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/>
          <p:nvPr/>
        </p:nvSpPr>
        <p:spPr>
          <a:xfrm>
            <a:off x="392634" y="1851670"/>
            <a:ext cx="8358732" cy="319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面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对日益严重的塑料污染，全球范围的禁塑行动陆续展开。</a:t>
            </a: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我国海南省宣布自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2019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年起分类逐步推进全面禁塑行动。全面禁止在海南生产、销售和使用一次性不可降解塑料袋、塑料餐具，加快推进快递业绿色包装应用。海南还将建立全生物降解塑料产业示范基地，组织制定产业发展规划，引进先进企业与本地企业合作，形成岛内一次性全生物降解塑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料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9"/>
          <p:cNvSpPr txBox="1"/>
          <p:nvPr/>
        </p:nvSpPr>
        <p:spPr>
          <a:xfrm>
            <a:off x="356866" y="920899"/>
            <a:ext cx="8430269" cy="919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2019·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四川重庆）针对链接材料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的说法，请你概括选文中海南省禁塑行动的内容加以印证。</a:t>
            </a:r>
          </a:p>
        </p:txBody>
      </p:sp>
      <p:grpSp>
        <p:nvGrpSpPr>
          <p:cNvPr id="4" name="组合 1"/>
          <p:cNvGrpSpPr>
            <a:grpSpLocks/>
          </p:cNvGrpSpPr>
          <p:nvPr/>
        </p:nvGrpSpPr>
        <p:grpSpPr bwMode="auto">
          <a:xfrm>
            <a:off x="3700463" y="411510"/>
            <a:ext cx="1743075" cy="566737"/>
            <a:chOff x="3406775" y="598488"/>
            <a:chExt cx="1743075" cy="566737"/>
          </a:xfrm>
        </p:grpSpPr>
        <p:sp>
          <p:nvSpPr>
            <p:cNvPr id="5" name="圆角矩形 4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75188" y="715963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6" name="圆角矩形 5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270375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7" name="圆角矩形 6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8" name="圆角矩形 7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441700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9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真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题演练</a:t>
              </a:r>
              <a:endParaRPr lang="zh-CN" altLang="en-US" sz="28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5774668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/>
          <p:nvPr/>
        </p:nvSpPr>
        <p:spPr>
          <a:xfrm>
            <a:off x="392634" y="603151"/>
            <a:ext cx="8358732" cy="3883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制品生产能力，培育良好的产业和市场环境，保障一次性全生物降解塑料制品替代生产和禁塑工作的顺利实施。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链接材料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2]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塑料袋早已融入生活的方方面面，“弃之不用”并不容易。与其等到不得不付出惨重代价，不如现在就采取有效措施，长远规划，统筹安排，将塑料“绳之以令”。具体而言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一要“堵”，从源头上遏制；二要“疏”，让各方共同参与。</a:t>
            </a:r>
          </a:p>
        </p:txBody>
      </p:sp>
    </p:spTree>
    <p:extLst>
      <p:ext uri="{BB962C8B-B14F-4D97-AF65-F5344CB8AC3E}">
        <p14:creationId xmlns:p14="http://schemas.microsoft.com/office/powerpoint/2010/main" val="328037855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"/>
          <p:cNvSpPr txBox="1"/>
          <p:nvPr/>
        </p:nvSpPr>
        <p:spPr>
          <a:xfrm>
            <a:off x="524510" y="1875047"/>
            <a:ext cx="8094980" cy="19447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海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南分类逐步推进全面禁塑行动。全面禁止不可降解一次塑料同时建立全生物降解塑料产业示范基地，寻找替代品；对于短期内无法替代的实施押金回收制度，建设回收体系进行回收。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12"/>
          <p:cNvSpPr txBox="1"/>
          <p:nvPr/>
        </p:nvSpPr>
        <p:spPr>
          <a:xfrm>
            <a:off x="524510" y="1275606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【参考答案】</a:t>
            </a:r>
          </a:p>
        </p:txBody>
      </p:sp>
    </p:spTree>
    <p:extLst>
      <p:ext uri="{BB962C8B-B14F-4D97-AF65-F5344CB8AC3E}">
        <p14:creationId xmlns:p14="http://schemas.microsoft.com/office/powerpoint/2010/main" val="50120227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9532" y="627534"/>
            <a:ext cx="8424936" cy="1464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五</a:t>
            </a:r>
            <a:r>
              <a:rPr lang="zh-CN" altLang="en-US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、恐龙灭绝的原因到底是什么？课文为我们提供了两种假说，其实还有多种相关的假说。课外搜集整理资料，写一篇小短文阐述你的认识，并相互交流。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9532" y="2355637"/>
            <a:ext cx="8424936" cy="1944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指导点拨：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题考查课外拓展延伸的能力。回答本题，我们需在熟悉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内容的基础上，再对问题做系统的分析，可以借助网络、图书馆查阅与之相关的资料，然后去分析、归纳。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601582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9532" y="1275606"/>
            <a:ext cx="842493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示例：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气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候变迁说。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6 500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年前，地球气候陡然变化，气温大幅度下降，造成大气含氧量下降，恐龙无法生存。也有人认为，恐龙是冷血动物，身上没有毛或保暖器官，无法适应地球气温的下降，都被冻死了。</a:t>
            </a:r>
          </a:p>
        </p:txBody>
      </p:sp>
    </p:spTree>
    <p:extLst>
      <p:ext uri="{BB962C8B-B14F-4D97-AF65-F5344CB8AC3E}">
        <p14:creationId xmlns:p14="http://schemas.microsoft.com/office/powerpoint/2010/main" val="325022148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9532" y="786408"/>
            <a:ext cx="8424936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物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种斗争说。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恐龙年代末期，最初的小型哺乳类动物出现了，这些动物属啮齿类食肉动物，可能以恐龙蛋为食。由于这种小型动物缺乏天敌，越来越多，最终吃光了恐龙蛋。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65634" y="2399159"/>
            <a:ext cx="8424936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陆漂移说。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地质学研究证明，在恐龙生存的年代，地球的大陆只有唯一一块，即“泛大陆”。由于地壳变化，这块大陆在侏罗纪发生了较大的分裂和漂移现象，最终导致环境和气候的变化，恐龙因此灭绝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966404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"/>
          <p:cNvSpPr txBox="1"/>
          <p:nvPr/>
        </p:nvSpPr>
        <p:spPr>
          <a:xfrm>
            <a:off x="524510" y="1419622"/>
            <a:ext cx="8094980" cy="156966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由本文科学家研究问题的方式，我们能得到哪些启示？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点拨提示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：善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于多角度思考问题，以培养自己的创新能力。</a:t>
            </a:r>
          </a:p>
        </p:txBody>
      </p:sp>
      <p:grpSp>
        <p:nvGrpSpPr>
          <p:cNvPr id="3" name="组合 1"/>
          <p:cNvGrpSpPr>
            <a:grpSpLocks/>
          </p:cNvGrpSpPr>
          <p:nvPr/>
        </p:nvGrpSpPr>
        <p:grpSpPr bwMode="auto">
          <a:xfrm>
            <a:off x="3890736" y="555526"/>
            <a:ext cx="1362529" cy="643766"/>
            <a:chOff x="3406775" y="598488"/>
            <a:chExt cx="1362529" cy="643766"/>
          </a:xfrm>
        </p:grpSpPr>
        <p:sp>
          <p:nvSpPr>
            <p:cNvPr id="4" name="圆角矩形 3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270375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圆角矩形 4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圆角矩形 5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441700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362529" cy="643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prstClr val="white"/>
                  </a:solidFill>
                  <a:latin typeface="楷体" pitchFamily="49" charset="-122"/>
                  <a:ea typeface="楷体" pitchFamily="49" charset="-122"/>
                </a:rPr>
                <a:t>小练笔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004075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文本框 3"/>
          <p:cNvSpPr txBox="1">
            <a:spLocks noChangeArrowheads="1"/>
          </p:cNvSpPr>
          <p:nvPr/>
        </p:nvSpPr>
        <p:spPr bwMode="auto">
          <a:xfrm>
            <a:off x="652463" y="1419225"/>
            <a:ext cx="78327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kumimoji="1" lang="zh-CN" altLang="en-US" sz="6600" b="1" dirty="0">
                <a:solidFill>
                  <a:srgbClr val="FF6600"/>
                </a:solidFill>
                <a:latin typeface="宋体" panose="02010600030101010101" pitchFamily="2" charset="-122"/>
                <a:cs typeface="Xingkai SC"/>
              </a:rPr>
              <a:t>七彩课堂  伴你成长</a:t>
            </a:r>
          </a:p>
        </p:txBody>
      </p:sp>
      <p:grpSp>
        <p:nvGrpSpPr>
          <p:cNvPr id="69635" name="组合 32"/>
          <p:cNvGrpSpPr>
            <a:grpSpLocks/>
          </p:cNvGrpSpPr>
          <p:nvPr/>
        </p:nvGrpSpPr>
        <p:grpSpPr bwMode="auto">
          <a:xfrm>
            <a:off x="6967538" y="0"/>
            <a:ext cx="1928812" cy="771525"/>
            <a:chOff x="6968256" y="-1"/>
            <a:chExt cx="1927372" cy="771551"/>
          </a:xfrm>
        </p:grpSpPr>
        <p:pic>
          <p:nvPicPr>
            <p:cNvPr id="69636" name="图片 3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69"/>
            <a:stretch>
              <a:fillRect/>
            </a:stretch>
          </p:blipFill>
          <p:spPr bwMode="auto">
            <a:xfrm>
              <a:off x="6968256" y="-1"/>
              <a:ext cx="961585" cy="771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9637" name="图片 3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49408" y="124932"/>
              <a:ext cx="1346220" cy="553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" name="文本框 35">
              <a:extLst/>
            </p:cNvPr>
            <p:cNvSpPr txBox="1"/>
            <p:nvPr/>
          </p:nvSpPr>
          <p:spPr>
            <a:xfrm>
              <a:off x="7164959" y="509604"/>
              <a:ext cx="980343" cy="26194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dist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1050" dirty="0">
                  <a:solidFill>
                    <a:prstClr val="white">
                      <a:lumMod val="75000"/>
                    </a:prstClr>
                  </a:solidFill>
                  <a:latin typeface="Times New Roman"/>
                  <a:ea typeface="微软雅黑"/>
                </a:rPr>
                <a:t>QICAIKETANG</a:t>
              </a:r>
              <a:endParaRPr kumimoji="1" lang="zh-CN" altLang="en-US" sz="1050" dirty="0">
                <a:solidFill>
                  <a:prstClr val="white">
                    <a:lumMod val="75000"/>
                  </a:prstClr>
                </a:solidFill>
                <a:latin typeface="Times New Roman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722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9532" y="627534"/>
            <a:ext cx="842493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一、这两篇短文都谈到了恐龙的灭</a:t>
            </a:r>
            <a:r>
              <a:rPr lang="zh-CN" altLang="en-US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绝，但</a:t>
            </a:r>
            <a:r>
              <a:rPr lang="zh-CN" altLang="en-US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选用的材料不</a:t>
            </a:r>
            <a:r>
              <a:rPr lang="zh-CN" altLang="en-US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同，所</a:t>
            </a:r>
            <a:r>
              <a:rPr lang="zh-CN" altLang="en-US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说明的主要问题也不</a:t>
            </a:r>
            <a:r>
              <a:rPr lang="zh-CN" altLang="en-US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同</a:t>
            </a:r>
            <a:r>
              <a:rPr lang="zh-CN" altLang="en-US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试</a:t>
            </a:r>
            <a:r>
              <a:rPr lang="zh-CN" altLang="en-US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结合课文做具体分析。</a:t>
            </a:r>
            <a:endParaRPr lang="zh-CN" altLang="en-US" sz="2400" b="1" strike="noStrike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" name="组合 55"/>
          <p:cNvGrpSpPr/>
          <p:nvPr/>
        </p:nvGrpSpPr>
        <p:grpSpPr>
          <a:xfrm>
            <a:off x="44054" y="-20240"/>
            <a:ext cx="2007394" cy="522966"/>
            <a:chOff x="70" y="-63"/>
            <a:chExt cx="3161" cy="822"/>
          </a:xfrm>
        </p:grpSpPr>
        <p:sp>
          <p:nvSpPr>
            <p:cNvPr id="4" name="文本框 6"/>
            <p:cNvSpPr txBox="1"/>
            <p:nvPr/>
          </p:nvSpPr>
          <p:spPr>
            <a:xfrm>
              <a:off x="678" y="-63"/>
              <a:ext cx="255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800" noProof="1">
                  <a:latin typeface="黑体" panose="02010609060101010101" pitchFamily="49" charset="-122"/>
                  <a:ea typeface="黑体" panose="02010609060101010101" pitchFamily="49" charset="-122"/>
                </a:rPr>
                <a:t>思考探究</a:t>
              </a: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defRPr/>
              </a:pPr>
              <a:endParaRPr kumimoji="1" lang="zh-CN" altLang="en-US" sz="100" strike="noStrike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359532" y="1991618"/>
            <a:ext cx="84249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一篇短文谈到恐龙的化石无处不在，是为了证明另一科学理论（“板块构造”理论）的正确；而在第二篇中，恐龙的灭绝则成为探讨的主题，“被压扁的沙子”则成了证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据。由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此可见作者具有多角度、多侧面看问题的科学思维方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法。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723879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9532" y="627534"/>
            <a:ext cx="8424936" cy="105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二、这两篇短文都是从某一现象出发，通过分析事物间的内在联</a:t>
            </a:r>
            <a:r>
              <a:rPr lang="zh-CN" altLang="en-US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系，得</a:t>
            </a:r>
            <a:r>
              <a:rPr lang="zh-CN" altLang="en-US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出规律性的认识。试任选其中一篇，分析其思路。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9532" y="1842145"/>
            <a:ext cx="842493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示例一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】《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恐龙无处不有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文从在南极发现恐龙化石出发，联系到其他大陆也有恐龙化石，从而说明恐龙无处不有；然后又写到现代两栖动物不能在南极生存，但在南极确实发现了两栖动物的化石，从而推论出不是恐龙在迁移，而是大陆在漂移。最终得出结论：恐龙的灭绝和大陆漂移有关。 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54426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3538" y="915566"/>
            <a:ext cx="831692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示例二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】《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被压扁的沙子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一文，作者首先通过新闻报道和一些科学家的观点，引出目前存在的造成恐龙灭绝的两种理论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撞击说”和“火山说”，然后根据地质学上的发现进行推理分析，对这两种理论进行论证，并最终得出结论：造成恐龙灭绝的原因不是火山活动，而应该是撞击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82652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2402" y="631726"/>
            <a:ext cx="8194054" cy="919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三、下列语句是作者在行文中放在括号里的补充说明文字。试结合上下文，说说它们各自的作用。</a:t>
            </a:r>
          </a:p>
        </p:txBody>
      </p:sp>
      <p:sp>
        <p:nvSpPr>
          <p:cNvPr id="3" name="矩形 2"/>
          <p:cNvSpPr/>
          <p:nvPr/>
        </p:nvSpPr>
        <p:spPr>
          <a:xfrm>
            <a:off x="482402" y="1755378"/>
            <a:ext cx="8194054" cy="919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果看一张地图，并假定把非洲和南美洲拼合在一起，你就会看到它们拼合得多么天衣无缝。</a:t>
            </a:r>
          </a:p>
        </p:txBody>
      </p:sp>
      <p:sp>
        <p:nvSpPr>
          <p:cNvPr id="4" name="矩形 3"/>
          <p:cNvSpPr/>
          <p:nvPr/>
        </p:nvSpPr>
        <p:spPr>
          <a:xfrm>
            <a:off x="482402" y="2911599"/>
            <a:ext cx="8194054" cy="13630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这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一句补充说明了大陆漂移假说的一个最显而易见的证据，即南美洲与非洲海岸线惊人的吻合，这不是能用巧合来解释的，只能说明它们原来就在一起。</a:t>
            </a:r>
          </a:p>
        </p:txBody>
      </p:sp>
    </p:spTree>
    <p:extLst>
      <p:ext uri="{BB962C8B-B14F-4D97-AF65-F5344CB8AC3E}">
        <p14:creationId xmlns:p14="http://schemas.microsoft.com/office/powerpoint/2010/main" val="276571197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2402" y="776883"/>
            <a:ext cx="8194054" cy="1113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万一哪天某个星体要撞击地球，我们也许会知道如何来避免这种撞击。</a:t>
            </a:r>
          </a:p>
        </p:txBody>
      </p:sp>
      <p:sp>
        <p:nvSpPr>
          <p:cNvPr id="3" name="矩形 2"/>
          <p:cNvSpPr/>
          <p:nvPr/>
        </p:nvSpPr>
        <p:spPr>
          <a:xfrm>
            <a:off x="482402" y="2171555"/>
            <a:ext cx="8194054" cy="16677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这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是俏皮话，但也并非无稽之谈。星体撞击地球虽然极为罕见，但在地球的历史上确实发生过。作者做这样的假设，意在强调这一研究的现实意义。 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607837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2402" y="865886"/>
            <a:ext cx="81940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即非常纯的沙子。</a:t>
            </a:r>
          </a:p>
        </p:txBody>
      </p:sp>
      <p:sp>
        <p:nvSpPr>
          <p:cNvPr id="3" name="矩形 2"/>
          <p:cNvSpPr/>
          <p:nvPr/>
        </p:nvSpPr>
        <p:spPr>
          <a:xfrm>
            <a:off x="482402" y="1912098"/>
            <a:ext cx="8194054" cy="16677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这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一句话是对“二氧化硅”的解释，一方面指出“二氧化硅”即沙子的学名，另一方面也强调只有非常纯的沙子才能称得上是“二氧化硅”，一般的沙子都含有杂质。</a:t>
            </a:r>
          </a:p>
        </p:txBody>
      </p:sp>
    </p:spTree>
    <p:extLst>
      <p:ext uri="{BB962C8B-B14F-4D97-AF65-F5344CB8AC3E}">
        <p14:creationId xmlns:p14="http://schemas.microsoft.com/office/powerpoint/2010/main" val="75925301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2402" y="555526"/>
            <a:ext cx="819405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你也可以在真空中对金刚石加热，从而把它恢复到原始碳的状态，但谁愿意这样做呢？</a:t>
            </a:r>
          </a:p>
        </p:txBody>
      </p:sp>
      <p:sp>
        <p:nvSpPr>
          <p:cNvPr id="3" name="矩形 2"/>
          <p:cNvSpPr/>
          <p:nvPr/>
        </p:nvSpPr>
        <p:spPr>
          <a:xfrm>
            <a:off x="482402" y="1961778"/>
            <a:ext cx="8194054" cy="27757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这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句话是以金刚石经过高温加热可以变为普通的碳，类比斯石英经过高温加热可以变为普通的沙子。也许没有人会在意斯石英的还原问题，但没有人会愿意把金刚石变为碳，因为金刚石太珍贵了。作者随笔幽默了一下，也表现了作者思维的活跃。</a:t>
            </a:r>
          </a:p>
        </p:txBody>
      </p:sp>
    </p:spTree>
    <p:extLst>
      <p:ext uri="{BB962C8B-B14F-4D97-AF65-F5344CB8AC3E}">
        <p14:creationId xmlns:p14="http://schemas.microsoft.com/office/powerpoint/2010/main" val="405723201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2402" y="546001"/>
            <a:ext cx="8194054" cy="919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四、阅读下面的材料，说说材料中描述的现象与课文中的哪个理论是相联系的。</a:t>
            </a:r>
          </a:p>
        </p:txBody>
      </p:sp>
      <p:sp>
        <p:nvSpPr>
          <p:cNvPr id="3" name="矩形 2"/>
          <p:cNvSpPr/>
          <p:nvPr/>
        </p:nvSpPr>
        <p:spPr>
          <a:xfrm>
            <a:off x="482402" y="1473721"/>
            <a:ext cx="8194054" cy="36379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noProof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深</a:t>
            </a:r>
            <a:r>
              <a:rPr lang="zh-CN" altLang="en-US" sz="24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海沟是在大陆与大洋之间靠大洋一侧的地方。地球上水深超过</a:t>
            </a:r>
            <a:r>
              <a:rPr lang="en-US" altLang="zh-CN" sz="24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6000</a:t>
            </a:r>
            <a:r>
              <a:rPr lang="zh-CN" altLang="en-US" sz="24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米的海沟共</a:t>
            </a:r>
            <a:r>
              <a:rPr lang="en-US" altLang="zh-CN" sz="24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4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处，其中</a:t>
            </a:r>
            <a:r>
              <a:rPr lang="en-US" altLang="zh-CN" sz="24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</a:t>
            </a:r>
            <a:r>
              <a:rPr lang="zh-CN" altLang="en-US" sz="24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处在太平洋中。全球最深的海沟是马里亚纳海沟，水深约</a:t>
            </a:r>
            <a:r>
              <a:rPr lang="en-US" altLang="zh-CN" sz="24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11034</a:t>
            </a:r>
            <a:r>
              <a:rPr lang="zh-CN" altLang="en-US" sz="24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海沟是板块构造活动的杰作。一个板块向下俯冲到另一个板块之下时，一边下垂，一边上翘，这中间就形成了海沟。所以说海沟是板块构造俯冲带开始的地方，也是板块构造挤压活动的场所。这里好像一个枢纽或传动带，一方面海洋板块的岩石俯冲下去，另一方面大陆板块翘起来</a:t>
            </a:r>
            <a:r>
              <a:rPr lang="zh-CN" altLang="en-US" sz="2400" b="1" noProof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noProof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55"/>
          <p:cNvGrpSpPr/>
          <p:nvPr/>
        </p:nvGrpSpPr>
        <p:grpSpPr>
          <a:xfrm>
            <a:off x="44054" y="-20240"/>
            <a:ext cx="2007394" cy="522966"/>
            <a:chOff x="70" y="-63"/>
            <a:chExt cx="3161" cy="822"/>
          </a:xfrm>
        </p:grpSpPr>
        <p:sp>
          <p:nvSpPr>
            <p:cNvPr id="5" name="文本框 6"/>
            <p:cNvSpPr txBox="1"/>
            <p:nvPr/>
          </p:nvSpPr>
          <p:spPr>
            <a:xfrm>
              <a:off x="678" y="-63"/>
              <a:ext cx="255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800" noProof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积累拓展</a:t>
              </a:r>
            </a:p>
          </p:txBody>
        </p:sp>
        <p:cxnSp>
          <p:nvCxnSpPr>
            <p:cNvPr id="6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defRPr/>
              </a:pPr>
              <a:endParaRPr kumimoji="1" lang="zh-CN" altLang="en-US" sz="100" noProof="1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060165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2476</TotalTime>
  <Words>2340</Words>
  <Application>Microsoft Office PowerPoint</Application>
  <PresentationFormat>全屏显示(16:9)</PresentationFormat>
  <Paragraphs>49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Times New Roman</vt:lpstr>
      <vt:lpstr>黑体</vt:lpstr>
      <vt:lpstr>Xingkai SC</vt:lpstr>
      <vt:lpstr>Impact</vt:lpstr>
      <vt:lpstr>Calibri</vt:lpstr>
      <vt:lpstr>微软雅黑</vt:lpstr>
      <vt:lpstr>Kaiti SC</vt:lpstr>
      <vt:lpstr>楷体</vt:lpstr>
      <vt:lpstr>《七彩课堂》课件模板（新）</vt:lpstr>
      <vt:lpstr>1_《七彩课堂》课件模板（新）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xb21cn</cp:lastModifiedBy>
  <cp:revision>205</cp:revision>
  <dcterms:created xsi:type="dcterms:W3CDTF">2019-07-12T03:30:00Z</dcterms:created>
  <dcterms:modified xsi:type="dcterms:W3CDTF">2019-11-08T03:38:35Z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