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310" r:id="rId5"/>
    <p:sldId id="357" r:id="rId6"/>
    <p:sldId id="351" r:id="rId7"/>
    <p:sldId id="314" r:id="rId8"/>
    <p:sldId id="313" r:id="rId9"/>
    <p:sldId id="355" r:id="rId10"/>
    <p:sldId id="417" r:id="rId11"/>
    <p:sldId id="354" r:id="rId12"/>
    <p:sldId id="317" r:id="rId13"/>
    <p:sldId id="318" r:id="rId14"/>
    <p:sldId id="266" r:id="rId15"/>
    <p:sldId id="324" r:id="rId16"/>
    <p:sldId id="431" r:id="rId17"/>
    <p:sldId id="438" r:id="rId18"/>
    <p:sldId id="325" r:id="rId19"/>
    <p:sldId id="326" r:id="rId20"/>
    <p:sldId id="448" r:id="rId21"/>
    <p:sldId id="281" r:id="rId22"/>
    <p:sldId id="385" r:id="rId23"/>
    <p:sldId id="439" r:id="rId24"/>
    <p:sldId id="432" r:id="rId25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sz="24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FFFF99"/>
    <a:srgbClr val="FFFFFF"/>
    <a:srgbClr val="66FF99"/>
    <a:srgbClr val="9900CC"/>
    <a:srgbClr val="FF0066"/>
    <a:srgbClr val="000099"/>
    <a:srgbClr val="0033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76"/>
  </p:normalViewPr>
  <p:slideViewPr>
    <p:cSldViewPr showGuides="1">
      <p:cViewPr>
        <p:scale>
          <a:sx n="64" d="100"/>
          <a:sy n="64" d="100"/>
        </p:scale>
        <p:origin x="-1008" y="-132"/>
      </p:cViewPr>
      <p:guideLst>
        <p:guide orient="horz" pos="2160"/>
        <p:guide pos="2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216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notesMaster" Target="notesMasters/notesMaster1.xml" /><Relationship Id="rId30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页眉占位符 501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0179" name="日期占位符 5017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0180" name="页脚占位符 5017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0181" name="灯片编号占位符 5018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200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ea typeface="楷体_GB2312" pitchFamily="49" charset="-122"/>
                <a:sym typeface="+mn-ea"/>
              </a:rPr>
              <a:t>政治上的失意滋长了他逃避现实和怀才不遇的思想情绪，但由于他豁达的胸怀，在祖国雄伟的江山和历史风云人物的激发下，他借景抒情写下了一系列脍炙人口的名篇。</a:t>
            </a:r>
            <a:endParaRPr lang="zh-CN" altLang="en-US" b="1">
              <a:latin typeface="Arial" pitchFamily="34" charset="0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7169"/>
          <p:cNvGrpSpPr/>
          <p:nvPr/>
        </p:nvGrpSpPr>
        <p:grpSpPr>
          <a:xfrm>
            <a:off x="7419975" y="0"/>
            <a:ext cx="1730375" cy="6858000"/>
            <a:chOff x="4667" y="0"/>
            <a:chExt cx="1090" cy="4320"/>
          </a:xfrm>
        </p:grpSpPr>
        <p:sp>
          <p:nvSpPr>
            <p:cNvPr id="11" name="矩形 7170"/>
            <p:cNvSpPr>
              <a:spLocks noChangeArrowheads="1"/>
            </p:cNvSpPr>
            <p:nvPr/>
          </p:nvSpPr>
          <p:spPr bwMode="auto">
            <a:xfrm>
              <a:off x="4973" y="0"/>
              <a:ext cx="783" cy="20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+mn-cs"/>
              </a:endParaRPr>
            </a:p>
          </p:txBody>
        </p:sp>
        <p:pic>
          <p:nvPicPr>
            <p:cNvPr id="3076" name="图片 7171" descr="hokusai2"/>
            <p:cNvPicPr>
              <a:picLocks noChangeAspect="1"/>
            </p:cNvPicPr>
            <p:nvPr/>
          </p:nvPicPr>
          <p:blipFill>
            <a:blip r:embed="rId1"/>
            <a:srcRect r="13902" b="31862"/>
            <a:stretch>
              <a:fillRect/>
            </a:stretch>
          </p:blipFill>
          <p:spPr>
            <a:xfrm>
              <a:off x="4667" y="293"/>
              <a:ext cx="1090" cy="40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3" name="标题 7172"/>
          <p:cNvSpPr>
            <a:spLocks noGrp="1"/>
          </p:cNvSpPr>
          <p:nvPr>
            <p:ph type="ctrTitle" sz="quarter"/>
          </p:nvPr>
        </p:nvSpPr>
        <p:spPr>
          <a:xfrm>
            <a:off x="152400" y="990600"/>
            <a:ext cx="7543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174" name="副标题 7173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3" name="日期占位符 7174"/>
          <p:cNvSpPr>
            <a:spLocks noGrp="1"/>
          </p:cNvSpPr>
          <p:nvPr>
            <p:ph type="dt" sz="quarter" idx="2"/>
          </p:nvPr>
        </p:nvSpPr>
        <p:spPr>
          <a:xfrm>
            <a:off x="304800" y="6248400"/>
            <a:ext cx="1752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4" name="页脚占位符 7175"/>
          <p:cNvSpPr>
            <a:spLocks noGrp="1"/>
          </p:cNvSpPr>
          <p:nvPr>
            <p:ph type="ftr" sz="quarter" idx="3"/>
          </p:nvPr>
        </p:nvSpPr>
        <p:spPr>
          <a:xfrm>
            <a:off x="2438400" y="6248400"/>
            <a:ext cx="3200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5" name="灯片编号占位符 7176"/>
          <p:cNvSpPr>
            <a:spLocks noGrp="1"/>
          </p:cNvSpPr>
          <p:nvPr>
            <p:ph type="sldNum" sz="quarter" idx="4"/>
          </p:nvPr>
        </p:nvSpPr>
        <p:spPr>
          <a:xfrm>
            <a:off x="6019800" y="6248400"/>
            <a:ext cx="16002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400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72150" y="609600"/>
            <a:ext cx="184785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609600"/>
            <a:ext cx="5436428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2178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98214" y="1981200"/>
            <a:ext cx="362178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2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2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13">
            <a:lum/>
          </a:blip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6145"/>
          <p:cNvGrpSpPr/>
          <p:nvPr/>
        </p:nvGrpSpPr>
        <p:grpSpPr>
          <a:xfrm>
            <a:off x="7419975" y="0"/>
            <a:ext cx="1730375" cy="6858000"/>
            <a:chOff x="4667" y="0"/>
            <a:chExt cx="1090" cy="4320"/>
          </a:xfrm>
        </p:grpSpPr>
        <p:sp>
          <p:nvSpPr>
            <p:cNvPr id="1027" name="矩形 6146"/>
            <p:cNvSpPr>
              <a:spLocks noChangeArrowheads="1"/>
            </p:cNvSpPr>
            <p:nvPr/>
          </p:nvSpPr>
          <p:spPr bwMode="auto">
            <a:xfrm>
              <a:off x="4973" y="0"/>
              <a:ext cx="783" cy="208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+mn-cs"/>
              </a:endParaRPr>
            </a:p>
          </p:txBody>
        </p:sp>
        <p:pic>
          <p:nvPicPr>
            <p:cNvPr id="1028" name="图片 6147" descr="hokusai2"/>
            <p:cNvPicPr>
              <a:picLocks noChangeAspect="1"/>
            </p:cNvPicPr>
            <p:nvPr/>
          </p:nvPicPr>
          <p:blipFill>
            <a:blip r:embed="rId12"/>
            <a:srcRect r="13902" b="31862"/>
            <a:stretch>
              <a:fillRect/>
            </a:stretch>
          </p:blipFill>
          <p:spPr>
            <a:xfrm>
              <a:off x="4667" y="293"/>
              <a:ext cx="1090" cy="40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9" name="标题 6148"/>
          <p:cNvSpPr>
            <a:spLocks noGrp="1"/>
          </p:cNvSpPr>
          <p:nvPr>
            <p:ph type="title"/>
          </p:nvPr>
        </p:nvSpPr>
        <p:spPr>
          <a:xfrm>
            <a:off x="228600" y="609600"/>
            <a:ext cx="739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0" name="文本占位符 6149"/>
          <p:cNvSpPr>
            <a:spLocks noGrp="1"/>
          </p:cNvSpPr>
          <p:nvPr>
            <p:ph type="body" idx="5"/>
          </p:nvPr>
        </p:nvSpPr>
        <p:spPr>
          <a:xfrm>
            <a:off x="228600" y="1981200"/>
            <a:ext cx="7391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6151" name="日期占位符 6150"/>
          <p:cNvSpPr>
            <a:spLocks noGrp="1"/>
          </p:cNvSpPr>
          <p:nvPr>
            <p:ph type="dt" sz="half" idx="2"/>
          </p:nvPr>
        </p:nvSpPr>
        <p:spPr>
          <a:xfrm>
            <a:off x="228600" y="6248400"/>
            <a:ext cx="1828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2" name="页脚占位符 6151"/>
          <p:cNvSpPr>
            <a:spLocks noGrp="1"/>
          </p:cNvSpPr>
          <p:nvPr>
            <p:ph type="ftr" sz="quarter" idx="3"/>
          </p:nvPr>
        </p:nvSpPr>
        <p:spPr>
          <a:xfrm>
            <a:off x="2514600" y="6248400"/>
            <a:ext cx="3048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3" name="灯片编号占位符 6152"/>
          <p:cNvSpPr>
            <a:spLocks noGrp="1"/>
          </p:cNvSpPr>
          <p:nvPr>
            <p:ph type="sldNum" sz="quarter" idx="4"/>
          </p:nvPr>
        </p:nvSpPr>
        <p:spPr>
          <a:xfrm>
            <a:off x="6096000" y="6248400"/>
            <a:ext cx="1524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itchFamily="2" charset="-122"/>
                <a:cs typeface="+mn-ea"/>
              </a:rPr>
              <a:t/>
            </a:fld>
            <a:endParaRPr lang="zh-CN" altLang="en-US" sz="1400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©"/>
        <a:defRPr sz="32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©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©"/>
        <a:defRPr sz="24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©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©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©"/>
        <a:defRPr sz="20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©"/>
        <a:defRPr sz="20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©"/>
        <a:defRPr sz="20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©"/>
        <a:defRPr sz="20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zh-CN" sz="1400" strike="noStrike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ea"/>
              </a:rPr>
              <a:t/>
            </a:fld>
            <a:endParaRPr lang="zh-CN" altLang="zh-CN" sz="1400" strike="noStrike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hyperlink" Target="http://hi.baidu.com/wzwzwzmyhome/album/item/930dd258642a46c39c8204e1.html" TargetMode="External" /><Relationship Id="rId4" Type="http://schemas.openxmlformats.org/officeDocument/2006/relationships/image" Target="../media/image13.jpeg" /><Relationship Id="rId5" Type="http://schemas.openxmlformats.org/officeDocument/2006/relationships/hyperlink" Target="http://news.xinhuanet.com/ent/2008-06/03/content_8304949_3.htm" TargetMode="Ex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4.png" /><Relationship Id="rId4" Type="http://schemas.openxmlformats.org/officeDocument/2006/relationships/image" Target="../media/image12.jpeg" /><Relationship Id="rId5" Type="http://schemas.openxmlformats.org/officeDocument/2006/relationships/hyperlink" Target="http://hi.baidu.com/wzwzwzmyhome/album/item/930dd258642a46c39c8204e1.html" TargetMode="External" /><Relationship Id="rId6" Type="http://schemas.openxmlformats.org/officeDocument/2006/relationships/vmlDrawing" Target="../drawings/vmlDrawing1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16.wmf" /><Relationship Id="rId4" Type="http://schemas.openxmlformats.org/officeDocument/2006/relationships/image" Target="../media/image15.png" /><Relationship Id="rId5" Type="http://schemas.openxmlformats.org/officeDocument/2006/relationships/image" Target="../media/image17.png" /><Relationship Id="rId6" Type="http://schemas.openxmlformats.org/officeDocument/2006/relationships/vmlDrawing" Target="../drawings/vmlDrawing2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.xml" TargetMode="Internal" /><Relationship Id="rId3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audio" Target="file:///K:\17&#24565;&#22900;&#23047;&#183;&#36196;&#22721;&#24576;&#21476;\&#23435;&#35789;-&#24565;&#22900;&#23047;&#36196;&#22721;&#24576;&#21476;%20&#26041;&#26126;.WMA" TargetMode="External" /><Relationship Id="rId6" Type="http://schemas.microsoft.com/office/2007/relationships/media" Target="file:///K:\17&#24565;&#22900;&#23047;&#183;&#36196;&#22721;&#24576;&#21476;\&#23435;&#35789;-&#24565;&#22900;&#23047;&#36196;&#22721;&#24576;&#21476;%20&#26041;&#26126;.WMA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Picture 2" descr="chibi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WordArt 3"/>
          <p:cNvSpPr>
            <a:spLocks noTextEdit="1"/>
          </p:cNvSpPr>
          <p:nvPr/>
        </p:nvSpPr>
        <p:spPr>
          <a:xfrm>
            <a:off x="827088" y="620713"/>
            <a:ext cx="7772400" cy="2286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FFCC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itchFamily="2" charset="-122"/>
              </a:rPr>
              <a:t>念奴娇·赤壁怀古</a:t>
            </a:r>
          </a:p>
        </p:txBody>
      </p:sp>
      <p:sp>
        <p:nvSpPr>
          <p:cNvPr id="7171" name="WordArt 4"/>
          <p:cNvSpPr>
            <a:spLocks noTextEdit="1"/>
          </p:cNvSpPr>
          <p:nvPr/>
        </p:nvSpPr>
        <p:spPr>
          <a:xfrm>
            <a:off x="6019800" y="4648200"/>
            <a:ext cx="22860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苏轼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323850" y="2276475"/>
            <a:ext cx="1800225" cy="719138"/>
          </a:xfrm>
        </p:spPr>
        <p:txBody>
          <a:bodyPr wrap="square" lIns="91440" tIns="45720" rIns="91440" bIns="45720" anchor="ctr"/>
          <a:lstStyle/>
          <a:p>
            <a:pPr eaLnBrk="1" hangingPunct="1"/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611188" y="4868863"/>
            <a:ext cx="1150937" cy="647700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i="0"/>
              <a:t>卷：</a:t>
            </a:r>
          </a:p>
        </p:txBody>
      </p:sp>
      <p:pic>
        <p:nvPicPr>
          <p:cNvPr id="20483" name="Picture 4" descr="20020819114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0" y="0"/>
            <a:ext cx="92322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/>
          <p:nvPr/>
        </p:nvSpPr>
        <p:spPr>
          <a:xfrm>
            <a:off x="395536" y="4077072"/>
            <a:ext cx="7848679" cy="6400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拍：波涛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Arial" pitchFamily="34" charset="0"/>
              </a:rPr>
              <a:t>拍击江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岸力度之大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95288" y="0"/>
            <a:ext cx="18002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395536" y="1412776"/>
            <a:ext cx="7776671" cy="64633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惊：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江</a:t>
            </a:r>
            <a:r>
              <a:rPr lang="zh-CN" altLang="en-US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水汹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涌澎</a:t>
            </a:r>
            <a:r>
              <a:rPr lang="zh-CN" altLang="en-US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湃、气势凶猛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 advClick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7409"/>
          <p:cNvSpPr>
            <a:spLocks noGrp="1"/>
          </p:cNvSpPr>
          <p:nvPr>
            <p:ph type="title"/>
          </p:nvPr>
        </p:nvSpPr>
        <p:spPr>
          <a:xfrm>
            <a:off x="228600" y="1066800"/>
            <a:ext cx="739140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br>
              <a:rPr lang="en-US" altLang="zh-CN" sz="2800">
                <a:solidFill>
                  <a:srgbClr val="0033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</a:br>
          </a:p>
        </p:txBody>
      </p:sp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107950" y="368300"/>
            <a:ext cx="9036050" cy="6121400"/>
          </a:xfrm>
          <a:ln>
            <a:miter/>
          </a:ln>
        </p:spPr>
        <p:txBody>
          <a:bodyPr vert="horz" wrap="square" lIns="91440" tIns="45720" rIns="91440" bIns="45720" anchor="t"/>
          <a:lstStyle/>
          <a:p>
            <a:pPr eaLnBrk="1" fontAlgn="base" hangingPunct="1"/>
            <a:endParaRPr lang="zh-CN" altLang="en-US" b="1" i="0" strike="noStrike" noProof="1">
              <a:latin typeface="Tahoma" panose="020b0604030504040204" pitchFamily="34" charset="0"/>
              <a:ea typeface="华文行楷" panose="02010800040101010101" pitchFamily="2" charset="-122"/>
            </a:endParaRPr>
          </a:p>
          <a:p>
            <a:pPr eaLnBrk="1" fontAlgn="base" hangingPunct="1"/>
            <a:r>
              <a:rPr lang="zh-CN" altLang="en-US" sz="2800" b="1" i="0" strike="noStrike" noProof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（</a:t>
            </a:r>
            <a:r>
              <a:rPr lang="en-US" altLang="zh-CN" sz="2800" b="1" i="0" strike="noStrike" noProof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1</a:t>
            </a:r>
            <a:r>
              <a:rPr lang="zh-CN" altLang="en-US" sz="2800" b="1" i="0" strike="noStrike" noProof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）</a:t>
            </a:r>
            <a:r>
              <a:rPr lang="zh-CN" altLang="en-US" sz="2800" b="1" i="0" strike="noStrike" noProof="1">
                <a:latin typeface="Tahoma" panose="020b0604030504040204" pitchFamily="34" charset="0"/>
                <a:ea typeface="华文行楷" panose="02010800040101010101" pitchFamily="2" charset="-122"/>
              </a:rPr>
              <a:t>站在赤壁之上，苏轼想到的周瑜是怎样的？</a:t>
            </a:r>
            <a:r>
              <a:rPr lang="zh-CN" altLang="en-US" sz="2800" b="1" i="0" strike="noStrike" noProof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塑造了周瑜怎样的形象？</a:t>
            </a:r>
            <a:r>
              <a:rPr lang="zh-CN" altLang="en-US" sz="2800" b="1" i="0" strike="noStrike" noProof="1">
                <a:solidFill>
                  <a:srgbClr val="0033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</a:t>
            </a:r>
            <a:r>
              <a:rPr lang="en-US" altLang="zh-CN" sz="2800" b="1" i="0" strike="noStrike" noProof="1">
                <a:solidFill>
                  <a:srgbClr val="0033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 </a:t>
            </a:r>
            <a:endParaRPr lang="en-US" altLang="zh-CN" sz="2800" b="1" i="0" strike="noStrike" noProof="1">
              <a:latin typeface="Tahoma" panose="020b0604030504040204" pitchFamily="34" charset="0"/>
              <a:ea typeface="Tahoma" panose="020b0604030504040204" pitchFamily="34" charset="0"/>
            </a:endParaRPr>
          </a:p>
          <a:p>
            <a:pPr eaLnBrk="1" fontAlgn="base" hangingPunct="1"/>
            <a:r>
              <a:rPr lang="zh-CN" altLang="en-US" b="1" i="0" strike="noStrike" noProof="1"/>
              <a:t>雄姿英发    羽扇纶巾（外貌）</a:t>
            </a:r>
            <a:r>
              <a:rPr lang="en-US" altLang="zh-CN" b="1" i="0" strike="noStrike" noProof="1" smtClean="0">
                <a:latin typeface="Times New Roman" panose="02020603050405020304" pitchFamily="18" charset="0"/>
              </a:rPr>
              <a:t>——</a:t>
            </a:r>
          </a:p>
          <a:p>
            <a:pPr eaLnBrk="1" fontAlgn="base" hangingPunct="1"/>
            <a:r>
              <a:rPr lang="zh-CN" altLang="en-US" b="1" i="0" strike="noStrike" noProof="1" smtClean="0">
                <a:solidFill>
                  <a:srgbClr val="FF0000"/>
                </a:solidFill>
              </a:rPr>
              <a:t>英</a:t>
            </a:r>
            <a:r>
              <a:rPr lang="zh-CN" altLang="en-US" b="1" i="0" strike="noStrike" noProof="1">
                <a:solidFill>
                  <a:srgbClr val="FF0000"/>
                </a:solidFill>
              </a:rPr>
              <a:t>俊潇洒、风流倜傥、儒雅翩翩</a:t>
            </a:r>
          </a:p>
          <a:p>
            <a:pPr eaLnBrk="1" fontAlgn="base" hangingPunct="1"/>
            <a:r>
              <a:rPr lang="zh-CN" altLang="en-US" strike="noStrike" noProof="1"/>
              <a:t> </a:t>
            </a:r>
            <a:r>
              <a:rPr lang="zh-CN" altLang="en-US" b="1" i="0" strike="noStrike" noProof="1"/>
              <a:t>谈笑间，强虏灰飞烟灭（神态</a:t>
            </a:r>
            <a:r>
              <a:rPr lang="zh-CN" altLang="en-US" b="1" i="0" strike="noStrike" noProof="1" smtClean="0"/>
              <a:t>）</a:t>
            </a:r>
            <a:r>
              <a:rPr lang="en-US" altLang="zh-CN" b="1" i="0" noProof="1" smtClean="0">
                <a:latin typeface="Times New Roman" panose="02020603050405020304" pitchFamily="18" charset="0"/>
              </a:rPr>
              <a:t>——</a:t>
            </a:r>
          </a:p>
          <a:p>
            <a:pPr eaLnBrk="1" fontAlgn="base" hangingPunct="1"/>
            <a:r>
              <a:rPr lang="zh-CN" altLang="en-US" b="1" i="0" strike="noStrike" noProof="1" smtClean="0">
                <a:solidFill>
                  <a:srgbClr val="FF0000"/>
                </a:solidFill>
              </a:rPr>
              <a:t>指</a:t>
            </a:r>
            <a:r>
              <a:rPr lang="zh-CN" altLang="en-US" b="1" i="0" strike="noStrike" noProof="1">
                <a:solidFill>
                  <a:srgbClr val="FF0000"/>
                </a:solidFill>
              </a:rPr>
              <a:t>挥若定、</a:t>
            </a:r>
          </a:p>
          <a:p>
            <a:pPr marL="0" indent="0" eaLnBrk="1" fontAlgn="base" hangingPunct="1">
              <a:buNone/>
            </a:pPr>
            <a:r>
              <a:rPr lang="zh-CN" altLang="en-US" b="1" i="0" strike="noStrike" noProof="1">
                <a:solidFill>
                  <a:srgbClr val="FF0000"/>
                </a:solidFill>
              </a:rPr>
              <a:t>从容自信</a:t>
            </a:r>
            <a:br>
              <a:rPr lang="zh-CN" altLang="en-US" sz="2800" b="1" i="0">
                <a:latin typeface="Tahoma" panose="020b0604030504040204" pitchFamily="34" charset="0"/>
                <a:ea typeface="Tahoma" panose="020b0604030504040204" pitchFamily="34" charset="0"/>
              </a:rPr>
            </a:br>
            <a:endParaRPr lang="zh-CN" altLang="en-US" sz="2800" b="1" i="0" strike="noStrike" noProof="1">
              <a:latin typeface="Tahoma" panose="020b0604030504040204" pitchFamily="34" charset="0"/>
              <a:ea typeface="Tahoma" panose="020b0604030504040204" pitchFamily="34" charset="0"/>
            </a:endParaRPr>
          </a:p>
        </p:txBody>
      </p:sp>
      <p:pic>
        <p:nvPicPr>
          <p:cNvPr id="19460" name="图片 3" descr="u=4154634953,3564969646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188" y="3582988"/>
            <a:ext cx="5611812" cy="327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Rectangle 4"/>
          <p:cNvSpPr/>
          <p:nvPr/>
        </p:nvSpPr>
        <p:spPr>
          <a:xfrm>
            <a:off x="310515" y="-26670"/>
            <a:ext cx="8749030" cy="76200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zh-CN" altLang="en-US" sz="4400" b="1">
                <a:solidFill>
                  <a:srgbClr val="FF0000"/>
                </a:solidFill>
                <a:latin typeface="Arial" pitchFamily="34" charset="0"/>
                <a:ea typeface="隶书" panose="02010509060101010101" pitchFamily="49" charset="-122"/>
              </a:rPr>
              <a:t>二、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ea"/>
              </a:rPr>
              <a:t>分析下阕，体</a:t>
            </a:r>
            <a:r>
              <a:rPr lang="zh-CN" altLang="en-US" sz="4400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ea"/>
              </a:rPr>
              <a:t>会作者的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ea"/>
              </a:rPr>
              <a:t>情感。</a:t>
            </a:r>
            <a:endParaRPr lang="zh-CN" altLang="en-US" sz="44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0" y="476250"/>
            <a:ext cx="5207000" cy="1143000"/>
          </a:xfrm>
        </p:spPr>
        <p:txBody>
          <a:bodyPr wrap="square" lIns="91440" tIns="45720" rIns="91440" bIns="45720" anchor="ctr"/>
          <a:lstStyle/>
          <a:p>
            <a:pPr algn="l" eaLnBrk="1" hangingPunct="1"/>
            <a:r>
              <a:rPr lang="zh-CN" altLang="en-US" sz="3600" b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）插入“小乔初嫁了”这一细节有什么作用？</a:t>
            </a:r>
            <a:br>
              <a:rPr lang="zh-CN" altLang="en-US" b="1">
                <a:latin typeface="Tahoma" panose="020b0604030504040204" pitchFamily="34" charset="0"/>
                <a:ea typeface="Tahoma" panose="020b0604030504040204" pitchFamily="34" charset="0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775"/>
            <a:ext cx="5135563" cy="4114800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b="1" i="0"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运用</a:t>
            </a:r>
            <a:r>
              <a:rPr lang="zh-CN" altLang="en-US" b="1" i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衬托</a:t>
            </a:r>
            <a:r>
              <a:rPr lang="zh-CN" altLang="en-US" b="1" i="0"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手法，以美人衬英雄，借周瑜娶小乔一事，说明他指挥战争时，</a:t>
            </a:r>
            <a:r>
              <a:rPr lang="zh-CN" altLang="en-US" b="1" i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才能出众</a:t>
            </a:r>
            <a:r>
              <a:rPr lang="zh-CN" altLang="en-US" b="1" i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，年轻有为，</a:t>
            </a:r>
            <a:r>
              <a:rPr lang="zh-CN" altLang="en-US" b="1" i="0"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衬托出周瑜</a:t>
            </a:r>
            <a:r>
              <a:rPr lang="zh-CN" altLang="en-US" b="1" i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风流倜傥</a:t>
            </a:r>
            <a:r>
              <a:rPr lang="zh-CN" altLang="en-US" b="1" i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sym typeface="宋体" panose="02010600030101010101" pitchFamily="2" charset="-122"/>
              </a:rPr>
              <a:t>的</a:t>
            </a:r>
            <a:r>
              <a:rPr lang="zh-CN" altLang="en-US" b="1" i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潇洒风姿</a:t>
            </a:r>
            <a:r>
              <a:rPr lang="zh-CN" altLang="en-US" b="1" i="0">
                <a:latin typeface="Tahoma" panose="020b0604030504040204" pitchFamily="34" charset="0"/>
                <a:ea typeface="Tahoma" panose="020b0604030504040204" pitchFamily="34" charset="0"/>
                <a:sym typeface="Arial" pitchFamily="34" charset="0"/>
              </a:rPr>
              <a:t>。</a:t>
            </a:r>
          </a:p>
          <a:p>
            <a:pPr eaLnBrk="1" hangingPunct="1"/>
            <a:endParaRPr lang="zh-CN" altLang="en-US"/>
          </a:p>
        </p:txBody>
      </p:sp>
      <p:pic>
        <p:nvPicPr>
          <p:cNvPr id="22531" name="Picture 4" descr="930dd258642a46c39c8204e1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425" y="0"/>
            <a:ext cx="3711575" cy="3446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10" descr="xin_56206050309365312167419">
            <a:hlinkClick r:id="rId5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600" y="2813050"/>
            <a:ext cx="3708400" cy="404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标题 18433"/>
          <p:cNvSpPr>
            <a:spLocks noGrp="1" noChangeArrowheads="1"/>
          </p:cNvSpPr>
          <p:nvPr>
            <p:ph type="title"/>
          </p:nvPr>
        </p:nvSpPr>
        <p:spPr>
          <a:xfrm>
            <a:off x="0" y="620713"/>
            <a:ext cx="9144000" cy="935037"/>
          </a:xfrm>
        </p:spPr>
        <p:txBody>
          <a:bodyPr/>
          <a:lstStyle/>
          <a:p>
            <a:pPr algn="l" eaLnBrk="1" hangingPunct="1"/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smtClean="0">
                <a:solidFill>
                  <a:schemeClr val="tx1"/>
                </a:solidFill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anose="02010609060101010101" pitchFamily="49" charset="-122"/>
              </a:rPr>
              <a:t>）苏轼为什么思慕周瑜的年轻有为？借此他想表达什么？</a:t>
            </a:r>
            <a:br>
              <a:rPr lang="zh-CN" altLang="en-US" sz="3200" b="1" smtClean="0">
                <a:solidFill>
                  <a:srgbClr val="006699"/>
                </a:solidFill>
                <a:latin typeface="黑体" pitchFamily="49" charset="-122"/>
                <a:ea typeface="黑体" panose="02010609060101010101" pitchFamily="49" charset="-122"/>
              </a:rPr>
            </a:br>
            <a:endParaRPr lang="zh-CN" altLang="en-US" sz="3200" b="1" smtClean="0">
              <a:solidFill>
                <a:schemeClr val="tx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8453" name="文本框 18452"/>
          <p:cNvSpPr txBox="1">
            <a:spLocks noChangeArrowheads="1"/>
          </p:cNvSpPr>
          <p:nvPr/>
        </p:nvSpPr>
        <p:spPr bwMode="auto">
          <a:xfrm>
            <a:off x="827088" y="2133600"/>
            <a:ext cx="2447925" cy="423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周瑜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34</a:t>
            </a: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岁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雄姿英发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东吴都督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功成名就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生活美满</a:t>
            </a:r>
          </a:p>
        </p:txBody>
      </p:sp>
      <p:sp>
        <p:nvSpPr>
          <p:cNvPr id="22531" name="文本框 18453"/>
          <p:cNvSpPr txBox="1">
            <a:spLocks noChangeArrowheads="1"/>
          </p:cNvSpPr>
          <p:nvPr/>
        </p:nvSpPr>
        <p:spPr bwMode="auto">
          <a:xfrm>
            <a:off x="2916238" y="4724400"/>
            <a:ext cx="19431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8455" name="文本框 18454"/>
          <p:cNvSpPr txBox="1">
            <a:spLocks noChangeArrowheads="1"/>
          </p:cNvSpPr>
          <p:nvPr/>
        </p:nvSpPr>
        <p:spPr bwMode="auto">
          <a:xfrm>
            <a:off x="3708400" y="2133600"/>
            <a:ext cx="3455988" cy="4236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苏轼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46</a:t>
            </a: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岁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早生华发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团练副使（虚职）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功业无成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6699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屡遭不幸 </a:t>
            </a:r>
          </a:p>
        </p:txBody>
      </p:sp>
      <p:sp>
        <p:nvSpPr>
          <p:cNvPr id="18466" name="文本框 18465"/>
          <p:cNvSpPr txBox="1">
            <a:spLocks noChangeArrowheads="1"/>
          </p:cNvSpPr>
          <p:nvPr/>
        </p:nvSpPr>
        <p:spPr bwMode="auto">
          <a:xfrm>
            <a:off x="250825" y="1412875"/>
            <a:ext cx="88931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明确：通过周瑜的年轻有为反衬自己的落魄无为</a:t>
            </a:r>
            <a:endParaRPr lang="zh-CN" altLang="en-US" sz="32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924175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年龄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-3175" y="5824220"/>
            <a:ext cx="803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生活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30" y="3595053"/>
            <a:ext cx="8032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外貌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130" y="4365943"/>
            <a:ext cx="8032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职位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4925" y="5181283"/>
            <a:ext cx="7921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/>
              <a:t>功业</a:t>
            </a:r>
          </a:p>
        </p:txBody>
      </p:sp>
      <p:graphicFrame>
        <p:nvGraphicFramePr>
          <p:cNvPr id="20487" name="Object 2"/>
          <p:cNvGraphicFramePr>
            <a:graphicFrameLocks noGrp="1" noChangeAspect="1"/>
          </p:cNvGraphicFramePr>
          <p:nvPr/>
        </p:nvGraphicFramePr>
        <p:xfrm>
          <a:off x="3729355" y="3465195"/>
          <a:ext cx="5561965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2" progId="">
                  <p:embed/>
                </p:oleObj>
              </mc:Choice>
              <mc:Fallback>
                <p:oleObj r:id="rId2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29355" y="3465195"/>
                        <a:ext cx="5561965" cy="334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4" descr="930dd258642a46c39c8204e1">
            <a:hlinkClick r:id="rId5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" y="3386455"/>
            <a:ext cx="3711575" cy="344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4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4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84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6" grpId="0"/>
      <p:bldP spid="8" grpId="1"/>
      <p:bldP spid="9" grpId="2"/>
      <p:bldP spid="10" grpId="3"/>
      <p:bldP spid="11" grpId="4"/>
      <p:bldP spid="12" grpId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0450" cy="1143000"/>
          </a:xfrm>
        </p:spPr>
        <p:txBody>
          <a:bodyPr/>
          <a:lstStyle/>
          <a:p>
            <a:r>
              <a:rPr lang="zh-CN" altLang="en-US" b="1">
                <a:latin typeface="华文中宋" panose="02010600040101010101" charset="-122"/>
                <a:ea typeface="华文中宋" panose="02010600040101010101" charset="-122"/>
              </a:rPr>
              <a:t>如何理解“故国神游，多情应笑我，早生华发。”。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981200"/>
            <a:ext cx="8378825" cy="4114800"/>
          </a:xfrm>
        </p:spPr>
        <p:txBody>
          <a:bodyPr/>
          <a:lstStyle/>
          <a:p>
            <a:r>
              <a:rPr lang="zh-CN" altLang="en-US" b="1" i="0">
                <a:latin typeface="华文中宋" panose="02010600040101010101" charset="-122"/>
                <a:ea typeface="华文中宋" panose="02010600040101010101" charset="-122"/>
              </a:rPr>
              <a:t>正常语序：神游故国，应笑我多情，早生华发。</a:t>
            </a:r>
          </a:p>
          <a:p>
            <a:r>
              <a:rPr lang="zh-CN" altLang="en-US" b="1" i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这是苏轼的自我嘲弄，抒发了自己年岁将老、功业未成、壮志难酬的感慨。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Picture 5" descr="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64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4"/>
          <p:cNvSpPr txBox="1"/>
          <p:nvPr/>
        </p:nvSpPr>
        <p:spPr>
          <a:xfrm>
            <a:off x="0" y="1989138"/>
            <a:ext cx="9358313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       </a:t>
            </a: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  <a:sym typeface="Arial" pitchFamily="34" charset="0"/>
              </a:rPr>
              <a:t>有人认为“人生如梦，一尊还酹江月。”含有消极情绪</a:t>
            </a:r>
            <a:r>
              <a:rPr lang="zh-CN" altLang="zh-CN" sz="48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  <a:sym typeface="Arial" pitchFamily="34" charset="0"/>
              </a:rPr>
              <a:t>,</a:t>
            </a: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  <a:sym typeface="Arial" pitchFamily="34" charset="0"/>
              </a:rPr>
              <a:t>你怎么看</a:t>
            </a:r>
            <a:r>
              <a:rPr lang="zh-CN" altLang="zh-CN" sz="48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  <a:sym typeface="Arial" pitchFamily="34" charset="0"/>
              </a:rPr>
              <a:t>?</a:t>
            </a:r>
            <a:endParaRPr lang="zh-CN" altLang="zh-CN" sz="4800" b="1">
              <a:solidFill>
                <a:srgbClr val="FFFF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6627" name="Oval 6"/>
          <p:cNvSpPr/>
          <p:nvPr/>
        </p:nvSpPr>
        <p:spPr>
          <a:xfrm>
            <a:off x="4267200" y="457200"/>
            <a:ext cx="1219200" cy="99060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/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8" name="Text Box 7"/>
          <p:cNvSpPr txBox="1"/>
          <p:nvPr/>
        </p:nvSpPr>
        <p:spPr>
          <a:xfrm>
            <a:off x="755650" y="549275"/>
            <a:ext cx="19812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讨论：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WordArt 2"/>
          <p:cNvSpPr>
            <a:spLocks noTextEdit="1"/>
          </p:cNvSpPr>
          <p:nvPr/>
        </p:nvSpPr>
        <p:spPr>
          <a:xfrm rot="5400000">
            <a:off x="-1654175" y="2263775"/>
            <a:ext cx="5749925" cy="19812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40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导思点拨  求异创新</a:t>
            </a:r>
          </a:p>
        </p:txBody>
      </p:sp>
      <p:graphicFrame>
        <p:nvGraphicFramePr>
          <p:cNvPr id="27651" name="Object 3">
            <a:hlinkClick action="ppaction://hlinkshowjump?jump=nextslide"/>
          </p:cNvPr>
          <p:cNvGraphicFramePr>
            <a:graphicFrameLocks noChangeAspect="1"/>
          </p:cNvGraphicFramePr>
          <p:nvPr/>
        </p:nvGraphicFramePr>
        <p:xfrm>
          <a:off x="7620000" y="6172200"/>
          <a:ext cx="10668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2" progId="">
                  <p:embed/>
                </p:oleObj>
              </mc:Choice>
              <mc:Fallback>
                <p:oleObj r:id="rId2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20000" y="6172200"/>
                        <a:ext cx="1066800" cy="661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652" name="Picture 5" descr="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421361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Text Box 4" descr="图片156"/>
          <p:cNvSpPr txBox="1"/>
          <p:nvPr/>
        </p:nvSpPr>
        <p:spPr>
          <a:xfrm>
            <a:off x="-540568" y="236220"/>
            <a:ext cx="9684568" cy="5986780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  <a:ln w="9525">
            <a:noFill/>
          </a:ln>
        </p:spPr>
        <p:txBody>
          <a:bodyPr wrap="square" anchor="t">
            <a:spAutoFit/>
          </a:bodyPr>
          <a:lstStyle/>
          <a:p>
            <a:pPr marL="609600" indent="-609600" algn="l">
              <a:lnSpc>
                <a:spcPct val="11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我觉得这一句并不消极。</a:t>
            </a:r>
          </a:p>
          <a:p>
            <a:pPr marL="609600" indent="-609600" algn="l">
              <a:lnSpc>
                <a:spcPct val="110000"/>
              </a:lnSpc>
              <a:buNone/>
            </a:pP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“人生如梦”，是早年颇有远大政治抱负的词人，在仕途失意，甚至险遭杀身之祸后，对人生的一种感慨。苏轼在本词开篇就写道：“浪淘尽，千古风流人物”，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再风光的英雄人物最终也会</a:t>
            </a:r>
            <a:r>
              <a:rPr lang="en-US" altLang="zh-CN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消失湮没在历史长河之中了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。人生就如同梦境一般，最终会消散，又何必过于执著呢？          </a:t>
            </a:r>
          </a:p>
          <a:p>
            <a:pPr marL="609600" indent="-609600" algn="l">
              <a:lnSpc>
                <a:spcPct val="11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     作者斟一杯酒洒向曾经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见证了英雄人物功绩的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江月，如此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祭奠江月也可以看成词人对古人功绩的仰慕，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从中我们可以看出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词人依然渴望建功立业、具有积极进取的思想和旷达乐观的情怀。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Rectangle 2"/>
          <p:cNvSpPr/>
          <p:nvPr/>
        </p:nvSpPr>
        <p:spPr>
          <a:xfrm>
            <a:off x="826770" y="1697990"/>
            <a:ext cx="7989888" cy="47418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SzPct val="90000"/>
            </a:pP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44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SzPct val="90000"/>
            </a:pP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、描绘壮丽之景。</a:t>
            </a:r>
          </a:p>
          <a:p>
            <a:pPr marL="342900" lvl="0" indent="-342900" algn="l" eaLnBrk="1" hangingPunct="1">
              <a:spcBef>
                <a:spcPct val="20000"/>
              </a:spcBef>
              <a:buSzPct val="90000"/>
            </a:pPr>
            <a:r>
              <a:rPr lang="zh-CN" altLang="en-US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、刻画豪迈之人。</a:t>
            </a:r>
          </a:p>
          <a:p>
            <a:pPr marL="342900" lvl="0" indent="-342900" algn="l" eaLnBrk="1" hangingPunct="1">
              <a:spcBef>
                <a:spcPct val="20000"/>
              </a:spcBef>
              <a:buSzPct val="90000"/>
            </a:pPr>
            <a:r>
              <a:rPr lang="zh-CN" altLang="en-US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400" b="1">
                <a:solidFill>
                  <a:srgbClr val="0033CC"/>
                </a:solidFill>
                <a:latin typeface="黑体" pitchFamily="49" charset="-122"/>
                <a:ea typeface="黑体" panose="02010609060101010101" pitchFamily="49" charset="-122"/>
              </a:rPr>
              <a:t>、抒发豪壮之情。</a:t>
            </a:r>
          </a:p>
          <a:p>
            <a:pPr marL="342900" lvl="0" indent="-342900" eaLnBrk="1" hangingPunct="1">
              <a:spcBef>
                <a:spcPct val="20000"/>
              </a:spcBef>
              <a:buSzPct val="90000"/>
            </a:pP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615" y="935990"/>
            <a:ext cx="691896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这首词的豪放之处体现在：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5298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5298">
                                            <p:txEl>
                                              <p:charRg st="39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5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5298">
                                            <p:txEl>
                                              <p:charRg st="5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占位符 32770"/>
          <p:cNvSpPr>
            <a:spLocks noGrp="1"/>
          </p:cNvSpPr>
          <p:nvPr>
            <p:ph idx="1"/>
          </p:nvPr>
        </p:nvSpPr>
        <p:spPr>
          <a:xfrm>
            <a:off x="250825" y="4365625"/>
            <a:ext cx="8644890" cy="1808480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4800" b="1" i="0">
                <a:latin typeface="Tahoma" panose="020b0604030504040204" pitchFamily="34" charset="0"/>
              </a:rPr>
              <a:t>借周瑜的功业，抒发自己功业无成、壮志难酬的感慨。</a:t>
            </a:r>
            <a:r>
              <a:rPr lang="zh-CN" altLang="en-US" sz="4800" b="1" i="0">
                <a:latin typeface="Tahoma" panose="020b0604030504040204" pitchFamily="34" charset="0"/>
                <a:ea typeface="Tahoma" panose="020b0604030504040204" pitchFamily="34" charset="0"/>
              </a:rPr>
              <a:t> </a:t>
            </a:r>
            <a:br>
              <a:rPr lang="zh-CN" altLang="en-US" sz="4800" b="1" i="0">
                <a:latin typeface="Tahoma" panose="020b0604030504040204" pitchFamily="34" charset="0"/>
                <a:ea typeface="Tahoma" panose="020b0604030504040204" pitchFamily="34" charset="0"/>
              </a:rPr>
            </a:br>
          </a:p>
        </p:txBody>
      </p:sp>
      <p:sp>
        <p:nvSpPr>
          <p:cNvPr id="21506" name="文本框 32773"/>
          <p:cNvSpPr txBox="1"/>
          <p:nvPr/>
        </p:nvSpPr>
        <p:spPr>
          <a:xfrm>
            <a:off x="2932113" y="3357563"/>
            <a:ext cx="3960812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怀古伤己</a:t>
            </a:r>
          </a:p>
        </p:txBody>
      </p:sp>
      <p:sp>
        <p:nvSpPr>
          <p:cNvPr id="4" name="文本占位符 32770"/>
          <p:cNvSpPr txBox="1">
            <a:spLocks noChangeArrowheads="1"/>
          </p:cNvSpPr>
          <p:nvPr/>
        </p:nvSpPr>
        <p:spPr bwMode="auto">
          <a:xfrm>
            <a:off x="0" y="620713"/>
            <a:ext cx="7931150" cy="180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©"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怀古（周瑜）：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情场，官场，战场，场场得意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©"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伤己（苏轼）：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黄州，惠州，儋州，州州失志</a:t>
            </a:r>
            <a:b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</a:b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" name="文本框 32773"/>
          <p:cNvSpPr txBox="1"/>
          <p:nvPr/>
        </p:nvSpPr>
        <p:spPr>
          <a:xfrm>
            <a:off x="3736340" y="49530"/>
            <a:ext cx="167068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40" name="Rectangle 4"/>
          <p:cNvSpPr/>
          <p:nvPr/>
        </p:nvSpPr>
        <p:spPr>
          <a:xfrm>
            <a:off x="205105" y="572135"/>
            <a:ext cx="8162925" cy="762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sz="4400">
                <a:solidFill>
                  <a:schemeClr val="tx2"/>
                </a:solidFill>
                <a:latin typeface="Arial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5400">
                <a:solidFill>
                  <a:schemeClr val="tx2"/>
                </a:solidFill>
                <a:latin typeface="Arial" pitchFamily="34" charset="0"/>
                <a:ea typeface="隶书" panose="02010509060101010101" pitchFamily="49" charset="-122"/>
              </a:rPr>
              <a:t>艺术特色</a:t>
            </a:r>
            <a:endParaRPr lang="zh-CN" altLang="en-US" sz="5400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2341" name="Rectangle 5"/>
          <p:cNvSpPr/>
          <p:nvPr/>
        </p:nvSpPr>
        <p:spPr>
          <a:xfrm>
            <a:off x="0" y="1628775"/>
            <a:ext cx="7885113" cy="52292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衬托 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3200" b="1">
                <a:latin typeface="宋体" panose="02010600030101010101" pitchFamily="2" charset="-122"/>
                <a:ea typeface="楷体_GB2312" pitchFamily="49" charset="-122"/>
              </a:rPr>
              <a:t>“以乙衬甲”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，使甲的性质更加突出，乙起陪衬作用。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0000"/>
              </a:lnSpc>
              <a:spcBef>
                <a:spcPct val="50000"/>
              </a:spcBef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2513" y="3134043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小乔初嫁</a:t>
            </a:r>
          </a:p>
        </p:txBody>
      </p:sp>
      <p:sp>
        <p:nvSpPr>
          <p:cNvPr id="6" name="右箭头 5"/>
          <p:cNvSpPr/>
          <p:nvPr/>
        </p:nvSpPr>
        <p:spPr>
          <a:xfrm flipV="1">
            <a:off x="3348038" y="3357563"/>
            <a:ext cx="1152525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475" y="2852738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正衬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7900" y="3141663"/>
            <a:ext cx="9064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周瑜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7583" y="4283075"/>
            <a:ext cx="27082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早生华发（我）</a:t>
            </a:r>
          </a:p>
        </p:txBody>
      </p:sp>
      <p:sp>
        <p:nvSpPr>
          <p:cNvPr id="10" name="右箭头 9"/>
          <p:cNvSpPr/>
          <p:nvPr/>
        </p:nvSpPr>
        <p:spPr>
          <a:xfrm flipV="1">
            <a:off x="3419475" y="4508500"/>
            <a:ext cx="1152525" cy="730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05" y="4283075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雄姿英发（周瑜）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92500" y="4005263"/>
            <a:ext cx="9048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800" b="1">
                <a:latin typeface="Arial" pitchFamily="34" charset="0"/>
                <a:ea typeface="宋体" pitchFamily="2" charset="-122"/>
              </a:rPr>
              <a:t>反衬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1" build="p"/>
      <p:bldP spid="4" grpId="2"/>
      <p:bldP spid="6" grpId="3"/>
      <p:bldP spid="7" grpId="4"/>
      <p:bldP spid="8" grpId="5"/>
      <p:bldP spid="9" grpId="6"/>
      <p:bldP spid="10" grpId="7"/>
      <p:bldP spid="11" grpId="8"/>
      <p:bldP spid="12" grpId="9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学习目标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680" y="1600200"/>
            <a:ext cx="8808720" cy="4526280"/>
          </a:xfrm>
        </p:spPr>
        <p:txBody>
          <a:bodyPr/>
          <a:lstStyle/>
          <a:p>
            <a:r>
              <a:rPr lang="en-US" altLang="zh-CN" sz="4000" b="1">
                <a:solidFill>
                  <a:schemeClr val="tx1"/>
                </a:solidFill>
              </a:rPr>
              <a:t>1</a:t>
            </a:r>
            <a:r>
              <a:rPr lang="zh-CN" altLang="en-US" sz="4000" b="1">
                <a:solidFill>
                  <a:schemeClr val="tx1"/>
                </a:solidFill>
              </a:rPr>
              <a:t>、欣赏赤壁壮丽之景，</a:t>
            </a:r>
            <a:r>
              <a:rPr lang="zh-CN" altLang="en-US" sz="4000" b="1">
                <a:sym typeface="+mn-ea"/>
              </a:rPr>
              <a:t>体会</a:t>
            </a:r>
            <a:r>
              <a:rPr lang="zh-CN" altLang="en-US" sz="4000" b="1">
                <a:solidFill>
                  <a:schemeClr val="tx1"/>
                </a:solidFill>
              </a:rPr>
              <a:t>作者用字之妙。</a:t>
            </a:r>
          </a:p>
          <a:p>
            <a:r>
              <a:rPr lang="en-US" altLang="zh-CN" sz="4000" b="1">
                <a:sym typeface="+mn-ea"/>
              </a:rPr>
              <a:t>2</a:t>
            </a:r>
            <a:r>
              <a:rPr lang="zh-CN" altLang="en-US" sz="4000" b="1">
                <a:sym typeface="+mn-ea"/>
              </a:rPr>
              <a:t>、把握人物形象特点，感受</a:t>
            </a:r>
            <a:r>
              <a:rPr lang="zh-CN" altLang="en-US" sz="4000" b="1">
                <a:solidFill>
                  <a:schemeClr val="tx1"/>
                </a:solidFill>
              </a:rPr>
              <a:t>作者怀古之情。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0" cap="flat" cmpd="tri">
            <a:solidFill>
              <a:srgbClr val="99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18" name="Line 3"/>
          <p:cNvSpPr/>
          <p:nvPr/>
        </p:nvSpPr>
        <p:spPr>
          <a:xfrm>
            <a:off x="0" y="1600200"/>
            <a:ext cx="9144000" cy="0"/>
          </a:xfrm>
          <a:prstGeom prst="line">
            <a:avLst/>
          </a:prstGeom>
          <a:ln w="92075" cap="flat" cmpd="tri">
            <a:solidFill>
              <a:srgbClr val="99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00113" y="333375"/>
            <a:ext cx="7416800" cy="101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怀古咏史  </a:t>
            </a:r>
            <a:r>
              <a: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 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+mn-cs"/>
              </a:rPr>
              <a:t> </a:t>
            </a: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itchFamily="2" charset="-122"/>
              <a:cs typeface="+mn-cs"/>
            </a:endParaRPr>
          </a:p>
        </p:txBody>
      </p:sp>
      <p:sp>
        <p:nvSpPr>
          <p:cNvPr id="34820" name="Text Box 5"/>
          <p:cNvSpPr txBox="1"/>
          <p:nvPr/>
        </p:nvSpPr>
        <p:spPr>
          <a:xfrm>
            <a:off x="0" y="175260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    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古代文人的怀古之作，往往是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借托对古人古事</a:t>
            </a:r>
            <a:b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</a:b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     的追忆，来表达自己的思想情绪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。</a:t>
            </a:r>
          </a:p>
        </p:txBody>
      </p:sp>
      <p:sp>
        <p:nvSpPr>
          <p:cNvPr id="34821" name="Line 6"/>
          <p:cNvSpPr/>
          <p:nvPr/>
        </p:nvSpPr>
        <p:spPr>
          <a:xfrm>
            <a:off x="0" y="3048000"/>
            <a:ext cx="9144000" cy="0"/>
          </a:xfrm>
          <a:prstGeom prst="line">
            <a:avLst/>
          </a:prstGeom>
          <a:ln w="92075" cap="flat" cmpd="tri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2" name="Text Box 7"/>
          <p:cNvSpPr txBox="1"/>
          <p:nvPr/>
        </p:nvSpPr>
        <p:spPr>
          <a:xfrm>
            <a:off x="304800" y="3276600"/>
            <a:ext cx="3429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赤壁怀古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（苏轼）</a:t>
            </a:r>
          </a:p>
        </p:txBody>
      </p:sp>
      <p:sp>
        <p:nvSpPr>
          <p:cNvPr id="34823" name="Text Box 8"/>
          <p:cNvSpPr txBox="1"/>
          <p:nvPr/>
        </p:nvSpPr>
        <p:spPr>
          <a:xfrm>
            <a:off x="304800" y="5334000"/>
            <a:ext cx="44831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北固亭怀古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（辛弃疾）</a:t>
            </a:r>
          </a:p>
        </p:txBody>
      </p:sp>
      <p:sp>
        <p:nvSpPr>
          <p:cNvPr id="34824" name="Text Box 9"/>
          <p:cNvSpPr txBox="1"/>
          <p:nvPr/>
        </p:nvSpPr>
        <p:spPr>
          <a:xfrm>
            <a:off x="381000" y="422402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赞美周瑜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34825" name="Text Box 10"/>
          <p:cNvSpPr txBox="1"/>
          <p:nvPr/>
        </p:nvSpPr>
        <p:spPr>
          <a:xfrm>
            <a:off x="457200" y="60960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褒贬古人</a:t>
            </a:r>
          </a:p>
        </p:txBody>
      </p:sp>
      <p:sp>
        <p:nvSpPr>
          <p:cNvPr id="34826" name="Text Box 11"/>
          <p:cNvSpPr txBox="1"/>
          <p:nvPr/>
        </p:nvSpPr>
        <p:spPr>
          <a:xfrm>
            <a:off x="2438400" y="4191000"/>
            <a:ext cx="64547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抒发建功立业的情怀和壮志未酬的感慨。</a:t>
            </a:r>
          </a:p>
        </p:txBody>
      </p:sp>
      <p:sp>
        <p:nvSpPr>
          <p:cNvPr id="34827" name="Text Box 12"/>
          <p:cNvSpPr txBox="1"/>
          <p:nvPr/>
        </p:nvSpPr>
        <p:spPr>
          <a:xfrm>
            <a:off x="2438400" y="5949950"/>
            <a:ext cx="6705600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表达抗金北伐的愿望、对南宋苟安的悲愤和壮志难酬的愤慨。</a:t>
            </a:r>
          </a:p>
        </p:txBody>
      </p:sp>
      <p:sp>
        <p:nvSpPr>
          <p:cNvPr id="34828" name="Line 13"/>
          <p:cNvSpPr/>
          <p:nvPr/>
        </p:nvSpPr>
        <p:spPr>
          <a:xfrm>
            <a:off x="0" y="5029200"/>
            <a:ext cx="9144000" cy="0"/>
          </a:xfrm>
          <a:prstGeom prst="line">
            <a:avLst/>
          </a:prstGeom>
          <a:ln w="92075" cap="flat" cmpd="tri">
            <a:solidFill>
              <a:srgbClr val="99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9" name="Line 14"/>
          <p:cNvSpPr/>
          <p:nvPr/>
        </p:nvSpPr>
        <p:spPr>
          <a:xfrm>
            <a:off x="1905000" y="449580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0" name="Line 15"/>
          <p:cNvSpPr/>
          <p:nvPr/>
        </p:nvSpPr>
        <p:spPr>
          <a:xfrm>
            <a:off x="1981200" y="640080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4800600" y="3276600"/>
            <a:ext cx="2514600" cy="914400"/>
            <a:chOff x="3024" y="2064"/>
            <a:chExt cx="1584" cy="576"/>
          </a:xfrm>
        </p:grpSpPr>
        <p:sp>
          <p:nvSpPr>
            <p:cNvPr id="34832" name="Oval 17"/>
            <p:cNvSpPr/>
            <p:nvPr/>
          </p:nvSpPr>
          <p:spPr>
            <a:xfrm>
              <a:off x="3024" y="2064"/>
              <a:ext cx="1536" cy="576"/>
            </a:xfrm>
            <a:prstGeom prst="ellipse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34833" name="Text Box 18"/>
            <p:cNvSpPr txBox="1"/>
            <p:nvPr/>
          </p:nvSpPr>
          <p:spPr>
            <a:xfrm>
              <a:off x="3168" y="2160"/>
              <a:ext cx="1440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怀古伤己</a:t>
              </a:r>
            </a:p>
          </p:txBody>
        </p:sp>
      </p:grpSp>
      <p:grpSp>
        <p:nvGrpSpPr>
          <p:cNvPr id="3" name="Group 19"/>
          <p:cNvGrpSpPr/>
          <p:nvPr/>
        </p:nvGrpSpPr>
        <p:grpSpPr>
          <a:xfrm>
            <a:off x="4724400" y="5105400"/>
            <a:ext cx="2743200" cy="914400"/>
            <a:chOff x="2976" y="3216"/>
            <a:chExt cx="1728" cy="576"/>
          </a:xfrm>
        </p:grpSpPr>
        <p:sp>
          <p:nvSpPr>
            <p:cNvPr id="34835" name="Oval 20"/>
            <p:cNvSpPr/>
            <p:nvPr/>
          </p:nvSpPr>
          <p:spPr>
            <a:xfrm>
              <a:off x="2976" y="3216"/>
              <a:ext cx="1728" cy="576"/>
            </a:xfrm>
            <a:prstGeom prst="ellipse">
              <a:avLst/>
            </a:prstGeom>
            <a:solidFill>
              <a:srgbClr val="993366"/>
            </a:solidFill>
            <a:ln w="9525">
              <a:noFill/>
            </a:ln>
          </p:spPr>
          <p:txBody>
            <a:bodyPr wrap="none" anchor="ctr"/>
            <a:lstStyle/>
            <a:p>
              <a:pPr lvl="0" indent="0"/>
              <a:endParaRPr lang="zh-CN" altLang="en-US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34836" name="Text Box 21"/>
            <p:cNvSpPr txBox="1"/>
            <p:nvPr/>
          </p:nvSpPr>
          <p:spPr>
            <a:xfrm>
              <a:off x="3120" y="3312"/>
              <a:ext cx="144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借古讽今</a:t>
              </a:r>
            </a:p>
          </p:txBody>
        </p:sp>
      </p:grpSp>
      <p:sp>
        <p:nvSpPr>
          <p:cNvPr id="34837" name="Line 22"/>
          <p:cNvSpPr/>
          <p:nvPr/>
        </p:nvSpPr>
        <p:spPr>
          <a:xfrm>
            <a:off x="0" y="0"/>
            <a:ext cx="9144000" cy="0"/>
          </a:xfrm>
          <a:prstGeom prst="line">
            <a:avLst/>
          </a:prstGeom>
          <a:ln w="92075" cap="flat" cmpd="tri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8" name="Line 23"/>
          <p:cNvSpPr/>
          <p:nvPr/>
        </p:nvSpPr>
        <p:spPr>
          <a:xfrm>
            <a:off x="0" y="6858000"/>
            <a:ext cx="9144000" cy="0"/>
          </a:xfrm>
          <a:prstGeom prst="line">
            <a:avLst/>
          </a:prstGeom>
          <a:ln w="92075" cap="flat" cmpd="tri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681524"/>
            <a:ext cx="8229600" cy="1143000"/>
          </a:xfrm>
        </p:spPr>
        <p:txBody>
          <a:bodyPr/>
          <a:lstStyle/>
          <a:p>
            <a:r>
              <a:rPr lang="en-US" altLang="zh-CN" smtClean="0"/>
              <a:t> </a:t>
            </a:r>
            <a:r>
              <a:rPr lang="zh-CN" altLang="zh-CN" b="1" smtClean="0"/>
              <a:t>江城子</a:t>
            </a:r>
            <a:br>
              <a:rPr lang="en-US" altLang="zh-CN" b="1" smtClean="0"/>
            </a:br>
            <a:r>
              <a:rPr lang="zh-CN" altLang="zh-CN" sz="3200" b="1" smtClean="0"/>
              <a:t>苏轼</a:t>
            </a:r>
            <a:br>
              <a:rPr lang="zh-CN" altLang="zh-CN" smtClean="0"/>
            </a:br>
            <a:r>
              <a:rPr lang="en-US" altLang="zh-CN" smtClean="0"/>
              <a:t>             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55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b="1" smtClean="0"/>
              <a:t>          </a:t>
            </a:r>
            <a:r>
              <a:rPr lang="zh-CN" altLang="zh-CN" b="1" smtClean="0"/>
              <a:t>十年生死两茫茫。不思量</a:t>
            </a:r>
            <a:r>
              <a:rPr lang="en-US" altLang="zh-CN" b="1" smtClean="0"/>
              <a:t>,</a:t>
            </a:r>
            <a:r>
              <a:rPr lang="zh-CN" altLang="zh-CN" b="1" smtClean="0"/>
              <a:t>自难忘</a:t>
            </a:r>
            <a:r>
              <a:rPr lang="zh-CN" altLang="en-US" b="1" smtClean="0"/>
              <a:t>。</a:t>
            </a:r>
            <a:r>
              <a:rPr lang="zh-CN" altLang="zh-CN" b="1" smtClean="0"/>
              <a:t>千里孤坟</a:t>
            </a:r>
            <a:r>
              <a:rPr lang="en-US" altLang="zh-CN" b="1" smtClean="0"/>
              <a:t>, </a:t>
            </a:r>
            <a:r>
              <a:rPr lang="zh-CN" altLang="zh-CN" b="1" smtClean="0"/>
              <a:t>无处话凄凉。</a:t>
            </a:r>
            <a:r>
              <a:rPr lang="en-US" altLang="zh-CN" b="1" smtClean="0"/>
              <a:t> </a:t>
            </a:r>
            <a:r>
              <a:rPr lang="zh-CN" altLang="zh-CN" b="1" smtClean="0"/>
              <a:t>纵使相逢应不识</a:t>
            </a:r>
            <a:r>
              <a:rPr lang="en-US" altLang="zh-CN" b="1" smtClean="0"/>
              <a:t>,</a:t>
            </a:r>
            <a:r>
              <a:rPr lang="zh-CN" altLang="zh-CN" b="1" smtClean="0"/>
              <a:t>尘满面</a:t>
            </a:r>
            <a:r>
              <a:rPr lang="en-US" altLang="zh-CN" b="1" smtClean="0"/>
              <a:t>,</a:t>
            </a:r>
            <a:r>
              <a:rPr lang="zh-CN" altLang="zh-CN" b="1" smtClean="0"/>
              <a:t>鬓如霜。</a:t>
            </a:r>
            <a:endParaRPr lang="en-US" altLang="zh-CN" b="1" smtClean="0"/>
          </a:p>
          <a:p>
            <a:pPr>
              <a:buNone/>
            </a:pPr>
            <a:br>
              <a:rPr lang="zh-CN" altLang="zh-CN" b="1" smtClean="0"/>
            </a:br>
            <a:r>
              <a:rPr lang="en-US" altLang="zh-CN" b="1" smtClean="0"/>
              <a:t>      </a:t>
            </a:r>
            <a:r>
              <a:rPr lang="zh-CN" altLang="zh-CN" b="1" smtClean="0"/>
              <a:t>夜来幽梦忽还乡。小轩窗</a:t>
            </a:r>
            <a:r>
              <a:rPr lang="en-US" altLang="zh-CN" b="1" smtClean="0"/>
              <a:t>,</a:t>
            </a:r>
            <a:r>
              <a:rPr lang="zh-CN" altLang="zh-CN" b="1" smtClean="0"/>
              <a:t>正梳妆。相顾无言</a:t>
            </a:r>
            <a:r>
              <a:rPr lang="en-US" altLang="zh-CN" b="1" smtClean="0"/>
              <a:t>,</a:t>
            </a:r>
            <a:r>
              <a:rPr lang="zh-CN" altLang="zh-CN" b="1" smtClean="0"/>
              <a:t>惟有泪千行。</a:t>
            </a:r>
            <a:r>
              <a:rPr lang="en-US" altLang="zh-CN" b="1" smtClean="0"/>
              <a:t> </a:t>
            </a:r>
            <a:r>
              <a:rPr lang="zh-CN" altLang="zh-CN" b="1" smtClean="0"/>
              <a:t>料得年年断肠处</a:t>
            </a:r>
            <a:r>
              <a:rPr lang="en-US" altLang="zh-CN" b="1" smtClean="0"/>
              <a:t>,</a:t>
            </a:r>
            <a:r>
              <a:rPr lang="zh-CN" altLang="zh-CN" b="1" smtClean="0"/>
              <a:t>明月夜</a:t>
            </a:r>
            <a:r>
              <a:rPr lang="en-US" altLang="zh-CN" b="1" smtClean="0"/>
              <a:t>,</a:t>
            </a:r>
            <a:r>
              <a:rPr lang="zh-CN" altLang="zh-CN" b="1" smtClean="0"/>
              <a:t>短松冈。</a:t>
            </a:r>
            <a:br>
              <a:rPr lang="zh-CN" altLang="zh-CN" b="1" smtClean="0"/>
            </a:b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63500" y="67945"/>
            <a:ext cx="263144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拓展阅读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85400" y="106553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4"/>
          <p:cNvSpPr/>
          <p:nvPr/>
        </p:nvSpPr>
        <p:spPr>
          <a:xfrm>
            <a:off x="1820228" y="2095183"/>
            <a:ext cx="3429000" cy="43545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en-US" altLang="zh-CN" sz="4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文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en-US" altLang="zh-CN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endParaRPr lang="en-US" altLang="zh-CN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词</a:t>
            </a: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endParaRPr lang="en-US" altLang="zh-CN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44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书法</a:t>
            </a:r>
            <a:r>
              <a:rPr lang="en-US" altLang="zh-CN" sz="4400" b="1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endParaRPr lang="en-US" altLang="zh-CN" sz="4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1" name="Rectangle 5">
            <a:hlinkClick r:id="rId2" action="ppaction://hlinksldjump"/>
          </p:cNvPr>
          <p:cNvSpPr/>
          <p:nvPr/>
        </p:nvSpPr>
        <p:spPr>
          <a:xfrm>
            <a:off x="4246245" y="3616960"/>
            <a:ext cx="461957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4800" b="1" u="sng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      </a:t>
            </a:r>
            <a:r>
              <a:rPr lang="zh-CN" altLang="en-US" sz="4800" b="1" u="sng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</a:t>
            </a:r>
            <a:r>
              <a:rPr lang="zh-CN" altLang="en-US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  <a:endParaRPr lang="zh-CN" altLang="en-US" sz="4800" b="1" u="sng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7652" name="Rectangle 6">
            <a:hlinkClick r:id="rId2" action="ppaction://hlinksldjump"/>
          </p:cNvPr>
          <p:cNvSpPr/>
          <p:nvPr/>
        </p:nvSpPr>
        <p:spPr>
          <a:xfrm>
            <a:off x="4246245" y="4447858"/>
            <a:ext cx="62757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4800" b="1" u="sng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      </a:t>
            </a:r>
            <a:r>
              <a:rPr lang="zh-CN" altLang="en-US" sz="4800" b="1" u="sng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</a:t>
            </a:r>
            <a:r>
              <a:rPr lang="zh-CN" altLang="en-US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  <a:endParaRPr lang="zh-CN" altLang="en-US" sz="4800" b="1" u="sng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7653" name="Rectangle 7">
            <a:hlinkClick r:id="rId2" action="ppaction://hlinksldjump"/>
          </p:cNvPr>
          <p:cNvSpPr/>
          <p:nvPr/>
        </p:nvSpPr>
        <p:spPr>
          <a:xfrm>
            <a:off x="4085590" y="5279073"/>
            <a:ext cx="4674235" cy="13163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4800" b="1" u="sng" smtClean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宋四家</a:t>
            </a:r>
            <a:r>
              <a:rPr lang="zh-CN" altLang="en-US" sz="4800" b="1" u="sng" smtClean="0"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</a:p>
          <a:p>
            <a:pPr lvl="0" algn="l" eaLnBrk="1" hangingPunct="1"/>
            <a:r>
              <a:rPr lang="zh-CN" altLang="en-US" sz="3200" b="1" smtClean="0">
                <a:latin typeface="+mn-ea"/>
                <a:ea typeface="+mn-ea"/>
              </a:rPr>
              <a:t>（</a:t>
            </a:r>
            <a:r>
              <a:rPr lang="zh-CN" altLang="en-US" sz="3200" b="1">
                <a:latin typeface="+mn-ea"/>
                <a:ea typeface="+mn-ea"/>
                <a:sym typeface="+mn-ea"/>
              </a:rPr>
              <a:t>蔡襄、黄庭坚、米芾</a:t>
            </a:r>
            <a:r>
              <a:rPr lang="zh-CN" altLang="en-US" sz="3200" b="1" smtClean="0">
                <a:latin typeface="+mn-ea"/>
                <a:ea typeface="+mn-ea"/>
              </a:rPr>
              <a:t>）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27654" name="Text Box 8"/>
          <p:cNvSpPr txBox="1"/>
          <p:nvPr/>
        </p:nvSpPr>
        <p:spPr>
          <a:xfrm>
            <a:off x="2854960" y="723900"/>
            <a:ext cx="6010910" cy="874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旷世奇才苏东坡</a:t>
            </a:r>
          </a:p>
        </p:txBody>
      </p:sp>
      <p:sp>
        <p:nvSpPr>
          <p:cNvPr id="27655" name="Rectangle 9">
            <a:hlinkClick r:id="rId2" action="ppaction://hlinksldjump"/>
          </p:cNvPr>
          <p:cNvSpPr/>
          <p:nvPr/>
        </p:nvSpPr>
        <p:spPr>
          <a:xfrm>
            <a:off x="4246244" y="2793365"/>
            <a:ext cx="4897755" cy="828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en-US" altLang="zh-CN" sz="4800" b="1" u="sng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4800" b="1" u="sng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唐宋八大家</a:t>
            </a:r>
            <a:r>
              <a:rPr lang="zh-CN" altLang="en-US" sz="4800" b="1" u="sng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4800" b="1" u="sng"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  <a:endParaRPr lang="zh-CN" altLang="en-US" sz="4800" b="1" u="sng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169" name="Picture 2" descr="苏东坡像"/>
          <p:cNvPicPr>
            <a:picLocks noChangeAspect="1" noChangeArrowheads="1"/>
          </p:cNvPicPr>
          <p:nvPr/>
        </p:nvPicPr>
        <p:blipFill>
          <a:blip r:embed="rId3"/>
          <a:srcRect r="19307"/>
          <a:stretch>
            <a:fillRect/>
          </a:stretch>
        </p:blipFill>
        <p:spPr bwMode="auto">
          <a:xfrm>
            <a:off x="16510" y="0"/>
            <a:ext cx="192532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1"/>
      <p:bldP spid="27652" grpId="2"/>
      <p:bldP spid="27653" grpId="3"/>
      <p:bldP spid="27654" grpId="4"/>
      <p:bldP spid="27655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4" name="Picture 6" descr="sushi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3798168"/>
            <a:ext cx="3059832" cy="30598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" name="Rectangle 4"/>
          <p:cNvSpPr/>
          <p:nvPr/>
        </p:nvSpPr>
        <p:spPr>
          <a:xfrm>
            <a:off x="7303" y="-41592"/>
            <a:ext cx="2952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sz="44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写作背景</a:t>
            </a:r>
          </a:p>
        </p:txBody>
      </p:sp>
      <p:sp>
        <p:nvSpPr>
          <p:cNvPr id="9218" name="Rectangle 5"/>
          <p:cNvSpPr/>
          <p:nvPr/>
        </p:nvSpPr>
        <p:spPr>
          <a:xfrm>
            <a:off x="645795" y="1333054"/>
            <a:ext cx="7851775" cy="25545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/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　　宋神宗元丰三年苏轼因“乌台诗案”被贬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黄</a:t>
            </a:r>
            <a:r>
              <a:rPr lang="zh-CN" altLang="en-US" sz="3200" b="1" smtClean="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州团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练副使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。元丰五年</a:t>
            </a:r>
            <a:r>
              <a:rPr lang="zh-CN" altLang="en-US" sz="3200" b="1" smtClean="0">
                <a:latin typeface="Arial" pitchFamily="34" charset="0"/>
                <a:ea typeface="楷体_GB2312" pitchFamily="49" charset="-122"/>
              </a:rPr>
              <a:t>，</a:t>
            </a:r>
            <a:r>
              <a:rPr lang="en-US" altLang="zh-CN" sz="3200" b="1" smtClean="0">
                <a:latin typeface="Arial" pitchFamily="34" charset="0"/>
                <a:ea typeface="楷体_GB2312" pitchFamily="49" charset="-122"/>
              </a:rPr>
              <a:t>46</a:t>
            </a:r>
            <a:r>
              <a:rPr lang="zh-CN" altLang="en-US" sz="3200" b="1" smtClean="0">
                <a:latin typeface="Arial" pitchFamily="34" charset="0"/>
                <a:ea typeface="楷体_GB2312" pitchFamily="49" charset="-122"/>
              </a:rPr>
              <a:t>岁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的苏轼游览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赤壁（黄州赤鼻矶）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时，吊古抒怀，先后写下了</a:t>
            </a:r>
            <a:r>
              <a:rPr lang="en-US" altLang="zh-CN" sz="3200" b="1">
                <a:latin typeface="Arial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赤壁三文</a:t>
            </a:r>
            <a:r>
              <a:rPr lang="en-US" altLang="zh-CN" sz="3200" b="1" smtClean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” ——《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赤壁赋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《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后赤壁赋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念奴娇</a:t>
            </a:r>
            <a:r>
              <a:rPr lang="en-US" altLang="zh-CN" sz="3200" b="1">
                <a:latin typeface="Arial" pitchFamily="34" charset="0"/>
                <a:ea typeface="楷体_GB2312" pitchFamily="49" charset="-122"/>
              </a:rPr>
              <a:t>·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赤壁怀古</a:t>
            </a:r>
            <a:r>
              <a:rPr lang="en-US" altLang="zh-CN" sz="3200" b="1"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3200" b="1">
                <a:latin typeface="Arial" pitchFamily="34" charset="0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无标题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00800" y="1143000"/>
            <a:ext cx="2743200" cy="5715000"/>
          </a:xfrm>
        </p:spPr>
      </p:pic>
      <p:sp>
        <p:nvSpPr>
          <p:cNvPr id="13314" name="Text Box 3"/>
          <p:cNvSpPr txBox="1"/>
          <p:nvPr/>
        </p:nvSpPr>
        <p:spPr>
          <a:xfrm>
            <a:off x="971550" y="188913"/>
            <a:ext cx="5313363" cy="1016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lvl="0" algn="r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念奴娇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赤壁怀古                                                     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anose="02010609060101010101" pitchFamily="49" charset="-122"/>
              </a:rPr>
              <a:t>苏轼</a:t>
            </a:r>
          </a:p>
        </p:txBody>
      </p:sp>
      <p:sp>
        <p:nvSpPr>
          <p:cNvPr id="13315" name="Text Box 4"/>
          <p:cNvSpPr txBox="1"/>
          <p:nvPr/>
        </p:nvSpPr>
        <p:spPr>
          <a:xfrm>
            <a:off x="0" y="1460500"/>
            <a:ext cx="7848600" cy="55168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lvl="0"/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大江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东去，浪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淘尽，千古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风流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人物。故垒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西边，人道是，三国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周郎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赤壁。乱石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穿空，惊涛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拍岸，卷起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千堆雪。江山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如画，一时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多少豪杰。</a:t>
            </a:r>
          </a:p>
          <a:p>
            <a:pPr lvl="0"/>
            <a:endParaRPr lang="zh-CN" altLang="en-US" sz="2800" b="1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lvl="0"/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遥想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公瑾当年，小乔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初嫁了，雄姿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英发。羽扇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</a:p>
          <a:p>
            <a:pPr lvl="0"/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gu</a:t>
            </a:r>
            <a:r>
              <a:rPr lang="en-US" altLang="zh-CN" sz="3200" b="1">
                <a:latin typeface="Times New Roman" panose="02020603050405020304" pitchFamily="18" charset="0"/>
                <a:ea typeface="隶书" panose="02010509060101010101" pitchFamily="49" charset="-122"/>
              </a:rPr>
              <a:t>ā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n                     qiáng lǔ</a:t>
            </a:r>
          </a:p>
          <a:p>
            <a:pPr lvl="0"/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  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纶 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巾，谈笑间，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强 虏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灰飞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烟灭。故国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神游，</a:t>
            </a:r>
          </a:p>
          <a:p>
            <a:pPr lvl="0"/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多情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应笑我，早生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华发。人生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如梦，一 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尊</a:t>
            </a: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/</a:t>
            </a:r>
          </a:p>
          <a:p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huán   lèi</a:t>
            </a:r>
          </a:p>
          <a:p>
            <a:pPr lvl="0"/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还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酹  </a:t>
            </a:r>
            <a:r>
              <a:rPr lang="en-US" altLang="zh-CN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/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江月。</a:t>
            </a:r>
          </a:p>
        </p:txBody>
      </p:sp>
      <p:pic>
        <p:nvPicPr>
          <p:cNvPr id="2" name="宋词-念奴娇赤壁怀古 方明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5230" y="18923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4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4" name="Text Box 4"/>
          <p:cNvSpPr txBox="1"/>
          <p:nvPr/>
        </p:nvSpPr>
        <p:spPr>
          <a:xfrm>
            <a:off x="3276600" y="457200"/>
            <a:ext cx="3276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>
                <a:latin typeface="Arial" pitchFamily="34" charset="0"/>
                <a:ea typeface="宋体" pitchFamily="2" charset="-122"/>
              </a:rPr>
              <a:t>字词详解</a:t>
            </a:r>
          </a:p>
        </p:txBody>
      </p:sp>
      <p:sp>
        <p:nvSpPr>
          <p:cNvPr id="25605" name="Rectangle 5"/>
          <p:cNvSpPr/>
          <p:nvPr/>
        </p:nvSpPr>
        <p:spPr>
          <a:xfrm>
            <a:off x="395536" y="1340768"/>
            <a:ext cx="4419600" cy="408111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故垒：</a:t>
            </a:r>
          </a:p>
          <a:p>
            <a:pPr lvl="0">
              <a:lnSpc>
                <a:spcPct val="12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风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流：</a:t>
            </a:r>
          </a:p>
          <a:p>
            <a:pPr lvl="0" eaLnBrk="1" hangingPunct="1">
              <a:lnSpc>
                <a:spcPct val="12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羽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扇纶巾：</a:t>
            </a:r>
          </a:p>
          <a:p>
            <a:pPr lvl="0" eaLnBrk="1" hangingPunct="1">
              <a:lnSpc>
                <a:spcPct val="120000"/>
              </a:lnSpc>
            </a:pP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故国：</a:t>
            </a:r>
          </a:p>
          <a:p>
            <a:pPr lvl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酹：</a:t>
            </a:r>
          </a:p>
        </p:txBody>
      </p:sp>
      <p:sp>
        <p:nvSpPr>
          <p:cNvPr id="25606" name="Rectangle 6"/>
          <p:cNvSpPr/>
          <p:nvPr/>
        </p:nvSpPr>
        <p:spPr>
          <a:xfrm>
            <a:off x="2555776" y="1484784"/>
            <a:ext cx="426593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b="1">
                <a:cs typeface="+mn-ea"/>
              </a:rPr>
              <a:t>过去遗留下来的营垒。</a:t>
            </a:r>
            <a:endParaRPr lang="zh-CN" altLang="en-US" sz="3200" b="1">
              <a:latin typeface="Arial" pitchFamily="34" charset="0"/>
              <a:ea typeface="宋体" pitchFamily="2" charset="-122"/>
              <a:cs typeface="+mn-ea"/>
            </a:endParaRPr>
          </a:p>
        </p:txBody>
      </p:sp>
      <p:sp>
        <p:nvSpPr>
          <p:cNvPr id="25607" name="Rectangle 7"/>
          <p:cNvSpPr/>
          <p:nvPr/>
        </p:nvSpPr>
        <p:spPr>
          <a:xfrm>
            <a:off x="2483768" y="2132856"/>
            <a:ext cx="385762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>
                <a:latin typeface="Arial" pitchFamily="34" charset="0"/>
                <a:ea typeface="宋体" pitchFamily="2" charset="-122"/>
              </a:rPr>
              <a:t>有文采又有功绩的。</a:t>
            </a:r>
          </a:p>
        </p:txBody>
      </p:sp>
      <p:sp>
        <p:nvSpPr>
          <p:cNvPr id="25609" name="Rectangle 9"/>
          <p:cNvSpPr/>
          <p:nvPr/>
        </p:nvSpPr>
        <p:spPr>
          <a:xfrm>
            <a:off x="2123728" y="4077072"/>
            <a:ext cx="3041015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>
                <a:latin typeface="Arial" pitchFamily="34" charset="0"/>
                <a:ea typeface="宋体" pitchFamily="2" charset="-122"/>
              </a:rPr>
              <a:t>当年的赤壁战场</a:t>
            </a:r>
          </a:p>
        </p:txBody>
      </p:sp>
      <p:sp>
        <p:nvSpPr>
          <p:cNvPr id="25611" name="Rectangle 11"/>
          <p:cNvSpPr/>
          <p:nvPr/>
        </p:nvSpPr>
        <p:spPr>
          <a:xfrm>
            <a:off x="2555776" y="2708920"/>
            <a:ext cx="627761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>
                <a:latin typeface="Arial" pitchFamily="34" charset="0"/>
                <a:ea typeface="宋体" pitchFamily="2" charset="-122"/>
              </a:rPr>
              <a:t>手摇羽扇，头戴纶巾</a:t>
            </a:r>
            <a:r>
              <a:rPr lang="zh-CN" altLang="en-US" sz="3200" b="1" smtClean="0">
                <a:latin typeface="Arial" pitchFamily="34" charset="0"/>
                <a:ea typeface="宋体" pitchFamily="2" charset="-122"/>
              </a:rPr>
              <a:t>。这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是古代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儒将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的装束。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63688" y="4725144"/>
            <a:ext cx="630745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>
                <a:latin typeface="+mn-ea"/>
                <a:ea typeface="+mn-ea"/>
                <a:cs typeface="+mn-cs"/>
                <a:sym typeface="+mn-ea"/>
              </a:rPr>
              <a:t>以酒洒地，是向鬼神敬酒的方式。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标题 13313"/>
          <p:cNvSpPr>
            <a:spLocks noGrp="1"/>
          </p:cNvSpPr>
          <p:nvPr/>
        </p:nvSpPr>
        <p:spPr>
          <a:xfrm>
            <a:off x="304800" y="1911871"/>
            <a:ext cx="8823960" cy="7905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600">
                <a:solidFill>
                  <a:srgbClr val="0033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   </a:t>
            </a:r>
            <a:r>
              <a:rPr sz="3600" b="1">
                <a:solidFill>
                  <a:schemeClr val="tx1"/>
                </a:solidFill>
                <a:ea typeface="华文行楷" panose="02010800040101010101" pitchFamily="2" charset="-122"/>
              </a:rPr>
              <a:t>这首词历来被当做是豪放派的代表词作，</a:t>
            </a:r>
            <a:r>
              <a:rPr lang="zh-CN" sz="3600" b="1">
                <a:solidFill>
                  <a:schemeClr val="tx1"/>
                </a:solidFill>
                <a:ea typeface="华文行楷" panose="02010800040101010101" pitchFamily="2" charset="-122"/>
              </a:rPr>
              <a:t>词中有</a:t>
            </a:r>
            <a:r>
              <a:rPr sz="3600" b="1" smtClean="0">
                <a:solidFill>
                  <a:schemeClr val="tx1"/>
                </a:solidFill>
                <a:ea typeface="华文行楷" panose="02010800040101010101" pitchFamily="2" charset="-122"/>
              </a:rPr>
              <a:t>哪些句子</a:t>
            </a:r>
            <a:r>
              <a:rPr lang="zh-CN" altLang="en-US" sz="3600" b="1" smtClean="0">
                <a:solidFill>
                  <a:schemeClr val="tx1"/>
                </a:solidFill>
                <a:ea typeface="华文行楷" panose="02010800040101010101" pitchFamily="2" charset="-122"/>
              </a:rPr>
              <a:t>让你感觉有豪放的特点</a:t>
            </a:r>
            <a:r>
              <a:rPr sz="3600" b="1" smtClean="0">
                <a:solidFill>
                  <a:schemeClr val="tx1"/>
                </a:solidFill>
                <a:ea typeface="华文行楷" panose="02010800040101010101" pitchFamily="2" charset="-122"/>
              </a:rPr>
              <a:t>？</a:t>
            </a:r>
            <a:r>
              <a:rPr lang="zh-CN" sz="3600" b="1">
                <a:solidFill>
                  <a:schemeClr val="tx1"/>
                </a:solidFill>
                <a:ea typeface="华文行楷" panose="02010800040101010101" pitchFamily="2" charset="-122"/>
              </a:rPr>
              <a:t>请</a:t>
            </a:r>
            <a:r>
              <a:rPr sz="3600" b="1">
                <a:solidFill>
                  <a:schemeClr val="tx1"/>
                </a:solidFill>
                <a:ea typeface="华文行楷" panose="02010800040101010101" pitchFamily="2" charset="-122"/>
              </a:rPr>
              <a:t>说说你的理由。</a:t>
            </a:r>
            <a:br>
              <a:rPr lang="zh-CN" altLang="en-US" sz="3600" b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</a:br>
          </a:p>
        </p:txBody>
      </p:sp>
      <p:pic>
        <p:nvPicPr>
          <p:cNvPr id="2" name="图片 1" descr="u=2000076083,2323121270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25" y="3272155"/>
            <a:ext cx="6035675" cy="3033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800" y="209550"/>
            <a:ext cx="29895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思考探究：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4"/>
          <p:cNvSpPr/>
          <p:nvPr/>
        </p:nvSpPr>
        <p:spPr>
          <a:xfrm>
            <a:off x="481648" y="447993"/>
            <a:ext cx="8602980" cy="7620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4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一、分析上阕，感受豪放的气势。</a:t>
            </a:r>
          </a:p>
        </p:txBody>
      </p:sp>
      <p:sp>
        <p:nvSpPr>
          <p:cNvPr id="13313" name="标题 13313"/>
          <p:cNvSpPr>
            <a:spLocks noGrp="1"/>
          </p:cNvSpPr>
          <p:nvPr/>
        </p:nvSpPr>
        <p:spPr>
          <a:xfrm>
            <a:off x="0" y="1917700"/>
            <a:ext cx="8823960" cy="7905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600">
                <a:solidFill>
                  <a:srgbClr val="003366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（</a:t>
            </a:r>
            <a:r>
              <a:rPr lang="en-US" altLang="zh-CN" sz="3600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1</a:t>
            </a:r>
            <a: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）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ea typeface="华文行楷" panose="02010800040101010101" pitchFamily="2" charset="-122"/>
              </a:rPr>
              <a:t>大江东去，浪淘尽千古风流人物。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ea typeface="华文行楷" panose="02010800040101010101" pitchFamily="2" charset="-122"/>
              </a:rPr>
              <a:t> 营造一种怎样的意境？</a:t>
            </a:r>
            <a:r>
              <a:rPr lang="zh-CN" altLang="en-US" sz="3600" b="1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在全词中起到什么作用？</a:t>
            </a:r>
            <a: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</a:t>
            </a:r>
            <a:br>
              <a:rPr lang="zh-CN" altLang="en-US" sz="3600">
                <a:solidFill>
                  <a:schemeClr val="tx1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</a:br>
          </a:p>
        </p:txBody>
      </p:sp>
      <p:sp>
        <p:nvSpPr>
          <p:cNvPr id="13315" name="内容占位符 13314"/>
          <p:cNvSpPr>
            <a:spLocks noGrp="1"/>
          </p:cNvSpPr>
          <p:nvPr/>
        </p:nvSpPr>
        <p:spPr>
          <a:xfrm>
            <a:off x="0" y="2970530"/>
            <a:ext cx="8824595" cy="38874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©"/>
              <a:defRPr sz="32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©"/>
              <a:defRPr sz="2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©"/>
              <a:defRPr sz="2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©"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©"/>
              <a:defRPr sz="20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©"/>
              <a:defRPr sz="2000" b="0" i="1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©"/>
              <a:defRPr sz="2000" b="0" i="1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©"/>
              <a:defRPr sz="2000" b="0" i="1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anose="05000000000000000000" pitchFamily="2" charset="2"/>
              <a:buChar char="©"/>
              <a:defRPr sz="2000" b="0" i="1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 i="0">
                <a:latin typeface="Tahoma" panose="020b0604030504040204" pitchFamily="34" charset="0"/>
                <a:ea typeface="Tahoma" panose="020b0604030504040204" pitchFamily="34" charset="0"/>
              </a:rPr>
              <a:t>明确：</a:t>
            </a:r>
          </a:p>
          <a:p>
            <a:pPr eaLnBrk="1" hangingPunct="1"/>
            <a:r>
              <a:rPr lang="zh-CN" altLang="en-US" b="1" i="0">
                <a:solidFill>
                  <a:srgbClr val="FF0000"/>
                </a:solidFill>
                <a:sym typeface="+mn-ea"/>
              </a:rPr>
              <a:t>开头两句，融时间与空间于一体，</a:t>
            </a:r>
            <a:r>
              <a:rPr lang="zh-CN" altLang="en-US" b="1" i="0">
                <a:solidFill>
                  <a:srgbClr val="FF0000"/>
                </a:solidFill>
                <a:sym typeface="Arial" pitchFamily="34" charset="0"/>
              </a:rPr>
              <a:t>营造了</a:t>
            </a:r>
            <a:r>
              <a:rPr lang="zh-CN" altLang="en-US" b="1" i="0" u="sng">
                <a:solidFill>
                  <a:srgbClr val="FF0000"/>
                </a:solidFill>
                <a:sym typeface="Arial" pitchFamily="34" charset="0"/>
              </a:rPr>
              <a:t>开阔高远</a:t>
            </a:r>
            <a:r>
              <a:rPr lang="zh-CN" altLang="en-US" b="1" i="0" u="sng">
                <a:solidFill>
                  <a:srgbClr val="FF0000"/>
                </a:solidFill>
                <a:sym typeface="宋体" panose="02010600030101010101" pitchFamily="2" charset="-122"/>
              </a:rPr>
              <a:t>、</a:t>
            </a:r>
            <a:r>
              <a:rPr lang="zh-CN" altLang="en-US" b="1" i="0" u="sng">
                <a:solidFill>
                  <a:srgbClr val="FF0000"/>
                </a:solidFill>
              </a:rPr>
              <a:t>大气磅礴</a:t>
            </a:r>
            <a:r>
              <a:rPr lang="zh-CN" altLang="en-US" b="1" i="0" u="sng">
                <a:solidFill>
                  <a:srgbClr val="FF0000"/>
                </a:solidFill>
                <a:sym typeface="宋体" panose="02010600030101010101" pitchFamily="2" charset="-122"/>
              </a:rPr>
              <a:t>，气势非凡</a:t>
            </a:r>
            <a:r>
              <a:rPr lang="zh-CN" altLang="en-US" b="1" i="0">
                <a:solidFill>
                  <a:srgbClr val="FF0000"/>
                </a:solidFill>
                <a:sym typeface="Arial" pitchFamily="34" charset="0"/>
              </a:rPr>
              <a:t>的意境，</a:t>
            </a:r>
            <a:r>
              <a:rPr lang="zh-CN" altLang="en-US" b="1" i="0">
                <a:solidFill>
                  <a:srgbClr val="FF0000"/>
                </a:solidFill>
              </a:rPr>
              <a:t>奠定了全词的豪放基调。</a:t>
            </a:r>
          </a:p>
        </p:txBody>
      </p:sp>
      <p:pic>
        <p:nvPicPr>
          <p:cNvPr id="2" name="图片 1" descr="u=2000076083,2323121270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885" y="4700905"/>
            <a:ext cx="4291965" cy="215709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5" grpId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内容占位符 5" descr="u=2626304771,1353475015&amp;fm=23&amp;gp=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0325" y="-111760"/>
            <a:ext cx="9272270" cy="6954520"/>
          </a:xfrm>
          <a:prstGeom prst="rect">
            <a:avLst/>
          </a:prstGeom>
        </p:spPr>
      </p:pic>
      <p:sp>
        <p:nvSpPr>
          <p:cNvPr id="2" name="矩形 4"/>
          <p:cNvSpPr/>
          <p:nvPr/>
        </p:nvSpPr>
        <p:spPr>
          <a:xfrm>
            <a:off x="493078" y="791845"/>
            <a:ext cx="8156575" cy="6400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292929"/>
              </a:buClr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“乱”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写出江岸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Arial" pitchFamily="34" charset="0"/>
              </a:rPr>
              <a:t>山崖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岩石之险怪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7544" y="2924944"/>
            <a:ext cx="8423910" cy="64008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+mn-ea"/>
              </a:rPr>
              <a:t>“穿”——写出陡峭山崖直插云霄的气势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Japanese Waves">
  <a:themeElements>
    <a:clrScheme name="">
      <a:dk1>
        <a:srgbClr val="000000"/>
      </a:dk1>
      <a:lt1>
        <a:srgbClr val="FFFFFF"/>
      </a:lt1>
      <a:dk2>
        <a:srgbClr val="000000"/>
      </a:dk2>
      <a:lt2>
        <a:srgbClr val="4D4D4D"/>
      </a:lt2>
      <a:accent1>
        <a:srgbClr val="808080"/>
      </a:accent1>
      <a:accent2>
        <a:srgbClr val="292929"/>
      </a:accent2>
      <a:accent3>
        <a:srgbClr val="FFFFFF"/>
      </a:accent3>
      <a:accent4>
        <a:srgbClr val="000000"/>
      </a:accent4>
      <a:accent5>
        <a:srgbClr val="C1C1C1"/>
      </a:accent5>
      <a:accent6>
        <a:srgbClr val="242424"/>
      </a:accent6>
      <a:hlink>
        <a:srgbClr val="4D4D4D"/>
      </a:hlink>
      <a:folHlink>
        <a:srgbClr val="8D8D8D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Japanese Waves 1">
        <a:dk1>
          <a:srgbClr val="000000"/>
        </a:dk1>
        <a:lt1>
          <a:srgbClr val="DDDDDD"/>
        </a:lt1>
        <a:dk2>
          <a:srgbClr val="20326C"/>
        </a:dk2>
        <a:lt2>
          <a:srgbClr val="E3E2AA"/>
        </a:lt2>
        <a:accent1>
          <a:srgbClr val="B3A53D"/>
        </a:accent1>
        <a:accent2>
          <a:srgbClr val="4273B9"/>
        </a:accent2>
        <a:accent3>
          <a:srgbClr val="ABADBA"/>
        </a:accent3>
        <a:accent4>
          <a:srgbClr val="BDBDBD"/>
        </a:accent4>
        <a:accent5>
          <a:srgbClr val="D6CFAF"/>
        </a:accent5>
        <a:accent6>
          <a:srgbClr val="3B68A7"/>
        </a:accent6>
        <a:hlink>
          <a:srgbClr val="5B6C8D"/>
        </a:hlink>
        <a:folHlink>
          <a:srgbClr val="58804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apanese Waves 2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808080"/>
        </a:accent1>
        <a:accent2>
          <a:srgbClr val="292929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242424"/>
        </a:accent6>
        <a:hlink>
          <a:srgbClr val="4D4D4D"/>
        </a:hlink>
        <a:folHlink>
          <a:srgbClr val="8D8D8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隶书" panose="02010509060101010101" pitchFamily="49" charset="-122"/>
            <a:ea typeface="隶书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600" b="0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隶书" panose="02010509060101010101" pitchFamily="49" charset="-122"/>
            <a:ea typeface="隶书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120</Paragraphs>
  <Slides>21</Slides>
  <Notes>4</Notes>
  <TotalTime>0</TotalTime>
  <HiddenSlides>2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2">
      <vt:lpstr>Japanese Waves</vt:lpstr>
      <vt:lpstr>Slide 1</vt:lpstr>
      <vt:lpstr>学习目标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/>
      <vt:lpstr>（2）插入“小乔初嫁了”这一细节有什么作用？</vt:lpstr>
      <vt:lpstr>（3）苏轼为什么思慕周瑜的年轻有为？借此他想表达什么？</vt:lpstr>
      <vt:lpstr>如何理解“故国神游，多情应笑我，早生华发。”。</vt:lpstr>
      <vt:lpstr>Slide 15</vt:lpstr>
      <vt:lpstr>Slide 16</vt:lpstr>
      <vt:lpstr>Slide 17</vt:lpstr>
      <vt:lpstr>Slide 18</vt:lpstr>
      <vt:lpstr>Slide 19</vt:lpstr>
      <vt:lpstr>Slide 20</vt:lpstr>
      <vt:lpstr> 江城子苏轼              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2020-09-30T09:24:28.090</cp:lastPrinted>
  <dcterms:created xsi:type="dcterms:W3CDTF">2020-09-30T09:24:28Z</dcterms:created>
  <dcterms:modified xsi:type="dcterms:W3CDTF">2020-09-30T01:24:33Z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