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3"/>
    <p:sldId id="587" r:id="rId5"/>
    <p:sldId id="589" r:id="rId6"/>
    <p:sldId id="590" r:id="rId7"/>
    <p:sldId id="588" r:id="rId8"/>
    <p:sldId id="591" r:id="rId9"/>
    <p:sldId id="408" r:id="rId10"/>
    <p:sldId id="263" r:id="rId11"/>
    <p:sldId id="262" r:id="rId12"/>
    <p:sldId id="316" r:id="rId13"/>
    <p:sldId id="259" r:id="rId14"/>
    <p:sldId id="318" r:id="rId15"/>
    <p:sldId id="715" r:id="rId16"/>
    <p:sldId id="264" r:id="rId17"/>
    <p:sldId id="293" r:id="rId18"/>
    <p:sldId id="266" r:id="rId19"/>
    <p:sldId id="267" r:id="rId20"/>
    <p:sldId id="320" r:id="rId21"/>
    <p:sldId id="321" r:id="rId22"/>
    <p:sldId id="629" r:id="rId23"/>
    <p:sldId id="631" r:id="rId24"/>
    <p:sldId id="657" r:id="rId25"/>
    <p:sldId id="269" r:id="rId26"/>
    <p:sldId id="656" r:id="rId27"/>
    <p:sldId id="658" r:id="rId28"/>
    <p:sldId id="659" r:id="rId29"/>
    <p:sldId id="271" r:id="rId30"/>
    <p:sldId id="686" r:id="rId31"/>
    <p:sldId id="331" r:id="rId32"/>
    <p:sldId id="272" r:id="rId33"/>
    <p:sldId id="538" r:id="rId34"/>
    <p:sldId id="687" r:id="rId35"/>
    <p:sldId id="558" r:id="rId36"/>
    <p:sldId id="335" r:id="rId37"/>
    <p:sldId id="315" r:id="rId38"/>
    <p:sldId id="274" r:id="rId39"/>
    <p:sldId id="280" r:id="rId40"/>
    <p:sldId id="281" r:id="rId41"/>
    <p:sldId id="338" r:id="rId42"/>
    <p:sldId id="283" r:id="rId43"/>
    <p:sldId id="285" r:id="rId44"/>
    <p:sldId id="708" r:id="rId45"/>
    <p:sldId id="707" r:id="rId46"/>
    <p:sldId id="287" r:id="rId47"/>
    <p:sldId id="582" r:id="rId48"/>
    <p:sldId id="312" r:id="rId49"/>
    <p:sldId id="513" r:id="rId50"/>
    <p:sldId id="577" r:id="rId51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2091"/>
    <a:srgbClr val="45EFE9"/>
    <a:srgbClr val="E35FDC"/>
    <a:srgbClr val="0000FF"/>
    <a:srgbClr val="000066"/>
    <a:srgbClr val="009900"/>
    <a:srgbClr val="003300"/>
    <a:srgbClr val="336600"/>
    <a:srgbClr val="8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497"/>
    <p:restoredTop sz="95602"/>
  </p:normalViewPr>
  <p:slideViewPr>
    <p:cSldViewPr showGuides="1">
      <p:cViewPr>
        <p:scale>
          <a:sx n="66" d="100"/>
          <a:sy n="66" d="100"/>
        </p:scale>
        <p:origin x="-1998" y="-174"/>
      </p:cViewPr>
      <p:guideLst>
        <p:guide orient="horz" pos="203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0" y="4664075"/>
            <a:ext cx="12200467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5" name="组合 15"/>
          <p:cNvGrpSpPr/>
          <p:nvPr/>
        </p:nvGrpSpPr>
        <p:grpSpPr>
          <a:xfrm>
            <a:off x="-4233" y="4953000"/>
            <a:ext cx="12196233" cy="1911350"/>
            <a:chOff x="-3765" y="4832896"/>
            <a:chExt cx="9147765" cy="2032192"/>
          </a:xfrm>
        </p:grpSpPr>
        <p:sp>
          <p:nvSpPr>
            <p:cNvPr id="2" name="任意多边形 16"/>
            <p:cNvSpPr/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任意多边形 18"/>
            <p:cNvSpPr/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任意多边形 19"/>
            <p:cNvSpPr/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914400" y="1752601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135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3" name="日期占位符 29"/>
          <p:cNvSpPr>
            <a:spLocks noGrp="1"/>
          </p:cNvSpPr>
          <p:nvPr>
            <p:ph type="dt" sz="half" idx="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页脚占位符 18"/>
          <p:cNvSpPr>
            <a:spLocks noGrp="1"/>
          </p:cNvSpPr>
          <p:nvPr>
            <p:ph type="ftr" sz="quarter" idx="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accent1">
                  <a:tint val="2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26"/>
          <p:cNvSpPr>
            <a:spLocks noGrp="1"/>
          </p:cNvSpPr>
          <p:nvPr>
            <p:ph type="sldNum" sz="quarter" idx="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en-US" altLang="zh-CN" dirty="0">
                <a:solidFill>
                  <a:srgbClr val="FFFFFF"/>
                </a:solidFill>
              </a:rPr>
            </a:fld>
            <a:endParaRPr lang="en-US" altLang="zh-CN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481329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25351" y="274640"/>
            <a:ext cx="2369960" cy="5592761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>
          <a:xfrm>
            <a:off x="609600" y="1600200"/>
            <a:ext cx="10972800" cy="4525963"/>
          </a:xfrm>
        </p:spPr>
        <p:txBody>
          <a:bodyPr vert="horz">
            <a:normAutofit/>
          </a:bodyPr>
          <a:lstStyle/>
          <a:p>
            <a:pPr marL="365760" marR="0" lvl="0" indent="-255905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endParaRPr kumimoji="0" lang="zh-CN" altLang="en-US" sz="27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97600" y="3938588"/>
            <a:ext cx="53848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燕尾形 10"/>
          <p:cNvSpPr/>
          <p:nvPr/>
        </p:nvSpPr>
        <p:spPr>
          <a:xfrm>
            <a:off x="4849284" y="3005138"/>
            <a:ext cx="24341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4599517" y="3005138"/>
            <a:ext cx="24553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页脚占位符 4"/>
          <p:cNvSpPr>
            <a:spLocks noGrp="1"/>
          </p:cNvSpPr>
          <p:nvPr>
            <p:ph type="ftr" sz="quarter" idx="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481328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481328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6193368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609600" y="1444294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1444294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6"/>
          <p:cNvSpPr>
            <a:spLocks noGrp="1"/>
          </p:cNvSpPr>
          <p:nvPr>
            <p:ph type="dt" sz="half" idx="1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7"/>
          <p:cNvSpPr>
            <a:spLocks noGrp="1"/>
          </p:cNvSpPr>
          <p:nvPr>
            <p:ph type="ftr" sz="quarter" idx="1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日期占位符 2"/>
          <p:cNvSpPr>
            <a:spLocks noGrp="1"/>
          </p:cNvSpPr>
          <p:nvPr>
            <p:ph type="dt" sz="half" idx="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3"/>
          <p:cNvSpPr>
            <a:spLocks noGrp="1"/>
          </p:cNvSpPr>
          <p:nvPr>
            <p:ph type="ftr" sz="quarter" idx="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任意多边形 15"/>
          <p:cNvSpPr/>
          <p:nvPr/>
        </p:nvSpPr>
        <p:spPr bwMode="auto">
          <a:xfrm>
            <a:off x="647700" y="5938838"/>
            <a:ext cx="49212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直角三角形 16"/>
          <p:cNvSpPr/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-12316" y="5787738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燕尾形 19"/>
          <p:cNvSpPr/>
          <p:nvPr/>
        </p:nvSpPr>
        <p:spPr>
          <a:xfrm>
            <a:off x="11552767" y="4987925"/>
            <a:ext cx="24341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11303000" y="4987925"/>
            <a:ext cx="243417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415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 vert="horz">
            <a:normAutofit/>
          </a:bodyPr>
          <a:lstStyle>
            <a:lvl1pPr marL="0" indent="0">
              <a:buNone/>
              <a:defRPr sz="3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3" name="日期占位符 4"/>
          <p:cNvSpPr>
            <a:spLocks noGrp="1"/>
          </p:cNvSpPr>
          <p:nvPr>
            <p:ph type="dt" sz="half" idx="1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页脚占位符 5"/>
          <p:cNvSpPr>
            <a:spLocks noGrp="1"/>
          </p:cNvSpPr>
          <p:nvPr>
            <p:ph type="ftr" sz="quarter" idx="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3" name="任意多边形 12"/>
          <p:cNvSpPr/>
          <p:nvPr/>
        </p:nvSpPr>
        <p:spPr bwMode="auto">
          <a:xfrm>
            <a:off x="666751" y="5945188"/>
            <a:ext cx="6587067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647700" y="5938838"/>
            <a:ext cx="49212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直角三角形 13"/>
          <p:cNvSpPr/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-12316" y="5787738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057" name="文本占位符 29"/>
          <p:cNvSpPr>
            <a:spLocks noGrp="1"/>
          </p:cNvSpPr>
          <p:nvPr>
            <p:ph type="body" idx="1"/>
          </p:nvPr>
        </p:nvSpPr>
        <p:spPr>
          <a:xfrm>
            <a:off x="609600" y="1481138"/>
            <a:ext cx="10972800" cy="452596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x-none" dirty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8970433" y="6408738"/>
            <a:ext cx="2559051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5839884" y="6408738"/>
            <a:ext cx="3134784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11529484" y="6408738"/>
            <a:ext cx="488951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65760" indent="-255905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665" indent="-228600" algn="l" rtl="0" eaLnBrk="1" latinLnBrk="0" hangingPunct="1">
        <a:spcBef>
          <a:spcPts val="325"/>
        </a:spcBef>
        <a:buClr>
          <a:schemeClr val="accent1"/>
        </a:buClr>
        <a:buFont typeface="Verdana" panose="020B0604030504040204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790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GIF"/><Relationship Id="rId8" Type="http://schemas.openxmlformats.org/officeDocument/2006/relationships/image" Target="../media/image7.GIF"/><Relationship Id="rId7" Type="http://schemas.openxmlformats.org/officeDocument/2006/relationships/image" Target="../media/image6.GIF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png"/><Relationship Id="rId3" Type="http://schemas.microsoft.com/office/2007/relationships/media" Target="file:///C:\Users\74096\Documents\&#30334;&#24230;&#20113;&#21516;&#27493;&#30424;\&#21021;&#20013;&#35821;&#25991;\1%20&#19971;&#19978;\&#35838;&#20214;\One%20Man's%20Dream.mp3" TargetMode="External"/><Relationship Id="rId2" Type="http://schemas.openxmlformats.org/officeDocument/2006/relationships/audio" Target="file:///C:\Users\74096\Documents\&#30334;&#24230;&#20113;&#21516;&#27493;&#30424;\&#21021;&#20013;&#35821;&#25991;\1%20&#19971;&#19978;\&#35838;&#20214;\One%20Man's%20Dream.mp3" TargetMode="Externa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microsoft.com/office/2007/relationships/media" Target="../media/audio1.wav"/><Relationship Id="rId1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audio" Target="../media/audio2.wav"/><Relationship Id="rId3" Type="http://schemas.openxmlformats.org/officeDocument/2006/relationships/image" Target="../media/image5.GIF"/><Relationship Id="rId2" Type="http://schemas.openxmlformats.org/officeDocument/2006/relationships/image" Target="../media/image24.GIF"/><Relationship Id="rId1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GIF"/><Relationship Id="rId1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GIF"/><Relationship Id="rId1" Type="http://schemas.openxmlformats.org/officeDocument/2006/relationships/image" Target="../media/image3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GIF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3.wav"/><Relationship Id="rId1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4.wav"/><Relationship Id="rId4" Type="http://schemas.openxmlformats.org/officeDocument/2006/relationships/audio" Target="../media/audio2.wav"/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image" Target="../media/image38.GI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GIF"/><Relationship Id="rId2" Type="http://schemas.openxmlformats.org/officeDocument/2006/relationships/image" Target="../media/image44.GIF"/><Relationship Id="rId1" Type="http://schemas.openxmlformats.org/officeDocument/2006/relationships/image" Target="../media/image43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r="-461" b="15978"/>
          <a:stretch>
            <a:fillRect/>
          </a:stretch>
        </p:blipFill>
        <p:spPr>
          <a:xfrm>
            <a:off x="-154940" y="-232410"/>
            <a:ext cx="12856210" cy="7322820"/>
          </a:xfrm>
          <a:prstGeom prst="rect">
            <a:avLst/>
          </a:prstGeom>
        </p:spPr>
      </p:pic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>
          <a:xfrm>
            <a:off x="4194175" y="739140"/>
            <a:ext cx="3234055" cy="1143000"/>
          </a:xfrm>
          <a:noFill/>
          <a:ln>
            <a:noFill/>
          </a:ln>
          <a:effectLst/>
          <a:sp3d prstMaterial="plastic"/>
        </p:spPr>
        <p:txBody>
          <a:bodyPr vert="horz" rtlCol="0" anchor="ctr"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1" i="0" u="none" strike="noStrike" kern="1200" cap="none" spc="0" normalizeH="0" baseline="0" noProof="0" smtClean="0">
                <a:ln>
                  <a:noFill/>
                </a:ln>
                <a:solidFill>
                  <a:srgbClr val="CC33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</a:t>
            </a:r>
            <a:r>
              <a:rPr kumimoji="0" lang="zh-CN" altLang="en-US" sz="9600" b="1" i="0" baseline="0" noProof="0" smtClean="0">
                <a:ln>
                  <a:noFill/>
                </a:ln>
                <a:solidFill>
                  <a:srgbClr val="E02091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春</a:t>
            </a:r>
            <a:endParaRPr kumimoji="0" lang="zh-CN" altLang="en-US" sz="9600" b="1" i="0" baseline="0" noProof="0" smtClean="0">
              <a:ln>
                <a:noFill/>
              </a:ln>
              <a:solidFill>
                <a:srgbClr val="E0209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3544253" y="2637473"/>
            <a:ext cx="6048375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楷体_GB2312" pitchFamily="49" charset="-122"/>
              </a:rPr>
              <a:t>朱自清</a:t>
            </a:r>
            <a:endParaRPr lang="zh-CN" altLang="en-US" sz="6000" b="1" dirty="0">
              <a:solidFill>
                <a:srgbClr val="0000FF"/>
              </a:solidFill>
              <a:uFillTx/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90" name="TextBox 5"/>
          <p:cNvSpPr txBox="1"/>
          <p:nvPr/>
        </p:nvSpPr>
        <p:spPr>
          <a:xfrm>
            <a:off x="8255" y="144145"/>
            <a:ext cx="316865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7030A0"/>
                </a:solidFill>
                <a:uFillTx/>
                <a:latin typeface="Arial" panose="020B0604020202020204" pitchFamily="34" charset="0"/>
              </a:rPr>
              <a:t>抒情散文</a:t>
            </a:r>
            <a:endParaRPr lang="zh-CN" altLang="en-US" sz="4400" b="1" dirty="0">
              <a:solidFill>
                <a:srgbClr val="7030A0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3" name="日期占位符 2"/>
          <p:cNvSpPr/>
          <p:nvPr/>
        </p:nvSpPr>
        <p:spPr>
          <a:xfrm>
            <a:off x="9084310" y="5809615"/>
            <a:ext cx="3086100" cy="68389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fld id="{BB962C8B-B14F-4D97-AF65-F5344CB8AC3E}" type="datetime1"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uFillTx/>
                <a:ea typeface="黑体" panose="02010609060101010101" pitchFamily="2" charset="-122"/>
              </a:rPr>
            </a:fld>
            <a:endParaRPr lang="zh-CN" altLang="en-US" sz="3600" b="1" dirty="0">
              <a:solidFill>
                <a:schemeClr val="accent3">
                  <a:lumMod val="50000"/>
                </a:schemeClr>
              </a:solidFill>
              <a:uFillTx/>
              <a:ea typeface="黑体" panose="02010609060101010101" pitchFamily="2" charset="-122"/>
            </a:endParaRPr>
          </a:p>
        </p:txBody>
      </p:sp>
      <p:pic>
        <p:nvPicPr>
          <p:cNvPr id="2" name="One Man's Dream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22375" y="2931160"/>
            <a:ext cx="619125" cy="619125"/>
          </a:xfrm>
          <a:prstGeom prst="rect">
            <a:avLst/>
          </a:prstGeom>
        </p:spPr>
      </p:pic>
      <p:pic>
        <p:nvPicPr>
          <p:cNvPr id="23556" name="图片 46087" descr="2005101019332448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640000">
            <a:off x="8000683" y="-101600"/>
            <a:ext cx="2016125" cy="1466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6" descr="黄蜂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95590" y="5659755"/>
            <a:ext cx="923925" cy="1012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Picture 5" descr="蝴蝶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208" y="4572635"/>
            <a:ext cx="2159000" cy="2173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矩形 15364"/>
          <p:cNvSpPr/>
          <p:nvPr/>
        </p:nvSpPr>
        <p:spPr>
          <a:xfrm>
            <a:off x="3067050" y="4319905"/>
            <a:ext cx="4361180" cy="6724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8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实用课件制作：涡阳八中臧文清</a:t>
            </a:r>
            <a:endParaRPr lang="zh-CN" altLang="en-US" sz="28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8565" name="图片 108564" descr="雨点蝴蝶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67745" y="4572635"/>
            <a:ext cx="914400" cy="65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67" name="图片 108566" descr="蓝蝴蝶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-9559325" flipH="1" flipV="1">
            <a:off x="3962083" y="5860415"/>
            <a:ext cx="1295400" cy="866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6" showWhenStopped="0"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5" name="Text Box 7"/>
          <p:cNvSpPr txBox="1"/>
          <p:nvPr/>
        </p:nvSpPr>
        <p:spPr>
          <a:xfrm>
            <a:off x="1992313" y="1773238"/>
            <a:ext cx="79914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10246" name="Text Box 8"/>
          <p:cNvSpPr txBox="1"/>
          <p:nvPr/>
        </p:nvSpPr>
        <p:spPr>
          <a:xfrm>
            <a:off x="3071813" y="1700213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7897" name="Text Box 9"/>
          <p:cNvSpPr txBox="1"/>
          <p:nvPr/>
        </p:nvSpPr>
        <p:spPr>
          <a:xfrm>
            <a:off x="1169670" y="876935"/>
            <a:ext cx="9852660" cy="60877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3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春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大致写于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1928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年至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1937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年，朱自清在写此文时，已经没有初期创作诗文时的那种淡淡的哀怨的情调，而是鲜明地表现出新鲜的格调和欢乐的情绪。在大自然中，他发现了美和希望，于是欣喜万状，写下了著名的散文精品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春</a:t>
            </a:r>
            <a:r>
              <a:rPr lang="en-US" altLang="zh-CN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，反映了他对美的追求，对光明的向往，表达了他对未来的希望，流露了积极进取的精神。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3340"/>
              </a:lnSpc>
            </a:pPr>
            <a:r>
              <a:rPr lang="en-US" altLang="zh-CN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急切强烈地盼春，浓墨重彩地绘春，饱含激情地颂春，这是一篇贮满诗意的名篇。 </a:t>
            </a:r>
            <a:endParaRPr lang="zh-CN" altLang="en-US" sz="32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33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       这篇散文以诗的笔调，描绘了花卉争荣、生机勃勃的春天的图画，赞美、抒唱春的创造力和带给人们以无限希望，从而激励人们在大好春光里辛勤劳作，奋然向前。这篇作品可以说是一首抒情诗，一幅风景画，是一曲春的赞歌。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4095" y="164465"/>
            <a:ext cx="201930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知人论世</a:t>
            </a:r>
            <a:endParaRPr lang="zh-CN" altLang="en-US" sz="36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/>
        </p:nvSpPr>
        <p:spPr>
          <a:xfrm>
            <a:off x="170815" y="73025"/>
            <a:ext cx="2476500" cy="736600"/>
          </a:xfrm>
          <a:prstGeom prst="rect">
            <a:avLst/>
          </a:prstGeom>
          <a:noFill/>
          <a:ln>
            <a:noFill/>
          </a:ln>
          <a:effectLst/>
          <a:sp3d prstMaterial="plastic"/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baseline="0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写作背景</a:t>
            </a:r>
            <a:endParaRPr kumimoji="0" lang="zh-CN" altLang="en-US" sz="4000" b="1" i="0" baseline="0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78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3314" name="Rectangle 3"/>
          <p:cNvSpPr>
            <a:spLocks noGrp="1"/>
          </p:cNvSpPr>
          <p:nvPr>
            <p:ph idx="1"/>
          </p:nvPr>
        </p:nvSpPr>
        <p:spPr>
          <a:xfrm>
            <a:off x="1587818" y="1557338"/>
            <a:ext cx="1871662" cy="4464050"/>
          </a:xfrm>
        </p:spPr>
        <p:txBody>
          <a:bodyPr vert="horz" wrap="square" anchor="t"/>
          <a:p>
            <a:pPr fontAlgn="auto">
              <a:lnSpc>
                <a:spcPts val="6560"/>
              </a:lnSpc>
              <a:buNone/>
            </a:pPr>
            <a:r>
              <a:rPr lang="zh-CN" altLang="en-US" sz="4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朗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润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fontAlgn="auto">
              <a:lnSpc>
                <a:spcPts val="6560"/>
              </a:lnSpc>
              <a:buNone/>
            </a:pPr>
            <a:r>
              <a:rPr lang="zh-CN" altLang="en-US" sz="4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嫩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绿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fontAlgn="auto">
              <a:lnSpc>
                <a:spcPts val="6560"/>
              </a:lnSpc>
              <a:buNone/>
            </a:pPr>
            <a:r>
              <a:rPr lang="zh-CN" altLang="en-US" sz="4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眨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眼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fontAlgn="auto">
              <a:lnSpc>
                <a:spcPts val="6560"/>
              </a:lnSpc>
              <a:buNone/>
            </a:pPr>
            <a:r>
              <a:rPr lang="zh-CN" altLang="en-US" sz="4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</a:rPr>
              <a:t>酝酿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3316" name="Rectangle 4"/>
          <p:cNvSpPr>
            <a:spLocks noRot="1"/>
          </p:cNvSpPr>
          <p:nvPr/>
        </p:nvSpPr>
        <p:spPr>
          <a:xfrm>
            <a:off x="6592253" y="1557338"/>
            <a:ext cx="2808287" cy="4176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+mn-ea"/>
              </a:rPr>
              <a:t>鸟</a:t>
            </a:r>
            <a:r>
              <a:rPr lang="zh-CN" altLang="en-US" sz="4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+mn-ea"/>
              </a:rPr>
              <a:t>巢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+mn-ea"/>
              </a:rPr>
              <a:t>宛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+mn-ea"/>
              </a:rPr>
              <a:t>转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</a:rPr>
              <a:t> 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+mn-ea"/>
              </a:rPr>
              <a:t>蓑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+mn-ea"/>
              </a:rPr>
              <a:t>衣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+mn-ea"/>
              </a:rPr>
              <a:t>抖</a:t>
            </a:r>
            <a:r>
              <a:rPr lang="zh-CN" altLang="en-US" sz="4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宋体" panose="02010600030101010101" pitchFamily="2" charset="-122"/>
                <a:ea typeface="+mn-ea"/>
              </a:rPr>
              <a:t>擞</a:t>
            </a:r>
            <a:r>
              <a:rPr lang="zh-CN" altLang="en-US" sz="4800" b="1" dirty="0">
                <a:solidFill>
                  <a:srgbClr val="0000FF"/>
                </a:solidFill>
                <a:latin typeface="宋体" panose="02010600030101010101" pitchFamily="2" charset="-122"/>
                <a:ea typeface="+mn-ea"/>
              </a:rPr>
              <a:t>精神</a:t>
            </a:r>
            <a:endParaRPr lang="zh-CN" altLang="en-US" sz="4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125" name="Rectangle 5"/>
          <p:cNvSpPr>
            <a:spLocks noRot="1"/>
          </p:cNvSpPr>
          <p:nvPr/>
        </p:nvSpPr>
        <p:spPr>
          <a:xfrm>
            <a:off x="3143250" y="1557338"/>
            <a:ext cx="3097213" cy="44640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48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lǎng</a:t>
            </a:r>
            <a:endParaRPr lang="en-US" altLang="zh-CN" sz="48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nèn</a:t>
            </a:r>
            <a:endParaRPr lang="en-US" altLang="zh-CN" sz="48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zhǎ</a:t>
            </a:r>
            <a:endParaRPr lang="en-US" altLang="zh-CN" sz="48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yùn niàng</a:t>
            </a:r>
            <a:endParaRPr lang="en-US" altLang="zh-CN" sz="48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en-US" altLang="zh-CN" sz="48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5126" name="Rectangle 6"/>
          <p:cNvSpPr>
            <a:spLocks noRot="1"/>
          </p:cNvSpPr>
          <p:nvPr/>
        </p:nvSpPr>
        <p:spPr>
          <a:xfrm>
            <a:off x="9238298" y="1557338"/>
            <a:ext cx="1584325" cy="41767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48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cháo</a:t>
            </a:r>
            <a:endParaRPr lang="en-US" altLang="zh-CN" sz="48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wǎn</a:t>
            </a:r>
            <a:endParaRPr lang="en-US" altLang="zh-CN" sz="48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suō</a:t>
            </a:r>
            <a:endParaRPr lang="en-US" altLang="zh-CN" sz="48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4800" b="1" dirty="0">
                <a:solidFill>
                  <a:srgbClr val="FF0000"/>
                </a:solidFill>
                <a:uFillTx/>
                <a:latin typeface="宋体" panose="02010600030101010101" pitchFamily="2" charset="-122"/>
              </a:rPr>
              <a:t>sǒu</a:t>
            </a:r>
            <a:endParaRPr lang="en-US" altLang="zh-CN" sz="4800" b="1" dirty="0">
              <a:solidFill>
                <a:srgbClr val="FF0000"/>
              </a:solidFill>
              <a:uFillTx/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920" y="12827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/>
        </p:nvSpPr>
        <p:spPr>
          <a:xfrm>
            <a:off x="3959225" y="131445"/>
            <a:ext cx="2476500" cy="736600"/>
          </a:xfrm>
          <a:prstGeom prst="rect">
            <a:avLst/>
          </a:prstGeom>
          <a:noFill/>
          <a:ln>
            <a:noFill/>
          </a:ln>
          <a:effectLst/>
          <a:sp3d prstMaterial="plastic"/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读准字音</a:t>
            </a:r>
            <a:endParaRPr kumimoji="0" lang="zh-CN" altLang="en-US" sz="4000" b="1" i="0" baseline="0" noProof="0" smtClean="0">
              <a:ln>
                <a:noFill/>
              </a:ln>
              <a:solidFill>
                <a:srgbClr val="00B05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8066" name="Text Box 2"/>
          <p:cNvSpPr txBox="1"/>
          <p:nvPr/>
        </p:nvSpPr>
        <p:spPr>
          <a:xfrm>
            <a:off x="866140" y="953135"/>
            <a:ext cx="2255520" cy="5467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2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欣欣然：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朗润：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卖弄：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酝酿：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赶趟儿：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呼朋引伴：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花枝招展：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5240"/>
              </a:lnSpc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烘托：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8068" name="Text Box 4"/>
          <p:cNvSpPr txBox="1"/>
          <p:nvPr/>
        </p:nvSpPr>
        <p:spPr>
          <a:xfrm>
            <a:off x="2593975" y="1105535"/>
            <a:ext cx="40830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欢欢喜喜得样子。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8069" name="Text Box 5"/>
          <p:cNvSpPr txBox="1"/>
          <p:nvPr/>
        </p:nvSpPr>
        <p:spPr>
          <a:xfrm>
            <a:off x="2593975" y="1689100"/>
            <a:ext cx="281876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明朗润泽。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8070" name="Text Box 6"/>
          <p:cNvSpPr txBox="1"/>
          <p:nvPr/>
        </p:nvSpPr>
        <p:spPr>
          <a:xfrm>
            <a:off x="2593975" y="2381885"/>
            <a:ext cx="29914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炫耀。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8071" name="Text Box 7"/>
          <p:cNvSpPr txBox="1"/>
          <p:nvPr/>
        </p:nvSpPr>
        <p:spPr>
          <a:xfrm>
            <a:off x="2102485" y="3075305"/>
            <a:ext cx="10034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文中是说各种气息在空气里，像发酵似的，越来越浓。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88073" name="Text Box 9"/>
          <p:cNvSpPr txBox="1"/>
          <p:nvPr/>
        </p:nvSpPr>
        <p:spPr>
          <a:xfrm>
            <a:off x="2662555" y="3768090"/>
            <a:ext cx="80429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文中是各种果树也争先恐后地开花</a:t>
            </a:r>
            <a:r>
              <a:rPr lang="zh-CN" altLang="en-US" sz="24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。</a:t>
            </a:r>
            <a:endParaRPr lang="zh-CN" altLang="en-US" sz="24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88074" name="Text Box 10"/>
          <p:cNvSpPr txBox="1"/>
          <p:nvPr/>
        </p:nvSpPr>
        <p:spPr>
          <a:xfrm>
            <a:off x="2743200" y="4434840"/>
            <a:ext cx="91681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呼唤朋友，招引同伴。宛转：形容声音圆润柔媚。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8075" name="Text Box 11"/>
          <p:cNvSpPr txBox="1"/>
          <p:nvPr/>
        </p:nvSpPr>
        <p:spPr>
          <a:xfrm>
            <a:off x="2743200" y="5113655"/>
            <a:ext cx="7662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比喻姿态优美。招展，迎风摆动。</a:t>
            </a:r>
            <a:endParaRPr lang="zh-CN" altLang="en-US" sz="3200" b="1" dirty="0">
              <a:solidFill>
                <a:srgbClr val="FF0000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88076" name="Text Box 12"/>
          <p:cNvSpPr txBox="1"/>
          <p:nvPr/>
        </p:nvSpPr>
        <p:spPr>
          <a:xfrm>
            <a:off x="2670175" y="5697220"/>
            <a:ext cx="907605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本是画画的一种方法，从旁边或者周围涂抹淡墨或浅的颜色，使画的主要部分更鲜明，更突出。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/>
        </p:nvSpPr>
        <p:spPr>
          <a:xfrm>
            <a:off x="3959225" y="131445"/>
            <a:ext cx="2476500" cy="736600"/>
          </a:xfrm>
          <a:prstGeom prst="rect">
            <a:avLst/>
          </a:prstGeom>
          <a:noFill/>
          <a:ln>
            <a:noFill/>
          </a:ln>
          <a:effectLst/>
          <a:sp3d prstMaterial="plastic"/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解释词语</a:t>
            </a:r>
            <a:endParaRPr kumimoji="0" lang="zh-CN" altLang="en-US" sz="4000" b="1" i="0" baseline="0" noProof="0" smtClean="0">
              <a:ln>
                <a:noFill/>
              </a:ln>
              <a:solidFill>
                <a:srgbClr val="00B05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" y="13144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检查预习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8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8" grpId="0"/>
      <p:bldP spid="88069" grpId="0"/>
      <p:bldP spid="88070" grpId="0"/>
      <p:bldP spid="88071" grpId="0"/>
      <p:bldP spid="88073" grpId="0"/>
      <p:bldP spid="88074" grpId="0"/>
      <p:bldP spid="88075" grpId="0"/>
      <p:bldP spid="880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9461" name="Rectangle 5"/>
          <p:cNvSpPr>
            <a:spLocks noGrp="1"/>
          </p:cNvSpPr>
          <p:nvPr>
            <p:ph type="body" sz="half"/>
          </p:nvPr>
        </p:nvSpPr>
        <p:spPr>
          <a:xfrm>
            <a:off x="2412365" y="1728470"/>
            <a:ext cx="7505700" cy="1826260"/>
          </a:xfrm>
        </p:spPr>
        <p:txBody>
          <a:bodyPr vert="horz" wrap="square" anchor="t"/>
          <a:lstStyle>
            <a:lvl1pPr lvl="0">
              <a:defRPr sz="2300"/>
            </a:lvl1pPr>
            <a:lvl2pPr lvl="1">
              <a:defRPr sz="2100"/>
            </a:lvl2pPr>
            <a:lvl3pPr lvl="2">
              <a:defRPr sz="1900"/>
            </a:lvl3pPr>
            <a:lvl4pPr lvl="3">
              <a:defRPr sz="1700"/>
            </a:lvl4pPr>
            <a:lvl5pPr lvl="4">
              <a:defRPr sz="1600"/>
            </a:lvl5pPr>
          </a:lstStyle>
          <a:p>
            <a:pPr marL="109855" lvl="0" indent="0" fontAlgn="auto">
              <a:lnSpc>
                <a:spcPct val="100000"/>
              </a:lnSpc>
              <a:buNone/>
            </a:pPr>
            <a:r>
              <a:rPr lang="zh-CN" sz="54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听朗读，感受春天之美。</a:t>
            </a:r>
            <a:endParaRPr lang="zh-CN" sz="54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整体把握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" name="朱自清《春》mp3配乐朗诵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932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2706370" y="237173"/>
            <a:ext cx="8229600" cy="1143000"/>
          </a:xfrm>
          <a:noFill/>
          <a:ln>
            <a:noFill/>
          </a:ln>
          <a:effectLst/>
          <a:sp3d prstMaterial="plastic"/>
        </p:spPr>
        <p:txBody>
          <a:bodyPr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速读课文，回答问题：</a:t>
            </a:r>
            <a:endParaRPr kumimoji="0" lang="zh-CN" altLang="en-US" sz="4000" b="1" i="0" baseline="0" noProof="0" smtClean="0">
              <a:ln>
                <a:noFill/>
              </a:ln>
              <a:solidFill>
                <a:srgbClr val="00B05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9461" name="Rectangle 5"/>
          <p:cNvSpPr>
            <a:spLocks noGrp="1"/>
          </p:cNvSpPr>
          <p:nvPr>
            <p:ph type="body" sz="half"/>
          </p:nvPr>
        </p:nvSpPr>
        <p:spPr>
          <a:xfrm>
            <a:off x="1622425" y="1786255"/>
            <a:ext cx="9244965" cy="3286125"/>
          </a:xfrm>
        </p:spPr>
        <p:txBody>
          <a:bodyPr vert="horz" wrap="square" anchor="t"/>
          <a:lstStyle>
            <a:lvl1pPr lvl="0">
              <a:defRPr sz="2300"/>
            </a:lvl1pPr>
            <a:lvl2pPr lvl="1">
              <a:defRPr sz="2100"/>
            </a:lvl2pPr>
            <a:lvl3pPr lvl="2">
              <a:defRPr sz="1900"/>
            </a:lvl3pPr>
            <a:lvl4pPr lvl="3">
              <a:defRPr sz="1700"/>
            </a:lvl4pPr>
            <a:lvl5pPr lvl="4">
              <a:defRPr sz="1600"/>
            </a:lvl5pPr>
          </a:lstStyle>
          <a:p>
            <a:pPr marL="109855" lvl="0" indent="0" fontAlgn="auto">
              <a:lnSpc>
                <a:spcPct val="100000"/>
              </a:lnSpc>
              <a:buNone/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、你能按照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盼春、绘春、颂春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的提示把文章分为三个部分吗？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109855" lvl="0" indent="0" fontAlgn="auto">
              <a:lnSpc>
                <a:spcPct val="100000"/>
              </a:lnSpc>
              <a:buNone/>
            </a:pP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109855" lvl="0" indent="0" fontAlgn="auto">
              <a:lnSpc>
                <a:spcPct val="100000"/>
              </a:lnSpc>
              <a:buNone/>
            </a:pP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、根据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绘春</a:t>
            </a:r>
            <a:r>
              <a:rPr lang="en-US" altLang="zh-CN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部分所描绘的美景，给每一幅画面加上小标题，如：</a:t>
            </a:r>
            <a:r>
              <a:rPr lang="en-US" altLang="zh-CN" sz="4000" b="1" u="heavy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____</a:t>
            </a:r>
            <a:r>
              <a:rPr lang="zh-CN" altLang="en-US" sz="4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图。</a:t>
            </a:r>
            <a:endParaRPr lang="zh-CN" altLang="en-US" sz="4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整体把握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1904365" y="3145790"/>
            <a:ext cx="79502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800" b="1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春</a:t>
            </a:r>
            <a:endParaRPr lang="zh-CN" altLang="en-US" sz="4800" b="1">
              <a:solidFill>
                <a:srgbClr val="00B05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3702685" y="993775"/>
            <a:ext cx="386778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_GB2312" pitchFamily="49" charset="-122"/>
              </a:rPr>
              <a:t>一、盼春</a:t>
            </a:r>
            <a:endParaRPr lang="zh-CN" altLang="en-US" sz="4400" b="1">
              <a:solidFill>
                <a:srgbClr val="FF0000"/>
              </a:solidFill>
              <a:uFillTx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4949825" y="3440113"/>
            <a:ext cx="765175" cy="4914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600"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endParaRPr lang="zh-CN" altLang="en-US" sz="260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69" name="矩形 11268"/>
          <p:cNvSpPr/>
          <p:nvPr/>
        </p:nvSpPr>
        <p:spPr>
          <a:xfrm>
            <a:off x="3702685" y="3302000"/>
            <a:ext cx="265811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楷体_GB2312" pitchFamily="49" charset="-122"/>
              </a:rPr>
              <a:t>二、绘春</a:t>
            </a:r>
            <a:endParaRPr lang="zh-CN" altLang="en-US" sz="4400" b="1">
              <a:solidFill>
                <a:srgbClr val="FF0000"/>
              </a:solidFill>
              <a:uFillTx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7935595" y="1783715"/>
            <a:ext cx="3265805" cy="3999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80"/>
              </a:lnSpc>
              <a:spcBef>
                <a:spcPts val="0"/>
              </a:spcBef>
            </a:pPr>
            <a:r>
              <a:rPr lang="zh-CN" altLang="en-US" sz="4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总绘春天</a:t>
            </a:r>
            <a:endParaRPr lang="zh-CN" altLang="en-US" sz="4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  <a:p>
            <a:pPr>
              <a:lnSpc>
                <a:spcPts val="5080"/>
              </a:lnSpc>
              <a:spcBef>
                <a:spcPts val="0"/>
              </a:spcBef>
            </a:pPr>
            <a:r>
              <a:rPr lang="zh-CN" altLang="en-US" sz="4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春草图</a:t>
            </a:r>
            <a:endParaRPr lang="zh-CN" altLang="en-US" sz="4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  <a:p>
            <a:pPr>
              <a:lnSpc>
                <a:spcPts val="5080"/>
              </a:lnSpc>
              <a:spcBef>
                <a:spcPts val="0"/>
              </a:spcBef>
            </a:pPr>
            <a:r>
              <a:rPr lang="zh-CN" altLang="en-US" sz="4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春花图</a:t>
            </a:r>
            <a:endParaRPr lang="zh-CN" altLang="en-US" sz="4400" b="1">
              <a:solidFill>
                <a:srgbClr val="FF0000"/>
              </a:solidFill>
              <a:uFillTx/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ts val="5080"/>
              </a:lnSpc>
              <a:spcBef>
                <a:spcPts val="0"/>
              </a:spcBef>
            </a:pPr>
            <a:r>
              <a:rPr lang="zh-CN" altLang="en-US" sz="4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春风图</a:t>
            </a:r>
            <a:endParaRPr lang="zh-CN" altLang="en-US" sz="4400" b="1">
              <a:solidFill>
                <a:srgbClr val="FF0000"/>
              </a:solidFill>
              <a:uFillTx/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ts val="5080"/>
              </a:lnSpc>
              <a:spcBef>
                <a:spcPts val="0"/>
              </a:spcBef>
            </a:pPr>
            <a:r>
              <a:rPr lang="zh-CN" altLang="en-US" sz="4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春雨图</a:t>
            </a:r>
            <a:endParaRPr lang="zh-CN" altLang="en-US" sz="4400" b="1">
              <a:solidFill>
                <a:srgbClr val="FF0000"/>
              </a:solidFill>
              <a:uFillTx/>
              <a:latin typeface="Times New Roman" panose="02020603050405020304" pitchFamily="18" charset="0"/>
              <a:sym typeface="+mn-ea"/>
            </a:endParaRPr>
          </a:p>
          <a:p>
            <a:pPr>
              <a:lnSpc>
                <a:spcPts val="5080"/>
              </a:lnSpc>
              <a:spcBef>
                <a:spcPts val="0"/>
              </a:spcBef>
            </a:pPr>
            <a:r>
              <a:rPr lang="zh-CN" altLang="en-US" sz="4400" b="1">
                <a:solidFill>
                  <a:srgbClr val="FF0000"/>
                </a:solidFill>
                <a:uFillTx/>
                <a:latin typeface="Times New Roman" panose="02020603050405020304" pitchFamily="18" charset="0"/>
                <a:sym typeface="+mn-ea"/>
              </a:rPr>
              <a:t>迎春图</a:t>
            </a:r>
            <a:endParaRPr lang="zh-CN" altLang="en-US" sz="4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4684713" y="1703070"/>
            <a:ext cx="15843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 1 ）</a:t>
            </a:r>
            <a:endParaRPr lang="en-US" altLang="zh-CN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76" name="文本框 11275"/>
          <p:cNvSpPr txBox="1"/>
          <p:nvPr/>
        </p:nvSpPr>
        <p:spPr>
          <a:xfrm>
            <a:off x="4648200" y="3810000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4722178" y="3931603"/>
            <a:ext cx="1511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（2-7）</a:t>
            </a:r>
            <a:endParaRPr lang="en-US" altLang="zh-CN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4684713" y="6165850"/>
            <a:ext cx="18288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 8-10 ）</a:t>
            </a:r>
            <a:endParaRPr lang="en-US" altLang="zh-CN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4377690" y="83820"/>
            <a:ext cx="38862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课文结构</a:t>
            </a:r>
            <a:endParaRPr lang="zh-CN" altLang="en-US" sz="4000" b="1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80" name="文本框 11279"/>
          <p:cNvSpPr txBox="1"/>
          <p:nvPr/>
        </p:nvSpPr>
        <p:spPr>
          <a:xfrm>
            <a:off x="3743325" y="5573395"/>
            <a:ext cx="30511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uFillTx/>
                <a:latin typeface="Times New Roman" panose="02020603050405020304" pitchFamily="18" charset="0"/>
              </a:rPr>
              <a:t>三、颂春</a:t>
            </a:r>
            <a:endParaRPr lang="zh-CN" altLang="en-US" sz="44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1281" name="左大括号 11280"/>
          <p:cNvSpPr/>
          <p:nvPr/>
        </p:nvSpPr>
        <p:spPr>
          <a:xfrm>
            <a:off x="3057525" y="1282065"/>
            <a:ext cx="503555" cy="4740275"/>
          </a:xfrm>
          <a:prstGeom prst="leftBrace">
            <a:avLst>
              <a:gd name="adj1" fmla="val 81944"/>
              <a:gd name="adj2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>
              <a:solidFill>
                <a:srgbClr val="FFFF00"/>
              </a:solidFill>
              <a:uFillTx/>
            </a:endParaRPr>
          </a:p>
        </p:txBody>
      </p:sp>
      <p:sp>
        <p:nvSpPr>
          <p:cNvPr id="11282" name="左大括号 11281"/>
          <p:cNvSpPr/>
          <p:nvPr/>
        </p:nvSpPr>
        <p:spPr>
          <a:xfrm>
            <a:off x="6551295" y="2089785"/>
            <a:ext cx="243840" cy="3387725"/>
          </a:xfrm>
          <a:prstGeom prst="leftBrace">
            <a:avLst>
              <a:gd name="adj1" fmla="val 113888"/>
              <a:gd name="adj2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718935" y="1762125"/>
            <a:ext cx="1294130" cy="39541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20"/>
              </a:lnSpc>
              <a:spcBef>
                <a:spcPts val="0"/>
              </a:spcBef>
            </a:pPr>
            <a:r>
              <a:rPr 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）</a:t>
            </a:r>
            <a:endParaRPr lang="zh-CN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020"/>
              </a:lnSpc>
              <a:spcBef>
                <a:spcPts val="0"/>
              </a:spcBef>
            </a:pPr>
            <a:r>
              <a:rPr 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3</a:t>
            </a:r>
            <a:r>
              <a:rPr 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）（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4</a:t>
            </a:r>
            <a:r>
              <a:rPr 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）（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5</a:t>
            </a:r>
            <a:r>
              <a:rPr 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）（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6</a:t>
            </a:r>
            <a:r>
              <a:rPr 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）（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7</a:t>
            </a:r>
            <a:r>
              <a:rPr lang="zh-CN" sz="36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）</a:t>
            </a:r>
            <a:endParaRPr lang="zh-CN" sz="36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70" y="83820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整体把握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1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12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12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12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 tmFilter="0,0; .5, 1; 1, 1"/>
                                        <p:tgtEl>
                                          <p:spTgt spid="112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 tmFilter="0,0; .5, 1; 1, 1"/>
                                        <p:tgtEl>
                                          <p:spTgt spid="112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/>
      <p:bldP spid="11277" grpId="0"/>
      <p:bldP spid="1127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6386" name="Rectangle 2"/>
          <p:cNvSpPr/>
          <p:nvPr/>
        </p:nvSpPr>
        <p:spPr>
          <a:xfrm>
            <a:off x="2125980" y="3306763"/>
            <a:ext cx="42592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buClr>
                <a:srgbClr val="009900"/>
              </a:buClr>
              <a:buSzPct val="100000"/>
              <a:buFont typeface="Wingdings" panose="05000000000000000000" charset="0"/>
              <a:buChar char=""/>
            </a:pPr>
            <a:r>
              <a:rPr lang="en-US" altLang="zh-CN" sz="32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盼望着，盼望着”</a:t>
            </a:r>
            <a:endParaRPr lang="zh-CN" altLang="en-US" sz="32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7" name="Rectangle 3"/>
          <p:cNvSpPr/>
          <p:nvPr/>
        </p:nvSpPr>
        <p:spPr>
          <a:xfrm>
            <a:off x="2971800" y="1828800"/>
            <a:ext cx="70421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zh-CN" sz="3600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6388" name="Text Box 4"/>
          <p:cNvSpPr txBox="1"/>
          <p:nvPr/>
        </p:nvSpPr>
        <p:spPr>
          <a:xfrm>
            <a:off x="2157413" y="3840480"/>
            <a:ext cx="8402637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反复，表达了作者盼春急切的强烈感情。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2066608" y="5000943"/>
            <a:ext cx="89646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拟人，宣告春天即将到来，表达喜春之情。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941445" y="53975"/>
            <a:ext cx="6449060" cy="829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kumimoji="1" lang="zh-CN" altLang="en-US" sz="4800" b="1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盼 春</a:t>
            </a:r>
            <a:endParaRPr kumimoji="1" lang="zh-CN" altLang="en-US" sz="4800" b="1" baseline="0" noProof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2066925" y="4417378"/>
            <a:ext cx="76755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Clr>
                <a:srgbClr val="009900"/>
              </a:buClr>
              <a:buSzPct val="100000"/>
              <a:buFont typeface="Wingdings" panose="05000000000000000000" charset="0"/>
              <a:buChar char="u"/>
            </a:pPr>
            <a:r>
              <a:rPr lang="en-US" altLang="zh-CN" sz="32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200" b="1" dirty="0">
                <a:solidFill>
                  <a:srgbClr val="00B05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东风来了，春天的脚步近了”</a:t>
            </a:r>
            <a:endParaRPr lang="zh-CN" altLang="en-US" sz="3200" b="1" dirty="0">
              <a:solidFill>
                <a:srgbClr val="00B05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393" name="Rectangle 9"/>
          <p:cNvSpPr/>
          <p:nvPr/>
        </p:nvSpPr>
        <p:spPr>
          <a:xfrm>
            <a:off x="2035175" y="797560"/>
            <a:ext cx="8401685" cy="64833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、春天到了吗？哪里可知道？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4" name="Text Box 10"/>
          <p:cNvSpPr txBox="1"/>
          <p:nvPr/>
        </p:nvSpPr>
        <p:spPr>
          <a:xfrm>
            <a:off x="2066608" y="5646420"/>
            <a:ext cx="7848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3、开头有什么作用？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6395" name="Text Box 11"/>
          <p:cNvSpPr txBox="1"/>
          <p:nvPr/>
        </p:nvSpPr>
        <p:spPr>
          <a:xfrm>
            <a:off x="2611755" y="1445895"/>
            <a:ext cx="6840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要到了      从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近了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一词可知。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2066608" y="6274753"/>
            <a:ext cx="8964612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点题，奠定全文的感情基调。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" name="Rectangle 9"/>
          <p:cNvSpPr/>
          <p:nvPr/>
        </p:nvSpPr>
        <p:spPr>
          <a:xfrm>
            <a:off x="1970405" y="2091055"/>
            <a:ext cx="8777605" cy="1063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、第一段运用了哪些修辞手法？表达了人们对春天的什么情感？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  <p:bldP spid="16389" grpId="0"/>
      <p:bldP spid="16392" grpId="0"/>
      <p:bldP spid="16393" grpId="0"/>
      <p:bldP spid="16395" grpId="0"/>
      <p:bldP spid="2" grpId="0"/>
      <p:bldP spid="21514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356" t="-459" b="13000"/>
          <a:stretch>
            <a:fillRect/>
          </a:stretch>
        </p:blipFill>
        <p:spPr>
          <a:xfrm>
            <a:off x="-45720" y="4575175"/>
            <a:ext cx="12313285" cy="2282825"/>
          </a:xfrm>
          <a:prstGeom prst="rect">
            <a:avLst/>
          </a:prstGeom>
        </p:spPr>
      </p:pic>
      <p:sp>
        <p:nvSpPr>
          <p:cNvPr id="22532" name="Rectangle 5"/>
          <p:cNvSpPr>
            <a:spLocks noGrp="1"/>
          </p:cNvSpPr>
          <p:nvPr>
            <p:ph idx="1"/>
          </p:nvPr>
        </p:nvSpPr>
        <p:spPr>
          <a:xfrm>
            <a:off x="2171065" y="1029970"/>
            <a:ext cx="9052560" cy="3545205"/>
          </a:xfrm>
        </p:spPr>
        <p:txBody>
          <a:bodyPr vert="horz" wrap="square" anchor="t"/>
          <a:p>
            <a:pPr marL="109855" indent="0">
              <a:buNone/>
            </a:pPr>
            <a:r>
              <a:rPr lang="en-US" altLang="zh-CN" sz="3600" b="1" dirty="0">
                <a:solidFill>
                  <a:srgbClr val="0000FF"/>
                </a:solidFill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</a:rPr>
              <a:t>、自由朗读课文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marL="109855" indent="0">
              <a:buNone/>
            </a:pPr>
            <a:endParaRPr lang="zh-CN" altLang="en-US" sz="3600" b="1" dirty="0">
              <a:solidFill>
                <a:srgbClr val="0000FF"/>
              </a:solidFill>
            </a:endParaRPr>
          </a:p>
          <a:p>
            <a:pPr marL="109855" indent="0">
              <a:buNone/>
            </a:pPr>
            <a:r>
              <a:rPr lang="en-US" altLang="zh-CN" sz="3600" b="1" dirty="0">
                <a:solidFill>
                  <a:srgbClr val="0000FF"/>
                </a:solidFill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</a:rPr>
              <a:t>、思考、讨论：</a:t>
            </a:r>
            <a:endParaRPr lang="zh-CN" altLang="en-US" sz="3600" b="1" dirty="0">
              <a:solidFill>
                <a:srgbClr val="0000FF"/>
              </a:solidFill>
            </a:endParaRPr>
          </a:p>
          <a:p>
            <a:pPr marL="109855" algn="l"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①第2自然段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是怎么写春天的?第2自然段</a:t>
            </a:r>
            <a:r>
              <a:rPr lang="zh-CN" altLang="en-US" sz="3600" b="1" dirty="0">
                <a:solidFill>
                  <a:srgbClr val="0000FF"/>
                </a:solidFill>
              </a:rPr>
              <a:t>与3-7自然段存在着什么关系？</a:t>
            </a:r>
            <a:endParaRPr lang="zh-CN" altLang="en-US" sz="3600" b="1" dirty="0">
              <a:solidFill>
                <a:srgbClr val="0000FF"/>
              </a:solidFill>
              <a:sym typeface="+mn-ea"/>
            </a:endParaRPr>
          </a:p>
          <a:p>
            <a:pPr marL="109855" algn="l">
              <a:buNone/>
            </a:pP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②第二段运用的什么修辞手法，有什么好处?</a:t>
            </a:r>
            <a:endParaRPr lang="zh-CN" altLang="en-US" sz="36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4718685" y="111125"/>
            <a:ext cx="2207895" cy="1143000"/>
          </a:xfrm>
          <a:noFill/>
          <a:ln>
            <a:noFill/>
          </a:ln>
          <a:effectLst/>
          <a:sp3d prstMaterial="plastic"/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baseline="0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绘 春</a:t>
            </a:r>
            <a:endParaRPr kumimoji="0" lang="zh-CN" altLang="en-US" sz="4400" b="1" i="0" baseline="0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523" t="15306" b="4981"/>
          <a:stretch>
            <a:fillRect/>
          </a:stretch>
        </p:blipFill>
        <p:spPr>
          <a:xfrm>
            <a:off x="-73025" y="-422910"/>
            <a:ext cx="12292965" cy="7318375"/>
          </a:xfrm>
          <a:prstGeom prst="rect">
            <a:avLst/>
          </a:prstGeom>
        </p:spPr>
      </p:pic>
      <p:sp>
        <p:nvSpPr>
          <p:cNvPr id="14340" name="Text Box 5"/>
          <p:cNvSpPr txBox="1"/>
          <p:nvPr/>
        </p:nvSpPr>
        <p:spPr>
          <a:xfrm>
            <a:off x="1631315" y="690245"/>
            <a:ext cx="9779000" cy="70675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</a:extLst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一切都像刚睡醒的样子，欣欣然张开了眼。</a:t>
            </a:r>
            <a:endParaRPr lang="zh-CN" altLang="en-US" sz="4000" b="1" dirty="0">
              <a:solidFill>
                <a:srgbClr val="FFFF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8895" y="-36195"/>
            <a:ext cx="8228965" cy="45256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1405" y="2820670"/>
            <a:ext cx="7279005" cy="4039870"/>
          </a:xfrm>
          <a:prstGeom prst="rect">
            <a:avLst/>
          </a:prstGeom>
        </p:spPr>
      </p:pic>
      <p:sp>
        <p:nvSpPr>
          <p:cNvPr id="15363" name="Text Box 3"/>
          <p:cNvSpPr txBox="1"/>
          <p:nvPr/>
        </p:nvSpPr>
        <p:spPr>
          <a:xfrm>
            <a:off x="152400" y="104140"/>
            <a:ext cx="69729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0000FF"/>
                </a:solidFill>
                <a:latin typeface="Arial" panose="020B0604020202020204" pitchFamily="34" charset="0"/>
              </a:rPr>
              <a:t>山朗润起来了，</a:t>
            </a:r>
            <a:r>
              <a:rPr lang="zh-CN" altLang="en-US" sz="4000" b="1" dirty="0">
                <a:solidFill>
                  <a:srgbClr val="0000FF"/>
                </a:solidFill>
                <a:sym typeface="+mn-ea"/>
              </a:rPr>
              <a:t>水涨起来了</a:t>
            </a:r>
            <a:endParaRPr lang="en-US" altLang="zh-CN" sz="40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6124893" y="3482340"/>
            <a:ext cx="52562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太阳的脸红起来了</a:t>
            </a:r>
            <a:endParaRPr lang="zh-CN" altLang="en-US" sz="4000" b="1" dirty="0">
              <a:solidFill>
                <a:srgbClr val="0000FF"/>
              </a:solidFill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-642620"/>
            <a:ext cx="12245340" cy="8155940"/>
          </a:xfrm>
          <a:prstGeom prst="rect">
            <a:avLst/>
          </a:prstGeom>
        </p:spPr>
      </p:pic>
      <p:sp>
        <p:nvSpPr>
          <p:cNvPr id="15365" name="矩形 15364"/>
          <p:cNvSpPr/>
          <p:nvPr/>
        </p:nvSpPr>
        <p:spPr>
          <a:xfrm>
            <a:off x="3895090" y="492125"/>
            <a:ext cx="4286250" cy="9258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华文行楷" charset="0"/>
                <a:ea typeface="华文行楷" charset="0"/>
              </a:rPr>
              <a:t>感受春的气息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2" name="Rectangle 5"/>
          <p:cNvSpPr>
            <a:spLocks noGrp="1"/>
          </p:cNvSpPr>
          <p:nvPr>
            <p:ph idx="1"/>
          </p:nvPr>
        </p:nvSpPr>
        <p:spPr>
          <a:xfrm>
            <a:off x="1659890" y="945515"/>
            <a:ext cx="9070340" cy="1296670"/>
          </a:xfrm>
        </p:spPr>
        <p:txBody>
          <a:bodyPr vert="horz" wrap="square" anchor="t"/>
          <a:p>
            <a:pPr marL="109855" indent="0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① 第2自然段</a:t>
            </a: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是怎么写春天的?第2自然段</a:t>
            </a: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与3-7自然段存在着什么关系？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 marL="109855" algn="l">
              <a:buNone/>
            </a:pP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4718685" y="111125"/>
            <a:ext cx="2207895" cy="1143000"/>
          </a:xfrm>
          <a:noFill/>
          <a:ln>
            <a:noFill/>
          </a:ln>
          <a:effectLst/>
          <a:sp3d prstMaterial="plastic"/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绘 春</a:t>
            </a:r>
            <a:endParaRPr kumimoji="0" lang="zh-CN" altLang="en-US" sz="4800" b="1" i="0" baseline="0" noProof="0" smtClean="0">
              <a:ln>
                <a:noFill/>
              </a:ln>
              <a:solidFill>
                <a:srgbClr val="00B05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4867" name="Rectangle 3"/>
          <p:cNvSpPr>
            <a:spLocks noChangeArrowheads="1"/>
          </p:cNvSpPr>
          <p:nvPr/>
        </p:nvSpPr>
        <p:spPr bwMode="auto">
          <a:xfrm>
            <a:off x="1073150" y="2365375"/>
            <a:ext cx="10591165" cy="35814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第2自然段写了“山、水、太阳”，总写了春回大地，万物复苏的整体轮廓。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</a:rPr>
              <a:t>先写“一切”画出春的轮廓。用“朗润”写春山光泽；用“涨”写春水涣涣；用“红”写春日暖人。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黑体" panose="0201060906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黑体" panose="02010609060101010101" pitchFamily="2" charset="-122"/>
              </a:rPr>
              <a:t>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</a:rPr>
              <a:t>这三个“起来了”照应“刚睡醒”“张开了眼”。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黑体" panose="02010609060101010101" pitchFamily="2" charset="-122"/>
                <a:sym typeface="+mn-ea"/>
              </a:rPr>
              <a:t>    </a:t>
            </a:r>
            <a:endParaRPr lang="zh-CN" altLang="en-US" sz="3600" b="1" dirty="0">
              <a:solidFill>
                <a:srgbClr val="FF0066"/>
              </a:solidFill>
              <a:effectLst>
                <a:outerShdw blurRad="38100" dist="38100" dir="2700000">
                  <a:srgbClr val="C0C0C0"/>
                </a:outerShdw>
              </a:effectLst>
              <a:uFill>
                <a:solidFill>
                  <a:srgbClr val="0000FF"/>
                </a:solidFill>
              </a:uFill>
              <a:latin typeface="楷体_GB2312" charset="0"/>
              <a:ea typeface="楷体_GB2312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945515" y="5522279"/>
            <a:ext cx="10301605" cy="119888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楷体_GB2312" pitchFamily="49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第2自然段与3-7自然段是总分关系（先总说，后分说的结构）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uFillTx/>
                <a:latin typeface="楷体_GB2312" pitchFamily="49" charset="-122"/>
                <a:ea typeface="黑体" panose="02010609060101010101" pitchFamily="2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uFillTx/>
              <a:latin typeface="楷体_GB2312" pitchFamily="49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2532" name="Rectangle 5"/>
          <p:cNvSpPr>
            <a:spLocks noGrp="1"/>
          </p:cNvSpPr>
          <p:nvPr>
            <p:ph idx="1"/>
          </p:nvPr>
        </p:nvSpPr>
        <p:spPr>
          <a:xfrm>
            <a:off x="1613535" y="1600835"/>
            <a:ext cx="9013190" cy="1442085"/>
          </a:xfrm>
        </p:spPr>
        <p:txBody>
          <a:bodyPr vert="horz" wrap="square" anchor="t"/>
          <a:p>
            <a:pPr marL="109855" indent="0">
              <a:buNone/>
            </a:pPr>
            <a:r>
              <a:rPr lang="zh-CN" altLang="en-US" sz="4000" b="1" dirty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②第二段运用的什么修辞手法，有什么好处?</a:t>
            </a:r>
            <a:endParaRPr lang="zh-CN" altLang="en-US" sz="4000" b="1" dirty="0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4718685" y="111125"/>
            <a:ext cx="2207895" cy="1143000"/>
          </a:xfrm>
          <a:noFill/>
          <a:ln>
            <a:noFill/>
          </a:ln>
          <a:effectLst/>
          <a:sp3d prstMaterial="plastic"/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baseline="0" noProof="0" smtClean="0">
                <a:ln>
                  <a:noFill/>
                </a:ln>
                <a:solidFill>
                  <a:srgbClr val="00B05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</a:rPr>
              <a:t>绘 春</a:t>
            </a:r>
            <a:endParaRPr kumimoji="0" lang="zh-CN" altLang="en-US" sz="4800" b="1" i="0" baseline="0" noProof="0" smtClean="0">
              <a:ln>
                <a:noFill/>
              </a:ln>
              <a:solidFill>
                <a:srgbClr val="00B05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4867" name="Rectangle 3"/>
          <p:cNvSpPr>
            <a:spLocks noChangeArrowheads="1"/>
          </p:cNvSpPr>
          <p:nvPr/>
        </p:nvSpPr>
        <p:spPr bwMode="auto">
          <a:xfrm>
            <a:off x="1475740" y="3061653"/>
            <a:ext cx="9493250" cy="19380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+mn-lt"/>
                <a:ea typeface="黑体" panose="02010609060101010101" pitchFamily="2" charset="-122"/>
                <a:sym typeface="+mn-ea"/>
              </a:rPr>
              <a:t>运用拟人和排比的修辞手法，生动地描绘出了冬去春来、万物复苏的春的轮廓，显得勃勃生机。</a:t>
            </a:r>
            <a:endParaRPr lang="zh-CN" altLang="en-US" sz="4000" b="1" dirty="0">
              <a:solidFill>
                <a:srgbClr val="FF0000"/>
              </a:solidFill>
              <a:uFillTx/>
              <a:latin typeface="+mn-lt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140" t="2264" r="280" b="4578"/>
          <a:stretch>
            <a:fillRect/>
          </a:stretch>
        </p:blipFill>
        <p:spPr>
          <a:xfrm>
            <a:off x="-41910" y="0"/>
            <a:ext cx="12228195" cy="7029450"/>
          </a:xfrm>
          <a:prstGeom prst="rect">
            <a:avLst/>
          </a:prstGeom>
        </p:spPr>
      </p:pic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951605" y="136525"/>
            <a:ext cx="4665980" cy="92202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54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春草图</a:t>
            </a:r>
            <a:endParaRPr kumimoji="0" lang="zh-CN" altLang="en-US" sz="5400" b="1" baseline="0" noProof="0">
              <a:solidFill>
                <a:srgbClr val="0000FF"/>
              </a:solidFill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21516" name="Rectangle 12"/>
          <p:cNvSpPr/>
          <p:nvPr/>
        </p:nvSpPr>
        <p:spPr>
          <a:xfrm>
            <a:off x="1743075" y="1517015"/>
            <a:ext cx="8964295" cy="39693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noProof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3600" b="1" noProof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齐读</a:t>
            </a:r>
            <a:r>
              <a:rPr lang="en-US" altLang="zh-CN" sz="3600" b="1" noProof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“</a:t>
            </a:r>
            <a:r>
              <a:rPr lang="zh-CN" altLang="en-US" sz="3600" b="1" noProof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春草图</a:t>
            </a:r>
            <a:r>
              <a:rPr lang="en-US" altLang="zh-CN" sz="3600" b="1" noProof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”</a:t>
            </a:r>
            <a:r>
              <a:rPr lang="zh-CN" altLang="en-US" sz="3600" b="1" noProof="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：</a:t>
            </a:r>
            <a:endParaRPr lang="zh-CN" altLang="en-US" sz="3600" b="1" noProof="0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  <a:p>
            <a:endParaRPr lang="en-US" altLang="zh-CN" sz="3600" b="1" noProof="0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  <a:p>
            <a:r>
              <a:rPr lang="zh-CN" altLang="en-US" sz="3600" b="1" noProof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  小草偷偷地从土里钻出来，嫩嫩的，绿绿的。园子里，田野里，瞧去，一大片一大片满是的。坐着，躺着，打两个滚，踢几脚球，赛几趟跑，捉几回迷藏。风轻悄悄的，草软绵绵的。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140" t="2264" r="280" b="4578"/>
          <a:stretch>
            <a:fillRect/>
          </a:stretch>
        </p:blipFill>
        <p:spPr>
          <a:xfrm>
            <a:off x="-41910" y="0"/>
            <a:ext cx="12228195" cy="7029450"/>
          </a:xfrm>
          <a:prstGeom prst="rect">
            <a:avLst/>
          </a:prstGeom>
        </p:spPr>
      </p:pic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951605" y="136525"/>
            <a:ext cx="4665980" cy="92202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54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春草图</a:t>
            </a:r>
            <a:endParaRPr kumimoji="0" lang="zh-CN" altLang="en-US" sz="5400" b="1" baseline="0" noProof="0">
              <a:solidFill>
                <a:srgbClr val="0000FF"/>
              </a:solidFill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742440" y="1623695"/>
            <a:ext cx="9083675" cy="34150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思考以下问题：</a:t>
            </a:r>
            <a:endParaRPr kumimoji="0" lang="zh-CN" altLang="en-US" sz="3600" b="1" baseline="0" noProof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36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1</a:t>
            </a:r>
            <a:r>
              <a:rPr kumimoji="0" lang="zh-CN" altLang="en-US" sz="36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、</a:t>
            </a:r>
            <a:r>
              <a:rPr lang="zh-CN" altLang="en-US" sz="36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作者从哪几方面写出了春草的什么特点？</a:t>
            </a:r>
            <a:endParaRPr lang="zh-CN" altLang="en-US" sz="3600" b="1" baseline="0" noProof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2、你觉得本段哪些词用的好？找出来各抒己见。</a:t>
            </a:r>
            <a:endParaRPr kumimoji="0" lang="zh-CN" altLang="en-US" sz="3600" b="1" baseline="0" noProof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3、本段运用了哪些修辞手法？</a:t>
            </a:r>
            <a:endParaRPr lang="zh-CN" altLang="en-US" sz="2800" b="1" baseline="0" noProof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-140" t="2264" r="280" b="4578"/>
          <a:stretch>
            <a:fillRect/>
          </a:stretch>
        </p:blipFill>
        <p:spPr>
          <a:xfrm>
            <a:off x="-18415" y="53975"/>
            <a:ext cx="12228195" cy="7029450"/>
          </a:xfrm>
          <a:prstGeom prst="rect">
            <a:avLst/>
          </a:prstGeom>
        </p:spPr>
      </p:pic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749425" y="1243965"/>
            <a:ext cx="8938260" cy="6451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1、作者从哪几方面写出了春草的什么特点？</a:t>
            </a:r>
            <a:endParaRPr kumimoji="0" lang="zh-CN" altLang="en-US" sz="3600" b="1" baseline="0" noProof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663065" y="2743835"/>
            <a:ext cx="9083675" cy="230695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</a:t>
            </a:r>
            <a:r>
              <a:rPr kumimoji="0" lang="zh-CN" altLang="en-US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既从正面描写了小草的情态（钻、偷偷地）、质地（嫩嫩的）、色泽（绿绿的）、长势（一大片一大片满是的）；又通过描写孩子的嬉戏，从侧面描写春草的勃发。</a:t>
            </a:r>
            <a:endParaRPr kumimoji="0" lang="zh-CN" altLang="en-US" sz="3600" b="1" baseline="0" noProof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rcRect l="-140" t="2264" r="280" b="4578"/>
          <a:stretch>
            <a:fillRect/>
          </a:stretch>
        </p:blipFill>
        <p:spPr>
          <a:xfrm>
            <a:off x="-18415" y="53975"/>
            <a:ext cx="12228195" cy="7029450"/>
          </a:xfrm>
          <a:prstGeom prst="rect">
            <a:avLst/>
          </a:prstGeom>
        </p:spPr>
      </p:pic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952625" y="1243965"/>
            <a:ext cx="8503920" cy="11988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2、你觉得本段哪些词用的好？找出来各抒己见。</a:t>
            </a:r>
            <a:endParaRPr kumimoji="0" lang="zh-CN" altLang="en-US" sz="3600" b="1" baseline="0" noProof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663065" y="2743835"/>
            <a:ext cx="9083675" cy="11988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“</a:t>
            </a:r>
            <a:r>
              <a:rPr kumimoji="0" lang="zh-CN" altLang="en-US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钻</a:t>
            </a:r>
            <a:r>
              <a:rPr kumimoji="0" lang="en-US" altLang="zh-CN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”</a:t>
            </a:r>
            <a:r>
              <a:rPr kumimoji="0" lang="zh-CN" altLang="en-US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，写破土而出的挤劲，表现小草顽强的生命力；</a:t>
            </a:r>
            <a:endParaRPr kumimoji="0" lang="zh-CN" altLang="en-US" sz="3600" b="1" baseline="0" noProof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662430" y="4321810"/>
            <a:ext cx="9083675" cy="11988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   “</a:t>
            </a:r>
            <a:r>
              <a:rPr kumimoji="0" lang="zh-CN" altLang="en-US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偷偷地</a:t>
            </a:r>
            <a:r>
              <a:rPr kumimoji="0" lang="en-US" altLang="zh-CN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”</a:t>
            </a:r>
            <a:r>
              <a:rPr kumimoji="0" lang="zh-CN" altLang="en-US" sz="3600" b="1" baseline="0" noProof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，写出小草不知不觉生长的情态，给人惊喜</a:t>
            </a:r>
            <a:endParaRPr kumimoji="0" lang="zh-CN" altLang="en-US" sz="3600" b="1" baseline="0" noProof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140" t="2264" r="280" b="4578"/>
          <a:stretch>
            <a:fillRect/>
          </a:stretch>
        </p:blipFill>
        <p:spPr>
          <a:xfrm>
            <a:off x="-29845" y="0"/>
            <a:ext cx="12228195" cy="7029450"/>
          </a:xfrm>
          <a:prstGeom prst="rect">
            <a:avLst/>
          </a:prstGeom>
        </p:spPr>
      </p:pic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951605" y="136525"/>
            <a:ext cx="4665980" cy="92202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54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春草图</a:t>
            </a:r>
            <a:endParaRPr kumimoji="0" lang="zh-CN" altLang="en-US" sz="5400" b="1" baseline="0" noProof="0">
              <a:solidFill>
                <a:srgbClr val="0000FF"/>
              </a:solidFill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2834640" y="1437005"/>
            <a:ext cx="6318885" cy="6451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baseline="0" noProof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3、本段运用了哪些修辞手法？</a:t>
            </a:r>
            <a:endParaRPr lang="zh-CN" altLang="en-US" sz="2800" b="1" baseline="0" noProof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21516" name="Rectangle 12"/>
          <p:cNvSpPr/>
          <p:nvPr/>
        </p:nvSpPr>
        <p:spPr>
          <a:xfrm>
            <a:off x="1330325" y="3360420"/>
            <a:ext cx="9858375" cy="26866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060"/>
              </a:lnSpc>
            </a:pPr>
            <a:r>
              <a:rPr lang="en-US" altLang="zh-CN" sz="3600" b="1" noProof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   </a:t>
            </a:r>
            <a:r>
              <a:rPr lang="zh-CN" altLang="en-US" sz="3600" b="1" noProof="0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  小草偷偷地从土里钻出来，嫩嫩的，绿绿的。园子里，田野里，瞧去，一大片一大片满是的。坐着，躺着，打两个滚，踢几脚球，赛几趟跑，捉几回迷藏。风轻悄悄的，草软绵绵的。</a:t>
            </a:r>
            <a:endParaRPr lang="zh-CN" altLang="en-US" sz="2800" b="1" dirty="0">
              <a:solidFill>
                <a:schemeClr val="tx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rot="0">
            <a:off x="3245217" y="2999970"/>
            <a:ext cx="895161" cy="1156289"/>
            <a:chOff x="1020" y="1562"/>
            <a:chExt cx="318" cy="417"/>
          </a:xfrm>
        </p:grpSpPr>
        <p:sp>
          <p:nvSpPr>
            <p:cNvPr id="100359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>
                <a:buFont typeface="Arial" panose="020B0604020202020204" pitchFamily="34" charset="0"/>
                <a:buNone/>
              </a:pPr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00360" name="直接连接符 11296"/>
            <p:cNvSpPr/>
            <p:nvPr/>
          </p:nvSpPr>
          <p:spPr>
            <a:xfrm flipV="1">
              <a:off x="1202" y="1562"/>
              <a:ext cx="101" cy="101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9" name="组合 8"/>
          <p:cNvGrpSpPr/>
          <p:nvPr/>
        </p:nvGrpSpPr>
        <p:grpSpPr>
          <a:xfrm rot="21180000">
            <a:off x="4958384" y="2758056"/>
            <a:ext cx="1497682" cy="1341293"/>
            <a:chOff x="494" y="1261"/>
            <a:chExt cx="844" cy="718"/>
          </a:xfrm>
        </p:grpSpPr>
        <p:sp>
          <p:nvSpPr>
            <p:cNvPr id="100367" name="椭圆 11295"/>
            <p:cNvSpPr/>
            <p:nvPr/>
          </p:nvSpPr>
          <p:spPr>
            <a:xfrm>
              <a:off x="1020" y="1661"/>
              <a:ext cx="318" cy="318"/>
            </a:xfrm>
            <a:prstGeom prst="ellipse">
              <a:avLst/>
            </a:prstGeom>
            <a:noFill/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p>
              <a:pPr>
                <a:buFont typeface="Arial" panose="020B0604020202020204" pitchFamily="34" charset="0"/>
                <a:buNone/>
              </a:pPr>
              <a:endParaRPr dirty="0">
                <a:latin typeface="Arial" panose="020B0604020202020204" pitchFamily="34" charset="0"/>
              </a:endParaRPr>
            </a:p>
          </p:txBody>
        </p:sp>
        <p:sp>
          <p:nvSpPr>
            <p:cNvPr id="100368" name="直接连接符 11296"/>
            <p:cNvSpPr/>
            <p:nvPr/>
          </p:nvSpPr>
          <p:spPr>
            <a:xfrm rot="16020000" flipV="1">
              <a:off x="565" y="1189"/>
              <a:ext cx="434" cy="577"/>
            </a:xfrm>
            <a:prstGeom prst="line">
              <a:avLst/>
            </a:prstGeom>
            <a:ln w="38100" cap="flat" cmpd="sng">
              <a:solidFill>
                <a:srgbClr val="FF0000"/>
              </a:solidFill>
              <a:prstDash val="solid"/>
              <a:headEnd type="none" w="med" len="med"/>
              <a:tailEnd type="triangle" w="med" len="med"/>
            </a:ln>
          </p:spPr>
        </p:sp>
      </p:grpSp>
      <p:sp>
        <p:nvSpPr>
          <p:cNvPr id="163855" name="直接连接符 163854"/>
          <p:cNvSpPr/>
          <p:nvPr/>
        </p:nvSpPr>
        <p:spPr>
          <a:xfrm rot="14460000" flipH="1">
            <a:off x="9746615" y="4771390"/>
            <a:ext cx="918845" cy="1176655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sp>
      <p:sp>
        <p:nvSpPr>
          <p:cNvPr id="4" name="直接连接符 3"/>
          <p:cNvSpPr/>
          <p:nvPr/>
        </p:nvSpPr>
        <p:spPr>
          <a:xfrm rot="720000" flipH="1">
            <a:off x="5960110" y="5806440"/>
            <a:ext cx="614680" cy="728980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sp>
      <p:sp>
        <p:nvSpPr>
          <p:cNvPr id="21529" name="Rectangle 25"/>
          <p:cNvSpPr/>
          <p:nvPr/>
        </p:nvSpPr>
        <p:spPr>
          <a:xfrm>
            <a:off x="3951605" y="2252345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拟人</a:t>
            </a:r>
            <a:endParaRPr lang="zh-CN" altLang="en-US" sz="40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Rectangle 25"/>
          <p:cNvSpPr/>
          <p:nvPr/>
        </p:nvSpPr>
        <p:spPr>
          <a:xfrm>
            <a:off x="10942955" y="5163185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排比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Rectangle 25"/>
          <p:cNvSpPr/>
          <p:nvPr/>
        </p:nvSpPr>
        <p:spPr>
          <a:xfrm>
            <a:off x="4464685" y="6167755"/>
            <a:ext cx="120396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对偶</a:t>
            </a:r>
            <a:endParaRPr lang="zh-CN" altLang="en-US" sz="2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38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9" grpId="0"/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-571" t="-3" r="437" b="13797"/>
          <a:stretch>
            <a:fillRect/>
          </a:stretch>
        </p:blipFill>
        <p:spPr>
          <a:xfrm>
            <a:off x="-240665" y="-99695"/>
            <a:ext cx="12546330" cy="7200900"/>
          </a:xfrm>
          <a:prstGeom prst="rect">
            <a:avLst/>
          </a:prstGeom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4504055" y="-234315"/>
            <a:ext cx="2805430" cy="1495425"/>
          </a:xfrm>
          <a:noFill/>
          <a:ln>
            <a:noFill/>
          </a:ln>
          <a:effectLst/>
          <a:sp3d prstMaterial="plastic"/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春花图</a:t>
            </a:r>
            <a:endParaRPr kumimoji="0" lang="zh-CN" altLang="en-US" sz="5400" b="1" i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j-cs"/>
            </a:endParaRPr>
          </a:p>
        </p:txBody>
      </p:sp>
      <p:sp>
        <p:nvSpPr>
          <p:cNvPr id="25603" name="Rectangle 4"/>
          <p:cNvSpPr>
            <a:spLocks noGrp="1"/>
          </p:cNvSpPr>
          <p:nvPr>
            <p:ph type="body" sz="half" idx="1"/>
          </p:nvPr>
        </p:nvSpPr>
        <p:spPr>
          <a:xfrm>
            <a:off x="1553210" y="1607820"/>
            <a:ext cx="8964930" cy="4137025"/>
          </a:xfrm>
          <a:solidFill>
            <a:schemeClr val="bg1"/>
          </a:solidFill>
        </p:spPr>
        <p:txBody>
          <a:bodyPr vert="horz" wrap="square" anchor="t"/>
          <a:p>
            <a:pPr marL="109855" indent="0"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、本段作者是抓住了春花的什么特征来描写的？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109855" indent="0"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109855" indent="0"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、作者写蝴蝶、蜜蜂有什么作用？</a:t>
            </a: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109855" indent="0"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buNone/>
            </a:pPr>
            <a:endParaRPr lang="zh-CN" altLang="en-US"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5605" name="Picture 5" descr="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8455" y="582613"/>
            <a:ext cx="1362075" cy="904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5" name="Text Box 7"/>
          <p:cNvSpPr txBox="1"/>
          <p:nvPr/>
        </p:nvSpPr>
        <p:spPr>
          <a:xfrm>
            <a:off x="3254375" y="2772410"/>
            <a:ext cx="59582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花朵多，花色艳 ，花味甜。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2536" name="Rectangle 8"/>
          <p:cNvSpPr/>
          <p:nvPr/>
        </p:nvSpPr>
        <p:spPr>
          <a:xfrm>
            <a:off x="1948815" y="4546600"/>
            <a:ext cx="856932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/>
            <a:r>
              <a:rPr lang="en-US" altLang="zh-CN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蜜蜂闹、蝴蝶飞 : 侧面衬托花多、花艳、花香，增添春天的活力。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3558" name="Picture 6" descr="黄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60000">
            <a:off x="3683000" y="734060"/>
            <a:ext cx="923925" cy="1012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/>
      <p:bldP spid="22536" grpId="0"/>
      <p:bldP spid="25603" grpId="0" animBg="1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343" r="269" b="12454"/>
          <a:stretch>
            <a:fillRect/>
          </a:stretch>
        </p:blipFill>
        <p:spPr>
          <a:xfrm>
            <a:off x="-24765" y="635"/>
            <a:ext cx="12226290" cy="7100570"/>
          </a:xfrm>
          <a:prstGeom prst="rect">
            <a:avLst/>
          </a:prstGeom>
        </p:spPr>
      </p:pic>
      <p:sp>
        <p:nvSpPr>
          <p:cNvPr id="32773" name="文本框 32772"/>
          <p:cNvSpPr txBox="1"/>
          <p:nvPr/>
        </p:nvSpPr>
        <p:spPr>
          <a:xfrm>
            <a:off x="2736215" y="2602865"/>
            <a:ext cx="10020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静：</a:t>
            </a:r>
            <a:endParaRPr lang="zh-CN" altLang="en-US" sz="48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774" name="文本框 32773"/>
          <p:cNvSpPr txBox="1"/>
          <p:nvPr/>
        </p:nvSpPr>
        <p:spPr>
          <a:xfrm>
            <a:off x="6941185" y="2541270"/>
            <a:ext cx="109728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动：</a:t>
            </a:r>
            <a:endParaRPr lang="zh-CN" altLang="en-US" sz="4800" b="1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776" name="文本框 32775"/>
          <p:cNvSpPr txBox="1"/>
          <p:nvPr/>
        </p:nvSpPr>
        <p:spPr>
          <a:xfrm>
            <a:off x="4329430" y="1679575"/>
            <a:ext cx="2016125" cy="25533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花朵多</a:t>
            </a:r>
            <a:endParaRPr lang="zh-CN" altLang="en-US" sz="40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花色艳</a:t>
            </a:r>
            <a:endParaRPr lang="zh-CN" altLang="en-US" sz="40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花味甜</a:t>
            </a:r>
            <a:endParaRPr lang="zh-CN" altLang="en-US" sz="4000" b="1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2778" name="文本框 32777"/>
          <p:cNvSpPr txBox="1"/>
          <p:nvPr/>
        </p:nvSpPr>
        <p:spPr>
          <a:xfrm>
            <a:off x="8038465" y="2572385"/>
            <a:ext cx="2750185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蜂飞蝶舞</a:t>
            </a:r>
            <a:endParaRPr lang="zh-CN" altLang="en-US" sz="3600" b="1">
              <a:solidFill>
                <a:srgbClr val="0000FF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29430" y="191770"/>
            <a:ext cx="3300095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400" b="1">
                <a:solidFill>
                  <a:schemeClr val="bg1"/>
                </a:solidFill>
                <a:uFillTx/>
              </a:rPr>
              <a:t>3</a:t>
            </a:r>
            <a:r>
              <a:rPr lang="zh-CN" altLang="en-US" sz="4400" b="1">
                <a:solidFill>
                  <a:schemeClr val="bg1"/>
                </a:solidFill>
                <a:uFillTx/>
              </a:rPr>
              <a:t>、动静结合</a:t>
            </a:r>
            <a:endParaRPr lang="zh-CN" altLang="en-US" sz="4400" b="1">
              <a:solidFill>
                <a:schemeClr val="bg1"/>
              </a:solidFill>
              <a:uFillTx/>
            </a:endParaRPr>
          </a:p>
        </p:txBody>
      </p:sp>
      <p:pic>
        <p:nvPicPr>
          <p:cNvPr id="25605" name="Picture 5" descr="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15" y="3371215"/>
            <a:ext cx="2221230" cy="1475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738245" y="1710055"/>
            <a:ext cx="267970" cy="2553335"/>
          </a:xfrm>
          <a:prstGeom prst="leftBrace">
            <a:avLst>
              <a:gd name="adj1" fmla="val 50000"/>
              <a:gd name="adj2" fmla="val 50000"/>
            </a:avLst>
          </a:prstGeom>
          <a:noFill/>
          <a:ln w="38100" cap="flat" cmpd="sng">
            <a:solidFill>
              <a:srgbClr val="7030A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32535" y="5278755"/>
            <a:ext cx="9812020" cy="13220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l"/>
            <a:r>
              <a:rPr lang="en-US" altLang="zh-CN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       </a:t>
            </a:r>
            <a:r>
              <a:rPr lang="zh-CN" altLang="en-US" sz="4000" b="1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动静结合使所写之景相得益彰，相映成趣，使文章更生动、鲜活、富有感染力。</a:t>
            </a:r>
            <a:endParaRPr lang="zh-CN" altLang="en-US" sz="4000" b="1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/>
      <p:bldP spid="32776" grpId="0" bldLvl="0" animBg="1"/>
      <p:bldP spid="32778" grpId="0" bldLvl="0" animBg="1"/>
      <p:bldP spid="19" grpId="0" animBg="1"/>
      <p:bldP spid="19" grpId="1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356" t="4722" r="-284" b="14909"/>
          <a:stretch>
            <a:fillRect/>
          </a:stretch>
        </p:blipFill>
        <p:spPr>
          <a:xfrm>
            <a:off x="0" y="-43180"/>
            <a:ext cx="12307570" cy="6928485"/>
          </a:xfrm>
          <a:prstGeom prst="rect">
            <a:avLst/>
          </a:prstGeom>
        </p:spPr>
      </p:pic>
      <p:sp>
        <p:nvSpPr>
          <p:cNvPr id="68610" name="矩形 68609"/>
          <p:cNvSpPr/>
          <p:nvPr/>
        </p:nvSpPr>
        <p:spPr>
          <a:xfrm>
            <a:off x="2254250" y="588645"/>
            <a:ext cx="884237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、下列句子运用了哪些修辞手法，有什么好处</a:t>
            </a:r>
            <a:r>
              <a:rPr lang="en-US" altLang="zh-CN" sz="3200" b="1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?</a:t>
            </a:r>
            <a:endParaRPr lang="en-US" altLang="zh-CN" sz="32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68611" name="矩形 68610"/>
          <p:cNvSpPr/>
          <p:nvPr/>
        </p:nvSpPr>
        <p:spPr>
          <a:xfrm>
            <a:off x="1489710" y="1501775"/>
            <a:ext cx="9606915" cy="50927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 marL="457200" indent="-457200">
              <a:lnSpc>
                <a:spcPts val="366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“你不让我，我不让你”</a:t>
            </a:r>
            <a:endParaRPr lang="zh-CN" altLang="en-US" sz="3200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3660"/>
              </a:lnSpc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楷体_GB2312" charset="0"/>
                <a:ea typeface="黑体" panose="02010609060101010101" pitchFamily="2" charset="-122"/>
              </a:rPr>
              <a:t>      </a:t>
            </a:r>
            <a:endParaRPr lang="zh-CN" altLang="en-US" sz="3200" b="1" noProof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algn="l">
              <a:lnSpc>
                <a:spcPts val="3660"/>
              </a:lnSpc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楷体_GB2312" charset="0"/>
                <a:ea typeface="黑体" panose="0201060906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 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marL="457200" indent="-457200" algn="l">
              <a:lnSpc>
                <a:spcPts val="366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“红的像火，粉的像霞，白的像雪”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ts val="4060"/>
              </a:lnSpc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ts val="4060"/>
              </a:lnSpc>
            </a:pP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楷体_GB2312" charset="0"/>
              <a:ea typeface="黑体" panose="02010609060101010101" pitchFamily="2" charset="-122"/>
            </a:endParaRPr>
          </a:p>
          <a:p>
            <a:pPr algn="l">
              <a:lnSpc>
                <a:spcPts val="4060"/>
              </a:lnSpc>
            </a:pP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楷体_GB2312" charset="0"/>
              <a:ea typeface="黑体" panose="02010609060101010101" pitchFamily="2" charset="-122"/>
            </a:endParaRPr>
          </a:p>
          <a:p>
            <a:pPr marL="457200" indent="-457200" algn="l">
              <a:lnSpc>
                <a:spcPts val="406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2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“散在草丛里像眼睛，像星星，还眨呀眨的”</a:t>
            </a:r>
            <a:endParaRPr lang="zh-CN" altLang="en-US" sz="32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060"/>
              </a:lnSpc>
            </a:pPr>
            <a:endParaRPr lang="zh-CN" altLang="en-US" sz="32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ts val="4060"/>
              </a:lnSpc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楷体_GB2312" charset="0"/>
                <a:ea typeface="黑体" panose="02010609060101010101" pitchFamily="2" charset="-122"/>
              </a:rPr>
              <a:t>    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15185" y="2263140"/>
            <a:ext cx="8077835" cy="58356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200" b="1" noProof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用拟人，写出了春花竞相开放的情景。</a:t>
            </a:r>
            <a:endParaRPr lang="en-US" altLang="zh-CN" sz="32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0700" y="3576003"/>
            <a:ext cx="9004935" cy="10763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200" b="1" noProof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用比喻、排比，生动形象地写出了春花争艳、万紫千红的情景，增强了语言气势。表达喜爱之情。</a:t>
            </a:r>
            <a:endParaRPr lang="en-US" altLang="zh-CN" sz="32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75155" y="5462270"/>
            <a:ext cx="8836025" cy="11322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ts val="4060"/>
              </a:lnSpc>
            </a:pPr>
            <a:r>
              <a:rPr lang="zh-CN" altLang="en-US" sz="3200" b="1" noProof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用比喻、拟人，写出野花多、闪闪发光、轻轻摆动的情景。</a:t>
            </a:r>
            <a:endParaRPr lang="en-US" altLang="zh-CN" sz="3200" b="1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bldLvl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IMG_093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3970" y="6350"/>
            <a:ext cx="12238990" cy="69126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-62230"/>
            <a:ext cx="12207240" cy="8084820"/>
          </a:xfrm>
          <a:prstGeom prst="rect">
            <a:avLst/>
          </a:prstGeom>
        </p:spPr>
      </p:pic>
      <p:sp>
        <p:nvSpPr>
          <p:cNvPr id="26631" name="Text Box 7"/>
          <p:cNvSpPr txBox="1"/>
          <p:nvPr/>
        </p:nvSpPr>
        <p:spPr>
          <a:xfrm>
            <a:off x="1524000" y="2841625"/>
            <a:ext cx="2717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800" b="1" dirty="0">
                <a:solidFill>
                  <a:srgbClr val="80008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b="1" dirty="0">
              <a:solidFill>
                <a:srgbClr val="8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6632" name="Text Box 8"/>
          <p:cNvSpPr txBox="1"/>
          <p:nvPr/>
        </p:nvSpPr>
        <p:spPr>
          <a:xfrm>
            <a:off x="6096000" y="2590800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zh-CN" sz="2800" b="1" dirty="0">
              <a:solidFill>
                <a:srgbClr val="80008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3561" name="Rectangle 9"/>
          <p:cNvSpPr/>
          <p:nvPr/>
        </p:nvSpPr>
        <p:spPr>
          <a:xfrm>
            <a:off x="1327150" y="1082040"/>
            <a:ext cx="984821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5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</a:rPr>
              <a:t>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本段的描写顺序是怎样的？找出标志性词语。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3566" name="Rectangle 14"/>
          <p:cNvSpPr/>
          <p:nvPr/>
        </p:nvSpPr>
        <p:spPr>
          <a:xfrm>
            <a:off x="3179445" y="2590800"/>
            <a:ext cx="5192395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从上到下的空间顺序：</a:t>
            </a:r>
            <a:endParaRPr lang="zh-CN" altLang="en-US"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" name="Rectangle 14"/>
          <p:cNvSpPr/>
          <p:nvPr/>
        </p:nvSpPr>
        <p:spPr>
          <a:xfrm>
            <a:off x="2936875" y="3951605"/>
            <a:ext cx="5909310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树上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花下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—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草丛</a:t>
            </a:r>
            <a:r>
              <a:rPr lang="en-US" altLang="zh-CN" sz="4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en-US" altLang="zh-CN" sz="40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bldLvl="0" animBg="1"/>
      <p:bldP spid="23566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215" y="-35560"/>
            <a:ext cx="12354560" cy="6943090"/>
          </a:xfrm>
          <a:prstGeom prst="rect">
            <a:avLst/>
          </a:prstGeom>
        </p:spPr>
      </p:pic>
      <p:sp>
        <p:nvSpPr>
          <p:cNvPr id="69634" name="矩形 69633"/>
          <p:cNvSpPr/>
          <p:nvPr/>
        </p:nvSpPr>
        <p:spPr>
          <a:xfrm>
            <a:off x="1616710" y="1400810"/>
            <a:ext cx="9190990" cy="175323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“花里带着甜味；闭了眼，树上仿佛已经满是桃儿，杏儿，梨儿”中“仿佛”一词有什么作用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  <a:endParaRPr lang="en-US" altLang="zh-CN" sz="3600" b="1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9635" name="矩形 69634"/>
          <p:cNvSpPr/>
          <p:nvPr/>
        </p:nvSpPr>
        <p:spPr>
          <a:xfrm>
            <a:off x="1784350" y="3458845"/>
            <a:ext cx="8856345" cy="12541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5000"/>
              </a:lnSpc>
            </a:pPr>
            <a:r>
              <a:rPr lang="zh-CN" altLang="en-US" sz="36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36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600" b="1" noProof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仿佛</a:t>
            </a:r>
            <a:r>
              <a:rPr lang="en-US" altLang="zh-CN" sz="3600" b="1" noProof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”</a:t>
            </a:r>
            <a:r>
              <a:rPr lang="zh-CN" altLang="en-US" sz="3600" b="1" noProof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一词由实到虚，有春花联想到果实，表现花香甜得引人遐想，令人陶醉。</a:t>
            </a:r>
            <a:endParaRPr lang="zh-CN" altLang="en-US" sz="3600" b="1" noProof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9950" y="295910"/>
            <a:ext cx="2332355" cy="7683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en-US" altLang="zh-CN" sz="4400" b="1">
                <a:solidFill>
                  <a:srgbClr val="0000FF"/>
                </a:solidFill>
                <a:uFillTx/>
              </a:rPr>
              <a:t>6</a:t>
            </a:r>
            <a:r>
              <a:rPr lang="zh-CN" altLang="en-US" sz="4400" b="1">
                <a:solidFill>
                  <a:srgbClr val="0000FF"/>
                </a:solidFill>
                <a:uFillTx/>
              </a:rPr>
              <a:t>、炼 字</a:t>
            </a:r>
            <a:endParaRPr lang="zh-CN" altLang="en-US" sz="4400" b="1">
              <a:solidFill>
                <a:srgbClr val="0000FF"/>
              </a:solidFill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ldLvl="0" animBg="1"/>
      <p:bldP spid="6963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215" y="-35560"/>
            <a:ext cx="12354560" cy="6943090"/>
          </a:xfrm>
          <a:prstGeom prst="rect">
            <a:avLst/>
          </a:prstGeom>
        </p:spPr>
      </p:pic>
      <p:sp>
        <p:nvSpPr>
          <p:cNvPr id="69634" name="矩形 69633"/>
          <p:cNvSpPr/>
          <p:nvPr/>
        </p:nvSpPr>
        <p:spPr>
          <a:xfrm>
            <a:off x="1616710" y="1677988"/>
            <a:ext cx="9190990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r>
              <a:rPr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（2）“花下成千成百的蜜蜂嗡嗡地闹着”如果把“闹”换成“叫”好不好?</a:t>
            </a:r>
            <a:endParaRPr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9950" y="295910"/>
            <a:ext cx="2332355" cy="7683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en-US" altLang="zh-CN" sz="4400" b="1">
                <a:solidFill>
                  <a:srgbClr val="0000FF"/>
                </a:solidFill>
                <a:uFillTx/>
              </a:rPr>
              <a:t>6</a:t>
            </a:r>
            <a:r>
              <a:rPr lang="zh-CN" altLang="en-US" sz="4400" b="1">
                <a:solidFill>
                  <a:srgbClr val="0000FF"/>
                </a:solidFill>
                <a:uFillTx/>
              </a:rPr>
              <a:t>、炼 字</a:t>
            </a:r>
            <a:endParaRPr lang="zh-CN" altLang="en-US" sz="4400" b="1">
              <a:solidFill>
                <a:srgbClr val="0000FF"/>
              </a:solidFill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51915" y="3192463"/>
            <a:ext cx="9899015" cy="34150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zh-CN" altLang="en-US" sz="36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noProof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不好。因为蜜蜂的嗡嗡声音不是从嘴巴里“叫”出来的，而是振动翅膀发出的声音，所以不能用“叫”；而且用</a:t>
            </a:r>
            <a:r>
              <a:rPr lang="zh-CN" altLang="en-US" sz="3600" b="1" u="heavy" noProof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ea typeface="黑体" panose="02010609060101010101" pitchFamily="2" charset="-122"/>
              </a:rPr>
              <a:t>“闹”生动形象地写出了蜜蜂的声音和情态，呈现出一派喧嚣沸腾的热闹景象，</a:t>
            </a:r>
            <a:r>
              <a:rPr lang="zh-CN" altLang="en-US" sz="3600" b="1" noProof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一个“闹”字，境界全出。“叫”只能表明“喊叫”，用在这里，感情色彩也不浓。</a:t>
            </a:r>
            <a:endParaRPr lang="zh-CN" altLang="en-US" sz="3600" b="1" noProof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bldLvl="0" animBg="1"/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-36" b="8142"/>
          <a:stretch>
            <a:fillRect/>
          </a:stretch>
        </p:blipFill>
        <p:spPr>
          <a:xfrm>
            <a:off x="0" y="-41910"/>
            <a:ext cx="12197080" cy="6998970"/>
          </a:xfrm>
          <a:prstGeom prst="rect">
            <a:avLst/>
          </a:prstGeom>
        </p:spPr>
      </p:pic>
      <p:sp>
        <p:nvSpPr>
          <p:cNvPr id="26626" name="Text Box 5"/>
          <p:cNvSpPr txBox="1"/>
          <p:nvPr/>
        </p:nvSpPr>
        <p:spPr>
          <a:xfrm>
            <a:off x="1441450" y="1539875"/>
            <a:ext cx="9309100" cy="1198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lvl="0" indent="0">
              <a:lnSpc>
                <a:spcPct val="100000"/>
              </a:lnSpc>
              <a:spcBef>
                <a:spcPts val="0"/>
              </a:spcBef>
              <a:buClr>
                <a:srgbClr val="7030A0"/>
              </a:buClr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rgbClr val="0033CC"/>
                </a:solidFill>
                <a:uFillTx/>
                <a:latin typeface="隶书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隶书" charset="0"/>
                <a:ea typeface="黑体" panose="02010609060101010101" pitchFamily="2" charset="-122"/>
              </a:rPr>
              <a:t> “红的像火，粉的像霞，白的像雪。”这三个句子的顺序能否颠倒？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              </a:t>
            </a:r>
            <a:endParaRPr lang="zh-CN" altLang="en-US" sz="3600" b="1" dirty="0">
              <a:solidFill>
                <a:srgbClr val="FF0000"/>
              </a:solidFill>
              <a:uFillTx/>
              <a:latin typeface="隶书" charset="0"/>
              <a:ea typeface="黑体" panose="0201060906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914400" imgH="215900" progId="Equation.KSEE3">
                  <p:embed/>
                </p:oleObj>
              </mc:Choice>
              <mc:Fallback>
                <p:oleObj name="" r:id="rId2" imgW="914400" imgH="2159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79950" y="295910"/>
            <a:ext cx="2177415" cy="76835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pPr algn="l"/>
            <a:r>
              <a:rPr sz="4400" b="1">
                <a:solidFill>
                  <a:srgbClr val="0000FF"/>
                </a:solidFill>
                <a:uFillTx/>
              </a:rPr>
              <a:t>7、语序</a:t>
            </a:r>
            <a:endParaRPr sz="4400" b="1">
              <a:solidFill>
                <a:srgbClr val="0000FF"/>
              </a:solidFill>
              <a:uFillTx/>
            </a:endParaRPr>
          </a:p>
        </p:txBody>
      </p:sp>
      <p:sp>
        <p:nvSpPr>
          <p:cNvPr id="69635" name="矩形 69634"/>
          <p:cNvSpPr/>
          <p:nvPr/>
        </p:nvSpPr>
        <p:spPr>
          <a:xfrm>
            <a:off x="1441450" y="2915920"/>
            <a:ext cx="9308465" cy="241744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05000"/>
              </a:lnSpc>
            </a:pPr>
            <a:r>
              <a:rPr lang="zh-CN" altLang="en-US" sz="3600" dirty="0">
                <a:solidFill>
                  <a:srgbClr val="FF505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noProof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不能颠倒。</a:t>
            </a:r>
            <a:endParaRPr lang="zh-CN" altLang="en-US" sz="3600" b="1" noProof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>
              <a:lnSpc>
                <a:spcPct val="105000"/>
              </a:lnSpc>
            </a:pP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       因为这三个比喻句既和前文的“桃树、杏树、梨树”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sym typeface="+mn-ea"/>
              </a:rPr>
              <a:t>一一对应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，又和后面的“桃儿、杏儿、梨儿”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sym typeface="+mn-ea"/>
              </a:rPr>
              <a:t>一一对应</a:t>
            </a:r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33CC"/>
                  </a:solidFill>
                </a:uFill>
                <a:ea typeface="黑体" panose="02010609060101010101" pitchFamily="2" charset="-122"/>
                <a:sym typeface="+mn-ea"/>
              </a:rPr>
              <a:t>上下文语序一致。</a:t>
            </a:r>
            <a:endParaRPr lang="zh-CN" altLang="en-US" sz="3600" b="1" noProof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ldLvl="0" animBg="1"/>
      <p:bldP spid="2662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4544060" y="-53340"/>
            <a:ext cx="2110740" cy="1143000"/>
          </a:xfrm>
        </p:spPr>
        <p:txBody>
          <a:bodyPr anchor="ctr"/>
          <a:p>
            <a:r>
              <a:rPr lang="zh-CN" altLang="en-US" sz="4800" b="1" dirty="0">
                <a:solidFill>
                  <a:srgbClr val="00B050"/>
                </a:solidFill>
                <a:uFillTx/>
              </a:rPr>
              <a:t>春风图</a:t>
            </a:r>
            <a:endParaRPr lang="zh-CN" altLang="en-US" sz="4800" b="1" dirty="0">
              <a:solidFill>
                <a:srgbClr val="00B050"/>
              </a:solidFill>
              <a:uFillTx/>
            </a:endParaRPr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>
          <a:xfrm>
            <a:off x="2025650" y="1204595"/>
            <a:ext cx="2819400" cy="533400"/>
          </a:xfrm>
        </p:spPr>
        <p:txBody>
          <a:bodyPr/>
          <a:p>
            <a:pPr marL="109855" indent="0">
              <a:lnSpc>
                <a:spcPct val="80000"/>
              </a:lnSpc>
              <a:buNone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想一想：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8916" name="文本框 38915"/>
          <p:cNvSpPr txBox="1"/>
          <p:nvPr/>
        </p:nvSpPr>
        <p:spPr>
          <a:xfrm>
            <a:off x="1271905" y="1737995"/>
            <a:ext cx="95103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、作者在描写无形无味的春风时，调动了人体的多种感官，分别表现了春风的什么特点？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917" name="文本框 38916"/>
          <p:cNvSpPr txBox="1"/>
          <p:nvPr/>
        </p:nvSpPr>
        <p:spPr>
          <a:xfrm>
            <a:off x="2025650" y="3200400"/>
            <a:ext cx="1600200" cy="1060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触觉：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en-US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38918" name="文本框 38917"/>
          <p:cNvSpPr txBox="1"/>
          <p:nvPr/>
        </p:nvSpPr>
        <p:spPr>
          <a:xfrm>
            <a:off x="2025650" y="4734243"/>
            <a:ext cx="17748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视觉：</a:t>
            </a:r>
            <a:endParaRPr lang="zh-CN" altLang="en-US" sz="3600" b="1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38919" name="文本框 38918"/>
          <p:cNvSpPr txBox="1"/>
          <p:nvPr/>
        </p:nvSpPr>
        <p:spPr>
          <a:xfrm>
            <a:off x="2025650" y="5501323"/>
            <a:ext cx="1752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听觉：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920" name="文本框 38919"/>
          <p:cNvSpPr txBox="1"/>
          <p:nvPr/>
        </p:nvSpPr>
        <p:spPr>
          <a:xfrm>
            <a:off x="3863975" y="3200400"/>
            <a:ext cx="55581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像母亲的手抚摸（        ）              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8921" name="文本框 38920"/>
          <p:cNvSpPr txBox="1"/>
          <p:nvPr/>
        </p:nvSpPr>
        <p:spPr>
          <a:xfrm>
            <a:off x="3863975" y="4734560"/>
            <a:ext cx="51663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鸟安巢                （        ）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8922" name="文本框 38921"/>
          <p:cNvSpPr txBox="1"/>
          <p:nvPr/>
        </p:nvSpPr>
        <p:spPr>
          <a:xfrm>
            <a:off x="3863975" y="5501640"/>
            <a:ext cx="57029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鸟鸣、笛声        （        ）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2991168" y="6146800"/>
            <a:ext cx="568801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6600"/>
                </a:solidFill>
                <a:uFillTx/>
                <a:latin typeface="Times New Roman" panose="02020603050405020304" pitchFamily="18" charset="0"/>
                <a:ea typeface="楷体_GB2312" pitchFamily="49" charset="-122"/>
              </a:rPr>
              <a:t>运用各种感觉描绘春风</a:t>
            </a:r>
            <a:endParaRPr lang="zh-CN" altLang="en-US" sz="4000" b="1" dirty="0">
              <a:solidFill>
                <a:srgbClr val="336600"/>
              </a:solidFill>
              <a:uFillTx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84745" y="320040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温柔</a:t>
            </a:r>
            <a:endParaRPr lang="zh-CN" altLang="en-US" sz="3600" b="1">
              <a:solidFill>
                <a:srgbClr val="FF0000"/>
              </a:solidFill>
              <a:uFillTx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84745" y="392557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芳香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84745" y="473456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欢悦</a:t>
            </a:r>
            <a:endParaRPr lang="zh-CN" altLang="en-US" sz="3600" b="1">
              <a:solidFill>
                <a:srgbClr val="FF0000"/>
              </a:solidFill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84745" y="5501640"/>
            <a:ext cx="11010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悦耳</a:t>
            </a:r>
            <a:endParaRPr lang="zh-CN" altLang="en-US" sz="3600" b="1">
              <a:solidFill>
                <a:srgbClr val="FF0000"/>
              </a:solidFill>
              <a:uFillTx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25650" y="3925253"/>
            <a:ext cx="17526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嗅觉：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3975" y="3925570"/>
            <a:ext cx="59524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各种气息            （        ）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07526" name="Picture 6" descr="200505152141325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80000">
            <a:off x="9487535" y="228600"/>
            <a:ext cx="1965325" cy="1429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317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38916" grpId="0"/>
      <p:bldP spid="31754" grpId="0" build="p"/>
      <p:bldP spid="2" grpId="0"/>
      <p:bldP spid="3" grpId="0"/>
      <p:bldP spid="5" grpId="0"/>
      <p:bldP spid="38917" grpId="0"/>
      <p:bldP spid="6" grpId="0"/>
      <p:bldP spid="38918" grpId="0"/>
      <p:bldP spid="38920" grpId="0"/>
      <p:bldP spid="38920" grpId="1"/>
      <p:bldP spid="38921" grpId="0"/>
      <p:bldP spid="7" grpId="0"/>
      <p:bldP spid="38922" grpId="0"/>
      <p:bldP spid="4" grpId="0"/>
      <p:bldP spid="389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3010" name="Rectangle 2"/>
          <p:cNvSpPr/>
          <p:nvPr/>
        </p:nvSpPr>
        <p:spPr>
          <a:xfrm>
            <a:off x="2091373" y="594996"/>
            <a:ext cx="8497887" cy="11988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en-US" altLang="zh-CN" sz="3600" b="1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</a:rPr>
              <a:t>、下列句子用了哪些修辞手法</a:t>
            </a:r>
            <a:r>
              <a:rPr lang="zh-CN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</a:rPr>
              <a:t>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</a:rPr>
              <a:t>有什么作用</a:t>
            </a:r>
            <a:r>
              <a:rPr lang="en-US" altLang="zh-CN" sz="3600" b="1">
                <a:solidFill>
                  <a:srgbClr val="0000FF"/>
                </a:solidFill>
                <a:uFillTx/>
                <a:latin typeface="华文新魏" pitchFamily="2" charset="-122"/>
                <a:ea typeface="黑体" panose="02010609060101010101" pitchFamily="2" charset="-122"/>
              </a:rPr>
              <a:t>?</a:t>
            </a:r>
            <a:endParaRPr lang="en-US" altLang="zh-CN" sz="3600" b="1">
              <a:solidFill>
                <a:srgbClr val="0000FF"/>
              </a:solidFill>
              <a:uFillTx/>
              <a:latin typeface="华文新魏" pitchFamily="2" charset="-122"/>
              <a:ea typeface="黑体" panose="02010609060101010101" pitchFamily="2" charset="-122"/>
            </a:endParaRPr>
          </a:p>
        </p:txBody>
      </p:sp>
      <p:sp>
        <p:nvSpPr>
          <p:cNvPr id="173059" name="Rectangle 3"/>
          <p:cNvSpPr/>
          <p:nvPr/>
        </p:nvSpPr>
        <p:spPr>
          <a:xfrm>
            <a:off x="1621790" y="1929130"/>
            <a:ext cx="8783955" cy="47542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571500" indent="-571500">
              <a:lnSpc>
                <a:spcPts val="606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en-US" altLang="zh-CN" sz="3600" b="1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吹面不寒杨柳风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606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   运用引用、借代，写出了春风的温暖。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571500" indent="-571500">
              <a:lnSpc>
                <a:spcPts val="606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像母亲的手抚摸着你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”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606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   运用比喻、拟人，写出了春风的柔和。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  <a:p>
            <a:pPr marL="571500" indent="-571500">
              <a:lnSpc>
                <a:spcPts val="606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</a:rPr>
              <a:t>“呼朋引伴”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楷体_GB2312" charset="0"/>
                <a:ea typeface="黑体" panose="02010609060101010101" pitchFamily="2" charset="-122"/>
                <a:sym typeface="+mn-ea"/>
              </a:rPr>
              <a:t>“卖弄”</a:t>
            </a:r>
            <a:endParaRPr lang="zh-CN" altLang="en-US" sz="3600" b="1" dirty="0">
              <a:solidFill>
                <a:srgbClr val="0000FF"/>
              </a:solidFill>
              <a:uFillTx/>
              <a:latin typeface="楷体_GB2312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606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黑体" panose="02010609060101010101" pitchFamily="2" charset="-122"/>
              </a:rPr>
              <a:t>   运用拟人，写出了鸟儿迎春的欢悦。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107526" name="Picture 6" descr="200505152141325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680000">
            <a:off x="9874250" y="238125"/>
            <a:ext cx="1965325" cy="1429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3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3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3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3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3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3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1765" y="-127635"/>
            <a:ext cx="12578080" cy="7439660"/>
          </a:xfrm>
          <a:prstGeom prst="rect">
            <a:avLst/>
          </a:prstGeom>
        </p:spPr>
      </p:pic>
      <p:pic>
        <p:nvPicPr>
          <p:cNvPr id="2" name="Picture 4" descr="http://www.vsread.com/iconograph/1301378046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1455" y="-1684655"/>
            <a:ext cx="12431395" cy="8773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Text Box 6"/>
          <p:cNvSpPr txBox="1"/>
          <p:nvPr/>
        </p:nvSpPr>
        <p:spPr>
          <a:xfrm>
            <a:off x="6240463" y="1052513"/>
            <a:ext cx="3743325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sz="2000" u="sng" dirty="0">
              <a:latin typeface="Arial" panose="020B0604020202020204" pitchFamily="34" charset="0"/>
            </a:endParaRPr>
          </a:p>
        </p:txBody>
      </p:sp>
      <p:sp>
        <p:nvSpPr>
          <p:cNvPr id="30727" name="Text Box 8"/>
          <p:cNvSpPr txBox="1"/>
          <p:nvPr/>
        </p:nvSpPr>
        <p:spPr>
          <a:xfrm>
            <a:off x="2029460" y="1607820"/>
            <a:ext cx="8742045" cy="396938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、作者抓住春雨的什么特征来写的？运用了什么样的方法？（划出出具体的语句）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、这幅图中还写了雨中的那些景物？是按什么顺序写的？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3、“春雨图”运用了哪些修辞手法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？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有什么作用？</a:t>
            </a: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0730" name="Text Box 12"/>
          <p:cNvSpPr txBox="1"/>
          <p:nvPr/>
        </p:nvSpPr>
        <p:spPr>
          <a:xfrm>
            <a:off x="5880100" y="1557338"/>
            <a:ext cx="439261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4544060" y="-53340"/>
            <a:ext cx="2110740" cy="1143000"/>
          </a:xfrm>
        </p:spPr>
        <p:txBody>
          <a:bodyPr anchor="ctr"/>
          <a:p>
            <a:r>
              <a:rPr lang="zh-CN" altLang="en-US" sz="4800" b="1" dirty="0">
                <a:solidFill>
                  <a:srgbClr val="00B050"/>
                </a:solidFill>
                <a:uFillTx/>
              </a:rPr>
              <a:t>春雨图</a:t>
            </a:r>
            <a:endParaRPr lang="zh-CN" altLang="en-US" sz="4800" b="1" dirty="0">
              <a:solidFill>
                <a:srgbClr val="00B050"/>
              </a:solidFill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3794" name="Picture 2" descr="图片1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62865" y="0"/>
            <a:ext cx="12317730" cy="7677150"/>
          </a:xfrm>
        </p:spPr>
      </p:pic>
      <p:sp>
        <p:nvSpPr>
          <p:cNvPr id="33796" name="Text Box 4"/>
          <p:cNvSpPr txBox="1"/>
          <p:nvPr/>
        </p:nvSpPr>
        <p:spPr>
          <a:xfrm>
            <a:off x="793750" y="926465"/>
            <a:ext cx="10803255" cy="5810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820"/>
              </a:lnSpc>
              <a:spcBef>
                <a:spcPts val="0"/>
              </a:spcBef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、作者抓住了春雨什么特点？</a:t>
            </a:r>
            <a:r>
              <a:rPr lang="zh-CN" altLang="en-US" sz="3600" b="1" dirty="0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运用了什么样的方法？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3801" name="Text Box 9"/>
          <p:cNvSpPr txBox="1"/>
          <p:nvPr/>
        </p:nvSpPr>
        <p:spPr>
          <a:xfrm>
            <a:off x="2495550" y="1638935"/>
            <a:ext cx="3577590" cy="4184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3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一下就是三两天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53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像牛毛     ——            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3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像花针     ——            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3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像细丝     ——  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3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……一层薄烟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32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树叶绿小草青</a:t>
            </a:r>
            <a:endParaRPr lang="zh-CN" altLang="en-US" sz="36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3807" name="Text Box 15"/>
          <p:cNvSpPr txBox="1"/>
          <p:nvPr/>
        </p:nvSpPr>
        <p:spPr>
          <a:xfrm>
            <a:off x="8709025" y="1997393"/>
            <a:ext cx="736600" cy="21605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正面描写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1514" name="AutoShape 10"/>
          <p:cNvSpPr/>
          <p:nvPr/>
        </p:nvSpPr>
        <p:spPr>
          <a:xfrm rot="10800000">
            <a:off x="7757160" y="1638935"/>
            <a:ext cx="491490" cy="3234690"/>
          </a:xfrm>
          <a:prstGeom prst="leftBrace">
            <a:avLst>
              <a:gd name="adj1" fmla="val 60805"/>
              <a:gd name="adj2" fmla="val 50000"/>
            </a:avLst>
          </a:prstGeom>
          <a:noFill/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Text Box 9"/>
          <p:cNvSpPr txBox="1"/>
          <p:nvPr/>
        </p:nvSpPr>
        <p:spPr>
          <a:xfrm>
            <a:off x="1998980" y="6287770"/>
            <a:ext cx="63988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楷体_GB2312" pitchFamily="49" charset="-122"/>
              </a:rPr>
              <a:t>侧面烘托春雨的润物之功。</a:t>
            </a:r>
            <a:endParaRPr lang="zh-CN" altLang="en-US" sz="4000" b="1" dirty="0">
              <a:solidFill>
                <a:srgbClr val="FFFF00"/>
              </a:solidFill>
              <a:uFillTx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30" name="直接连接符 184329"/>
          <p:cNvSpPr/>
          <p:nvPr/>
        </p:nvSpPr>
        <p:spPr>
          <a:xfrm rot="5580000" flipV="1">
            <a:off x="3900805" y="6107430"/>
            <a:ext cx="489585" cy="40640"/>
          </a:xfrm>
          <a:prstGeom prst="line">
            <a:avLst/>
          </a:prstGeom>
          <a:ln w="76200" cap="sq" cmpd="sng">
            <a:solidFill>
              <a:srgbClr val="FF99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5" name="Text Box 10"/>
          <p:cNvSpPr txBox="1"/>
          <p:nvPr/>
        </p:nvSpPr>
        <p:spPr>
          <a:xfrm>
            <a:off x="6263640" y="1638935"/>
            <a:ext cx="1332230" cy="416941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53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连绵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53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细密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3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细亮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3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细小轻盈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53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C0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润泽</a:t>
            </a:r>
            <a:endParaRPr lang="zh-CN" altLang="en-US" sz="3600" b="1" dirty="0">
              <a:solidFill>
                <a:srgbClr val="C0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7250" y="7783195"/>
            <a:ext cx="111017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l" fontAlgn="auto">
              <a:buClr>
                <a:srgbClr val="006600"/>
              </a:buClr>
              <a:buFont typeface="Wingdings" panose="05000000000000000000" charset="0"/>
              <a:buChar char=""/>
            </a:pPr>
            <a:r>
              <a:rPr lang="zh-CN" altLang="en-US" sz="20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侧面描写：</a:t>
            </a:r>
            <a:r>
              <a:rPr lang="zh-CN" altLang="en-US" sz="2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《春》《雨的四季》《纪念白求恩》《植树的牧羊人》《动物笑谈》《邓稼先》</a:t>
            </a:r>
            <a:endParaRPr lang="zh-CN" altLang="en-US" sz="2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indent="0" algn="l" fontAlgn="auto">
              <a:buClr>
                <a:srgbClr val="006600"/>
              </a:buClr>
              <a:buFont typeface="Wingdings" panose="05000000000000000000" charset="0"/>
              <a:buNone/>
            </a:pPr>
            <a:r>
              <a:rPr lang="zh-CN" altLang="en-US" sz="20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《回忆鲁迅先生》《孙权劝学》《木兰诗》《驿路梨花》《爱莲说》《紫藤萝瀑布》《一棵小桃树》《望岳》《登飞来峰》《伟大的悲剧》《社戏》《口技》《骆驼祥子》</a:t>
            </a:r>
            <a:endParaRPr lang="zh-CN" altLang="en-US" sz="20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E35FDC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E35FDC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8914" name="标题 38913"/>
          <p:cNvSpPr>
            <a:spLocks noGrp="1"/>
          </p:cNvSpPr>
          <p:nvPr>
            <p:ph type="title"/>
          </p:nvPr>
        </p:nvSpPr>
        <p:spPr>
          <a:xfrm>
            <a:off x="4544060" y="-53340"/>
            <a:ext cx="2110740" cy="1143000"/>
          </a:xfrm>
        </p:spPr>
        <p:txBody>
          <a:bodyPr anchor="ctr"/>
          <a:p>
            <a:r>
              <a:rPr lang="zh-CN" altLang="en-US" sz="4800" b="1" dirty="0">
                <a:solidFill>
                  <a:srgbClr val="00B050"/>
                </a:solidFill>
                <a:uFillTx/>
              </a:rPr>
              <a:t>春雨图</a:t>
            </a:r>
            <a:endParaRPr lang="zh-CN" altLang="en-US" sz="4800" b="1" dirty="0">
              <a:solidFill>
                <a:srgbClr val="00B050"/>
              </a:solidFill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48650" y="5050790"/>
            <a:ext cx="2019300" cy="6451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侧面描写</a:t>
            </a:r>
            <a:endParaRPr lang="zh-CN" altLang="en-US" sz="3600" b="1" dirty="0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4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7" grpId="0" bldLvl="0" animBg="1"/>
      <p:bldP spid="21514" grpId="0" bldLvl="0" animBg="1"/>
      <p:bldP spid="2" grpId="0" build="p"/>
      <p:bldP spid="7" grpId="0" animBg="1"/>
      <p:bldP spid="3380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5613" name="Picture 13" descr="春雨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9535" y="-248285"/>
            <a:ext cx="12423140" cy="755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Rectangle 3"/>
          <p:cNvSpPr>
            <a:spLocks noGrp="1"/>
          </p:cNvSpPr>
          <p:nvPr>
            <p:ph idx="1"/>
          </p:nvPr>
        </p:nvSpPr>
        <p:spPr>
          <a:xfrm>
            <a:off x="1861185" y="1650365"/>
            <a:ext cx="8046085" cy="2705735"/>
          </a:xfrm>
          <a:solidFill>
            <a:schemeClr val="bg1"/>
          </a:solidFill>
        </p:spPr>
        <p:txBody>
          <a:bodyPr vert="horz" wrap="square" anchor="t"/>
          <a:p>
            <a:pPr>
              <a:buClr>
                <a:srgbClr val="00B050"/>
              </a:buClr>
              <a:buFont typeface="Wingdings" panose="05000000000000000000" charset="0"/>
              <a:buChar char="l"/>
            </a:pPr>
            <a:r>
              <a:rPr lang="zh-CN" altLang="en-US" sz="4000" dirty="0">
                <a:solidFill>
                  <a:srgbClr val="00B050"/>
                </a:solidFill>
                <a:uFillTx/>
                <a:ea typeface="华文行楷" pitchFamily="2" charset="-122"/>
              </a:rPr>
              <a:t>树叶：绿得发亮（侧面）</a:t>
            </a:r>
            <a:endParaRPr lang="zh-CN" altLang="en-US" sz="4000" dirty="0">
              <a:solidFill>
                <a:srgbClr val="00B050"/>
              </a:solidFill>
              <a:uFillTx/>
              <a:ea typeface="华文行楷" pitchFamily="2" charset="-122"/>
            </a:endParaRPr>
          </a:p>
          <a:p>
            <a:pPr>
              <a:buClr>
                <a:srgbClr val="00B050"/>
              </a:buClr>
              <a:buFont typeface="Wingdings" panose="05000000000000000000" charset="0"/>
              <a:buChar char="l"/>
            </a:pPr>
            <a:r>
              <a:rPr lang="zh-CN" altLang="en-US" sz="4000" dirty="0">
                <a:solidFill>
                  <a:srgbClr val="00B050"/>
                </a:solidFill>
                <a:uFillTx/>
                <a:ea typeface="华文行楷" pitchFamily="2" charset="-122"/>
              </a:rPr>
              <a:t>小草：青得逼你的眼（侧面）</a:t>
            </a:r>
            <a:endParaRPr lang="zh-CN" altLang="en-US" sz="4000" dirty="0">
              <a:solidFill>
                <a:srgbClr val="00B050"/>
              </a:solidFill>
              <a:uFillTx/>
              <a:ea typeface="华文行楷" pitchFamily="2" charset="-122"/>
            </a:endParaRPr>
          </a:p>
        </p:txBody>
      </p:sp>
      <p:sp>
        <p:nvSpPr>
          <p:cNvPr id="35844" name="AutoShape 4"/>
          <p:cNvSpPr/>
          <p:nvPr/>
        </p:nvSpPr>
        <p:spPr>
          <a:xfrm>
            <a:off x="1630045" y="295656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</a:ln>
        </p:spPr>
        <p:txBody>
          <a:bodyPr anchor="b"/>
          <a:p>
            <a:pPr algn="ctr"/>
            <a:r>
              <a:rPr lang="zh-CN" altLang="en-US" sz="4000" b="1" dirty="0">
                <a:solidFill>
                  <a:srgbClr val="E02091"/>
                </a:solidFill>
                <a:uFillTx/>
                <a:latin typeface="Arial" panose="020B0604020202020204" pitchFamily="34" charset="0"/>
                <a:ea typeface="华文新魏" pitchFamily="2" charset="-122"/>
              </a:rPr>
              <a:t>视线转向人间的生活：</a:t>
            </a:r>
            <a:endParaRPr lang="zh-CN" altLang="en-US" sz="4000" b="1" dirty="0">
              <a:solidFill>
                <a:srgbClr val="E02091"/>
              </a:solidFill>
              <a:uFillTx/>
              <a:latin typeface="Arial" panose="020B0604020202020204" pitchFamily="34" charset="0"/>
              <a:ea typeface="华文新魏" pitchFamily="2" charset="-122"/>
            </a:endParaRPr>
          </a:p>
        </p:txBody>
      </p:sp>
      <p:sp>
        <p:nvSpPr>
          <p:cNvPr id="35845" name="Rectangle 5"/>
          <p:cNvSpPr/>
          <p:nvPr/>
        </p:nvSpPr>
        <p:spPr>
          <a:xfrm>
            <a:off x="1861185" y="4273550"/>
            <a:ext cx="8046085" cy="2225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华文行楷" pitchFamily="2" charset="-122"/>
              </a:rPr>
              <a:t>雨夜的宁静（家家一灯如豆）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华文行楷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华文行楷" pitchFamily="2" charset="-122"/>
              </a:rPr>
              <a:t>行人，农民的活动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华文行楷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 sz="4000" dirty="0">
                <a:solidFill>
                  <a:srgbClr val="7030A0"/>
                </a:solidFill>
                <a:uFillTx/>
                <a:latin typeface="Arial" panose="020B0604020202020204" pitchFamily="34" charset="0"/>
                <a:ea typeface="华文行楷" pitchFamily="2" charset="-122"/>
              </a:rPr>
              <a:t>春雨沐浴的温馨（房屋）</a:t>
            </a:r>
            <a:endParaRPr lang="zh-CN" altLang="en-US" sz="4000" dirty="0">
              <a:solidFill>
                <a:srgbClr val="7030A0"/>
              </a:solidFill>
              <a:uFillTx/>
              <a:latin typeface="Arial" panose="020B0604020202020204" pitchFamily="34" charset="0"/>
              <a:ea typeface="华文行楷" pitchFamily="2" charset="-122"/>
            </a:endParaRPr>
          </a:p>
        </p:txBody>
      </p:sp>
      <p:sp>
        <p:nvSpPr>
          <p:cNvPr id="35846" name="Text Box 6"/>
          <p:cNvSpPr txBox="1"/>
          <p:nvPr/>
        </p:nvSpPr>
        <p:spPr>
          <a:xfrm>
            <a:off x="10649585" y="1389380"/>
            <a:ext cx="823595" cy="53232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华文新魏" charset="0"/>
                <a:ea typeface="华文新魏" pitchFamily="2" charset="-122"/>
              </a:rPr>
              <a:t>由物到人</a:t>
            </a:r>
            <a:endParaRPr lang="zh-CN" altLang="en-US" sz="4000" b="1" dirty="0">
              <a:solidFill>
                <a:srgbClr val="FF0000"/>
              </a:solidFill>
              <a:uFillTx/>
              <a:latin typeface="华文新魏" charset="0"/>
              <a:ea typeface="华文新魏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华文新魏" charset="0"/>
                <a:ea typeface="华文新魏" pitchFamily="2" charset="-122"/>
              </a:rPr>
              <a:t>由近到远</a:t>
            </a:r>
            <a:endParaRPr lang="zh-CN" altLang="en-US" sz="4000" b="1" dirty="0">
              <a:solidFill>
                <a:srgbClr val="FF0000"/>
              </a:solidFill>
              <a:uFillTx/>
              <a:latin typeface="华文新魏" charset="0"/>
              <a:ea typeface="华文新魏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1630045" y="643890"/>
            <a:ext cx="868997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2、雨中有哪些景物？是按什么顺序写的？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8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8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8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584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5843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5843">
                                            <p:txEl>
                                              <p:charRg st="12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58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58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584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5845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845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845">
                                            <p:txEl>
                                              <p:charRg st="14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5845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5845">
                                            <p:txEl>
                                              <p:charRg st="23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uiExpand="1" build="p"/>
      <p:bldP spid="35844" grpId="0"/>
      <p:bldP spid="35845" grpId="0" uiExpand="1" build="p"/>
      <p:bldP spid="3584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54274" name="Picture 2" descr="http://tpic.home.news.cn/xhBlog/xhpic001/M02/2A/3E/wKhTglNIjkAEAAAAAAAAAAAAAAA519.gif"/>
          <p:cNvPicPr>
            <a:picLocks noChangeAspect="1" noChangeArrowheads="1" noCrop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8895" y="-73660"/>
            <a:ext cx="12289790" cy="7990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2" name="矩形 43011"/>
          <p:cNvSpPr/>
          <p:nvPr/>
        </p:nvSpPr>
        <p:spPr>
          <a:xfrm>
            <a:off x="1287780" y="818515"/>
            <a:ext cx="986853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3、下列句子运用了哪些修辞手法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？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有什么作用？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0015" y="1888490"/>
            <a:ext cx="9664700" cy="52463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p>
            <a:pPr marL="571500" indent="-571500"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像牛毛，像花针，像细丝，密密地斜织着。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  <a:buChar char="u"/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  <a:buChar char="u"/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  <a:buChar char="u"/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571500" indent="-571500"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  <a:buChar char="u"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他们的房屋，稀稀疏疏的，在雨里静默着。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571500" indent="-571500" algn="l"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algn="l" latinLnBrk="1">
              <a:lnSpc>
                <a:spcPts val="4020"/>
              </a:lnSpc>
              <a:buClr>
                <a:srgbClr val="0000FF"/>
              </a:buClr>
              <a:buSzPct val="100000"/>
              <a:buFont typeface="Wingdings" panose="05000000000000000000" charset="0"/>
            </a:pP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43013" name="矩形 43012"/>
          <p:cNvSpPr/>
          <p:nvPr/>
        </p:nvSpPr>
        <p:spPr>
          <a:xfrm>
            <a:off x="1390015" y="2557145"/>
            <a:ext cx="940054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65760" indent="-255905" algn="l" fontAlgn="auto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 typeface="Wingdings 3"/>
            </a:pPr>
            <a:r>
              <a:rPr lang="en-US" altLang="zh-CN" sz="32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华文行楷" pitchFamily="2" charset="-122"/>
                <a:sym typeface="+mn-ea"/>
              </a:rPr>
              <a:t>      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使用了拟人的修辞手法，传神地写出了雨中安静而和平的景象，突出静态美，把人引入一种妙不可言的境界。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3010" name="文本占位符 43009"/>
          <p:cNvSpPr/>
          <p:nvPr>
            <p:ph type="body" idx="1"/>
          </p:nvPr>
        </p:nvSpPr>
        <p:spPr>
          <a:xfrm>
            <a:off x="1437640" y="5101590"/>
            <a:ext cx="9352915" cy="1419225"/>
          </a:xfrm>
        </p:spPr>
        <p:txBody>
          <a:bodyPr vert="horz" wrap="square" anchor="t"/>
          <a:p>
            <a:pPr algn="l" fontAlgn="auto">
              <a:lnSpc>
                <a:spcPct val="100000"/>
              </a:lnSpc>
              <a:buNone/>
            </a:pPr>
            <a:r>
              <a:rPr lang="en-US" altLang="zh-CN" sz="32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华文行楷" pitchFamily="2" charset="-122"/>
                <a:sym typeface="+mn-ea"/>
              </a:rPr>
              <a:t>           </a:t>
            </a: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FillTx/>
                <a:latin typeface="Times New Roman" panose="02020603050405020304" pitchFamily="18" charset="0"/>
                <a:ea typeface="华文行楷" pitchFamily="2" charset="-122"/>
                <a:sym typeface="+mn-ea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使用了比喻、排比的修辞手法，生动形象地写出了春雨细密、细亮、细小的特点，表达对春雨的喜爱之情。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ctr" fontAlgn="auto">
              <a:lnSpc>
                <a:spcPct val="100000"/>
              </a:lnSpc>
              <a:spcBef>
                <a:spcPct val="0"/>
              </a:spcBef>
              <a:buNone/>
            </a:pPr>
            <a:endParaRPr lang="en-US" altLang="zh-CN" sz="32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0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30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010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2" grpId="0" bldLvl="0" animBg="1" uiExpan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-470535"/>
            <a:ext cx="12190730" cy="7799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7891" name="Picture 3" descr="迎春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-52705" y="0"/>
            <a:ext cx="12331700" cy="6858000"/>
          </a:xfrm>
        </p:spPr>
      </p:pic>
      <p:sp>
        <p:nvSpPr>
          <p:cNvPr id="37892" name="Rectangle 4"/>
          <p:cNvSpPr/>
          <p:nvPr/>
        </p:nvSpPr>
        <p:spPr>
          <a:xfrm>
            <a:off x="9245283" y="665480"/>
            <a:ext cx="2663825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ctr"/>
            <a:r>
              <a:rPr lang="zh-CN" altLang="en-US" sz="7200" dirty="0">
                <a:solidFill>
                  <a:srgbClr val="E02091"/>
                </a:solidFill>
                <a:uFillTx/>
                <a:latin typeface="Arial" panose="020B0604020202020204" pitchFamily="34" charset="0"/>
                <a:ea typeface="华文彩云" pitchFamily="2" charset="-122"/>
              </a:rPr>
              <a:t>迎春图</a:t>
            </a:r>
            <a:endParaRPr lang="zh-CN" altLang="en-US" sz="7200" dirty="0">
              <a:solidFill>
                <a:srgbClr val="E02091"/>
              </a:solidFill>
              <a:uFillTx/>
              <a:latin typeface="Arial" panose="020B0604020202020204" pitchFamily="34" charset="0"/>
              <a:ea typeface="华文彩云" pitchFamily="2" charset="-122"/>
            </a:endParaRPr>
          </a:p>
        </p:txBody>
      </p:sp>
      <p:sp>
        <p:nvSpPr>
          <p:cNvPr id="37893" name="Rectangle 5"/>
          <p:cNvSpPr/>
          <p:nvPr/>
        </p:nvSpPr>
        <p:spPr>
          <a:xfrm>
            <a:off x="3359150" y="2686368"/>
            <a:ext cx="247840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多、忙、乐</a:t>
            </a:r>
            <a:endParaRPr lang="zh-CN" altLang="en-US" sz="36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7894" name="Text Box 6"/>
          <p:cNvSpPr txBox="1"/>
          <p:nvPr/>
        </p:nvSpPr>
        <p:spPr>
          <a:xfrm>
            <a:off x="2206625" y="2686368"/>
            <a:ext cx="1152525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特点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1645285" y="847090"/>
            <a:ext cx="7734935" cy="175323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36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    </a:t>
            </a:r>
            <a:r>
              <a:rPr kumimoji="1" lang="zh-CN" altLang="en-US" sz="3600" b="1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前几幅主要写春天的自然美，这一幅由景及人，抓住了人们的什么特点？表现了人们怎样的精神状态？</a:t>
            </a:r>
            <a:endParaRPr kumimoji="1" lang="zh-CN" altLang="en-US" sz="3600" b="1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7896" name="Text Box 8"/>
          <p:cNvSpPr txBox="1">
            <a:spLocks noChangeArrowheads="1"/>
          </p:cNvSpPr>
          <p:nvPr/>
        </p:nvSpPr>
        <p:spPr bwMode="auto">
          <a:xfrm>
            <a:off x="1920240" y="3688080"/>
            <a:ext cx="7689850" cy="11988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600" b="1" kern="1200" cap="none" spc="0" normalizeH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人人迎春：城乡、老小。舒活  抖擞。</a:t>
            </a:r>
            <a:endParaRPr lang="zh-CN" altLang="en-US" sz="3600" b="1" kern="1200" cap="none" spc="0" normalizeH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lang="zh-CN" altLang="en-US" sz="3600" b="1" kern="1200" cap="none" spc="0" normalizeH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           一年之计在于春</a:t>
            </a:r>
            <a:endParaRPr lang="zh-CN" altLang="en-US" sz="3600" b="1" kern="1200" cap="none" spc="0" normalizeH="0" baseline="0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7897" name="Text Box 9"/>
          <p:cNvSpPr txBox="1">
            <a:spLocks noChangeArrowheads="1"/>
          </p:cNvSpPr>
          <p:nvPr/>
        </p:nvSpPr>
        <p:spPr bwMode="auto">
          <a:xfrm>
            <a:off x="1919605" y="5158105"/>
            <a:ext cx="7689850" cy="11988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lang="en-US" altLang="zh-CN" sz="3600" b="1" kern="1200" cap="none" spc="0" normalizeH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       </a:t>
            </a:r>
            <a:r>
              <a:rPr lang="zh-CN" altLang="en-US" sz="3600" b="1" kern="1200" cap="none" spc="0" normalizeH="0" baseline="0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表现人们奋发向上的精神和对未来美好的生活憧憬。</a:t>
            </a:r>
            <a:endParaRPr kumimoji="0" lang="en-US" altLang="zh-CN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  <p:bldP spid="37893" grpId="0" bldLvl="0" animBg="1"/>
      <p:bldP spid="37894" grpId="0" bldLvl="0" animBg="1"/>
      <p:bldP spid="37895" grpId="0" bldLvl="0" animBg="1"/>
      <p:bldP spid="37896" grpId="0" bldLvl="0" animBg="1"/>
      <p:bldP spid="3789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9948" name="Picture 12" descr="baby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535" y="1788160"/>
            <a:ext cx="1902460" cy="1902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430078" y="2175510"/>
            <a:ext cx="222440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3200" b="1" baseline="0" noProof="0">
                <a:solidFill>
                  <a:schemeClr val="accent2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——“</a:t>
            </a:r>
            <a:r>
              <a:rPr kumimoji="1" lang="zh-CN" altLang="en-US" sz="3200" b="1" baseline="0" noProof="0">
                <a:solidFill>
                  <a:schemeClr val="accent2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新”</a:t>
            </a:r>
            <a:endParaRPr kumimoji="1" lang="zh-CN" altLang="en-US" sz="3200" b="1" baseline="0" noProof="0">
              <a:solidFill>
                <a:schemeClr val="accent2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7245033" y="5717540"/>
            <a:ext cx="222440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3200" b="1" baseline="0" noProof="0">
                <a:solidFill>
                  <a:schemeClr val="accent2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——“力”</a:t>
            </a:r>
            <a:endParaRPr kumimoji="1" lang="en-US" altLang="zh-CN" sz="3200" b="1" baseline="0" noProof="0">
              <a:solidFill>
                <a:schemeClr val="accent2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779453" y="4012565"/>
            <a:ext cx="2224405" cy="5835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marR="0" defTabSz="914400">
              <a:buClrTx/>
              <a:buSzTx/>
              <a:buFontTx/>
              <a:buNone/>
              <a:defRPr/>
            </a:pPr>
            <a:r>
              <a:rPr kumimoji="1" lang="en-US" altLang="zh-CN" sz="3200" b="1" baseline="0" noProof="0">
                <a:solidFill>
                  <a:schemeClr val="accent2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——“美”</a:t>
            </a:r>
            <a:endParaRPr kumimoji="1" lang="en-US" altLang="zh-CN" sz="3200" b="1" baseline="0" noProof="0">
              <a:solidFill>
                <a:schemeClr val="accent2"/>
              </a:solidFill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pic>
        <p:nvPicPr>
          <p:cNvPr id="39938" name="Picture 2" descr="卡通歌舞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815" y="3468370"/>
            <a:ext cx="1635760" cy="1944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39" name="Picture 3" descr="跑步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7590" y="5412740"/>
            <a:ext cx="2202180" cy="139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2760663" y="2145030"/>
            <a:ext cx="156019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b="1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像娃娃</a:t>
            </a:r>
            <a:endParaRPr kumimoji="1" lang="zh-CN" altLang="en-US" sz="3600" b="1" baseline="0" noProof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9942" name="Text Box 6"/>
          <p:cNvSpPr txBox="1"/>
          <p:nvPr/>
        </p:nvSpPr>
        <p:spPr>
          <a:xfrm>
            <a:off x="6239510" y="2144713"/>
            <a:ext cx="589915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（万物复苏，新的生命的开始）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3668713" y="4012248"/>
            <a:ext cx="201930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algn="l" defTabSz="914400">
              <a:buClrTx/>
              <a:buSzTx/>
              <a:buFontTx/>
              <a:buNone/>
              <a:defRPr/>
            </a:pPr>
            <a:r>
              <a:rPr kumimoji="1" lang="zh-CN" altLang="en-US" sz="3600" b="1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像小姑娘</a:t>
            </a:r>
            <a:endParaRPr kumimoji="1" lang="zh-CN" altLang="en-US" sz="3200" b="1" kern="1200" cap="none" spc="0" normalizeH="0" baseline="0" noProof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9944" name="Text Box 8"/>
          <p:cNvSpPr txBox="1"/>
          <p:nvPr/>
        </p:nvSpPr>
        <p:spPr>
          <a:xfrm>
            <a:off x="7532053" y="4012248"/>
            <a:ext cx="467423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（百花争艳，景色动人）</a:t>
            </a:r>
            <a:endParaRPr lang="zh-CN" altLang="en-US" sz="28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5779770" y="5717540"/>
            <a:ext cx="156019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b="1" baseline="0" noProof="0"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  <a:cs typeface="+mn-cs"/>
              </a:rPr>
              <a:t>像青年</a:t>
            </a:r>
            <a:endParaRPr kumimoji="1" lang="zh-CN" altLang="en-US" sz="3600" b="1" kern="1200" cap="none" spc="0" normalizeH="0" baseline="0" noProof="0">
              <a:solidFill>
                <a:srgbClr val="00B050"/>
              </a:solidFill>
              <a:effectLst>
                <a:outerShdw blurRad="38100" dist="38100" dir="2700000" algn="tl">
                  <a:srgbClr val="C0C0C0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9946" name="Text Box 10"/>
          <p:cNvSpPr txBox="1"/>
          <p:nvPr/>
        </p:nvSpPr>
        <p:spPr>
          <a:xfrm>
            <a:off x="8999220" y="5717540"/>
            <a:ext cx="344932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（春天充满活力）</a:t>
            </a:r>
            <a:endParaRPr lang="zh-CN" altLang="en-US" sz="32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1219200" y="917575"/>
            <a:ext cx="10274935" cy="10706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p>
            <a:pPr>
              <a:lnSpc>
                <a:spcPts val="38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结尾三个句子分别写出了春天的什么特点？三个句子能否颠倒顺序？为什么？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4" name="标题 38913"/>
          <p:cNvSpPr>
            <a:spLocks noGrp="1"/>
          </p:cNvSpPr>
          <p:nvPr/>
        </p:nvSpPr>
        <p:spPr>
          <a:xfrm>
            <a:off x="4544060" y="-53340"/>
            <a:ext cx="211074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rgbClr val="00B050"/>
                </a:solidFill>
                <a:uFillTx/>
              </a:rPr>
              <a:t>颂  春</a:t>
            </a:r>
            <a:endParaRPr lang="zh-CN" altLang="en-US" sz="4800" b="1" dirty="0">
              <a:solidFill>
                <a:srgbClr val="00B050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4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1" grpId="0" bldLvl="0" animBg="1"/>
      <p:bldP spid="39942" grpId="0"/>
      <p:bldP spid="39943" grpId="0" bldLvl="0" animBg="1"/>
      <p:bldP spid="39944" grpId="0"/>
      <p:bldP spid="39945" grpId="0" bldLvl="0" animBg="1"/>
      <p:bldP spid="39946" grpId="0"/>
      <p:bldP spid="2" grpId="0" bldLvl="0" animBg="1"/>
      <p:bldP spid="3" grpId="0" bldLvl="0" animBg="1"/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9947" name="Rectangle 11"/>
          <p:cNvSpPr/>
          <p:nvPr/>
        </p:nvSpPr>
        <p:spPr>
          <a:xfrm>
            <a:off x="1021080" y="2647950"/>
            <a:ext cx="10149840" cy="258445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p>
            <a:pPr latinLnBrk="1"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三个句子，分别写出了春天的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新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美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”“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力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，形象地点明了春天的成长过程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其顺序不能颠倒。</a:t>
            </a:r>
            <a:endParaRPr lang="zh-CN" altLang="en-US" sz="3600" b="1" dirty="0">
              <a:solidFill>
                <a:srgbClr val="FF0000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1219200" y="1089660"/>
            <a:ext cx="10274935" cy="10706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p>
            <a:pPr>
              <a:lnSpc>
                <a:spcPts val="38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结尾三个句子分别写出了春天的什么特点？三个句子能否颠倒顺序？为什么？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4" name="标题 38913"/>
          <p:cNvSpPr>
            <a:spLocks noGrp="1"/>
          </p:cNvSpPr>
          <p:nvPr/>
        </p:nvSpPr>
        <p:spPr>
          <a:xfrm>
            <a:off x="4544060" y="-53340"/>
            <a:ext cx="211074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rgbClr val="00B050"/>
                </a:solidFill>
                <a:uFillTx/>
              </a:rPr>
              <a:t>颂  春</a:t>
            </a:r>
            <a:endParaRPr lang="zh-CN" altLang="en-US" sz="4800" b="1" dirty="0">
              <a:solidFill>
                <a:srgbClr val="00B050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7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3012" name="矩形 43011"/>
          <p:cNvSpPr/>
          <p:nvPr/>
        </p:nvSpPr>
        <p:spPr>
          <a:xfrm>
            <a:off x="1219200" y="1481455"/>
            <a:ext cx="10274935" cy="107061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anchor="t">
            <a:spAutoFit/>
          </a:bodyPr>
          <a:p>
            <a:pPr>
              <a:lnSpc>
                <a:spcPts val="3820"/>
              </a:lnSpc>
            </a:pPr>
            <a:r>
              <a:rPr lang="en-US" altLang="zh-CN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结尾三个句子使用了什么修辞手法？表达作者怎样的情感？三个句子能否颠倒顺序？为什么？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947" name="Rectangle 11"/>
          <p:cNvSpPr/>
          <p:nvPr/>
        </p:nvSpPr>
        <p:spPr>
          <a:xfrm>
            <a:off x="1219200" y="2812415"/>
            <a:ext cx="996505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使用了排比、比喻、拟人的修辞手法， 独立成段，抒发作者强烈的</a:t>
            </a:r>
            <a:r>
              <a:rPr lang="zh-CN" altLang="en-US" sz="3600" b="1" u="heavy" dirty="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热爱和赞美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春天的真挚感情。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4" name="标题 38913"/>
          <p:cNvSpPr>
            <a:spLocks noGrp="1"/>
          </p:cNvSpPr>
          <p:nvPr/>
        </p:nvSpPr>
        <p:spPr>
          <a:xfrm>
            <a:off x="4544060" y="-53340"/>
            <a:ext cx="211074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solidFill>
                  <a:srgbClr val="00B050"/>
                </a:solidFill>
                <a:uFillTx/>
              </a:rPr>
              <a:t>颂  春</a:t>
            </a:r>
            <a:endParaRPr lang="zh-CN" altLang="en-US" sz="4800" b="1" dirty="0">
              <a:solidFill>
                <a:srgbClr val="00B050"/>
              </a:solidFill>
              <a:uFillTx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2555" y="-635"/>
            <a:ext cx="12325350" cy="72688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210" y="2921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合作探究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35175" y="1654175"/>
            <a:ext cx="8009890" cy="3681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p>
            <a:pPr algn="l">
              <a:lnSpc>
                <a:spcPts val="5600"/>
              </a:lnSpc>
            </a:pPr>
            <a:r>
              <a:rPr lang="en-US" altLang="zh-CN" sz="4000" b="1" dirty="0">
                <a:solidFill>
                  <a:srgbClr val="FF0000"/>
                </a:solidFill>
                <a:uFillTx/>
                <a:sym typeface="+mn-ea"/>
              </a:rPr>
              <a:t>       </a:t>
            </a:r>
            <a:r>
              <a:rPr lang="zh-CN" altLang="en-US" sz="4000" b="1" dirty="0">
                <a:solidFill>
                  <a:srgbClr val="FF0000"/>
                </a:solidFill>
                <a:uFillTx/>
                <a:sym typeface="+mn-ea"/>
              </a:rPr>
              <a:t>这篇优美的写景抒情散文抓住春景的特点，描绘了大地春回、生机勃发的动人景象，赞美春的活力带给人以希望和力量，激励人们抓紧春光努力工作，奋发向上。</a:t>
            </a:r>
            <a:endParaRPr lang="zh-CN" altLang="en-US" sz="4000" b="1" dirty="0">
              <a:solidFill>
                <a:srgbClr val="FF0000"/>
              </a:solidFill>
              <a:uFillTx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68240" y="484505"/>
            <a:ext cx="1344930" cy="70675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0000FF"/>
                </a:solidFill>
                <a:uFillTx/>
              </a:rPr>
              <a:t>主 旨</a:t>
            </a:r>
            <a:endParaRPr lang="zh-CN" altLang="en-US" sz="4000" b="1">
              <a:solidFill>
                <a:srgbClr val="0000FF"/>
              </a:solidFill>
              <a:uFillTx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idx="1"/>
          </p:nvPr>
        </p:nvSpPr>
        <p:spPr>
          <a:xfrm>
            <a:off x="1671320" y="1036955"/>
            <a:ext cx="10030460" cy="541210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  <a:sym typeface="+mn-ea"/>
              </a:rPr>
              <a:t>首先、描绘景物要抓住景物的特点。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  <a:sym typeface="+mn-ea"/>
            </a:endParaRPr>
          </a:p>
          <a:p>
            <a:pPr>
              <a:buFontTx/>
              <a:buNone/>
            </a:pPr>
            <a:r>
              <a:rPr lang="zh-CN" altLang="en-US" sz="3600" b="1">
                <a:solidFill>
                  <a:srgbClr val="0000FF"/>
                </a:solidFill>
                <a:uFillTx/>
                <a:ea typeface="黑体" panose="02010609060101010101" pitchFamily="2" charset="-122"/>
              </a:rPr>
              <a:t>其次、从不同角度运用多种方法来描绘景物。</a:t>
            </a:r>
            <a:endParaRPr lang="zh-CN" altLang="en-US" sz="3600" b="1">
              <a:solidFill>
                <a:srgbClr val="0000FF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正面描写、侧面烘托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相结合；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动静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结合；</a:t>
            </a: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虚实相生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视、听、嗅、味、触多种感官角度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描写顺序，如从高到低、从近到远等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仰视、俯视、平视不同的视角（观察角度）</a:t>
            </a:r>
            <a:r>
              <a:rPr lang="zh-CN" altLang="en-US" sz="3600" b="1">
                <a:solidFill>
                  <a:srgbClr val="FF0000"/>
                </a:solidFill>
                <a:ea typeface="黑体" panose="02010609060101010101" pitchFamily="2" charset="-122"/>
              </a:rPr>
              <a:t>写；</a:t>
            </a:r>
            <a:endParaRPr lang="zh-CN" altLang="en-US" sz="3600" b="1">
              <a:solidFill>
                <a:srgbClr val="FF0000"/>
              </a:solidFill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语言修辞：骈散结合、八大修辞</a:t>
            </a:r>
            <a:endParaRPr lang="zh-CN" altLang="en-US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  <a:p>
            <a:pPr eaLnBrk="1" latinLnBrk="0" hangingPunct="1">
              <a:spcBef>
                <a:spcPts val="0"/>
              </a:spcBef>
              <a:buFontTx/>
              <a:buNone/>
            </a:pPr>
            <a:r>
              <a:rPr lang="en-US" altLang="zh-CN" sz="36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……</a:t>
            </a:r>
            <a:endParaRPr lang="en-US" altLang="zh-CN" sz="36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/>
        </p:nvSpPr>
        <p:spPr>
          <a:xfrm>
            <a:off x="3987165" y="-106045"/>
            <a:ext cx="280924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latinLnBrk="0" hangingPunct="1"/>
            <a:r>
              <a:rPr lang="zh-CN" altLang="en-US" sz="4800">
                <a:solidFill>
                  <a:srgbClr val="00B050"/>
                </a:solidFill>
                <a:uFillTx/>
                <a:ea typeface="黑体" panose="02010609060101010101" pitchFamily="2" charset="-122"/>
              </a:rPr>
              <a:t>怎样写景</a:t>
            </a:r>
            <a:endParaRPr lang="zh-CN" altLang="en-US" sz="4800">
              <a:solidFill>
                <a:srgbClr val="00B05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课堂小结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 uiExpand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2705" name="Picture 4" descr="ee296026a995d71fd5074266"/>
          <p:cNvPicPr>
            <a:picLocks noChangeAspect="1"/>
          </p:cNvPicPr>
          <p:nvPr/>
        </p:nvPicPr>
        <p:blipFill>
          <a:blip r:embed="rId1">
            <a:lum bright="21997"/>
          </a:blip>
          <a:stretch>
            <a:fillRect/>
          </a:stretch>
        </p:blipFill>
        <p:spPr>
          <a:xfrm>
            <a:off x="-4445" y="0"/>
            <a:ext cx="1228979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6" name="Rectangle 2"/>
          <p:cNvSpPr>
            <a:spLocks noGrp="1"/>
          </p:cNvSpPr>
          <p:nvPr>
            <p:ph type="title"/>
          </p:nvPr>
        </p:nvSpPr>
        <p:spPr>
          <a:xfrm>
            <a:off x="3454083" y="207010"/>
            <a:ext cx="8162925" cy="762000"/>
          </a:xfrm>
        </p:spPr>
        <p:txBody>
          <a:bodyPr wrap="square" lIns="91440" tIns="45720" rIns="91440" bIns="45720" anchor="ctr">
            <a:noAutofit/>
          </a:bodyPr>
          <a:p>
            <a:pPr algn="l"/>
            <a:r>
              <a:rPr lang="zh-CN" altLang="en-US" sz="4800" b="1" dirty="0">
                <a:solidFill>
                  <a:srgbClr val="0000FF"/>
                </a:solidFill>
                <a:uFillTx/>
              </a:rPr>
              <a:t>成语中的“春”：</a:t>
            </a:r>
            <a:endParaRPr lang="zh-CN" altLang="en-US" sz="4800" b="1" dirty="0">
              <a:solidFill>
                <a:srgbClr val="0000FF"/>
              </a:solidFill>
              <a:uFillTx/>
            </a:endParaRPr>
          </a:p>
        </p:txBody>
      </p:sp>
      <p:sp>
        <p:nvSpPr>
          <p:cNvPr id="72707" name="Rectangle 3"/>
          <p:cNvSpPr>
            <a:spLocks noGrp="1"/>
          </p:cNvSpPr>
          <p:nvPr>
            <p:ph idx="1"/>
          </p:nvPr>
        </p:nvSpPr>
        <p:spPr>
          <a:xfrm>
            <a:off x="1652270" y="2577465"/>
            <a:ext cx="9683115" cy="3384550"/>
          </a:xfrm>
        </p:spPr>
        <p:txBody>
          <a:bodyPr wrap="square" lIns="91440" tIns="45720" rIns="91440" bIns="45720" anchor="t"/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春暖花开    春风满面      春回大地  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万紫千红    争奇斗艳      生机勃勃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zh-CN" altLang="en-US" sz="4000" b="1" dirty="0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鸟语花香    草长莺飞      春山如笑</a:t>
            </a:r>
            <a:endParaRPr lang="zh-CN" altLang="en-US" sz="4000" b="1" dirty="0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  <a:buNone/>
            </a:pPr>
            <a:r>
              <a:rPr lang="en-US" altLang="zh-CN" sz="4000" b="1">
                <a:solidFill>
                  <a:srgbClr val="FF0000"/>
                </a:solidFill>
                <a:uFillTx/>
                <a:latin typeface="楷体_GB2312" charset="0"/>
                <a:ea typeface="黑体" panose="02010609060101010101" pitchFamily="2" charset="-122"/>
              </a:rPr>
              <a:t>……</a:t>
            </a:r>
            <a:endParaRPr lang="en-US" altLang="zh-CN" sz="4000" b="1">
              <a:solidFill>
                <a:srgbClr val="FF0000"/>
              </a:solidFill>
              <a:uFillTx/>
              <a:latin typeface="楷体_GB2312" charset="0"/>
              <a:ea typeface="黑体" panose="02010609060101010101" pitchFamily="2" charset="-122"/>
            </a:endParaRPr>
          </a:p>
          <a:p>
            <a:pPr algn="just">
              <a:lnSpc>
                <a:spcPct val="130000"/>
              </a:lnSpc>
              <a:buNone/>
            </a:pPr>
            <a:r>
              <a:rPr lang="zh-CN" altLang="en-US" sz="3600" b="1" dirty="0">
                <a:latin typeface="楷体_GB2312" pitchFamily="49" charset="-122"/>
                <a:ea typeface="黑体" panose="02010609060101010101" pitchFamily="2" charset="-122"/>
              </a:rPr>
              <a:t>　　 </a:t>
            </a:r>
            <a:endParaRPr lang="zh-CN" altLang="en-US" sz="3600" b="1" dirty="0">
              <a:latin typeface="楷体_GB2312" pitchFamily="49" charset="-122"/>
              <a:ea typeface="黑体" panose="02010609060101010101" pitchFamily="2" charset="-122"/>
            </a:endParaRPr>
          </a:p>
        </p:txBody>
      </p:sp>
      <p:sp>
        <p:nvSpPr>
          <p:cNvPr id="11279" name="文本框 11278"/>
          <p:cNvSpPr txBox="1"/>
          <p:nvPr/>
        </p:nvSpPr>
        <p:spPr>
          <a:xfrm>
            <a:off x="113665" y="53975"/>
            <a:ext cx="2298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7030A0"/>
                </a:solidFill>
                <a:effectLst>
                  <a:outerShdw blurRad="38100" dist="38100" dir="2700000">
                    <a:srgbClr val="FFFFFF"/>
                  </a:outerShdw>
                </a:effectLst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拓展延伸</a:t>
            </a:r>
            <a:endParaRPr lang="zh-CN" altLang="en-US" sz="4000" b="1">
              <a:solidFill>
                <a:srgbClr val="7030A0"/>
              </a:solidFill>
              <a:effectLst>
                <a:outerShdw blurRad="38100" dist="38100" dir="2700000">
                  <a:srgbClr val="FFFFFF"/>
                </a:outerShdw>
              </a:effectLst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7409" name="Text Box 2"/>
          <p:cNvSpPr txBox="1"/>
          <p:nvPr/>
        </p:nvSpPr>
        <p:spPr>
          <a:xfrm>
            <a:off x="206375" y="133350"/>
            <a:ext cx="19208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zh-CN" sz="40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楷体_GB2312" pitchFamily="49" charset="-122"/>
              </a:rPr>
              <a:t>板书</a:t>
            </a:r>
            <a:endParaRPr lang="zh-CN" sz="40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1840230" y="1189990"/>
            <a:ext cx="24495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accent6"/>
                </a:solidFill>
                <a:uFillTx/>
                <a:latin typeface="楷体_GB2312" charset="0"/>
                <a:ea typeface="微软雅黑" panose="020B0503020204020204" charset="-122"/>
              </a:rPr>
              <a:t>（一）盼春</a:t>
            </a:r>
            <a:endParaRPr lang="zh-CN" altLang="en-US" sz="2800" b="1" dirty="0">
              <a:solidFill>
                <a:schemeClr val="accent6"/>
              </a:solidFill>
              <a:uFillTx/>
              <a:latin typeface="楷体_GB2312" charset="0"/>
              <a:ea typeface="微软雅黑" panose="020B0503020204020204" charset="-122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4495800" y="1189990"/>
            <a:ext cx="429323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（1）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点题、奠定感情基调</a:t>
            </a:r>
            <a:endParaRPr lang="zh-CN" altLang="en-US" sz="28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85" name="Text Box 5">
            <a:hlinkClick r:id="rId1" action="ppaction://hlinksldjump"/>
          </p:cNvPr>
          <p:cNvSpPr txBox="1"/>
          <p:nvPr/>
        </p:nvSpPr>
        <p:spPr>
          <a:xfrm>
            <a:off x="4572000" y="1837690"/>
            <a:ext cx="32115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  <a:sym typeface="+mn-ea"/>
              </a:rPr>
              <a:t>（2）</a:t>
            </a:r>
            <a:r>
              <a:rPr lang="zh-CN" altLang="en-US" sz="28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总绘春天</a:t>
            </a:r>
            <a:endParaRPr lang="zh-CN" altLang="en-US" sz="2800" b="1" dirty="0">
              <a:solidFill>
                <a:srgbClr val="0099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  <a:hlinkClick r:id="rId1" action="ppaction://hlinksldjump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4572000" y="2391410"/>
            <a:ext cx="46843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  <a:sym typeface="+mn-ea"/>
              </a:rPr>
              <a:t>（3）</a:t>
            </a:r>
            <a:r>
              <a:rPr lang="zh-CN" altLang="en-US" sz="2800" b="1" dirty="0">
                <a:solidFill>
                  <a:srgbClr val="00B05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春草图</a:t>
            </a:r>
            <a:r>
              <a:rPr lang="zh-CN" altLang="en-US" sz="2400" b="1" dirty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>
                <a:solidFill>
                  <a:schemeClr val="accent6"/>
                </a:solidFill>
                <a:uFillTx/>
                <a:ea typeface="华文琥珀" pitchFamily="2" charset="-122"/>
                <a:sym typeface="+mn-ea"/>
              </a:rPr>
              <a:t>—</a:t>
            </a:r>
            <a:r>
              <a:rPr lang="zh-CN" altLang="en-US" sz="2400" b="1" dirty="0">
                <a:solidFill>
                  <a:schemeClr val="accent6"/>
                </a:solidFill>
                <a:uFillTx/>
                <a:ea typeface="华文琥珀" pitchFamily="2" charset="-122"/>
                <a:sym typeface="+mn-ea"/>
              </a:rPr>
              <a:t>草报春</a:t>
            </a:r>
            <a:endParaRPr lang="zh-CN" altLang="en-US" sz="2800" b="1" dirty="0">
              <a:solidFill>
                <a:srgbClr val="0000FF"/>
              </a:solidFill>
              <a:uFillTx/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4572000" y="2913380"/>
            <a:ext cx="41097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  <a:sym typeface="+mn-ea"/>
              </a:rPr>
              <a:t>（4）</a:t>
            </a:r>
            <a:r>
              <a:rPr lang="zh-CN" altLang="en-US" sz="28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春花图</a:t>
            </a:r>
            <a:r>
              <a:rPr lang="zh-CN" altLang="en-US" sz="2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>
                <a:solidFill>
                  <a:srgbClr val="800000"/>
                </a:solidFill>
                <a:uFillTx/>
                <a:ea typeface="华文琥珀" pitchFamily="2" charset="-122"/>
                <a:sym typeface="+mn-ea"/>
              </a:rPr>
              <a:t>—</a:t>
            </a:r>
            <a:r>
              <a:rPr lang="zh-CN" altLang="en-US" sz="2400" b="1" dirty="0">
                <a:solidFill>
                  <a:srgbClr val="800000"/>
                </a:solidFill>
                <a:uFillTx/>
                <a:ea typeface="华文琥珀" pitchFamily="2" charset="-122"/>
                <a:sym typeface="+mn-ea"/>
              </a:rPr>
              <a:t>花争春</a:t>
            </a:r>
            <a:endParaRPr lang="zh-CN" altLang="en-US" sz="24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4572000" y="3435350"/>
            <a:ext cx="3930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  <a:sym typeface="+mn-ea"/>
              </a:rPr>
              <a:t>（5）</a:t>
            </a:r>
            <a:r>
              <a:rPr lang="zh-CN" altLang="en-US" sz="28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春风图</a:t>
            </a:r>
            <a:r>
              <a:rPr lang="zh-CN" altLang="en-US" sz="2800" b="1" dirty="0">
                <a:solidFill>
                  <a:srgbClr val="CC0000"/>
                </a:solidFill>
                <a:latin typeface="楷体_GB2312" pitchFamily="49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>
                <a:solidFill>
                  <a:srgbClr val="800000"/>
                </a:solidFill>
                <a:uFillTx/>
                <a:ea typeface="华文琥珀" pitchFamily="2" charset="-122"/>
                <a:sym typeface="+mn-ea"/>
              </a:rPr>
              <a:t>—</a:t>
            </a:r>
            <a:r>
              <a:rPr lang="zh-CN" altLang="en-US" sz="2400" b="1" dirty="0">
                <a:solidFill>
                  <a:srgbClr val="800000"/>
                </a:solidFill>
                <a:uFillTx/>
                <a:ea typeface="华文琥珀" pitchFamily="2" charset="-122"/>
                <a:sym typeface="+mn-ea"/>
              </a:rPr>
              <a:t>风唱春</a:t>
            </a:r>
            <a:endParaRPr lang="zh-CN" altLang="en-US" sz="24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9" name="Text Box 9"/>
          <p:cNvSpPr txBox="1"/>
          <p:nvPr/>
        </p:nvSpPr>
        <p:spPr>
          <a:xfrm>
            <a:off x="4572000" y="4038600"/>
            <a:ext cx="4025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  <a:sym typeface="+mn-ea"/>
              </a:rPr>
              <a:t>（6）</a:t>
            </a:r>
            <a:r>
              <a:rPr lang="zh-CN" altLang="en-US" sz="28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春雨图</a:t>
            </a:r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400" b="1" dirty="0">
                <a:solidFill>
                  <a:srgbClr val="800000"/>
                </a:solidFill>
                <a:uFillTx/>
                <a:ea typeface="华文琥珀" pitchFamily="2" charset="-122"/>
                <a:sym typeface="+mn-ea"/>
              </a:rPr>
              <a:t>—</a:t>
            </a:r>
            <a:r>
              <a:rPr lang="zh-CN" altLang="en-US" sz="2400" b="1" dirty="0">
                <a:solidFill>
                  <a:srgbClr val="800000"/>
                </a:solidFill>
                <a:uFillTx/>
                <a:ea typeface="华文琥珀" pitchFamily="2" charset="-122"/>
                <a:sym typeface="+mn-ea"/>
              </a:rPr>
              <a:t>雨润春</a:t>
            </a:r>
            <a:endParaRPr lang="zh-CN" altLang="en-US" sz="24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90" name="Text Box 10"/>
          <p:cNvSpPr txBox="1"/>
          <p:nvPr/>
        </p:nvSpPr>
        <p:spPr>
          <a:xfrm>
            <a:off x="4572000" y="4648200"/>
            <a:ext cx="39312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  <a:sym typeface="+mn-ea"/>
              </a:rPr>
              <a:t>（7）</a:t>
            </a:r>
            <a:r>
              <a:rPr lang="zh-CN" altLang="en-US" sz="2800" b="1" dirty="0">
                <a:solidFill>
                  <a:srgbClr val="0099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迎春图</a:t>
            </a:r>
            <a:r>
              <a:rPr lang="zh-CN" altLang="en-US" sz="2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2400" b="1" dirty="0">
                <a:solidFill>
                  <a:srgbClr val="800000"/>
                </a:solidFill>
                <a:uFillTx/>
                <a:ea typeface="华文琥珀" pitchFamily="2" charset="-122"/>
                <a:sym typeface="+mn-ea"/>
              </a:rPr>
              <a:t>—</a:t>
            </a:r>
            <a:r>
              <a:rPr lang="zh-CN" altLang="en-US" sz="2400" b="1" dirty="0">
                <a:solidFill>
                  <a:srgbClr val="800000"/>
                </a:solidFill>
                <a:uFillTx/>
                <a:ea typeface="华文琥珀" pitchFamily="2" charset="-122"/>
                <a:sym typeface="+mn-ea"/>
              </a:rPr>
              <a:t>人迎春</a:t>
            </a:r>
            <a:endParaRPr lang="zh-CN" altLang="en-US" sz="24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91" name="Text Box 11"/>
          <p:cNvSpPr txBox="1"/>
          <p:nvPr/>
        </p:nvSpPr>
        <p:spPr>
          <a:xfrm>
            <a:off x="4572000" y="5178425"/>
            <a:ext cx="19812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（8） 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新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28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92" name="Text Box 12"/>
          <p:cNvSpPr txBox="1"/>
          <p:nvPr/>
        </p:nvSpPr>
        <p:spPr>
          <a:xfrm>
            <a:off x="4572000" y="5700395"/>
            <a:ext cx="22860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（9） 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美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28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93" name="Text Box 13"/>
          <p:cNvSpPr txBox="1"/>
          <p:nvPr/>
        </p:nvSpPr>
        <p:spPr>
          <a:xfrm>
            <a:off x="4495800" y="6172200"/>
            <a:ext cx="232600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（10）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楷体_GB2312" pitchFamily="49" charset="-122"/>
                <a:ea typeface="黑体" panose="02010609060101010101" pitchFamily="2" charset="-122"/>
              </a:rPr>
              <a:t>力</a:t>
            </a:r>
            <a:r>
              <a:rPr lang="zh-CN" altLang="en-US" sz="2800" b="1" dirty="0">
                <a:solidFill>
                  <a:srgbClr val="7030A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”</a:t>
            </a:r>
            <a:endParaRPr lang="zh-CN" altLang="en-US" sz="2800" b="1" dirty="0">
              <a:solidFill>
                <a:srgbClr val="7030A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494" name="Text Box 14"/>
          <p:cNvSpPr txBox="1"/>
          <p:nvPr/>
        </p:nvSpPr>
        <p:spPr>
          <a:xfrm>
            <a:off x="1762125" y="3301048"/>
            <a:ext cx="2160588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微软雅黑" panose="020B0503020204020204" charset="-122"/>
              </a:rPr>
              <a:t>（二）绘春</a:t>
            </a:r>
            <a:endParaRPr lang="zh-CN" altLang="en-US" sz="2800" b="1" dirty="0">
              <a:solidFill>
                <a:schemeClr val="accent6"/>
              </a:solidFill>
              <a:uFillTx/>
              <a:latin typeface="Times New Roman" panose="02020603050405020304" pitchFamily="18" charset="0"/>
              <a:ea typeface="微软雅黑" panose="020B0503020204020204" charset="-122"/>
            </a:endParaRPr>
          </a:p>
        </p:txBody>
      </p:sp>
      <p:sp>
        <p:nvSpPr>
          <p:cNvPr id="20497" name="Text Box 17"/>
          <p:cNvSpPr txBox="1"/>
          <p:nvPr/>
        </p:nvSpPr>
        <p:spPr>
          <a:xfrm>
            <a:off x="1761808" y="5577205"/>
            <a:ext cx="230505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微软雅黑" panose="020B0503020204020204" charset="-122"/>
              </a:rPr>
              <a:t>（三）</a:t>
            </a:r>
            <a:r>
              <a:rPr lang="zh-CN" altLang="en-US" sz="2800" b="1" dirty="0">
                <a:solidFill>
                  <a:schemeClr val="accent6"/>
                </a:solidFill>
                <a:uFillTx/>
                <a:latin typeface="Times New Roman" panose="02020603050405020304" pitchFamily="18" charset="0"/>
                <a:ea typeface="微软雅黑" panose="020B0503020204020204" charset="-122"/>
                <a:sym typeface="+mn-ea"/>
              </a:rPr>
              <a:t>颂春</a:t>
            </a:r>
            <a:endParaRPr lang="zh-CN" altLang="en-US" sz="2800" b="1" dirty="0">
              <a:solidFill>
                <a:schemeClr val="accent6"/>
              </a:solidFill>
              <a:uFillTx/>
              <a:latin typeface="Times New Roman" panose="02020603050405020304" pitchFamily="18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0498" name="AutoShape 18"/>
          <p:cNvSpPr/>
          <p:nvPr/>
        </p:nvSpPr>
        <p:spPr>
          <a:xfrm>
            <a:off x="4038600" y="1998980"/>
            <a:ext cx="457200" cy="2971800"/>
          </a:xfrm>
          <a:prstGeom prst="leftBrace">
            <a:avLst>
              <a:gd name="adj1" fmla="val 54106"/>
              <a:gd name="adj2" fmla="val 50000"/>
            </a:avLst>
          </a:prstGeom>
          <a:noFill/>
          <a:ln w="412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99" name="AutoShape 19"/>
          <p:cNvSpPr/>
          <p:nvPr/>
        </p:nvSpPr>
        <p:spPr>
          <a:xfrm>
            <a:off x="4114800" y="5257800"/>
            <a:ext cx="457200" cy="1219200"/>
          </a:xfrm>
          <a:prstGeom prst="leftBrace">
            <a:avLst>
              <a:gd name="adj1" fmla="val 22197"/>
              <a:gd name="adj2" fmla="val 50000"/>
            </a:avLst>
          </a:prstGeom>
          <a:noFill/>
          <a:ln w="4127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0" name="Text Box 20"/>
          <p:cNvSpPr txBox="1"/>
          <p:nvPr/>
        </p:nvSpPr>
        <p:spPr>
          <a:xfrm>
            <a:off x="8959850" y="1128395"/>
            <a:ext cx="2438400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急切、喜悦</a:t>
            </a:r>
            <a:endParaRPr lang="zh-CN" altLang="en-US" sz="28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501" name="Text Box 21"/>
          <p:cNvSpPr txBox="1"/>
          <p:nvPr/>
        </p:nvSpPr>
        <p:spPr>
          <a:xfrm>
            <a:off x="8681720" y="3137535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喜爱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502" name="Text Box 22"/>
          <p:cNvSpPr txBox="1"/>
          <p:nvPr/>
        </p:nvSpPr>
        <p:spPr>
          <a:xfrm>
            <a:off x="9256395" y="5669280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赞美</a:t>
            </a:r>
            <a:endParaRPr lang="zh-CN" altLang="en-US" sz="32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2627313" y="1650365"/>
            <a:ext cx="1584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（ 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1 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1277" name="文本框 11276"/>
          <p:cNvSpPr txBox="1"/>
          <p:nvPr/>
        </p:nvSpPr>
        <p:spPr>
          <a:xfrm>
            <a:off x="2530158" y="3823018"/>
            <a:ext cx="1511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（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2-7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11278" name="文本框 11277"/>
          <p:cNvSpPr txBox="1"/>
          <p:nvPr/>
        </p:nvSpPr>
        <p:spPr>
          <a:xfrm>
            <a:off x="2382838" y="6099175"/>
            <a:ext cx="1828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（ </a:t>
            </a:r>
            <a:r>
              <a:rPr lang="en-US" altLang="zh-CN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8-10 </a:t>
            </a:r>
            <a:r>
              <a:rPr lang="zh-CN" altLang="en-US" sz="2800" b="1">
                <a:solidFill>
                  <a:schemeClr val="accent3">
                    <a:lumMod val="75000"/>
                  </a:schemeClr>
                </a:solidFill>
                <a:uFillTx/>
                <a:latin typeface="Times New Roman" panose="02020603050405020304" pitchFamily="18" charset="0"/>
              </a:rPr>
              <a:t>）</a:t>
            </a:r>
            <a:endParaRPr lang="zh-CN" altLang="en-US" sz="2800" b="1">
              <a:solidFill>
                <a:schemeClr val="accent3">
                  <a:lumMod val="75000"/>
                </a:schemeClr>
              </a:solidFill>
              <a:uFillTx/>
              <a:latin typeface="Times New Roman" panose="02020603050405020304" pitchFamily="18" charset="0"/>
            </a:endParaRPr>
          </a:p>
        </p:txBody>
      </p:sp>
      <p:sp>
        <p:nvSpPr>
          <p:cNvPr id="26647" name="Text Box 23"/>
          <p:cNvSpPr txBox="1"/>
          <p:nvPr/>
        </p:nvSpPr>
        <p:spPr>
          <a:xfrm>
            <a:off x="6999288" y="1837690"/>
            <a:ext cx="5580062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b="1" dirty="0">
                <a:solidFill>
                  <a:schemeClr val="accent6"/>
                </a:solidFill>
                <a:uFillTx/>
                <a:ea typeface="华文琥珀" pitchFamily="2" charset="-122"/>
                <a:sym typeface="+mn-ea"/>
              </a:rPr>
              <a:t>—</a:t>
            </a:r>
            <a:r>
              <a:rPr lang="zh-CN" altLang="en-US" sz="2400" b="1" dirty="0">
                <a:solidFill>
                  <a:schemeClr val="accent6"/>
                </a:solidFill>
                <a:uFillTx/>
                <a:latin typeface="Arial" panose="020B0604020202020204" pitchFamily="34" charset="0"/>
              </a:rPr>
              <a:t>山（朗润）水（涨）太阳（红）</a:t>
            </a:r>
            <a:endParaRPr lang="zh-CN" altLang="en-US" sz="2400" b="1" dirty="0">
              <a:solidFill>
                <a:schemeClr val="accent6"/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6375" y="2362200"/>
            <a:ext cx="798195" cy="21336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  <a:uFillTx/>
                <a:ea typeface="黑体" panose="02010609060101010101" pitchFamily="2" charset="-122"/>
              </a:rPr>
              <a:t>借景抒情</a:t>
            </a:r>
            <a:endParaRPr lang="zh-CN" altLang="en-US" sz="4000" b="1">
              <a:solidFill>
                <a:srgbClr val="FF0000"/>
              </a:solidFill>
              <a:uFillTx/>
              <a:ea typeface="黑体" panose="02010609060101010101" pitchFamily="2" charset="-122"/>
            </a:endParaRPr>
          </a:p>
        </p:txBody>
      </p:sp>
      <p:sp>
        <p:nvSpPr>
          <p:cNvPr id="3" name="Text Box 22"/>
          <p:cNvSpPr txBox="1"/>
          <p:nvPr/>
        </p:nvSpPr>
        <p:spPr>
          <a:xfrm>
            <a:off x="3050540" y="485140"/>
            <a:ext cx="26098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全文结构</a:t>
            </a:r>
            <a:r>
              <a:rPr lang="zh-CN" altLang="en-US" sz="32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：</a:t>
            </a:r>
            <a:endParaRPr lang="zh-CN" altLang="en-US" sz="32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4" name="Text Box 22"/>
          <p:cNvSpPr txBox="1"/>
          <p:nvPr/>
        </p:nvSpPr>
        <p:spPr>
          <a:xfrm>
            <a:off x="5323840" y="485140"/>
            <a:ext cx="29533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总分总</a:t>
            </a:r>
            <a:endParaRPr lang="zh-CN" altLang="en-US" sz="3600" b="1" dirty="0">
              <a:solidFill>
                <a:srgbClr val="FF0000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1" descr="u=1454164531,2840106019&amp;fm=214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35560"/>
            <a:ext cx="12246610" cy="6935470"/>
          </a:xfrm>
          <a:prstGeom prst="rect">
            <a:avLst/>
          </a:prstGeom>
        </p:spPr>
      </p:pic>
      <p:sp>
        <p:nvSpPr>
          <p:cNvPr id="21507" name="矩形 43009"/>
          <p:cNvSpPr>
            <a:spLocks noTextEdit="1"/>
          </p:cNvSpPr>
          <p:nvPr/>
        </p:nvSpPr>
        <p:spPr>
          <a:xfrm>
            <a:off x="2223135" y="1694180"/>
            <a:ext cx="6739890" cy="375094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再见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38914" name="Picture 2" descr="angel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3025" y="53975"/>
            <a:ext cx="3829685" cy="3168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8567" name="图片 108566" descr="蓝蝴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9559325" flipH="1" flipV="1">
            <a:off x="88583" y="3978275"/>
            <a:ext cx="1295400" cy="866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5085" y="-170815"/>
            <a:ext cx="12290425" cy="7835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3655" y="-341630"/>
            <a:ext cx="12229465" cy="81527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random/>
      </p:transition>
    </mc:Choice>
    <mc:Fallback>
      <p:transition spd="med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4817" name="Picture 4" descr="0664e455ebaa7f5b377abe1f"/>
          <p:cNvPicPr>
            <a:picLocks noChangeAspect="1"/>
          </p:cNvPicPr>
          <p:nvPr/>
        </p:nvPicPr>
        <p:blipFill>
          <a:blip r:embed="rId1">
            <a:lum bright="-34000"/>
          </a:blip>
          <a:stretch>
            <a:fillRect/>
          </a:stretch>
        </p:blipFill>
        <p:spPr>
          <a:xfrm>
            <a:off x="-1905" y="-50800"/>
            <a:ext cx="12186285" cy="69519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4757" name="Text Box 5"/>
          <p:cNvSpPr txBox="1"/>
          <p:nvPr/>
        </p:nvSpPr>
        <p:spPr>
          <a:xfrm>
            <a:off x="507365" y="808355"/>
            <a:ext cx="11167110" cy="6159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6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、春眠不觉晓，处处闻啼鸟。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——孟浩然《春晓》</a:t>
            </a:r>
            <a:endParaRPr lang="en-US" alt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36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好雨知时节，当春乃发生。随风潜入夜，润物细无声。</a:t>
            </a:r>
            <a:endParaRPr lang="zh-CN" altLang="en-US" sz="3200" b="1" dirty="0">
              <a:solidFill>
                <a:srgbClr val="FFFF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3640"/>
              </a:lnSpc>
              <a:spcBef>
                <a:spcPts val="0"/>
              </a:spcBef>
            </a:pP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           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——杜甫《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春夜喜雨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》</a:t>
            </a:r>
            <a:endParaRPr lang="en-US" alt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ts val="36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、草长莺飞二月天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拂堤杨柳醉春烟。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——高鼎《村居》</a:t>
            </a:r>
            <a:endParaRPr lang="en-US" alt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ts val="36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、离离原上草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一岁一枯荣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野火烧不尽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春风吹又生。          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——白居易《赋得古原草送别》</a:t>
            </a:r>
            <a:endParaRPr lang="en-US" alt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ts val="36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碧玉妆成一树高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万条垂下绿丝绦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不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知细叶谁裁出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二月春风似剪刀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。                 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——贺知章《咏柳》</a:t>
            </a:r>
            <a:endParaRPr lang="en-US" alt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36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6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等闲识得东风面 万紫千红总是春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。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——朱熹《春日》</a:t>
            </a:r>
            <a:endParaRPr lang="en-US" alt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36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、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春风又绿江南岸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明月何时照我还?</a:t>
            </a:r>
            <a:endParaRPr lang="en-US" altLang="zh-CN" sz="3200" b="1" dirty="0">
              <a:solidFill>
                <a:srgbClr val="FFFF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ts val="36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                                         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——王安石《船泊瓜洲》</a:t>
            </a:r>
            <a:endParaRPr lang="en-US" alt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algn="l">
              <a:lnSpc>
                <a:spcPts val="3640"/>
              </a:lnSpc>
              <a:spcBef>
                <a:spcPts val="0"/>
              </a:spcBef>
            </a:pP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8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、黄四娘家花满蹊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千朵万朵压枝低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。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留连戏蝶时时舞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r>
              <a:rPr lang="en-US" altLang="zh-CN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FF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自在娇莺恰恰啼。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Times New Roman" panose="02020603050405020304" pitchFamily="18" charset="0"/>
                <a:ea typeface="黑体" panose="02010609060101010101" pitchFamily="2" charset="-122"/>
              </a:rPr>
              <a:t>——杜甫《江畔独步寻花》</a:t>
            </a:r>
            <a:endParaRPr lang="en-US" altLang="zh-CN" sz="3200" b="1" dirty="0">
              <a:solidFill>
                <a:srgbClr val="FF0000"/>
              </a:solidFill>
              <a:uFillTx/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79245" y="163195"/>
            <a:ext cx="569214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solidFill>
                  <a:schemeClr val="bg1"/>
                </a:solidFill>
                <a:uFillTx/>
                <a:ea typeface="黑体" panose="02010609060101010101" pitchFamily="2" charset="-122"/>
              </a:rPr>
              <a:t>你知道哪些关于春天的诗？</a:t>
            </a:r>
            <a:endParaRPr lang="zh-CN" altLang="en-US" sz="3600" b="1">
              <a:solidFill>
                <a:schemeClr val="bg1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7475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8434" name="Picture 2" descr="春草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0"/>
            <a:ext cx="1222629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Text Box 3"/>
          <p:cNvSpPr txBox="1"/>
          <p:nvPr/>
        </p:nvSpPr>
        <p:spPr>
          <a:xfrm>
            <a:off x="1611630" y="1332865"/>
            <a:ext cx="88417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流利、有感情地朗读课文，感知课文内容，把握作者的感情。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②学习作者抓住特点、多角度、按顺序描写景物的写法。 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③揣摩、品味本文优美的语言。 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④培养热爱大自然、珍惜青春的感情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。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920" y="12827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FFF00"/>
                </a:solidFill>
                <a:uFillTx/>
                <a:ea typeface="黑体" panose="02010609060101010101" pitchFamily="2" charset="-122"/>
              </a:rPr>
              <a:t>学习目标</a:t>
            </a:r>
            <a:endParaRPr lang="zh-CN" altLang="en-US" sz="4000" b="1">
              <a:solidFill>
                <a:srgbClr val="FFFF00"/>
              </a:solidFill>
              <a:uFillTx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7410" name="Picture 2" descr="zzq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230" y="744220"/>
            <a:ext cx="3203575" cy="3357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3" descr="朱自清"/>
          <p:cNvPicPr>
            <a:picLocks noChangeAspect="1"/>
          </p:cNvPicPr>
          <p:nvPr/>
        </p:nvPicPr>
        <p:blipFill>
          <a:blip r:embed="rId2"/>
          <a:srcRect l="-575" b="5171"/>
          <a:stretch>
            <a:fillRect/>
          </a:stretch>
        </p:blipFill>
        <p:spPr>
          <a:xfrm>
            <a:off x="551815" y="3493770"/>
            <a:ext cx="3221990" cy="3319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4"/>
          <p:cNvSpPr txBox="1"/>
          <p:nvPr/>
        </p:nvSpPr>
        <p:spPr>
          <a:xfrm>
            <a:off x="4370070" y="184785"/>
            <a:ext cx="7437755" cy="7198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3260"/>
              </a:lnSpc>
              <a:spcBef>
                <a:spcPts val="0"/>
              </a:spcBef>
            </a:pP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       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朱自清</a:t>
            </a: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(1898__1948)</a:t>
            </a:r>
            <a:r>
              <a:rPr lang="en-US" altLang="zh-CN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28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爱国学者。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原名自华，字佩弦，号秋实。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江苏扬州人 ，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原籍浙江绍兴。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散文家 、诗人 、学者、民主战士 。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为了抗议美国支持蒋介石打内战，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ea typeface="黑体" panose="02010609060101010101" pitchFamily="2" charset="-122"/>
              </a:rPr>
              <a:t>宁肯饿死，也</a:t>
            </a:r>
            <a:r>
              <a:rPr lang="zh-CN" altLang="en-US" sz="2800" b="1" u="sng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不吃美国人的救济粮。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毛主席曾点名称他为一个有骨气的中国人。 朱自清虽在</a:t>
            </a:r>
            <a:r>
              <a:rPr lang="en-US" altLang="zh-CN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"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五四</a:t>
            </a:r>
            <a:r>
              <a:rPr lang="en-US" altLang="zh-CN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"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运动后开始新诗创作，但是，</a:t>
            </a:r>
            <a:r>
              <a:rPr lang="en-US" altLang="zh-CN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1923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年发表的</a:t>
            </a:r>
            <a:r>
              <a:rPr lang="en-US" altLang="zh-CN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桨声灯影里的秦淮河</a:t>
            </a:r>
            <a:r>
              <a:rPr lang="en-US" altLang="zh-CN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，却显示出他的散文创作方面的才能。从此以后他致力于散文创作，取得了引人注目的成就。  朱自清的散文主要以描写个人、家庭生活和自然景物为主。写得最出色的有</a:t>
            </a:r>
            <a:r>
              <a:rPr lang="zh-CN" altLang="en-US" sz="2800" b="1" dirty="0">
                <a:solidFill>
                  <a:srgbClr val="0000FF"/>
                </a:solidFill>
                <a:ea typeface="黑体" panose="02010609060101010101" pitchFamily="2" charset="-122"/>
              </a:rPr>
              <a:t>《背影》、《绿》、《桨声灯影里的秦淮河》、</a:t>
            </a:r>
            <a:r>
              <a:rPr lang="en-US" altLang="zh-CN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荷塘月色</a:t>
            </a:r>
            <a:r>
              <a:rPr lang="en-US" altLang="zh-CN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等。以文笔清丽著称，极富有真情实感。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如本文作者就细致观察春天的景物 ， 抓住景物的主要特征，描绘出了一幅幅动人的春景图。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>
              <a:lnSpc>
                <a:spcPts val="326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华文新魏" pitchFamily="2" charset="-122"/>
                <a:ea typeface="黑体" panose="02010609060101010101" pitchFamily="2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华文新魏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870" y="13144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4000" b="1" noProof="0" smtClean="0">
                <a:ln>
                  <a:noFill/>
                </a:ln>
                <a:solidFill>
                  <a:srgbClr val="7030A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黑体" panose="02010609060101010101" pitchFamily="2" charset="-122"/>
                <a:cs typeface="+mj-cs"/>
                <a:sym typeface="+mn-ea"/>
              </a:rPr>
              <a:t>作者简介</a:t>
            </a:r>
            <a:endParaRPr lang="zh-CN" altLang="en-US" sz="4000" b="1" noProof="0" smtClean="0">
              <a:ln>
                <a:noFill/>
              </a:ln>
              <a:solidFill>
                <a:srgbClr val="7030A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黑体" panose="02010609060101010101" pitchFamily="2" charset="-122"/>
              <a:cs typeface="+mj-cs"/>
              <a:sym typeface="+mn-ea"/>
            </a:endParaRPr>
          </a:p>
        </p:txBody>
      </p:sp>
    </p:spTree>
  </p:cSld>
  <p:clrMapOvr>
    <a:masterClrMapping/>
  </p:clrMapOvr>
  <p:transition>
    <p:random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5313</Words>
  <Application>WPS 演示</Application>
  <PresentationFormat>全屏显示(4:3)</PresentationFormat>
  <Paragraphs>588</Paragraphs>
  <Slides>48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76" baseType="lpstr">
      <vt:lpstr>Arial</vt:lpstr>
      <vt:lpstr>宋体</vt:lpstr>
      <vt:lpstr>Wingdings</vt:lpstr>
      <vt:lpstr>Wingdings 3</vt:lpstr>
      <vt:lpstr>Verdana</vt:lpstr>
      <vt:lpstr>Wingdings 2</vt:lpstr>
      <vt:lpstr>Symbol</vt:lpstr>
      <vt:lpstr>楷体_GB2312</vt:lpstr>
      <vt:lpstr>新宋体</vt:lpstr>
      <vt:lpstr>黑体</vt:lpstr>
      <vt:lpstr>华文行楷</vt:lpstr>
      <vt:lpstr>微软雅黑</vt:lpstr>
      <vt:lpstr>Times New Roman</vt:lpstr>
      <vt:lpstr>华文新魏</vt:lpstr>
      <vt:lpstr>Lucida Sans Unicode</vt:lpstr>
      <vt:lpstr>Arial Unicode MS</vt:lpstr>
      <vt:lpstr>Calibri</vt:lpstr>
      <vt:lpstr>Wingdings</vt:lpstr>
      <vt:lpstr>楷体_GB2312</vt:lpstr>
      <vt:lpstr>隶书</vt:lpstr>
      <vt:lpstr>隶书</vt:lpstr>
      <vt:lpstr>华文行楷</vt:lpstr>
      <vt:lpstr>华文新魏</vt:lpstr>
      <vt:lpstr>华文彩云</vt:lpstr>
      <vt:lpstr>华文琥珀</vt:lpstr>
      <vt:lpstr>Segoe Print</vt:lpstr>
      <vt:lpstr>聚合</vt:lpstr>
      <vt:lpstr>Equation.KSEE3</vt:lpstr>
      <vt:lpstr>       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速读课文，回答问题：</vt:lpstr>
      <vt:lpstr>PowerPoint 演示文稿</vt:lpstr>
      <vt:lpstr>PowerPoint 演示文稿</vt:lpstr>
      <vt:lpstr>绘 春</vt:lpstr>
      <vt:lpstr>PowerPoint 演示文稿</vt:lpstr>
      <vt:lpstr>PowerPoint 演示文稿</vt:lpstr>
      <vt:lpstr>绘 春</vt:lpstr>
      <vt:lpstr>绘 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春花图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春风图</vt:lpstr>
      <vt:lpstr>PowerPoint 演示文稿</vt:lpstr>
      <vt:lpstr>春雨图</vt:lpstr>
      <vt:lpstr>春雨图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成语中的“春”：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92</cp:revision>
  <dcterms:created xsi:type="dcterms:W3CDTF">2012-11-12T02:08:00Z</dcterms:created>
  <dcterms:modified xsi:type="dcterms:W3CDTF">2019-09-12T15:00:27Z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