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12420" r:id="rId4"/>
    <p:sldId id="12425" r:id="rId5"/>
    <p:sldId id="11088478" r:id="rId6"/>
    <p:sldId id="11088479" r:id="rId7"/>
    <p:sldId id="12427" r:id="rId8"/>
    <p:sldId id="12434" r:id="rId9"/>
    <p:sldId id="11088480" r:id="rId10"/>
    <p:sldId id="11088481" r:id="rId11"/>
  </p:sldIdLst>
  <p:sldSz cx="12192000" cy="6858000"/>
  <p:notesSz cx="6858000" cy="9144000"/>
  <p:embeddedFontLst>
    <p:embeddedFont>
      <p:font typeface="情书翩翩体" panose="02010600030101010101" charset="-122"/>
      <p:regular r:id="rId13"/>
    </p:embeddedFont>
    <p:embeddedFont>
      <p:font typeface="华文仿宋" panose="02010600040101010101" pitchFamily="2" charset="-122"/>
      <p:regular r:id="rId14"/>
    </p:embeddedFont>
    <p:embeddedFont>
      <p:font typeface="隶书" panose="02010509060101010101" pitchFamily="49" charset="-122"/>
      <p:regular r:id="rId15"/>
    </p:embeddedFont>
    <p:embeddedFont>
      <p:font typeface="Ebrima" panose="02000000000000000000" pitchFamily="2" charset="0"/>
      <p:regular r:id="rId16"/>
      <p:bold r:id="rId17"/>
    </p:embeddedFont>
    <p:embeddedFont>
      <p:font typeface="等线 Light" panose="02010600030101010101" charset="-122"/>
      <p:regular r:id="rId18"/>
    </p:embeddedFont>
    <p:embeddedFont>
      <p:font typeface="义启魏碑体" panose="02010600030101010101" charset="-122"/>
      <p:regular r:id="rId19"/>
    </p:embeddedFont>
    <p:embeddedFont>
      <p:font typeface="黑体" panose="02010609060101010101" pitchFamily="49" charset="-122"/>
      <p:regular r:id="rId20"/>
    </p:embeddedFont>
    <p:embeddedFont>
      <p:font typeface="华文楷体" panose="02010600040101010101" pitchFamily="2" charset="-122"/>
      <p:regular r:id="rId21"/>
    </p:embeddedFont>
    <p:embeddedFont>
      <p:font typeface="等线" panose="02010600030101010101" charset="-122"/>
      <p:regular r:id="rId22"/>
      <p:bold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FF67131-2AC5-41F6-B5D1-8A4125E7FF30}">
          <p14:sldIdLst>
            <p14:sldId id="256"/>
            <p14:sldId id="258"/>
            <p14:sldId id="12420"/>
            <p14:sldId id="12425"/>
            <p14:sldId id="11088478"/>
            <p14:sldId id="11088479"/>
            <p14:sldId id="12427"/>
            <p14:sldId id="12434"/>
            <p14:sldId id="11088480"/>
            <p14:sldId id="11088481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2614"/>
    <a:srgbClr val="3C2F25"/>
    <a:srgbClr val="F6F2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37" autoAdjust="0"/>
    <p:restoredTop sz="73439" autoAdjust="0"/>
  </p:normalViewPr>
  <p:slideViewPr>
    <p:cSldViewPr snapToGrid="0">
      <p:cViewPr>
        <p:scale>
          <a:sx n="87" d="100"/>
          <a:sy n="87" d="100"/>
        </p:scale>
        <p:origin x="-57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9C7ACE-97F9-4C1B-AE6D-F41AA1A8B050}" type="datetimeFigureOut">
              <a:rPr lang="zh-CN" altLang="en-US" smtClean="0"/>
              <a:t>2019-03-07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86EC5B-0C46-4267-A7EC-FA54F0DA14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531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86EC5B-0C46-4267-A7EC-FA54F0DA149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534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6EC5B-0C46-4267-A7EC-FA54F0DA149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513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6EC5B-0C46-4267-A7EC-FA54F0DA149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747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6EC5B-0C46-4267-A7EC-FA54F0DA149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439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6EC5B-0C46-4267-A7EC-FA54F0DA149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8985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6EC5B-0C46-4267-A7EC-FA54F0DA149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439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86EC5B-0C46-4267-A7EC-FA54F0DA149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534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A939F9F-854B-440A-AC36-301A74F218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9731CA4-FEFB-419D-A7CD-C341F718EB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24E5F34-5243-4E15-B8A1-7E633F72A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6F095-7BE2-4ADA-B3C4-59BAE79AE883}" type="datetimeFigureOut">
              <a:rPr lang="zh-CN" altLang="en-US" smtClean="0"/>
              <a:t>2019-03-07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3B546A2-CCBA-4E84-958C-122F45D01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81F652C-0646-4946-A35A-A3E4894FB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9F9A6-83B6-490C-B2D8-C2999AC299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3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630863-3981-45F1-BC98-01A7F747E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512CC51-A353-417A-B248-5E928052DC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C19C26-F6E7-4ACE-A43F-56F87E11C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6F095-7BE2-4ADA-B3C4-59BAE79AE883}" type="datetimeFigureOut">
              <a:rPr lang="zh-CN" altLang="en-US" smtClean="0"/>
              <a:t>2019-03-07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15E26AD-B78C-419C-8E1E-3A6518187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C3A0F0C-D3F5-4E21-81E1-ECC02C368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9F9A6-83B6-490C-B2D8-C2999AC299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6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01C2AD-E176-4F4C-9447-C179614FD8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167381A-979E-477A-AC05-5FA91F89FE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820AE18-6D71-44E5-AD01-AFB6D1469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6F095-7BE2-4ADA-B3C4-59BAE79AE883}" type="datetimeFigureOut">
              <a:rPr lang="zh-CN" altLang="en-US" smtClean="0"/>
              <a:t>2019-03-07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9A6CAA3-A68A-4C7D-BE76-B90BC923B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A59AE15-D59E-4681-B6B9-E6E9B1B56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9F9A6-83B6-490C-B2D8-C2999AC299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3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C504EF-B108-4857-A766-71C6D373F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4DBCFBE-DD7B-4354-AF8F-9896C37D67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D90C91-AC4F-44C6-98F5-60CAF7862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6F095-7BE2-4ADA-B3C4-59BAE79AE883}" type="datetimeFigureOut">
              <a:rPr lang="zh-CN" altLang="en-US" smtClean="0"/>
              <a:t>2019-03-07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8D4786E-DF2A-407E-B440-B95B9D0DD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46FF16-3F99-4DD6-815A-6F0A7FD3A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9F9A6-83B6-490C-B2D8-C2999AC299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13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AA0703-EDCE-426C-BBB6-757725256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58CF1C0-6E0D-48BB-8434-CBF670B1B4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86A1FE2-560F-4E5C-B200-D28F0A39C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6F095-7BE2-4ADA-B3C4-59BAE79AE883}" type="datetimeFigureOut">
              <a:rPr lang="zh-CN" altLang="en-US" smtClean="0"/>
              <a:t>2019-03-07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7E6A9F0-9EDA-4392-8009-643B5BBF0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B81E7F-E794-48B5-8A05-A135AB72A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9F9A6-83B6-490C-B2D8-C2999AC299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89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B436E9-F411-42A9-8099-4692CA39A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9B572AC-1C84-40A3-A1B0-9AE398C682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A662D9B-2158-4CA3-A08D-43A9282DB9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21E3A8F-2801-4E7D-8B9E-DEA151CA5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6F095-7BE2-4ADA-B3C4-59BAE79AE883}" type="datetimeFigureOut">
              <a:rPr lang="zh-CN" altLang="en-US" smtClean="0"/>
              <a:t>2019-03-07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94E337C-F508-4EE5-A809-55466586D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BFC6767-0283-40B1-B537-D8F79D854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9F9A6-83B6-490C-B2D8-C2999AC299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56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75AA5ED-07CE-4D5A-BB3A-7408A43E5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A025B84-94ED-44BB-AD67-DE77C2B75A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1FFE1D-E696-483E-8F49-47FDD06215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6771AB-C846-4D73-99B2-946F2BDB4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0D48F6A-E2CF-4610-83F3-3F3E872D03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89024AB-DE5E-4091-886B-63C4076D1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6F095-7BE2-4ADA-B3C4-59BAE79AE883}" type="datetimeFigureOut">
              <a:rPr lang="zh-CN" altLang="en-US" smtClean="0"/>
              <a:t>2019-03-07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0A4201BA-7B9B-4AAF-AAA7-999C7921B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D1F2D1B-50F4-4652-8F2B-5D93B0974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9F9A6-83B6-490C-B2D8-C2999AC299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96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C2BDD58-7F54-455A-B9DD-342435575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3D1CDD0-09D5-49EE-89AA-806E6A2EE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6F095-7BE2-4ADA-B3C4-59BAE79AE883}" type="datetimeFigureOut">
              <a:rPr lang="zh-CN" altLang="en-US" smtClean="0"/>
              <a:t>2019-03-07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5C5331C-19B5-4341-8A96-2BC2E1E49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5C83B19-2372-4470-B2D4-09AB325A1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9F9A6-83B6-490C-B2D8-C2999AC299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34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D28A792-14BB-4142-BCAF-31AA8EC34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6F095-7BE2-4ADA-B3C4-59BAE79AE883}" type="datetimeFigureOut">
              <a:rPr lang="zh-CN" altLang="en-US" smtClean="0"/>
              <a:t>2019-03-07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F67AE15-ED8C-4200-A6C0-B3783EBBA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BBD1AC4-E7A0-43C4-82D9-95D30C698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9F9A6-83B6-490C-B2D8-C2999AC299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4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C28FC81-0863-4470-A4A0-C8E7ADA0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1BD6974-C056-473B-9E24-76BEA96AC9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1825335-4069-4C17-B0DF-6BE12E032E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8DE492B-A436-4567-AA15-57785E90C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6F095-7BE2-4ADA-B3C4-59BAE79AE883}" type="datetimeFigureOut">
              <a:rPr lang="zh-CN" altLang="en-US" smtClean="0"/>
              <a:t>2019-03-07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754AB8A-B21B-4E64-BCA7-126A588E9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F63E009-01F6-4795-9D0D-2B2E118E6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9F9A6-83B6-490C-B2D8-C2999AC299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59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D2BDD5F-DE82-4628-B3E9-B427EBCDB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4D83FA2-D763-4E5D-BAA8-0E451B7EEA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3B91C6C-9EB1-40CC-B244-703CC98523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ADBFFEF-5DE6-43AE-85FC-9517F7D2F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6F095-7BE2-4ADA-B3C4-59BAE79AE883}" type="datetimeFigureOut">
              <a:rPr lang="zh-CN" altLang="en-US" smtClean="0"/>
              <a:t>2019-03-07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EF79C1B-1276-416C-BEFD-E56C92D13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75E46E0-74ED-4152-A181-2957D0761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9F9A6-83B6-490C-B2D8-C2999AC299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71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6FE0E4A-2F61-4AFF-8C28-02E2EC872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9106E04-07D8-4BC2-89C7-F3723A8F7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85FAE93-4A38-4FA6-B3E3-CD1C047D6A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6F095-7BE2-4ADA-B3C4-59BAE79AE883}" type="datetimeFigureOut">
              <a:rPr lang="zh-CN" altLang="en-US" smtClean="0"/>
              <a:t>2019-03-07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FF209D-C837-49A3-8626-E9AF9C9194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A42F912-C929-4C7E-92FA-1DF6560AF5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9F9A6-83B6-490C-B2D8-C2999AC299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23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10" Type="http://schemas.openxmlformats.org/officeDocument/2006/relationships/image" Target="../media/image20.png"/><Relationship Id="rId4" Type="http://schemas.openxmlformats.org/officeDocument/2006/relationships/image" Target="../media/image13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6.png"/><Relationship Id="rId7" Type="http://schemas.openxmlformats.org/officeDocument/2006/relationships/image" Target="../media/image2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5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9.jpeg"/><Relationship Id="rId5" Type="http://schemas.openxmlformats.org/officeDocument/2006/relationships/image" Target="../media/image6.png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5.jp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34.png"/><Relationship Id="rId5" Type="http://schemas.openxmlformats.org/officeDocument/2006/relationships/image" Target="../media/image13.png"/><Relationship Id="rId10" Type="http://schemas.openxmlformats.org/officeDocument/2006/relationships/image" Target="../media/image33.png"/><Relationship Id="rId4" Type="http://schemas.openxmlformats.org/officeDocument/2006/relationships/image" Target="../media/image6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11A7E91F-0D87-42B6-BF9B-A8E050761E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634" y="2697338"/>
            <a:ext cx="754245" cy="75424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8F58311-AC25-4664-9CBE-7842216A46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895" y="0"/>
            <a:ext cx="3102209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56C9E1D-F857-4116-9F8E-FDFBE2BF91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837" y="2890837"/>
            <a:ext cx="1076325" cy="10763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0E4E496-8DE1-4801-B436-519BEB7A46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025" y="2752725"/>
            <a:ext cx="1885950" cy="13525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86E084C-05CF-44CE-B7B6-4014FAAF94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701" y="0"/>
            <a:ext cx="3810597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EFBA95A-14F6-4289-9EA0-693CF25A98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" y="0"/>
            <a:ext cx="12183189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96A1AE9-96FA-43D5-BDEB-6DA3947710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03" y="-37899"/>
            <a:ext cx="1111599" cy="685800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71945995-541C-4C48-B85C-99C2F9D3D5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408" y="6197600"/>
            <a:ext cx="920839" cy="6604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01353324-993D-4E73-964D-8BD727ACDC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84434">
            <a:off x="2268825" y="4433805"/>
            <a:ext cx="754245" cy="754245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C7907BB5-8EBA-4E03-88D8-939161D7457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66633" y="1013446"/>
            <a:ext cx="6363588" cy="2486372"/>
          </a:xfrm>
          <a:prstGeom prst="rect">
            <a:avLst/>
          </a:prstGeom>
        </p:spPr>
      </p:pic>
      <p:sp>
        <p:nvSpPr>
          <p:cNvPr id="36" name="标题 1">
            <a:extLst>
              <a:ext uri="{FF2B5EF4-FFF2-40B4-BE49-F238E27FC236}">
                <a16:creationId xmlns:a16="http://schemas.microsoft.com/office/drawing/2014/main" xmlns="" id="{DB87362B-2427-4A41-B8E8-2BBBA703769C}"/>
              </a:ext>
            </a:extLst>
          </p:cNvPr>
          <p:cNvSpPr txBox="1">
            <a:spLocks/>
          </p:cNvSpPr>
          <p:nvPr/>
        </p:nvSpPr>
        <p:spPr>
          <a:xfrm>
            <a:off x="1883229" y="2706116"/>
            <a:ext cx="938348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3C2F25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文学类</a:t>
            </a:r>
            <a:r>
              <a:rPr lang="zh-CN" altLang="en-US" b="1" dirty="0" smtClean="0">
                <a:solidFill>
                  <a:srgbClr val="3C2F25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文本阅读答题应有的“精神面貌”</a:t>
            </a:r>
            <a:endParaRPr lang="zh-CN" altLang="en-US" b="1" dirty="0">
              <a:solidFill>
                <a:srgbClr val="3C2F25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2415B94F-C92A-4A75-97D7-C2A5F7EB4441}"/>
              </a:ext>
            </a:extLst>
          </p:cNvPr>
          <p:cNvSpPr/>
          <p:nvPr/>
        </p:nvSpPr>
        <p:spPr>
          <a:xfrm>
            <a:off x="3313550" y="4298553"/>
            <a:ext cx="8667108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altLang="zh-CN" sz="3600" b="1" dirty="0" smtClean="0">
                <a:solidFill>
                  <a:srgbClr val="3C2F25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3C2F25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</a:t>
            </a:r>
            <a:r>
              <a:rPr lang="en-US" altLang="zh-CN" sz="3600" b="1" dirty="0" smtClean="0">
                <a:solidFill>
                  <a:srgbClr val="3C2F25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600" b="1" dirty="0" smtClean="0">
                <a:solidFill>
                  <a:srgbClr val="3C2F25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霞光灿烂的早晨</a:t>
            </a:r>
            <a:r>
              <a:rPr lang="en-US" altLang="zh-CN" sz="3600" b="1" dirty="0" smtClean="0">
                <a:solidFill>
                  <a:srgbClr val="3C2F25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600" b="1" dirty="0" smtClean="0">
                <a:solidFill>
                  <a:srgbClr val="3C2F25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阅读为例</a:t>
            </a:r>
            <a:endParaRPr lang="zh-CN" altLang="en-US" sz="3600" b="1" dirty="0">
              <a:solidFill>
                <a:srgbClr val="3C2F25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标题 1">
            <a:extLst>
              <a:ext uri="{FF2B5EF4-FFF2-40B4-BE49-F238E27FC236}">
                <a16:creationId xmlns:a16="http://schemas.microsoft.com/office/drawing/2014/main" xmlns="" id="{636C1570-9255-4DB9-9497-B74F74ED36EE}"/>
              </a:ext>
            </a:extLst>
          </p:cNvPr>
          <p:cNvSpPr txBox="1">
            <a:spLocks/>
          </p:cNvSpPr>
          <p:nvPr/>
        </p:nvSpPr>
        <p:spPr>
          <a:xfrm>
            <a:off x="7370092" y="5598984"/>
            <a:ext cx="3413966" cy="4415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rgbClr val="3C2F25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深圳市福田中学   李园园</a:t>
            </a:r>
            <a:endParaRPr lang="zh-CN" altLang="en-US" sz="2000" b="1" dirty="0">
              <a:solidFill>
                <a:srgbClr val="3C2F25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AED4589A-86DB-491E-851D-C6B35D1137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318" y="4742783"/>
            <a:ext cx="1439198" cy="2153902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A31FEF6D-80F8-41FF-8312-1364204941E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1833" y="-43389"/>
            <a:ext cx="3589328" cy="215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7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11A7E91F-0D87-42B6-BF9B-A8E050761E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634" y="2697338"/>
            <a:ext cx="754245" cy="75424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8F58311-AC25-4664-9CBE-7842216A46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895" y="0"/>
            <a:ext cx="3102209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56C9E1D-F857-4116-9F8E-FDFBE2BF91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837" y="2890837"/>
            <a:ext cx="1076325" cy="10763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0E4E496-8DE1-4801-B436-519BEB7A46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025" y="2752725"/>
            <a:ext cx="1885950" cy="13525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86E084C-05CF-44CE-B7B6-4014FAAF94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701" y="0"/>
            <a:ext cx="3810597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EFBA95A-14F6-4289-9EA0-693CF25A98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" y="0"/>
            <a:ext cx="12183189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96A1AE9-96FA-43D5-BDEB-6DA3947710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03" y="-37899"/>
            <a:ext cx="1111599" cy="685800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71945995-541C-4C48-B85C-99C2F9D3D5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408" y="6197600"/>
            <a:ext cx="920839" cy="6604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01353324-993D-4E73-964D-8BD727ACDC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84434">
            <a:off x="2268825" y="4433805"/>
            <a:ext cx="754245" cy="754245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C7907BB5-8EBA-4E03-88D8-939161D7457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66633" y="1013446"/>
            <a:ext cx="6363588" cy="2486372"/>
          </a:xfrm>
          <a:prstGeom prst="rect">
            <a:avLst/>
          </a:prstGeom>
        </p:spPr>
      </p:pic>
      <p:sp>
        <p:nvSpPr>
          <p:cNvPr id="36" name="标题 1">
            <a:extLst>
              <a:ext uri="{FF2B5EF4-FFF2-40B4-BE49-F238E27FC236}">
                <a16:creationId xmlns:a16="http://schemas.microsoft.com/office/drawing/2014/main" xmlns="" id="{DB87362B-2427-4A41-B8E8-2BBBA703769C}"/>
              </a:ext>
            </a:extLst>
          </p:cNvPr>
          <p:cNvSpPr txBox="1">
            <a:spLocks/>
          </p:cNvSpPr>
          <p:nvPr/>
        </p:nvSpPr>
        <p:spPr>
          <a:xfrm>
            <a:off x="1883229" y="2553716"/>
            <a:ext cx="938348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6600" b="1" dirty="0" smtClean="0">
                <a:solidFill>
                  <a:srgbClr val="3C2F25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未来可期，马到功成！</a:t>
            </a:r>
            <a:endParaRPr lang="zh-CN" altLang="en-US" sz="6600" b="1" dirty="0">
              <a:solidFill>
                <a:srgbClr val="3C2F25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AED4589A-86DB-491E-851D-C6B35D1137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318" y="4742783"/>
            <a:ext cx="1439198" cy="2153902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A31FEF6D-80F8-41FF-8312-1364204941E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1833" y="-43389"/>
            <a:ext cx="3589328" cy="215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75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CF40052-93D0-45CC-974A-DE9E315BA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" y="0"/>
            <a:ext cx="12183189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500BE17-F6E7-4AE7-8385-E43D9EAA07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199" y="2373086"/>
            <a:ext cx="1438989" cy="448491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7209DCF-C0E2-4A83-B90F-2FB0B6456F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03" y="-37899"/>
            <a:ext cx="1111599" cy="685800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2C4C170-B106-406D-B389-5A016F1BE9B4}"/>
              </a:ext>
            </a:extLst>
          </p:cNvPr>
          <p:cNvSpPr txBox="1"/>
          <p:nvPr/>
        </p:nvSpPr>
        <p:spPr>
          <a:xfrm>
            <a:off x="2116912" y="2880507"/>
            <a:ext cx="1107996" cy="2365391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0" cap="none" spc="300" normalizeH="0" baseline="0" noProof="0" dirty="0">
                <a:ln>
                  <a:noFill/>
                </a:ln>
                <a:solidFill>
                  <a:srgbClr val="3C2F25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目 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A09A307-47FF-4914-B39F-4F2933A0FD02}"/>
              </a:ext>
            </a:extLst>
          </p:cNvPr>
          <p:cNvSpPr txBox="1"/>
          <p:nvPr/>
        </p:nvSpPr>
        <p:spPr>
          <a:xfrm>
            <a:off x="8133812" y="3330194"/>
            <a:ext cx="677108" cy="2015936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>
              <a:defRPr/>
            </a:pPr>
            <a:r>
              <a:rPr lang="zh-CN" altLang="en-US" sz="3200" b="1" kern="0" spc="600" dirty="0">
                <a:solidFill>
                  <a:srgbClr val="3C2F2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复习策略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EEE40BA-72A5-4E82-B18F-3D609C7D5EAF}"/>
              </a:ext>
            </a:extLst>
          </p:cNvPr>
          <p:cNvSpPr txBox="1"/>
          <p:nvPr/>
        </p:nvSpPr>
        <p:spPr>
          <a:xfrm>
            <a:off x="7023742" y="3330194"/>
            <a:ext cx="677108" cy="2015936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lvl="0">
              <a:defRPr/>
            </a:pPr>
            <a:r>
              <a:rPr lang="zh-CN" altLang="en-US" sz="3200" b="1" kern="0" spc="600" dirty="0" smtClean="0">
                <a:solidFill>
                  <a:srgbClr val="3C2F2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优秀样卷</a:t>
            </a:r>
            <a:endParaRPr lang="zh-CN" altLang="en-US" sz="3200" b="1" kern="0" spc="600" dirty="0">
              <a:solidFill>
                <a:srgbClr val="3C2F2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1C762EC-2916-4A68-A4E5-A90D12E9559A}"/>
              </a:ext>
            </a:extLst>
          </p:cNvPr>
          <p:cNvSpPr txBox="1"/>
          <p:nvPr/>
        </p:nvSpPr>
        <p:spPr>
          <a:xfrm>
            <a:off x="5867838" y="3330196"/>
            <a:ext cx="677108" cy="2015936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1" i="0" u="none" strike="noStrike" kern="0" cap="none" spc="600" normalizeH="0" baseline="0">
                <a:ln>
                  <a:noFill/>
                </a:ln>
                <a:solidFill>
                  <a:srgbClr val="3C2F2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答卷分析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B292BE6-6308-49EB-A708-F21F6FE8F337}"/>
              </a:ext>
            </a:extLst>
          </p:cNvPr>
          <p:cNvSpPr txBox="1"/>
          <p:nvPr/>
        </p:nvSpPr>
        <p:spPr>
          <a:xfrm>
            <a:off x="4813966" y="3330195"/>
            <a:ext cx="677108" cy="2015936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600" normalizeH="0" baseline="0" noProof="0" dirty="0" smtClean="0">
                <a:ln>
                  <a:noFill/>
                </a:ln>
                <a:solidFill>
                  <a:srgbClr val="3C2F2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选材设题</a:t>
            </a:r>
            <a:endParaRPr kumimoji="0" lang="zh-CN" altLang="en-US" sz="3200" b="1" i="0" u="none" strike="noStrike" kern="0" cap="none" spc="600" normalizeH="0" baseline="0" noProof="0" dirty="0">
              <a:ln>
                <a:noFill/>
              </a:ln>
              <a:solidFill>
                <a:srgbClr val="3C2F25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AC104321-0713-4DD8-8286-912293336E41}"/>
              </a:ext>
            </a:extLst>
          </p:cNvPr>
          <p:cNvCxnSpPr/>
          <p:nvPr/>
        </p:nvCxnSpPr>
        <p:spPr>
          <a:xfrm>
            <a:off x="5750029" y="3383331"/>
            <a:ext cx="0" cy="208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ABE17A46-E931-47E9-88AA-045F167C2B98}"/>
              </a:ext>
            </a:extLst>
          </p:cNvPr>
          <p:cNvCxnSpPr/>
          <p:nvPr/>
        </p:nvCxnSpPr>
        <p:spPr>
          <a:xfrm>
            <a:off x="6803901" y="3383331"/>
            <a:ext cx="0" cy="208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3ABEC97D-99F6-41FA-9CCB-366DB82427F7}"/>
              </a:ext>
            </a:extLst>
          </p:cNvPr>
          <p:cNvCxnSpPr/>
          <p:nvPr/>
        </p:nvCxnSpPr>
        <p:spPr>
          <a:xfrm>
            <a:off x="7857773" y="3383331"/>
            <a:ext cx="0" cy="208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06CF9F48-D046-4E21-B47C-98FE25030E11}"/>
              </a:ext>
            </a:extLst>
          </p:cNvPr>
          <p:cNvGrpSpPr/>
          <p:nvPr/>
        </p:nvGrpSpPr>
        <p:grpSpPr>
          <a:xfrm>
            <a:off x="4683857" y="2268792"/>
            <a:ext cx="896268" cy="855693"/>
            <a:chOff x="3670343" y="1430592"/>
            <a:chExt cx="896268" cy="855693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024D0991-8729-49ED-BA45-40E164C87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0343" y="1430592"/>
              <a:ext cx="896268" cy="855693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33EF10E7-0325-4750-9DA7-3B6AB489B911}"/>
                </a:ext>
              </a:extLst>
            </p:cNvPr>
            <p:cNvSpPr txBox="1"/>
            <p:nvPr/>
          </p:nvSpPr>
          <p:spPr>
            <a:xfrm>
              <a:off x="3796691" y="1611202"/>
              <a:ext cx="615553" cy="92398"/>
            </a:xfrm>
            <a:prstGeom prst="rect">
              <a:avLst/>
            </a:prstGeom>
            <a:noFill/>
          </p:spPr>
          <p:txBody>
            <a:bodyPr vert="eaVert"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300" normalizeH="0" baseline="0" noProof="0" dirty="0">
                <a:ln>
                  <a:noFill/>
                </a:ln>
                <a:solidFill>
                  <a:srgbClr val="3C2F25"/>
                </a:solidFill>
                <a:effectLst/>
                <a:uLnTx/>
                <a:uFillTx/>
                <a:latin typeface="情书翩翩体" panose="02010600010101010101" pitchFamily="2" charset="-122"/>
                <a:ea typeface="情书翩翩体" panose="02010600010101010101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75F2337-21BF-4491-A3D2-22E7148F939C}"/>
              </a:ext>
            </a:extLst>
          </p:cNvPr>
          <p:cNvGrpSpPr/>
          <p:nvPr/>
        </p:nvGrpSpPr>
        <p:grpSpPr>
          <a:xfrm>
            <a:off x="5803574" y="2268791"/>
            <a:ext cx="896268" cy="855693"/>
            <a:chOff x="4790060" y="1430591"/>
            <a:chExt cx="896268" cy="855693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167D0FAD-FCB8-47CF-A9EC-16E8C2805F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0060" y="1430591"/>
              <a:ext cx="896268" cy="855693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040CF42-5D52-48EC-8299-381A40A6243F}"/>
                </a:ext>
              </a:extLst>
            </p:cNvPr>
            <p:cNvSpPr txBox="1"/>
            <p:nvPr/>
          </p:nvSpPr>
          <p:spPr>
            <a:xfrm>
              <a:off x="4912596" y="1655995"/>
              <a:ext cx="615553" cy="92398"/>
            </a:xfrm>
            <a:prstGeom prst="rect">
              <a:avLst/>
            </a:prstGeom>
            <a:noFill/>
          </p:spPr>
          <p:txBody>
            <a:bodyPr vert="eaVert"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300" normalizeH="0" baseline="0" noProof="0" dirty="0">
                <a:ln>
                  <a:noFill/>
                </a:ln>
                <a:solidFill>
                  <a:srgbClr val="3C2F25"/>
                </a:solidFill>
                <a:effectLst/>
                <a:uLnTx/>
                <a:uFillTx/>
                <a:latin typeface="情书翩翩体" panose="02010600010101010101" pitchFamily="2" charset="-122"/>
                <a:ea typeface="情书翩翩体" panose="02010600010101010101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04BEB0A1-5902-44EE-9B54-08AB9E731E23}"/>
              </a:ext>
            </a:extLst>
          </p:cNvPr>
          <p:cNvGrpSpPr/>
          <p:nvPr/>
        </p:nvGrpSpPr>
        <p:grpSpPr>
          <a:xfrm>
            <a:off x="6923291" y="2255897"/>
            <a:ext cx="896268" cy="855693"/>
            <a:chOff x="5909777" y="1417697"/>
            <a:chExt cx="896268" cy="855693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98551098-0061-4E52-B6F6-32B8BFAD8B3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9777" y="1417697"/>
              <a:ext cx="896268" cy="855693"/>
            </a:xfrm>
            <a:prstGeom prst="rect">
              <a:avLst/>
            </a:prstGeom>
          </p:spPr>
        </p:pic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9AF1783E-1745-4B61-88CF-C3FD1F080FD1}"/>
                </a:ext>
              </a:extLst>
            </p:cNvPr>
            <p:cNvSpPr txBox="1"/>
            <p:nvPr/>
          </p:nvSpPr>
          <p:spPr>
            <a:xfrm>
              <a:off x="6036372" y="1628699"/>
              <a:ext cx="615553" cy="92398"/>
            </a:xfrm>
            <a:prstGeom prst="rect">
              <a:avLst/>
            </a:prstGeom>
            <a:noFill/>
          </p:spPr>
          <p:txBody>
            <a:bodyPr vert="eaVert"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300" normalizeH="0" baseline="0" noProof="0" dirty="0">
                <a:ln>
                  <a:noFill/>
                </a:ln>
                <a:solidFill>
                  <a:srgbClr val="3C2F25"/>
                </a:solidFill>
                <a:effectLst/>
                <a:uLnTx/>
                <a:uFillTx/>
                <a:latin typeface="情书翩翩体" panose="02010600010101010101" pitchFamily="2" charset="-122"/>
                <a:ea typeface="情书翩翩体" panose="02010600010101010101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A616685A-72A4-4486-ABF0-AEE591199ABF}"/>
              </a:ext>
            </a:extLst>
          </p:cNvPr>
          <p:cNvGrpSpPr/>
          <p:nvPr/>
        </p:nvGrpSpPr>
        <p:grpSpPr>
          <a:xfrm>
            <a:off x="8042768" y="2268791"/>
            <a:ext cx="896268" cy="855693"/>
            <a:chOff x="7029254" y="1430591"/>
            <a:chExt cx="896268" cy="855693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F6DB07A8-6FE4-4B46-9B48-1469964040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254" y="1430591"/>
              <a:ext cx="896268" cy="855693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CD3C9575-30A1-4764-9316-C100B1820FA8}"/>
                </a:ext>
              </a:extLst>
            </p:cNvPr>
            <p:cNvSpPr txBox="1"/>
            <p:nvPr/>
          </p:nvSpPr>
          <p:spPr>
            <a:xfrm>
              <a:off x="7132413" y="1642349"/>
              <a:ext cx="615553" cy="92398"/>
            </a:xfrm>
            <a:prstGeom prst="rect">
              <a:avLst/>
            </a:prstGeom>
            <a:noFill/>
          </p:spPr>
          <p:txBody>
            <a:bodyPr vert="eaVert"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300" normalizeH="0" baseline="0" noProof="0" dirty="0">
                <a:ln>
                  <a:noFill/>
                </a:ln>
                <a:solidFill>
                  <a:srgbClr val="3C2F25"/>
                </a:solidFill>
                <a:effectLst/>
                <a:uLnTx/>
                <a:uFillTx/>
                <a:latin typeface="情书翩翩体" panose="02010600010101010101" pitchFamily="2" charset="-122"/>
                <a:ea typeface="情书翩翩体" panose="02010600010101010101" pitchFamily="2" charset="-122"/>
              </a:endParaRP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D5017D8D-3831-4845-A620-D14BACE8D5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17" y="486589"/>
            <a:ext cx="1375639" cy="547459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CBCC449C-6CA4-47C1-A25C-ADB0B27A3F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106" y="609283"/>
            <a:ext cx="1761611" cy="3119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57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6A336FD-5903-4E04-BC79-89216DF3BE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2" y="-6911"/>
            <a:ext cx="12183189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FEAB154-4D05-4DD1-859C-B318B705D2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11599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B8D023C-D70B-40C7-B517-D73DD781ED2F}"/>
              </a:ext>
            </a:extLst>
          </p:cNvPr>
          <p:cNvGrpSpPr/>
          <p:nvPr/>
        </p:nvGrpSpPr>
        <p:grpSpPr>
          <a:xfrm>
            <a:off x="1003840" y="0"/>
            <a:ext cx="573500" cy="903085"/>
            <a:chOff x="1003840" y="0"/>
            <a:chExt cx="573500" cy="903085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13F4C263-5C82-4D0E-BB96-C680CCE17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840" y="0"/>
              <a:ext cx="408510" cy="903085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1CA656A2-A227-4B6D-BF61-A2C65A71F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902" y="29999"/>
              <a:ext cx="521438" cy="849574"/>
            </a:xfrm>
            <a:prstGeom prst="rect">
              <a:avLst/>
            </a:prstGeom>
          </p:spPr>
        </p:pic>
      </p:grpSp>
      <p:sp>
        <p:nvSpPr>
          <p:cNvPr id="8" name="文本占位符 19">
            <a:extLst>
              <a:ext uri="{FF2B5EF4-FFF2-40B4-BE49-F238E27FC236}">
                <a16:creationId xmlns:a16="http://schemas.microsoft.com/office/drawing/2014/main" xmlns="" id="{AC3797E1-D05B-48E5-9BF6-774BFBB29A0F}"/>
              </a:ext>
            </a:extLst>
          </p:cNvPr>
          <p:cNvSpPr txBox="1">
            <a:spLocks/>
          </p:cNvSpPr>
          <p:nvPr/>
        </p:nvSpPr>
        <p:spPr>
          <a:xfrm>
            <a:off x="1262916" y="29999"/>
            <a:ext cx="5344713" cy="6796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400" i="0" u="none" strike="noStrike" kern="1200" cap="none" spc="-300" normalizeH="0" baseline="0" noProof="0" dirty="0" smtClean="0">
                <a:ln>
                  <a:noFill/>
                </a:ln>
                <a:solidFill>
                  <a:srgbClr val="3C2F25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素材选择与题目设计</a:t>
            </a:r>
            <a:endParaRPr kumimoji="0" lang="en-US" altLang="zh-CN" sz="4400" i="0" u="none" strike="noStrike" kern="1200" cap="none" spc="-300" normalizeH="0" baseline="0" noProof="0" dirty="0">
              <a:ln>
                <a:noFill/>
              </a:ln>
              <a:solidFill>
                <a:srgbClr val="3C2F25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4AF9456-50A3-46D1-84BD-427685D10B3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792" y="5239657"/>
            <a:ext cx="1617019" cy="1817778"/>
          </a:xfrm>
          <a:prstGeom prst="rect">
            <a:avLst/>
          </a:prstGeom>
        </p:spPr>
      </p:pic>
      <p:sp>
        <p:nvSpPr>
          <p:cNvPr id="43" name="文本框 8">
            <a:extLst>
              <a:ext uri="{FF2B5EF4-FFF2-40B4-BE49-F238E27FC236}">
                <a16:creationId xmlns:a16="http://schemas.microsoft.com/office/drawing/2014/main" xmlns="" id="{3D306AA1-9C0F-46E2-B488-D7A86B586B97}"/>
              </a:ext>
            </a:extLst>
          </p:cNvPr>
          <p:cNvSpPr txBox="1"/>
          <p:nvPr/>
        </p:nvSpPr>
        <p:spPr>
          <a:xfrm>
            <a:off x="1577340" y="1229238"/>
            <a:ext cx="7940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方正字迹-吕建德魏碑简体" panose="02010600010101010101" pitchFamily="2" charset="-122"/>
                <a:ea typeface="方正字迹-吕建德魏碑简体" panose="0201060001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陈</a:t>
            </a:r>
            <a:r>
              <a:rPr lang="zh-CN" altLang="en-US" sz="3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忠实短篇小说：</a:t>
            </a:r>
            <a:r>
              <a:rPr lang="en-US" altLang="zh-CN" sz="3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3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霞光灿烂的早晨</a:t>
            </a:r>
            <a:r>
              <a:rPr lang="en-US" altLang="zh-CN" sz="3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22" name="文本框 8">
            <a:extLst>
              <a:ext uri="{FF2B5EF4-FFF2-40B4-BE49-F238E27FC236}">
                <a16:creationId xmlns:a16="http://schemas.microsoft.com/office/drawing/2014/main" xmlns="" id="{3D306AA1-9C0F-46E2-B488-D7A86B586B97}"/>
              </a:ext>
            </a:extLst>
          </p:cNvPr>
          <p:cNvSpPr txBox="1"/>
          <p:nvPr/>
        </p:nvSpPr>
        <p:spPr>
          <a:xfrm>
            <a:off x="1577339" y="2382733"/>
            <a:ext cx="10255432" cy="1215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方正字迹-吕建德魏碑简体" panose="02010600010101010101" pitchFamily="2" charset="-122"/>
                <a:ea typeface="方正字迹-吕建德魏碑简体" panose="02010600010101010101" pitchFamily="2" charset="-122"/>
              </a:defRPr>
            </a:lvl1pPr>
          </a:lstStyle>
          <a:p>
            <a:pPr lvl="0">
              <a:lnSpc>
                <a:spcPct val="114000"/>
              </a:lnSpc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</a:rPr>
              <a:t>题目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</a:rPr>
              <a:t>8</a:t>
            </a: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：</a:t>
            </a: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乡村的变革使恒老八的精神面貌发生了哪些变化？请结合作品简要分析。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23" name="文本框 8">
            <a:extLst>
              <a:ext uri="{FF2B5EF4-FFF2-40B4-BE49-F238E27FC236}">
                <a16:creationId xmlns:a16="http://schemas.microsoft.com/office/drawing/2014/main" xmlns="" id="{3D306AA1-9C0F-46E2-B488-D7A86B586B97}"/>
              </a:ext>
            </a:extLst>
          </p:cNvPr>
          <p:cNvSpPr txBox="1"/>
          <p:nvPr/>
        </p:nvSpPr>
        <p:spPr>
          <a:xfrm>
            <a:off x="1577340" y="3884962"/>
            <a:ext cx="10255431" cy="1215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方正字迹-吕建德魏碑简体" panose="02010600010101010101" pitchFamily="2" charset="-122"/>
                <a:ea typeface="方正字迹-吕建德魏碑简体" panose="02010600010101010101" pitchFamily="2" charset="-122"/>
              </a:defRPr>
            </a:lvl1pPr>
          </a:lstStyle>
          <a:p>
            <a:pPr lvl="0">
              <a:lnSpc>
                <a:spcPct val="114000"/>
              </a:lnSpc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</a:rPr>
              <a:t>题目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</a:rPr>
              <a:t>9</a:t>
            </a:r>
            <a:r>
              <a:rPr lang="zh-CN" altLang="en-US" sz="3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：</a:t>
            </a: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小说在叙述中穿插了环境描写，这样写有哪些作用？请结合作品简要分析。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7195457" y="2926838"/>
            <a:ext cx="1578429" cy="2198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3067092" y="2932334"/>
            <a:ext cx="1951222" cy="1099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0069284" y="2943326"/>
            <a:ext cx="1578429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9322354" y="1321570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典型性和时代性</a:t>
            </a:r>
            <a:endParaRPr lang="zh-CN" altLang="en-US" sz="2400" b="1" dirty="0"/>
          </a:p>
        </p:txBody>
      </p:sp>
      <p:sp>
        <p:nvSpPr>
          <p:cNvPr id="36" name="矩形 35"/>
          <p:cNvSpPr/>
          <p:nvPr/>
        </p:nvSpPr>
        <p:spPr>
          <a:xfrm>
            <a:off x="9237345" y="5008824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稳定性和灵活性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14326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19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6A336FD-5903-4E04-BC79-89216DF3B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" y="0"/>
            <a:ext cx="12183189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FEAB154-4D05-4DD1-859C-B318B705D2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11599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B8D023C-D70B-40C7-B517-D73DD781ED2F}"/>
              </a:ext>
            </a:extLst>
          </p:cNvPr>
          <p:cNvGrpSpPr/>
          <p:nvPr/>
        </p:nvGrpSpPr>
        <p:grpSpPr>
          <a:xfrm>
            <a:off x="1003840" y="0"/>
            <a:ext cx="573500" cy="903085"/>
            <a:chOff x="1003840" y="0"/>
            <a:chExt cx="573500" cy="903085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13F4C263-5C82-4D0E-BB96-C680CCE17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840" y="0"/>
              <a:ext cx="408510" cy="903085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1CA656A2-A227-4B6D-BF61-A2C65A71F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902" y="29999"/>
              <a:ext cx="521438" cy="849574"/>
            </a:xfrm>
            <a:prstGeom prst="rect">
              <a:avLst/>
            </a:prstGeom>
          </p:spPr>
        </p:pic>
      </p:grpSp>
      <p:sp>
        <p:nvSpPr>
          <p:cNvPr id="8" name="文本占位符 19">
            <a:extLst>
              <a:ext uri="{FF2B5EF4-FFF2-40B4-BE49-F238E27FC236}">
                <a16:creationId xmlns:a16="http://schemas.microsoft.com/office/drawing/2014/main" xmlns="" id="{AC3797E1-D05B-48E5-9BF6-774BFBB29A0F}"/>
              </a:ext>
            </a:extLst>
          </p:cNvPr>
          <p:cNvSpPr txBox="1">
            <a:spLocks/>
          </p:cNvSpPr>
          <p:nvPr/>
        </p:nvSpPr>
        <p:spPr>
          <a:xfrm>
            <a:off x="1391858" y="64713"/>
            <a:ext cx="3492338" cy="679629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R="0" lvl="0" indent="0" algn="ctr" fontAlgn="auto">
              <a:lnSpc>
                <a:spcPts val="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4400" i="0" u="none" strike="noStrike" cap="none" spc="-300" normalizeH="0" baseline="0">
                <a:ln>
                  <a:noFill/>
                </a:ln>
                <a:solidFill>
                  <a:srgbClr val="3C2F25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学生</a:t>
            </a:r>
            <a:r>
              <a:rPr lang="zh-CN" altLang="en-US" dirty="0" smtClean="0"/>
              <a:t>答题缺陷</a:t>
            </a:r>
            <a:endParaRPr lang="en-US" altLang="zh-CN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825F257-60FF-41A5-BEF6-5C61751D8CEF}"/>
              </a:ext>
            </a:extLst>
          </p:cNvPr>
          <p:cNvSpPr txBox="1"/>
          <p:nvPr/>
        </p:nvSpPr>
        <p:spPr>
          <a:xfrm>
            <a:off x="1003839" y="92251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r">
              <a:defRPr sz="240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Ebrima" panose="02000000000000000000" pitchFamily="2" charset="0"/>
              </a:defRPr>
            </a:lvl1pPr>
          </a:lstStyle>
          <a:p>
            <a:r>
              <a:rPr lang="en-US" altLang="zh-CN" dirty="0">
                <a:sym typeface="+mn-lt"/>
              </a:rPr>
              <a:t>1</a:t>
            </a:r>
            <a:r>
              <a:rPr lang="en-US" altLang="zh-CN" dirty="0" smtClean="0">
                <a:sym typeface="+mn-lt"/>
              </a:rPr>
              <a:t>.</a:t>
            </a:r>
            <a:r>
              <a:rPr lang="zh-CN" altLang="en-US" dirty="0" smtClean="0">
                <a:sym typeface="+mn-lt"/>
              </a:rPr>
              <a:t>不解主题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2B360BD-1CD4-45AF-B590-7BC93FBB7F7C}"/>
              </a:ext>
            </a:extLst>
          </p:cNvPr>
          <p:cNvSpPr txBox="1"/>
          <p:nvPr/>
        </p:nvSpPr>
        <p:spPr>
          <a:xfrm>
            <a:off x="1003840" y="258328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r">
              <a:defRPr sz="240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Ebrima" panose="02000000000000000000" pitchFamily="2" charset="0"/>
              </a:defRPr>
            </a:lvl1pPr>
          </a:lstStyle>
          <a:p>
            <a:r>
              <a:rPr lang="en-US" altLang="zh-CN" dirty="0">
                <a:sym typeface="+mn-lt"/>
              </a:rPr>
              <a:t>2.</a:t>
            </a:r>
            <a:r>
              <a:rPr lang="zh-CN" altLang="en-US" dirty="0">
                <a:sym typeface="+mn-lt"/>
              </a:rPr>
              <a:t>审题</a:t>
            </a:r>
            <a:r>
              <a:rPr lang="zh-CN" altLang="en-US" dirty="0" smtClean="0">
                <a:sym typeface="+mn-lt"/>
              </a:rPr>
              <a:t>不准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355BC35-F041-476F-B80C-D09E6EE3E558}"/>
              </a:ext>
            </a:extLst>
          </p:cNvPr>
          <p:cNvSpPr txBox="1"/>
          <p:nvPr/>
        </p:nvSpPr>
        <p:spPr>
          <a:xfrm>
            <a:off x="1003838" y="443222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>
              <a:defRPr/>
            </a:pP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Ebrima" panose="02000000000000000000" pitchFamily="2" charset="0"/>
              </a:rPr>
              <a:t>3</a:t>
            </a:r>
            <a:r>
              <a:rPr lang="en-US" altLang="zh-CN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Ebrima" panose="02000000000000000000" pitchFamily="2" charset="0"/>
              </a:rPr>
              <a:t>.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Ebrima" panose="02000000000000000000" pitchFamily="2" charset="0"/>
              </a:rPr>
              <a:t>阅读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Ebrima" panose="02000000000000000000" pitchFamily="2" charset="0"/>
              </a:rPr>
              <a:t>不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Ebrima" panose="02000000000000000000" pitchFamily="2" charset="0"/>
              </a:rPr>
              <a:t>全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Ebrima" panose="02000000000000000000" pitchFamily="2" charset="0"/>
            </a:endParaRPr>
          </a:p>
        </p:txBody>
      </p:sp>
      <p:pic>
        <p:nvPicPr>
          <p:cNvPr id="2049" name="Picture 1" descr="C:\Users\ftteacher\AppData\Roaming\Tencent\Users\275411192\QQ\WinTemp\RichOle\NS9SJ2ST4}DTV)R))`GVNZ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973" y="929345"/>
            <a:ext cx="9248188" cy="161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ftteacher\AppData\Roaming\Tencent\Users\275411192\QQ\WinTemp\RichOle\KF8D30ITC@54CD3]BQ7Q9NC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165" y="2773167"/>
            <a:ext cx="9478161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ftteacher\AppData\Roaming\Tencent\Users\275411192\QQ\WinTemp\RichOle\751Q%OSB3OB3V__B9(JV2(Q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744342"/>
            <a:ext cx="9274629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ftteacher\AppData\Roaming\Tencent\Users\275411192\QQ\WinTemp\RichOle\4_7XI~DJP1Z]OV8B59MWXTS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389" y="3044629"/>
            <a:ext cx="952500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ftteacher\AppData\Roaming\Tencent\Users\275411192\QQ\WinTemp\RichOle\5Y6%S_A{_5Q__4DNP3J%8OD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515" y="2733677"/>
            <a:ext cx="9478161" cy="279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545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6A336FD-5903-4E04-BC79-89216DF3B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" y="0"/>
            <a:ext cx="12183189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FEAB154-4D05-4DD1-859C-B318B705D2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11599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B8D023C-D70B-40C7-B517-D73DD781ED2F}"/>
              </a:ext>
            </a:extLst>
          </p:cNvPr>
          <p:cNvGrpSpPr/>
          <p:nvPr/>
        </p:nvGrpSpPr>
        <p:grpSpPr>
          <a:xfrm>
            <a:off x="1003840" y="0"/>
            <a:ext cx="573500" cy="903085"/>
            <a:chOff x="1003840" y="0"/>
            <a:chExt cx="573500" cy="903085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13F4C263-5C82-4D0E-BB96-C680CCE17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840" y="0"/>
              <a:ext cx="408510" cy="903085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1CA656A2-A227-4B6D-BF61-A2C65A71F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902" y="29999"/>
              <a:ext cx="521438" cy="849574"/>
            </a:xfrm>
            <a:prstGeom prst="rect">
              <a:avLst/>
            </a:prstGeom>
          </p:spPr>
        </p:pic>
      </p:grpSp>
      <p:sp>
        <p:nvSpPr>
          <p:cNvPr id="8" name="文本占位符 19">
            <a:extLst>
              <a:ext uri="{FF2B5EF4-FFF2-40B4-BE49-F238E27FC236}">
                <a16:creationId xmlns:a16="http://schemas.microsoft.com/office/drawing/2014/main" xmlns="" id="{AC3797E1-D05B-48E5-9BF6-774BFBB29A0F}"/>
              </a:ext>
            </a:extLst>
          </p:cNvPr>
          <p:cNvSpPr txBox="1">
            <a:spLocks/>
          </p:cNvSpPr>
          <p:nvPr/>
        </p:nvSpPr>
        <p:spPr>
          <a:xfrm>
            <a:off x="1391858" y="64713"/>
            <a:ext cx="3492338" cy="679629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R="0" lvl="0" indent="0" algn="ctr" fontAlgn="auto">
              <a:lnSpc>
                <a:spcPts val="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4400" i="0" u="none" strike="noStrike" cap="none" spc="-300" normalizeH="0" baseline="0">
                <a:ln>
                  <a:noFill/>
                </a:ln>
                <a:solidFill>
                  <a:srgbClr val="3C2F25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学生</a:t>
            </a:r>
            <a:r>
              <a:rPr lang="zh-CN" altLang="en-US" dirty="0" smtClean="0"/>
              <a:t>答题缺陷</a:t>
            </a:r>
            <a:endParaRPr lang="en-US" altLang="zh-CN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825F257-60FF-41A5-BEF6-5C61751D8CEF}"/>
              </a:ext>
            </a:extLst>
          </p:cNvPr>
          <p:cNvSpPr txBox="1"/>
          <p:nvPr/>
        </p:nvSpPr>
        <p:spPr>
          <a:xfrm>
            <a:off x="1363678" y="115068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r">
              <a:defRPr sz="240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Ebrima" panose="02000000000000000000" pitchFamily="2" charset="0"/>
              </a:defRPr>
            </a:lvl1pPr>
          </a:lstStyle>
          <a:p>
            <a:r>
              <a:rPr lang="en-US" altLang="zh-CN" dirty="0" smtClean="0">
                <a:sym typeface="+mn-lt"/>
              </a:rPr>
              <a:t>4.</a:t>
            </a:r>
            <a:r>
              <a:rPr lang="zh-CN" altLang="en-US" dirty="0" smtClean="0">
                <a:sym typeface="+mn-lt"/>
              </a:rPr>
              <a:t>角度单一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2B360BD-1CD4-45AF-B590-7BC93FBB7F7C}"/>
              </a:ext>
            </a:extLst>
          </p:cNvPr>
          <p:cNvSpPr txBox="1"/>
          <p:nvPr/>
        </p:nvSpPr>
        <p:spPr>
          <a:xfrm>
            <a:off x="1311617" y="330889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r">
              <a:defRPr sz="240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Ebrima" panose="02000000000000000000" pitchFamily="2" charset="0"/>
              </a:defRPr>
            </a:lvl1pPr>
          </a:lstStyle>
          <a:p>
            <a:r>
              <a:rPr lang="en-US" altLang="zh-CN" dirty="0" smtClean="0">
                <a:sym typeface="+mn-lt"/>
              </a:rPr>
              <a:t>5.</a:t>
            </a:r>
            <a:r>
              <a:rPr lang="zh-CN" altLang="en-US" dirty="0" smtClean="0">
                <a:sym typeface="+mn-lt"/>
              </a:rPr>
              <a:t>归纳欠缺</a:t>
            </a:r>
            <a:endParaRPr lang="zh-CN" altLang="en-US" dirty="0"/>
          </a:p>
        </p:txBody>
      </p:sp>
      <p:pic>
        <p:nvPicPr>
          <p:cNvPr id="1025" name="Picture 1" descr="C:\Users\ftteacher\AppData\Roaming\Tencent\Users\275411192\QQ\WinTemp\RichOle\]_MAC_UWHL@DO43_[2[_[MP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617" y="3770560"/>
            <a:ext cx="10586470" cy="1694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ftteacher\AppData\Roaming\Tencent\Users\275411192\QQ\WinTemp\RichOle\_D$JO7Z_(%U5RAM6GD63LCA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599" y="3857646"/>
            <a:ext cx="10786488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ftteacher\AppData\Roaming\Tencent\Users\275411192\QQ\WinTemp\RichOle\RAF`0VZCBESY~L4R12Y$XSX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902" y="1612352"/>
            <a:ext cx="11121340" cy="166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87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6A336FD-5903-4E04-BC79-89216DF3B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" y="0"/>
            <a:ext cx="12183189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FEAB154-4D05-4DD1-859C-B318B705D2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11599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B8D023C-D70B-40C7-B517-D73DD781ED2F}"/>
              </a:ext>
            </a:extLst>
          </p:cNvPr>
          <p:cNvGrpSpPr/>
          <p:nvPr/>
        </p:nvGrpSpPr>
        <p:grpSpPr>
          <a:xfrm>
            <a:off x="1003840" y="0"/>
            <a:ext cx="573500" cy="903085"/>
            <a:chOff x="1003840" y="0"/>
            <a:chExt cx="573500" cy="903085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13F4C263-5C82-4D0E-BB96-C680CCE17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840" y="0"/>
              <a:ext cx="408510" cy="903085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1CA656A2-A227-4B6D-BF61-A2C65A71F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902" y="29999"/>
              <a:ext cx="521438" cy="849574"/>
            </a:xfrm>
            <a:prstGeom prst="rect">
              <a:avLst/>
            </a:prstGeom>
          </p:spPr>
        </p:pic>
      </p:grpSp>
      <p:sp>
        <p:nvSpPr>
          <p:cNvPr id="8" name="文本占位符 19">
            <a:extLst>
              <a:ext uri="{FF2B5EF4-FFF2-40B4-BE49-F238E27FC236}">
                <a16:creationId xmlns:a16="http://schemas.microsoft.com/office/drawing/2014/main" xmlns="" id="{AC3797E1-D05B-48E5-9BF6-774BFBB29A0F}"/>
              </a:ext>
            </a:extLst>
          </p:cNvPr>
          <p:cNvSpPr txBox="1">
            <a:spLocks/>
          </p:cNvSpPr>
          <p:nvPr/>
        </p:nvSpPr>
        <p:spPr>
          <a:xfrm>
            <a:off x="1391858" y="64713"/>
            <a:ext cx="3492338" cy="679629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R="0" lvl="0" indent="0" algn="ctr" fontAlgn="auto">
              <a:lnSpc>
                <a:spcPts val="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4400" i="0" u="none" strike="noStrike" cap="none" spc="-300" normalizeH="0" baseline="0">
                <a:ln>
                  <a:noFill/>
                </a:ln>
                <a:solidFill>
                  <a:srgbClr val="3C2F25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学生</a:t>
            </a:r>
            <a:r>
              <a:rPr lang="zh-CN" altLang="en-US" dirty="0" smtClean="0"/>
              <a:t>答题缺陷</a:t>
            </a:r>
            <a:endParaRPr lang="en-US" altLang="zh-CN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825F257-60FF-41A5-BEF6-5C61751D8CEF}"/>
              </a:ext>
            </a:extLst>
          </p:cNvPr>
          <p:cNvSpPr txBox="1"/>
          <p:nvPr/>
        </p:nvSpPr>
        <p:spPr>
          <a:xfrm>
            <a:off x="1003840" y="1147489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r">
              <a:defRPr sz="240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Ebrima" panose="02000000000000000000" pitchFamily="2" charset="0"/>
              </a:defRPr>
            </a:lvl1pPr>
          </a:lstStyle>
          <a:p>
            <a:r>
              <a:rPr lang="en-US" altLang="zh-CN" dirty="0">
                <a:sym typeface="+mn-lt"/>
              </a:rPr>
              <a:t>1</a:t>
            </a:r>
            <a:r>
              <a:rPr lang="en-US" altLang="zh-CN" dirty="0" smtClean="0">
                <a:sym typeface="+mn-lt"/>
              </a:rPr>
              <a:t>.</a:t>
            </a:r>
            <a:r>
              <a:rPr lang="zh-CN" altLang="en-US" dirty="0" smtClean="0">
                <a:sym typeface="+mn-lt"/>
              </a:rPr>
              <a:t>只答一点，不及其余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2B360BD-1CD4-45AF-B590-7BC93FBB7F7C}"/>
              </a:ext>
            </a:extLst>
          </p:cNvPr>
          <p:cNvSpPr txBox="1"/>
          <p:nvPr/>
        </p:nvSpPr>
        <p:spPr>
          <a:xfrm>
            <a:off x="1003840" y="27360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r">
              <a:defRPr sz="240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Ebrima" panose="02000000000000000000" pitchFamily="2" charset="0"/>
              </a:defRPr>
            </a:lvl1pPr>
          </a:lstStyle>
          <a:p>
            <a:r>
              <a:rPr lang="en-US" altLang="zh-CN" dirty="0">
                <a:sym typeface="+mn-lt"/>
              </a:rPr>
              <a:t>2</a:t>
            </a:r>
            <a:r>
              <a:rPr lang="en-US" altLang="zh-CN" dirty="0" smtClean="0">
                <a:sym typeface="+mn-lt"/>
              </a:rPr>
              <a:t>.</a:t>
            </a:r>
            <a:r>
              <a:rPr lang="zh-CN" altLang="en-US" dirty="0" smtClean="0">
                <a:sym typeface="+mn-lt"/>
              </a:rPr>
              <a:t>套路先行，缺乏分析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355BC35-F041-476F-B80C-D09E6EE3E558}"/>
              </a:ext>
            </a:extLst>
          </p:cNvPr>
          <p:cNvSpPr txBox="1"/>
          <p:nvPr/>
        </p:nvSpPr>
        <p:spPr>
          <a:xfrm>
            <a:off x="1003840" y="4423071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>
              <a:defRPr/>
            </a:pP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Ebrima" panose="02000000000000000000" pitchFamily="2" charset="0"/>
              </a:rPr>
              <a:t>3</a:t>
            </a:r>
            <a:r>
              <a:rPr lang="en-US" altLang="zh-CN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Ebrima" panose="02000000000000000000" pitchFamily="2" charset="0"/>
              </a:rPr>
              <a:t>.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  <a:cs typeface="Ebrima" panose="02000000000000000000" pitchFamily="2" charset="0"/>
              </a:rPr>
              <a:t>词语含混，表达不精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12350" y="1718010"/>
            <a:ext cx="1006119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/>
              <a:t>       </a:t>
            </a:r>
            <a:r>
              <a:rPr lang="zh-CN" altLang="zh-CN" sz="2400" dirty="0" smtClean="0"/>
              <a:t>引述</a:t>
            </a:r>
            <a:r>
              <a:rPr lang="zh-CN" altLang="zh-CN" sz="2400" dirty="0"/>
              <a:t>多处环境描写，分析其烘托的不同状态下人物的不同心情，答案虽标注了</a:t>
            </a:r>
            <a:r>
              <a:rPr lang="en-US" altLang="zh-CN" sz="2400" dirty="0"/>
              <a:t>1</a:t>
            </a:r>
            <a:r>
              <a:rPr lang="zh-CN" altLang="zh-CN" sz="2400" dirty="0"/>
              <a:t>、</a:t>
            </a:r>
            <a:r>
              <a:rPr lang="en-US" altLang="zh-CN" sz="2400" dirty="0"/>
              <a:t>2</a:t>
            </a:r>
            <a:r>
              <a:rPr lang="zh-CN" altLang="zh-CN" sz="2400" dirty="0"/>
              <a:t>、</a:t>
            </a:r>
            <a:r>
              <a:rPr lang="en-US" altLang="zh-CN" sz="2400" dirty="0"/>
              <a:t>3</a:t>
            </a:r>
            <a:r>
              <a:rPr lang="zh-CN" altLang="zh-CN" sz="2400" dirty="0"/>
              <a:t>，实质上只回答了对人物形象的烘托作用这一个角度。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1412351" y="3526972"/>
            <a:ext cx="640429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/>
              <a:t>生硬</a:t>
            </a:r>
            <a:r>
              <a:rPr lang="zh-CN" altLang="zh-CN" sz="2400" dirty="0" smtClean="0"/>
              <a:t>套用答题</a:t>
            </a:r>
            <a:r>
              <a:rPr lang="zh-CN" altLang="zh-CN" sz="2400" dirty="0"/>
              <a:t>模板</a:t>
            </a:r>
            <a:r>
              <a:rPr lang="zh-CN" altLang="zh-CN" sz="2400" dirty="0" smtClean="0"/>
              <a:t>，没有</a:t>
            </a:r>
            <a:r>
              <a:rPr lang="zh-CN" altLang="zh-CN" sz="2400" dirty="0"/>
              <a:t>针对文本的必要分析。</a:t>
            </a:r>
          </a:p>
        </p:txBody>
      </p:sp>
      <p:sp>
        <p:nvSpPr>
          <p:cNvPr id="9" name="矩形 8"/>
          <p:cNvSpPr/>
          <p:nvPr/>
        </p:nvSpPr>
        <p:spPr>
          <a:xfrm>
            <a:off x="1412351" y="5141464"/>
            <a:ext cx="917945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/>
              <a:t>比如：将环境描写对于人物的侧面“烘托”作用表达为正面“塑造”作用。</a:t>
            </a:r>
          </a:p>
        </p:txBody>
      </p:sp>
    </p:spTree>
    <p:extLst>
      <p:ext uri="{BB962C8B-B14F-4D97-AF65-F5344CB8AC3E}">
        <p14:creationId xmlns:p14="http://schemas.microsoft.com/office/powerpoint/2010/main" val="58823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6A336FD-5903-4E04-BC79-89216DF3BE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" y="0"/>
            <a:ext cx="12183189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FEAB154-4D05-4DD1-859C-B318B705D2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11599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B8D023C-D70B-40C7-B517-D73DD781ED2F}"/>
              </a:ext>
            </a:extLst>
          </p:cNvPr>
          <p:cNvGrpSpPr/>
          <p:nvPr/>
        </p:nvGrpSpPr>
        <p:grpSpPr>
          <a:xfrm>
            <a:off x="1003840" y="0"/>
            <a:ext cx="573500" cy="903085"/>
            <a:chOff x="1003840" y="0"/>
            <a:chExt cx="573500" cy="903085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13F4C263-5C82-4D0E-BB96-C680CCE17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840" y="0"/>
              <a:ext cx="408510" cy="903085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1CA656A2-A227-4B6D-BF61-A2C65A71F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902" y="29999"/>
              <a:ext cx="521438" cy="849574"/>
            </a:xfrm>
            <a:prstGeom prst="rect">
              <a:avLst/>
            </a:prstGeom>
          </p:spPr>
        </p:pic>
      </p:grpSp>
      <p:sp>
        <p:nvSpPr>
          <p:cNvPr id="8" name="文本占位符 19">
            <a:extLst>
              <a:ext uri="{FF2B5EF4-FFF2-40B4-BE49-F238E27FC236}">
                <a16:creationId xmlns:a16="http://schemas.microsoft.com/office/drawing/2014/main" xmlns="" id="{AC3797E1-D05B-48E5-9BF6-774BFBB29A0F}"/>
              </a:ext>
            </a:extLst>
          </p:cNvPr>
          <p:cNvSpPr txBox="1">
            <a:spLocks/>
          </p:cNvSpPr>
          <p:nvPr/>
        </p:nvSpPr>
        <p:spPr>
          <a:xfrm>
            <a:off x="1262917" y="29999"/>
            <a:ext cx="3492338" cy="6796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3200" b="1" i="0" u="none" strike="noStrike" kern="1200" cap="none" spc="-300" normalizeH="0" baseline="0" noProof="0" dirty="0">
              <a:ln>
                <a:noFill/>
              </a:ln>
              <a:solidFill>
                <a:srgbClr val="3C2F25"/>
              </a:solidFill>
              <a:effectLst/>
              <a:uLnTx/>
              <a:uFillTx/>
              <a:latin typeface="义启魏碑体" panose="02010601030101010101" pitchFamily="2" charset="-122"/>
              <a:ea typeface="义启魏碑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23318" y="879573"/>
            <a:ext cx="10420421" cy="1034767"/>
            <a:chOff x="1704012" y="1316013"/>
            <a:chExt cx="9530044" cy="1034767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8614867A-50E0-40DA-AB4A-610758260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012" y="1316013"/>
              <a:ext cx="964414" cy="1034767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7F905B0E-2648-4AF0-961E-A76FA29F3338}"/>
                </a:ext>
              </a:extLst>
            </p:cNvPr>
            <p:cNvSpPr txBox="1"/>
            <p:nvPr/>
          </p:nvSpPr>
          <p:spPr>
            <a:xfrm>
              <a:off x="1871122" y="1833397"/>
              <a:ext cx="630194" cy="350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义启魏碑体" panose="02010601030101010101" pitchFamily="2" charset="-122"/>
                  <a:ea typeface="义启魏碑体" panose="02010601030101010101" pitchFamily="2" charset="-122"/>
                  <a:sym typeface="+mn-lt"/>
                </a:rPr>
                <a:t>01</a:t>
              </a:r>
              <a:endPara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义启魏碑体" panose="02010601030101010101" pitchFamily="2" charset="-122"/>
                <a:ea typeface="义启魏碑体" panose="02010601030101010101" pitchFamily="2" charset="-122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6A0704BB-06CD-4BEF-9630-6C6F6D447940}"/>
                </a:ext>
              </a:extLst>
            </p:cNvPr>
            <p:cNvSpPr txBox="1"/>
            <p:nvPr/>
          </p:nvSpPr>
          <p:spPr>
            <a:xfrm>
              <a:off x="2822507" y="1622422"/>
              <a:ext cx="84115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3200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sym typeface="+mn-lt"/>
                </a:rPr>
                <a:t>缺乏整体阅读意识，只看只言片语；</a:t>
              </a:r>
              <a:endParaRPr kumimoji="0" lang="zh-CN" altLang="en-US" sz="320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23318" y="2177070"/>
            <a:ext cx="10404336" cy="1034767"/>
            <a:chOff x="1704012" y="1316013"/>
            <a:chExt cx="9515333" cy="1034767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8614867A-50E0-40DA-AB4A-610758260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012" y="1316013"/>
              <a:ext cx="964414" cy="1034767"/>
            </a:xfrm>
            <a:prstGeom prst="rect">
              <a:avLst/>
            </a:prstGeom>
          </p:spPr>
        </p:pic>
        <p:sp>
          <p:nvSpPr>
            <p:cNvPr id="34" name="文本框 11">
              <a:extLst>
                <a:ext uri="{FF2B5EF4-FFF2-40B4-BE49-F238E27FC236}">
                  <a16:creationId xmlns:a16="http://schemas.microsoft.com/office/drawing/2014/main" xmlns="" id="{7F905B0E-2648-4AF0-961E-A76FA29F3338}"/>
                </a:ext>
              </a:extLst>
            </p:cNvPr>
            <p:cNvSpPr txBox="1"/>
            <p:nvPr/>
          </p:nvSpPr>
          <p:spPr>
            <a:xfrm>
              <a:off x="1871122" y="1833397"/>
              <a:ext cx="630194" cy="350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义启魏碑体" panose="02010601030101010101" pitchFamily="2" charset="-122"/>
                  <a:ea typeface="义启魏碑体" panose="02010601030101010101" pitchFamily="2" charset="-122"/>
                  <a:sym typeface="+mn-lt"/>
                </a:rPr>
                <a:t>02</a:t>
              </a:r>
              <a:endPara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义启魏碑体" panose="02010601030101010101" pitchFamily="2" charset="-122"/>
                <a:ea typeface="义启魏碑体" panose="02010601030101010101" pitchFamily="2" charset="-122"/>
                <a:sym typeface="+mn-lt"/>
              </a:endParaRPr>
            </a:p>
          </p:txBody>
        </p:sp>
        <p:sp>
          <p:nvSpPr>
            <p:cNvPr id="35" name="文本框 19">
              <a:extLst>
                <a:ext uri="{FF2B5EF4-FFF2-40B4-BE49-F238E27FC236}">
                  <a16:creationId xmlns:a16="http://schemas.microsoft.com/office/drawing/2014/main" xmlns="" id="{6A0704BB-06CD-4BEF-9630-6C6F6D447940}"/>
                </a:ext>
              </a:extLst>
            </p:cNvPr>
            <p:cNvSpPr txBox="1"/>
            <p:nvPr/>
          </p:nvSpPr>
          <p:spPr>
            <a:xfrm>
              <a:off x="2807796" y="1557852"/>
              <a:ext cx="84115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3200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sym typeface="+mn-lt"/>
                </a:rPr>
                <a:t>缺乏</a:t>
              </a:r>
              <a:r>
                <a:rPr lang="zh-CN" altLang="en-US" sz="3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lt"/>
                </a:rPr>
                <a:t>结构</a:t>
              </a:r>
              <a:r>
                <a:rPr kumimoji="0" lang="zh-CN" altLang="en-US" sz="3200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sym typeface="+mn-lt"/>
                </a:rPr>
                <a:t>意识，不善划分层次；</a:t>
              </a:r>
              <a:endParaRPr kumimoji="0" lang="zh-CN" altLang="en-US" sz="320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307234" y="3517537"/>
            <a:ext cx="10420421" cy="1034767"/>
            <a:chOff x="1704012" y="1316013"/>
            <a:chExt cx="9530044" cy="1034767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8614867A-50E0-40DA-AB4A-610758260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012" y="1316013"/>
              <a:ext cx="964414" cy="1034767"/>
            </a:xfrm>
            <a:prstGeom prst="rect">
              <a:avLst/>
            </a:prstGeom>
          </p:spPr>
        </p:pic>
        <p:sp>
          <p:nvSpPr>
            <p:cNvPr id="38" name="文本框 11">
              <a:extLst>
                <a:ext uri="{FF2B5EF4-FFF2-40B4-BE49-F238E27FC236}">
                  <a16:creationId xmlns:a16="http://schemas.microsoft.com/office/drawing/2014/main" xmlns="" id="{7F905B0E-2648-4AF0-961E-A76FA29F3338}"/>
                </a:ext>
              </a:extLst>
            </p:cNvPr>
            <p:cNvSpPr txBox="1"/>
            <p:nvPr/>
          </p:nvSpPr>
          <p:spPr>
            <a:xfrm>
              <a:off x="1871122" y="1833397"/>
              <a:ext cx="630194" cy="350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义启魏碑体" panose="02010601030101010101" pitchFamily="2" charset="-122"/>
                  <a:ea typeface="义启魏碑体" panose="02010601030101010101" pitchFamily="2" charset="-122"/>
                  <a:sym typeface="+mn-lt"/>
                </a:rPr>
                <a:t>03</a:t>
              </a:r>
              <a:endPara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义启魏碑体" panose="02010601030101010101" pitchFamily="2" charset="-122"/>
                <a:ea typeface="义启魏碑体" panose="02010601030101010101" pitchFamily="2" charset="-122"/>
                <a:sym typeface="+mn-lt"/>
              </a:endParaRPr>
            </a:p>
          </p:txBody>
        </p:sp>
        <p:sp>
          <p:nvSpPr>
            <p:cNvPr id="39" name="文本框 19">
              <a:extLst>
                <a:ext uri="{FF2B5EF4-FFF2-40B4-BE49-F238E27FC236}">
                  <a16:creationId xmlns:a16="http://schemas.microsoft.com/office/drawing/2014/main" xmlns="" id="{6A0704BB-06CD-4BEF-9630-6C6F6D447940}"/>
                </a:ext>
              </a:extLst>
            </p:cNvPr>
            <p:cNvSpPr txBox="1"/>
            <p:nvPr/>
          </p:nvSpPr>
          <p:spPr>
            <a:xfrm>
              <a:off x="2822507" y="1622422"/>
              <a:ext cx="84115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3200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sym typeface="+mn-lt"/>
                </a:rPr>
                <a:t>缺乏整合意识，或铺陈细节，或机械套用；</a:t>
              </a:r>
              <a:endParaRPr kumimoji="0" lang="zh-CN" altLang="en-US" sz="320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323318" y="4847883"/>
            <a:ext cx="10420421" cy="1034767"/>
            <a:chOff x="1704012" y="1316013"/>
            <a:chExt cx="9530044" cy="1034767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8614867A-50E0-40DA-AB4A-610758260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012" y="1316013"/>
              <a:ext cx="964414" cy="1034767"/>
            </a:xfrm>
            <a:prstGeom prst="rect">
              <a:avLst/>
            </a:prstGeom>
          </p:spPr>
        </p:pic>
        <p:sp>
          <p:nvSpPr>
            <p:cNvPr id="42" name="文本框 11">
              <a:extLst>
                <a:ext uri="{FF2B5EF4-FFF2-40B4-BE49-F238E27FC236}">
                  <a16:creationId xmlns:a16="http://schemas.microsoft.com/office/drawing/2014/main" xmlns="" id="{7F905B0E-2648-4AF0-961E-A76FA29F3338}"/>
                </a:ext>
              </a:extLst>
            </p:cNvPr>
            <p:cNvSpPr txBox="1"/>
            <p:nvPr/>
          </p:nvSpPr>
          <p:spPr>
            <a:xfrm>
              <a:off x="1871122" y="1833397"/>
              <a:ext cx="630194" cy="350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义启魏碑体" panose="02010601030101010101" pitchFamily="2" charset="-122"/>
                  <a:ea typeface="义启魏碑体" panose="02010601030101010101" pitchFamily="2" charset="-122"/>
                  <a:sym typeface="+mn-lt"/>
                </a:rPr>
                <a:t>04</a:t>
              </a:r>
              <a:endPara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义启魏碑体" panose="02010601030101010101" pitchFamily="2" charset="-122"/>
                <a:ea typeface="义启魏碑体" panose="02010601030101010101" pitchFamily="2" charset="-122"/>
                <a:sym typeface="+mn-lt"/>
              </a:endParaRPr>
            </a:p>
          </p:txBody>
        </p:sp>
        <p:sp>
          <p:nvSpPr>
            <p:cNvPr id="43" name="文本框 19">
              <a:extLst>
                <a:ext uri="{FF2B5EF4-FFF2-40B4-BE49-F238E27FC236}">
                  <a16:creationId xmlns:a16="http://schemas.microsoft.com/office/drawing/2014/main" xmlns="" id="{6A0704BB-06CD-4BEF-9630-6C6F6D447940}"/>
                </a:ext>
              </a:extLst>
            </p:cNvPr>
            <p:cNvSpPr txBox="1"/>
            <p:nvPr/>
          </p:nvSpPr>
          <p:spPr>
            <a:xfrm>
              <a:off x="2822507" y="1622422"/>
              <a:ext cx="84115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3200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sym typeface="+mn-lt"/>
                </a:rPr>
                <a:t>缺乏规范意识，思路混乱或没有思路</a:t>
              </a:r>
              <a:r>
                <a:rPr lang="zh-CN" altLang="en-US" sz="3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lt"/>
                </a:rPr>
                <a:t>。</a:t>
              </a:r>
              <a:endParaRPr kumimoji="0" lang="zh-CN" altLang="en-US" sz="320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lt"/>
              </a:endParaRPr>
            </a:p>
          </p:txBody>
        </p:sp>
      </p:grpSp>
      <p:sp>
        <p:nvSpPr>
          <p:cNvPr id="44" name="文本占位符 19">
            <a:extLst>
              <a:ext uri="{FF2B5EF4-FFF2-40B4-BE49-F238E27FC236}">
                <a16:creationId xmlns:a16="http://schemas.microsoft.com/office/drawing/2014/main" xmlns="" id="{AC3797E1-D05B-48E5-9BF6-774BFBB29A0F}"/>
              </a:ext>
            </a:extLst>
          </p:cNvPr>
          <p:cNvSpPr txBox="1">
            <a:spLocks/>
          </p:cNvSpPr>
          <p:nvPr/>
        </p:nvSpPr>
        <p:spPr>
          <a:xfrm>
            <a:off x="1391858" y="64713"/>
            <a:ext cx="3492338" cy="679629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R="0" lvl="0" indent="0" algn="ctr" fontAlgn="auto">
              <a:lnSpc>
                <a:spcPts val="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4400" i="0" u="none" strike="noStrike" cap="none" spc="-300" normalizeH="0" baseline="0">
                <a:ln>
                  <a:noFill/>
                </a:ln>
                <a:solidFill>
                  <a:srgbClr val="3C2F25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 smtClean="0"/>
              <a:t>原因探究</a:t>
            </a:r>
            <a:r>
              <a:rPr lang="en-US" altLang="zh-CN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46421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6A336FD-5903-4E04-BC79-89216DF3BE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" y="0"/>
            <a:ext cx="12183189" cy="6858000"/>
          </a:xfrm>
          <a:prstGeom prst="rect">
            <a:avLst/>
          </a:prstGeom>
        </p:spPr>
      </p:pic>
      <p:pic>
        <p:nvPicPr>
          <p:cNvPr id="3073" name="Picture 1" descr="C:\Users\ftteacher\AppData\Roaming\Tencent\Users\275411192\QQ\WinTemp\RichOle\L{ELTT3)5J7)G@X7BUEWL8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86" y="1139320"/>
            <a:ext cx="11275914" cy="211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FEAB154-4D05-4DD1-859C-B318B705D2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11599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B8D023C-D70B-40C7-B517-D73DD781ED2F}"/>
              </a:ext>
            </a:extLst>
          </p:cNvPr>
          <p:cNvGrpSpPr/>
          <p:nvPr/>
        </p:nvGrpSpPr>
        <p:grpSpPr>
          <a:xfrm>
            <a:off x="1003840" y="0"/>
            <a:ext cx="573500" cy="903085"/>
            <a:chOff x="1003840" y="0"/>
            <a:chExt cx="573500" cy="903085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13F4C263-5C82-4D0E-BB96-C680CCE17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840" y="0"/>
              <a:ext cx="408510" cy="903085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1CA656A2-A227-4B6D-BF61-A2C65A71F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902" y="29999"/>
              <a:ext cx="521438" cy="849574"/>
            </a:xfrm>
            <a:prstGeom prst="rect">
              <a:avLst/>
            </a:prstGeom>
          </p:spPr>
        </p:pic>
      </p:grpSp>
      <p:sp>
        <p:nvSpPr>
          <p:cNvPr id="8" name="文本占位符 19">
            <a:extLst>
              <a:ext uri="{FF2B5EF4-FFF2-40B4-BE49-F238E27FC236}">
                <a16:creationId xmlns:a16="http://schemas.microsoft.com/office/drawing/2014/main" xmlns="" id="{AC3797E1-D05B-48E5-9BF6-774BFBB29A0F}"/>
              </a:ext>
            </a:extLst>
          </p:cNvPr>
          <p:cNvSpPr txBox="1">
            <a:spLocks/>
          </p:cNvSpPr>
          <p:nvPr/>
        </p:nvSpPr>
        <p:spPr>
          <a:xfrm>
            <a:off x="1503026" y="29999"/>
            <a:ext cx="5756285" cy="679629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R="0" lvl="0" indent="0" algn="ctr" fontAlgn="auto">
              <a:lnSpc>
                <a:spcPts val="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4400" i="0" u="none" strike="noStrike" cap="none" spc="-300" normalizeH="0" baseline="0">
                <a:ln>
                  <a:noFill/>
                </a:ln>
                <a:solidFill>
                  <a:srgbClr val="3C2F25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优秀答案</a:t>
            </a:r>
            <a:r>
              <a:rPr lang="zh-CN" altLang="en-US" dirty="0" smtClean="0"/>
              <a:t>的共同特点</a:t>
            </a:r>
            <a:endParaRPr lang="en-US" altLang="zh-CN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111599" y="5856513"/>
            <a:ext cx="9910571" cy="548468"/>
            <a:chOff x="1111599" y="5856513"/>
            <a:chExt cx="9910571" cy="548468"/>
          </a:xfrm>
        </p:grpSpPr>
        <p:sp>
          <p:nvSpPr>
            <p:cNvPr id="2" name="矩形 1"/>
            <p:cNvSpPr/>
            <p:nvPr/>
          </p:nvSpPr>
          <p:spPr>
            <a:xfrm>
              <a:off x="1111599" y="5856513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由</a:t>
              </a:r>
              <a:r>
                <a:rPr lang="zh-CN" altLang="en-US" sz="2800" b="1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</a:t>
              </a:r>
              <a:r>
                <a:rPr lang="zh-CN" altLang="en-US" sz="2800" b="1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而答</a:t>
              </a:r>
              <a:endPara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567483" y="5881761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分条陈述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6445626" y="5881761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观点前置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9394801" y="5856513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具体分析</a:t>
              </a: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4AF9456-50A3-46D1-84BD-427685D10B3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919" y="-252388"/>
            <a:ext cx="1413079" cy="1588518"/>
          </a:xfrm>
          <a:prstGeom prst="rect">
            <a:avLst/>
          </a:prstGeom>
        </p:spPr>
      </p:pic>
      <p:pic>
        <p:nvPicPr>
          <p:cNvPr id="3074" name="Picture 2" descr="C:\Users\ftteacher\AppData\Roaming\Tencent\Users\275411192\QQ\WinTemp\RichOle\N[3Z$~Y`7OBEZAB{4A0@2J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902" y="3429000"/>
            <a:ext cx="11136096" cy="242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ftteacher\AppData\Roaming\Tencent\Users\275411192\QQ\WinTemp\RichOle\MRUN9VAMSY}MCX6UXOVKDWX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1" y="1796143"/>
            <a:ext cx="12140303" cy="3265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深圳一模样卷\19年深一模样卷\IMG_2413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688" y="1444987"/>
            <a:ext cx="12721162" cy="3367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6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6A336FD-5903-4E04-BC79-89216DF3BE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280" y="-260274"/>
            <a:ext cx="12183189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FEAB154-4D05-4DD1-859C-B318B705D2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11599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B8D023C-D70B-40C7-B517-D73DD781ED2F}"/>
              </a:ext>
            </a:extLst>
          </p:cNvPr>
          <p:cNvGrpSpPr/>
          <p:nvPr/>
        </p:nvGrpSpPr>
        <p:grpSpPr>
          <a:xfrm>
            <a:off x="1003840" y="0"/>
            <a:ext cx="573500" cy="903085"/>
            <a:chOff x="1003840" y="0"/>
            <a:chExt cx="573500" cy="903085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13F4C263-5C82-4D0E-BB96-C680CCE17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840" y="0"/>
              <a:ext cx="408510" cy="903085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1CA656A2-A227-4B6D-BF61-A2C65A71F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902" y="29999"/>
              <a:ext cx="521438" cy="849574"/>
            </a:xfrm>
            <a:prstGeom prst="rect">
              <a:avLst/>
            </a:prstGeom>
          </p:spPr>
        </p:pic>
      </p:grpSp>
      <p:sp>
        <p:nvSpPr>
          <p:cNvPr id="8" name="文本占位符 19">
            <a:extLst>
              <a:ext uri="{FF2B5EF4-FFF2-40B4-BE49-F238E27FC236}">
                <a16:creationId xmlns:a16="http://schemas.microsoft.com/office/drawing/2014/main" xmlns="" id="{AC3797E1-D05B-48E5-9BF6-774BFBB29A0F}"/>
              </a:ext>
            </a:extLst>
          </p:cNvPr>
          <p:cNvSpPr txBox="1">
            <a:spLocks/>
          </p:cNvSpPr>
          <p:nvPr/>
        </p:nvSpPr>
        <p:spPr>
          <a:xfrm>
            <a:off x="1262917" y="29999"/>
            <a:ext cx="3492338" cy="6796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3200" b="1" i="0" u="none" strike="noStrike" kern="1200" cap="none" spc="-300" normalizeH="0" baseline="0" noProof="0" dirty="0">
              <a:ln>
                <a:noFill/>
              </a:ln>
              <a:solidFill>
                <a:srgbClr val="3C2F25"/>
              </a:solidFill>
              <a:effectLst/>
              <a:uLnTx/>
              <a:uFillTx/>
              <a:latin typeface="义启魏碑体" panose="02010601030101010101" pitchFamily="2" charset="-122"/>
              <a:ea typeface="义启魏碑体" panose="02010601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55902" y="940292"/>
            <a:ext cx="9838398" cy="692432"/>
            <a:chOff x="1055902" y="940292"/>
            <a:chExt cx="9838398" cy="692432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8614867A-50E0-40DA-AB4A-610758260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902" y="940292"/>
              <a:ext cx="729356" cy="692432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7F905B0E-2648-4AF0-961E-A76FA29F3338}"/>
                </a:ext>
              </a:extLst>
            </p:cNvPr>
            <p:cNvSpPr txBox="1"/>
            <p:nvPr/>
          </p:nvSpPr>
          <p:spPr>
            <a:xfrm>
              <a:off x="1154436" y="1253624"/>
              <a:ext cx="689072" cy="343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义启魏碑体" panose="02010601030101010101" pitchFamily="2" charset="-122"/>
                  <a:ea typeface="义启魏碑体" panose="02010601030101010101" pitchFamily="2" charset="-122"/>
                  <a:sym typeface="+mn-lt"/>
                </a:rPr>
                <a:t>01</a:t>
              </a:r>
              <a:endPara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义启魏碑体" panose="02010601030101010101" pitchFamily="2" charset="-122"/>
                <a:ea typeface="义启魏碑体" panose="02010601030101010101" pitchFamily="2" charset="-122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6A0704BB-06CD-4BEF-9630-6C6F6D447940}"/>
                </a:ext>
              </a:extLst>
            </p:cNvPr>
            <p:cNvSpPr txBox="1"/>
            <p:nvPr/>
          </p:nvSpPr>
          <p:spPr>
            <a:xfrm>
              <a:off x="1696873" y="986754"/>
              <a:ext cx="9197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3200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sym typeface="+mn-lt"/>
                </a:rPr>
                <a:t>精选阅读素材</a:t>
              </a:r>
              <a:endParaRPr kumimoji="0" lang="zh-CN" altLang="en-US" sz="320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86334" y="2023951"/>
            <a:ext cx="9807966" cy="727237"/>
            <a:chOff x="1704012" y="1316013"/>
            <a:chExt cx="8969920" cy="1034767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8614867A-50E0-40DA-AB4A-610758260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012" y="1316013"/>
              <a:ext cx="692476" cy="1034767"/>
            </a:xfrm>
            <a:prstGeom prst="rect">
              <a:avLst/>
            </a:prstGeom>
          </p:spPr>
        </p:pic>
        <p:sp>
          <p:nvSpPr>
            <p:cNvPr id="34" name="文本框 11">
              <a:extLst>
                <a:ext uri="{FF2B5EF4-FFF2-40B4-BE49-F238E27FC236}">
                  <a16:creationId xmlns:a16="http://schemas.microsoft.com/office/drawing/2014/main" xmlns="" id="{7F905B0E-2648-4AF0-961E-A76FA29F3338}"/>
                </a:ext>
              </a:extLst>
            </p:cNvPr>
            <p:cNvSpPr txBox="1"/>
            <p:nvPr/>
          </p:nvSpPr>
          <p:spPr>
            <a:xfrm>
              <a:off x="1715521" y="1862862"/>
              <a:ext cx="630194" cy="441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义启魏碑体" panose="02010601030101010101" pitchFamily="2" charset="-122"/>
                  <a:ea typeface="义启魏碑体" panose="02010601030101010101" pitchFamily="2" charset="-122"/>
                  <a:sym typeface="+mn-lt"/>
                </a:rPr>
                <a:t>02</a:t>
              </a:r>
              <a:endPara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义启魏碑体" panose="02010601030101010101" pitchFamily="2" charset="-122"/>
                <a:ea typeface="义启魏碑体" panose="02010601030101010101" pitchFamily="2" charset="-122"/>
                <a:sym typeface="+mn-lt"/>
              </a:endParaRPr>
            </a:p>
          </p:txBody>
        </p:sp>
        <p:sp>
          <p:nvSpPr>
            <p:cNvPr id="35" name="文本框 19">
              <a:extLst>
                <a:ext uri="{FF2B5EF4-FFF2-40B4-BE49-F238E27FC236}">
                  <a16:creationId xmlns:a16="http://schemas.microsoft.com/office/drawing/2014/main" xmlns="" id="{6A0704BB-06CD-4BEF-9630-6C6F6D447940}"/>
                </a:ext>
              </a:extLst>
            </p:cNvPr>
            <p:cNvSpPr txBox="1"/>
            <p:nvPr/>
          </p:nvSpPr>
          <p:spPr>
            <a:xfrm>
              <a:off x="2262383" y="1507767"/>
              <a:ext cx="8411549" cy="832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lvl="0" algn="l">
                <a:lnSpc>
                  <a:spcPct val="100000"/>
                </a:lnSpc>
                <a:defRPr/>
              </a:pPr>
              <a:r>
                <a:rPr lang="zh-CN" altLang="en-US" sz="3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lt"/>
                </a:rPr>
                <a:t>关注</a:t>
              </a:r>
              <a:r>
                <a:rPr lang="zh-CN" altLang="en-US" sz="3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lt"/>
                </a:rPr>
                <a:t>整体阅读</a:t>
              </a:r>
              <a:endPara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111599" y="3234414"/>
            <a:ext cx="9873818" cy="660461"/>
            <a:chOff x="1754950" y="1247187"/>
            <a:chExt cx="9030146" cy="758916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8614867A-50E0-40DA-AB4A-610758260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4950" y="1247187"/>
              <a:ext cx="667036" cy="758916"/>
            </a:xfrm>
            <a:prstGeom prst="rect">
              <a:avLst/>
            </a:prstGeom>
          </p:spPr>
        </p:pic>
        <p:sp>
          <p:nvSpPr>
            <p:cNvPr id="38" name="文本框 11">
              <a:extLst>
                <a:ext uri="{FF2B5EF4-FFF2-40B4-BE49-F238E27FC236}">
                  <a16:creationId xmlns:a16="http://schemas.microsoft.com/office/drawing/2014/main" xmlns="" id="{7F905B0E-2648-4AF0-961E-A76FA29F3338}"/>
                </a:ext>
              </a:extLst>
            </p:cNvPr>
            <p:cNvSpPr txBox="1"/>
            <p:nvPr/>
          </p:nvSpPr>
          <p:spPr>
            <a:xfrm>
              <a:off x="1794127" y="1564852"/>
              <a:ext cx="630194" cy="394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义启魏碑体" panose="02010601030101010101" pitchFamily="2" charset="-122"/>
                  <a:ea typeface="义启魏碑体" panose="02010601030101010101" pitchFamily="2" charset="-122"/>
                  <a:sym typeface="+mn-lt"/>
                </a:rPr>
                <a:t>03</a:t>
              </a:r>
              <a:endPara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义启魏碑体" panose="02010601030101010101" pitchFamily="2" charset="-122"/>
                <a:ea typeface="义启魏碑体" panose="02010601030101010101" pitchFamily="2" charset="-122"/>
                <a:sym typeface="+mn-lt"/>
              </a:endParaRPr>
            </a:p>
          </p:txBody>
        </p:sp>
        <p:sp>
          <p:nvSpPr>
            <p:cNvPr id="39" name="文本框 19">
              <a:extLst>
                <a:ext uri="{FF2B5EF4-FFF2-40B4-BE49-F238E27FC236}">
                  <a16:creationId xmlns:a16="http://schemas.microsoft.com/office/drawing/2014/main" xmlns="" id="{6A0704BB-06CD-4BEF-9630-6C6F6D447940}"/>
                </a:ext>
              </a:extLst>
            </p:cNvPr>
            <p:cNvSpPr txBox="1"/>
            <p:nvPr/>
          </p:nvSpPr>
          <p:spPr>
            <a:xfrm>
              <a:off x="2373547" y="1290670"/>
              <a:ext cx="8411549" cy="671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3200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sym typeface="+mn-lt"/>
                </a:rPr>
                <a:t>规范答题思路</a:t>
              </a:r>
              <a:endParaRPr kumimoji="0" lang="zh-CN" altLang="en-US" sz="320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074223" y="5484829"/>
            <a:ext cx="9820077" cy="643441"/>
            <a:chOff x="1673161" y="1316013"/>
            <a:chExt cx="8980997" cy="1034765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8614867A-50E0-40DA-AB4A-610758260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3161" y="1316013"/>
              <a:ext cx="633525" cy="1034765"/>
            </a:xfrm>
            <a:prstGeom prst="rect">
              <a:avLst/>
            </a:prstGeom>
          </p:spPr>
        </p:pic>
        <p:sp>
          <p:nvSpPr>
            <p:cNvPr id="42" name="文本框 11">
              <a:extLst>
                <a:ext uri="{FF2B5EF4-FFF2-40B4-BE49-F238E27FC236}">
                  <a16:creationId xmlns:a16="http://schemas.microsoft.com/office/drawing/2014/main" xmlns="" id="{7F905B0E-2648-4AF0-961E-A76FA29F3338}"/>
                </a:ext>
              </a:extLst>
            </p:cNvPr>
            <p:cNvSpPr txBox="1"/>
            <p:nvPr/>
          </p:nvSpPr>
          <p:spPr>
            <a:xfrm>
              <a:off x="1746520" y="1833395"/>
              <a:ext cx="630194" cy="499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义启魏碑体" panose="02010601030101010101" pitchFamily="2" charset="-122"/>
                  <a:ea typeface="义启魏碑体" panose="02010601030101010101" pitchFamily="2" charset="-122"/>
                  <a:sym typeface="+mn-lt"/>
                </a:rPr>
                <a:t>05</a:t>
              </a:r>
              <a:endPara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义启魏碑体" panose="02010601030101010101" pitchFamily="2" charset="-122"/>
                <a:ea typeface="义启魏碑体" panose="02010601030101010101" pitchFamily="2" charset="-122"/>
                <a:sym typeface="+mn-lt"/>
              </a:endParaRPr>
            </a:p>
          </p:txBody>
        </p:sp>
        <p:sp>
          <p:nvSpPr>
            <p:cNvPr id="43" name="文本框 19">
              <a:extLst>
                <a:ext uri="{FF2B5EF4-FFF2-40B4-BE49-F238E27FC236}">
                  <a16:creationId xmlns:a16="http://schemas.microsoft.com/office/drawing/2014/main" xmlns="" id="{6A0704BB-06CD-4BEF-9630-6C6F6D447940}"/>
                </a:ext>
              </a:extLst>
            </p:cNvPr>
            <p:cNvSpPr txBox="1"/>
            <p:nvPr/>
          </p:nvSpPr>
          <p:spPr>
            <a:xfrm>
              <a:off x="2242609" y="1410358"/>
              <a:ext cx="8411549" cy="940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3200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sym typeface="+mn-lt"/>
                </a:rPr>
                <a:t>分层针对要求</a:t>
              </a:r>
              <a:endParaRPr kumimoji="0" lang="zh-CN" altLang="en-US" sz="320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lt"/>
              </a:endParaRPr>
            </a:p>
          </p:txBody>
        </p:sp>
      </p:grpSp>
      <p:sp>
        <p:nvSpPr>
          <p:cNvPr id="44" name="文本占位符 19">
            <a:extLst>
              <a:ext uri="{FF2B5EF4-FFF2-40B4-BE49-F238E27FC236}">
                <a16:creationId xmlns:a16="http://schemas.microsoft.com/office/drawing/2014/main" xmlns="" id="{AC3797E1-D05B-48E5-9BF6-774BFBB29A0F}"/>
              </a:ext>
            </a:extLst>
          </p:cNvPr>
          <p:cNvSpPr txBox="1">
            <a:spLocks/>
          </p:cNvSpPr>
          <p:nvPr/>
        </p:nvSpPr>
        <p:spPr>
          <a:xfrm>
            <a:off x="1391858" y="64713"/>
            <a:ext cx="3492338" cy="679629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R="0" lvl="0" indent="0" algn="ctr" fontAlgn="auto">
              <a:lnSpc>
                <a:spcPts val="5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4400" i="0" u="none" strike="noStrike" cap="none" spc="-300" normalizeH="0" baseline="0">
                <a:ln>
                  <a:noFill/>
                </a:ln>
                <a:solidFill>
                  <a:srgbClr val="3C2F25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备考</a:t>
            </a:r>
            <a:r>
              <a:rPr lang="zh-CN" altLang="en-US" dirty="0" smtClean="0"/>
              <a:t>策略</a:t>
            </a:r>
            <a:r>
              <a:rPr lang="en-US" altLang="zh-CN" dirty="0" smtClean="0"/>
              <a:t>:</a:t>
            </a:r>
            <a:endParaRPr lang="en-US" altLang="zh-CN" dirty="0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8500BE17-F6E7-4AE7-8385-E43D9EAA073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9515" y="3662384"/>
            <a:ext cx="1373674" cy="3195616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051468" y="4366267"/>
            <a:ext cx="9842831" cy="643442"/>
            <a:chOff x="1704013" y="1316013"/>
            <a:chExt cx="9001806" cy="1034767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8614867A-50E0-40DA-AB4A-610758260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013" y="1316013"/>
              <a:ext cx="671091" cy="1034767"/>
            </a:xfrm>
            <a:prstGeom prst="rect">
              <a:avLst/>
            </a:prstGeom>
          </p:spPr>
        </p:pic>
        <p:sp>
          <p:nvSpPr>
            <p:cNvPr id="28" name="文本框 11">
              <a:extLst>
                <a:ext uri="{FF2B5EF4-FFF2-40B4-BE49-F238E27FC236}">
                  <a16:creationId xmlns:a16="http://schemas.microsoft.com/office/drawing/2014/main" xmlns="" id="{7F905B0E-2648-4AF0-961E-A76FA29F3338}"/>
                </a:ext>
              </a:extLst>
            </p:cNvPr>
            <p:cNvSpPr txBox="1"/>
            <p:nvPr/>
          </p:nvSpPr>
          <p:spPr>
            <a:xfrm>
              <a:off x="1759006" y="1833395"/>
              <a:ext cx="630194" cy="49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义启魏碑体" panose="02010601030101010101" pitchFamily="2" charset="-122"/>
                  <a:ea typeface="义启魏碑体" panose="02010601030101010101" pitchFamily="2" charset="-122"/>
                  <a:sym typeface="+mn-lt"/>
                </a:rPr>
                <a:t>04</a:t>
              </a:r>
              <a:endPara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义启魏碑体" panose="02010601030101010101" pitchFamily="2" charset="-122"/>
                <a:ea typeface="义启魏碑体" panose="02010601030101010101" pitchFamily="2" charset="-122"/>
                <a:sym typeface="+mn-lt"/>
              </a:endParaRPr>
            </a:p>
          </p:txBody>
        </p:sp>
        <p:sp>
          <p:nvSpPr>
            <p:cNvPr id="29" name="文本框 19">
              <a:extLst>
                <a:ext uri="{FF2B5EF4-FFF2-40B4-BE49-F238E27FC236}">
                  <a16:creationId xmlns:a16="http://schemas.microsoft.com/office/drawing/2014/main" xmlns="" id="{6A0704BB-06CD-4BEF-9630-6C6F6D447940}"/>
                </a:ext>
              </a:extLst>
            </p:cNvPr>
            <p:cNvSpPr txBox="1"/>
            <p:nvPr/>
          </p:nvSpPr>
          <p:spPr>
            <a:xfrm>
              <a:off x="2294270" y="1410360"/>
              <a:ext cx="8411549" cy="940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700"/>
                </a:lnSpc>
                <a:buClr>
                  <a:srgbClr val="00B050"/>
                </a:buCl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隶书简体" panose="02010601030101010101" pitchFamily="2" charset="-122"/>
                  <a:ea typeface="方正隶书简体" panose="02010601030101010101" pitchFamily="2" charset="-122"/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3200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sym typeface="+mn-lt"/>
                </a:rPr>
                <a:t>推敲专业术语</a:t>
              </a:r>
              <a:endParaRPr kumimoji="0" lang="zh-CN" altLang="en-US" sz="320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66406" y="1055675"/>
            <a:ext cx="6647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关注社会变革、革命传统等具有家国大义的文本</a:t>
            </a:r>
            <a:endParaRPr lang="zh-CN" altLang="en-US" sz="2400" dirty="0"/>
          </a:p>
        </p:txBody>
      </p:sp>
      <p:sp>
        <p:nvSpPr>
          <p:cNvPr id="45" name="矩形 44"/>
          <p:cNvSpPr/>
          <p:nvPr/>
        </p:nvSpPr>
        <p:spPr>
          <a:xfrm>
            <a:off x="5066406" y="2009466"/>
            <a:ext cx="6647974" cy="934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dirty="0"/>
              <a:t>关注文本情节结构的铺垫、转折和呼应</a:t>
            </a:r>
            <a:r>
              <a:rPr lang="zh-CN" altLang="en-US" sz="2400" dirty="0" smtClean="0"/>
              <a:t>，咀嚼话</a:t>
            </a:r>
            <a:endParaRPr lang="en-US" altLang="zh-CN" sz="2400" dirty="0" smtClean="0"/>
          </a:p>
          <a:p>
            <a:pPr>
              <a:lnSpc>
                <a:spcPct val="114000"/>
              </a:lnSpc>
            </a:pPr>
            <a:r>
              <a:rPr lang="zh-CN" altLang="en-US" sz="2400" dirty="0" smtClean="0"/>
              <a:t>外</a:t>
            </a:r>
            <a:r>
              <a:rPr lang="zh-CN" altLang="en-US" sz="2400" dirty="0"/>
              <a:t>之音、言外之意</a:t>
            </a:r>
            <a:r>
              <a:rPr lang="zh-CN" altLang="en-US" sz="2400" dirty="0" smtClean="0"/>
              <a:t>；注重</a:t>
            </a:r>
            <a:r>
              <a:rPr lang="zh-CN" altLang="en-US" sz="2400" dirty="0"/>
              <a:t>价值判断。</a:t>
            </a:r>
          </a:p>
        </p:txBody>
      </p:sp>
      <p:sp>
        <p:nvSpPr>
          <p:cNvPr id="46" name="矩形 45"/>
          <p:cNvSpPr/>
          <p:nvPr/>
        </p:nvSpPr>
        <p:spPr>
          <a:xfrm>
            <a:off x="4884196" y="3305527"/>
            <a:ext cx="6955750" cy="934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dirty="0"/>
              <a:t>内容、情节、结构、形象、主题及阅读感受，</a:t>
            </a:r>
            <a:r>
              <a:rPr lang="zh-CN" altLang="en-US" sz="2400" dirty="0" smtClean="0"/>
              <a:t>角度</a:t>
            </a:r>
            <a:endParaRPr lang="en-US" altLang="zh-CN" sz="2400" dirty="0" smtClean="0"/>
          </a:p>
          <a:p>
            <a:pPr>
              <a:lnSpc>
                <a:spcPct val="114000"/>
              </a:lnSpc>
            </a:pPr>
            <a:r>
              <a:rPr lang="zh-CN" altLang="en-US" sz="2400" dirty="0" smtClean="0"/>
              <a:t>固定；分层次</a:t>
            </a:r>
            <a:r>
              <a:rPr lang="zh-CN" altLang="en-US" sz="2400" dirty="0"/>
              <a:t>，抓细节，从具体到概括。</a:t>
            </a:r>
          </a:p>
        </p:txBody>
      </p:sp>
      <p:sp>
        <p:nvSpPr>
          <p:cNvPr id="47" name="矩形 46"/>
          <p:cNvSpPr/>
          <p:nvPr/>
        </p:nvSpPr>
        <p:spPr>
          <a:xfrm>
            <a:off x="4884196" y="4508001"/>
            <a:ext cx="4801314" cy="4903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dirty="0"/>
              <a:t>沉淀反刍，推敲辨析，深层理解。</a:t>
            </a:r>
          </a:p>
        </p:txBody>
      </p:sp>
      <p:sp>
        <p:nvSpPr>
          <p:cNvPr id="48" name="矩形 47"/>
          <p:cNvSpPr/>
          <p:nvPr/>
        </p:nvSpPr>
        <p:spPr>
          <a:xfrm>
            <a:off x="4884196" y="5575716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追求自身能力范围内的高分。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509967" y="861915"/>
            <a:ext cx="7499594" cy="21975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zh-CN" sz="2000" b="1" dirty="0"/>
              <a:t>小说中历史与现实交织穿插，这种叙述方式有哪些好处？请结合作品简要分析</a:t>
            </a:r>
            <a:r>
              <a:rPr lang="zh-CN" altLang="zh-CN" sz="2000" b="1" dirty="0" smtClean="0"/>
              <a:t>。</a:t>
            </a:r>
            <a:endParaRPr lang="zh-CN" altLang="zh-CN" sz="2000" b="1" dirty="0"/>
          </a:p>
          <a:p>
            <a:pPr>
              <a:lnSpc>
                <a:spcPct val="114000"/>
              </a:lnSpc>
            </a:pPr>
            <a:r>
              <a:rPr lang="zh-CN" altLang="en-US" sz="2000" b="1" dirty="0" smtClean="0"/>
              <a:t>参考答案：</a:t>
            </a:r>
            <a:r>
              <a:rPr lang="zh-CN" altLang="zh-CN" sz="2000" b="1" dirty="0" smtClean="0"/>
              <a:t>既</a:t>
            </a:r>
            <a:r>
              <a:rPr lang="zh-CN" altLang="zh-CN" sz="2000" b="1" dirty="0"/>
              <a:t>能表现当代人</a:t>
            </a:r>
            <a:r>
              <a:rPr lang="zh-CN" altLang="zh-CN" sz="2000" b="1" dirty="0" smtClean="0"/>
              <a:t>对</a:t>
            </a:r>
            <a:r>
              <a:rPr lang="zh-CN" altLang="en-US" sz="2000" b="1" dirty="0"/>
              <a:t>赵一曼</a:t>
            </a:r>
            <a:r>
              <a:rPr lang="zh-CN" altLang="zh-CN" sz="2000" b="1" dirty="0" smtClean="0"/>
              <a:t>女士</a:t>
            </a:r>
            <a:r>
              <a:rPr lang="zh-CN" altLang="zh-CN" sz="2000" b="1" dirty="0"/>
              <a:t>的尊敬之情，又能</a:t>
            </a:r>
            <a:r>
              <a:rPr lang="zh-CN" altLang="zh-CN" sz="2000" b="1" dirty="0" smtClean="0"/>
              <a:t>表现</a:t>
            </a:r>
            <a:r>
              <a:rPr lang="zh-CN" altLang="en-US" sz="2000" b="1" dirty="0" smtClean="0"/>
              <a:t>赵一曼</a:t>
            </a:r>
            <a:r>
              <a:rPr lang="zh-CN" altLang="zh-CN" sz="2000" b="1" dirty="0" smtClean="0"/>
              <a:t>精神</a:t>
            </a:r>
            <a:r>
              <a:rPr lang="zh-CN" altLang="zh-CN" sz="2000" b="1" dirty="0"/>
              <a:t>的当下意义，使</a:t>
            </a:r>
            <a:r>
              <a:rPr lang="zh-CN" altLang="zh-CN" sz="2000" b="1" dirty="0">
                <a:solidFill>
                  <a:srgbClr val="C00000"/>
                </a:solidFill>
              </a:rPr>
              <a:t>主题</a:t>
            </a:r>
            <a:r>
              <a:rPr lang="zh-CN" altLang="zh-CN" sz="2000" b="1" dirty="0"/>
              <a:t>内蕴更深刻；</a:t>
            </a:r>
          </a:p>
          <a:p>
            <a:pPr>
              <a:lnSpc>
                <a:spcPct val="114000"/>
              </a:lnSpc>
            </a:pPr>
            <a:r>
              <a:rPr lang="zh-CN" altLang="zh-CN" sz="2000" b="1" dirty="0"/>
              <a:t>可以拉开时间距离，更加全面地认识英雄，使人物</a:t>
            </a:r>
            <a:r>
              <a:rPr lang="zh-CN" altLang="zh-CN" sz="2000" b="1" dirty="0">
                <a:solidFill>
                  <a:srgbClr val="C00000"/>
                </a:solidFill>
              </a:rPr>
              <a:t>形象</a:t>
            </a:r>
            <a:r>
              <a:rPr lang="zh-CN" altLang="zh-CN" sz="2000" b="1" dirty="0"/>
              <a:t>更加立体；</a:t>
            </a:r>
          </a:p>
          <a:p>
            <a:pPr>
              <a:lnSpc>
                <a:spcPct val="114000"/>
              </a:lnSpc>
            </a:pPr>
            <a:r>
              <a:rPr lang="zh-CN" altLang="zh-CN" sz="2000" b="1" dirty="0"/>
              <a:t>灵活使用文献档案，与小说叙述相互印证，使艺术描写更</a:t>
            </a:r>
            <a:r>
              <a:rPr lang="zh-CN" altLang="zh-CN" sz="2000" b="1" dirty="0">
                <a:solidFill>
                  <a:srgbClr val="C00000"/>
                </a:solidFill>
              </a:rPr>
              <a:t>真实</a:t>
            </a:r>
            <a:r>
              <a:rPr lang="zh-CN" altLang="zh-CN" sz="2000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35218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5" grpId="0"/>
      <p:bldP spid="46" grpId="0"/>
      <p:bldP spid="47" grpId="0"/>
      <p:bldP spid="48" grpId="0"/>
      <p:bldP spid="1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497</Words>
  <Application>Microsoft Office PowerPoint</Application>
  <PresentationFormat>自定义</PresentationFormat>
  <Paragraphs>72</Paragraphs>
  <Slides>10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情书翩翩体</vt:lpstr>
      <vt:lpstr>华文仿宋</vt:lpstr>
      <vt:lpstr>隶书</vt:lpstr>
      <vt:lpstr>Ebrima</vt:lpstr>
      <vt:lpstr>等线 Light</vt:lpstr>
      <vt:lpstr>义启魏碑体</vt:lpstr>
      <vt:lpstr>黑体</vt:lpstr>
      <vt:lpstr>华文楷体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建春</dc:creator>
  <cp:lastModifiedBy>ftteacher</cp:lastModifiedBy>
  <cp:revision>46</cp:revision>
  <dcterms:created xsi:type="dcterms:W3CDTF">2019-03-01T00:34:30Z</dcterms:created>
  <dcterms:modified xsi:type="dcterms:W3CDTF">2019-03-07T01:51:28Z</dcterms:modified>
</cp:coreProperties>
</file>