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72" r:id="rId1"/>
  </p:sldMasterIdLst>
  <p:notesMasterIdLst>
    <p:notesMasterId r:id="rId2"/>
  </p:notesMasterIdLst>
  <p:sldIdLst>
    <p:sldId id="256" r:id="rId3"/>
    <p:sldId id="259" r:id="rId4"/>
    <p:sldId id="257" r:id="rId5"/>
    <p:sldId id="265" r:id="rId6"/>
    <p:sldId id="266" r:id="rId7"/>
    <p:sldId id="258" r:id="rId8"/>
    <p:sldId id="299" r:id="rId9"/>
    <p:sldId id="268" r:id="rId10"/>
    <p:sldId id="269" r:id="rId11"/>
    <p:sldId id="270" r:id="rId12"/>
    <p:sldId id="262" r:id="rId13"/>
    <p:sldId id="264" r:id="rId14"/>
    <p:sldId id="305" r:id="rId15"/>
    <p:sldId id="286" r:id="rId16"/>
    <p:sldId id="271" r:id="rId17"/>
    <p:sldId id="272" r:id="rId18"/>
    <p:sldId id="274" r:id="rId19"/>
    <p:sldId id="273" r:id="rId20"/>
    <p:sldId id="275" r:id="rId21"/>
    <p:sldId id="285" r:id="rId22"/>
    <p:sldId id="302" r:id="rId23"/>
    <p:sldId id="307" r:id="rId24"/>
    <p:sldId id="284" r:id="rId25"/>
    <p:sldId id="288" r:id="rId26"/>
    <p:sldId id="303" r:id="rId27"/>
    <p:sldId id="304" r:id="rId28"/>
    <p:sldId id="306" r:id="rId29"/>
    <p:sldId id="261" r:id="rId30"/>
    <p:sldId id="309" r:id="rId31"/>
    <p:sldId id="308" r:id="rId32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55D4E-77A6-4B85-9A56-0AA381B977AD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29435-7BAD-43E3-B3DE-D070677FA8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9435-7BAD-43E3-B3DE-D070677FA869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6D857EEC-C461-47DA-986A-39297E576349}" type="datetimeFigureOut">
              <a:rPr lang="zh-CN" altLang="en-US" smtClean="0"/>
              <a:t>2020-11-15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A0575F8-13FD-4CF6-8BCC-B763C5ED53E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为了忘却的记念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2060"/>
                </a:solidFill>
              </a:rPr>
              <a:t>鲁迅</a:t>
            </a:r>
            <a:endParaRPr lang="zh-CN" altLang="en-US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  <a:sym typeface="+mn-ea"/>
              </a:rPr>
              <a:t>鲁迅与白莽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第一次见面是白莽给鲁迅送</a:t>
            </a:r>
            <a:r>
              <a:rPr lang="en-US" altLang="zh-CN" smtClean="0">
                <a:sym typeface="+mn-ea"/>
              </a:rPr>
              <a:t>《</a:t>
            </a:r>
            <a:r>
              <a:rPr lang="zh-CN" altLang="en-US" smtClean="0">
                <a:sym typeface="+mn-ea"/>
              </a:rPr>
              <a:t>彼得斐传</a:t>
            </a:r>
            <a:r>
              <a:rPr lang="en-US" altLang="zh-CN" smtClean="0">
                <a:sym typeface="+mn-ea"/>
              </a:rPr>
              <a:t>》</a:t>
            </a:r>
            <a:r>
              <a:rPr lang="zh-CN" altLang="en-US" smtClean="0">
                <a:sym typeface="+mn-ea"/>
              </a:rPr>
              <a:t>原文；</a:t>
            </a:r>
          </a:p>
          <a:p>
            <a:r>
              <a:rPr lang="zh-CN" altLang="en-US" smtClean="0">
                <a:sym typeface="+mn-ea"/>
              </a:rPr>
              <a:t>第二次白莽给鲁迅送自己译的几首诗，谈得比第一次多；</a:t>
            </a:r>
          </a:p>
          <a:p>
            <a:r>
              <a:rPr lang="zh-CN" altLang="en-US" smtClean="0">
                <a:sym typeface="+mn-ea"/>
              </a:rPr>
              <a:t>第三次是白莽被捕获释，大热天穿棉袍与鲁迅相见。</a:t>
            </a: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12140"/>
            <a:ext cx="8229600" cy="5514340"/>
          </a:xfrm>
        </p:spPr>
        <p:txBody>
          <a:bodyPr>
            <a:normAutofit/>
          </a:bodyPr>
          <a:lstStyle/>
          <a:p>
            <a:endParaRPr lang="zh-CN" altLang="en-US" smtClean="0"/>
          </a:p>
          <a:p>
            <a:pPr marL="0" indent="0" algn="ctr"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鲁迅与柔石</a:t>
            </a:r>
            <a:endParaRPr lang="zh-CN" altLang="en-US" sz="3600" b="1" smtClean="0"/>
          </a:p>
          <a:p>
            <a:pPr marL="0" indent="0">
              <a:buNone/>
            </a:pPr>
            <a:r>
              <a:rPr lang="zh-CN" altLang="en-US" smtClean="0">
                <a:latin typeface="Calibri"/>
              </a:rPr>
              <a:t>①</a:t>
            </a:r>
            <a:r>
              <a:rPr lang="zh-CN" altLang="en-US" smtClean="0"/>
              <a:t> 柔石和鲁迅谈起自己的名字叫赵平复；</a:t>
            </a:r>
          </a:p>
          <a:p>
            <a:pPr marL="0" indent="0">
              <a:buNone/>
            </a:pPr>
            <a:r>
              <a:rPr lang="zh-CN" altLang="en-US" smtClean="0">
                <a:latin typeface="Calibri"/>
              </a:rPr>
              <a:t>②</a:t>
            </a:r>
            <a:r>
              <a:rPr lang="zh-CN" altLang="en-US" smtClean="0"/>
              <a:t>和鲁迅一起走路，怕鲁迅被汽车或电车撞死，仓皇失措的愁一路；</a:t>
            </a:r>
          </a:p>
          <a:p>
            <a:pPr marL="0" indent="0">
              <a:buNone/>
            </a:pPr>
            <a:r>
              <a:rPr lang="zh-CN" altLang="en-US" smtClean="0">
                <a:latin typeface="Calibri"/>
              </a:rPr>
              <a:t>③</a:t>
            </a:r>
            <a:r>
              <a:rPr lang="zh-CN" altLang="en-US" smtClean="0"/>
              <a:t>告诉鲁迅转换作品的内容和形式；</a:t>
            </a:r>
          </a:p>
          <a:p>
            <a:pPr marL="0" indent="0">
              <a:buNone/>
            </a:pP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mtClean="0"/>
              <a:t>带冯铿女士拜访鲁迅；</a:t>
            </a:r>
          </a:p>
          <a:p>
            <a:pPr marL="0" indent="0">
              <a:buNone/>
            </a:pP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⑤</a:t>
            </a:r>
            <a:r>
              <a:rPr lang="zh-CN" altLang="en-US" smtClean="0"/>
              <a:t>柔石到鲁迅处问版税的办法；</a:t>
            </a:r>
          </a:p>
          <a:p>
            <a:pPr marL="0" indent="0">
              <a:buNone/>
            </a:pP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⑥</a:t>
            </a:r>
            <a:r>
              <a:rPr lang="zh-CN" altLang="en-US" smtClean="0"/>
              <a:t>鲁迅两次看到柔石写给同乡的信。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鲁迅与冯铿、李伟森、胡也频</a:t>
            </a:r>
            <a:r>
              <a:rPr lang="en-US" altLang="zh-CN" smtClean="0">
                <a:sym typeface="+mn-ea"/>
              </a:rPr>
              <a:t>——</a:t>
            </a:r>
            <a:r>
              <a:rPr lang="zh-CN" altLang="en-US" smtClean="0">
                <a:sym typeface="+mn-ea"/>
              </a:rPr>
              <a:t>这三个人和鲁迅的交往都是略写。冯铿仅仅和柔石一起与鲁迅见过一次面，鲁迅觉得她的体质是弱的，也并不美丽；鲁迅没有见过李伟森；胡也频在上海见过一次面，谈了几句。</a:t>
            </a: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8140"/>
            <a:ext cx="8229600" cy="5768340"/>
          </a:xfrm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总结：</a:t>
            </a:r>
            <a:r>
              <a:rPr lang="zh-CN" altLang="en-US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在选材上，以柔石为重点，白莽次之，兼及另外三位烈士。</a:t>
            </a:r>
            <a:r>
              <a:rPr lang="zh-CN" altLang="en-US"/>
              <a:t>其中又以他们被害的事件为中心，连带写他们一系列革命活动。这是因为鲁迅与柔石关系密切，对他接触较多，了解也最深，所以占最大的篇幅。与白莽交往次之，份量少于柔石，至于冯铿等三人，或仅见过一面，或未见过面，便略写或一笔带过。</a:t>
            </a:r>
          </a:p>
          <a:p>
            <a:r>
              <a:rPr lang="zh-CN" altLang="en-US"/>
              <a:t> 总之，以鲁迅对这些青年了解的深浅来作为详略的依据。作者同烈士交往中精选最能表现思想内容的材料，通过烈士们的一言一行、一本书、一个名字、一点印象、一封来信、一首诗等生动回忆，极为有力地表现了主题，抒发了悲愤的感情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40410"/>
            <a:ext cx="8229600" cy="5386070"/>
          </a:xfrm>
        </p:spPr>
        <p:txBody>
          <a:bodyPr>
            <a:normAutofit fontScale="95000" lnSpcReduction="10000"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文章是怎样把零散的材料组成一篇结构紧凑的文章的？</a:t>
            </a:r>
            <a:endParaRPr lang="zh-CN" altLang="en-US"/>
          </a:p>
          <a:p>
            <a:r>
              <a:rPr lang="zh-CN" altLang="en-US"/>
              <a:t>       本文由许多零碎事情或片断组成，但内在联系却十分紧密。就是五烈士的互相交往，把各个片断连接起来的第一部分写送书信给白莽，补叙由柔石送去的;第二部分写柔石，由柔石引出冯铿;第三部分写托柔石送书给白莽，再从书落敌人手转入第四部分他们一同被捕受害，再补写李伟森、胡也频。</a:t>
            </a:r>
          </a:p>
          <a:p>
            <a:r>
              <a:rPr lang="zh-CN" altLang="en-US"/>
              <a:t>    “悼念烈士”这根红线贯穿始终，结尾的文句又用反复来强调和深化主题并与第一部分遥相呼应，使全篇成为一个严密的整体。 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走进柔石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鲁迅先生回忆了与白莽、柔石等人的交往，浓墨重彩的描写了柔石，你觉得柔石是一个怎样的人？</a:t>
            </a:r>
          </a:p>
          <a:p>
            <a:r>
              <a:rPr lang="zh-CN" altLang="en-US"/>
              <a:t>要求：精读相关段落，概括主要的性格特点。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柔石其人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原句：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这只要一看他那台州式的硬气就知道，而且颇有点迂。</a:t>
            </a:r>
          </a:p>
          <a:p>
            <a:r>
              <a:rPr lang="zh-CN" altLang="en-US"/>
              <a:t>“硬气”指坚定、正直、耿介不阿，“迂”本义含有“拘泥、守旧、不适应形势、不切合实际”，这里则突出柔石率直而不通世情、拘泥而不会变通的性格特点。这固然体现了他的纯洁、善良、淳朴、正直，也反映了他幼稚、简单，未免多了点书呆子气，而入狱后经过血与火的考验，他的某些弱点是有所克服的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硬气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en-US">
                <a:solidFill>
                  <a:srgbClr val="FF0000"/>
                </a:solidFill>
              </a:rPr>
              <a:t>   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迂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18260"/>
            <a:ext cx="8229600" cy="4808220"/>
          </a:xfrm>
        </p:spPr>
        <p:txBody>
          <a:bodyPr>
            <a:normAutofit fontScale="67500" lnSpcReduction="10000"/>
          </a:bodyPr>
          <a:lstStyle/>
          <a:p>
            <a:r>
              <a:rPr lang="zh-CN" altLang="en-US" sz="3335" b="1"/>
              <a:t>作为“硬气”而“迂”的性格，鲁迅用以下事实来表现:</a:t>
            </a:r>
          </a:p>
          <a:p>
            <a:r>
              <a:rPr lang="zh-CN" altLang="en-US" sz="3335" b="1"/>
              <a:t>1.为介绍东北欧文学和外国版画而设立朝花社，担任了“大部分的稿子和杂务”，事情不如意，也总“相信人们是好的”，不相信会有骗人、卖友、吮(吸)血的事任事硬气，味于某些世事。</a:t>
            </a:r>
          </a:p>
          <a:p>
            <a:r>
              <a:rPr lang="zh-CN" altLang="en-US" sz="3335" b="1"/>
              <a:t>2.朝花社倒闭，“他仍然相信人们是好的”，只是自己“拼命的译书，准备还债款”对债务硬气，而味于某些世事，不会追索书款。</a:t>
            </a:r>
          </a:p>
          <a:p>
            <a:r>
              <a:rPr lang="zh-CN" altLang="en-US" sz="3335" b="1"/>
              <a:t>3.他和“女性的同乡或朋友”一连行走时，自己“离”一路，与鲁迅同行时，使鲁迅“愁”一路。足以见其对长者和女性同乡、朋友的忠实态度。</a:t>
            </a:r>
          </a:p>
          <a:p>
            <a:r>
              <a:rPr lang="zh-CN" altLang="en-US" sz="3335" b="1"/>
              <a:t>在此事实的基础上，作者对他高度赞扬、议论: “无论从旧道德，从新道德，只要是损己利人的，他就挑选上，自己背起来。”只挑“损己利人”，不懂得损人利己，即令这损人利己是别人的行为，他也无从想象，这就是柔石的硬而迂。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柔石比作方孝孺的用意？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 </a:t>
            </a:r>
            <a:r>
              <a:rPr lang="zh-CN" altLang="en-US" smtClean="0"/>
              <a:t>   </a:t>
            </a:r>
            <a:r>
              <a:rPr lang="zh-CN" altLang="en-US" b="1" smtClean="0"/>
              <a:t>柔</a:t>
            </a:r>
            <a:r>
              <a:rPr lang="zh-CN" altLang="en-US" b="1"/>
              <a:t>石单纯、善良、忠厚，为人随和，对社会的黑暗、人心的险恶尚缺乏清醒的认识，这体现了他性格中的“迂”；他对革命工作热心执着，认定真理就一往无前，牺牲生命也在所不惜，这又体现了他性格中的“硬气”。所以柔石是一个天真单纯、勤勉执着、坚毅刚强、才华横溢、追求光明的进步青年作家。 作者把柔石比作方孝孺，是因为柔石和方孝孺在威武不屈、舍生取义的刚烈精神上是一致的，他们都将为后人所敬仰赞颂；同时，用朱棣惨无人道、滥杀无辜的暴行来暗示国民党反动派杀害进步青年的罪行，这是作者对国民党反动派的深刻揭露和控诉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为何纪念</a:t>
            </a:r>
            <a:r>
              <a:rPr lang="en-US" altLang="zh-CN">
                <a:solidFill>
                  <a:srgbClr val="FF0000"/>
                </a:solidFill>
              </a:rPr>
              <a:t>——</a:t>
            </a:r>
            <a:r>
              <a:rPr lang="zh-CN" altLang="en-US">
                <a:solidFill>
                  <a:srgbClr val="FF0000"/>
                </a:solidFill>
              </a:rPr>
              <a:t>揣摩语言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C00000"/>
                </a:solidFill>
              </a:rPr>
              <a:t>本文的语言非常凝练、朴实、含义深刻，有着浓郁的抒情意味，在朴实的记叙中抒发。</a:t>
            </a:r>
          </a:p>
          <a:p>
            <a:r>
              <a:rPr lang="zh-CN" altLang="en-US" b="1"/>
              <a:t>要求：找出你感触最深的句子，说一说表达了怎样的情感。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b="1"/>
              <a:t>把握作品主要内容，理清文章思路。</a:t>
            </a:r>
          </a:p>
          <a:p>
            <a:pPr lvl="0"/>
            <a:r>
              <a:rPr lang="zh-CN" altLang="en-US" b="1"/>
              <a:t>品析文中的典型形象。</a:t>
            </a:r>
          </a:p>
          <a:p>
            <a:pPr lvl="0"/>
            <a:r>
              <a:rPr lang="zh-CN" altLang="en-US" b="1"/>
              <a:t>理解作者表达的复杂情感。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66775"/>
            <a:ext cx="8229600" cy="5259705"/>
          </a:xfrm>
        </p:spPr>
        <p:txBody>
          <a:bodyPr>
            <a:noAutofit/>
          </a:bodyPr>
          <a:lstStyle/>
          <a:p>
            <a:r>
              <a:rPr lang="zh-CN" altLang="en-US" sz="2700" b="1">
                <a:solidFill>
                  <a:srgbClr val="FF0000"/>
                </a:solidFill>
              </a:rPr>
              <a:t>“不敢”“不愿”“不屑”这三种态度说明了什么？ </a:t>
            </a:r>
          </a:p>
          <a:p>
            <a:r>
              <a:rPr lang="zh-CN" altLang="en-US" sz="2700" b="1"/>
              <a:t>“不敢”: 是怕惹祸，怕刊登后受迫害，尽管内心同情革命者，想揭露反动派。</a:t>
            </a:r>
          </a:p>
          <a:p>
            <a:r>
              <a:rPr lang="zh-CN" altLang="en-US" sz="2700" b="1"/>
              <a:t>“不愿”: 是不想介入这类担风险的事，不打算采取鲜明态度。</a:t>
            </a:r>
          </a:p>
          <a:p>
            <a:r>
              <a:rPr lang="zh-CN" altLang="en-US" sz="2700" b="1"/>
              <a:t>“不屑”: 是认为不值得，充满轻视的意味，是站在反动派一边，和他们一鼻孔出气的。</a:t>
            </a:r>
          </a:p>
          <a:p>
            <a:r>
              <a:rPr lang="zh-CN" altLang="en-US" sz="2700" b="1"/>
              <a:t>三个词，显示了三类报刊的不同政治态度: 进步的、中间的、反动的。概括了当时大部分报纸刊物在白色恐怖下的态度，揭露国民党反动派的黑暗统治。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1915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研读二封信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9865" y="1233805"/>
            <a:ext cx="8496935" cy="4892675"/>
          </a:xfrm>
        </p:spPr>
        <p:txBody>
          <a:bodyPr>
            <a:normAutofit fontScale="25000" lnSpcReduction="10000"/>
          </a:bodyPr>
          <a:lstStyle/>
          <a:p>
            <a:r>
              <a:rPr lang="zh-CN" altLang="en-US" sz="11200" b="1">
                <a:solidFill>
                  <a:srgbClr val="FF0000"/>
                </a:solidFill>
              </a:rPr>
              <a:t>思考：作者把柔石的第一封信全文抄录，正面、背面、书写格式都照原样录写，而第二封信很简略，说一说为什么？</a:t>
            </a:r>
            <a:endParaRPr lang="zh-CN" altLang="en-US" sz="9600" b="1">
              <a:solidFill>
                <a:srgbClr val="FF0000"/>
              </a:solidFill>
            </a:endParaRPr>
          </a:p>
          <a:p>
            <a:r>
              <a:rPr lang="zh-CN" altLang="en-US" sz="9600" b="1"/>
              <a:t>鲁迅对第一封信逐句解说赞扬他努力学习，领受他的关心，而对他把官场看得太高的错误，也给予了批正。同时第一封信中“此事可告周先生;望周先生勿念，我等未受刑。捕房和公安局，几次问周先生地址，但我那里知道”，周先生周树人，指鲁迅，鲁迅的地址，他当然是熟知的，但他始终保守秘密，未予透露，又通过写信的机会转告鲁迅，要他当心，所以鲁迅读了后说他“仍在记念我，象在马路上行走时候一般”。在马路上行走，柔石怕鲁迅“被汽车或电车撞死”，此时此刻，却是在担心鲁迅不要遭反动当局的暗害。寥寥数语，对战友的关心热爱之情，感人至深。</a:t>
            </a:r>
          </a:p>
          <a:p>
            <a:endParaRPr lang="zh-CN" altLang="en-US" sz="9600" b="1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>
                <a:sym typeface="+mn-ea"/>
              </a:rPr>
              <a:t>第二封信，由于“措词非常惨苦”，更加重了作者的担心，文中关切惦念之情，不能自抑。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鲁迅为这封信勾出了三件事，它和前文柔石性格特点正好相合。“他的心情并未改变”、“也仍在纪念我”，足见其硬气。“向来看得官场还太高”，这纯然是他的迂了。</a:t>
            </a: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 </a:t>
            </a:r>
            <a:r>
              <a:rPr lang="zh-CN" altLang="en-US" b="1">
                <a:solidFill>
                  <a:srgbClr val="FF0000"/>
                </a:solidFill>
              </a:rPr>
              <a:t>天气愈冷了，我不知道柔石那里有被褥不? 我们是有的。洋铁碗可曾收到了没有? ……”</a:t>
            </a:r>
            <a:endParaRPr lang="zh-CN" altLang="en-US" b="1"/>
          </a:p>
          <a:p>
            <a:r>
              <a:rPr lang="zh-CN" altLang="en-US" b="1"/>
              <a:t>体现鲁迅对青年作家无微不至的关怀、牵挂、惦念，所虑之多之深。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56895"/>
            <a:ext cx="8229600" cy="5569585"/>
          </a:xfrm>
        </p:spPr>
        <p:txBody>
          <a:bodyPr>
            <a:normAutofit fontScale="77500" lnSpcReduction="10000"/>
          </a:bodyPr>
          <a:lstStyle/>
          <a:p>
            <a:pPr marL="0" indent="0">
              <a:buNone/>
            </a:pPr>
            <a:r>
              <a:rPr lang="zh-CN" altLang="en-US" sz="3430" b="1">
                <a:solidFill>
                  <a:srgbClr val="FF0000"/>
                </a:solidFill>
              </a:rPr>
              <a:t>“原来如此！</a:t>
            </a:r>
            <a:r>
              <a:rPr lang="zh-CN" altLang="en-US" sz="343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  <a:r>
              <a:rPr lang="en-US" altLang="zh-CN" sz="343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 marL="0" indent="0">
              <a:buNone/>
            </a:pPr>
            <a:r>
              <a:rPr lang="zh-CN" altLang="en-US" sz="3430" b="1">
                <a:solidFill>
                  <a:srgbClr val="FF0000"/>
                </a:solidFill>
              </a:rPr>
              <a:t> 关于省略部分的内容，你有什么看法?请简要谈谈你的理解。</a:t>
            </a:r>
          </a:p>
          <a:p>
            <a:pPr marL="0" indent="0">
              <a:buNone/>
            </a:pPr>
            <a:r>
              <a:rPr lang="zh-CN" altLang="en-US" sz="3430" b="1"/>
              <a:t>观点一：柔石已不幸遇难。在这之前，“天气愈冷了，我不知道柔石在那里有被褥不?我们是有的。洋铁碗可曾收到 了没有?”因为不知道柔石已遇难，鲁迅还在为身在狱中的柔石的生活担忧。</a:t>
            </a:r>
          </a:p>
          <a:p>
            <a:pPr marL="0" indent="0">
              <a:buNone/>
            </a:pPr>
            <a:r>
              <a:rPr lang="zh-CN" altLang="en-US" sz="3430" b="1"/>
              <a:t>观点二：国民党反动派是如此惨无人道！柔石是在1931 年1月17日被捕的，同年的2月7日便被秘密杀害，而且他的身上中了十弹 。</a:t>
            </a:r>
          </a:p>
          <a:p>
            <a:pPr marL="0" indent="0">
              <a:buNone/>
            </a:pPr>
            <a:r>
              <a:rPr lang="zh-CN" altLang="en-US" sz="3430" b="1"/>
              <a:t>观点三：在当时的中国是没有言论自由的。</a:t>
            </a:r>
            <a:r>
              <a:rPr lang="en-US" altLang="zh-CN" sz="3430" b="1"/>
              <a:t>“</a:t>
            </a:r>
            <a:r>
              <a:rPr lang="zh-CN" altLang="en-US" sz="3430" b="1"/>
              <a:t>左联</a:t>
            </a:r>
            <a:r>
              <a:rPr lang="en-US" altLang="zh-CN" sz="3430" b="1"/>
              <a:t>”</a:t>
            </a:r>
            <a:r>
              <a:rPr lang="zh-CN" altLang="en-US" sz="3430" b="1"/>
              <a:t>五烈士是革命</a:t>
            </a:r>
            <a:r>
              <a:rPr lang="zh-CN" altLang="en-US" sz="3430" b="1">
                <a:sym typeface="+mn-ea"/>
              </a:rPr>
              <a:t>青年作家，他们是无辜的，却在国民党反动派的文化围剿中被捕又被秘密杀害。这让鲁迅认识到，那时的中国，</a:t>
            </a:r>
            <a:r>
              <a:rPr lang="en-US" altLang="zh-CN" sz="3430" b="1">
                <a:sym typeface="+mn-ea"/>
              </a:rPr>
              <a:t>“</a:t>
            </a:r>
            <a:r>
              <a:rPr lang="zh-CN" altLang="en-US" sz="3430" b="1">
                <a:sym typeface="+mn-ea"/>
              </a:rPr>
              <a:t>禁锢得比罐头还严密</a:t>
            </a:r>
            <a:r>
              <a:rPr lang="en-US" altLang="zh-CN" sz="3430" b="1">
                <a:sym typeface="+mn-ea"/>
              </a:rPr>
              <a:t>”</a:t>
            </a:r>
            <a:r>
              <a:rPr lang="zh-CN" altLang="en-US" sz="3430" b="1">
                <a:sym typeface="+mn-ea"/>
              </a:rPr>
              <a:t>，是</a:t>
            </a:r>
            <a:r>
              <a:rPr lang="en-US" altLang="zh-CN" sz="3430" b="1">
                <a:sym typeface="+mn-ea"/>
              </a:rPr>
              <a:t>“</a:t>
            </a:r>
            <a:r>
              <a:rPr lang="zh-CN" altLang="en-US" sz="3430" b="1">
                <a:sym typeface="+mn-ea"/>
              </a:rPr>
              <a:t>没有写处的</a:t>
            </a:r>
            <a:r>
              <a:rPr lang="en-US" altLang="zh-CN" sz="3430" b="1">
                <a:sym typeface="+mn-ea"/>
              </a:rPr>
              <a:t>”</a:t>
            </a:r>
            <a:r>
              <a:rPr lang="zh-CN" altLang="en-US" sz="3430" b="1"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     </a:t>
            </a:r>
            <a:r>
              <a:rPr lang="zh-CN" altLang="en-US" b="1"/>
              <a:t>单独用一行四个字，两个标点，表达了作者强烈的震惊和愤怒的感情，并将难以表述的愤怒、哀痛之情浓缩在这四个字和省略号里。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8290"/>
            <a:ext cx="8229600" cy="5838190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诵读赏析第五部分第一句话</a:t>
            </a:r>
          </a:p>
          <a:p>
            <a:r>
              <a:rPr lang="zh-CN" altLang="en-US"/>
              <a:t>   </a:t>
            </a:r>
            <a:r>
              <a:rPr lang="zh-CN" altLang="en-US" b="1"/>
              <a:t> 开头连用“前年的今日”“去年的今日”“今年的今日”三句组成排比，和本文开头“两年以来，悲愤时时袭击我的心，至今没有停止”相呼应，把自己的处境和烈士的遭遇对照着写，深刻地表达了对烈士的怀念和无法抑制的悲愤。下面一句，重复第四部分中的语句，深化第四部分中所表露的思想感情，点明了“两年以来，悲愤总是时时袭击我的心”的根由，深化了鲁迅在文中所表露的感情的重压和深切的怀念，也说明了这次事件所造成的无可估量的损失，控诉了反动派屠杀革命青年的罪行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1718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sz="3555" b="1">
                <a:solidFill>
                  <a:srgbClr val="FF0000"/>
                </a:solidFill>
                <a:sym typeface="+mn-ea"/>
              </a:rPr>
              <a:t>写作特点记叙、议论、抒情的完美结合</a:t>
            </a:r>
            <a:br>
              <a:rPr lang="zh-CN" altLang="en-US" sz="3555" b="1">
                <a:solidFill>
                  <a:srgbClr val="FF0000"/>
                </a:solidFill>
              </a:rPr>
            </a:b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b="1"/>
              <a:t>本文是一篇以记叙为主的杂文，带有浓厚的抒情色彩(对烈士的爱对敌人的恨)，在夹叙夹议之中，表现鲜明的爱憎。如，在记叙柔石任劳任怨，他的迂他的关心别人之后，作者写道“无论从旧道德，从新道德，只要是损己利人的，他就挑选上，自己背起来”。这既是记叙柔石的性格特点，也是对柔石的评价和赞美。(第二部分)</a:t>
            </a:r>
          </a:p>
          <a:p>
            <a:r>
              <a:rPr lang="zh-CN" altLang="en-US" b="1"/>
              <a:t>第四部分的“在一个深夜里……”一段，第五部分“前年的今日……”一段，既是纪实，也表现了作者深沉的怀念(记叙、抒情)，在白色恐怖之下，某些内容、感情，只能让读者去体味，去感受。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494665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理解标题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2655"/>
            <a:ext cx="8229600" cy="6191885"/>
          </a:xfrm>
        </p:spPr>
        <p:txBody>
          <a:bodyPr>
            <a:normAutofit fontScale="32500" lnSpcReduction="20000"/>
          </a:bodyPr>
          <a:lstStyle/>
          <a:p>
            <a:r>
              <a:rPr lang="zh-CN" altLang="en-US" sz="11200" b="1" smtClean="0">
                <a:solidFill>
                  <a:srgbClr val="FF0000"/>
                </a:solidFill>
              </a:rPr>
              <a:t>“忘却”和“记念”是否矛盾，如何理解。</a:t>
            </a:r>
          </a:p>
          <a:p>
            <a:r>
              <a:rPr lang="zh-CN" altLang="en-US" sz="11200" b="1" smtClean="0">
                <a:solidFill>
                  <a:srgbClr val="FF0000"/>
                </a:solidFill>
              </a:rPr>
              <a:t>忘却：（筛选区间第一部分和第五部分）</a:t>
            </a:r>
          </a:p>
          <a:p>
            <a:r>
              <a:rPr lang="zh-CN" altLang="en-US" sz="11200" b="1"/>
              <a:t>所谓的“忘却”实际上是“摆脱”“搁置”的同义语，也就是⑴将战友牺牲而带来的无比悲痛暂时搁置在一边，把情绪从始终支配着自己的悲痛中摆脱出来，⑵化悲痛为力量，以更有效的战斗来纪念死者。至于这笔血债，烈士们的伟绩，作者当然不会忘却</a:t>
            </a:r>
            <a:r>
              <a:rPr lang="zh-CN" altLang="en-US" sz="11200" b="1" smtClean="0"/>
              <a:t>。</a:t>
            </a:r>
            <a:endParaRPr lang="zh-CN" altLang="en-US" sz="11200" b="1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记念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zh-CN" altLang="en-US" sz="8400" b="1" smtClean="0"/>
              <a:t>“记念”是“为了忘却”倒不如是“为了战斗”，而唯有战斗，才是对烈士的最有价值的记念。</a:t>
            </a:r>
          </a:p>
          <a:p>
            <a:r>
              <a:rPr lang="zh-CN" altLang="en-US" sz="8400" b="1" smtClean="0"/>
              <a:t>题目似乎矛盾的两层意思，正表现了作者深沉的悲愤和坚韧的战斗精神。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</a:rPr>
              <a:t>导入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1" y="1586230"/>
            <a:ext cx="7829576" cy="4526280"/>
          </a:xfrm>
        </p:spPr>
        <p:txBody>
          <a:bodyPr>
            <a:normAutofit fontScale="82500" lnSpcReduction="10000"/>
          </a:bodyPr>
          <a:lstStyle/>
          <a:p>
            <a:r>
              <a:rPr lang="zh-CN" altLang="en-US" smtClean="0"/>
              <a:t>     </a:t>
            </a:r>
            <a:r>
              <a:rPr lang="zh-CN" altLang="en-US" b="1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王富仁</a:t>
            </a:r>
            <a:r>
              <a:rPr lang="zh-CN" altLang="en-US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生在自己的新著中提出，鲁迅先生是一个醒着的人，一个以良心作为双眼呐喊着的“守夜人”。作为中国文学史上一个清醒、执着、孤独而又坚强的战士，他始终站在斗争的前列，用笔作武器，激励革命志士。１９３１年２月，柔石等五位青年作家被国民党反动派秘密枪杀，对此鲁迅无比愤恨，当即写下文章以示抗议。１９３３年２月，在五烈士遇害两周年的日子里，鲁迅先生又写下了</a:t>
            </a: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为了忘却的记念</a:t>
            </a: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。现在我们一起走近这篇文章，透过先生那耐人寻味的语言，感受一个“守夜人”的爱与恨，体悟一个战士的清醒与执着。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>
                <a:solidFill>
                  <a:srgbClr val="C00000"/>
                </a:solidFill>
              </a:rPr>
              <a:t>背诵：惯于长夜过春时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60100" y="11836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夯实基础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4792980"/>
          </a:xfrm>
        </p:spPr>
        <p:txBody>
          <a:bodyPr>
            <a:normAutofit/>
          </a:bodyPr>
          <a:lstStyle/>
          <a:p>
            <a:r>
              <a:rPr lang="zh-CN" altLang="en-US" b="1"/>
              <a:t>字词注音:</a:t>
            </a:r>
          </a:p>
          <a:p>
            <a:pPr marL="0" indent="0">
              <a:buNone/>
            </a:pPr>
            <a:r>
              <a:rPr lang="zh-CN" altLang="en-US" b="1"/>
              <a:t>竦sǒng(通耸)      裴péi(姓) </a:t>
            </a:r>
          </a:p>
          <a:p>
            <a:pPr marL="0" indent="0">
              <a:buNone/>
            </a:pPr>
            <a:r>
              <a:rPr lang="zh-CN" altLang="en-US" b="1"/>
              <a:t>孺rú(小孩子)      偈jì(佛经中的唱词) </a:t>
            </a:r>
          </a:p>
          <a:p>
            <a:pPr marL="0" indent="0">
              <a:buNone/>
            </a:pPr>
            <a:r>
              <a:rPr lang="zh-CN" altLang="en-US" b="1"/>
              <a:t>涅 nièpán(超脱生死的最高境界) </a:t>
            </a:r>
          </a:p>
          <a:p>
            <a:pPr marL="0" indent="0">
              <a:buNone/>
            </a:pPr>
            <a:r>
              <a:rPr lang="zh-CN" altLang="en-US" b="1"/>
              <a:t>赎shú(用财物把抵押品换回)</a:t>
            </a:r>
          </a:p>
          <a:p>
            <a:pPr marL="0" indent="0">
              <a:buNone/>
            </a:pPr>
            <a:r>
              <a:rPr lang="zh-CN" altLang="en-US" b="1"/>
              <a:t>什shí(多种的、杂样的) </a:t>
            </a:r>
          </a:p>
          <a:p>
            <a:pPr marL="0" indent="0">
              <a:buNone/>
            </a:pPr>
            <a:r>
              <a:rPr lang="zh-CN" altLang="en-US" b="1"/>
              <a:t>挈qiè(携带)   雏chú(幼小的)   缁 zī(黑色)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1320"/>
            <a:ext cx="8229600" cy="572516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词语解释:</a:t>
            </a:r>
          </a:p>
          <a:p>
            <a:pPr marL="0" indent="0">
              <a:buNone/>
            </a:pPr>
            <a:r>
              <a:rPr lang="zh-CN" altLang="en-US" b="1"/>
              <a:t>隐约其辞:由于某种原因说话或写文章故意不把意思直说出来。隐约: 使 不明显，不清楚。</a:t>
            </a:r>
          </a:p>
          <a:p>
            <a:pPr marL="0" indent="0">
              <a:buNone/>
            </a:pPr>
            <a:r>
              <a:rPr lang="zh-CN" altLang="en-US" b="1"/>
              <a:t>欣幸:欣喜而庆幸。</a:t>
            </a:r>
          </a:p>
          <a:p>
            <a:pPr marL="0" indent="0">
              <a:buNone/>
            </a:pPr>
            <a:r>
              <a:rPr lang="zh-CN" altLang="en-US" b="1"/>
              <a:t>郑重其事:对事情的态度严肃认真。</a:t>
            </a:r>
          </a:p>
          <a:p>
            <a:pPr marL="0" indent="0">
              <a:buNone/>
            </a:pPr>
            <a:r>
              <a:rPr lang="zh-CN" altLang="en-US" b="1"/>
              <a:t>刚健质朴:坚强有力，朴实而不矫饰。多用来形容人的性格或文艺作品的 风格。</a:t>
            </a:r>
          </a:p>
          <a:p>
            <a:pPr marL="0" indent="0">
              <a:buNone/>
            </a:pPr>
            <a:r>
              <a:rPr lang="zh-CN" altLang="en-US" b="1"/>
              <a:t>延口残喘:延长一口残存的呼吸，意为努力挣扎着勉强活下去。</a:t>
            </a:r>
          </a:p>
          <a:p>
            <a:pPr marL="0" indent="0">
              <a:buNone/>
            </a:pPr>
            <a:r>
              <a:rPr lang="zh-CN" altLang="en-US" b="1"/>
              <a:t>明珠暗投: 旧时比喻怀才不遇。这里比喻好东西落到坏人手里。情随事迁: 心情随着事情的变化而变化。</a:t>
            </a:r>
          </a:p>
          <a:p>
            <a:pPr marL="0" indent="0">
              <a:buNone/>
            </a:pPr>
            <a:r>
              <a:rPr lang="zh-CN" altLang="en-US" b="1"/>
              <a:t>人心惟危: 人的心地险恶难测。</a:t>
            </a:r>
          </a:p>
          <a:p>
            <a:pPr marL="0" indent="0">
              <a:buNone/>
            </a:pPr>
            <a:r>
              <a:rPr lang="zh-CN" altLang="en-US" b="1"/>
              <a:t>急于事功: 做事急于求成。</a:t>
            </a:r>
          </a:p>
          <a:p>
            <a:pPr marL="0" indent="0">
              <a:buNone/>
            </a:pPr>
            <a:r>
              <a:rPr lang="zh-CN" altLang="en-US" b="1"/>
              <a:t>眷眷: 怀念，依依不舍。</a:t>
            </a:r>
          </a:p>
          <a:p>
            <a:pPr marL="0" indent="0">
              <a:buNone/>
            </a:pPr>
            <a:r>
              <a:rPr lang="zh-CN" altLang="en-US" b="1"/>
              <a:t>拳拳: 诚挚恳切</a:t>
            </a:r>
          </a:p>
          <a:p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了解“‘左联’五烈士”及文章的时代背景</a:t>
            </a:r>
            <a:br>
              <a:rPr lang="zh-CN" altLang="en-US" sz="3200">
                <a:solidFill>
                  <a:srgbClr val="C00000"/>
                </a:solidFill>
              </a:rPr>
            </a:b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左联:是中国左翼作家联盟的简称，1930年3月2日在上海成立，主要发起人有鲁迅、沈端先、冯乃超等，鲁迅在成立大会上作了著名的《对于左翼作家联盟的意见》的演讲，是其纲领。"左联"的成立，实际上形成了比较广泛的革命文学统一战线，推动了左翼文艺运动迅猛发展。左翼文学粉碎了国民党的文化"围剿"。左联十分重视理论批评。开展马克思主义文艺理论的传播。开展了文艺大众化运动。文学创作十分繁荣，左联还重视培养青年文学作者。代表作家有:蒋光慈、柔石、殷夫、叶紫等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时代背景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>
                <a:sym typeface="+mn-ea"/>
              </a:rPr>
              <a:t>      1927年蒋介石叛变革命，白色恐怖笼罩全国，国民党反动派对共产党人实行反革命的军事“围剿”和反革命的文化“围剿”，他们这种“围剿”是极其残酷与卑劣的，他们利用特务、匪徒捣毁进步文艺团体和书店，查禁进步文艺书刊，颁布恶劣出版法，通辑著名作家，最后竟使出了最残忍的手段: 将左翼作家逮捕、拘禁、秘密处死。</a:t>
            </a:r>
          </a:p>
          <a:p>
            <a:r>
              <a:rPr lang="en-US" altLang="zh-CN">
                <a:sym typeface="+mn-ea"/>
              </a:rPr>
              <a:t>     对国民党反动派这一可耻的反革命行径，鲁迅无比愤怒，当即写了《中国无产阶级革命文学和前驱的血》以示抗议。文章指出国民党刽子手是“在灭亡中的黑暗的动物”“中国无产阶级革命文学的历史的第一页，是同志们的鲜血所记录”，高度评价了烈士对革命文学的贡献。以后又写了《黑暗中国的文艺界的现状》《柔石小传》等。1933年2月在柔石等烈士遇害两周年的日子里，作者又写了本文。 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纪念谁？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题目是</a:t>
            </a:r>
            <a:r>
              <a:rPr lang="en-US" altLang="zh-CN"/>
              <a:t>“</a:t>
            </a:r>
            <a:r>
              <a:rPr lang="zh-CN" altLang="en-US"/>
              <a:t>为了忘却的纪念</a:t>
            </a:r>
            <a:r>
              <a:rPr lang="en-US" altLang="zh-CN"/>
              <a:t>”</a:t>
            </a:r>
            <a:r>
              <a:rPr lang="zh-CN" altLang="en-US"/>
              <a:t>这个偏正短语，中心在</a:t>
            </a:r>
            <a:r>
              <a:rPr lang="en-US" altLang="zh-CN"/>
              <a:t>“</a:t>
            </a:r>
            <a:r>
              <a:rPr lang="zh-CN" altLang="en-US"/>
              <a:t>纪念</a:t>
            </a:r>
            <a:r>
              <a:rPr lang="en-US" altLang="zh-CN"/>
              <a:t>”</a:t>
            </a:r>
            <a:r>
              <a:rPr lang="zh-CN" altLang="en-US"/>
              <a:t>，他要纪念是谁？</a:t>
            </a:r>
          </a:p>
          <a:p>
            <a:r>
              <a:rPr lang="zh-CN" altLang="en-US"/>
              <a:t>鲁迅为纪念被国民党反动派秘密枪杀的五位左翼作家: 柔石、李伟森、胡也频、冯铿、殷夫(即左联五烈士)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怎样纪念</a:t>
            </a:r>
            <a:r>
              <a:rPr lang="en-US" altLang="zh-CN">
                <a:solidFill>
                  <a:srgbClr val="FF0000"/>
                </a:solidFill>
              </a:rPr>
              <a:t>——</a:t>
            </a:r>
            <a:r>
              <a:rPr lang="zh-CN" altLang="en-US">
                <a:solidFill>
                  <a:srgbClr val="FF0000"/>
                </a:solidFill>
              </a:rPr>
              <a:t>走进烈士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浏览全文，简述“‘左联’五烈士”与鲁迅先生的交往过程。</a:t>
            </a:r>
          </a:p>
          <a:p>
            <a:r>
              <a:rPr lang="zh-CN" altLang="en-US" smtClean="0">
                <a:sym typeface="+mn-ea"/>
              </a:rPr>
              <a:t>要求：</a:t>
            </a:r>
          </a:p>
          <a:p>
            <a:r>
              <a:rPr lang="en-US" altLang="zh-CN" smtClean="0">
                <a:sym typeface="+mn-ea"/>
              </a:rPr>
              <a:t>1</a:t>
            </a:r>
            <a:r>
              <a:rPr lang="zh-CN" altLang="en-US" smtClean="0">
                <a:sym typeface="+mn-ea"/>
              </a:rPr>
              <a:t>、速读全文，找出里面关于烈士的有关事迹，并圈点勾画。</a:t>
            </a:r>
          </a:p>
          <a:p>
            <a:r>
              <a:rPr lang="en-US" altLang="zh-CN" smtClean="0">
                <a:sym typeface="+mn-ea"/>
              </a:rPr>
              <a:t>2</a:t>
            </a:r>
            <a:r>
              <a:rPr lang="zh-CN" altLang="en-US" smtClean="0">
                <a:sym typeface="+mn-ea"/>
              </a:rPr>
              <a:t>、同桌交流，互相补充。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E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107</Paragraphs>
  <Slides>30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1">
      <vt:lpstr>暗香扑面</vt:lpstr>
      <vt:lpstr>为了忘却的记念</vt:lpstr>
      <vt:lpstr>学习目标</vt:lpstr>
      <vt:lpstr>导入</vt:lpstr>
      <vt:lpstr>夯实基础</vt:lpstr>
      <vt:lpstr>Slide 5</vt:lpstr>
      <vt:lpstr>了解“‘左联’五烈士”及文章的时代背景</vt:lpstr>
      <vt:lpstr>时代背景</vt:lpstr>
      <vt:lpstr>纪念谁？</vt:lpstr>
      <vt:lpstr>怎样纪念——走进烈士</vt:lpstr>
      <vt:lpstr>鲁迅与白莽</vt:lpstr>
      <vt:lpstr>Slide 11</vt:lpstr>
      <vt:lpstr>Slide 12</vt:lpstr>
      <vt:lpstr>Slide 13</vt:lpstr>
      <vt:lpstr>Slide 14</vt:lpstr>
      <vt:lpstr>走进柔石</vt:lpstr>
      <vt:lpstr>柔石其人</vt:lpstr>
      <vt:lpstr>“硬气”   “迂”</vt:lpstr>
      <vt:lpstr>柔石比作方孝孺的用意？</vt:lpstr>
      <vt:lpstr>为何纪念——揣摩语言</vt:lpstr>
      <vt:lpstr>Slide 20</vt:lpstr>
      <vt:lpstr>研读二封信</vt:lpstr>
      <vt:lpstr>Slide 22</vt:lpstr>
      <vt:lpstr>Slide 23</vt:lpstr>
      <vt:lpstr>Slide 24</vt:lpstr>
      <vt:lpstr>Slide 25</vt:lpstr>
      <vt:lpstr>Slide 26</vt:lpstr>
      <vt:lpstr>写作特点记叙、议论、抒情的完美结合</vt:lpstr>
      <vt:lpstr>理解标题</vt:lpstr>
      <vt:lpstr>记念</vt:lpstr>
      <vt:lpstr>Slide 30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2020-11-16T09:20:35.112</cp:lastPrinted>
  <dcterms:created xsi:type="dcterms:W3CDTF">2020-11-16T09:20:35Z</dcterms:created>
  <dcterms:modified xsi:type="dcterms:W3CDTF">2020-11-16T01:20:36Z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