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0" r:id="rId4"/>
    <p:sldId id="261" r:id="rId5"/>
    <p:sldId id="278" r:id="rId6"/>
    <p:sldId id="280" r:id="rId7"/>
    <p:sldId id="275" r:id="rId8"/>
    <p:sldId id="279" r:id="rId9"/>
    <p:sldId id="273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ACA6"/>
    <a:srgbClr val="63809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804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023C9-09DA-4A32-BC5B-1B00020A8309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AED66-BD26-4911-9066-E3F3445726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7955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545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670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3188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567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752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567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7316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670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ED66-BD26-4911-9066-E3F34457262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300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29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447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680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393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892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79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863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78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40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946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328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209D9-DEE1-4FF5-BEFD-0F5AD7A934E2}" type="datetimeFigureOut">
              <a:rPr lang="zh-CN" altLang="en-US" smtClean="0"/>
              <a:pPr/>
              <a:t>2021/5/12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9F800-3473-4537-91A3-A70B5D8FF70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背景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5241" y="1"/>
            <a:ext cx="12192000" cy="686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752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AE1172B-549C-4CB5-8F53-3C13EDD7A2BC}"/>
              </a:ext>
            </a:extLst>
          </p:cNvPr>
          <p:cNvGrpSpPr/>
          <p:nvPr/>
        </p:nvGrpSpPr>
        <p:grpSpPr>
          <a:xfrm>
            <a:off x="1835461" y="980951"/>
            <a:ext cx="1475327" cy="3769860"/>
            <a:chOff x="3370902" y="771550"/>
            <a:chExt cx="1475327" cy="376986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C2C2789-4EE8-497A-9E4C-6D7BB19F65C8}"/>
                </a:ext>
              </a:extLst>
            </p:cNvPr>
            <p:cNvSpPr/>
            <p:nvPr/>
          </p:nvSpPr>
          <p:spPr>
            <a:xfrm>
              <a:off x="3370902" y="771550"/>
              <a:ext cx="1345114" cy="3240360"/>
            </a:xfrm>
            <a:prstGeom prst="rect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1FA74D0-2D86-4946-B7A4-CA8025068AB2}"/>
                </a:ext>
              </a:extLst>
            </p:cNvPr>
            <p:cNvSpPr/>
            <p:nvPr/>
          </p:nvSpPr>
          <p:spPr>
            <a:xfrm>
              <a:off x="3573892" y="2031107"/>
              <a:ext cx="1272337" cy="2510303"/>
            </a:xfrm>
            <a:prstGeom prst="rect">
              <a:avLst/>
            </a:prstGeom>
            <a:solidFill>
              <a:srgbClr val="83ACA6"/>
            </a:solidFill>
            <a:ln>
              <a:solidFill>
                <a:srgbClr val="83A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5515" y="253866"/>
            <a:ext cx="6211956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59987" y="820311"/>
            <a:ext cx="7468235" cy="746823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a094962eca1e"/>
          <p:cNvPicPr>
            <a:picLocks noChangeAspect="1"/>
          </p:cNvPicPr>
          <p:nvPr/>
        </p:nvPicPr>
        <p:blipFill rotWithShape="1">
          <a:blip r:embed="rId5"/>
          <a:srcRect l="16101" t="26300" b="3324"/>
          <a:stretch/>
        </p:blipFill>
        <p:spPr>
          <a:xfrm flipH="1">
            <a:off x="6882264" y="876673"/>
            <a:ext cx="7245958" cy="6078004"/>
          </a:xfrm>
          <a:custGeom>
            <a:avLst/>
            <a:gdLst>
              <a:gd name="connsiteX0" fmla="*/ 5769261 w 5769261"/>
              <a:gd name="connsiteY0" fmla="*/ 0 h 6647815"/>
              <a:gd name="connsiteX1" fmla="*/ 3256093 w 5769261"/>
              <a:gd name="connsiteY1" fmla="*/ 0 h 6647815"/>
              <a:gd name="connsiteX2" fmla="*/ 0 w 5769261"/>
              <a:gd name="connsiteY2" fmla="*/ 6647815 h 6647815"/>
              <a:gd name="connsiteX3" fmla="*/ 5769261 w 5769261"/>
              <a:gd name="connsiteY3" fmla="*/ 6647815 h 66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9261" h="6647815">
                <a:moveTo>
                  <a:pt x="5769261" y="0"/>
                </a:moveTo>
                <a:lnTo>
                  <a:pt x="3256093" y="0"/>
                </a:lnTo>
                <a:lnTo>
                  <a:pt x="0" y="6647815"/>
                </a:lnTo>
                <a:lnTo>
                  <a:pt x="5769261" y="6647815"/>
                </a:lnTo>
                <a:close/>
              </a:path>
            </a:pathLst>
          </a:custGeom>
        </p:spPr>
      </p:pic>
      <p:pic>
        <p:nvPicPr>
          <p:cNvPr id="8" name="图片 7" descr="582ed5f479338"/>
          <p:cNvPicPr>
            <a:picLocks noChangeAspect="1"/>
          </p:cNvPicPr>
          <p:nvPr/>
        </p:nvPicPr>
        <p:blipFill>
          <a:blip r:embed="rId6"/>
          <a:srcRect r="40888" b="69075"/>
          <a:stretch>
            <a:fillRect/>
          </a:stretch>
        </p:blipFill>
        <p:spPr>
          <a:xfrm>
            <a:off x="9351286" y="947751"/>
            <a:ext cx="1194040" cy="48693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BF69DCC-0711-48E3-B8B9-D0F95B1018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73665" y="1767521"/>
            <a:ext cx="1882435" cy="1571834"/>
          </a:xfrm>
          <a:prstGeom prst="rect">
            <a:avLst/>
          </a:prstGeom>
        </p:spPr>
      </p:pic>
      <p:pic>
        <p:nvPicPr>
          <p:cNvPr id="12" name="图片 11" descr="77"/>
          <p:cNvPicPr>
            <a:picLocks noChangeAspect="1"/>
          </p:cNvPicPr>
          <p:nvPr/>
        </p:nvPicPr>
        <p:blipFill>
          <a:blip r:embed="rId8"/>
          <a:srcRect r="32797"/>
          <a:stretch>
            <a:fillRect/>
          </a:stretch>
        </p:blipFill>
        <p:spPr>
          <a:xfrm flipH="1">
            <a:off x="10317480" y="-88567"/>
            <a:ext cx="1874520" cy="185977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10535" y="4032374"/>
            <a:ext cx="44635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文悦古典明朝体 (非商业使用) W5" pitchFamily="50" charset="-122"/>
                <a:ea typeface="华文隶书" panose="02010800040101010101" pitchFamily="2" charset="-122"/>
              </a:rPr>
              <a:t>赵师秀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60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3" name="图片 12" descr="582ed5f479338"/>
          <p:cNvPicPr>
            <a:picLocks noChangeAspect="1"/>
          </p:cNvPicPr>
          <p:nvPr/>
        </p:nvPicPr>
        <p:blipFill>
          <a:blip r:embed="rId6"/>
          <a:srcRect l="2956" t="74165" r="50592" b="-1827"/>
          <a:stretch>
            <a:fillRect/>
          </a:stretch>
        </p:blipFill>
        <p:spPr>
          <a:xfrm>
            <a:off x="0" y="276158"/>
            <a:ext cx="2070158" cy="127821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D3E018-6174-4F8B-9066-EE5308B61F89}"/>
              </a:ext>
            </a:extLst>
          </p:cNvPr>
          <p:cNvSpPr txBox="1"/>
          <p:nvPr/>
        </p:nvSpPr>
        <p:spPr>
          <a:xfrm>
            <a:off x="1837248" y="1049886"/>
            <a:ext cx="992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康标题宋"/>
                <a:ea typeface="华康标题宋W9(P)" panose="02020900000000000000"/>
              </a:rPr>
              <a:t>约</a:t>
            </a:r>
            <a:endParaRPr lang="zh-CN" altLang="en-US" sz="9600" dirty="0">
              <a:solidFill>
                <a:schemeClr val="bg1"/>
              </a:solidFill>
              <a:latin typeface="华康标题宋"/>
              <a:ea typeface="华康标题宋W9(P)" panose="0202090000000000000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86256E-4C9A-4D94-90C7-CA3E47E0196A}"/>
              </a:ext>
            </a:extLst>
          </p:cNvPr>
          <p:cNvSpPr txBox="1"/>
          <p:nvPr/>
        </p:nvSpPr>
        <p:spPr>
          <a:xfrm>
            <a:off x="2684549" y="2236316"/>
            <a:ext cx="1669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ea typeface="华康标题宋W9(P)" panose="02020900000000000000"/>
              </a:rPr>
              <a:t>客</a:t>
            </a:r>
            <a:endParaRPr lang="zh-CN" altLang="en-US" sz="9600" dirty="0">
              <a:solidFill>
                <a:schemeClr val="bg1"/>
              </a:solidFill>
              <a:ea typeface="华康标题宋W9(P)" panose="020209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94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4984" y="-450360"/>
            <a:ext cx="6527554" cy="7206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564" y="15663"/>
            <a:ext cx="2856865" cy="6914515"/>
          </a:xfrm>
          <a:prstGeom prst="rect">
            <a:avLst/>
          </a:prstGeom>
          <a:blipFill rotWithShape="1"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32557" y="2039138"/>
            <a:ext cx="2424033" cy="2698864"/>
            <a:chOff x="8881309" y="2608256"/>
            <a:chExt cx="2424033" cy="2698864"/>
          </a:xfrm>
        </p:grpSpPr>
        <p:sp>
          <p:nvSpPr>
            <p:cNvPr id="11" name="文本框 10"/>
            <p:cNvSpPr txBox="1"/>
            <p:nvPr/>
          </p:nvSpPr>
          <p:spPr>
            <a:xfrm>
              <a:off x="9407128" y="2815378"/>
              <a:ext cx="1292662" cy="24917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目录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881309" y="2608256"/>
              <a:ext cx="2424033" cy="2425682"/>
              <a:chOff x="187702" y="1132512"/>
              <a:chExt cx="1804030" cy="1805257"/>
            </a:xfrm>
          </p:grpSpPr>
          <p:grpSp>
            <p:nvGrpSpPr>
              <p:cNvPr id="13" name="组合 12"/>
              <p:cNvGrpSpPr/>
              <p:nvPr/>
            </p:nvGrpSpPr>
            <p:grpSpPr>
              <a:xfrm rot="2395105">
                <a:off x="275765" y="1132512"/>
                <a:ext cx="1550753" cy="1805257"/>
                <a:chOff x="5533448" y="826221"/>
                <a:chExt cx="3752791" cy="4368686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 rot="926282">
                  <a:off x="5533448" y="826221"/>
                  <a:ext cx="1556286" cy="3761972"/>
                </a:xfrm>
                <a:custGeom>
                  <a:avLst/>
                  <a:gdLst>
                    <a:gd name="connsiteX0" fmla="*/ 1407213 w 1556286"/>
                    <a:gd name="connsiteY0" fmla="*/ 33179 h 3761972"/>
                    <a:gd name="connsiteX1" fmla="*/ 1556286 w 1556286"/>
                    <a:gd name="connsiteY1" fmla="*/ 0 h 3761972"/>
                    <a:gd name="connsiteX2" fmla="*/ 472535 w 1556286"/>
                    <a:gd name="connsiteY2" fmla="*/ 1881047 h 3761972"/>
                    <a:gd name="connsiteX3" fmla="*/ 1556216 w 1556286"/>
                    <a:gd name="connsiteY3" fmla="*/ 3761972 h 3761972"/>
                    <a:gd name="connsiteX4" fmla="*/ 1485433 w 1556286"/>
                    <a:gd name="connsiteY4" fmla="*/ 3749131 h 3761972"/>
                    <a:gd name="connsiteX5" fmla="*/ 69653 w 1556286"/>
                    <a:gd name="connsiteY5" fmla="*/ 2391355 h 3761972"/>
                    <a:gd name="connsiteX6" fmla="*/ 1407213 w 1556286"/>
                    <a:gd name="connsiteY6" fmla="*/ 33179 h 3761972"/>
                    <a:gd name="connsiteX0" fmla="*/ 472535 w 1556286"/>
                    <a:gd name="connsiteY0" fmla="*/ 1881047 h 3761972"/>
                    <a:gd name="connsiteX1" fmla="*/ 1556216 w 1556286"/>
                    <a:gd name="connsiteY1" fmla="*/ 3761972 h 3761972"/>
                    <a:gd name="connsiteX2" fmla="*/ 1485433 w 1556286"/>
                    <a:gd name="connsiteY2" fmla="*/ 3749131 h 3761972"/>
                    <a:gd name="connsiteX3" fmla="*/ 69653 w 1556286"/>
                    <a:gd name="connsiteY3" fmla="*/ 2391355 h 3761972"/>
                    <a:gd name="connsiteX4" fmla="*/ 1407213 w 1556286"/>
                    <a:gd name="connsiteY4" fmla="*/ 33179 h 3761972"/>
                    <a:gd name="connsiteX5" fmla="*/ 1556286 w 1556286"/>
                    <a:gd name="connsiteY5" fmla="*/ 0 h 3761972"/>
                    <a:gd name="connsiteX6" fmla="*/ 563975 w 1556286"/>
                    <a:gd name="connsiteY6" fmla="*/ 1972487 h 3761972"/>
                    <a:gd name="connsiteX0" fmla="*/ 472535 w 1556286"/>
                    <a:gd name="connsiteY0" fmla="*/ 1881047 h 3761972"/>
                    <a:gd name="connsiteX1" fmla="*/ 1556216 w 1556286"/>
                    <a:gd name="connsiteY1" fmla="*/ 3761972 h 3761972"/>
                    <a:gd name="connsiteX2" fmla="*/ 1485433 w 1556286"/>
                    <a:gd name="connsiteY2" fmla="*/ 3749131 h 3761972"/>
                    <a:gd name="connsiteX3" fmla="*/ 69653 w 1556286"/>
                    <a:gd name="connsiteY3" fmla="*/ 2391355 h 3761972"/>
                    <a:gd name="connsiteX4" fmla="*/ 1407213 w 1556286"/>
                    <a:gd name="connsiteY4" fmla="*/ 33179 h 3761972"/>
                    <a:gd name="connsiteX5" fmla="*/ 1556286 w 1556286"/>
                    <a:gd name="connsiteY5" fmla="*/ 0 h 3761972"/>
                    <a:gd name="connsiteX0" fmla="*/ 1556216 w 1556286"/>
                    <a:gd name="connsiteY0" fmla="*/ 3761972 h 3761972"/>
                    <a:gd name="connsiteX1" fmla="*/ 1485433 w 1556286"/>
                    <a:gd name="connsiteY1" fmla="*/ 3749131 h 3761972"/>
                    <a:gd name="connsiteX2" fmla="*/ 69653 w 1556286"/>
                    <a:gd name="connsiteY2" fmla="*/ 2391355 h 3761972"/>
                    <a:gd name="connsiteX3" fmla="*/ 1407213 w 1556286"/>
                    <a:gd name="connsiteY3" fmla="*/ 33179 h 3761972"/>
                    <a:gd name="connsiteX4" fmla="*/ 1556286 w 1556286"/>
                    <a:gd name="connsiteY4" fmla="*/ 0 h 3761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6286" h="3761972">
                      <a:moveTo>
                        <a:pt x="1556216" y="3761972"/>
                      </a:moveTo>
                      <a:lnTo>
                        <a:pt x="1485433" y="3749131"/>
                      </a:lnTo>
                      <a:cubicBezTo>
                        <a:pt x="822991" y="3595289"/>
                        <a:pt x="263414" y="3092982"/>
                        <a:pt x="69653" y="2391355"/>
                      </a:cubicBezTo>
                      <a:cubicBezTo>
                        <a:pt x="-212182" y="1370805"/>
                        <a:pt x="386664" y="315014"/>
                        <a:pt x="1407213" y="33179"/>
                      </a:cubicBezTo>
                      <a:lnTo>
                        <a:pt x="1556286" y="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headEnd type="oval" w="med" len="med"/>
                  <a:tailEnd type="oval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rot="926282">
                  <a:off x="7729952" y="1432934"/>
                  <a:ext cx="1556287" cy="3761973"/>
                </a:xfrm>
                <a:custGeom>
                  <a:avLst/>
                  <a:gdLst>
                    <a:gd name="connsiteX0" fmla="*/ 69 w 1556287"/>
                    <a:gd name="connsiteY0" fmla="*/ 0 h 3761973"/>
                    <a:gd name="connsiteX1" fmla="*/ 70854 w 1556287"/>
                    <a:gd name="connsiteY1" fmla="*/ 12842 h 3761973"/>
                    <a:gd name="connsiteX2" fmla="*/ 1486634 w 1556287"/>
                    <a:gd name="connsiteY2" fmla="*/ 1370618 h 3761973"/>
                    <a:gd name="connsiteX3" fmla="*/ 149074 w 1556287"/>
                    <a:gd name="connsiteY3" fmla="*/ 3728794 h 3761973"/>
                    <a:gd name="connsiteX4" fmla="*/ 0 w 1556287"/>
                    <a:gd name="connsiteY4" fmla="*/ 3761973 h 3761973"/>
                    <a:gd name="connsiteX5" fmla="*/ 1083750 w 1556287"/>
                    <a:gd name="connsiteY5" fmla="*/ 1880926 h 3761973"/>
                    <a:gd name="connsiteX6" fmla="*/ 69 w 1556287"/>
                    <a:gd name="connsiteY6" fmla="*/ 0 h 3761973"/>
                    <a:gd name="connsiteX0" fmla="*/ 1083750 w 1556287"/>
                    <a:gd name="connsiteY0" fmla="*/ 1880926 h 3761973"/>
                    <a:gd name="connsiteX1" fmla="*/ 69 w 1556287"/>
                    <a:gd name="connsiteY1" fmla="*/ 0 h 3761973"/>
                    <a:gd name="connsiteX2" fmla="*/ 70854 w 1556287"/>
                    <a:gd name="connsiteY2" fmla="*/ 12842 h 3761973"/>
                    <a:gd name="connsiteX3" fmla="*/ 1486634 w 1556287"/>
                    <a:gd name="connsiteY3" fmla="*/ 1370618 h 3761973"/>
                    <a:gd name="connsiteX4" fmla="*/ 149074 w 1556287"/>
                    <a:gd name="connsiteY4" fmla="*/ 3728794 h 3761973"/>
                    <a:gd name="connsiteX5" fmla="*/ 0 w 1556287"/>
                    <a:gd name="connsiteY5" fmla="*/ 3761973 h 3761973"/>
                    <a:gd name="connsiteX6" fmla="*/ 1175190 w 1556287"/>
                    <a:gd name="connsiteY6" fmla="*/ 1972366 h 3761973"/>
                    <a:gd name="connsiteX0" fmla="*/ 1083750 w 1556287"/>
                    <a:gd name="connsiteY0" fmla="*/ 1880926 h 3761973"/>
                    <a:gd name="connsiteX1" fmla="*/ 69 w 1556287"/>
                    <a:gd name="connsiteY1" fmla="*/ 0 h 3761973"/>
                    <a:gd name="connsiteX2" fmla="*/ 70854 w 1556287"/>
                    <a:gd name="connsiteY2" fmla="*/ 12842 h 3761973"/>
                    <a:gd name="connsiteX3" fmla="*/ 1486634 w 1556287"/>
                    <a:gd name="connsiteY3" fmla="*/ 1370618 h 3761973"/>
                    <a:gd name="connsiteX4" fmla="*/ 149074 w 1556287"/>
                    <a:gd name="connsiteY4" fmla="*/ 3728794 h 3761973"/>
                    <a:gd name="connsiteX5" fmla="*/ 0 w 1556287"/>
                    <a:gd name="connsiteY5" fmla="*/ 3761973 h 3761973"/>
                    <a:gd name="connsiteX0" fmla="*/ 69 w 1556287"/>
                    <a:gd name="connsiteY0" fmla="*/ 0 h 3761973"/>
                    <a:gd name="connsiteX1" fmla="*/ 70854 w 1556287"/>
                    <a:gd name="connsiteY1" fmla="*/ 12842 h 3761973"/>
                    <a:gd name="connsiteX2" fmla="*/ 1486634 w 1556287"/>
                    <a:gd name="connsiteY2" fmla="*/ 1370618 h 3761973"/>
                    <a:gd name="connsiteX3" fmla="*/ 149074 w 1556287"/>
                    <a:gd name="connsiteY3" fmla="*/ 3728794 h 3761973"/>
                    <a:gd name="connsiteX4" fmla="*/ 0 w 1556287"/>
                    <a:gd name="connsiteY4" fmla="*/ 3761973 h 376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6287" h="3761973">
                      <a:moveTo>
                        <a:pt x="69" y="0"/>
                      </a:moveTo>
                      <a:lnTo>
                        <a:pt x="70854" y="12842"/>
                      </a:lnTo>
                      <a:cubicBezTo>
                        <a:pt x="733295" y="166684"/>
                        <a:pt x="1292873" y="668991"/>
                        <a:pt x="1486634" y="1370618"/>
                      </a:cubicBezTo>
                      <a:cubicBezTo>
                        <a:pt x="1768469" y="2391167"/>
                        <a:pt x="1169623" y="3446959"/>
                        <a:pt x="149074" y="3728794"/>
                      </a:cubicBezTo>
                      <a:lnTo>
                        <a:pt x="0" y="3761973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headEnd type="oval" w="med" len="med"/>
                  <a:tailEnd type="oval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3793" r="3670"/>
              <a:stretch/>
            </p:blipFill>
            <p:spPr>
              <a:xfrm>
                <a:off x="1547728" y="1475005"/>
                <a:ext cx="444004" cy="24110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60857"/>
              <a:stretch/>
            </p:blipFill>
            <p:spPr>
              <a:xfrm>
                <a:off x="1458904" y="1534919"/>
                <a:ext cx="330808" cy="241100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9765" t="20462" b="56750"/>
              <a:stretch/>
            </p:blipFill>
            <p:spPr>
              <a:xfrm>
                <a:off x="187702" y="2213868"/>
                <a:ext cx="609312" cy="276400"/>
              </a:xfrm>
              <a:prstGeom prst="rect">
                <a:avLst/>
              </a:prstGeom>
            </p:spPr>
          </p:pic>
        </p:grpSp>
      </p:grpSp>
      <p:sp>
        <p:nvSpPr>
          <p:cNvPr id="20" name="椭圆 19"/>
          <p:cNvSpPr/>
          <p:nvPr/>
        </p:nvSpPr>
        <p:spPr>
          <a:xfrm>
            <a:off x="4167405" y="1314885"/>
            <a:ext cx="751155" cy="751155"/>
          </a:xfrm>
          <a:prstGeom prst="ellipse">
            <a:avLst/>
          </a:prstGeom>
          <a:solidFill>
            <a:srgbClr val="83AC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22" name="椭圆 21"/>
          <p:cNvSpPr/>
          <p:nvPr/>
        </p:nvSpPr>
        <p:spPr>
          <a:xfrm>
            <a:off x="4167405" y="2476627"/>
            <a:ext cx="751155" cy="751155"/>
          </a:xfrm>
          <a:prstGeom prst="ellipse">
            <a:avLst/>
          </a:prstGeom>
          <a:solidFill>
            <a:srgbClr val="83AC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sp>
        <p:nvSpPr>
          <p:cNvPr id="24" name="椭圆 23"/>
          <p:cNvSpPr/>
          <p:nvPr/>
        </p:nvSpPr>
        <p:spPr>
          <a:xfrm>
            <a:off x="4167405" y="3638369"/>
            <a:ext cx="751155" cy="751155"/>
          </a:xfrm>
          <a:prstGeom prst="ellipse">
            <a:avLst/>
          </a:prstGeom>
          <a:solidFill>
            <a:srgbClr val="83AC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sp>
        <p:nvSpPr>
          <p:cNvPr id="26" name="椭圆 25"/>
          <p:cNvSpPr/>
          <p:nvPr/>
        </p:nvSpPr>
        <p:spPr>
          <a:xfrm>
            <a:off x="4167405" y="4800112"/>
            <a:ext cx="751155" cy="751155"/>
          </a:xfrm>
          <a:prstGeom prst="ellipse">
            <a:avLst/>
          </a:prstGeom>
          <a:solidFill>
            <a:srgbClr val="83AC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4F69A75-9199-4E50-A4A4-5044BFB4FACB}"/>
              </a:ext>
            </a:extLst>
          </p:cNvPr>
          <p:cNvSpPr/>
          <p:nvPr/>
        </p:nvSpPr>
        <p:spPr>
          <a:xfrm>
            <a:off x="5182729" y="1419042"/>
            <a:ext cx="2009957" cy="36327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97">
            <a:extLst>
              <a:ext uri="{FF2B5EF4-FFF2-40B4-BE49-F238E27FC236}">
                <a16:creationId xmlns:a16="http://schemas.microsoft.com/office/drawing/2014/main" xmlns="" id="{4C00BADC-378F-411A-88E6-C198350FDF01}"/>
              </a:ext>
            </a:extLst>
          </p:cNvPr>
          <p:cNvSpPr txBox="1"/>
          <p:nvPr/>
        </p:nvSpPr>
        <p:spPr>
          <a:xfrm>
            <a:off x="5182729" y="1314885"/>
            <a:ext cx="2464868" cy="467436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华文黑体" pitchFamily="2" charset="-122"/>
              </a:rPr>
              <a:t>走近作者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华文黑体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ED2E58C-8161-4C7B-BA9F-2E89DC9BB90C}"/>
              </a:ext>
            </a:extLst>
          </p:cNvPr>
          <p:cNvSpPr/>
          <p:nvPr/>
        </p:nvSpPr>
        <p:spPr>
          <a:xfrm>
            <a:off x="5182729" y="2576506"/>
            <a:ext cx="2009957" cy="36327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97">
            <a:extLst>
              <a:ext uri="{FF2B5EF4-FFF2-40B4-BE49-F238E27FC236}">
                <a16:creationId xmlns:a16="http://schemas.microsoft.com/office/drawing/2014/main" xmlns="" id="{77C889C8-75E3-474B-A3A9-75CFFA6D9BE8}"/>
              </a:ext>
            </a:extLst>
          </p:cNvPr>
          <p:cNvSpPr txBox="1"/>
          <p:nvPr/>
        </p:nvSpPr>
        <p:spPr>
          <a:xfrm>
            <a:off x="5182729" y="2472349"/>
            <a:ext cx="2464868" cy="467436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华文黑体" pitchFamily="2" charset="-122"/>
              </a:rPr>
              <a:t>初读课文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华文黑体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A73B917-C9B3-4205-BC55-2A1561028E55}"/>
              </a:ext>
            </a:extLst>
          </p:cNvPr>
          <p:cNvSpPr/>
          <p:nvPr/>
        </p:nvSpPr>
        <p:spPr>
          <a:xfrm>
            <a:off x="5182729" y="3688805"/>
            <a:ext cx="2009957" cy="36327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97">
            <a:extLst>
              <a:ext uri="{FF2B5EF4-FFF2-40B4-BE49-F238E27FC236}">
                <a16:creationId xmlns:a16="http://schemas.microsoft.com/office/drawing/2014/main" xmlns="" id="{F6291672-A8D5-4191-BF32-85DA436D9DD1}"/>
              </a:ext>
            </a:extLst>
          </p:cNvPr>
          <p:cNvSpPr txBox="1"/>
          <p:nvPr/>
        </p:nvSpPr>
        <p:spPr>
          <a:xfrm>
            <a:off x="5182729" y="3584648"/>
            <a:ext cx="2464868" cy="467436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华文黑体" pitchFamily="2" charset="-122"/>
              </a:rPr>
              <a:t>整体感知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华文黑体" pitchFamily="2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00DA7F5-1519-410C-9847-B1FC86A3A281}"/>
              </a:ext>
            </a:extLst>
          </p:cNvPr>
          <p:cNvSpPr/>
          <p:nvPr/>
        </p:nvSpPr>
        <p:spPr>
          <a:xfrm>
            <a:off x="5182729" y="4850527"/>
            <a:ext cx="2009957" cy="36327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97">
            <a:extLst>
              <a:ext uri="{FF2B5EF4-FFF2-40B4-BE49-F238E27FC236}">
                <a16:creationId xmlns:a16="http://schemas.microsoft.com/office/drawing/2014/main" xmlns="" id="{E6ACE817-8467-4141-9568-CE8886D24E4C}"/>
              </a:ext>
            </a:extLst>
          </p:cNvPr>
          <p:cNvSpPr txBox="1"/>
          <p:nvPr/>
        </p:nvSpPr>
        <p:spPr>
          <a:xfrm>
            <a:off x="5182729" y="4746370"/>
            <a:ext cx="2464868" cy="467436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华文黑体" pitchFamily="2" charset="-122"/>
              </a:rPr>
              <a:t>复习巩固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75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24" grpId="0" animBg="1"/>
      <p:bldP spid="26" grpId="0" animBg="1"/>
      <p:bldP spid="31" grpId="0" animBg="1"/>
      <p:bldP spid="32" grpId="0"/>
      <p:bldP spid="36" grpId="0" animBg="1"/>
      <p:bldP spid="37" grpId="0"/>
      <p:bldP spid="41" grpId="0" animBg="1"/>
      <p:bldP spid="42" grpId="0"/>
      <p:bldP spid="46" grpId="0" animBg="1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912763" y="2654222"/>
            <a:ext cx="3109081" cy="457857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5400000">
            <a:off x="839534" y="-839534"/>
            <a:ext cx="467784" cy="2146852"/>
          </a:xfrm>
          <a:prstGeom prst="rect">
            <a:avLst/>
          </a:prstGeom>
          <a:blipFill rotWithShape="1">
            <a:blip r:embed="rId4"/>
            <a:srcRect/>
            <a:stretch>
              <a:fillRect l="-42057" t="-127198" r="-10295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图片 4" descr="582ed5f479338"/>
          <p:cNvPicPr>
            <a:picLocks noChangeAspect="1"/>
          </p:cNvPicPr>
          <p:nvPr/>
        </p:nvPicPr>
        <p:blipFill>
          <a:blip r:embed="rId5"/>
          <a:srcRect r="40888" b="69075"/>
          <a:stretch>
            <a:fillRect/>
          </a:stretch>
        </p:blipFill>
        <p:spPr>
          <a:xfrm>
            <a:off x="8086889" y="37628"/>
            <a:ext cx="2042104" cy="832774"/>
          </a:xfrm>
          <a:prstGeom prst="rect">
            <a:avLst/>
          </a:prstGeom>
        </p:spPr>
      </p:pic>
      <p:pic>
        <p:nvPicPr>
          <p:cNvPr id="6" name="图片 5" descr="582ed5f479338"/>
          <p:cNvPicPr>
            <a:picLocks noChangeAspect="1"/>
          </p:cNvPicPr>
          <p:nvPr/>
        </p:nvPicPr>
        <p:blipFill rotWithShape="1">
          <a:blip r:embed="rId5"/>
          <a:srcRect l="2956" t="74165" r="50592" b="10098"/>
          <a:stretch/>
        </p:blipFill>
        <p:spPr>
          <a:xfrm>
            <a:off x="2196318" y="197176"/>
            <a:ext cx="2070158" cy="7272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-675860" y="0"/>
            <a:ext cx="3508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endParaRPr lang="zh-CN" altLang="en-US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4643" y="705678"/>
            <a:ext cx="1108213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赵师秀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(1170~1219</a:t>
            </a:r>
            <a:r>
              <a:rPr lang="zh-CN" altLang="en-US" sz="3600" dirty="0" smtClean="0"/>
              <a:t>年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，永嘉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今浙江温州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人，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字紫芝</a:t>
            </a:r>
            <a:r>
              <a:rPr lang="zh-CN" altLang="en-US" sz="3600" dirty="0" smtClean="0">
                <a:solidFill>
                  <a:srgbClr val="C00000"/>
                </a:solidFill>
              </a:rPr>
              <a:t>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灵芝，号灵秀、天乐</a:t>
            </a:r>
            <a:r>
              <a:rPr lang="zh-CN" altLang="en-US" sz="3600" dirty="0" smtClean="0"/>
              <a:t>，人称</a:t>
            </a:r>
            <a:r>
              <a:rPr lang="zh-CN" altLang="en-US" sz="3600" dirty="0" smtClean="0">
                <a:solidFill>
                  <a:srgbClr val="C00000"/>
                </a:solidFill>
              </a:rPr>
              <a:t>“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鬼才</a:t>
            </a:r>
            <a:r>
              <a:rPr lang="zh-CN" altLang="en-US" sz="3600" dirty="0" smtClean="0">
                <a:solidFill>
                  <a:srgbClr val="C00000"/>
                </a:solidFill>
              </a:rPr>
              <a:t>”</a:t>
            </a:r>
            <a:r>
              <a:rPr lang="zh-CN" altLang="en-US" sz="3600" dirty="0" smtClean="0"/>
              <a:t>，</a:t>
            </a:r>
            <a:r>
              <a:rPr lang="zh-CN" altLang="en-US" sz="3600" dirty="0" smtClean="0"/>
              <a:t>南</a:t>
            </a:r>
            <a:r>
              <a:rPr lang="zh-CN" altLang="en-US" sz="3600" dirty="0" smtClean="0"/>
              <a:t>宋诗人。赵师秀是</a:t>
            </a:r>
            <a:r>
              <a:rPr lang="zh-CN" altLang="en-US" sz="3600" dirty="0" smtClean="0">
                <a:solidFill>
                  <a:srgbClr val="C00000"/>
                </a:solidFill>
              </a:rPr>
              <a:t>“永嘉四灵”</a:t>
            </a:r>
            <a:r>
              <a:rPr lang="zh-CN" altLang="en-US" sz="3600" dirty="0" smtClean="0"/>
              <a:t>中较出色的诗</a:t>
            </a:r>
            <a:r>
              <a:rPr lang="zh-CN" altLang="en-US" sz="3600" dirty="0" smtClean="0"/>
              <a:t>人，诗</a:t>
            </a:r>
            <a:r>
              <a:rPr lang="zh-CN" altLang="en-US" sz="3600" dirty="0" smtClean="0"/>
              <a:t>学姚合、贾岛，尊姚、贾为“二妙</a:t>
            </a:r>
            <a:r>
              <a:rPr lang="zh-CN" altLang="en-US" sz="3600" dirty="0" smtClean="0"/>
              <a:t>”，开创了“江湖派”一代诗风。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   </a:t>
            </a:r>
            <a:r>
              <a:rPr lang="zh-CN" altLang="en-US" sz="3600" b="1" dirty="0" smtClean="0"/>
              <a:t>永</a:t>
            </a:r>
            <a:r>
              <a:rPr lang="zh-CN" altLang="en-US" sz="3600" b="1" dirty="0" smtClean="0"/>
              <a:t>嘉四灵</a:t>
            </a:r>
            <a:r>
              <a:rPr lang="en-US" altLang="zh-CN" sz="3600" dirty="0" smtClean="0">
                <a:solidFill>
                  <a:srgbClr val="C00000"/>
                </a:solidFill>
              </a:rPr>
              <a:t>: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徐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照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徐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玑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赵师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秀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卷</a:t>
            </a:r>
            <a:r>
              <a:rPr lang="zh-CN" altLang="en-US" sz="3600" dirty="0" smtClean="0"/>
              <a:t>。</a:t>
            </a:r>
            <a:endParaRPr lang="en-US" altLang="zh-CN" sz="3600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4098696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78" y="4039565"/>
            <a:ext cx="1770143" cy="2818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3174" y="2902400"/>
            <a:ext cx="4503980" cy="2991681"/>
          </a:xfrm>
          <a:prstGeom prst="rect">
            <a:avLst/>
          </a:prstGeom>
        </p:spPr>
      </p:pic>
      <p:pic>
        <p:nvPicPr>
          <p:cNvPr id="11" name="图片 10" descr="582ed5f479338"/>
          <p:cNvPicPr>
            <a:picLocks noChangeAspect="1"/>
          </p:cNvPicPr>
          <p:nvPr/>
        </p:nvPicPr>
        <p:blipFill>
          <a:blip r:embed="rId5"/>
          <a:srcRect r="40888" b="69075"/>
          <a:stretch>
            <a:fillRect/>
          </a:stretch>
        </p:blipFill>
        <p:spPr>
          <a:xfrm>
            <a:off x="9697665" y="2231868"/>
            <a:ext cx="1579343" cy="644059"/>
          </a:xfrm>
          <a:prstGeom prst="rect">
            <a:avLst/>
          </a:prstGeom>
        </p:spPr>
      </p:pic>
      <p:pic>
        <p:nvPicPr>
          <p:cNvPr id="12" name="图片 11" descr="582ed5f479338"/>
          <p:cNvPicPr>
            <a:picLocks noChangeAspect="1"/>
          </p:cNvPicPr>
          <p:nvPr/>
        </p:nvPicPr>
        <p:blipFill rotWithShape="1">
          <a:blip r:embed="rId5"/>
          <a:srcRect l="2956" t="74165" r="50592" b="10098"/>
          <a:stretch/>
        </p:blipFill>
        <p:spPr>
          <a:xfrm>
            <a:off x="2196318" y="197176"/>
            <a:ext cx="2070158" cy="7272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91874" y="299166"/>
            <a:ext cx="456961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约客</a:t>
            </a:r>
            <a:endParaRPr lang="en-US" altLang="zh-CN" sz="48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/>
            <a:r>
              <a:rPr lang="zh-CN" altLang="en-US" sz="2800" b="1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赵师秀</a:t>
            </a:r>
            <a:endParaRPr lang="zh-CN" altLang="en-US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5126F13-6461-43E4-A46A-0F851088639C}"/>
              </a:ext>
            </a:extLst>
          </p:cNvPr>
          <p:cNvSpPr/>
          <p:nvPr/>
        </p:nvSpPr>
        <p:spPr>
          <a:xfrm>
            <a:off x="7165074" y="2340401"/>
            <a:ext cx="3410162" cy="25292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3F85BAC-CD66-4D9C-AB66-0CAA69A08538}"/>
              </a:ext>
            </a:extLst>
          </p:cNvPr>
          <p:cNvSpPr txBox="1"/>
          <p:nvPr/>
        </p:nvSpPr>
        <p:spPr>
          <a:xfrm>
            <a:off x="4291059" y="2370853"/>
            <a:ext cx="738664" cy="3880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闲敲棋子落灯花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9C95D76-1E7C-4962-BF2F-715CBFCED766}"/>
              </a:ext>
            </a:extLst>
          </p:cNvPr>
          <p:cNvSpPr txBox="1"/>
          <p:nvPr/>
        </p:nvSpPr>
        <p:spPr>
          <a:xfrm>
            <a:off x="3558797" y="2385391"/>
            <a:ext cx="738664" cy="41545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有约不来过夜半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E28F51A-8F10-46FE-B9D7-5551FE78F1A7}"/>
              </a:ext>
            </a:extLst>
          </p:cNvPr>
          <p:cNvSpPr txBox="1"/>
          <p:nvPr/>
        </p:nvSpPr>
        <p:spPr>
          <a:xfrm>
            <a:off x="2885332" y="2367637"/>
            <a:ext cx="738664" cy="4003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青草池塘处处蛙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321F0D8-F956-4FB9-BD63-8347A55D1BFF}"/>
              </a:ext>
            </a:extLst>
          </p:cNvPr>
          <p:cNvSpPr txBox="1"/>
          <p:nvPr/>
        </p:nvSpPr>
        <p:spPr>
          <a:xfrm>
            <a:off x="2127428" y="2391116"/>
            <a:ext cx="738664" cy="37313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黄梅时节家家雨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72A0D4D-E8F0-4153-9E8F-E32F5BF1FCBA}"/>
              </a:ext>
            </a:extLst>
          </p:cNvPr>
          <p:cNvCxnSpPr>
            <a:cxnSpLocks/>
          </p:cNvCxnSpPr>
          <p:nvPr/>
        </p:nvCxnSpPr>
        <p:spPr>
          <a:xfrm>
            <a:off x="5073891" y="2547176"/>
            <a:ext cx="0" cy="14522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BF31BEEA-EB1C-4FD6-80E6-3EAC387E8596}"/>
              </a:ext>
            </a:extLst>
          </p:cNvPr>
          <p:cNvCxnSpPr>
            <a:cxnSpLocks/>
          </p:cNvCxnSpPr>
          <p:nvPr/>
        </p:nvCxnSpPr>
        <p:spPr>
          <a:xfrm>
            <a:off x="4324681" y="2547175"/>
            <a:ext cx="0" cy="14522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CD34EF7-BEA4-4240-8AE7-0ABE8BFC97C8}"/>
              </a:ext>
            </a:extLst>
          </p:cNvPr>
          <p:cNvCxnSpPr>
            <a:cxnSpLocks/>
          </p:cNvCxnSpPr>
          <p:nvPr/>
        </p:nvCxnSpPr>
        <p:spPr>
          <a:xfrm>
            <a:off x="3636037" y="2547765"/>
            <a:ext cx="0" cy="14522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0E205ADD-BD1F-41DF-86B6-AECD8D9711EC}"/>
              </a:ext>
            </a:extLst>
          </p:cNvPr>
          <p:cNvCxnSpPr>
            <a:cxnSpLocks/>
          </p:cNvCxnSpPr>
          <p:nvPr/>
        </p:nvCxnSpPr>
        <p:spPr>
          <a:xfrm>
            <a:off x="2899076" y="2553898"/>
            <a:ext cx="0" cy="14522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56DEA36-87D4-4E7E-AFC7-67ACEFCBCCC3}"/>
              </a:ext>
            </a:extLst>
          </p:cNvPr>
          <p:cNvCxnSpPr>
            <a:cxnSpLocks/>
          </p:cNvCxnSpPr>
          <p:nvPr/>
        </p:nvCxnSpPr>
        <p:spPr>
          <a:xfrm>
            <a:off x="2085402" y="2557500"/>
            <a:ext cx="0" cy="14522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descr="582ed5f479338">
            <a:extLst>
              <a:ext uri="{FF2B5EF4-FFF2-40B4-BE49-F238E27FC236}">
                <a16:creationId xmlns:a16="http://schemas.microsoft.com/office/drawing/2014/main" xmlns="" id="{F0DCB236-91BE-4B65-9BDC-03EB8881C7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0888" b="69075"/>
          <a:stretch>
            <a:fillRect/>
          </a:stretch>
        </p:blipFill>
        <p:spPr>
          <a:xfrm>
            <a:off x="8086889" y="37628"/>
            <a:ext cx="2042104" cy="83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987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5a094962eca1e"/>
          <p:cNvPicPr>
            <a:picLocks noChangeAspect="1"/>
          </p:cNvPicPr>
          <p:nvPr/>
        </p:nvPicPr>
        <p:blipFill rotWithShape="1">
          <a:blip r:embed="rId3"/>
          <a:srcRect r="53231" b="16991"/>
          <a:stretch/>
        </p:blipFill>
        <p:spPr>
          <a:xfrm>
            <a:off x="-80199" y="4273825"/>
            <a:ext cx="1464573" cy="2599415"/>
          </a:xfrm>
          <a:prstGeom prst="rect">
            <a:avLst/>
          </a:prstGeom>
        </p:spPr>
      </p:pic>
      <p:pic>
        <p:nvPicPr>
          <p:cNvPr id="2" name="图片 1" descr="582ed5f479338"/>
          <p:cNvPicPr>
            <a:picLocks noChangeAspect="1"/>
          </p:cNvPicPr>
          <p:nvPr/>
        </p:nvPicPr>
        <p:blipFill>
          <a:blip r:embed="rId4"/>
          <a:srcRect r="40888" b="69075"/>
          <a:stretch>
            <a:fillRect/>
          </a:stretch>
        </p:blipFill>
        <p:spPr>
          <a:xfrm>
            <a:off x="8086889" y="37628"/>
            <a:ext cx="2042104" cy="832774"/>
          </a:xfrm>
          <a:prstGeom prst="rect">
            <a:avLst/>
          </a:prstGeom>
        </p:spPr>
      </p:pic>
      <p:pic>
        <p:nvPicPr>
          <p:cNvPr id="3" name="图片 2" descr="582ed5f479338"/>
          <p:cNvPicPr>
            <a:picLocks noChangeAspect="1"/>
          </p:cNvPicPr>
          <p:nvPr/>
        </p:nvPicPr>
        <p:blipFill rotWithShape="1">
          <a:blip r:embed="rId4"/>
          <a:srcRect l="2956" t="74165" r="50592" b="10098"/>
          <a:stretch/>
        </p:blipFill>
        <p:spPr>
          <a:xfrm>
            <a:off x="2196318" y="197176"/>
            <a:ext cx="2070158" cy="727200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CCAB399F-74DA-44A8-BB71-CA32B5B9766D}"/>
              </a:ext>
            </a:extLst>
          </p:cNvPr>
          <p:cNvSpPr txBox="1"/>
          <p:nvPr/>
        </p:nvSpPr>
        <p:spPr>
          <a:xfrm>
            <a:off x="0" y="579265"/>
            <a:ext cx="12191999" cy="951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b="1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黄梅时节家家雨，青草池塘处处蛙</a:t>
            </a:r>
            <a:endParaRPr lang="en-US" altLang="zh-CN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/>
            <a:endParaRPr lang="en-US" altLang="zh-CN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/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“家家雨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描绘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出夏季梅雨的密集，表现乡村之景的清新静谧，又暗示了不能如期赴约的客观原因，流露出诗人对这种天气的无奈。</a:t>
            </a:r>
            <a:endParaRPr lang="en-US" altLang="zh-CN" sz="36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/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“处处蛙”以声衬静，烘托出梅雨时节乡村夜晚的恬静和谐气氛，同时还折射出诗人落寞孤寂与烦躁不安的心境。</a:t>
            </a:r>
            <a:endParaRPr lang="en-US" altLang="zh-CN" sz="36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en-US" altLang="zh-CN" sz="3600" b="1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457200" algn="ctr"/>
            <a:endParaRPr lang="zh-CN" altLang="en-US" sz="36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72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78" y="4039565"/>
            <a:ext cx="1770143" cy="2818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64689" y="5546035"/>
            <a:ext cx="2327311" cy="1311965"/>
          </a:xfrm>
          <a:prstGeom prst="rect">
            <a:avLst/>
          </a:prstGeom>
        </p:spPr>
      </p:pic>
      <p:pic>
        <p:nvPicPr>
          <p:cNvPr id="11" name="图片 10" descr="582ed5f479338"/>
          <p:cNvPicPr>
            <a:picLocks noChangeAspect="1"/>
          </p:cNvPicPr>
          <p:nvPr/>
        </p:nvPicPr>
        <p:blipFill>
          <a:blip r:embed="rId5"/>
          <a:srcRect r="40888" b="69075"/>
          <a:stretch>
            <a:fillRect/>
          </a:stretch>
        </p:blipFill>
        <p:spPr>
          <a:xfrm>
            <a:off x="9697665" y="2231868"/>
            <a:ext cx="1579343" cy="644059"/>
          </a:xfrm>
          <a:prstGeom prst="rect">
            <a:avLst/>
          </a:prstGeom>
        </p:spPr>
      </p:pic>
      <p:pic>
        <p:nvPicPr>
          <p:cNvPr id="12" name="图片 11" descr="582ed5f479338"/>
          <p:cNvPicPr>
            <a:picLocks noChangeAspect="1"/>
          </p:cNvPicPr>
          <p:nvPr/>
        </p:nvPicPr>
        <p:blipFill rotWithShape="1">
          <a:blip r:embed="rId5"/>
          <a:srcRect l="2956" t="74165" r="50592" b="10098"/>
          <a:stretch/>
        </p:blipFill>
        <p:spPr>
          <a:xfrm>
            <a:off x="2196318" y="197176"/>
            <a:ext cx="2070158" cy="7272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6605" y="736488"/>
            <a:ext cx="456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有约不来过夜半</a:t>
            </a:r>
            <a:endParaRPr lang="en-US" altLang="zh-CN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5126F13-6461-43E4-A46A-0F851088639C}"/>
              </a:ext>
            </a:extLst>
          </p:cNvPr>
          <p:cNvSpPr/>
          <p:nvPr/>
        </p:nvSpPr>
        <p:spPr>
          <a:xfrm>
            <a:off x="11022496" y="5059017"/>
            <a:ext cx="1169503" cy="16394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9" name="图片 38" descr="582ed5f479338">
            <a:extLst>
              <a:ext uri="{FF2B5EF4-FFF2-40B4-BE49-F238E27FC236}">
                <a16:creationId xmlns:a16="http://schemas.microsoft.com/office/drawing/2014/main" xmlns="" id="{F0DCB236-91BE-4B65-9BDC-03EB8881C7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0888" b="69075"/>
          <a:stretch>
            <a:fillRect/>
          </a:stretch>
        </p:blipFill>
        <p:spPr>
          <a:xfrm>
            <a:off x="8086889" y="37628"/>
            <a:ext cx="2042104" cy="83277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107095" y="2176670"/>
            <a:ext cx="8965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“有约”：邀约友人    </a:t>
            </a:r>
            <a:endParaRPr lang="en-US" altLang="zh-CN" sz="3600" dirty="0" smtClean="0"/>
          </a:p>
          <a:p>
            <a:r>
              <a:rPr lang="en-US" altLang="zh-CN" sz="3600" dirty="0" smtClean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点题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/>
              <a:t>“过夜半”说明等候时间之长</a:t>
            </a:r>
            <a:endParaRPr lang="en-US" altLang="zh-CN" sz="3600" dirty="0" smtClean="0"/>
          </a:p>
          <a:p>
            <a:r>
              <a:rPr lang="zh-CN" altLang="en-US" sz="3600" b="1" dirty="0" smtClean="0"/>
              <a:t>由景到情的过渡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5987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82ed5f479338"/>
          <p:cNvPicPr>
            <a:picLocks noChangeAspect="1"/>
          </p:cNvPicPr>
          <p:nvPr/>
        </p:nvPicPr>
        <p:blipFill>
          <a:blip r:embed="rId3"/>
          <a:srcRect r="40888" b="69075"/>
          <a:stretch>
            <a:fillRect/>
          </a:stretch>
        </p:blipFill>
        <p:spPr>
          <a:xfrm>
            <a:off x="8086889" y="37628"/>
            <a:ext cx="2042104" cy="832774"/>
          </a:xfrm>
          <a:prstGeom prst="rect">
            <a:avLst/>
          </a:prstGeom>
        </p:spPr>
      </p:pic>
      <p:pic>
        <p:nvPicPr>
          <p:cNvPr id="3" name="图片 2" descr="582ed5f479338"/>
          <p:cNvPicPr>
            <a:picLocks noChangeAspect="1"/>
          </p:cNvPicPr>
          <p:nvPr/>
        </p:nvPicPr>
        <p:blipFill rotWithShape="1">
          <a:blip r:embed="rId3"/>
          <a:srcRect l="2956" t="74165" r="50592" b="10098"/>
          <a:stretch/>
        </p:blipFill>
        <p:spPr>
          <a:xfrm>
            <a:off x="2196318" y="197176"/>
            <a:ext cx="2070158" cy="727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696731"/>
            <a:ext cx="117977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40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闲敲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棋子落灯花”是一处精彩的细节描写，请你进一步发挥想象，描绘主人公当时的动作、神情和心理。</a:t>
            </a:r>
            <a:endParaRPr lang="zh-CN" altLang="en-US" sz="4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6468" y="3130827"/>
            <a:ext cx="107938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b="1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已经深夜时分，约好的客人却还没有到来。诗人一只手拖着下颌，两眼呆呆地凝视着火红的灯花，另一只手随便拿起一枚棋子，随意地敲落在棋盘上，发出清脆的响声，直把灯花震落下来。唉，这漫漫长夜该如何度过呢？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124642" y="4790642"/>
            <a:ext cx="1672183" cy="246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993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08387" y="-450360"/>
            <a:ext cx="3719244" cy="7206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564" y="15663"/>
            <a:ext cx="1378993" cy="6914515"/>
          </a:xfrm>
          <a:prstGeom prst="rect">
            <a:avLst/>
          </a:prstGeom>
          <a:blipFill rotWithShape="1"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9"/>
          <p:cNvGrpSpPr/>
          <p:nvPr/>
        </p:nvGrpSpPr>
        <p:grpSpPr>
          <a:xfrm>
            <a:off x="-523982" y="410965"/>
            <a:ext cx="3698379" cy="5691883"/>
            <a:chOff x="7606963" y="998774"/>
            <a:chExt cx="3698379" cy="4347584"/>
          </a:xfrm>
        </p:grpSpPr>
        <p:sp>
          <p:nvSpPr>
            <p:cNvPr id="11" name="文本框 10"/>
            <p:cNvSpPr txBox="1"/>
            <p:nvPr/>
          </p:nvSpPr>
          <p:spPr>
            <a:xfrm>
              <a:off x="7606963" y="998774"/>
              <a:ext cx="2400657" cy="43475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主旨</a:t>
              </a:r>
              <a:endParaRPr lang="en-US" altLang="zh-CN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3" name="组合 27"/>
            <p:cNvGrpSpPr/>
            <p:nvPr/>
          </p:nvGrpSpPr>
          <p:grpSpPr>
            <a:xfrm>
              <a:off x="8881309" y="3068457"/>
              <a:ext cx="2424033" cy="1364186"/>
              <a:chOff x="187702" y="1475005"/>
              <a:chExt cx="1804030" cy="10152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3793" r="3670"/>
              <a:stretch/>
            </p:blipFill>
            <p:spPr>
              <a:xfrm>
                <a:off x="1547728" y="1475005"/>
                <a:ext cx="444004" cy="24110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60857"/>
              <a:stretch/>
            </p:blipFill>
            <p:spPr>
              <a:xfrm>
                <a:off x="1458904" y="1534919"/>
                <a:ext cx="330808" cy="241100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9765" t="20462" b="56750"/>
              <a:stretch/>
            </p:blipFill>
            <p:spPr>
              <a:xfrm>
                <a:off x="187702" y="2213868"/>
                <a:ext cx="609312" cy="276400"/>
              </a:xfrm>
              <a:prstGeom prst="rect">
                <a:avLst/>
              </a:prstGeom>
            </p:spPr>
          </p:pic>
        </p:grpSp>
      </p:grpSp>
      <p:sp>
        <p:nvSpPr>
          <p:cNvPr id="25" name="TextBox 24"/>
          <p:cNvSpPr txBox="1"/>
          <p:nvPr/>
        </p:nvSpPr>
        <p:spPr>
          <a:xfrm>
            <a:off x="3298005" y="1345914"/>
            <a:ext cx="65035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诗人通过叙写雨夜候客来访的情景，写出了约客未至的一种怅惘、无奈的心情，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表达了诗人孤独寂寞、百无聊赖、烦躁不安、茫然若失的复杂心情。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75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9812" y="-181134"/>
            <a:ext cx="6211956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226661" y="509815"/>
            <a:ext cx="7468235" cy="746823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图片 10" descr="5a094962eca1e"/>
          <p:cNvPicPr>
            <a:picLocks noChangeAspect="1"/>
          </p:cNvPicPr>
          <p:nvPr/>
        </p:nvPicPr>
        <p:blipFill rotWithShape="1">
          <a:blip r:embed="rId5"/>
          <a:srcRect l="16101" t="26300" b="3324"/>
          <a:stretch/>
        </p:blipFill>
        <p:spPr>
          <a:xfrm flipH="1">
            <a:off x="5728307" y="859456"/>
            <a:ext cx="7245958" cy="6078004"/>
          </a:xfrm>
          <a:custGeom>
            <a:avLst/>
            <a:gdLst>
              <a:gd name="connsiteX0" fmla="*/ 5769261 w 5769261"/>
              <a:gd name="connsiteY0" fmla="*/ 0 h 6647815"/>
              <a:gd name="connsiteX1" fmla="*/ 3256093 w 5769261"/>
              <a:gd name="connsiteY1" fmla="*/ 0 h 6647815"/>
              <a:gd name="connsiteX2" fmla="*/ 0 w 5769261"/>
              <a:gd name="connsiteY2" fmla="*/ 6647815 h 6647815"/>
              <a:gd name="connsiteX3" fmla="*/ 5769261 w 5769261"/>
              <a:gd name="connsiteY3" fmla="*/ 6647815 h 66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9261" h="6647815">
                <a:moveTo>
                  <a:pt x="5769261" y="0"/>
                </a:moveTo>
                <a:lnTo>
                  <a:pt x="3256093" y="0"/>
                </a:lnTo>
                <a:lnTo>
                  <a:pt x="0" y="6647815"/>
                </a:lnTo>
                <a:lnTo>
                  <a:pt x="5769261" y="6647815"/>
                </a:lnTo>
                <a:close/>
              </a:path>
            </a:pathLst>
          </a:custGeom>
        </p:spPr>
      </p:pic>
      <p:pic>
        <p:nvPicPr>
          <p:cNvPr id="8" name="图片 7" descr="582ed5f479338"/>
          <p:cNvPicPr>
            <a:picLocks noChangeAspect="1"/>
          </p:cNvPicPr>
          <p:nvPr/>
        </p:nvPicPr>
        <p:blipFill>
          <a:blip r:embed="rId6"/>
          <a:srcRect r="40888" b="69075"/>
          <a:stretch>
            <a:fillRect/>
          </a:stretch>
        </p:blipFill>
        <p:spPr>
          <a:xfrm>
            <a:off x="9351286" y="947751"/>
            <a:ext cx="1194040" cy="48693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BF69DCC-0711-48E3-B8B9-D0F95B1018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73665" y="1767521"/>
            <a:ext cx="1882435" cy="1571834"/>
          </a:xfrm>
          <a:prstGeom prst="rect">
            <a:avLst/>
          </a:prstGeom>
        </p:spPr>
      </p:pic>
      <p:pic>
        <p:nvPicPr>
          <p:cNvPr id="12" name="图片 11" descr="77"/>
          <p:cNvPicPr>
            <a:picLocks noChangeAspect="1"/>
          </p:cNvPicPr>
          <p:nvPr/>
        </p:nvPicPr>
        <p:blipFill>
          <a:blip r:embed="rId8"/>
          <a:srcRect r="32797"/>
          <a:stretch>
            <a:fillRect/>
          </a:stretch>
        </p:blipFill>
        <p:spPr>
          <a:xfrm flipH="1">
            <a:off x="10317480" y="-88567"/>
            <a:ext cx="1874520" cy="185977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87989" y="691390"/>
            <a:ext cx="2163670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</a:t>
            </a:r>
          </a:p>
        </p:txBody>
      </p:sp>
      <p:sp>
        <p:nvSpPr>
          <p:cNvPr id="16" name="矩形 15"/>
          <p:cNvSpPr/>
          <p:nvPr/>
        </p:nvSpPr>
        <p:spPr>
          <a:xfrm>
            <a:off x="2684403" y="1221319"/>
            <a:ext cx="2161872" cy="52014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</a:t>
            </a:r>
          </a:p>
          <a:p>
            <a:endParaRPr lang="zh-CN" altLang="en-US" sz="166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3" name="图片 12" descr="582ed5f479338"/>
          <p:cNvPicPr>
            <a:picLocks noChangeAspect="1"/>
          </p:cNvPicPr>
          <p:nvPr/>
        </p:nvPicPr>
        <p:blipFill>
          <a:blip r:embed="rId6"/>
          <a:srcRect l="2956" t="74165" r="50592" b="-1827"/>
          <a:stretch>
            <a:fillRect/>
          </a:stretch>
        </p:blipFill>
        <p:spPr>
          <a:xfrm>
            <a:off x="2105863" y="3399495"/>
            <a:ext cx="2070158" cy="127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036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复古典雅中国风通用PPT模板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Microsoft Office PowerPoint</Application>
  <PresentationFormat>自定义</PresentationFormat>
  <Paragraphs>54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>http://www.ypppt.com/</dc:description>
  <cp:lastModifiedBy/>
  <cp:revision>1</cp:revision>
  <dcterms:created xsi:type="dcterms:W3CDTF">2018-11-30T05:30:24Z</dcterms:created>
  <dcterms:modified xsi:type="dcterms:W3CDTF">2021-05-12T15:32:38Z</dcterms:modified>
</cp:coreProperties>
</file>