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303" r:id="rId2"/>
    <p:sldId id="257" r:id="rId3"/>
    <p:sldId id="299" r:id="rId4"/>
    <p:sldId id="264" r:id="rId5"/>
    <p:sldId id="265" r:id="rId6"/>
    <p:sldId id="266" r:id="rId7"/>
    <p:sldId id="267" r:id="rId8"/>
    <p:sldId id="289" r:id="rId9"/>
    <p:sldId id="290" r:id="rId10"/>
    <p:sldId id="291" r:id="rId11"/>
    <p:sldId id="288" r:id="rId12"/>
    <p:sldId id="292" r:id="rId13"/>
    <p:sldId id="293" r:id="rId14"/>
    <p:sldId id="295" r:id="rId15"/>
    <p:sldId id="296" r:id="rId16"/>
    <p:sldId id="308" r:id="rId17"/>
    <p:sldId id="309" r:id="rId18"/>
    <p:sldId id="294" r:id="rId19"/>
    <p:sldId id="297" r:id="rId20"/>
    <p:sldId id="287" r:id="rId21"/>
    <p:sldId id="261" r:id="rId22"/>
    <p:sldId id="286" r:id="rId23"/>
    <p:sldId id="304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09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2.png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tags" Target="../tags/tag61.xml" /><Relationship Id="rId9" Type="http://schemas.openxmlformats.org/officeDocument/2006/relationships/tags" Target="../tags/tag6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3.xml" /><Relationship Id="rId3" Type="http://schemas.openxmlformats.org/officeDocument/2006/relationships/image" Target="../media/image2.png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667693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29330" y="1222744"/>
            <a:ext cx="3462670" cy="56352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503200" y="2447730"/>
            <a:ext cx="7185600" cy="1198800"/>
          </a:xfrm>
        </p:spPr>
        <p:txBody>
          <a:bodyPr lIns="90000" tIns="46800" rIns="90000" bIns="46800" anchor="b" anchorCtr="0">
            <a:noAutofit/>
          </a:bodyPr>
          <a:lstStyle>
            <a:lvl1pPr algn="dist">
              <a:defRPr sz="7200" b="0" spc="600" baseline="0">
                <a:solidFill>
                  <a:schemeClr val="accent1"/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4031400" y="3819541"/>
            <a:ext cx="4129200" cy="502601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400" u="none" strike="noStrike" kern="1200" cap="none" spc="200" normalizeH="0" baseline="0">
                <a:solidFill>
                  <a:schemeClr val="accent1"/>
                </a:solidFill>
                <a:uFillTx/>
                <a:latin typeface="(使用中文字体)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667693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29330" y="1222744"/>
            <a:ext cx="3462670" cy="56352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197100" y="2447730"/>
            <a:ext cx="7797800" cy="119880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917764" y="3819541"/>
            <a:ext cx="4356472" cy="31750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spc="800" baseline="0">
                <a:solidFill>
                  <a:schemeClr val="accent1"/>
                </a:solidFill>
                <a:latin typeface="(使用中文字体)"/>
              </a:defRPr>
            </a:lvl1pPr>
            <a:lvl2pPr marL="457200" indent="0" algn="ctr">
              <a:lnSpc>
                <a:spcPct val="100000"/>
              </a:lnSpc>
              <a:buNone/>
              <a:defRPr sz="1400" spc="800" baseline="0">
                <a:solidFill>
                  <a:schemeClr val="accent1"/>
                </a:solidFill>
                <a:latin typeface="(使用中文字体)"/>
              </a:defRPr>
            </a:lvl2pPr>
          </a:lstStyle>
          <a:p>
            <a:pPr lvl="0"/>
            <a:r>
              <a:rPr lang="zh-CN" altLang="en-US"/>
              <a:t>单击此处编辑文本</a:t>
            </a:r>
          </a:p>
          <a:p>
            <a:pPr lvl="1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667693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29330" y="1222744"/>
            <a:ext cx="3462670" cy="56352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159000" y="2601738"/>
            <a:ext cx="7874000" cy="1076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400" b="0" u="none" strike="noStrike" kern="1200" cap="none" spc="800" normalizeH="0" baseline="0">
                <a:solidFill>
                  <a:schemeClr val="accent1"/>
                </a:solidFill>
                <a:uFillTx/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031400" y="3819541"/>
            <a:ext cx="4129200" cy="53101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400" b="0" i="0" u="none" strike="noStrike" kern="1200" cap="none" spc="800" normalizeH="0" baseline="0" noProof="1">
                <a:solidFill>
                  <a:schemeClr val="accent1"/>
                </a:solidFill>
                <a:uFillTx/>
                <a:latin typeface="(使用中文字体)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tags" Target="../tags/tag68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6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81.xml" /><Relationship Id="rId3" Type="http://schemas.openxmlformats.org/officeDocument/2006/relationships/image" Target="../media/image4.png" /><Relationship Id="rId4" Type="http://schemas.openxmlformats.org/officeDocument/2006/relationships/tags" Target="../tags/tag8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83.xml" /><Relationship Id="rId3" Type="http://schemas.openxmlformats.org/officeDocument/2006/relationships/tags" Target="../tags/tag8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85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tags" Target="../tags/tag8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8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88.xml" /><Relationship Id="rId3" Type="http://schemas.openxmlformats.org/officeDocument/2006/relationships/tags" Target="../tags/tag8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9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9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9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9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0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0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06.xml" /><Relationship Id="rId3" Type="http://schemas.openxmlformats.org/officeDocument/2006/relationships/tags" Target="../tags/tag10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10.png" /><Relationship Id="rId3" Type="http://schemas.openxmlformats.org/officeDocument/2006/relationships/tags" Target="../tags/tag10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7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7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jpeg" /><Relationship Id="rId3" Type="http://schemas.openxmlformats.org/officeDocument/2006/relationships/hyperlink" Target="file:///E:\&#38472;&#20122;&#33673;\&#25196;&#24030;&#24930;.rm" TargetMode="External" /><Relationship Id="rId4" Type="http://schemas.openxmlformats.org/officeDocument/2006/relationships/tags" Target="../tags/tag7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7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77.xml" /><Relationship Id="rId3" Type="http://schemas.openxmlformats.org/officeDocument/2006/relationships/tags" Target="../tags/tag7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7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8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85900" y="521335"/>
            <a:ext cx="8836660" cy="58159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</a:rPr>
              <a:t>描写扬州的诗句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《资治通鉴》：扬州富庶甲天下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李白：故人西辞黄鹤楼，烟花三月下扬州。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杜牧：春风十里扬州路，卷上珠帘总不如。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 </a:t>
            </a:r>
            <a:r>
              <a:rPr lang="en-US" altLang="zh-CN" sz="3200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          </a:t>
            </a:r>
            <a:r>
              <a:rPr lang="zh-CN" altLang="en-US" sz="3200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二十四桥明月夜，玉人何处教吹箫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2"/>
                </a:solidFill>
                <a:uFillTx/>
                <a:ea typeface="楷体" panose="02010609060101010101" pitchFamily="49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uFillTx/>
                <a:ea typeface="楷体" panose="02010609060101010101" pitchFamily="49" charset="-122"/>
              </a:rPr>
              <a:t>唐诗、宋词里描述扬州、赞美扬州的诗词不计其数，扬州曾经就是这样，诗歌相伴，走过四季。</a:t>
            </a:r>
            <a:endParaRPr lang="en-US" altLang="zh-CN" sz="2800" b="1">
              <a:solidFill>
                <a:srgbClr val="FF0000"/>
              </a:solidFill>
              <a:uFillTx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solidFill>
                <a:schemeClr val="tx2"/>
              </a:solidFill>
              <a:uFillTx/>
              <a:ea typeface="微软雅黑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3010" name="表格 43009"/>
          <p:cNvGraphicFramePr>
            <a:graphicFrameLocks noGrp="1"/>
          </p:cNvGraphicFramePr>
          <p:nvPr/>
        </p:nvGraphicFramePr>
        <p:xfrm>
          <a:off x="2035810" y="927100"/>
          <a:ext cx="8686800" cy="1499616"/>
        </p:xfrm>
        <a:graphic>
          <a:graphicData uri="http://schemas.openxmlformats.org/drawingml/2006/table">
            <a:tbl>
              <a:tblPr/>
              <a:tblGrid>
                <a:gridCol w="8686800"/>
              </a:tblGrid>
              <a:tr h="1499235">
                <a:tc>
                  <a:txBody>
                    <a:bodyPr vert="horz" wrap="square"/>
                    <a:lstStyle/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10000"/>
                        </a:spcBef>
                        <a:buNone/>
                      </a:pPr>
                      <a:r>
                        <a:rPr lang="en-US" altLang="zh-CN" sz="2800" b="1"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lang="zh-CN" altLang="en-US" sz="28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淮左名都，竹西佳处，解鞍少驻初程。过春风十里，尽荠麦青青。自胡马窥江去后，废池乔木，犹厌言兵。渐黄昏，清角吹寒，都在空城。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3016" name="文本框 43015"/>
          <p:cNvSpPr txBox="1"/>
          <p:nvPr/>
        </p:nvSpPr>
        <p:spPr>
          <a:xfrm>
            <a:off x="2035810" y="2656840"/>
            <a:ext cx="7877175" cy="1770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思考探究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词人眼前的扬州城是怎样的呢？上阕中哪一个词最能概括评价扬州城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现在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的特点？</a:t>
            </a:r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307340" y="172085"/>
            <a:ext cx="5700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/>
                <a:cs typeface="Arial" panose="020b0604020202020204" pitchFamily="34" charset="0"/>
                <a:sym typeface="+mn-lt"/>
              </a:rPr>
              <a:t>细读词作，梳理文脉——</a:t>
            </a:r>
            <a:r>
              <a:rPr lang="zh-CN" altLang="en-US" sz="32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/>
                <a:cs typeface="Arial" panose="020b0604020202020204" pitchFamily="34" charset="0"/>
                <a:sym typeface="+mn-lt"/>
              </a:rPr>
              <a:t>上片</a:t>
            </a:r>
          </a:p>
        </p:txBody>
      </p:sp>
      <p:pic>
        <p:nvPicPr>
          <p:cNvPr id="430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69395" y="11617325"/>
            <a:ext cx="330200" cy="241300"/>
          </a:xfrm>
          <a:prstGeom prst="cub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35810" y="4542155"/>
            <a:ext cx="7877175" cy="1770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请找出一个与“空城”相对应的词，概括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昔日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扬州的特点。</a:t>
            </a:r>
            <a:endParaRPr lang="zh-CN" altLang="en-US" sz="28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8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4034" name="表格 44033"/>
          <p:cNvGraphicFramePr>
            <a:graphicFrameLocks noGrp="1"/>
          </p:cNvGraphicFramePr>
          <p:nvPr/>
        </p:nvGraphicFramePr>
        <p:xfrm>
          <a:off x="1485900" y="254000"/>
          <a:ext cx="9144000" cy="13716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1371600">
                <a:tc>
                  <a:txBody>
                    <a:bodyPr vert="horz" wrap="square"/>
                    <a:lstStyle/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1000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b="1">
                          <a:solidFill>
                            <a:srgbClr val="0000FF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淮左名都，竹西佳处，解鞍少驻初程。过春风十里，尽荠麦青青。自胡马窥江去后，废池乔木，犹厌言兵。渐黄昏，清角吹寒，都在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空城</a:t>
                      </a:r>
                      <a:r>
                        <a:rPr lang="zh-CN" altLang="en-US" sz="36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。</a:t>
                      </a:r>
                      <a:endParaRPr lang="zh-CN" altLang="en-US"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040" name="表格 4403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97585" y="1852930"/>
          <a:ext cx="9930130" cy="4663440"/>
        </p:xfrm>
        <a:graphic>
          <a:graphicData uri="http://schemas.openxmlformats.org/drawingml/2006/table">
            <a:tbl>
              <a:tblPr/>
              <a:tblGrid>
                <a:gridCol w="1238885"/>
                <a:gridCol w="1826260"/>
                <a:gridCol w="2955925"/>
                <a:gridCol w="1896745"/>
                <a:gridCol w="2012315"/>
              </a:tblGrid>
              <a:tr h="822960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时间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32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indent="0" algn="ctr">
                        <a:buFont typeface="Arial" panose="020b0604020202020204" pitchFamily="34" charset="0"/>
                        <a:buNone/>
                      </a:pPr>
                      <a:endParaRPr lang="zh-CN" altLang="en-US" sz="32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zh-CN" altLang="en-US" sz="32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 indent="0" algn="ctr">
                        <a:spcBef>
                          <a:spcPct val="5000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32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640080"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4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6"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6400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400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40080"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4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400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400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81" name="矩形 44080"/>
          <p:cNvSpPr/>
          <p:nvPr/>
        </p:nvSpPr>
        <p:spPr>
          <a:xfrm>
            <a:off x="997585" y="5268595"/>
            <a:ext cx="12941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今日</a:t>
            </a:r>
          </a:p>
        </p:txBody>
      </p:sp>
      <p:sp>
        <p:nvSpPr>
          <p:cNvPr id="44082" name="矩形 44081"/>
          <p:cNvSpPr/>
          <p:nvPr/>
        </p:nvSpPr>
        <p:spPr>
          <a:xfrm>
            <a:off x="4126865" y="4746308"/>
            <a:ext cx="2476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“荠麦青青”</a:t>
            </a:r>
          </a:p>
        </p:txBody>
      </p:sp>
      <p:sp>
        <p:nvSpPr>
          <p:cNvPr id="44083" name="矩形 44082"/>
          <p:cNvSpPr/>
          <p:nvPr/>
        </p:nvSpPr>
        <p:spPr>
          <a:xfrm>
            <a:off x="4032885" y="5369878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“废池乔木”</a:t>
            </a:r>
          </a:p>
        </p:txBody>
      </p:sp>
      <p:sp>
        <p:nvSpPr>
          <p:cNvPr id="44084" name="矩形 44083"/>
          <p:cNvSpPr/>
          <p:nvPr/>
        </p:nvSpPr>
        <p:spPr>
          <a:xfrm>
            <a:off x="4098925" y="5994400"/>
            <a:ext cx="2184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“清角吹寒</a:t>
            </a:r>
            <a:r>
              <a:rPr lang="en-US" altLang="zh-CN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</a:p>
        </p:txBody>
      </p:sp>
      <p:sp>
        <p:nvSpPr>
          <p:cNvPr id="44085" name="矩形 44084"/>
          <p:cNvSpPr/>
          <p:nvPr/>
        </p:nvSpPr>
        <p:spPr>
          <a:xfrm>
            <a:off x="997585" y="3441700"/>
            <a:ext cx="12934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昔日</a:t>
            </a:r>
          </a:p>
        </p:txBody>
      </p:sp>
      <p:sp>
        <p:nvSpPr>
          <p:cNvPr id="44086" name="矩形 44085"/>
          <p:cNvSpPr/>
          <p:nvPr/>
        </p:nvSpPr>
        <p:spPr>
          <a:xfrm>
            <a:off x="1978660" y="3189923"/>
            <a:ext cx="15589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“名都”</a:t>
            </a:r>
          </a:p>
        </p:txBody>
      </p:sp>
      <p:sp>
        <p:nvSpPr>
          <p:cNvPr id="44087" name="矩形 44086"/>
          <p:cNvSpPr/>
          <p:nvPr/>
        </p:nvSpPr>
        <p:spPr>
          <a:xfrm>
            <a:off x="4126865" y="2668905"/>
            <a:ext cx="2476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“竹西佳处”</a:t>
            </a:r>
          </a:p>
        </p:txBody>
      </p:sp>
      <p:sp>
        <p:nvSpPr>
          <p:cNvPr id="44088" name="矩形 44087"/>
          <p:cNvSpPr/>
          <p:nvPr/>
        </p:nvSpPr>
        <p:spPr>
          <a:xfrm>
            <a:off x="4206558" y="3447733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“春风十里”</a:t>
            </a:r>
          </a:p>
        </p:txBody>
      </p:sp>
      <p:sp>
        <p:nvSpPr>
          <p:cNvPr id="44089" name="矩形 44088"/>
          <p:cNvSpPr/>
          <p:nvPr/>
        </p:nvSpPr>
        <p:spPr>
          <a:xfrm>
            <a:off x="7293610" y="3195320"/>
            <a:ext cx="15773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繁华、热闹</a:t>
            </a:r>
          </a:p>
        </p:txBody>
      </p:sp>
      <p:sp>
        <p:nvSpPr>
          <p:cNvPr id="44090" name="矩形 44089"/>
          <p:cNvSpPr/>
          <p:nvPr/>
        </p:nvSpPr>
        <p:spPr>
          <a:xfrm>
            <a:off x="7293610" y="5145405"/>
            <a:ext cx="14084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破败、荒凉</a:t>
            </a:r>
          </a:p>
        </p:txBody>
      </p:sp>
      <p:sp>
        <p:nvSpPr>
          <p:cNvPr id="44091" name="矩形 44090"/>
          <p:cNvSpPr/>
          <p:nvPr/>
        </p:nvSpPr>
        <p:spPr>
          <a:xfrm>
            <a:off x="9182100" y="3262948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对比</a:t>
            </a:r>
          </a:p>
        </p:txBody>
      </p:sp>
      <p:sp>
        <p:nvSpPr>
          <p:cNvPr id="44092" name="矩形 44091"/>
          <p:cNvSpPr/>
          <p:nvPr/>
        </p:nvSpPr>
        <p:spPr>
          <a:xfrm>
            <a:off x="8870950" y="4410710"/>
            <a:ext cx="2077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昔盛今衰</a:t>
            </a: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的感伤</a:t>
            </a:r>
          </a:p>
        </p:txBody>
      </p:sp>
      <p:sp>
        <p:nvSpPr>
          <p:cNvPr id="44094" name="矩形 44093"/>
          <p:cNvSpPr/>
          <p:nvPr/>
        </p:nvSpPr>
        <p:spPr>
          <a:xfrm>
            <a:off x="1978343" y="383127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（虚写）</a:t>
            </a:r>
          </a:p>
        </p:txBody>
      </p:sp>
      <p:sp>
        <p:nvSpPr>
          <p:cNvPr id="44095" name="矩形 44094"/>
          <p:cNvSpPr/>
          <p:nvPr/>
        </p:nvSpPr>
        <p:spPr>
          <a:xfrm>
            <a:off x="2435225" y="539591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（实写）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32025" y="475361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空城”</a:t>
            </a:r>
          </a:p>
        </p:txBody>
      </p:sp>
      <p:sp>
        <p:nvSpPr>
          <p:cNvPr id="3" name="矩形 2"/>
          <p:cNvSpPr/>
          <p:nvPr/>
        </p:nvSpPr>
        <p:spPr>
          <a:xfrm>
            <a:off x="2501265" y="1962150"/>
            <a:ext cx="12934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概括</a:t>
            </a:r>
          </a:p>
        </p:txBody>
      </p:sp>
      <p:sp>
        <p:nvSpPr>
          <p:cNvPr id="4" name="矩形 3"/>
          <p:cNvSpPr/>
          <p:nvPr/>
        </p:nvSpPr>
        <p:spPr>
          <a:xfrm>
            <a:off x="7293610" y="1957705"/>
            <a:ext cx="12934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意境</a:t>
            </a:r>
          </a:p>
        </p:txBody>
      </p:sp>
      <p:sp>
        <p:nvSpPr>
          <p:cNvPr id="5" name="矩形 4"/>
          <p:cNvSpPr/>
          <p:nvPr/>
        </p:nvSpPr>
        <p:spPr>
          <a:xfrm>
            <a:off x="4796790" y="1957705"/>
            <a:ext cx="12934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词句</a:t>
            </a:r>
          </a:p>
        </p:txBody>
      </p:sp>
      <p:sp>
        <p:nvSpPr>
          <p:cNvPr id="6" name="矩形 5"/>
          <p:cNvSpPr/>
          <p:nvPr/>
        </p:nvSpPr>
        <p:spPr>
          <a:xfrm>
            <a:off x="9258935" y="1962150"/>
            <a:ext cx="12934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手法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82" grpId="0"/>
      <p:bldP spid="44083" grpId="0"/>
      <p:bldP spid="44084" grpId="0"/>
      <p:bldP spid="44086" grpId="0"/>
      <p:bldP spid="44087" grpId="0"/>
      <p:bldP spid="44088" grpId="0"/>
      <p:bldP spid="44089" grpId="0"/>
      <p:bldP spid="44090" grpId="0"/>
      <p:bldP spid="44091" grpId="0"/>
      <p:bldP spid="44092" grpId="0"/>
      <p:bldP spid="44094" grpId="0"/>
      <p:bldP spid="4409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TextBox 76"/>
          <p:cNvSpPr txBox="1"/>
          <p:nvPr>
            <p:custDataLst>
              <p:tags r:id="rId2"/>
            </p:custDataLst>
          </p:nvPr>
        </p:nvSpPr>
        <p:spPr>
          <a:xfrm>
            <a:off x="1634490" y="273685"/>
            <a:ext cx="9724390" cy="521970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spc="150">
                <a:solidFill>
                  <a:srgbClr val="002060"/>
                </a:solidFill>
                <a:latin typeface="Arial" panose="020b0604020202020204" pitchFamily="34" charset="0"/>
                <a:ea typeface="微软雅黑"/>
                <a:cs typeface="+mn-ea"/>
                <a:sym typeface="+mn-lt"/>
              </a:rPr>
              <a:t>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思考探究2：造成昔盛今衰情形的原因是什么？</a:t>
            </a:r>
          </a:p>
        </p:txBody>
      </p:sp>
      <p:sp>
        <p:nvSpPr>
          <p:cNvPr id="48130" name="标题 48129"/>
          <p:cNvSpPr>
            <a:spLocks noGrp="1"/>
          </p:cNvSpPr>
          <p:nvPr/>
        </p:nvSpPr>
        <p:spPr>
          <a:xfrm>
            <a:off x="4269105" y="1049655"/>
            <a:ext cx="3142615" cy="8191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b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>
                <a:solidFill>
                  <a:srgbClr val="FF0000"/>
                </a:solidFill>
                <a:ea typeface="楷体_GB2312" panose="02010609030101010101" pitchFamily="49" charset="-122"/>
              </a:rPr>
              <a:t>胡马窥江</a:t>
            </a:r>
          </a:p>
        </p:txBody>
      </p:sp>
      <p:sp>
        <p:nvSpPr>
          <p:cNvPr id="48131" name="内容占位符 48130"/>
          <p:cNvSpPr>
            <a:spLocks noGrp="1"/>
          </p:cNvSpPr>
          <p:nvPr/>
        </p:nvSpPr>
        <p:spPr>
          <a:xfrm>
            <a:off x="1868805" y="2122170"/>
            <a:ext cx="7943850" cy="330898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3"/>
              </a:buBlip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4"/>
              </a:buBlip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5"/>
              </a:buBlip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7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“胡马窥江”指的是高宗建炎三年（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1129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）、绍兴四十年（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1160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）、四十一年（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1161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）和孝宗隆兴二年（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1164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金兵屡次南侵之事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。尤其是绍兴四十一年那一回。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金人十万铁骑破扬州，大肆掳掠，“横尸二十里”，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破坏极其惨重。把扬州的残破完全归到“胡马窥江”，如此选材是为了极尽表达他的“黍离之悲”。 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8130" grpId="0"/>
      <p:bldP spid="481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矩形 50178"/>
          <p:cNvSpPr/>
          <p:nvPr/>
        </p:nvSpPr>
        <p:spPr>
          <a:xfrm>
            <a:off x="2647633" y="1272858"/>
            <a:ext cx="6172200" cy="2306955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r>
              <a:rPr lang="zh-CN" altLang="en-US" sz="3600" b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 </a:t>
            </a:r>
            <a:r>
              <a:rPr lang="zh-CN" altLang="en-US" sz="36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上阕实写萧条之景</a:t>
            </a:r>
            <a:b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 景物</a:t>
            </a:r>
            <a:r>
              <a:rPr lang="en-US" altLang="zh-CN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：荠麦青青 </a:t>
            </a:r>
            <a:b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 景物</a:t>
            </a:r>
            <a:r>
              <a:rPr lang="en-US" altLang="zh-CN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：废池乔木 </a:t>
            </a:r>
            <a:b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 景物</a:t>
            </a:r>
            <a:r>
              <a:rPr lang="en-US" altLang="zh-CN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：清角吹寒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51203" name="矩形 51202"/>
          <p:cNvSpPr/>
          <p:nvPr/>
        </p:nvSpPr>
        <p:spPr>
          <a:xfrm>
            <a:off x="1220470" y="4025900"/>
            <a:ext cx="975106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266700"/>
            <a:r>
              <a:rPr lang="zh-CN" altLang="en-US" sz="3600" b="1">
                <a:solidFill>
                  <a:srgbClr val="8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情：对比：昔盛今衰</a:t>
            </a:r>
            <a:r>
              <a:rPr lang="en-US" altLang="zh-CN" sz="3600" b="1">
                <a:solidFill>
                  <a:srgbClr val="8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\</a:t>
            </a:r>
            <a:r>
              <a:rPr lang="zh-CN" altLang="en-US" sz="3600" b="1">
                <a:solidFill>
                  <a:srgbClr val="8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感时伤世（黍离之悲）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文本框 53249"/>
          <p:cNvSpPr txBox="1"/>
          <p:nvPr/>
        </p:nvSpPr>
        <p:spPr>
          <a:xfrm>
            <a:off x="1490980" y="1158875"/>
            <a:ext cx="8650605" cy="21583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R="0" defTabSz="914400" eaLnBrk="0" hangingPunct="0">
              <a:lnSpc>
                <a:spcPct val="120000"/>
              </a:lnSpc>
              <a:buClrTx/>
              <a:buSzTx/>
              <a:buFontTx/>
            </a:pPr>
            <a:r>
              <a:rPr kumimoji="0" lang="zh-CN" altLang="en-US" sz="48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    </a:t>
            </a:r>
            <a:r>
              <a:rPr kumimoji="0" lang="zh-CN" altLang="en-US" sz="32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杜郎俊赏，算而今重到须惊。纵豆蔻词工，青楼梦好，难赋深情。二十四桥仍在，波心荡冷月无声。念桥边红药，年年知为谁生！</a:t>
            </a:r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843915" y="261620"/>
            <a:ext cx="5700395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Arial" panose="020b0604020202020204" pitchFamily="34" charset="0"/>
                <a:sym typeface="+mn-lt"/>
              </a:rPr>
              <a:t>缘景明情，细品悲情</a:t>
            </a:r>
            <a:r>
              <a:rPr lang="en-US" altLang="zh-CN" sz="32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/>
                <a:cs typeface="Arial" panose="020b0604020202020204" pitchFamily="34" charset="0"/>
                <a:sym typeface="+mn-lt"/>
              </a:rPr>
              <a:t>——</a:t>
            </a:r>
            <a:r>
              <a:rPr lang="zh-CN" altLang="en-US" sz="32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/>
                <a:cs typeface="Arial" panose="020b0604020202020204" pitchFamily="34" charset="0"/>
                <a:sym typeface="+mn-lt"/>
              </a:rPr>
              <a:t>下片</a:t>
            </a:r>
          </a:p>
        </p:txBody>
      </p:sp>
      <p:sp>
        <p:nvSpPr>
          <p:cNvPr id="70657" name="矩形 60417"/>
          <p:cNvSpPr/>
          <p:nvPr/>
        </p:nvSpPr>
        <p:spPr>
          <a:xfrm>
            <a:off x="1243965" y="3975895"/>
            <a:ext cx="9144000" cy="15684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思考3：王国维在《人间词话》中说：“一切景语皆情语”，“以我观物，故物皆着我之色彩。”(有我之境),能从文中找出相应的句子来吗?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9" name="矩形 60418"/>
          <p:cNvSpPr/>
          <p:nvPr/>
        </p:nvSpPr>
        <p:spPr>
          <a:xfrm>
            <a:off x="1260475" y="342265"/>
            <a:ext cx="7715250" cy="64516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r>
              <a:rPr lang="zh-CN" altLang="en-US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、废池乔木，犹厌言兵。</a:t>
            </a:r>
          </a:p>
        </p:txBody>
      </p:sp>
      <p:sp>
        <p:nvSpPr>
          <p:cNvPr id="2" name="矩形 1"/>
          <p:cNvSpPr/>
          <p:nvPr/>
        </p:nvSpPr>
        <p:spPr>
          <a:xfrm>
            <a:off x="1260475" y="1179830"/>
            <a:ext cx="9477375" cy="119888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废池乔木为无情之物怎会“厌言”呢？请简要赏析该句。</a:t>
            </a:r>
          </a:p>
        </p:txBody>
      </p:sp>
      <p:sp>
        <p:nvSpPr>
          <p:cNvPr id="3" name="矩形 2"/>
          <p:cNvSpPr/>
          <p:nvPr/>
        </p:nvSpPr>
        <p:spPr>
          <a:xfrm>
            <a:off x="1260475" y="3029903"/>
            <a:ext cx="9535160" cy="2553335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200" b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了拟人修辞。（废池、乔木是金兵劫掠时的目击者，受害者，战争的恐怖、敌人的凶残，种种景象仍然留在它们心中；它们“犹厌言兵”，更何况当地的人民呢。）起到了点缀，衬托的作用，深刻地反映了人民对侵略战争的极端痛恨，对扬州人民的痛苦表示同情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9" name="矩形 60418"/>
          <p:cNvSpPr/>
          <p:nvPr/>
        </p:nvSpPr>
        <p:spPr>
          <a:xfrm>
            <a:off x="1260475" y="342265"/>
            <a:ext cx="7715250" cy="64516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zh-CN" altLang="en-US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、冷月无声</a:t>
            </a:r>
          </a:p>
        </p:txBody>
      </p:sp>
      <p:sp>
        <p:nvSpPr>
          <p:cNvPr id="2" name="矩形 1"/>
          <p:cNvSpPr/>
          <p:nvPr/>
        </p:nvSpPr>
        <p:spPr>
          <a:xfrm>
            <a:off x="1260475" y="1179830"/>
            <a:ext cx="9477375" cy="119888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“</a:t>
            </a:r>
            <a:r>
              <a:rPr lang="zh-CN" altLang="en-US" sz="360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冷月无声</a:t>
            </a:r>
            <a:r>
              <a:rPr lang="en-US" altLang="zh-CN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”</a:t>
            </a:r>
            <a:r>
              <a:rPr lang="zh-CN" altLang="en-US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这句营造了什么样的意境？有什么样的表达效果？</a:t>
            </a:r>
          </a:p>
        </p:txBody>
      </p:sp>
      <p:sp>
        <p:nvSpPr>
          <p:cNvPr id="3" name="矩形 2"/>
          <p:cNvSpPr/>
          <p:nvPr/>
        </p:nvSpPr>
        <p:spPr>
          <a:xfrm>
            <a:off x="1260475" y="2863850"/>
            <a:ext cx="9745345" cy="3046095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3200" b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、月亮本就“无声”，也无所谓冷暖。但</a:t>
            </a:r>
            <a:r>
              <a:rPr lang="zh-CN" altLang="en-US" sz="320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词人移情于物，一轮凄冷的孤月悄然无声地倒映在动荡的水波之中；</a:t>
            </a:r>
            <a:endParaRPr lang="zh-CN" altLang="en-US" sz="3200" b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、营造了一个萧条，寂寥，冷清，落寞的意境；</a:t>
            </a:r>
          </a:p>
          <a:p>
            <a:r>
              <a:rPr lang="en-US" altLang="zh-CN" sz="3200" b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、表现扬州城的残破衰落，抒发作者悲哀之情。</a:t>
            </a:r>
          </a:p>
          <a:p>
            <a:endParaRPr lang="zh-CN" altLang="en-US" sz="3200" b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9" name="矩形 60418"/>
          <p:cNvSpPr/>
          <p:nvPr/>
        </p:nvSpPr>
        <p:spPr>
          <a:xfrm>
            <a:off x="1260475" y="342265"/>
            <a:ext cx="7715250" cy="64516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zh-CN" altLang="en-US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</a:t>
            </a:r>
            <a:r>
              <a:rPr sz="360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念桥边红药，年年知为谁生？</a:t>
            </a:r>
            <a:endParaRPr lang="zh-CN" altLang="en-US" sz="3600" b="0">
              <a:solidFill>
                <a:srgbClr val="00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0475" y="1179830"/>
            <a:ext cx="9477375" cy="119888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“念桥边红药，年年知为谁生？”是如何表达出悲伤的情感的？</a:t>
            </a:r>
          </a:p>
        </p:txBody>
      </p:sp>
      <p:sp>
        <p:nvSpPr>
          <p:cNvPr id="3" name="矩形 2"/>
          <p:cNvSpPr/>
          <p:nvPr/>
        </p:nvSpPr>
        <p:spPr>
          <a:xfrm>
            <a:off x="1223645" y="2767965"/>
            <a:ext cx="9745345" cy="3046095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想那桥边的红芍药花年年开放，可曾知道为谁开放为谁生！言下之意是，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芍药花虽好，如今却已无人欣赏，或无心欣赏了。这里用昔日繁华的痕迹，来增强物是人非，山河变异的悲伤感情。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唐代诗人岑参有诗云：“庭树不知人去尽，春来还发旧时花。”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3200" b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4" name="矩形 64514"/>
          <p:cNvSpPr/>
          <p:nvPr/>
        </p:nvSpPr>
        <p:spPr>
          <a:xfrm>
            <a:off x="2632075" y="1520508"/>
            <a:ext cx="6153150" cy="286131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下阕虚拟设想 </a:t>
            </a:r>
          </a:p>
          <a:p>
            <a:br>
              <a:rPr lang="zh-CN" altLang="en-US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拟想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：杜郎俊赏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难赋深情 </a:t>
            </a:r>
            <a:b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拟想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：桥月仍在，玉人已无 </a:t>
            </a:r>
            <a:b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拟想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：花开依旧，人事全非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椭圆 43"/>
          <p:cNvSpPr/>
          <p:nvPr>
            <p:custDataLst>
              <p:tags r:id="rId2"/>
            </p:custDataLst>
          </p:nvPr>
        </p:nvSpPr>
        <p:spPr>
          <a:xfrm>
            <a:off x="3153181" y="2007106"/>
            <a:ext cx="596721" cy="596721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E6794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153181" y="2022307"/>
            <a:ext cx="5967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1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3937635" y="2105660"/>
            <a:ext cx="3736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rPr>
              <a:t>移情入景，乐景写哀</a:t>
            </a:r>
          </a:p>
        </p:txBody>
      </p:sp>
      <p:sp>
        <p:nvSpPr>
          <p:cNvPr id="35" name="椭圆 34"/>
          <p:cNvSpPr/>
          <p:nvPr>
            <p:custDataLst>
              <p:tags r:id="rId5"/>
            </p:custDataLst>
          </p:nvPr>
        </p:nvSpPr>
        <p:spPr>
          <a:xfrm>
            <a:off x="3153181" y="3620560"/>
            <a:ext cx="596721" cy="596721"/>
          </a:xfrm>
          <a:prstGeom prst="ellipse">
            <a:avLst/>
          </a:prstGeom>
          <a:solidFill>
            <a:srgbClr val="B7A59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E6794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37" name="文本框 36"/>
          <p:cNvSpPr txBox="1"/>
          <p:nvPr>
            <p:custDataLst>
              <p:tags r:id="rId6"/>
            </p:custDataLst>
          </p:nvPr>
        </p:nvSpPr>
        <p:spPr>
          <a:xfrm>
            <a:off x="3937635" y="3564890"/>
            <a:ext cx="3383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rPr>
              <a:t>巧于用典，活于用典</a:t>
            </a:r>
          </a:p>
        </p:txBody>
      </p:sp>
      <p:sp>
        <p:nvSpPr>
          <p:cNvPr id="41" name="文本框 40"/>
          <p:cNvSpPr txBox="1"/>
          <p:nvPr>
            <p:custDataLst>
              <p:tags r:id="rId7"/>
            </p:custDataLst>
          </p:nvPr>
        </p:nvSpPr>
        <p:spPr>
          <a:xfrm>
            <a:off x="3153181" y="3635761"/>
            <a:ext cx="5967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3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51" name="椭圆 50"/>
          <p:cNvSpPr/>
          <p:nvPr>
            <p:custDataLst>
              <p:tags r:id="rId8"/>
            </p:custDataLst>
          </p:nvPr>
        </p:nvSpPr>
        <p:spPr>
          <a:xfrm>
            <a:off x="3153542" y="2715131"/>
            <a:ext cx="596721" cy="596721"/>
          </a:xfrm>
          <a:prstGeom prst="ellipse">
            <a:avLst/>
          </a:prstGeom>
          <a:solidFill>
            <a:srgbClr val="B7A59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E6794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52" name="文本框 51"/>
          <p:cNvSpPr txBox="1"/>
          <p:nvPr>
            <p:custDataLst>
              <p:tags r:id="rId9"/>
            </p:custDataLst>
          </p:nvPr>
        </p:nvSpPr>
        <p:spPr>
          <a:xfrm>
            <a:off x="3937635" y="2851785"/>
            <a:ext cx="3420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rPr>
              <a:t>今昔对比、虚实结合</a:t>
            </a:r>
          </a:p>
        </p:txBody>
      </p:sp>
      <p:sp>
        <p:nvSpPr>
          <p:cNvPr id="54" name="文本框 53"/>
          <p:cNvSpPr txBox="1"/>
          <p:nvPr>
            <p:custDataLst>
              <p:tags r:id="rId10"/>
            </p:custDataLst>
          </p:nvPr>
        </p:nvSpPr>
        <p:spPr>
          <a:xfrm>
            <a:off x="3153542" y="2715092"/>
            <a:ext cx="59672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2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60419" name="矩形 60418"/>
          <p:cNvSpPr/>
          <p:nvPr/>
        </p:nvSpPr>
        <p:spPr>
          <a:xfrm>
            <a:off x="3153410" y="974090"/>
            <a:ext cx="3536950" cy="645160"/>
          </a:xfrm>
          <a:prstGeom prst="rect">
            <a:avLst/>
          </a:prstGeom>
          <a:solidFill>
            <a:schemeClr val="tx2"/>
          </a:solidFill>
          <a:ln w="190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600" b="0">
                <a:solidFill>
                  <a:srgbClr val="00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本词艺术手法：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7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503170" y="1677670"/>
            <a:ext cx="7185660" cy="1969135"/>
          </a:xfrm>
        </p:spPr>
        <p:txBody>
          <a:bodyPr/>
          <a:lstStyle/>
          <a:p>
            <a:r>
              <a:rPr lang="zh-CN" altLang="en-US" sz="8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扬州慢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269865" y="4512310"/>
            <a:ext cx="4129405" cy="929005"/>
          </a:xfrm>
        </p:spPr>
        <p:txBody>
          <a:bodyPr/>
          <a:lstStyle/>
          <a:p>
            <a:r>
              <a:rPr lang="zh-CN" altLang="en-US" sz="4400">
                <a:solidFill>
                  <a:schemeClr val="tx1"/>
                </a:solidFill>
              </a:rPr>
              <a:t>姜夔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矩形 63489"/>
          <p:cNvSpPr>
            <a:spLocks noRot="1"/>
          </p:cNvSpPr>
          <p:nvPr/>
        </p:nvSpPr>
        <p:spPr>
          <a:xfrm>
            <a:off x="5745480" y="43180"/>
            <a:ext cx="2217420" cy="990600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华康简综艺" pitchFamily="1" charset="-122"/>
                <a:cs typeface="+mn-cs"/>
              </a:rPr>
              <a:t>小结</a:t>
            </a:r>
          </a:p>
        </p:txBody>
      </p:sp>
      <p:sp>
        <p:nvSpPr>
          <p:cNvPr id="63491" name="文本框 63490"/>
          <p:cNvSpPr txBox="1"/>
          <p:nvPr/>
        </p:nvSpPr>
        <p:spPr>
          <a:xfrm>
            <a:off x="4381500" y="138811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  <a:cs typeface="+mn-cs"/>
              </a:rPr>
              <a:t>  昔日：名都、佳处</a:t>
            </a:r>
          </a:p>
        </p:txBody>
      </p:sp>
      <p:sp>
        <p:nvSpPr>
          <p:cNvPr id="63492" name="文本框 63491"/>
          <p:cNvSpPr txBox="1"/>
          <p:nvPr/>
        </p:nvSpPr>
        <p:spPr>
          <a:xfrm>
            <a:off x="4533900" y="2240598"/>
            <a:ext cx="4924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  <a:cs typeface="+mn-cs"/>
              </a:rPr>
              <a:t>今日：荠麦青青</a:t>
            </a:r>
          </a:p>
        </p:txBody>
      </p:sp>
      <p:sp>
        <p:nvSpPr>
          <p:cNvPr id="63493" name="左大括号 63492"/>
          <p:cNvSpPr/>
          <p:nvPr/>
        </p:nvSpPr>
        <p:spPr>
          <a:xfrm>
            <a:off x="4448810" y="1616710"/>
            <a:ext cx="152400" cy="1066800"/>
          </a:xfrm>
          <a:prstGeom prst="leftBrace">
            <a:avLst>
              <a:gd name="adj1" fmla="val 58300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4" name="文本框 63493"/>
          <p:cNvSpPr txBox="1"/>
          <p:nvPr/>
        </p:nvSpPr>
        <p:spPr>
          <a:xfrm>
            <a:off x="2857500" y="1845310"/>
            <a:ext cx="1403350" cy="762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32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比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32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对</a:t>
            </a:r>
          </a:p>
        </p:txBody>
      </p:sp>
      <p:sp>
        <p:nvSpPr>
          <p:cNvPr id="63495" name="文本框 63494"/>
          <p:cNvSpPr txBox="1"/>
          <p:nvPr/>
        </p:nvSpPr>
        <p:spPr>
          <a:xfrm>
            <a:off x="5448300" y="260731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  <a:cs typeface="+mn-cs"/>
              </a:rPr>
              <a:t>黄昏、清角</a:t>
            </a:r>
          </a:p>
        </p:txBody>
      </p:sp>
      <p:sp>
        <p:nvSpPr>
          <p:cNvPr id="63496" name="文本框 63495"/>
          <p:cNvSpPr txBox="1"/>
          <p:nvPr/>
        </p:nvSpPr>
        <p:spPr>
          <a:xfrm>
            <a:off x="2857500" y="2561273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32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正面渲染</a:t>
            </a:r>
          </a:p>
        </p:txBody>
      </p:sp>
      <p:sp>
        <p:nvSpPr>
          <p:cNvPr id="63497" name="文本框 63496"/>
          <p:cNvSpPr txBox="1"/>
          <p:nvPr/>
        </p:nvSpPr>
        <p:spPr>
          <a:xfrm>
            <a:off x="5295900" y="3231198"/>
            <a:ext cx="495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废池乔木、犹厌言兵</a:t>
            </a:r>
          </a:p>
        </p:txBody>
      </p:sp>
      <p:sp>
        <p:nvSpPr>
          <p:cNvPr id="63498" name="文本框 63497"/>
          <p:cNvSpPr txBox="1"/>
          <p:nvPr/>
        </p:nvSpPr>
        <p:spPr>
          <a:xfrm>
            <a:off x="5295900" y="3764598"/>
            <a:ext cx="464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  <a:cs typeface="+mn-cs"/>
              </a:rPr>
              <a:t>杜郎重到须惊</a:t>
            </a:r>
          </a:p>
        </p:txBody>
      </p:sp>
      <p:sp>
        <p:nvSpPr>
          <p:cNvPr id="63499" name="文本框 63498"/>
          <p:cNvSpPr txBox="1"/>
          <p:nvPr/>
        </p:nvSpPr>
        <p:spPr>
          <a:xfrm>
            <a:off x="5283200" y="4221798"/>
            <a:ext cx="457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  <a:cs typeface="+mn-cs"/>
              </a:rPr>
              <a:t>冷月无声</a:t>
            </a:r>
          </a:p>
        </p:txBody>
      </p:sp>
      <p:sp>
        <p:nvSpPr>
          <p:cNvPr id="63500" name="左大括号 63499"/>
          <p:cNvSpPr/>
          <p:nvPr/>
        </p:nvSpPr>
        <p:spPr>
          <a:xfrm>
            <a:off x="4762500" y="3445510"/>
            <a:ext cx="457200" cy="1600200"/>
          </a:xfrm>
          <a:prstGeom prst="leftBrace">
            <a:avLst>
              <a:gd name="adj1" fmla="val 29150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501" name="文本框 63500"/>
          <p:cNvSpPr txBox="1"/>
          <p:nvPr/>
        </p:nvSpPr>
        <p:spPr>
          <a:xfrm>
            <a:off x="2833688" y="3856673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32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侧面烘托</a:t>
            </a:r>
          </a:p>
        </p:txBody>
      </p:sp>
      <p:sp>
        <p:nvSpPr>
          <p:cNvPr id="63502" name="左大括号 63501"/>
          <p:cNvSpPr/>
          <p:nvPr/>
        </p:nvSpPr>
        <p:spPr>
          <a:xfrm>
            <a:off x="2476500" y="2073910"/>
            <a:ext cx="381000" cy="2209800"/>
          </a:xfrm>
          <a:prstGeom prst="leftBrace">
            <a:avLst>
              <a:gd name="adj1" fmla="val 4830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503" name="文本框 63502"/>
          <p:cNvSpPr txBox="1"/>
          <p:nvPr/>
        </p:nvSpPr>
        <p:spPr>
          <a:xfrm>
            <a:off x="1485900" y="2362835"/>
            <a:ext cx="1098550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sz="6000" kern="1200" cap="none" spc="0" normalizeH="0" baseline="0" noProof="1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扬州</a:t>
            </a:r>
          </a:p>
        </p:txBody>
      </p:sp>
      <p:sp>
        <p:nvSpPr>
          <p:cNvPr id="63504" name="文本框 63503"/>
          <p:cNvSpPr txBox="1"/>
          <p:nvPr/>
        </p:nvSpPr>
        <p:spPr>
          <a:xfrm>
            <a:off x="5610225" y="1813243"/>
            <a:ext cx="3187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  <a:cs typeface="+mn-cs"/>
              </a:rPr>
              <a:t>春风十里</a:t>
            </a:r>
          </a:p>
        </p:txBody>
      </p:sp>
      <p:sp>
        <p:nvSpPr>
          <p:cNvPr id="63505" name="右大括号 63504"/>
          <p:cNvSpPr/>
          <p:nvPr/>
        </p:nvSpPr>
        <p:spPr>
          <a:xfrm>
            <a:off x="7581900" y="1540510"/>
            <a:ext cx="381000" cy="1447800"/>
          </a:xfrm>
          <a:prstGeom prst="rightBrace">
            <a:avLst>
              <a:gd name="adj1" fmla="val 31649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506" name="文本框 63505"/>
          <p:cNvSpPr txBox="1"/>
          <p:nvPr/>
        </p:nvSpPr>
        <p:spPr>
          <a:xfrm>
            <a:off x="8108950" y="1616710"/>
            <a:ext cx="1044575" cy="1219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marR="0" defTabSz="914400"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劫后萧</a:t>
            </a:r>
          </a:p>
          <a:p>
            <a:pPr marR="0" defTabSz="914400">
              <a:buClrTx/>
              <a:buSzTx/>
              <a:buFontTx/>
            </a:pP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条景象</a:t>
            </a:r>
          </a:p>
        </p:txBody>
      </p:sp>
      <p:sp>
        <p:nvSpPr>
          <p:cNvPr id="63507" name="右大括号 63506"/>
          <p:cNvSpPr/>
          <p:nvPr/>
        </p:nvSpPr>
        <p:spPr>
          <a:xfrm>
            <a:off x="8648700" y="3521710"/>
            <a:ext cx="304800" cy="1524000"/>
          </a:xfrm>
          <a:prstGeom prst="rightBrace">
            <a:avLst>
              <a:gd name="adj1" fmla="val 41643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508" name="矩形 63507"/>
          <p:cNvSpPr/>
          <p:nvPr/>
        </p:nvSpPr>
        <p:spPr>
          <a:xfrm>
            <a:off x="4914900" y="4648835"/>
            <a:ext cx="2808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  <a:cs typeface="+mn-cs"/>
              </a:rPr>
              <a:t>红药为谁生</a:t>
            </a:r>
          </a:p>
        </p:txBody>
      </p:sp>
      <p:sp>
        <p:nvSpPr>
          <p:cNvPr id="63509" name="矩形 63508"/>
          <p:cNvSpPr/>
          <p:nvPr/>
        </p:nvSpPr>
        <p:spPr>
          <a:xfrm rot="5400000">
            <a:off x="8482013" y="3192463"/>
            <a:ext cx="2362200" cy="8667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5800"/>
                </a:solidFill>
                <a:latin typeface="华文行楷" panose="02010800040101010101" charset="-122"/>
                <a:ea typeface="华文行楷" panose="02010800040101010101" charset="-122"/>
              </a:rPr>
              <a:t>空城</a:t>
            </a:r>
          </a:p>
        </p:txBody>
      </p:sp>
      <p:sp>
        <p:nvSpPr>
          <p:cNvPr id="63510" name="右箭头 63509"/>
          <p:cNvSpPr/>
          <p:nvPr/>
        </p:nvSpPr>
        <p:spPr>
          <a:xfrm>
            <a:off x="2705100" y="3140710"/>
            <a:ext cx="6400800" cy="76200"/>
          </a:xfrm>
          <a:prstGeom prst="rightArrow">
            <a:avLst>
              <a:gd name="adj1" fmla="val 50000"/>
              <a:gd name="adj2" fmla="val 2100000"/>
            </a:avLst>
          </a:prstGeom>
          <a:solidFill>
            <a:srgbClr val="0058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512" name="文本框 63511"/>
          <p:cNvSpPr txBox="1"/>
          <p:nvPr/>
        </p:nvSpPr>
        <p:spPr>
          <a:xfrm>
            <a:off x="2762250" y="5296535"/>
            <a:ext cx="67691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en-US" altLang="zh-CN" sz="54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《</a:t>
            </a:r>
            <a:r>
              <a:rPr kumimoji="0" lang="zh-CN" altLang="en-US" sz="54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黍离</a:t>
            </a:r>
            <a:r>
              <a:rPr kumimoji="0" lang="en-US" altLang="zh-CN" sz="54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》</a:t>
            </a:r>
            <a:r>
              <a:rPr kumimoji="0" lang="zh-CN" altLang="en-US" sz="54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之悲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3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4" grpId="0"/>
      <p:bldP spid="63495" grpId="0"/>
      <p:bldP spid="63496" grpId="0" build="p"/>
      <p:bldP spid="63497" grpId="0"/>
      <p:bldP spid="63498" grpId="0"/>
      <p:bldP spid="63499" grpId="0"/>
      <p:bldP spid="63501" grpId="0"/>
      <p:bldP spid="63503" grpId="0"/>
      <p:bldP spid="63504" grpId="0"/>
      <p:bldP spid="63506" grpId="0"/>
      <p:bldP spid="635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8" name="矩形 75777"/>
          <p:cNvSpPr/>
          <p:nvPr/>
        </p:nvSpPr>
        <p:spPr>
          <a:xfrm>
            <a:off x="2181225" y="1004570"/>
            <a:ext cx="75222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993366"/>
                </a:solidFill>
                <a:latin typeface="华文细黑" panose="02010600040101010101" pitchFamily="2" charset="-122"/>
                <a:ea typeface="隶书" panose="02010509060101010101" pitchFamily="1" charset="-122"/>
              </a:rPr>
              <a:t>小结全词</a:t>
            </a:r>
            <a:br>
              <a:rPr lang="zh-CN" altLang="en-US" sz="3200" b="0">
                <a:latin typeface="宋体" panose="02010600030101010101" pitchFamily="2" charset="-122"/>
                <a:ea typeface="隶书" panose="02010509060101010101" pitchFamily="1" charset="-122"/>
              </a:rPr>
            </a:b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这首词抒发了词人“黍离之悲”，作者即事写景，触景生情，情景交融，我们可以思接千载，体验词人为祖国山河的残破、人民的不幸而极其沉痛的心情。王国维在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人间词话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给予词人极高评价：“古今词人格调之高，无如白石，惜不于意境上用力，故觉无言外之味，弦外之响。”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82300" y="117221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1391285" y="767715"/>
            <a:ext cx="9561195" cy="36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</a:rPr>
              <a:t>学习目标：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1.理解对比、虚实结合、情景交融、用典等表达技巧</a:t>
            </a:r>
            <a:r>
              <a:rPr lang="zh-CN"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endParaRPr sz="2800" b="1" kern="10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.通过诵读</a:t>
            </a:r>
            <a:r>
              <a:rPr lang="zh-CN"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、表达、交流、创作</a:t>
            </a:r>
            <a:r>
              <a:rPr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理解</a:t>
            </a:r>
            <a:r>
              <a:rPr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“黍离之悲”</a:t>
            </a:r>
            <a:r>
              <a:rPr lang="zh-CN"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endParaRPr sz="2800" b="1" kern="10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.厚植学生的家国情怀，培养</a:t>
            </a:r>
            <a:r>
              <a:rPr lang="zh-CN" sz="28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他们对</a:t>
            </a:r>
            <a:r>
              <a:rPr sz="2800" b="1" kern="100" err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国家富强的自豪感和建设国家的使命感。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31365" y="428625"/>
            <a:ext cx="9054465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（一）解文题“扬州慢”</a:t>
            </a:r>
          </a:p>
          <a:p>
            <a:pPr algn="ctr"/>
            <a:endParaRPr kumimoji="1" lang="zh-CN" altLang="en-US" sz="3200"/>
          </a:p>
          <a:p>
            <a:pPr algn="l"/>
            <a:r>
              <a:rPr kumimoji="1"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词牌名，</a:t>
            </a:r>
            <a:r>
              <a:rPr kumimoji="1"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写的是扬州战后的景象，又是慢词，故称扬州慢。</a:t>
            </a:r>
            <a:endParaRPr kumimoji="1"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慢词是依据曲调舒缓的慢曲填写的词，</a:t>
            </a:r>
          </a:p>
          <a:p>
            <a:pPr algn="ctr"/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一般都比较长。</a:t>
            </a:r>
          </a:p>
          <a:p>
            <a:pPr algn="ctr"/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但与长调有别，</a:t>
            </a:r>
          </a:p>
          <a:p>
            <a:pPr algn="ctr"/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长调单指字数，</a:t>
            </a:r>
          </a:p>
          <a:p>
            <a:pPr algn="ctr"/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习惯上</a:t>
            </a:r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字以内为小令，</a:t>
            </a:r>
          </a:p>
          <a:p>
            <a:pPr algn="ctr"/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59—90</a:t>
            </a: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为中调，</a:t>
            </a:r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91</a:t>
            </a: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字以上为长调。</a:t>
            </a:r>
          </a:p>
          <a:p>
            <a:pPr algn="ctr"/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扬州慢</a:t>
            </a:r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个字，</a:t>
            </a:r>
          </a:p>
          <a:p>
            <a:pPr algn="ctr"/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是一首长调，也是一首慢词。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9" name="文本框 34818"/>
          <p:cNvSpPr txBox="1"/>
          <p:nvPr/>
        </p:nvSpPr>
        <p:spPr>
          <a:xfrm>
            <a:off x="2349500" y="1096010"/>
            <a:ext cx="55867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姜夔（约</a:t>
            </a:r>
            <a:r>
              <a:rPr lang="en-US" altLang="zh-CN" sz="280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1155—1221</a:t>
            </a:r>
            <a:r>
              <a:rPr lang="zh-CN" altLang="en-US" sz="280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），字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尧章</a:t>
            </a:r>
            <a:r>
              <a:rPr lang="zh-CN" altLang="en-US" sz="280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，号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白石道人</a:t>
            </a:r>
            <a:r>
              <a:rPr lang="zh-CN" altLang="en-US" sz="280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，饶州鄱阳（今属江西）人。一生未入仕途，以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布衣</a:t>
            </a:r>
            <a:r>
              <a:rPr lang="zh-CN" altLang="en-US" sz="280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出入于公卿之门，善书法、精音乐、能自度曲。诗词俱工，词尤负盛名。词多纪游、咏物、感叹身世飘零，亦有寄寓忧国伤时之作。有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白石道人诗集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白石道人歌曲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45435" y="25082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（二）白石道人</a:t>
            </a:r>
          </a:p>
        </p:txBody>
      </p:sp>
      <p:pic>
        <p:nvPicPr>
          <p:cNvPr id="34818" name="内容占位符 34817" descr="qiuy-gd-lb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40420" y="38735"/>
            <a:ext cx="3689350" cy="6780530"/>
          </a:xfr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12825" y="1647190"/>
            <a:ext cx="4932680" cy="403098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南宋王朝南渡后，金人屡次渡淮，扬州变得残破不堪。绍兴三十一年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公元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1161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，金人十万铁骑破扬州，大肆掳掠，“横尸二十里”，破坏极其惨重。</a:t>
            </a:r>
            <a:r>
              <a:rPr lang="en-US" altLang="zh-CN" sz="32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四十三年，望中犹记，烽火扬州路。</a:t>
            </a:r>
            <a:r>
              <a:rPr lang="en-US" altLang="zh-CN" sz="32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</p:txBody>
      </p:sp>
      <p:sp>
        <p:nvSpPr>
          <p:cNvPr id="36869" name="文本框 9"/>
          <p:cNvSpPr txBox="1">
            <a:spLocks noChangeArrowheads="1"/>
          </p:cNvSpPr>
          <p:nvPr/>
        </p:nvSpPr>
        <p:spPr bwMode="auto">
          <a:xfrm>
            <a:off x="6435090" y="1647190"/>
            <a:ext cx="4424045" cy="403098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2800">
                <a:solidFill>
                  <a:srgbClr val="6332A4"/>
                </a:solidFill>
              </a:rPr>
              <a:t>      </a:t>
            </a:r>
            <a:r>
              <a:rPr lang="zh-CN" altLang="en-US" sz="3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姜夔因路过扬州，目睹了战争洗劫后扬州的萧条景象，抚今追昔，悲叹今曰的荒凉，追忆昔曰的繁华，发为吟咏，以寄托对扬州昔曰繁华的怀念和对今曰山河残破的哀思。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96260" y="265430"/>
            <a:ext cx="3740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（三）创作背景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8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339975" y="401955"/>
            <a:ext cx="7282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（四）读词：姜夔眼中的扬州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0985" y="2139950"/>
            <a:ext cx="9382760" cy="58356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自由读一读词前小序，看看小序交待了哪些内容？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0985" y="2934970"/>
            <a:ext cx="9382760" cy="267525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（1）词作的时间及眼前所见所闻扬州景色：</a:t>
            </a:r>
            <a:r>
              <a:rPr 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夜雪初霁，荠麦弥望。四顾萧条，寒水自碧。暮色渐起，戍角悲吟。</a:t>
            </a:r>
          </a:p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（2）作者的情感（</a:t>
            </a:r>
            <a:r>
              <a:rPr 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予怀怆然</a:t>
            </a:r>
            <a:r>
              <a:rPr 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 </a:t>
            </a:r>
          </a:p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（3）写作的缘由（</a:t>
            </a:r>
            <a:r>
              <a:rPr 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感慨今昔</a:t>
            </a:r>
            <a:r>
              <a:rPr 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</a:t>
            </a:r>
          </a:p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（4）其他词人的评价（</a:t>
            </a:r>
            <a:r>
              <a:rPr lang="zh-CN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以为有《黍离》之悲也</a:t>
            </a:r>
            <a:r>
              <a:rPr 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8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530985" y="1258570"/>
            <a:ext cx="4182110" cy="58356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/>
                <a:cs typeface="Arial" panose="020b0604020202020204" pitchFamily="34" charset="0"/>
                <a:sym typeface="+mn-lt"/>
              </a:rPr>
              <a:t>略读序言，提取要素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标题 38913"/>
          <p:cNvSpPr>
            <a:spLocks noGrp="1"/>
          </p:cNvSpPr>
          <p:nvPr/>
        </p:nvSpPr>
        <p:spPr>
          <a:xfrm>
            <a:off x="1135380" y="530860"/>
            <a:ext cx="2133600" cy="868363"/>
          </a:xfrm>
          <a:prstGeom prst="rect">
            <a:avLst/>
          </a:prstGeom>
          <a:solidFill>
            <a:srgbClr val="DDDDDD"/>
          </a:solidFill>
          <a:ln w="9525">
            <a:solidFill>
              <a:srgbClr val="A50021"/>
            </a:solidFill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>
                <a:solidFill>
                  <a:srgbClr val="FF0000"/>
                </a:solidFill>
                <a:ea typeface="隶书" panose="02010509060101010101" pitchFamily="1" charset="-122"/>
              </a:rPr>
              <a:t>黍 离</a:t>
            </a:r>
            <a:r>
              <a:rPr lang="zh-CN" altLang="en-US" sz="40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8915" name="矩形 38914"/>
          <p:cNvSpPr/>
          <p:nvPr/>
        </p:nvSpPr>
        <p:spPr>
          <a:xfrm>
            <a:off x="1135380" y="1971040"/>
            <a:ext cx="8282940" cy="3619500"/>
          </a:xfrm>
          <a:prstGeom prst="rect">
            <a:avLst/>
          </a:prstGeom>
          <a:solidFill>
            <a:schemeClr val="bg2">
              <a:lumMod val="85000"/>
            </a:schemeClr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280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彼黍离离，彼稷之苗。行迈靡靡，中心摇摇。知我者谓我心忧，不知我者谓我何求。</a:t>
            </a:r>
          </a:p>
          <a:p>
            <a:pPr indent="0" eaLnBrk="1" hangingPunct="1">
              <a:lnSpc>
                <a:spcPct val="80000"/>
              </a:lnSpc>
              <a:spcBef>
                <a:spcPct val="20000"/>
              </a:spcBef>
              <a:buNone/>
            </a:pPr>
            <a:r>
              <a:rPr lang="zh-CN" altLang="en-US" sz="280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悠悠苍天！此何人哉？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280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彼黍离离，彼稷之穗。行迈靡靡，中心如醉。知我者谓我心忧，不知我者谓我何求。</a:t>
            </a:r>
          </a:p>
          <a:p>
            <a:pPr indent="0" eaLnBrk="1" hangingPunct="1">
              <a:lnSpc>
                <a:spcPct val="80000"/>
              </a:lnSpc>
              <a:spcBef>
                <a:spcPct val="20000"/>
              </a:spcBef>
              <a:buNone/>
            </a:pPr>
            <a:r>
              <a:rPr lang="zh-CN" altLang="en-US" sz="280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悠悠苍天！此何人哉？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280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彼黍离离，彼稷之实。行迈靡靡，中心如噎。知我者谓我心忧，不知我者谓我何求。</a:t>
            </a:r>
          </a:p>
          <a:p>
            <a:pPr indent="0" eaLnBrk="1" hangingPunct="1">
              <a:lnSpc>
                <a:spcPct val="80000"/>
              </a:lnSpc>
              <a:spcBef>
                <a:spcPct val="20000"/>
              </a:spcBef>
              <a:buNone/>
            </a:pPr>
            <a:r>
              <a:rPr lang="zh-CN" altLang="en-US" sz="280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悠悠苍天！此何人哉？ </a:t>
            </a:r>
          </a:p>
        </p:txBody>
      </p:sp>
      <p:sp>
        <p:nvSpPr>
          <p:cNvPr id="38916" name="矩形 38915"/>
          <p:cNvSpPr/>
          <p:nvPr/>
        </p:nvSpPr>
        <p:spPr>
          <a:xfrm>
            <a:off x="4213860" y="306388"/>
            <a:ext cx="6695440" cy="1568450"/>
          </a:xfrm>
          <a:prstGeom prst="rect">
            <a:avLst/>
          </a:prstGeom>
          <a:solidFill>
            <a:srgbClr val="DDDDDD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altLang="zh-CN" sz="24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周大夫行役路过宗周镐</a:t>
            </a:r>
            <a:r>
              <a:rPr lang="en-US" altLang="zh-CN" sz="24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4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h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</a:rPr>
              <a:t>à</a:t>
            </a:r>
            <a:r>
              <a:rPr lang="zh-CN" altLang="en-US" sz="24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o</a:t>
            </a:r>
            <a:r>
              <a:rPr lang="en-US" altLang="zh-CN" sz="24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)京，见旧时宗庙宫室遗址，黍稷茂盛，因悲周室颠覆，乃作此诗。</a:t>
            </a: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这首诗两千年来不断被传唱着。后人把对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国家残破，今不如昔</a:t>
            </a: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的哀叹称为“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黍离之悲</a:t>
            </a: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”。</a:t>
            </a:r>
            <a:r>
              <a:rPr lang="en-US" altLang="zh-CN" sz="24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38917" name="文本框 38916"/>
          <p:cNvSpPr txBox="1"/>
          <p:nvPr/>
        </p:nvSpPr>
        <p:spPr>
          <a:xfrm>
            <a:off x="482600" y="5686425"/>
            <a:ext cx="11379835" cy="82994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那糜子一行行地排列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那高粱生出苗儿来。缓慢地走着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心中恍惚不安。了解我的人说我有忧愁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不了解我的人说我有所求。遥远的的苍天啊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这都是谁造成的呢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?</a:t>
            </a:r>
            <a:r>
              <a:rPr lang="en-US" altLang="zh-CN" sz="2400">
                <a:latin typeface="宋体" panose="02010600030101010101" pitchFamily="2" charset="-122"/>
              </a:rPr>
              <a:t> 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  <p:bldP spid="389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文本框 41985"/>
          <p:cNvSpPr txBox="1"/>
          <p:nvPr/>
        </p:nvSpPr>
        <p:spPr>
          <a:xfrm>
            <a:off x="3202305" y="459105"/>
            <a:ext cx="3488055" cy="550799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淮左名都，</a:t>
            </a:r>
          </a:p>
          <a:p>
            <a:pPr eaLnBrk="1" hangingPunct="1"/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竹西佳处，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解鞍少驻初程。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过春风十里，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尽荠麦青青。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自胡马窥江去后，</a:t>
            </a:r>
          </a:p>
          <a:p>
            <a:pPr eaLnBrk="1" hangingPunct="1"/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废池乔木，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犹厌言兵。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渐黄昏，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清角吹寒，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都在空城。</a:t>
            </a:r>
          </a:p>
        </p:txBody>
      </p:sp>
      <p:sp>
        <p:nvSpPr>
          <p:cNvPr id="41987" name="文本框 41986"/>
          <p:cNvSpPr txBox="1"/>
          <p:nvPr/>
        </p:nvSpPr>
        <p:spPr>
          <a:xfrm>
            <a:off x="6949440" y="459105"/>
            <a:ext cx="3598545" cy="550799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杜郎俊赏，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算而今、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重到须惊。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纵豆蔻词工，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青楼梦好，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难赋深情。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二十四桥仍在，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波心荡、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冷月无声。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念桥边红药，</a:t>
            </a:r>
            <a:b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32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年年知为谁生！</a:t>
            </a:r>
          </a:p>
        </p:txBody>
      </p:sp>
      <p:sp>
        <p:nvSpPr>
          <p:cNvPr id="41988" name="文本框 41987"/>
          <p:cNvSpPr txBox="1"/>
          <p:nvPr/>
        </p:nvSpPr>
        <p:spPr>
          <a:xfrm>
            <a:off x="1591310" y="1028700"/>
            <a:ext cx="1106170" cy="482028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vert="eaVert"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扬  州  慢</a:t>
            </a:r>
          </a:p>
        </p:txBody>
      </p:sp>
      <p:sp>
        <p:nvSpPr>
          <p:cNvPr id="41989" name="文本框 41988"/>
          <p:cNvSpPr txBox="1"/>
          <p:nvPr/>
        </p:nvSpPr>
        <p:spPr>
          <a:xfrm>
            <a:off x="1751330" y="4552950"/>
            <a:ext cx="671513" cy="129540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姜夔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i*1_2_1"/>
  <p:tag name="KSO_WM_UNIT_INDEX" val="1_2_1"/>
  <p:tag name="KSO_WM_UNIT_LAYERLEVEL" val="1_1_1"/>
  <p:tag name="KSO_WM_UNIT_TYPE" val="m_h_i"/>
  <p:tag name="KSO_WM_UNIT_USESOURCEFORMAT_APPLY" val="1"/>
</p:tagLst>
</file>

<file path=ppt/tags/tag10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a*1_2_1"/>
  <p:tag name="KSO_WM_UNIT_INDEX" val="1_2_1"/>
  <p:tag name="KSO_WM_UNIT_ISCONTENTSTITLE" val="0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11"/>
</p:tagLst>
</file>

<file path=ppt/tags/tag10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i*1_2_2"/>
  <p:tag name="KSO_WM_UNIT_INDEX" val="1_2_2"/>
  <p:tag name="KSO_WM_UNIT_LAYERLEVEL" val="1_1_1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103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104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105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8*a*1"/>
  <p:tag name="KSO_WM_UNIT_INDEX" val="1"/>
  <p:tag name="KSO_WM_UNIT_ISCONTENTSTITLE" val="0"/>
  <p:tag name="KSO_WM_UNIT_LAYERLEVEL" val="1"/>
  <p:tag name="KSO_WM_UNIT_NOCLEAR" val="0"/>
  <p:tag name="KSO_WM_UNIT_PRESET_TEXT_INDEX" val="0"/>
  <p:tag name="KSO_WM_UNIT_PRESET_TEXT_LEN" val="0"/>
  <p:tag name="KSO_WM_UNIT_TYPE" val="a"/>
  <p:tag name="KSO_WM_UNIT_VALUE" val="9"/>
</p:tagLst>
</file>

<file path=ppt/tags/tag107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108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10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TEMPLATE_SUBCATEGORY" val="0"/>
  <p:tag name="KSO_WM_TEMPLATE_THUMBS_INDEX" val="1、5、6、7、8"/>
</p:tagLst>
</file>

<file path=ppt/tags/tag69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a*1"/>
  <p:tag name="KSO_WM_UNIT_INDEX" val="1"/>
  <p:tag name="KSO_WM_UNIT_ISCONTENTSTITLE" val="0"/>
  <p:tag name="KSO_WM_UNIT_LAYERLEVEL" val="1"/>
  <p:tag name="KSO_WM_UNIT_NOCLEAR" val="0"/>
  <p:tag name="KSO_WM_UNIT_PRESET_TEXT" val="薄荷味的夏天"/>
  <p:tag name="KSO_WM_UNIT_TYPE" val="a"/>
  <p:tag name="KSO_WM_UNIT_VALUE" val="1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b*1"/>
  <p:tag name="KSO_WM_UNIT_INDEX" val="1"/>
  <p:tag name="KSO_WM_UNIT_ISCONTENTSTITLE" val="0"/>
  <p:tag name="KSO_WM_UNIT_LAYERLEVEL" val="1"/>
  <p:tag name="KSO_WM_UNIT_NOCLEAR" val="0"/>
  <p:tag name="KSO_WM_UNIT_PRESET_TEXT" val="点击此处输入副标题"/>
  <p:tag name="KSO_WM_UNIT_TYPE" val="b"/>
  <p:tag name="KSO_WM_UNIT_VALUE" val="17"/>
</p:tagLst>
</file>

<file path=ppt/tags/tag72.xml><?xml version="1.0" encoding="utf-8"?>
<p:tagLst xmlns:p="http://schemas.openxmlformats.org/presentationml/2006/main">
  <p:tag name="KSO_WM_BEAUTIFY_FLAG" val="#wm#"/>
  <p:tag name="KSO_WM_SLIDE_ID" val="custom2020099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200994"/>
  <p:tag name="KSO_WM_TEMPLATE_SUBCATEGORY" val="0"/>
  <p:tag name="KSO_WM_TEMPLATE_THUMBS_INDEX" val="1、5、6、7、8"/>
</p:tagLst>
</file>

<file path=ppt/tags/tag73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7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76"/>
  <p:tag name="KSO_WM_UNIT_COMPATIBLE" val="0"/>
  <p:tag name="KSO_WM_UNIT_DIAGRAM_ISNUMVISUAL" val="0"/>
  <p:tag name="KSO_WM_UNIT_DIAGRAM_ISREFERUNIT" val="0"/>
  <p:tag name="KSO_WM_UNIT_HIGHLIGHT" val="0"/>
  <p:tag name="KSO_WM_UNIT_ID" val="custom20200976_4*a*1"/>
  <p:tag name="KSO_WM_UNIT_INDEX" val="1"/>
  <p:tag name="KSO_WM_UNIT_ISCONTENTSTITLE" val="1"/>
  <p:tag name="KSO_WM_UNIT_LAYERLEVEL" val="1"/>
  <p:tag name="KSO_WM_UNIT_NOCLEAR" val="0"/>
  <p:tag name="KSO_WM_UNIT_PRESET_TEXT" val="CONTENTS"/>
  <p:tag name="KSO_WM_UNIT_TEXT_FILL_FORE_SCHEMECOLOR_INDEX" val="13"/>
  <p:tag name="KSO_WM_UNIT_TEXT_FILL_TYPE" val="1"/>
  <p:tag name="KSO_WM_UNIT_TYPE" val="a"/>
  <p:tag name="KSO_WM_UNIT_USESOURCEFORMAT_APPLY" val="1"/>
  <p:tag name="KSO_WM_UNIT_VALUE" val="7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79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8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76"/>
  <p:tag name="KSO_WM_UNIT_COMPATIBLE" val="0"/>
  <p:tag name="KSO_WM_UNIT_DIAGRAM_ISNUMVISUAL" val="0"/>
  <p:tag name="KSO_WM_UNIT_DIAGRAM_ISREFERUNIT" val="0"/>
  <p:tag name="KSO_WM_UNIT_HIGHLIGHT" val="0"/>
  <p:tag name="KSO_WM_UNIT_ID" val="custom20200976_4*a*1"/>
  <p:tag name="KSO_WM_UNIT_INDEX" val="1"/>
  <p:tag name="KSO_WM_UNIT_ISCONTENTSTITLE" val="1"/>
  <p:tag name="KSO_WM_UNIT_LAYERLEVEL" val="1"/>
  <p:tag name="KSO_WM_UNIT_NOCLEAR" val="0"/>
  <p:tag name="KSO_WM_UNIT_PRESET_TEXT" val="CONTENTS"/>
  <p:tag name="KSO_WM_UNIT_TEXT_FILL_FORE_SCHEMECOLOR_INDEX" val="13"/>
  <p:tag name="KSO_WM_UNIT_TEXT_FILL_TYPE" val="1"/>
  <p:tag name="KSO_WM_UNIT_TYPE" val="a"/>
  <p:tag name="KSO_WM_UNIT_USESOURCEFORMAT_APPLY" val="1"/>
  <p:tag name="KSO_WM_UNIT_VALUE" val="7"/>
</p:tagLst>
</file>

<file path=ppt/tags/tag82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83.xml><?xml version="1.0" encoding="utf-8"?>
<p:tagLst xmlns:p="http://schemas.openxmlformats.org/presentationml/2006/main">
  <p:tag name="KSO_WM_UNIT_TABLE_BEAUTIFY" val="smartTable{64dcbdfd-fac0-44b5-99bf-1d43d89d7e71}"/>
</p:tagLst>
</file>

<file path=ppt/tags/tag84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8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76"/>
  <p:tag name="KSO_WM_UNIT_COMPATIBLE" val="0"/>
  <p:tag name="KSO_WM_UNIT_DIAGRAM_ISNUMVISUAL" val="0"/>
  <p:tag name="KSO_WM_UNIT_DIAGRAM_ISREFERUNIT" val="0"/>
  <p:tag name="KSO_WM_UNIT_HIGHLIGHT" val="0"/>
  <p:tag name="KSO_WM_UNIT_ID" val="custom20200976_4*m_h_a*1_3_1"/>
  <p:tag name="KSO_WM_UNIT_INDEX" val="1_3_1"/>
  <p:tag name="KSO_WM_UNIT_ISCONTENTSTITLE" val="0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14"/>
</p:tagLst>
</file>

<file path=ppt/tags/tag86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87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8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76"/>
  <p:tag name="KSO_WM_UNIT_COMPATIBLE" val="0"/>
  <p:tag name="KSO_WM_UNIT_DIAGRAM_ISNUMVISUAL" val="0"/>
  <p:tag name="KSO_WM_UNIT_DIAGRAM_ISREFERUNIT" val="0"/>
  <p:tag name="KSO_WM_UNIT_HIGHLIGHT" val="0"/>
  <p:tag name="KSO_WM_UNIT_ID" val="custom20200976_4*a*1"/>
  <p:tag name="KSO_WM_UNIT_INDEX" val="1"/>
  <p:tag name="KSO_WM_UNIT_ISCONTENTSTITLE" val="1"/>
  <p:tag name="KSO_WM_UNIT_LAYERLEVEL" val="1"/>
  <p:tag name="KSO_WM_UNIT_NOCLEAR" val="0"/>
  <p:tag name="KSO_WM_UNIT_PRESET_TEXT" val="CONTENTS"/>
  <p:tag name="KSO_WM_UNIT_TEXT_FILL_FORE_SCHEMECOLOR_INDEX" val="13"/>
  <p:tag name="KSO_WM_UNIT_TEXT_FILL_TYPE" val="1"/>
  <p:tag name="KSO_WM_UNIT_TYPE" val="a"/>
  <p:tag name="KSO_WM_UNIT_USESOURCEFORMAT_APPLY" val="1"/>
  <p:tag name="KSO_WM_UNIT_VALUE" val="7"/>
</p:tagLst>
</file>

<file path=ppt/tags/tag89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91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92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93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9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0990_4*m_h_i*1_1_1"/>
  <p:tag name="KSO_WM_UNIT_INDEX" val="1_1_1"/>
  <p:tag name="KSO_WM_UNIT_LAYERLEVEL" val="1_1_1"/>
  <p:tag name="KSO_WM_UNIT_TYPE" val="m_h_i"/>
  <p:tag name="KSO_WM_UNIT_USESOURCEFORMAT_APPLY" val="1"/>
</p:tagLst>
</file>

<file path=ppt/tags/tag9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i*1_1_2"/>
  <p:tag name="KSO_WM_UNIT_INDEX" val="1_1_2"/>
  <p:tag name="KSO_WM_UNIT_LAYERLEVEL" val="1_1_1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9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a*1_1_1"/>
  <p:tag name="KSO_WM_UNIT_INDEX" val="1_1_1"/>
  <p:tag name="KSO_WM_UNIT_ISCONTENTSTITLE" val="0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11"/>
</p:tagLst>
</file>

<file path=ppt/tags/tag9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i*1_3_1"/>
  <p:tag name="KSO_WM_UNIT_INDEX" val="1_3_1"/>
  <p:tag name="KSO_WM_UNIT_LAYERLEVEL" val="1_1_1"/>
  <p:tag name="KSO_WM_UNIT_TYPE" val="m_h_i"/>
  <p:tag name="KSO_WM_UNIT_USESOURCEFORMAT_APPLY" val="1"/>
</p:tagLst>
</file>

<file path=ppt/tags/tag9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a*1_3_1"/>
  <p:tag name="KSO_WM_UNIT_INDEX" val="1_3_1"/>
  <p:tag name="KSO_WM_UNIT_ISCONTENTSTITLE" val="0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11"/>
</p:tagLst>
</file>

<file path=ppt/tags/tag9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custom"/>
  <p:tag name="KSO_WM_TEMPLATE_INDEX" val="20200990"/>
  <p:tag name="KSO_WM_UNIT_COMPATIBLE" val="0"/>
  <p:tag name="KSO_WM_UNIT_DIAGRAM_ISNUMVISUAL" val="0"/>
  <p:tag name="KSO_WM_UNIT_DIAGRAM_ISREFERUNIT" val="0"/>
  <p:tag name="KSO_WM_UNIT_HIGHLIGHT" val="0"/>
  <p:tag name="KSO_WM_UNIT_ID" val="custom20200990_4*m_h_i*1_3_2"/>
  <p:tag name="KSO_WM_UNIT_INDEX" val="1_3_2"/>
  <p:tag name="KSO_WM_UNIT_LAYERLEVEL" val="1_1_1"/>
  <p:tag name="KSO_WM_UNIT_TEXT_FILL_FORE_SCHEMECOLOR_INDEX" val="14"/>
  <p:tag name="KSO_WM_UNIT_TEXT_FILL_TYPE" val="1"/>
  <p:tag name="KSO_WM_UNIT_TYPE" val="m_h_i"/>
  <p:tag name="KSO_WM_UNIT_USESOURCEFORMAT_APPLY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55">
      <a:dk1>
        <a:srgbClr val="000000"/>
      </a:dk1>
      <a:lt1>
        <a:sysClr val="window" lastClr="FFFFFF"/>
      </a:lt1>
      <a:dk2>
        <a:srgbClr val="E4F0E4"/>
      </a:dk2>
      <a:lt2>
        <a:srgbClr val="FFFFFF"/>
      </a:lt2>
      <a:accent1>
        <a:srgbClr val="90B099"/>
      </a:accent1>
      <a:accent2>
        <a:srgbClr val="DBC986"/>
      </a:accent2>
      <a:accent3>
        <a:srgbClr val="91F0AF"/>
      </a:accent3>
      <a:accent4>
        <a:srgbClr val="98F1DD"/>
      </a:accent4>
      <a:accent5>
        <a:srgbClr val="C6E0CA"/>
      </a:accent5>
      <a:accent6>
        <a:srgbClr val="F5E83E"/>
      </a:accent6>
      <a:hlink>
        <a:srgbClr val="5FCBFB"/>
      </a:hlink>
      <a:folHlink>
        <a:srgbClr val="B759BC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120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41">
      <vt:lpstr>Arial</vt:lpstr>
      <vt:lpstr>微软雅黑</vt:lpstr>
      <vt:lpstr>(使用中文字体)</vt:lpstr>
      <vt:lpstr>汉仪旗黑-85S</vt:lpstr>
      <vt:lpstr>楷体</vt:lpstr>
      <vt:lpstr>Wingdings</vt:lpstr>
      <vt:lpstr>Times New Roman</vt:lpstr>
      <vt:lpstr>楷体_GB2312</vt:lpstr>
      <vt:lpstr>隶书</vt:lpstr>
      <vt:lpstr>Tahoma</vt:lpstr>
      <vt:lpstr>宋体</vt:lpstr>
      <vt:lpstr>华文隶书</vt:lpstr>
      <vt:lpstr>方正姚体</vt:lpstr>
      <vt:lpstr>华康简综艺</vt:lpstr>
      <vt:lpstr>华文新魏</vt:lpstr>
      <vt:lpstr>华文行楷</vt:lpstr>
      <vt:lpstr>华文细黑</vt:lpstr>
      <vt:lpstr>Office 主题​​</vt:lpstr>
      <vt:lpstr>PowerPoint Presentation</vt:lpstr>
      <vt:lpstr>扬州慢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感谢观看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2021-11-26T10:19:27.045</cp:lastPrinted>
  <dcterms:created xsi:type="dcterms:W3CDTF">2021-11-26T10:19:27Z</dcterms:created>
  <dcterms:modified xsi:type="dcterms:W3CDTF">2021-11-26T02:19:28Z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