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0" r:id="rId4"/>
    <p:sldId id="411" r:id="rId5"/>
    <p:sldId id="413" r:id="rId6"/>
    <p:sldId id="414" r:id="rId7"/>
    <p:sldId id="417" r:id="rId8"/>
    <p:sldId id="418" r:id="rId9"/>
    <p:sldId id="419" r:id="rId10"/>
    <p:sldId id="420" r:id="rId11"/>
    <p:sldId id="421" r:id="rId12"/>
    <p:sldId id="423" r:id="rId13"/>
    <p:sldId id="425" r:id="rId14"/>
    <p:sldId id="426" r:id="rId15"/>
    <p:sldId id="430" r:id="rId16"/>
    <p:sldId id="431" r:id="rId17"/>
    <p:sldId id="432" r:id="rId18"/>
    <p:sldId id="434" r:id="rId19"/>
    <p:sldId id="435" r:id="rId20"/>
    <p:sldId id="437" r:id="rId21"/>
    <p:sldId id="439" r:id="rId22"/>
    <p:sldId id="440" r:id="rId23"/>
    <p:sldId id="441" r:id="rId24"/>
    <p:sldId id="445" r:id="rId25"/>
    <p:sldId id="446" r:id="rId26"/>
    <p:sldId id="447" r:id="rId27"/>
    <p:sldId id="448" r:id="rId28"/>
    <p:sldId id="449" r:id="rId29"/>
    <p:sldId id="450" r:id="rId30"/>
    <p:sldId id="451" r:id="rId31"/>
    <p:sldId id="452" r:id="rId32"/>
    <p:sldId id="454" r:id="rId33"/>
    <p:sldId id="456" r:id="rId34"/>
    <p:sldId id="457" r:id="rId35"/>
    <p:sldId id="461" r:id="rId36"/>
    <p:sldId id="462" r:id="rId37"/>
    <p:sldId id="463" r:id="rId38"/>
    <p:sldId id="464" r:id="rId39"/>
    <p:sldId id="465" r:id="rId40"/>
    <p:sldId id="466" r:id="rId41"/>
    <p:sldId id="467" r:id="rId42"/>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作者" initials="作"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74" d="100"/>
          <a:sy n="74" d="100"/>
        </p:scale>
        <p:origin x="78" y="14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tags" Target="tags/tag100.xml"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106188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1</a:t>
            </a:fld>
            <a:endParaRPr lang="zh-CN" altLang="en-US"/>
          </a:p>
        </p:txBody>
      </p:sp>
    </p:spTree>
    <p:extLst>
      <p:ext uri="{BB962C8B-B14F-4D97-AF65-F5344CB8AC3E}">
        <p14:creationId xmlns:p14="http://schemas.microsoft.com/office/powerpoint/2010/main" val="293059385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3</a:t>
            </a:fld>
            <a:endParaRPr lang="zh-CN" altLang="en-US"/>
          </a:p>
        </p:txBody>
      </p:sp>
    </p:spTree>
    <p:extLst>
      <p:ext uri="{BB962C8B-B14F-4D97-AF65-F5344CB8AC3E}">
        <p14:creationId xmlns:p14="http://schemas.microsoft.com/office/powerpoint/2010/main" val="113526449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11</a:t>
            </a:fld>
            <a:endParaRPr lang="zh-CN" altLang="en-US"/>
          </a:p>
        </p:txBody>
      </p:sp>
    </p:spTree>
    <p:extLst>
      <p:ext uri="{BB962C8B-B14F-4D97-AF65-F5344CB8AC3E}">
        <p14:creationId xmlns:p14="http://schemas.microsoft.com/office/powerpoint/2010/main" val="256401443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19</a:t>
            </a:fld>
            <a:endParaRPr lang="zh-CN" altLang="en-US"/>
          </a:p>
        </p:txBody>
      </p:sp>
    </p:spTree>
    <p:extLst>
      <p:ext uri="{BB962C8B-B14F-4D97-AF65-F5344CB8AC3E}">
        <p14:creationId xmlns:p14="http://schemas.microsoft.com/office/powerpoint/2010/main" val="65506016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31</a:t>
            </a:fld>
            <a:endParaRPr lang="zh-CN" altLang="en-US"/>
          </a:p>
        </p:txBody>
      </p:sp>
    </p:spTree>
    <p:extLst>
      <p:ext uri="{BB962C8B-B14F-4D97-AF65-F5344CB8AC3E}">
        <p14:creationId xmlns:p14="http://schemas.microsoft.com/office/powerpoint/2010/main" val="374096872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39</a:t>
            </a:fld>
            <a:endParaRPr lang="zh-CN" altLang="en-US"/>
          </a:p>
        </p:txBody>
      </p:sp>
    </p:spTree>
    <p:extLst>
      <p:ext uri="{BB962C8B-B14F-4D97-AF65-F5344CB8AC3E}">
        <p14:creationId xmlns:p14="http://schemas.microsoft.com/office/powerpoint/2010/main" val="133027811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2022/1/21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2022/1/21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2022/1/21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2022/1/21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2022/1/21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72.xml" /><Relationship Id="rId4" Type="http://schemas.openxmlformats.org/officeDocument/2006/relationships/image" Target="../media/image6.jpeg" /><Relationship Id="rId5" Type="http://schemas.openxmlformats.org/officeDocument/2006/relationships/tags" Target="../tags/tag7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tags" Target="../tags/tag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 Id="rId3" Type="http://schemas.openxmlformats.org/officeDocument/2006/relationships/tags" Target="../tags/tag7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7.xml" /><Relationship Id="rId3" Type="http://schemas.openxmlformats.org/officeDocument/2006/relationships/tags" Target="../tags/tag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tags" Target="../tags/tag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81.xml" /><Relationship Id="rId4" Type="http://schemas.openxmlformats.org/officeDocument/2006/relationships/image" Target="../media/image12.jpeg" /><Relationship Id="rId5" Type="http://schemas.openxmlformats.org/officeDocument/2006/relationships/tags" Target="../tags/tag8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4.xml" /><Relationship Id="rId3" Type="http://schemas.openxmlformats.org/officeDocument/2006/relationships/tags" Target="../tags/tag8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9.xml" /><Relationship Id="rId3" Type="http://schemas.openxmlformats.org/officeDocument/2006/relationships/tags" Target="../tags/tag9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91.xml" /><Relationship Id="rId4" Type="http://schemas.openxmlformats.org/officeDocument/2006/relationships/image" Target="../media/image15.jpeg" /><Relationship Id="rId5" Type="http://schemas.openxmlformats.org/officeDocument/2006/relationships/tags" Target="../tags/tag9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3.xml" /><Relationship Id="rId3" Type="http://schemas.openxmlformats.org/officeDocument/2006/relationships/image" Target="../media/image16.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4.xml" /><Relationship Id="rId3" Type="http://schemas.openxmlformats.org/officeDocument/2006/relationships/tags" Target="../tags/tag9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8.xml" /><Relationship Id="rId3" Type="http://schemas.openxmlformats.org/officeDocument/2006/relationships/tags" Target="../tags/tag9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5.xml" /><Relationship Id="rId3"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xml" /><Relationship Id="rId3" Type="http://schemas.openxmlformats.org/officeDocument/2006/relationships/tags" Target="../tags/tag7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15"/>
          <p:cNvSpPr txBox="1"/>
          <p:nvPr/>
        </p:nvSpPr>
        <p:spPr>
          <a:xfrm>
            <a:off x="805815" y="2179320"/>
            <a:ext cx="5543550" cy="2799715"/>
          </a:xfrm>
          <a:prstGeom prst="rect">
            <a:avLst/>
          </a:prstGeom>
          <a:noFill/>
          <a:effectLst/>
        </p:spPr>
        <p:txBody>
          <a:bodyPr wrap="square" rtlCol="0" anchor="t">
            <a:spAutoFit/>
          </a:bodyPr>
          <a:lstStyle/>
          <a:p>
            <a:pPr algn="ctr" fontAlgn="auto"/>
            <a:r>
              <a:rPr lang="zh-CN" altLang="en-US" sz="4400" b="1" smtClean="0">
                <a:latin typeface="黑体" panose="02010609060101010101" charset="-122"/>
                <a:ea typeface="黑体" panose="02010609060101010101" charset="-122"/>
                <a:cs typeface="方正粗黑宋简体" panose="02000000000000000000" charset="-122"/>
              </a:rPr>
              <a:t>迷娘（之一）</a:t>
            </a:r>
            <a:endParaRPr lang="en-US" altLang="zh-CN" sz="4400" b="1" smtClean="0">
              <a:latin typeface="黑体" panose="02010609060101010101" charset="-122"/>
              <a:ea typeface="黑体" panose="02010609060101010101" charset="-122"/>
              <a:cs typeface="方正粗黑宋简体" panose="02000000000000000000" charset="-122"/>
            </a:endParaRPr>
          </a:p>
          <a:p>
            <a:pPr algn="ctr" fontAlgn="auto"/>
            <a:r>
              <a:rPr lang="zh-CN" altLang="en-US" sz="4400" b="1" smtClean="0">
                <a:latin typeface="黑体" panose="02010609060101010101" charset="-122"/>
                <a:ea typeface="黑体" panose="02010609060101010101" charset="-122"/>
                <a:cs typeface="方正粗黑宋简体" panose="02000000000000000000" charset="-122"/>
              </a:rPr>
              <a:t>致大海</a:t>
            </a:r>
            <a:endParaRPr lang="en-US" altLang="zh-CN" sz="4400" b="1" smtClean="0">
              <a:latin typeface="黑体" panose="02010609060101010101" charset="-122"/>
              <a:ea typeface="黑体" panose="02010609060101010101" charset="-122"/>
              <a:cs typeface="方正粗黑宋简体" panose="02000000000000000000" charset="-122"/>
            </a:endParaRPr>
          </a:p>
          <a:p>
            <a:pPr algn="ctr" fontAlgn="auto"/>
            <a:r>
              <a:rPr lang="zh-CN" altLang="en-US" sz="4400" b="1" smtClean="0">
                <a:latin typeface="黑体" panose="02010609060101010101" charset="-122"/>
                <a:ea typeface="黑体" panose="02010609060101010101" charset="-122"/>
                <a:cs typeface="方正粗黑宋简体" panose="02000000000000000000" charset="-122"/>
              </a:rPr>
              <a:t>自己之歌（节选）</a:t>
            </a:r>
            <a:endParaRPr lang="en-US" altLang="zh-CN" sz="4400" b="1" smtClean="0">
              <a:latin typeface="黑体" panose="02010609060101010101" charset="-122"/>
              <a:ea typeface="黑体" panose="02010609060101010101" charset="-122"/>
              <a:cs typeface="方正粗黑宋简体" panose="02000000000000000000" charset="-122"/>
            </a:endParaRPr>
          </a:p>
          <a:p>
            <a:pPr algn="ctr" fontAlgn="auto"/>
            <a:r>
              <a:rPr lang="zh-CN" altLang="en-US" sz="4400" b="1" smtClean="0">
                <a:latin typeface="黑体" panose="02010609060101010101" charset="-122"/>
                <a:ea typeface="黑体" panose="02010609060101010101" charset="-122"/>
                <a:cs typeface="方正粗黑宋简体" panose="02000000000000000000" charset="-122"/>
              </a:rPr>
              <a:t>树</a:t>
            </a:r>
            <a:r>
              <a:rPr lang="zh-CN" altLang="en-US" sz="4400" b="1">
                <a:latin typeface="黑体" panose="02010609060101010101" charset="-122"/>
                <a:ea typeface="黑体" panose="02010609060101010101" charset="-122"/>
                <a:cs typeface="方正粗黑宋简体" panose="02000000000000000000" charset="-122"/>
              </a:rPr>
              <a:t>和</a:t>
            </a:r>
            <a:r>
              <a:rPr lang="zh-CN" altLang="en-US" sz="4400" b="1" smtClean="0">
                <a:latin typeface="黑体" panose="02010609060101010101" charset="-122"/>
                <a:ea typeface="黑体" panose="02010609060101010101" charset="-122"/>
                <a:cs typeface="方正粗黑宋简体" panose="02000000000000000000" charset="-122"/>
              </a:rPr>
              <a:t>天空</a:t>
            </a:r>
            <a:endParaRPr lang="zh-CN" altLang="en-US" sz="4400" b="1">
              <a:latin typeface="黑体" panose="02010609060101010101" charset="-122"/>
              <a:ea typeface="黑体" panose="02010609060101010101" charset="-122"/>
              <a:cs typeface="方正粗黑宋简体" panose="02000000000000000000" charset="-122"/>
            </a:endParaRPr>
          </a:p>
        </p:txBody>
      </p:sp>
      <p:sp>
        <p:nvSpPr>
          <p:cNvPr id="7" name="文本框 6"/>
          <p:cNvSpPr txBox="1"/>
          <p:nvPr/>
        </p:nvSpPr>
        <p:spPr>
          <a:xfrm>
            <a:off x="673735" y="554990"/>
            <a:ext cx="7408545" cy="651905"/>
          </a:xfrm>
          <a:prstGeom prst="round2Diag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3200" b="1">
                <a:solidFill>
                  <a:srgbClr val="FF0000"/>
                </a:solidFill>
                <a:latin typeface="华文中宋" panose="02010600040101010101" charset="-122"/>
                <a:ea typeface="华文中宋" panose="02010600040101010101" charset="-122"/>
                <a:cs typeface="黑体" panose="02010609060101010101" charset="-122"/>
              </a:rPr>
              <a:t>选择性</a:t>
            </a:r>
            <a:r>
              <a:rPr lang="zh-CN" altLang="en-US" sz="3200" b="1" smtClean="0">
                <a:solidFill>
                  <a:srgbClr val="FF0000"/>
                </a:solidFill>
                <a:latin typeface="华文中宋" panose="02010600040101010101" charset="-122"/>
                <a:ea typeface="华文中宋" panose="02010600040101010101" charset="-122"/>
                <a:cs typeface="黑体" panose="02010609060101010101" charset="-122"/>
              </a:rPr>
              <a:t>必修中册第四单元群文阅读</a:t>
            </a:r>
          </a:p>
        </p:txBody>
      </p:sp>
      <p:pic>
        <p:nvPicPr>
          <p:cNvPr id="2" name="图片 1" descr="4aa2f5562f84486cb46148326b1bf342"/>
          <p:cNvPicPr>
            <a:picLocks noChangeAspect="1"/>
          </p:cNvPicPr>
          <p:nvPr/>
        </p:nvPicPr>
        <p:blipFill>
          <a:blip r:embed="rId3"/>
          <a:stretch>
            <a:fillRect/>
          </a:stretch>
        </p:blipFill>
        <p:spPr>
          <a:xfrm>
            <a:off x="6987540" y="2148205"/>
            <a:ext cx="3926840" cy="2800985"/>
          </a:xfrm>
          <a:prstGeom prst="roundRect">
            <a:avLst/>
          </a:prstGeom>
        </p:spPr>
      </p:pic>
    </p:spTree>
  </p:cSld>
  <p:clrMapOvr>
    <a:masterClrMapping/>
  </p:clrMapOvr>
  <p:transition spd="slow">
    <p:wedg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src=http___preview.21cnjy.com_files_22_2f_222f630466cc8b32090c68d80d2070c0.png&amp;refer=http___preview.21cnjy"/>
          <p:cNvPicPr>
            <a:picLocks noChangeAspect="1"/>
          </p:cNvPicPr>
          <p:nvPr/>
        </p:nvPicPr>
        <p:blipFill>
          <a:blip r:embed="rId2"/>
          <a:srcRect t="5028" b="10843"/>
          <a:stretch>
            <a:fillRect/>
          </a:stretch>
        </p:blipFill>
        <p:spPr>
          <a:xfrm>
            <a:off x="0" y="635"/>
            <a:ext cx="12191365" cy="6857365"/>
          </a:xfrm>
          <a:prstGeom prst="rect">
            <a:avLst/>
          </a:prstGeom>
        </p:spPr>
      </p:pic>
    </p:spTree>
  </p:cSld>
  <p:clrMapOvr>
    <a:masterClrMapping/>
  </p:clrMapOvr>
  <p:transition spd="slow">
    <p:wheel spokes="8"/>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3"/>
            </p:custDataLst>
          </p:nvPr>
        </p:nvSpPr>
        <p:spPr>
          <a:xfrm>
            <a:off x="4183380" y="1328420"/>
            <a:ext cx="7038340" cy="445960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30000"/>
              </a:lnSpc>
              <a:buClrTx/>
              <a:buSzTx/>
              <a:buFontTx/>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rPr>
              <a:t>普希金(1799—1837)，俄国浪漫主义文学的杰出代表，现实主义文学的奠基人。普希金的抒情诗有800余首，内容非常广泛，既有政治抒情诗《致恰达耶夫》《自由颂》《致西伯利亚的囚徒》等，也有大量的爱情诗和田园诗，如《致克恩》和《我曾经爱过你》等。此外，他还创作了诗体小说《叶甫盖尼·奥涅金》、散文体小说《别尔金小说集》及关于普加乔夫白山起义的长篇小说《上尉的女儿》。普希金的创作对俄罗斯现实主义文学及世界文学的发展都有重要影响，高尔基称之为“一切开端的开端”。</a:t>
            </a:r>
          </a:p>
        </p:txBody>
      </p:sp>
      <p:pic>
        <p:nvPicPr>
          <p:cNvPr id="2" name="图片 1" descr="普希金"/>
          <p:cNvPicPr>
            <a:picLocks noChangeAspect="1"/>
          </p:cNvPicPr>
          <p:nvPr/>
        </p:nvPicPr>
        <p:blipFill>
          <a:blip r:embed="rId4"/>
          <a:stretch>
            <a:fillRect/>
          </a:stretch>
        </p:blipFill>
        <p:spPr>
          <a:xfrm>
            <a:off x="283845" y="1859280"/>
            <a:ext cx="3174365" cy="3928745"/>
          </a:xfrm>
          <a:prstGeom prst="ellipse">
            <a:avLst/>
          </a:prstGeom>
        </p:spPr>
      </p:pic>
      <p:sp>
        <p:nvSpPr>
          <p:cNvPr id="3" name="Title 6"/>
          <p:cNvSpPr txBox="1"/>
          <p:nvPr>
            <p:custDataLst>
              <p:tags r:id="rId5"/>
            </p:custDataLst>
          </p:nvPr>
        </p:nvSpPr>
        <p:spPr>
          <a:xfrm>
            <a:off x="941388" y="274955"/>
            <a:ext cx="3705225"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一、知人论世</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395605" y="1453515"/>
            <a:ext cx="7679690" cy="4961890"/>
          </a:xfrm>
          <a:prstGeom prst="rect">
            <a:avLst/>
          </a:prstGeom>
          <a:noFill/>
          <a:ln w="9525">
            <a:noFill/>
          </a:ln>
        </p:spPr>
        <p:txBody>
          <a:bodyPr wrap="square">
            <a:spAutoFit/>
          </a:bodyPr>
          <a:lstStyle/>
          <a:p>
            <a:pPr indent="635000" algn="just" fontAlgn="auto">
              <a:lnSpc>
                <a:spcPct val="110000"/>
              </a:lnSpc>
            </a:pPr>
            <a:r>
              <a:rPr lang="en-US" altLang="zh-CN" sz="2400" spc="10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致大海》是一首著名的政治抒情诗，这首诗写于1824年，是在12月党人武装起义的前一年。此前，由于普希金的激进思想不容于沙皇专制政府，他们原想把他流放到西伯利亚。由于他老师说情，让他去了南高加索，其实是变相流放。普希金性格刚正不阿，不愿迎合当地总督，又被革职遣送回乡(第二次流放)。临走前，普希金站在高加索海边登高望远，波涛汹涌的大海激荡起他的万端思绪，流放生活期间远离朋友、远离文学界，精神上非常孤独，他也曾产生过从海上逃亡到南欧、彻底离开俄国的计划，但宣告失败。就是在这种抗争无效、期望渺茫的心境中，孕育了这首诗篇。</a:t>
            </a:r>
          </a:p>
        </p:txBody>
      </p:sp>
      <p:pic>
        <p:nvPicPr>
          <p:cNvPr id="4" name="图片 3" descr="致大海.webp"/>
          <p:cNvPicPr>
            <a:picLocks noChangeAspect="1"/>
          </p:cNvPicPr>
          <p:nvPr/>
        </p:nvPicPr>
        <p:blipFill>
          <a:blip r:embed="rId2"/>
          <a:stretch>
            <a:fillRect/>
          </a:stretch>
        </p:blipFill>
        <p:spPr>
          <a:xfrm>
            <a:off x="8421370" y="1948180"/>
            <a:ext cx="3024505" cy="3926205"/>
          </a:xfrm>
          <a:prstGeom prst="roundRect">
            <a:avLst/>
          </a:prstGeom>
        </p:spPr>
      </p:pic>
      <p:sp>
        <p:nvSpPr>
          <p:cNvPr id="3" name="Title 6"/>
          <p:cNvSpPr txBox="1"/>
          <p:nvPr>
            <p:custDataLst>
              <p:tags r:id="rId3"/>
            </p:custDataLst>
          </p:nvPr>
        </p:nvSpPr>
        <p:spPr>
          <a:xfrm>
            <a:off x="805498" y="448945"/>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二、背景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75335" y="1320165"/>
            <a:ext cx="10641965" cy="3322955"/>
          </a:xfrm>
          <a:prstGeom prst="rect">
            <a:avLst/>
          </a:prstGeom>
          <a:noFill/>
        </p:spPr>
        <p:txBody>
          <a:bodyPr wrap="square" rtlCol="0" anchor="t">
            <a:spAutoFit/>
          </a:bodyPr>
          <a:lstStyle/>
          <a:p>
            <a:pPr indent="711200" algn="just" fontAlgn="auto">
              <a:lnSpc>
                <a:spcPct val="150000"/>
              </a:lnSpc>
              <a:buClrTx/>
              <a:buSzTx/>
              <a:buFontTx/>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mn-ea"/>
              </a:rPr>
              <a:t>1.“直到现在，我还不能离开这令人厌烦的凝固的石岸”诗人为什么厌烦“凝固的石岸”？</a:t>
            </a:r>
          </a:p>
          <a:p>
            <a:pPr marL="457200" indent="-457200" algn="just" fontAlgn="auto">
              <a:lnSpc>
                <a:spcPct val="15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“石岸”使诗人无法热烈地拥抱大海，整个人“被缚住”了，这些“凝固的石岸”正是黑暗现实的象征，它是拘禁诗人的无边的囚牢，它使诗人向往自由的夙愿无法实现。</a:t>
            </a:r>
          </a:p>
        </p:txBody>
      </p:sp>
      <p:sp>
        <p:nvSpPr>
          <p:cNvPr id="3" name="Title 6"/>
          <p:cNvSpPr txBox="1"/>
          <p:nvPr>
            <p:custDataLst>
              <p:tags r:id="rId2"/>
            </p:custDataLst>
          </p:nvPr>
        </p:nvSpPr>
        <p:spPr>
          <a:xfrm>
            <a:off x="807403" y="222885"/>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三、研读文本</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2550" y="817245"/>
            <a:ext cx="7367270" cy="5262245"/>
          </a:xfrm>
          <a:prstGeom prst="rect">
            <a:avLst/>
          </a:prstGeom>
          <a:noFill/>
          <a:ln w="9525">
            <a:noFill/>
          </a:ln>
        </p:spPr>
        <p:txBody>
          <a:bodyPr wrap="square">
            <a:spAutoFit/>
          </a:bodyPr>
          <a:lstStyle/>
          <a:p>
            <a:pPr indent="711200" algn="just" fontAlgn="auto">
              <a:lnSpc>
                <a:spcPct val="150000"/>
              </a:lnSpc>
              <a:buClrTx/>
              <a:buSzTx/>
              <a:buFontTx/>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2.诗歌写了大海的哪些方面？</a:t>
            </a:r>
          </a:p>
          <a:p>
            <a:pPr indent="711200" algn="just" fontAlgn="auto">
              <a:lnSpc>
                <a:spcPct val="150000"/>
              </a:lnSpc>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①大海的美丽：波浪、容光</a:t>
            </a:r>
          </a:p>
          <a:p>
            <a:pPr indent="711200" algn="just" fontAlgn="auto">
              <a:lnSpc>
                <a:spcPct val="150000"/>
              </a:lnSpc>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②大海的人情味：悲哀的喧响、召唤的喧响</a:t>
            </a:r>
          </a:p>
          <a:p>
            <a:pPr indent="711200" algn="just" fontAlgn="auto">
              <a:lnSpc>
                <a:spcPct val="150000"/>
              </a:lnSpc>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③大海的深远：心灵的愿望所在</a:t>
            </a:r>
          </a:p>
          <a:p>
            <a:pPr indent="711200" algn="just" fontAlgn="auto">
              <a:lnSpc>
                <a:spcPct val="150000"/>
              </a:lnSpc>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④大海的阴沉：声调</a:t>
            </a:r>
          </a:p>
          <a:p>
            <a:pPr indent="711200" algn="just" fontAlgn="auto">
              <a:lnSpc>
                <a:spcPct val="150000"/>
              </a:lnSpc>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⑤大海的特点：自由、寂静、反复无常、任性</a:t>
            </a:r>
          </a:p>
        </p:txBody>
      </p:sp>
      <p:pic>
        <p:nvPicPr>
          <p:cNvPr id="2" name="图片 1" descr="src=http___5b0988e595225.cdn.sohucs.com_images_20170824_4aa2f5562f84486cb46148326b1bf342.jpeg&amp;refer=http___5b0988e595225.cdn.sohucs"/>
          <p:cNvPicPr>
            <a:picLocks noChangeAspect="1"/>
          </p:cNvPicPr>
          <p:nvPr/>
        </p:nvPicPr>
        <p:blipFill>
          <a:blip r:embed="rId2"/>
          <a:stretch>
            <a:fillRect/>
          </a:stretch>
        </p:blipFill>
        <p:spPr>
          <a:xfrm>
            <a:off x="7589520" y="2624455"/>
            <a:ext cx="3990975" cy="2847340"/>
          </a:xfrm>
          <a:prstGeom prst="roundRect">
            <a:avLst/>
          </a:prstGeom>
        </p:spPr>
      </p:pic>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down)">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2600" y="360680"/>
            <a:ext cx="10950575" cy="3969385"/>
          </a:xfrm>
          <a:prstGeom prst="rect">
            <a:avLst/>
          </a:prstGeom>
          <a:noFill/>
          <a:ln w="9525">
            <a:noFill/>
          </a:ln>
        </p:spPr>
        <p:txBody>
          <a:bodyPr wrap="square">
            <a:spAutoFit/>
          </a:bodyPr>
          <a:lstStyle/>
          <a:p>
            <a:pPr indent="711200" algn="just" fontAlgn="auto">
              <a:lnSpc>
                <a:spcPct val="150000"/>
              </a:lnSpc>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3.诗人为什么如此热爱大海?大海有没有象征意义?</a:t>
            </a:r>
          </a:p>
          <a:p>
            <a:pPr marL="457200" indent="-457200" algn="just" fontAlgn="auto">
              <a:lnSpc>
                <a:spcPct val="15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因为大海有广阔的胸怀，惊人的威力，壮丽的景色。更为重要的是大海是自由精神的象征。诗歌的第一句“再见吧，自由的元素”即揭示了这种象征意义。</a:t>
            </a:r>
          </a:p>
          <a:p>
            <a:pPr indent="711200" algn="just" fontAlgn="auto">
              <a:lnSpc>
                <a:spcPct val="150000"/>
              </a:lnSpc>
            </a:pPr>
            <a:r>
              <a:rPr lang="en-US" sz="2800" b="1" smtClean="0">
                <a:uFillTx/>
                <a:latin typeface="黑体" panose="02010609060101010101" charset="-122"/>
                <a:ea typeface="黑体" panose="02010609060101010101" charset="-122"/>
                <a:cs typeface="华文细黑" panose="02010600040101010101" charset="-122"/>
                <a:sym typeface="黑体" panose="02010609060101010101" charset="-122"/>
              </a:rPr>
              <a:t>4.诗歌追怀了拿破仑、拜伦，作者用哪些语言描写他们并透露了作者对他们怎祥的评价？</a:t>
            </a:r>
          </a:p>
        </p:txBody>
      </p:sp>
      <p:graphicFrame>
        <p:nvGraphicFramePr>
          <p:cNvPr id="3" name="表格 2"/>
          <p:cNvGraphicFramePr>
            <a:graphicFrameLocks noGrp="1"/>
          </p:cNvGraphicFramePr>
          <p:nvPr>
            <p:custDataLst>
              <p:tags r:id="rId2"/>
            </p:custDataLst>
          </p:nvPr>
        </p:nvGraphicFramePr>
        <p:xfrm>
          <a:off x="782955" y="4530725"/>
          <a:ext cx="10626090" cy="1920240"/>
        </p:xfrm>
        <a:graphic>
          <a:graphicData uri="http://schemas.openxmlformats.org/drawingml/2006/table">
            <a:tbl>
              <a:tblPr firstRow="1" bandRow="1">
                <a:tableStyleId>{5C22544A-7EE6-4342-B048-85BDC9FD1C3A}</a:tableStyleId>
              </a:tblPr>
              <a:tblGrid>
                <a:gridCol w="1143635"/>
                <a:gridCol w="7401560"/>
                <a:gridCol w="2080895"/>
              </a:tblGrid>
              <a:tr h="365760">
                <a:tc>
                  <a:txBody>
                    <a:bodyPr vert="horz" wrap="square"/>
                    <a:lstStyle/>
                    <a:p>
                      <a:pPr algn="ctr">
                        <a:buNone/>
                      </a:pPr>
                      <a:endParaRPr lang="zh-CN" altLang="en-US">
                        <a:solidFill>
                          <a:schemeClr val="tx1">
                            <a:lumMod val="75000"/>
                            <a:lumOff val="25000"/>
                          </a:schemeClr>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None/>
                      </a:pPr>
                      <a:r>
                        <a:rPr lang="zh-CN" altLang="en-US">
                          <a:solidFill>
                            <a:schemeClr val="tx1">
                              <a:lumMod val="75000"/>
                              <a:lumOff val="25000"/>
                            </a:schemeClr>
                          </a:solidFill>
                          <a:latin typeface="黑体" panose="02010609060101010101" charset="-122"/>
                          <a:ea typeface="黑体" panose="02010609060101010101" charset="-122"/>
                        </a:rPr>
                        <a:t>语言</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None/>
                      </a:pPr>
                      <a:r>
                        <a:rPr lang="zh-CN" altLang="en-US">
                          <a:solidFill>
                            <a:schemeClr val="tx1">
                              <a:lumMod val="75000"/>
                              <a:lumOff val="25000"/>
                            </a:schemeClr>
                          </a:solidFill>
                          <a:latin typeface="黑体" panose="02010609060101010101" charset="-122"/>
                          <a:ea typeface="黑体" panose="02010609060101010101" charset="-122"/>
                        </a:rPr>
                        <a:t>评价</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640080">
                <a:tc>
                  <a:txBody>
                    <a:bodyPr vert="horz" wrap="square"/>
                    <a:lstStyle/>
                    <a:p>
                      <a:pPr algn="ctr">
                        <a:buClrTx/>
                        <a:buSzTx/>
                        <a:buFontTx/>
                        <a:buNone/>
                      </a:pPr>
                      <a:r>
                        <a:rPr lang="zh-CN" altLang="en-US" b="1">
                          <a:solidFill>
                            <a:schemeClr val="tx1">
                              <a:lumMod val="75000"/>
                              <a:lumOff val="25000"/>
                            </a:schemeClr>
                          </a:solidFill>
                          <a:latin typeface="黑体" panose="02010609060101010101" charset="-122"/>
                          <a:ea typeface="黑体" panose="02010609060101010101" charset="-122"/>
                        </a:rPr>
                        <a:t>拿破仑</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buNone/>
                      </a:pP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峭壁</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光荣的坟墓</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伟大的回忆</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在寒冷的睡梦沉默</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在苦难里长眠</a:t>
                      </a:r>
                      <a:r>
                        <a:rPr lang="en-US" altLang="zh-CN">
                          <a:solidFill>
                            <a:srgbClr val="FF0000"/>
                          </a:solidFill>
                          <a:latin typeface="黑体" panose="02010609060101010101" charset="-122"/>
                          <a:ea typeface="黑体" panose="02010609060101010101" charset="-122"/>
                        </a:rPr>
                        <a:t>”</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buNone/>
                      </a:pPr>
                      <a:r>
                        <a:rPr lang="zh-CN" altLang="en-US">
                          <a:solidFill>
                            <a:srgbClr val="FF0000"/>
                          </a:solidFill>
                          <a:latin typeface="黑体" panose="02010609060101010101" charset="-122"/>
                          <a:ea typeface="黑体" panose="02010609060101010101" charset="-122"/>
                        </a:rPr>
                        <a:t>礼赞、同情、赞美</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914400">
                <a:tc>
                  <a:txBody>
                    <a:bodyPr vert="horz" wrap="square"/>
                    <a:lstStyle/>
                    <a:p>
                      <a:pPr algn="ctr">
                        <a:buClrTx/>
                        <a:buSzTx/>
                        <a:buFontTx/>
                        <a:buNone/>
                      </a:pPr>
                      <a:r>
                        <a:rPr lang="zh-CN" altLang="en-US" b="1">
                          <a:solidFill>
                            <a:schemeClr val="tx1">
                              <a:lumMod val="75000"/>
                              <a:lumOff val="25000"/>
                            </a:schemeClr>
                          </a:solidFill>
                          <a:latin typeface="黑体" panose="02010609060101010101" charset="-122"/>
                          <a:ea typeface="黑体" panose="02010609060101010101" charset="-122"/>
                        </a:rPr>
                        <a:t>拜伦</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buNone/>
                      </a:pP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风暴之声</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天才</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心灵的另一位主宰</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使自由在悲泣</a:t>
                      </a:r>
                      <a:r>
                        <a:rPr lang="en-US" altLang="zh-CN">
                          <a:solidFill>
                            <a:srgbClr val="FF0000"/>
                          </a:solidFill>
                          <a:latin typeface="黑体" panose="02010609060101010101" charset="-122"/>
                          <a:ea typeface="黑体" panose="02010609060101010101" charset="-122"/>
                        </a:rPr>
                        <a:t>”</a:t>
                      </a:r>
                      <a:r>
                        <a:rPr lang="zh-CN" altLang="en-US">
                          <a:solidFill>
                            <a:srgbClr val="FF0000"/>
                          </a:solidFill>
                          <a:latin typeface="黑体" panose="02010609060101010101" charset="-122"/>
                          <a:ea typeface="黑体" panose="02010609060101010101" charset="-122"/>
                        </a:rPr>
                        <a:t>；将大海与拜伦联系起来，</a:t>
                      </a:r>
                      <a:r>
                        <a:rPr lang="en-US" altLang="zh-CN" sz="1800">
                          <a:solidFill>
                            <a:srgbClr val="FF0000"/>
                          </a:solidFill>
                          <a:latin typeface="黑体" panose="02010609060101010101" charset="-122"/>
                          <a:ea typeface="黑体" panose="02010609060101010101" charset="-122"/>
                          <a:sym typeface="+mn-ea"/>
                        </a:rPr>
                        <a:t>“</a:t>
                      </a:r>
                      <a:r>
                        <a:rPr lang="zh-CN" altLang="en-US" sz="1800">
                          <a:solidFill>
                            <a:srgbClr val="FF0000"/>
                          </a:solidFill>
                          <a:latin typeface="黑体" panose="02010609060101010101" charset="-122"/>
                          <a:ea typeface="黑体" panose="02010609060101010101" charset="-122"/>
                          <a:sym typeface="+mn-ea"/>
                        </a:rPr>
                        <a:t>他是由你的精气塑成</a:t>
                      </a:r>
                      <a:r>
                        <a:rPr lang="en-US" altLang="zh-CN" sz="1800">
                          <a:solidFill>
                            <a:srgbClr val="FF0000"/>
                          </a:solidFill>
                          <a:latin typeface="黑体" panose="02010609060101010101" charset="-122"/>
                          <a:ea typeface="黑体" panose="02010609060101010101" charset="-122"/>
                          <a:sym typeface="+mn-ea"/>
                        </a:rPr>
                        <a:t>”</a:t>
                      </a:r>
                      <a:r>
                        <a:rPr lang="zh-CN" altLang="en-US">
                          <a:solidFill>
                            <a:srgbClr val="FF0000"/>
                          </a:solidFill>
                          <a:latin typeface="黑体" panose="02010609060101010101" charset="-122"/>
                          <a:ea typeface="黑体" panose="02010609060101010101" charset="-122"/>
                        </a:rPr>
                        <a:t>，</a:t>
                      </a:r>
                      <a:r>
                        <a:rPr lang="en-US" altLang="zh-CN" sz="1800">
                          <a:solidFill>
                            <a:srgbClr val="FF0000"/>
                          </a:solidFill>
                          <a:latin typeface="黑体" panose="02010609060101010101" charset="-122"/>
                          <a:ea typeface="黑体" panose="02010609060101010101" charset="-122"/>
                          <a:sym typeface="+mn-ea"/>
                        </a:rPr>
                        <a:t>“</a:t>
                      </a:r>
                      <a:r>
                        <a:rPr lang="zh-CN" altLang="en-US" sz="1800">
                          <a:solidFill>
                            <a:srgbClr val="FF0000"/>
                          </a:solidFill>
                          <a:latin typeface="黑体" panose="02010609060101010101" charset="-122"/>
                          <a:ea typeface="黑体" panose="02010609060101010101" charset="-122"/>
                          <a:sym typeface="+mn-ea"/>
                        </a:rPr>
                        <a:t>他是你形象的反映</a:t>
                      </a:r>
                      <a:r>
                        <a:rPr lang="en-US" altLang="zh-CN" sz="1800">
                          <a:solidFill>
                            <a:srgbClr val="FF0000"/>
                          </a:solidFill>
                          <a:latin typeface="黑体" panose="02010609060101010101" charset="-122"/>
                          <a:ea typeface="黑体" panose="02010609060101010101" charset="-122"/>
                          <a:sym typeface="+mn-ea"/>
                        </a:rPr>
                        <a:t>”</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buNone/>
                      </a:pPr>
                      <a:r>
                        <a:rPr lang="zh-CN" altLang="en-US">
                          <a:solidFill>
                            <a:srgbClr val="FF0000"/>
                          </a:solidFill>
                          <a:latin typeface="黑体" panose="02010609060101010101" charset="-122"/>
                          <a:ea typeface="黑体" panose="02010609060101010101" charset="-122"/>
                        </a:rPr>
                        <a:t>礼赞</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bl>
          </a:graphicData>
        </a:graphic>
      </p:graphicFrame>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62255" y="457835"/>
            <a:ext cx="11697970" cy="2676525"/>
          </a:xfrm>
          <a:prstGeom prst="rect">
            <a:avLst/>
          </a:prstGeom>
          <a:noFill/>
          <a:ln w="9525">
            <a:noFill/>
          </a:ln>
        </p:spPr>
        <p:txBody>
          <a:bodyPr wrap="square">
            <a:spAutoFit/>
          </a:bodyPr>
          <a:lstStyle/>
          <a:p>
            <a:pPr indent="711200" algn="just" fontAlgn="auto">
              <a:lnSpc>
                <a:spcPct val="150000"/>
              </a:lnSpc>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5.诗人由大海而想起与大海有关的英雄拿破仑和伟大诗人拜伦，这反映了诗人什么样的思想感情？</a:t>
            </a:r>
          </a:p>
          <a:p>
            <a:pPr marL="457200" indent="-457200" algn="just" fontAlgn="auto">
              <a:lnSpc>
                <a:spcPct val="15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诗人极力赞颂英雄拿破仑和伟大诗人拜伦，一方面表明诗人对自由精神的不懈追求；另一方面也反映了诗人对前程渺茫、壮志难酬的悲哀。</a:t>
            </a:r>
          </a:p>
        </p:txBody>
      </p:sp>
      <p:pic>
        <p:nvPicPr>
          <p:cNvPr id="2" name="图片 1" descr="src=http___nimg.ws.126.net__url=http___dingyue.ws.126.net_2020_1005_22256315j00qhprub001uc000hs00c6m.jpg&amp;thumbnail=650x2147483647&amp;quality=80&amp;type=jpg&amp;refer=http___nimg.ws.126"/>
          <p:cNvPicPr>
            <a:picLocks noChangeAspect="1"/>
          </p:cNvPicPr>
          <p:nvPr/>
        </p:nvPicPr>
        <p:blipFill>
          <a:blip r:embed="rId2"/>
          <a:srcRect t="14338" r="50797"/>
          <a:stretch>
            <a:fillRect/>
          </a:stretch>
        </p:blipFill>
        <p:spPr>
          <a:xfrm>
            <a:off x="1718945" y="3223895"/>
            <a:ext cx="2713990" cy="3234055"/>
          </a:xfrm>
          <a:prstGeom prst="roundRect">
            <a:avLst/>
          </a:prstGeom>
        </p:spPr>
      </p:pic>
      <p:pic>
        <p:nvPicPr>
          <p:cNvPr id="4" name="图片 3" descr="src=http___5b0988e595225.cdn.sohucs.com_q_70,c_zoom,w_640_images_20180720_73590a471560463e8a270da31374b67f.jpeg&amp;refer=http___5b0988e595225.cdn.sohucs"/>
          <p:cNvPicPr>
            <a:picLocks noChangeAspect="1"/>
          </p:cNvPicPr>
          <p:nvPr/>
        </p:nvPicPr>
        <p:blipFill>
          <a:blip r:embed="rId3"/>
          <a:stretch>
            <a:fillRect/>
          </a:stretch>
        </p:blipFill>
        <p:spPr>
          <a:xfrm>
            <a:off x="6439535" y="3217545"/>
            <a:ext cx="2737485" cy="3240405"/>
          </a:xfrm>
          <a:prstGeom prst="roundRect">
            <a:avLst/>
          </a:prstGeom>
        </p:spPr>
      </p:pic>
    </p:spTree>
    <p:custDataLst>
      <p:tags r:id="rId4"/>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32740" y="601980"/>
            <a:ext cx="11526520" cy="5259070"/>
          </a:xfrm>
          <a:prstGeom prst="rect">
            <a:avLst/>
          </a:prstGeom>
          <a:noFill/>
          <a:ln w="9525">
            <a:noFill/>
          </a:ln>
        </p:spPr>
        <p:txBody>
          <a:bodyPr wrap="square">
            <a:spAutoFit/>
          </a:bodyPr>
          <a:lstStyle/>
          <a:p>
            <a:pPr indent="711200" algn="just" fontAlgn="auto">
              <a:lnSpc>
                <a:spcPct val="120000"/>
              </a:lnSpc>
              <a:buClrTx/>
              <a:buSzTx/>
              <a:buFontTx/>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6.为什么要用第二人称“你”，“你”有什么特点？</a:t>
            </a:r>
          </a:p>
          <a:p>
            <a:pPr marL="457200" indent="-457200" algn="just" fontAlgn="auto">
              <a:lnSpc>
                <a:spcPct val="120000"/>
              </a:lnSpc>
              <a:buClrTx/>
              <a:buSzTx/>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“你”指大海，大海这一意象已渗透了诗人强烈的主观情感。在诗人看来，大海就是他的朋友。</a:t>
            </a:r>
          </a:p>
          <a:p>
            <a:pPr marL="457200" indent="-457200" algn="just" fontAlgn="auto">
              <a:lnSpc>
                <a:spcPct val="12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黄昏寂静时，温顺而宁静，“蓝色的浪头翻滚起伏”“骄傲的美闪烁壮观”“仿佛友人忧郁的絮语”，在沉郁地吐诉着心头的哀愁；波涛汹涌时，惊涛骇浪有如“你任性的脾气的发作”“成群的渔船就会覆没”，仿佛又在召唤着诗人冲破牢笼，奔向自由的远方。</a:t>
            </a:r>
          </a:p>
          <a:p>
            <a:pPr marL="457200" indent="-457200" algn="just" fontAlgn="auto">
              <a:lnSpc>
                <a:spcPct val="12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普希金笔下的大海，既有翻滚起伏、闪烁壮观、幽静、深沉、有力的一面，也有沉郁、喑哑、任性、喜怒无常、阴郁、倔强的一面，它可以自由地表达自己性格中的任何一面，体现了自由的精神。</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src=http___www.yctsg.cn_UpLoadfiles_images_normal_2019-09-23-09-05-30_09-19-43-452微信图片_20190923091903_副本1.jpg&amp;refer=http___www.yctsg"/>
          <p:cNvPicPr>
            <a:picLocks noChangeAspect="1"/>
          </p:cNvPicPr>
          <p:nvPr/>
        </p:nvPicPr>
        <p:blipFill>
          <a:blip r:embed="rId2"/>
          <a:stretch>
            <a:fillRect/>
          </a:stretch>
        </p:blipFill>
        <p:spPr>
          <a:xfrm>
            <a:off x="0" y="0"/>
            <a:ext cx="12192000" cy="6851650"/>
          </a:xfrm>
          <a:prstGeom prst="rect">
            <a:avLst/>
          </a:prstGeom>
        </p:spPr>
      </p:pic>
      <p:sp>
        <p:nvSpPr>
          <p:cNvPr id="4" name="文本框 3"/>
          <p:cNvSpPr txBox="1"/>
          <p:nvPr/>
        </p:nvSpPr>
        <p:spPr>
          <a:xfrm>
            <a:off x="8776335" y="1455420"/>
            <a:ext cx="2121535" cy="4193540"/>
          </a:xfrm>
          <a:prstGeom prst="rect">
            <a:avLst/>
          </a:prstGeom>
          <a:solidFill>
            <a:schemeClr val="bg2">
              <a:lumMod val="95000"/>
            </a:schemeClr>
          </a:solidFill>
        </p:spPr>
        <p:txBody>
          <a:bodyPr vert="eaVert" wrap="square" rtlCol="0">
            <a:spAutoFit/>
          </a:bodyPr>
          <a:lstStyle/>
          <a:p>
            <a:pPr algn="ctr"/>
            <a:r>
              <a:rPr lang="zh-CN" altLang="en-US" sz="7200">
                <a:latin typeface="华文行楷" panose="02010800040101010101" charset="-122"/>
                <a:ea typeface="华文行楷" panose="02010800040101010101" charset="-122"/>
              </a:rPr>
              <a:t>自己之歌</a:t>
            </a:r>
            <a:r>
              <a:rPr lang="zh-CN" altLang="en-US" sz="5400">
                <a:latin typeface="楷体" panose="02010609060101010101" charset="-122"/>
                <a:ea typeface="楷体" panose="02010609060101010101" charset="-122"/>
              </a:rPr>
              <a:t>（节选）</a:t>
            </a:r>
          </a:p>
        </p:txBody>
      </p:sp>
    </p:spTree>
  </p:cSld>
  <p:clrMapOvr>
    <a:masterClrMapping/>
  </p:clrMapOvr>
  <p:transition spd="slow">
    <p:cu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3"/>
            </p:custDataLst>
          </p:nvPr>
        </p:nvSpPr>
        <p:spPr>
          <a:xfrm>
            <a:off x="434975" y="1102360"/>
            <a:ext cx="8525510" cy="445960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85800" algn="just" fontAlgn="auto">
              <a:lnSpc>
                <a:spcPct val="150000"/>
              </a:lnSpc>
            </a:pPr>
            <a:r>
              <a:rPr lang="zh-CN" altLang="en-US" sz="2800" spc="-10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rPr>
              <a:t>惠特曼(1819—1892)，美国诗人。生于贫苦农民家庭。当过木工、排字工、教师、报纸编辑。主要诗集《草叶集》在1855年初版，以后多次重版，每版都有新诗补充。创作可分三期：南北战争(1861—1865)以前，诗作《软骨头之歌》《我歌唱带电的肉体》《自己之歌》等，主要揭露奴隶主和种植园主的压迫，对黑人和印第安人表示同情，歌颂自由的理想；《欧罗巴》欢呼法国一八四八年革命；《斧头之歌》歌颂人民的创造性劳动。</a:t>
            </a:r>
          </a:p>
        </p:txBody>
      </p:sp>
      <p:pic>
        <p:nvPicPr>
          <p:cNvPr id="2" name="图片 1" descr="df8a8178d5c94cdf6b54b0b6f339f70a081fb778202e7-4nKdaO_fw658"/>
          <p:cNvPicPr>
            <a:picLocks noChangeAspect="1"/>
          </p:cNvPicPr>
          <p:nvPr/>
        </p:nvPicPr>
        <p:blipFill>
          <a:blip r:embed="rId4"/>
          <a:stretch>
            <a:fillRect/>
          </a:stretch>
        </p:blipFill>
        <p:spPr>
          <a:xfrm>
            <a:off x="8959850" y="1705610"/>
            <a:ext cx="3012440" cy="3856355"/>
          </a:xfrm>
          <a:prstGeom prst="ellipse">
            <a:avLst/>
          </a:prstGeom>
        </p:spPr>
      </p:pic>
      <p:sp>
        <p:nvSpPr>
          <p:cNvPr id="3" name="Title 6"/>
          <p:cNvSpPr txBox="1"/>
          <p:nvPr>
            <p:custDataLst>
              <p:tags r:id="rId5"/>
            </p:custDataLst>
          </p:nvPr>
        </p:nvSpPr>
        <p:spPr>
          <a:xfrm>
            <a:off x="941388" y="274955"/>
            <a:ext cx="3705225"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一、知人论世</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src=http___preview.21cnjy.com_files_2f_26_2f26454c38037afdcfa629ba4d7791e9.png&amp;refer=http___preview.21cnjy"/>
          <p:cNvPicPr>
            <a:picLocks noChangeAspect="1"/>
          </p:cNvPicPr>
          <p:nvPr/>
        </p:nvPicPr>
        <p:blipFill>
          <a:blip r:embed="rId2"/>
          <a:srcRect t="4340" b="3564"/>
          <a:stretch>
            <a:fillRect/>
          </a:stretch>
        </p:blipFill>
        <p:spPr>
          <a:xfrm>
            <a:off x="0" y="9525"/>
            <a:ext cx="12192000" cy="6848475"/>
          </a:xfrm>
          <a:prstGeom prst="rect">
            <a:avLst/>
          </a:prstGeom>
        </p:spPr>
      </p:pic>
    </p:spTree>
  </p:cSld>
  <p:clrMapOvr>
    <a:masterClrMapping/>
  </p:clrMapOvr>
  <p:transition spd="slow">
    <p:dissolv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49225" y="134620"/>
            <a:ext cx="7962265" cy="6249035"/>
          </a:xfrm>
          <a:prstGeom prst="rect">
            <a:avLst/>
          </a:prstGeom>
        </p:spPr>
        <p:txBody>
          <a:bodyPr wrap="square">
            <a:spAutoFit/>
          </a:bodyPr>
          <a:lstStyle/>
          <a:p>
            <a:pPr indent="736600" algn="just" fontAlgn="auto">
              <a:lnSpc>
                <a:spcPct val="130000"/>
              </a:lnSpc>
            </a:pP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南北战争时期</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组诗</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桴鼓集</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号召人民参加反奴隶制的战斗</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歌颂战士们的英雄气概</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啊</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船长</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我的船长哟</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当紫丁香最近在庭园中开放的时候</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悼念被杀害的林肯总统。南北战争结束后</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诗作</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不</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今天别向我提到那重大的耻辱</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及政论</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民主的远景</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等</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认为真正的民主还没有在美国出现</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哦</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法兰西的星</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神秘的号手</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歌颂欧洲的革命运动和巴黎公社。其诗作热情奔放</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不受传统格律束缚</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用新的形式表达民主思想</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对种族、民族和社会压迫表示强烈抗议</a:t>
            </a:r>
            <a:r>
              <a:rPr lang="en-US" altLang="zh-CN" sz="2800" spc="100">
                <a:solidFill>
                  <a:schemeClr val="tx1"/>
                </a:solidFill>
                <a:uFillTx/>
                <a:latin typeface="黑体" panose="02010609060101010101" charset="-122"/>
                <a:ea typeface="黑体" panose="02010609060101010101" charset="-122"/>
                <a:cs typeface="华文细黑" panose="02010600040101010101" charset="-122"/>
                <a:sym typeface="+mn-ea"/>
              </a:rPr>
              <a:t>，</a:t>
            </a:r>
            <a:r>
              <a:rPr lang="zh-CN" altLang="en-US" sz="2800" spc="100">
                <a:solidFill>
                  <a:schemeClr val="tx1"/>
                </a:solidFill>
                <a:uFillTx/>
                <a:latin typeface="黑体" panose="02010609060101010101" charset="-122"/>
                <a:ea typeface="黑体" panose="02010609060101010101" charset="-122"/>
                <a:cs typeface="华文细黑" panose="02010600040101010101" charset="-122"/>
                <a:sym typeface="+mn-ea"/>
              </a:rPr>
              <a:t>对美国和欧洲自由诗的发展很有影响。</a:t>
            </a:r>
          </a:p>
        </p:txBody>
      </p:sp>
      <p:pic>
        <p:nvPicPr>
          <p:cNvPr id="3" name="图片 2" descr="大船"/>
          <p:cNvPicPr>
            <a:picLocks noChangeAspect="1"/>
          </p:cNvPicPr>
          <p:nvPr/>
        </p:nvPicPr>
        <p:blipFill>
          <a:blip r:embed="rId2"/>
          <a:stretch>
            <a:fillRect/>
          </a:stretch>
        </p:blipFill>
        <p:spPr>
          <a:xfrm>
            <a:off x="8111490" y="1820545"/>
            <a:ext cx="3369945" cy="3522345"/>
          </a:xfrm>
          <a:prstGeom prst="round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66700" y="1334770"/>
            <a:ext cx="11725275" cy="4887595"/>
          </a:xfrm>
          <a:prstGeom prst="rect">
            <a:avLst/>
          </a:prstGeom>
          <a:noFill/>
          <a:ln w="9525">
            <a:noFill/>
          </a:ln>
        </p:spPr>
        <p:txBody>
          <a:bodyPr wrap="square">
            <a:spAutoFit/>
          </a:bodyPr>
          <a:lstStyle/>
          <a:p>
            <a:pPr indent="609600" algn="just" fontAlgn="auto">
              <a:lnSpc>
                <a:spcPct val="130000"/>
              </a:lnSpc>
            </a:pPr>
            <a:r>
              <a:rPr lang="en-US" altLang="zh-CN" sz="240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19世纪上半叶，美国在经济上虽然发展很快，但仍基本上处于欧洲殖民地的地位。至于文化，特别是文学方面，则主要从属于英国，还没有建立起本民族的与合众国相适应的民主主义文学。当时以爱默生为首的美国超验主义者提倡个性解放，鼓吹打破神学和外国教条主义的束缚，在美国来一次文艺复兴。解放个性，就是要发现自己，从一个国家来说就是要确立本民族自己的独立人格。在这样的历史要求下，惠特曼树立自己的雄心，要通过他自己来表现他的“特殊时代、环境和美国”，于是他的“我自己”便与他们民族的“我自己”合而为一了。惠特曼的诗体现了美国的民主理想，反映了美国独立战争和内战的重大史实。他站在进步的、正义的立场上，热情呼唤资产阶级的民主和自由，衷心赞美劳动和劳动者，强烈谴责反动的农奴制度，猛力抨击封建宗教的禁欲主义，热切向往光明和未来，憧憬着一个“世界乐园”的出现。</a:t>
            </a:r>
          </a:p>
        </p:txBody>
      </p:sp>
      <p:sp>
        <p:nvSpPr>
          <p:cNvPr id="2" name="Title 6"/>
          <p:cNvSpPr txBox="1"/>
          <p:nvPr>
            <p:custDataLst>
              <p:tags r:id="rId2"/>
            </p:custDataLst>
          </p:nvPr>
        </p:nvSpPr>
        <p:spPr>
          <a:xfrm>
            <a:off x="805815" y="373380"/>
            <a:ext cx="273050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gn="ctr" defTabSz="914400">
              <a:lnSpc>
                <a:spcPct val="100000"/>
              </a:lnSpc>
              <a:buClrTx/>
              <a:buSzTx/>
              <a:buFontTx/>
            </a:pPr>
            <a:r>
              <a:rPr lang="zh-CN" altLang="en-US" sz="3200" b="1" spc="0">
                <a:solidFill>
                  <a:srgbClr val="C00000"/>
                </a:solidFill>
                <a:latin typeface="华文中宋" panose="02010600040101010101" charset="-122"/>
                <a:ea typeface="华文中宋" panose="02010600040101010101" charset="-122"/>
                <a:cs typeface="黑体" panose="02010609060101010101" charset="-122"/>
                <a:sym typeface="+mn-ea"/>
              </a:rPr>
              <a:t>二、背景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97180" y="1216660"/>
            <a:ext cx="11603990" cy="5262245"/>
          </a:xfrm>
          <a:prstGeom prst="rect">
            <a:avLst/>
          </a:prstGeom>
          <a:noFill/>
          <a:ln w="9525">
            <a:noFill/>
          </a:ln>
        </p:spPr>
        <p:txBody>
          <a:bodyPr wrap="square">
            <a:spAutoFit/>
          </a:bodyPr>
          <a:lstStyle/>
          <a:p>
            <a:pPr indent="711200" algn="just" fontAlgn="auto">
              <a:lnSpc>
                <a:spcPct val="150000"/>
              </a:lnSpc>
            </a:pPr>
            <a:r>
              <a:rPr lang="en-US" sz="2800" b="1" smtClean="0">
                <a:uFillTx/>
                <a:latin typeface="黑体" panose="02010609060101010101" charset="-122"/>
                <a:ea typeface="黑体" panose="02010609060101010101" charset="-122"/>
                <a:cs typeface="华文细黑" panose="02010600040101010101" charset="-122"/>
                <a:sym typeface="黑体" panose="02010609060101010101" charset="-122"/>
              </a:rPr>
              <a:t>1.在意象的选取上有什么特点?寄托了诗人怎样的情感?</a:t>
            </a:r>
          </a:p>
          <a:p>
            <a:pPr indent="711200" algn="just" fontAlgn="auto">
              <a:lnSpc>
                <a:spcPct val="150000"/>
              </a:lnSpc>
            </a:pP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意象选取</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诗人笔触细腻</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从大自然的一草一木、一沙一石写起</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选取自然界中的草叶、蚂蚁、鹪鹩的卵、雨蛙、黑莓、母牛、小鼠、鹰雕、蝮蛇、麋鹿、海燕等生物作为诗歌的意象</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这些鲜活的生命充满了灵性和神圣的色彩</a:t>
            </a:r>
            <a:r>
              <a:rPr lang="zh-CN" altLang="en-US" sz="2800" b="1" smtClean="0">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endParaRPr lang="en-US" altLang="zh-CN" sz="2800" b="1" smtClean="0">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endParaRPr>
          </a:p>
          <a:p>
            <a:pPr indent="711200" algn="just" fontAlgn="auto">
              <a:lnSpc>
                <a:spcPct val="150000"/>
              </a:lnSpc>
            </a:pP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情感：诗人对这些自然界中的事物倾注了</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无限的热爱之情</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。在他的眼里</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自然界中的任何一分子</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无论巨大和纤小</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都折射出无限的神性</a:t>
            </a:r>
            <a:r>
              <a:rPr lang="en-US" altLang="zh-CN"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从看似细小的景物里抒发伟大的情感</a:t>
            </a:r>
            <a:r>
              <a:rPr lang="en-US" altLang="zh-CN"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从而赞美万物的神圣性</a:t>
            </a:r>
            <a:r>
              <a:rPr lang="zh-CN" altLang="en-US" sz="2800" b="1" smtClean="0">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endParaRPr lang="zh-CN" altLang="en-US" sz="2800" b="1" smtClean="0">
              <a:solidFill>
                <a:srgbClr val="FF0000"/>
              </a:solidFill>
              <a:uFillTx/>
              <a:latin typeface="宋体" panose="02010600030101010101" pitchFamily="2" charset="-122"/>
              <a:ea typeface="宋体" panose="02010600030101010101" pitchFamily="2" charset="-122"/>
              <a:cs typeface="华文细黑" panose="02010600040101010101" charset="-122"/>
              <a:sym typeface="黑体" panose="02010609060101010101" charset="-122"/>
            </a:endParaRPr>
          </a:p>
        </p:txBody>
      </p:sp>
      <p:sp>
        <p:nvSpPr>
          <p:cNvPr id="2" name="Title 6"/>
          <p:cNvSpPr txBox="1"/>
          <p:nvPr>
            <p:custDataLst>
              <p:tags r:id="rId2"/>
            </p:custDataLst>
          </p:nvPr>
        </p:nvSpPr>
        <p:spPr>
          <a:xfrm>
            <a:off x="813753" y="373380"/>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三、研读文本</a:t>
            </a: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7970" y="403860"/>
            <a:ext cx="11668760" cy="5262245"/>
          </a:xfrm>
          <a:prstGeom prst="rect">
            <a:avLst/>
          </a:prstGeom>
          <a:noFill/>
          <a:ln w="9525">
            <a:noFill/>
          </a:ln>
        </p:spPr>
        <p:txBody>
          <a:bodyPr wrap="square">
            <a:spAutoFit/>
          </a:bodyPr>
          <a:lstStyle/>
          <a:p>
            <a:pPr indent="711200" algn="just" fontAlgn="auto">
              <a:lnSpc>
                <a:spcPct val="150000"/>
              </a:lnSpc>
            </a:pPr>
            <a:r>
              <a:rPr lang="en-US" altLang="zh-CN" sz="2800" b="1" smtClean="0">
                <a:latin typeface="黑体" panose="02010609060101010101" charset="-122"/>
                <a:ea typeface="黑体" panose="02010609060101010101" charset="-122"/>
                <a:cs typeface="华文细黑" panose="02010600040101010101" charset="-122"/>
                <a:sym typeface="黑体" panose="02010609060101010101" charset="-122"/>
              </a:rPr>
              <a:t>2.</a:t>
            </a:r>
            <a:r>
              <a:rPr lang="zh-CN" altLang="en-US" sz="2800" b="1">
                <a:latin typeface="黑体" panose="02010609060101010101" charset="-122"/>
                <a:ea typeface="黑体" panose="02010609060101010101" charset="-122"/>
                <a:cs typeface="华文细黑" panose="02010600040101010101" charset="-122"/>
                <a:sym typeface="黑体" panose="02010609060101010101" charset="-122"/>
              </a:rPr>
              <a:t>惠特曼</a:t>
            </a:r>
            <a:r>
              <a:rPr lang="en-US" altLang="zh-CN" sz="2800" b="1">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800" b="1">
                <a:latin typeface="黑体" panose="02010609060101010101" charset="-122"/>
                <a:ea typeface="黑体" panose="02010609060101010101" charset="-122"/>
                <a:cs typeface="华文细黑" panose="02010600040101010101" charset="-122"/>
                <a:sym typeface="黑体" panose="02010609060101010101" charset="-122"/>
              </a:rPr>
              <a:t>自己之歌</a:t>
            </a:r>
            <a:r>
              <a:rPr lang="en-US" altLang="zh-CN" sz="2800" b="1">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800" b="1">
                <a:latin typeface="黑体" panose="02010609060101010101" charset="-122"/>
                <a:ea typeface="黑体" panose="02010609060101010101" charset="-122"/>
                <a:cs typeface="华文细黑" panose="02010600040101010101" charset="-122"/>
                <a:sym typeface="黑体" panose="02010609060101010101" charset="-122"/>
              </a:rPr>
              <a:t>这首诗选取的意象众多，但似乎与一般诗歌中的意象有很大区别，这种区别是什么？诗人为什么会选择这样的意象？</a:t>
            </a:r>
          </a:p>
          <a:p>
            <a:pPr indent="711200" algn="just" fontAlgn="auto">
              <a:lnSpc>
                <a:spcPct val="150000"/>
              </a:lnSpc>
            </a:pPr>
            <a:r>
              <a:rPr lang="zh-CN" altLang="en-US" sz="2800" b="1">
                <a:latin typeface="宋体" panose="02010600030101010101" pitchFamily="2" charset="-122"/>
                <a:ea typeface="宋体" panose="02010600030101010101" pitchFamily="2" charset="-122"/>
                <a:cs typeface="华文细黑" panose="02010600040101010101" charset="-122"/>
                <a:sym typeface="黑体" panose="02010609060101010101" charset="-122"/>
              </a:rPr>
              <a:t>区别：诗中的意象是极为平常且普通的事物，似乎缺乏一般诗歌意象的“美感”和“诗意”。无论是独立或游走于人类生活之外的自然物，如草叶、蚂蚁、沙粒、鹪鹩的卵、雨蛙、黑莓、低头啮草的母牛、小鼠、火成岩、爬虫、蝮蛇等，还是参与到人类生活之中的自然物，如片麻石、煤、藓苔、水果、谷粒、菜根等，都是一般诗歌中极为少见的意象，看起来似乎与诗歌这种具有高雅之美的文体不太相符。</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45745" y="318135"/>
            <a:ext cx="11734165" cy="5262245"/>
          </a:xfrm>
          <a:prstGeom prst="rect">
            <a:avLst/>
          </a:prstGeom>
        </p:spPr>
        <p:txBody>
          <a:bodyPr wrap="square">
            <a:spAutoFit/>
          </a:bodyPr>
          <a:lstStyle/>
          <a:p>
            <a:pPr indent="711200" algn="just" fontAlgn="auto">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原因：</a:t>
            </a:r>
          </a:p>
          <a:p>
            <a:pPr indent="711200" algn="just" fontAlgn="auto">
              <a:lnSpc>
                <a:spcPct val="15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①诗人出身于农民，是当时美国最广大的社会底层民众中的一员；而诗中这些具有自然属性的、平常的意象，也正是大自然中的普通事物。诗人选择的这些意象与他的生活相吻合。</a:t>
            </a:r>
          </a:p>
          <a:p>
            <a:pPr indent="711200" algn="just" fontAlgn="auto">
              <a:lnSpc>
                <a:spcPct val="15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②诗歌抒发的情感，代表的是美国广大社会底层民众的情感，这样的意象使诗歌具有浓厚的自然气息和生活气息，使广大民众对诗中的“我”产生自然的代入感，使他们更容易接受诗歌所表达的感情并产生共鸣，唤醒他们内心的生命激情，引导他们追求民主、自由，推动时代发展。</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92760" y="527050"/>
            <a:ext cx="11125200" cy="5262245"/>
          </a:xfrm>
          <a:prstGeom prst="rect">
            <a:avLst/>
          </a:prstGeom>
          <a:noFill/>
          <a:ln w="9525">
            <a:noFill/>
          </a:ln>
        </p:spPr>
        <p:txBody>
          <a:bodyPr wrap="square">
            <a:spAutoFit/>
          </a:bodyPr>
          <a:lstStyle/>
          <a:p>
            <a:pPr indent="812800" algn="just" fontAlgn="auto">
              <a:lnSpc>
                <a:spcPct val="150000"/>
              </a:lnSpc>
            </a:pPr>
            <a:r>
              <a:rPr lang="en-US" sz="32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3.从诗歌的二、三节来看，作者是怎样来塑造“自我”的？</a:t>
            </a:r>
          </a:p>
          <a:p>
            <a:pPr marL="457200" indent="-457200" algn="just" fontAlgn="auto">
              <a:lnSpc>
                <a:spcPct val="150000"/>
              </a:lnSpc>
              <a:buClrTx/>
              <a:buSzTx/>
              <a:buFont typeface="Wingdings" panose="05000000000000000000" charset="0"/>
              <a:buChar char="p"/>
            </a:pPr>
            <a:r>
              <a:rPr lang="zh-CN" altLang="en-US"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作者将自己赋予超人的神力，</a:t>
            </a:r>
            <a:r>
              <a:rPr lang="zh-CN" altLang="en-US" sz="32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“全身装饰着飞鸟和走兽”，可以”将任何东西召来”，可以“快速地跟随着”“升到了绝岩上的罅隙中的巢穴”，可以飞越大地，任意东西，不受时空限制，甚至和宇宙融为一体，</a:t>
            </a:r>
            <a:r>
              <a:rPr lang="zh-CN" altLang="en-US"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表现出一种“惠特曼式”的乐观精神。</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61620" y="360680"/>
            <a:ext cx="11650345" cy="5908040"/>
          </a:xfrm>
          <a:prstGeom prst="rect">
            <a:avLst/>
          </a:prstGeom>
          <a:noFill/>
          <a:ln w="9525">
            <a:noFill/>
          </a:ln>
        </p:spPr>
        <p:txBody>
          <a:bodyPr wrap="square">
            <a:spAutoFit/>
          </a:bodyPr>
          <a:lstStyle/>
          <a:p>
            <a:pPr indent="711200" algn="just" fontAlgn="auto">
              <a:lnSpc>
                <a:spcPct val="150000"/>
              </a:lnSpc>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4.</a:t>
            </a:r>
            <a:r>
              <a:rPr lang="zh-CN" altLang="en-US" sz="2800" b="1">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这首诗是如何表现“自己”形象的？</a:t>
            </a:r>
          </a:p>
          <a:p>
            <a:pPr marL="457200" indent="-457200" algn="just" fontAlgn="auto">
              <a:lnSpc>
                <a:spcPct val="150000"/>
              </a:lnSpc>
              <a:buFont typeface="Wingdings" panose="05000000000000000000" charset="0"/>
              <a:buChar char="p"/>
            </a:pP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①诗的第一节运用</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类比和对比</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手法突出“自己”的形象。诗人选取了草叶等渺小的事物来类比“自己”，又以“草叶”等小事物与“星星”等大事物进行对比，以</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突出“自己”虽小却与大的事物同样完美。</a:t>
            </a:r>
          </a:p>
          <a:p>
            <a:pPr marL="457200" indent="-457200" algn="just" fontAlgn="auto">
              <a:lnSpc>
                <a:spcPct val="150000"/>
              </a:lnSpc>
              <a:buFont typeface="Wingdings" panose="05000000000000000000" charset="0"/>
              <a:buChar char="p"/>
            </a:pP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②第二节通过</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描写来烘托“自己”的形象</a:t>
            </a: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。这一节中说“我”与片麻石、煤等混合在一起，“并且全身装饰着飞鸟和走兽”，从而使“自己”的形象更为鲜明。</a:t>
            </a:r>
          </a:p>
          <a:p>
            <a:pPr marL="457200" indent="-457200" algn="just" fontAlgn="auto">
              <a:lnSpc>
                <a:spcPct val="150000"/>
              </a:lnSpc>
              <a:buFont typeface="Wingdings" panose="05000000000000000000" charset="0"/>
              <a:buChar char="p"/>
            </a:pPr>
            <a:r>
              <a:rPr lang="zh-CN" altLang="en-US" sz="2800" b="1">
                <a:solidFill>
                  <a:schemeClr val="tx1"/>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③第三节</a:t>
            </a:r>
            <a:r>
              <a:rPr lang="zh-CN" altLang="en-US" sz="28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以“自己”面对的各种逆境反衬“自己”的形象，写“自己”在各种逆境面前都不会退缩，从而突出“自己”的精神与尊严。</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05815" y="1691005"/>
            <a:ext cx="10633075" cy="3969385"/>
          </a:xfrm>
          <a:prstGeom prst="rect">
            <a:avLst/>
          </a:prstGeom>
          <a:noFill/>
          <a:ln w="9525">
            <a:noFill/>
          </a:ln>
        </p:spPr>
        <p:txBody>
          <a:bodyPr wrap="square">
            <a:spAutoFit/>
          </a:bodyPr>
          <a:lstStyle/>
          <a:p>
            <a:pPr indent="736600" algn="just" fontAlgn="auto">
              <a:lnSpc>
                <a:spcPct val="150000"/>
              </a:lnSpc>
              <a:buClrTx/>
              <a:buSzTx/>
              <a:buFontTx/>
            </a:pPr>
            <a:r>
              <a:rPr lang="en-US" sz="2800" b="1" spc="100"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草叶集》问世后，评论家们议论纷纷，毁誉参半，争论的焦点就是其中的《自己之歌》。虽然当时美国文坛的领袖爱默生独具慧眼，读完诗集以后赞赏有加，并写信给惠特曼，称赞“它是美国出版过的最出色的，富有才智和智慧的诗篇”，但是，它的独特风格还是受到了绝大多数作家和批评家的猛烈抨击，请结合课文，谈一谈为什么。</a:t>
            </a:r>
          </a:p>
        </p:txBody>
      </p:sp>
      <p:sp>
        <p:nvSpPr>
          <p:cNvPr id="4" name="Title 6"/>
          <p:cNvSpPr txBox="1"/>
          <p:nvPr>
            <p:custDataLst>
              <p:tags r:id="rId2"/>
            </p:custDataLst>
          </p:nvPr>
        </p:nvSpPr>
        <p:spPr>
          <a:xfrm>
            <a:off x="900113" y="405765"/>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四、合作探究</a:t>
            </a: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71170" y="382905"/>
            <a:ext cx="11287760" cy="5262245"/>
          </a:xfrm>
          <a:prstGeom prst="rect">
            <a:avLst/>
          </a:prstGeom>
        </p:spPr>
        <p:txBody>
          <a:bodyPr wrap="square">
            <a:spAutoFit/>
          </a:bodyPr>
          <a:lstStyle/>
          <a:p>
            <a:pPr indent="812800" algn="just" fontAlgn="auto">
              <a:lnSpc>
                <a:spcPct val="150000"/>
              </a:lnSpc>
            </a:pPr>
            <a:r>
              <a:rPr lang="zh-CN" altLang="en-US" sz="3200" b="1">
                <a:latin typeface="黑体" panose="02010609060101010101" charset="-122"/>
                <a:ea typeface="黑体" panose="02010609060101010101" charset="-122"/>
                <a:cs typeface="华文细黑" panose="02010600040101010101" charset="-122"/>
                <a:sym typeface="黑体" panose="02010609060101010101" charset="-122"/>
              </a:rPr>
              <a:t>观点一</a:t>
            </a:r>
            <a:r>
              <a:rPr lang="zh-CN" altLang="en-US" sz="3200">
                <a:latin typeface="黑体" panose="02010609060101010101" charset="-122"/>
                <a:ea typeface="黑体" panose="02010609060101010101" charset="-122"/>
                <a:cs typeface="华文细黑" panose="02010600040101010101" charset="-122"/>
                <a:sym typeface="黑体" panose="02010609060101010101" charset="-122"/>
              </a:rPr>
              <a:t>：</a:t>
            </a:r>
          </a:p>
          <a:p>
            <a:pPr marL="342900" indent="-342900" algn="just" fontAlgn="auto">
              <a:lnSpc>
                <a:spcPct val="150000"/>
              </a:lnSpc>
              <a:buFont typeface="Wingdings" panose="05000000000000000000" charset="0"/>
              <a:buChar char="p"/>
            </a:pPr>
            <a:r>
              <a:rPr lang="en-US" altLang="zh-CN"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自己之歌</a:t>
            </a:r>
            <a:r>
              <a:rPr lang="en-US" altLang="zh-CN"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过于强调自我。</a:t>
            </a:r>
            <a:r>
              <a:rPr lang="en-US" altLang="zh-CN"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自己之歌</a:t>
            </a:r>
            <a:r>
              <a:rPr lang="en-US" altLang="zh-CN"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a:t>
            </a:r>
            <a:r>
              <a:rPr lang="zh-CN" altLang="en-US" sz="3200" b="1">
                <a:solidFill>
                  <a:srgbClr val="FF0000"/>
                </a:solidFill>
                <a:latin typeface="宋体" panose="02010600030101010101" pitchFamily="2" charset="-122"/>
                <a:ea typeface="宋体" panose="02010600030101010101" pitchFamily="2" charset="-122"/>
                <a:cs typeface="华文细黑" panose="02010600040101010101" charset="-122"/>
                <a:sym typeface="黑体" panose="02010609060101010101" charset="-122"/>
              </a:rPr>
              <a:t>体现了诗人强烈的自信，惠特曼一方面决心要代表他的民族，另一方面又希望自己能被平等地对待，惠特曼的自信洋溢在诗歌的字里行间。在诗中，歌唱一个人的自我，强调自己的无所不能，包罗万象，这是一种对于自我的极端表现，注定从一开始就不能被当时的人们接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12140" y="878840"/>
            <a:ext cx="10881995" cy="4615815"/>
          </a:xfrm>
          <a:prstGeom prst="rect">
            <a:avLst/>
          </a:prstGeom>
        </p:spPr>
        <p:txBody>
          <a:bodyPr wrap="square">
            <a:spAutoFit/>
          </a:bodyPr>
          <a:lstStyle/>
          <a:p>
            <a:pPr indent="711200" algn="just" fontAlgn="auto">
              <a:lnSpc>
                <a:spcPct val="150000"/>
              </a:lnSpc>
            </a:pPr>
            <a:r>
              <a:rPr lang="zh-CN" altLang="en-US" sz="2800" b="1">
                <a:latin typeface="黑体" panose="02010609060101010101" charset="-122"/>
                <a:ea typeface="黑体" panose="02010609060101010101" charset="-122"/>
                <a:cs typeface="华文细黑" panose="02010600040101010101" charset="-122"/>
              </a:rPr>
              <a:t>观点二</a:t>
            </a:r>
            <a:r>
              <a:rPr lang="zh-CN" altLang="en-US" sz="2800">
                <a:latin typeface="黑体" panose="02010609060101010101" charset="-122"/>
                <a:ea typeface="黑体" panose="02010609060101010101" charset="-122"/>
                <a:cs typeface="华文细黑" panose="02010600040101010101" charset="-122"/>
              </a:rPr>
              <a:t> ：</a:t>
            </a:r>
          </a:p>
          <a:p>
            <a:pPr marL="457200" indent="-457200" algn="just" fontAlgn="auto">
              <a:lnSpc>
                <a:spcPct val="150000"/>
              </a:lnSpc>
              <a:buFont typeface="Wingdings" panose="05000000000000000000" charset="0"/>
              <a:buChar char="p"/>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自己之歌</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打破了当时的诗歌形式。当时美国的文学主要跟随欧洲的文学潮流。然而，惠特曼是</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19</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世纪美国的激进派民主主义者，在艺术上表现出积极的追求和革新精神，在</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自己之歌</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里，惠特曼在借鉴欧洲传统诗史的基础上，进行了更多的创新，它打破了传统诗歌的形式，开创了“自由体”的诗歌形式。新事物的出现，必会在开始时遭到一些人的批判，这也属于正常现象。</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3"/>
            </p:custDataLst>
          </p:nvPr>
        </p:nvSpPr>
        <p:spPr>
          <a:xfrm>
            <a:off x="424815" y="1198880"/>
            <a:ext cx="8712200" cy="521462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fontAlgn="auto">
              <a:lnSpc>
                <a:spcPct val="130000"/>
              </a:lnSpc>
              <a:buClrTx/>
              <a:buSzTx/>
              <a:buFontTx/>
            </a:pPr>
            <a:r>
              <a:rPr lang="zh-CN" altLang="en-US" sz="2400" spc="-20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rPr>
              <a:t>歌德(1749—1832)，德国诗人、剧作家。生于美因河畔法兰克福。曾获斯特拉斯堡大学法学博士学位。深受卢梭、莱辛和斯宾诺莎的影响；和席勒交谊深厚，青年时为狂飙运动的主要人物。政治上反对封建割据，渴望德意志统一，主张自上而下的社会改革。</a:t>
            </a:r>
            <a:endParaRPr lang="zh-CN" altLang="en-US" sz="2400" spc="-200" smtClean="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endParaRPr>
          </a:p>
          <a:p>
            <a:pPr indent="558800" algn="just" fontAlgn="auto">
              <a:lnSpc>
                <a:spcPct val="130000"/>
              </a:lnSpc>
              <a:buClrTx/>
              <a:buSzTx/>
              <a:buFontTx/>
            </a:pPr>
            <a:r>
              <a:rPr lang="zh-CN" altLang="en-US" sz="2400" spc="-200">
                <a:solidFill>
                  <a:schemeClr val="tx1"/>
                </a:solidFill>
                <a:uFillTx/>
                <a:latin typeface="黑体" panose="02010609060101010101" charset="-122"/>
                <a:ea typeface="黑体" panose="02010609060101010101" charset="-122"/>
                <a:cs typeface="黑体" panose="02010609060101010101" charset="-122"/>
                <a:sym typeface="+mn-ea"/>
              </a:rPr>
              <a:t>代表作诗剧《浮士德》描写主人公浮士德一生探求真理的痛苦经历，反映从文艺复兴至19世纪初德国进步的、科学的力量和反动的、神秘的力量之间的斗争，宣扬人道主义思想。</a:t>
            </a:r>
            <a:endParaRPr lang="zh-CN" altLang="en-US" sz="2400" spc="-200">
              <a:solidFill>
                <a:schemeClr val="tx1"/>
              </a:solidFill>
              <a:uFillTx/>
              <a:latin typeface="黑体" panose="02010609060101010101" charset="-122"/>
              <a:ea typeface="黑体" panose="02010609060101010101" charset="-122"/>
              <a:cs typeface="黑体" panose="02010609060101010101" charset="-122"/>
            </a:endParaRPr>
          </a:p>
          <a:p>
            <a:pPr indent="558800" algn="just" fontAlgn="auto">
              <a:lnSpc>
                <a:spcPct val="130000"/>
              </a:lnSpc>
              <a:buClrTx/>
              <a:buSzTx/>
              <a:buFontTx/>
            </a:pPr>
            <a:r>
              <a:rPr lang="zh-CN" altLang="en-US" sz="2400" spc="-200">
                <a:solidFill>
                  <a:schemeClr val="tx1"/>
                </a:solidFill>
                <a:uFillTx/>
                <a:latin typeface="黑体" panose="02010609060101010101" charset="-122"/>
                <a:ea typeface="黑体" panose="02010609060101010101" charset="-122"/>
                <a:cs typeface="黑体" panose="02010609060101010101" charset="-122"/>
                <a:sym typeface="+mn-ea"/>
              </a:rPr>
              <a:t>重要作品还有自传《诗与真》和小说《威廉·迈斯特的学习时代和漫游时代》。</a:t>
            </a:r>
            <a:endParaRPr lang="zh-CN" altLang="en-US" sz="2400" spc="-200">
              <a:solidFill>
                <a:schemeClr val="tx1"/>
              </a:solidFill>
              <a:uFillTx/>
              <a:latin typeface="黑体" panose="02010609060101010101" charset="-122"/>
              <a:ea typeface="黑体" panose="02010609060101010101" charset="-122"/>
              <a:cs typeface="黑体" panose="02010609060101010101" charset="-122"/>
            </a:endParaRPr>
          </a:p>
          <a:p>
            <a:pPr indent="558800" algn="just" fontAlgn="auto">
              <a:lnSpc>
                <a:spcPct val="130000"/>
              </a:lnSpc>
              <a:buClrTx/>
              <a:buSzTx/>
              <a:buFontTx/>
            </a:pPr>
            <a:r>
              <a:rPr lang="zh-CN" altLang="en-US" sz="2400" spc="-200">
                <a:solidFill>
                  <a:schemeClr val="tx1"/>
                </a:solidFill>
                <a:uFillTx/>
                <a:latin typeface="黑体" panose="02010609060101010101" charset="-122"/>
                <a:ea typeface="黑体" panose="02010609060101010101" charset="-122"/>
                <a:cs typeface="黑体" panose="02010609060101010101" charset="-122"/>
                <a:sym typeface="+mn-ea"/>
              </a:rPr>
              <a:t>所作抒情诗语言优美，内涵深广，是德国诗歌的瑰宝。其作品对德国和世界文学有很大影响。</a:t>
            </a:r>
            <a:endParaRPr lang="zh-CN" altLang="en-US" sz="2400" spc="-200">
              <a:solidFill>
                <a:schemeClr val="tx1"/>
              </a:solidFill>
              <a:uFillTx/>
              <a:latin typeface="黑体" panose="02010609060101010101" charset="-122"/>
              <a:ea typeface="黑体" panose="02010609060101010101" charset="-122"/>
              <a:cs typeface="黑体" panose="02010609060101010101" charset="-122"/>
            </a:endParaRPr>
          </a:p>
          <a:p>
            <a:pPr indent="609600" algn="just" fontAlgn="auto">
              <a:lnSpc>
                <a:spcPct val="130000"/>
              </a:lnSpc>
              <a:buClrTx/>
              <a:buSzTx/>
              <a:buFontTx/>
            </a:pP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endParaRPr>
          </a:p>
          <a:p>
            <a:pPr indent="609600" algn="just" fontAlgn="auto">
              <a:lnSpc>
                <a:spcPct val="150000"/>
              </a:lnSpc>
              <a:buClrTx/>
              <a:buSzTx/>
              <a:buFontTx/>
            </a:pP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 name="Title 6"/>
          <p:cNvSpPr txBox="1"/>
          <p:nvPr>
            <p:custDataLst>
              <p:tags r:id="rId4"/>
            </p:custDataLst>
          </p:nvPr>
        </p:nvSpPr>
        <p:spPr>
          <a:xfrm>
            <a:off x="941388" y="274955"/>
            <a:ext cx="3705225"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一、知人论世</a:t>
            </a:r>
          </a:p>
        </p:txBody>
      </p:sp>
      <p:pic>
        <p:nvPicPr>
          <p:cNvPr id="2" name="图片 1" descr="歌德"/>
          <p:cNvPicPr>
            <a:picLocks noChangeAspect="1"/>
          </p:cNvPicPr>
          <p:nvPr/>
        </p:nvPicPr>
        <p:blipFill>
          <a:blip r:embed="rId5"/>
          <a:stretch>
            <a:fillRect/>
          </a:stretch>
        </p:blipFill>
        <p:spPr>
          <a:xfrm>
            <a:off x="9137015" y="1927860"/>
            <a:ext cx="2513330" cy="3462655"/>
          </a:xfrm>
          <a:prstGeom prst="ellipse">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rcRect t="5530" b="5276"/>
          <a:stretch>
            <a:fillRect/>
          </a:stretch>
        </p:blipFill>
        <p:spPr>
          <a:xfrm>
            <a:off x="0" y="-10160"/>
            <a:ext cx="12192000" cy="6868160"/>
          </a:xfrm>
          <a:prstGeom prst="rect">
            <a:avLst/>
          </a:prstGeom>
        </p:spPr>
      </p:pic>
      <p:sp>
        <p:nvSpPr>
          <p:cNvPr id="4" name="文本框 3"/>
          <p:cNvSpPr txBox="1"/>
          <p:nvPr/>
        </p:nvSpPr>
        <p:spPr>
          <a:xfrm>
            <a:off x="7852410" y="809625"/>
            <a:ext cx="1536700" cy="5227955"/>
          </a:xfrm>
          <a:prstGeom prst="rect">
            <a:avLst/>
          </a:prstGeom>
          <a:solidFill>
            <a:schemeClr val="tx2">
              <a:lumMod val="10000"/>
              <a:lumOff val="90000"/>
            </a:schemeClr>
          </a:solidFill>
        </p:spPr>
        <p:txBody>
          <a:bodyPr vert="eaVert" wrap="square" rtlCol="0">
            <a:spAutoFit/>
          </a:bodyPr>
          <a:lstStyle/>
          <a:p>
            <a:pPr algn="ctr"/>
            <a:r>
              <a:rPr lang="zh-CN" altLang="en-US" sz="8800">
                <a:latin typeface="华文行楷" panose="02010800040101010101" charset="-122"/>
                <a:ea typeface="华文行楷" panose="02010800040101010101" charset="-122"/>
              </a:rPr>
              <a:t>树和天空</a:t>
            </a:r>
          </a:p>
        </p:txBody>
      </p:sp>
    </p:spTree>
  </p:cSld>
  <p:clrMapOvr>
    <a:masterClrMapping/>
  </p:clrMapOvr>
  <p:transition spd="slow">
    <p:wipe/>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3"/>
            </p:custDataLst>
          </p:nvPr>
        </p:nvSpPr>
        <p:spPr>
          <a:xfrm>
            <a:off x="198120" y="1383030"/>
            <a:ext cx="8653780" cy="445960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457200" indent="-457200" algn="just" fontAlgn="auto">
              <a:lnSpc>
                <a:spcPct val="150000"/>
              </a:lnSpc>
              <a:buClrTx/>
              <a:buSzTx/>
              <a:buFont typeface="Wingdings" panose="05000000000000000000" charset="0"/>
              <a:buChar char="Ø"/>
            </a:pPr>
            <a:r>
              <a:rPr lang="zh-CN" altLang="en-US" sz="2800" spc="-100">
                <a:solidFill>
                  <a:schemeClr val="tx1"/>
                </a:solidFill>
                <a:uFillTx/>
                <a:latin typeface="黑体" panose="02010609060101010101" charset="-122"/>
                <a:ea typeface="黑体" panose="02010609060101010101" charset="-122"/>
                <a:cs typeface="黑体" panose="02010609060101010101" charset="-122"/>
                <a:sym typeface="黑体" panose="02010609060101010101" charset="-122"/>
              </a:rPr>
              <a:t>特朗斯特罗姆(1931－2015)，瑞典诗人， 1954年发表诗集《17首诗》，轰动诗坛。共发表诗歌200余首。在2011年10月6日获得诺贝尔文学奖，理由是“他以凝炼、简洁的形象，以全新视角带我们接触现实”。善于从日常生活入手，把有机物和科学结合到诗中，把激烈的情感寄于平静的文字里，被誉为当代欧洲诗坛最杰出的象征主义和超现实主义大师。</a:t>
            </a:r>
          </a:p>
        </p:txBody>
      </p:sp>
      <p:pic>
        <p:nvPicPr>
          <p:cNvPr id="2" name="图片 1" descr="特朗斯特罗姆"/>
          <p:cNvPicPr>
            <a:picLocks noChangeAspect="1"/>
          </p:cNvPicPr>
          <p:nvPr/>
        </p:nvPicPr>
        <p:blipFill>
          <a:blip r:embed="rId4"/>
          <a:stretch>
            <a:fillRect/>
          </a:stretch>
        </p:blipFill>
        <p:spPr>
          <a:xfrm>
            <a:off x="8919210" y="1692275"/>
            <a:ext cx="2741930" cy="3474085"/>
          </a:xfrm>
          <a:prstGeom prst="ellipse">
            <a:avLst/>
          </a:prstGeom>
        </p:spPr>
      </p:pic>
      <p:sp>
        <p:nvSpPr>
          <p:cNvPr id="3" name="Title 6"/>
          <p:cNvSpPr txBox="1"/>
          <p:nvPr>
            <p:custDataLst>
              <p:tags r:id="rId5"/>
            </p:custDataLst>
          </p:nvPr>
        </p:nvSpPr>
        <p:spPr>
          <a:xfrm>
            <a:off x="973138" y="382905"/>
            <a:ext cx="3705225"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一、知人论世</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148590" y="925830"/>
            <a:ext cx="9284970" cy="5303520"/>
          </a:xfrm>
          <a:prstGeom prst="rect">
            <a:avLst/>
          </a:prstGeom>
          <a:noFill/>
          <a:ln w="9525">
            <a:noFill/>
          </a:ln>
        </p:spPr>
        <p:txBody>
          <a:bodyPr wrap="square">
            <a:spAutoFit/>
          </a:bodyPr>
          <a:lstStyle/>
          <a:p>
            <a:pPr marL="457200" indent="-457200" algn="just" fontAlgn="auto">
              <a:lnSpc>
                <a:spcPct val="110000"/>
              </a:lnSpc>
              <a:buClrTx/>
              <a:buSzTx/>
              <a:buFont typeface="Wingdings" panose="05000000000000000000" charset="0"/>
              <a:buChar char="p"/>
            </a:pPr>
            <a:r>
              <a:rPr lang="en-US" altLang="zh-CN" sz="2800">
                <a:uFillTx/>
                <a:latin typeface="黑体" panose="02010609060101010101" charset="-122"/>
                <a:ea typeface="黑体" panose="02010609060101010101" charset="-122"/>
                <a:cs typeface="华文细黑" panose="02010600040101010101" charset="-122"/>
                <a:sym typeface="黑体" panose="02010609060101010101" charset="-122"/>
              </a:rPr>
              <a:t>《树和天空》出自诗集《完成一半的天堂》。诗集《完成一半的天堂》发表于1962年。在1960年到1966年期间，特朗斯特罗姆的事业被分为鲜明的两</a:t>
            </a:r>
            <a:r>
              <a:rPr lang="zh-CN" altLang="en-US" sz="2800">
                <a:uFillTx/>
                <a:latin typeface="黑体" panose="02010609060101010101" charset="-122"/>
                <a:ea typeface="黑体" panose="02010609060101010101" charset="-122"/>
                <a:cs typeface="华文细黑" panose="02010600040101010101" charset="-122"/>
                <a:sym typeface="黑体" panose="02010609060101010101" charset="-122"/>
              </a:rPr>
              <a:t>面</a:t>
            </a:r>
            <a:r>
              <a:rPr lang="en-US" altLang="zh-CN" sz="2800">
                <a:uFillTx/>
                <a:latin typeface="黑体" panose="02010609060101010101" charset="-122"/>
                <a:ea typeface="黑体" panose="02010609060101010101" charset="-122"/>
                <a:cs typeface="华文细黑" panose="02010600040101010101" charset="-122"/>
                <a:sym typeface="黑体" panose="02010609060101010101" charset="-122"/>
              </a:rPr>
              <a:t>：一面是心理医生，另一面则是年轻而富有名气的诗人。特朗斯特罗姆所处的时代，虽然在他的近邻以至整个世界发生了许多惊天动地的事情，但瑞典是一个中立国家，长期以来政治稳定，社会经济发展平稳，人们过着悠闲的“福利生活”。他有足够的时间面对大自然——波罗的海的岛屿、落日、船帆，瑞典的车站、村庄、树林、雪橇等等——沉思，因而他的诗歌有着某种东方式的顿悟色彩，而意象的新奇，来自他</a:t>
            </a:r>
            <a:r>
              <a:rPr lang="zh-CN" altLang="en-US" sz="2800">
                <a:uFillTx/>
                <a:latin typeface="黑体" panose="02010609060101010101" charset="-122"/>
                <a:ea typeface="黑体" panose="02010609060101010101" charset="-122"/>
                <a:cs typeface="华文细黑" panose="02010600040101010101" charset="-122"/>
                <a:sym typeface="黑体" panose="02010609060101010101" charset="-122"/>
              </a:rPr>
              <a:t>独特的</a:t>
            </a:r>
            <a:r>
              <a:rPr lang="en-US" altLang="zh-CN" sz="2800">
                <a:uFillTx/>
                <a:latin typeface="黑体" panose="02010609060101010101" charset="-122"/>
                <a:ea typeface="黑体" panose="02010609060101010101" charset="-122"/>
                <a:cs typeface="华文细黑" panose="02010600040101010101" charset="-122"/>
                <a:sym typeface="黑体" panose="02010609060101010101" charset="-122"/>
              </a:rPr>
              <a:t>写作理念和在艺术上不懈的努力。</a:t>
            </a:r>
            <a:endParaRPr lang="en-US" altLang="zh-CN" sz="280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endParaRPr>
          </a:p>
        </p:txBody>
      </p:sp>
      <p:sp>
        <p:nvSpPr>
          <p:cNvPr id="2" name="Title 6"/>
          <p:cNvSpPr txBox="1"/>
          <p:nvPr>
            <p:custDataLst>
              <p:tags r:id="rId2"/>
            </p:custDataLst>
          </p:nvPr>
        </p:nvSpPr>
        <p:spPr>
          <a:xfrm>
            <a:off x="795020" y="168275"/>
            <a:ext cx="2654935"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gn="ctr" defTabSz="914400">
              <a:lnSpc>
                <a:spcPct val="100000"/>
              </a:lnSpc>
              <a:buClrTx/>
              <a:buSzTx/>
              <a:buFontTx/>
            </a:pPr>
            <a:r>
              <a:rPr lang="zh-CN" altLang="en-US" sz="3200" b="1" spc="0">
                <a:solidFill>
                  <a:srgbClr val="C00000"/>
                </a:solidFill>
                <a:latin typeface="华文中宋" panose="02010600040101010101" charset="-122"/>
                <a:ea typeface="华文中宋" panose="02010600040101010101" charset="-122"/>
                <a:cs typeface="黑体" panose="02010609060101010101" charset="-122"/>
                <a:sym typeface="+mn-ea"/>
              </a:rPr>
              <a:t>二、背景</a:t>
            </a:r>
          </a:p>
        </p:txBody>
      </p:sp>
      <p:pic>
        <p:nvPicPr>
          <p:cNvPr id="4" name="图片 3" descr="449534401406828943"/>
          <p:cNvPicPr>
            <a:picLocks noChangeAspect="1"/>
          </p:cNvPicPr>
          <p:nvPr/>
        </p:nvPicPr>
        <p:blipFill>
          <a:blip r:embed="rId3"/>
          <a:stretch>
            <a:fillRect/>
          </a:stretch>
        </p:blipFill>
        <p:spPr>
          <a:xfrm>
            <a:off x="9433560" y="3139440"/>
            <a:ext cx="2597150" cy="2044700"/>
          </a:xfrm>
          <a:prstGeom prst="round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47040" y="1184275"/>
            <a:ext cx="11487785" cy="5262245"/>
          </a:xfrm>
          <a:prstGeom prst="rect">
            <a:avLst/>
          </a:prstGeom>
          <a:noFill/>
          <a:ln w="9525">
            <a:noFill/>
          </a:ln>
        </p:spPr>
        <p:txBody>
          <a:bodyPr wrap="square">
            <a:spAutoFit/>
          </a:bodyPr>
          <a:lstStyle/>
          <a:p>
            <a:pPr indent="711200" algn="just" fontAlgn="auto">
              <a:lnSpc>
                <a:spcPct val="150000"/>
              </a:lnSpc>
              <a:buClrTx/>
              <a:buSzTx/>
              <a:buFontTx/>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1.《树和天空》一诗中，所选取的意象“树”“天空”“我们”，有怎样的象征义?</a:t>
            </a:r>
          </a:p>
          <a:p>
            <a:pPr marL="342900" indent="-342900" algn="just" fontAlgn="auto">
              <a:lnSpc>
                <a:spcPct val="150000"/>
              </a:lnSpc>
              <a:buClrTx/>
              <a:buSzTx/>
              <a:buFont typeface="Wingdings" panose="05000000000000000000" charset="0"/>
              <a:buChar char="p"/>
            </a:pPr>
            <a:r>
              <a:rPr lang="en-US" altLang="zh-CN" sz="24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1)“</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树”是立足于大地同时又指向天空的最隆重和充分的表示</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是生命的主体</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是积极向上、蓬勃生长的生命的代表。</a:t>
            </a:r>
          </a:p>
          <a:p>
            <a:pPr marL="342900" indent="-342900" algn="just" fontAlgn="auto">
              <a:lnSpc>
                <a:spcPct val="150000"/>
              </a:lnSpc>
              <a:buFont typeface="Wingdings" panose="05000000000000000000" charset="0"/>
              <a:buChar char="p"/>
            </a:pP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(2)“</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天空”是“树”</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自然生物</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和“我们”</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人类</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存在共同的家</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代表着自然界。所有生物既在“天空”下积极地承受它的所有赐予和挑战</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同时又对天空怀抱着最虔诚的爱、敬畏以及等待。</a:t>
            </a:r>
          </a:p>
          <a:p>
            <a:pPr marL="342900" indent="-342900" algn="just" fontAlgn="auto">
              <a:lnSpc>
                <a:spcPct val="150000"/>
              </a:lnSpc>
              <a:buFont typeface="Wingdings" panose="05000000000000000000" charset="0"/>
              <a:buChar char="p"/>
            </a:pP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(3)“</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我们”在这里代表人类与自然等存在</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我们”既是自然的旁观者和见证者</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也是自然的参与者和存在者</a:t>
            </a:r>
            <a:r>
              <a:rPr lang="en-US" altLang="zh-CN"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4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我们”相互关爱与扶持着。</a:t>
            </a:r>
          </a:p>
        </p:txBody>
      </p:sp>
      <p:sp>
        <p:nvSpPr>
          <p:cNvPr id="2" name="Title 6"/>
          <p:cNvSpPr txBox="1"/>
          <p:nvPr>
            <p:custDataLst>
              <p:tags r:id="rId2"/>
            </p:custDataLst>
          </p:nvPr>
        </p:nvSpPr>
        <p:spPr>
          <a:xfrm>
            <a:off x="813753" y="373380"/>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三、研读文本</a:t>
            </a: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85445" y="770255"/>
            <a:ext cx="11358880" cy="4615815"/>
          </a:xfrm>
          <a:prstGeom prst="rect">
            <a:avLst/>
          </a:prstGeom>
          <a:noFill/>
          <a:ln w="9525">
            <a:noFill/>
          </a:ln>
        </p:spPr>
        <p:txBody>
          <a:bodyPr wrap="square">
            <a:spAutoFit/>
          </a:bodyPr>
          <a:lstStyle/>
          <a:p>
            <a:pPr indent="711200" algn="just" fontAlgn="auto">
              <a:lnSpc>
                <a:spcPct val="150000"/>
              </a:lnSpc>
            </a:pPr>
            <a:r>
              <a:rPr lang="en-US" altLang="zh-CN" sz="2800" b="1" smtClean="0">
                <a:latin typeface="黑体" panose="02010609060101010101" charset="-122"/>
                <a:ea typeface="黑体" panose="02010609060101010101" charset="-122"/>
                <a:cs typeface="华文细黑" panose="02010600040101010101" charset="-122"/>
                <a:sym typeface="黑体" panose="02010609060101010101" charset="-122"/>
              </a:rPr>
              <a:t>2.</a:t>
            </a:r>
            <a:r>
              <a:rPr lang="zh-CN" altLang="en-US" sz="2800" b="1">
                <a:latin typeface="黑体" panose="02010609060101010101" charset="-122"/>
                <a:ea typeface="黑体" panose="02010609060101010101" charset="-122"/>
                <a:cs typeface="华文细黑" panose="02010600040101010101" charset="-122"/>
                <a:sym typeface="黑体" panose="02010609060101010101" charset="-122"/>
              </a:rPr>
              <a:t>这首诗中的抒情主人公是谁？有什么特点？“我们”起什么作用？</a:t>
            </a:r>
          </a:p>
          <a:p>
            <a:pPr marL="457200" indent="-457200" algn="just" fontAlgn="auto">
              <a:lnSpc>
                <a:spcPct val="150000"/>
              </a:lnSpc>
              <a:buFont typeface="Wingdings" panose="05000000000000000000" charset="0"/>
              <a:buChar char="p"/>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(1)</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抒情主人公是树</a:t>
            </a:r>
            <a:r>
              <a:rPr lang="zh-CN" altLang="en-US" sz="28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endParaRPr lang="en-US" altLang="zh-CN" sz="28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endParaRPr>
          </a:p>
          <a:p>
            <a:pPr marL="457200" indent="-457200" algn="just" fontAlgn="auto">
              <a:lnSpc>
                <a:spcPct val="150000"/>
              </a:lnSpc>
              <a:buFont typeface="Wingdings" panose="05000000000000000000" charset="0"/>
              <a:buChar char="p"/>
            </a:pPr>
            <a:r>
              <a:rPr lang="en-US" altLang="zh-CN" sz="28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诗中的树有超越了人的自觉和主动性。在雨中，树在“走动”“有急事”“汲取生命”；雨停后，树“停下脚步”和“等待”，它有对生命自觉自为的争取与充盈</a:t>
            </a:r>
            <a:r>
              <a:rPr lang="zh-CN" altLang="en-US" sz="28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endParaRPr lang="en-US" altLang="zh-CN" sz="28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endParaRPr>
          </a:p>
          <a:p>
            <a:pPr marL="457200" indent="-457200" algn="just" fontAlgn="auto">
              <a:lnSpc>
                <a:spcPct val="150000"/>
              </a:lnSpc>
              <a:buFont typeface="Wingdings" panose="05000000000000000000" charset="0"/>
              <a:buChar char="p"/>
            </a:pPr>
            <a:r>
              <a:rPr lang="en-US" altLang="zh-CN" sz="28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3)“</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我们”在这里只是作为一个旁观者、见证人、陈述者，是目睹了自然生命律动的一个记录员。</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down)">
                                      <p:cBhvr>
                                        <p:cTn id="16" dur="500"/>
                                        <p:tgtEl>
                                          <p:spTgt spid="2">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down)">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27355" y="203200"/>
            <a:ext cx="11081385" cy="6249035"/>
          </a:xfrm>
          <a:prstGeom prst="rect">
            <a:avLst/>
          </a:prstGeom>
          <a:noFill/>
          <a:ln w="9525">
            <a:noFill/>
          </a:ln>
        </p:spPr>
        <p:txBody>
          <a:bodyPr wrap="square">
            <a:spAutoFit/>
          </a:bodyPr>
          <a:lstStyle/>
          <a:p>
            <a:pPr indent="711200" algn="just" fontAlgn="auto">
              <a:lnSpc>
                <a:spcPct val="130000"/>
              </a:lnSpc>
              <a:buClrTx/>
              <a:buSzTx/>
              <a:buFontTx/>
            </a:pPr>
            <a:r>
              <a:rPr lang="en-US" sz="2800" b="1" smtClean="0">
                <a:uFillTx/>
                <a:latin typeface="黑体" panose="02010609060101010101" charset="-122"/>
                <a:ea typeface="黑体" panose="02010609060101010101" charset="-122"/>
                <a:cs typeface="华文细黑" panose="02010600040101010101" charset="-122"/>
                <a:sym typeface="黑体" panose="02010609060101010101" charset="-122"/>
              </a:rPr>
              <a:t>3.《树和天空》想象奇特，意境朦胧，请结合诗歌简要分析。</a:t>
            </a:r>
          </a:p>
          <a:p>
            <a:pPr marL="457200" indent="-457200" algn="just" fontAlgn="auto">
              <a:lnSpc>
                <a:spcPct val="130000"/>
              </a:lnSpc>
              <a:buFont typeface="Wingdings" panose="05000000000000000000" charset="0"/>
              <a:buChar char="p"/>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树在这里被作为生命主体，取得了超越于人的自觉性和主动性。虽同处雨中，但是“走动”“有急事”“汲取雨中的生命”“停下脚步”和“等待”的却首先是树而不是人。“我们”在这里只是作为一个旁观者、见证人、陈述者</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一个同路人。而“我”（如果可以这样推测诗人的话）则更是仅仅作为“我们”的一个代言人而已，仅仅是目睹了自然生命律动的一个记录员。（然而这里并不是要走向另一个极端去重树轻人，只是因为自然只以其存在表示自己，而人还有使用文字的能力。）树在这里有行动（“走”）、有计划（“有急事”）、有对生命自觉自为的争取与充盈。甚至还有着它的宗教般的静观和对于未来一种唯美的期待。</a:t>
            </a:r>
            <a:endParaRPr lang="zh-CN" altLang="en-US"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endParaRP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05815" y="1691005"/>
            <a:ext cx="10633075" cy="4523105"/>
          </a:xfrm>
          <a:prstGeom prst="rect">
            <a:avLst/>
          </a:prstGeom>
          <a:noFill/>
          <a:ln w="9525">
            <a:noFill/>
          </a:ln>
        </p:spPr>
        <p:txBody>
          <a:bodyPr wrap="square">
            <a:spAutoFit/>
          </a:bodyPr>
          <a:lstStyle/>
          <a:p>
            <a:pPr indent="812800" algn="just" fontAlgn="auto">
              <a:lnSpc>
                <a:spcPct val="150000"/>
              </a:lnSpc>
              <a:buClrTx/>
              <a:buSzTx/>
              <a:buFontTx/>
            </a:pPr>
            <a:r>
              <a:rPr lang="en-US" sz="32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特朗斯特罗姆获诺贝尔文学奖的理由是“他以凝练、简洁的形象，以全新视角带我们接触现实”。根据你的理解和想象，《树和天空》这首诗的“全新视角”，是诗人赋予树以人的思想意识而采用了树的视角，还是诗人展开了新奇的想象但仍然采用了自己的视角？</a:t>
            </a:r>
          </a:p>
          <a:p>
            <a:pPr indent="812800" algn="just" fontAlgn="auto">
              <a:lnSpc>
                <a:spcPct val="150000"/>
              </a:lnSpc>
              <a:buClrTx/>
              <a:buSzTx/>
              <a:buFontTx/>
            </a:pPr>
            <a:endParaRPr lang="en-US" sz="32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endParaRPr>
          </a:p>
        </p:txBody>
      </p:sp>
      <p:sp>
        <p:nvSpPr>
          <p:cNvPr id="4" name="Title 6"/>
          <p:cNvSpPr txBox="1"/>
          <p:nvPr>
            <p:custDataLst>
              <p:tags r:id="rId2"/>
            </p:custDataLst>
          </p:nvPr>
        </p:nvSpPr>
        <p:spPr>
          <a:xfrm>
            <a:off x="813753" y="373380"/>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四、合作探究</a:t>
            </a: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63855" y="303530"/>
            <a:ext cx="11438890" cy="6554470"/>
          </a:xfrm>
          <a:prstGeom prst="rect">
            <a:avLst/>
          </a:prstGeom>
        </p:spPr>
        <p:txBody>
          <a:bodyPr wrap="square">
            <a:spAutoFit/>
          </a:bodyPr>
          <a:lstStyle/>
          <a:p>
            <a:pPr indent="711200" algn="just" fontAlgn="auto">
              <a:lnSpc>
                <a:spcPct val="150000"/>
              </a:lnSpc>
            </a:pPr>
            <a:r>
              <a:rPr lang="zh-CN" altLang="en-US" sz="2800" b="1">
                <a:latin typeface="黑体" panose="02010609060101010101" charset="-122"/>
                <a:ea typeface="黑体" panose="02010609060101010101" charset="-122"/>
                <a:cs typeface="华文细黑" panose="02010600040101010101" charset="-122"/>
                <a:sym typeface="黑体" panose="02010609060101010101" charset="-122"/>
              </a:rPr>
              <a:t>观点一</a:t>
            </a:r>
            <a:r>
              <a:rPr lang="zh-CN" altLang="en-US" sz="2800">
                <a:latin typeface="黑体" panose="02010609060101010101" charset="-122"/>
                <a:ea typeface="黑体" panose="02010609060101010101" charset="-122"/>
                <a:cs typeface="华文细黑" panose="02010600040101010101" charset="-122"/>
                <a:sym typeface="黑体" panose="02010609060101010101" charset="-122"/>
              </a:rPr>
              <a:t>：</a:t>
            </a:r>
          </a:p>
          <a:p>
            <a:pPr indent="711200" algn="just" fontAlgn="auto">
              <a:lnSpc>
                <a:spcPct val="150000"/>
              </a:lnSpc>
              <a:buClrTx/>
              <a:buSzTx/>
              <a:buFontTx/>
            </a:pPr>
            <a:r>
              <a:rPr lang="en-US" altLang="zh-CN" sz="2800">
                <a:solidFill>
                  <a:srgbClr val="FF0000"/>
                </a:solidFill>
                <a:latin typeface="黑体" panose="02010609060101010101" charset="-122"/>
                <a:ea typeface="黑体" panose="02010609060101010101" charset="-122"/>
                <a:cs typeface="华文细黑" panose="02010600040101010101" charset="-122"/>
                <a:sym typeface="黑体" panose="02010609060101010101" charset="-122"/>
              </a:rPr>
              <a:t>树的视角。</a:t>
            </a:r>
            <a:r>
              <a:rPr lang="en-US" altLang="zh-CN" sz="2800">
                <a:latin typeface="黑体" panose="02010609060101010101" charset="-122"/>
                <a:ea typeface="黑体" panose="02010609060101010101" charset="-122"/>
                <a:cs typeface="华文细黑" panose="02010600040101010101" charset="-122"/>
                <a:sym typeface="黑体" panose="02010609060101010101" charset="-122"/>
              </a:rPr>
              <a:t>想象诗人在雨中匆匆走过，看到一棵树，这棵树激发了诗人的创作灵感，他与树角色互换，把树想象成一个具有思想意识的人，诗人自己则成了一棵在雨中“走动”“匆匆走过”“有急事”的树。树想到果园里有自己的同类，黑鹂经常在自己身边歌唱或栖息。在树看来，白天在雨中“匆匆走过”的那棵“树”，在雨停后的晴朗夜晚，也一定会像自己一样“挺拔地静闪”，会和自己一样在经历了春、夏、秋三季的成长和成熟之后等待雪花在空中绽开。这样以树的视角写更能激发人们思考人类与自然、自然万物与宇宙空间、时光的流逝与空间的永恒等之间的关系。</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99720" y="303530"/>
            <a:ext cx="11301730" cy="6554470"/>
          </a:xfrm>
          <a:prstGeom prst="rect">
            <a:avLst/>
          </a:prstGeom>
        </p:spPr>
        <p:txBody>
          <a:bodyPr wrap="square">
            <a:spAutoFit/>
          </a:bodyPr>
          <a:lstStyle/>
          <a:p>
            <a:pPr indent="711200" algn="just" fontAlgn="auto">
              <a:lnSpc>
                <a:spcPct val="150000"/>
              </a:lnSpc>
            </a:pPr>
            <a:r>
              <a:rPr lang="zh-CN" altLang="en-US" sz="2800" b="1">
                <a:solidFill>
                  <a:schemeClr val="tx1"/>
                </a:solidFill>
                <a:uFillTx/>
                <a:latin typeface="黑体" panose="02010609060101010101" charset="-122"/>
                <a:ea typeface="黑体" panose="02010609060101010101" charset="-122"/>
                <a:cs typeface="华文细黑" panose="02010600040101010101" charset="-122"/>
              </a:rPr>
              <a:t>观点二</a:t>
            </a:r>
            <a:r>
              <a:rPr lang="zh-CN" altLang="en-US" sz="2800">
                <a:solidFill>
                  <a:schemeClr val="tx1"/>
                </a:solidFill>
                <a:uFillTx/>
                <a:latin typeface="黑体" panose="02010609060101010101" charset="-122"/>
                <a:ea typeface="黑体" panose="02010609060101010101" charset="-122"/>
                <a:cs typeface="华文细黑" panose="02010600040101010101" charset="-122"/>
              </a:rPr>
              <a:t>：</a:t>
            </a:r>
          </a:p>
          <a:p>
            <a:pPr indent="711200" algn="just" fontAlgn="auto">
              <a:lnSpc>
                <a:spcPct val="150000"/>
              </a:lnSpc>
            </a:pPr>
            <a:r>
              <a:rPr lang="zh-CN" altLang="en-US" sz="2800">
                <a:solidFill>
                  <a:srgbClr val="FF0000"/>
                </a:solidFill>
                <a:uFillTx/>
                <a:latin typeface="黑体" panose="02010609060101010101" charset="-122"/>
                <a:ea typeface="黑体" panose="02010609060101010101" charset="-122"/>
                <a:cs typeface="华文细黑" panose="02010600040101010101" charset="-122"/>
              </a:rPr>
              <a:t>诗人的视角。</a:t>
            </a:r>
            <a:r>
              <a:rPr lang="zh-CN" altLang="en-US" sz="2800">
                <a:solidFill>
                  <a:schemeClr val="tx1"/>
                </a:solidFill>
                <a:uFillTx/>
                <a:latin typeface="黑体" panose="02010609060101010101" charset="-122"/>
                <a:ea typeface="黑体" panose="02010609060101010101" charset="-122"/>
                <a:cs typeface="华文细黑" panose="02010600040101010101" charset="-122"/>
              </a:rPr>
              <a:t>诗人在雨中匆匆走过，树成为他脑海中的意象。诗人认为人类可以“走动”“匆匆走过”“有急事”“等待”，那么树也会有跟人一样的行为和思想。在诗人自己的视角下，树扎根大地，指向天空，拓展了空间意境；树经历春、夏、秋三季，等待“雪花在空中绽开”的冬天，就有了时间意境，从而揭示了自然规律的永恒。树“汲取雨中的生命”，在晴朗的夜空“等待”，这就有了生命成长的意蕴。所以，采用诗人自己的视角，树和天空就将时间、空间、生命、成长、自然规律、宇宙的永恒存在等诸多因素容纳进去，给人以灵动新奇的感受，拓展了诗歌的内涵，增强了诗歌的审美张力，更有利于表达人类的思考。</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25035" y="526733"/>
            <a:ext cx="2196465" cy="706754"/>
          </a:xfrm>
          <a:prstGeom prst="homePlate">
            <a:avLst>
              <a:gd name="adj" fmla="val 11488"/>
            </a:avLst>
          </a:prstGeom>
          <a:solidFill>
            <a:schemeClr val="bg2"/>
          </a:solidFill>
          <a:ln w="63500" cap="rnd" cmpd="thickThin">
            <a:solidFill>
              <a:schemeClr val="accent1">
                <a:shade val="50000"/>
              </a:schemeClr>
            </a:solidFill>
            <a:prstDash val="sysDash"/>
          </a:ln>
          <a:effectLst/>
        </p:spPr>
        <p:txBody>
          <a:bodyPr wrap="square" rtlCol="0" anchor="ctr" anchorCtr="0">
            <a:spAutoFit/>
          </a:bodyPr>
          <a:lstStyle/>
          <a:p>
            <a:pPr algn="ctr" fontAlgn="auto">
              <a:lnSpc>
                <a:spcPct val="100000"/>
              </a:lnSpc>
            </a:pPr>
            <a:r>
              <a:rPr lang="zh-CN" altLang="en-US" sz="4000" b="1">
                <a:solidFill>
                  <a:srgbClr val="C00000"/>
                </a:solidFill>
                <a:latin typeface="+mn-ea"/>
                <a:cs typeface="+mn-ea"/>
              </a:rPr>
              <a:t>作</a:t>
            </a:r>
            <a:r>
              <a:rPr lang="en-US" altLang="zh-CN" sz="4000" b="1">
                <a:solidFill>
                  <a:srgbClr val="C00000"/>
                </a:solidFill>
                <a:latin typeface="+mn-ea"/>
                <a:cs typeface="+mn-ea"/>
              </a:rPr>
              <a:t> </a:t>
            </a:r>
            <a:r>
              <a:rPr lang="zh-CN" altLang="en-US" sz="4000" b="1">
                <a:solidFill>
                  <a:srgbClr val="C00000"/>
                </a:solidFill>
                <a:latin typeface="+mn-ea"/>
                <a:cs typeface="+mn-ea"/>
              </a:rPr>
              <a:t>业</a:t>
            </a:r>
          </a:p>
        </p:txBody>
      </p:sp>
      <p:sp>
        <p:nvSpPr>
          <p:cNvPr id="2" name="文本框 1"/>
          <p:cNvSpPr txBox="1"/>
          <p:nvPr/>
        </p:nvSpPr>
        <p:spPr>
          <a:xfrm>
            <a:off x="861060" y="2115820"/>
            <a:ext cx="10393680" cy="3599815"/>
          </a:xfrm>
          <a:prstGeom prst="rect">
            <a:avLst/>
          </a:prstGeom>
          <a:noFill/>
          <a:ln w="53975" cmpd="dbl">
            <a:noFill/>
            <a:prstDash val="solid"/>
          </a:ln>
        </p:spPr>
        <p:txBody>
          <a:bodyPr wrap="square" rtlCol="0">
            <a:spAutoFit/>
          </a:bodyPr>
          <a:lstStyle/>
          <a:p>
            <a:pPr marL="0" indent="838200" algn="just" fontAlgn="auto">
              <a:lnSpc>
                <a:spcPct val="100000"/>
              </a:lnSpc>
              <a:buClrTx/>
              <a:buSzTx/>
              <a:buFontTx/>
              <a:buNone/>
            </a:pPr>
            <a:r>
              <a:rPr lang="zh-CN" altLang="en-US" sz="3200" spc="100">
                <a:ln w="3175">
                  <a:noFill/>
                </a:ln>
                <a:solidFill>
                  <a:schemeClr val="tx1"/>
                </a:solidFill>
                <a:uFillTx/>
                <a:latin typeface="黑体" panose="02010609060101010101" charset="-122"/>
                <a:ea typeface="黑体" panose="02010609060101010101" charset="-122"/>
                <a:cs typeface="黑体" panose="02010609060101010101" charset="-122"/>
                <a:sym typeface="+mn-ea"/>
              </a:rPr>
              <a:t>四首外国诗歌，运用各种典型的意象，运用象征或想象的手法，营造优美的意境，表达自己的情思。请你从下面几个意象中任选一个，写一段250字左右的抒情片段。</a:t>
            </a:r>
          </a:p>
          <a:p>
            <a:pPr marL="0" indent="838200" algn="just" fontAlgn="auto">
              <a:lnSpc>
                <a:spcPct val="100000"/>
              </a:lnSpc>
              <a:buClrTx/>
              <a:buSzTx/>
              <a:buFontTx/>
              <a:buNone/>
            </a:pPr>
            <a:endParaRPr lang="zh-CN" altLang="en-US" sz="3200" spc="100">
              <a:ln w="3175">
                <a:noFill/>
              </a:ln>
              <a:solidFill>
                <a:schemeClr val="tx1"/>
              </a:solidFill>
              <a:uFillTx/>
              <a:latin typeface="黑体" panose="02010609060101010101" charset="-122"/>
              <a:ea typeface="黑体" panose="02010609060101010101" charset="-122"/>
              <a:cs typeface="黑体" panose="02010609060101010101" charset="-122"/>
            </a:endParaRPr>
          </a:p>
          <a:p>
            <a:pPr marL="0" indent="939800" algn="just" fontAlgn="auto">
              <a:lnSpc>
                <a:spcPct val="100000"/>
              </a:lnSpc>
              <a:buClrTx/>
              <a:buSzTx/>
              <a:buFontTx/>
              <a:buNone/>
            </a:pPr>
            <a:r>
              <a:rPr lang="zh-CN" altLang="en-US" sz="3600" b="1" spc="100">
                <a:ln w="3175">
                  <a:noFill/>
                </a:ln>
                <a:solidFill>
                  <a:schemeClr val="tx1"/>
                </a:solidFill>
                <a:uFillTx/>
                <a:latin typeface="楷体" panose="02010609060101010101" charset="-122"/>
                <a:ea typeface="楷体" panose="02010609060101010101" charset="-122"/>
                <a:cs typeface="楷体" panose="02010609060101010101" charset="-122"/>
                <a:sym typeface="+mn-ea"/>
              </a:rPr>
              <a:t>杨柳   梅花   大海  夕阳</a:t>
            </a:r>
            <a:endParaRPr lang="zh-CN" altLang="en-US" sz="3600" b="1" spc="100">
              <a:ln w="3175">
                <a:noFill/>
              </a:ln>
              <a:solidFill>
                <a:schemeClr val="tx1"/>
              </a:solidFill>
              <a:uFillTx/>
              <a:latin typeface="楷体" panose="02010609060101010101" charset="-122"/>
              <a:ea typeface="楷体" panose="02010609060101010101" charset="-122"/>
              <a:cs typeface="楷体" panose="02010609060101010101" charset="-122"/>
            </a:endParaRPr>
          </a:p>
          <a:p>
            <a:pPr marL="0" indent="838200" algn="just" fontAlgn="auto">
              <a:lnSpc>
                <a:spcPct val="100000"/>
              </a:lnSpc>
              <a:buClrTx/>
              <a:buSzTx/>
              <a:buFontTx/>
              <a:buNone/>
            </a:pPr>
            <a:r>
              <a:rPr lang="zh-CN" altLang="en-US" sz="3200" spc="100">
                <a:ln w="3175">
                  <a:noFill/>
                </a:ln>
                <a:solidFill>
                  <a:schemeClr val="tx1"/>
                </a:solidFill>
                <a:uFillTx/>
                <a:latin typeface="黑体" panose="02010609060101010101" charset="-122"/>
                <a:ea typeface="黑体" panose="02010609060101010101" charset="-122"/>
                <a:cs typeface="黑体" panose="02010609060101010101" charset="-122"/>
                <a:sym typeface="+mn-ea"/>
              </a:rPr>
              <a:t> </a:t>
            </a:r>
          </a:p>
        </p:txBody>
      </p:sp>
      <p:pic>
        <p:nvPicPr>
          <p:cNvPr id="13" name="New picture"/>
          <p:cNvPicPr/>
          <p:nvPr/>
        </p:nvPicPr>
        <p:blipFill>
          <a:blip r:embed="rId3"/>
          <a:stretch>
            <a:fillRect/>
          </a:stretch>
        </p:blipFill>
        <p:spPr>
          <a:xfrm>
            <a:off x="11633200" y="11087100"/>
            <a:ext cx="304800" cy="215900"/>
          </a:xfrm>
          <a:prstGeom prst="cube">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41045" y="1421130"/>
            <a:ext cx="6944995" cy="4961890"/>
          </a:xfrm>
          <a:prstGeom prst="rect">
            <a:avLst/>
          </a:prstGeom>
          <a:noFill/>
          <a:ln w="9525">
            <a:noFill/>
          </a:ln>
        </p:spPr>
        <p:txBody>
          <a:bodyPr wrap="square">
            <a:spAutoFit/>
          </a:bodyPr>
          <a:lstStyle/>
          <a:p>
            <a:pPr indent="609600" algn="just" fontAlgn="auto">
              <a:lnSpc>
                <a:spcPct val="110000"/>
              </a:lnSpc>
            </a:pP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迷娘</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创作于</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1783</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年之前</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后收入歌德的长篇小说</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威廉</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迈斯特的学习时代</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中</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作为小说人物迷娘的唱词。迷娘是马戏团里一个走钢丝的演员</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后来被主人公威廉</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迈斯特赎买</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收留在身边。她是一位性格内向、身体瘦弱的少女</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却有着谜一样的性格魅力。她出生于意大利</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很小的时候就被人诱拐到德国</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过着饥寒交迫、颠沛流离的生活。她的父亲后来流落街头</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以弹琴卖艺为生</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后来也被威廉</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迈斯特收留。迷娘自从遇到迈斯特</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便过上了最美好最幸福的日子</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并且强烈地爱上了迈斯特。可是由于疾病</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她不久就去世了。</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迷娘</a:t>
            </a:r>
            <a:r>
              <a:rPr lang="en-US" altLang="zh-CN" sz="2400">
                <a:latin typeface="黑体" panose="02010609060101010101" charset="-122"/>
                <a:ea typeface="黑体" panose="02010609060101010101" charset="-122"/>
                <a:cs typeface="华文细黑" panose="02010600040101010101" charset="-122"/>
                <a:sym typeface="黑体" panose="02010609060101010101" charset="-122"/>
              </a:rPr>
              <a:t>》</a:t>
            </a:r>
            <a:r>
              <a:rPr lang="zh-CN" altLang="en-US" sz="2400">
                <a:latin typeface="黑体" panose="02010609060101010101" charset="-122"/>
                <a:ea typeface="黑体" panose="02010609060101010101" charset="-122"/>
                <a:cs typeface="华文细黑" panose="02010600040101010101" charset="-122"/>
                <a:sym typeface="黑体" panose="02010609060101010101" charset="-122"/>
              </a:rPr>
              <a:t>就是在这样的背景下产生的一首委婉优美的诗歌。</a:t>
            </a:r>
            <a:endParaRPr lang="zh-CN" altLang="en-US" sz="240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endParaRPr>
          </a:p>
        </p:txBody>
      </p:sp>
      <p:sp>
        <p:nvSpPr>
          <p:cNvPr id="2" name="Title 6"/>
          <p:cNvSpPr txBox="1"/>
          <p:nvPr>
            <p:custDataLst>
              <p:tags r:id="rId2"/>
            </p:custDataLst>
          </p:nvPr>
        </p:nvSpPr>
        <p:spPr>
          <a:xfrm>
            <a:off x="805498" y="448945"/>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二、背景</a:t>
            </a:r>
          </a:p>
        </p:txBody>
      </p:sp>
      <p:pic>
        <p:nvPicPr>
          <p:cNvPr id="3" name="图片 2" descr="迷娘曲"/>
          <p:cNvPicPr>
            <a:picLocks noChangeAspect="1"/>
          </p:cNvPicPr>
          <p:nvPr/>
        </p:nvPicPr>
        <p:blipFill>
          <a:blip r:embed="rId3"/>
          <a:stretch>
            <a:fillRect/>
          </a:stretch>
        </p:blipFill>
        <p:spPr>
          <a:xfrm>
            <a:off x="8444865" y="1902460"/>
            <a:ext cx="2853055" cy="373507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76555" y="996950"/>
            <a:ext cx="11367135" cy="5262245"/>
          </a:xfrm>
          <a:prstGeom prst="rect">
            <a:avLst/>
          </a:prstGeom>
          <a:noFill/>
        </p:spPr>
        <p:txBody>
          <a:bodyPr wrap="square" rtlCol="0" anchor="t">
            <a:spAutoFit/>
          </a:bodyPr>
          <a:lstStyle/>
          <a:p>
            <a:pPr indent="711200" algn="just" fontAlgn="auto">
              <a:lnSpc>
                <a:spcPct val="150000"/>
              </a:lnSpc>
              <a:buClrTx/>
              <a:buSzTx/>
              <a:buNone/>
            </a:pPr>
            <a:r>
              <a:rPr lang="en-US" altLang="zh-CN" sz="2800" smtClean="0">
                <a:solidFill>
                  <a:schemeClr val="tx1"/>
                </a:solidFill>
                <a:uFillTx/>
                <a:latin typeface="黑体" panose="02010609060101010101" charset="-122"/>
                <a:ea typeface="黑体" panose="02010609060101010101" charset="-122"/>
                <a:sym typeface="+mn-ea"/>
              </a:rPr>
              <a:t>1.《迷娘（之一）》中，“你知道吗”“你可知道……”的询问以及“前往，前往”的回答有什么作用？</a:t>
            </a:r>
          </a:p>
          <a:p>
            <a:pPr marL="457200" indent="-457200" algn="just" fontAlgn="auto">
              <a:lnSpc>
                <a:spcPct val="150000"/>
              </a:lnSpc>
              <a:buClrTx/>
              <a:buSzTx/>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“你知道吗”“你可知道……”的询问，既是询问也是倾诉，既引起读者的好奇心，也强化了迷娘对故乡的思乡之情。副歌中迷娘的应答，不仅回应了询问，而且进一步把思乡之情变为回乡的行动。</a:t>
            </a:r>
          </a:p>
          <a:p>
            <a:pPr marL="457200" indent="-457200" algn="just" fontAlgn="auto">
              <a:lnSpc>
                <a:spcPct val="150000"/>
              </a:lnSpc>
              <a:buClrTx/>
              <a:buSzTx/>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“前往，前往”这种回答不但强调迷</a:t>
            </a:r>
            <a:r>
              <a:rPr lang="zh-CN" altLang="en-US"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娘</a:t>
            </a: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的坚决态度和迫切心理，而且在重复中有着微妙的变化，它与重复的内容共同形成本诗的深层内涵，即迷娘对威廉·迈斯特的复杂的情感。</a:t>
            </a:r>
          </a:p>
        </p:txBody>
      </p:sp>
      <p:sp>
        <p:nvSpPr>
          <p:cNvPr id="3" name="Title 6"/>
          <p:cNvSpPr txBox="1"/>
          <p:nvPr>
            <p:custDataLst>
              <p:tags r:id="rId2"/>
            </p:custDataLst>
          </p:nvPr>
        </p:nvSpPr>
        <p:spPr>
          <a:xfrm>
            <a:off x="807403" y="222885"/>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三、研读文本</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down)">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77240" y="474980"/>
            <a:ext cx="10636885" cy="5908040"/>
          </a:xfrm>
          <a:prstGeom prst="rect">
            <a:avLst/>
          </a:prstGeom>
          <a:noFill/>
          <a:ln w="9525">
            <a:noFill/>
          </a:ln>
        </p:spPr>
        <p:txBody>
          <a:bodyPr wrap="square">
            <a:spAutoFit/>
          </a:bodyPr>
          <a:lstStyle/>
          <a:p>
            <a:pPr indent="711200" algn="just" fontAlgn="auto">
              <a:lnSpc>
                <a:spcPct val="150000"/>
              </a:lnSpc>
              <a:buClrTx/>
              <a:buSzTx/>
              <a:buFontTx/>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2.第一节中“你知道吗，那柠檬花开的地方”是什么地方？诗歌选取哪些意象来描写“那柠檬花开的地方”的美好的？请结合诗歌做简要分析。</a:t>
            </a:r>
          </a:p>
          <a:p>
            <a:pPr marL="457200" indent="-457200" algn="just" fontAlgn="auto">
              <a:lnSpc>
                <a:spcPct val="150000"/>
              </a:lnSpc>
              <a:buClrTx/>
              <a:buSzTx/>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那柠檬花开的地方”指迷娘的祖国意大利。诗歌在描写意大利景色时，选取具有意大利典型特征的意象，比如用柠檬花、蓝天、和风、静立的桃金娘、高展的月桂等来描写意大利，并把对故国的情感融入景物之中，抒发了浓郁的思乡情感。诗歌就是这样通过具体感人的意象来描绘迷娘故国意大利的美丽风光，抒发迷娘对故国的依恋、思念之情的。</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84860" y="565785"/>
            <a:ext cx="10622280" cy="5908040"/>
          </a:xfrm>
          <a:prstGeom prst="rect">
            <a:avLst/>
          </a:prstGeom>
          <a:noFill/>
          <a:ln w="9525">
            <a:noFill/>
          </a:ln>
        </p:spPr>
        <p:txBody>
          <a:bodyPr wrap="square">
            <a:spAutoFit/>
          </a:bodyPr>
          <a:lstStyle/>
          <a:p>
            <a:pPr indent="711200" algn="just" fontAlgn="auto">
              <a:lnSpc>
                <a:spcPct val="150000"/>
              </a:lnSpc>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3.诗歌中哪些意象具有象征意义？其对诗歌主旨的表达具有怎样的作用？</a:t>
            </a:r>
          </a:p>
          <a:p>
            <a:pPr marL="457200" indent="-457200" algn="just" fontAlgn="auto">
              <a:lnSpc>
                <a:spcPct val="15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桃金娘和月桂。桃金娘为维纳斯的神树，而维纳斯是罗马神话中爱与美的女神，象征着爱情与美；月桂为阿波罗的神树，阿波罗是古希腊神话中的光明、预言、音乐和医药之神，消灾解难之神，具有太阳神的属性，象征着光明和美好。</a:t>
            </a:r>
          </a:p>
          <a:p>
            <a:pPr marL="457200" indent="-457200" algn="just" fontAlgn="auto">
              <a:lnSpc>
                <a:spcPct val="15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桃金娘和月桂与其他意象一起营造出优美动人的画面，承载了主人公对故乡的热烈情感，同时也使诗歌的主旨拓展延伸到对美好世界的追求这一更高的层面，起到升华和深化主旨的作用。</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down)">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55575" y="677545"/>
            <a:ext cx="11708130" cy="6249035"/>
          </a:xfrm>
          <a:prstGeom prst="rect">
            <a:avLst/>
          </a:prstGeom>
          <a:noFill/>
          <a:ln w="9525">
            <a:noFill/>
          </a:ln>
        </p:spPr>
        <p:txBody>
          <a:bodyPr wrap="square">
            <a:spAutoFit/>
          </a:bodyPr>
          <a:lstStyle/>
          <a:p>
            <a:pPr indent="660400" algn="just" fontAlgn="auto">
              <a:lnSpc>
                <a:spcPct val="130000"/>
              </a:lnSpc>
            </a:pPr>
            <a:r>
              <a:rPr lang="en-US" sz="2800" b="1" spc="-200"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1.本文三个诗节描写的意象众多，各不相同，但又有共同特点，那么共同特点是什么？</a:t>
            </a:r>
          </a:p>
          <a:p>
            <a:pPr marL="457200" indent="-457200" algn="just" fontAlgn="auto">
              <a:lnSpc>
                <a:spcPct val="13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共同特点：都与故乡有密切的关系，都表现出故乡的美好和魅力。</a:t>
            </a:r>
          </a:p>
          <a:p>
            <a:pPr marL="457200" indent="-457200" algn="just" fontAlgn="auto">
              <a:lnSpc>
                <a:spcPct val="13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首节选择的意象有柠檬花、橙子、蓝天、和风、桃金娘、月桂等，具有鲜明的意大利地域特征，描绘出一幅优美动人的自然风光图景；第二节所写的圆柱、厅堂、居室、大理石立像等，具有古罗马和文艺复兴时期意大利建筑的鲜明特征，宏伟而壮美；第三节则以迷雾、岩洞、龙种、危崖、瀑布等意象，展现阿尔卑斯山的险峻之美和神秘色彩。这三幅图景从不同角度表现了迷娘的故乡意大利的美好、迷人和无穷魅力，构建起了一个迷离而又优美、令人神往的艺术世界，抒发了迷娘对美好故乡浓郁的思念之情。</a:t>
            </a:r>
          </a:p>
        </p:txBody>
      </p:sp>
      <p:sp>
        <p:nvSpPr>
          <p:cNvPr id="2" name="Title 6"/>
          <p:cNvSpPr txBox="1"/>
          <p:nvPr>
            <p:custDataLst>
              <p:tags r:id="rId2"/>
            </p:custDataLst>
          </p:nvPr>
        </p:nvSpPr>
        <p:spPr>
          <a:xfrm>
            <a:off x="807403" y="93980"/>
            <a:ext cx="3722370" cy="583565"/>
          </a:xfrm>
          <a:prstGeom prst="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ctr">
              <a:buClrTx/>
              <a:buSzTx/>
              <a:buFontTx/>
            </a:pPr>
            <a:r>
              <a:rPr lang="zh-CN" altLang="en-US" sz="3200" b="1">
                <a:solidFill>
                  <a:srgbClr val="C00000"/>
                </a:solidFill>
                <a:latin typeface="华文中宋" panose="02010600040101010101" charset="-122"/>
                <a:ea typeface="华文中宋" panose="02010600040101010101" charset="-122"/>
                <a:cs typeface="黑体" panose="02010609060101010101" charset="-122"/>
                <a:sym typeface="+mn-ea"/>
              </a:rPr>
              <a:t>四、合作探究</a:t>
            </a: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05815" y="989330"/>
            <a:ext cx="10636250" cy="4615815"/>
          </a:xfrm>
          <a:prstGeom prst="rect">
            <a:avLst/>
          </a:prstGeom>
          <a:noFill/>
          <a:ln w="9525">
            <a:noFill/>
          </a:ln>
        </p:spPr>
        <p:txBody>
          <a:bodyPr wrap="square">
            <a:spAutoFit/>
          </a:bodyPr>
          <a:lstStyle/>
          <a:p>
            <a:pPr indent="711200" algn="just" fontAlgn="auto">
              <a:lnSpc>
                <a:spcPct val="150000"/>
              </a:lnSpc>
            </a:pPr>
            <a:r>
              <a:rPr lang="en-US" sz="2800" b="1" smtClean="0">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2.</a:t>
            </a:r>
            <a:r>
              <a:rPr lang="zh-CN" altLang="en-US" sz="2800" b="1">
                <a:solidFill>
                  <a:schemeClr val="tx1"/>
                </a:solidFill>
                <a:uFillTx/>
                <a:latin typeface="黑体" panose="02010609060101010101" charset="-122"/>
                <a:ea typeface="黑体" panose="02010609060101010101" charset="-122"/>
                <a:cs typeface="华文细黑" panose="02010600040101010101" charset="-122"/>
                <a:sym typeface="黑体" panose="02010609060101010101" charset="-122"/>
              </a:rPr>
              <a:t>诗歌中“爱人”“恩人”“父亲”是同一个人还是三个人？请阐述你的观点。</a:t>
            </a:r>
          </a:p>
          <a:p>
            <a:pPr marL="457200" indent="-457200" algn="just" fontAlgn="auto">
              <a:lnSpc>
                <a:spcPct val="150000"/>
              </a:lnSpc>
              <a:buFont typeface="Wingdings" panose="05000000000000000000" charset="0"/>
              <a:buChar char="p"/>
            </a:pPr>
            <a:r>
              <a:rPr lang="en-US" altLang="zh-CN" sz="2800" b="1" smtClean="0">
                <a:solidFill>
                  <a:srgbClr val="FF0000"/>
                </a:solidFill>
                <a:uFillTx/>
                <a:latin typeface="宋体" panose="02010600030101010101" pitchFamily="2" charset="-122"/>
                <a:ea typeface="宋体" panose="02010600030101010101" pitchFamily="2" charset="-122"/>
                <a:cs typeface="宋体" panose="02010600030101010101" pitchFamily="2" charset="-122"/>
                <a:sym typeface="黑体" panose="02010609060101010101" charset="-122"/>
              </a:rPr>
              <a:t>观点：“爱人”“恩人”“父亲”是同一个人，即威廉·迈斯特。迷娘在内心深深地爱着他，可是又知道自己的爱情是无法实现的，于是就从“爱人”转而称呼他为“恩人”“父亲”。这三种称呼的转换，表达了迷娘对威廉·迈斯特怀有复杂、真挚而又深沉的情感，既哀婉，又美好。</a:t>
            </a: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OS" val="Unix 3.10 unknown"/>
  <p:tag name="AS_RELEASE_DATE" val="2020.11.30"/>
  <p:tag name="AS_TITLE" val="Aspose.Slides for Java"/>
  <p:tag name="AS_VERSION" val="20.1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7.xml><?xml version="1.0" encoding="utf-8"?>
<p:tagLst xmlns:p="http://schemas.openxmlformats.org/presentationml/2006/main">
  <p:tag name="KSO_WM_BEAUTIFY_FLAG" val="#wm#"/>
  <p:tag name="KSO_WM_TEMPLATE_CATEGORY" val="custom"/>
  <p:tag name="KSO_WM_TEMPLATE_INDEX" val="20177135"/>
</p:tagLst>
</file>

<file path=ppt/tags/tag68.xml><?xml version="1.0" encoding="utf-8"?>
<p:tagLst xmlns:p="http://schemas.openxmlformats.org/presentationml/2006/main">
  <p:tag name="KSO_WM_BEAUTIFY_FLAG" val="#wm#"/>
  <p:tag name="KSO_WM_TEMPLATE_CATEGORY" val="custom"/>
  <p:tag name="KSO_WM_TEMPLATE_INDEX" val="20177135"/>
</p:tagLst>
</file>

<file path=ppt/tags/tag6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177135"/>
</p:tagLst>
</file>

<file path=ppt/tags/tag71.xml><?xml version="1.0" encoding="utf-8"?>
<p:tagLst xmlns:p="http://schemas.openxmlformats.org/presentationml/2006/main">
  <p:tag name="KSO_WM_BEAUTIFY_FLAG" val="#wm#"/>
  <p:tag name="KSO_WM_TEMPLATE_CATEGORY" val="custom"/>
  <p:tag name="KSO_WM_TEMPLATE_INDEX" val="20177135"/>
</p:tagLst>
</file>

<file path=ppt/tags/tag7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7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7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76.xml><?xml version="1.0" encoding="utf-8"?>
<p:tagLst xmlns:p="http://schemas.openxmlformats.org/presentationml/2006/main">
  <p:tag name="KSO_WM_BEAUTIFY_FLAG" val="#wm#"/>
  <p:tag name="KSO_WM_TEMPLATE_CATEGORY" val="custom"/>
  <p:tag name="KSO_WM_TEMPLATE_INDEX" val="20177135"/>
</p:tagLst>
</file>

<file path=ppt/tags/tag77.xml><?xml version="1.0" encoding="utf-8"?>
<p:tagLst xmlns:p="http://schemas.openxmlformats.org/presentationml/2006/main">
  <p:tag name="KSO_WM_UNIT_TABLE_BEAUTIFY" val="smartTable{d705bf8a-2bea-43b9-8dc9-c18aed002744}"/>
  <p:tag name="TABLE_ENDDRAG_ORIGIN_RECT" val="836*139"/>
  <p:tag name="TABLE_ENDDRAG_RECT" val="64*227*836*139"/>
</p:tagLst>
</file>

<file path=ppt/tags/tag78.xml><?xml version="1.0" encoding="utf-8"?>
<p:tagLst xmlns:p="http://schemas.openxmlformats.org/presentationml/2006/main">
  <p:tag name="KSO_WM_BEAUTIFY_FLAG" val="#wm#"/>
  <p:tag name="KSO_WM_TEMPLATE_CATEGORY" val="custom"/>
  <p:tag name="KSO_WM_TEMPLATE_INDEX" val="20177135"/>
</p:tagLst>
</file>

<file path=ppt/tags/tag79.xml><?xml version="1.0" encoding="utf-8"?>
<p:tagLst xmlns:p="http://schemas.openxmlformats.org/presentationml/2006/main">
  <p:tag name="KSO_WM_BEAUTIFY_FLAG" val="#wm#"/>
  <p:tag name="KSO_WM_TEMPLATE_CATEGORY" val="custom"/>
  <p:tag name="KSO_WM_TEMPLATE_INDEX" val="20177135"/>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177135"/>
</p:tagLst>
</file>

<file path=ppt/tags/tag8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5.xml><?xml version="1.0" encoding="utf-8"?>
<p:tagLst xmlns:p="http://schemas.openxmlformats.org/presentationml/2006/main">
  <p:tag name="KSO_WM_BEAUTIFY_FLAG" val="#wm#"/>
  <p:tag name="KSO_WM_TEMPLATE_CATEGORY" val="custom"/>
  <p:tag name="KSO_WM_TEMPLATE_INDEX" val="20177135"/>
</p:tagLst>
</file>

<file path=ppt/tags/tag86.xml><?xml version="1.0" encoding="utf-8"?>
<p:tagLst xmlns:p="http://schemas.openxmlformats.org/presentationml/2006/main">
  <p:tag name="KSO_WM_BEAUTIFY_FLAG" val="#wm#"/>
  <p:tag name="KSO_WM_TEMPLATE_CATEGORY" val="custom"/>
  <p:tag name="KSO_WM_TEMPLATE_INDEX" val="20177135"/>
</p:tagLst>
</file>

<file path=ppt/tags/tag87.xml><?xml version="1.0" encoding="utf-8"?>
<p:tagLst xmlns:p="http://schemas.openxmlformats.org/presentationml/2006/main">
  <p:tag name="KSO_WM_BEAUTIFY_FLAG" val="#wm#"/>
  <p:tag name="KSO_WM_TEMPLATE_CATEGORY" val="custom"/>
  <p:tag name="KSO_WM_TEMPLATE_INDEX" val="20177135"/>
</p:tagLst>
</file>

<file path=ppt/tags/tag88.xml><?xml version="1.0" encoding="utf-8"?>
<p:tagLst xmlns:p="http://schemas.openxmlformats.org/presentationml/2006/main">
  <p:tag name="KSO_WM_BEAUTIFY_FLAG" val="#wm#"/>
  <p:tag name="KSO_WM_TEMPLATE_CATEGORY" val="custom"/>
  <p:tag name="KSO_WM_TEMPLATE_INDEX" val="20177135"/>
</p:tagLst>
</file>

<file path=ppt/tags/tag8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177135"/>
</p:tagLst>
</file>

<file path=ppt/tags/tag9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5.xml><?xml version="1.0" encoding="utf-8"?>
<p:tagLst xmlns:p="http://schemas.openxmlformats.org/presentationml/2006/main">
  <p:tag name="KSO_WM_BEAUTIFY_FLAG" val="#wm#"/>
  <p:tag name="KSO_WM_TEMPLATE_CATEGORY" val="custom"/>
  <p:tag name="KSO_WM_TEMPLATE_INDEX" val="20177135"/>
</p:tagLst>
</file>

<file path=ppt/tags/tag96.xml><?xml version="1.0" encoding="utf-8"?>
<p:tagLst xmlns:p="http://schemas.openxmlformats.org/presentationml/2006/main">
  <p:tag name="KSO_WM_BEAUTIFY_FLAG" val="#wm#"/>
  <p:tag name="KSO_WM_TEMPLATE_CATEGORY" val="custom"/>
  <p:tag name="KSO_WM_TEMPLATE_INDEX" val="20177135"/>
</p:tagLst>
</file>

<file path=ppt/tags/tag97.xml><?xml version="1.0" encoding="utf-8"?>
<p:tagLst xmlns:p="http://schemas.openxmlformats.org/presentationml/2006/main">
  <p:tag name="KSO_WM_BEAUTIFY_FLAG" val="#wm#"/>
  <p:tag name="KSO_WM_TEMPLATE_CATEGORY" val="custom"/>
  <p:tag name="KSO_WM_TEMPLATE_INDEX" val="20177135"/>
</p:tagLst>
</file>

<file path=ppt/tags/tag9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9.xml><?xml version="1.0" encoding="utf-8"?>
<p:tagLst xmlns:p="http://schemas.openxmlformats.org/presentationml/2006/main">
  <p:tag name="KSO_WM_BEAUTIFY_FLAG" val="#wm#"/>
  <p:tag name="KSO_WM_TEMPLATE_CATEGORY" val="custom"/>
  <p:tag name="KSO_WM_TEMPLATE_INDEX" val="20177135"/>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102</Paragraphs>
  <Slides>39</Slides>
  <Notes>6</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39</vt:i4>
      </vt:variant>
    </vt:vector>
  </HeadingPairs>
  <TitlesOfParts>
    <vt:vector baseType="lpstr" size="53">
      <vt:lpstr>Arial</vt:lpstr>
      <vt:lpstr>微软雅黑</vt:lpstr>
      <vt:lpstr>Wingdings</vt:lpstr>
      <vt:lpstr>Calibri Light</vt:lpstr>
      <vt:lpstr>Calibri</vt:lpstr>
      <vt:lpstr>黑体</vt:lpstr>
      <vt:lpstr>方正粗黑宋简体</vt:lpstr>
      <vt:lpstr>华文中宋</vt:lpstr>
      <vt:lpstr>Segoe UI</vt:lpstr>
      <vt:lpstr>华文细黑</vt:lpstr>
      <vt:lpstr>宋体</vt:lpstr>
      <vt:lpstr>华文行楷</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2022-01-21T19:38:07.605</cp:lastPrinted>
  <dcterms:created xsi:type="dcterms:W3CDTF">2022-01-21T19:38:07Z</dcterms:created>
  <dcterms:modified xsi:type="dcterms:W3CDTF">2022-01-21T11:38:09Z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