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9" r:id="rId3"/>
    <p:sldId id="390" r:id="rId4"/>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 id="406" r:id="rId20"/>
    <p:sldId id="407" r:id="rId21"/>
    <p:sldId id="408" r:id="rId22"/>
    <p:sldId id="409" r:id="rId23"/>
    <p:sldId id="410" r:id="rId24"/>
    <p:sldId id="411" r:id="rId25"/>
    <p:sldId id="412" r:id="rId26"/>
    <p:sldId id="413" r:id="rId27"/>
    <p:sldId id="414" r:id="rId28"/>
    <p:sldId id="415" r:id="rId29"/>
    <p:sldId id="416" r:id="rId30"/>
    <p:sldId id="417" r:id="rId31"/>
    <p:sldId id="418" r:id="rId32"/>
    <p:sldId id="419" r:id="rId33"/>
    <p:sldId id="420" r:id="rId34"/>
    <p:sldId id="421" r:id="rId35"/>
    <p:sldId id="422" r:id="rId36"/>
    <p:sldId id="423" r:id="rId37"/>
    <p:sldId id="424" r:id="rId38"/>
    <p:sldId id="425" r:id="rId39"/>
    <p:sldId id="426" r:id="rId40"/>
    <p:sldId id="427" r:id="rId41"/>
    <p:sldId id="428" r:id="rId42"/>
    <p:sldId id="429" r:id="rId43"/>
    <p:sldId id="430" r:id="rId44"/>
    <p:sldId id="431" r:id="rId45"/>
    <p:sldId id="432" r:id="rId46"/>
    <p:sldId id="433" r:id="rId47"/>
    <p:sldId id="434" r:id="rId48"/>
    <p:sldId id="435" r:id="rId49"/>
    <p:sldId id="436" r:id="rId50"/>
    <p:sldId id="437" r:id="rId51"/>
  </p:sldIdLst>
  <p:sldSz cx="9144000" cy="6858000" type="screen4x3"/>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4660"/>
  </p:normalViewPr>
  <p:slideViewPr>
    <p:cSldViewPr showGuides="1">
      <p:cViewPr varScale="1">
        <p:scale>
          <a:sx n="92" d="100"/>
          <a:sy n="92" d="100"/>
        </p:scale>
        <p:origin x="666" y="84"/>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tags" Target="tags/tag1.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7.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目录">
    <p:bg>
      <p:bgPr>
        <a:blipFill dpi="0" rotWithShape="1">
          <a:blip r:embed="rId1">
            <a:lum/>
          </a:blip>
          <a:stretch>
            <a:fillRect/>
          </a:stretch>
        </a:blipFill>
        <a:effectLst/>
      </p:bgPr>
    </p:bg>
    <p:spTree>
      <p:nvGrpSpPr>
        <p:cNvPr id="1" name=""/>
        <p:cNvGrpSpPr/>
        <p:nvPr/>
      </p:nvGrpSpPr>
      <p:grpSpPr>
        <a:xfrm>
          <a:off x="0" y="0"/>
          <a: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endParaRPr lang="zh-CN" altLang="en-US" smtClean="0"/>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r:id="rId2" action="ppaction://hlinksldjump"/>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2" action="ppaction://hlinksldjump"/>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2" action="ppaction://hlinksldjump"/>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四">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 Target="../slides/slide1.xml" TargetMode="Internal"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472136"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05631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3599928"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
        <p:nvSpPr>
          <p:cNvPr id="28" name="标题占位符 1"/>
          <p:cNvSpPr txBox="1"/>
          <p:nvPr/>
        </p:nvSpPr>
        <p:spPr>
          <a:xfrm>
            <a:off x="458179" y="204663"/>
            <a:ext cx="346504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a:lstStyle>
          <a:p>
            <a:pPr algn="l"/>
            <a:r>
              <a:rPr lang="zh-CN" altLang="en-US" sz="1600" b="0" smtClean="0"/>
              <a:t>第</a:t>
            </a:r>
            <a:r>
              <a:rPr lang="en-US" altLang="zh-CN" sz="1600" b="0" smtClean="0"/>
              <a:t>1</a:t>
            </a:r>
            <a:r>
              <a:rPr lang="zh-CN" altLang="en-US" sz="1600" b="0" smtClean="0"/>
              <a:t>课时　子路、曾皙、冉有、</a:t>
            </a:r>
            <a:endParaRPr lang="en-US" altLang="zh-CN" sz="1600" b="0" smtClean="0"/>
          </a:p>
          <a:p>
            <a:pPr algn="l"/>
            <a:r>
              <a:rPr lang="en-US" altLang="zh-CN" sz="1600" b="0" smtClean="0"/>
              <a:t>         </a:t>
            </a:r>
            <a:r>
              <a:rPr lang="zh-CN" altLang="en-US" sz="1600" b="0" smtClean="0"/>
              <a:t>公西华侍坐</a:t>
            </a:r>
            <a:endParaRPr lang="zh-CN" altLang="zh-CN" sz="1600" b="0" kern="1200" smtClean="0">
              <a:solidFill>
                <a:schemeClr val="tx1"/>
              </a:solidFill>
              <a:effectLst/>
              <a:latin typeface="黑体" panose="02010609060101010101" pitchFamily="2" charset="-122"/>
              <a:ea typeface="黑体" panose="02010609060101010101" pitchFamily="2" charset="-122"/>
              <a:cs typeface="+mj-cs"/>
            </a:endParaRPr>
          </a:p>
        </p:txBody>
      </p:sp>
      <p:sp>
        <p:nvSpPr>
          <p:cNvPr id="14" name="TextBox 24">
            <a:hlinkClick r:id="rId8" action="ppaction://hlinksldjump"/>
          </p:cNvPr>
          <p:cNvSpPr txBox="1"/>
          <p:nvPr userDrawn="1"/>
        </p:nvSpPr>
        <p:spPr>
          <a:xfrm>
            <a:off x="4111186" y="20470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5" name="TextBox 24">
            <a:hlinkClick r:id="rId8" action="ppaction://hlinksldjump"/>
          </p:cNvPr>
          <p:cNvSpPr txBox="1"/>
          <p:nvPr userDrawn="1"/>
        </p:nvSpPr>
        <p:spPr>
          <a:xfrm>
            <a:off x="5903518" y="21438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en-US" altLang="zh-CN" sz="1400" smtClean="0">
              <a:solidFill>
                <a:srgbClr val="333333"/>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8.jpeg" /><Relationship Id="rId4" Type="http://schemas.openxmlformats.org/officeDocument/2006/relationships/slide" Target="slide10.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9.png" /><Relationship Id="rId4" Type="http://schemas.openxmlformats.org/officeDocument/2006/relationships/slide" Target="slide10.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0.png" /><Relationship Id="rId4" Type="http://schemas.openxmlformats.org/officeDocument/2006/relationships/slide" Target="slide10.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1.png" /><Relationship Id="rId4" Type="http://schemas.openxmlformats.org/officeDocument/2006/relationships/slide" Target="slide10.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2.png" /><Relationship Id="rId4" Type="http://schemas.openxmlformats.org/officeDocument/2006/relationships/slide" Target="slide10.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3.png" /><Relationship Id="rId4" Type="http://schemas.openxmlformats.org/officeDocument/2006/relationships/slide" Target="slide10.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4.png" /><Relationship Id="rId4" Type="http://schemas.openxmlformats.org/officeDocument/2006/relationships/slide" Target="slide10.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5.png" /><Relationship Id="rId4" Type="http://schemas.openxmlformats.org/officeDocument/2006/relationships/slide" Target="slide10.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6.png" /><Relationship Id="rId4" Type="http://schemas.openxmlformats.org/officeDocument/2006/relationships/slide" Target="slide10.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7.png" /><Relationship Id="rId4" Type="http://schemas.openxmlformats.org/officeDocument/2006/relationships/slide" Target="slide10.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8.png" /><Relationship Id="rId4" Type="http://schemas.openxmlformats.org/officeDocument/2006/relationships/slide" Target="slide10.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9.png" /><Relationship Id="rId4" Type="http://schemas.openxmlformats.org/officeDocument/2006/relationships/slide" Target="slide10.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20.png" /><Relationship Id="rId4" Type="http://schemas.openxmlformats.org/officeDocument/2006/relationships/slide" Target="slide10.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21.png" /><Relationship Id="rId4" Type="http://schemas.openxmlformats.org/officeDocument/2006/relationships/slide" Target="slide10.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22.png" /><Relationship Id="rId4" Type="http://schemas.openxmlformats.org/officeDocument/2006/relationships/slide" Target="slide10.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23.png" /><Relationship Id="rId4" Type="http://schemas.openxmlformats.org/officeDocument/2006/relationships/slide" Target="slide10.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24.png" /><Relationship Id="rId4" Type="http://schemas.openxmlformats.org/officeDocument/2006/relationships/image" Target="../media/image25.png" /><Relationship Id="rId5" Type="http://schemas.openxmlformats.org/officeDocument/2006/relationships/slide" Target="slide10.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26.png" /><Relationship Id="rId4" Type="http://schemas.openxmlformats.org/officeDocument/2006/relationships/slide" Target="slide10.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27.png" /><Relationship Id="rId4" Type="http://schemas.openxmlformats.org/officeDocument/2006/relationships/slide" Target="slide10.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slide" Target="slide10.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1.docx" TargetMode="Internal" /><Relationship Id="rId4" Type="http://schemas.openxmlformats.org/officeDocument/2006/relationships/image" Target="../media/image4.emf" /><Relationship Id="rId5" Type="http://schemas.openxmlformats.org/officeDocument/2006/relationships/vmlDrawing" Target="../drawings/vmlDrawing1.v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9.xml" TargetMode="Internal" /><Relationship Id="rId5" Type="http://schemas.openxmlformats.org/officeDocument/2006/relationships/image" Target="../media/image2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2.docx" TargetMode="Internal" /><Relationship Id="rId4" Type="http://schemas.openxmlformats.org/officeDocument/2006/relationships/image" Target="../media/image5.emf" /><Relationship Id="rId5" Type="http://schemas.openxmlformats.org/officeDocument/2006/relationships/vmlDrawing" Target="../drawings/vmlDrawing2.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3.docx" TargetMode="Internal" /><Relationship Id="rId4" Type="http://schemas.openxmlformats.org/officeDocument/2006/relationships/image" Target="../media/image6.emf" /><Relationship Id="rId5" Type="http://schemas.openxmlformats.org/officeDocument/2006/relationships/vmlDrawing" Target="../drawings/vmlDrawing3.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4.docx" TargetMode="Internal" /><Relationship Id="rId4" Type="http://schemas.openxmlformats.org/officeDocument/2006/relationships/image" Target="../media/image7.emf" /><Relationship Id="rId5" Type="http://schemas.openxmlformats.org/officeDocument/2006/relationships/vmlDrawing" Target="../drawings/vmlDrawing4.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924944"/>
            <a:ext cx="6203032" cy="576064"/>
          </a:xfrm>
        </p:spPr>
        <p:txBody>
          <a:bodyPr/>
          <a:lstStyle/>
          <a:p>
            <a:r>
              <a:rPr lang="zh-CN" altLang="en-US"/>
              <a:t>第</a:t>
            </a:r>
            <a:r>
              <a:rPr lang="en-US" altLang="zh-CN"/>
              <a:t>2</a:t>
            </a:r>
            <a:r>
              <a:rPr lang="zh-CN" altLang="en-US"/>
              <a:t>课时　与妻书</a:t>
            </a:r>
            <a:endParaRPr lang="zh-CN" altLang="en-US"/>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782060" y="1556792"/>
            <a:ext cx="1579880"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妻</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书</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20A24.eps" descr="id:2147497402;FounderCES"/>
          <p:cNvPicPr/>
          <p:nvPr/>
        </p:nvPicPr>
        <p:blipFill>
          <a:blip r:embed="rId3"/>
          <a:stretch>
            <a:fillRect/>
          </a:stretch>
        </p:blipFill>
        <p:spPr>
          <a:xfrm>
            <a:off x="1755491" y="2065975"/>
            <a:ext cx="5633016" cy="2448272"/>
          </a:xfrm>
          <a:prstGeom prst="rect">
            <a:avLst/>
          </a:prstGeom>
        </p:spPr>
      </p:pic>
      <p:sp>
        <p:nvSpPr>
          <p:cNvPr id="13" name="矩形 12">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这封遗书表达了作者对革命的忠诚和对妻子的挚爱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阐发了个人幸福与全民幸福的关系以及个人的亲人之爱要服从于革命需要的观点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表现了革命烈士为全国同胞争取自由、幸福而不惜牺牲个人幸福的崇高精神。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【任务一】感知文章内容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作者挚爱着自己的妻子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又诀别妻子就义。其中的原因有哪些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黑暗现实冷酷无情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国之不存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何以有家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破镜难圆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生离痛于死别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天下人生离死别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自己不忍心不救。所以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作者忍痛割舍对妻子的爱而勇于就义。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作者在抒写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吾至爱汝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的感情时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主要回忆了哪几件事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作用分别是什么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作者追忆了三件事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第一件事是夫妻谁先死的谈话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说明自己本不愿因先死而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第二件事是新婚的甜蜜生活情景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真真不能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忘记爱妻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第三件事是两次离家未能将实情告诉妻子的原因和心情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怕妻子承受不起沉重的悲痛。这三件事的共同之处是都反映了作者对妻子的眷恋之深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为妻子着想无微不至。用事实说明自己绝不是一个无情的人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吾至爱汝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【任务二】分析人物形象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请分析《与妻书》中林觉民的人物形象。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国之情怀。一个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已将他的凛然正义体现得淋漓尽致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即使自己将要奔赴战场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即使自己将要与妻儿阴阳永隔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他心中依旧坚定地认为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牺牲吾身与汝身之福利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可以为全国同胞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。正是他的信念支撑着他义无反顾地投身革命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英勇就义。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家之念想。书信中只是撷取了四个他们的生活片段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关于夫妻谁先死的争论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初婚时在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双栖之所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的甜蜜生活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六七年前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逃家复归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前十余日回家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呼酒买醉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但是林觉民对妻子深沉的爱是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不能以寸管形容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他把对妻子的思念之情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说得淋漓尽致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令人柔肠寸断。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【任务三】领悟人物情感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为什么说《与妻书》是一曲爱情的颂歌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更是一首正气歌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作者在牺牲前给妻子的绝笔书中表现了儿女之情的缠绵细腻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也表现了革命豪情的激昂慷慨。这封信所表现的对妻子的爱情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正是作为献身革命和人民的一种基础和衬托。没有对亲人的爱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也就无法将这种爱扩充成为对天下人的爱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没有对妻子笃深的感情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也就无法衬托他舍生捐躯之高尚情操。</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《与妻书》所抒发的思想感情之所以能与广大读者产生共鸣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就在于作者把人世间经常发生的生离死别赋予了悲壮的爱国主义色彩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在于他把热爱亲人和热爱人民的情感水乳交融地结合起来。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【任务四】赏析表达技巧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这封绝笔书中用了许多典故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司马春衫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骨化石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独善其身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这几个典故表达了作者怎样的思想感情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司马春衫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司马青衫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。白居易被贬至江州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其《琵琶行》有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座中泣下谁最多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江州司马青衫湿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表达了对琵琶女命运的同情。林觉民用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司马青衫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不幸遭遇的深切同情。</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骨化石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有一女子天天登高望夫还家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久而久之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化成石头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后人称之为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望夫石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。事见南朝刘义庆《幽明录》。林觉民用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骨化石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意在说明在当时的社会条件下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夫妻离散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相见无期。</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独善其身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尽心上》。原意是自己尽可能完善自己的操守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此处是只顾自己、苟且偷生的意思。林觉民说自己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不忍独善其身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表明了他心系国家、人民的伟大胸怀。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林觉民作为革命战士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在参加起义之时应以家国大事为念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不应为儿女私情挂心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但在《与妻书》中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林觉民却用了大量篇幅陈说儿女私情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似乎有损其光辉形象。请结合文章内容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作为一名革命战士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心胸所怀岂能只是儿女私情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《与妻书》中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吾至爱汝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吾居九泉之下遥闻汝哭声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当哭相和也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则吾之死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吾灵尚依依旁汝也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都表现出作者对妻子依依不舍的深情。作者在文中花大量笔墨陈述私情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一方面削弱了他对祖国、人民爱的深度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另一方面也显得他优柔寡断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顾虑重重。因此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作者如此写作有损其光辉形象。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作为一名革命战士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心胸所怀儿女私情并不损其光辉形象。一位革命战士如果对儿女私情毫不顾念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他的革命热情会有多浓烈。在《与妻书》中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吾充吾爱汝之心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助天下人爱其所爱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所以敢先汝而死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不顾汝也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亦以天下人为念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当亦乐牺牲吾身与汝身之福利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为天下人谋永福也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充分体现了作者的高尚人格、顾全大局、勇于奉献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他不愧为一名革命战士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3"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539552" y="1628800"/>
            <a:ext cx="7952407" cy="4391256"/>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72816"/>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林觉民</a:t>
            </a:r>
            <a:r>
              <a:rPr lang="en-US" altLang="zh-CN" sz="2200">
                <a:solidFill>
                  <a:srgbClr val="000000"/>
                </a:solidFill>
                <a:latin typeface="Times New Roman" panose="02020603050405020304" pitchFamily="18" charset="0"/>
                <a:cs typeface="Times New Roman" panose="02020603050405020304" pitchFamily="18" charset="0"/>
              </a:rPr>
              <a:t>(1887—1911),</a:t>
            </a:r>
            <a:r>
              <a:rPr lang="zh-CN" altLang="zh-CN" sz="2200">
                <a:solidFill>
                  <a:srgbClr val="000000"/>
                </a:solidFill>
                <a:latin typeface="Times New Roman" panose="02020603050405020304" pitchFamily="18" charset="0"/>
                <a:cs typeface="Times New Roman" panose="02020603050405020304" pitchFamily="18" charset="0"/>
              </a:rPr>
              <a:t>字意洞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号抖飞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又号天外生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福建闽县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今福州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人。林觉民东渡日本留学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在此期间读了许多革命书报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参加了孙中山领导的中国同盟会。</a:t>
            </a:r>
            <a:r>
              <a:rPr lang="en-US" altLang="zh-CN" sz="2200">
                <a:solidFill>
                  <a:srgbClr val="000000"/>
                </a:solidFill>
                <a:latin typeface="Times New Roman" panose="02020603050405020304" pitchFamily="18" charset="0"/>
                <a:cs typeface="Times New Roman" panose="02020603050405020304" pitchFamily="18" charset="0"/>
              </a:rPr>
              <a:t>1911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参加广州起义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不幸因中弹负伤而被俘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英勇就义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为黄花岗七十二烈士之一。著有《禀父书》《与妻书》。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M45.eps" descr="id:2147497359;FounderCES"/>
          <p:cNvPicPr/>
          <p:nvPr/>
        </p:nvPicPr>
        <p:blipFill>
          <a:blip r:embed="rId3"/>
          <a:stretch>
            <a:fillRect/>
          </a:stretch>
        </p:blipFill>
        <p:spPr>
          <a:xfrm>
            <a:off x="3278781" y="3842550"/>
            <a:ext cx="1871869" cy="2390368"/>
          </a:xfrm>
          <a:prstGeom prst="rect">
            <a:avLst/>
          </a:prstGeom>
        </p:spPr>
      </p:pic>
    </p:spTree>
  </p:cSld>
  <p:clrMapOvr>
    <a:masterClrMapping/>
  </p:clrMapOvr>
  <p:transition spd="slow">
    <p:cut thruBlk="1"/>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51520" y="1628800"/>
            <a:ext cx="8300980" cy="4389613"/>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51520" y="1700808"/>
            <a:ext cx="8185535" cy="4360597"/>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67545" y="1700808"/>
            <a:ext cx="7713272" cy="4179994"/>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107504" y="1484784"/>
            <a:ext cx="8449758" cy="4724222"/>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73760" y="2060848"/>
            <a:ext cx="8161146" cy="3320628"/>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23528" y="1556792"/>
            <a:ext cx="7936757" cy="4433293"/>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23528" y="1556792"/>
            <a:ext cx="8325369" cy="4456928"/>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36566" y="1628800"/>
            <a:ext cx="7955225" cy="4234627"/>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95536" y="1988840"/>
            <a:ext cx="8041519" cy="3132739"/>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67545" y="1628800"/>
            <a:ext cx="8209345" cy="4417847"/>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27</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广州起义爆发。在攻打两广督署衙门的敢死队中就有林觉民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起义失败后林觉民英勇就义。就在广州起义前三天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1911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日夜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林觉民写下两封绝笔信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一封写给父亲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一封写给妻子。本文就是写给妻子的那封绝笔书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题目是后人加上的。本文形式上是一封书信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实际上却是一篇感情真挚、说理深刻、感人至深的抒情散文。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51520" y="1556792"/>
            <a:ext cx="8209345" cy="4409495"/>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39673" y="1700808"/>
            <a:ext cx="8080194" cy="4393761"/>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51520" y="1628800"/>
            <a:ext cx="8204583" cy="4394716"/>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71381" y="1268760"/>
            <a:ext cx="7677297" cy="5203324"/>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67545" y="1556792"/>
            <a:ext cx="8006447" cy="4414777"/>
            <a:chOff x="-266095" y="2743285"/>
            <a:chExt cx="9076190" cy="5004636"/>
          </a:xfrm>
        </p:grpSpPr>
        <p:pic>
          <p:nvPicPr>
            <p:cNvPr id="2" name="图片 1"/>
            <p:cNvPicPr>
              <a:picLocks noChangeAspect="1"/>
            </p:cNvPicPr>
            <p:nvPr/>
          </p:nvPicPr>
          <p:blipFill>
            <a:blip r:embed="rId3"/>
            <a:stretch>
              <a:fillRect/>
            </a:stretch>
          </p:blipFill>
          <p:spPr>
            <a:xfrm>
              <a:off x="333905" y="2743285"/>
              <a:ext cx="8476190" cy="1371429"/>
            </a:xfrm>
            <a:prstGeom prst="rect">
              <a:avLst/>
            </a:prstGeom>
          </p:spPr>
        </p:pic>
        <p:pic>
          <p:nvPicPr>
            <p:cNvPr id="3" name="图片 2"/>
            <p:cNvPicPr>
              <a:picLocks noChangeAspect="1"/>
            </p:cNvPicPr>
            <p:nvPr/>
          </p:nvPicPr>
          <p:blipFill>
            <a:blip r:embed="rId4"/>
            <a:stretch>
              <a:fillRect/>
            </a:stretch>
          </p:blipFill>
          <p:spPr>
            <a:xfrm>
              <a:off x="-266095" y="4005064"/>
              <a:ext cx="9076190" cy="3742857"/>
            </a:xfrm>
            <a:prstGeom prst="rect">
              <a:avLst/>
            </a:prstGeom>
          </p:spPr>
        </p:pic>
      </p:grpSp>
      <p:sp>
        <p:nvSpPr>
          <p:cNvPr id="10" name="矩形 9">
            <a:hlinkClick r:id="rId5"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51520" y="1628800"/>
            <a:ext cx="8190297" cy="4350311"/>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395536" y="1628800"/>
            <a:ext cx="8133734" cy="4365901"/>
          </a:xfrm>
          <a:prstGeom prst="rect">
            <a:avLst/>
          </a:prstGeom>
        </p:spPr>
      </p:pic>
      <p:sp>
        <p:nvSpPr>
          <p:cNvPr id="10" name="矩形 9">
            <a:hlinkClick r:id="rId4" action="ppaction://hlinksldjump"/>
          </p:cNvPr>
          <p:cNvSpPr/>
          <p:nvPr/>
        </p:nvSpPr>
        <p:spPr>
          <a:xfrm>
            <a:off x="6145485" y="831211"/>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6145485" y="831211"/>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正反对比论证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将秦国历史上的四位明君任用客卿使秦国富强与现今秦王逐客对比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将现今秦王重物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声色珠玉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与轻人对比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将任用客卿之利与逐客之害对比。李斯从不同角度来论证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让秦王认识到逐客的危害性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论证鲜明有力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无懈可击。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6145485" y="831211"/>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1509"/>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君子当为有用之器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运用正反对比论证手法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写一个片段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56910"/>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君子当为有用之器。中国传统的启蒙教材《三字经》中有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玉不琢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不成器。人不学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它教育人们要努力学习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像雕刻玉器一样打磨自己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使自己成为有用之器。可见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作为成长目标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对每个人的发展都有着引导和激励作用。三国东吴大将吕蒙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自幼家贫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渴望凭借战功博取富贵而疏于读书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所以果敢有胆却学识浅薄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被人戏称为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吴下阿蒙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他听从孙权的劝导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坚持每天从繁忙的军务中抽出时间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努力读书学习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学问大增。此后吕蒙与学识渊博的鲁肃交谈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鲁肃惊叹他学识变化之大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非复吴下阿蒙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。吕蒙则傲然对曰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士别三日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即更刮目相待。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我们对自己成器的强烈愿望使得我们熠熠生辉。与此相比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方仲永少时聪慧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长大后却泯然众人的故事恰恰告诉我们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有天赋而不注重后天的教育和学习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只会将天赋消耗殆尽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抱憾终生。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720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断句题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六大凭借是基础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洞悉异同去</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排除</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839366"/>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断句是古代启蒙教育的第一步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是读书人的一项基本功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也是考察文言文的传统方式。在一句话的末了用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在一句之内语气停顿的地方用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。给文言文断句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传统上称之为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。从全国各地高考命题来看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断句题有两种形式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一是客观选择题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二是主观断句题。相对而言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客观选择题难度低于主观断句题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无论哪种题型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均应掌握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断句六大凭借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。高考全国卷考查的是客观选择题形式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因此最后专门重点讲解客观选择题的解题技巧。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848300"/>
          <a:ext cx="8128000" cy="2543900"/>
        </p:xfrm>
        <a:graphic>
          <a:graphicData uri="http://schemas.openxmlformats.org/presentationml/2006/ole">
            <mc:AlternateContent>
              <mc:Choice xmlns:v="urn:schemas-microsoft-com:vml" Requires="v">
                <p:oleObj spid="_x0000_s1038" name="文档" r:id="rId3" imgW="4343400" imgH="1359535" progId="Word.Document.12">
                  <p:embed/>
                </p:oleObj>
              </mc:Choice>
              <mc:Fallback>
                <p:oleObj name="文档" r:id="rId3" imgW="4343400" imgH="1359535" progId="Word.Document.12">
                  <p:embed/>
                  <p:pic>
                    <p:nvPicPr>
                      <p:cNvPr id="0" name="OLE substitute image"/>
                      <p:cNvPicPr/>
                      <p:nvPr/>
                    </p:nvPicPr>
                    <p:blipFill>
                      <a:blip r:embed="rId4"/>
                      <a:stretch>
                        <a:fillRect/>
                      </a:stretch>
                    </p:blipFill>
                    <p:spPr>
                      <a:xfrm>
                        <a:off x="508000" y="1848300"/>
                        <a:ext cx="8128000" cy="2543900"/>
                      </a:xfrm>
                      <a:prstGeom prst="rect">
                        <a:avLst/>
                      </a:prstGeom>
                    </p:spPr>
                  </p:pic>
                </p:oleObj>
              </mc:Fallback>
            </mc:AlternateContent>
          </a:graphicData>
        </a:graphic>
      </p:graphicFrame>
    </p:spTree>
  </p:cSld>
  <p:clrMapOvr>
    <a:masterClrMapping/>
  </p:clrMapOvr>
  <p:transition spd="slow">
    <p:cut thruBlk="1"/>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六大凭借助你巧断句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凭借名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在文言文中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可以借助名词或代词通常所在的固定位置来给文言文断句。名词常作主语、宾语等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断句时可先找出名词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如人名、国名、朝代名、官职名等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这些名词如果作主语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那么其前面就可以断句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如果作宾语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那么其后面就可以断句。因此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找出文中反复出现的名词或代词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基本上就可以确定停顿的位置。需要注意的是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人名第一次出现时往往用全称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以后再出现就只提名不提姓。如《鸿门宴》中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于是张良至军门见樊哙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先用全称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哙曰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此迫矣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臣请入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与之同命。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哙曰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就不再提姓。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凭借对话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引文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在文言文中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可借助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等动词来判断人物的对话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进行断句。两人对话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一般在第一次问答时给出人名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以后就只用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而把主语省略。遇到对话时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应根据上下文判断出问者、答者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以明辨句读。虽然在高考试题中这种情况并不多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但在关键时有助于提高答题效率。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凭借虚词断句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古人的文章没有标点符号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虚词就成了明辨句读的重要的标志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尤其是一些语气词和连词的前后往往是该断句的地方。在文言文中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多用虚词来表达语气或感情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为此我们断句时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要注意以下几类虚词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395536" y="1196752"/>
          <a:ext cx="8064500" cy="5364480"/>
        </p:xfrm>
        <a:graphic>
          <a:graphicData uri="http://schemas.openxmlformats.org/drawingml/2006/table">
            <a:tbl>
              <a:tblPr firstRow="1" firstCol="1" bandRow="1"/>
              <a:tblGrid>
                <a:gridCol w="3312160"/>
                <a:gridCol w="4752340"/>
              </a:tblGrid>
              <a:tr h="0">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虚词类别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常见典型虚词及断句方法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句首发语词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常居句首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其前一般断开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夫、盖、至若、若夫、初、唯、斯、今、凡、且、窃、请、敬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句首时间词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常居句首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其前一般断开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顷之、向之、未几、已而、斯须、既而、俄而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句末语气词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其后一般断开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陈述句末尾</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也、矣、焉、耳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疑问句末尾</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、邪</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、乎</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感叹句末尾</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哉、夫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疑问语气词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其后一般构成疑问句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其前一般断开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何、胡、安、曷、奚、盍、焉、孰、孰与、何如、奈何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复句关联词语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其前一般断开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虽、虽然、纵、纵使、向使、假使、苟、故、是故、则、然则、或、况、而况、且、若夫、至于、至若、已而、于是、岂、岂非</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复音虚词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复音虚词需保持完整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不能断开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有所、无所、有以、无以、以为、何所、孰若、至于、足以、何以、然则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凭借特殊句式断句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文言文中的判断句、反问句、被动句、固定句式等都可以作为断句的切入点。判断句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孰与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固定句式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文言文中还常常会遇到省略的情况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断句时必须根据语境先补出省略部分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然后才能正确断句。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凭借对称结构断句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古人写文章讲究句子的整齐对称或者两句之间意思成正反对比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我们可以根据这些特点断句。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凭借修辞断句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文言文中经常运用对偶、排比、对比、顶真、反复等修辞手法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这些修辞手法在运用过程中各有各的特点。我们可以根据这些特点进行断句。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陈郡阳夏人也。父思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武昌太守。从叔峻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司空琰第二子也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以弘微为嗣。弘微本名密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犯所继内讳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故以字行。</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童幼时精神端审时然后言所继叔父混名知人见而异之谓思曰此儿深中夙敏方成佳器有子如此足矣</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弘微家素贫俭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而所继丰泰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唯受书数千卷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遗财禄秩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一不关豫。混风格高峻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少所交纳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唯与族子灵运、瞻、曜、弘微并以文义赏会。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所继叔父混名知人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佳器有子如此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时然后言所继叔父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方成佳器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时然后言所继叔父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佳器有子如此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所继叔父混名知人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方成佳器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所继叔父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之间应该断开。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遇事想好后才发言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所继叔父混名知人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过继家的叔父谢混有知人之名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此儿深中夙敏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是一个完整的主谓句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后也应断开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据此再排除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参考译文</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是陈郡阳夏人。父亲谢思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任武昌太守。从叔谢峻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是司空谢琰的第二个儿子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谢峻自己无子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就以谢弘微为嗣子。谢弘微本名密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因为触犯了嗣母的名讳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所以就用字代名。谢弘微孩童时期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风采充溢却端庄谨慎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遇事想好后才发言。过继家的叔父谢混有知人之名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见到谢弘微而认为他不同于寻常之人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谢混对谢思说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这个孩子深沉早慧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将成为才行出众之人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谢弘微自己家里一向贫寒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嗣父产业却很丰盈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他却只承继接受了嗣父的几千卷书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遗产俸禄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一概不加过问。谢混的风格高尚峻洁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很少同人交往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只同他的本家子侄谢灵运、谢瞻、谢曜、谢弘微等人因赏析文义而聚会。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ew picture"/>
          <p:cNvPicPr/>
          <p:nvPr/>
        </p:nvPicPr>
        <p:blipFill>
          <a:blip r:embed="rId5"/>
          <a:stretch>
            <a:fillRect/>
          </a:stretch>
        </p:blipFill>
        <p:spPr>
          <a:xfrm>
            <a:off x="10934700" y="10477500"/>
            <a:ext cx="355600" cy="2540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通假字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称心快意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几家能彀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辛未三月念六夜四鼓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二十</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27255" y="3401592"/>
            <a:ext cx="2633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33585" y="3401592"/>
            <a:ext cx="2633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27255" y="4211426"/>
            <a:ext cx="2633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19536" y="4211426"/>
            <a:ext cx="2633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28402" y="4207056"/>
            <a:ext cx="57606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nvGraphicFramePr>
        <p:xfrm>
          <a:off x="611560" y="1412776"/>
          <a:ext cx="8128000" cy="4984354"/>
        </p:xfrm>
        <a:graphic>
          <a:graphicData uri="http://schemas.openxmlformats.org/presentationml/2006/ole">
            <mc:AlternateContent>
              <mc:Choice xmlns:v="urn:schemas-microsoft-com:vml" Requires="v">
                <p:oleObj spid="_x0000_s1039" name="文档" r:id="rId3" imgW="4199890" imgH="2576830" progId="Word.Document.12">
                  <p:embed/>
                </p:oleObj>
              </mc:Choice>
              <mc:Fallback>
                <p:oleObj name="文档" r:id="rId3" imgW="4199890" imgH="2576830" progId="Word.Document.12">
                  <p:embed/>
                  <p:pic>
                    <p:nvPicPr>
                      <p:cNvPr id="0" name="OLE substitute image"/>
                      <p:cNvPicPr/>
                      <p:nvPr/>
                    </p:nvPicPr>
                    <p:blipFill>
                      <a:blip r:embed="rId4"/>
                      <a:stretch>
                        <a:fillRect/>
                      </a:stretch>
                    </p:blipFill>
                    <p:spPr>
                      <a:xfrm>
                        <a:off x="611560" y="1412776"/>
                        <a:ext cx="8128000" cy="4984354"/>
                      </a:xfrm>
                      <a:prstGeom prst="rect">
                        <a:avLst/>
                      </a:prstGeom>
                    </p:spPr>
                  </p:pic>
                </p:oleObj>
              </mc:Fallback>
            </mc:AlternateContent>
          </a:graphicData>
        </a:graphic>
      </p:graphicFrame>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nvGraphicFramePr>
        <p:xfrm>
          <a:off x="508000" y="2429758"/>
          <a:ext cx="8128000" cy="2252485"/>
        </p:xfrm>
        <a:graphic>
          <a:graphicData uri="http://schemas.openxmlformats.org/presentationml/2006/ole">
            <mc:AlternateContent>
              <mc:Choice xmlns:v="urn:schemas-microsoft-com:vml" Requires="v">
                <p:oleObj spid="_x0000_s1040" name="文档" r:id="rId3" imgW="4199890" imgH="1164590" progId="Word.Document.12">
                  <p:embed/>
                </p:oleObj>
              </mc:Choice>
              <mc:Fallback>
                <p:oleObj name="文档" r:id="rId3" imgW="4199890" imgH="1164590" progId="Word.Document.12">
                  <p:embed/>
                  <p:pic>
                    <p:nvPicPr>
                      <p:cNvPr id="0" name="OLE substitute image"/>
                      <p:cNvPicPr/>
                      <p:nvPr/>
                    </p:nvPicPr>
                    <p:blipFill>
                      <a:blip r:embed="rId4"/>
                      <a:stretch>
                        <a:fillRect/>
                      </a:stretch>
                    </p:blipFill>
                    <p:spPr>
                      <a:xfrm>
                        <a:off x="508000" y="2429758"/>
                        <a:ext cx="8128000" cy="2252485"/>
                      </a:xfrm>
                      <a:prstGeom prst="rect">
                        <a:avLst/>
                      </a:prstGeom>
                    </p:spPr>
                  </p:pic>
                </p:oleObj>
              </mc:Fallback>
            </mc:AlternateContent>
          </a:graphicData>
        </a:graphic>
      </p:graphicFrame>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nvGraphicFramePr>
        <p:xfrm>
          <a:off x="508000" y="2555748"/>
          <a:ext cx="8128000" cy="2000503"/>
        </p:xfrm>
        <a:graphic>
          <a:graphicData uri="http://schemas.openxmlformats.org/presentationml/2006/ole">
            <mc:AlternateContent>
              <mc:Choice xmlns:v="urn:schemas-microsoft-com:vml" Requires="v">
                <p:oleObj spid="_x0000_s1041" name="文档" r:id="rId3" imgW="4199890" imgH="1035050" progId="Word.Document.12">
                  <p:embed/>
                </p:oleObj>
              </mc:Choice>
              <mc:Fallback>
                <p:oleObj name="文档" r:id="rId3" imgW="4199890" imgH="1035050" progId="Word.Document.12">
                  <p:embed/>
                  <p:pic>
                    <p:nvPicPr>
                      <p:cNvPr id="0" name="OLE substitute image"/>
                      <p:cNvPicPr/>
                      <p:nvPr/>
                    </p:nvPicPr>
                    <p:blipFill>
                      <a:blip r:embed="rId4"/>
                      <a:stretch>
                        <a:fillRect/>
                      </a:stretch>
                    </p:blipFill>
                    <p:spPr>
                      <a:xfrm>
                        <a:off x="508000" y="2555748"/>
                        <a:ext cx="8128000" cy="2000503"/>
                      </a:xfrm>
                      <a:prstGeom prst="rect">
                        <a:avLst/>
                      </a:prstGeom>
                    </p:spPr>
                  </p:pic>
                </p:oleObj>
              </mc:Fallback>
            </mc:AlternateContent>
          </a:graphicData>
        </a:graphic>
      </p:graphicFrame>
      <p:sp>
        <p:nvSpPr>
          <p:cNvPr id="6" name="矩形 5"/>
          <p:cNvSpPr/>
          <p:nvPr/>
        </p:nvSpPr>
        <p:spPr>
          <a:xfrm>
            <a:off x="1074052" y="3335605"/>
            <a:ext cx="57606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77951" y="3345996"/>
            <a:ext cx="601047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74052" y="4198590"/>
            <a:ext cx="11216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18268" y="4198590"/>
            <a:ext cx="57606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文化常识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司马春衫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司马青衫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。唐代诗人白居易曾被贬为江州司马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其长诗《琵琶行》中有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座中泣下谁最多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江州司马青衫湿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的诗句。后用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司马青衫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比喻极度悲伤。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292</Paragraphs>
  <Slides>49</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49</vt:i4>
      </vt:variant>
    </vt:vector>
  </HeadingPairs>
  <TitlesOfParts>
    <vt:vector baseType="lpstr" size="61">
      <vt:lpstr>Arial</vt:lpstr>
      <vt:lpstr>Calibri</vt:lpstr>
      <vt:lpstr>黑体</vt:lpstr>
      <vt:lpstr>微软雅黑</vt:lpstr>
      <vt:lpstr>Times New Roman</vt:lpstr>
      <vt:lpstr>NEU-BZ-S92</vt:lpstr>
      <vt:lpstr>方正书宋_GBK</vt:lpstr>
      <vt:lpstr>方正宋黑_GBK</vt:lpstr>
      <vt:lpstr>宋体</vt:lpstr>
      <vt:lpstr>楷体</vt:lpstr>
      <vt:lpstr>仿宋</vt:lpstr>
      <vt:lpstr>1</vt:lpstr>
      <vt:lpstr>第2课时　与妻书</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2021-02-03T18:33:52.248</cp:lastPrinted>
  <dcterms:created xsi:type="dcterms:W3CDTF">2021-02-03T18:33:52Z</dcterms:created>
  <dcterms:modified xsi:type="dcterms:W3CDTF">2021-02-03T10:33:53Z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