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8" r:id="rId3"/>
    <p:sldId id="259" r:id="rId4"/>
    <p:sldId id="260" r:id="rId5"/>
    <p:sldId id="265" r:id="rId6"/>
    <p:sldId id="269" r:id="rId7"/>
    <p:sldId id="267" r:id="rId8"/>
    <p:sldId id="296" r:id="rId9"/>
    <p:sldId id="297" r:id="rId10"/>
    <p:sldId id="298" r:id="rId11"/>
    <p:sldId id="299" r:id="rId12"/>
    <p:sldId id="300" r:id="rId13"/>
    <p:sldId id="289" r:id="rId14"/>
    <p:sldId id="292" r:id="rId15"/>
    <p:sldId id="301" r:id="rId16"/>
    <p:sldId id="302" r:id="rId17"/>
    <p:sldId id="303" r:id="rId18"/>
  </p:sldIdLst>
  <p:sldSz cx="12192000" cy="6858000"/>
  <p:notesSz cx="7104063" cy="10234613"/>
  <p:custDataLst>
    <p:tags r:id="rId1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63" d="100"/>
          <a:sy n="63" d="100"/>
        </p:scale>
        <p:origin x="-102" y="-480"/>
      </p:cViewPr>
      <p:guideLst>
        <p:guide orient="horz" pos="2160"/>
        <p:guide pos="3840"/>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type="title">
  <p:cSld name="标题幻灯片">
    <p:bg>
      <p:bgPr>
        <a:solidFill>
          <a:schemeClr val="bg1">
            <a:alpha val="100000"/>
          </a:schemeClr>
        </a:solidFill>
        <a:effectLst/>
      </p:bgPr>
    </p:bg>
    <p:spTree>
      <p:nvGrpSpPr>
        <p:cNvPr id="1" name=""/>
        <p:cNvGrpSpPr/>
        <p:nvPr/>
      </p:nvGrpSpPr>
      <p:grpSpPr>
        <a:xfrm>
          <a:off x="0" y="0"/>
          <a:ext cx="0" cy="0"/>
          <a:chOff x="0" y="0"/>
          <a:chExt cx="0" cy="0"/>
        </a:xfrm>
      </p:grpSpPr>
      <p:pic>
        <p:nvPicPr>
          <p:cNvPr id="2050" name="图片 2049" descr="2副本"/>
          <p:cNvPicPr>
            <a:picLocks noChangeAspect="1"/>
          </p:cNvPicPr>
          <p:nvPr/>
        </p:nvPicPr>
        <p:blipFill>
          <a:blip r:embed="rId2"/>
          <a:stretch>
            <a:fillRect/>
          </a:stretch>
        </p:blipFill>
        <p:spPr>
          <a:xfrm>
            <a:off x="0" y="0"/>
            <a:ext cx="12192000" cy="6858000"/>
          </a:xfrm>
          <a:prstGeom prst="rect">
            <a:avLst/>
          </a:prstGeom>
          <a:noFill/>
          <a:ln w="9525">
            <a:noFill/>
          </a:ln>
        </p:spPr>
      </p:pic>
      <p:sp>
        <p:nvSpPr>
          <p:cNvPr id="2051" name="标题 2050"/>
          <p:cNvSpPr>
            <a:spLocks noGrp="1"/>
          </p:cNvSpPr>
          <p:nvPr>
            <p:ph type="ctrTitle"/>
          </p:nvPr>
        </p:nvSpPr>
        <p:spPr>
          <a:xfrm>
            <a:off x="914400" y="2130425"/>
            <a:ext cx="10363200" cy="1470025"/>
          </a:xfrm>
          <a:prstGeom prst="rect">
            <a:avLst/>
          </a:prstGeom>
          <a:noFill/>
          <a:ln w="9525">
            <a:noFill/>
          </a:ln>
        </p:spPr>
        <p:txBody>
          <a:bodyPr anchor="ctr"/>
          <a:lstStyle>
            <a:lvl1pPr lvl="0">
              <a:defRPr/>
            </a:lvl1pPr>
          </a:lstStyle>
          <a:p>
            <a:pPr lvl="0"/>
            <a:r>
              <a:rPr lang="zh-CN" altLang="en-US"/>
              <a:t>单击此处编辑母版标题样式</a:t>
            </a:r>
          </a:p>
        </p:txBody>
      </p:sp>
      <p:sp>
        <p:nvSpPr>
          <p:cNvPr id="2052" name="副标题 2051"/>
          <p:cNvSpPr>
            <a:spLocks noGrp="1"/>
          </p:cNvSpPr>
          <p:nvPr>
            <p:ph type="subTitle" idx="1"/>
          </p:nvPr>
        </p:nvSpPr>
        <p:spPr>
          <a:xfrm>
            <a:off x="1828800" y="3886200"/>
            <a:ext cx="8534400" cy="1752600"/>
          </a:xfrm>
          <a:prstGeom prst="rect">
            <a:avLst/>
          </a:prstGeom>
          <a:noFill/>
          <a:ln w="9525">
            <a:noFill/>
          </a:ln>
        </p:spPr>
        <p:txBody>
          <a:bodyPr anchor="t"/>
          <a:lstStyle>
            <a:lvl1pPr marL="0" lvl="0" indent="0" algn="l">
              <a:buNone/>
              <a:defRPr/>
            </a:lvl1pPr>
            <a:lvl2pPr marL="457200" lvl="1" indent="0" algn="ctr">
              <a:buNone/>
              <a:defRPr/>
            </a:lvl2pPr>
            <a:lvl3pPr marL="914400" lvl="2" indent="0" algn="ctr">
              <a:buNone/>
              <a:defRPr/>
            </a:lvl3pPr>
            <a:lvl4pPr marL="1371600" lvl="3" indent="0" algn="ctr">
              <a:buNone/>
              <a:defRPr/>
            </a:lvl4pPr>
            <a:lvl5pPr marL="1828800" lvl="4" indent="0" algn="ctr">
              <a:buNone/>
              <a:defRPr/>
            </a:lvl5pPr>
          </a:lstStyle>
          <a:p>
            <a:pPr lvl="0"/>
            <a:r>
              <a:rPr lang="zh-CN" altLang="en-US"/>
              <a:t>单击此处编辑母版副标题样式</a:t>
            </a:r>
          </a:p>
        </p:txBody>
      </p:sp>
      <p:sp>
        <p:nvSpPr>
          <p:cNvPr id="2053" name="日期占位符 2052"/>
          <p:cNvSpPr>
            <a:spLocks noGrp="1"/>
          </p:cNvSpPr>
          <p:nvPr>
            <p:ph type="dt" sz="half" idx="2"/>
          </p:nvPr>
        </p:nvSpPr>
        <p:spPr>
          <a:xfrm>
            <a:off x="609600" y="6245225"/>
            <a:ext cx="2844800" cy="476250"/>
          </a:xfrm>
          <a:prstGeom prst="rect">
            <a:avLst/>
          </a:prstGeom>
          <a:noFill/>
          <a:ln w="9525">
            <a:noFill/>
          </a:ln>
        </p:spPr>
        <p:txBody>
          <a:bodyPr anchor="t"/>
          <a:lstStyle>
            <a:lvl1pPr>
              <a:defRPr sz="1400"/>
            </a:lvl1pPr>
          </a:lstStyle>
          <a:p>
            <a:fld id="{82F288E0-7875-42C4-84C8-98DBBD3BF4D2}" type="datetimeFigureOut">
              <a:rPr lang="zh-CN" altLang="en-US" smtClean="0"/>
              <a:t>2021-5-19</a:t>
            </a:fld>
            <a:endParaRPr lang="zh-CN" altLang="en-US"/>
          </a:p>
        </p:txBody>
      </p:sp>
      <p:sp>
        <p:nvSpPr>
          <p:cNvPr id="2054" name="页脚占位符 2053"/>
          <p:cNvSpPr>
            <a:spLocks noGrp="1"/>
          </p:cNvSpPr>
          <p:nvPr>
            <p:ph type="ftr" sz="quarter" idx="3"/>
          </p:nvPr>
        </p:nvSpPr>
        <p:spPr>
          <a:xfrm>
            <a:off x="4165600" y="6245225"/>
            <a:ext cx="3860800" cy="476250"/>
          </a:xfrm>
          <a:prstGeom prst="rect">
            <a:avLst/>
          </a:prstGeom>
          <a:noFill/>
          <a:ln w="9525">
            <a:noFill/>
          </a:ln>
        </p:spPr>
        <p:txBody>
          <a:bodyPr anchor="t"/>
          <a:lstStyle>
            <a:lvl1pPr algn="ctr">
              <a:defRPr sz="1400"/>
            </a:lvl1pPr>
          </a:lstStyle>
          <a:p>
            <a:endParaRPr lang="zh-CN" altLang="en-US"/>
          </a:p>
        </p:txBody>
      </p:sp>
      <p:sp>
        <p:nvSpPr>
          <p:cNvPr id="2055" name="灯片编号占位符 2054"/>
          <p:cNvSpPr>
            <a:spLocks noGrp="1"/>
          </p:cNvSpPr>
          <p:nvPr>
            <p:ph type="sldNum" sz="quarter" idx="4"/>
          </p:nvPr>
        </p:nvSpPr>
        <p:spPr>
          <a:xfrm>
            <a:off x="8737600" y="6245225"/>
            <a:ext cx="2844800" cy="476250"/>
          </a:xfrm>
          <a:prstGeom prst="rect">
            <a:avLst/>
          </a:prstGeom>
          <a:noFill/>
          <a:ln w="9525">
            <a:noFill/>
          </a:ln>
        </p:spPr>
        <p:txBody>
          <a:bodyPr anchor="t"/>
          <a:lstStyle>
            <a:lvl1pPr algn="r">
              <a:defRPr sz="1400"/>
            </a:lvl1p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406400"/>
            <a:ext cx="2743200" cy="57213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406400"/>
            <a:ext cx="8070573" cy="57213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2021-5-19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2021-5-19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2021-5-19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412875"/>
            <a:ext cx="5376672" cy="47148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205728" y="1412875"/>
            <a:ext cx="5376672" cy="47148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t>2021-5-19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5" y="1778438"/>
            <a:ext cx="4873575"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4" name="内容占位符 3"/>
          <p:cNvSpPr>
            <a:spLocks noGrp="1"/>
          </p:cNvSpPr>
          <p:nvPr>
            <p:ph sz="half" idx="2"/>
          </p:nvPr>
        </p:nvSpPr>
        <p:spPr>
          <a:xfrm>
            <a:off x="1186775" y="2665379"/>
            <a:ext cx="4873575"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939"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6" name="内容占位符 5"/>
          <p:cNvSpPr>
            <a:spLocks noGrp="1"/>
          </p:cNvSpPr>
          <p:nvPr>
            <p:ph sz="quarter" idx="4"/>
          </p:nvPr>
        </p:nvSpPr>
        <p:spPr>
          <a:xfrm>
            <a:off x="6256939"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t>2021-5-19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2021-5-19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2021-5-19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2021-5-19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a:xfrm>
          <a:off x="0" y="0"/>
          <a:ext cx="0" cy="0"/>
          <a:chOff x="0" y="0"/>
          <a:chExt cx="0" cy="0"/>
        </a:xfrm>
      </p:grpSpPr>
      <p:pic>
        <p:nvPicPr>
          <p:cNvPr id="1026" name="图片 1025" descr="2-2副本"/>
          <p:cNvPicPr>
            <a:picLocks noChangeAspect="1"/>
          </p:cNvPicPr>
          <p:nvPr/>
        </p:nvPicPr>
        <p:blipFill>
          <a:blip r:embed="rId13"/>
          <a:stretch>
            <a:fillRect/>
          </a:stretch>
        </p:blipFill>
        <p:spPr>
          <a:xfrm>
            <a:off x="0" y="0"/>
            <a:ext cx="12192000" cy="6858000"/>
          </a:xfrm>
          <a:prstGeom prst="rect">
            <a:avLst/>
          </a:prstGeom>
          <a:noFill/>
          <a:ln w="9525">
            <a:noFill/>
          </a:ln>
        </p:spPr>
      </p:pic>
      <p:sp>
        <p:nvSpPr>
          <p:cNvPr id="1027" name="标题 1026"/>
          <p:cNvSpPr>
            <a:spLocks noGrp="1"/>
          </p:cNvSpPr>
          <p:nvPr>
            <p:ph type="title"/>
          </p:nvPr>
        </p:nvSpPr>
        <p:spPr>
          <a:xfrm>
            <a:off x="609600" y="406400"/>
            <a:ext cx="10972800" cy="863600"/>
          </a:xfrm>
          <a:prstGeom prst="rect">
            <a:avLst/>
          </a:prstGeom>
          <a:noFill/>
          <a:ln w="9525">
            <a:noFill/>
          </a:ln>
        </p:spPr>
        <p:txBody>
          <a:bodyPr anchor="ctr"/>
          <a:lstStyle/>
          <a:p>
            <a:pPr lvl="0"/>
            <a:r>
              <a:rPr lang="zh-CN" altLang="en-US"/>
              <a:t>单击此处编辑母版标题样式</a:t>
            </a:r>
          </a:p>
        </p:txBody>
      </p:sp>
      <p:sp>
        <p:nvSpPr>
          <p:cNvPr id="1028" name="文本占位符 1027"/>
          <p:cNvSpPr>
            <a:spLocks noGrp="1"/>
          </p:cNvSpPr>
          <p:nvPr>
            <p:ph type="body" idx="1"/>
          </p:nvPr>
        </p:nvSpPr>
        <p:spPr>
          <a:xfrm>
            <a:off x="609600" y="1412875"/>
            <a:ext cx="10972800" cy="4714875"/>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29" name="日期占位符 1028"/>
          <p:cNvSpPr>
            <a:spLocks noGrp="1"/>
          </p:cNvSpPr>
          <p:nvPr>
            <p:ph type="dt" sz="half" idx="2"/>
          </p:nvPr>
        </p:nvSpPr>
        <p:spPr>
          <a:xfrm>
            <a:off x="609600" y="6245225"/>
            <a:ext cx="2844800" cy="476250"/>
          </a:xfrm>
          <a:prstGeom prst="rect">
            <a:avLst/>
          </a:prstGeom>
          <a:noFill/>
          <a:ln w="9525">
            <a:noFill/>
          </a:ln>
        </p:spPr>
        <p:txBody>
          <a:bodyPr/>
          <a:lstStyle>
            <a:lvl1pPr>
              <a:defRPr sz="1400"/>
            </a:lvl1pPr>
          </a:lstStyle>
          <a:p>
            <a:fld id="{82F288E0-7875-42C4-84C8-98DBBD3BF4D2}" type="datetimeFigureOut">
              <a:rPr lang="zh-CN" altLang="en-US" smtClean="0"/>
              <a:t>2021-5-19</a:t>
            </a:fld>
            <a:endParaRPr lang="zh-CN" altLang="en-US"/>
          </a:p>
        </p:txBody>
      </p:sp>
      <p:sp>
        <p:nvSpPr>
          <p:cNvPr id="1030" name="页脚占位符 1029"/>
          <p:cNvSpPr>
            <a:spLocks noGrp="1"/>
          </p:cNvSpPr>
          <p:nvPr>
            <p:ph type="ftr" sz="quarter" idx="3"/>
          </p:nvPr>
        </p:nvSpPr>
        <p:spPr>
          <a:xfrm>
            <a:off x="4165600" y="6245225"/>
            <a:ext cx="3860800" cy="476250"/>
          </a:xfrm>
          <a:prstGeom prst="rect">
            <a:avLst/>
          </a:prstGeom>
          <a:noFill/>
          <a:ln w="9525">
            <a:noFill/>
          </a:ln>
        </p:spPr>
        <p:txBody>
          <a:bodyPr/>
          <a:lstStyle>
            <a:lvl1pPr algn="ctr">
              <a:defRPr sz="1400"/>
            </a:lvl1pPr>
          </a:lstStyle>
          <a:p>
            <a:endParaRPr lang="zh-CN" altLang="en-US"/>
          </a:p>
        </p:txBody>
      </p:sp>
      <p:sp>
        <p:nvSpPr>
          <p:cNvPr id="1031" name="灯片编号占位符 1030"/>
          <p:cNvSpPr>
            <a:spLocks noGrp="1"/>
          </p:cNvSpPr>
          <p:nvPr>
            <p:ph type="sldNum" sz="quarter" idx="4"/>
          </p:nvPr>
        </p:nvSpPr>
        <p:spPr>
          <a:xfrm>
            <a:off x="8737600" y="6245225"/>
            <a:ext cx="2844800" cy="476250"/>
          </a:xfrm>
          <a:prstGeom prst="rect">
            <a:avLst/>
          </a:prstGeom>
          <a:noFill/>
          <a:ln w="9525">
            <a:noFill/>
          </a:ln>
        </p:spPr>
        <p:txBody>
          <a:bodyPr/>
          <a:lstStyle>
            <a:lvl1pPr algn="r">
              <a:defRPr sz="1400"/>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marL="0" lvl="0" indent="0" algn="l" defTabSz="914400" eaLnBrk="1" fontAlgn="base" latinLnBrk="0" hangingPunct="1">
        <a:lnSpc>
          <a:spcPct val="100000"/>
        </a:lnSpc>
        <a:spcBef>
          <a:spcPct val="0"/>
        </a:spcBef>
        <a:spcAft>
          <a:spcPct val="0"/>
        </a:spcAft>
        <a:buNone/>
        <a:defRPr sz="36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ec01a42bf60a4d8abbb157a1f12e3947"/>
          <p:cNvPicPr>
            <a:picLocks noChangeAspect="1"/>
          </p:cNvPicPr>
          <p:nvPr/>
        </p:nvPicPr>
        <p:blipFill>
          <a:blip r:embed="rId2"/>
          <a:stretch>
            <a:fillRect/>
          </a:stretch>
        </p:blipFill>
        <p:spPr>
          <a:xfrm>
            <a:off x="4822190" y="837565"/>
            <a:ext cx="7150735" cy="5424170"/>
          </a:xfrm>
          <a:prstGeom prst="rect">
            <a:avLst/>
          </a:prstGeom>
        </p:spPr>
      </p:pic>
      <p:sp>
        <p:nvSpPr>
          <p:cNvPr id="2" name="标题 1"/>
          <p:cNvSpPr>
            <a:spLocks noGrp="1"/>
          </p:cNvSpPr>
          <p:nvPr>
            <p:ph type="ctrTitle"/>
          </p:nvPr>
        </p:nvSpPr>
        <p:spPr>
          <a:xfrm>
            <a:off x="-360045" y="726440"/>
            <a:ext cx="6490970" cy="5645785"/>
          </a:xfrm>
        </p:spPr>
        <p:txBody>
          <a:bodyPr/>
          <a:lstStyle/>
          <a:p>
            <a:pPr algn="ctr"/>
            <a:r>
              <a:rPr lang="zh-CN" altLang="zh-CN" sz="8800">
                <a:latin typeface="黑体" panose="02010609060101010101" charset="-122"/>
                <a:ea typeface="黑体" panose="02010609060101010101" charset="-122"/>
                <a:cs typeface="黑体" panose="02010609060101010101" charset="-122"/>
              </a:rPr>
              <a:t/>
            </a:r>
            <a:br>
              <a:rPr lang="zh-CN" altLang="zh-CN" sz="8800">
                <a:latin typeface="黑体" panose="02010609060101010101" charset="-122"/>
                <a:ea typeface="黑体" panose="02010609060101010101" charset="-122"/>
                <a:cs typeface="黑体" panose="02010609060101010101" charset="-122"/>
              </a:rPr>
            </a:br>
            <a:r>
              <a:rPr lang="zh-CN" altLang="zh-CN" sz="8800">
                <a:latin typeface="黑体" panose="02010609060101010101" charset="-122"/>
                <a:ea typeface="黑体" panose="02010609060101010101" charset="-122"/>
                <a:cs typeface="黑体" panose="02010609060101010101" charset="-122"/>
              </a:rPr>
              <a:t>《项脊轩志》</a:t>
            </a:r>
            <a:br>
              <a:rPr lang="zh-CN" altLang="zh-CN" sz="8800">
                <a:latin typeface="黑体" panose="02010609060101010101" charset="-122"/>
                <a:ea typeface="黑体" panose="02010609060101010101" charset="-122"/>
                <a:cs typeface="黑体" panose="02010609060101010101" charset="-122"/>
              </a:rPr>
            </a:br>
            <a:r>
              <a:rPr lang="zh-CN" altLang="zh-CN" sz="8800">
                <a:latin typeface="黑体" panose="02010609060101010101" charset="-122"/>
                <a:ea typeface="黑体" panose="02010609060101010101" charset="-122"/>
                <a:cs typeface="黑体" panose="02010609060101010101" charset="-122"/>
              </a:rPr>
              <a:t/>
            </a:r>
            <a:br>
              <a:rPr lang="zh-CN" altLang="zh-CN" sz="8800">
                <a:latin typeface="黑体" panose="02010609060101010101" charset="-122"/>
                <a:ea typeface="黑体" panose="02010609060101010101" charset="-122"/>
                <a:cs typeface="黑体" panose="02010609060101010101" charset="-122"/>
              </a:rPr>
            </a:br>
            <a:r>
              <a:rPr lang="zh-CN" altLang="zh-CN" sz="4000">
                <a:latin typeface="黑体" panose="02010609060101010101" charset="-122"/>
                <a:ea typeface="黑体" panose="02010609060101010101" charset="-122"/>
                <a:cs typeface="黑体" panose="02010609060101010101" charset="-122"/>
              </a:rPr>
              <a:t>归有光</a:t>
            </a:r>
            <a:r>
              <a:rPr lang="zh-CN" altLang="zh-CN" sz="4000">
                <a:ln w="22225">
                  <a:solidFill>
                    <a:schemeClr val="accent2"/>
                  </a:solidFill>
                  <a:prstDash val="solid"/>
                </a:ln>
                <a:solidFill>
                  <a:schemeClr val="accent2">
                    <a:lumMod val="40000"/>
                    <a:lumOff val="60000"/>
                  </a:schemeClr>
                </a:solidFill>
                <a:effectLst/>
                <a:latin typeface="楷体" panose="02010609060101010101" charset="-122"/>
                <a:ea typeface="楷体" panose="02010609060101010101" charset="-122"/>
              </a:rPr>
              <a:t/>
            </a:r>
            <a:br>
              <a:rPr lang="zh-CN" altLang="zh-CN" sz="4000">
                <a:ln w="22225">
                  <a:solidFill>
                    <a:schemeClr val="accent2"/>
                  </a:solidFill>
                  <a:prstDash val="solid"/>
                </a:ln>
                <a:solidFill>
                  <a:schemeClr val="accent2">
                    <a:lumMod val="40000"/>
                    <a:lumOff val="60000"/>
                  </a:schemeClr>
                </a:solidFill>
                <a:effectLst/>
                <a:latin typeface="楷体" panose="02010609060101010101" charset="-122"/>
                <a:ea typeface="楷体" panose="02010609060101010101" charset="-122"/>
              </a:rPr>
            </a:br>
            <a:r>
              <a:rPr lang="zh-CN" altLang="zh-CN" sz="6600">
                <a:ln w="22225">
                  <a:solidFill>
                    <a:schemeClr val="accent2"/>
                  </a:solidFill>
                  <a:prstDash val="solid"/>
                </a:ln>
                <a:solidFill>
                  <a:schemeClr val="accent2">
                    <a:lumMod val="40000"/>
                    <a:lumOff val="60000"/>
                  </a:schemeClr>
                </a:solidFill>
                <a:effectLst/>
                <a:latin typeface="楷体" panose="02010609060101010101" charset="-122"/>
                <a:ea typeface="楷体" panose="02010609060101010101" charset="-122"/>
              </a:rPr>
              <a:t/>
            </a:r>
            <a:br>
              <a:rPr lang="zh-CN" altLang="zh-CN" sz="6600">
                <a:ln w="22225">
                  <a:solidFill>
                    <a:schemeClr val="accent2"/>
                  </a:solidFill>
                  <a:prstDash val="solid"/>
                </a:ln>
                <a:solidFill>
                  <a:schemeClr val="accent2">
                    <a:lumMod val="40000"/>
                    <a:lumOff val="60000"/>
                  </a:schemeClr>
                </a:solidFill>
                <a:effectLst/>
                <a:latin typeface="楷体" panose="02010609060101010101" charset="-122"/>
                <a:ea typeface="楷体" panose="02010609060101010101" charset="-122"/>
              </a:rPr>
            </a:br>
            <a:r>
              <a:rPr lang="zh-CN" altLang="zh-CN" sz="3200">
                <a:gradFill>
                  <a:gsLst>
                    <a:gs pos="21000">
                      <a:srgbClr val="53575C"/>
                    </a:gs>
                    <a:gs pos="88000">
                      <a:srgbClr val="C5C7CA"/>
                    </a:gs>
                  </a:gsLst>
                  <a:lin ang="5400000"/>
                </a:gradFill>
                <a:effectLst/>
                <a:latin typeface="楷体" panose="02010609060101010101" charset="-122"/>
                <a:ea typeface="楷体" panose="02010609060101010101" charset="-122"/>
                <a:sym typeface="+mn-ea"/>
              </a:rPr>
              <a:t>蓬莱一中 万德民</a:t>
            </a:r>
            <a:r>
              <a:rPr lang="zh-CN" altLang="zh-CN" sz="6600">
                <a:gradFill>
                  <a:gsLst>
                    <a:gs pos="21000">
                      <a:srgbClr val="53575C"/>
                    </a:gs>
                    <a:gs pos="88000">
                      <a:srgbClr val="C5C7CA"/>
                    </a:gs>
                  </a:gsLst>
                  <a:lin ang="5400000"/>
                </a:gradFill>
                <a:effectLst/>
                <a:latin typeface="楷体" panose="02010609060101010101" charset="-122"/>
                <a:ea typeface="楷体" panose="02010609060101010101" charset="-122"/>
                <a:sym typeface="+mn-ea"/>
              </a:rPr>
              <a:t/>
            </a:r>
            <a:br>
              <a:rPr lang="zh-CN" altLang="zh-CN" sz="6600">
                <a:gradFill>
                  <a:gsLst>
                    <a:gs pos="21000">
                      <a:srgbClr val="53575C"/>
                    </a:gs>
                    <a:gs pos="88000">
                      <a:srgbClr val="C5C7CA"/>
                    </a:gs>
                  </a:gsLst>
                  <a:lin ang="5400000"/>
                </a:gradFill>
                <a:effectLst/>
                <a:latin typeface="楷体" panose="02010609060101010101" charset="-122"/>
                <a:ea typeface="楷体" panose="02010609060101010101" charset="-122"/>
                <a:sym typeface="+mn-ea"/>
              </a:rPr>
            </a:br>
            <a:endParaRPr lang="zh-CN" altLang="zh-CN" sz="6600">
              <a:gradFill>
                <a:gsLst>
                  <a:gs pos="21000">
                    <a:srgbClr val="53575C"/>
                  </a:gs>
                  <a:gs pos="88000">
                    <a:srgbClr val="C5C7CA"/>
                  </a:gs>
                </a:gsLst>
                <a:lin ang="5400000"/>
              </a:gradFill>
              <a:effectLst/>
              <a:latin typeface="楷体" panose="02010609060101010101" charset="-122"/>
              <a:ea typeface="楷体" panose="02010609060101010101" charset="-122"/>
              <a:sym typeface="+mn-ea"/>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5755" y="1343660"/>
            <a:ext cx="11199495" cy="849630"/>
          </a:xfrm>
        </p:spPr>
        <p:txBody>
          <a:bodyPr/>
          <a:lstStyle/>
          <a:p>
            <a:r>
              <a:rPr lang="en-US" altLang="zh-CN">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sym typeface="+mn-ea"/>
              </a:rPr>
              <a:t>【</a:t>
            </a:r>
            <a:r>
              <a:rPr lang="zh-CN" altLang="en-US">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sym typeface="+mn-ea"/>
              </a:rPr>
              <a:t>理解探究</a:t>
            </a:r>
            <a:r>
              <a:rPr lang="en-US" altLang="zh-CN">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sym typeface="+mn-ea"/>
              </a:rPr>
              <a:t>4】轩凡四遭火，得不焚，殆有神护者！”</a:t>
            </a:r>
            <a:r>
              <a:rPr lang="zh-CN" altLang="en-US">
                <a:solidFill>
                  <a:schemeClr val="tx1">
                    <a:lumMod val="65000"/>
                    <a:lumOff val="35000"/>
                  </a:schemeClr>
                </a:solidFill>
                <a:latin typeface="微软雅黑" panose="020B0503020204020204" charset="-122"/>
                <a:ea typeface="微软雅黑" panose="020B0503020204020204" charset="-122"/>
              </a:rPr>
              <a:t/>
            </a:r>
            <a:br>
              <a:rPr lang="zh-CN" altLang="en-US">
                <a:solidFill>
                  <a:schemeClr val="tx1">
                    <a:lumMod val="65000"/>
                    <a:lumOff val="35000"/>
                  </a:schemeClr>
                </a:solidFill>
                <a:latin typeface="微软雅黑" panose="020B0503020204020204" charset="-122"/>
                <a:ea typeface="微软雅黑" panose="020B0503020204020204" charset="-122"/>
              </a:rPr>
            </a:br>
            <a:endParaRPr lang="zh-CN" altLang="en-US"/>
          </a:p>
        </p:txBody>
      </p:sp>
      <p:sp>
        <p:nvSpPr>
          <p:cNvPr id="3" name="内容占位符 2"/>
          <p:cNvSpPr>
            <a:spLocks noGrp="1"/>
          </p:cNvSpPr>
          <p:nvPr>
            <p:ph idx="1"/>
          </p:nvPr>
        </p:nvSpPr>
        <p:spPr>
          <a:xfrm>
            <a:off x="212725" y="2350135"/>
            <a:ext cx="11483340" cy="3622040"/>
          </a:xfrm>
        </p:spPr>
        <p:txBody>
          <a:bodyPr>
            <a:scene3d>
              <a:camera prst="orthographicFront"/>
              <a:lightRig rig="threePt" dir="t"/>
            </a:scene3d>
          </a:bodyPr>
          <a:lstStyle/>
          <a:p>
            <a:pPr indent="457200">
              <a:lnSpc>
                <a:spcPct val="100000"/>
              </a:lnSpc>
              <a:spcBef>
                <a:spcPct val="0"/>
              </a:spcBef>
              <a:buNone/>
            </a:pPr>
            <a:r>
              <a:rPr lang="zh-CN" altLang="en-US" sz="320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rPr>
              <a:t>明确：暗示了家族中的多事，不宁，和项脊轩的特殊意义。</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5755" y="1343660"/>
            <a:ext cx="11199495" cy="849630"/>
          </a:xfrm>
        </p:spPr>
        <p:txBody>
          <a:bodyPr/>
          <a:lstStyle/>
          <a:p>
            <a:r>
              <a:rPr lang="en-US" altLang="zh-CN">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sym typeface="+mn-ea"/>
              </a:rPr>
              <a:t>【</a:t>
            </a:r>
            <a:r>
              <a:rPr lang="zh-CN" altLang="en-US">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sym typeface="+mn-ea"/>
              </a:rPr>
              <a:t>理解探究</a:t>
            </a:r>
            <a:r>
              <a:rPr lang="en-US" altLang="zh-CN">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sym typeface="+mn-ea"/>
              </a:rPr>
              <a:t>5】吾妻来归，时至轩中，从余问古事，或凭几学书。”</a:t>
            </a:r>
            <a:r>
              <a:rPr lang="zh-CN" altLang="en-US">
                <a:solidFill>
                  <a:schemeClr val="tx1">
                    <a:lumMod val="65000"/>
                    <a:lumOff val="35000"/>
                  </a:schemeClr>
                </a:solidFill>
                <a:latin typeface="微软雅黑" panose="020B0503020204020204" charset="-122"/>
                <a:ea typeface="微软雅黑" panose="020B0503020204020204" charset="-122"/>
              </a:rPr>
              <a:t/>
            </a:r>
            <a:br>
              <a:rPr lang="zh-CN" altLang="en-US">
                <a:solidFill>
                  <a:schemeClr val="tx1">
                    <a:lumMod val="65000"/>
                    <a:lumOff val="35000"/>
                  </a:schemeClr>
                </a:solidFill>
                <a:latin typeface="微软雅黑" panose="020B0503020204020204" charset="-122"/>
                <a:ea typeface="微软雅黑" panose="020B0503020204020204" charset="-122"/>
              </a:rPr>
            </a:br>
            <a:endParaRPr lang="zh-CN" altLang="en-US"/>
          </a:p>
        </p:txBody>
      </p:sp>
      <p:sp>
        <p:nvSpPr>
          <p:cNvPr id="3" name="内容占位符 2"/>
          <p:cNvSpPr>
            <a:spLocks noGrp="1"/>
          </p:cNvSpPr>
          <p:nvPr>
            <p:ph idx="1"/>
          </p:nvPr>
        </p:nvSpPr>
        <p:spPr>
          <a:xfrm>
            <a:off x="212725" y="2350135"/>
            <a:ext cx="11483340" cy="3622040"/>
          </a:xfrm>
        </p:spPr>
        <p:txBody>
          <a:bodyPr>
            <a:scene3d>
              <a:camera prst="orthographicFront"/>
              <a:lightRig rig="threePt" dir="t"/>
            </a:scene3d>
          </a:bodyPr>
          <a:lstStyle/>
          <a:p>
            <a:pPr indent="457200">
              <a:lnSpc>
                <a:spcPct val="100000"/>
              </a:lnSpc>
              <a:spcBef>
                <a:spcPct val="0"/>
              </a:spcBef>
              <a:buNone/>
            </a:pPr>
            <a:r>
              <a:rPr lang="zh-CN" altLang="en-US" sz="320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rPr>
              <a:t>明确：表现夫妻之间的伉俪情深，心意互通的生活细节，为后文枇杷树的叙述做铺垫。</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5755" y="1343660"/>
            <a:ext cx="11199495" cy="849630"/>
          </a:xfrm>
        </p:spPr>
        <p:txBody>
          <a:bodyPr/>
          <a:lstStyle/>
          <a:p>
            <a:r>
              <a:rPr lang="en-US" altLang="zh-CN">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sym typeface="+mn-ea"/>
              </a:rPr>
              <a:t>【</a:t>
            </a:r>
            <a:r>
              <a:rPr lang="zh-CN" altLang="en-US">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sym typeface="+mn-ea"/>
              </a:rPr>
              <a:t>理解探究</a:t>
            </a:r>
            <a:r>
              <a:rPr lang="en-US" altLang="zh-CN">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sym typeface="+mn-ea"/>
              </a:rPr>
              <a:t>6】“庭有枇杷树，吾妻死之年所手植也，今已亭亭如盖矣。”</a:t>
            </a:r>
            <a:r>
              <a:rPr lang="zh-CN" altLang="en-US">
                <a:solidFill>
                  <a:schemeClr val="tx1">
                    <a:lumMod val="65000"/>
                    <a:lumOff val="35000"/>
                  </a:schemeClr>
                </a:solidFill>
                <a:latin typeface="微软雅黑" panose="020B0503020204020204" charset="-122"/>
                <a:ea typeface="微软雅黑" panose="020B0503020204020204" charset="-122"/>
              </a:rPr>
              <a:t/>
            </a:r>
            <a:br>
              <a:rPr lang="zh-CN" altLang="en-US">
                <a:solidFill>
                  <a:schemeClr val="tx1">
                    <a:lumMod val="65000"/>
                    <a:lumOff val="35000"/>
                  </a:schemeClr>
                </a:solidFill>
                <a:latin typeface="微软雅黑" panose="020B0503020204020204" charset="-122"/>
                <a:ea typeface="微软雅黑" panose="020B0503020204020204" charset="-122"/>
              </a:rPr>
            </a:br>
            <a:endParaRPr lang="zh-CN" altLang="en-US"/>
          </a:p>
        </p:txBody>
      </p:sp>
      <p:sp>
        <p:nvSpPr>
          <p:cNvPr id="3" name="内容占位符 2"/>
          <p:cNvSpPr>
            <a:spLocks noGrp="1"/>
          </p:cNvSpPr>
          <p:nvPr>
            <p:ph idx="1"/>
          </p:nvPr>
        </p:nvSpPr>
        <p:spPr>
          <a:xfrm>
            <a:off x="212725" y="2350135"/>
            <a:ext cx="11483340" cy="3622040"/>
          </a:xfrm>
        </p:spPr>
        <p:txBody>
          <a:bodyPr>
            <a:scene3d>
              <a:camera prst="orthographicFront"/>
              <a:lightRig rig="threePt" dir="t"/>
            </a:scene3d>
          </a:bodyPr>
          <a:lstStyle/>
          <a:p>
            <a:pPr indent="457200">
              <a:lnSpc>
                <a:spcPct val="100000"/>
              </a:lnSpc>
              <a:spcBef>
                <a:spcPct val="0"/>
              </a:spcBef>
              <a:buNone/>
            </a:pPr>
            <a:r>
              <a:rPr lang="zh-CN" altLang="en-US" sz="320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rPr>
              <a:t>明确：见枇杷树睹物思人，表现对妻子的怀念。亭亭如盖表现今昔变化，岁月流逝，物是人非的无奈。感情表达得深沉含蓄</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5755" y="1343660"/>
            <a:ext cx="11199495" cy="849630"/>
          </a:xfrm>
        </p:spPr>
        <p:txBody>
          <a:bodyPr/>
          <a:lstStyle/>
          <a:p>
            <a:r>
              <a:rPr lang="en-US" altLang="zh-CN">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sym typeface="+mn-ea"/>
              </a:rPr>
              <a:t>【</a:t>
            </a:r>
            <a:r>
              <a:rPr lang="zh-CN" altLang="en-US">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sym typeface="+mn-ea"/>
              </a:rPr>
              <a:t>写作特色探究</a:t>
            </a:r>
            <a:r>
              <a:rPr lang="en-US" altLang="zh-CN">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sym typeface="+mn-ea"/>
              </a:rPr>
              <a:t>】</a:t>
            </a:r>
            <a:r>
              <a:rPr lang="zh-CN" altLang="en-US">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sym typeface="+mn-ea"/>
              </a:rPr>
              <a:t>作者写作风格，语言朴实生动，感情真挚自然，请在文中选择几处加以说明？（</a:t>
            </a:r>
            <a:r>
              <a:rPr lang="en-US" altLang="zh-CN">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sym typeface="+mn-ea"/>
              </a:rPr>
              <a:t>3</a:t>
            </a:r>
            <a:r>
              <a:rPr lang="zh-CN" altLang="en-US">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sym typeface="+mn-ea"/>
              </a:rPr>
              <a:t>分钟）</a:t>
            </a:r>
            <a:r>
              <a:rPr lang="zh-CN" altLang="en-US">
                <a:solidFill>
                  <a:schemeClr val="tx1">
                    <a:lumMod val="65000"/>
                    <a:lumOff val="35000"/>
                  </a:schemeClr>
                </a:solidFill>
                <a:latin typeface="微软雅黑" panose="020B0503020204020204" charset="-122"/>
                <a:ea typeface="微软雅黑" panose="020B0503020204020204" charset="-122"/>
              </a:rPr>
              <a:t/>
            </a:r>
            <a:br>
              <a:rPr lang="zh-CN" altLang="en-US">
                <a:solidFill>
                  <a:schemeClr val="tx1">
                    <a:lumMod val="65000"/>
                    <a:lumOff val="35000"/>
                  </a:schemeClr>
                </a:solidFill>
                <a:latin typeface="微软雅黑" panose="020B0503020204020204" charset="-122"/>
                <a:ea typeface="微软雅黑" panose="020B0503020204020204" charset="-122"/>
              </a:rPr>
            </a:br>
            <a:endParaRPr lang="zh-CN" altLang="en-US"/>
          </a:p>
        </p:txBody>
      </p:sp>
      <p:sp>
        <p:nvSpPr>
          <p:cNvPr id="3" name="内容占位符 2"/>
          <p:cNvSpPr>
            <a:spLocks noGrp="1"/>
          </p:cNvSpPr>
          <p:nvPr>
            <p:ph idx="1"/>
          </p:nvPr>
        </p:nvSpPr>
        <p:spPr>
          <a:xfrm>
            <a:off x="325755" y="2349500"/>
            <a:ext cx="11370310" cy="3480435"/>
          </a:xfrm>
        </p:spPr>
        <p:txBody>
          <a:bodyPr>
            <a:scene3d>
              <a:camera prst="orthographicFront"/>
              <a:lightRig rig="threePt" dir="t"/>
            </a:scene3d>
          </a:bodyPr>
          <a:lstStyle/>
          <a:p>
            <a:pPr indent="457200">
              <a:lnSpc>
                <a:spcPct val="100000"/>
              </a:lnSpc>
              <a:spcBef>
                <a:spcPct val="0"/>
              </a:spcBef>
              <a:buNone/>
            </a:pPr>
            <a:r>
              <a:rPr lang="zh-CN" sz="320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rPr>
              <a:t>例如：三五之夜，明月半墙，桂影斑驳，风移影动，珊珊可爱。句式整齐，语言晓畅，运用以动衬静的手法，描写了环境的寂静。引人联想，树影晃动，自然有声音，同时也是以声衬静，言简义丰，韵味无穷。</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718820"/>
            <a:ext cx="10972800" cy="863600"/>
          </a:xfrm>
        </p:spPr>
        <p:txBody>
          <a:bodyPr/>
          <a:lstStyle/>
          <a:p>
            <a:r>
              <a:rPr lang="en-US" altLang="zh-CN">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sym typeface="+mn-ea"/>
              </a:rPr>
              <a:t>【</a:t>
            </a:r>
            <a:r>
              <a:rPr lang="zh-CN" altLang="en-US">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sym typeface="+mn-ea"/>
              </a:rPr>
              <a:t>引申探究</a:t>
            </a:r>
            <a:r>
              <a:rPr lang="en-US" altLang="zh-CN">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sym typeface="+mn-ea"/>
              </a:rPr>
              <a:t>】</a:t>
            </a:r>
            <a:r>
              <a:rPr lang="zh-CN" altLang="en-US">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sym typeface="+mn-ea"/>
              </a:rPr>
              <a:t>悼亡诗赏析</a:t>
            </a:r>
          </a:p>
        </p:txBody>
      </p:sp>
      <p:sp>
        <p:nvSpPr>
          <p:cNvPr id="3" name="内容占位符 2"/>
          <p:cNvSpPr>
            <a:spLocks noGrp="1"/>
          </p:cNvSpPr>
          <p:nvPr>
            <p:ph idx="1"/>
          </p:nvPr>
        </p:nvSpPr>
        <p:spPr>
          <a:xfrm>
            <a:off x="452755" y="1825625"/>
            <a:ext cx="11129645" cy="3663315"/>
          </a:xfrm>
        </p:spPr>
        <p:txBody>
          <a:bodyPr/>
          <a:lstStyle/>
          <a:p>
            <a:r>
              <a:rPr sz="360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rPr>
              <a:t>江城子·乙卯正月二十日夜记梦</a:t>
            </a:r>
          </a:p>
          <a:p>
            <a:pPr marL="0" indent="0">
              <a:buNone/>
            </a:pPr>
            <a:r>
              <a:rPr sz="360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rPr>
              <a:t>                                   作者：苏轼</a:t>
            </a:r>
          </a:p>
          <a:p>
            <a:r>
              <a:rPr sz="360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rPr>
              <a:t>十年生死两茫茫，不思量，自难忘。千里孤坟，无处话凄凉。纵使相逢应不识，尘满面，鬓如霜。</a:t>
            </a:r>
          </a:p>
          <a:p>
            <a:r>
              <a:rPr sz="360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rPr>
              <a:t>夜来幽梦忽还乡，小轩窗，正梳妆。相顾无言，唯有泪千行。料得年年断肠处，明月夜，短松岗。</a:t>
            </a: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718820"/>
            <a:ext cx="10972800" cy="863600"/>
          </a:xfrm>
        </p:spPr>
        <p:txBody>
          <a:bodyPr/>
          <a:lstStyle/>
          <a:p>
            <a:r>
              <a:rPr lang="en-US" altLang="zh-CN">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sym typeface="+mn-ea"/>
              </a:rPr>
              <a:t>【</a:t>
            </a:r>
            <a:r>
              <a:rPr lang="zh-CN" altLang="en-US">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sym typeface="+mn-ea"/>
              </a:rPr>
              <a:t>引申探究</a:t>
            </a:r>
            <a:r>
              <a:rPr lang="en-US" altLang="zh-CN">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sym typeface="+mn-ea"/>
              </a:rPr>
              <a:t>】</a:t>
            </a:r>
            <a:r>
              <a:rPr lang="zh-CN" altLang="en-US">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sym typeface="+mn-ea"/>
              </a:rPr>
              <a:t>悼亡诗赏析</a:t>
            </a:r>
          </a:p>
        </p:txBody>
      </p:sp>
      <p:sp>
        <p:nvSpPr>
          <p:cNvPr id="3" name="内容占位符 2"/>
          <p:cNvSpPr>
            <a:spLocks noGrp="1"/>
          </p:cNvSpPr>
          <p:nvPr>
            <p:ph idx="1"/>
          </p:nvPr>
        </p:nvSpPr>
        <p:spPr>
          <a:xfrm>
            <a:off x="452755" y="1825625"/>
            <a:ext cx="11129645" cy="3663315"/>
          </a:xfrm>
        </p:spPr>
        <p:txBody>
          <a:bodyPr/>
          <a:lstStyle/>
          <a:p>
            <a:r>
              <a:rPr sz="360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rPr>
              <a:t>鹧鸪天·重过阊门万事非</a:t>
            </a:r>
          </a:p>
          <a:p>
            <a:r>
              <a:rPr sz="360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rPr>
              <a:t>作者：贺铸</a:t>
            </a:r>
          </a:p>
          <a:p>
            <a:r>
              <a:rPr sz="360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rPr>
              <a:t>重过阊门万事非，同来何事不同归？梧桐半死清霜后，头白鸳鸯失伴飞。</a:t>
            </a:r>
          </a:p>
          <a:p>
            <a:r>
              <a:rPr sz="360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rPr>
              <a:t>原上草，露初晞。旧栖新垅两依依。空床卧听南窗雨，谁复挑灯夜补衣？</a:t>
            </a: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718820"/>
            <a:ext cx="10972800" cy="863600"/>
          </a:xfrm>
        </p:spPr>
        <p:txBody>
          <a:bodyPr/>
          <a:lstStyle/>
          <a:p>
            <a:r>
              <a:rPr lang="en-US" altLang="zh-CN">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sym typeface="+mn-ea"/>
              </a:rPr>
              <a:t>【</a:t>
            </a:r>
            <a:r>
              <a:rPr lang="zh-CN" altLang="en-US">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sym typeface="+mn-ea"/>
              </a:rPr>
              <a:t>引申探究</a:t>
            </a:r>
            <a:r>
              <a:rPr lang="en-US" altLang="zh-CN">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sym typeface="+mn-ea"/>
              </a:rPr>
              <a:t>】</a:t>
            </a:r>
            <a:r>
              <a:rPr lang="zh-CN" altLang="en-US">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sym typeface="+mn-ea"/>
              </a:rPr>
              <a:t>悼亡诗赏析</a:t>
            </a:r>
          </a:p>
        </p:txBody>
      </p:sp>
      <p:sp>
        <p:nvSpPr>
          <p:cNvPr id="3" name="内容占位符 2"/>
          <p:cNvSpPr>
            <a:spLocks noGrp="1"/>
          </p:cNvSpPr>
          <p:nvPr>
            <p:ph idx="1"/>
          </p:nvPr>
        </p:nvSpPr>
        <p:spPr>
          <a:xfrm>
            <a:off x="452755" y="1825625"/>
            <a:ext cx="11129645" cy="3663315"/>
          </a:xfrm>
        </p:spPr>
        <p:txBody>
          <a:bodyPr/>
          <a:lstStyle/>
          <a:p>
            <a:r>
              <a:rPr sz="360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rPr>
              <a:t>离思（其四）</a:t>
            </a:r>
          </a:p>
          <a:p>
            <a:r>
              <a:rPr sz="360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rPr>
              <a:t>作者：元稹</a:t>
            </a:r>
          </a:p>
          <a:p>
            <a:r>
              <a:rPr sz="360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rPr>
              <a:t>曾经沧海难为水，</a:t>
            </a:r>
          </a:p>
          <a:p>
            <a:r>
              <a:rPr sz="360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rPr>
              <a:t>除却巫山不是云。</a:t>
            </a:r>
          </a:p>
          <a:p>
            <a:r>
              <a:rPr sz="360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rPr>
              <a:t>取次花丛懒回顾，</a:t>
            </a:r>
          </a:p>
          <a:p>
            <a:r>
              <a:rPr sz="360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rPr>
              <a:t>半缘修道半缘君。</a:t>
            </a: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718820"/>
            <a:ext cx="10972800" cy="863600"/>
          </a:xfrm>
        </p:spPr>
        <p:txBody>
          <a:bodyPr/>
          <a:lstStyle/>
          <a:p>
            <a:r>
              <a:rPr lang="en-US" altLang="zh-CN">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sym typeface="+mn-ea"/>
              </a:rPr>
              <a:t>【</a:t>
            </a:r>
            <a:r>
              <a:rPr lang="zh-CN" altLang="en-US">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sym typeface="+mn-ea"/>
              </a:rPr>
              <a:t>引申探究</a:t>
            </a:r>
            <a:r>
              <a:rPr lang="en-US" altLang="zh-CN">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sym typeface="+mn-ea"/>
              </a:rPr>
              <a:t>】</a:t>
            </a:r>
            <a:r>
              <a:rPr lang="zh-CN" altLang="en-US">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sym typeface="+mn-ea"/>
              </a:rPr>
              <a:t>悼亡诗赏析</a:t>
            </a:r>
          </a:p>
        </p:txBody>
      </p:sp>
      <p:sp>
        <p:nvSpPr>
          <p:cNvPr id="3" name="内容占位符 2"/>
          <p:cNvSpPr>
            <a:spLocks noGrp="1"/>
          </p:cNvSpPr>
          <p:nvPr>
            <p:ph idx="1"/>
          </p:nvPr>
        </p:nvSpPr>
        <p:spPr>
          <a:xfrm>
            <a:off x="452755" y="1825625"/>
            <a:ext cx="11129645" cy="3663315"/>
          </a:xfrm>
        </p:spPr>
        <p:txBody>
          <a:bodyPr/>
          <a:lstStyle/>
          <a:p>
            <a:r>
              <a:rPr sz="360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rPr>
              <a:t>遣悲怀 </a:t>
            </a:r>
            <a:r>
              <a:rPr sz="3600">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mn-ea"/>
              </a:rPr>
              <a:t>【其二】</a:t>
            </a:r>
            <a:endParaRPr sz="360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endParaRPr>
          </a:p>
          <a:p>
            <a:r>
              <a:rPr sz="360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rPr>
              <a:t>作者：元稹</a:t>
            </a:r>
          </a:p>
          <a:p>
            <a:r>
              <a:rPr sz="360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rPr>
              <a:t>昔日戏言身后意，今朝都到眼前来。</a:t>
            </a:r>
          </a:p>
          <a:p>
            <a:r>
              <a:rPr sz="360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rPr>
              <a:t>衣裳已施行看尽，针线犹存未忍开。</a:t>
            </a:r>
          </a:p>
          <a:p>
            <a:r>
              <a:rPr sz="360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rPr>
              <a:t>尚想旧情怜婢仆，也曾因梦送钱财。</a:t>
            </a:r>
          </a:p>
          <a:p>
            <a:r>
              <a:rPr sz="360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rPr>
              <a:t>诚知此恨人人有，贫贱夫妻百事哀。</a:t>
            </a: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6050" y="465455"/>
            <a:ext cx="7101205" cy="5662295"/>
          </a:xfrm>
        </p:spPr>
        <p:txBody>
          <a:bodyPr/>
          <a:lstStyle/>
          <a:p>
            <a:r>
              <a:rPr lang="zh-CN" altLang="en-US" b="1">
                <a:solidFill>
                  <a:srgbClr val="C00000"/>
                </a:solidFill>
                <a:latin typeface="微软雅黑" panose="020B0503020204020204" charset="-122"/>
                <a:ea typeface="微软雅黑" panose="020B0503020204020204" charset="-122"/>
                <a:sym typeface="+mn-ea"/>
              </a:rPr>
              <a:t>目标</a:t>
            </a:r>
            <a:r>
              <a:rPr lang="en-US" altLang="zh-CN" b="1">
                <a:solidFill>
                  <a:srgbClr val="C00000"/>
                </a:solidFill>
                <a:latin typeface="微软雅黑" panose="020B0503020204020204" charset="-122"/>
                <a:ea typeface="微软雅黑" panose="020B0503020204020204" charset="-122"/>
                <a:sym typeface="+mn-ea"/>
              </a:rPr>
              <a:t>:</a:t>
            </a:r>
          </a:p>
          <a:p>
            <a:r>
              <a:rPr lang="en-US" altLang="zh-CN" b="1">
                <a:solidFill>
                  <a:srgbClr val="C00000"/>
                </a:solidFill>
                <a:latin typeface="微软雅黑" panose="020B0503020204020204" charset="-122"/>
                <a:ea typeface="微软雅黑" panose="020B0503020204020204" charset="-122"/>
                <a:sym typeface="+mn-ea"/>
              </a:rPr>
              <a:t>1 .</a:t>
            </a:r>
            <a:r>
              <a:rPr lang="zh-CN" altLang="en-US" b="1">
                <a:solidFill>
                  <a:srgbClr val="C00000"/>
                </a:solidFill>
                <a:latin typeface="微软雅黑" panose="020B0503020204020204" charset="-122"/>
                <a:ea typeface="微软雅黑" panose="020B0503020204020204" charset="-122"/>
                <a:sym typeface="+mn-ea"/>
              </a:rPr>
              <a:t>疏通文句、理清情感脉络</a:t>
            </a:r>
            <a:endParaRPr lang="zh-CN" altLang="zh-CN" b="1">
              <a:solidFill>
                <a:srgbClr val="C00000"/>
              </a:solidFill>
              <a:latin typeface="微软雅黑" panose="020B0503020204020204" charset="-122"/>
              <a:ea typeface="微软雅黑" panose="020B0503020204020204" charset="-122"/>
              <a:sym typeface="+mn-ea"/>
            </a:endParaRPr>
          </a:p>
          <a:p>
            <a:r>
              <a:rPr lang="en-US" altLang="zh-CN" b="1">
                <a:solidFill>
                  <a:srgbClr val="C00000"/>
                </a:solidFill>
                <a:latin typeface="微软雅黑" panose="020B0503020204020204" charset="-122"/>
                <a:ea typeface="微软雅黑" panose="020B0503020204020204" charset="-122"/>
                <a:sym typeface="+mn-ea"/>
              </a:rPr>
              <a:t>2.</a:t>
            </a:r>
            <a:r>
              <a:rPr lang="zh-CN" altLang="en-US" b="1">
                <a:solidFill>
                  <a:srgbClr val="C00000"/>
                </a:solidFill>
                <a:latin typeface="微软雅黑" panose="020B0503020204020204" charset="-122"/>
                <a:ea typeface="微软雅黑" panose="020B0503020204020204" charset="-122"/>
                <a:sym typeface="+mn-ea"/>
              </a:rPr>
              <a:t>赏析重要句子的含义</a:t>
            </a:r>
          </a:p>
          <a:p>
            <a:r>
              <a:rPr lang="en-US" altLang="zh-CN" b="1">
                <a:solidFill>
                  <a:srgbClr val="C00000"/>
                </a:solidFill>
                <a:latin typeface="微软雅黑" panose="020B0503020204020204" charset="-122"/>
                <a:ea typeface="微软雅黑" panose="020B0503020204020204" charset="-122"/>
                <a:sym typeface="+mn-ea"/>
              </a:rPr>
              <a:t>3.</a:t>
            </a:r>
            <a:r>
              <a:rPr lang="zh-CN" altLang="en-US" b="1">
                <a:solidFill>
                  <a:srgbClr val="C00000"/>
                </a:solidFill>
                <a:latin typeface="微软雅黑" panose="020B0503020204020204" charset="-122"/>
                <a:ea typeface="微软雅黑" panose="020B0503020204020204" charset="-122"/>
                <a:sym typeface="+mn-ea"/>
              </a:rPr>
              <a:t>体会语言平淡、感情真挚的特点</a:t>
            </a:r>
          </a:p>
          <a:p>
            <a:r>
              <a:rPr sz="3200">
                <a:latin typeface="微软雅黑" panose="020B0503020204020204" charset="-122"/>
                <a:ea typeface="微软雅黑" panose="020B0503020204020204" charset="-122"/>
                <a:sym typeface="+mn-ea"/>
              </a:rPr>
              <a:t>归有光（1506～1571）明代官员、散文家。字熙甫，又字开甫，别号震川，又号项脊生，汉族，江苏昆山人。嘉靖十九年举人。会试落第八次，徙居嘉定安亭江上，读书谈道，学徒众多，60岁方成进士，历长兴知县、顺德通判、南京太仆寺丞，留掌内阁制敕房，与修《世宗实录》，卒于南京。</a:t>
            </a:r>
          </a:p>
        </p:txBody>
      </p:sp>
      <p:pic>
        <p:nvPicPr>
          <p:cNvPr id="4" name="图片 3" descr="guiyouguang"/>
          <p:cNvPicPr>
            <a:picLocks noChangeAspect="1"/>
          </p:cNvPicPr>
          <p:nvPr/>
        </p:nvPicPr>
        <p:blipFill>
          <a:blip r:embed="rId2"/>
          <a:stretch>
            <a:fillRect/>
          </a:stretch>
        </p:blipFill>
        <p:spPr>
          <a:xfrm>
            <a:off x="7246620" y="211455"/>
            <a:ext cx="4925695" cy="6170930"/>
          </a:xfrm>
          <a:prstGeom prst="rect">
            <a:avLst/>
          </a:prstGeom>
        </p:spPr>
      </p:pic>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695065" y="1101725"/>
            <a:ext cx="4801870" cy="310515"/>
          </a:xfrm>
        </p:spPr>
        <p:txBody>
          <a:bodyPr>
            <a:scene3d>
              <a:camera prst="orthographicFront"/>
              <a:lightRig rig="threePt" dir="t"/>
            </a:scene3d>
          </a:bodyPr>
          <a:lstStyle/>
          <a:p>
            <a:pPr algn="ctr"/>
            <a:r>
              <a:rPr lang="en-US" altLang="zh-CN" b="1">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rPr>
              <a:t>  </a:t>
            </a:r>
            <a:r>
              <a:rPr lang="zh-CN" altLang="en-US" b="1">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rPr>
              <a:t>生平简介</a:t>
            </a:r>
            <a:br>
              <a:rPr lang="zh-CN" altLang="en-US" b="1">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rPr>
            </a:br>
            <a:endParaRPr lang="zh-CN" altLang="en-US" b="1">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endParaRPr>
          </a:p>
        </p:txBody>
      </p:sp>
      <p:sp>
        <p:nvSpPr>
          <p:cNvPr id="3" name="内容占位符 2"/>
          <p:cNvSpPr>
            <a:spLocks noGrp="1"/>
          </p:cNvSpPr>
          <p:nvPr>
            <p:ph idx="1"/>
          </p:nvPr>
        </p:nvSpPr>
        <p:spPr>
          <a:xfrm>
            <a:off x="328295" y="1241425"/>
            <a:ext cx="11351260" cy="4374515"/>
          </a:xfrm>
        </p:spPr>
        <p:txBody>
          <a:bodyPr/>
          <a:lstStyle/>
          <a:p>
            <a:pPr marL="0" algn="l">
              <a:lnSpc>
                <a:spcPct val="100000"/>
              </a:lnSpc>
              <a:spcBef>
                <a:spcPct val="0"/>
              </a:spcBef>
            </a:pPr>
            <a:r>
              <a:rPr sz="3200" dirty="0" err="1">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Arial" panose="020B0604020202020204" pitchFamily="34" charset="0"/>
                <a:sym typeface="+mn-ea"/>
              </a:rPr>
              <a:t>归有光于明武宗正德元年</a:t>
            </a:r>
            <a:r>
              <a:rPr lang="zh-CN" sz="32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Arial" panose="020B0604020202020204" pitchFamily="34" charset="0"/>
                <a:sym typeface="+mn-ea"/>
              </a:rPr>
              <a:t>，</a:t>
            </a:r>
            <a:r>
              <a:rPr sz="32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Arial" panose="020B0604020202020204" pitchFamily="34" charset="0"/>
                <a:sym typeface="+mn-ea"/>
              </a:rPr>
              <a:t>出生在苏州府太仓州昆山县一个日趋衰败的大族之中。他八岁时，年仅二十五岁的母亲就丢下三子两女与世长辞，父亲是个穷县学生，家境急遽败落。也许就是这种困境，迫使年幼的归有光过早地懂得了人间忧难，开始奋发攻读。</a:t>
            </a:r>
          </a:p>
          <a:p>
            <a:pPr marL="0" algn="l">
              <a:lnSpc>
                <a:spcPct val="100000"/>
              </a:lnSpc>
              <a:spcBef>
                <a:spcPct val="0"/>
              </a:spcBef>
            </a:pPr>
            <a:r>
              <a:rPr sz="3200" dirty="0" err="1">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Arial" panose="020B0604020202020204" pitchFamily="34" charset="0"/>
                <a:sym typeface="+mn-ea"/>
              </a:rPr>
              <a:t>归有光自幼明悟绝人，九岁能成文章，十岁时就写出了洋洋千余言的《乞醯论</a:t>
            </a:r>
            <a:r>
              <a:rPr sz="32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Arial" panose="020B0604020202020204" pitchFamily="34" charset="0"/>
                <a:sym typeface="+mn-ea"/>
              </a:rPr>
              <a:t>》</a:t>
            </a:r>
            <a:r>
              <a:rPr lang="zh-CN" sz="32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Arial" panose="020B0604020202020204" pitchFamily="34" charset="0"/>
                <a:sym typeface="+mn-ea"/>
              </a:rPr>
              <a:t>，后虽名满天下，但是命运坎顿，晚年才有显达之相，不久又病逝。</a:t>
            </a:r>
          </a:p>
          <a:p>
            <a:pPr marL="0" algn="l">
              <a:lnSpc>
                <a:spcPct val="100000"/>
              </a:lnSpc>
              <a:spcBef>
                <a:spcPct val="0"/>
              </a:spcBef>
            </a:pPr>
            <a:endParaRPr lang="zh-CN" sz="32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Arial" panose="020B0604020202020204" pitchFamily="34" charset="0"/>
              <a:sym typeface="+mn-ea"/>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33375" y="659765"/>
            <a:ext cx="11553190" cy="1330960"/>
          </a:xfrm>
        </p:spPr>
        <p:txBody>
          <a:bodyPr/>
          <a:lstStyle/>
          <a:p>
            <a:r>
              <a:rPr lang="en-US" altLang="zh-CN" b="1">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cs typeface="Arial" panose="020B0604020202020204" pitchFamily="34" charset="0"/>
                <a:sym typeface="+mn-ea"/>
              </a:rPr>
              <a:t>【</a:t>
            </a:r>
            <a:r>
              <a:rPr lang="zh-CN" altLang="en-US" b="1">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cs typeface="Arial" panose="020B0604020202020204" pitchFamily="34" charset="0"/>
                <a:sym typeface="+mn-ea"/>
              </a:rPr>
              <a:t>阅读思考</a:t>
            </a:r>
            <a:r>
              <a:rPr lang="en-US" altLang="zh-CN" b="1">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cs typeface="Arial" panose="020B0604020202020204" pitchFamily="34" charset="0"/>
                <a:sym typeface="+mn-ea"/>
              </a:rPr>
              <a:t>】</a:t>
            </a:r>
            <a:r>
              <a:rPr lang="zh-CN" altLang="en-US" b="1">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cs typeface="Arial" panose="020B0604020202020204" pitchFamily="34" charset="0"/>
                <a:sym typeface="+mn-ea"/>
              </a:rPr>
              <a:t>全文的过渡句是那句？</a:t>
            </a:r>
          </a:p>
        </p:txBody>
      </p:sp>
      <p:sp>
        <p:nvSpPr>
          <p:cNvPr id="3" name="内容占位符 2"/>
          <p:cNvSpPr>
            <a:spLocks noGrp="1"/>
          </p:cNvSpPr>
          <p:nvPr>
            <p:ph idx="1"/>
          </p:nvPr>
        </p:nvSpPr>
        <p:spPr>
          <a:xfrm>
            <a:off x="1123950" y="1000125"/>
            <a:ext cx="8890000" cy="4857750"/>
          </a:xfrm>
        </p:spPr>
        <p:txBody>
          <a:bodyPr/>
          <a:lstStyle/>
          <a:p>
            <a:pPr marL="0" indent="0" algn="l">
              <a:lnSpc>
                <a:spcPct val="150000"/>
              </a:lnSpc>
              <a:buFont typeface="Wingdings" panose="05000000000000000000" pitchFamily="2" charset="2"/>
              <a:buNone/>
            </a:pPr>
            <a:endParaRPr lang="zh-CN" altLang="en-US" sz="3600" b="1">
              <a:solidFill>
                <a:sysClr val="windowText" lastClr="000000">
                  <a:lumMod val="65000"/>
                  <a:lumOff val="35000"/>
                </a:sysClr>
              </a:solidFill>
              <a:latin typeface="微软雅黑" panose="020B0503020204020204" charset="-122"/>
              <a:ea typeface="微软雅黑" panose="020B0503020204020204" charset="-122"/>
            </a:endParaRPr>
          </a:p>
          <a:p>
            <a:pPr marL="0" algn="l">
              <a:lnSpc>
                <a:spcPct val="150000"/>
              </a:lnSpc>
            </a:pPr>
            <a:r>
              <a:rPr lang="zh-CN" altLang="en-US" sz="4800" b="1">
                <a:solidFill>
                  <a:schemeClr val="tx1"/>
                </a:solidFill>
                <a:latin typeface="微软雅黑" panose="020B0503020204020204" charset="-122"/>
                <a:ea typeface="微软雅黑" panose="020B0503020204020204" charset="-122"/>
              </a:rPr>
              <a:t>明确：然余居于此，多可喜，亦多可悲</a:t>
            </a:r>
          </a:p>
          <a:p>
            <a:pPr marL="0" indent="0" algn="l">
              <a:lnSpc>
                <a:spcPct val="150000"/>
              </a:lnSpc>
              <a:buNone/>
            </a:pPr>
            <a:endParaRPr lang="zh-CN" altLang="en-US" sz="3200">
              <a:solidFill>
                <a:srgbClr val="C00000"/>
              </a:solidFill>
              <a:latin typeface="微软雅黑" panose="020B0503020204020204" charset="-122"/>
              <a:ea typeface="微软雅黑" panose="020B0503020204020204" charset="-122"/>
            </a:endParaRPr>
          </a:p>
          <a:p>
            <a:endParaRPr lang="zh-CN" altLang="en-US" sz="32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0480" y="166370"/>
            <a:ext cx="11240770" cy="1727200"/>
          </a:xfrm>
        </p:spPr>
        <p:txBody>
          <a:bodyPr/>
          <a:lstStyle/>
          <a:p>
            <a:r>
              <a:rPr lang="en-US" altLang="zh-CN" sz="4000" b="1">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sym typeface="+mn-ea"/>
              </a:rPr>
              <a:t>【</a:t>
            </a:r>
            <a:r>
              <a:rPr lang="zh-CN" altLang="en-US" sz="4000" b="1">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sym typeface="+mn-ea"/>
              </a:rPr>
              <a:t>思考</a:t>
            </a:r>
            <a:r>
              <a:rPr lang="en-US" altLang="zh-CN" sz="4000" b="1">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sym typeface="+mn-ea"/>
              </a:rPr>
              <a:t>】</a:t>
            </a:r>
            <a:r>
              <a:rPr lang="zh-CN" altLang="en-US" sz="4000" b="1">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sym typeface="+mn-ea"/>
              </a:rPr>
              <a:t>文章第一段的</a:t>
            </a:r>
            <a:r>
              <a:rPr lang="en-US" altLang="zh-CN" sz="4000" b="1">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sym typeface="+mn-ea"/>
              </a:rPr>
              <a:t>“</a:t>
            </a:r>
            <a:r>
              <a:rPr lang="zh-CN" altLang="en-US" sz="4000" b="1">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sym typeface="+mn-ea"/>
              </a:rPr>
              <a:t>可喜</a:t>
            </a:r>
            <a:r>
              <a:rPr lang="en-US" altLang="zh-CN" sz="4000" b="1">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sym typeface="+mn-ea"/>
              </a:rPr>
              <a:t>”</a:t>
            </a:r>
            <a:r>
              <a:rPr lang="zh-CN" altLang="en-US" sz="4000" b="1">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sym typeface="+mn-ea"/>
              </a:rPr>
              <a:t>，有几个层面？</a:t>
            </a:r>
          </a:p>
        </p:txBody>
      </p:sp>
      <p:sp>
        <p:nvSpPr>
          <p:cNvPr id="3" name="内容占位符 2"/>
          <p:cNvSpPr>
            <a:spLocks noGrp="1"/>
          </p:cNvSpPr>
          <p:nvPr>
            <p:ph idx="1"/>
          </p:nvPr>
        </p:nvSpPr>
        <p:spPr>
          <a:xfrm>
            <a:off x="1052830" y="1482090"/>
            <a:ext cx="10086340" cy="4418330"/>
          </a:xfrm>
        </p:spPr>
        <p:txBody>
          <a:bodyPr>
            <a:scene3d>
              <a:camera prst="orthographicFront"/>
              <a:lightRig rig="soft" dir="t">
                <a:rot lat="0" lon="0" rev="15600000"/>
              </a:lightRig>
            </a:scene3d>
            <a:sp3d extrusionH="57150" prstMaterial="softEdge">
              <a:bevelT w="25400" h="38100"/>
            </a:sp3d>
          </a:bodyPr>
          <a:lstStyle/>
          <a:p>
            <a:pPr marL="0" indent="0">
              <a:lnSpc>
                <a:spcPct val="100000"/>
              </a:lnSpc>
              <a:spcBef>
                <a:spcPct val="0"/>
              </a:spcBef>
              <a:buNone/>
            </a:pPr>
            <a:r>
              <a:rPr lang="zh-CN" altLang="en-US" sz="4400">
                <a:solidFill>
                  <a:schemeClr val="accent4"/>
                </a:solidFill>
                <a:effectLst/>
                <a:latin typeface="微软雅黑" panose="020B0503020204020204" charset="-122"/>
                <a:ea typeface="微软雅黑" panose="020B0503020204020204" charset="-122"/>
                <a:sym typeface="+mn-ea"/>
              </a:rPr>
              <a:t>明确 ：</a:t>
            </a:r>
          </a:p>
          <a:p>
            <a:pPr marL="0" indent="0">
              <a:lnSpc>
                <a:spcPct val="100000"/>
              </a:lnSpc>
              <a:spcBef>
                <a:spcPct val="0"/>
              </a:spcBef>
              <a:buNone/>
            </a:pPr>
            <a:r>
              <a:rPr lang="zh-CN" altLang="en-US" sz="4400">
                <a:solidFill>
                  <a:schemeClr val="accent4"/>
                </a:solidFill>
                <a:effectLst/>
                <a:latin typeface="微软雅黑" panose="020B0503020204020204" charset="-122"/>
                <a:ea typeface="微软雅黑" panose="020B0503020204020204" charset="-122"/>
                <a:sym typeface="+mn-ea"/>
              </a:rPr>
              <a:t>借书满架</a:t>
            </a:r>
            <a:r>
              <a:rPr lang="en-US" altLang="zh-CN" sz="4400">
                <a:solidFill>
                  <a:schemeClr val="accent4"/>
                </a:solidFill>
                <a:effectLst/>
                <a:latin typeface="微软雅黑" panose="020B0503020204020204" charset="-122"/>
                <a:ea typeface="微软雅黑" panose="020B0503020204020204" charset="-122"/>
                <a:sym typeface="+mn-ea"/>
              </a:rPr>
              <a:t>——</a:t>
            </a:r>
            <a:r>
              <a:rPr lang="zh-CN" altLang="en-US" sz="4400">
                <a:solidFill>
                  <a:schemeClr val="accent4"/>
                </a:solidFill>
                <a:effectLst/>
                <a:latin typeface="微软雅黑" panose="020B0503020204020204" charset="-122"/>
                <a:ea typeface="微软雅黑" panose="020B0503020204020204" charset="-122"/>
                <a:sym typeface="+mn-ea"/>
              </a:rPr>
              <a:t>读书之喜</a:t>
            </a:r>
          </a:p>
          <a:p>
            <a:pPr marL="0" indent="0">
              <a:lnSpc>
                <a:spcPct val="100000"/>
              </a:lnSpc>
              <a:spcBef>
                <a:spcPct val="0"/>
              </a:spcBef>
              <a:buNone/>
            </a:pPr>
            <a:r>
              <a:rPr lang="zh-CN" altLang="en-US" sz="4400">
                <a:solidFill>
                  <a:schemeClr val="accent4"/>
                </a:solidFill>
                <a:effectLst/>
                <a:latin typeface="微软雅黑" panose="020B0503020204020204" charset="-122"/>
                <a:ea typeface="微软雅黑" panose="020B0503020204020204" charset="-122"/>
                <a:sym typeface="+mn-ea"/>
              </a:rPr>
              <a:t>偃仰啸歌</a:t>
            </a:r>
            <a:r>
              <a:rPr lang="en-US" altLang="zh-CN" sz="4400">
                <a:solidFill>
                  <a:schemeClr val="accent4"/>
                </a:solidFill>
                <a:effectLst/>
                <a:latin typeface="微软雅黑" panose="020B0503020204020204" charset="-122"/>
                <a:ea typeface="微软雅黑" panose="020B0503020204020204" charset="-122"/>
                <a:sym typeface="+mn-ea"/>
              </a:rPr>
              <a:t>——</a:t>
            </a:r>
            <a:r>
              <a:rPr lang="zh-CN" altLang="en-US" sz="4400">
                <a:solidFill>
                  <a:schemeClr val="accent4"/>
                </a:solidFill>
                <a:effectLst/>
                <a:latin typeface="微软雅黑" panose="020B0503020204020204" charset="-122"/>
                <a:ea typeface="微软雅黑" panose="020B0503020204020204" charset="-122"/>
                <a:sym typeface="+mn-ea"/>
              </a:rPr>
              <a:t>独处之乐</a:t>
            </a:r>
          </a:p>
          <a:p>
            <a:pPr marL="0" indent="0">
              <a:lnSpc>
                <a:spcPct val="100000"/>
              </a:lnSpc>
              <a:spcBef>
                <a:spcPct val="0"/>
              </a:spcBef>
              <a:buNone/>
            </a:pPr>
            <a:r>
              <a:rPr lang="zh-CN" altLang="en-US" sz="4400">
                <a:solidFill>
                  <a:schemeClr val="accent4"/>
                </a:solidFill>
                <a:effectLst/>
                <a:latin typeface="微软雅黑" panose="020B0503020204020204" charset="-122"/>
                <a:ea typeface="微软雅黑" panose="020B0503020204020204" charset="-122"/>
              </a:rPr>
              <a:t>三五之夜</a:t>
            </a:r>
            <a:r>
              <a:rPr lang="en-US" altLang="zh-CN" sz="4400">
                <a:solidFill>
                  <a:schemeClr val="accent4"/>
                </a:solidFill>
                <a:effectLst/>
                <a:latin typeface="微软雅黑" panose="020B0503020204020204" charset="-122"/>
                <a:ea typeface="微软雅黑" panose="020B0503020204020204" charset="-122"/>
              </a:rPr>
              <a:t>——</a:t>
            </a:r>
            <a:r>
              <a:rPr lang="zh-CN" altLang="en-US" sz="4400">
                <a:solidFill>
                  <a:schemeClr val="accent4"/>
                </a:solidFill>
                <a:effectLst/>
                <a:latin typeface="微软雅黑" panose="020B0503020204020204" charset="-122"/>
                <a:ea typeface="微软雅黑" panose="020B0503020204020204" charset="-122"/>
              </a:rPr>
              <a:t>景致之乐</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blinds(horizontal)">
                                      <p:cBhvr>
                                        <p:cTn id="10" dur="500"/>
                                        <p:tgtEl>
                                          <p:spTgt spid="3">
                                            <p:txEl>
                                              <p:pRg st="2" end="2"/>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blinds(horizontal)">
                                      <p:cBhvr>
                                        <p:cTn id="13"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97485" y="603885"/>
            <a:ext cx="11484610" cy="680720"/>
          </a:xfrm>
        </p:spPr>
        <p:txBody>
          <a:bodyPr/>
          <a:lstStyle/>
          <a:p>
            <a:r>
              <a:rPr lang="en-US" altLang="zh-CN">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sym typeface="+mn-ea"/>
              </a:rPr>
              <a:t>【</a:t>
            </a:r>
            <a:r>
              <a:rPr lang="zh-CN" altLang="en-US">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sym typeface="+mn-ea"/>
              </a:rPr>
              <a:t>讨论</a:t>
            </a:r>
            <a:r>
              <a:rPr lang="en-US" altLang="zh-CN">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sym typeface="+mn-ea"/>
              </a:rPr>
              <a:t>】</a:t>
            </a:r>
            <a:r>
              <a:rPr lang="zh-CN" altLang="en-US">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sym typeface="+mn-ea"/>
              </a:rPr>
              <a:t>后文的</a:t>
            </a:r>
            <a:r>
              <a:rPr lang="en-US" altLang="zh-CN">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sym typeface="+mn-ea"/>
              </a:rPr>
              <a:t>“</a:t>
            </a:r>
            <a:r>
              <a:rPr lang="zh-CN" altLang="zh-CN">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sym typeface="+mn-ea"/>
              </a:rPr>
              <a:t>可悲</a:t>
            </a:r>
            <a:r>
              <a:rPr lang="en-US" altLang="zh-CN">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sym typeface="+mn-ea"/>
              </a:rPr>
              <a:t>”</a:t>
            </a:r>
            <a:r>
              <a:rPr lang="zh-CN" altLang="en-US">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sym typeface="+mn-ea"/>
              </a:rPr>
              <a:t>可分几个层面，并加以解读？</a:t>
            </a:r>
          </a:p>
        </p:txBody>
      </p:sp>
      <p:sp>
        <p:nvSpPr>
          <p:cNvPr id="3" name="内容占位符 2"/>
          <p:cNvSpPr>
            <a:spLocks noGrp="1"/>
          </p:cNvSpPr>
          <p:nvPr>
            <p:ph idx="1"/>
          </p:nvPr>
        </p:nvSpPr>
        <p:spPr>
          <a:xfrm>
            <a:off x="609600" y="1880235"/>
            <a:ext cx="6804025" cy="3907790"/>
          </a:xfrm>
        </p:spPr>
        <p:txBody>
          <a:bodyPr/>
          <a:lstStyle/>
          <a:p>
            <a:r>
              <a:rPr lang="zh-CN" altLang="en-US" sz="400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rPr>
              <a:t>明确：</a:t>
            </a:r>
          </a:p>
          <a:p>
            <a:pPr marL="0" indent="0">
              <a:buNone/>
            </a:pPr>
            <a:r>
              <a:rPr lang="en-US" altLang="zh-CN" sz="400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rPr>
              <a:t>1.</a:t>
            </a:r>
            <a:r>
              <a:rPr lang="zh-CN" altLang="en-US" sz="400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rPr>
              <a:t>家族衰落，亲族疏淡之悲</a:t>
            </a:r>
          </a:p>
          <a:p>
            <a:pPr marL="0" indent="0">
              <a:buNone/>
            </a:pPr>
            <a:r>
              <a:rPr lang="en-US" altLang="zh-CN" sz="400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rPr>
              <a:t>2.</a:t>
            </a:r>
            <a:r>
              <a:rPr lang="zh-CN" altLang="en-US" sz="400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rPr>
              <a:t>追忆往事，亲人过世之悲</a:t>
            </a:r>
          </a:p>
          <a:p>
            <a:pPr marL="0" indent="0">
              <a:buNone/>
            </a:pPr>
            <a:r>
              <a:rPr lang="en-US" altLang="zh-CN" sz="400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rPr>
              <a:t>3.</a:t>
            </a:r>
            <a:r>
              <a:rPr lang="zh-CN" altLang="en-US" sz="400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rPr>
              <a:t>怀才困顿，境遇不顺之悲</a:t>
            </a:r>
          </a:p>
          <a:p>
            <a:pPr marL="0" indent="0">
              <a:buNone/>
            </a:pPr>
            <a:r>
              <a:rPr lang="en-US" altLang="zh-CN" sz="400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rPr>
              <a:t>4.</a:t>
            </a:r>
            <a:r>
              <a:rPr lang="zh-CN" altLang="en-US" sz="400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rPr>
              <a:t>爱妻早逝，岁月不居之悲</a:t>
            </a:r>
          </a:p>
          <a:p>
            <a:endParaRPr lang="zh-CN" altLang="en-US" sz="400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blinds(horizontal)">
                                      <p:cBhvr>
                                        <p:cTn id="10" dur="500"/>
                                        <p:tgtEl>
                                          <p:spTgt spid="3">
                                            <p:txEl>
                                              <p:pRg st="2" end="2"/>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blinds(horizontal)">
                                      <p:cBhvr>
                                        <p:cTn id="13" dur="500"/>
                                        <p:tgtEl>
                                          <p:spTgt spid="3">
                                            <p:txEl>
                                              <p:pRg st="3" end="3"/>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blinds(horizontal)">
                                      <p:cBhvr>
                                        <p:cTn id="16"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5755" y="1343660"/>
            <a:ext cx="11199495" cy="849630"/>
          </a:xfrm>
        </p:spPr>
        <p:txBody>
          <a:bodyPr/>
          <a:lstStyle/>
          <a:p>
            <a:r>
              <a:rPr lang="en-US" altLang="zh-CN">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sym typeface="+mn-ea"/>
              </a:rPr>
              <a:t>【</a:t>
            </a:r>
            <a:r>
              <a:rPr lang="zh-CN" altLang="en-US">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sym typeface="+mn-ea"/>
              </a:rPr>
              <a:t>理解探究</a:t>
            </a:r>
            <a:r>
              <a:rPr lang="en-US" altLang="zh-CN">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sym typeface="+mn-ea"/>
              </a:rPr>
              <a:t>1】庭中始为篱，已为墙，凡再变矣</a:t>
            </a:r>
            <a:r>
              <a:rPr lang="zh-CN" altLang="en-US">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sym typeface="+mn-ea"/>
              </a:rPr>
              <a:t>？</a:t>
            </a:r>
            <a:r>
              <a:rPr lang="zh-CN" altLang="en-US">
                <a:solidFill>
                  <a:schemeClr val="tx1">
                    <a:lumMod val="65000"/>
                    <a:lumOff val="35000"/>
                  </a:schemeClr>
                </a:solidFill>
                <a:latin typeface="微软雅黑" panose="020B0503020204020204" charset="-122"/>
                <a:ea typeface="微软雅黑" panose="020B0503020204020204" charset="-122"/>
              </a:rPr>
              <a:t/>
            </a:r>
            <a:br>
              <a:rPr lang="zh-CN" altLang="en-US">
                <a:solidFill>
                  <a:schemeClr val="tx1">
                    <a:lumMod val="65000"/>
                    <a:lumOff val="35000"/>
                  </a:schemeClr>
                </a:solidFill>
                <a:latin typeface="微软雅黑" panose="020B0503020204020204" charset="-122"/>
                <a:ea typeface="微软雅黑" panose="020B0503020204020204" charset="-122"/>
              </a:rPr>
            </a:br>
            <a:endParaRPr lang="zh-CN" altLang="en-US"/>
          </a:p>
        </p:txBody>
      </p:sp>
      <p:sp>
        <p:nvSpPr>
          <p:cNvPr id="3" name="内容占位符 2"/>
          <p:cNvSpPr>
            <a:spLocks noGrp="1"/>
          </p:cNvSpPr>
          <p:nvPr>
            <p:ph idx="1"/>
          </p:nvPr>
        </p:nvSpPr>
        <p:spPr>
          <a:xfrm>
            <a:off x="325755" y="2491740"/>
            <a:ext cx="11370310" cy="3480435"/>
          </a:xfrm>
        </p:spPr>
        <p:txBody>
          <a:bodyPr>
            <a:scene3d>
              <a:camera prst="orthographicFront"/>
              <a:lightRig rig="threePt" dir="t"/>
            </a:scene3d>
          </a:bodyPr>
          <a:lstStyle/>
          <a:p>
            <a:pPr indent="457200">
              <a:lnSpc>
                <a:spcPct val="100000"/>
              </a:lnSpc>
              <a:spcBef>
                <a:spcPct val="0"/>
              </a:spcBef>
              <a:buNone/>
            </a:pPr>
            <a:r>
              <a:rPr lang="zh-CN" altLang="en-US" sz="320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rPr>
              <a:t>明确：委婉写出了亲族的疏远、隔绝，家世的衰落</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5755" y="1343660"/>
            <a:ext cx="11199495" cy="849630"/>
          </a:xfrm>
        </p:spPr>
        <p:txBody>
          <a:bodyPr/>
          <a:lstStyle/>
          <a:p>
            <a:r>
              <a:rPr lang="en-US" altLang="zh-CN">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sym typeface="+mn-ea"/>
              </a:rPr>
              <a:t>【</a:t>
            </a:r>
            <a:r>
              <a:rPr lang="zh-CN" altLang="en-US">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sym typeface="+mn-ea"/>
              </a:rPr>
              <a:t>理解探究</a:t>
            </a:r>
            <a:r>
              <a:rPr lang="en-US" altLang="zh-CN">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sym typeface="+mn-ea"/>
              </a:rPr>
              <a:t>2】娘以指叩门扉曰：‘儿寒乎？欲食乎？’吾从板外相为应答。</a:t>
            </a:r>
            <a:endParaRPr lang="zh-CN" altLang="en-US"/>
          </a:p>
        </p:txBody>
      </p:sp>
      <p:sp>
        <p:nvSpPr>
          <p:cNvPr id="3" name="内容占位符 2"/>
          <p:cNvSpPr>
            <a:spLocks noGrp="1"/>
          </p:cNvSpPr>
          <p:nvPr>
            <p:ph idx="1"/>
          </p:nvPr>
        </p:nvSpPr>
        <p:spPr>
          <a:xfrm>
            <a:off x="325755" y="2491740"/>
            <a:ext cx="11370310" cy="3480435"/>
          </a:xfrm>
        </p:spPr>
        <p:txBody>
          <a:bodyPr>
            <a:scene3d>
              <a:camera prst="orthographicFront"/>
              <a:lightRig rig="threePt" dir="t"/>
            </a:scene3d>
          </a:bodyPr>
          <a:lstStyle/>
          <a:p>
            <a:pPr indent="457200">
              <a:lnSpc>
                <a:spcPct val="100000"/>
              </a:lnSpc>
              <a:spcBef>
                <a:spcPct val="0"/>
              </a:spcBef>
              <a:buNone/>
            </a:pPr>
            <a:r>
              <a:rPr lang="zh-CN" altLang="en-US" sz="320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rPr>
              <a:t>明确：语言描写。写出母亲对自己的疼爱，感情细腻动人。</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5755" y="1343660"/>
            <a:ext cx="11199495" cy="849630"/>
          </a:xfrm>
        </p:spPr>
        <p:txBody>
          <a:bodyPr/>
          <a:lstStyle/>
          <a:p>
            <a:r>
              <a:rPr lang="en-US" altLang="zh-CN">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sym typeface="+mn-ea"/>
              </a:rPr>
              <a:t>【</a:t>
            </a:r>
            <a:r>
              <a:rPr lang="zh-CN" altLang="en-US">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sym typeface="+mn-ea"/>
              </a:rPr>
              <a:t>理解探究</a:t>
            </a:r>
            <a:r>
              <a:rPr lang="en-US" altLang="zh-CN">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sym typeface="+mn-ea"/>
              </a:rPr>
              <a:t>3】比去，以手阖门，自语曰：”吾家读书久不效，儿之成，则可待乎！”</a:t>
            </a:r>
            <a:r>
              <a:rPr lang="zh-CN" altLang="en-US">
                <a:solidFill>
                  <a:schemeClr val="tx1">
                    <a:lumMod val="65000"/>
                    <a:lumOff val="35000"/>
                  </a:schemeClr>
                </a:solidFill>
                <a:latin typeface="微软雅黑" panose="020B0503020204020204" charset="-122"/>
                <a:ea typeface="微软雅黑" panose="020B0503020204020204" charset="-122"/>
              </a:rPr>
              <a:t/>
            </a:r>
            <a:br>
              <a:rPr lang="zh-CN" altLang="en-US">
                <a:solidFill>
                  <a:schemeClr val="tx1">
                    <a:lumMod val="65000"/>
                    <a:lumOff val="35000"/>
                  </a:schemeClr>
                </a:solidFill>
                <a:latin typeface="微软雅黑" panose="020B0503020204020204" charset="-122"/>
                <a:ea typeface="微软雅黑" panose="020B0503020204020204" charset="-122"/>
              </a:rPr>
            </a:br>
            <a:endParaRPr lang="zh-CN" altLang="en-US"/>
          </a:p>
        </p:txBody>
      </p:sp>
      <p:sp>
        <p:nvSpPr>
          <p:cNvPr id="3" name="内容占位符 2"/>
          <p:cNvSpPr>
            <a:spLocks noGrp="1"/>
          </p:cNvSpPr>
          <p:nvPr>
            <p:ph idx="1"/>
          </p:nvPr>
        </p:nvSpPr>
        <p:spPr>
          <a:xfrm>
            <a:off x="325755" y="2491740"/>
            <a:ext cx="11370310" cy="3480435"/>
          </a:xfrm>
        </p:spPr>
        <p:txBody>
          <a:bodyPr>
            <a:scene3d>
              <a:camera prst="orthographicFront"/>
              <a:lightRig rig="threePt" dir="t"/>
            </a:scene3d>
          </a:bodyPr>
          <a:lstStyle/>
          <a:p>
            <a:pPr indent="457200">
              <a:lnSpc>
                <a:spcPct val="100000"/>
              </a:lnSpc>
              <a:spcBef>
                <a:spcPct val="0"/>
              </a:spcBef>
              <a:buNone/>
            </a:pPr>
            <a:r>
              <a:rPr lang="zh-CN" altLang="en-US" sz="320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rPr>
              <a:t>明确：动作细节，语言描写表现出祖母对自己的期望暗示自己如今现实中境遇困顿的忧愤、无奈。感情丰富。</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heme/theme1.xml><?xml version="1.0" encoding="utf-8"?>
<a:theme xmlns:a="http://schemas.openxmlformats.org/drawingml/2006/main" name="城市剪影">
  <a:themeElements>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662</Words>
  <Application>Microsoft Office PowerPoint</Application>
  <PresentationFormat>自定义</PresentationFormat>
  <Paragraphs>61</Paragraphs>
  <Slides>17</Slides>
  <Notes>0</Notes>
  <HiddenSlides>0</HiddenSlides>
  <MMClips>0</MMClips>
  <ScaleCrop>false</ScaleCrop>
  <HeadingPairs>
    <vt:vector size="4" baseType="variant">
      <vt:variant>
        <vt:lpstr>主题</vt:lpstr>
      </vt:variant>
      <vt:variant>
        <vt:i4>1</vt:i4>
      </vt:variant>
      <vt:variant>
        <vt:lpstr>幻灯片标题</vt:lpstr>
      </vt:variant>
      <vt:variant>
        <vt:i4>17</vt:i4>
      </vt:variant>
    </vt:vector>
  </HeadingPairs>
  <TitlesOfParts>
    <vt:vector size="18" baseType="lpstr">
      <vt:lpstr>城市剪影</vt:lpstr>
      <vt:lpstr> 《项脊轩志》  归有光  蓬莱一中 万德民 </vt:lpstr>
      <vt:lpstr>PowerPoint 演示文稿</vt:lpstr>
      <vt:lpstr>  生平简介 </vt:lpstr>
      <vt:lpstr>【阅读思考】全文的过渡句是那句？</vt:lpstr>
      <vt:lpstr>【思考】文章第一段的“可喜”，有几个层面？</vt:lpstr>
      <vt:lpstr>【讨论】后文的“可悲”可分几个层面，并加以解读？</vt:lpstr>
      <vt:lpstr>【理解探究1】庭中始为篱，已为墙，凡再变矣？ </vt:lpstr>
      <vt:lpstr>【理解探究2】娘以指叩门扉曰：‘儿寒乎？欲食乎？’吾从板外相为应答。</vt:lpstr>
      <vt:lpstr>【理解探究3】比去，以手阖门，自语曰：”吾家读书久不效，儿之成，则可待乎！” </vt:lpstr>
      <vt:lpstr>【理解探究4】轩凡四遭火，得不焚，殆有神护者！” </vt:lpstr>
      <vt:lpstr>【理解探究5】吾妻来归，时至轩中，从余问古事，或凭几学书。” </vt:lpstr>
      <vt:lpstr>【理解探究6】“庭有枇杷树，吾妻死之年所手植也，今已亭亭如盖矣。” </vt:lpstr>
      <vt:lpstr>【写作特色探究】作者写作风格，语言朴实生动，感情真挚自然，请在文中选择几处加以说明？（3分钟） </vt:lpstr>
      <vt:lpstr>【引申探究】悼亡诗赏析</vt:lpstr>
      <vt:lpstr>【引申探究】悼亡诗赏析</vt:lpstr>
      <vt:lpstr>【引申探究】悼亡诗赏析</vt:lpstr>
      <vt:lpstr>【引申探究】悼亡诗赏析</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《项脊轩志》  归有光  蓬莱一中 万德民 </dc:title>
  <dc:creator>rbm.xkw.com</dc:creator>
  <cp:lastModifiedBy>hj</cp:lastModifiedBy>
  <cp:revision>2</cp:revision>
  <cp:lastPrinted>2021-03-23T22:01:20Z</cp:lastPrinted>
  <dcterms:created xsi:type="dcterms:W3CDTF">2021-03-23T22:01:20Z</dcterms:created>
  <dcterms:modified xsi:type="dcterms:W3CDTF">2021-05-19T05:50:17Z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