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68" r:id="rId3"/>
    <p:sldId id="367" r:id="rId4"/>
    <p:sldId id="382" r:id="rId5"/>
    <p:sldId id="324" r:id="rId6"/>
    <p:sldId id="326" r:id="rId7"/>
    <p:sldId id="408" r:id="rId8"/>
    <p:sldId id="333" r:id="rId9"/>
    <p:sldId id="320" r:id="rId10"/>
    <p:sldId id="446" r:id="rId12"/>
    <p:sldId id="448" r:id="rId13"/>
    <p:sldId id="449" r:id="rId14"/>
    <p:sldId id="450" r:id="rId15"/>
    <p:sldId id="461" r:id="rId16"/>
    <p:sldId id="451" r:id="rId17"/>
    <p:sldId id="452" r:id="rId18"/>
    <p:sldId id="453" r:id="rId19"/>
    <p:sldId id="454" r:id="rId20"/>
    <p:sldId id="455" r:id="rId21"/>
    <p:sldId id="456" r:id="rId22"/>
    <p:sldId id="462" r:id="rId23"/>
    <p:sldId id="385" r:id="rId24"/>
    <p:sldId id="353" r:id="rId25"/>
    <p:sldId id="356" r:id="rId26"/>
    <p:sldId id="360" r:id="rId27"/>
    <p:sldId id="365" r:id="rId28"/>
    <p:sldId id="459" r:id="rId29"/>
    <p:sldId id="409" r:id="rId30"/>
    <p:sldId id="477" r:id="rId31"/>
    <p:sldId id="381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2DA8"/>
    <a:srgbClr val="F3F2EF"/>
    <a:srgbClr val="1D41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78"/>
      </p:cViewPr>
      <p:guideLst>
        <p:guide orient="horz" pos="2118"/>
        <p:guide pos="297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0659" name="备注占位符 2"/>
          <p:cNvSpPr>
            <a:spLocks noGrp="1"/>
          </p:cNvSpPr>
          <p:nvPr>
            <p:ph type="body" idx="1"/>
          </p:nvPr>
        </p:nvSpPr>
        <p:spPr/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7066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81923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81924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81925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2707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2708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2709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4930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124931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124932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24933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6803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6804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6805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7827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7828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7829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8851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8852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8853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3731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3732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3733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4755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4756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4757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5779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5780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5781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9875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79876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79877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80899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80900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80901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6D5CF-FF7E-4F9F-9DDC-1696876452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08A96-ADA2-47C4-AC5F-7D72D042B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6D5CF-FF7E-4F9F-9DDC-1696876452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08A96-ADA2-47C4-AC5F-7D72D042B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6D5CF-FF7E-4F9F-9DDC-1696876452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08A96-ADA2-47C4-AC5F-7D72D042B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6D5CF-FF7E-4F9F-9DDC-1696876452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08A96-ADA2-47C4-AC5F-7D72D042B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6D5CF-FF7E-4F9F-9DDC-1696876452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08A96-ADA2-47C4-AC5F-7D72D042B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6D5CF-FF7E-4F9F-9DDC-1696876452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08A96-ADA2-47C4-AC5F-7D72D042B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6D5CF-FF7E-4F9F-9DDC-1696876452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08A96-ADA2-47C4-AC5F-7D72D042B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6D5CF-FF7E-4F9F-9DDC-1696876452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08A96-ADA2-47C4-AC5F-7D72D042B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6D5CF-FF7E-4F9F-9DDC-1696876452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08A96-ADA2-47C4-AC5F-7D72D042B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6D5CF-FF7E-4F9F-9DDC-1696876452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08A96-ADA2-47C4-AC5F-7D72D042B9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D6D5CF-FF7E-4F9F-9DDC-1696876452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08A96-ADA2-47C4-AC5F-7D72D042B9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NULL" TargetMode="External"/><Relationship Id="rId2" Type="http://schemas.openxmlformats.org/officeDocument/2006/relationships/image" Target="../media/image3.jpe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WordArt 3"/>
          <p:cNvSpPr>
            <a:spLocks noTextEdit="1"/>
          </p:cNvSpPr>
          <p:nvPr/>
        </p:nvSpPr>
        <p:spPr>
          <a:xfrm>
            <a:off x="1728470" y="769620"/>
            <a:ext cx="6231255" cy="28822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01"/>
              </a:avLst>
            </a:prstTxWarp>
          </a:bodyPr>
          <a:p>
            <a:pPr algn="ctr"/>
            <a:r>
              <a:rPr lang="zh-CN" altLang="en-US" sz="28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998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漫画类作文</a:t>
            </a:r>
            <a:endParaRPr lang="zh-CN" altLang="en-US" sz="28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/>
            <a:r>
              <a:rPr lang="zh-CN" altLang="en-US" sz="28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998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审图立意</a:t>
            </a:r>
            <a:endParaRPr lang="zh-CN" altLang="en-US" sz="28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98700" y="4549775"/>
            <a:ext cx="40849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b="1"/>
              <a:t>高二语文组    </a:t>
            </a:r>
            <a:r>
              <a:rPr lang="zh-CN" altLang="zh-CN" sz="3600" b="1">
                <a:latin typeface="华文行楷" panose="02010800040101010101" pitchFamily="2" charset="-122"/>
                <a:ea typeface="华文行楷" panose="02010800040101010101" pitchFamily="2" charset="-122"/>
              </a:rPr>
              <a:t>兰玉红</a:t>
            </a:r>
            <a:endParaRPr lang="zh-CN" altLang="zh-CN" sz="36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7150" y="1176655"/>
            <a:ext cx="6489065" cy="3910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/>
        </p:nvSpPr>
        <p:spPr>
          <a:xfrm>
            <a:off x="305435" y="350520"/>
            <a:ext cx="8147685" cy="10655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 smtClean="0">
                <a:solidFill>
                  <a:srgbClr val="1F2DA8"/>
                </a:solidFill>
              </a:rPr>
              <a:t>例</a:t>
            </a:r>
            <a:r>
              <a:rPr lang="en-US" altLang="zh-CN" sz="2400" b="1" dirty="0" smtClean="0">
                <a:solidFill>
                  <a:srgbClr val="1F2DA8"/>
                </a:solidFill>
              </a:rPr>
              <a:t>1.</a:t>
            </a:r>
            <a:r>
              <a:rPr lang="zh-CN" altLang="en-US" sz="2400" b="1" dirty="0" smtClean="0">
                <a:solidFill>
                  <a:srgbClr val="1F2DA8"/>
                </a:solidFill>
              </a:rPr>
              <a:t>阅读下面的漫画材料，根据要求写一篇不少于</a:t>
            </a:r>
            <a:r>
              <a:rPr lang="en-US" altLang="zh-CN" sz="2400" b="1" dirty="0" smtClean="0">
                <a:solidFill>
                  <a:srgbClr val="1F2DA8"/>
                </a:solidFill>
              </a:rPr>
              <a:t>800</a:t>
            </a:r>
            <a:r>
              <a:rPr lang="zh-CN" altLang="en-US" sz="2400" b="1" dirty="0" smtClean="0">
                <a:solidFill>
                  <a:srgbClr val="1F2DA8"/>
                </a:solidFill>
              </a:rPr>
              <a:t>字的文章。（</a:t>
            </a:r>
            <a:r>
              <a:rPr lang="en-US" altLang="zh-CN" sz="2400" b="1" dirty="0" smtClean="0">
                <a:solidFill>
                  <a:srgbClr val="1F2DA8"/>
                </a:solidFill>
              </a:rPr>
              <a:t>60</a:t>
            </a:r>
            <a:r>
              <a:rPr lang="zh-CN" altLang="en-US" sz="2400" b="1" dirty="0" smtClean="0">
                <a:solidFill>
                  <a:srgbClr val="1F2DA8"/>
                </a:solidFill>
              </a:rPr>
              <a:t>分）</a:t>
            </a:r>
            <a:endParaRPr lang="zh-CN" altLang="en-US" sz="2400" b="1" dirty="0" smtClean="0">
              <a:solidFill>
                <a:srgbClr val="1F2DA8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43" name="Picture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4335" y="306070"/>
            <a:ext cx="3223260" cy="2782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0" name="Text Box 2"/>
          <p:cNvSpPr txBox="1"/>
          <p:nvPr/>
        </p:nvSpPr>
        <p:spPr>
          <a:xfrm>
            <a:off x="2367280" y="4957445"/>
            <a:ext cx="316547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algn="just">
              <a:spcBef>
                <a:spcPct val="20000"/>
              </a:spcBef>
              <a:buSzPct val="80000"/>
            </a:pPr>
            <a:r>
              <a:rPr lang="zh-CN" altLang="en-US" sz="28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由画面到生活：</a:t>
            </a:r>
            <a:endParaRPr lang="zh-CN" altLang="en-US" sz="2800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5363" name="Rectangle 3"/>
          <p:cNvSpPr/>
          <p:nvPr/>
        </p:nvSpPr>
        <p:spPr>
          <a:xfrm>
            <a:off x="2209800" y="931545"/>
            <a:ext cx="35001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四只小狗，一口井。</a:t>
            </a:r>
            <a:endParaRPr lang="zh-CN" altLang="en-US" sz="28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5364" name="Rectangle 4"/>
          <p:cNvSpPr/>
          <p:nvPr/>
        </p:nvSpPr>
        <p:spPr>
          <a:xfrm>
            <a:off x="122555" y="1621790"/>
            <a:ext cx="5351145" cy="1555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  <a:buSzPct val="80000"/>
            </a:pPr>
            <a:r>
              <a:rPr lang="en-US" altLang="zh-CN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          </a:t>
            </a: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三只健全的小狗戴着</a:t>
            </a:r>
            <a:endParaRPr lang="zh-CN" altLang="en-US" sz="28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20000"/>
              </a:spcBef>
              <a:buSzPct val="80000"/>
            </a:pP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望远镜只顾眺望远方，第四只盲</a:t>
            </a:r>
            <a:endParaRPr lang="zh-CN" altLang="en-US" sz="28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20000"/>
              </a:spcBef>
              <a:buSzPct val="80000"/>
            </a:pPr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狗却低头不断用拐杖触地。</a:t>
            </a:r>
            <a:endParaRPr lang="zh-CN" altLang="en-US" sz="28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5365" name="Rectangle 5"/>
          <p:cNvSpPr/>
          <p:nvPr/>
        </p:nvSpPr>
        <p:spPr>
          <a:xfrm>
            <a:off x="1905000" y="3362325"/>
            <a:ext cx="7239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三只健全的小狗在前面带路，结果全掉进了井里，一只盲狗跟在后面，反而安然无恙。</a:t>
            </a:r>
            <a:endParaRPr lang="zh-CN" altLang="en-US" sz="28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5366" name="Rectangle 6"/>
          <p:cNvSpPr/>
          <p:nvPr/>
        </p:nvSpPr>
        <p:spPr>
          <a:xfrm>
            <a:off x="2367280" y="5465445"/>
            <a:ext cx="4748530" cy="953135"/>
          </a:xfrm>
          <a:prstGeom prst="rect">
            <a:avLst/>
          </a:prstGeom>
          <a:noFill/>
          <a:ln w="38100" cap="flat" cmpd="dbl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  <a:buSzPct val="80000"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有些人做事一味好高鹜远，有些人则脚踏实地。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48135" name="Text Box 7"/>
          <p:cNvSpPr txBox="1"/>
          <p:nvPr/>
        </p:nvSpPr>
        <p:spPr>
          <a:xfrm>
            <a:off x="57150" y="3362325"/>
            <a:ext cx="19812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20000"/>
              </a:spcBef>
              <a:buSzPct val="80000"/>
            </a:pPr>
            <a:r>
              <a:rPr lang="zh-CN" altLang="en-US" sz="36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理关系：</a:t>
            </a:r>
            <a:endParaRPr lang="zh-CN" altLang="en-US" sz="3600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8136" name="Rectangle 8"/>
          <p:cNvSpPr/>
          <p:nvPr/>
        </p:nvSpPr>
        <p:spPr>
          <a:xfrm>
            <a:off x="0" y="871855"/>
            <a:ext cx="23669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找对象：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48138" name="Rectangle 10" descr="胡桃"/>
          <p:cNvSpPr/>
          <p:nvPr/>
        </p:nvSpPr>
        <p:spPr>
          <a:xfrm>
            <a:off x="989330" y="4449445"/>
            <a:ext cx="1377950" cy="706755"/>
          </a:xfrm>
          <a:prstGeom prst="rect">
            <a:avLst/>
          </a:prstGeom>
          <a:blipFill rotWithShape="0">
            <a:blip r:embed="rId2"/>
          </a:blip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寓意</a:t>
            </a:r>
            <a:endParaRPr lang="zh-CN" altLang="en-US" sz="4000" b="1" dirty="0">
              <a:solidFill>
                <a:srgbClr val="FFFF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8139" name="Text Box 11" descr="胡桃"/>
          <p:cNvSpPr txBox="1"/>
          <p:nvPr/>
        </p:nvSpPr>
        <p:spPr>
          <a:xfrm>
            <a:off x="0" y="0"/>
            <a:ext cx="1692910" cy="706755"/>
          </a:xfrm>
          <a:prstGeom prst="rect">
            <a:avLst/>
          </a:prstGeom>
          <a:blipFill rotWithShape="0">
            <a:blip r:embed="rId2"/>
          </a:blip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4000" b="1" dirty="0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表意</a:t>
            </a:r>
            <a:endParaRPr lang="zh-CN" altLang="en-US" sz="4000" b="1" dirty="0">
              <a:solidFill>
                <a:srgbClr val="FFFF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8141" name="Text Box 13"/>
          <p:cNvSpPr txBox="1"/>
          <p:nvPr/>
        </p:nvSpPr>
        <p:spPr>
          <a:xfrm>
            <a:off x="2367280" y="4377690"/>
            <a:ext cx="316547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作者感情倾向：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5374" name="Text Box 14"/>
          <p:cNvSpPr txBox="1"/>
          <p:nvPr/>
        </p:nvSpPr>
        <p:spPr>
          <a:xfrm>
            <a:off x="5178425" y="4260850"/>
            <a:ext cx="11303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1605F5"/>
                </a:solidFill>
                <a:latin typeface="Arial" panose="020B0604020202020204" pitchFamily="34" charset="0"/>
              </a:rPr>
              <a:t>否定：</a:t>
            </a:r>
            <a:endParaRPr lang="zh-CN" altLang="en-US" sz="2800" b="1" dirty="0">
              <a:solidFill>
                <a:srgbClr val="1605F5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solidFill>
                  <a:srgbClr val="1605F5"/>
                </a:solidFill>
                <a:latin typeface="Arial" panose="020B0604020202020204" pitchFamily="34" charset="0"/>
              </a:rPr>
              <a:t>肯定：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150" y="1525270"/>
            <a:ext cx="184721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  <a:sym typeface="+mn-ea"/>
              </a:rPr>
              <a:t>抓细节：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261735" y="4260850"/>
            <a:ext cx="16484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前三只狗</a:t>
            </a:r>
            <a:endParaRPr lang="zh-CN" altLang="en-US" sz="2800" b="1" dirty="0">
              <a:solidFill>
                <a:srgbClr val="1605F5"/>
              </a:solidFill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sym typeface="+mn-ea"/>
              </a:rPr>
              <a:t>第四只狗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  <p:bldP spid="15366" grpId="0" bldLvl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Text Box 2"/>
          <p:cNvSpPr txBox="1"/>
          <p:nvPr/>
        </p:nvSpPr>
        <p:spPr>
          <a:xfrm>
            <a:off x="163195" y="1129665"/>
            <a:ext cx="8816975" cy="583565"/>
          </a:xfrm>
          <a:prstGeom prst="rect">
            <a:avLst/>
          </a:prstGeom>
          <a:noFill/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20000"/>
              </a:spcBef>
              <a:buSzPct val="80000"/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批评那些好高鹜远的人，赞扬那些脚踏实地的人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387" name="Rectangle 3"/>
          <p:cNvSpPr>
            <a:spLocks noGrp="1"/>
          </p:cNvSpPr>
          <p:nvPr>
            <p:ph type="title" idx="4294967295"/>
          </p:nvPr>
        </p:nvSpPr>
        <p:spPr>
          <a:xfrm>
            <a:off x="1353820" y="2657475"/>
            <a:ext cx="31242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ea typeface="黑体" panose="02010609060101010101" pitchFamily="49" charset="-122"/>
              </a:rPr>
              <a:t>正面立意</a:t>
            </a:r>
            <a:endParaRPr lang="zh-CN" altLang="en-US" sz="40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6388" name="Rectangle 4"/>
          <p:cNvSpPr>
            <a:spLocks noGrp="1"/>
          </p:cNvSpPr>
          <p:nvPr>
            <p:ph type="body" sz="half" idx="4294967295"/>
          </p:nvPr>
        </p:nvSpPr>
        <p:spPr>
          <a:xfrm>
            <a:off x="1228725" y="4510405"/>
            <a:ext cx="3374390" cy="1249045"/>
          </a:xfrm>
          <a:ln>
            <a:solidFill>
              <a:srgbClr val="FF0000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>
            <a:normAutofit fontScale="90000"/>
          </a:bodyPr>
          <a:lstStyle>
            <a:lvl1pPr lvl="0">
              <a:buClrTx/>
              <a:buSzTx/>
              <a:buFontTx/>
              <a:defRPr sz="2800"/>
            </a:lvl1pPr>
            <a:lvl2pPr lvl="1">
              <a:buClrTx/>
              <a:buSzTx/>
              <a:buFontTx/>
              <a:defRPr sz="2400"/>
            </a:lvl2pPr>
            <a:lvl3pPr lvl="2">
              <a:buClrTx/>
              <a:buSzTx/>
              <a:buFontTx/>
              <a:defRPr sz="2000"/>
            </a:lvl3pPr>
            <a:lvl4pPr lvl="3">
              <a:buClrTx/>
              <a:buSzTx/>
              <a:buFontTx/>
              <a:defRPr sz="1800"/>
            </a:lvl4pPr>
            <a:lvl5pPr lvl="4">
              <a:buClrTx/>
              <a:buSzTx/>
              <a:buFontTx/>
              <a:defRPr sz="1800"/>
            </a:lvl5pPr>
          </a:lstStyle>
          <a:p>
            <a:pPr lvl="0" algn="l" eaLnBrk="1" hangingPunct="1">
              <a:lnSpc>
                <a:spcPct val="90000"/>
              </a:lnSpc>
              <a:buFont typeface="Wingdings" panose="05000000000000000000" charset="0"/>
              <a:buChar char="u"/>
            </a:pPr>
            <a:r>
              <a:rPr lang="zh-CN" altLang="en-US" sz="3200" b="1" dirty="0">
                <a:ea typeface="黑体" panose="02010609060101010101" pitchFamily="49" charset="-122"/>
                <a:sym typeface="+mn-ea"/>
              </a:rPr>
              <a:t>做人要脚踏实地。</a:t>
            </a:r>
            <a:endParaRPr lang="zh-CN" altLang="en-US" sz="3200" b="1" dirty="0">
              <a:ea typeface="黑体" panose="02010609060101010101" pitchFamily="49" charset="-122"/>
            </a:endParaRPr>
          </a:p>
          <a:p>
            <a:pPr lvl="0" algn="l" eaLnBrk="1" hangingPunct="1">
              <a:lnSpc>
                <a:spcPct val="90000"/>
              </a:lnSpc>
              <a:buFont typeface="Wingdings" panose="05000000000000000000" charset="0"/>
              <a:buChar char="u"/>
            </a:pPr>
            <a:r>
              <a:rPr lang="zh-CN" altLang="en-US" sz="3200" b="1" dirty="0">
                <a:ea typeface="黑体" panose="02010609060101010101" pitchFamily="49" charset="-122"/>
                <a:sym typeface="+mn-ea"/>
              </a:rPr>
              <a:t>关注当下。</a:t>
            </a:r>
            <a:endParaRPr lang="zh-CN" altLang="en-US" sz="3200" b="1" dirty="0">
              <a:ea typeface="黑体" panose="02010609060101010101" pitchFamily="49" charset="-122"/>
            </a:endParaRPr>
          </a:p>
        </p:txBody>
      </p:sp>
      <p:sp>
        <p:nvSpPr>
          <p:cNvPr id="16389" name="AutoShape 5"/>
          <p:cNvSpPr/>
          <p:nvPr/>
        </p:nvSpPr>
        <p:spPr>
          <a:xfrm>
            <a:off x="2268220" y="2124710"/>
            <a:ext cx="914400" cy="685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6390" name="AutoShape 6"/>
          <p:cNvSpPr/>
          <p:nvPr/>
        </p:nvSpPr>
        <p:spPr>
          <a:xfrm>
            <a:off x="2268220" y="3647440"/>
            <a:ext cx="914400" cy="762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49159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3015" y="1848485"/>
            <a:ext cx="3241040" cy="3160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2" name="Text Box 8"/>
          <p:cNvSpPr txBox="1"/>
          <p:nvPr/>
        </p:nvSpPr>
        <p:spPr>
          <a:xfrm>
            <a:off x="1869440" y="266065"/>
            <a:ext cx="18446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立意：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/>
      <p:bldP spid="16388" grpId="0" animBg="1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2" name="Rectangle 2"/>
          <p:cNvSpPr>
            <a:spLocks noGrp="1"/>
          </p:cNvSpPr>
          <p:nvPr>
            <p:ph idx="1"/>
          </p:nvPr>
        </p:nvSpPr>
        <p:spPr>
          <a:xfrm>
            <a:off x="416560" y="1795145"/>
            <a:ext cx="8521065" cy="2625090"/>
          </a:xfrm>
        </p:spPr>
        <p:txBody>
          <a:bodyPr vert="horz" wrap="square" lIns="91440" tIns="45720" rIns="91440" bIns="45720" anchor="t">
            <a:noAutofit/>
          </a:bodyPr>
          <a:p>
            <a:pPr marL="0" indent="0" eaLnBrk="1" hangingPunct="1">
              <a:lnSpc>
                <a:spcPct val="140000"/>
              </a:lnSpc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1. </a:t>
            </a:r>
            <a:r>
              <a:rPr lang="zh-CN" altLang="en-US" sz="3600" b="1" dirty="0">
                <a:solidFill>
                  <a:srgbClr val="FF0000"/>
                </a:solidFill>
              </a:rPr>
              <a:t>看</a:t>
            </a:r>
            <a:r>
              <a:rPr lang="zh-CN" altLang="en-US" sz="3600" b="1" dirty="0">
                <a:solidFill>
                  <a:srgbClr val="0000CC"/>
                </a:solidFill>
              </a:rPr>
              <a:t>（看懂）：</a:t>
            </a:r>
            <a:r>
              <a:rPr lang="zh-CN" altLang="en-US" sz="3200" b="1" dirty="0"/>
              <a:t>画面内容。</a:t>
            </a:r>
            <a:endParaRPr lang="zh-CN" altLang="en-US" sz="3600" b="1" dirty="0">
              <a:solidFill>
                <a:srgbClr val="0000CC"/>
              </a:solidFill>
            </a:endParaRPr>
          </a:p>
          <a:p>
            <a:pPr marL="0" indent="0" eaLnBrk="1" hangingPunct="1">
              <a:lnSpc>
                <a:spcPct val="140000"/>
              </a:lnSpc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2. </a:t>
            </a:r>
            <a:r>
              <a:rPr lang="zh-CN" altLang="en-US" sz="3600" b="1" dirty="0">
                <a:solidFill>
                  <a:srgbClr val="FF0000"/>
                </a:solidFill>
              </a:rPr>
              <a:t>想</a:t>
            </a:r>
            <a:r>
              <a:rPr lang="zh-CN" altLang="en-US" sz="3600" b="1" dirty="0">
                <a:solidFill>
                  <a:srgbClr val="0000CC"/>
                </a:solidFill>
              </a:rPr>
              <a:t>（想透）：</a:t>
            </a:r>
            <a:r>
              <a:rPr lang="zh-CN" altLang="en-US" b="1" dirty="0">
                <a:solidFill>
                  <a:schemeClr val="tx1"/>
                </a:solidFill>
              </a:rPr>
              <a:t>作者画这幅画的目的。</a:t>
            </a:r>
            <a:endParaRPr lang="zh-CN" altLang="en-US" b="1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140000"/>
              </a:lnSpc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3. </a:t>
            </a:r>
            <a:r>
              <a:rPr lang="zh-CN" altLang="en-US" sz="3600" b="1" dirty="0">
                <a:solidFill>
                  <a:srgbClr val="FF0000"/>
                </a:solidFill>
              </a:rPr>
              <a:t>炼</a:t>
            </a:r>
            <a:r>
              <a:rPr lang="zh-CN" altLang="en-US" sz="3600" b="1" dirty="0">
                <a:solidFill>
                  <a:srgbClr val="0000CC"/>
                </a:solidFill>
              </a:rPr>
              <a:t>（提炼论点）：</a:t>
            </a:r>
            <a:r>
              <a:rPr lang="zh-CN" altLang="en-US" b="1" dirty="0">
                <a:solidFill>
                  <a:schemeClr val="tx1"/>
                </a:solidFill>
              </a:rPr>
              <a:t>联系现实，提炼论点。</a:t>
            </a:r>
            <a:endParaRPr lang="zh-CN" altLang="en-US" b="1" dirty="0">
              <a:solidFill>
                <a:schemeClr val="tx1"/>
              </a:solidFill>
            </a:endParaRPr>
          </a:p>
          <a:p>
            <a:pPr marL="0" indent="0" eaLnBrk="1" hangingPunct="1">
              <a:lnSpc>
                <a:spcPct val="70000"/>
              </a:lnSpc>
              <a:spcBef>
                <a:spcPct val="50000"/>
              </a:spcBef>
              <a:buNone/>
            </a:pP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9218" name="Rectangle 2"/>
          <p:cNvSpPr>
            <a:spLocks noGrp="1"/>
          </p:cNvSpPr>
          <p:nvPr>
            <p:ph type="title" idx="4294967295"/>
          </p:nvPr>
        </p:nvSpPr>
        <p:spPr>
          <a:xfrm>
            <a:off x="1076960" y="636905"/>
            <a:ext cx="6990080" cy="685800"/>
          </a:xfrm>
        </p:spPr>
        <p:txBody>
          <a:bodyPr vert="horz" wrap="square" lIns="91440" tIns="45720" rIns="91440" bIns="45720" anchor="ctr">
            <a:noAutofit/>
          </a:bodyPr>
          <a:p>
            <a:pPr eaLnBrk="1" hangingPunct="1"/>
            <a:r>
              <a:rPr lang="zh-CN" altLang="en-US" sz="4000" b="1" dirty="0">
                <a:solidFill>
                  <a:srgbClr val="FF33CC"/>
                </a:solidFill>
                <a:ea typeface="黑体" panose="02010609060101010101" pitchFamily="49" charset="-122"/>
              </a:rPr>
              <a:t>漫画类作文审图立意的思路</a:t>
            </a:r>
            <a:endParaRPr lang="zh-CN" altLang="en-US" sz="4000" b="1" dirty="0">
              <a:solidFill>
                <a:srgbClr val="FF33CC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5" name="Picture 3" descr="2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8205" y="960120"/>
            <a:ext cx="7550150" cy="40728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4" name="Rectangle 2"/>
          <p:cNvSpPr/>
          <p:nvPr/>
        </p:nvSpPr>
        <p:spPr>
          <a:xfrm>
            <a:off x="0" y="22717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280670" y="245745"/>
            <a:ext cx="8579485" cy="10655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 smtClean="0">
                <a:solidFill>
                  <a:srgbClr val="1F2DA8"/>
                </a:solidFill>
              </a:rPr>
              <a:t>例</a:t>
            </a:r>
            <a:r>
              <a:rPr lang="en-US" altLang="zh-CN" sz="2400" b="1" dirty="0" smtClean="0">
                <a:solidFill>
                  <a:srgbClr val="1F2DA8"/>
                </a:solidFill>
              </a:rPr>
              <a:t>2.</a:t>
            </a:r>
            <a:r>
              <a:rPr lang="zh-CN" altLang="en-US" sz="2400" b="1" dirty="0" smtClean="0">
                <a:solidFill>
                  <a:srgbClr val="1F2DA8"/>
                </a:solidFill>
              </a:rPr>
              <a:t>阅读下面的漫画材料，根据要求写一篇不少于</a:t>
            </a:r>
            <a:r>
              <a:rPr lang="en-US" altLang="zh-CN" sz="2400" b="1" dirty="0" smtClean="0">
                <a:solidFill>
                  <a:srgbClr val="1F2DA8"/>
                </a:solidFill>
              </a:rPr>
              <a:t>800</a:t>
            </a:r>
            <a:r>
              <a:rPr lang="zh-CN" altLang="en-US" sz="2400" b="1" dirty="0" smtClean="0">
                <a:solidFill>
                  <a:srgbClr val="1F2DA8"/>
                </a:solidFill>
              </a:rPr>
              <a:t>字的文章。（</a:t>
            </a:r>
            <a:r>
              <a:rPr lang="en-US" altLang="zh-CN" sz="2400" b="1" dirty="0" smtClean="0">
                <a:solidFill>
                  <a:srgbClr val="1F2DA8"/>
                </a:solidFill>
              </a:rPr>
              <a:t>60</a:t>
            </a:r>
            <a:r>
              <a:rPr lang="zh-CN" altLang="en-US" sz="2400" b="1" dirty="0" smtClean="0">
                <a:solidFill>
                  <a:srgbClr val="1F2DA8"/>
                </a:solidFill>
              </a:rPr>
              <a:t>分）</a:t>
            </a:r>
            <a:endParaRPr lang="zh-CN" altLang="en-US" sz="2400" b="1" dirty="0" smtClean="0">
              <a:solidFill>
                <a:srgbClr val="1F2DA8"/>
              </a:solidFill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63" name="Picture 7" descr="2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1855" y="0"/>
            <a:ext cx="4460240" cy="2445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Rectangle 2"/>
          <p:cNvSpPr/>
          <p:nvPr/>
        </p:nvSpPr>
        <p:spPr>
          <a:xfrm>
            <a:off x="1371600" y="1235710"/>
            <a:ext cx="31013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2800" b="1" dirty="0">
                <a:solidFill>
                  <a:srgbClr val="1605F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四个人，一龙舟、 旗帜、鱼。</a:t>
            </a:r>
            <a:endParaRPr lang="zh-CN" altLang="en-US" sz="2800" b="1" dirty="0">
              <a:solidFill>
                <a:srgbClr val="1605F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1" name="Rectangle 3"/>
          <p:cNvSpPr/>
          <p:nvPr/>
        </p:nvSpPr>
        <p:spPr>
          <a:xfrm>
            <a:off x="1371600" y="2452370"/>
            <a:ext cx="713232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  <a:buSzPct val="80000"/>
            </a:pPr>
            <a:r>
              <a:rPr lang="zh-CN" altLang="en-US" sz="2800" b="1" dirty="0">
                <a:solidFill>
                  <a:srgbClr val="1605F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最后一个人手里拿的不是浆而是网兜 ；</a:t>
            </a:r>
            <a:endParaRPr lang="zh-CN" altLang="en-US" sz="2800" b="1" dirty="0">
              <a:solidFill>
                <a:srgbClr val="1605F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20000"/>
              </a:spcBef>
              <a:buSzPct val="80000"/>
            </a:pPr>
            <a:r>
              <a:rPr lang="zh-CN" altLang="en-US" sz="2800" b="1" dirty="0">
                <a:solidFill>
                  <a:srgbClr val="1605F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船头插着一面</a:t>
            </a:r>
            <a:r>
              <a:rPr lang="zh-CN" altLang="en-US" sz="2800" b="1" dirty="0">
                <a:solidFill>
                  <a:srgbClr val="1605F5"/>
                </a:solidFill>
                <a:latin typeface="华文中宋" pitchFamily="2" charset="-122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1605F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团结奋进</a:t>
            </a:r>
            <a:r>
              <a:rPr lang="zh-CN" altLang="en-US" sz="2800" b="1" dirty="0">
                <a:solidFill>
                  <a:srgbClr val="1605F5"/>
                </a:solidFill>
                <a:latin typeface="华文中宋" pitchFamily="2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rgbClr val="1605F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的旗帜。</a:t>
            </a:r>
            <a:endParaRPr lang="zh-CN" altLang="en-US" sz="2800" b="1" dirty="0">
              <a:solidFill>
                <a:srgbClr val="1605F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60" name="Text Box 4"/>
          <p:cNvSpPr txBox="1"/>
          <p:nvPr/>
        </p:nvSpPr>
        <p:spPr>
          <a:xfrm>
            <a:off x="0" y="3601403"/>
            <a:ext cx="15424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>
              <a:spcBef>
                <a:spcPct val="20000"/>
              </a:spcBef>
              <a:buSzPct val="80000"/>
            </a:pPr>
            <a:r>
              <a:rPr lang="zh-CN" altLang="en-US" sz="36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关系：</a:t>
            </a:r>
            <a:endParaRPr lang="zh-CN" altLang="en-US" sz="3600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5062" name="Rectangle 6"/>
          <p:cNvSpPr/>
          <p:nvPr/>
        </p:nvSpPr>
        <p:spPr>
          <a:xfrm>
            <a:off x="0" y="2528570"/>
            <a:ext cx="20970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SzPct val="80000"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细节：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2296" name="Text Box 8"/>
          <p:cNvSpPr txBox="1"/>
          <p:nvPr/>
        </p:nvSpPr>
        <p:spPr>
          <a:xfrm>
            <a:off x="3224530" y="5871845"/>
            <a:ext cx="4419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SzPct val="80000"/>
            </a:pPr>
            <a:r>
              <a:rPr lang="zh-CN" altLang="en-US" sz="3200" b="1" dirty="0">
                <a:solidFill>
                  <a:srgbClr val="1605F5"/>
                </a:solidFill>
                <a:latin typeface="华文中宋" pitchFamily="2" charset="-122"/>
                <a:ea typeface="华文中宋" pitchFamily="2" charset="-122"/>
              </a:rPr>
              <a:t>生活中假公济私的现象</a:t>
            </a:r>
            <a:endParaRPr lang="zh-CN" altLang="en-US" sz="3200" b="1" dirty="0">
              <a:solidFill>
                <a:srgbClr val="1605F5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297" name="Text Box 9"/>
          <p:cNvSpPr txBox="1"/>
          <p:nvPr/>
        </p:nvSpPr>
        <p:spPr>
          <a:xfrm>
            <a:off x="1371600" y="3734435"/>
            <a:ext cx="742759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  <a:buSzPct val="80000"/>
            </a:pPr>
            <a:r>
              <a:rPr lang="zh-CN" altLang="en-US" sz="2800" b="1" dirty="0">
                <a:solidFill>
                  <a:srgbClr val="1605F5"/>
                </a:solidFill>
                <a:latin typeface="华文中宋" pitchFamily="2" charset="-122"/>
                <a:ea typeface="黑体" panose="02010609060101010101" pitchFamily="49" charset="-122"/>
              </a:rPr>
              <a:t>一个团队正尽心</a:t>
            </a:r>
            <a:r>
              <a:rPr lang="zh-CN" altLang="en-US" sz="2800" b="1" dirty="0">
                <a:solidFill>
                  <a:srgbClr val="1605F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龙舟竞赛</a:t>
            </a:r>
            <a:r>
              <a:rPr lang="zh-CN" altLang="en-US" sz="2800" b="1" dirty="0">
                <a:solidFill>
                  <a:srgbClr val="1605F5"/>
                </a:solidFill>
                <a:latin typeface="华文中宋" pitchFamily="2" charset="-122"/>
                <a:ea typeface="黑体" panose="02010609060101010101" pitchFamily="49" charset="-122"/>
              </a:rPr>
              <a:t>，前三人齐心协力划船，第四人却借机捞鱼。</a:t>
            </a:r>
            <a:endParaRPr lang="zh-CN" altLang="en-US" sz="2800" b="1" dirty="0">
              <a:solidFill>
                <a:srgbClr val="1605F5"/>
              </a:solidFill>
              <a:latin typeface="华文中宋" pitchFamily="2" charset="-122"/>
              <a:ea typeface="黑体" panose="02010609060101010101" pitchFamily="49" charset="-122"/>
            </a:endParaRPr>
          </a:p>
        </p:txBody>
      </p:sp>
      <p:sp>
        <p:nvSpPr>
          <p:cNvPr id="45066" name="Text Box 10" descr="胡桃"/>
          <p:cNvSpPr txBox="1"/>
          <p:nvPr/>
        </p:nvSpPr>
        <p:spPr>
          <a:xfrm>
            <a:off x="0" y="215265"/>
            <a:ext cx="1792605" cy="706755"/>
          </a:xfrm>
          <a:prstGeom prst="rect">
            <a:avLst/>
          </a:prstGeom>
          <a:blipFill rotWithShape="0">
            <a:blip r:embed="rId2"/>
          </a:blip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4000" b="1" dirty="0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表意</a:t>
            </a:r>
            <a:endParaRPr lang="zh-CN" altLang="en-US" sz="4000" b="1" dirty="0">
              <a:solidFill>
                <a:srgbClr val="FFFF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5067" name="Text Box 11"/>
          <p:cNvSpPr txBox="1"/>
          <p:nvPr/>
        </p:nvSpPr>
        <p:spPr>
          <a:xfrm>
            <a:off x="3300730" y="5329555"/>
            <a:ext cx="3657600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20000"/>
              </a:spcBef>
              <a:buSzPct val="80000"/>
            </a:pP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由画面到生活：</a:t>
            </a:r>
            <a:endParaRPr lang="zh-CN" altLang="en-US" sz="3200" b="1" dirty="0">
              <a:solidFill>
                <a:srgbClr val="FFFF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5068" name="Rectangle 12" descr="胡桃"/>
          <p:cNvSpPr/>
          <p:nvPr/>
        </p:nvSpPr>
        <p:spPr>
          <a:xfrm>
            <a:off x="1542415" y="5246370"/>
            <a:ext cx="1682115" cy="706755"/>
          </a:xfrm>
          <a:prstGeom prst="rect">
            <a:avLst/>
          </a:prstGeom>
          <a:blipFill rotWithShape="0">
            <a:blip r:embed="rId2"/>
          </a:blip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寓意</a:t>
            </a:r>
            <a:endParaRPr lang="zh-CN" altLang="en-US" sz="4000" b="1" dirty="0">
              <a:solidFill>
                <a:srgbClr val="FFFF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5069" name="Text Box 13"/>
          <p:cNvSpPr txBox="1"/>
          <p:nvPr/>
        </p:nvSpPr>
        <p:spPr>
          <a:xfrm>
            <a:off x="3300730" y="4744085"/>
            <a:ext cx="3276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作者感情倾向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302" name="Text Box 14"/>
          <p:cNvSpPr txBox="1"/>
          <p:nvPr/>
        </p:nvSpPr>
        <p:spPr>
          <a:xfrm>
            <a:off x="6196330" y="4745673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1605F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批判</a:t>
            </a:r>
            <a:endParaRPr lang="zh-CN" altLang="en-US" sz="3200" b="1" dirty="0">
              <a:solidFill>
                <a:srgbClr val="1605F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965" y="1235710"/>
            <a:ext cx="13398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  <a:sym typeface="+mn-ea"/>
              </a:rPr>
              <a:t>对象：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6" grpId="0"/>
      <p:bldP spid="12297" grpId="0"/>
      <p:bldP spid="1230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"/>
          <p:cNvSpPr txBox="1"/>
          <p:nvPr/>
        </p:nvSpPr>
        <p:spPr>
          <a:xfrm>
            <a:off x="533400" y="958850"/>
            <a:ext cx="8153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SzPct val="80000"/>
            </a:pP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批判社会中假公济私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sz="3600" b="1" dirty="0">
                <a:latin typeface="华文中宋" pitchFamily="2" charset="-122"/>
                <a:ea typeface="华文中宋" pitchFamily="2" charset="-122"/>
              </a:rPr>
              <a:t>暗饱私囊的现象。</a:t>
            </a:r>
            <a:endParaRPr lang="zh-CN" altLang="en-US" sz="36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3315" name="Rectangle 3"/>
          <p:cNvSpPr>
            <a:spLocks noGrp="1"/>
          </p:cNvSpPr>
          <p:nvPr>
            <p:ph type="title" idx="4294967295"/>
          </p:nvPr>
        </p:nvSpPr>
        <p:spPr>
          <a:xfrm>
            <a:off x="1425575" y="2209800"/>
            <a:ext cx="31242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正面立意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3316" name="Rectangle 4"/>
          <p:cNvSpPr>
            <a:spLocks noGrp="1"/>
          </p:cNvSpPr>
          <p:nvPr>
            <p:ph type="body" sz="half" idx="4294967295"/>
          </p:nvPr>
        </p:nvSpPr>
        <p:spPr>
          <a:xfrm>
            <a:off x="1163955" y="4187825"/>
            <a:ext cx="3479165" cy="685165"/>
          </a:xfrm>
          <a:ln>
            <a:solidFill>
              <a:srgbClr val="FF0000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lstStyle>
            <a:lvl1pPr lvl="0">
              <a:buClrTx/>
              <a:buSzTx/>
              <a:buFontTx/>
              <a:defRPr sz="2800"/>
            </a:lvl1pPr>
            <a:lvl2pPr lvl="1">
              <a:buClrTx/>
              <a:buSzTx/>
              <a:buFontTx/>
              <a:defRPr sz="2400"/>
            </a:lvl2pPr>
            <a:lvl3pPr lvl="2">
              <a:buClrTx/>
              <a:buSzTx/>
              <a:buFontTx/>
              <a:defRPr sz="2000"/>
            </a:lvl3pPr>
            <a:lvl4pPr lvl="3">
              <a:buClrTx/>
              <a:buSzTx/>
              <a:buFontTx/>
              <a:defRPr sz="1800"/>
            </a:lvl4pPr>
            <a:lvl5pPr lvl="4">
              <a:buClrTx/>
              <a:buSzTx/>
              <a:buFontTx/>
              <a:defRPr sz="1800"/>
            </a:lvl5pPr>
          </a:lstStyle>
          <a:p>
            <a:pPr marL="0" lvl="0" indent="0" algn="ctr" eaLnBrk="1" hangingPunct="1">
              <a:lnSpc>
                <a:spcPct val="100000"/>
              </a:lnSpc>
              <a:buNone/>
            </a:pPr>
            <a:r>
              <a:rPr lang="zh-CN" altLang="en-US" sz="3200" b="1" dirty="0">
                <a:ea typeface="黑体" panose="02010609060101010101" pitchFamily="49" charset="-122"/>
              </a:rPr>
              <a:t>假公济私危害大</a:t>
            </a:r>
            <a:endParaRPr lang="zh-CN" altLang="en-US" sz="3200" b="1" dirty="0">
              <a:ea typeface="黑体" panose="02010609060101010101" pitchFamily="49" charset="-122"/>
            </a:endParaRPr>
          </a:p>
        </p:txBody>
      </p:sp>
      <p:sp>
        <p:nvSpPr>
          <p:cNvPr id="13317" name="AutoShape 5"/>
          <p:cNvSpPr/>
          <p:nvPr/>
        </p:nvSpPr>
        <p:spPr>
          <a:xfrm>
            <a:off x="2339975" y="1752600"/>
            <a:ext cx="914400" cy="685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3318" name="AutoShape 6"/>
          <p:cNvSpPr/>
          <p:nvPr/>
        </p:nvSpPr>
        <p:spPr>
          <a:xfrm>
            <a:off x="2339975" y="3289935"/>
            <a:ext cx="914400" cy="762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46087" name="Picture 7" descr="261"/>
          <p:cNvPicPr>
            <a:picLocks noChangeAspect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4502150" y="1604010"/>
            <a:ext cx="4090670" cy="2560320"/>
          </a:xfrm>
        </p:spPr>
      </p:pic>
      <p:sp>
        <p:nvSpPr>
          <p:cNvPr id="46088" name="Text Box 8"/>
          <p:cNvSpPr txBox="1"/>
          <p:nvPr/>
        </p:nvSpPr>
        <p:spPr>
          <a:xfrm>
            <a:off x="600075" y="152400"/>
            <a:ext cx="1905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立意：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6" grpId="0" animBg="1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0178" name="Picture 2" descr="DSC00030"/>
          <p:cNvPicPr>
            <a:picLocks noChangeAspect="1"/>
          </p:cNvPicPr>
          <p:nvPr/>
        </p:nvPicPr>
        <p:blipFill>
          <a:blip r:embed="rId2"/>
          <a:srcRect l="40497" t="34741" r="35562" b="35681"/>
          <a:stretch>
            <a:fillRect/>
          </a:stretch>
        </p:blipFill>
        <p:spPr>
          <a:xfrm>
            <a:off x="1120140" y="936625"/>
            <a:ext cx="6638290" cy="4984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/>
        </p:nvSpPr>
        <p:spPr>
          <a:xfrm>
            <a:off x="280670" y="245745"/>
            <a:ext cx="8579485" cy="10655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 smtClean="0">
                <a:solidFill>
                  <a:srgbClr val="1F2DA8"/>
                </a:solidFill>
              </a:rPr>
              <a:t>例</a:t>
            </a:r>
            <a:r>
              <a:rPr lang="en-US" altLang="zh-CN" sz="2400" b="1" dirty="0" smtClean="0">
                <a:solidFill>
                  <a:srgbClr val="1F2DA8"/>
                </a:solidFill>
              </a:rPr>
              <a:t>3</a:t>
            </a:r>
            <a:r>
              <a:rPr lang="en-US" altLang="zh-CN" sz="2400" b="1" dirty="0" smtClean="0">
                <a:solidFill>
                  <a:srgbClr val="1F2DA8"/>
                </a:solidFill>
              </a:rPr>
              <a:t>.</a:t>
            </a:r>
            <a:r>
              <a:rPr lang="zh-CN" altLang="en-US" sz="2400" b="1" dirty="0" smtClean="0">
                <a:solidFill>
                  <a:srgbClr val="1F2DA8"/>
                </a:solidFill>
              </a:rPr>
              <a:t>阅读下面的漫画材料，根据要求写一篇不少于</a:t>
            </a:r>
            <a:r>
              <a:rPr lang="en-US" altLang="zh-CN" sz="2400" b="1" dirty="0" smtClean="0">
                <a:solidFill>
                  <a:srgbClr val="1F2DA8"/>
                </a:solidFill>
              </a:rPr>
              <a:t>800</a:t>
            </a:r>
            <a:r>
              <a:rPr lang="zh-CN" altLang="en-US" sz="2400" b="1" dirty="0" smtClean="0">
                <a:solidFill>
                  <a:srgbClr val="1F2DA8"/>
                </a:solidFill>
              </a:rPr>
              <a:t>字的文章。（</a:t>
            </a:r>
            <a:r>
              <a:rPr lang="en-US" altLang="zh-CN" sz="2400" b="1" dirty="0" smtClean="0">
                <a:solidFill>
                  <a:srgbClr val="1F2DA8"/>
                </a:solidFill>
              </a:rPr>
              <a:t>60</a:t>
            </a:r>
            <a:r>
              <a:rPr lang="zh-CN" altLang="en-US" sz="2400" b="1" dirty="0" smtClean="0">
                <a:solidFill>
                  <a:srgbClr val="1F2DA8"/>
                </a:solidFill>
              </a:rPr>
              <a:t>分）</a:t>
            </a:r>
            <a:endParaRPr lang="zh-CN" altLang="en-US" sz="2400" b="1" dirty="0" smtClean="0">
              <a:solidFill>
                <a:srgbClr val="1F2DA8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02" name="Text Box 2"/>
          <p:cNvSpPr txBox="1"/>
          <p:nvPr/>
        </p:nvSpPr>
        <p:spPr>
          <a:xfrm>
            <a:off x="645795" y="4742180"/>
            <a:ext cx="3200400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20000"/>
              </a:spcBef>
              <a:buSzPct val="80000"/>
            </a:pP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由画面到生活：</a:t>
            </a:r>
            <a:endParaRPr lang="zh-CN" altLang="en-US" sz="3200" b="1" dirty="0">
              <a:solidFill>
                <a:srgbClr val="FFFF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8435" name="Rectangle 3"/>
          <p:cNvSpPr/>
          <p:nvPr/>
        </p:nvSpPr>
        <p:spPr>
          <a:xfrm>
            <a:off x="1828800" y="700088"/>
            <a:ext cx="6248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1605F5"/>
                </a:solidFill>
                <a:latin typeface="华文中宋" pitchFamily="2" charset="-122"/>
                <a:ea typeface="华文中宋" pitchFamily="2" charset="-122"/>
              </a:rPr>
              <a:t>猫、盘子里的鱼、偷粮食的老鼠</a:t>
            </a:r>
            <a:endParaRPr lang="zh-CN" altLang="en-US" sz="2800" b="1" dirty="0">
              <a:solidFill>
                <a:srgbClr val="1605F5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8436" name="Rectangle 4"/>
          <p:cNvSpPr/>
          <p:nvPr/>
        </p:nvSpPr>
        <p:spPr>
          <a:xfrm>
            <a:off x="1600200" y="1447800"/>
            <a:ext cx="73558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20000"/>
              </a:spcBef>
              <a:buSzPct val="80000"/>
            </a:pPr>
            <a:r>
              <a:rPr lang="zh-CN" altLang="en-US" sz="2800" b="1" dirty="0">
                <a:solidFill>
                  <a:srgbClr val="1605F5"/>
                </a:solidFill>
                <a:latin typeface="华文中宋" pitchFamily="2" charset="-122"/>
                <a:ea typeface="华文中宋" pitchFamily="2" charset="-122"/>
              </a:rPr>
              <a:t>鱼是放在盘子里的可见不是抓来的而是送来的</a:t>
            </a:r>
            <a:endParaRPr lang="en-US" altLang="zh-CN" sz="2800" b="1" dirty="0">
              <a:solidFill>
                <a:srgbClr val="1605F5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8437" name="Rectangle 5"/>
          <p:cNvSpPr/>
          <p:nvPr/>
        </p:nvSpPr>
        <p:spPr>
          <a:xfrm>
            <a:off x="1600200" y="2057400"/>
            <a:ext cx="73564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1605F5"/>
                </a:solidFill>
                <a:latin typeface="华文中宋" pitchFamily="2" charset="-122"/>
                <a:ea typeface="华文中宋" pitchFamily="2" charset="-122"/>
              </a:rPr>
              <a:t>猫的职责是抓老鼠，但因一盘鱼摆在面前，就</a:t>
            </a:r>
            <a:endParaRPr lang="zh-CN" altLang="en-US" sz="2800" b="1" dirty="0">
              <a:solidFill>
                <a:srgbClr val="1605F5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800" b="1" dirty="0">
                <a:solidFill>
                  <a:srgbClr val="1605F5"/>
                </a:solidFill>
                <a:latin typeface="华文中宋" pitchFamily="2" charset="-122"/>
                <a:ea typeface="华文中宋" pitchFamily="2" charset="-122"/>
              </a:rPr>
              <a:t>对偷了粮食逃跑的老鼠视而不见，只盯住了鱼</a:t>
            </a:r>
            <a:endParaRPr lang="zh-CN" altLang="en-US" sz="2800" b="1" dirty="0">
              <a:solidFill>
                <a:srgbClr val="1605F5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8438" name="Rectangle 6"/>
          <p:cNvSpPr/>
          <p:nvPr/>
        </p:nvSpPr>
        <p:spPr>
          <a:xfrm>
            <a:off x="721995" y="5351780"/>
            <a:ext cx="4572000" cy="1069975"/>
          </a:xfrm>
          <a:prstGeom prst="rect">
            <a:avLst/>
          </a:prstGeom>
          <a:noFill/>
          <a:ln w="38100" cap="flat" cmpd="dbl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20000"/>
              </a:spcBef>
              <a:buSzPct val="80000"/>
            </a:pPr>
            <a:r>
              <a:rPr lang="zh-CN" altLang="en-US" sz="2800" b="1" dirty="0">
                <a:solidFill>
                  <a:srgbClr val="1605F5"/>
                </a:solidFill>
                <a:latin typeface="宋体" panose="02010600030101010101" pitchFamily="2" charset="-122"/>
              </a:rPr>
              <a:t>抓老鼠喻职责，</a:t>
            </a:r>
            <a:endParaRPr lang="zh-CN" altLang="en-US" sz="2800" b="1" dirty="0">
              <a:solidFill>
                <a:srgbClr val="1605F5"/>
              </a:solidFill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  <a:buSzPct val="80000"/>
            </a:pPr>
            <a:r>
              <a:rPr lang="zh-CN" altLang="en-US" sz="2800" b="1" dirty="0">
                <a:solidFill>
                  <a:srgbClr val="1605F5"/>
                </a:solidFill>
                <a:latin typeface="宋体" panose="02010600030101010101" pitchFamily="2" charset="-122"/>
              </a:rPr>
              <a:t>鱼比喻利益、诱惑甚至贿赂</a:t>
            </a:r>
            <a:endParaRPr lang="zh-CN" altLang="en-US" sz="2800" b="1" dirty="0">
              <a:solidFill>
                <a:srgbClr val="1605F5"/>
              </a:solidFill>
              <a:latin typeface="宋体" panose="02010600030101010101" pitchFamily="2" charset="-122"/>
            </a:endParaRPr>
          </a:p>
        </p:txBody>
      </p:sp>
      <p:sp>
        <p:nvSpPr>
          <p:cNvPr id="51207" name="Text Box 7"/>
          <p:cNvSpPr txBox="1"/>
          <p:nvPr/>
        </p:nvSpPr>
        <p:spPr>
          <a:xfrm>
            <a:off x="-457200" y="2133600"/>
            <a:ext cx="2590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20000"/>
              </a:spcBef>
              <a:buSzPct val="80000"/>
            </a:pPr>
            <a:r>
              <a:rPr lang="en-US" altLang="zh-CN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理关系：</a:t>
            </a:r>
            <a:endParaRPr lang="zh-CN" altLang="en-US" sz="3600" b="1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1208" name="Rectangle 8"/>
          <p:cNvSpPr/>
          <p:nvPr/>
        </p:nvSpPr>
        <p:spPr>
          <a:xfrm>
            <a:off x="0" y="638175"/>
            <a:ext cx="23669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找对象：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51209" name="Rectangle 9"/>
          <p:cNvSpPr/>
          <p:nvPr/>
        </p:nvSpPr>
        <p:spPr>
          <a:xfrm>
            <a:off x="0" y="1371600"/>
            <a:ext cx="20970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20000"/>
              </a:spcBef>
              <a:buSzPct val="80000"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抓细节：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51210" name="Rectangle 10" descr="胡桃"/>
          <p:cNvSpPr/>
          <p:nvPr/>
        </p:nvSpPr>
        <p:spPr>
          <a:xfrm>
            <a:off x="789305" y="3133090"/>
            <a:ext cx="2133600" cy="711200"/>
          </a:xfrm>
          <a:prstGeom prst="rect">
            <a:avLst/>
          </a:prstGeom>
          <a:blipFill rotWithShape="0">
            <a:blip r:embed="rId2"/>
          </a:blip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寓意</a:t>
            </a:r>
            <a:endParaRPr lang="zh-CN" altLang="en-US" sz="4000" b="1" dirty="0">
              <a:solidFill>
                <a:srgbClr val="FFFF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1211" name="Text Box 11" descr="胡桃"/>
          <p:cNvSpPr txBox="1"/>
          <p:nvPr/>
        </p:nvSpPr>
        <p:spPr>
          <a:xfrm>
            <a:off x="0" y="0"/>
            <a:ext cx="2209800" cy="711200"/>
          </a:xfrm>
          <a:prstGeom prst="rect">
            <a:avLst/>
          </a:prstGeom>
          <a:blipFill rotWithShape="0">
            <a:blip r:embed="rId2"/>
          </a:blip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4000" b="1" dirty="0">
                <a:solidFill>
                  <a:srgbClr val="FFFF00"/>
                </a:solidFill>
                <a:latin typeface="华文中宋" pitchFamily="2" charset="-122"/>
                <a:ea typeface="华文中宋" pitchFamily="2" charset="-122"/>
              </a:rPr>
              <a:t>表意</a:t>
            </a:r>
            <a:endParaRPr lang="zh-CN" altLang="en-US" sz="4000" b="1" dirty="0">
              <a:solidFill>
                <a:srgbClr val="FFFF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1212" name="Text Box 12"/>
          <p:cNvSpPr txBox="1"/>
          <p:nvPr/>
        </p:nvSpPr>
        <p:spPr>
          <a:xfrm>
            <a:off x="645795" y="3980180"/>
            <a:ext cx="3200400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作者感情倾向：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8445" name="Text Box 13"/>
          <p:cNvSpPr txBox="1"/>
          <p:nvPr/>
        </p:nvSpPr>
        <p:spPr>
          <a:xfrm>
            <a:off x="3449320" y="4056380"/>
            <a:ext cx="13874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1605F5"/>
                </a:solidFill>
                <a:latin typeface="Arial" panose="020B0604020202020204" pitchFamily="34" charset="0"/>
              </a:rPr>
              <a:t>否定</a:t>
            </a:r>
            <a:endParaRPr lang="zh-CN" altLang="en-US" sz="2800" b="1" dirty="0">
              <a:solidFill>
                <a:srgbClr val="1605F5"/>
              </a:solidFill>
              <a:latin typeface="Arial" panose="020B0604020202020204" pitchFamily="34" charset="0"/>
            </a:endParaRPr>
          </a:p>
        </p:txBody>
      </p:sp>
      <p:pic>
        <p:nvPicPr>
          <p:cNvPr id="51214" name="Picture 14" descr="DSC00030"/>
          <p:cNvPicPr>
            <a:picLocks noChangeAspect="1"/>
          </p:cNvPicPr>
          <p:nvPr/>
        </p:nvPicPr>
        <p:blipFill>
          <a:blip r:embed="rId3"/>
          <a:srcRect l="40497" t="34741" r="35562" b="35681"/>
          <a:stretch>
            <a:fillRect/>
          </a:stretch>
        </p:blipFill>
        <p:spPr>
          <a:xfrm>
            <a:off x="4723765" y="3229610"/>
            <a:ext cx="3353435" cy="26549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8437" grpId="0"/>
      <p:bldP spid="18438" grpId="0" bldLvl="0" animBg="1"/>
      <p:bldP spid="184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8" name="Rectangle 2"/>
          <p:cNvSpPr/>
          <p:nvPr/>
        </p:nvSpPr>
        <p:spPr>
          <a:xfrm>
            <a:off x="152400" y="762000"/>
            <a:ext cx="8839200" cy="2306955"/>
          </a:xfrm>
          <a:prstGeom prst="rect">
            <a:avLst/>
          </a:prstGeom>
          <a:solidFill>
            <a:srgbClr val="1605F5"/>
          </a:solidFill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</a:rPr>
              <a:t>当有人把能满足私欲的利益送到自己眼前时（受贿），就放弃了自己应有的职责。职责和私欲孰重孰轻？作者告诉我们：不能为一己私欲放弃自己的本职。</a:t>
            </a:r>
            <a:endParaRPr lang="zh-CN" altLang="en-US" sz="3600" b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19459" name="Text Box 3"/>
          <p:cNvSpPr txBox="1"/>
          <p:nvPr/>
        </p:nvSpPr>
        <p:spPr>
          <a:xfrm>
            <a:off x="1219835" y="4648200"/>
            <a:ext cx="3124200" cy="650875"/>
          </a:xfrm>
          <a:prstGeom prst="rect">
            <a:avLst/>
          </a:prstGeom>
          <a:solidFill>
            <a:srgbClr val="0000FF"/>
          </a:solidFill>
          <a:ln w="9525" cap="flat" cmpd="sng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职责大于私欲</a:t>
            </a:r>
            <a:endParaRPr lang="zh-CN" altLang="en-US" sz="3600" b="1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2228" name="Text Box 4"/>
          <p:cNvSpPr txBox="1"/>
          <p:nvPr/>
        </p:nvSpPr>
        <p:spPr>
          <a:xfrm>
            <a:off x="1219835" y="3810000"/>
            <a:ext cx="3048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正面立意：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2229" name="Text Box 5"/>
          <p:cNvSpPr txBox="1"/>
          <p:nvPr/>
        </p:nvSpPr>
        <p:spPr>
          <a:xfrm>
            <a:off x="0" y="60325"/>
            <a:ext cx="19415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立意：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52230" name="Picture 6" descr="DSC00030"/>
          <p:cNvPicPr>
            <a:picLocks noChangeAspect="1"/>
          </p:cNvPicPr>
          <p:nvPr/>
        </p:nvPicPr>
        <p:blipFill>
          <a:blip r:embed="rId2"/>
          <a:srcRect l="40497" t="34741" r="35562" b="35681"/>
          <a:stretch>
            <a:fillRect/>
          </a:stretch>
        </p:blipFill>
        <p:spPr>
          <a:xfrm>
            <a:off x="4469765" y="3253105"/>
            <a:ext cx="3703320" cy="289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  <p:bldP spid="1945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Text Box 2"/>
          <p:cNvSpPr txBox="1">
            <a:spLocks noChangeArrowheads="1"/>
          </p:cNvSpPr>
          <p:nvPr/>
        </p:nvSpPr>
        <p:spPr bwMode="auto">
          <a:xfrm>
            <a:off x="834390" y="466090"/>
            <a:ext cx="7281545" cy="6000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latin typeface="华文隶书" pitchFamily="2" charset="-122"/>
                <a:ea typeface="华文隶书" pitchFamily="2" charset="-122"/>
              </a:rPr>
              <a:t>漫画题的</a:t>
            </a:r>
            <a:r>
              <a:rPr lang="zh-CN" altLang="en-US" sz="4800" b="1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命题形式</a:t>
            </a:r>
            <a:r>
              <a:rPr lang="zh-CN" altLang="en-US" sz="3200" b="1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 </a:t>
            </a:r>
            <a:endParaRPr lang="zh-CN" altLang="en-US" sz="3600" b="1">
              <a:solidFill>
                <a:srgbClr val="0000FF"/>
              </a:solidFill>
              <a:latin typeface="华文隶书" pitchFamily="2" charset="-122"/>
              <a:ea typeface="华文隶书" pitchFamily="2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华文隶书" pitchFamily="2" charset="-122"/>
                <a:ea typeface="华文隶书" pitchFamily="2" charset="-122"/>
              </a:rPr>
              <a:t>      </a:t>
            </a:r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１</a:t>
            </a:r>
            <a:r>
              <a:rPr lang="en-US" altLang="zh-CN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.</a:t>
            </a:r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拟写标题</a:t>
            </a:r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    </a:t>
            </a:r>
            <a:endParaRPr lang="zh-CN" altLang="en-US" sz="44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l">
              <a:spcBef>
                <a:spcPct val="50000"/>
              </a:spcBef>
            </a:pPr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            </a:t>
            </a:r>
            <a:r>
              <a:rPr lang="en-US" altLang="zh-CN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2.</a:t>
            </a:r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描述画面</a:t>
            </a:r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  </a:t>
            </a:r>
            <a:endParaRPr lang="zh-CN" altLang="en-US" sz="44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 　</a:t>
            </a:r>
            <a:r>
              <a:rPr lang="en-US" altLang="zh-CN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3.</a:t>
            </a:r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揭示寓意</a:t>
            </a:r>
            <a:endParaRPr lang="zh-CN" altLang="en-US" sz="4400" b="1"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4400" b="1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                   4.</a:t>
            </a:r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拟写公益广告</a:t>
            </a:r>
            <a:endParaRPr lang="zh-CN" altLang="en-US" sz="44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 　　　　</a:t>
            </a:r>
            <a:r>
              <a:rPr lang="en-US" altLang="zh-CN" sz="44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5.</a:t>
            </a:r>
            <a:r>
              <a:rPr lang="zh-CN" altLang="en-US" sz="44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写作文</a:t>
            </a:r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     </a:t>
            </a:r>
            <a:r>
              <a:rPr lang="zh-CN" altLang="en-US" sz="4800" b="1"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</a:t>
            </a:r>
            <a:endParaRPr lang="zh-CN" altLang="en-US" sz="4800" b="1"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44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38" grpId="0" bldLvl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 idx="4294967295"/>
          </p:nvPr>
        </p:nvSpPr>
        <p:spPr>
          <a:xfrm>
            <a:off x="1852930" y="71755"/>
            <a:ext cx="5626735" cy="685800"/>
          </a:xfrm>
        </p:spPr>
        <p:txBody>
          <a:bodyPr vert="horz" wrap="square" lIns="91440" tIns="45720" rIns="91440" bIns="45720" anchor="ctr">
            <a:noAutofit/>
          </a:bodyPr>
          <a:p>
            <a:pPr eaLnBrk="1" hangingPunct="1"/>
            <a:r>
              <a:rPr lang="zh-CN" altLang="en-US" sz="4000" b="1" dirty="0">
                <a:solidFill>
                  <a:srgbClr val="FF33CC"/>
                </a:solidFill>
                <a:ea typeface="黑体" panose="02010609060101010101" pitchFamily="49" charset="-122"/>
              </a:rPr>
              <a:t>漫画类作文立意的步骤</a:t>
            </a:r>
            <a:endParaRPr lang="zh-CN" altLang="en-US" sz="4000" b="1" dirty="0">
              <a:solidFill>
                <a:srgbClr val="FF33CC"/>
              </a:solidFill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10000" y="905510"/>
            <a:ext cx="4097020" cy="3357880"/>
            <a:chOff x="6000" y="1426"/>
            <a:chExt cx="6452" cy="5288"/>
          </a:xfrm>
        </p:grpSpPr>
        <p:grpSp>
          <p:nvGrpSpPr>
            <p:cNvPr id="4" name="组合 3"/>
            <p:cNvGrpSpPr/>
            <p:nvPr/>
          </p:nvGrpSpPr>
          <p:grpSpPr>
            <a:xfrm>
              <a:off x="6000" y="1426"/>
              <a:ext cx="6452" cy="5108"/>
              <a:chOff x="6000" y="1426"/>
              <a:chExt cx="6452" cy="5108"/>
            </a:xfrm>
          </p:grpSpPr>
          <p:sp>
            <p:nvSpPr>
              <p:cNvPr id="9220" name="AutoShape 4"/>
              <p:cNvSpPr/>
              <p:nvPr/>
            </p:nvSpPr>
            <p:spPr>
              <a:xfrm>
                <a:off x="6000" y="1806"/>
                <a:ext cx="1231" cy="2106"/>
              </a:xfrm>
              <a:prstGeom prst="leftBrace">
                <a:avLst>
                  <a:gd name="adj1" fmla="val 15277"/>
                  <a:gd name="adj2" fmla="val 50000"/>
                </a:avLst>
              </a:prstGeom>
              <a:noFill/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zh-CN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9221" name="Text Box 5"/>
              <p:cNvSpPr txBox="1"/>
              <p:nvPr/>
            </p:nvSpPr>
            <p:spPr>
              <a:xfrm>
                <a:off x="7461" y="1426"/>
                <a:ext cx="4883" cy="84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>
                  <a:lnSpc>
                    <a:spcPct val="90000"/>
                  </a:lnSpc>
                  <a:spcBef>
                    <a:spcPct val="50000"/>
                  </a:spcBef>
                </a:pPr>
                <a:r>
                  <a:rPr lang="zh-CN" altLang="en-US" sz="3200" b="1" dirty="0">
                    <a:latin typeface="Arial" panose="020B0604020202020204" pitchFamily="34" charset="0"/>
                  </a:rPr>
                  <a:t>找对象，定主体</a:t>
                </a:r>
                <a:endParaRPr lang="zh-CN" altLang="en-US" sz="320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9222" name="Text Box 6"/>
              <p:cNvSpPr txBox="1"/>
              <p:nvPr/>
            </p:nvSpPr>
            <p:spPr>
              <a:xfrm>
                <a:off x="7461" y="3586"/>
                <a:ext cx="4883" cy="84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>
                  <a:lnSpc>
                    <a:spcPct val="90000"/>
                  </a:lnSpc>
                  <a:spcBef>
                    <a:spcPct val="50000"/>
                  </a:spcBef>
                </a:pPr>
                <a:r>
                  <a:rPr lang="zh-CN" altLang="en-US" sz="3200" b="1" dirty="0">
                    <a:latin typeface="Arial" panose="020B0604020202020204" pitchFamily="34" charset="0"/>
                  </a:rPr>
                  <a:t>理关系，找联系</a:t>
                </a:r>
                <a:endParaRPr lang="zh-CN" altLang="en-US" sz="320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9223" name="Text Box 7"/>
              <p:cNvSpPr txBox="1"/>
              <p:nvPr/>
            </p:nvSpPr>
            <p:spPr>
              <a:xfrm>
                <a:off x="7461" y="2506"/>
                <a:ext cx="4991" cy="84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>
                  <a:lnSpc>
                    <a:spcPct val="90000"/>
                  </a:lnSpc>
                  <a:spcBef>
                    <a:spcPct val="50000"/>
                  </a:spcBef>
                </a:pPr>
                <a:r>
                  <a:rPr lang="zh-CN" altLang="en-US" sz="3200" b="1" dirty="0">
                    <a:latin typeface="Arial" panose="020B0604020202020204" pitchFamily="34" charset="0"/>
                  </a:rPr>
                  <a:t>抓细节，辨特征</a:t>
                </a:r>
                <a:endParaRPr lang="zh-CN" altLang="en-US" sz="3200" b="1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9226" name="AutoShape 10"/>
              <p:cNvSpPr/>
              <p:nvPr/>
            </p:nvSpPr>
            <p:spPr>
              <a:xfrm>
                <a:off x="6001" y="4790"/>
                <a:ext cx="1022" cy="1744"/>
              </a:xfrm>
              <a:prstGeom prst="leftBrace">
                <a:avLst>
                  <a:gd name="adj1" fmla="val 15277"/>
                  <a:gd name="adj2" fmla="val 50000"/>
                </a:avLst>
              </a:prstGeom>
              <a:noFill/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zh-CN" dirty="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9227" name="Text Box 11"/>
            <p:cNvSpPr txBox="1"/>
            <p:nvPr/>
          </p:nvSpPr>
          <p:spPr>
            <a:xfrm>
              <a:off x="7320" y="4561"/>
              <a:ext cx="2252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latin typeface="Arial" panose="020B0604020202020204" pitchFamily="34" charset="0"/>
                </a:rPr>
                <a:t>标题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  <p:sp>
          <p:nvSpPr>
            <p:cNvPr id="9228" name="Text Box 12"/>
            <p:cNvSpPr txBox="1"/>
            <p:nvPr/>
          </p:nvSpPr>
          <p:spPr>
            <a:xfrm>
              <a:off x="7320" y="5795"/>
              <a:ext cx="2628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latin typeface="Arial" panose="020B0604020202020204" pitchFamily="34" charset="0"/>
                </a:rPr>
                <a:t>画中字</a:t>
              </a:r>
              <a:endParaRPr lang="zh-CN" altLang="en-US" sz="3200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9230" name="Text Box 14"/>
          <p:cNvSpPr txBox="1"/>
          <p:nvPr/>
        </p:nvSpPr>
        <p:spPr>
          <a:xfrm>
            <a:off x="136525" y="760095"/>
            <a:ext cx="2649855" cy="64516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一、看表意</a:t>
            </a:r>
            <a:endParaRPr lang="zh-CN" altLang="en-US" sz="3600" b="1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31" name="Text Box 15"/>
          <p:cNvSpPr txBox="1"/>
          <p:nvPr/>
        </p:nvSpPr>
        <p:spPr>
          <a:xfrm>
            <a:off x="152400" y="5796915"/>
            <a:ext cx="4742180" cy="64516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三、定（正面）立意</a:t>
            </a:r>
            <a:endParaRPr lang="zh-CN" altLang="en-US" sz="3600" b="1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24" name="Rectangle 8"/>
          <p:cNvSpPr/>
          <p:nvPr/>
        </p:nvSpPr>
        <p:spPr>
          <a:xfrm>
            <a:off x="152400" y="4622800"/>
            <a:ext cx="2405380" cy="609600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二、明寓意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40330" y="4401185"/>
            <a:ext cx="6019800" cy="1148715"/>
            <a:chOff x="3706" y="6931"/>
            <a:chExt cx="9480" cy="1809"/>
          </a:xfrm>
        </p:grpSpPr>
        <p:sp>
          <p:nvSpPr>
            <p:cNvPr id="9225" name="Text Box 9"/>
            <p:cNvSpPr txBox="1"/>
            <p:nvPr/>
          </p:nvSpPr>
          <p:spPr>
            <a:xfrm>
              <a:off x="3706" y="7924"/>
              <a:ext cx="9480" cy="817"/>
            </a:xfrm>
            <a:prstGeom prst="rect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>
              <a:spAutoFit/>
            </a:bodyPr>
            <a:p>
              <a:pPr algn="just">
                <a:spcBef>
                  <a:spcPct val="20000"/>
                </a:spcBef>
                <a:buSzPct val="80000"/>
              </a:pP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由画面到生活（引发）：对接本体</a:t>
              </a:r>
              <a:endPara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232" name="Text Box 16"/>
            <p:cNvSpPr txBox="1"/>
            <p:nvPr/>
          </p:nvSpPr>
          <p:spPr>
            <a:xfrm>
              <a:off x="3706" y="6931"/>
              <a:ext cx="9480" cy="817"/>
            </a:xfrm>
            <a:prstGeom prst="rect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作者的感情倾向：批评、讽刺、赞扬</a:t>
              </a:r>
              <a:endPara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34465" y="1631950"/>
            <a:ext cx="2286000" cy="2253615"/>
            <a:chOff x="2259" y="2570"/>
            <a:chExt cx="3600" cy="3549"/>
          </a:xfrm>
        </p:grpSpPr>
        <p:sp>
          <p:nvSpPr>
            <p:cNvPr id="9229" name="Text Box 13"/>
            <p:cNvSpPr txBox="1"/>
            <p:nvPr/>
          </p:nvSpPr>
          <p:spPr>
            <a:xfrm>
              <a:off x="2259" y="5095"/>
              <a:ext cx="3600" cy="1025"/>
            </a:xfrm>
            <a:prstGeom prst="rect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r>
                <a:rPr lang="en-US" altLang="zh-CN" sz="3600">
                  <a:latin typeface="Arial" panose="020B0604020202020204" pitchFamily="34" charset="0"/>
                </a:rPr>
                <a:t>2</a:t>
              </a:r>
              <a:r>
                <a:rPr lang="zh-CN" altLang="en-US" sz="3600" dirty="0">
                  <a:latin typeface="Arial" panose="020B0604020202020204" pitchFamily="34" charset="0"/>
                </a:rPr>
                <a:t>、</a:t>
              </a:r>
              <a:r>
                <a:rPr lang="zh-CN" altLang="en-US" sz="3600" dirty="0">
                  <a:latin typeface="Arial" panose="020B0604020202020204" pitchFamily="34" charset="0"/>
                  <a:ea typeface="黑体" panose="02010609060101010101" pitchFamily="49" charset="-122"/>
                </a:rPr>
                <a:t>品文字</a:t>
              </a:r>
              <a:endParaRPr lang="zh-CN" altLang="en-US" sz="36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259" y="2570"/>
              <a:ext cx="3545" cy="101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none" rtlCol="0" anchor="t">
              <a:spAutoFit/>
            </a:bodyPr>
            <a:p>
              <a:pPr algn="ctr" eaLnBrk="1" hangingPunct="1">
                <a:buNone/>
              </a:pPr>
              <a:r>
                <a:rPr lang="en-US" altLang="zh-CN" sz="3600" b="1">
                  <a:sym typeface="+mn-ea"/>
                </a:rPr>
                <a:t>1</a:t>
              </a:r>
              <a:r>
                <a:rPr lang="zh-CN" altLang="en-US" sz="3600" b="1" dirty="0">
                  <a:sym typeface="+mn-ea"/>
                </a:rPr>
                <a:t>、看画面</a:t>
              </a:r>
              <a:endParaRPr lang="zh-CN" altLang="en-US" sz="3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674" name="Rectangle 3"/>
          <p:cNvSpPr>
            <a:spLocks noGrp="1"/>
          </p:cNvSpPr>
          <p:nvPr>
            <p:ph idx="1"/>
          </p:nvPr>
        </p:nvSpPr>
        <p:spPr>
          <a:xfrm>
            <a:off x="2774950" y="1725295"/>
            <a:ext cx="3593465" cy="1176020"/>
          </a:xfrm>
        </p:spPr>
        <p:txBody>
          <a:bodyPr vert="horz" wrap="square" lIns="91440" tIns="45720" rIns="91440" bIns="45720" anchor="t">
            <a:noAutofit/>
          </a:bodyPr>
          <a:p>
            <a:pPr algn="l" eaLnBrk="1" hangingPunct="1">
              <a:spcBef>
                <a:spcPct val="50000"/>
              </a:spcBef>
              <a:buFontTx/>
              <a:buNone/>
            </a:pPr>
            <a:r>
              <a:rPr lang="zh-CN" altLang="en-US" sz="6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小试牛刀</a:t>
            </a:r>
            <a:endParaRPr lang="zh-CN" altLang="en-US" sz="60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19051523120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5210" y="765175"/>
            <a:ext cx="5999480" cy="31413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44345" y="1027113"/>
            <a:ext cx="561975" cy="261683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屈原是谁</a:t>
            </a:r>
            <a:br>
              <a:rPr lang="zh-CN" altLang="en-US" sz="32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</a:br>
            <a:r>
              <a:rPr lang="zh-CN" altLang="en-US" sz="32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？</a:t>
            </a:r>
            <a:br>
              <a:rPr lang="zh-CN" altLang="en-US" sz="32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</a:br>
            <a:endParaRPr lang="zh-CN" altLang="en-US" sz="3200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5435" y="350520"/>
            <a:ext cx="8147685" cy="10655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b="1" dirty="0" smtClean="0">
                <a:solidFill>
                  <a:schemeClr val="tx1"/>
                </a:solidFill>
              </a:rPr>
              <a:t>1.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阅读下面的漫画材料，根据要求写一篇不少于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800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字的文章。（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60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分）</a:t>
            </a:r>
            <a:endParaRPr lang="zh-CN" altLang="en-US" sz="2400" b="1" dirty="0" smtClean="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45630" y="2612390"/>
            <a:ext cx="1010920" cy="7683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 sz="4400"/>
          </a:p>
        </p:txBody>
      </p:sp>
      <p:sp>
        <p:nvSpPr>
          <p:cNvPr id="6" name="文本框 5"/>
          <p:cNvSpPr txBox="1"/>
          <p:nvPr/>
        </p:nvSpPr>
        <p:spPr>
          <a:xfrm>
            <a:off x="1863725" y="3750310"/>
            <a:ext cx="6092825" cy="26765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p>
            <a:pPr marL="514350" indent="-514350">
              <a:buFont typeface="+mj-lt"/>
              <a:buAutoNum type="alphaUcPeriod"/>
            </a:pPr>
            <a:r>
              <a:rPr lang="zh-CN" altLang="en-US" sz="2800" b="1" dirty="0" smtClean="0">
                <a:sym typeface="+mn-ea"/>
              </a:rPr>
              <a:t>要敢于发表自己的见解。</a:t>
            </a:r>
            <a:endParaRPr lang="zh-CN" altLang="en-US" sz="2800" b="1" dirty="0" smtClean="0"/>
          </a:p>
          <a:p>
            <a:pPr marL="514350" indent="-514350">
              <a:buFont typeface="+mj-lt"/>
              <a:buAutoNum type="alphaUcPeriod"/>
            </a:pPr>
            <a:r>
              <a:rPr lang="zh-CN" altLang="en-US" sz="2800" b="1" dirty="0" smtClean="0">
                <a:sym typeface="+mn-ea"/>
              </a:rPr>
              <a:t>树立文化自信，传播传统文化。</a:t>
            </a:r>
            <a:endParaRPr lang="zh-CN" altLang="en-US" sz="2800" b="1" dirty="0" smtClean="0">
              <a:sym typeface="+mn-ea"/>
            </a:endParaRPr>
          </a:p>
          <a:p>
            <a:pPr marL="514350" indent="-514350">
              <a:buFont typeface="+mj-lt"/>
              <a:buAutoNum type="alphaUcPeriod"/>
            </a:pPr>
            <a:r>
              <a:rPr lang="zh-CN" altLang="en-US" sz="2800" b="1" dirty="0" smtClean="0">
                <a:sym typeface="+mn-ea"/>
              </a:rPr>
              <a:t>仁者见仁，智者见智。</a:t>
            </a:r>
            <a:endParaRPr lang="zh-CN" altLang="en-US" sz="2800" b="1" dirty="0" smtClean="0">
              <a:sym typeface="+mn-ea"/>
            </a:endParaRPr>
          </a:p>
          <a:p>
            <a:pPr marL="514350" indent="-514350">
              <a:buFont typeface="+mj-lt"/>
              <a:buAutoNum type="alphaUcPeriod"/>
            </a:pPr>
            <a:r>
              <a:rPr lang="zh-CN" altLang="en-US" sz="2800" b="1" dirty="0" smtClean="0">
                <a:sym typeface="+mn-ea"/>
              </a:rPr>
              <a:t>弘扬传统文化，我们责无旁贷。</a:t>
            </a:r>
            <a:endParaRPr lang="zh-CN" altLang="en-US" sz="2800" b="1" dirty="0" smtClean="0"/>
          </a:p>
          <a:p>
            <a:pPr marL="514350" indent="-514350">
              <a:buFont typeface="+mj-lt"/>
              <a:buAutoNum type="alphaUcPeriod"/>
            </a:pPr>
            <a:r>
              <a:rPr lang="zh-CN" altLang="en-US" sz="2800" b="1" dirty="0" smtClean="0">
                <a:sym typeface="+mn-ea"/>
              </a:rPr>
              <a:t>向年轻一代传播传统文化刻不容缓。</a:t>
            </a:r>
            <a:endParaRPr lang="zh-CN" altLang="en-US" sz="2800" b="1" dirty="0" smtClean="0">
              <a:sym typeface="+mn-ea"/>
            </a:endParaRPr>
          </a:p>
          <a:p>
            <a:pPr marL="514350" indent="-514350">
              <a:buFont typeface="+mj-lt"/>
              <a:buAutoNum type="alphaUcPeriod"/>
            </a:pPr>
            <a:r>
              <a:rPr lang="zh-CN" altLang="en-US" sz="2800" b="1" dirty="0" smtClean="0">
                <a:sym typeface="+mn-ea"/>
              </a:rPr>
              <a:t>年轻人应该如何实现自身发展。</a:t>
            </a:r>
            <a:endParaRPr lang="zh-CN" altLang="en-US" sz="2800" b="1" dirty="0" smtClean="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93585" y="1980565"/>
            <a:ext cx="934720" cy="6451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 sz="3600"/>
          </a:p>
        </p:txBody>
      </p:sp>
      <p:sp>
        <p:nvSpPr>
          <p:cNvPr id="8" name="文本框 7"/>
          <p:cNvSpPr txBox="1"/>
          <p:nvPr/>
        </p:nvSpPr>
        <p:spPr>
          <a:xfrm>
            <a:off x="384810" y="2776220"/>
            <a:ext cx="1359535" cy="18148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p>
            <a:r>
              <a:rPr lang="zh-CN" altLang="en-US" sz="2800" b="1" dirty="0" smtClean="0">
                <a:solidFill>
                  <a:srgbClr val="1F2DA8"/>
                </a:solidFill>
                <a:sym typeface="+mn-ea"/>
              </a:rPr>
              <a:t>请选出</a:t>
            </a:r>
            <a:endParaRPr lang="zh-CN" altLang="en-US" sz="2800" b="1" dirty="0" smtClean="0">
              <a:solidFill>
                <a:srgbClr val="1F2DA8"/>
              </a:solidFill>
              <a:sym typeface="+mn-ea"/>
            </a:endParaRPr>
          </a:p>
          <a:p>
            <a:r>
              <a:rPr lang="zh-CN" altLang="en-US" sz="2800" b="1" dirty="0" smtClean="0">
                <a:solidFill>
                  <a:srgbClr val="1F2DA8"/>
                </a:solidFill>
                <a:sym typeface="+mn-ea"/>
              </a:rPr>
              <a:t>切题的</a:t>
            </a:r>
            <a:endParaRPr lang="zh-CN" altLang="en-US" sz="2800" b="1" dirty="0" smtClean="0">
              <a:solidFill>
                <a:srgbClr val="1F2DA8"/>
              </a:solidFill>
              <a:sym typeface="+mn-ea"/>
            </a:endParaRPr>
          </a:p>
          <a:p>
            <a:r>
              <a:rPr lang="zh-CN" altLang="en-US" sz="2800" b="1" dirty="0" smtClean="0">
                <a:solidFill>
                  <a:srgbClr val="1F2DA8"/>
                </a:solidFill>
                <a:sym typeface="+mn-ea"/>
              </a:rPr>
              <a:t>三项立</a:t>
            </a:r>
            <a:endParaRPr lang="zh-CN" altLang="en-US" sz="2800" b="1" dirty="0" smtClean="0">
              <a:solidFill>
                <a:srgbClr val="1F2DA8"/>
              </a:solidFill>
              <a:sym typeface="+mn-ea"/>
            </a:endParaRPr>
          </a:p>
          <a:p>
            <a:r>
              <a:rPr lang="zh-CN" altLang="en-US" sz="2800" b="1" dirty="0" smtClean="0">
                <a:solidFill>
                  <a:srgbClr val="1F2DA8"/>
                </a:solidFill>
                <a:sym typeface="+mn-ea"/>
              </a:rPr>
              <a:t>意：</a:t>
            </a:r>
            <a:endParaRPr lang="zh-CN" altLang="en-US" sz="2800" b="1" dirty="0" smtClean="0">
              <a:solidFill>
                <a:srgbClr val="1F2DA8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26325" y="2501900"/>
            <a:ext cx="1348740" cy="64516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sz="3600">
                <a:solidFill>
                  <a:srgbClr val="FF0000"/>
                </a:solidFill>
              </a:rPr>
              <a:t>B.D.E</a:t>
            </a:r>
            <a:endParaRPr lang="en-US" altLang="zh-CN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6695" y="749300"/>
            <a:ext cx="5107305" cy="3070860"/>
          </a:xfrm>
          <a:prstGeom prst="rect">
            <a:avLst/>
          </a:prstGeom>
        </p:spPr>
      </p:pic>
      <p:sp>
        <p:nvSpPr>
          <p:cNvPr id="6" name="内容占位符 2"/>
          <p:cNvSpPr>
            <a:spLocks noGrp="1"/>
          </p:cNvSpPr>
          <p:nvPr/>
        </p:nvSpPr>
        <p:spPr>
          <a:xfrm>
            <a:off x="151765" y="1161415"/>
            <a:ext cx="8305165" cy="49358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2800" b="1" dirty="0" smtClean="0">
                <a:solidFill>
                  <a:srgbClr val="1D41D5"/>
                </a:solidFill>
                <a:sym typeface="+mn-ea"/>
              </a:rPr>
              <a:t>请选出不切题的三项立意：</a:t>
            </a:r>
            <a:endParaRPr lang="zh-CN" altLang="en-US" sz="2400" b="1" dirty="0" smtClean="0">
              <a:solidFill>
                <a:srgbClr val="1D41D5"/>
              </a:solidFill>
            </a:endParaRPr>
          </a:p>
          <a:p>
            <a:pPr marL="514350" indent="-514350">
              <a:lnSpc>
                <a:spcPct val="120000"/>
              </a:lnSpc>
              <a:buFont typeface="+mj-lt"/>
              <a:buAutoNum type="alphaUcPeriod"/>
            </a:pPr>
            <a:r>
              <a:rPr lang="zh-CN" altLang="en-US" sz="2800" b="1" dirty="0" smtClean="0">
                <a:solidFill>
                  <a:schemeClr val="tx1"/>
                </a:solidFill>
                <a:sym typeface="+mn-ea"/>
              </a:rPr>
              <a:t>不必仰视他人，</a:t>
            </a:r>
            <a:endParaRPr lang="zh-CN" altLang="en-US" sz="2800" b="1" dirty="0" smtClean="0">
              <a:solidFill>
                <a:schemeClr val="tx1"/>
              </a:solidFill>
              <a:sym typeface="+mn-ea"/>
            </a:endParaRPr>
          </a:p>
          <a:p>
            <a:pPr marL="0" indent="0">
              <a:lnSpc>
                <a:spcPct val="120000"/>
              </a:lnSpc>
              <a:buFont typeface="+mj-lt"/>
              <a:buNone/>
            </a:pPr>
            <a:r>
              <a:rPr lang="zh-CN" altLang="en-US" sz="2800" b="1" dirty="0" smtClean="0">
                <a:solidFill>
                  <a:schemeClr val="tx1"/>
                </a:solidFill>
                <a:sym typeface="+mn-ea"/>
              </a:rPr>
              <a:t>      自己亦是风景。</a:t>
            </a:r>
            <a:endParaRPr lang="zh-CN" altLang="en-US" sz="2800" b="1" dirty="0" smtClean="0">
              <a:solidFill>
                <a:schemeClr val="tx1"/>
              </a:solidFill>
              <a:sym typeface="+mn-ea"/>
            </a:endParaRPr>
          </a:p>
          <a:p>
            <a:pPr marL="514350" indent="-514350">
              <a:lnSpc>
                <a:spcPct val="120000"/>
              </a:lnSpc>
              <a:buFont typeface="+mj-lt"/>
              <a:buAutoNum type="alphaUcPeriod" startAt="2"/>
            </a:pPr>
            <a:r>
              <a:rPr lang="zh-CN" altLang="en-US" sz="2800" b="1" dirty="0" smtClean="0">
                <a:sym typeface="+mn-ea"/>
              </a:rPr>
              <a:t>学会换位思考。</a:t>
            </a:r>
            <a:endParaRPr lang="zh-CN" altLang="en-US" sz="2800" b="1" dirty="0" smtClean="0">
              <a:solidFill>
                <a:schemeClr val="tx1"/>
              </a:solidFill>
            </a:endParaRPr>
          </a:p>
          <a:p>
            <a:pPr marL="514350" indent="-514350">
              <a:lnSpc>
                <a:spcPct val="120000"/>
              </a:lnSpc>
              <a:buFont typeface="+mj-lt"/>
              <a:buAutoNum type="alphaUcPeriod" startAt="3"/>
            </a:pPr>
            <a:r>
              <a:rPr lang="zh-CN" altLang="en-US" sz="2800" b="1" dirty="0" smtClean="0">
                <a:solidFill>
                  <a:schemeClr val="tx1"/>
                </a:solidFill>
                <a:sym typeface="+mn-ea"/>
              </a:rPr>
              <a:t>女性当自强。</a:t>
            </a:r>
            <a:endParaRPr lang="zh-CN" altLang="en-US" sz="2800" b="1" dirty="0" smtClean="0">
              <a:solidFill>
                <a:schemeClr val="tx1"/>
              </a:solidFill>
              <a:sym typeface="+mn-ea"/>
            </a:endParaRPr>
          </a:p>
          <a:p>
            <a:pPr marL="514350" indent="-514350">
              <a:lnSpc>
                <a:spcPct val="120000"/>
              </a:lnSpc>
              <a:buFont typeface="+mj-lt"/>
              <a:buAutoNum type="alphaUcPeriod" startAt="3"/>
            </a:pPr>
            <a:r>
              <a:rPr lang="zh-CN" altLang="en-US" sz="2800" b="1" dirty="0" smtClean="0">
                <a:solidFill>
                  <a:schemeClr val="tx1"/>
                </a:solidFill>
                <a:sym typeface="+mn-ea"/>
              </a:rPr>
              <a:t>与其羡慕他人，不如做最好的自己。</a:t>
            </a:r>
            <a:endParaRPr lang="zh-CN" altLang="en-US" sz="2800" b="1" dirty="0" smtClean="0">
              <a:solidFill>
                <a:schemeClr val="tx1"/>
              </a:solidFill>
              <a:sym typeface="+mn-ea"/>
            </a:endParaRPr>
          </a:p>
          <a:p>
            <a:pPr marL="514350" indent="-514350">
              <a:lnSpc>
                <a:spcPct val="120000"/>
              </a:lnSpc>
              <a:buFont typeface="+mj-lt"/>
              <a:buAutoNum type="alphaUcPeriod" startAt="3"/>
            </a:pPr>
            <a:r>
              <a:rPr lang="zh-CN" altLang="en-US" sz="2800" b="1" dirty="0" smtClean="0">
                <a:solidFill>
                  <a:schemeClr val="tx1"/>
                </a:solidFill>
                <a:sym typeface="+mn-ea"/>
              </a:rPr>
              <a:t>鱼和熊掌不可兼得。</a:t>
            </a:r>
            <a:endParaRPr lang="zh-CN" altLang="en-US" sz="2800" b="1" dirty="0" smtClean="0">
              <a:solidFill>
                <a:schemeClr val="tx1"/>
              </a:solidFill>
              <a:sym typeface="+mn-ea"/>
            </a:endParaRPr>
          </a:p>
          <a:p>
            <a:pPr marL="514350" indent="-514350">
              <a:lnSpc>
                <a:spcPct val="120000"/>
              </a:lnSpc>
              <a:buFont typeface="+mj-lt"/>
              <a:buAutoNum type="alphaUcPeriod" startAt="3"/>
            </a:pPr>
            <a:r>
              <a:rPr lang="zh-CN" altLang="en-US" sz="2800" b="1" dirty="0" smtClean="0">
                <a:solidFill>
                  <a:schemeClr val="tx1"/>
                </a:solidFill>
                <a:sym typeface="+mn-ea"/>
              </a:rPr>
              <a:t>你无视的生活，也许正是别人渴望的美好。</a:t>
            </a:r>
            <a:endParaRPr lang="zh-CN" altLang="en-US" sz="2800" b="1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1755" y="215900"/>
            <a:ext cx="9001125" cy="84010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b="1" dirty="0" smtClean="0"/>
              <a:t>2.</a:t>
            </a:r>
            <a:r>
              <a:rPr lang="zh-CN" altLang="en-US" sz="2400" b="1" dirty="0" smtClean="0"/>
              <a:t>阅读下面题为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彼此羡慕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的漫画材料，根据要求写一篇不少于</a:t>
            </a:r>
            <a:r>
              <a:rPr lang="en-US" altLang="zh-CN" sz="2400" b="1" dirty="0" smtClean="0"/>
              <a:t>800</a:t>
            </a:r>
            <a:r>
              <a:rPr lang="zh-CN" altLang="en-US" sz="2400" b="1" dirty="0" smtClean="0"/>
              <a:t>字的文章。（</a:t>
            </a:r>
            <a:r>
              <a:rPr lang="en-US" altLang="zh-CN" sz="2400" b="1" dirty="0" smtClean="0"/>
              <a:t>60</a:t>
            </a:r>
            <a:r>
              <a:rPr lang="zh-CN" altLang="en-US" sz="2400" b="1" dirty="0" smtClean="0"/>
              <a:t>分）</a:t>
            </a:r>
            <a:endParaRPr lang="zh-CN" altLang="en-US" sz="2400" b="1" dirty="0" smtClean="0"/>
          </a:p>
        </p:txBody>
      </p:sp>
      <p:sp>
        <p:nvSpPr>
          <p:cNvPr id="10" name="文本框 9"/>
          <p:cNvSpPr txBox="1"/>
          <p:nvPr/>
        </p:nvSpPr>
        <p:spPr>
          <a:xfrm>
            <a:off x="8100060" y="1724025"/>
            <a:ext cx="864235" cy="6451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 sz="3600"/>
          </a:p>
        </p:txBody>
      </p:sp>
      <p:sp>
        <p:nvSpPr>
          <p:cNvPr id="2" name="文本框 1"/>
          <p:cNvSpPr txBox="1"/>
          <p:nvPr/>
        </p:nvSpPr>
        <p:spPr>
          <a:xfrm>
            <a:off x="4495165" y="924560"/>
            <a:ext cx="1605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彼此羡慕</a:t>
            </a:r>
            <a:endParaRPr lang="zh-CN" altLang="en-US" sz="2800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51320" y="3931285"/>
            <a:ext cx="1348740" cy="64516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sz="360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B.C.E</a:t>
            </a:r>
            <a:endParaRPr lang="en-US" altLang="zh-CN" sz="360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2715" y="306705"/>
            <a:ext cx="8878570" cy="575310"/>
          </a:xfrm>
        </p:spPr>
        <p:txBody>
          <a:bodyPr>
            <a:normAutofit fontScale="25000"/>
          </a:bodyPr>
          <a:lstStyle/>
          <a:p>
            <a:pPr marL="0" indent="0">
              <a:buNone/>
            </a:pPr>
            <a:r>
              <a:rPr lang="en-US" altLang="zh-CN" sz="9145" b="1" dirty="0" smtClean="0"/>
              <a:t>3.</a:t>
            </a:r>
            <a:r>
              <a:rPr lang="zh-CN" altLang="en-US" sz="9145" b="1" dirty="0" smtClean="0"/>
              <a:t>阅读下面的漫画材料，根据要求写一篇不少于</a:t>
            </a:r>
            <a:r>
              <a:rPr lang="en-US" altLang="zh-CN" sz="9145" b="1" dirty="0" smtClean="0"/>
              <a:t>800</a:t>
            </a:r>
            <a:r>
              <a:rPr lang="zh-CN" altLang="en-US" sz="9145" b="1" dirty="0" smtClean="0"/>
              <a:t>字的文章。</a:t>
            </a:r>
            <a:r>
              <a:rPr lang="en-US" altLang="zh-CN" sz="9145" b="1" dirty="0" smtClean="0"/>
              <a:t>(60</a:t>
            </a:r>
            <a:r>
              <a:rPr lang="zh-CN" altLang="en-US" sz="9145" b="1" dirty="0" smtClean="0"/>
              <a:t>分</a:t>
            </a:r>
            <a:r>
              <a:rPr lang="en-US" altLang="zh-CN" sz="9145" b="1" dirty="0" smtClean="0"/>
              <a:t>)</a:t>
            </a:r>
            <a:endParaRPr lang="en-US" altLang="zh-CN" sz="9145" b="1" dirty="0" smtClean="0"/>
          </a:p>
          <a:p>
            <a:endParaRPr lang="en-US" altLang="zh-CN" b="1" dirty="0" smtClean="0"/>
          </a:p>
          <a:p>
            <a:endParaRPr lang="en-US" altLang="zh-CN" b="1" dirty="0" smtClean="0"/>
          </a:p>
          <a:p>
            <a:endParaRPr lang="en-US" altLang="zh-CN" b="1" dirty="0" smtClean="0"/>
          </a:p>
          <a:p>
            <a:pPr>
              <a:buNone/>
            </a:pPr>
            <a:r>
              <a:rPr lang="zh-CN" altLang="en-US" dirty="0" smtClean="0"/>
              <a:t>             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4" name="图片 3" descr="微信图片_20190515233459.jpg"/>
          <p:cNvPicPr>
            <a:picLocks noChangeAspect="1"/>
          </p:cNvPicPr>
          <p:nvPr/>
        </p:nvPicPr>
        <p:blipFill>
          <a:blip r:embed="rId1"/>
          <a:srcRect l="11514" r="17135"/>
          <a:stretch>
            <a:fillRect/>
          </a:stretch>
        </p:blipFill>
        <p:spPr>
          <a:xfrm>
            <a:off x="5116195" y="882015"/>
            <a:ext cx="3675380" cy="27571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1470" y="887095"/>
            <a:ext cx="4911090" cy="5128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1D41D5"/>
                </a:solidFill>
                <a:sym typeface="+mn-ea"/>
              </a:rPr>
              <a:t>请选出不切题的三项立意：</a:t>
            </a:r>
            <a:endParaRPr lang="zh-CN" altLang="en-US" sz="2800" b="1" dirty="0" smtClean="0">
              <a:solidFill>
                <a:srgbClr val="1D41D5"/>
              </a:solidFill>
            </a:endParaRPr>
          </a:p>
          <a:p>
            <a:pPr marL="514350" indent="-514350">
              <a:lnSpc>
                <a:spcPct val="130000"/>
              </a:lnSpc>
              <a:buFont typeface="+mj-lt"/>
              <a:buAutoNum type="alphaUcPeriod"/>
            </a:pPr>
            <a:r>
              <a:rPr lang="zh-CN" altLang="en-US" sz="2800" b="1" dirty="0" smtClean="0">
                <a:sym typeface="+mn-ea"/>
              </a:rPr>
              <a:t>能力为双翼，枝断又何惧？</a:t>
            </a:r>
            <a:endParaRPr lang="zh-CN" altLang="en-US" sz="2800" b="1" dirty="0" smtClean="0">
              <a:sym typeface="+mn-ea"/>
            </a:endParaRPr>
          </a:p>
          <a:p>
            <a:pPr marL="514350" indent="-514350">
              <a:lnSpc>
                <a:spcPct val="130000"/>
              </a:lnSpc>
              <a:buFont typeface="+mj-lt"/>
              <a:buAutoNum type="alphaUcPeriod"/>
            </a:pPr>
            <a:r>
              <a:rPr lang="zh-CN" altLang="en-US" sz="2800" b="1" dirty="0" smtClean="0">
                <a:sym typeface="+mn-ea"/>
              </a:rPr>
              <a:t>强大自己，摆脱依赖。        </a:t>
            </a:r>
            <a:endParaRPr lang="zh-CN" altLang="en-US" sz="2800" b="1" dirty="0" smtClean="0">
              <a:sym typeface="+mn-ea"/>
            </a:endParaRPr>
          </a:p>
          <a:p>
            <a:pPr marL="514350" indent="-514350">
              <a:lnSpc>
                <a:spcPct val="130000"/>
              </a:lnSpc>
              <a:buFont typeface="+mj-lt"/>
              <a:buAutoNum type="alphaUcPeriod"/>
            </a:pPr>
            <a:r>
              <a:rPr lang="zh-CN" altLang="en-US" sz="2800" b="1" dirty="0" smtClean="0">
                <a:sym typeface="+mn-ea"/>
              </a:rPr>
              <a:t>相信自己，永不言弃。</a:t>
            </a:r>
            <a:endParaRPr lang="zh-CN" altLang="en-US" sz="2800" b="1" dirty="0" smtClean="0">
              <a:sym typeface="+mn-ea"/>
            </a:endParaRPr>
          </a:p>
          <a:p>
            <a:pPr marL="514350" indent="-514350">
              <a:lnSpc>
                <a:spcPct val="130000"/>
              </a:lnSpc>
              <a:buFont typeface="+mj-lt"/>
              <a:buAutoNum type="alphaUcPeriod"/>
            </a:pPr>
            <a:r>
              <a:rPr lang="zh-CN" altLang="en-US" sz="2800" b="1" dirty="0" smtClean="0">
                <a:sym typeface="+mn-ea"/>
              </a:rPr>
              <a:t>以己之能，振翅枝头。</a:t>
            </a:r>
            <a:endParaRPr lang="zh-CN" altLang="en-US" sz="2800" b="1" dirty="0" smtClean="0">
              <a:sym typeface="+mn-ea"/>
            </a:endParaRPr>
          </a:p>
          <a:p>
            <a:pPr marL="514350" indent="-514350">
              <a:lnSpc>
                <a:spcPct val="130000"/>
              </a:lnSpc>
              <a:buFont typeface="+mj-lt"/>
              <a:buAutoNum type="alphaUcPeriod"/>
            </a:pPr>
            <a:r>
              <a:rPr lang="zh-CN" altLang="en-US" sz="2800" b="1" dirty="0" smtClean="0">
                <a:sym typeface="+mn-ea"/>
              </a:rPr>
              <a:t>认清自己，成就人生。</a:t>
            </a:r>
            <a:endParaRPr lang="zh-CN" altLang="en-US" sz="2800" b="1" dirty="0" smtClean="0">
              <a:sym typeface="+mn-ea"/>
            </a:endParaRPr>
          </a:p>
          <a:p>
            <a:pPr marL="514350" indent="-514350">
              <a:lnSpc>
                <a:spcPct val="130000"/>
              </a:lnSpc>
              <a:buFont typeface="+mj-lt"/>
              <a:buAutoNum type="alphaUcPeriod"/>
            </a:pPr>
            <a:r>
              <a:rPr lang="zh-CN" altLang="en-US" sz="2800" b="1" dirty="0" smtClean="0">
                <a:sym typeface="+mn-ea"/>
              </a:rPr>
              <a:t>只有当自己（代指“树”</a:t>
            </a:r>
            <a:r>
              <a:rPr lang="zh-CN" altLang="en-US" sz="2800" b="1" dirty="0" smtClean="0">
                <a:sym typeface="+mn-ea"/>
              </a:rPr>
              <a:t>）足够强大时，才不 怕来自外界的伤害。</a:t>
            </a:r>
            <a:r>
              <a:rPr lang="en-US" altLang="zh-CN" sz="2800" b="1" dirty="0" smtClean="0">
                <a:sym typeface="+mn-ea"/>
              </a:rPr>
              <a:t>  </a:t>
            </a:r>
            <a:endParaRPr lang="zh-CN" altLang="en-US" sz="2800" b="1" dirty="0" smtClean="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55895" y="3639185"/>
            <a:ext cx="375602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一只站在树上的鸟儿，</a:t>
            </a:r>
            <a:endParaRPr lang="zh-CN" altLang="en-US" sz="2800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从来不害怕树枝断裂，</a:t>
            </a:r>
            <a:endParaRPr lang="zh-CN" altLang="en-US" sz="2800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因为它相信的不是树枝，而是翅膀。</a:t>
            </a:r>
            <a:endParaRPr lang="zh-CN" altLang="en-US" sz="2800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98365" y="2291715"/>
            <a:ext cx="1348740" cy="64516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sz="3600">
                <a:solidFill>
                  <a:srgbClr val="FF0000"/>
                </a:solidFill>
              </a:rPr>
              <a:t>C.E.F</a:t>
            </a:r>
            <a:endParaRPr lang="en-US" altLang="zh-CN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19051523530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240" y="883285"/>
            <a:ext cx="5191760" cy="3941445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1795" y="883285"/>
            <a:ext cx="8091170" cy="506793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Font typeface="+mj-lt"/>
              <a:buNone/>
            </a:pPr>
            <a:r>
              <a:rPr lang="zh-CN" altLang="en-US" sz="2800" b="1" dirty="0" smtClean="0">
                <a:solidFill>
                  <a:srgbClr val="1D41D5"/>
                </a:solidFill>
                <a:sym typeface="+mn-ea"/>
              </a:rPr>
              <a:t>请选出不</a:t>
            </a:r>
            <a:r>
              <a:rPr lang="zh-CN" altLang="en-US" sz="2800" b="1" dirty="0" smtClean="0">
                <a:solidFill>
                  <a:srgbClr val="1D41D5"/>
                </a:solidFill>
                <a:sym typeface="+mn-ea"/>
              </a:rPr>
              <a:t>切题的三项立意：</a:t>
            </a:r>
            <a:endParaRPr lang="zh-CN" altLang="en-US" sz="2800" b="1" dirty="0" smtClean="0">
              <a:solidFill>
                <a:srgbClr val="1D41D5"/>
              </a:solidFill>
              <a:sym typeface="+mn-ea"/>
            </a:endParaRPr>
          </a:p>
          <a:p>
            <a:pPr marL="0" indent="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2800" b="1" dirty="0" smtClean="0">
                <a:sym typeface="+mn-ea"/>
              </a:rPr>
              <a:t>细节与成功。</a:t>
            </a:r>
            <a:endParaRPr lang="zh-CN" altLang="en-US" sz="2800" b="1" dirty="0" smtClean="0">
              <a:sym typeface="+mn-ea"/>
            </a:endParaRPr>
          </a:p>
          <a:p>
            <a:pPr marL="0" indent="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2800" b="1" dirty="0" smtClean="0">
                <a:sym typeface="+mn-ea"/>
              </a:rPr>
              <a:t>防患与火灾。</a:t>
            </a:r>
            <a:endParaRPr lang="zh-CN" altLang="en-US" sz="2800" b="1" dirty="0" smtClean="0"/>
          </a:p>
          <a:p>
            <a:pPr marL="0" indent="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2800" b="1" dirty="0" smtClean="0">
                <a:sym typeface="+mn-ea"/>
              </a:rPr>
              <a:t>注重实践，有备无患。</a:t>
            </a:r>
            <a:endParaRPr lang="zh-CN" altLang="en-US" sz="2800" b="1" dirty="0" smtClean="0"/>
          </a:p>
          <a:p>
            <a:pPr marL="0" indent="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2800" b="1" dirty="0" smtClean="0">
                <a:sym typeface="+mn-ea"/>
              </a:rPr>
              <a:t>理论与实践。</a:t>
            </a:r>
            <a:endParaRPr lang="zh-CN" altLang="en-US" sz="2800" b="1" dirty="0" smtClean="0">
              <a:sym typeface="+mn-ea"/>
            </a:endParaRPr>
          </a:p>
          <a:p>
            <a:pPr marL="0" indent="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2800" b="1" dirty="0" smtClean="0">
                <a:sym typeface="+mn-ea"/>
              </a:rPr>
              <a:t>既要掌握防范知识，更要掌握防范技能。</a:t>
            </a:r>
            <a:endParaRPr lang="zh-CN" altLang="en-US" sz="2800" b="1" dirty="0" smtClean="0"/>
          </a:p>
          <a:p>
            <a:pPr marL="0" indent="0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2800" b="1" dirty="0" smtClean="0">
                <a:sym typeface="+mn-ea"/>
              </a:rPr>
              <a:t>掌握实践技能，重在平时。</a:t>
            </a:r>
            <a:endParaRPr lang="zh-CN" altLang="en-US" sz="2800" b="1" dirty="0" smtClean="0"/>
          </a:p>
          <a:p>
            <a:pPr marL="0" indent="0">
              <a:lnSpc>
                <a:spcPct val="150000"/>
              </a:lnSpc>
              <a:buFont typeface="+mj-lt"/>
              <a:buAutoNum type="alphaUcPeriod"/>
            </a:pPr>
            <a:endParaRPr lang="zh-CN" altLang="en-US" sz="2800" b="1" dirty="0" smtClean="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1770" y="227330"/>
            <a:ext cx="8760460" cy="675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 dirty="0" smtClean="0">
                <a:solidFill>
                  <a:schemeClr val="tx1"/>
                </a:solidFill>
                <a:sym typeface="+mn-ea"/>
              </a:rPr>
              <a:t>4.</a:t>
            </a:r>
            <a:r>
              <a:rPr lang="zh-CN" altLang="en-US" sz="2400" b="1" dirty="0" smtClean="0">
                <a:solidFill>
                  <a:schemeClr val="tx1"/>
                </a:solidFill>
                <a:sym typeface="+mn-ea"/>
              </a:rPr>
              <a:t>仔细观察下面一幅漫画，根据漫画内容及其寓意写作。（</a:t>
            </a:r>
            <a:r>
              <a:rPr lang="en-US" altLang="zh-CN" sz="2400" b="1" dirty="0" smtClean="0">
                <a:solidFill>
                  <a:schemeClr val="tx1"/>
                </a:solidFill>
                <a:sym typeface="+mn-ea"/>
              </a:rPr>
              <a:t>60</a:t>
            </a:r>
            <a:r>
              <a:rPr lang="zh-CN" altLang="en-US" sz="2400" b="1" dirty="0" smtClean="0">
                <a:solidFill>
                  <a:schemeClr val="tx1"/>
                </a:solidFill>
                <a:sym typeface="+mn-ea"/>
              </a:rPr>
              <a:t>分）</a:t>
            </a:r>
            <a:endParaRPr lang="en-US" altLang="zh-CN" sz="1400" b="1" dirty="0" smtClean="0">
              <a:solidFill>
                <a:schemeClr val="tx1"/>
              </a:solidFill>
            </a:endParaRPr>
          </a:p>
          <a:p>
            <a:endParaRPr lang="en-US" altLang="zh-CN" sz="1400" b="1" dirty="0" smtClean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86100" y="1832610"/>
            <a:ext cx="1348740" cy="64516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sz="3600">
                <a:solidFill>
                  <a:srgbClr val="FF0000"/>
                </a:solidFill>
              </a:rPr>
              <a:t>A.B.D</a:t>
            </a:r>
            <a:endParaRPr lang="en-US" altLang="zh-CN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/>
          <p:nvPr/>
        </p:nvSpPr>
        <p:spPr>
          <a:xfrm>
            <a:off x="1154430" y="1066800"/>
            <a:ext cx="7180580" cy="3611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华文隶书" pitchFamily="2" charset="-122"/>
              </a:rPr>
              <a:t>审图立意三忌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华文隶书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一忌无视材料，另起炉灶；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  <a:ea typeface="华文新魏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二忌游离话题，喧宾夺主；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  <a:ea typeface="华文新魏" pitchFamily="2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三忌主旨不明，迷雾朦胧。</a:t>
            </a:r>
            <a:endParaRPr lang="zh-CN" altLang="en-US" sz="4400" b="1" dirty="0">
              <a:solidFill>
                <a:srgbClr val="0000FF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Rectangle 2"/>
          <p:cNvSpPr/>
          <p:nvPr/>
        </p:nvSpPr>
        <p:spPr>
          <a:xfrm>
            <a:off x="395288" y="166053"/>
            <a:ext cx="8353425" cy="6451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6700" eaLnBrk="0" hangingPunct="0">
              <a:buSzTx/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作业：</a:t>
            </a:r>
            <a:r>
              <a:rPr lang="zh-CN" altLang="en-US" sz="3600" dirty="0"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阅读下面图画材料，然后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立意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4403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0" y="908050"/>
            <a:ext cx="8677275" cy="473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Rectangle 4"/>
          <p:cNvSpPr/>
          <p:nvPr/>
        </p:nvSpPr>
        <p:spPr>
          <a:xfrm>
            <a:off x="1351280" y="5644833"/>
            <a:ext cx="6624638" cy="7064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>
              <a:buSzTx/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不信把儿子砸不成牛顿第二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48155" y="1909445"/>
            <a:ext cx="49009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200" b="1"/>
              <a:t>作业答案：</a:t>
            </a:r>
            <a:endParaRPr lang="zh-CN" altLang="zh-CN" sz="3200" b="1"/>
          </a:p>
          <a:p>
            <a:r>
              <a:rPr lang="zh-CN" altLang="zh-CN" sz="3200" b="1"/>
              <a:t>教育孩子要有正确的方法。</a:t>
            </a:r>
            <a:endParaRPr lang="zh-CN" altLang="zh-CN" sz="3200" b="1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2310130" y="1376680"/>
            <a:ext cx="4845685" cy="3432175"/>
            <a:chOff x="3638" y="2168"/>
            <a:chExt cx="7631" cy="5405"/>
          </a:xfrm>
        </p:grpSpPr>
        <p:pic>
          <p:nvPicPr>
            <p:cNvPr id="58369" name="Picture 2" descr="007-bg02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85" y="2168"/>
              <a:ext cx="6584" cy="45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59" name="Text Box 3"/>
            <p:cNvSpPr txBox="1"/>
            <p:nvPr/>
          </p:nvSpPr>
          <p:spPr>
            <a:xfrm>
              <a:off x="3638" y="2565"/>
              <a:ext cx="2226" cy="5008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 anchor="t">
              <a:spAutoFit/>
            </a:bodyPr>
            <a:p>
              <a:pPr>
                <a:spcBef>
                  <a:spcPct val="50000"/>
                </a:spcBef>
                <a:buSzTx/>
              </a:pPr>
              <a:r>
                <a:rPr lang="zh-CN" altLang="en-US" sz="8000" b="1" i="1" dirty="0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再见</a:t>
              </a:r>
              <a:endParaRPr lang="zh-CN" altLang="en-US" sz="8000" b="1" i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circl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3"/>
          <p:cNvSpPr>
            <a:spLocks noGrp="1"/>
          </p:cNvSpPr>
          <p:nvPr>
            <p:ph idx="1"/>
          </p:nvPr>
        </p:nvSpPr>
        <p:spPr>
          <a:xfrm>
            <a:off x="1591945" y="1618615"/>
            <a:ext cx="5727065" cy="1494155"/>
          </a:xfrm>
        </p:spPr>
        <p:txBody>
          <a:bodyPr vert="horz" wrap="square" lIns="91440" tIns="45720" rIns="91440" bIns="45720" anchor="t"/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800" b="1" dirty="0">
                <a:solidFill>
                  <a:srgbClr val="FF0000"/>
                </a:solidFill>
              </a:rPr>
              <a:t> </a:t>
            </a:r>
            <a:r>
              <a:rPr lang="zh-CN" altLang="en-US" sz="4800" b="1" dirty="0">
                <a:solidFill>
                  <a:srgbClr val="FF0000"/>
                </a:solidFill>
              </a:rPr>
              <a:t>一、读懂漫画寓意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12090" y="167640"/>
            <a:ext cx="8610600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1.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1D41D5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阅读下面的漫画，用一句古诗来概括寓意，最贴切的一项是（   ）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1D41D5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</a:endParaRPr>
          </a:p>
        </p:txBody>
      </p:sp>
      <p:pic>
        <p:nvPicPr>
          <p:cNvPr id="1025" name="图片 2" descr="http://pic.wenwen.soso.com/p/20100923/20100923203559-1288152644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170" y="1120775"/>
            <a:ext cx="3818255" cy="305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403395" y="4308530"/>
            <a:ext cx="6228080" cy="176911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A.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劝君莫惜金缕衣，劝君惜取少年时      </a:t>
            </a:r>
            <a:endParaRPr lang="en-US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B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．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纸上得来终觉浅，绝知此事要躬行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 </a:t>
            </a:r>
            <a:endParaRPr kumimoji="0" lang="zh-CN" altLang="en-US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．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两耳不闻窗外事，一心只读圣贤书      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D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．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蓬头稚子学垂纶，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侧坐莓苔草映身</a:t>
            </a:r>
            <a:endParaRPr kumimoji="0" lang="zh-CN" altLang="en-US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爆炸形 1 1"/>
          <p:cNvSpPr/>
          <p:nvPr/>
        </p:nvSpPr>
        <p:spPr>
          <a:xfrm>
            <a:off x="6744970" y="1120775"/>
            <a:ext cx="1151890" cy="1008380"/>
          </a:xfrm>
          <a:prstGeom prst="irregularSeal1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400">
                <a:solidFill>
                  <a:srgbClr val="FF0000"/>
                </a:solidFill>
              </a:rPr>
              <a:t>B</a:t>
            </a:r>
            <a:endParaRPr lang="en-US" altLang="zh-CN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9519" y="181003"/>
            <a:ext cx="8715436" cy="62151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dirty="0" smtClean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dirty="0" smtClean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</a:t>
            </a:r>
            <a:r>
              <a:rPr lang="zh-CN" altLang="zh-CN" sz="2400" dirty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下面的漫画，对它的寓意理解最贴切的一项是（</a:t>
            </a:r>
            <a:r>
              <a:rPr lang="en-US" altLang="zh-CN" sz="2400" dirty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400" dirty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98" name="图片 4" descr="IMG_25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4425" y="623570"/>
            <a:ext cx="4257675" cy="324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15645" y="3849370"/>
            <a:ext cx="7713345" cy="248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．愿望是美好的，但现实是残酷的，我们要面对现实。</a:t>
            </a:r>
            <a:endParaRPr lang="zh-CN" altLang="zh-CN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B</a:t>
            </a:r>
            <a:r>
              <a:rPr lang="zh-CN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．不珍惜光阴，只能面对理想空嗟叹。</a:t>
            </a:r>
            <a:endParaRPr lang="zh-CN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algn="l">
              <a:lnSpc>
                <a:spcPct val="13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．</a:t>
            </a:r>
            <a:r>
              <a:rPr lang="zh-CN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光是空想是没有用的，必须付诸实践。</a:t>
            </a:r>
            <a:endParaRPr lang="zh-CN" altLang="zh-CN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r>
              <a:rPr lang="zh-CN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．知足常乐，即使收获得很少，与理想有距离，也应      该满足。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" name="爆炸形 1 3"/>
          <p:cNvSpPr/>
          <p:nvPr/>
        </p:nvSpPr>
        <p:spPr>
          <a:xfrm>
            <a:off x="7277100" y="734695"/>
            <a:ext cx="1151890" cy="1008380"/>
          </a:xfrm>
          <a:prstGeom prst="irregularSeal1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400">
                <a:solidFill>
                  <a:srgbClr val="FF0000"/>
                </a:solidFill>
              </a:rPr>
              <a:t>C</a:t>
            </a:r>
            <a:endParaRPr lang="en-US" altLang="zh-CN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75" y="142240"/>
            <a:ext cx="8787130" cy="49720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2800" dirty="0" smtClean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 smtClean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800" dirty="0" smtClean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对下面这幅漫画的寓意理解正确的一项（</a:t>
            </a:r>
            <a:r>
              <a:rPr lang="en-US" altLang="zh-CN" sz="2800" dirty="0" smtClean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 </a:t>
            </a:r>
            <a:r>
              <a:rPr lang="zh-CN" altLang="zh-CN" sz="2800" dirty="0" smtClean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zh-CN" dirty="0" smtClean="0">
              <a:solidFill>
                <a:srgbClr val="1D41D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dirty="0" smtClean="0">
              <a:solidFill>
                <a:srgbClr val="1D41D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dirty="0">
              <a:solidFill>
                <a:srgbClr val="1D41D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dirty="0" smtClean="0">
              <a:solidFill>
                <a:srgbClr val="1D41D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dirty="0">
              <a:solidFill>
                <a:srgbClr val="1D41D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buNone/>
            </a:pPr>
            <a:endParaRPr lang="en-US" altLang="zh-CN" dirty="0">
              <a:solidFill>
                <a:srgbClr val="1D41D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buNone/>
            </a:pPr>
            <a:endParaRPr lang="en-US" altLang="zh-CN" dirty="0">
              <a:solidFill>
                <a:srgbClr val="1D41D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buNone/>
            </a:pPr>
            <a:endParaRPr lang="en-US" altLang="zh-CN" dirty="0">
              <a:solidFill>
                <a:srgbClr val="1D41D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buNone/>
            </a:pPr>
            <a:endParaRPr lang="en-US" altLang="zh-CN" dirty="0">
              <a:solidFill>
                <a:srgbClr val="1D41D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dirty="0" smtClean="0">
              <a:solidFill>
                <a:srgbClr val="1D41D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zh-CN" altLang="zh-CN" dirty="0">
              <a:solidFill>
                <a:srgbClr val="1D41D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zh-CN" altLang="zh-CN" dirty="0" smtClean="0">
              <a:solidFill>
                <a:srgbClr val="1D41D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362835" y="621030"/>
            <a:ext cx="4417695" cy="33985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70025" y="4116705"/>
            <a:ext cx="621157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>
              <a:lnSpc>
                <a:spcPct val="120000"/>
              </a:lnSpc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A.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“自我批评”已经成为官场常态。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l">
              <a:lnSpc>
                <a:spcPct val="120000"/>
              </a:lnSpc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“自我批评”需要自警自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励。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l">
              <a:lnSpc>
                <a:spcPct val="120000"/>
              </a:lnSpc>
              <a:buNone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．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赞扬“自我批评”要下猛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药。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l">
              <a:lnSpc>
                <a:spcPct val="120000"/>
              </a:lnSpc>
              <a:buNone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D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．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讽刺某些人“自我批评”的虚伪。</a:t>
            </a:r>
            <a:endParaRPr lang="zh-CN" altLang="zh-CN" sz="2800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爆炸形 1 4"/>
          <p:cNvSpPr/>
          <p:nvPr/>
        </p:nvSpPr>
        <p:spPr>
          <a:xfrm>
            <a:off x="7347585" y="937260"/>
            <a:ext cx="1151890" cy="1008380"/>
          </a:xfrm>
          <a:prstGeom prst="irregularSeal1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400">
                <a:solidFill>
                  <a:srgbClr val="FF0000"/>
                </a:solidFill>
              </a:rPr>
              <a:t>D</a:t>
            </a:r>
            <a:endParaRPr lang="en-US" altLang="zh-CN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3995" y="213995"/>
            <a:ext cx="8715375" cy="5353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400" dirty="0" smtClean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400" dirty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阅读下面的漫画，对它的寓意理解最贴切的一项是（</a:t>
            </a:r>
            <a:r>
              <a:rPr lang="en-US" altLang="zh-CN" sz="2400" dirty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400" dirty="0" smtClean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sz="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sz="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None/>
            </a:pPr>
            <a:endParaRPr lang="en-US" altLang="zh-CN" sz="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7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7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buNone/>
            </a:pPr>
            <a:r>
              <a:rPr lang="en-US" altLang="zh-CN" sz="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7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buNone/>
            </a:pPr>
            <a:endParaRPr lang="en-US" altLang="zh-CN" sz="7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ctr">
              <a:lnSpc>
                <a:spcPct val="140000"/>
              </a:lnSpc>
              <a:buNone/>
            </a:pPr>
            <a:endParaRPr lang="zh-CN" altLang="zh-CN" sz="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14350" indent="-514350" algn="ctr">
              <a:buNone/>
            </a:pPr>
            <a:endParaRPr lang="zh-CN" altLang="zh-CN" sz="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821815" y="749935"/>
            <a:ext cx="5507355" cy="3398520"/>
          </a:xfrm>
          <a:prstGeom prst="rect">
            <a:avLst/>
          </a:prstGeom>
        </p:spPr>
      </p:pic>
      <p:sp>
        <p:nvSpPr>
          <p:cNvPr id="4" name="爆炸形 1 3"/>
          <p:cNvSpPr/>
          <p:nvPr/>
        </p:nvSpPr>
        <p:spPr>
          <a:xfrm>
            <a:off x="7446645" y="1186180"/>
            <a:ext cx="1151890" cy="1008380"/>
          </a:xfrm>
          <a:prstGeom prst="irregularSeal1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400">
                <a:solidFill>
                  <a:srgbClr val="FF0000"/>
                </a:solidFill>
              </a:rPr>
              <a:t>C</a:t>
            </a:r>
            <a:endParaRPr lang="en-US" altLang="zh-CN" sz="44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80515" y="4269740"/>
            <a:ext cx="598995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A.祖孙三代家族劳动生活的传承。                   B.祖孙三代家族劳动精神的传承。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10000"/>
              </a:lnSpc>
              <a:spcBef>
                <a:spcPct val="20000"/>
              </a:spcBef>
              <a:buFont typeface="+mj-lt"/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C.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爱护我们生存的环境，节约用水。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10000"/>
              </a:lnSpc>
              <a:spcBef>
                <a:spcPct val="20000"/>
              </a:spcBef>
              <a:buFont typeface="+mj-lt"/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D.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为后代创造一个良好的生存环境。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25805" y="388620"/>
            <a:ext cx="7692390" cy="5547995"/>
            <a:chOff x="671" y="633"/>
            <a:chExt cx="12114" cy="8194"/>
          </a:xfrm>
        </p:grpSpPr>
        <p:pic>
          <p:nvPicPr>
            <p:cNvPr id="69634" name="Object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71" y="819"/>
              <a:ext cx="12114" cy="80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" name="文本框 1"/>
            <p:cNvSpPr txBox="1"/>
            <p:nvPr/>
          </p:nvSpPr>
          <p:spPr>
            <a:xfrm>
              <a:off x="1417" y="633"/>
              <a:ext cx="892" cy="86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p>
              <a:r>
                <a:rPr lang="en-US" altLang="zh-CN" sz="3200"/>
                <a:t>5</a:t>
              </a:r>
              <a:r>
                <a:rPr lang="zh-CN" altLang="en-US" sz="3200"/>
                <a:t>、</a:t>
              </a:r>
              <a:endParaRPr lang="zh-CN" altLang="en-US" sz="3200"/>
            </a:p>
          </p:txBody>
        </p:sp>
      </p:grpSp>
      <p:sp>
        <p:nvSpPr>
          <p:cNvPr id="4" name="爆炸形 1 3"/>
          <p:cNvSpPr/>
          <p:nvPr/>
        </p:nvSpPr>
        <p:spPr>
          <a:xfrm>
            <a:off x="7088505" y="1198880"/>
            <a:ext cx="1151890" cy="1008380"/>
          </a:xfrm>
          <a:prstGeom prst="irregularSeal1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400">
                <a:solidFill>
                  <a:srgbClr val="FF0000"/>
                </a:solidFill>
              </a:rPr>
              <a:t>B</a:t>
            </a:r>
            <a:endParaRPr lang="en-US" altLang="zh-CN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674" name="Rectangle 3"/>
          <p:cNvSpPr>
            <a:spLocks noGrp="1"/>
          </p:cNvSpPr>
          <p:nvPr>
            <p:ph idx="1"/>
          </p:nvPr>
        </p:nvSpPr>
        <p:spPr>
          <a:xfrm>
            <a:off x="895985" y="1546860"/>
            <a:ext cx="7183120" cy="1072515"/>
          </a:xfrm>
        </p:spPr>
        <p:txBody>
          <a:bodyPr vert="horz" wrap="square" lIns="91440" tIns="45720" rIns="91440" bIns="45720" anchor="t">
            <a:normAutofit fontScale="80000"/>
          </a:bodyPr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4800" b="1" dirty="0">
                <a:solidFill>
                  <a:srgbClr val="FF0000"/>
                </a:solidFill>
              </a:rPr>
              <a:t> </a:t>
            </a:r>
            <a:r>
              <a:rPr lang="zh-CN" altLang="en-US" sz="4800" b="1" dirty="0">
                <a:solidFill>
                  <a:srgbClr val="FF0000"/>
                </a:solidFill>
              </a:rPr>
              <a:t>二、掌握作文正确立意的方法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4212,&quot;width&quot;:5271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2131</Words>
  <Application>WPS 演示</Application>
  <PresentationFormat>全屏显示(4:3)</PresentationFormat>
  <Paragraphs>307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Arial</vt:lpstr>
      <vt:lpstr>宋体</vt:lpstr>
      <vt:lpstr>Wingdings</vt:lpstr>
      <vt:lpstr>华文行楷</vt:lpstr>
      <vt:lpstr>华文隶书</vt:lpstr>
      <vt:lpstr>微软雅黑</vt:lpstr>
      <vt:lpstr>黑体</vt:lpstr>
      <vt:lpstr>Tahoma</vt:lpstr>
      <vt:lpstr>Calibri</vt:lpstr>
      <vt:lpstr>Arial Unicode MS</vt:lpstr>
      <vt:lpstr>华文中宋</vt:lpstr>
      <vt:lpstr>Wingdings</vt:lpstr>
      <vt:lpstr>华文新魏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正面立意</vt:lpstr>
      <vt:lpstr>漫画类作文审图立意的思路</vt:lpstr>
      <vt:lpstr>PowerPoint 演示文稿</vt:lpstr>
      <vt:lpstr>PowerPoint 演示文稿</vt:lpstr>
      <vt:lpstr>正面立意</vt:lpstr>
      <vt:lpstr>PowerPoint 演示文稿</vt:lpstr>
      <vt:lpstr>PowerPoint 演示文稿</vt:lpstr>
      <vt:lpstr>PowerPoint 演示文稿</vt:lpstr>
      <vt:lpstr>漫画类作文立意的步骤</vt:lpstr>
      <vt:lpstr>PowerPoint 演示文稿</vt:lpstr>
      <vt:lpstr>屈原是谁 ？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蓝蓝的天</cp:lastModifiedBy>
  <cp:revision>28</cp:revision>
  <dcterms:created xsi:type="dcterms:W3CDTF">2019-05-16T02:48:00Z</dcterms:created>
  <dcterms:modified xsi:type="dcterms:W3CDTF">2020-03-25T02:25:51Z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