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4" r:id="rId9"/>
    <p:sldId id="265" r:id="rId10"/>
    <p:sldId id="266" r:id="rId11"/>
    <p:sldId id="267" r:id="rId12"/>
    <p:sldId id="268" r:id="rId13"/>
    <p:sldId id="269" r:id="rId14"/>
    <p:sldId id="270" r:id="rId15"/>
    <p:sldId id="271" r:id="rId16"/>
    <p:sldId id="272" r:id="rId17"/>
    <p:sldId id="273" r:id="rId18"/>
    <p:sldId id="274" r:id="rId19"/>
    <p:sldId id="275" r:id="rId20"/>
  </p:sldIdLst>
  <p:sldSz cx="9144000" cy="5715000" type="screen16x1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4" d="100"/>
          <a:sy n="84" d="100"/>
        </p:scale>
        <p:origin x="-84" y="-264"/>
      </p:cViewPr>
      <p:guideLst>
        <p:guide orient="horz" pos="180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143000"/>
            <a:ext cx="7851648" cy="15240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Subtitle 16"/>
          <p:cNvSpPr>
            <a:spLocks noGrp="1"/>
          </p:cNvSpPr>
          <p:nvPr>
            <p:ph type="subTitle" idx="1"/>
          </p:nvPr>
        </p:nvSpPr>
        <p:spPr>
          <a:xfrm>
            <a:off x="533400" y="2690447"/>
            <a:ext cx="7854696" cy="14605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Date Placeholder 29"/>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19" name="Footer Placeholder 18"/>
          <p:cNvSpPr>
            <a:spLocks noGrp="1"/>
          </p:cNvSpPr>
          <p:nvPr>
            <p:ph type="ftr" sz="quarter" idx="11"/>
          </p:nvPr>
        </p:nvSpPr>
        <p:spPr/>
        <p:txBody>
          <a:bodyPr/>
          <a:lstStyle/>
          <a:p>
            <a:endParaRPr lang="zh-CN" altLang="en-US"/>
          </a:p>
        </p:txBody>
      </p:sp>
      <p:sp>
        <p:nvSpPr>
          <p:cNvPr id="27" name="Slide Number Placeholder 26"/>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762002"/>
            <a:ext cx="2057400" cy="4343136"/>
          </a:xfrm>
        </p:spPr>
        <p:txBody>
          <a:bodyPr vert="eaVert"/>
          <a:lstStyle/>
          <a:p>
            <a:r>
              <a:rPr kumimoji="0" lang="zh-CN" altLang="en-US" smtClean="0"/>
              <a:t>单击此处编辑母版标题样式</a:t>
            </a:r>
            <a:endParaRPr kumimoji="0" lang="en-US"/>
          </a:p>
        </p:txBody>
      </p:sp>
      <p:sp>
        <p:nvSpPr>
          <p:cNvPr id="3" name="Vertical Text Placeholder 2"/>
          <p:cNvSpPr>
            <a:spLocks noGrp="1"/>
          </p:cNvSpPr>
          <p:nvPr>
            <p:ph type="body" orient="vert" idx="1"/>
          </p:nvPr>
        </p:nvSpPr>
        <p:spPr>
          <a:xfrm>
            <a:off x="457200" y="762002"/>
            <a:ext cx="6019800" cy="4343136"/>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zh-CN" altLang="en-US" smtClean="0"/>
              <a:t>单击此处编辑母版标题样式</a:t>
            </a:r>
            <a:endParaRPr kumimoji="0" lang="en-US"/>
          </a:p>
        </p:txBody>
      </p:sp>
      <p:sp>
        <p:nvSpPr>
          <p:cNvPr id="3" name="Content Placeholder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Date Placeholder 3"/>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097280"/>
            <a:ext cx="7772400" cy="1135380"/>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530352" y="2253889"/>
            <a:ext cx="7772400" cy="1258093"/>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Date Placeholder 3"/>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457200" y="586740"/>
            <a:ext cx="8229600" cy="952500"/>
          </a:xfrm>
        </p:spPr>
        <p:txBody>
          <a:bodyPr/>
          <a:lstStyle/>
          <a:p>
            <a:r>
              <a:rPr kumimoji="0" lang="zh-CN" altLang="en-US" smtClean="0"/>
              <a:t>单击此处编辑母版标题样式</a:t>
            </a:r>
            <a:endParaRPr kumimoji="0" lang="en-US"/>
          </a:p>
        </p:txBody>
      </p:sp>
      <p:sp>
        <p:nvSpPr>
          <p:cNvPr id="3" name="Content Placeholder 2"/>
          <p:cNvSpPr>
            <a:spLocks noGrp="1"/>
          </p:cNvSpPr>
          <p:nvPr>
            <p:ph sz="half" idx="1"/>
          </p:nvPr>
        </p:nvSpPr>
        <p:spPr>
          <a:xfrm>
            <a:off x="457200" y="1600071"/>
            <a:ext cx="4038600" cy="369570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Content Placeholder 3"/>
          <p:cNvSpPr>
            <a:spLocks noGrp="1"/>
          </p:cNvSpPr>
          <p:nvPr>
            <p:ph sz="half" idx="2"/>
          </p:nvPr>
        </p:nvSpPr>
        <p:spPr>
          <a:xfrm>
            <a:off x="4648200" y="1600071"/>
            <a:ext cx="4038600" cy="369570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457200" y="586740"/>
            <a:ext cx="8229600" cy="952500"/>
          </a:xfrm>
        </p:spPr>
        <p:txBody>
          <a:bodyPr tIns="45720" anchor="b"/>
          <a:lstStyle>
            <a:lvl1pPr>
              <a:defRPr/>
            </a:lvl1pPr>
          </a:lstStyle>
          <a:p>
            <a:r>
              <a:rPr kumimoji="0" lang="zh-CN" altLang="en-US" smtClean="0"/>
              <a:t>单击此处编辑母版标题样式</a:t>
            </a:r>
            <a:endParaRPr kumimoji="0" lang="en-US"/>
          </a:p>
        </p:txBody>
      </p:sp>
      <p:sp>
        <p:nvSpPr>
          <p:cNvPr id="3" name="Text Placeholder 2"/>
          <p:cNvSpPr>
            <a:spLocks noGrp="1"/>
          </p:cNvSpPr>
          <p:nvPr>
            <p:ph type="body" idx="1"/>
          </p:nvPr>
        </p:nvSpPr>
        <p:spPr>
          <a:xfrm>
            <a:off x="457201" y="1546040"/>
            <a:ext cx="4040188" cy="549460"/>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Text Placeholder 3"/>
          <p:cNvSpPr>
            <a:spLocks noGrp="1"/>
          </p:cNvSpPr>
          <p:nvPr>
            <p:ph type="body" sz="half" idx="3"/>
          </p:nvPr>
        </p:nvSpPr>
        <p:spPr>
          <a:xfrm>
            <a:off x="4645029" y="1549799"/>
            <a:ext cx="4041775" cy="54570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Content Placeholder 4"/>
          <p:cNvSpPr>
            <a:spLocks noGrp="1"/>
          </p:cNvSpPr>
          <p:nvPr>
            <p:ph sz="quarter" idx="2"/>
          </p:nvPr>
        </p:nvSpPr>
        <p:spPr>
          <a:xfrm>
            <a:off x="457201" y="2095502"/>
            <a:ext cx="4040188" cy="320476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Content Placeholder 5"/>
          <p:cNvSpPr>
            <a:spLocks noGrp="1"/>
          </p:cNvSpPr>
          <p:nvPr>
            <p:ph sz="quarter" idx="4"/>
          </p:nvPr>
        </p:nvSpPr>
        <p:spPr>
          <a:xfrm>
            <a:off x="4645029" y="2095502"/>
            <a:ext cx="4041775" cy="3204767"/>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Date Placeholder 6"/>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586740"/>
            <a:ext cx="8305800" cy="9525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Date Placeholder 2"/>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85800" y="428628"/>
            <a:ext cx="2743200" cy="968375"/>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Text Placeholder 2"/>
          <p:cNvSpPr>
            <a:spLocks noGrp="1"/>
          </p:cNvSpPr>
          <p:nvPr>
            <p:ph type="body" idx="2"/>
          </p:nvPr>
        </p:nvSpPr>
        <p:spPr>
          <a:xfrm>
            <a:off x="685800" y="1397000"/>
            <a:ext cx="2743200" cy="3810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Content Placeholder 3"/>
          <p:cNvSpPr>
            <a:spLocks noGrp="1"/>
          </p:cNvSpPr>
          <p:nvPr>
            <p:ph sz="half" idx="1"/>
          </p:nvPr>
        </p:nvSpPr>
        <p:spPr>
          <a:xfrm>
            <a:off x="3575053" y="1397000"/>
            <a:ext cx="5111751" cy="3810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Date Placeholder 4"/>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3C4106F-25C7-4BFE-AC02-4906F3B04B71}"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923398"/>
            <a:ext cx="5257800" cy="34290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4466474"/>
            <a:ext cx="155448" cy="129540"/>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980832"/>
            <a:ext cx="2212848" cy="131885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Text Placeholder 3"/>
          <p:cNvSpPr>
            <a:spLocks noGrp="1"/>
          </p:cNvSpPr>
          <p:nvPr>
            <p:ph type="body" sz="half" idx="2"/>
          </p:nvPr>
        </p:nvSpPr>
        <p:spPr>
          <a:xfrm>
            <a:off x="609600" y="2357321"/>
            <a:ext cx="2209800" cy="181610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Date Placeholder 4"/>
          <p:cNvSpPr>
            <a:spLocks noGrp="1"/>
          </p:cNvSpPr>
          <p:nvPr>
            <p:ph type="dt" sz="half" idx="10"/>
          </p:nvPr>
        </p:nvSpPr>
        <p:spPr/>
        <p:txBody>
          <a:bodyPr/>
          <a:lstStyle/>
          <a:p>
            <a:fld id="{06E02CC9-3F30-421E-8A1F-7F579D2FEFD7}" type="datetimeFigureOut">
              <a:rPr lang="zh-CN" altLang="en-US" smtClean="0"/>
              <a:t>2020-9-26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a:xfrm>
            <a:off x="8077200" y="5296961"/>
            <a:ext cx="609600" cy="304271"/>
          </a:xfrm>
        </p:spPr>
        <p:txBody>
          <a:bodyPr/>
          <a:lstStyle/>
          <a:p>
            <a:fld id="{03C4106F-25C7-4BFE-AC02-4906F3B04B71}" type="slidenum">
              <a:rPr lang="zh-CN" altLang="en-US" smtClean="0"/>
              <a:t>‹#›</a:t>
            </a:fld>
            <a:endParaRPr lang="zh-CN" altLang="en-US"/>
          </a:p>
        </p:txBody>
      </p:sp>
      <p:sp>
        <p:nvSpPr>
          <p:cNvPr id="3" name="Picture Placeholder 2"/>
          <p:cNvSpPr>
            <a:spLocks noGrp="1"/>
          </p:cNvSpPr>
          <p:nvPr>
            <p:ph type="pic" idx="1"/>
          </p:nvPr>
        </p:nvSpPr>
        <p:spPr>
          <a:xfrm rot="420000">
            <a:off x="3485793" y="999598"/>
            <a:ext cx="4617720" cy="327660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a:p>
        </p:txBody>
      </p:sp>
      <p:sp>
        <p:nvSpPr>
          <p:cNvPr id="10" name="Freeform 9"/>
          <p:cNvSpPr/>
          <p:nvPr/>
        </p:nvSpPr>
        <p:spPr bwMode="auto">
          <a:xfrm flipV="1">
            <a:off x="-9526" y="4847169"/>
            <a:ext cx="9163051" cy="8678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p:nvPr/>
        </p:nvSpPr>
        <p:spPr bwMode="auto">
          <a:xfrm flipV="1">
            <a:off x="4381501" y="5183189"/>
            <a:ext cx="4762500" cy="531813"/>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p:nvPr/>
        </p:nvSpPr>
        <p:spPr bwMode="auto">
          <a:xfrm>
            <a:off x="-9526" y="-5952"/>
            <a:ext cx="9163051" cy="867833"/>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p:nvPr/>
        </p:nvSpPr>
        <p:spPr bwMode="auto">
          <a:xfrm>
            <a:off x="4381501" y="-5952"/>
            <a:ext cx="4762500" cy="531813"/>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586740"/>
            <a:ext cx="8229600" cy="9525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Text Placeholder 29"/>
          <p:cNvSpPr>
            <a:spLocks noGrp="1"/>
          </p:cNvSpPr>
          <p:nvPr>
            <p:ph type="body" idx="1"/>
          </p:nvPr>
        </p:nvSpPr>
        <p:spPr>
          <a:xfrm>
            <a:off x="457200" y="1612900"/>
            <a:ext cx="8229600" cy="365760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Date Placeholder 9"/>
          <p:cNvSpPr>
            <a:spLocks noGrp="1"/>
          </p:cNvSpPr>
          <p:nvPr>
            <p:ph type="dt" sz="half" idx="2"/>
          </p:nvPr>
        </p:nvSpPr>
        <p:spPr>
          <a:xfrm>
            <a:off x="457200" y="5296961"/>
            <a:ext cx="2133600" cy="304271"/>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6E02CC9-3F30-421E-8A1F-7F579D2FEFD7}" type="datetimeFigureOut">
              <a:rPr lang="zh-CN" altLang="en-US" smtClean="0"/>
              <a:t>2020-9-26</a:t>
            </a:fld>
            <a:endParaRPr lang="zh-CN" altLang="en-US"/>
          </a:p>
        </p:txBody>
      </p:sp>
      <p:sp>
        <p:nvSpPr>
          <p:cNvPr id="22" name="Footer Placeholder 21"/>
          <p:cNvSpPr>
            <a:spLocks noGrp="1"/>
          </p:cNvSpPr>
          <p:nvPr>
            <p:ph type="ftr" sz="quarter" idx="3"/>
          </p:nvPr>
        </p:nvSpPr>
        <p:spPr>
          <a:xfrm>
            <a:off x="2667000" y="5296961"/>
            <a:ext cx="3352800" cy="304271"/>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Slide Number Placeholder 17"/>
          <p:cNvSpPr>
            <a:spLocks noGrp="1"/>
          </p:cNvSpPr>
          <p:nvPr>
            <p:ph type="sldNum" sz="quarter" idx="4"/>
          </p:nvPr>
        </p:nvSpPr>
        <p:spPr>
          <a:xfrm>
            <a:off x="7924800" y="5296961"/>
            <a:ext cx="762000" cy="304271"/>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3C4106F-25C7-4BFE-AC02-4906F3B04B71}" type="slidenum">
              <a:rPr lang="zh-CN" altLang="en-US" smtClean="0"/>
              <a:t>‹#›</a:t>
            </a:fld>
            <a:endParaRPr lang="zh-CN" altLang="en-US"/>
          </a:p>
        </p:txBody>
      </p:sp>
      <p:grpSp>
        <p:nvGrpSpPr>
          <p:cNvPr id="2" name="Group 1"/>
          <p:cNvGrpSpPr/>
          <p:nvPr/>
        </p:nvGrpSpPr>
        <p:grpSpPr>
          <a:xfrm>
            <a:off x="-19017" y="168673"/>
            <a:ext cx="9180548" cy="541020"/>
            <a:chOff x="-19045" y="216550"/>
            <a:chExt cx="9180548" cy="649224"/>
          </a:xfrm>
        </p:grpSpPr>
        <p:sp>
          <p:nvSpPr>
            <p:cNvPr id="12" name="Freeform 11"/>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6.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0" y="157200"/>
            <a:ext cx="7772400" cy="2340260"/>
          </a:xfrm>
        </p:spPr>
        <p:txBody>
          <a:bodyPr>
            <a:norm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altLang="zh-CN" sz="8000" b="1" cap="all" smtClean="0">
                <a:ln w="0"/>
                <a:solidFill>
                  <a:schemeClr val="tx2"/>
                </a:solidFill>
                <a:effectLst>
                  <a:reflection blurRad="12700" stA="50000" endPos="50000" dist="5000" dir="5400000" sy="-100000" rotWithShape="0"/>
                </a:effectLst>
                <a:latin typeface="华文行楷" pitchFamily="2" charset="-122"/>
                <a:ea typeface="华文行楷" pitchFamily="2" charset="-122"/>
              </a:rPr>
              <a:t>《</a:t>
            </a:r>
            <a:r>
              <a:rPr lang="zh-CN" altLang="en-US" sz="8000" b="1" cap="all" smtClean="0">
                <a:ln w="0"/>
                <a:solidFill>
                  <a:schemeClr val="tx2"/>
                </a:solidFill>
                <a:effectLst>
                  <a:reflection blurRad="12700" stA="50000" endPos="50000" dist="5000" dir="5400000" sy="-100000" rotWithShape="0"/>
                </a:effectLst>
                <a:latin typeface="华文行楷" pitchFamily="2" charset="-122"/>
                <a:ea typeface="华文行楷" pitchFamily="2" charset="-122"/>
              </a:rPr>
              <a:t>老人与海</a:t>
            </a:r>
            <a:r>
              <a:rPr lang="en-US" altLang="zh-CN" sz="8000" b="1" cap="all" smtClean="0">
                <a:ln w="0"/>
                <a:solidFill>
                  <a:schemeClr val="tx2"/>
                </a:solidFill>
                <a:effectLst>
                  <a:reflection blurRad="12700" stA="50000" endPos="50000" dist="5000" dir="5400000" sy="-100000" rotWithShape="0"/>
                </a:effectLst>
                <a:latin typeface="华文行楷" pitchFamily="2" charset="-122"/>
                <a:ea typeface="华文行楷" pitchFamily="2" charset="-122"/>
              </a:rPr>
              <a:t>》</a:t>
            </a:r>
            <a:endParaRPr lang="zh-CN" altLang="en-US" sz="8000" b="1" cap="all">
              <a:ln w="0"/>
              <a:solidFill>
                <a:schemeClr val="tx2"/>
              </a:solidFill>
              <a:effectLst>
                <a:reflection blurRad="12700" stA="50000" endPos="50000" dist="5000" dir="5400000" sy="-100000" rotWithShape="0"/>
              </a:effectLst>
              <a:latin typeface="华文行楷" panose="02010800040101010101" pitchFamily="2" charset="-122"/>
              <a:ea typeface="华文行楷" pitchFamily="2" charset="-122"/>
            </a:endParaRPr>
          </a:p>
        </p:txBody>
      </p:sp>
      <p:sp>
        <p:nvSpPr>
          <p:cNvPr id="3" name="副标题 2"/>
          <p:cNvSpPr>
            <a:spLocks noGrp="1"/>
          </p:cNvSpPr>
          <p:nvPr>
            <p:ph type="subTitle" idx="1"/>
          </p:nvPr>
        </p:nvSpPr>
        <p:spPr>
          <a:xfrm rot="21174174">
            <a:off x="236175" y="3039204"/>
            <a:ext cx="8280920" cy="1192298"/>
          </a:xfrm>
        </p:spPr>
        <p:txBody>
          <a:bodyPr>
            <a:normAutofit fontScale="92500"/>
          </a:bodyPr>
          <a:lstStyle/>
          <a:p>
            <a:r>
              <a:rPr lang="en-US" altLang="zh-CN" sz="6000" i="1" smtClean="0">
                <a:latin typeface="华文隶书" pitchFamily="2" charset="-122"/>
                <a:ea typeface="华文隶书" pitchFamily="2" charset="-122"/>
              </a:rPr>
              <a:t>The old man and the sea</a:t>
            </a:r>
            <a:endParaRPr lang="zh-CN" altLang="en-US" sz="6000" i="1">
              <a:latin typeface="华文隶书" panose="02010800040101010101" pitchFamily="2" charset="-122"/>
              <a:ea typeface="华文隶书" panose="02010800040101010101" pitchFamily="2" charset="-122"/>
            </a:endParaRPr>
          </a:p>
        </p:txBody>
      </p:sp>
    </p:spTree>
    <p:extLst>
      <p:ext uri="{BB962C8B-B14F-4D97-AF65-F5344CB8AC3E}">
        <p14:creationId xmlns:p14="http://schemas.microsoft.com/office/powerpoint/2010/main" val="3891855024"/>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97193"/>
            <a:ext cx="8229600" cy="952500"/>
          </a:xfrm>
        </p:spPr>
        <p:txBody>
          <a:bodyPr>
            <a:normAutofit/>
          </a:bodyPr>
          <a:lstStyle/>
          <a:p>
            <a:r>
              <a:rPr lang="zh-CN" altLang="en-US" sz="2800">
                <a:solidFill>
                  <a:schemeClr val="tx1"/>
                </a:solidFill>
                <a:latin typeface="华文新魏" pitchFamily="2" charset="-122"/>
                <a:ea typeface="华文新魏" pitchFamily="2" charset="-122"/>
              </a:rPr>
              <a:t>三、悲壮的“硬汉”形象</a:t>
            </a:r>
          </a:p>
        </p:txBody>
      </p:sp>
      <p:sp>
        <p:nvSpPr>
          <p:cNvPr id="3" name="内容占位符 2"/>
          <p:cNvSpPr>
            <a:spLocks noGrp="1"/>
          </p:cNvSpPr>
          <p:nvPr>
            <p:ph idx="1"/>
          </p:nvPr>
        </p:nvSpPr>
        <p:spPr>
          <a:xfrm>
            <a:off x="395536" y="1057300"/>
            <a:ext cx="8507288" cy="4597693"/>
          </a:xfrm>
        </p:spPr>
        <p:txBody>
          <a:bodyPr>
            <a:normAutofit fontScale="92500" lnSpcReduction="20000"/>
          </a:bodyPr>
          <a:lstStyle/>
          <a:p>
            <a:pPr marL="0" indent="0">
              <a:buNone/>
            </a:pPr>
            <a:r>
              <a:rPr lang="zh-CN" altLang="en-US" smtClean="0">
                <a:latin typeface="仿宋" pitchFamily="49" charset="-122"/>
                <a:ea typeface="仿宋" pitchFamily="49" charset="-122"/>
              </a:rPr>
              <a:t>    浩瀚</a:t>
            </a:r>
            <a:r>
              <a:rPr lang="zh-CN" altLang="en-US">
                <a:latin typeface="仿宋" pitchFamily="49" charset="-122"/>
                <a:ea typeface="仿宋" pitchFamily="49" charset="-122"/>
              </a:rPr>
              <a:t>的大海，飘曳的孤舟，孤独的老翁，凶险的鲨鱼，一切都显得那么悲怆、苍凉，最后老人所有的努力都化为了乌有，在与命运、自然的抗争中，老人失败了，彻底地失败了，他垮了，躺下了。然而，他垮的仅是肉体，躺下的仅是身体，他的精神是没有垮的。换一种角度来看，在整个过程中，老人始终没有低头，而是以非凡的勇气、惊人的毅力，忍受着常人难以忍受的孤独、饥饿、疲劳和伤痛，捕捞这条大鱼和跟鲨鱼搏斗。面对注定的悲惨命运，贫穷而又不走运的圣地亚哥没有向命运屈服，却勇往直前，体现了男子汉的高尚精神，也因此赢得了精神上的胜利。</a:t>
            </a:r>
          </a:p>
          <a:p>
            <a:pPr marL="0" indent="0">
              <a:buNone/>
            </a:pPr>
            <a:r>
              <a:rPr lang="zh-CN" altLang="en-US" smtClean="0">
                <a:latin typeface="仿宋" pitchFamily="49" charset="-122"/>
                <a:ea typeface="仿宋" pitchFamily="49" charset="-122"/>
              </a:rPr>
              <a:t>    圣地亚哥</a:t>
            </a:r>
            <a:r>
              <a:rPr lang="zh-CN" altLang="en-US">
                <a:latin typeface="仿宋" pitchFamily="49" charset="-122"/>
                <a:ea typeface="仿宋" pitchFamily="49" charset="-122"/>
              </a:rPr>
              <a:t>这位“硬汉”之“硬”就在于面对不可逆转的命运，失而不败，向死而生，以人的能动性去反抗人生的宿命。同时他的命运是悲壮的，他是一个失败的英雄，但从精神上看，他是打不败的，一位带有光环的英雄，一位悲壮的英雄。</a:t>
            </a:r>
          </a:p>
        </p:txBody>
      </p:sp>
    </p:spTree>
    <p:extLst>
      <p:ext uri="{BB962C8B-B14F-4D97-AF65-F5344CB8AC3E}">
        <p14:creationId xmlns:p14="http://schemas.microsoft.com/office/powerpoint/2010/main" val="74471669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317440"/>
            <a:ext cx="8568952" cy="3240360"/>
          </a:xfrm>
        </p:spPr>
        <p:txBody>
          <a:bodyPr>
            <a:normAutofit fontScale="90000"/>
          </a:bodyPr>
          <a:lstStyle/>
          <a:p>
            <a:r>
              <a:rPr lang="zh-CN" altLang="en-US" sz="2400" smtClean="0">
                <a:solidFill>
                  <a:schemeClr val="tx1"/>
                </a:solidFill>
                <a:latin typeface="仿宋" pitchFamily="49" charset="-122"/>
                <a:ea typeface="仿宋" pitchFamily="49" charset="-122"/>
              </a:rPr>
              <a:t>    </a:t>
            </a:r>
            <a:r>
              <a:rPr lang="zh-CN" altLang="en-US" sz="2200" smtClean="0">
                <a:solidFill>
                  <a:schemeClr val="tx1"/>
                </a:solidFill>
                <a:latin typeface="仿宋" pitchFamily="49" charset="-122"/>
                <a:ea typeface="仿宋" pitchFamily="49" charset="-122"/>
              </a:rPr>
              <a:t>马</a:t>
            </a:r>
            <a:r>
              <a:rPr lang="zh-CN" altLang="en-US" sz="2200">
                <a:solidFill>
                  <a:schemeClr val="tx1"/>
                </a:solidFill>
                <a:latin typeface="仿宋" pitchFamily="49" charset="-122"/>
                <a:ea typeface="仿宋" pitchFamily="49" charset="-122"/>
              </a:rPr>
              <a:t>诺林这个角色勇气、忍耐、执着。虽然在小说中着笔甚少，但他却出现在情节发展的关键之处。从结构上看，马诺林从小说一开始就出现了</a:t>
            </a:r>
            <a:r>
              <a:rPr lang="en-US" altLang="zh-CN" sz="2200">
                <a:solidFill>
                  <a:schemeClr val="tx1"/>
                </a:solidFill>
                <a:latin typeface="仿宋" pitchFamily="49" charset="-122"/>
                <a:ea typeface="仿宋" pitchFamily="49" charset="-122"/>
              </a:rPr>
              <a:t>;</a:t>
            </a:r>
            <a:r>
              <a:rPr lang="zh-CN" altLang="en-US" sz="2200">
                <a:solidFill>
                  <a:schemeClr val="tx1"/>
                </a:solidFill>
                <a:latin typeface="仿宋" pitchFamily="49" charset="-122"/>
                <a:ea typeface="仿宋" pitchFamily="49" charset="-122"/>
              </a:rPr>
              <a:t>当圣地亚哥只身在海上时，他又出现在老人的思想意识里</a:t>
            </a:r>
            <a:r>
              <a:rPr lang="en-US" altLang="zh-CN" sz="2200">
                <a:solidFill>
                  <a:schemeClr val="tx1"/>
                </a:solidFill>
                <a:latin typeface="仿宋" pitchFamily="49" charset="-122"/>
                <a:ea typeface="仿宋" pitchFamily="49" charset="-122"/>
              </a:rPr>
              <a:t>;</a:t>
            </a:r>
            <a:r>
              <a:rPr lang="zh-CN" altLang="en-US" sz="2200">
                <a:solidFill>
                  <a:schemeClr val="tx1"/>
                </a:solidFill>
                <a:latin typeface="仿宋" pitchFamily="49" charset="-122"/>
                <a:ea typeface="仿宋" pitchFamily="49" charset="-122"/>
              </a:rPr>
              <a:t>老人捕鱼归来，马诺林又去安慰他、陪伴他。</a:t>
            </a:r>
            <a:br>
              <a:rPr lang="zh-CN" altLang="en-US" sz="2200">
                <a:solidFill>
                  <a:schemeClr val="tx1"/>
                </a:solidFill>
                <a:latin typeface="仿宋" pitchFamily="49" charset="-122"/>
                <a:ea typeface="仿宋" pitchFamily="49" charset="-122"/>
              </a:rPr>
            </a:br>
            <a:r>
              <a:rPr lang="zh-CN" altLang="en-US" sz="2200" smtClean="0">
                <a:solidFill>
                  <a:schemeClr val="tx1"/>
                </a:solidFill>
                <a:latin typeface="仿宋" pitchFamily="49" charset="-122"/>
                <a:ea typeface="仿宋" pitchFamily="49" charset="-122"/>
              </a:rPr>
              <a:t>    从</a:t>
            </a:r>
            <a:r>
              <a:rPr lang="zh-CN" altLang="en-US" sz="2200">
                <a:solidFill>
                  <a:schemeClr val="tx1"/>
                </a:solidFill>
                <a:latin typeface="仿宋" pitchFamily="49" charset="-122"/>
                <a:ea typeface="仿宋" pitchFamily="49" charset="-122"/>
              </a:rPr>
              <a:t>社会关系上看，小孩马诺林是圣地亚哥的徒弟。他们彼此非常了解、亲密无间。老人丧妻无子，生活全凭马诺林照顾。从与老人出海捕鱼这一事件上看，马诺林也起着十分重要的作用。由于他离开了老人的小船，才使老人独自一人出海。老人出海，又是马诺林去送行，老人归来后，又是马诺林去照顾他，给他送饭，同他讨论以后的打算。由于他决定回到老人的船上，使得这一捕鱼事件同以后的事件之间有了明显的分界。可以说，没有小孩马诺林，老人圣地亚哥的故事无法开始。</a:t>
            </a:r>
            <a:br>
              <a:rPr lang="zh-CN" altLang="en-US" sz="2200">
                <a:solidFill>
                  <a:schemeClr val="tx1"/>
                </a:solidFill>
                <a:latin typeface="仿宋" pitchFamily="49" charset="-122"/>
                <a:ea typeface="仿宋" pitchFamily="49" charset="-122"/>
              </a:rPr>
            </a:br>
            <a:r>
              <a:rPr lang="zh-CN" altLang="en-US" sz="2200" smtClean="0">
                <a:solidFill>
                  <a:schemeClr val="tx1"/>
                </a:solidFill>
                <a:latin typeface="仿宋" pitchFamily="49" charset="-122"/>
                <a:ea typeface="仿宋" pitchFamily="49" charset="-122"/>
              </a:rPr>
              <a:t>    没有</a:t>
            </a:r>
            <a:r>
              <a:rPr lang="zh-CN" altLang="en-US" sz="2200">
                <a:solidFill>
                  <a:schemeClr val="tx1"/>
                </a:solidFill>
                <a:latin typeface="仿宋" pitchFamily="49" charset="-122"/>
                <a:ea typeface="仿宋" pitchFamily="49" charset="-122"/>
              </a:rPr>
              <a:t>小孩马诺林，老人的故事也无法结束。既然马诺林是一个不可缺少的辅助角色，那么对它的研究就必须同主人公圣地亚哥联系起来。尽管评论者以不同方法、从不同角度对圣地亚歌进行了研究，得出的结论也有细微的差别。</a:t>
            </a:r>
          </a:p>
        </p:txBody>
      </p:sp>
      <p:sp>
        <p:nvSpPr>
          <p:cNvPr id="3" name="内容占位符 2"/>
          <p:cNvSpPr>
            <a:spLocks noGrp="1"/>
          </p:cNvSpPr>
          <p:nvPr>
            <p:ph idx="1"/>
          </p:nvPr>
        </p:nvSpPr>
        <p:spPr>
          <a:xfrm>
            <a:off x="251520" y="553244"/>
            <a:ext cx="8229600" cy="600067"/>
          </a:xfrm>
        </p:spPr>
        <p:txBody>
          <a:bodyPr>
            <a:normAutofit/>
          </a:bodyPr>
          <a:lstStyle/>
          <a:p>
            <a:r>
              <a:rPr lang="zh-CN" altLang="en-US" sz="3200" b="1" smtClean="0">
                <a:latin typeface="华文新魏" pitchFamily="2" charset="-122"/>
                <a:ea typeface="华文新魏" pitchFamily="2" charset="-122"/>
              </a:rPr>
              <a:t>马诺林</a:t>
            </a:r>
            <a:endParaRPr lang="zh-CN" altLang="en-US" sz="3200" b="1">
              <a:latin typeface="华文新魏" pitchFamily="2" charset="-122"/>
              <a:ea typeface="华文新魏" pitchFamily="2" charset="-122"/>
            </a:endParaRPr>
          </a:p>
        </p:txBody>
      </p:sp>
    </p:spTree>
    <p:extLst>
      <p:ext uri="{BB962C8B-B14F-4D97-AF65-F5344CB8AC3E}">
        <p14:creationId xmlns:p14="http://schemas.microsoft.com/office/powerpoint/2010/main" val="969638890"/>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0"/>
            <a:ext cx="8229600" cy="952500"/>
          </a:xfrm>
        </p:spPr>
        <p:txBody>
          <a:bodyPr/>
          <a:lstStyle/>
          <a:p>
            <a:r>
              <a:rPr lang="zh-CN" altLang="en-US" smtClean="0"/>
              <a:t>名家评论</a:t>
            </a:r>
            <a:endParaRPr lang="zh-CN" altLang="en-US"/>
          </a:p>
        </p:txBody>
      </p:sp>
      <p:sp>
        <p:nvSpPr>
          <p:cNvPr id="3" name="内容占位符 2"/>
          <p:cNvSpPr>
            <a:spLocks noGrp="1"/>
          </p:cNvSpPr>
          <p:nvPr>
            <p:ph idx="1"/>
          </p:nvPr>
        </p:nvSpPr>
        <p:spPr>
          <a:xfrm>
            <a:off x="107504" y="769268"/>
            <a:ext cx="8625136" cy="5040560"/>
          </a:xfrm>
        </p:spPr>
        <p:txBody>
          <a:bodyPr>
            <a:noAutofit/>
          </a:bodyPr>
          <a:lstStyle/>
          <a:p>
            <a:r>
              <a:rPr lang="en-US" altLang="zh-CN" sz="2200">
                <a:latin typeface="+mj-ea"/>
                <a:ea typeface="+mj-ea"/>
              </a:rPr>
              <a:t>《</a:t>
            </a:r>
            <a:r>
              <a:rPr lang="zh-CN" altLang="en-US" sz="2200">
                <a:latin typeface="+mj-ea"/>
                <a:ea typeface="+mj-ea"/>
              </a:rPr>
              <a:t>老人与海</a:t>
            </a:r>
            <a:r>
              <a:rPr lang="en-US" altLang="zh-CN" sz="2200">
                <a:latin typeface="+mj-ea"/>
                <a:ea typeface="+mj-ea"/>
              </a:rPr>
              <a:t>》</a:t>
            </a:r>
            <a:r>
              <a:rPr lang="zh-CN" altLang="en-US" sz="2200">
                <a:latin typeface="+mj-ea"/>
                <a:ea typeface="+mj-ea"/>
              </a:rPr>
              <a:t>是一首田园诗，大海就是大海，不是拜伦式的，不是麦尔维尔式的，好比荷马的手笔：行文又沉着又动人，犹如荷马的诗。真正的艺术家既不象征化，也不寓言化</a:t>
            </a:r>
            <a:r>
              <a:rPr lang="en-US" altLang="zh-CN" sz="2200">
                <a:latin typeface="+mj-ea"/>
                <a:ea typeface="+mj-ea"/>
              </a:rPr>
              <a:t>——</a:t>
            </a:r>
            <a:r>
              <a:rPr lang="zh-CN" altLang="en-US" sz="2200">
                <a:latin typeface="+mj-ea"/>
                <a:ea typeface="+mj-ea"/>
              </a:rPr>
              <a:t>海明威是一位真正的艺术家</a:t>
            </a:r>
            <a:r>
              <a:rPr lang="en-US" altLang="zh-CN" sz="2200">
                <a:latin typeface="+mj-ea"/>
                <a:ea typeface="+mj-ea"/>
              </a:rPr>
              <a:t>——</a:t>
            </a:r>
            <a:r>
              <a:rPr lang="zh-CN" altLang="en-US" sz="2200">
                <a:latin typeface="+mj-ea"/>
                <a:ea typeface="+mj-ea"/>
              </a:rPr>
              <a:t>但是任何一部真正的艺术品都能散发出象征和寓言的意味，这一部短小但并不渺小的杰作也是如此。</a:t>
            </a:r>
          </a:p>
          <a:p>
            <a:pPr marL="0" indent="0">
              <a:buNone/>
            </a:pPr>
            <a:r>
              <a:rPr lang="en-US" altLang="zh-CN" sz="2200" smtClean="0">
                <a:latin typeface="+mj-ea"/>
                <a:ea typeface="+mj-ea"/>
              </a:rPr>
              <a:t>                                     ——</a:t>
            </a:r>
            <a:r>
              <a:rPr lang="zh-CN" altLang="en-US" sz="2200">
                <a:latin typeface="+mj-ea"/>
                <a:ea typeface="+mj-ea"/>
              </a:rPr>
              <a:t>美国艺术史家 贝瑞</a:t>
            </a:r>
            <a:r>
              <a:rPr lang="zh-CN" altLang="en-US" sz="2200" smtClean="0">
                <a:latin typeface="+mj-ea"/>
                <a:ea typeface="+mj-ea"/>
              </a:rPr>
              <a:t>孙</a:t>
            </a:r>
            <a:endParaRPr lang="zh-CN" altLang="en-US" sz="2200">
              <a:latin typeface="+mj-ea"/>
              <a:ea typeface="+mj-ea"/>
            </a:endParaRPr>
          </a:p>
          <a:p>
            <a:r>
              <a:rPr lang="zh-CN" altLang="en-US" sz="2200" smtClean="0">
                <a:latin typeface="+mj-ea"/>
                <a:ea typeface="+mj-ea"/>
              </a:rPr>
              <a:t>人</a:t>
            </a:r>
            <a:r>
              <a:rPr lang="zh-CN" altLang="en-US" sz="2200">
                <a:latin typeface="+mj-ea"/>
                <a:ea typeface="+mj-ea"/>
              </a:rPr>
              <a:t>可以失败，但不可以被击败，外在的肉体可以接受折磨，但是内在的意志却是神圣不可侵犯的，这是</a:t>
            </a:r>
            <a:r>
              <a:rPr lang="en-US" altLang="zh-CN" sz="2200">
                <a:latin typeface="+mj-ea"/>
                <a:ea typeface="+mj-ea"/>
              </a:rPr>
              <a:t>《</a:t>
            </a:r>
            <a:r>
              <a:rPr lang="zh-CN" altLang="en-US" sz="2200">
                <a:latin typeface="+mj-ea"/>
                <a:ea typeface="+mj-ea"/>
              </a:rPr>
              <a:t>老人与海</a:t>
            </a:r>
            <a:r>
              <a:rPr lang="en-US" altLang="zh-CN" sz="2200">
                <a:latin typeface="+mj-ea"/>
                <a:ea typeface="+mj-ea"/>
              </a:rPr>
              <a:t>》</a:t>
            </a:r>
            <a:r>
              <a:rPr lang="zh-CN" altLang="en-US" sz="2200">
                <a:latin typeface="+mj-ea"/>
                <a:ea typeface="+mj-ea"/>
              </a:rPr>
              <a:t>一再强调的论点。真正的大师都是用最简单的语言来表达最深刻的道理，真正的好作品都是用生命的历练做题材，</a:t>
            </a:r>
            <a:r>
              <a:rPr lang="en-US" altLang="zh-CN" sz="2200">
                <a:latin typeface="+mj-ea"/>
                <a:ea typeface="+mj-ea"/>
              </a:rPr>
              <a:t>《</a:t>
            </a:r>
            <a:r>
              <a:rPr lang="zh-CN" altLang="en-US" sz="2200">
                <a:latin typeface="+mj-ea"/>
                <a:ea typeface="+mj-ea"/>
              </a:rPr>
              <a:t>老人与海</a:t>
            </a:r>
            <a:r>
              <a:rPr lang="en-US" altLang="zh-CN" sz="2200">
                <a:latin typeface="+mj-ea"/>
                <a:ea typeface="+mj-ea"/>
              </a:rPr>
              <a:t>》</a:t>
            </a:r>
            <a:r>
              <a:rPr lang="zh-CN" altLang="en-US" sz="2200">
                <a:latin typeface="+mj-ea"/>
                <a:ea typeface="+mj-ea"/>
              </a:rPr>
              <a:t>所刻画出来的正是海明威的一辈子最好的画像，正如海明威所说，</a:t>
            </a:r>
            <a:r>
              <a:rPr lang="en-US" altLang="zh-CN" sz="2200">
                <a:latin typeface="+mj-ea"/>
                <a:ea typeface="+mj-ea"/>
              </a:rPr>
              <a:t>"</a:t>
            </a:r>
            <a:r>
              <a:rPr lang="zh-CN" altLang="en-US" sz="2200">
                <a:latin typeface="+mj-ea"/>
                <a:ea typeface="+mj-ea"/>
              </a:rPr>
              <a:t>我一直读过</a:t>
            </a:r>
            <a:r>
              <a:rPr lang="en-US" altLang="zh-CN" sz="2200">
                <a:latin typeface="+mj-ea"/>
                <a:ea typeface="+mj-ea"/>
              </a:rPr>
              <a:t>200</a:t>
            </a:r>
            <a:r>
              <a:rPr lang="zh-CN" altLang="en-US" sz="2200">
                <a:latin typeface="+mj-ea"/>
                <a:ea typeface="+mj-ea"/>
              </a:rPr>
              <a:t>多遍，每读一次，我就多一份收获，好像我最后得到了我这一生辛苦工作所欲得到的东西</a:t>
            </a:r>
            <a:r>
              <a:rPr lang="en-US" altLang="zh-CN" sz="2200">
                <a:latin typeface="+mj-ea"/>
                <a:ea typeface="+mj-ea"/>
              </a:rPr>
              <a:t>"</a:t>
            </a:r>
            <a:r>
              <a:rPr lang="zh-CN" altLang="en-US" sz="2200">
                <a:latin typeface="+mj-ea"/>
                <a:ea typeface="+mj-ea"/>
              </a:rPr>
              <a:t>。</a:t>
            </a:r>
          </a:p>
          <a:p>
            <a:pPr marL="0" indent="0">
              <a:buNone/>
            </a:pPr>
            <a:r>
              <a:rPr lang="en-US" altLang="zh-CN" sz="2200" smtClean="0">
                <a:latin typeface="+mj-ea"/>
                <a:ea typeface="+mj-ea"/>
              </a:rPr>
              <a:t>                                         ——</a:t>
            </a:r>
            <a:r>
              <a:rPr lang="zh-CN" altLang="en-US" sz="2200">
                <a:latin typeface="+mj-ea"/>
                <a:ea typeface="+mj-ea"/>
              </a:rPr>
              <a:t>台湾学者 陈人孝</a:t>
            </a:r>
          </a:p>
        </p:txBody>
      </p:sp>
    </p:spTree>
    <p:extLst>
      <p:ext uri="{BB962C8B-B14F-4D97-AF65-F5344CB8AC3E}">
        <p14:creationId xmlns:p14="http://schemas.microsoft.com/office/powerpoint/2010/main" val="333284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90000"/>
                <a:satMod val="150000"/>
              </a:schemeClr>
              <a:schemeClr val="bg1">
                <a:tint val="88000"/>
                <a:satMod val="150000"/>
              </a:schemeClr>
            </a:duotone>
            <a:extLst>
              <a:ext uri="{BEBA8EAE-BF5A-486C-A8C5-ECC9F3942E4B}">
                <a14:imgProps xmlns:a14="http://schemas.microsoft.com/office/drawing/2010/main">
                  <a14:imgLayer r:embed="rId3">
                    <a14:imgEffect>
                      <a14:artisticPastelsSmooth/>
                    </a14:imgEffect>
                  </a14:imgLayer>
                </a14:imgProps>
              </a:ext>
            </a:extLst>
          </a:blip>
          <a:tile tx="0" ty="0" sx="65000" sy="65000" flip="none" algn="tl"/>
        </a:blipFill>
        <a:effectLst/>
      </p:bgPr>
    </p:bg>
    <p:spTree>
      <p:nvGrpSpPr>
        <p:cNvPr id="1" name=""/>
        <p:cNvGrpSpPr/>
        <p:nvPr/>
      </p:nvGrpSpPr>
      <p:grpSpPr>
        <a:xfrm>
          <a:off x="0" y="0"/>
          <a:ext cx="0" cy="0"/>
          <a:chOff x="0" y="0"/>
          <a:chExt cx="0" cy="0"/>
        </a:xfrm>
      </p:grpSpPr>
      <p:sp>
        <p:nvSpPr>
          <p:cNvPr id="2" name="矩形 1"/>
          <p:cNvSpPr/>
          <p:nvPr/>
        </p:nvSpPr>
        <p:spPr>
          <a:xfrm>
            <a:off x="275489" y="985292"/>
            <a:ext cx="6506909" cy="1323439"/>
          </a:xfrm>
          <a:prstGeom prst="rect">
            <a:avLst/>
          </a:prstGeom>
        </p:spPr>
        <p:txBody>
          <a:bodyPr wrap="none">
            <a:spAutoFit/>
          </a:bodyPr>
          <a:lstStyle/>
          <a:p>
            <a:r>
              <a:rPr lang="zh-CN" altLang="en-US" sz="4000" i="1" u="sng">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生活处在书页间</a:t>
            </a:r>
            <a:r>
              <a:rPr lang="zh-CN" altLang="en-US" sz="4000" i="1" u="sng" smtClean="0">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a:t>
            </a:r>
            <a:endParaRPr lang="en-US" altLang="zh-CN" sz="4000" i="1" u="sng" smtClean="0">
              <a:solidFill>
                <a:schemeClr val="accent4">
                  <a:lumMod val="50000"/>
                </a:schemeClr>
              </a:solidFill>
              <a:effectLst>
                <a:outerShdw blurRad="38100" dist="38100" dir="2700000" algn="tl">
                  <a:srgbClr val="000000">
                    <a:alpha val="43137"/>
                  </a:srgbClr>
                </a:outerShdw>
              </a:effectLst>
              <a:latin typeface="华文行楷" panose="02010800040101010101" pitchFamily="2" charset="-122"/>
              <a:ea typeface="华文行楷" pitchFamily="2" charset="-122"/>
            </a:endParaRPr>
          </a:p>
          <a:p>
            <a:r>
              <a:rPr lang="en-US" altLang="zh-CN" sz="4000" i="1" u="sng">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 </a:t>
            </a:r>
            <a:r>
              <a:rPr lang="en-US" altLang="zh-CN" sz="4000" i="1" u="sng" smtClean="0">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                   </a:t>
            </a:r>
            <a:r>
              <a:rPr lang="zh-CN" altLang="en-US" sz="4000" i="1" u="sng" smtClean="0">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哲理</a:t>
            </a:r>
            <a:r>
              <a:rPr lang="zh-CN" altLang="en-US" sz="4000" i="1" u="sng">
                <a:solidFill>
                  <a:schemeClr val="accent4">
                    <a:lumMod val="50000"/>
                  </a:schemeClr>
                </a:solidFill>
                <a:effectLst>
                  <a:outerShdw blurRad="38100" dist="38100" dir="2700000" algn="tl">
                    <a:srgbClr val="000000">
                      <a:alpha val="43137"/>
                    </a:srgbClr>
                  </a:outerShdw>
                </a:effectLst>
                <a:latin typeface="华文行楷" pitchFamily="2" charset="-122"/>
                <a:ea typeface="华文行楷" pitchFamily="2" charset="-122"/>
              </a:rPr>
              <a:t>隐于文字中</a:t>
            </a:r>
            <a:r>
              <a:rPr lang="zh-CN" altLang="en-US" i="1" u="sng">
                <a:effectLst>
                  <a:outerShdw blurRad="38100" dist="38100" dir="2700000" algn="tl">
                    <a:srgbClr val="000000">
                      <a:alpha val="43137"/>
                    </a:srgbClr>
                  </a:outerShdw>
                </a:effectLst>
              </a:rPr>
              <a:t>。</a:t>
            </a:r>
          </a:p>
        </p:txBody>
      </p:sp>
      <p:sp>
        <p:nvSpPr>
          <p:cNvPr id="3" name="矩形 2"/>
          <p:cNvSpPr/>
          <p:nvPr/>
        </p:nvSpPr>
        <p:spPr>
          <a:xfrm>
            <a:off x="2987824" y="3001516"/>
            <a:ext cx="5976664" cy="1446550"/>
          </a:xfrm>
          <a:prstGeom prst="rect">
            <a:avLst/>
          </a:prstGeom>
        </p:spPr>
        <p:txBody>
          <a:bodyPr wrap="square">
            <a:spAutoFit/>
          </a:bodyPr>
          <a:lstStyle/>
          <a:p>
            <a:r>
              <a:rPr lang="zh-CN" altLang="en-US" sz="4400" b="1">
                <a:solidFill>
                  <a:schemeClr val="bg2">
                    <a:lumMod val="50000"/>
                  </a:schemeClr>
                </a:solidFill>
                <a:latin typeface="方正舒体" pitchFamily="2" charset="-122"/>
                <a:ea typeface="方正舒体" pitchFamily="2" charset="-122"/>
              </a:rPr>
              <a:t>细品</a:t>
            </a:r>
            <a:r>
              <a:rPr lang="en-US" altLang="zh-CN" sz="4400" b="1">
                <a:solidFill>
                  <a:schemeClr val="bg2">
                    <a:lumMod val="50000"/>
                  </a:schemeClr>
                </a:solidFill>
                <a:latin typeface="方正舒体" pitchFamily="2" charset="-122"/>
                <a:ea typeface="方正舒体" pitchFamily="2" charset="-122"/>
              </a:rPr>
              <a:t>《</a:t>
            </a:r>
            <a:r>
              <a:rPr lang="zh-CN" altLang="en-US" sz="4400" b="1">
                <a:solidFill>
                  <a:schemeClr val="bg2">
                    <a:lumMod val="50000"/>
                  </a:schemeClr>
                </a:solidFill>
                <a:latin typeface="方正舒体" pitchFamily="2" charset="-122"/>
                <a:ea typeface="方正舒体" pitchFamily="2" charset="-122"/>
              </a:rPr>
              <a:t>老人与海</a:t>
            </a:r>
            <a:r>
              <a:rPr lang="en-US" altLang="zh-CN" sz="4400" b="1" smtClean="0">
                <a:solidFill>
                  <a:schemeClr val="bg2">
                    <a:lumMod val="50000"/>
                  </a:schemeClr>
                </a:solidFill>
                <a:latin typeface="方正舒体" pitchFamily="2" charset="-122"/>
                <a:ea typeface="方正舒体" pitchFamily="2" charset="-122"/>
              </a:rPr>
              <a:t>》</a:t>
            </a:r>
            <a:r>
              <a:rPr lang="zh-CN" altLang="en-US" sz="4400" b="1" smtClean="0">
                <a:solidFill>
                  <a:schemeClr val="bg2">
                    <a:lumMod val="50000"/>
                  </a:schemeClr>
                </a:solidFill>
                <a:latin typeface="方正舒体" pitchFamily="2" charset="-122"/>
                <a:ea typeface="方正舒体" pitchFamily="2" charset="-122"/>
              </a:rPr>
              <a:t>，</a:t>
            </a:r>
            <a:endParaRPr lang="en-US" altLang="zh-CN" sz="4400" b="1" smtClean="0">
              <a:solidFill>
                <a:schemeClr val="bg2">
                  <a:lumMod val="50000"/>
                </a:schemeClr>
              </a:solidFill>
              <a:latin typeface="方正舒体" pitchFamily="2" charset="-122"/>
              <a:ea typeface="方正舒体" pitchFamily="2" charset="-122"/>
            </a:endParaRPr>
          </a:p>
          <a:p>
            <a:r>
              <a:rPr lang="en-US" altLang="zh-CN" sz="4400" b="1">
                <a:solidFill>
                  <a:schemeClr val="bg2">
                    <a:lumMod val="50000"/>
                  </a:schemeClr>
                </a:solidFill>
                <a:latin typeface="方正舒体" pitchFamily="2" charset="-122"/>
                <a:ea typeface="方正舒体" pitchFamily="2" charset="-122"/>
              </a:rPr>
              <a:t> </a:t>
            </a:r>
            <a:r>
              <a:rPr lang="en-US" altLang="zh-CN" sz="4400" b="1" smtClean="0">
                <a:solidFill>
                  <a:schemeClr val="bg2">
                    <a:lumMod val="50000"/>
                  </a:schemeClr>
                </a:solidFill>
                <a:latin typeface="方正舒体" pitchFamily="2" charset="-122"/>
                <a:ea typeface="方正舒体" pitchFamily="2" charset="-122"/>
              </a:rPr>
              <a:t>                  </a:t>
            </a:r>
            <a:r>
              <a:rPr lang="zh-CN" altLang="en-US" sz="4400" b="1" smtClean="0">
                <a:solidFill>
                  <a:schemeClr val="bg2">
                    <a:lumMod val="50000"/>
                  </a:schemeClr>
                </a:solidFill>
                <a:latin typeface="方正舒体" pitchFamily="2" charset="-122"/>
                <a:ea typeface="方正舒体" pitchFamily="2" charset="-122"/>
              </a:rPr>
              <a:t>你</a:t>
            </a:r>
            <a:r>
              <a:rPr lang="zh-CN" altLang="en-US" sz="4400" b="1">
                <a:solidFill>
                  <a:schemeClr val="bg2">
                    <a:lumMod val="50000"/>
                  </a:schemeClr>
                </a:solidFill>
                <a:latin typeface="方正舒体" pitchFamily="2" charset="-122"/>
                <a:ea typeface="方正舒体" pitchFamily="2" charset="-122"/>
              </a:rPr>
              <a:t>有何感悟？</a:t>
            </a:r>
          </a:p>
        </p:txBody>
      </p:sp>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560" y="2402632"/>
            <a:ext cx="3312368" cy="3312368"/>
          </a:xfrm>
          <a:prstGeom prst="rect">
            <a:avLst/>
          </a:prstGeom>
        </p:spPr>
      </p:pic>
    </p:spTree>
    <p:extLst>
      <p:ext uri="{BB962C8B-B14F-4D97-AF65-F5344CB8AC3E}">
        <p14:creationId xmlns:p14="http://schemas.microsoft.com/office/powerpoint/2010/main" val="3173639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7504" y="0"/>
            <a:ext cx="8229600" cy="952500"/>
          </a:xfrm>
        </p:spPr>
        <p:txBody>
          <a:bodyPr/>
          <a:lstStyle/>
          <a:p>
            <a:r>
              <a:rPr lang="zh-CN" altLang="en-US" smtClean="0"/>
              <a:t>感与悟</a:t>
            </a:r>
            <a:endParaRPr lang="zh-CN" altLang="en-US"/>
          </a:p>
        </p:txBody>
      </p:sp>
      <p:sp>
        <p:nvSpPr>
          <p:cNvPr id="3" name="内容占位符 2"/>
          <p:cNvSpPr>
            <a:spLocks noGrp="1"/>
          </p:cNvSpPr>
          <p:nvPr>
            <p:ph idx="1"/>
          </p:nvPr>
        </p:nvSpPr>
        <p:spPr>
          <a:xfrm>
            <a:off x="323528" y="913284"/>
            <a:ext cx="8496944" cy="4464496"/>
          </a:xfrm>
        </p:spPr>
        <p:txBody>
          <a:bodyPr>
            <a:normAutofit fontScale="77500" lnSpcReduction="20000"/>
          </a:bodyPr>
          <a:lstStyle/>
          <a:p>
            <a:pPr marL="0" indent="0">
              <a:buNone/>
            </a:pPr>
            <a:r>
              <a:rPr lang="zh-CN" altLang="en-US" b="1" smtClean="0">
                <a:latin typeface="华文楷体" pitchFamily="2" charset="-122"/>
                <a:ea typeface="华文楷体" pitchFamily="2" charset="-122"/>
              </a:rPr>
              <a:t>读后感一</a:t>
            </a:r>
            <a:r>
              <a:rPr lang="en-US" altLang="zh-CN" b="1" smtClean="0">
                <a:latin typeface="华文楷体" pitchFamily="2" charset="-122"/>
                <a:ea typeface="华文楷体" pitchFamily="2" charset="-122"/>
              </a:rPr>
              <a:t>:</a:t>
            </a:r>
          </a:p>
          <a:p>
            <a:pPr marL="0" indent="0">
              <a:buNone/>
            </a:pPr>
            <a:r>
              <a:rPr lang="en-US" altLang="zh-CN"/>
              <a:t> </a:t>
            </a:r>
            <a:r>
              <a:rPr lang="en-US" altLang="zh-CN" smtClean="0"/>
              <a:t>     </a:t>
            </a:r>
            <a:r>
              <a:rPr lang="zh-CN" altLang="en-US" smtClean="0"/>
              <a:t>生</a:t>
            </a:r>
            <a:r>
              <a:rPr lang="zh-CN" altLang="en-US"/>
              <a:t>活似一场落子无悔的棋局，又似一台入鼓喧嚣的戏，有时却更似那蔚蓝深邃的汪洋一</a:t>
            </a:r>
            <a:r>
              <a:rPr lang="zh-CN" altLang="en-US" smtClean="0"/>
              <a:t>片。                                                                             </a:t>
            </a:r>
            <a:r>
              <a:rPr lang="en-US" altLang="zh-CN" smtClean="0"/>
              <a:t>——</a:t>
            </a:r>
            <a:r>
              <a:rPr lang="zh-CN" altLang="en-US" smtClean="0"/>
              <a:t>题记</a:t>
            </a:r>
            <a:endParaRPr lang="en-US" altLang="zh-CN" smtClean="0"/>
          </a:p>
          <a:p>
            <a:pPr marL="0" indent="0">
              <a:buNone/>
            </a:pPr>
            <a:r>
              <a:rPr lang="zh-CN" altLang="en-US" smtClean="0"/>
              <a:t>       那</a:t>
            </a:r>
            <a:r>
              <a:rPr lang="zh-CN" altLang="en-US"/>
              <a:t>是独自漂流于惊涛骇浪中，在一条破烂不堪的鱼船上垂钓以求生存的孤苦老人，两腮的褐斑，后颈密布的皱纹，消瘦憔悴的脸上写尽沧桑。曾经，他风光无限；现在，他颓废无奈。</a:t>
            </a:r>
          </a:p>
          <a:p>
            <a:pPr marL="0" indent="0">
              <a:buNone/>
            </a:pPr>
            <a:r>
              <a:rPr lang="zh-CN" altLang="en-US" smtClean="0"/>
              <a:t>       生活</a:t>
            </a:r>
            <a:r>
              <a:rPr lang="zh-CN" altLang="en-US"/>
              <a:t>，在他身上开了个天大的玩笑：八十四天，一无所获；四十八小时，片刻惊喜之后，又是不怀善意的挑衅。勇者的无畏，智者的坚持，最终助他击败了那头巨型的登多索鲨。无奈，鱼肉的诱惑实在太大，抵达小港时，空余一架白色硕大无朋的鱼脊骨</a:t>
            </a:r>
            <a:r>
              <a:rPr lang="en-US" altLang="zh-CN"/>
              <a:t>……</a:t>
            </a:r>
            <a:r>
              <a:rPr lang="zh-CN" altLang="en-US"/>
              <a:t>海水的潮起潮落，见证了老人内心情感的波谰起伏。深味其中的坚强，寻求人生的点点哲思。这是氤氲着感动，充斥着现实与理想纠结的故事。老人带着与生俱来的特立独行与巨鲨进行了殊死的搏斗。在世俗功利者看来，或许他是失败的，因为努力到后来，仍是一无所获；在理想主义者看来，他又似乎是成功的，因为曾经努力拼搏过，对百分之一的希望付出过百分之百的努力。或许，这一切都不重要，因为“人可以被毁灭，但不可以被打败”，别人打败不了自己，打败自己的永远只是自己。</a:t>
            </a:r>
          </a:p>
        </p:txBody>
      </p:sp>
    </p:spTree>
    <p:extLst>
      <p:ext uri="{BB962C8B-B14F-4D97-AF65-F5344CB8AC3E}">
        <p14:creationId xmlns:p14="http://schemas.microsoft.com/office/powerpoint/2010/main" val="82089976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520" y="625252"/>
            <a:ext cx="8712968" cy="4801314"/>
          </a:xfrm>
          <a:prstGeom prst="rect">
            <a:avLst/>
          </a:prstGeom>
        </p:spPr>
        <p:txBody>
          <a:bodyPr wrap="square">
            <a:spAutoFit/>
          </a:bodyPr>
          <a:lstStyle/>
          <a:p>
            <a:r>
              <a:rPr lang="zh-CN" altLang="en-US" smtClean="0"/>
              <a:t>        面对</a:t>
            </a:r>
            <a:r>
              <a:rPr lang="zh-CN" altLang="en-US"/>
              <a:t>强大的鲨鱼，成败与否，老人并不肯定，但那无所畏惧的是带着“决心和满腔的恶意”。生活中有太多的挫折，我们认为的坚持不懈不过是从面对挫折到克服挫折的过程。人生亦然。其实，回顾现实，“人生不如意事十之八九”，每个人都会遇到。或许是分别时的“欲语泪先流”，或许是前进的荆棘坎坷，或许是考场失意的盏盏红灯，或许是如沙包一样沉重的心情</a:t>
            </a:r>
            <a:r>
              <a:rPr lang="en-US" altLang="zh-CN"/>
              <a:t>……</a:t>
            </a:r>
            <a:r>
              <a:rPr lang="zh-CN" altLang="en-US"/>
              <a:t>那些失意，似乎是蚌壳内尖锐的沙石，撕心裂肺的痛为的只是光彩夺目的珠圆玉润。身边有太多的人蜗居在属于失败的阴暗角落里，如“鸵鸟”般将头埋在沙土中，不敢面对</a:t>
            </a:r>
            <a:r>
              <a:rPr lang="en-US" altLang="zh-CN"/>
              <a:t>……</a:t>
            </a:r>
          </a:p>
          <a:p>
            <a:r>
              <a:rPr lang="en-US" altLang="zh-CN" smtClean="0"/>
              <a:t>        </a:t>
            </a:r>
            <a:r>
              <a:rPr lang="zh-CN" altLang="en-US" smtClean="0"/>
              <a:t>可</a:t>
            </a:r>
            <a:r>
              <a:rPr lang="zh-CN" altLang="en-US"/>
              <a:t>桑提阿果老人却用近乎决绝的态度挑战着那些挫折，体会着失败所留下的阴霾。其实，痛苦的昨天我们不必忘记，它可以作为美好明天的展望台，眺望未来。当今社会，万象纷乱。短暂的曾经、太多的挫折与桎梏已经过早地磨平了我们的棱角和锐气，以至于我们在人性里观照，弱者拘囿于规则而苟安于现状，或是如西洋的驴子一样，被赶驴人蒙了双眼，高一脚浅一脚地走在现成的路上，或许不是所有人都甘心如此过活，但又有多少人会象桑提阿果一样选择“去更远的海域捕鱼”？</a:t>
            </a:r>
          </a:p>
          <a:p>
            <a:r>
              <a:rPr lang="zh-CN" altLang="en-US" smtClean="0"/>
              <a:t>        面对</a:t>
            </a:r>
            <a:r>
              <a:rPr lang="zh-CN" altLang="en-US"/>
              <a:t>挫折与失败，有时只有品味才是上策。失败的苦涩，只有尝过，才能懂得；只有懂得，才会面对。从跌倒处爬起是需要支点的，痛定思痛，身上似乎拂去了往昔的浮华，一时竟沉稳得像酣梦中睡着的老者桑提阿果一样，安详而自得。潮起潮落，逝去了曾经的颓废，留下一份坦然。</a:t>
            </a:r>
          </a:p>
        </p:txBody>
      </p:sp>
    </p:spTree>
    <p:extLst>
      <p:ext uri="{BB962C8B-B14F-4D97-AF65-F5344CB8AC3E}">
        <p14:creationId xmlns:p14="http://schemas.microsoft.com/office/powerpoint/2010/main" val="212800707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07577" y="481236"/>
            <a:ext cx="8676456" cy="4801314"/>
          </a:xfrm>
          <a:prstGeom prst="rect">
            <a:avLst/>
          </a:prstGeom>
        </p:spPr>
        <p:txBody>
          <a:bodyPr wrap="square">
            <a:spAutoFit/>
          </a:bodyPr>
          <a:lstStyle/>
          <a:p>
            <a:r>
              <a:rPr lang="zh-CN" altLang="en-US" sz="2000" b="1" smtClean="0">
                <a:latin typeface="华文楷体" pitchFamily="2" charset="-122"/>
                <a:ea typeface="华文楷体" pitchFamily="2" charset="-122"/>
              </a:rPr>
              <a:t>读后感二：</a:t>
            </a:r>
            <a:endParaRPr lang="en-US" altLang="zh-CN" sz="2000" b="1" smtClean="0">
              <a:latin typeface="华文楷体" panose="02010600040101010101" pitchFamily="2" charset="-122"/>
              <a:ea typeface="华文楷体" panose="02010600040101010101" pitchFamily="2" charset="-122"/>
            </a:endParaRPr>
          </a:p>
          <a:p>
            <a:r>
              <a:rPr lang="en-US" altLang="zh-CN"/>
              <a:t> </a:t>
            </a:r>
            <a:r>
              <a:rPr lang="en-US" altLang="zh-CN" smtClean="0"/>
              <a:t>      </a:t>
            </a:r>
            <a:r>
              <a:rPr lang="zh-CN" altLang="en-US" smtClean="0"/>
              <a:t>欲</a:t>
            </a:r>
            <a:r>
              <a:rPr lang="zh-CN" altLang="en-US"/>
              <a:t>成精金美玉之人品，必从烈火中煅来</a:t>
            </a:r>
            <a:r>
              <a:rPr lang="en-US" altLang="zh-CN"/>
              <a:t>;</a:t>
            </a:r>
            <a:r>
              <a:rPr lang="zh-CN" altLang="en-US"/>
              <a:t>思立掀天揭地之事功，定从薄冰上履过。</a:t>
            </a:r>
          </a:p>
          <a:p>
            <a:r>
              <a:rPr lang="zh-CN" altLang="en-US" smtClean="0"/>
              <a:t>                                                                                                                                    </a:t>
            </a:r>
            <a:r>
              <a:rPr lang="en-US" altLang="zh-CN" smtClean="0"/>
              <a:t>——</a:t>
            </a:r>
            <a:r>
              <a:rPr lang="zh-CN" altLang="en-US"/>
              <a:t>题记</a:t>
            </a:r>
          </a:p>
          <a:p>
            <a:r>
              <a:rPr lang="zh-CN" altLang="en-US" smtClean="0"/>
              <a:t>       月夜</a:t>
            </a:r>
            <a:r>
              <a:rPr lang="zh-CN" altLang="en-US"/>
              <a:t>朦胧，烟波浩渺的大海上，有一艘孤单飘荡的小船，船上有位饱经风霜的渔夫，名叫桑提亚哥，他在寻找，等待，他在不经意中诠释着生命，赞歌美好。偶尔地，我也闭上双目，享受海的宁静，聆听夜的细语，我曾假想自己就是那位老人，却总会惊恐地睁开眼睛，老人如何经得起等待的焦灼。在海上寻觅</a:t>
            </a:r>
            <a:r>
              <a:rPr lang="en-US" altLang="zh-CN"/>
              <a:t>84</a:t>
            </a:r>
            <a:r>
              <a:rPr lang="zh-CN" altLang="en-US"/>
              <a:t>天，一个让我触目惊心的数字，太漫长，太恐惧，等待有两种结果，也许会迎来黎明的曙光，也许是无边的黑暗，如果有所收获，老人自然会满载而归，如果是后者，要么得到邻里的奚落，更坏的，就是成为海中猛鲨的腹中食了。</a:t>
            </a:r>
          </a:p>
          <a:p>
            <a:r>
              <a:rPr lang="zh-CN" altLang="en-US" smtClean="0"/>
              <a:t>       读</a:t>
            </a:r>
            <a:r>
              <a:rPr lang="zh-CN" altLang="en-US"/>
              <a:t>这本书，震撼是有的，可奇怪的是想起这么一首小诗：每一种悲伤，总会留下一丝快乐的线索，每一处遗憾，总会留下一出完美的角落，我在冰封的深海，寻找希望的缺口，却在午夜惊醒时，默然瞥见绝美的月光。总没有完美，却经常出现意料之外的美事，而最重要的，是要耐着性子，等待幸运女神的垂怜。老人一直飘荡在大海上，海对于他来说也许是人生的舞台，海上有他年轻的时候飒爽的英姿，有他满载时的爽朗笑声，那么海上，有他无数次惊险的遭遇，他的性格与品质，已在不知不觉中在海上铸就，执著与坚定，注定了他必将走向成功。</a:t>
            </a:r>
          </a:p>
        </p:txBody>
      </p:sp>
    </p:spTree>
    <p:extLst>
      <p:ext uri="{BB962C8B-B14F-4D97-AF65-F5344CB8AC3E}">
        <p14:creationId xmlns:p14="http://schemas.microsoft.com/office/powerpoint/2010/main" val="421911981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912168"/>
            <a:ext cx="8424936" cy="3785652"/>
          </a:xfrm>
          <a:prstGeom prst="rect">
            <a:avLst/>
          </a:prstGeom>
        </p:spPr>
        <p:txBody>
          <a:bodyPr wrap="square">
            <a:spAutoFit/>
          </a:bodyPr>
          <a:lstStyle/>
          <a:p>
            <a:r>
              <a:rPr lang="zh-CN" altLang="en-US" sz="2000" smtClean="0"/>
              <a:t>        有</a:t>
            </a:r>
            <a:r>
              <a:rPr lang="zh-CN" altLang="en-US" sz="2000"/>
              <a:t>一种努力叫做坚持，有一种坚持叫做执著，桑提亚哥，他一直在拼搏，他的行为就是这句话最好的诠释，性格铸就结果，他的性格独立</a:t>
            </a:r>
            <a:r>
              <a:rPr lang="en-US" altLang="zh-CN" sz="2000"/>
              <a:t>.</a:t>
            </a:r>
            <a:r>
              <a:rPr lang="zh-CN" altLang="en-US" sz="2000"/>
              <a:t>沉默。也许只有和那个小男孩一起时，他才会多说些话。</a:t>
            </a:r>
          </a:p>
          <a:p>
            <a:r>
              <a:rPr lang="zh-CN" altLang="en-US" sz="2000" smtClean="0"/>
              <a:t>         夜</a:t>
            </a:r>
            <a:r>
              <a:rPr lang="zh-CN" altLang="en-US" sz="2000"/>
              <a:t>的静谧暗含杀机，在成功捕获那巨大的马林鱼后，海上弥漫着浓浓的硝烟，夜越静，离危险就越近，老练的渔夫深知接下来等待他的是决斗。他依然冷静的准备好他的武器，而我，却紧张的要窒息。接下来的人鱼搏斗可谓惊心动魄。老人的身手不似以前矫健，甚至有些力不从心，可是老人那坚毅的脸上却丝毫没有恐惧，她的身体老了，可他的执著与勇敢无法改变。老人深知入了海，一切都是未知，放手一搏是每一个渔夫的命运。他的脸上写的是不服输，骨子里透露着王者的霸气，即使没有得心应手的武器装备，他也会全力以赴，即使最后马林鱼已被鲨鱼啃光，他仍不放弃奋斗，他倒不是很在意维护他的战利品</a:t>
            </a:r>
            <a:r>
              <a:rPr lang="zh-CN" altLang="en-US"/>
              <a:t>，</a:t>
            </a:r>
          </a:p>
        </p:txBody>
      </p:sp>
    </p:spTree>
    <p:extLst>
      <p:ext uri="{BB962C8B-B14F-4D97-AF65-F5344CB8AC3E}">
        <p14:creationId xmlns:p14="http://schemas.microsoft.com/office/powerpoint/2010/main" val="226607009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872341"/>
            <a:ext cx="8208912" cy="2554545"/>
          </a:xfrm>
          <a:prstGeom prst="rect">
            <a:avLst/>
          </a:prstGeom>
        </p:spPr>
        <p:txBody>
          <a:bodyPr wrap="square">
            <a:spAutoFit/>
          </a:bodyPr>
          <a:lstStyle/>
          <a:p>
            <a:r>
              <a:rPr lang="zh-CN" altLang="en-US" sz="2000" smtClean="0"/>
              <a:t>        而是</a:t>
            </a:r>
            <a:r>
              <a:rPr lang="zh-CN" altLang="en-US" sz="2000"/>
              <a:t>在海上呐喊：桑提亚哥是不会被打败的。鲨鱼终是消亡了。因为他们得到的是身体上的满足，而老人却是在心灵深处，留下了这难忘的经历。那副大鱼的骨架，是他王者的徽章，老人的内心自此充实了很多。老人好累，好累，他好像赶紧睡去，他想见了又一群鲨鱼</a:t>
            </a:r>
            <a:r>
              <a:rPr lang="en-US" altLang="zh-CN" sz="2000"/>
              <a:t>……</a:t>
            </a:r>
          </a:p>
          <a:p>
            <a:r>
              <a:rPr lang="en-US" altLang="zh-CN" sz="2000" smtClean="0"/>
              <a:t>        </a:t>
            </a:r>
            <a:r>
              <a:rPr lang="zh-CN" altLang="en-US" sz="2000" smtClean="0"/>
              <a:t>生命</a:t>
            </a:r>
            <a:r>
              <a:rPr lang="zh-CN" altLang="en-US" sz="2000"/>
              <a:t>很短暂，生活很美好，一条同样的路，走过的却各不相同，有的人很平淡，而有的却很充实，而后者所说的就是桑提亚哥，他一直在挑战自己的人生与能力，永远不放弃，那无数次困难的历练造就了这位名副其实的英雄，人生来不是被打败的</a:t>
            </a:r>
            <a:r>
              <a:rPr lang="en-US" altLang="zh-CN" sz="2000"/>
              <a:t>!</a:t>
            </a:r>
          </a:p>
        </p:txBody>
      </p:sp>
    </p:spTree>
    <p:extLst>
      <p:ext uri="{BB962C8B-B14F-4D97-AF65-F5344CB8AC3E}">
        <p14:creationId xmlns:p14="http://schemas.microsoft.com/office/powerpoint/2010/main" val="284871243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277068"/>
            <a:ext cx="8057465" cy="1754326"/>
          </a:xfrm>
          <a:prstGeom prst="rect">
            <a:avLst/>
          </a:prstGeom>
        </p:spPr>
        <p:txBody>
          <a:bodyPr wrap="square">
            <a:spAutoFit/>
          </a:bodyPr>
          <a:lstStyle/>
          <a:p>
            <a:r>
              <a:rPr lang="zh-CN" altLang="en-US" sz="3600">
                <a:solidFill>
                  <a:schemeClr val="accent1">
                    <a:lumMod val="75000"/>
                  </a:schemeClr>
                </a:solidFill>
                <a:latin typeface="华文行楷" pitchFamily="2" charset="-122"/>
                <a:ea typeface="华文行楷" pitchFamily="2" charset="-122"/>
              </a:rPr>
              <a:t>“</a:t>
            </a:r>
            <a:r>
              <a:rPr lang="zh-CN" altLang="en-US" sz="360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人生来不是要被打败的</a:t>
            </a:r>
            <a:r>
              <a:rPr lang="en-US" altLang="zh-CN"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a:t>
            </a:r>
          </a:p>
          <a:p>
            <a:r>
              <a:rPr lang="zh-CN" altLang="en-US"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                         你</a:t>
            </a:r>
            <a:r>
              <a:rPr lang="zh-CN" altLang="en-US" sz="360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尽可以毁灭他</a:t>
            </a:r>
            <a:r>
              <a:rPr lang="en-US" altLang="zh-CN"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a:t>
            </a:r>
          </a:p>
          <a:p>
            <a:r>
              <a:rPr lang="zh-CN" altLang="en-US"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                                     但</a:t>
            </a:r>
            <a:r>
              <a:rPr lang="zh-CN" altLang="en-US" sz="360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就是打不败</a:t>
            </a:r>
            <a:r>
              <a:rPr lang="zh-CN" altLang="en-US"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他。</a:t>
            </a:r>
            <a:r>
              <a:rPr lang="en-US" altLang="zh-CN" sz="3600" smtClean="0">
                <a:solidFill>
                  <a:schemeClr val="accent1">
                    <a:lumMod val="75000"/>
                  </a:schemeClr>
                </a:solidFill>
                <a:effectLst>
                  <a:reflection blurRad="6350" stA="50000" endA="300" endPos="50000" dist="60007" dir="5400000" sy="-100000" algn="bl" rotWithShape="0"/>
                </a:effectLst>
                <a:latin typeface="华文行楷" pitchFamily="2" charset="-122"/>
                <a:ea typeface="华文行楷" pitchFamily="2" charset="-122"/>
              </a:rPr>
              <a:t>”</a:t>
            </a:r>
            <a:endParaRPr lang="en-US" altLang="zh-CN" sz="3600">
              <a:solidFill>
                <a:schemeClr val="accent1">
                  <a:lumMod val="75000"/>
                </a:schemeClr>
              </a:solidFill>
              <a:effectLst>
                <a:reflection blurRad="6350" stA="50000" endA="300" endPos="50000" dist="60007" dir="5400000" sy="-100000" algn="bl" rotWithShape="0"/>
              </a:effectLst>
              <a:latin typeface="华文行楷" panose="02010800040101010101" pitchFamily="2" charset="-122"/>
              <a:ea typeface="华文行楷"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96" y="2451081"/>
            <a:ext cx="2391410" cy="3240360"/>
          </a:xfrm>
          <a:prstGeom prst="rect">
            <a:avLst/>
          </a:prstGeom>
        </p:spPr>
      </p:pic>
    </p:spTree>
    <p:extLst>
      <p:ext uri="{BB962C8B-B14F-4D97-AF65-F5344CB8AC3E}">
        <p14:creationId xmlns:p14="http://schemas.microsoft.com/office/powerpoint/2010/main" val="21274441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251520" y="337220"/>
            <a:ext cx="8229600" cy="952500"/>
          </a:xfrm>
        </p:spPr>
        <p:txBody>
          <a:bodyPr/>
          <a:lstStyle/>
          <a:p>
            <a:r>
              <a:rPr lang="zh-CN" altLang="en-US" smtClean="0"/>
              <a:t>走进作者</a:t>
            </a:r>
            <a:endParaRPr lang="zh-CN" altLang="en-US"/>
          </a:p>
        </p:txBody>
      </p:sp>
      <p:sp>
        <p:nvSpPr>
          <p:cNvPr id="2" name="内容占位符 1"/>
          <p:cNvSpPr>
            <a:spLocks noGrp="1"/>
          </p:cNvSpPr>
          <p:nvPr>
            <p:ph idx="1"/>
          </p:nvPr>
        </p:nvSpPr>
        <p:spPr>
          <a:xfrm>
            <a:off x="457200" y="1297329"/>
            <a:ext cx="8229600" cy="3973173"/>
          </a:xfrm>
        </p:spPr>
        <p:txBody>
          <a:bodyPr>
            <a:normAutofit/>
          </a:bodyPr>
          <a:lstStyle/>
          <a:p>
            <a:r>
              <a:rPr lang="zh-CN" altLang="en-US" sz="3200" b="1"/>
              <a:t>欧内斯特</a:t>
            </a:r>
            <a:r>
              <a:rPr lang="en-US" altLang="zh-CN" sz="3200" b="1"/>
              <a:t>·</a:t>
            </a:r>
            <a:r>
              <a:rPr lang="zh-CN" altLang="en-US" sz="3200" b="1"/>
              <a:t>米勒尔</a:t>
            </a:r>
            <a:r>
              <a:rPr lang="en-US" altLang="zh-CN" sz="3200" b="1"/>
              <a:t>·</a:t>
            </a:r>
            <a:r>
              <a:rPr lang="zh-CN" altLang="en-US" sz="3200" b="1" smtClean="0"/>
              <a:t>海明威</a:t>
            </a:r>
            <a:endParaRPr lang="en-US" altLang="zh-CN" sz="3200" b="1" smtClean="0"/>
          </a:p>
          <a:p>
            <a:pPr marL="0" indent="0">
              <a:buNone/>
            </a:pPr>
            <a:r>
              <a:rPr lang="zh-CN" altLang="en-US" sz="2400" smtClean="0"/>
              <a:t>（</a:t>
            </a:r>
            <a:r>
              <a:rPr lang="en-US" altLang="zh-CN" sz="2400"/>
              <a:t>Ernest Miller Hemingway</a:t>
            </a:r>
            <a:r>
              <a:rPr lang="zh-CN" altLang="en-US" sz="2400" smtClean="0"/>
              <a:t>，</a:t>
            </a:r>
            <a:endParaRPr lang="en-US" altLang="zh-CN" sz="2400" smtClean="0"/>
          </a:p>
          <a:p>
            <a:pPr marL="0" indent="0">
              <a:buNone/>
            </a:pPr>
            <a:r>
              <a:rPr lang="en-US" altLang="zh-CN" sz="2400" smtClean="0"/>
              <a:t>1899</a:t>
            </a:r>
            <a:r>
              <a:rPr lang="zh-CN" altLang="en-US" sz="2400" smtClean="0"/>
              <a:t>年</a:t>
            </a:r>
            <a:r>
              <a:rPr lang="en-US" altLang="zh-CN" sz="2400"/>
              <a:t>7</a:t>
            </a:r>
            <a:r>
              <a:rPr lang="zh-CN" altLang="en-US" sz="2400"/>
              <a:t>月</a:t>
            </a:r>
            <a:r>
              <a:rPr lang="en-US" altLang="zh-CN" sz="2400"/>
              <a:t>21</a:t>
            </a:r>
            <a:r>
              <a:rPr lang="zh-CN" altLang="en-US" sz="2400"/>
              <a:t>日－</a:t>
            </a:r>
            <a:r>
              <a:rPr lang="en-US" altLang="zh-CN" sz="2400"/>
              <a:t>1961</a:t>
            </a:r>
            <a:r>
              <a:rPr lang="zh-CN" altLang="en-US" sz="2400"/>
              <a:t>年</a:t>
            </a:r>
            <a:r>
              <a:rPr lang="en-US" altLang="zh-CN" sz="2400"/>
              <a:t>7</a:t>
            </a:r>
            <a:r>
              <a:rPr lang="zh-CN" altLang="en-US" sz="2400"/>
              <a:t>月</a:t>
            </a:r>
            <a:r>
              <a:rPr lang="en-US" altLang="zh-CN" sz="2400"/>
              <a:t>2</a:t>
            </a:r>
            <a:r>
              <a:rPr lang="zh-CN" altLang="en-US" sz="2400"/>
              <a:t>日</a:t>
            </a:r>
            <a:r>
              <a:rPr lang="zh-CN" altLang="en-US" sz="2400" smtClean="0"/>
              <a:t>），</a:t>
            </a:r>
            <a:endParaRPr lang="en-US" altLang="zh-CN" sz="2400" smtClean="0"/>
          </a:p>
          <a:p>
            <a:pPr marL="0" indent="0">
              <a:buNone/>
            </a:pPr>
            <a:r>
              <a:rPr lang="zh-CN" altLang="en-US" sz="2800" smtClean="0"/>
              <a:t>出生</a:t>
            </a:r>
            <a:r>
              <a:rPr lang="zh-CN" altLang="en-US" sz="2800"/>
              <a:t>于美国</a:t>
            </a:r>
            <a:r>
              <a:rPr lang="zh-CN" altLang="en-US" sz="2800" smtClean="0"/>
              <a:t>伊利诺伊州芝加</a:t>
            </a:r>
            <a:endParaRPr lang="en-US" altLang="zh-CN" sz="2800" smtClean="0"/>
          </a:p>
          <a:p>
            <a:pPr marL="0" indent="0">
              <a:buNone/>
            </a:pPr>
            <a:r>
              <a:rPr lang="zh-CN" altLang="en-US" sz="2800" smtClean="0"/>
              <a:t>哥市郊</a:t>
            </a:r>
            <a:r>
              <a:rPr lang="zh-CN" altLang="en-US" sz="2800"/>
              <a:t>区奥克帕克，</a:t>
            </a:r>
            <a:r>
              <a:rPr lang="zh-CN" altLang="en-US" sz="2800">
                <a:solidFill>
                  <a:srgbClr val="FF0000"/>
                </a:solidFill>
              </a:rPr>
              <a:t>美国</a:t>
            </a:r>
            <a:r>
              <a:rPr lang="zh-CN" altLang="en-US" sz="2800" smtClean="0"/>
              <a:t>作</a:t>
            </a:r>
            <a:endParaRPr lang="en-US" altLang="zh-CN" sz="2800" smtClean="0"/>
          </a:p>
          <a:p>
            <a:pPr marL="0" indent="0">
              <a:buNone/>
            </a:pPr>
            <a:r>
              <a:rPr lang="zh-CN" altLang="en-US" sz="2800" smtClean="0"/>
              <a:t>家、记者</a:t>
            </a:r>
            <a:r>
              <a:rPr lang="zh-CN" altLang="en-US" sz="2800"/>
              <a:t>，被认为是</a:t>
            </a:r>
            <a:r>
              <a:rPr lang="en-US" altLang="zh-CN" sz="2800"/>
              <a:t>20</a:t>
            </a:r>
            <a:r>
              <a:rPr lang="zh-CN" altLang="en-US" sz="2800" smtClean="0"/>
              <a:t>世纪</a:t>
            </a:r>
            <a:endParaRPr lang="en-US" altLang="zh-CN" sz="2800" smtClean="0"/>
          </a:p>
          <a:p>
            <a:pPr marL="0" indent="0">
              <a:buNone/>
            </a:pPr>
            <a:r>
              <a:rPr lang="zh-CN" altLang="en-US" sz="2800" smtClean="0"/>
              <a:t>最著名的</a:t>
            </a:r>
            <a:r>
              <a:rPr lang="zh-CN" altLang="en-US" sz="2800"/>
              <a:t>小说家</a:t>
            </a:r>
            <a:r>
              <a:rPr lang="zh-CN" altLang="en-US" sz="2800" smtClean="0"/>
              <a:t>之一。</a:t>
            </a:r>
            <a:endParaRPr lang="en-US" altLang="zh-CN" sz="2800" smtClean="0"/>
          </a:p>
          <a:p>
            <a:pPr marL="0" indent="0">
              <a:buNone/>
            </a:pPr>
            <a:endParaRPr lang="en-US" altLang="zh-CN" sz="2400" smtClean="0"/>
          </a:p>
          <a:p>
            <a:pPr marL="0" indent="0">
              <a:buNone/>
            </a:pPr>
            <a:endParaRPr lang="zh-CN" altLang="en-US" sz="240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13251" y="841276"/>
            <a:ext cx="3121932" cy="4423999"/>
          </a:xfrm>
          <a:prstGeom prst="rect">
            <a:avLst/>
          </a:prstGeom>
        </p:spPr>
      </p:pic>
    </p:spTree>
    <p:extLst>
      <p:ext uri="{BB962C8B-B14F-4D97-AF65-F5344CB8AC3E}">
        <p14:creationId xmlns:p14="http://schemas.microsoft.com/office/powerpoint/2010/main" val="64278061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flipH="1">
            <a:off x="-468560" y="517242"/>
            <a:ext cx="288032" cy="780087"/>
          </a:xfrm>
        </p:spPr>
        <p:txBody>
          <a:bodyPr>
            <a:normAutofit fontScale="90000"/>
          </a:bodyPr>
          <a:lstStyle/>
          <a:p>
            <a:r>
              <a:rPr lang="en-US" altLang="zh-CN" smtClean="0"/>
              <a:t> </a:t>
            </a:r>
            <a:endParaRPr lang="zh-CN" altLang="en-US"/>
          </a:p>
        </p:txBody>
      </p:sp>
      <p:sp>
        <p:nvSpPr>
          <p:cNvPr id="3" name="内容占位符 2"/>
          <p:cNvSpPr>
            <a:spLocks noGrp="1"/>
          </p:cNvSpPr>
          <p:nvPr>
            <p:ph idx="1"/>
          </p:nvPr>
        </p:nvSpPr>
        <p:spPr>
          <a:xfrm>
            <a:off x="251520" y="625252"/>
            <a:ext cx="8291264" cy="6073407"/>
          </a:xfrm>
        </p:spPr>
        <p:txBody>
          <a:bodyPr>
            <a:normAutofit/>
          </a:bodyPr>
          <a:lstStyle/>
          <a:p>
            <a:r>
              <a:rPr lang="zh-CN" altLang="en-US" sz="2400" smtClean="0"/>
              <a:t>海明威中学</a:t>
            </a:r>
            <a:r>
              <a:rPr lang="zh-CN" altLang="en-US" sz="2400"/>
              <a:t>毕业后从事新闻工作。曾作为志愿救护队员参加第一次世界大战。战后侨居巴黎，从事新闻和写作。</a:t>
            </a:r>
            <a:r>
              <a:rPr lang="en-US" altLang="zh-CN" sz="2400"/>
              <a:t>20</a:t>
            </a:r>
            <a:r>
              <a:rPr lang="zh-CN" altLang="en-US" sz="2400"/>
              <a:t>年代末回到美国，后迁居古巴。第二次世界大战时，以记者身份赴西班牙、中国、法国采访、参战。战后定居古巴。</a:t>
            </a:r>
            <a:r>
              <a:rPr lang="en-US" altLang="zh-CN" sz="2400"/>
              <a:t>1954</a:t>
            </a:r>
            <a:r>
              <a:rPr lang="zh-CN" altLang="en-US" sz="2400"/>
              <a:t>年获诺贝尔文学奖。古巴革命后回到美国。</a:t>
            </a:r>
            <a:r>
              <a:rPr lang="en-US" altLang="zh-CN" sz="2400"/>
              <a:t>1961</a:t>
            </a:r>
            <a:r>
              <a:rPr lang="zh-CN" altLang="en-US" sz="2400"/>
              <a:t>年因不堪忍受疾病折磨，自杀身亡。</a:t>
            </a:r>
          </a:p>
          <a:p>
            <a:r>
              <a:rPr lang="zh-CN" altLang="en-US" sz="2400" smtClean="0"/>
              <a:t>海明威</a:t>
            </a:r>
            <a:r>
              <a:rPr lang="zh-CN" altLang="en-US" sz="2400"/>
              <a:t>一生中的感情错综复杂，先后结过四次婚，是美国“</a:t>
            </a:r>
            <a:r>
              <a:rPr lang="zh-CN" altLang="en-US" sz="2400" smtClean="0">
                <a:solidFill>
                  <a:srgbClr val="FF0000"/>
                </a:solidFill>
              </a:rPr>
              <a:t>迷惘的一代</a:t>
            </a:r>
            <a:r>
              <a:rPr lang="zh-CN" altLang="en-US" sz="2400" smtClean="0"/>
              <a:t>”作家</a:t>
            </a:r>
            <a:r>
              <a:rPr lang="zh-CN" altLang="en-US" sz="2400"/>
              <a:t>中的代表人物，作品中对人生、世界、社会都表现出了迷茫和彷徨。他一向以</a:t>
            </a:r>
            <a:r>
              <a:rPr lang="zh-CN" altLang="en-US" sz="2400">
                <a:solidFill>
                  <a:srgbClr val="FF0000"/>
                </a:solidFill>
              </a:rPr>
              <a:t>文坛硬汉</a:t>
            </a:r>
            <a:r>
              <a:rPr lang="zh-CN" altLang="en-US" sz="2400"/>
              <a:t>著称，他是美利坚民族的精神</a:t>
            </a:r>
            <a:r>
              <a:rPr lang="zh-CN" altLang="en-US" sz="2400" smtClean="0"/>
              <a:t>丰碑，并且是“</a:t>
            </a:r>
            <a:r>
              <a:rPr lang="zh-CN" altLang="en-US" sz="2400" smtClean="0">
                <a:solidFill>
                  <a:srgbClr val="FF0000"/>
                </a:solidFill>
              </a:rPr>
              <a:t>新闻体</a:t>
            </a:r>
            <a:r>
              <a:rPr lang="zh-CN" altLang="en-US" sz="2400" smtClean="0"/>
              <a:t>”小说的创始人。</a:t>
            </a:r>
            <a:r>
              <a:rPr lang="zh-CN" altLang="en-US" sz="2400"/>
              <a:t>他的作品</a:t>
            </a:r>
            <a:r>
              <a:rPr lang="zh-CN" altLang="en-US" sz="2400">
                <a:solidFill>
                  <a:srgbClr val="FF0000"/>
                </a:solidFill>
              </a:rPr>
              <a:t>含蓄简约</a:t>
            </a:r>
            <a:r>
              <a:rPr lang="zh-CN" altLang="en-US" sz="2400"/>
              <a:t>，具有独特的思想和艺术风格。简洁的文字</a:t>
            </a:r>
            <a:r>
              <a:rPr lang="en-US" altLang="zh-CN" sz="2400"/>
              <a:t>,</a:t>
            </a:r>
            <a:r>
              <a:rPr lang="zh-CN" altLang="en-US" sz="2400"/>
              <a:t>鲜明的形象</a:t>
            </a:r>
            <a:r>
              <a:rPr lang="en-US" altLang="zh-CN" sz="2400"/>
              <a:t>,</a:t>
            </a:r>
            <a:r>
              <a:rPr lang="zh-CN" altLang="en-US" sz="2400"/>
              <a:t>丰富的情感和深刻的思想是构成“</a:t>
            </a:r>
            <a:r>
              <a:rPr lang="zh-CN" altLang="en-US" sz="2400">
                <a:solidFill>
                  <a:srgbClr val="FF0000"/>
                </a:solidFill>
              </a:rPr>
              <a:t>冰山原则</a:t>
            </a:r>
            <a:r>
              <a:rPr lang="zh-CN" altLang="en-US" sz="2400"/>
              <a:t>”的四大要素</a:t>
            </a:r>
            <a:r>
              <a:rPr lang="en-US" altLang="zh-CN" sz="2400"/>
              <a:t>, </a:t>
            </a:r>
            <a:r>
              <a:rPr lang="zh-CN" altLang="en-US" sz="2400"/>
              <a:t>从而也成为海明威的基本创作风格</a:t>
            </a:r>
            <a:r>
              <a:rPr lang="zh-CN" altLang="en-US" sz="2400" smtClean="0"/>
              <a:t>。</a:t>
            </a:r>
            <a:endParaRPr lang="zh-CN" altLang="en-US" sz="2400"/>
          </a:p>
        </p:txBody>
      </p:sp>
    </p:spTree>
    <p:extLst>
      <p:ext uri="{BB962C8B-B14F-4D97-AF65-F5344CB8AC3E}">
        <p14:creationId xmlns:p14="http://schemas.microsoft.com/office/powerpoint/2010/main" val="342560408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rot="11239679" flipH="1" flipV="1">
            <a:off x="-1600304" y="2200588"/>
            <a:ext cx="225483" cy="2160240"/>
          </a:xfrm>
        </p:spPr>
        <p:txBody>
          <a:bodyPr>
            <a:normAutofit/>
          </a:bodyPr>
          <a:lstStyle/>
          <a:p>
            <a:r>
              <a:rPr lang="en-US" altLang="zh-CN" smtClean="0"/>
              <a:t> </a:t>
            </a:r>
            <a:endParaRPr lang="zh-CN" altLang="en-US"/>
          </a:p>
        </p:txBody>
      </p:sp>
      <p:sp>
        <p:nvSpPr>
          <p:cNvPr id="3" name="内容占位符 2"/>
          <p:cNvSpPr>
            <a:spLocks noGrp="1"/>
          </p:cNvSpPr>
          <p:nvPr>
            <p:ph idx="1"/>
          </p:nvPr>
        </p:nvSpPr>
        <p:spPr>
          <a:xfrm>
            <a:off x="467544" y="877280"/>
            <a:ext cx="8208912" cy="2460273"/>
          </a:xfrm>
        </p:spPr>
        <p:txBody>
          <a:bodyPr>
            <a:normAutofit fontScale="92500"/>
          </a:bodyPr>
          <a:lstStyle/>
          <a:p>
            <a:r>
              <a:rPr lang="zh-CN" altLang="en-US"/>
              <a:t>海明威的一生之中曾荣获不少奖项。他在第一次世界大战期间被授予银制勇敢勋章；</a:t>
            </a:r>
            <a:r>
              <a:rPr lang="en-US" altLang="zh-CN"/>
              <a:t>1953</a:t>
            </a:r>
            <a:r>
              <a:rPr lang="zh-CN" altLang="en-US"/>
              <a:t>年，他以</a:t>
            </a:r>
            <a:r>
              <a:rPr lang="en-US" altLang="zh-CN"/>
              <a:t>《</a:t>
            </a:r>
            <a:r>
              <a:rPr lang="zh-CN" altLang="en-US"/>
              <a:t>老人与海</a:t>
            </a:r>
            <a:r>
              <a:rPr lang="en-US" altLang="zh-CN"/>
              <a:t>》</a:t>
            </a:r>
            <a:r>
              <a:rPr lang="zh-CN" altLang="en-US"/>
              <a:t>一书获得</a:t>
            </a:r>
            <a:r>
              <a:rPr lang="zh-CN" altLang="en-US">
                <a:solidFill>
                  <a:srgbClr val="FF0000"/>
                </a:solidFill>
              </a:rPr>
              <a:t>普利策奖</a:t>
            </a:r>
            <a:r>
              <a:rPr lang="zh-CN" altLang="en-US"/>
              <a:t> </a:t>
            </a:r>
            <a:r>
              <a:rPr lang="en-US" altLang="zh-CN" smtClean="0"/>
              <a:t> </a:t>
            </a:r>
            <a:r>
              <a:rPr lang="zh-CN" altLang="en-US"/>
              <a:t>；</a:t>
            </a:r>
            <a:r>
              <a:rPr lang="en-US" altLang="zh-CN"/>
              <a:t>1954</a:t>
            </a:r>
            <a:r>
              <a:rPr lang="zh-CN" altLang="en-US"/>
              <a:t>年的</a:t>
            </a:r>
            <a:r>
              <a:rPr lang="en-US" altLang="zh-CN"/>
              <a:t>《</a:t>
            </a:r>
            <a:r>
              <a:rPr lang="zh-CN" altLang="en-US"/>
              <a:t>老人与海</a:t>
            </a:r>
            <a:r>
              <a:rPr lang="en-US" altLang="zh-CN"/>
              <a:t>》</a:t>
            </a:r>
            <a:r>
              <a:rPr lang="zh-CN" altLang="en-US"/>
              <a:t>又为海明威夺得</a:t>
            </a:r>
            <a:r>
              <a:rPr lang="zh-CN" altLang="en-US">
                <a:solidFill>
                  <a:srgbClr val="FF0000"/>
                </a:solidFill>
              </a:rPr>
              <a:t>诺贝尔文学奖</a:t>
            </a:r>
            <a:r>
              <a:rPr lang="zh-CN" altLang="en-US"/>
              <a:t>。</a:t>
            </a:r>
            <a:r>
              <a:rPr lang="en-US" altLang="zh-CN"/>
              <a:t>2001</a:t>
            </a:r>
            <a:r>
              <a:rPr lang="zh-CN" altLang="en-US"/>
              <a:t>年，海明威的</a:t>
            </a:r>
            <a:r>
              <a:rPr lang="en-US" altLang="zh-CN"/>
              <a:t>《</a:t>
            </a:r>
            <a:r>
              <a:rPr lang="zh-CN" altLang="en-US"/>
              <a:t>太阳照样升起</a:t>
            </a:r>
            <a:r>
              <a:rPr lang="en-US" altLang="zh-CN"/>
              <a:t>》</a:t>
            </a:r>
            <a:r>
              <a:rPr lang="zh-CN" altLang="en-US"/>
              <a:t>（</a:t>
            </a:r>
            <a:r>
              <a:rPr lang="en-US" altLang="zh-CN"/>
              <a:t>The Sun Also Rises</a:t>
            </a:r>
            <a:r>
              <a:rPr lang="zh-CN" altLang="en-US"/>
              <a:t>）与</a:t>
            </a:r>
            <a:r>
              <a:rPr lang="en-US" altLang="zh-CN"/>
              <a:t>《</a:t>
            </a:r>
            <a:r>
              <a:rPr lang="zh-CN" altLang="en-US"/>
              <a:t>永别了，武器</a:t>
            </a:r>
            <a:r>
              <a:rPr lang="en-US" altLang="zh-CN"/>
              <a:t>》</a:t>
            </a:r>
            <a:r>
              <a:rPr lang="zh-CN" altLang="en-US"/>
              <a:t>两部作品被美国现代图书馆列入“</a:t>
            </a:r>
            <a:r>
              <a:rPr lang="en-US" altLang="zh-CN"/>
              <a:t>20</a:t>
            </a:r>
            <a:r>
              <a:rPr lang="zh-CN" altLang="en-US"/>
              <a:t>世纪中的</a:t>
            </a:r>
            <a:r>
              <a:rPr lang="en-US" altLang="zh-CN"/>
              <a:t>100</a:t>
            </a:r>
            <a:r>
              <a:rPr lang="zh-CN" altLang="en-US"/>
              <a:t>部最佳英文小说”</a:t>
            </a:r>
            <a:r>
              <a:rPr lang="zh-CN" altLang="en-US" smtClean="0"/>
              <a:t>中。</a:t>
            </a:r>
            <a:endParaRPr lang="en-US" altLang="zh-CN" smtClean="0"/>
          </a:p>
          <a:p>
            <a:pPr marL="0" indent="0">
              <a:buNone/>
            </a:pPr>
            <a:endParaRPr lang="en-US" altLang="zh-CN" smtClean="0"/>
          </a:p>
        </p:txBody>
      </p:sp>
      <p:sp>
        <p:nvSpPr>
          <p:cNvPr id="4" name="矩形 3"/>
          <p:cNvSpPr/>
          <p:nvPr/>
        </p:nvSpPr>
        <p:spPr>
          <a:xfrm>
            <a:off x="749461" y="3277548"/>
            <a:ext cx="8316416" cy="892552"/>
          </a:xfrm>
          <a:prstGeom prst="rect">
            <a:avLst/>
          </a:prstGeom>
        </p:spPr>
        <p:txBody>
          <a:bodyPr wrap="square">
            <a:spAutoFit/>
          </a:bodyPr>
          <a:lstStyle/>
          <a:p>
            <a:r>
              <a:rPr lang="zh-CN" altLang="en-US" sz="2600"/>
              <a:t>代表</a:t>
            </a:r>
            <a:r>
              <a:rPr lang="zh-CN" altLang="en-US" sz="2600" smtClean="0"/>
              <a:t>作品：</a:t>
            </a:r>
            <a:r>
              <a:rPr lang="en-US" altLang="zh-CN" sz="2600" smtClean="0"/>
              <a:t>《</a:t>
            </a:r>
            <a:r>
              <a:rPr lang="zh-CN" altLang="en-US" sz="2600"/>
              <a:t>太阳照样升起</a:t>
            </a:r>
            <a:r>
              <a:rPr lang="en-US" altLang="zh-CN" sz="2600"/>
              <a:t>》</a:t>
            </a:r>
            <a:r>
              <a:rPr lang="zh-CN" altLang="en-US" sz="2600"/>
              <a:t>、</a:t>
            </a:r>
            <a:r>
              <a:rPr lang="en-US" altLang="zh-CN" sz="2600"/>
              <a:t>《</a:t>
            </a:r>
            <a:r>
              <a:rPr lang="zh-CN" altLang="en-US" sz="2600"/>
              <a:t>永别了，武器</a:t>
            </a:r>
            <a:r>
              <a:rPr lang="en-US" altLang="zh-CN" sz="2600"/>
              <a:t>》</a:t>
            </a:r>
            <a:r>
              <a:rPr lang="zh-CN" altLang="en-US" sz="2600"/>
              <a:t>、</a:t>
            </a:r>
            <a:r>
              <a:rPr lang="en-US" altLang="zh-CN" sz="2600"/>
              <a:t>《</a:t>
            </a:r>
            <a:r>
              <a:rPr lang="zh-CN" altLang="en-US" sz="2600"/>
              <a:t>丧钟为谁而鸣</a:t>
            </a:r>
            <a:r>
              <a:rPr lang="en-US" altLang="zh-CN" sz="2600"/>
              <a:t>》</a:t>
            </a:r>
            <a:r>
              <a:rPr lang="zh-CN" altLang="en-US" sz="2600"/>
              <a:t>、</a:t>
            </a:r>
            <a:r>
              <a:rPr lang="en-US" altLang="zh-CN" sz="2600"/>
              <a:t>《</a:t>
            </a:r>
            <a:r>
              <a:rPr lang="zh-CN" altLang="en-US" sz="2600"/>
              <a:t>老人与海</a:t>
            </a:r>
            <a:r>
              <a:rPr lang="en-US" altLang="zh-CN" sz="2600"/>
              <a:t>》</a:t>
            </a:r>
            <a:r>
              <a:rPr lang="zh-CN" altLang="en-US" sz="2600"/>
              <a:t>。</a:t>
            </a:r>
          </a:p>
        </p:txBody>
      </p:sp>
    </p:spTree>
    <p:extLst>
      <p:ext uri="{BB962C8B-B14F-4D97-AF65-F5344CB8AC3E}">
        <p14:creationId xmlns:p14="http://schemas.microsoft.com/office/powerpoint/2010/main" val="337891672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517240"/>
            <a:ext cx="8229600" cy="952500"/>
          </a:xfrm>
        </p:spPr>
        <p:txBody>
          <a:bodyPr/>
          <a:lstStyle/>
          <a:p>
            <a:r>
              <a:rPr lang="zh-CN" altLang="en-US" smtClean="0"/>
              <a:t>内容梗概</a:t>
            </a:r>
            <a:endParaRPr lang="zh-CN" altLang="en-US"/>
          </a:p>
        </p:txBody>
      </p:sp>
      <p:sp>
        <p:nvSpPr>
          <p:cNvPr id="3" name="内容占位符 2"/>
          <p:cNvSpPr>
            <a:spLocks noGrp="1"/>
          </p:cNvSpPr>
          <p:nvPr>
            <p:ph idx="1"/>
          </p:nvPr>
        </p:nvSpPr>
        <p:spPr>
          <a:xfrm>
            <a:off x="323528" y="1537353"/>
            <a:ext cx="8229600" cy="3657600"/>
          </a:xfrm>
        </p:spPr>
        <p:txBody>
          <a:bodyPr>
            <a:normAutofit fontScale="92500" lnSpcReduction="10000"/>
          </a:bodyPr>
          <a:lstStyle/>
          <a:p>
            <a:r>
              <a:rPr lang="zh-CN" altLang="en-US" smtClean="0"/>
              <a:t>一</a:t>
            </a:r>
            <a:r>
              <a:rPr lang="zh-CN" altLang="en-US"/>
              <a:t>位名叫圣地亚哥的老</a:t>
            </a:r>
            <a:r>
              <a:rPr lang="zh-CN" altLang="en-US" smtClean="0"/>
              <a:t>渔夫</a:t>
            </a:r>
            <a:endParaRPr lang="en-US" altLang="zh-CN" smtClean="0"/>
          </a:p>
          <a:p>
            <a:pPr marL="0" indent="0">
              <a:buNone/>
            </a:pPr>
            <a:r>
              <a:rPr lang="zh-CN" altLang="en-US" smtClean="0"/>
              <a:t>一连</a:t>
            </a:r>
            <a:r>
              <a:rPr lang="zh-CN" altLang="en-US"/>
              <a:t>八十四天</a:t>
            </a:r>
            <a:r>
              <a:rPr lang="zh-CN" altLang="en-US" smtClean="0"/>
              <a:t>都</a:t>
            </a:r>
            <a:r>
              <a:rPr lang="zh-CN" altLang="en-US"/>
              <a:t>一无所获</a:t>
            </a:r>
            <a:r>
              <a:rPr lang="zh-CN" altLang="en-US" smtClean="0"/>
              <a:t>，在</a:t>
            </a:r>
            <a:endParaRPr lang="en-US" altLang="zh-CN" smtClean="0"/>
          </a:p>
          <a:p>
            <a:pPr marL="0" indent="0">
              <a:buNone/>
            </a:pPr>
            <a:r>
              <a:rPr lang="zh-CN" altLang="en-US" smtClean="0"/>
              <a:t>第八十五天冒险</a:t>
            </a:r>
            <a:r>
              <a:rPr lang="zh-CN" altLang="en-US"/>
              <a:t>去</a:t>
            </a:r>
            <a:r>
              <a:rPr lang="zh-CN" altLang="en-US" smtClean="0"/>
              <a:t>深海打渔的</a:t>
            </a:r>
            <a:endParaRPr lang="en-US" altLang="zh-CN" smtClean="0"/>
          </a:p>
          <a:p>
            <a:pPr marL="0" indent="0">
              <a:buNone/>
            </a:pPr>
            <a:r>
              <a:rPr lang="zh-CN" altLang="en-US" smtClean="0"/>
              <a:t>途中，</a:t>
            </a:r>
            <a:r>
              <a:rPr lang="zh-CN" altLang="en-US"/>
              <a:t>老人</a:t>
            </a:r>
            <a:r>
              <a:rPr lang="zh-CN" altLang="en-US" smtClean="0"/>
              <a:t>发现</a:t>
            </a:r>
            <a:r>
              <a:rPr lang="zh-CN" altLang="en-US"/>
              <a:t>一条大马林</a:t>
            </a:r>
            <a:r>
              <a:rPr lang="zh-CN" altLang="en-US" smtClean="0"/>
              <a:t>鱼</a:t>
            </a:r>
            <a:r>
              <a:rPr lang="en-US" altLang="zh-CN" smtClean="0"/>
              <a:t>,</a:t>
            </a:r>
          </a:p>
          <a:p>
            <a:pPr marL="0" indent="0">
              <a:buNone/>
            </a:pPr>
            <a:r>
              <a:rPr lang="zh-CN" altLang="en-US" smtClean="0"/>
              <a:t>耗时三天两夜刺</a:t>
            </a:r>
            <a:r>
              <a:rPr lang="zh-CN" altLang="en-US"/>
              <a:t>死了它</a:t>
            </a:r>
            <a:r>
              <a:rPr lang="en-US" altLang="zh-CN"/>
              <a:t>,</a:t>
            </a:r>
            <a:r>
              <a:rPr lang="zh-CN" altLang="en-US"/>
              <a:t>回</a:t>
            </a:r>
            <a:r>
              <a:rPr lang="zh-CN" altLang="en-US" smtClean="0"/>
              <a:t>归途</a:t>
            </a:r>
            <a:endParaRPr lang="en-US" altLang="zh-CN" smtClean="0"/>
          </a:p>
          <a:p>
            <a:pPr marL="0" indent="0">
              <a:buNone/>
            </a:pPr>
            <a:r>
              <a:rPr lang="zh-CN" altLang="en-US" smtClean="0"/>
              <a:t>中却遭到了鲨鱼</a:t>
            </a:r>
            <a:r>
              <a:rPr lang="zh-CN" altLang="en-US"/>
              <a:t>五次袭击</a:t>
            </a:r>
            <a:r>
              <a:rPr lang="en-US" altLang="zh-CN"/>
              <a:t>,</a:t>
            </a:r>
            <a:r>
              <a:rPr lang="zh-CN" altLang="en-US" smtClean="0"/>
              <a:t>他用</a:t>
            </a:r>
            <a:endParaRPr lang="en-US" altLang="zh-CN" smtClean="0"/>
          </a:p>
          <a:p>
            <a:pPr marL="0" indent="0">
              <a:buNone/>
            </a:pPr>
            <a:r>
              <a:rPr lang="zh-CN" altLang="en-US" smtClean="0"/>
              <a:t>鱼叉</a:t>
            </a:r>
            <a:r>
              <a:rPr lang="zh-CN" altLang="en-US"/>
              <a:t>、</a:t>
            </a:r>
            <a:r>
              <a:rPr lang="zh-CN" altLang="en-US" smtClean="0"/>
              <a:t>船桨</a:t>
            </a:r>
            <a:r>
              <a:rPr lang="zh-CN" altLang="en-US"/>
              <a:t>和刀子反击</a:t>
            </a:r>
            <a:r>
              <a:rPr lang="en-US" altLang="zh-CN"/>
              <a:t>,</a:t>
            </a:r>
            <a:r>
              <a:rPr lang="zh-CN" altLang="en-US"/>
              <a:t>历尽</a:t>
            </a:r>
            <a:r>
              <a:rPr lang="zh-CN" altLang="en-US" smtClean="0"/>
              <a:t>千</a:t>
            </a:r>
            <a:endParaRPr lang="en-US" altLang="zh-CN" smtClean="0"/>
          </a:p>
          <a:p>
            <a:pPr marL="0" indent="0">
              <a:buNone/>
            </a:pPr>
            <a:r>
              <a:rPr lang="zh-CN" altLang="en-US" smtClean="0"/>
              <a:t>辛</a:t>
            </a:r>
            <a:r>
              <a:rPr lang="zh-CN" altLang="en-US"/>
              <a:t>万苦</a:t>
            </a:r>
            <a:r>
              <a:rPr lang="en-US" altLang="zh-CN"/>
              <a:t>,</a:t>
            </a:r>
            <a:r>
              <a:rPr lang="zh-CN" altLang="en-US" smtClean="0"/>
              <a:t>终于</a:t>
            </a:r>
            <a:r>
              <a:rPr lang="zh-CN" altLang="en-US"/>
              <a:t>回到港口</a:t>
            </a:r>
            <a:r>
              <a:rPr lang="en-US" altLang="zh-CN"/>
              <a:t>,</a:t>
            </a:r>
            <a:r>
              <a:rPr lang="zh-CN" altLang="en-US" smtClean="0"/>
              <a:t>但马林鱼</a:t>
            </a:r>
            <a:endParaRPr lang="en-US" altLang="zh-CN" smtClean="0"/>
          </a:p>
          <a:p>
            <a:pPr marL="0" indent="0">
              <a:buNone/>
            </a:pPr>
            <a:r>
              <a:rPr lang="zh-CN" altLang="en-US" smtClean="0"/>
              <a:t>仅剩下巨大</a:t>
            </a:r>
            <a:r>
              <a:rPr lang="zh-CN" altLang="en-US"/>
              <a:t>的白</a:t>
            </a:r>
            <a:r>
              <a:rPr lang="zh-CN" altLang="en-US" smtClean="0"/>
              <a:t>骨架。</a:t>
            </a: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92080" y="1297327"/>
            <a:ext cx="3150480" cy="3660408"/>
          </a:xfrm>
          <a:prstGeom prst="rect">
            <a:avLst/>
          </a:prstGeom>
        </p:spPr>
      </p:pic>
    </p:spTree>
    <p:extLst>
      <p:ext uri="{BB962C8B-B14F-4D97-AF65-F5344CB8AC3E}">
        <p14:creationId xmlns:p14="http://schemas.microsoft.com/office/powerpoint/2010/main" val="145337065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457233"/>
            <a:ext cx="8229600" cy="952500"/>
          </a:xfrm>
        </p:spPr>
        <p:txBody>
          <a:bodyPr/>
          <a:lstStyle/>
          <a:p>
            <a:r>
              <a:rPr lang="zh-CN" altLang="en-US" smtClean="0"/>
              <a:t>写作背景</a:t>
            </a:r>
            <a:endParaRPr lang="zh-CN" altLang="en-US"/>
          </a:p>
        </p:txBody>
      </p:sp>
      <p:sp>
        <p:nvSpPr>
          <p:cNvPr id="3" name="内容占位符 2"/>
          <p:cNvSpPr>
            <a:spLocks noGrp="1"/>
          </p:cNvSpPr>
          <p:nvPr>
            <p:ph idx="1"/>
          </p:nvPr>
        </p:nvSpPr>
        <p:spPr>
          <a:xfrm>
            <a:off x="467544" y="1477347"/>
            <a:ext cx="8229600" cy="3657600"/>
          </a:xfrm>
        </p:spPr>
        <p:txBody>
          <a:bodyPr>
            <a:normAutofit lnSpcReduction="10000"/>
          </a:bodyPr>
          <a:lstStyle/>
          <a:p>
            <a:r>
              <a:rPr lang="en-US" altLang="zh-CN"/>
              <a:t>《</a:t>
            </a:r>
            <a:r>
              <a:rPr lang="zh-CN" altLang="en-US"/>
              <a:t>老人与海</a:t>
            </a:r>
            <a:r>
              <a:rPr lang="en-US" altLang="zh-CN"/>
              <a:t>》</a:t>
            </a:r>
            <a:r>
              <a:rPr lang="zh-CN" altLang="en-US"/>
              <a:t>这本小说是根据真人真事写的。第一次世界大战结束后，海明威移居古巴，认识了老渔民格雷戈里奥</a:t>
            </a:r>
            <a:r>
              <a:rPr lang="en-US" altLang="zh-CN"/>
              <a:t>·</a:t>
            </a:r>
            <a:r>
              <a:rPr lang="zh-CN" altLang="en-US"/>
              <a:t>富恩特斯。</a:t>
            </a:r>
            <a:r>
              <a:rPr lang="en-US" altLang="zh-CN"/>
              <a:t>1930</a:t>
            </a:r>
            <a:r>
              <a:rPr lang="zh-CN" altLang="en-US"/>
              <a:t>年，海明威乘的船在暴风雨中沉没，富恩特斯搭救了海明威。从此，海明威与富恩特斯结下了深厚的友谊，并经常一起出海捕鱼。</a:t>
            </a:r>
            <a:br>
              <a:rPr lang="zh-CN" altLang="en-US"/>
            </a:br>
            <a:r>
              <a:rPr lang="zh-CN" altLang="en-US"/>
              <a:t/>
            </a:r>
            <a:br>
              <a:rPr lang="zh-CN" altLang="en-US"/>
            </a:br>
            <a:r>
              <a:rPr lang="en-US" altLang="zh-CN"/>
              <a:t>1936</a:t>
            </a:r>
            <a:r>
              <a:rPr lang="zh-CN" altLang="en-US"/>
              <a:t>年，富恩特斯出海很远捕到了一条大鱼，但由于这条鱼太大，在海上拖了很长时间，结果在归程中被鲨鱼袭击，回来时只剩下了一副骨架。</a:t>
            </a:r>
            <a:br>
              <a:rPr lang="zh-CN" altLang="en-US"/>
            </a:br>
            <a:endParaRPr lang="zh-CN" altLang="en-US"/>
          </a:p>
        </p:txBody>
      </p:sp>
    </p:spTree>
    <p:extLst>
      <p:ext uri="{BB962C8B-B14F-4D97-AF65-F5344CB8AC3E}">
        <p14:creationId xmlns:p14="http://schemas.microsoft.com/office/powerpoint/2010/main" val="124918285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duotone>
              <a:schemeClr val="bg1">
                <a:shade val="90000"/>
                <a:satMod val="150000"/>
              </a:schemeClr>
              <a:schemeClr val="bg1">
                <a:tint val="88000"/>
                <a:satMod val="150000"/>
              </a:schemeClr>
            </a:duotone>
          </a:blip>
          <a:tile tx="0" ty="0" sx="65000" sy="65000" flip="none" algn="tl"/>
        </a:blipFill>
        <a:effectLst/>
      </p:bgPr>
    </p:bg>
    <p:spTree>
      <p:nvGrpSpPr>
        <p:cNvPr id="1" name=""/>
        <p:cNvGrpSpPr/>
        <p:nvPr/>
      </p:nvGrpSpPr>
      <p:grpSpPr>
        <a:xfrm>
          <a:off x="0" y="0"/>
          <a:ext cx="0" cy="0"/>
          <a:chOff x="0" y="0"/>
          <a:chExt cx="0" cy="0"/>
        </a:xfrm>
      </p:grpSpPr>
      <p:sp>
        <p:nvSpPr>
          <p:cNvPr id="2" name="矩形 1"/>
          <p:cNvSpPr/>
          <p:nvPr/>
        </p:nvSpPr>
        <p:spPr>
          <a:xfrm>
            <a:off x="2286000" y="1434036"/>
            <a:ext cx="4572000" cy="646331"/>
          </a:xfrm>
          <a:prstGeom prst="rect">
            <a:avLst/>
          </a:prstGeom>
        </p:spPr>
        <p:txBody>
          <a:bodyPr>
            <a:spAutoFit/>
          </a:bodyPr>
          <a:lstStyle/>
          <a:p>
            <a:r>
              <a:rPr lang="zh-CN" altLang="en-US"/>
              <a:t/>
            </a:r>
            <a:br>
              <a:rPr lang="zh-CN" altLang="en-US"/>
            </a:br>
            <a:endParaRPr lang="zh-CN" altLang="en-US"/>
          </a:p>
        </p:txBody>
      </p:sp>
      <p:sp>
        <p:nvSpPr>
          <p:cNvPr id="3" name="矩形 2"/>
          <p:cNvSpPr/>
          <p:nvPr/>
        </p:nvSpPr>
        <p:spPr>
          <a:xfrm>
            <a:off x="-540567" y="1007456"/>
            <a:ext cx="8172908" cy="1323439"/>
          </a:xfrm>
          <a:prstGeom prst="rect">
            <a:avLst/>
          </a:prstGeom>
        </p:spPr>
        <p:txBody>
          <a:bodyPr wrap="square">
            <a:spAutoFit/>
            <a:scene3d>
              <a:camera prst="perspectiveHeroicExtremeLeftFacing"/>
              <a:lightRig rig="threePt" dir="t"/>
            </a:scene3d>
          </a:bodyPr>
          <a:lstStyle/>
          <a:p>
            <a:r>
              <a:rPr lang="zh-CN" altLang="en-US" sz="6600">
                <a:solidFill>
                  <a:schemeClr val="accent1">
                    <a:lumMod val="50000"/>
                  </a:schemeClr>
                </a:solidFill>
                <a:effectLst>
                  <a:outerShdw blurRad="50800" dist="38100" dir="13500000" algn="br" rotWithShape="0">
                    <a:prstClr val="black">
                      <a:alpha val="40000"/>
                    </a:prstClr>
                  </a:outerShdw>
                </a:effectLst>
                <a:latin typeface="+mj-ea"/>
                <a:ea typeface="+mj-ea"/>
              </a:rPr>
              <a:t>这是</a:t>
            </a:r>
            <a:r>
              <a:rPr lang="zh-CN" altLang="en-US" sz="6600" smtClean="0">
                <a:solidFill>
                  <a:schemeClr val="accent1">
                    <a:lumMod val="50000"/>
                  </a:schemeClr>
                </a:solidFill>
                <a:effectLst>
                  <a:outerShdw blurRad="50800" dist="38100" dir="13500000" algn="br" rotWithShape="0">
                    <a:prstClr val="black">
                      <a:alpha val="40000"/>
                    </a:prstClr>
                  </a:outerShdw>
                </a:effectLst>
                <a:latin typeface="+mj-ea"/>
                <a:ea typeface="+mj-ea"/>
              </a:rPr>
              <a:t>位怎样的老人呢</a:t>
            </a:r>
            <a:r>
              <a:rPr lang="zh-CN" altLang="en-US" sz="8000" smtClean="0">
                <a:solidFill>
                  <a:schemeClr val="bg2">
                    <a:lumMod val="50000"/>
                  </a:schemeClr>
                </a:solidFill>
                <a:effectLst>
                  <a:outerShdw blurRad="50800" dist="38100" dir="13500000" algn="br" rotWithShape="0">
                    <a:prstClr val="black">
                      <a:alpha val="40000"/>
                    </a:prstClr>
                  </a:outerShdw>
                </a:effectLst>
                <a:latin typeface="+mj-ea"/>
                <a:ea typeface="+mj-ea"/>
              </a:rPr>
              <a:t>？</a:t>
            </a:r>
            <a:endParaRPr lang="zh-CN" altLang="en-US" sz="8000">
              <a:solidFill>
                <a:schemeClr val="bg2">
                  <a:lumMod val="50000"/>
                </a:schemeClr>
              </a:solidFill>
              <a:effectLst>
                <a:outerShdw blurRad="50800" dist="38100" dir="13500000" algn="br" rotWithShape="0">
                  <a:prstClr val="black">
                    <a:alpha val="40000"/>
                  </a:prstClr>
                </a:outerShdw>
              </a:effectLst>
              <a:latin typeface="+mj-ea"/>
              <a:ea typeface="+mj-ea"/>
            </a:endParaRPr>
          </a:p>
        </p:txBody>
      </p:sp>
      <p:pic>
        <p:nvPicPr>
          <p:cNvPr id="4" name="图片 3"/>
          <p:cNvPicPr>
            <a:picLocks noChangeAspect="1"/>
          </p:cNvPicPr>
          <p:nvPr/>
        </p:nvPicPr>
        <p:blipFill>
          <a:blip r:embed="rId3">
            <a:extLst>
              <a:ext uri="{BEBA8EAE-BF5A-486C-A8C5-ECC9F3942E4B}">
                <a14:imgProps xmlns:a14="http://schemas.microsoft.com/office/drawing/2010/main">
                  <a14:imgLayer r:embed="rId4">
                    <a14:imgEffect>
                      <a14:saturation sat="131000"/>
                    </a14:imgEffect>
                  </a14:imgLayer>
                </a14:imgProps>
              </a:ext>
              <a:ext uri="{28A0092B-C50C-407E-A947-70E740481C1C}">
                <a14:useLocalDpi xmlns:a14="http://schemas.microsoft.com/office/drawing/2010/main" val="0"/>
              </a:ext>
            </a:extLst>
          </a:blip>
          <a:stretch>
            <a:fillRect/>
          </a:stretch>
        </p:blipFill>
        <p:spPr>
          <a:xfrm>
            <a:off x="215080" y="2782706"/>
            <a:ext cx="4866917" cy="2766775"/>
          </a:xfrm>
          <a:prstGeom prst="rect">
            <a:avLst/>
          </a:prstGeom>
          <a:effectLst>
            <a:glow rad="393700">
              <a:schemeClr val="accent1">
                <a:alpha val="26000"/>
              </a:schemeClr>
            </a:glow>
            <a:outerShdw blurRad="50800" dist="50800" dir="5400000" algn="ctr" rotWithShape="0">
              <a:srgbClr val="000000"/>
            </a:outerShdw>
          </a:effectLst>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568" y="5860409"/>
            <a:ext cx="45719" cy="54405"/>
          </a:xfrm>
          <a:prstGeom prst="rect">
            <a:avLst/>
          </a:prstGeom>
        </p:spPr>
      </p:pic>
    </p:spTree>
    <p:extLst>
      <p:ext uri="{BB962C8B-B14F-4D97-AF65-F5344CB8AC3E}">
        <p14:creationId xmlns:p14="http://schemas.microsoft.com/office/powerpoint/2010/main" val="24368967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77213"/>
            <a:ext cx="8229600" cy="952500"/>
          </a:xfrm>
        </p:spPr>
        <p:txBody>
          <a:bodyPr/>
          <a:lstStyle/>
          <a:p>
            <a:r>
              <a:rPr lang="zh-CN" altLang="en-US" smtClean="0"/>
              <a:t>人物形象分析</a:t>
            </a:r>
            <a:endParaRPr lang="zh-CN" altLang="en-US"/>
          </a:p>
        </p:txBody>
      </p:sp>
      <p:sp>
        <p:nvSpPr>
          <p:cNvPr id="3" name="内容占位符 2"/>
          <p:cNvSpPr>
            <a:spLocks noGrp="1"/>
          </p:cNvSpPr>
          <p:nvPr>
            <p:ph idx="1"/>
          </p:nvPr>
        </p:nvSpPr>
        <p:spPr>
          <a:xfrm>
            <a:off x="323528" y="1129308"/>
            <a:ext cx="8424936" cy="4464496"/>
          </a:xfrm>
        </p:spPr>
        <p:txBody>
          <a:bodyPr>
            <a:normAutofit fontScale="25000" lnSpcReduction="20000"/>
          </a:bodyPr>
          <a:lstStyle/>
          <a:p>
            <a:r>
              <a:rPr lang="zh-CN" altLang="en-US" sz="12800" b="1" smtClean="0">
                <a:latin typeface="华文新魏" pitchFamily="2" charset="-122"/>
                <a:ea typeface="华文新魏" pitchFamily="2" charset="-122"/>
              </a:rPr>
              <a:t>圣地亚哥</a:t>
            </a:r>
            <a:endParaRPr lang="en-US" altLang="zh-CN" sz="12800" b="1" smtClean="0">
              <a:latin typeface="华文新魏" pitchFamily="2" charset="-122"/>
              <a:ea typeface="华文新魏" pitchFamily="2" charset="-122"/>
            </a:endParaRPr>
          </a:p>
          <a:p>
            <a:pPr marL="0" indent="0">
              <a:buNone/>
            </a:pPr>
            <a:r>
              <a:rPr lang="zh-CN" altLang="en-US" sz="11200">
                <a:latin typeface="Microsoft Sans Serif" pitchFamily="34" charset="0"/>
                <a:ea typeface="华文新魏" pitchFamily="2" charset="-122"/>
                <a:cs typeface="Microsoft Sans Serif" pitchFamily="34" charset="0"/>
              </a:rPr>
              <a:t>一、百折不挠、永不服输的“硬汉”形象</a:t>
            </a:r>
          </a:p>
          <a:p>
            <a:pPr marL="0" indent="0">
              <a:buNone/>
            </a:pPr>
            <a:r>
              <a:rPr lang="zh-CN" altLang="en-US" sz="8800" smtClean="0">
                <a:latin typeface="仿宋" pitchFamily="49" charset="-122"/>
                <a:ea typeface="仿宋" pitchFamily="49" charset="-122"/>
                <a:cs typeface="Microsoft Sans Serif" pitchFamily="34" charset="0"/>
              </a:rPr>
              <a:t>   面对</a:t>
            </a:r>
            <a:r>
              <a:rPr lang="zh-CN" altLang="en-US" sz="8800">
                <a:latin typeface="仿宋" pitchFamily="49" charset="-122"/>
                <a:ea typeface="仿宋" pitchFamily="49" charset="-122"/>
                <a:cs typeface="Microsoft Sans Serif" pitchFamily="34" charset="0"/>
              </a:rPr>
              <a:t>连续</a:t>
            </a:r>
            <a:r>
              <a:rPr lang="en-US" altLang="zh-CN" sz="8800">
                <a:latin typeface="仿宋" pitchFamily="49" charset="-122"/>
                <a:ea typeface="仿宋" pitchFamily="49" charset="-122"/>
                <a:cs typeface="Microsoft Sans Serif" pitchFamily="34" charset="0"/>
              </a:rPr>
              <a:t>84</a:t>
            </a:r>
            <a:r>
              <a:rPr lang="zh-CN" altLang="en-US" sz="8800">
                <a:latin typeface="仿宋" pitchFamily="49" charset="-122"/>
                <a:ea typeface="仿宋" pitchFamily="49" charset="-122"/>
                <a:cs typeface="Microsoft Sans Serif" pitchFamily="34" charset="0"/>
              </a:rPr>
              <a:t>天没有捕到鱼的窘境，老人决心在第</a:t>
            </a:r>
            <a:r>
              <a:rPr lang="en-US" altLang="zh-CN" sz="8800">
                <a:latin typeface="仿宋" pitchFamily="49" charset="-122"/>
                <a:ea typeface="仿宋" pitchFamily="49" charset="-122"/>
                <a:cs typeface="Microsoft Sans Serif" pitchFamily="34" charset="0"/>
              </a:rPr>
              <a:t>85</a:t>
            </a:r>
            <a:r>
              <a:rPr lang="zh-CN" altLang="en-US" sz="8800">
                <a:latin typeface="仿宋" pitchFamily="49" charset="-122"/>
                <a:ea typeface="仿宋" pitchFamily="49" charset="-122"/>
                <a:cs typeface="Microsoft Sans Serif" pitchFamily="34" charset="0"/>
              </a:rPr>
              <a:t>天驶向远方去钓大鱼，这是对理想的执着追求，是人类要征服自身懦弱的表现，更是坚持不懈、永不服输的精神的体现。</a:t>
            </a:r>
          </a:p>
          <a:p>
            <a:pPr marL="0" indent="0">
              <a:buNone/>
            </a:pPr>
            <a:r>
              <a:rPr lang="zh-CN" altLang="en-US" sz="8800" smtClean="0">
                <a:latin typeface="仿宋" pitchFamily="49" charset="-122"/>
                <a:ea typeface="仿宋" pitchFamily="49" charset="-122"/>
                <a:cs typeface="Microsoft Sans Serif" pitchFamily="34" charset="0"/>
              </a:rPr>
              <a:t>   在</a:t>
            </a:r>
            <a:r>
              <a:rPr lang="zh-CN" altLang="en-US" sz="8800">
                <a:latin typeface="仿宋" pitchFamily="49" charset="-122"/>
                <a:ea typeface="仿宋" pitchFamily="49" charset="-122"/>
                <a:cs typeface="Microsoft Sans Serif" pitchFamily="34" charset="0"/>
              </a:rPr>
              <a:t>筋疲力尽、弹尽粮绝之际被鲨鱼围攻，面对着实力相差悬殊的较量以及持续的坏运气，怀着对强大敌人的畏惧，明知道要失败，但是他仍然不服输，不遗余力去抗争，这是一场明知失败却依旧不屈不挠的战斗。</a:t>
            </a:r>
          </a:p>
          <a:p>
            <a:pPr marL="0" indent="0">
              <a:buNone/>
            </a:pPr>
            <a:r>
              <a:rPr lang="zh-CN" altLang="en-US" sz="8800" smtClean="0">
                <a:latin typeface="仿宋" pitchFamily="49" charset="-122"/>
                <a:ea typeface="仿宋" pitchFamily="49" charset="-122"/>
                <a:cs typeface="Microsoft Sans Serif" pitchFamily="34" charset="0"/>
              </a:rPr>
              <a:t>   在</a:t>
            </a:r>
            <a:r>
              <a:rPr lang="zh-CN" altLang="en-US" sz="8800">
                <a:latin typeface="仿宋" pitchFamily="49" charset="-122"/>
                <a:ea typeface="仿宋" pitchFamily="49" charset="-122"/>
                <a:cs typeface="Microsoft Sans Serif" pitchFamily="34" charset="0"/>
              </a:rPr>
              <a:t>与命运、大海、大鱼及鲨鱼的不断较量中逐步突现出来的这些都生动而深刻地刻画和描写了老人身上所体现的“硬汉”魅力</a:t>
            </a:r>
            <a:r>
              <a:rPr lang="en-US" altLang="zh-CN" sz="8800">
                <a:latin typeface="仿宋" pitchFamily="49" charset="-122"/>
                <a:ea typeface="仿宋" pitchFamily="49" charset="-122"/>
                <a:cs typeface="Microsoft Sans Serif" pitchFamily="34" charset="0"/>
              </a:rPr>
              <a:t>——</a:t>
            </a:r>
            <a:r>
              <a:rPr lang="zh-CN" altLang="en-US" sz="8800">
                <a:latin typeface="仿宋" pitchFamily="49" charset="-122"/>
                <a:ea typeface="仿宋" pitchFamily="49" charset="-122"/>
                <a:cs typeface="Microsoft Sans Serif" pitchFamily="34" charset="0"/>
              </a:rPr>
              <a:t>勇敢、坚强、百折不挠、永不服输。他代表了那个“可以消灭但你不能战胜”的硬汉。这就是圣地亚哥的坚忍不拔、永不言败的硬汉形象。</a:t>
            </a:r>
          </a:p>
        </p:txBody>
      </p:sp>
    </p:spTree>
    <p:extLst>
      <p:ext uri="{BB962C8B-B14F-4D97-AF65-F5344CB8AC3E}">
        <p14:creationId xmlns:p14="http://schemas.microsoft.com/office/powerpoint/2010/main" val="1882905476"/>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97193"/>
            <a:ext cx="8229600" cy="952500"/>
          </a:xfrm>
        </p:spPr>
        <p:txBody>
          <a:bodyPr>
            <a:normAutofit/>
          </a:bodyPr>
          <a:lstStyle/>
          <a:p>
            <a:r>
              <a:rPr lang="zh-CN" altLang="en-US" sz="2800">
                <a:solidFill>
                  <a:schemeClr val="tx1"/>
                </a:solidFill>
                <a:latin typeface="华文新魏" pitchFamily="2" charset="-122"/>
                <a:ea typeface="华文新魏" pitchFamily="2" charset="-122"/>
              </a:rPr>
              <a:t>二、乐观、自信的“硬汉”形象</a:t>
            </a:r>
          </a:p>
        </p:txBody>
      </p:sp>
      <p:sp>
        <p:nvSpPr>
          <p:cNvPr id="3" name="内容占位符 2"/>
          <p:cNvSpPr>
            <a:spLocks noGrp="1"/>
          </p:cNvSpPr>
          <p:nvPr>
            <p:ph idx="1"/>
          </p:nvPr>
        </p:nvSpPr>
        <p:spPr>
          <a:xfrm>
            <a:off x="323528" y="1177313"/>
            <a:ext cx="8496944" cy="4320480"/>
          </a:xfrm>
        </p:spPr>
        <p:txBody>
          <a:bodyPr>
            <a:normAutofit fontScale="70000" lnSpcReduction="20000"/>
          </a:bodyPr>
          <a:lstStyle/>
          <a:p>
            <a:pPr marL="0" indent="0">
              <a:buNone/>
            </a:pPr>
            <a:r>
              <a:rPr lang="zh-CN" altLang="en-US" smtClean="0">
                <a:latin typeface="仿宋" pitchFamily="49" charset="-122"/>
                <a:ea typeface="仿宋" pitchFamily="49" charset="-122"/>
              </a:rPr>
              <a:t>    </a:t>
            </a:r>
            <a:r>
              <a:rPr lang="zh-CN" altLang="en-US" sz="3100" smtClean="0">
                <a:latin typeface="仿宋" pitchFamily="49" charset="-122"/>
                <a:ea typeface="仿宋" pitchFamily="49" charset="-122"/>
              </a:rPr>
              <a:t>圣地亚哥</a:t>
            </a:r>
            <a:r>
              <a:rPr lang="zh-CN" altLang="en-US" sz="3100">
                <a:latin typeface="仿宋" pitchFamily="49" charset="-122"/>
                <a:ea typeface="仿宋" pitchFamily="49" charset="-122"/>
              </a:rPr>
              <a:t>一生虽然厄运重重，但他从不怨天尤人，垂头丧气，而是乐观自信。在面对其他捕鱼人的嘲笑、在连续</a:t>
            </a:r>
            <a:r>
              <a:rPr lang="en-US" altLang="zh-CN" sz="3100">
                <a:latin typeface="仿宋" pitchFamily="49" charset="-122"/>
                <a:ea typeface="仿宋" pitchFamily="49" charset="-122"/>
              </a:rPr>
              <a:t>84</a:t>
            </a:r>
            <a:r>
              <a:rPr lang="zh-CN" altLang="en-US" sz="3100">
                <a:latin typeface="仿宋" pitchFamily="49" charset="-122"/>
                <a:ea typeface="仿宋" pitchFamily="49" charset="-122"/>
              </a:rPr>
              <a:t>天以来捕鱼一无所获、在他唯一的伙伴小男孩不得不离开的情况下，他并没有消沉颓废，没有放弃追求，他保持这种自信与希望。 在第</a:t>
            </a:r>
            <a:r>
              <a:rPr lang="en-US" altLang="zh-CN" sz="3100">
                <a:latin typeface="仿宋" pitchFamily="49" charset="-122"/>
                <a:ea typeface="仿宋" pitchFamily="49" charset="-122"/>
              </a:rPr>
              <a:t>85</a:t>
            </a:r>
            <a:r>
              <a:rPr lang="zh-CN" altLang="en-US" sz="3100">
                <a:latin typeface="仿宋" pitchFamily="49" charset="-122"/>
                <a:ea typeface="仿宋" pitchFamily="49" charset="-122"/>
              </a:rPr>
              <a:t>天继续出海，他相信好运会到来，甚至去订了张末尾是</a:t>
            </a:r>
            <a:r>
              <a:rPr lang="en-US" altLang="zh-CN" sz="3100">
                <a:latin typeface="仿宋" pitchFamily="49" charset="-122"/>
                <a:ea typeface="仿宋" pitchFamily="49" charset="-122"/>
              </a:rPr>
              <a:t>85</a:t>
            </a:r>
            <a:r>
              <a:rPr lang="zh-CN" altLang="en-US" sz="3100">
                <a:latin typeface="仿宋" pitchFamily="49" charset="-122"/>
                <a:ea typeface="仿宋" pitchFamily="49" charset="-122"/>
              </a:rPr>
              <a:t>的彩票。“他的希望和信心从来没有消失过，现在又像微风初起的时候那样的清新了。”在海上，他仍然关心喜欢的棒球比赛结果，甚至想有台收音机。而当他的大马林鱼被鲨鱼吃掉所剩无几时，他也没有沮丧，而是给自己鼓劲：想点开心的事吧，丢了四十磅肉，你航行起来更轻快了。</a:t>
            </a:r>
          </a:p>
          <a:p>
            <a:pPr marL="0" indent="0">
              <a:buNone/>
            </a:pPr>
            <a:r>
              <a:rPr lang="zh-CN" altLang="en-US" sz="3100" smtClean="0">
                <a:latin typeface="仿宋" pitchFamily="49" charset="-122"/>
                <a:ea typeface="仿宋" pitchFamily="49" charset="-122"/>
              </a:rPr>
              <a:t>    在</a:t>
            </a:r>
            <a:r>
              <a:rPr lang="zh-CN" altLang="en-US" sz="3100">
                <a:latin typeface="仿宋" pitchFamily="49" charset="-122"/>
                <a:ea typeface="仿宋" pitchFamily="49" charset="-122"/>
              </a:rPr>
              <a:t>残酷的命运面前，无论是在无奈的生命环境下还是在激烈的生死存亡搏击中，圣地亚哥没有半点的气馁、消极，“那双眼睛，它们像海水一般蓝，是愉快而不肯认输的。”老人显示出的是乐观、豁达的人生态度。这种乐观并不是对生活、对对手的盲目乐观，而是在一切重压下的优雅风度。他对待胜利与失败、苦与乐，有自己一套独到的生命哲学。圣地亚哥是位乐观自信的硬汉子</a:t>
            </a:r>
            <a:r>
              <a:rPr lang="zh-CN" altLang="en-US" sz="3100"/>
              <a:t>。</a:t>
            </a:r>
          </a:p>
        </p:txBody>
      </p:sp>
    </p:spTree>
    <p:extLst>
      <p:ext uri="{BB962C8B-B14F-4D97-AF65-F5344CB8AC3E}">
        <p14:creationId xmlns:p14="http://schemas.microsoft.com/office/powerpoint/2010/main" val="4029397016"/>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流畅">
      <a:majorFont>
        <a:latin typeface="Calibri"/>
        <a:ea typeface="Arial"/>
        <a:cs typeface="Arial"/>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Arial"/>
        <a:cs typeface="Arial"/>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244</TotalTime>
  <Words>3146</Words>
  <Application>Microsoft Office PowerPoint</Application>
  <PresentationFormat>全屏显示(16:10)</PresentationFormat>
  <Paragraphs>73</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流畅</vt:lpstr>
      <vt:lpstr>《老人与海》</vt:lpstr>
      <vt:lpstr>走进作者</vt:lpstr>
      <vt:lpstr> </vt:lpstr>
      <vt:lpstr> </vt:lpstr>
      <vt:lpstr>内容梗概</vt:lpstr>
      <vt:lpstr>写作背景</vt:lpstr>
      <vt:lpstr>PowerPoint 演示文稿</vt:lpstr>
      <vt:lpstr>人物形象分析</vt:lpstr>
      <vt:lpstr>二、乐观、自信的“硬汉”形象</vt:lpstr>
      <vt:lpstr>三、悲壮的“硬汉”形象</vt:lpstr>
      <vt:lpstr>    马诺林这个角色勇气、忍耐、执着。虽然在小说中着笔甚少，但他却出现在情节发展的关键之处。从结构上看，马诺林从小说一开始就出现了;当圣地亚哥只身在海上时，他又出现在老人的思想意识里;老人捕鱼归来，马诺林又去安慰他、陪伴他。     从社会关系上看，小孩马诺林是圣地亚哥的徒弟。他们彼此非常了解、亲密无间。老人丧妻无子，生活全凭马诺林照顾。从与老人出海捕鱼这一事件上看，马诺林也起着十分重要的作用。由于他离开了老人的小船，才使老人独自一人出海。老人出海，又是马诺林去送行，老人归来后，又是马诺林去照顾他，给他送饭，同他讨论以后的打算。由于他决定回到老人的船上，使得这一捕鱼事件同以后的事件之间有了明显的分界。可以说，没有小孩马诺林，老人圣地亚哥的故事无法开始。     没有小孩马诺林，老人的故事也无法结束。既然马诺林是一个不可缺少的辅助角色，那么对它的研究就必须同主人公圣地亚哥联系起来。尽管评论者以不同方法、从不同角度对圣地亚歌进行了研究，得出的结论也有细微的差别。</vt:lpstr>
      <vt:lpstr>名家评论</vt:lpstr>
      <vt:lpstr>PowerPoint 演示文稿</vt:lpstr>
      <vt:lpstr>感与悟</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《老人与海》</dc:title>
  <dc:creator>li</dc:creator>
  <cp:lastModifiedBy>hj</cp:lastModifiedBy>
  <cp:revision>31</cp:revision>
  <dcterms:created xsi:type="dcterms:W3CDTF">2020-09-04T15:45:21Z</dcterms:created>
  <dcterms:modified xsi:type="dcterms:W3CDTF">2020-09-26T00:57:03Z</dcterms:modified>
</cp:coreProperties>
</file>