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handoutMasterIdLst>
    <p:handoutMasterId r:id="rId4"/>
  </p:handoutMasterIdLst>
  <p:sldIdLst>
    <p:sldId id="263" r:id="rId5"/>
    <p:sldId id="535" r:id="rId6"/>
    <p:sldId id="439" r:id="rId7"/>
    <p:sldId id="662" r:id="rId8"/>
    <p:sldId id="260" r:id="rId9"/>
    <p:sldId id="507" r:id="rId10"/>
    <p:sldId id="566" r:id="rId11"/>
    <p:sldId id="663" r:id="rId12"/>
    <p:sldId id="664" r:id="rId13"/>
    <p:sldId id="671" r:id="rId14"/>
    <p:sldId id="668" r:id="rId15"/>
    <p:sldId id="672" r:id="rId16"/>
    <p:sldId id="665" r:id="rId17"/>
    <p:sldId id="673" r:id="rId18"/>
    <p:sldId id="667" r:id="rId19"/>
    <p:sldId id="674" r:id="rId20"/>
    <p:sldId id="670" r:id="rId21"/>
    <p:sldId id="675" r:id="rId22"/>
    <p:sldId id="666" r:id="rId23"/>
    <p:sldId id="676" r:id="rId24"/>
    <p:sldId id="669" r:id="rId25"/>
    <p:sldId id="624" r:id="rId26"/>
    <p:sldId id="716" r:id="rId27"/>
    <p:sldId id="717" r:id="rId28"/>
    <p:sldId id="617" r:id="rId29"/>
    <p:sldId id="700" r:id="rId30"/>
    <p:sldId id="701" r:id="rId31"/>
    <p:sldId id="702" r:id="rId32"/>
    <p:sldId id="720" r:id="rId33"/>
    <p:sldId id="705" r:id="rId34"/>
    <p:sldId id="706" r:id="rId35"/>
    <p:sldId id="707" r:id="rId36"/>
    <p:sldId id="719" r:id="rId37"/>
    <p:sldId id="721" r:id="rId38"/>
    <p:sldId id="724" r:id="rId39"/>
    <p:sldId id="723" r:id="rId40"/>
    <p:sldId id="722" r:id="rId41"/>
    <p:sldId id="739" r:id="rId42"/>
    <p:sldId id="740" r:id="rId43"/>
    <p:sldId id="741" r:id="rId44"/>
    <p:sldId id="742" r:id="rId45"/>
    <p:sldId id="743" r:id="rId46"/>
    <p:sldId id="744" r:id="rId47"/>
    <p:sldId id="745" r:id="rId48"/>
    <p:sldId id="746" r:id="rId49"/>
    <p:sldId id="747" r:id="rId50"/>
    <p:sldId id="748" r:id="rId51"/>
    <p:sldId id="749" r:id="rId52"/>
    <p:sldId id="750" r:id="rId53"/>
    <p:sldId id="751" r:id="rId54"/>
    <p:sldId id="752" r:id="rId55"/>
    <p:sldId id="753" r:id="rId56"/>
    <p:sldId id="754" r:id="rId57"/>
    <p:sldId id="755" r:id="rId58"/>
    <p:sldId id="757" r:id="rId59"/>
    <p:sldId id="761" r:id="rId60"/>
    <p:sldId id="758" r:id="rId61"/>
    <p:sldId id="760" r:id="rId62"/>
    <p:sldId id="763" r:id="rId63"/>
    <p:sldId id="764" r:id="rId64"/>
    <p:sldId id="301" r:id="rId65"/>
  </p:sldIdLst>
  <p:sldSz cx="12192000" cy="6858000"/>
  <p:notesSz cx="6858000" cy="9144000"/>
  <p:custDataLst>
    <p:tags r:id="rId6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20"/>
        <p:guide pos="389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slide" Target="slides/slide41.xml" /><Relationship Id="rId46" Type="http://schemas.openxmlformats.org/officeDocument/2006/relationships/slide" Target="slides/slide42.xml" /><Relationship Id="rId47" Type="http://schemas.openxmlformats.org/officeDocument/2006/relationships/slide" Target="slides/slide43.xml" /><Relationship Id="rId48" Type="http://schemas.openxmlformats.org/officeDocument/2006/relationships/slide" Target="slides/slide44.xml" /><Relationship Id="rId49" Type="http://schemas.openxmlformats.org/officeDocument/2006/relationships/slide" Target="slides/slide45.xml" /><Relationship Id="rId5" Type="http://schemas.openxmlformats.org/officeDocument/2006/relationships/slide" Target="slides/slide1.xml" /><Relationship Id="rId50" Type="http://schemas.openxmlformats.org/officeDocument/2006/relationships/slide" Target="slides/slide46.xml" /><Relationship Id="rId51" Type="http://schemas.openxmlformats.org/officeDocument/2006/relationships/slide" Target="slides/slide47.xml" /><Relationship Id="rId52" Type="http://schemas.openxmlformats.org/officeDocument/2006/relationships/slide" Target="slides/slide48.xml" /><Relationship Id="rId53" Type="http://schemas.openxmlformats.org/officeDocument/2006/relationships/slide" Target="slides/slide49.xml" /><Relationship Id="rId54" Type="http://schemas.openxmlformats.org/officeDocument/2006/relationships/slide" Target="slides/slide50.xml" /><Relationship Id="rId55" Type="http://schemas.openxmlformats.org/officeDocument/2006/relationships/slide" Target="slides/slide51.xml" /><Relationship Id="rId56" Type="http://schemas.openxmlformats.org/officeDocument/2006/relationships/slide" Target="slides/slide52.xml" /><Relationship Id="rId57" Type="http://schemas.openxmlformats.org/officeDocument/2006/relationships/slide" Target="slides/slide53.xml" /><Relationship Id="rId58" Type="http://schemas.openxmlformats.org/officeDocument/2006/relationships/slide" Target="slides/slide54.xml" /><Relationship Id="rId59" Type="http://schemas.openxmlformats.org/officeDocument/2006/relationships/slide" Target="slides/slide55.xml" /><Relationship Id="rId6" Type="http://schemas.openxmlformats.org/officeDocument/2006/relationships/slide" Target="slides/slide2.xml" /><Relationship Id="rId60" Type="http://schemas.openxmlformats.org/officeDocument/2006/relationships/slide" Target="slides/slide56.xml" /><Relationship Id="rId61" Type="http://schemas.openxmlformats.org/officeDocument/2006/relationships/slide" Target="slides/slide57.xml" /><Relationship Id="rId62" Type="http://schemas.openxmlformats.org/officeDocument/2006/relationships/slide" Target="slides/slide58.xml" /><Relationship Id="rId63" Type="http://schemas.openxmlformats.org/officeDocument/2006/relationships/slide" Target="slides/slide59.xml" /><Relationship Id="rId64" Type="http://schemas.openxmlformats.org/officeDocument/2006/relationships/slide" Target="slides/slide60.xml" /><Relationship Id="rId65" Type="http://schemas.openxmlformats.org/officeDocument/2006/relationships/slide" Target="slides/slide61.xml" /><Relationship Id="rId66" Type="http://schemas.openxmlformats.org/officeDocument/2006/relationships/tags" Target="tags/tag293.xml" /><Relationship Id="rId67" Type="http://schemas.openxmlformats.org/officeDocument/2006/relationships/presProps" Target="presProps.xml" /><Relationship Id="rId68" Type="http://schemas.openxmlformats.org/officeDocument/2006/relationships/viewProps" Target="viewProps.xml" /><Relationship Id="rId69" Type="http://schemas.openxmlformats.org/officeDocument/2006/relationships/theme" Target="theme/theme1.xml" /><Relationship Id="rId7" Type="http://schemas.openxmlformats.org/officeDocument/2006/relationships/slide" Target="slides/slide3.xml" /><Relationship Id="rId70" Type="http://schemas.openxmlformats.org/officeDocument/2006/relationships/tableStyles" Target="tableStyles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7057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193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66.xml" /><Relationship Id="rId11" Type="http://schemas.openxmlformats.org/officeDocument/2006/relationships/tags" Target="../tags/tag67.xml" /><Relationship Id="rId12" Type="http://schemas.openxmlformats.org/officeDocument/2006/relationships/tags" Target="../tags/tag68.xml" /><Relationship Id="rId13" Type="http://schemas.openxmlformats.org/officeDocument/2006/relationships/tags" Target="../tags/tag69.xml" /><Relationship Id="rId14" Type="http://schemas.openxmlformats.org/officeDocument/2006/relationships/tags" Target="../tags/tag70.xml" /><Relationship Id="rId15" Type="http://schemas.openxmlformats.org/officeDocument/2006/relationships/tags" Target="../tags/tag71.xml" /><Relationship Id="rId16" Type="http://schemas.openxmlformats.org/officeDocument/2006/relationships/tags" Target="../tags/tag72.xml" /><Relationship Id="rId17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image" Target="file:///C:\Users\D69LXP2\Desktop\400px_tools/pic_temp/0_pic_quater_right_up.png" TargetMode="External" /><Relationship Id="rId6" Type="http://schemas.openxmlformats.org/officeDocument/2006/relationships/image" Target="../media/image2.png" /><Relationship Id="rId7" Type="http://schemas.openxmlformats.org/officeDocument/2006/relationships/tags" Target="../tags/tag65.xml" /><Relationship Id="rId8" Type="http://schemas.openxmlformats.org/officeDocument/2006/relationships/image" Target="file:///C:\Users\D69LXP2\Desktop\400px_tools/pic_temp/1_pic_quater_left_down.png" TargetMode="External" /><Relationship Id="rId9" Type="http://schemas.openxmlformats.org/officeDocument/2006/relationships/image" Target="../media/image3.png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73.xml" /><Relationship Id="rId4" Type="http://schemas.openxmlformats.org/officeDocument/2006/relationships/tags" Target="../tags/tag74.xml" /><Relationship Id="rId5" Type="http://schemas.openxmlformats.org/officeDocument/2006/relationships/tags" Target="../tags/tag75.xml" /><Relationship Id="rId6" Type="http://schemas.openxmlformats.org/officeDocument/2006/relationships/tags" Target="../tags/tag76.xml" /><Relationship Id="rId7" Type="http://schemas.openxmlformats.org/officeDocument/2006/relationships/tags" Target="../tags/tag77.xml" /><Relationship Id="rId8" Type="http://schemas.openxmlformats.org/officeDocument/2006/relationships/tags" Target="../tags/tag78.xml" /><Relationship Id="rId9" Type="http://schemas.openxmlformats.org/officeDocument/2006/relationships/tags" Target="../tags/tag79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2" Type="http://schemas.openxmlformats.org/officeDocument/2006/relationships/image" Target="../media/image1.jpeg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tags" Target="../tags/tag85.xml" /><Relationship Id="rId9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93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86.xml" /><Relationship Id="rId4" Type="http://schemas.openxmlformats.org/officeDocument/2006/relationships/tags" Target="../tags/tag87.xml" /><Relationship Id="rId5" Type="http://schemas.openxmlformats.org/officeDocument/2006/relationships/tags" Target="../tags/tag88.xml" /><Relationship Id="rId6" Type="http://schemas.openxmlformats.org/officeDocument/2006/relationships/tags" Target="../tags/tag89.xml" /><Relationship Id="rId7" Type="http://schemas.openxmlformats.org/officeDocument/2006/relationships/tags" Target="../tags/tag90.xml" /><Relationship Id="rId8" Type="http://schemas.openxmlformats.org/officeDocument/2006/relationships/tags" Target="../tags/tag91.xml" /><Relationship Id="rId9" Type="http://schemas.openxmlformats.org/officeDocument/2006/relationships/tags" Target="../tags/tag9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01.xml" /><Relationship Id="rId11" Type="http://schemas.openxmlformats.org/officeDocument/2006/relationships/tags" Target="../tags/tag102.xml" /><Relationship Id="rId12" Type="http://schemas.openxmlformats.org/officeDocument/2006/relationships/tags" Target="../tags/tag103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tags" Target="../tags/tag97.xml" /><Relationship Id="rId7" Type="http://schemas.openxmlformats.org/officeDocument/2006/relationships/tags" Target="../tags/tag98.xml" /><Relationship Id="rId8" Type="http://schemas.openxmlformats.org/officeDocument/2006/relationships/tags" Target="../tags/tag99.xml" /><Relationship Id="rId9" Type="http://schemas.openxmlformats.org/officeDocument/2006/relationships/tags" Target="../tags/tag100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whole_pic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4.jpeg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tags" Target="../tags/tag110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21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Relationship Id="rId9" Type="http://schemas.openxmlformats.org/officeDocument/2006/relationships/tags" Target="../tags/tag120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2" Type="http://schemas.openxmlformats.org/officeDocument/2006/relationships/image" Target="../media/image1.jpeg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tags" Target="../tags/tag134.xml" /><Relationship Id="rId9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38.xml" /><Relationship Id="rId11" Type="http://schemas.openxmlformats.org/officeDocument/2006/relationships/tags" Target="../tags/tag139.xml" /><Relationship Id="rId12" Type="http://schemas.openxmlformats.org/officeDocument/2006/relationships/tags" Target="../tags/tag140.xml" /><Relationship Id="rId13" Type="http://schemas.openxmlformats.org/officeDocument/2006/relationships/tags" Target="../tags/tag141.xml" /><Relationship Id="rId14" Type="http://schemas.openxmlformats.org/officeDocument/2006/relationships/tags" Target="../tags/tag142.xml" /><Relationship Id="rId15" Type="http://schemas.openxmlformats.org/officeDocument/2006/relationships/tags" Target="../tags/tag143.xml" /><Relationship Id="rId16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image" Target="file:///C:\Users\D69LXP2\Desktop\400px_tools/pic_temp/0_pic_quater_right_up.png" TargetMode="External" /><Relationship Id="rId6" Type="http://schemas.openxmlformats.org/officeDocument/2006/relationships/image" Target="../media/image2.png" /><Relationship Id="rId7" Type="http://schemas.openxmlformats.org/officeDocument/2006/relationships/tags" Target="../tags/tag137.xml" /><Relationship Id="rId8" Type="http://schemas.openxmlformats.org/officeDocument/2006/relationships/image" Target="file:///C:\Users\D69LXP2\Desktop\400px_tools/pic_temp/1_pic_quater_left_down.png" TargetMode="External" /><Relationship Id="rId9" Type="http://schemas.openxmlformats.org/officeDocument/2006/relationships/image" Target="../media/image3.png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2" Type="http://schemas.openxmlformats.org/officeDocument/2006/relationships/image" Target="../media/image1.jpeg" /><Relationship Id="rId3" Type="http://schemas.openxmlformats.org/officeDocument/2006/relationships/tags" Target="../tags/tag144.xml" /><Relationship Id="rId4" Type="http://schemas.openxmlformats.org/officeDocument/2006/relationships/tags" Target="../tags/tag145.xml" /><Relationship Id="rId5" Type="http://schemas.openxmlformats.org/officeDocument/2006/relationships/tags" Target="../tags/tag146.xml" /><Relationship Id="rId6" Type="http://schemas.openxmlformats.org/officeDocument/2006/relationships/tags" Target="../tags/tag147.xml" /><Relationship Id="rId7" Type="http://schemas.openxmlformats.org/officeDocument/2006/relationships/tags" Target="../tags/tag148.xml" /><Relationship Id="rId8" Type="http://schemas.openxmlformats.org/officeDocument/2006/relationships/tags" Target="../tags/tag149.xml" /><Relationship Id="rId9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150.xml" /><Relationship Id="rId4" Type="http://schemas.openxmlformats.org/officeDocument/2006/relationships/tags" Target="../tags/tag151.xml" /><Relationship Id="rId5" Type="http://schemas.openxmlformats.org/officeDocument/2006/relationships/tags" Target="../tags/tag152.xml" /><Relationship Id="rId6" Type="http://schemas.openxmlformats.org/officeDocument/2006/relationships/tags" Target="../tags/tag153.xml" /><Relationship Id="rId7" Type="http://schemas.openxmlformats.org/officeDocument/2006/relationships/tags" Target="../tags/tag154.xml" /><Relationship Id="rId8" Type="http://schemas.openxmlformats.org/officeDocument/2006/relationships/tags" Target="../tags/tag155.xml" /><Relationship Id="rId9" Type="http://schemas.openxmlformats.org/officeDocument/2006/relationships/tags" Target="../tags/tag156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62.xml" /><Relationship Id="rId11" Type="http://schemas.openxmlformats.org/officeDocument/2006/relationships/tags" Target="../tags/tag163.xml" /><Relationship Id="rId12" Type="http://schemas.openxmlformats.org/officeDocument/2006/relationships/tags" Target="../tags/tag164.xml" /><Relationship Id="rId13" Type="http://schemas.openxmlformats.org/officeDocument/2006/relationships/tags" Target="../tags/tag165.xml" /><Relationship Id="rId14" Type="http://schemas.openxmlformats.org/officeDocument/2006/relationships/tags" Target="../tags/tag166.xml" /><Relationship Id="rId15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tags" Target="../tags/tag159.xml" /><Relationship Id="rId6" Type="http://schemas.openxmlformats.org/officeDocument/2006/relationships/image" Target="file:///C:\Users\D69LXP2\Desktop\400px_tools/pic_temp/0_pic_quater_righ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160.xml" /><Relationship Id="rId9" Type="http://schemas.openxmlformats.org/officeDocument/2006/relationships/tags" Target="../tags/tag16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image" Target="../media/image3.png" /><Relationship Id="rId11" Type="http://schemas.openxmlformats.org/officeDocument/2006/relationships/tags" Target="../tags/tag171.xml" /><Relationship Id="rId12" Type="http://schemas.openxmlformats.org/officeDocument/2006/relationships/tags" Target="../tags/tag172.xml" /><Relationship Id="rId13" Type="http://schemas.openxmlformats.org/officeDocument/2006/relationships/tags" Target="../tags/tag173.xml" /><Relationship Id="rId14" Type="http://schemas.openxmlformats.org/officeDocument/2006/relationships/tags" Target="../tags/tag174.xml" /><Relationship Id="rId15" Type="http://schemas.openxmlformats.org/officeDocument/2006/relationships/tags" Target="../tags/tag175.xml" /><Relationship Id="rId16" Type="http://schemas.openxmlformats.org/officeDocument/2006/relationships/tags" Target="../tags/tag176.xml" /><Relationship Id="rId17" Type="http://schemas.openxmlformats.org/officeDocument/2006/relationships/tags" Target="../tags/tag177.xml" /><Relationship Id="rId18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tags" Target="../tags/tag169.xml" /><Relationship Id="rId6" Type="http://schemas.openxmlformats.org/officeDocument/2006/relationships/image" Target="file:///C:\Users\D69LXP2\Desktop\400px_tools/pic_temp/0_pic_quater_righ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170.xml" /><Relationship Id="rId9" Type="http://schemas.openxmlformats.org/officeDocument/2006/relationships/image" Target="file:///C:\Users\D69LXP2\Desktop\400px_tools/pic_temp/1_pic_quater_left_down.png" TargetMode="Externa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image" Target="../media/image3.png" /><Relationship Id="rId11" Type="http://schemas.openxmlformats.org/officeDocument/2006/relationships/tags" Target="../tags/tag182.xml" /><Relationship Id="rId12" Type="http://schemas.openxmlformats.org/officeDocument/2006/relationships/tags" Target="../tags/tag183.xml" /><Relationship Id="rId13" Type="http://schemas.openxmlformats.org/officeDocument/2006/relationships/tags" Target="../tags/tag184.xml" /><Relationship Id="rId14" Type="http://schemas.openxmlformats.org/officeDocument/2006/relationships/tags" Target="../tags/tag185.xml" /><Relationship Id="rId15" Type="http://schemas.openxmlformats.org/officeDocument/2006/relationships/tags" Target="../tags/tag186.xml" /><Relationship Id="rId16" Type="http://schemas.openxmlformats.org/officeDocument/2006/relationships/tags" Target="../tags/tag187.xml" /><Relationship Id="rId17" Type="http://schemas.openxmlformats.org/officeDocument/2006/relationships/tags" Target="../tags/tag188.xml" /><Relationship Id="rId18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178.xml" /><Relationship Id="rId4" Type="http://schemas.openxmlformats.org/officeDocument/2006/relationships/tags" Target="../tags/tag179.xml" /><Relationship Id="rId5" Type="http://schemas.openxmlformats.org/officeDocument/2006/relationships/tags" Target="../tags/tag180.xml" /><Relationship Id="rId6" Type="http://schemas.openxmlformats.org/officeDocument/2006/relationships/image" Target="file:///C:\Users\D69LXP2\Desktop\400px_tools/pic_temp/0_pic_quater_righ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181.xml" /><Relationship Id="rId9" Type="http://schemas.openxmlformats.org/officeDocument/2006/relationships/image" Target="file:///C:\Users\D69LXP2\Desktop\400px_tools/pic_temp/1_pic_quater_left_down.png" TargetMode="Externa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image" Target="../media/image3.png" /><Relationship Id="rId11" Type="http://schemas.openxmlformats.org/officeDocument/2006/relationships/tags" Target="../tags/tag193.xml" /><Relationship Id="rId12" Type="http://schemas.openxmlformats.org/officeDocument/2006/relationships/tags" Target="../tags/tag194.xml" /><Relationship Id="rId13" Type="http://schemas.openxmlformats.org/officeDocument/2006/relationships/tags" Target="../tags/tag195.xml" /><Relationship Id="rId14" Type="http://schemas.openxmlformats.org/officeDocument/2006/relationships/tags" Target="../tags/tag196.xml" /><Relationship Id="rId15" Type="http://schemas.openxmlformats.org/officeDocument/2006/relationships/tags" Target="../tags/tag197.xml" /><Relationship Id="rId16" Type="http://schemas.openxmlformats.org/officeDocument/2006/relationships/tags" Target="../tags/tag198.xml" /><Relationship Id="rId17" Type="http://schemas.openxmlformats.org/officeDocument/2006/relationships/tags" Target="../tags/tag199.xml" /><Relationship Id="rId18" Type="http://schemas.openxmlformats.org/officeDocument/2006/relationships/tags" Target="../tags/tag200.xml" /><Relationship Id="rId19" Type="http://schemas.openxmlformats.org/officeDocument/2006/relationships/tags" Target="../tags/tag201.xml" /><Relationship Id="rId2" Type="http://schemas.openxmlformats.org/officeDocument/2006/relationships/image" Target="../media/image1.jpeg" /><Relationship Id="rId20" Type="http://schemas.openxmlformats.org/officeDocument/2006/relationships/slideMaster" Target="../slideMasters/slideMaster2.xml" /><Relationship Id="rId3" Type="http://schemas.openxmlformats.org/officeDocument/2006/relationships/tags" Target="../tags/tag189.xml" /><Relationship Id="rId4" Type="http://schemas.openxmlformats.org/officeDocument/2006/relationships/tags" Target="../tags/tag190.xml" /><Relationship Id="rId5" Type="http://schemas.openxmlformats.org/officeDocument/2006/relationships/tags" Target="../tags/tag191.xml" /><Relationship Id="rId6" Type="http://schemas.openxmlformats.org/officeDocument/2006/relationships/image" Target="file:///C:\Users\D69LXP2\Desktop\400px_tools/pic_temp/0_pic_quater_righ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192.xml" /><Relationship Id="rId9" Type="http://schemas.openxmlformats.org/officeDocument/2006/relationships/image" Target="file:///C:\Users\D69LXP2\Desktop\400px_tools/pic_temp/1_pic_quater_left_down.png" TargetMode="Externa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205.xml" /><Relationship Id="rId11" Type="http://schemas.openxmlformats.org/officeDocument/2006/relationships/tags" Target="../tags/tag206.xml" /><Relationship Id="rId12" Type="http://schemas.openxmlformats.org/officeDocument/2006/relationships/tags" Target="../tags/tag207.xml" /><Relationship Id="rId13" Type="http://schemas.openxmlformats.org/officeDocument/2006/relationships/tags" Target="../tags/tag208.xml" /><Relationship Id="rId14" Type="http://schemas.openxmlformats.org/officeDocument/2006/relationships/tags" Target="../tags/tag209.xml" /><Relationship Id="rId15" Type="http://schemas.openxmlformats.org/officeDocument/2006/relationships/tags" Target="../tags/tag210.xml" /><Relationship Id="rId16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202.xml" /><Relationship Id="rId4" Type="http://schemas.openxmlformats.org/officeDocument/2006/relationships/tags" Target="../tags/tag203.xml" /><Relationship Id="rId5" Type="http://schemas.openxmlformats.org/officeDocument/2006/relationships/image" Target="file:///C:\Users\D69LXP2\Desktop\400px_tools/pic_temp/0_pic_quater_right_up.png" TargetMode="External" /><Relationship Id="rId6" Type="http://schemas.openxmlformats.org/officeDocument/2006/relationships/image" Target="../media/image2.png" /><Relationship Id="rId7" Type="http://schemas.openxmlformats.org/officeDocument/2006/relationships/tags" Target="../tags/tag204.xml" /><Relationship Id="rId8" Type="http://schemas.openxmlformats.org/officeDocument/2006/relationships/image" Target="file:///C:\Users\D69LXP2\Desktop\400px_tools/pic_temp/1_pic_quater_left_down.png" TargetMode="External" /><Relationship Id="rId9" Type="http://schemas.openxmlformats.org/officeDocument/2006/relationships/image" Target="../media/image3.png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1378972" y="1569796"/>
            <a:ext cx="9436780" cy="271834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0095662" y="3343337"/>
            <a:ext cx="720090" cy="944799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10"/>
            </p:custDataLst>
          </p:nvPr>
        </p:nvPicPr>
        <p:blipFill>
          <a:blip r:embed="rId9" r:link="rId8"/>
          <a:stretch>
            <a:fillRect/>
          </a:stretch>
        </p:blipFill>
        <p:spPr>
          <a:xfrm>
            <a:off x="1378972" y="3344018"/>
            <a:ext cx="720090" cy="944118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cxnSp>
        <p:nvCxnSpPr>
          <p:cNvPr id="11" name="直接连接符 10"/>
          <p:cNvCxnSpPr/>
          <p:nvPr userDrawn="1">
            <p:custDataLst>
              <p:tags r:id="rId14"/>
            </p:custDataLst>
          </p:nvPr>
        </p:nvCxnSpPr>
        <p:spPr>
          <a:xfrm>
            <a:off x="2278508" y="3455353"/>
            <a:ext cx="762006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15"/>
            </p:custDataLst>
          </p:nvPr>
        </p:nvSpPr>
        <p:spPr>
          <a:xfrm>
            <a:off x="2293114" y="3507423"/>
            <a:ext cx="7620061" cy="625665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4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16"/>
            </p:custDataLst>
          </p:nvPr>
        </p:nvSpPr>
        <p:spPr>
          <a:xfrm>
            <a:off x="2292796" y="1903414"/>
            <a:ext cx="7620061" cy="1551937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8000"/>
              <a:buNone/>
              <a:defRPr sz="7200" b="0" spc="1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1141343"/>
            <a:ext cx="12192000" cy="571031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8"/>
            </p:custDataLst>
          </p:nvPr>
        </p:nvSpPr>
        <p:spPr>
          <a:xfrm>
            <a:off x="4759959" y="3396298"/>
            <a:ext cx="5356497" cy="1081405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800"/>
              <a:buFont typeface="Arial" panose="020b0604020202020204" pitchFamily="34" charset="0"/>
              <a:buNone/>
              <a:defRPr sz="4800" b="0" spc="5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矩形 5"/>
          <p:cNvSpPr/>
          <p:nvPr userDrawn="1">
            <p:custDataLst>
              <p:tags r:id="rId5"/>
            </p:custDataLst>
          </p:nvPr>
        </p:nvSpPr>
        <p:spPr>
          <a:xfrm>
            <a:off x="4320540" y="0"/>
            <a:ext cx="7866984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1378972" y="1569796"/>
            <a:ext cx="9436780" cy="271834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7" name="图片 6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0095662" y="3343337"/>
            <a:ext cx="720090" cy="944799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10"/>
            </p:custDataLst>
          </p:nvPr>
        </p:nvPicPr>
        <p:blipFill>
          <a:blip r:embed="rId9" r:link="rId8"/>
          <a:stretch>
            <a:fillRect/>
          </a:stretch>
        </p:blipFill>
        <p:spPr>
          <a:xfrm>
            <a:off x="1378972" y="3344018"/>
            <a:ext cx="720090" cy="94411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4" hasCustomPrompt="1"/>
            <p:custDataLst>
              <p:tags r:id="rId14"/>
            </p:custDataLst>
          </p:nvPr>
        </p:nvSpPr>
        <p:spPr>
          <a:xfrm>
            <a:off x="3201035" y="3422106"/>
            <a:ext cx="5789930" cy="574675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rtl="0" eaLnBrk="1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400" b="0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单击此处编辑副标题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5"/>
            </p:custDataLst>
          </p:nvPr>
        </p:nvSpPr>
        <p:spPr>
          <a:xfrm>
            <a:off x="3201035" y="1856831"/>
            <a:ext cx="5789930" cy="1479612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8000"/>
              <a:buNone/>
              <a:defRPr sz="8000" b="0" spc="1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 userDrawn="1">
            <p:custDataLst>
              <p:tags r:id="rId4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11471910" y="0"/>
            <a:ext cx="720090" cy="9447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0" y="0"/>
            <a:ext cx="720090" cy="944799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11"/>
            </p:custDataLst>
          </p:nvPr>
        </p:nvPicPr>
        <p:blipFill>
          <a:blip r:embed="rId10" r:link="rId9"/>
          <a:stretch>
            <a:fillRect/>
          </a:stretch>
        </p:blipFill>
        <p:spPr>
          <a:xfrm>
            <a:off x="11471910" y="0"/>
            <a:ext cx="720090" cy="9441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6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7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4"/>
            </p:custDataLst>
          </p:nvPr>
        </p:nvSpPr>
        <p:spPr>
          <a:xfrm>
            <a:off x="0" y="302438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 userDrawn="1">
            <p:custDataLst>
              <p:tags r:id="rId5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0" y="0"/>
            <a:ext cx="720090" cy="944799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11"/>
            </p:custDataLst>
          </p:nvPr>
        </p:nvPicPr>
        <p:blipFill>
          <a:blip r:embed="rId10" r:link="rId9"/>
          <a:stretch>
            <a:fillRect/>
          </a:stretch>
        </p:blipFill>
        <p:spPr>
          <a:xfrm>
            <a:off x="11471910" y="0"/>
            <a:ext cx="720090" cy="9441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6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7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矩形 13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11471910" y="5913201"/>
            <a:ext cx="720090" cy="944799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11"/>
            </p:custDataLst>
          </p:nvPr>
        </p:nvPicPr>
        <p:blipFill>
          <a:blip r:embed="rId10" r:link="rId9"/>
          <a:stretch>
            <a:fillRect/>
          </a:stretch>
        </p:blipFill>
        <p:spPr>
          <a:xfrm>
            <a:off x="0" y="5913882"/>
            <a:ext cx="720090" cy="9441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6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7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8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9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0571797" y="0"/>
            <a:ext cx="1620202" cy="212579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10"/>
            </p:custDataLst>
          </p:nvPr>
        </p:nvPicPr>
        <p:blipFill>
          <a:blip r:embed="rId9" r:link="rId8"/>
          <a:stretch>
            <a:fillRect/>
          </a:stretch>
        </p:blipFill>
        <p:spPr>
          <a:xfrm>
            <a:off x="0" y="4733734"/>
            <a:ext cx="1620202" cy="21242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5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211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212.xml" /><Relationship Id="rId21" Type="http://schemas.openxmlformats.org/officeDocument/2006/relationships/tags" Target="../tags/tag213.xml" /><Relationship Id="rId22" Type="http://schemas.openxmlformats.org/officeDocument/2006/relationships/tags" Target="../tags/tag214.xml" /><Relationship Id="rId23" Type="http://schemas.openxmlformats.org/officeDocument/2006/relationships/tags" Target="../tags/tag215.xml" /><Relationship Id="rId24" Type="http://schemas.openxmlformats.org/officeDocument/2006/relationships/tags" Target="../tags/tag216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jpeg" /><Relationship Id="rId3" Type="http://schemas.openxmlformats.org/officeDocument/2006/relationships/tags" Target="../tags/tag217.xml" /><Relationship Id="rId4" Type="http://schemas.openxmlformats.org/officeDocument/2006/relationships/image" Target="../media/image2.png" /><Relationship Id="rId5" Type="http://schemas.openxmlformats.org/officeDocument/2006/relationships/tags" Target="../tags/tag218.xml" /><Relationship Id="rId6" Type="http://schemas.openxmlformats.org/officeDocument/2006/relationships/image" Target="../media/image3.png" /><Relationship Id="rId7" Type="http://schemas.openxmlformats.org/officeDocument/2006/relationships/tags" Target="../tags/tag219.xml" /><Relationship Id="rId8" Type="http://schemas.openxmlformats.org/officeDocument/2006/relationships/tags" Target="../tags/tag220.xml" /><Relationship Id="rId9" Type="http://schemas.openxmlformats.org/officeDocument/2006/relationships/tags" Target="../tags/tag22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6.png" /><Relationship Id="rId3" Type="http://schemas.openxmlformats.org/officeDocument/2006/relationships/tags" Target="../tags/tag23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7.png" /><Relationship Id="rId3" Type="http://schemas.openxmlformats.org/officeDocument/2006/relationships/image" Target="../media/image18.png" /><Relationship Id="rId4" Type="http://schemas.openxmlformats.org/officeDocument/2006/relationships/tags" Target="../tags/tag23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9.png" /><Relationship Id="rId3" Type="http://schemas.openxmlformats.org/officeDocument/2006/relationships/tags" Target="../tags/tag23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0.png" /><Relationship Id="rId3" Type="http://schemas.openxmlformats.org/officeDocument/2006/relationships/image" Target="../media/image21.png" /><Relationship Id="rId4" Type="http://schemas.openxmlformats.org/officeDocument/2006/relationships/tags" Target="../tags/tag24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2.png" /><Relationship Id="rId3" Type="http://schemas.openxmlformats.org/officeDocument/2006/relationships/tags" Target="../tags/tag24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3.png" /><Relationship Id="rId3" Type="http://schemas.openxmlformats.org/officeDocument/2006/relationships/image" Target="../media/image24.png" /><Relationship Id="rId4" Type="http://schemas.openxmlformats.org/officeDocument/2006/relationships/tags" Target="../tags/tag24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5.png" /><Relationship Id="rId3" Type="http://schemas.openxmlformats.org/officeDocument/2006/relationships/tags" Target="../tags/tag24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6.png" /><Relationship Id="rId3" Type="http://schemas.openxmlformats.org/officeDocument/2006/relationships/image" Target="../media/image27.png" /><Relationship Id="rId4" Type="http://schemas.openxmlformats.org/officeDocument/2006/relationships/tags" Target="../tags/tag24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8.png" /><Relationship Id="rId3" Type="http://schemas.openxmlformats.org/officeDocument/2006/relationships/tags" Target="../tags/tag24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9.png" /><Relationship Id="rId3" Type="http://schemas.openxmlformats.org/officeDocument/2006/relationships/image" Target="../media/image30.png" /><Relationship Id="rId4" Type="http://schemas.openxmlformats.org/officeDocument/2006/relationships/tags" Target="../tags/tag24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image" Target="../media/image5.jpeg" /><Relationship Id="rId11" Type="http://schemas.openxmlformats.org/officeDocument/2006/relationships/tags" Target="../tags/tag227.xml" /><Relationship Id="rId12" Type="http://schemas.openxmlformats.org/officeDocument/2006/relationships/image" Target="../media/image6.png" /><Relationship Id="rId13" Type="http://schemas.openxmlformats.org/officeDocument/2006/relationships/tags" Target="../tags/tag228.xml" /><Relationship Id="rId2" Type="http://schemas.openxmlformats.org/officeDocument/2006/relationships/image" Target="../media/image1.jpeg" /><Relationship Id="rId3" Type="http://schemas.openxmlformats.org/officeDocument/2006/relationships/tags" Target="../tags/tag222.xml" /><Relationship Id="rId4" Type="http://schemas.openxmlformats.org/officeDocument/2006/relationships/tags" Target="../tags/tag223.xml" /><Relationship Id="rId5" Type="http://schemas.openxmlformats.org/officeDocument/2006/relationships/tags" Target="../tags/tag224.xml" /><Relationship Id="rId6" Type="http://schemas.openxmlformats.org/officeDocument/2006/relationships/image" Target="../media/image2.png" /><Relationship Id="rId7" Type="http://schemas.openxmlformats.org/officeDocument/2006/relationships/tags" Target="../tags/tag225.xml" /><Relationship Id="rId8" Type="http://schemas.openxmlformats.org/officeDocument/2006/relationships/image" Target="../media/image3.png" /><Relationship Id="rId9" Type="http://schemas.openxmlformats.org/officeDocument/2006/relationships/tags" Target="../tags/tag22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1.png" /><Relationship Id="rId3" Type="http://schemas.openxmlformats.org/officeDocument/2006/relationships/tags" Target="../tags/tag247.xml" /><Relationship Id="rId4" Type="http://schemas.openxmlformats.org/officeDocument/2006/relationships/tags" Target="../tags/tag24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2.png" /><Relationship Id="rId3" Type="http://schemas.openxmlformats.org/officeDocument/2006/relationships/image" Target="../media/image33.png" /><Relationship Id="rId4" Type="http://schemas.openxmlformats.org/officeDocument/2006/relationships/tags" Target="../tags/tag24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7.jpeg" /><Relationship Id="rId3" Type="http://schemas.openxmlformats.org/officeDocument/2006/relationships/tags" Target="../tags/tag25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4.png" /><Relationship Id="rId3" Type="http://schemas.openxmlformats.org/officeDocument/2006/relationships/tags" Target="../tags/tag25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5.png" /><Relationship Id="rId3" Type="http://schemas.openxmlformats.org/officeDocument/2006/relationships/tags" Target="../tags/tag25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6.png" /><Relationship Id="rId3" Type="http://schemas.openxmlformats.org/officeDocument/2006/relationships/tags" Target="../tags/tag25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7.png" /><Relationship Id="rId3" Type="http://schemas.openxmlformats.org/officeDocument/2006/relationships/tags" Target="../tags/tag25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8.png" /><Relationship Id="rId3" Type="http://schemas.openxmlformats.org/officeDocument/2006/relationships/tags" Target="../tags/tag25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9.png" /><Relationship Id="rId3" Type="http://schemas.openxmlformats.org/officeDocument/2006/relationships/tags" Target="../tags/tag25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0.png" /><Relationship Id="rId3" Type="http://schemas.openxmlformats.org/officeDocument/2006/relationships/tags" Target="../tags/tag25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7.jpeg" /><Relationship Id="rId3" Type="http://schemas.openxmlformats.org/officeDocument/2006/relationships/tags" Target="../tags/tag229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1.png" /><Relationship Id="rId3" Type="http://schemas.openxmlformats.org/officeDocument/2006/relationships/tags" Target="../tags/tag25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2.png" /><Relationship Id="rId3" Type="http://schemas.openxmlformats.org/officeDocument/2006/relationships/tags" Target="../tags/tag259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3.png" /><Relationship Id="rId3" Type="http://schemas.openxmlformats.org/officeDocument/2006/relationships/tags" Target="../tags/tag260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4.png" /><Relationship Id="rId3" Type="http://schemas.openxmlformats.org/officeDocument/2006/relationships/tags" Target="../tags/tag26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5.png" /><Relationship Id="rId3" Type="http://schemas.openxmlformats.org/officeDocument/2006/relationships/tags" Target="../tags/tag26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6.png" /><Relationship Id="rId3" Type="http://schemas.openxmlformats.org/officeDocument/2006/relationships/image" Target="../media/image47.png" /><Relationship Id="rId4" Type="http://schemas.openxmlformats.org/officeDocument/2006/relationships/tags" Target="../tags/tag263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8.png" /><Relationship Id="rId3" Type="http://schemas.openxmlformats.org/officeDocument/2006/relationships/tags" Target="../tags/tag26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9.png" /><Relationship Id="rId3" Type="http://schemas.openxmlformats.org/officeDocument/2006/relationships/tags" Target="../tags/tag265.xml" /><Relationship Id="rId4" Type="http://schemas.openxmlformats.org/officeDocument/2006/relationships/tags" Target="../tags/tag266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0.png" /><Relationship Id="rId3" Type="http://schemas.openxmlformats.org/officeDocument/2006/relationships/tags" Target="../tags/tag26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1.png" /><Relationship Id="rId3" Type="http://schemas.openxmlformats.org/officeDocument/2006/relationships/tags" Target="../tags/tag26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tags" Target="../tags/tag230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2.png" /><Relationship Id="rId3" Type="http://schemas.openxmlformats.org/officeDocument/2006/relationships/tags" Target="../tags/tag269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3.png" /><Relationship Id="rId3" Type="http://schemas.openxmlformats.org/officeDocument/2006/relationships/tags" Target="../tags/tag270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4.png" /><Relationship Id="rId3" Type="http://schemas.openxmlformats.org/officeDocument/2006/relationships/tags" Target="../tags/tag271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5.png" /><Relationship Id="rId3" Type="http://schemas.openxmlformats.org/officeDocument/2006/relationships/tags" Target="../tags/tag27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6.png" /><Relationship Id="rId3" Type="http://schemas.openxmlformats.org/officeDocument/2006/relationships/tags" Target="../tags/tag273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7.png" /><Relationship Id="rId3" Type="http://schemas.openxmlformats.org/officeDocument/2006/relationships/tags" Target="../tags/tag274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8.png" /><Relationship Id="rId3" Type="http://schemas.openxmlformats.org/officeDocument/2006/relationships/tags" Target="../tags/tag275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9.png" /><Relationship Id="rId3" Type="http://schemas.openxmlformats.org/officeDocument/2006/relationships/tags" Target="../tags/tag276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60.png" /><Relationship Id="rId3" Type="http://schemas.openxmlformats.org/officeDocument/2006/relationships/tags" Target="../tags/tag277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61.png" /><Relationship Id="rId3" Type="http://schemas.openxmlformats.org/officeDocument/2006/relationships/tags" Target="../tags/tag27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31.xml" /><Relationship Id="rId3" Type="http://schemas.openxmlformats.org/officeDocument/2006/relationships/tags" Target="../tags/tag232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62.png" /><Relationship Id="rId3" Type="http://schemas.openxmlformats.org/officeDocument/2006/relationships/tags" Target="../tags/tag279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63.png" /><Relationship Id="rId3" Type="http://schemas.openxmlformats.org/officeDocument/2006/relationships/tags" Target="../tags/tag280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64.png" /><Relationship Id="rId3" Type="http://schemas.openxmlformats.org/officeDocument/2006/relationships/tags" Target="../tags/tag281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65.png" /><Relationship Id="rId3" Type="http://schemas.openxmlformats.org/officeDocument/2006/relationships/tags" Target="../tags/tag282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66.png" /><Relationship Id="rId3" Type="http://schemas.openxmlformats.org/officeDocument/2006/relationships/tags" Target="../tags/tag283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7.jpeg" /><Relationship Id="rId3" Type="http://schemas.openxmlformats.org/officeDocument/2006/relationships/tags" Target="../tags/tag284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85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67.png" /><Relationship Id="rId3" Type="http://schemas.openxmlformats.org/officeDocument/2006/relationships/tags" Target="../tags/tag286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68.png" /><Relationship Id="rId3" Type="http://schemas.openxmlformats.org/officeDocument/2006/relationships/tags" Target="../tags/tag287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69.png" /><Relationship Id="rId3" Type="http://schemas.openxmlformats.org/officeDocument/2006/relationships/image" Target="../media/image70.png" /><Relationship Id="rId4" Type="http://schemas.openxmlformats.org/officeDocument/2006/relationships/tags" Target="../tags/tag28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0.png" /><Relationship Id="rId3" Type="http://schemas.openxmlformats.org/officeDocument/2006/relationships/tags" Target="../tags/tag233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71.png" /><Relationship Id="rId3" Type="http://schemas.openxmlformats.org/officeDocument/2006/relationships/tags" Target="../tags/tag289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90.xml" /><Relationship Id="rId4" Type="http://schemas.openxmlformats.org/officeDocument/2006/relationships/tags" Target="../tags/tag291.xml" /><Relationship Id="rId5" Type="http://schemas.openxmlformats.org/officeDocument/2006/relationships/image" Target="../media/image72.png" /><Relationship Id="rId6" Type="http://schemas.openxmlformats.org/officeDocument/2006/relationships/tags" Target="../tags/tag29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1.png" /><Relationship Id="rId3" Type="http://schemas.openxmlformats.org/officeDocument/2006/relationships/image" Target="../media/image12.png" /><Relationship Id="rId4" Type="http://schemas.openxmlformats.org/officeDocument/2006/relationships/tags" Target="../tags/tag23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3.png" /><Relationship Id="rId3" Type="http://schemas.openxmlformats.org/officeDocument/2006/relationships/tags" Target="../tags/tag23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4.png" /><Relationship Id="rId3" Type="http://schemas.openxmlformats.org/officeDocument/2006/relationships/image" Target="../media/image15.png" /><Relationship Id="rId4" Type="http://schemas.openxmlformats.org/officeDocument/2006/relationships/tags" Target="../tags/tag23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/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2385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571797" y="0"/>
            <a:ext cx="1620202" cy="2125798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4733734"/>
            <a:ext cx="1620202" cy="2124265"/>
          </a:xfrm>
          <a:prstGeom prst="rect">
            <a:avLst/>
          </a:prstGeom>
        </p:spPr>
      </p:pic>
      <p:sp>
        <p:nvSpPr>
          <p:cNvPr id="2" name="标题 3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758190" y="1779270"/>
            <a:ext cx="10610850" cy="31699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8000"/>
              <a:buNone/>
              <a:defRPr sz="7200" b="0" u="none" strike="noStrike" kern="1200" cap="none" spc="10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4800" b="1">
                <a:solidFill>
                  <a:schemeClr val="tx1"/>
                </a:solidFill>
                <a:sym typeface="+mn-ea"/>
              </a:rPr>
              <a:t>备战</a:t>
            </a:r>
            <a:r>
              <a:rPr lang="en-US" altLang="zh-CN" sz="4800" b="1">
                <a:solidFill>
                  <a:schemeClr val="tx1"/>
                </a:solidFill>
                <a:sym typeface="+mn-ea"/>
              </a:rPr>
              <a:t>2022</a:t>
            </a:r>
            <a:r>
              <a:rPr lang="zh-CN" altLang="en-US" sz="4800" b="1">
                <a:solidFill>
                  <a:schemeClr val="tx1"/>
                </a:solidFill>
                <a:sym typeface="+mn-ea"/>
              </a:rPr>
              <a:t>新高考作文</a:t>
            </a:r>
            <a:endParaRPr lang="zh-CN" altLang="en-US" sz="4400" b="1">
              <a:solidFill>
                <a:schemeClr val="tx1"/>
              </a:solidFill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b="1">
                <a:solidFill>
                  <a:schemeClr val="tx1"/>
                </a:solidFill>
                <a:sym typeface="+mn-ea"/>
              </a:rPr>
              <a:t>热点素材（八）</a:t>
            </a:r>
            <a:r>
              <a:rPr lang="en-US" altLang="zh-CN" sz="4400" b="1">
                <a:solidFill>
                  <a:srgbClr val="002060"/>
                </a:solidFill>
                <a:sym typeface="+mn-ea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5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15</a:t>
            </a:r>
            <a:r>
              <a:rPr lang="zh-CN" altLang="en-US" sz="5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讲</a:t>
            </a:r>
            <a:r>
              <a:rPr lang="en-US" altLang="zh-CN" sz="4800" b="1">
                <a:solidFill>
                  <a:srgbClr val="002060"/>
                </a:solidFill>
                <a:sym typeface="+mn-ea"/>
              </a:rPr>
              <a:t> </a:t>
            </a:r>
            <a:r>
              <a:rPr lang="zh-CN" altLang="en-US" sz="5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国家功勋，人民英雄</a:t>
            </a:r>
          </a:p>
        </p:txBody>
      </p:sp>
      <p:sp>
        <p:nvSpPr>
          <p:cNvPr id="9" name="矩形 8"/>
          <p:cNvSpPr/>
          <p:nvPr/>
        </p:nvSpPr>
        <p:spPr>
          <a:xfrm>
            <a:off x="9716770" y="5368290"/>
            <a:ext cx="165227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r"/>
            <a:r>
              <a:rPr lang="en-US" altLang="zh-CN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2021.12</a:t>
            </a: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40385" y="523875"/>
            <a:ext cx="7804150" cy="5501005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孙家栋，生于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1929</a:t>
            </a:r>
            <a:r>
              <a:rPr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年，辽宁人。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被誉为中国的航天“大总师”、“我国人造卫星技术和深空探测技术的开创者”。</a:t>
            </a:r>
          </a:p>
          <a:p>
            <a:pPr algn="l"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1967年，担任中国第一颗人造地球卫星技术负责人。</a:t>
            </a:r>
          </a:p>
          <a:p>
            <a:pPr algn="l"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1999年，被授予</a:t>
            </a:r>
            <a:r>
              <a:rPr lang="en-US" altLang="zh-CN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两弹一星</a:t>
            </a:r>
            <a:r>
              <a:rPr lang="en-US" altLang="zh-CN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功勋奖章。 </a:t>
            </a:r>
          </a:p>
          <a:p>
            <a:pPr algn="l"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2018年12月18日，党中央、国务院授予孙家栋同志改革先锋称号，颁授改革先锋奖章，并获评航天科技事业创新发展的重要推动者。</a:t>
            </a:r>
          </a:p>
          <a:p>
            <a:pPr algn="l"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2019年9月17日，荣获“共和国勋章”。</a:t>
            </a:r>
          </a:p>
          <a:p>
            <a:pPr algn="l"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2019年12月18日，入选“中国海归70年70人”榜单。 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algn="l">
              <a:lnSpc>
                <a:spcPct val="100000"/>
              </a:lnSpc>
              <a:buFont typeface="Wingdings" panose="05000000000000000000" charset="0"/>
              <a:buChar char="l"/>
            </a:pPr>
            <a:endParaRPr lang="zh-CN" altLang="en-US" sz="24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4535" y="941070"/>
            <a:ext cx="3533775" cy="4667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44535" y="4593590"/>
            <a:ext cx="549275" cy="10147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en-US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2585" y="367030"/>
            <a:ext cx="7319645" cy="6345555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2016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年感动中国人物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【颁奖词】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少年勤学，青年担纲，你是国家的栋梁。导弹、卫星、嫦娥、北斗，满天星斗璀璨，写下你的传奇。年过古稀未伏枥，犹向苍穹寄深情。</a:t>
            </a:r>
          </a:p>
          <a:p>
            <a:pPr marL="0" indent="0">
              <a:lnSpc>
                <a:spcPct val="100000"/>
              </a:lnSpc>
              <a:buFont typeface="Wingdings" panose="05000000000000000000" charset="0"/>
              <a:buNone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孙家栋言论：</a:t>
            </a:r>
          </a:p>
          <a:p>
            <a:pPr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当我们掌握了一定的航天技术以后，人类的探索必然要向深空发展，第一步肯定就是月球。</a:t>
            </a:r>
          </a:p>
          <a:p>
            <a:pPr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绕月探测工程是一项自主创新的工程。我们所开展的各方面工作，一定是“中华牌”。</a:t>
            </a:r>
          </a:p>
          <a:p>
            <a:pPr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假设你要决心发射，那这里头就带着一定的风险，我们绝对不希望发射失败。</a:t>
            </a:r>
          </a:p>
          <a:p>
            <a:pPr>
              <a:lnSpc>
                <a:spcPct val="100000"/>
              </a:lnSpc>
              <a:buNone/>
            </a:pPr>
            <a:endParaRPr lang="zh-CN" altLang="en-US" sz="24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0" y="3727450"/>
            <a:ext cx="3533775" cy="2809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2230" y="367030"/>
            <a:ext cx="4171950" cy="3095625"/>
          </a:xfrm>
          <a:prstGeom prst="round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40385" y="523875"/>
            <a:ext cx="7804150" cy="5501005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李延年，1928年11月出生，河北昌黎人，中共党员，共和国勋章获得者。</a:t>
            </a:r>
          </a:p>
          <a:p>
            <a:pPr algn="l">
              <a:lnSpc>
                <a:spcPct val="100000"/>
              </a:lnSpc>
              <a:buFont typeface="Wingdings" panose="05000000000000000000" charset="0"/>
              <a:buChar char="l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1945年10月入伍，参加过解放战争、湘西剿匪、抗美援朝战争、边境防卫作战等大小战斗20多次，荣立特等功1次，三等功、小功若干次。</a:t>
            </a:r>
          </a:p>
          <a:p>
            <a:pPr algn="l">
              <a:lnSpc>
                <a:spcPct val="100000"/>
              </a:lnSpc>
              <a:buFont typeface="Wingdings" panose="05000000000000000000" charset="0"/>
              <a:buChar char="l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李延年始终保持老英雄、老党员、老军人的革命本色，居功不自傲，自身要求严，离休后被评为“先进离休干部”、“优秀共产党员”。</a:t>
            </a:r>
          </a:p>
          <a:p>
            <a:pPr algn="l">
              <a:lnSpc>
                <a:spcPct val="100000"/>
              </a:lnSpc>
              <a:buFont typeface="Wingdings" panose="05000000000000000000" charset="0"/>
              <a:buChar char="l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2019年9月17日，国家主席习近平签署主席令，授予李延年“共和国勋章”。</a:t>
            </a:r>
          </a:p>
          <a:p>
            <a:pPr algn="l">
              <a:lnSpc>
                <a:spcPct val="100000"/>
              </a:lnSpc>
              <a:buFont typeface="Wingdings" panose="05000000000000000000" charset="0"/>
              <a:buChar char="l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2019年9月25日，入选“最美奋斗者”个人名单。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4535" y="930910"/>
            <a:ext cx="3533775" cy="4686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44535" y="4602480"/>
            <a:ext cx="520700" cy="10147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en-US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2585" y="367030"/>
            <a:ext cx="7957820" cy="6345555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李延年功绩：</a:t>
            </a:r>
          </a:p>
          <a:p>
            <a:pPr>
              <a:buFont typeface="Wingdings" panose="05000000000000000000" charset="0"/>
              <a:buChar char="Ø"/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1950年8月，李延年在湘西剿匪期间被提拔担任连队指导员，并率领连队以微小代价消灭土匪200余人。</a:t>
            </a:r>
          </a:p>
          <a:p>
            <a:pPr>
              <a:buFont typeface="Wingdings" panose="05000000000000000000" charset="0"/>
              <a:buChar char="Ø"/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1951年10月8日，志愿军第47军连指导员李延年所在营奉命对失守的346高地实施反击，他以视死如归的战斗精神，带领全连官兵浴血奋战，打退敌人数次反扑，毙伤美军600余人，使其无力继续推进，维持了47军战线的稳定，为我军展开的反攻奠定了基础。战后，被志愿军总部记特等功1次、授予“一级英雄”荣誉称号。</a:t>
            </a:r>
          </a:p>
          <a:p>
            <a:pPr>
              <a:buFont typeface="Wingdings" panose="05000000000000000000" charset="0"/>
              <a:buChar char="Ø"/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1979年2月，广西军区某师奉命参加边境防卫作战，作为师政治部副主任，他多次深入前沿阵地，积极做好部队的思想工作，激发官兵保家卫国战斗热情，2次荣立三等功，为祖国国防安全稳定作出了重要贡献。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alphaModFix amt="80000"/>
          </a:blip>
          <a:stretch>
            <a:fillRect/>
          </a:stretch>
        </p:blipFill>
        <p:spPr>
          <a:xfrm>
            <a:off x="8420735" y="3451225"/>
            <a:ext cx="3495675" cy="304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b="14493"/>
          <a:stretch>
            <a:fillRect/>
          </a:stretch>
        </p:blipFill>
        <p:spPr>
          <a:xfrm>
            <a:off x="8775700" y="195580"/>
            <a:ext cx="2484755" cy="3139440"/>
          </a:xfrm>
          <a:prstGeom prst="hexagon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40385" y="523875"/>
            <a:ext cx="7804150" cy="5501005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张富清，1924年12月生于陕西省汉中，1948年3月参加中国人民解放军，1948年8月加入中国共产党。1955年响应号召选择了去偏僻的鄂西山区，在来凤县一干就是一辈子。</a:t>
            </a:r>
          </a:p>
          <a:p>
            <a:pPr algn="l">
              <a:lnSpc>
                <a:spcPct val="100000"/>
              </a:lnSpc>
              <a:buClrTx/>
              <a:buSzTx/>
              <a:buFont typeface="Wingdings" panose="05000000000000000000" charset="0"/>
              <a:buChar char="l"/>
            </a:pP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2019年6月，被中宣部授予“时代楷模”称号；</a:t>
            </a:r>
          </a:p>
          <a:p>
            <a:pPr algn="l">
              <a:lnSpc>
                <a:spcPct val="100000"/>
              </a:lnSpc>
              <a:buClrTx/>
              <a:buSzTx/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2019</a:t>
            </a: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年7月，被表彰为全国模范退役军人；</a:t>
            </a:r>
          </a:p>
          <a:p>
            <a:pPr algn="l">
              <a:lnSpc>
                <a:spcPct val="100000"/>
              </a:lnSpc>
              <a:buClrTx/>
              <a:buSzTx/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2019</a:t>
            </a: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</a:t>
            </a: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日，被国家授予“共和国勋章”。</a:t>
            </a:r>
          </a:p>
          <a:p>
            <a:pPr algn="l">
              <a:lnSpc>
                <a:spcPct val="100000"/>
              </a:lnSpc>
              <a:buClrTx/>
              <a:buSzTx/>
              <a:buFont typeface="Wingdings" panose="05000000000000000000" charset="0"/>
              <a:buChar char="l"/>
            </a:pP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2019年9月25日，被授予“最美奋斗者”荣誉称号 。</a:t>
            </a:r>
          </a:p>
          <a:p>
            <a:pPr algn="l">
              <a:lnSpc>
                <a:spcPct val="100000"/>
              </a:lnSpc>
              <a:buClrTx/>
              <a:buSzTx/>
              <a:buFont typeface="Wingdings" panose="05000000000000000000" charset="0"/>
              <a:buChar char="l"/>
            </a:pP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2019年12月12日，被中共中央组织部授予全国离退休干部先进个人。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4230" y="785495"/>
            <a:ext cx="3371850" cy="4743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44230" y="4514215"/>
            <a:ext cx="549275" cy="10147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en-US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2585" y="367030"/>
            <a:ext cx="7957820" cy="6345555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2019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年感动中国人物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【颁奖辞】 都知道你朴实勤勉，却不知你曾战功赫赫。你把奖章深藏在箱底，对战友的怀念深藏心底。从不居功索取，只为坚守使命初心，默默奉献。于国于民，你是忠诚伟大的士兵。</a:t>
            </a:r>
          </a:p>
          <a:p>
            <a:pPr marL="0" indent="0">
              <a:lnSpc>
                <a:spcPct val="100000"/>
              </a:lnSpc>
              <a:buFont typeface="Wingdings" panose="05000000000000000000" charset="0"/>
              <a:buNone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人物事迹：</a:t>
            </a:r>
          </a:p>
          <a:p>
            <a:pPr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张富清在解放战争的枪林弹雨中九死一生，先后荣立一等功3次、二等功1次，被西北野战军记“特等功”，两次获得“战斗英雄”荣誉称号。 </a:t>
            </a:r>
          </a:p>
          <a:p>
            <a:pPr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新中国成立后，他响应国家号召主动到偏僻的湖北来凤县工作，为贫困山区奉献一生。60多年来，张富清刻意尘封功绩，连儿女也不知情。2018年底，在退役军人信息采集中，张富清的事迹被人们发现。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3110" y="3211830"/>
            <a:ext cx="3533775" cy="3305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7132" t="23257" r="9053"/>
          <a:stretch>
            <a:fillRect/>
          </a:stretch>
        </p:blipFill>
        <p:spPr>
          <a:xfrm>
            <a:off x="8879205" y="610235"/>
            <a:ext cx="2522220" cy="2501900"/>
          </a:xfrm>
          <a:prstGeom prst="ellips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40385" y="523875"/>
            <a:ext cx="7804150" cy="5873750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袁隆平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（1930年9月-2021年5月）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生于北京，无党派人士，江西省九江市德安县人。享誉海内外的著名农业科学家，中国杂交水稻事业的开创者和领导者，“共和国勋章”获得者，湖南省政协原副主席，被誉为“杂交水稻之父”。</a:t>
            </a:r>
          </a:p>
          <a:p>
            <a:pPr algn="l"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1953年毕业于西南农学院，1995年被选为中国工程院院士；</a:t>
            </a:r>
          </a:p>
          <a:p>
            <a:pPr algn="l"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2000年获得国家最高科学技术奖，</a:t>
            </a:r>
          </a:p>
          <a:p>
            <a:pPr algn="l"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2013年获得第四届中国消除贫困奖终身成就奖，</a:t>
            </a:r>
          </a:p>
          <a:p>
            <a:pPr algn="l"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2018年12月18日，党中央、国务院授予袁隆平改革先锋称号，颁授改革先锋奖章，获评杂交水稻研究的开创者。</a:t>
            </a:r>
          </a:p>
          <a:p>
            <a:pPr algn="l"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2019年9月17日，国家主席习近平签署主席令，授予袁隆平“共和国勋章”。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4535" y="694055"/>
            <a:ext cx="3552825" cy="4724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44535" y="4403725"/>
            <a:ext cx="478155" cy="10147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en-US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1160" y="256540"/>
            <a:ext cx="7957820" cy="6345555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人物言论：</a:t>
            </a:r>
          </a:p>
          <a:p>
            <a:pPr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2019年9月15日，袁隆平接受采访时表示：“全世界有1.6亿公顷的稻田，如果其中一半种上杂交稻，每公顷增产2吨，每年增产的粮食可以多养活5亿人口。”他希望，“让我们的杂交稻走出国门，为全世界解决粮食短缺问题作贡献。” </a:t>
            </a:r>
          </a:p>
          <a:p>
            <a:pPr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在新中国成立70周年来临之际，袁隆平说“我是无党派，我崇拜共产党。”袁隆平感慨：“在中国共产党领导之下，我们中国真正富强起来了，现在我们能够抬得起头，挺起了腰杆。”</a:t>
            </a:r>
          </a:p>
          <a:p>
            <a:pPr marL="0" indent="0">
              <a:lnSpc>
                <a:spcPct val="100000"/>
              </a:lnSpc>
              <a:buFont typeface="Wingdings" panose="05000000000000000000" charset="0"/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人物评价</a:t>
            </a:r>
          </a:p>
          <a:p>
            <a:pPr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袁隆平从事杂交水稻研究已经半个世纪了，不畏艰难，甘于奉献，呕心沥血，苦苦追求，为解决中国人的吃饭问题做出了重大贡献。先生的杰出成就不仅属于中国，而且影响世界。（新华网评）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1380" y="3298825"/>
            <a:ext cx="3324225" cy="3238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8670" y="256540"/>
            <a:ext cx="3416935" cy="2966720"/>
          </a:xfrm>
          <a:prstGeom prst="ellips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40385" y="523875"/>
            <a:ext cx="8122920" cy="5987415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pPr marL="0" indent="0" algn="l">
              <a:buFont typeface="Wingdings" panose="05000000000000000000" charset="0"/>
              <a:buNone/>
            </a:pPr>
            <a:r>
              <a:rPr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黄旭华，舰船设计专家、核潜艇研究设计专家。</a:t>
            </a:r>
            <a:endParaRPr sz="28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Font typeface="Wingdings" panose="05000000000000000000" charset="0"/>
              <a:buChar char="l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黄旭华长期从事核潜艇研制工作，开拓了中国核潜艇的研制领域，是中国第一代核动力潜艇研制创始人之一，被誉为“中国核潜艇之父”。</a:t>
            </a:r>
          </a:p>
          <a:p>
            <a:pPr algn="l">
              <a:lnSpc>
                <a:spcPct val="100000"/>
              </a:lnSpc>
              <a:buFont typeface="Wingdings" panose="05000000000000000000" charset="0"/>
              <a:buChar char="l"/>
            </a:pPr>
            <a:r>
              <a:rPr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1924年2月生于广东海丰，1945年，黄旭华被保送到中央大学航空系，接着又以第一名考上国立交通大学。</a:t>
            </a:r>
            <a:endParaRPr lang="zh-CN" altLang="en-US" sz="24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00000"/>
              </a:lnSpc>
              <a:buFont typeface="Wingdings" panose="05000000000000000000" charset="0"/>
              <a:buChar char="l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2014年被评为“2013感动中国十大人物”。</a:t>
            </a:r>
          </a:p>
          <a:p>
            <a:pPr algn="l">
              <a:lnSpc>
                <a:spcPct val="100000"/>
              </a:lnSpc>
              <a:buFont typeface="Wingdings" panose="05000000000000000000" charset="0"/>
              <a:buChar char="l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2018年11月9日，黄旭华获公示为改革开放杰出贡献表彰推荐人选。</a:t>
            </a:r>
          </a:p>
          <a:p>
            <a:pPr algn="l">
              <a:lnSpc>
                <a:spcPct val="100000"/>
              </a:lnSpc>
              <a:buFont typeface="Wingdings" panose="05000000000000000000" charset="0"/>
              <a:buChar char="l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2019年9月17日，被授予</a:t>
            </a:r>
            <a:r>
              <a:rPr lang="en-US" altLang="zh-CN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共和国勋章</a:t>
            </a:r>
            <a:r>
              <a:rPr lang="en-US" altLang="zh-CN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。9月25日，被授予“最美奋斗者”荣誉称号。 </a:t>
            </a:r>
          </a:p>
          <a:p>
            <a:pPr algn="l">
              <a:lnSpc>
                <a:spcPct val="100000"/>
              </a:lnSpc>
              <a:buFont typeface="Wingdings" panose="05000000000000000000" charset="0"/>
              <a:buChar char="l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2020年1月10日，获国家最高科学技术奖。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7605" y="1183640"/>
            <a:ext cx="3122930" cy="43249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77605" y="4586605"/>
            <a:ext cx="470535" cy="9220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en-US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2585" y="367030"/>
            <a:ext cx="7957820" cy="6345555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人物事迹：</a:t>
            </a:r>
          </a:p>
          <a:p>
            <a:pPr marL="0" indent="0">
              <a:buNone/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隐姓埋名：由于严格的保密制度，长期以来，黄旭华不能向亲友透露自己实际上是干什么的，也由于研制工作实在太紧张，从1958～1986年，他没有回过一次老家海丰探望双亲。1988年南海深潜试验，黄旭华顺道探视老母，95岁的母亲与儿子对视却无语凝噎，30年后再相见，62岁的黄旭华，也已双鬓染上白发。面对亲人，面对事业，黄旭华隐姓埋名三十载，默默无闻，寂然无名。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直到2013年，他的事迹逐渐“曝光”，亲友们才得知原委。</a:t>
            </a:r>
          </a:p>
          <a:p>
            <a:pPr marL="0" indent="0">
              <a:buNone/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）忠孝两难：</a:t>
            </a:r>
          </a:p>
          <a:p>
            <a:pPr marL="0" indent="0">
              <a:buNone/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“有人问我忠孝不能双全,你是怎样理解的?我说对国家的忠,就是对父母最大的孝。”——黄旭华</a:t>
            </a:r>
          </a:p>
          <a:p>
            <a:pPr marL="0" indent="0">
              <a:buNone/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世界上有两样东西亘古不变,一是高悬在我们头顶上的日月星辰,一是深藏在每个人心底的情怀和信仰。对于黄旭华来说,他的信仰是祖国需要。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0405" y="3603625"/>
            <a:ext cx="3552825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115" y="448310"/>
            <a:ext cx="2859405" cy="315531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/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2963545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720090" cy="944799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471910" y="0"/>
            <a:ext cx="720090" cy="944118"/>
          </a:xfrm>
          <a:prstGeom prst="rect">
            <a:avLst/>
          </a:prstGeom>
        </p:spPr>
      </p:pic>
      <p:pic>
        <p:nvPicPr>
          <p:cNvPr id="10" name="图片 9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20090" y="838835"/>
            <a:ext cx="11075035" cy="5474335"/>
          </a:xfrm>
          <a:prstGeom prst="rect">
            <a:avLst/>
          </a:prstGeom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720090" y="944880"/>
            <a:ext cx="11075035" cy="4043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1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1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0170" tIns="46990" rIns="90170" bIns="46990" rtlCol="0"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Font typeface="Wingdings" panose="05000000000000000000" charset="0"/>
              <a:buChar char="Ø"/>
            </a:pPr>
            <a:r>
              <a:rPr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《功勋》是一部重大现实题材剧。该剧分为八个单元</a:t>
            </a:r>
            <a:r>
              <a:rPr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《能文能武李延年》《无名英雄于敏》《默默无闻张富清》《黄旭华的深潜》《申纪兰的提案》《孙家栋的天路》《屠呦呦的礼物》《袁隆平的梦》</a:t>
            </a:r>
            <a:r>
              <a:rPr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讲述8位功勋人物故事。</a:t>
            </a:r>
          </a:p>
          <a:p>
            <a:pPr algn="l">
              <a:buFont typeface="Wingdings" panose="05000000000000000000" charset="0"/>
              <a:buChar char="Ø"/>
            </a:pPr>
            <a:r>
              <a:rPr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该剧于2021年9月26日在北京卫视、东方卫视、浙江卫视、江苏卫视首播，优酷网、爱奇艺、腾讯视频同步播出。</a:t>
            </a:r>
          </a:p>
        </p:txBody>
      </p:sp>
      <p:pic>
        <p:nvPicPr>
          <p:cNvPr id="9" name="内容占位符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80305" y="3656965"/>
            <a:ext cx="5118100" cy="265620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40385" y="523875"/>
            <a:ext cx="7804150" cy="6188075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屠呦呦，1930年12月生于浙江宁波，药学家。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现为中国中医科学院首席科学家，终身研究员兼首席研究员，青蒿素研究开发中心主任，博士生导师，共和国勋章获得者。 </a:t>
            </a:r>
            <a:endParaRPr lang="zh-CN" altLang="en-US" sz="24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00000"/>
              </a:lnSpc>
              <a:buFont typeface="Wingdings" panose="05000000000000000000" charset="0"/>
              <a:buChar char="l"/>
            </a:pPr>
            <a:r>
              <a:rPr sz="2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1946年10月参加工作，1953年8月入党。</a:t>
            </a:r>
            <a:r>
              <a:rPr lang="zh-CN" altLang="en-US" sz="2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195</a:t>
            </a:r>
            <a:r>
              <a:rPr lang="en-US" altLang="zh-CN" sz="2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年毕业于北京大学医学院药学系生药专业。</a:t>
            </a:r>
          </a:p>
          <a:p>
            <a:pPr algn="l">
              <a:lnSpc>
                <a:spcPct val="100000"/>
              </a:lnSpc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2015年10月获得诺贝尔生理学或医学奖，理由是她发现了青蒿素，该药品可以有效降低疟疾患者的死亡率。她成为首获科学类诺贝尔奖的中国人。</a:t>
            </a:r>
          </a:p>
          <a:p>
            <a:pPr algn="l">
              <a:lnSpc>
                <a:spcPct val="100000"/>
              </a:lnSpc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2017年1月9日获2016年国家最高科学技术奖。</a:t>
            </a:r>
          </a:p>
          <a:p>
            <a:pPr algn="l">
              <a:lnSpc>
                <a:spcPct val="100000"/>
              </a:lnSpc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2018年12月18日，被党中央、国务院授予改革先锋称号。</a:t>
            </a:r>
          </a:p>
          <a:p>
            <a:pPr algn="l">
              <a:lnSpc>
                <a:spcPct val="100000"/>
              </a:lnSpc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2019年5月，入选福布斯中国科技50女性榜单。 </a:t>
            </a:r>
          </a:p>
          <a:p>
            <a:pPr algn="l">
              <a:lnSpc>
                <a:spcPct val="100000"/>
              </a:lnSpc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2020年3月入选《时代周刊》100位最具影响力女性人物榜。2020年，中国中医科学院与上海中医药大学开设九年制本博连读中医学“屠呦呦班”。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44535" y="960120"/>
            <a:ext cx="3595370" cy="4937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44535" y="4882515"/>
            <a:ext cx="619760" cy="10147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en-US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3220" y="256540"/>
            <a:ext cx="8343265" cy="6345555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人物评价：</a:t>
            </a:r>
          </a:p>
          <a:p>
            <a:pPr>
              <a:lnSpc>
                <a:spcPct val="100000"/>
              </a:lnSpc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以屠呦呦研究员为代表的一代代中医人才，辛勤耕耘，屡建功勋，为发展中医药事业、造福人类健康作出了重要贡献。</a:t>
            </a:r>
          </a:p>
          <a:p>
            <a:pPr marL="0" indent="0" algn="r">
              <a:lnSpc>
                <a:spcPct val="100000"/>
              </a:lnSpc>
              <a:buNone/>
            </a:pPr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中共中央总书记、国家主席、中央军委主席习近平</a:t>
            </a:r>
          </a:p>
          <a:p>
            <a:pPr>
              <a:lnSpc>
                <a:spcPct val="100000"/>
              </a:lnSpc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您的获奖，是中国科学界的骄傲，我相信，这必将激励更多的中国科学家不断攀登世界科学高峰，为人类文明和人民福祉作出更多更大的贡献。</a:t>
            </a:r>
          </a:p>
          <a:p>
            <a:pPr marL="0" indent="0" algn="r">
              <a:lnSpc>
                <a:spcPct val="100000"/>
              </a:lnSpc>
              <a:buNone/>
            </a:pPr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中国科学院院长白春礼的贺信</a:t>
            </a:r>
          </a:p>
          <a:p>
            <a:pPr>
              <a:lnSpc>
                <a:spcPct val="100000"/>
              </a:lnSpc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我们应该学习屠呦呦研究员这种埋头苦干、潜心钻研、坚韧不拔、持之以恒的工作作风，去掉浮躁、淡泊名利，始终围绕科学目标脚踏实地勤奋工作。</a:t>
            </a:r>
          </a:p>
          <a:p>
            <a:pPr marL="0" indent="0" algn="r">
              <a:lnSpc>
                <a:spcPct val="100000"/>
              </a:lnSpc>
              <a:buNone/>
            </a:pPr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中国中医科学院院长张伯礼</a:t>
            </a:r>
          </a:p>
          <a:p>
            <a:pPr algn="l">
              <a:lnSpc>
                <a:spcPct val="100000"/>
              </a:lnSpc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春草鹿呦呦：青蒿一握，水二升，浸渍了千多年，直到你出现。为了一个使命，执着于千百次实验。萃取出古老文化的精华，深深植入当代世界，帮人类渡过一劫。呦呦鹿鸣，食野之蒿。今有嘉宾，德音孔昭。</a:t>
            </a:r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——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感动中国颁奖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3645" y="3074670"/>
            <a:ext cx="291465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8706485" y="755650"/>
            <a:ext cx="3189605" cy="216090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35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3" y="-73025"/>
            <a:ext cx="122031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880" name="直角三角形 4"/>
          <p:cNvSpPr/>
          <p:nvPr/>
        </p:nvSpPr>
        <p:spPr>
          <a:xfrm>
            <a:off x="-266700" y="-73342"/>
            <a:ext cx="12458700" cy="7002462"/>
          </a:xfrm>
          <a:prstGeom prst="rtTriangle">
            <a:avLst/>
          </a:prstGeom>
          <a:solidFill>
            <a:srgbClr val="F8DEE1"/>
          </a:solidFill>
          <a:ln w="381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40" tIns="45720" rIns="91440" bIns="45720" anchor="ctr" anchorCtr="0"/>
          <a:lstStyle/>
          <a:p>
            <a:pPr algn="ctr">
              <a:buFontTx/>
              <a:buNone/>
            </a:pPr>
            <a:endParaRPr lang="zh-CN" altLang="en-US">
              <a:latin typeface="等线"/>
              <a:ea typeface="等线"/>
            </a:endParaRPr>
          </a:p>
        </p:txBody>
      </p:sp>
      <p:sp>
        <p:nvSpPr>
          <p:cNvPr id="1048882" name="椭圆 1"/>
          <p:cNvSpPr/>
          <p:nvPr/>
        </p:nvSpPr>
        <p:spPr>
          <a:xfrm>
            <a:off x="4217988" y="1549400"/>
            <a:ext cx="3756025" cy="3757613"/>
          </a:xfrm>
          <a:prstGeom prst="ellipse">
            <a:avLst/>
          </a:prstGeom>
          <a:solidFill>
            <a:srgbClr val="FFFFFF"/>
          </a:solidFill>
          <a:ln w="9525">
            <a:noFill/>
          </a:ln>
          <a:effectLst>
            <a:outerShdw sx="100998" sy="100998" algn="ctr" rotWithShape="0">
              <a:srgbClr val="000000">
                <a:alpha val="9998"/>
              </a:srgbClr>
            </a:outerShdw>
          </a:effectLst>
        </p:spPr>
        <p:txBody>
          <a:bodyPr lIns="91440" tIns="45720" rIns="91440" bIns="45720" anchor="ctr" anchorCtr="0"/>
          <a:lstStyle/>
          <a:p>
            <a:pPr algn="ctr">
              <a:buFontTx/>
              <a:buNone/>
            </a:pPr>
            <a:endParaRPr lang="zh-CN" altLang="en-US">
              <a:latin typeface="等线"/>
              <a:ea typeface="等线"/>
            </a:endParaRPr>
          </a:p>
        </p:txBody>
      </p:sp>
      <p:sp>
        <p:nvSpPr>
          <p:cNvPr id="1048884" name="文本框 16"/>
          <p:cNvSpPr/>
          <p:nvPr/>
        </p:nvSpPr>
        <p:spPr>
          <a:xfrm>
            <a:off x="4956810" y="1549083"/>
            <a:ext cx="2341563" cy="221488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>
            <a:spAutoFit/>
          </a:bodyPr>
          <a:lstStyle/>
          <a:p>
            <a:pPr algn="ctr">
              <a:buFontTx/>
              <a:buNone/>
            </a:pPr>
            <a:r>
              <a:rPr lang="en-US" altLang="zh-CN" sz="13800" b="1">
                <a:solidFill>
                  <a:srgbClr val="262626"/>
                </a:solidFill>
                <a:latin typeface="Arial" panose="020b0604020202020204" pitchFamily="34" charset="0"/>
                <a:ea typeface="等线"/>
              </a:rPr>
              <a:t>02</a:t>
            </a:r>
            <a:endParaRPr lang="en-US" altLang="en-US">
              <a:latin typeface="Arial" panose="020b0604020202020204" pitchFamily="34" charset="0"/>
              <a:ea typeface="等线"/>
            </a:endParaRPr>
          </a:p>
        </p:txBody>
      </p:sp>
      <p:sp>
        <p:nvSpPr>
          <p:cNvPr id="1048886" name="文本框 22"/>
          <p:cNvSpPr/>
          <p:nvPr/>
        </p:nvSpPr>
        <p:spPr>
          <a:xfrm>
            <a:off x="4930458" y="3392170"/>
            <a:ext cx="2486025" cy="3063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>
            <a:spAutoFit/>
          </a:bodyPr>
          <a:lstStyle/>
          <a:p>
            <a:pPr algn="ctr">
              <a:buFontTx/>
              <a:buNone/>
            </a:pPr>
            <a:r>
              <a:rPr lang="en-US" altLang="zh-CN" sz="14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</a:t>
            </a:r>
            <a:r>
              <a:rPr lang="en-US" altLang="zh-CN" sz="1400" b="1">
                <a:solidFill>
                  <a:srgbClr val="262626"/>
                </a:solidFill>
                <a:latin typeface="Arial" panose="020b0604020202020204" pitchFamily="34" charset="0"/>
                <a:ea typeface="等线"/>
              </a:rPr>
              <a:t>TITLE</a:t>
            </a:r>
            <a:r>
              <a:rPr lang="en-US" altLang="zh-CN" sz="14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HERE</a:t>
            </a:r>
            <a:endParaRPr lang="en-US" altLang="en-US">
              <a:latin typeface="Arial" panose="020b0604020202020204" pitchFamily="34" charset="0"/>
              <a:ea typeface="等线"/>
            </a:endParaRPr>
          </a:p>
        </p:txBody>
      </p:sp>
      <p:sp>
        <p:nvSpPr>
          <p:cNvPr id="1048611" name="文本框 2"/>
          <p:cNvSpPr txBox="1"/>
          <p:nvPr/>
        </p:nvSpPr>
        <p:spPr>
          <a:xfrm>
            <a:off x="1346200" y="5708015"/>
            <a:ext cx="6978650" cy="6451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在新的赶考路上，我们是答卷人。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758690" y="4075430"/>
            <a:ext cx="26587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七一勋章</a:t>
            </a:r>
          </a:p>
        </p:txBody>
      </p:sp>
    </p:spTree>
    <p:custDataLst>
      <p:tags r:id="rId3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97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97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97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48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8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8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48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488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48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8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48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5455" y="258445"/>
            <a:ext cx="11261090" cy="63404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635" y="362585"/>
            <a:ext cx="11031855" cy="62103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2015" y="3154045"/>
            <a:ext cx="10884535" cy="3381375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40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·</a:t>
            </a:r>
            <a:r>
              <a:rPr sz="28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她是中国共产党的同龄人，在国民党监狱里经受住威逼利诱，一生淡泊名利，为党的新闻事业勤恳奉献。她说：父亲瞿秋白留给自己的财富是“有信仰、爱祖国”</a:t>
            </a:r>
            <a:r>
              <a:rPr lang="en-US" altLang="zh-CN" sz="28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——</a:t>
            </a:r>
            <a:r>
              <a:rPr sz="2800" b="1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她是瞿独伊，新华通讯社原国际新闻编辑部干部，也是“七一勋章”获得者。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015" y="209550"/>
            <a:ext cx="10885170" cy="28441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2015" y="3454400"/>
            <a:ext cx="10884535" cy="308102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40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·</a:t>
            </a:r>
            <a:r>
              <a:rPr sz="28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他是新中国的同龄人，长期在民政部门任职。清正廉洁、以严治家，用朴实和纯粹传承革命家风，家里永远挂着祖父李大钊的那副对联：“铁肩担道义，妙手著文章”</a:t>
            </a:r>
            <a:r>
              <a:rPr lang="en-US" altLang="zh-CN" sz="28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——</a:t>
            </a:r>
            <a:r>
              <a:rPr sz="2800" b="1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他是李宏塔，安徽省政协原党组成员、副主席，也是“七一勋章”获得者</a:t>
            </a:r>
          </a:p>
          <a:p>
            <a:pPr marL="0" indent="0">
              <a:lnSpc>
                <a:spcPct val="150000"/>
              </a:lnSpc>
              <a:buNone/>
            </a:pPr>
            <a:endParaRPr sz="2400" b="1" spc="0">
              <a:highlight>
                <a:srgbClr val="FFFF00"/>
              </a:highlight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630" y="290195"/>
            <a:ext cx="11170285" cy="30657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2135" y="3154045"/>
            <a:ext cx="11147425" cy="3395345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40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·</a:t>
            </a:r>
            <a:r>
              <a:rPr sz="28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父亲是开国将军，遵照父亲的嘱托，成为唯一留在当地草原的下乡知青。怀抱“让牧民过上好日子”的初心，奋斗近50年，探索出保护生态、发展经济的新路</a:t>
            </a:r>
            <a:r>
              <a:rPr lang="en-US" altLang="zh-CN" sz="28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——</a:t>
            </a:r>
            <a:r>
              <a:rPr sz="2800" b="1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他是廷·巴特尔，内蒙古自治区阿巴嘎旗洪格尔高勒镇萨如拉图雅嘎查党支部原书记，是“七一勋章”获得者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80975"/>
            <a:ext cx="11148060" cy="31743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4350" y="3154045"/>
            <a:ext cx="11252200" cy="3495675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40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·</a:t>
            </a:r>
            <a:r>
              <a:rPr sz="28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小时候，和妹妹跟随父亲，抵边放牧、巡边卫国。一家三口，守护着三千六百多平方公里的国土。父亲去世后，她坚持下来，让国旗挂遍走过的每一条路</a:t>
            </a:r>
            <a:r>
              <a:rPr lang="en-US" altLang="zh-CN" sz="28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——</a:t>
            </a:r>
            <a:r>
              <a:rPr sz="2800" b="1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她是卓嘎，西藏自治区隆子县玉麦乡玉麦村农民，西藏自治区妇联副主席（兼职），也是“七一勋章”获得者。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85420"/>
            <a:ext cx="11251565" cy="31419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7845" y="309880"/>
            <a:ext cx="11048365" cy="61004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35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112" y="-1270"/>
            <a:ext cx="122031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880" name="直角三角形 4"/>
          <p:cNvSpPr/>
          <p:nvPr/>
        </p:nvSpPr>
        <p:spPr>
          <a:xfrm>
            <a:off x="-266700" y="-73342"/>
            <a:ext cx="12458700" cy="7002462"/>
          </a:xfrm>
          <a:prstGeom prst="rtTriangle">
            <a:avLst/>
          </a:prstGeom>
          <a:solidFill>
            <a:srgbClr val="F8DEE1"/>
          </a:solidFill>
          <a:ln w="381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40" tIns="45720" rIns="91440" bIns="45720" anchor="ctr" anchorCtr="0"/>
          <a:lstStyle/>
          <a:p>
            <a:pPr algn="ctr">
              <a:buFontTx/>
              <a:buNone/>
            </a:pPr>
            <a:endParaRPr lang="zh-CN" altLang="en-US">
              <a:latin typeface="等线"/>
              <a:ea typeface="等线"/>
            </a:endParaRPr>
          </a:p>
        </p:txBody>
      </p:sp>
      <p:sp>
        <p:nvSpPr>
          <p:cNvPr id="1048882" name="椭圆 1"/>
          <p:cNvSpPr/>
          <p:nvPr/>
        </p:nvSpPr>
        <p:spPr>
          <a:xfrm>
            <a:off x="4217988" y="1549400"/>
            <a:ext cx="3756025" cy="3757613"/>
          </a:xfrm>
          <a:prstGeom prst="ellipse">
            <a:avLst/>
          </a:prstGeom>
          <a:solidFill>
            <a:srgbClr val="FFFFFF"/>
          </a:solidFill>
          <a:ln w="9525">
            <a:noFill/>
          </a:ln>
          <a:effectLst>
            <a:outerShdw sx="100998" sy="100998" algn="ctr" rotWithShape="0">
              <a:srgbClr val="000000">
                <a:alpha val="9998"/>
              </a:srgbClr>
            </a:outerShdw>
          </a:effectLst>
        </p:spPr>
        <p:txBody>
          <a:bodyPr lIns="91440" tIns="45720" rIns="91440" bIns="45720" anchor="ctr" anchorCtr="0"/>
          <a:lstStyle/>
          <a:p>
            <a:pPr algn="ctr">
              <a:buFontTx/>
              <a:buNone/>
            </a:pPr>
            <a:endParaRPr lang="zh-CN" altLang="en-US">
              <a:latin typeface="等线"/>
              <a:ea typeface="等线"/>
            </a:endParaRPr>
          </a:p>
        </p:txBody>
      </p:sp>
      <p:sp>
        <p:nvSpPr>
          <p:cNvPr id="1048884" name="文本框 16"/>
          <p:cNvSpPr/>
          <p:nvPr/>
        </p:nvSpPr>
        <p:spPr>
          <a:xfrm>
            <a:off x="4956810" y="1549083"/>
            <a:ext cx="2341563" cy="221488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>
            <a:spAutoFit/>
          </a:bodyPr>
          <a:lstStyle/>
          <a:p>
            <a:pPr algn="ctr">
              <a:buFontTx/>
              <a:buNone/>
            </a:pPr>
            <a:r>
              <a:rPr lang="en-US" altLang="zh-CN" sz="13800" b="1">
                <a:solidFill>
                  <a:srgbClr val="262626"/>
                </a:solidFill>
                <a:latin typeface="Arial" panose="020b0604020202020204" pitchFamily="34" charset="0"/>
                <a:ea typeface="等线"/>
              </a:rPr>
              <a:t>01</a:t>
            </a:r>
            <a:endParaRPr lang="en-US" altLang="en-US">
              <a:latin typeface="Arial" panose="020b0604020202020204" pitchFamily="34" charset="0"/>
              <a:ea typeface="等线"/>
            </a:endParaRPr>
          </a:p>
        </p:txBody>
      </p:sp>
      <p:sp>
        <p:nvSpPr>
          <p:cNvPr id="1048886" name="文本框 22"/>
          <p:cNvSpPr/>
          <p:nvPr/>
        </p:nvSpPr>
        <p:spPr>
          <a:xfrm>
            <a:off x="4930458" y="3392170"/>
            <a:ext cx="2486025" cy="3063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>
            <a:spAutoFit/>
          </a:bodyPr>
          <a:lstStyle/>
          <a:p>
            <a:pPr algn="ctr">
              <a:buFontTx/>
              <a:buNone/>
            </a:pPr>
            <a:r>
              <a:rPr lang="en-US" altLang="zh-CN" sz="14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</a:t>
            </a:r>
            <a:r>
              <a:rPr lang="en-US" altLang="zh-CN" sz="1400" b="1">
                <a:solidFill>
                  <a:srgbClr val="262626"/>
                </a:solidFill>
                <a:latin typeface="Arial" panose="020b0604020202020204" pitchFamily="34" charset="0"/>
                <a:ea typeface="等线"/>
              </a:rPr>
              <a:t>TITLE</a:t>
            </a:r>
            <a:r>
              <a:rPr lang="en-US" altLang="zh-CN" sz="14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HERE</a:t>
            </a:r>
            <a:endParaRPr lang="en-US" altLang="en-US">
              <a:latin typeface="Arial" panose="020b0604020202020204" pitchFamily="34" charset="0"/>
              <a:ea typeface="等线"/>
            </a:endParaRPr>
          </a:p>
        </p:txBody>
      </p:sp>
      <p:sp>
        <p:nvSpPr>
          <p:cNvPr id="1048888" name="Rectangle 23"/>
          <p:cNvSpPr/>
          <p:nvPr/>
        </p:nvSpPr>
        <p:spPr>
          <a:xfrm>
            <a:off x="4445000" y="3941445"/>
            <a:ext cx="3672840" cy="9220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 algn="ctr">
              <a:buFontTx/>
              <a:buNone/>
            </a:pPr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共和国勋章</a:t>
            </a:r>
          </a:p>
        </p:txBody>
      </p:sp>
      <p:sp>
        <p:nvSpPr>
          <p:cNvPr id="1048611" name="文本框 2"/>
          <p:cNvSpPr txBox="1"/>
          <p:nvPr/>
        </p:nvSpPr>
        <p:spPr>
          <a:xfrm>
            <a:off x="2971165" y="5421630"/>
            <a:ext cx="6238240" cy="1076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一个有希望的民族不能没有英雄，</a:t>
            </a:r>
          </a:p>
          <a:p>
            <a:r>
              <a:rPr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一个有前途的国家不能没有先锋。</a:t>
            </a:r>
            <a:endParaRPr lang="zh-CN" altLang="en-US" sz="32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97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97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97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48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8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8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48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488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48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8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48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488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48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48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2015" y="3154045"/>
            <a:ext cx="10884535" cy="3381375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40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·</a:t>
            </a:r>
            <a:r>
              <a:rPr sz="28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他是101岁的红军老战士，16岁参加革命，战场上出生入死，胜利后本色依然，从不利用职务之便谋取私利，坚守初心的美，布满人生的诗行</a:t>
            </a:r>
            <a:r>
              <a:rPr lang="en-US" altLang="zh-CN" sz="28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——</a:t>
            </a:r>
            <a:r>
              <a:rPr sz="2800" b="1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他是郭瑞祥，</a:t>
            </a:r>
            <a:r>
              <a:rPr lang="en-US" altLang="zh-CN" sz="2800" b="1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贵州省都匀军分区原副政治委员</a:t>
            </a:r>
            <a:r>
              <a:rPr sz="2800" b="1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en-US" altLang="zh-CN" sz="2800" b="1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也是“七一勋章”获得者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015" y="409575"/>
            <a:ext cx="10884535" cy="29972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2015" y="3154045"/>
            <a:ext cx="10884535" cy="3381375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40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·</a:t>
            </a:r>
            <a:r>
              <a:rPr sz="28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他是战功赫赫的百战老兵，一次战斗，坚守阵地4天4夜，身着38个弹孔，抢救四天才醒过来，离休后捐资助学，在10多所学校做校外辅导员</a:t>
            </a:r>
            <a:r>
              <a:rPr lang="en-US" altLang="zh-CN" sz="28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——</a:t>
            </a:r>
            <a:r>
              <a:rPr lang="en-US" altLang="zh-CN" sz="2800" b="1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他是王占山</a:t>
            </a:r>
            <a:r>
              <a:rPr sz="2800" b="1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en-US" altLang="zh-CN" sz="2800" b="1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河南省安阳军分区原副师职顾问</a:t>
            </a:r>
            <a:r>
              <a:rPr sz="2800" b="1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en-US" altLang="zh-CN" sz="2800" b="1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也是“七一勋章”获得者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785" y="233680"/>
            <a:ext cx="11282045" cy="31972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645" y="3154045"/>
            <a:ext cx="11304905" cy="3381375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40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·</a:t>
            </a:r>
            <a:r>
              <a:rPr sz="28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她是14岁的渡江英雄，撑船划桨，手臂中弹，6次渡江，运送3批解放军登岸作战</a:t>
            </a:r>
            <a:r>
              <a:rPr lang="en-US" altLang="zh-CN" sz="28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.</a:t>
            </a:r>
            <a:r>
              <a:rPr sz="28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毛泽东给她题词：“毛姐：好好学习、天天向上”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，从此在平凡岗位上永远“摆渡”前行</a:t>
            </a:r>
            <a:r>
              <a:rPr lang="en-US" altLang="zh-CN" sz="2800" b="1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——</a:t>
            </a:r>
            <a:r>
              <a:rPr lang="en-US" altLang="zh-CN" sz="2800" b="1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她是马毛姐</a:t>
            </a:r>
            <a:r>
              <a:rPr sz="2800" b="1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en-US" altLang="zh-CN" sz="2800" b="1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安徽省原合肥市服装鞋帽工业公司副经理</a:t>
            </a:r>
            <a:r>
              <a:rPr sz="2800" b="1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en-US" altLang="zh-CN" sz="2800" b="1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也是“七一勋章”获得者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645" y="204470"/>
            <a:ext cx="11371580" cy="31978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290" y="3724275"/>
            <a:ext cx="10852150" cy="2774315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解放战争中，他随部队从东北打到海南岛，又跨过鸭绿江，战功累累，过去的荣誉，成为他眼里的云淡风轻，退役后毅然回乡当了一辈子农民</a:t>
            </a:r>
            <a:r>
              <a:rPr lang="en-US" altLang="zh-CN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lang="en-US" altLang="zh-CN" sz="2800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他是孙景坤</a:t>
            </a:r>
            <a:r>
              <a:rPr sz="2800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en-US" altLang="zh-CN" sz="2800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辽宁省丹东市元宝区金山镇山城村原第一生产队队长</a:t>
            </a:r>
            <a:r>
              <a:rPr sz="2800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en-US" altLang="zh-CN" sz="2800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也是“七一勋章”获得者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9120" y="589280"/>
            <a:ext cx="11244580" cy="31356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290" y="3724275"/>
            <a:ext cx="10852150" cy="2774315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charset="0"/>
              <a:buChar char="l"/>
            </a:pPr>
            <a:r>
              <a:rPr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在抗美援朝的战斗中，杀敌百余人，浴血奋战，到孤身一人，伤残复员，悄然回乡务农</a:t>
            </a:r>
            <a:r>
              <a:rPr lang="en-US" altLang="zh-CN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.</a:t>
            </a:r>
            <a:r>
              <a:rPr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1984年部队找到这位“活着的黄继光”，他已经隐功埋名33年</a:t>
            </a:r>
            <a:r>
              <a:rPr lang="en-US" altLang="zh-CN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lang="en-US" altLang="zh-CN" sz="2800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他</a:t>
            </a:r>
            <a:r>
              <a:rPr sz="2800" spc="0">
                <a:solidFill>
                  <a:srgbClr val="FF0000"/>
                </a:solidFill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是柴云振，四川省岳池县财政局原副县级离休干部，也是“七一勋章”获得者</a:t>
            </a:r>
            <a:endParaRPr lang="en-US" altLang="zh-CN" sz="2800" spc="0">
              <a:solidFill>
                <a:srgbClr val="FF0000"/>
              </a:solidFill>
              <a:highlight>
                <a:srgbClr val="FFFF00"/>
              </a:highligh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9100" y="338455"/>
            <a:ext cx="11342370" cy="32213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9925" y="443230"/>
            <a:ext cx="10965815" cy="61074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2920" y="443230"/>
            <a:ext cx="2242820" cy="21971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290" y="3724275"/>
            <a:ext cx="10852150" cy="2774315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从战火中走来的艺术家，在《茶馆》《北京人》《家》等70余部话剧中，塑造了众多艺术形象</a:t>
            </a:r>
            <a:r>
              <a:rPr lang="en-US" altLang="zh-CN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.</a:t>
            </a:r>
            <a:r>
              <a:rPr lang="zh-CN" altLang="en-US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德艺双馨，为人民而创作，成就了他人生舞台上的“高光时刻”</a:t>
            </a:r>
            <a:r>
              <a:rPr lang="en-US" altLang="zh-CN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他是蓝天野，北京人民艺术剧院演员、导演，也是“七一勋章”获得者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2450" y="427355"/>
            <a:ext cx="11240770" cy="31165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290" y="3724275"/>
            <a:ext cx="10852150" cy="2774315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一部大型交响史诗《红旗颂》，塑造出中国共产党经典的形象，歌曲《弹起我心爱的土琵琶》，为几代人所传唱，他毕生的追求，是让信仰舞动起美丽的音乐翅膀</a:t>
            </a:r>
            <a:r>
              <a:rPr lang="en-US" altLang="zh-CN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lang="en-US" altLang="zh-CN"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他</a:t>
            </a:r>
            <a:r>
              <a:rPr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是吕其明，上海电影制片厂艺术委员会原副主任，也是“七一勋章”获得者</a:t>
            </a:r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3235" y="471805"/>
            <a:ext cx="11224260" cy="31496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290" y="3552825"/>
            <a:ext cx="10852150" cy="3131185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我国自动化科学技术开拓者之一，万里归来，只为报国，为“两弹一星”工程，为航天重大工程建设，开路拓荒，为后人的接续奋斗，镌刻下新的坐标</a:t>
            </a:r>
            <a:r>
              <a:rPr lang="en-US" altLang="zh-CN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lang="en-US" altLang="zh-CN"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他</a:t>
            </a:r>
            <a:r>
              <a:rPr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是陆元九，中国航天科技集团有限公司科技委顾问，中国科学院院士、中国工程院院士，也是“七一勋章”获得者</a:t>
            </a: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7845" y="488950"/>
            <a:ext cx="11115040" cy="31496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290" y="3724275"/>
            <a:ext cx="10852150" cy="2774315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一新中国胸外科事业的开拓者和奠基人，我国人体肺移植手术第一人，18岁参加白求恩医疗队，89岁还为普通门诊患者服务，医者仁心，用实践诠释“白求恩精神”</a:t>
            </a:r>
            <a:r>
              <a:rPr lang="en-US" altLang="zh-CN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lang="en-US" altLang="zh-CN"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他</a:t>
            </a:r>
            <a:r>
              <a:rPr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是辛育龄，中日友好医院原院长、胸外科主任，也是“七一勋章”获得者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6420" y="394970"/>
            <a:ext cx="11002010" cy="31089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7380" y="370205"/>
            <a:ext cx="7473950" cy="61391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0240" y="1075055"/>
            <a:ext cx="3423920" cy="492061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7990" y="3510280"/>
            <a:ext cx="11334115" cy="2988310"/>
          </a:xfrm>
        </p:spPr>
        <p:txBody>
          <a:bodyPr>
            <a:noAutofit/>
          </a:bodyPr>
          <a:lstStyle/>
          <a:p>
            <a:pPr indent="0">
              <a:lnSpc>
                <a:spcPct val="150000"/>
              </a:lnSpc>
              <a:buFont typeface="Wingdings" panose="05000000000000000000" charset="0"/>
            </a:pPr>
            <a:r>
              <a:rPr lang="en-US" altLang="zh-CN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·</a:t>
            </a:r>
            <a:r>
              <a:rPr lang="zh-CN" altLang="en-US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我国高原医学事业的开拓者，足迹遍布青藏高原，被誉为高原上“生命的保护神”，80多岁，带着心脏起搏器在高原上守望生命</a:t>
            </a:r>
            <a:r>
              <a:rPr lang="en-US" altLang="zh-CN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lang="en-US" altLang="zh-CN"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他</a:t>
            </a:r>
            <a:r>
              <a:rPr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是吴天一，青海省心脑血管病专科医院原研究员，中国工程院院士，也是“七一勋章”获得者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7990" y="332105"/>
            <a:ext cx="11334750" cy="31781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290" y="3724275"/>
            <a:ext cx="10852150" cy="2774315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我国第一代刑事技术警察，中国首席枪弹痕迹鉴定专家，凭一双“火眼金睛”，检验鉴定7000多件痕迹物证，无一差错，被誉为刑事案件痕迹鉴定的“定海神针”</a:t>
            </a:r>
            <a:r>
              <a:rPr lang="en-US" altLang="zh-CN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他是崔道植，黑龙江省公安厅刑事技术处原正处级侦查员，也是“七一勋章”获得者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8955" y="398780"/>
            <a:ext cx="11248390" cy="32029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290" y="3724275"/>
            <a:ext cx="10852150" cy="2774315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秉持“做事情要做到极致、做工人要做到最好”的信念，在焊工岗位奉献50多年，攻克400多个焊接技术难关同时也焊接起“工匠精神”的高光岁月</a:t>
            </a:r>
            <a:r>
              <a:rPr lang="en-US" altLang="zh-CN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lang="en-US" altLang="zh-CN"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他</a:t>
            </a:r>
            <a:r>
              <a:rPr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是艾爱国，湖南华菱湘潭钢铁有限公司焊接顾问，湖南省焊接协会监事长，也是“七一勋章”获得者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6085" y="374015"/>
            <a:ext cx="11325860" cy="31496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7190" y="167640"/>
            <a:ext cx="11437620" cy="65233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290" y="3724275"/>
            <a:ext cx="10852150" cy="2774315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扎根于人民的“草鞋书记”，年轻时冒着生命危险开展党的地下工作，新中国成立后，在大巴山深处一心谋发展，改善民生，对自己无欲无求，对人民有求必应</a:t>
            </a:r>
            <a:r>
              <a:rPr lang="en-US" altLang="zh-CN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他是周永开，四川省原达县地委副书记，也是“七一勋章”获得者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5945" y="436245"/>
            <a:ext cx="11040110" cy="30549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290" y="3724275"/>
            <a:ext cx="10852150" cy="2774315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新中国成立初期的劳动模范，为实现“全国人民穿好衣”的梦想，在平凡岗位上干出不平凡业绩，退休后仍发光发热，参与多地多个棉纺厂建设，不取分文</a:t>
            </a:r>
            <a:r>
              <a:rPr lang="en-US" altLang="zh-CN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她是黄宝妹，原上海第十七棉纺织厂工会副主席，也是“七一勋章”获得者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3235" y="317500"/>
            <a:ext cx="11198225" cy="31356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565" y="3596005"/>
            <a:ext cx="11309985" cy="2902585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埋头苦干的“当代愚公”，为凿渠引水，带领村民一干就是36年，一渠通带来百业兴，原来的“穷窝窝”村民，人均年收入突破万元大关</a:t>
            </a:r>
            <a:r>
              <a:rPr lang="en-US" altLang="zh-CN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lang="en-US" altLang="zh-CN"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他</a:t>
            </a:r>
            <a:r>
              <a:rPr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是黄大发，贵州省遵义市播州区平正仡佬族乡，原草王坝村党支部书记，也是“七一勋章”获得者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393700"/>
            <a:ext cx="11309350" cy="32023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4665" y="3475355"/>
            <a:ext cx="11304270" cy="3127375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与荒沙碱滩抗争40多年，带领群众在毛乌素沙漠南缘，营造出一条长百余里的绿色长城，创造“公司+农户+基地”的新模式，帮助沙区群众脱贫致富月</a:t>
            </a:r>
            <a:r>
              <a:rPr lang="en-US" altLang="zh-CN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他是石光银，陕西省定边县定边街道十里沙村党总支原书记，陕西石光银治沙集团有限公司董事长，也是“七一勋章”获得者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4665" y="340360"/>
            <a:ext cx="11304905" cy="31343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500" y="3561715"/>
            <a:ext cx="11290300" cy="3159125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群众心中的“活雷锋”，退休十多年来，带领热心小组先后为居民解决各类困难7000多件，调解各类民事纠纷600多起，开展公益活动7000多场次</a:t>
            </a:r>
            <a:r>
              <a:rPr lang="en-US" altLang="zh-CN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她是王兰花，宁夏回族自治区吴忠市利通区金星镇，王兰花热心小组党支部书记，王兰花热心小组慈善协会会长，也是“七一勋章”获得者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500" y="427355"/>
            <a:ext cx="11289665" cy="31343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290" y="3724275"/>
            <a:ext cx="10852150" cy="2774315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被称为“小巷总理”创新社区治理模式，设立居民恳谈日，建立养老服务中心和少儿托管中心，40多年来，一心当好群众的“服务员”</a:t>
            </a:r>
            <a:r>
              <a:rPr lang="en-US" altLang="zh-CN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她是林丹，福建省福州市鼓楼区东街街道军门社区党委书记，也是“七一勋章”获得者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4190" y="460375"/>
            <a:ext cx="11111230" cy="31527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368300" y="837565"/>
            <a:ext cx="11552555" cy="57981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40" tIns="45720" rIns="91440" bIns="45720" rtlCol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8745" algn="ctr">
              <a:lnSpc>
                <a:spcPct val="100000"/>
              </a:lnSpc>
              <a:buClrTx/>
              <a:buSzTx/>
              <a:buNone/>
            </a:pPr>
            <a:r>
              <a:rPr lang="zh-CN" sz="2400" b="1">
                <a:highlight>
                  <a:srgbClr val="00FF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电视剧《功勋》用不同的叙事风格讲述八位功勋人物人生中最精彩的故事。</a:t>
            </a:r>
          </a:p>
          <a:p>
            <a:pPr marL="118745" algn="l">
              <a:lnSpc>
                <a:spcPct val="100000"/>
              </a:lnSpc>
              <a:buClrTx/>
              <a:buSzTx/>
              <a:buNone/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于敏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：从少年、青年和中年三个时期讲述他投身国防安全事业的故事。</a:t>
            </a:r>
          </a:p>
          <a:p>
            <a:pPr marL="118745" algn="l">
              <a:lnSpc>
                <a:spcPct val="100000"/>
              </a:lnSpc>
              <a:buClrTx/>
              <a:buSzTx/>
              <a:buNone/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申纪兰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：着重展现她首倡"男女同工同酬"并当选第一届全国人大代表的经历。</a:t>
            </a:r>
          </a:p>
          <a:p>
            <a:pPr marL="118745" algn="l">
              <a:lnSpc>
                <a:spcPct val="100000"/>
              </a:lnSpc>
              <a:buClrTx/>
              <a:buSzTx/>
              <a:buNone/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孙家栋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：以无数次的试验失败为切入点，展现中国科学家永不言弃的探索精神。</a:t>
            </a:r>
          </a:p>
          <a:p>
            <a:pPr marL="118745" algn="l">
              <a:lnSpc>
                <a:spcPct val="100000"/>
              </a:lnSpc>
              <a:buClrTx/>
              <a:buSzTx/>
              <a:buNone/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李延年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：讲述其在抗美援朝战场上的英雄故事。</a:t>
            </a:r>
          </a:p>
          <a:p>
            <a:pPr marL="118745" algn="l">
              <a:lnSpc>
                <a:spcPct val="100000"/>
              </a:lnSpc>
              <a:buClrTx/>
              <a:buSzTx/>
              <a:buNone/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张富清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：描绘其作为战斗英雄转业后扎根基层的故事。</a:t>
            </a:r>
          </a:p>
          <a:p>
            <a:pPr marL="118745" algn="l">
              <a:lnSpc>
                <a:spcPct val="100000"/>
              </a:lnSpc>
              <a:buClrTx/>
              <a:buSzTx/>
              <a:buNone/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袁隆平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：从梦境展开，讲他如何为祖国和世界人民的温饱问题不懈奋斗。</a:t>
            </a:r>
          </a:p>
          <a:p>
            <a:pPr marL="118745" algn="l">
              <a:lnSpc>
                <a:spcPct val="100000"/>
              </a:lnSpc>
              <a:buClrTx/>
              <a:buSzTx/>
              <a:buNone/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黄旭华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：以核潜艇下潜极限为故事压力点和戏剧转折点，再现我国自主研发核潜艇的艰难历程。</a:t>
            </a:r>
          </a:p>
          <a:p>
            <a:pPr marL="118745" algn="l">
              <a:lnSpc>
                <a:spcPct val="100000"/>
              </a:lnSpc>
              <a:buClrTx/>
              <a:buSzTx/>
              <a:buNone/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屠呦呦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：展示她研发抗疟新药青蒿素的全过程，并回答人们对其个人获得诺贝尔奖的某些疑惑。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860" y="3409950"/>
            <a:ext cx="11130915" cy="3447415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用真诚点亮乡村女孩的人生梦想，创办全国第一所全免费女子高中，拖着病体，家访行程11万多公里，帮助1800多名贫困山区女孩圆梦大学</a:t>
            </a:r>
            <a:r>
              <a:rPr lang="en-US" altLang="zh-CN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她是张桂梅，云南省丽江华坪女子高级中学党支部书记、校长，华坪县儿童福利院（华坪儿童之家）院长，也是“七一勋章”获得者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0860" y="290830"/>
            <a:ext cx="11130915" cy="31191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8945" y="3493135"/>
            <a:ext cx="11278870" cy="3124200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担任村支部书记30多年，大抓党员队伍建设，推广国家通用语言文字，开展“民族团结一家亲”和民族团结联谊活动，使布力开村成为新农村建设示范村</a:t>
            </a:r>
            <a:r>
              <a:rPr lang="en-US" altLang="zh-CN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他是买买提江·吾买尔，新疆维吾尔自治区伊宁县温亚尔乡布力开村，党支部原书记、村委会原主任，也是“七一勋章”获得者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8945" y="338455"/>
            <a:ext cx="11279505" cy="31540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6400" y="3596005"/>
            <a:ext cx="11377295" cy="2902585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54个非洲国家，投入大半生走了52个，在对非外交岗位坚守、耕耘近40年，为传承中非友谊，深化中非合作，敢于担当，倾情奉献</a:t>
            </a:r>
            <a:r>
              <a:rPr lang="en-US" altLang="zh-CN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他是刘贵今，外交部原正司级大使，也是“七一勋章”获得者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6400" y="398145"/>
            <a:ext cx="11377930" cy="31972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290" y="3724275"/>
            <a:ext cx="10852150" cy="2774315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1964年到新疆屯垦戍边，他的家被称为“不换防的夫妻哨所”，巡边总里程达20多万公里，在茫茫草原边境线上，把一生活成一座移动的“活界碑”</a:t>
            </a:r>
            <a:r>
              <a:rPr lang="en-US" altLang="zh-CN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他是魏德友，新疆生产建设兵团第九师161团1连退休职工，也是“七一勋章”获得者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4350" y="518160"/>
            <a:ext cx="11386820" cy="32061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6870" y="3528060"/>
            <a:ext cx="11476355" cy="2970530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带领群众，造大船，闯深海，捕大鱼，共同致富，参与南沙岛礁建设，在南海维权斗争中，冲锋在前，让国家的尊严，不再只是“画框里的江山”</a:t>
            </a:r>
            <a:r>
              <a:rPr lang="en-US" altLang="zh-CN" sz="2800" spc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lang="en-US" altLang="zh-CN"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他</a:t>
            </a:r>
            <a:r>
              <a:rPr sz="2800" spc="0">
                <a:highlight>
                  <a:srgbClr val="FFFF00"/>
                </a:highligh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是王书茂，海南省琼海市潭门镇潭门村，党支部书记、村委会主任，也是“七一勋章”获得者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6870" y="354965"/>
            <a:ext cx="11476355" cy="31730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35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3" y="-73025"/>
            <a:ext cx="122031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880" name="直角三角形 4"/>
          <p:cNvSpPr/>
          <p:nvPr/>
        </p:nvSpPr>
        <p:spPr>
          <a:xfrm>
            <a:off x="-266700" y="-73342"/>
            <a:ext cx="12458700" cy="7002462"/>
          </a:xfrm>
          <a:prstGeom prst="rtTriangle">
            <a:avLst/>
          </a:prstGeom>
          <a:solidFill>
            <a:srgbClr val="F8DEE1"/>
          </a:solidFill>
          <a:ln w="381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40" tIns="45720" rIns="91440" bIns="45720" anchor="ctr" anchorCtr="0"/>
          <a:lstStyle/>
          <a:p>
            <a:pPr algn="ctr">
              <a:buFontTx/>
              <a:buNone/>
            </a:pPr>
            <a:endParaRPr lang="zh-CN" altLang="en-US">
              <a:latin typeface="等线"/>
              <a:ea typeface="等线"/>
            </a:endParaRPr>
          </a:p>
        </p:txBody>
      </p:sp>
      <p:sp>
        <p:nvSpPr>
          <p:cNvPr id="1048882" name="椭圆 1"/>
          <p:cNvSpPr/>
          <p:nvPr/>
        </p:nvSpPr>
        <p:spPr>
          <a:xfrm>
            <a:off x="4217988" y="1549400"/>
            <a:ext cx="3756025" cy="3757613"/>
          </a:xfrm>
          <a:prstGeom prst="ellipse">
            <a:avLst/>
          </a:prstGeom>
          <a:solidFill>
            <a:srgbClr val="FFFFFF"/>
          </a:solidFill>
          <a:ln w="9525">
            <a:noFill/>
          </a:ln>
          <a:effectLst>
            <a:outerShdw sx="100998" sy="100998" algn="ctr" rotWithShape="0">
              <a:srgbClr val="000000">
                <a:alpha val="9998"/>
              </a:srgbClr>
            </a:outerShdw>
          </a:effectLst>
        </p:spPr>
        <p:txBody>
          <a:bodyPr lIns="91440" tIns="45720" rIns="91440" bIns="45720" anchor="ctr" anchorCtr="0"/>
          <a:lstStyle/>
          <a:p>
            <a:pPr algn="ctr">
              <a:buFontTx/>
              <a:buNone/>
            </a:pPr>
            <a:endParaRPr lang="zh-CN" altLang="en-US">
              <a:latin typeface="等线"/>
              <a:ea typeface="等线"/>
            </a:endParaRPr>
          </a:p>
        </p:txBody>
      </p:sp>
      <p:sp>
        <p:nvSpPr>
          <p:cNvPr id="1048884" name="文本框 16"/>
          <p:cNvSpPr/>
          <p:nvPr/>
        </p:nvSpPr>
        <p:spPr>
          <a:xfrm>
            <a:off x="4956810" y="1549083"/>
            <a:ext cx="2341563" cy="221488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>
            <a:spAutoFit/>
          </a:bodyPr>
          <a:lstStyle/>
          <a:p>
            <a:pPr algn="ctr">
              <a:buFontTx/>
              <a:buNone/>
            </a:pPr>
            <a:r>
              <a:rPr lang="en-US" altLang="zh-CN" sz="13800" b="1">
                <a:solidFill>
                  <a:srgbClr val="262626"/>
                </a:solidFill>
                <a:latin typeface="Arial" panose="020b0604020202020204" pitchFamily="34" charset="0"/>
                <a:ea typeface="等线"/>
              </a:rPr>
              <a:t>03</a:t>
            </a:r>
            <a:endParaRPr lang="en-US" altLang="en-US">
              <a:latin typeface="Arial" panose="020b0604020202020204" pitchFamily="34" charset="0"/>
              <a:ea typeface="等线"/>
            </a:endParaRPr>
          </a:p>
        </p:txBody>
      </p:sp>
      <p:sp>
        <p:nvSpPr>
          <p:cNvPr id="1048886" name="文本框 22"/>
          <p:cNvSpPr/>
          <p:nvPr/>
        </p:nvSpPr>
        <p:spPr>
          <a:xfrm>
            <a:off x="4930458" y="3392170"/>
            <a:ext cx="2486025" cy="3063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>
            <a:spAutoFit/>
          </a:bodyPr>
          <a:lstStyle/>
          <a:p>
            <a:pPr algn="ctr">
              <a:buFontTx/>
              <a:buNone/>
            </a:pPr>
            <a:r>
              <a:rPr lang="en-US" altLang="zh-CN" sz="14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</a:t>
            </a:r>
            <a:r>
              <a:rPr lang="en-US" altLang="zh-CN" sz="1400" b="1">
                <a:solidFill>
                  <a:srgbClr val="262626"/>
                </a:solidFill>
                <a:latin typeface="Arial" panose="020b0604020202020204" pitchFamily="34" charset="0"/>
                <a:ea typeface="等线"/>
              </a:rPr>
              <a:t>TITLE</a:t>
            </a:r>
            <a:r>
              <a:rPr lang="en-US" altLang="zh-CN" sz="14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HERE</a:t>
            </a:r>
            <a:endParaRPr lang="en-US" altLang="en-US">
              <a:latin typeface="Arial" panose="020b0604020202020204" pitchFamily="34" charset="0"/>
              <a:ea typeface="等线"/>
            </a:endParaRPr>
          </a:p>
        </p:txBody>
      </p:sp>
      <p:sp>
        <p:nvSpPr>
          <p:cNvPr id="1048611" name="文本框 2"/>
          <p:cNvSpPr txBox="1"/>
          <p:nvPr/>
        </p:nvSpPr>
        <p:spPr>
          <a:xfrm>
            <a:off x="543560" y="5393055"/>
            <a:ext cx="8769350" cy="95313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sz="28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他们忠诚于党、报效祖国，扎根基层、奉献人民，</a:t>
            </a:r>
          </a:p>
          <a:p>
            <a:r>
              <a:rPr sz="28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在各自岗位上做出了非凡业绩，赢得了人民广泛赞誉。</a:t>
            </a:r>
            <a:endParaRPr sz="28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18305" y="4075430"/>
            <a:ext cx="43154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最美奋斗者</a:t>
            </a:r>
          </a:p>
        </p:txBody>
      </p:sp>
    </p:spTree>
    <p:custDataLst>
      <p:tags r:id="rId3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97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97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97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48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8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8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48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488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48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8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48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393065"/>
            <a:ext cx="11023600" cy="594804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zh-CN" altLang="en-US" sz="2400"/>
              <a:t>为隆重庆祝新中国成立70周年，学习英雄事迹、弘扬奋斗精神、培育时代新人，中央宣传部、中央组织部、中央统战部、中央和国家机关工委、中央党史和文献研究院、教育部、人力资源社会保障部、国务院国资委、中央军委政治工作部决定，授予张富清等</a:t>
            </a: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</a:rPr>
              <a:t>278名个人</a:t>
            </a:r>
            <a:r>
              <a:rPr lang="zh-CN" altLang="en-US" sz="2400"/>
              <a:t>、西安交通大学“西迁人”爱国奋斗先进群体等</a:t>
            </a: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</a:rPr>
              <a:t>22个集体</a:t>
            </a:r>
            <a:r>
              <a:rPr lang="zh-CN" altLang="en-US" sz="2400"/>
              <a:t>“最美奋斗者”称号。</a:t>
            </a:r>
          </a:p>
          <a:p>
            <a:r>
              <a:rPr lang="zh-CN" altLang="en-US" sz="2400"/>
              <a:t>广大党员干部群众要以“最美奋斗者”为榜样，深入学习习近平新时代中国特色社会主义思想，信念坚定、对党忠诚，始终做党的基本理论、基本路线、基本方略的忠诚拥护者；高举爱国主义伟大旗帜，培养爱国之情、砥砺强国之志、实践报国之行，始终做爱国主义精神的坚定践行者；大力弘扬</a:t>
            </a:r>
            <a:r>
              <a:rPr lang="zh-CN" altLang="en-US" sz="2400" b="1">
                <a:solidFill>
                  <a:srgbClr val="FF0000"/>
                </a:solidFill>
                <a:effectLst/>
                <a:highlight>
                  <a:srgbClr val="FFFF00"/>
                </a:highlight>
              </a:rPr>
              <a:t>“幸福源自奋斗、成功在于奉献、平凡造就伟大”</a:t>
            </a:r>
            <a:r>
              <a:rPr lang="zh-CN" altLang="en-US" sz="2400"/>
              <a:t>的价值理念，把人民对美好生活的向往作为奋斗目标，撸起袖子干、挥洒汗水拼，始终做新时代长征路上的不懈奋斗者。 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781685"/>
            <a:ext cx="10852150" cy="78613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zh-CN" altLang="en-US" sz="3200"/>
              <a:t>“人民教育家”于漪：教师心中要有中国的灯火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67395" y="1695450"/>
            <a:ext cx="3154680" cy="3730625"/>
          </a:xfrm>
          <a:prstGeom prst="rect">
            <a:avLst/>
          </a:prstGeom>
        </p:spPr>
      </p:pic>
      <p:sp>
        <p:nvSpPr>
          <p:cNvPr id="5" name="内容占位符 2"/>
          <p:cNvSpPr>
            <a:spLocks noGrp="1"/>
          </p:cNvSpPr>
          <p:nvPr/>
        </p:nvSpPr>
        <p:spPr>
          <a:xfrm>
            <a:off x="669925" y="1567815"/>
            <a:ext cx="7566660" cy="39858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0170" tIns="46990" rIns="90170" bIns="4699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lnSpc>
                <a:spcPct val="140000"/>
              </a:lnSpc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作为教师，还要清楚的是，我是中国人的教师，</a:t>
            </a:r>
            <a:r>
              <a:rPr sz="28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做好新中国教师的本分，心中必须要有中国的灯火。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要指引学生在纷繁复杂的环境下树民族精神之根，筑爱国主义之魂，用中国人博大的情怀，用真正的本领为中国作出贡献，为人类作出贡献。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14655"/>
            <a:ext cx="10852150" cy="75692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zh-CN" altLang="en-US" sz="3200"/>
              <a:t>最美奋斗者孔繁森：青山埋忠骨，热血洒高原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81125"/>
            <a:ext cx="8046085" cy="495998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zh-CN" altLang="en-US" sz="2000"/>
              <a:t>1994年11月29日，孔繁森在完成任务返回阿里的途中，不幸发生车祸以身殉职，时年50岁。在他的葬礼上，有这样一副挽联——</a:t>
            </a:r>
            <a:r>
              <a:rPr lang="zh-CN" altLang="en-US" sz="2400">
                <a:solidFill>
                  <a:srgbClr val="FF0000"/>
                </a:solidFill>
                <a:highlight>
                  <a:srgbClr val="FFFF00"/>
                </a:highlight>
              </a:rPr>
              <a:t>一尘不染两袖清风，视名利安危淡似狮泉河水；二离桑梓独恋雪域，置民族团结重如冈底斯山。</a:t>
            </a:r>
            <a:endParaRPr lang="zh-CN" altLang="en-US" sz="2400"/>
          </a:p>
          <a:p>
            <a:r>
              <a:rPr lang="zh-CN" altLang="en-US" sz="2000"/>
              <a:t>2018年12月18日，党中央、国务院授予孔繁森同志改革先锋称号，颁授改革先锋奖章；2019年9月25日，孔繁森被授予最美奋斗者称号。</a:t>
            </a:r>
          </a:p>
          <a:p>
            <a:r>
              <a:rPr lang="zh-CN" altLang="en-US" sz="2400"/>
              <a:t>孔繁森，被誉为</a:t>
            </a:r>
            <a:r>
              <a:rPr lang="zh-CN" altLang="en-US" sz="2400">
                <a:solidFill>
                  <a:srgbClr val="FF0000"/>
                </a:solidFill>
                <a:highlight>
                  <a:srgbClr val="FFFF00"/>
                </a:highlight>
              </a:rPr>
              <a:t>“人民的好公仆”</a:t>
            </a:r>
            <a:r>
              <a:rPr lang="zh-CN" altLang="en-US" sz="2400"/>
              <a:t>。拉萨群众说，西藏和平解放40多年来，逝世后最让人难过的有两个人，一个是班禅大师，另一个就是孔繁森。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2370" y="2212975"/>
            <a:ext cx="3095625" cy="32956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6285" y="629285"/>
            <a:ext cx="10507980" cy="79946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ClrTx/>
              <a:buSzTx/>
              <a:buFontTx/>
            </a:pPr>
            <a:r>
              <a:rPr lang="zh-CN" altLang="en-US" sz="3200"/>
              <a:t>最美奋斗者张海迪：她仍在劲帆之上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6285" y="629285"/>
            <a:ext cx="1628775" cy="799465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669925" y="1628775"/>
            <a:ext cx="6355715" cy="46450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0170" tIns="46990" rIns="90170" bIns="4699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/>
              <a:t>张海迪这个名字已然“长青”三十余年。</a:t>
            </a:r>
          </a:p>
          <a:p>
            <a:r>
              <a:rPr lang="zh-CN" altLang="en-US" sz="2400"/>
              <a:t>从励志青年、作家译者、政协委员，到国务院残工委副主任、中国残疾人联合会主席，这个名字的意蕴丰沛日新。</a:t>
            </a:r>
          </a:p>
          <a:p>
            <a:r>
              <a:rPr lang="zh-CN" altLang="en-US" sz="2400"/>
              <a:t>1983年至2021年，世事沧海更迭，张海迪不做守岸的旁观者——治学、阅读、写作，古道热肠的“知心姐姐”、致力残疾人事业的中残联主席——她仍在劲帆之上，任流年如斯。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8395" y="1628775"/>
            <a:ext cx="3786505" cy="464312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40385" y="523875"/>
            <a:ext cx="7804150" cy="5501005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于敏（1926年8月16日—2019年1月16日）：中国著名核物理学家，长期领导并参加核武器的理论研究和设计，填补了我国原子核理论的空白，为氢弹突破作出卓越贡献。</a:t>
            </a:r>
          </a:p>
          <a:p>
            <a:pPr marL="0" indent="0" algn="l">
              <a:buNone/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1949年毕业于北京大学物理系。</a:t>
            </a:r>
          </a:p>
          <a:p>
            <a:pPr marL="0" indent="0" algn="l">
              <a:buNone/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1980年当选为中国科学院学部委员（院士）。</a:t>
            </a:r>
          </a:p>
          <a:p>
            <a:pPr marL="0" indent="0" algn="l">
              <a:buNone/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1999年被国家授予“两弹一星”功勋奖章。</a:t>
            </a:r>
          </a:p>
          <a:p>
            <a:pPr marL="0" indent="0" algn="l">
              <a:buNone/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2019年被国家授予“共和国勋章”。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0425" y="810260"/>
            <a:ext cx="3133725" cy="469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80425" y="4491355"/>
            <a:ext cx="548640" cy="10147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en-US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340360" y="967105"/>
            <a:ext cx="8174990" cy="538861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2400"/>
              <a:t>自强、求知、热心，这是人们对张海迪的“初印象”。</a:t>
            </a:r>
          </a:p>
          <a:p>
            <a:r>
              <a:rPr lang="zh-CN" altLang="en-US" sz="2400"/>
              <a:t>1981年，张海迪身残志坚的故事散见报端；1983年3月7日，共青团中央召开“优秀共青团员”张海迪命名表彰大会，号召全国共青团员和广大青年向张海迪同志学习。张海迪自此成为改革开放后全国范围内影响力最大的一位模范人物。</a:t>
            </a:r>
          </a:p>
          <a:p>
            <a:r>
              <a:rPr lang="zh-CN" altLang="en-US" sz="2400"/>
              <a:t>求知，蓄力求知，于张海迪，这是渡越三十年的舟楫。</a:t>
            </a:r>
          </a:p>
          <a:p>
            <a:r>
              <a:rPr lang="zh-CN" altLang="en-US" sz="2400"/>
              <a:t>这不仅意味着智识的疆界，也关乎尊严与价值。她在《生命的追问》中谈及“探索未知”，“那终是我们永不疲惫的目标”——依稀仍与“自强”同义。</a:t>
            </a:r>
          </a:p>
          <a:p>
            <a:endParaRPr lang="zh-CN" altLang="en-US" sz="24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5350" y="1525270"/>
            <a:ext cx="3318510" cy="42722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14"/>
            <p:custDataLst>
              <p:tags r:id="rId3"/>
            </p:custDataLst>
          </p:nvPr>
        </p:nvSpPr>
        <p:spPr>
          <a:xfrm>
            <a:off x="2199005" y="3694430"/>
            <a:ext cx="7793990" cy="574675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>
                <a:solidFill>
                  <a:srgbClr val="002060"/>
                </a:solidFill>
                <a:sym typeface="+mn-ea"/>
              </a:rPr>
              <a:t>第1</a:t>
            </a:r>
            <a:r>
              <a:rPr lang="en-US" altLang="zh-CN">
                <a:solidFill>
                  <a:srgbClr val="002060"/>
                </a:solidFill>
                <a:sym typeface="+mn-ea"/>
              </a:rPr>
              <a:t>5</a:t>
            </a:r>
            <a:r>
              <a:rPr lang="zh-CN" altLang="en-US">
                <a:solidFill>
                  <a:srgbClr val="002060"/>
                </a:solidFill>
                <a:sym typeface="+mn-ea"/>
              </a:rPr>
              <a:t>讲</a:t>
            </a:r>
            <a:r>
              <a:rPr lang="zh-CN" altLang="en-US" sz="1600">
                <a:solidFill>
                  <a:srgbClr val="002060"/>
                </a:solidFill>
                <a:sym typeface="+mn-ea"/>
              </a:rPr>
              <a:t>  </a:t>
            </a:r>
            <a:r>
              <a:rPr lang="en-US" altLang="zh-CN" sz="1600">
                <a:solidFill>
                  <a:srgbClr val="002060"/>
                </a:solidFill>
                <a:sym typeface="+mn-ea"/>
              </a:rPr>
              <a:t>     </a:t>
            </a:r>
            <a:r>
              <a:rPr lang="en-US" altLang="zh-CN" sz="2400">
                <a:solidFill>
                  <a:srgbClr val="002060"/>
                </a:solidFill>
                <a:sym typeface="+mn-ea"/>
              </a:rPr>
              <a:t>共和国荣光</a:t>
            </a:r>
            <a:r>
              <a:rPr lang="en-US" altLang="zh-CN">
                <a:solidFill>
                  <a:srgbClr val="002060"/>
                </a:solidFill>
                <a:sym typeface="+mn-ea"/>
              </a:rPr>
              <a:t> </a:t>
            </a:r>
            <a:r>
              <a:rPr lang="zh-CN" altLang="en-US">
                <a:solidFill>
                  <a:srgbClr val="002060"/>
                </a:solidFill>
                <a:sym typeface="+mn-ea"/>
              </a:rPr>
              <a:t>    </a:t>
            </a:r>
            <a:r>
              <a:rPr lang="zh-CN" altLang="en-US">
                <a:solidFill>
                  <a:srgbClr val="002060"/>
                </a:solidFill>
              </a:rPr>
              <a:t>2021.12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altLang="zh-CN"/>
              <a:t>THANKS</a:t>
            </a:r>
          </a:p>
        </p:txBody>
      </p:sp>
      <p:pic>
        <p:nvPicPr>
          <p:cNvPr id="4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325100" y="12039600"/>
            <a:ext cx="317500" cy="2286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2585" y="367030"/>
            <a:ext cx="7957820" cy="6345555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人物评价：</a:t>
            </a: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于敏填补了中国原子核理论的空白。</a:t>
            </a:r>
          </a:p>
          <a:p>
            <a:pPr marL="0" indent="0" algn="r">
              <a:lnSpc>
                <a:spcPct val="100000"/>
              </a:lnSpc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科学家钱三强</a:t>
            </a: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原子核理论是于敏自己在国内搞的，他是开创性的，是出类拔萃的人，是国际一流的科学家。</a:t>
            </a:r>
          </a:p>
          <a:p>
            <a:pPr marL="0" indent="0" algn="r">
              <a:lnSpc>
                <a:spcPct val="100000"/>
              </a:lnSpc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科学家彭桓武 </a:t>
            </a: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于敏在氢弹研制中发挥了关键作用。</a:t>
            </a:r>
          </a:p>
          <a:p>
            <a:pPr marL="0" indent="0" algn="r">
              <a:lnSpc>
                <a:spcPct val="100000"/>
              </a:lnSpc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科学家朱光亚</a:t>
            </a: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于敏是“一个出类拔萃的人”。</a:t>
            </a:r>
          </a:p>
          <a:p>
            <a:pPr marL="0" indent="0" algn="r">
              <a:lnSpc>
                <a:spcPct val="100000"/>
              </a:lnSpc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诺贝尔奖得主、核物理学家玻尔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0735" y="487680"/>
            <a:ext cx="3486150" cy="2724150"/>
          </a:xfrm>
          <a:prstGeom prst="round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8420735" y="3312160"/>
            <a:ext cx="3485515" cy="303847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40385" y="523875"/>
            <a:ext cx="7804150" cy="5501005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申纪兰（1929年12月至2020年6月），女，汉族，出生于山西省平顺县，中共党员，全国劳动模范、全国优秀共产党员、第一至第十三届全国人民代表大会代表、“改革先锋”称号获得者、“共和国勋章”获得者、山西省平顺县西沟村党总支副书记。</a:t>
            </a:r>
          </a:p>
          <a:p>
            <a:pPr algn="l">
              <a:lnSpc>
                <a:spcPct val="100000"/>
              </a:lnSpc>
              <a:buFont typeface="Wingdings" panose="05000000000000000000" charset="0"/>
              <a:buChar char="l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1946年10月参加工作，1953年8月入党。</a:t>
            </a:r>
          </a:p>
          <a:p>
            <a:pPr algn="l">
              <a:lnSpc>
                <a:spcPct val="100000"/>
              </a:lnSpc>
              <a:buFont typeface="Wingdings" panose="05000000000000000000" charset="0"/>
              <a:buChar char="l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2018年12月18日，被授予改革先锋称号。</a:t>
            </a:r>
          </a:p>
          <a:p>
            <a:pPr algn="l">
              <a:lnSpc>
                <a:spcPct val="100000"/>
              </a:lnSpc>
              <a:buFont typeface="Wingdings" panose="05000000000000000000" charset="0"/>
              <a:buChar char="l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2019年9月17日，被授予申纪兰“共和国勋章”。</a:t>
            </a:r>
          </a:p>
          <a:p>
            <a:pPr algn="l">
              <a:lnSpc>
                <a:spcPct val="100000"/>
              </a:lnSpc>
              <a:buFont typeface="Wingdings" panose="05000000000000000000" charset="0"/>
              <a:buChar char="l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9月25日，被评选为“最美奋斗者”。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4230" y="1376680"/>
            <a:ext cx="3219450" cy="4648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44230" y="5010150"/>
            <a:ext cx="492125" cy="10147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en-US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2585" y="367030"/>
            <a:ext cx="8230235" cy="6345555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申纪兰常说：</a:t>
            </a:r>
          </a:p>
          <a:p>
            <a:pPr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“要听党的话，跟党走。”</a:t>
            </a:r>
          </a:p>
          <a:p>
            <a:pPr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“要铺开摊子，干一件成一件。”</a:t>
            </a:r>
          </a:p>
          <a:p>
            <a:pPr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“西沟有今天，是各级党委培养的，千万不要让西沟塌了。”</a:t>
            </a:r>
          </a:p>
          <a:p>
            <a:pPr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“记住，艰苦奋斗，勤俭节约，一分钱掰成两半花，穷家难当，省一分是一分，多了就能办个事。”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人物评价：</a:t>
            </a:r>
          </a:p>
          <a:p>
            <a:pPr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申纪兰是中国仅有的一位从第一届连任到第十三届的全国人大代表。（中国青年网 评）</a:t>
            </a:r>
          </a:p>
          <a:p>
            <a:pPr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奋斗一生初心不改满目青山化丰碑，</a:t>
            </a:r>
          </a:p>
          <a:p>
            <a:pPr marL="0" indent="0">
              <a:lnSpc>
                <a:spcPct val="100000"/>
              </a:lnSpc>
              <a:buFont typeface="Wingdings" panose="05000000000000000000" charset="0"/>
              <a:buNone/>
            </a:pPr>
            <a:r>
              <a:rPr lang="en-US" altLang="zh-CN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国家功勋纪兰精神一世英名贯长虹。</a:t>
            </a:r>
            <a:r>
              <a:rPr lang="en-US" altLang="zh-CN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挽联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3130" y="795020"/>
            <a:ext cx="3343910" cy="2459355"/>
          </a:xfrm>
          <a:prstGeom prst="hexagon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5885" y="3340735"/>
            <a:ext cx="2438400" cy="269557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SUBTYPE" val="h"/>
  <p:tag name="KSO_WM_UNIT_TYPE" val="i"/>
</p:tagLst>
</file>

<file path=ppt/tags/tag1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5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2"/>
  <p:tag name="KSO_WM_UNIT_INDEX" val="2"/>
  <p:tag name="KSO_WM_UNIT_LAYERLEVEL" val="1"/>
  <p:tag name="KSO_WM_UNIT_SUBTYPE" val="h"/>
  <p:tag name="KSO_WM_UNIT_TYPE" val="i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SUBTYPE" val="h"/>
  <p:tag name="KSO_WM_UNIT_TYPE" val="i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SUBTYPE" val="h"/>
  <p:tag name="KSO_WM_UNIT_TYPE" val="i"/>
</p:tagLst>
</file>

<file path=ppt/tags/tag18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SUBTYPE" val="h"/>
  <p:tag name="KSO_WM_UNIT_TYPE" val="i"/>
</p:tagLst>
</file>

<file path=ppt/tags/tag19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0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375"/>
  <p:tag name="KSO_WM_TEMPLATE_MASTER_THUMB_INDEX" val="12"/>
  <p:tag name="KSO_WM_TEMPLATE_MASTER_TYPE" val="1"/>
  <p:tag name="KSO_WM_TEMPLATE_SUBCATEGORY" val="0"/>
  <p:tag name="KSO_WM_TEMPLATE_THUMBS_INDEX" val="1、4、7、9、12、15、16、18、19、20、21、24、28、32、35、36、37"/>
</p:tagLst>
</file>

<file path=ppt/tags/tag217.xml><?xml version="1.0" encoding="utf-8"?>
<p:tagLst xmlns:p="http://schemas.openxmlformats.org/presentationml/2006/main">
  <p:tag name="KSO_WM_BEAUTIFY_FLAG" val="#wm#"/>
  <p:tag name="KSO_WM_SLIDE_BACKGROUND_TYPE" val="belt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17*i*1"/>
  <p:tag name="KSO_WM_UNIT_INDEX" val="1"/>
  <p:tag name="KSO_WM_UNIT_LAYERLEVEL" val="1"/>
  <p:tag name="KSO_WM_UNIT_TYPE" val="i"/>
</p:tagLst>
</file>

<file path=ppt/tags/tag218.xml><?xml version="1.0" encoding="utf-8"?>
<p:tagLst xmlns:p="http://schemas.openxmlformats.org/presentationml/2006/main">
  <p:tag name="KSO_WM_BEAUTIFY_FLAG" val="#wm#"/>
  <p:tag name="KSO_WM_SLIDE_BACKGROUND_TYPE" val="belt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17*i*3"/>
  <p:tag name="KSO_WM_UNIT_INDEX" val="3"/>
  <p:tag name="KSO_WM_UNIT_LAYERLEVEL" val="1"/>
  <p:tag name="KSO_WM_UNIT_TYPE" val="i"/>
</p:tagLst>
</file>

<file path=ppt/tags/tag219.xml><?xml version="1.0" encoding="utf-8"?>
<p:tagLst xmlns:p="http://schemas.openxmlformats.org/presentationml/2006/main">
  <p:tag name="KSO_WM_BEAUTIFY_FLAG" val="#wm#"/>
  <p:tag name="KSO_WM_SLIDE_BACKGROUND_TYPE" val="belt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17*i*4"/>
  <p:tag name="KSO_WM_UNIT_INDEX" val="4"/>
  <p:tag name="KSO_WM_UNIT_LAYERLEVEL" val="1"/>
  <p:tag name="KSO_WM_UNIT_TYPE" val="i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简约工作汇报"/>
  <p:tag name="KSO_WM_UNIT_TYPE" val="a"/>
  <p:tag name="KSO_WM_UNIT_VALUE" val="8"/>
</p:tagLst>
</file>

<file path=ppt/tags/tag221.xml><?xml version="1.0" encoding="utf-8"?>
<p:tagLst xmlns:p="http://schemas.openxmlformats.org/presentationml/2006/main">
  <p:tag name="KSO_WM_BEAUTIFY_FLAG" val="#wm#"/>
  <p:tag name="KSO_WM_SLIDE_BACKGROUND" val="[&quot;general&quot;,&quot;belt&quot;]"/>
  <p:tag name="KSO_WM_SLIDE_ID" val="custom20205375_17"/>
  <p:tag name="KSO_WM_SLIDE_INDEX" val="17"/>
  <p:tag name="KSO_WM_SLIDE_ITEM_CNT" val="0"/>
  <p:tag name="KSO_WM_SLIDE_LAYOUT" val="f_g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POSITION" val="0*0"/>
  <p:tag name="KSO_WM_SLIDE_RATIO" val="1.777778"/>
  <p:tag name="KSO_WM_SLIDE_SIZE" val="960*540"/>
  <p:tag name="KSO_WM_SLIDE_SUBTYPE" val="pureTxt"/>
  <p:tag name="KSO_WM_SLIDE_TYPE" val="text"/>
  <p:tag name="KSO_WM_SPECIAL_SOURCE" val="bdnull"/>
  <p:tag name="KSO_WM_TAG_VERSION" val="1.0"/>
  <p:tag name="KSO_WM_TEMPLATE_CATEGORY" val="custom"/>
  <p:tag name="KSO_WM_TEMPLATE_COLOR_TYPE" val="1"/>
  <p:tag name="KSO_WM_TEMPLATE_INDEX" val="20205375"/>
  <p:tag name="KSO_WM_TEMPLATE_MASTER_TYPE" val="1"/>
  <p:tag name="KSO_WM_TEMPLATE_SUBCATEGORY" val="0"/>
</p:tagLst>
</file>

<file path=ppt/tags/tag222.xml><?xml version="1.0" encoding="utf-8"?>
<p:tagLst xmlns:p="http://schemas.openxmlformats.org/presentationml/2006/main">
  <p:tag name="KSO_WM_BEAUTIFY_FLAG" val="#wm#"/>
  <p:tag name="KSO_WM_SLIDE_BACKGROUND_TYPE" val="topBottom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9*i*1"/>
  <p:tag name="KSO_WM_UNIT_INDEX" val="1"/>
  <p:tag name="KSO_WM_UNIT_LAYERLEVEL" val="1"/>
  <p:tag name="KSO_WM_UNIT_TYPE" val="i"/>
</p:tagLst>
</file>

<file path=ppt/tags/tag223.xml><?xml version="1.0" encoding="utf-8"?>
<p:tagLst xmlns:p="http://schemas.openxmlformats.org/presentationml/2006/main">
  <p:tag name="KSO_WM_BEAUTIFY_FLAG" val="#wm#"/>
  <p:tag name="KSO_WM_SLIDE_BACKGROUND_TYPE" val="topBottom"/>
  <p:tag name="KSO_WM_TAG_VERSION" val="1.0"/>
  <p:tag name="KSO_WM_TEMPLATE_CATEGORY" val="custom"/>
  <p:tag name="KSO_WM_TEMPLATE_INDEX" val="20205375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custom20205375_9*i*2"/>
  <p:tag name="KSO_WM_UNIT_INDEX" val="2"/>
  <p:tag name="KSO_WM_UNIT_LAYERLEVEL" val="1"/>
  <p:tag name="KSO_WM_UNIT_SUBTYPE" val="h"/>
  <p:tag name="KSO_WM_UNIT_TYPE" val="i"/>
</p:tagLst>
</file>

<file path=ppt/tags/tag224.xml><?xml version="1.0" encoding="utf-8"?>
<p:tagLst xmlns:p="http://schemas.openxmlformats.org/presentationml/2006/main">
  <p:tag name="KSO_WM_BEAUTIFY_FLAG" val="#wm#"/>
  <p:tag name="KSO_WM_SLIDE_BACKGROUND_TYPE" val="topBottom"/>
  <p:tag name="KSO_WM_TAG_VERSION" val="1.0"/>
  <p:tag name="KSO_WM_TEMPLATE_CATEGORY" val="custom"/>
  <p:tag name="KSO_WM_TEMPLATE_INDEX" val="20205375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custom20205375_9*i*5"/>
  <p:tag name="KSO_WM_UNIT_INDEX" val="5"/>
  <p:tag name="KSO_WM_UNIT_LAYERLEVEL" val="1"/>
  <p:tag name="KSO_WM_UNIT_TYPE" val="i"/>
</p:tagLst>
</file>

<file path=ppt/tags/tag225.xml><?xml version="1.0" encoding="utf-8"?>
<p:tagLst xmlns:p="http://schemas.openxmlformats.org/presentationml/2006/main">
  <p:tag name="KSO_WM_BEAUTIFY_FLAG" val="#wm#"/>
  <p:tag name="KSO_WM_SLIDE_BACKGROUND_TYPE" val="topBottom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9*i*3"/>
  <p:tag name="KSO_WM_UNIT_INDEX" val="3"/>
  <p:tag name="KSO_WM_UNIT_LAYERLEVEL" val="1"/>
  <p:tag name="KSO_WM_UNIT_TYPE" val="i"/>
</p:tagLst>
</file>

<file path=ppt/tags/tag226.xml><?xml version="1.0" encoding="utf-8"?>
<p:tagLst xmlns:p="http://schemas.openxmlformats.org/presentationml/2006/main">
  <p:tag name="KSO_WM_BEAUTIFY_FLAG" val="#wm#"/>
  <p:tag name="KSO_WM_SLIDE_BACKGROUND_TYPE" val="topBottom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9*i*4"/>
  <p:tag name="KSO_WM_UNIT_INDEX" val="4"/>
  <p:tag name="KSO_WM_UNIT_LAYERLEVEL" val="1"/>
  <p:tag name="KSO_WM_UNIT_TYPE" val="i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5375_9*d*1"/>
  <p:tag name="KSO_WM_UNIT_INDEX" val="1"/>
  <p:tag name="KSO_WM_UNIT_LAYERLEVEL" val="1"/>
  <p:tag name="KSO_WM_UNIT_SUPPORT_UNIT_TYPE" val="[&quot;all&quot;]"/>
  <p:tag name="KSO_WM_UNIT_TYPE" val="d"/>
  <p:tag name="KSO_WM_UNIT_VALUE" val="1307*3044"/>
</p:tagLst>
</file>

<file path=ppt/tags/tag228.xml><?xml version="1.0" encoding="utf-8"?>
<p:tagLst xmlns:p="http://schemas.openxmlformats.org/presentationml/2006/main">
  <p:tag name="KSO_WM_BEAUTIFY_FLAG" val="#wm#"/>
  <p:tag name="KSO_WM_SLIDE_BACKGROUND" val="[&quot;topBottom&quot;]"/>
  <p:tag name="KSO_WM_SLIDE_ID" val="custom20205375_9"/>
  <p:tag name="KSO_WM_SLIDE_INDEX" val="9"/>
  <p:tag name="KSO_WM_SLIDE_ITEM_CNT" val="0"/>
  <p:tag name="KSO_WM_SLIDE_LAYOUT" val="a_d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topBottom&quot;,&quot;left&quot;:0.0,&quot;top&quot;:0.0,&quot;right&quot;:0.0,&quot;bottom&quot;:0.0,&quot;leftAbs&quot;:false,&quot;topAbs&quot;:false,&quot;rightAbs&quot;:false,&quot;bottomAbs&quot;:false}]}"/>
  <p:tag name="KSO_WM_SLIDE_POSITION" val="0*0"/>
  <p:tag name="KSO_WM_SLIDE_RATIO" val="1.777778"/>
  <p:tag name="KSO_WM_SLIDE_SIZE" val="960*540"/>
  <p:tag name="KSO_WM_SLIDE_SUBTYPE" val="picTxt"/>
  <p:tag name="KSO_WM_SLIDE_TYPE" val="text"/>
  <p:tag name="KSO_WM_SPECIAL_SOURCE" val="bdnull"/>
  <p:tag name="KSO_WM_TAG_VERSION" val="1.0"/>
  <p:tag name="KSO_WM_TEMPLATE_CATEGORY" val="custom"/>
  <p:tag name="KSO_WM_TEMPLATE_COLOR_TYPE" val="1"/>
  <p:tag name="KSO_WM_TEMPLATE_INDEX" val="20205375"/>
  <p:tag name="KSO_WM_TEMPLATE_MASTER_TYPE" val="1"/>
  <p:tag name="KSO_WM_TEMPLATE_SUBCATEGORY" val="0"/>
</p:tagLst>
</file>

<file path=ppt/tags/tag229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5375_16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"/>
  <p:tag name="KSO_WM_UNIT_SUBTYPE" val="a"/>
  <p:tag name="KSO_WM_UNIT_TYPE" val="f"/>
  <p:tag name="KSO_WM_UNIT_VALUE" val="230"/>
</p:tagLst>
</file>

<file path=ppt/tags/tag23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3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3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3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3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3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3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3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41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4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4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4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4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4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47.xml><?xml version="1.0" encoding="utf-8"?>
<p:tagLst xmlns:p="http://schemas.openxmlformats.org/presentationml/2006/main">
  <p:tag name="KSO_WM_UNIT_PLACING_PICTURE_USER_VIEWPORT" val="{&quot;height&quot;:5520,&quot;width&quot;:4020}"/>
</p:tagLst>
</file>

<file path=ppt/tags/tag24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4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KSO_WM_SPECIAL_SOURCE" val="bdnull"/>
</p:tagLst>
</file>

<file path=ppt/tags/tag251.xml><?xml version="1.0" encoding="utf-8"?>
<p:tagLst xmlns:p="http://schemas.openxmlformats.org/presentationml/2006/main">
  <p:tag name="KSO_WM_SPECIAL_SOURCE" val="bdnull"/>
</p:tagLst>
</file>

<file path=ppt/tags/tag25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5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5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5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5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5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5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5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61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6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6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6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65.xml><?xml version="1.0" encoding="utf-8"?>
<p:tagLst xmlns:p="http://schemas.openxmlformats.org/presentationml/2006/main">
  <p:tag name="KSO_WM_UNIT_PLACING_PICTURE_USER_VIEWPORT" val="{&quot;height&quot;:3060,&quot;width&quot;:10905}"/>
</p:tagLst>
</file>

<file path=ppt/tags/tag26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6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6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6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71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7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7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7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7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7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7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7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7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81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8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8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84.xml><?xml version="1.0" encoding="utf-8"?>
<p:tagLst xmlns:p="http://schemas.openxmlformats.org/presentationml/2006/main">
  <p:tag name="KSO_WM_SPECIAL_SOURCE" val="bdnull"/>
</p:tagLst>
</file>

<file path=ppt/tags/tag28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8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8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8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8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75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3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25"/>
</p:tagLst>
</file>

<file path=ppt/tags/tag29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37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THANKS"/>
  <p:tag name="KSO_WM_UNIT_TYPE" val="a"/>
  <p:tag name="KSO_WM_UNIT_VALUE" val="6"/>
</p:tagLst>
</file>

<file path=ppt/tags/tag292.xml><?xml version="1.0" encoding="utf-8"?>
<p:tagLst xmlns:p="http://schemas.openxmlformats.org/presentationml/2006/main">
  <p:tag name="KSO_WM_BEAUTIFY_FLAG" val="#wm#"/>
  <p:tag name="KSO_WM_SLIDE_ID" val="custom20205375_37"/>
  <p:tag name="KSO_WM_SLIDE_INDEX" val="37"/>
  <p:tag name="KSO_WM_SLIDE_ITEM_CNT" val="0"/>
  <p:tag name="KSO_WM_SLIDE_LAYOUT" val="a_b"/>
  <p:tag name="KSO_WM_SLIDE_LAYOUT_CNT" val="1_1"/>
  <p:tag name="KSO_WM_SLIDE_SUBTYPE" val="pureTxt"/>
  <p:tag name="KSO_WM_SLIDE_TYPE" val="endPage"/>
  <p:tag name="KSO_WM_SPECIAL_SOURCE" val="bdnull"/>
  <p:tag name="KSO_WM_TAG_VERSION" val="1.0"/>
  <p:tag name="KSO_WM_TEMPLATE_CATEGORY" val="custom"/>
  <p:tag name="KSO_WM_TEMPLATE_COLOR_TYPE" val="1"/>
  <p:tag name="KSO_WM_TEMPLATE_INDEX" val="20205375"/>
  <p:tag name="KSO_WM_TEMPLATE_MASTER_TYPE" val="1"/>
  <p:tag name="KSO_WM_TEMPLATE_SUBCATEGORY" val="0"/>
</p:tagLst>
</file>

<file path=ppt/tags/tag29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DOCER_TEMPLATE_OPEN_ONCE_MARK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030307">
      <a:dk1>
        <a:sysClr val="windowText" lastClr="000000"/>
      </a:dk1>
      <a:lt1>
        <a:sysClr val="window" lastClr="FFFFFF"/>
      </a:lt1>
      <a:dk2>
        <a:srgbClr val="F9FBFB"/>
      </a:dk2>
      <a:lt2>
        <a:srgbClr val="FFFFFF"/>
      </a:lt2>
      <a:accent1>
        <a:srgbClr val="B4C7CE"/>
      </a:accent1>
      <a:accent2>
        <a:srgbClr val="BCC8CC"/>
      </a:accent2>
      <a:accent3>
        <a:srgbClr val="C4C9CA"/>
      </a:accent3>
      <a:accent4>
        <a:srgbClr val="CDC9C9"/>
      </a:accent4>
      <a:accent5>
        <a:srgbClr val="D5CAC7"/>
      </a:accent5>
      <a:accent6>
        <a:srgbClr val="DDCBC5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182</Paragraphs>
  <Slides>61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baseType="lpstr" size="72">
      <vt:lpstr>Arial</vt:lpstr>
      <vt:lpstr>微软雅黑</vt:lpstr>
      <vt:lpstr>Wingdings</vt:lpstr>
      <vt:lpstr>汉仪旗黑-85S</vt:lpstr>
      <vt:lpstr>Calibri Light</vt:lpstr>
      <vt:lpstr>Calibri</vt:lpstr>
      <vt:lpstr>楷体</vt:lpstr>
      <vt:lpstr>仿宋</vt:lpstr>
      <vt:lpstr>等线</vt:lpstr>
      <vt:lpstr>方正粗黑宋简体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解放战争中，他随部队从东北打到海南岛，又跨过鸭绿江，战功累累，过去的荣誉，成为他眼里的云淡风轻，退役后毅然回乡当了一辈子农民——他是孙景坤，辽宁省丹东市元宝区金山镇山城村原第一生产队队长，也是“七一勋章”获得者</vt:lpstr>
      <vt:lpstr>在抗美援朝的战斗中，杀敌百余人，浴血奋战，到孤身一人，伤残复员，悄然回乡务农.1984年部队找到这位“活着的黄继光”，他已经隐功埋名33年——他是柴云振，四川省岳池县财政局原副县级离休干部，也是“七一勋章”获得者</vt:lpstr>
      <vt:lpstr>PowerPoint Presentation</vt:lpstr>
      <vt:lpstr>从战火中走来的艺术家，在《茶馆》《北京人》《家》等70余部话剧中，塑造了众多艺术形象.德艺双馨，为人民而创作，成就了他人生舞台上的“高光时刻”——他是蓝天野，北京人民艺术剧院演员、导演，也是“七一勋章”获得者</vt:lpstr>
      <vt:lpstr>一部大型交响史诗《红旗颂》，塑造出中国共产党经典的形象，歌曲《弹起我心爱的土琵琶》，为几代人所传唱，他毕生的追求，是让信仰舞动起美丽的音乐翅膀——他是吕其明，上海电影制片厂艺术委员会原副主任，也是“七一勋章”获得者</vt:lpstr>
      <vt:lpstr>我国自动化科学技术开拓者之一，万里归来，只为报国，为“两弹一星”工程，为航天重大工程建设，开路拓荒，为后人的接续奋斗，镌刻下新的坐标——他是陆元九，中国航天科技集团有限公司科技委顾问，中国科学院院士、中国工程院院士，也是“七一勋章”获得者</vt:lpstr>
      <vt:lpstr>一新中国胸外科事业的开拓者和奠基人，我国人体肺移植手术第一人，18岁参加白求恩医疗队，89岁还为普通门诊患者服务，医者仁心，用实践诠释“白求恩精神”——他是辛育龄，中日友好医院原院长、胸外科主任，也是“七一勋章”获得者</vt:lpstr>
      <vt:lpstr>·我国高原医学事业的开拓者，足迹遍布青藏高原，被誉为高原上“生命的保护神”，80多岁，带着心脏起搏器在高原上守望生命——他是吴天一，青海省心脑血管病专科医院原研究员，中国工程院院士，也是“七一勋章”获得者</vt:lpstr>
      <vt:lpstr>我国第一代刑事技术警察，中国首席枪弹痕迹鉴定专家，凭一双“火眼金睛”，检验鉴定7000多件痕迹物证，无一差错，被誉为刑事案件痕迹鉴定的“定海神针”——他是崔道植，黑龙江省公安厅刑事技术处原正处级侦查员，也是“七一勋章”获得者</vt:lpstr>
      <vt:lpstr>秉持“做事情要做到极致、做工人要做到最好”的信念，在焊工岗位奉献50多年，攻克400多个焊接技术难关同时也焊接起“工匠精神”的高光岁月——他是艾爱国，湖南华菱湘潭钢铁有限公司焊接顾问，湖南省焊接协会监事长，也是“七一勋章”获得者</vt:lpstr>
      <vt:lpstr>PowerPoint Presentation</vt:lpstr>
      <vt:lpstr>扎根于人民的“草鞋书记”，年轻时冒着生命危险开展党的地下工作，新中国成立后，在大巴山深处一心谋发展，改善民生，对自己无欲无求，对人民有求必应——他是周永开，四川省原达县地委副书记，也是“七一勋章”获得者</vt:lpstr>
      <vt:lpstr>新中国成立初期的劳动模范，为实现“全国人民穿好衣”的梦想，在平凡岗位上干出不平凡业绩，退休后仍发光发热，参与多地多个棉纺厂建设，不取分文——她是黄宝妹，原上海第十七棉纺织厂工会副主席，也是“七一勋章”获得者</vt:lpstr>
      <vt:lpstr>埋头苦干的“当代愚公”，为凿渠引水，带领村民一干就是36年，一渠通带来百业兴，原来的“穷窝窝”村民，人均年收入突破万元大关——他是黄大发，贵州省遵义市播州区平正仡佬族乡，原草王坝村党支部书记，也是“七一勋章”获得者</vt:lpstr>
      <vt:lpstr>与荒沙碱滩抗争40多年，带领群众在毛乌素沙漠南缘，营造出一条长百余里的绿色长城，创造“公司+农户+基地”的新模式，帮助沙区群众脱贫致富月——他是石光银，陕西省定边县定边街道十里沙村党总支原书记，陕西石光银治沙集团有限公司董事长，也是“七一勋章”获得者</vt:lpstr>
      <vt:lpstr>群众心中的“活雷锋”，退休十多年来，带领热心小组先后为居民解决各类困难7000多件，调解各类民事纠纷600多起，开展公益活动7000多场次——她是王兰花，宁夏回族自治区吴忠市利通区金星镇，王兰花热心小组党支部书记，王兰花热心小组慈善协会会长，也是“七一勋章”获得者</vt:lpstr>
      <vt:lpstr>被称为“小巷总理”创新社区治理模式，设立居民恳谈日，建立养老服务中心和少儿托管中心，40多年来，一心当好群众的“服务员”——她是林丹，福建省福州市鼓楼区东街街道军门社区党委书记，也是“七一勋章”获得者</vt:lpstr>
      <vt:lpstr>用真诚点亮乡村女孩的人生梦想，创办全国第一所全免费女子高中，拖着病体，家访行程11万多公里，帮助1800多名贫困山区女孩圆梦大学——她是张桂梅，云南省丽江华坪女子高级中学党支部书记、校长，华坪县儿童福利院（华坪儿童之家）院长，也是“七一勋章”获得者</vt:lpstr>
      <vt:lpstr>担任村支部书记30多年，大抓党员队伍建设，推广国家通用语言文字，开展“民族团结一家亲”和民族团结联谊活动，使布力开村成为新农村建设示范村——他是买买提江·吾买尔，新疆维吾尔自治区伊宁县温亚尔乡布力开村，党支部原书记、村委会原主任，也是“七一勋章”获得者</vt:lpstr>
      <vt:lpstr>54个非洲国家，投入大半生走了52个，在对非外交岗位坚守、耕耘近40年，为传承中非友谊，深化中非合作，敢于担当，倾情奉献——他是刘贵今，外交部原正司级大使，也是“七一勋章”获得者</vt:lpstr>
      <vt:lpstr>1964年到新疆屯垦戍边，他的家被称为“不换防的夫妻哨所”，巡边总里程达20多万公里，在茫茫草原边境线上，把一生活成一座移动的“活界碑”——他是魏德友，新疆生产建设兵团第九师161团1连退休职工，也是“七一勋章”获得者</vt:lpstr>
      <vt:lpstr>带领群众，造大船，闯深海，捕大鱼，共同致富，参与南沙岛礁建设，在南海维权斗争中，冲锋在前，让国家的尊严，不再只是“画框里的江山”——他是王书茂，海南省琼海市潭门镇潭门村，党支部书记、村委会主任，也是“七一勋章”获得者</vt:lpstr>
      <vt:lpstr>PowerPoint Presentation</vt:lpstr>
      <vt:lpstr>PowerPoint Presentation</vt:lpstr>
      <vt:lpstr>“人民教育家”于漪：教师心中要有中国的灯火</vt:lpstr>
      <vt:lpstr>最美奋斗者孔繁森：青山埋忠骨，热血洒高原</vt:lpstr>
      <vt:lpstr>最美奋斗者张海迪：她仍在劲帆之上</vt:lpstr>
      <vt:lpstr>PowerPoint Presentation</vt:lpstr>
      <vt:lpstr>THANKS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2021-12-24T13:45:54.428</cp:lastPrinted>
  <dcterms:created xsi:type="dcterms:W3CDTF">2021-12-24T13:45:54Z</dcterms:created>
  <dcterms:modified xsi:type="dcterms:W3CDTF">2021-12-24T05:45:58Z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