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56" r:id="rId4"/>
    <p:sldId id="257" r:id="rId5"/>
    <p:sldId id="258" r:id="rId6"/>
    <p:sldId id="261" r:id="rId7"/>
    <p:sldId id="264" r:id="rId8"/>
    <p:sldId id="262" r:id="rId9"/>
    <p:sldId id="259" r:id="rId1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3366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29945" y="692785"/>
            <a:ext cx="10518140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</a:rPr>
              <a:t>      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</a:rPr>
              <a:t>开宗不了逍遥字    空读《南华》三十篇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en-US" altLang="zh-CN" sz="2800">
                <a:latin typeface="华文新魏" panose="02010800040101010101" charset="-122"/>
                <a:ea typeface="华文新魏" panose="02010800040101010101" charset="-122"/>
              </a:rPr>
              <a:t>                           ——马叙伦</a:t>
            </a:r>
            <a:r>
              <a:rPr lang="zh-CN" altLang="en-US" sz="2800">
                <a:latin typeface="华文新魏" panose="02010800040101010101" charset="-122"/>
                <a:ea typeface="华文新魏" panose="02010800040101010101" charset="-122"/>
              </a:rPr>
              <a:t>：</a:t>
            </a:r>
            <a:r>
              <a:rPr lang="en-US" altLang="zh-CN" sz="2800">
                <a:latin typeface="华文新魏" panose="02010800040101010101" charset="-122"/>
                <a:ea typeface="华文新魏" panose="02010800040101010101" charset="-122"/>
              </a:rPr>
              <a:t>《为〈庄子义证〉成率题绝句》</a:t>
            </a:r>
            <a:endParaRPr lang="en-US" altLang="zh-CN" sz="280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en-US" altLang="zh-CN" sz="2800">
                <a:latin typeface="华文新魏" panose="02010800040101010101" charset="-122"/>
                <a:ea typeface="华文新魏" panose="02010800040101010101" charset="-122"/>
              </a:rPr>
              <a:t> </a:t>
            </a:r>
            <a:endParaRPr lang="en-US" altLang="zh-CN" sz="280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en-US" altLang="zh-CN" sz="2800">
                <a:latin typeface="华文新魏" panose="02010800040101010101" charset="-122"/>
                <a:ea typeface="华文新魏" panose="02010800040101010101" charset="-122"/>
              </a:rPr>
              <a:t>    《庄子》又称《南华经》，是</a:t>
            </a:r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新魏" panose="02010800040101010101" charset="-122"/>
                <a:ea typeface="华文新魏" panose="02010800040101010101" charset="-122"/>
              </a:rPr>
              <a:t>道家</a:t>
            </a:r>
            <a:r>
              <a:rPr lang="en-US" altLang="zh-CN" sz="2800">
                <a:latin typeface="华文新魏" panose="02010800040101010101" charset="-122"/>
                <a:ea typeface="华文新魏" panose="02010800040101010101" charset="-122"/>
              </a:rPr>
              <a:t>学派的重要著作。其文</a:t>
            </a:r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</a:rPr>
              <a:t>汪洋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</a:rPr>
              <a:t>恣</a:t>
            </a:r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</a:rPr>
              <a:t>肆，想象丰富，构思离奇，手法夸张</a:t>
            </a:r>
            <a:r>
              <a:rPr lang="en-US" altLang="zh-CN" sz="2800">
                <a:latin typeface="华文新魏" panose="02010800040101010101" charset="-122"/>
                <a:ea typeface="华文新魏" panose="02010800040101010101" charset="-122"/>
              </a:rPr>
              <a:t>，多以“谬悠之说，荒唐之言，无端崖之辞”凭空虚设，写得海阔天空、宏伟奇丽、诙谐怪异。 </a:t>
            </a:r>
            <a:endParaRPr lang="en-US" altLang="zh-CN" sz="280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en-US" altLang="zh-CN" sz="2800">
                <a:latin typeface="华文新魏" panose="02010800040101010101" charset="-122"/>
                <a:ea typeface="华文新魏" panose="02010800040101010101" charset="-122"/>
              </a:rPr>
              <a:t>    </a:t>
            </a:r>
            <a:endParaRPr lang="en-US" altLang="zh-CN" sz="280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en-US" altLang="zh-CN" sz="2800">
                <a:latin typeface="华文新魏" panose="02010800040101010101" charset="-122"/>
                <a:ea typeface="华文新魏" panose="02010800040101010101" charset="-122"/>
              </a:rPr>
              <a:t>    《逍遥游》是《庄子》</a:t>
            </a:r>
            <a:r>
              <a:rPr lang="zh-CN" altLang="en-US" sz="2800">
                <a:latin typeface="华文新魏" panose="02010800040101010101" charset="-122"/>
                <a:ea typeface="华文新魏" panose="02010800040101010101" charset="-122"/>
              </a:rPr>
              <a:t>内篇</a:t>
            </a:r>
            <a:r>
              <a:rPr lang="en-US" altLang="zh-CN" sz="2800">
                <a:latin typeface="华文新魏" panose="02010800040101010101" charset="-122"/>
                <a:ea typeface="华文新魏" panose="02010800040101010101" charset="-122"/>
              </a:rPr>
              <a:t>的第一篇，也是庄子散文的代表作。所谓“逍遥游”，就是</a:t>
            </a:r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</a:rPr>
              <a:t>自由自在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</a:rPr>
              <a:t>、无所依赖</a:t>
            </a:r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</a:rPr>
              <a:t>（“无所待”）的遨游</a:t>
            </a:r>
            <a:r>
              <a:rPr lang="en-US" altLang="zh-CN" sz="2800">
                <a:latin typeface="华文新魏" panose="02010800040101010101" charset="-122"/>
                <a:ea typeface="华文新魏" panose="02010800040101010101" charset="-122"/>
              </a:rPr>
              <a:t>。实际上是庄子幻想出来的</a:t>
            </a:r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</a:rPr>
              <a:t>绝对自由</a:t>
            </a:r>
            <a:r>
              <a:rPr lang="en-US" altLang="zh-CN" sz="2800">
                <a:latin typeface="华文新魏" panose="02010800040101010101" charset="-122"/>
                <a:ea typeface="华文新魏" panose="02010800040101010101" charset="-122"/>
              </a:rPr>
              <a:t>的一种精神境界。</a:t>
            </a:r>
            <a:r>
              <a:rPr lang="zh-CN" altLang="en-US" sz="2800">
                <a:latin typeface="华文新魏" panose="02010800040101010101" charset="-122"/>
                <a:ea typeface="华文新魏" panose="02010800040101010101" charset="-122"/>
              </a:rPr>
              <a:t>《逍遥游》</a:t>
            </a:r>
            <a:r>
              <a:rPr lang="en-US" altLang="zh-CN" sz="2800">
                <a:latin typeface="华文新魏" panose="02010800040101010101" charset="-122"/>
                <a:ea typeface="华文新魏" panose="02010800040101010101" charset="-122"/>
              </a:rPr>
              <a:t>讲的就是如何才能达到“逍遥游”的境界，追求到这种无条件的绝对的自由。</a:t>
            </a:r>
            <a:endParaRPr lang="en-US" altLang="zh-CN" sz="2800">
              <a:latin typeface="华文新魏" panose="02010800040101010101" charset="-122"/>
              <a:ea typeface="华文新魏" panose="02010800040101010101" charset="-122"/>
            </a:endParaRPr>
          </a:p>
          <a:p>
            <a:endParaRPr lang="en-US" altLang="zh-CN" sz="280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16075" y="924878"/>
            <a:ext cx="9144000" cy="2387600"/>
          </a:xfrm>
        </p:spPr>
        <p:txBody>
          <a:bodyPr/>
          <a:p>
            <a:r>
              <a:rPr lang="zh-CN" altLang="en-US" sz="66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</a:rPr>
              <a:t>《庄子》二则</a:t>
            </a:r>
            <a:endParaRPr lang="zh-CN" altLang="en-US" sz="660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16075" y="3930968"/>
            <a:ext cx="9144000" cy="1655762"/>
          </a:xfrm>
        </p:spPr>
        <p:txBody>
          <a:bodyPr/>
          <a:p>
            <a:r>
              <a:rPr lang="zh-CN" altLang="en-US" sz="4800" b="1">
                <a:solidFill>
                  <a:srgbClr val="006600"/>
                </a:solidFill>
                <a:latin typeface="华文楷体" panose="02010600040101010101" charset="-122"/>
                <a:ea typeface="华文楷体" panose="02010600040101010101" charset="-122"/>
              </a:rPr>
              <a:t>临平五中     江贵生</a:t>
            </a:r>
            <a:endParaRPr lang="zh-CN" altLang="en-US" sz="4800" b="1">
              <a:solidFill>
                <a:srgbClr val="0066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4800" b="1">
                <a:solidFill>
                  <a:srgbClr val="006600"/>
                </a:solidFill>
                <a:latin typeface="华文楷体" panose="02010600040101010101" charset="-122"/>
                <a:ea typeface="华文楷体" panose="02010600040101010101" charset="-122"/>
              </a:rPr>
              <a:t>2018.03.19</a:t>
            </a:r>
            <a:endParaRPr lang="en-US" altLang="zh-CN" sz="4800" b="1">
              <a:solidFill>
                <a:srgbClr val="0066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4" name="图片 3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" y="105410"/>
            <a:ext cx="4434840" cy="2494915"/>
          </a:xfrm>
          <a:prstGeom prst="ellipse">
            <a:avLst/>
          </a:prstGeom>
        </p:spPr>
      </p:pic>
      <p:pic>
        <p:nvPicPr>
          <p:cNvPr id="5" name="图片 4" descr="2016093009551915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3690" y="2891790"/>
            <a:ext cx="2867660" cy="3734435"/>
          </a:xfrm>
          <a:prstGeom prst="ellipse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74700" y="594360"/>
            <a:ext cx="459740" cy="1249680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北冥有鱼</a:t>
            </a:r>
            <a:endParaRPr lang="zh-CN" altLang="en-US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82020" y="4133850"/>
            <a:ext cx="459740" cy="1249680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濠梁之辩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745173" y="95250"/>
            <a:ext cx="4115435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3366"/>
                </a:solidFill>
                <a:effectLst/>
              </a:rPr>
              <a:t>《北冥有鱼》预习检测：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rgbClr val="003366"/>
              </a:solidFill>
              <a:effectLst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5320" y="617220"/>
            <a:ext cx="5121275" cy="61239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北冥有鱼，其名为鲲。鲲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之</a:t>
            </a:r>
            <a:r>
              <a:rPr lang="zh-CN" altLang="en-US" sz="2800" b="1"/>
              <a:t>大，不知其几千里也。化而为鸟，其名为鹏。鹏之背，不知其几千里也。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怒</a:t>
            </a:r>
            <a:r>
              <a:rPr lang="zh-CN" altLang="en-US" sz="2800" b="1"/>
              <a:t>而飞，其翼若垂天之云。是鸟也，海运则将徙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于</a:t>
            </a:r>
            <a:r>
              <a:rPr lang="zh-CN" altLang="en-US" sz="2800" b="1"/>
              <a:t>南冥。南冥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者</a:t>
            </a:r>
            <a:r>
              <a:rPr lang="zh-CN" altLang="en-US" sz="2800" b="1"/>
              <a:t>，天池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也</a:t>
            </a:r>
            <a:r>
              <a:rPr lang="zh-CN" altLang="en-US" sz="2800" b="1"/>
              <a:t>。《齐谐》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者</a:t>
            </a:r>
            <a:r>
              <a:rPr lang="zh-CN" altLang="en-US" sz="2800" b="1"/>
              <a:t>，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志</a:t>
            </a:r>
            <a:r>
              <a:rPr lang="zh-CN" altLang="en-US" sz="2800" b="1"/>
              <a:t>怪者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也</a:t>
            </a:r>
            <a:r>
              <a:rPr lang="zh-CN" altLang="en-US" sz="2800" b="1"/>
              <a:t>。《谐》之言曰：“鹏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之</a:t>
            </a:r>
            <a:r>
              <a:rPr lang="zh-CN" altLang="en-US" sz="2800" b="1"/>
              <a:t>徙于南冥也，水击三千里，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抟扶摇</a:t>
            </a:r>
            <a:r>
              <a:rPr lang="zh-CN" altLang="en-US" sz="2800" b="1"/>
              <a:t>而上者九万里，去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以</a:t>
            </a:r>
            <a:r>
              <a:rPr lang="zh-CN" altLang="en-US" sz="2800" b="1"/>
              <a:t>六月息者也。”野马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也</a:t>
            </a:r>
            <a:r>
              <a:rPr lang="zh-CN" altLang="en-US" sz="2800" b="1"/>
              <a:t>，尘埃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也</a:t>
            </a:r>
            <a:r>
              <a:rPr lang="zh-CN" altLang="en-US" sz="2800" b="1"/>
              <a:t>，生物之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以</a:t>
            </a:r>
            <a:r>
              <a:rPr lang="zh-CN" altLang="en-US" sz="2800" b="1"/>
              <a:t>息相吹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也</a:t>
            </a:r>
            <a:r>
              <a:rPr lang="zh-CN" altLang="en-US" sz="2800" b="1"/>
              <a:t>。天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之</a:t>
            </a:r>
            <a:r>
              <a:rPr lang="zh-CN" altLang="en-US" sz="2800" b="1"/>
              <a:t>苍苍，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其</a:t>
            </a:r>
            <a:r>
              <a:rPr lang="zh-CN" altLang="en-US" sz="2800" b="1"/>
              <a:t>正色邪？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其</a:t>
            </a:r>
            <a:r>
              <a:rPr lang="zh-CN" altLang="en-US" sz="2800" b="1"/>
              <a:t>远而无所至极邪？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其</a:t>
            </a:r>
            <a:r>
              <a:rPr lang="zh-CN" altLang="en-US" sz="2800" b="1"/>
              <a:t>视下也，亦若是则已矣。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5776595" y="342900"/>
            <a:ext cx="604964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北海里有一条鱼，它的名字叫鲲。鲲的大，不知道大到几千里；变化成为鸟，它的名字就叫鹏。鹏的脊背，不知道长到几千里。</a:t>
            </a: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当它奋起而飞的时候，那展开的双翅就像挂在天边的云彩</a:t>
            </a:r>
            <a:r>
              <a:rPr lang="zh-CN" altLang="en-US" sz="2400" b="1"/>
              <a:t>。这种鹏鸟呀，在海动风起时就随风迁徙</a:t>
            </a: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到</a:t>
            </a:r>
            <a:r>
              <a:rPr lang="zh-CN" altLang="en-US" sz="2400" b="1"/>
              <a:t>南方的大海。南方的大海是个天然的大池。</a:t>
            </a: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《齐谐》是一部专门记载怪异事情的书</a:t>
            </a:r>
            <a:r>
              <a:rPr lang="zh-CN" altLang="en-US" sz="2400" b="1"/>
              <a:t>，这本书上记载说：“当鹏鸟迁徙到南方的大海时，一扇动翅膀激起的水花就达三千里，</a:t>
            </a: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乘着旋风盘旋而起，飞往九万里的高空。它是凭借六月的大风而离开北海的</a:t>
            </a:r>
            <a:r>
              <a:rPr lang="zh-CN" altLang="en-US" sz="2400" b="1"/>
              <a:t>。”山野中的雾气，空气中动荡的尘埃，都是生物用气息相吹拂的结果。</a:t>
            </a: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天色深蓝，这是它的本色吗？还是因为天空高旷辽远而看不到尽头呢？</a:t>
            </a:r>
            <a:r>
              <a:rPr lang="zh-CN" altLang="en-US" sz="2400" b="1"/>
              <a:t>鹏鸟在高空往下看，也像这样罢了。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43000" y="205740"/>
            <a:ext cx="97370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0066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感知文本，把握形象，分析意蕴，赏析风格</a:t>
            </a:r>
            <a:endParaRPr lang="zh-CN" altLang="en-US" sz="3600" b="1">
              <a:ln w="10160">
                <a:solidFill>
                  <a:schemeClr val="accent5"/>
                </a:solidFill>
                <a:prstDash val="solid"/>
              </a:ln>
              <a:solidFill>
                <a:srgbClr val="000066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8200" y="982980"/>
            <a:ext cx="425196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概括层意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endParaRPr lang="en-US" altLang="zh-CN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鲲化为鹏，硕大无朋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en-US" altLang="zh-CN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鹏徙南冥，善借长风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</a:t>
            </a:r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高飞远翥，俯瞰大地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02960" y="982980"/>
            <a:ext cx="391668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把握形象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endParaRPr lang="en-US" altLang="zh-CN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硕大无朋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力大无穷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en-US" altLang="zh-CN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志存高远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善借长风，凌霄高翔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43000" y="5295900"/>
            <a:ext cx="84886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  <a:sym typeface="+mn-ea"/>
              </a:rPr>
              <a:t>写作风格：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  <a:sym typeface="+mn-ea"/>
              </a:rPr>
              <a:t>汪洋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  <a:sym typeface="+mn-ea"/>
              </a:rPr>
              <a:t>恣</a:t>
            </a:r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  <a:sym typeface="+mn-ea"/>
              </a:rPr>
              <a:t>肆，想象丰富，构思离奇，手法夸张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00640" y="1211580"/>
            <a:ext cx="1290320" cy="46786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借助寓言，形象说理：</a:t>
            </a:r>
            <a:endParaRPr lang="zh-CN" altLang="en-US" sz="360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zh-CN" altLang="en-US" sz="36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追求绝对自由</a:t>
            </a:r>
            <a:endParaRPr lang="zh-CN" altLang="en-US" sz="360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745173" y="95250"/>
            <a:ext cx="4115435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3366"/>
                </a:solidFill>
                <a:effectLst/>
              </a:rPr>
              <a:t>《濠梁之辩》预习检测：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rgbClr val="003366"/>
              </a:solidFill>
              <a:effectLst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5490" y="617220"/>
            <a:ext cx="487680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        </a:t>
            </a:r>
            <a:r>
              <a:rPr lang="zh-CN" altLang="en-US" sz="2800" b="1"/>
              <a:t>庄子与惠子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游于濠梁之上</a:t>
            </a:r>
            <a:r>
              <a:rPr lang="zh-CN" altLang="en-US" sz="2800" b="1"/>
              <a:t>。庄子曰：“鲦鱼出游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从容</a:t>
            </a:r>
            <a:r>
              <a:rPr lang="zh-CN" altLang="en-US" sz="2800" b="1"/>
              <a:t>，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是鱼乐也。</a:t>
            </a:r>
            <a:r>
              <a:rPr lang="zh-CN" altLang="en-US" sz="2800" b="1"/>
              <a:t>”惠子曰：“子非鱼，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安</a:t>
            </a:r>
            <a:r>
              <a:rPr lang="zh-CN" altLang="en-US" sz="2800" b="1"/>
              <a:t>知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鱼之乐</a:t>
            </a:r>
            <a:r>
              <a:rPr lang="zh-CN" altLang="en-US" sz="2800" b="1"/>
              <a:t>？”庄子曰：“子非我，安知我不知鱼之乐？”惠子曰：“我非子，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固</a:t>
            </a:r>
            <a:r>
              <a:rPr lang="zh-CN" altLang="en-US" sz="2800" b="1"/>
              <a:t>不知子矣，子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固</a:t>
            </a:r>
            <a:r>
              <a:rPr lang="zh-CN" altLang="en-US" sz="2800" b="1"/>
              <a:t>非鱼也，子不知鱼之乐，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全</a:t>
            </a:r>
            <a:r>
              <a:rPr lang="zh-CN" altLang="en-US" sz="2800" b="1"/>
              <a:t>矣。”庄子曰：“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请循其本</a:t>
            </a:r>
            <a:r>
              <a:rPr lang="zh-CN" altLang="en-US" sz="2800" b="1"/>
              <a:t>。子曰汝安知鱼乐云者，既已知吾知之而问我，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我知之濠上也。</a:t>
            </a:r>
            <a:r>
              <a:rPr lang="zh-CN" altLang="en-US" sz="2800" b="1"/>
              <a:t>”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5943600" y="434340"/>
            <a:ext cx="5821045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        </a:t>
            </a:r>
            <a:r>
              <a:rPr lang="zh-CN" altLang="en-US" sz="2800" b="1"/>
              <a:t>庄子与惠施在濠水的桥上游玩。庄子说：“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鲦鱼在河水中游得多么悠闲自得，这是鱼的快乐啊。</a:t>
            </a:r>
            <a:r>
              <a:rPr lang="zh-CN" altLang="en-US" sz="2800" b="1"/>
              <a:t>”惠施说：“你不是鱼，怎么知道鱼的快乐呢?”庄子说：“你不是我，怎么知道我不知道鱼的快乐呢?”惠施说：“我不是你，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固然</a:t>
            </a:r>
            <a:r>
              <a:rPr lang="zh-CN" altLang="en-US" sz="2800" b="1"/>
              <a:t>不知道你；你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本来</a:t>
            </a:r>
            <a:r>
              <a:rPr lang="zh-CN" altLang="en-US" sz="2800" b="1"/>
              <a:t>就不是鱼，你不知道鱼的快乐，是可以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肯定</a:t>
            </a:r>
            <a:r>
              <a:rPr lang="zh-CN" altLang="en-US" sz="2800" b="1"/>
              <a:t>的!”庄子说：“请从我们最初的话题说起。你说‘你哪儿知道鱼快乐’的话，说明你已经知道我知道鱼快乐而在问我。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我是在濠水的桥上知道的。”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99160" y="388620"/>
            <a:ext cx="890016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濠梁之辩</a:t>
            </a:r>
            <a:r>
              <a:rPr lang="en-US" altLang="zh-CN" sz="36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——</a:t>
            </a:r>
            <a:r>
              <a:rPr lang="zh-CN" altLang="en-US" sz="36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千古名辩</a:t>
            </a:r>
            <a:endParaRPr lang="zh-CN" altLang="en-US" sz="360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辩由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——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辩题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——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论辩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——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结辩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从逻辑上讲，谁是辩论的胜利者？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椭圆 2"/>
          <p:cNvSpPr/>
          <p:nvPr/>
        </p:nvSpPr>
        <p:spPr>
          <a:xfrm>
            <a:off x="5196840" y="2324100"/>
            <a:ext cx="2108200" cy="115824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641340" y="2580640"/>
            <a:ext cx="12192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安知</a:t>
            </a:r>
            <a:endParaRPr lang="zh-CN" altLang="en-US" sz="3600" b="1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7533640" y="2580640"/>
            <a:ext cx="1036320" cy="4876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左箭头 5"/>
          <p:cNvSpPr/>
          <p:nvPr/>
        </p:nvSpPr>
        <p:spPr>
          <a:xfrm>
            <a:off x="3764280" y="2580640"/>
            <a:ext cx="1143000" cy="5486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58240" y="2286000"/>
            <a:ext cx="23926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</a:rPr>
              <a:t>惠子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华文新魏" panose="02010800040101010101" charset="-122"/>
              <a:ea typeface="华文新魏" panose="02010800040101010101" charset="-122"/>
            </a:endParaRPr>
          </a:p>
          <a:p>
            <a:pPr algn="ctr"/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怎能知道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69960" y="2286000"/>
            <a:ext cx="23926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</a:rPr>
              <a:t>庄子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华文新魏" panose="02010800040101010101" charset="-122"/>
              <a:ea typeface="华文新魏" panose="02010800040101010101" charset="-122"/>
            </a:endParaRPr>
          </a:p>
          <a:p>
            <a:pPr algn="ctr"/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怎样知道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73480" y="3421380"/>
            <a:ext cx="66598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华文新魏" panose="02010800040101010101" charset="-122"/>
                <a:ea typeface="华文新魏" panose="02010800040101010101" charset="-122"/>
              </a:rPr>
              <a:t>3.</a:t>
            </a:r>
            <a:r>
              <a:rPr lang="zh-CN" altLang="en-US" sz="3200" b="1">
                <a:latin typeface="华文新魏" panose="02010800040101010101" charset="-122"/>
                <a:ea typeface="华文新魏" panose="02010800040101010101" charset="-122"/>
              </a:rPr>
              <a:t>不同的认知方式：</a:t>
            </a:r>
            <a:endParaRPr lang="zh-CN" altLang="en-US" sz="32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58240" y="4183380"/>
            <a:ext cx="44805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尊重认知规律</a:t>
            </a:r>
            <a:endParaRPr lang="zh-CN" altLang="en-US" sz="3200" b="1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pPr algn="ctr"/>
            <a:r>
              <a:rPr lang="zh-CN" altLang="en-US" sz="32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求真，寻根究底</a:t>
            </a:r>
            <a:endParaRPr lang="zh-CN" altLang="en-US" sz="3200" b="1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pPr algn="ctr"/>
            <a:r>
              <a:rPr lang="zh-CN" altLang="en-US" sz="32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理性精神看待世界</a:t>
            </a:r>
            <a:endParaRPr lang="zh-CN" altLang="en-US" sz="3200" b="1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82080" y="4279900"/>
            <a:ext cx="44805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尊重审美规律</a:t>
            </a:r>
            <a:endParaRPr lang="zh-CN" altLang="en-US" sz="3200" b="1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pPr algn="ctr"/>
            <a:r>
              <a:rPr lang="zh-CN" altLang="en-US" sz="32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尚美，感受诗意</a:t>
            </a:r>
            <a:endParaRPr lang="zh-CN" altLang="en-US" sz="3200" b="1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pPr algn="ctr"/>
            <a:r>
              <a:rPr lang="zh-CN" altLang="en-US" sz="32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艺术心态看待世界</a:t>
            </a:r>
            <a:endParaRPr lang="zh-CN" altLang="en-US" sz="3200" b="1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5" grpId="0" bldLvl="0" animBg="1"/>
      <p:bldP spid="8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659380" y="604520"/>
            <a:ext cx="385572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由文本识庄子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8720" y="2141220"/>
            <a:ext cx="963168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哲学思想：</a:t>
            </a:r>
            <a:endParaRPr lang="zh-CN" altLang="en-US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“天人合一”，“顺应自然”，“清静无为”。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              </a:t>
            </a:r>
            <a:r>
              <a:rPr lang="zh-CN" altLang="en-US" sz="3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 绝对的自由 诗意的人生</a:t>
            </a:r>
            <a:endParaRPr lang="zh-CN" altLang="en-US" sz="32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zh-CN" altLang="en-US" sz="32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2.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庄子散文：</a:t>
            </a:r>
            <a:endParaRPr lang="en-US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en-US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想象奇特，宏伟奇丽，汪洋恣肆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4" name="图片 3" descr="t01e8e1bc25196a02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5100" y="604520"/>
            <a:ext cx="5259070" cy="256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444960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8485" y="563245"/>
            <a:ext cx="8860155" cy="573151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1483</Words>
  <Application>WPS 演示</Application>
  <PresentationFormat>宽屏</PresentationFormat>
  <Paragraphs>90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华文新魏</vt:lpstr>
      <vt:lpstr>华文楷体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《庄子》二则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11</cp:revision>
  <dcterms:created xsi:type="dcterms:W3CDTF">2018-03-18T02:06:00Z</dcterms:created>
  <dcterms:modified xsi:type="dcterms:W3CDTF">2018-03-18T04:16:01Z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