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42" r:id="rId3"/>
    <p:sldId id="258" r:id="rId4"/>
    <p:sldId id="343" r:id="rId5"/>
    <p:sldId id="344" r:id="rId6"/>
    <p:sldId id="345" r:id="rId7"/>
    <p:sldId id="346" r:id="rId8"/>
    <p:sldId id="347" r:id="rId9"/>
    <p:sldId id="350" r:id="rId10"/>
    <p:sldId id="349" r:id="rId11"/>
    <p:sldId id="348" r:id="rId12"/>
    <p:sldId id="352" r:id="rId13"/>
    <p:sldId id="351" r:id="rId14"/>
    <p:sldId id="353" r:id="rId15"/>
    <p:sldId id="360" r:id="rId16"/>
    <p:sldId id="355" r:id="rId17"/>
    <p:sldId id="356" r:id="rId18"/>
    <p:sldId id="357" r:id="rId19"/>
    <p:sldId id="358" r:id="rId20"/>
    <p:sldId id="359" r:id="rId21"/>
    <p:sldId id="354" r:id="rId22"/>
    <p:sldId id="361" r:id="rId23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1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7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137788-C7AF-48C3-868D-98FF34574BDC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714500"/>
            <a:ext cx="77724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760AAB-C3F5-499B-A53B-288990B31A7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1428750"/>
            <a:ext cx="8540750" cy="3146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8ED144C-1641-4587-BBD0-DF4B465A14EF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9" y="457201"/>
            <a:ext cx="2135187" cy="41171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6" y="457201"/>
            <a:ext cx="6253163" cy="41171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A4B4124-B497-4945-9160-19803704919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428750"/>
            <a:ext cx="8540750" cy="3146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C90C8F-2F38-4452-8214-1EC24436CC5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9FEB028-9865-48C8-A9A1-7F493EECA4C4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6" y="1428751"/>
            <a:ext cx="4194175" cy="314563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428751"/>
            <a:ext cx="4194175" cy="314563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7755F1-206B-4181-8F65-C3DD350075B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4722154-57CF-4C93-91BC-443F66759D2A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9B88CE4-989B-4B3D-A634-8740A36B81B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49C081-553F-42EF-A4A8-AA4C827E8641}" type="slidenum">
              <a:rPr lang="en-US" altLang="zh-CN"/>
              <a:t/>
            </a:fld>
            <a:endParaRPr lang="en-US" altLang="zh-CN"/>
          </a:p>
        </p:txBody>
      </p:sp>
      <p:pic>
        <p:nvPicPr>
          <p:cNvPr id="5" name="Picture 6" descr="C:\Users\Administrator\Desktop\51yuan111su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8"/>
          <a:stretch>
            <a:fillRect/>
          </a:stretch>
        </p:blipFill>
        <p:spPr bwMode="auto">
          <a:xfrm>
            <a:off x="107503" y="107051"/>
            <a:ext cx="8918895" cy="492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 userDrawn="1"/>
        </p:nvSpPr>
        <p:spPr>
          <a:xfrm>
            <a:off x="215516" y="187272"/>
            <a:ext cx="8712968" cy="4768956"/>
          </a:xfrm>
          <a:prstGeom prst="roundRect">
            <a:avLst>
              <a:gd name="adj" fmla="val 3773"/>
            </a:avLst>
          </a:prstGeom>
          <a:noFill/>
          <a:ln>
            <a:solidFill>
              <a:srgbClr val="2350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10DB1B0-059D-4170-8016-B4154A4A080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289175" cy="3571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1C48BBF-78E8-4519-BEBD-0497179CA8A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2350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11.wav" /><Relationship Id="rId3" Type="http://schemas.openxmlformats.org/officeDocument/2006/relationships/audio" Target="../media/audio2222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3780" y="1491615"/>
            <a:ext cx="707644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latin typeface="华文新魏" panose="02010800040101010101" charset="-122"/>
                <a:ea typeface="华文新魏" panose="02010800040101010101" charset="-122"/>
              </a:rPr>
              <a:t>《劝学》《师说》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对比阅读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写法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《劝学》运用比喻论证，正反对比论证。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95313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《师说》道理论证、正反对比论证、举例论证、引用论证。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语言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13836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《劝学》在语言运用上，长短句并用，对偶排比句间行，匀称而又错落有致，读来朗朗上口，富于音乐节奏美。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《师说》骈散结合，文气充沛。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影响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95313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《劝学》奠定古代读书人对学习的认识、方法的形成。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《师说》扭转文风，扭转学风。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相同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443865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《劝学》强调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君子生非异也，善假于物也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，《师说》强调从师学习。都强调外界对于学习的作用。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0" spc="0" smtClean="0"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劝学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》强调学习对于智慧和行为的作用。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君子博学而日参省乎己，则知明而行无过矣。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《师说》强调从师对于智慧的作用。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圣人之所以为圣，愚人之所以为愚，其皆出于此乎。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相同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224282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《劝学》《师说》都是从个人成长来说，符合儒家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修身</a:t>
            </a:r>
            <a:r>
              <a:rPr lang="en-US" altLang="zh-CN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的理念，没有从集体、国家等大角度解说。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《劝学》《师说》都是针对社会的动乱或不安定，提出了自己的见解主张。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40750" cy="857250"/>
          </a:xfrm>
        </p:spPr>
        <p:txBody>
          <a:bodyPr/>
          <a:lstStyle/>
          <a:p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“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而</a:t>
            </a:r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”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字用法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  <a:cs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251460" y="141986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而青于蓝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君子博学而日参省乎己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则知明而行无过矣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吾尝终日而思矣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而见者远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锲而舍之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人非生而知之者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4949825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连词，表转折。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连词，表递进。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连词，表并列。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连词，表修饰。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连词，表转折。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连词，表假设。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连词，表承接。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40750" cy="857250"/>
          </a:xfrm>
        </p:spPr>
        <p:txBody>
          <a:bodyPr/>
          <a:lstStyle/>
          <a:p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“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而</a:t>
            </a:r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”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字用法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  <a:cs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251460" y="141986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惑而不从师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吾从而师之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而耻学于师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择师而教之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小学而大遗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4949825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连词，表转折。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连词，表承接。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连词，表转折。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连词，表承接。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连词，表转折。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40750" cy="857250"/>
          </a:xfrm>
        </p:spPr>
        <p:txBody>
          <a:bodyPr/>
          <a:lstStyle/>
          <a:p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“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焉</a:t>
            </a:r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”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字用法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  <a:cs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风雨兴焉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圣心备焉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且焉置土石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犹且从师而问焉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4949825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兼词，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于之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，在这里。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语气词。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疑问代词，哪里。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兼词，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于之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，向老师。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40750" cy="857250"/>
          </a:xfrm>
        </p:spPr>
        <p:txBody>
          <a:bodyPr/>
          <a:lstStyle/>
          <a:p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“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师</a:t>
            </a:r>
            <a:r>
              <a:rPr lang="en-US" altLang="zh-CN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”</a:t>
            </a:r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字用法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  <a:cs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古之学者必有师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吾从而师之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师道之不传也久矣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则耻师焉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不耻相师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孔子师郯子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4949825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老师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为师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尊师学习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从师学习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从师学习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为师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40750" cy="857250"/>
          </a:xfrm>
        </p:spPr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cs typeface="方正粗楷简体" panose="02000000000000000000" charset="-122"/>
              </a:rPr>
              <a:t>特殊句式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  <a:cs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蚓无爪牙之利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筋骨之强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句读之不知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惑之不解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而青于蓝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道之所存，师之所存也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4294967295"/>
          </p:nvPr>
        </p:nvSpPr>
        <p:spPr>
          <a:xfrm>
            <a:off x="4949825" y="1428750"/>
            <a:ext cx="4194175" cy="3145790"/>
          </a:xfrm>
        </p:spPr>
        <p:txBody>
          <a:bodyPr/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定语后置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定语后置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宾语前置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宾语前置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状语后置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判断句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题目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39468" y="1131572"/>
            <a:ext cx="6268119" cy="82994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defRPr/>
            </a:pPr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《劝学》：鼓励学习（观点）</a:t>
            </a:r>
            <a:endParaRPr lang="zh-CN" altLang="en-US" sz="3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466725" y="2571750"/>
            <a:ext cx="8210550" cy="13836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《师说》：解说关于‘从师’的道理。</a:t>
            </a:r>
            <a:endParaRPr lang="zh-CN" altLang="en-US" sz="3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mtClean="0"/>
              <a:t>说：一种论说文体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8010" y="462280"/>
            <a:ext cx="780034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总结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《劝学》中学习的意义、作用、态度、方法并未过时，只是有时候需要我们迭代更新学习方法。有关个人修身的内容永远富有启发。</a:t>
            </a:r>
            <a:endParaRPr lang="zh-CN" altLang="en-US" sz="320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《师说》中老师的作用并未过时，作为普通人，我们尊师学习的时候，要警惕好为人师，以其昏昏使人昭昭。</a:t>
            </a:r>
            <a:endParaRPr lang="zh-CN" altLang="en-US" sz="320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649220" y="1972310"/>
            <a:ext cx="38455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感谢观看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15700" y="11607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作者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67078" y="510542"/>
            <a:ext cx="6268119" cy="18148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《劝学》：荀子（约前</a:t>
            </a:r>
            <a:r>
              <a:rPr lang="en-US" altLang="zh-CN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313-</a:t>
            </a:r>
            <a:r>
              <a:rPr lang="zh-CN" altLang="en-US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前</a:t>
            </a:r>
            <a:r>
              <a:rPr lang="en-US" altLang="zh-CN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238</a:t>
            </a:r>
            <a:r>
              <a:rPr lang="zh-CN" altLang="en-US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），命况，字卿，战国末期思想家，继孔子、孟子后的儒学大家。</a:t>
            </a:r>
            <a:endParaRPr lang="zh-CN" altLang="en-US" sz="2800" b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466725" y="2571750"/>
            <a:ext cx="8210550" cy="18148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《师说》：韩愈（768—824），唐代文学家、哲学家。字退之，河南河阳(今河南孟县)人。自称祖籍昌黎，世称韩昌黎。唐宋八大家之首。</a:t>
            </a:r>
            <a:endParaRPr lang="zh-CN" altLang="en-US" sz="2800" b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背景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18148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《劝学》：诸侯纷争，百家争鸣，</a:t>
            </a:r>
            <a:r>
              <a:rPr lang="zh-CN" altLang="en-US" sz="2800" b="0" spc="0" smtClean="0"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湣王晚年与齐襄王期间,两度游学稷下,齐惠王时被奉为最富声望的学者,三次担任祭酒,韩非、李斯等皆为其弟子。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224536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“由魏、晋以下，人益不事师。今之世，不闻有师；有，辄哗笑之，以为狂人。独韩愈奋不顾流俗，犯笑侮，收召后学，作《师说》，因抗颜而为师，世果群怪聚骂，指目牵引，而增与为言辞，愈以是得狂名。” ——《答韦中立论师道书》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选文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《劝学》是节选。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《师说》是全文。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内容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95313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《劝学》讲述学习的意义、作用、方法、态度。范围比《师说》大。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《师说》讲述从师求学的标准。范围比《劝学》小。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内容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《劝学》反面观点是不能一直坚持学习。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《师说》反面观点是以从师为耻。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内容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《劝学》学习的内容是君子之学。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355850"/>
            <a:ext cx="8560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《师说》学习的内容是六艺经传。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325130" y="13904"/>
            <a:ext cx="864096" cy="2001133"/>
            <a:chOff x="6541132" y="58053"/>
            <a:chExt cx="864096" cy="2001133"/>
          </a:xfrm>
          <a:solidFill>
            <a:srgbClr val="C00000"/>
          </a:solidFill>
        </p:grpSpPr>
        <p:sp>
          <p:nvSpPr>
            <p:cNvPr id="19" name="椭圆 18"/>
            <p:cNvSpPr/>
            <p:nvPr/>
          </p:nvSpPr>
          <p:spPr>
            <a:xfrm>
              <a:off x="6948264" y="58053"/>
              <a:ext cx="72008" cy="72008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 flipH="1">
              <a:off x="6660232" y="119516"/>
              <a:ext cx="298577" cy="36400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91709" y="97194"/>
              <a:ext cx="226569" cy="38632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6541132" y="483517"/>
              <a:ext cx="864096" cy="1575669"/>
            </a:xfrm>
            <a:prstGeom prst="roundRect">
              <a:avLst/>
            </a:prstGeom>
            <a:grpFill/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5258" y="702162"/>
              <a:ext cx="675005" cy="1193657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b="1" smtClean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内容</a:t>
              </a:r>
              <a:endParaRPr lang="zh-CN" altLang="en-US" sz="3200" b="1" smtClean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95605" y="411480"/>
            <a:ext cx="6824345" cy="224536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《劝学》强调积累、坚持、专心的学习方法。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吾尝终日而思矣，不如须臾之所学也。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积善成德，而神明自得，圣心备焉。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5605" y="2643505"/>
            <a:ext cx="8560435" cy="224536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kumimoji="1" b="1" spc="6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《师说》强调从师、解惑的学习方法。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zh-CN" altLang="en-US" sz="2800" b="0" spc="0" smtClean="0">
                <a:solidFill>
                  <a:srgbClr val="0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句读之不知，惑之不解，或师焉，或不焉，小学而大遗，吾未见其明也。</a:t>
            </a: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  <a:defRPr/>
            </a:pPr>
            <a:endParaRPr lang="zh-CN" altLang="en-US" sz="2800" b="0" spc="0" smtClean="0">
              <a:solidFill>
                <a:srgbClr val="0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TgsImhkaWQiOiI2MTgyYmI2OTgyNDVhOGI1N2NlN2RhMTY4MDg0OTQ3MiIsInVzZXJDb3VudCI6MTh9"/>
  <p:tag name="KSO_WPP_MARK_KEY" val="42b3fd17-5a9a-40f1-b569-9f0cc916de3a"/>
</p:tagLst>
</file>

<file path=ppt/theme/theme1.xml><?xml version="1.0" encoding="utf-8"?>
<a:theme xmlns:r="http://schemas.openxmlformats.org/officeDocument/2006/relationships"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113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宋体</vt:lpstr>
      <vt:lpstr>Wingdings</vt:lpstr>
      <vt:lpstr>Calibri</vt:lpstr>
      <vt:lpstr>华文新魏</vt:lpstr>
      <vt:lpstr>仿宋</vt:lpstr>
      <vt:lpstr>华文彩云</vt:lpstr>
      <vt:lpstr>楷体</vt:lpstr>
      <vt:lpstr>方正粗楷简体</vt:lpstr>
      <vt:lpstr>诗情画意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“而”字用法</vt:lpstr>
      <vt:lpstr>“而”字用法</vt:lpstr>
      <vt:lpstr>“焉”字用法</vt:lpstr>
      <vt:lpstr>“师”字用法</vt:lpstr>
      <vt:lpstr>特殊句式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2022-07-07T09:46:17.146</cp:lastPrinted>
  <dcterms:created xsi:type="dcterms:W3CDTF">2022-07-07T09:46:17Z</dcterms:created>
  <dcterms:modified xsi:type="dcterms:W3CDTF">2022-07-07T01:46:17Z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