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3" r:id="rId1"/>
  </p:sldMasterIdLst>
  <p:notesMasterIdLst>
    <p:notesMasterId r:id="rId30"/>
  </p:notesMasterIdLst>
  <p:sldIdLst>
    <p:sldId id="433" r:id="rId2"/>
    <p:sldId id="436" r:id="rId3"/>
    <p:sldId id="1170" r:id="rId4"/>
    <p:sldId id="371" r:id="rId5"/>
    <p:sldId id="1174" r:id="rId6"/>
    <p:sldId id="369" r:id="rId7"/>
    <p:sldId id="866" r:id="rId8"/>
    <p:sldId id="901" r:id="rId9"/>
    <p:sldId id="902" r:id="rId10"/>
    <p:sldId id="903" r:id="rId11"/>
    <p:sldId id="1039" r:id="rId12"/>
    <p:sldId id="913" r:id="rId13"/>
    <p:sldId id="914" r:id="rId14"/>
    <p:sldId id="915" r:id="rId15"/>
    <p:sldId id="916" r:id="rId16"/>
    <p:sldId id="665" r:id="rId17"/>
    <p:sldId id="666" r:id="rId18"/>
    <p:sldId id="667" r:id="rId19"/>
    <p:sldId id="668" r:id="rId20"/>
    <p:sldId id="909" r:id="rId21"/>
    <p:sldId id="906" r:id="rId22"/>
    <p:sldId id="907" r:id="rId23"/>
    <p:sldId id="908" r:id="rId24"/>
    <p:sldId id="1175" r:id="rId25"/>
    <p:sldId id="1176" r:id="rId26"/>
    <p:sldId id="918" r:id="rId27"/>
    <p:sldId id="919" r:id="rId28"/>
    <p:sldId id="920" r:id="rId29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/>
    <p:restoredTop sz="94660"/>
  </p:normalViewPr>
  <p:slideViewPr>
    <p:cSldViewPr showGuides="1">
      <p:cViewPr varScale="1">
        <p:scale>
          <a:sx n="78" d="100"/>
          <a:sy n="78" d="100"/>
        </p:scale>
        <p:origin x="-258" y="-96"/>
      </p:cViewPr>
      <p:guideLst>
        <p:guide orient="horz" pos="20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638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16387" name="日期占位符 1638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16388" name="幻灯片图像占位符 1638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文本占位符 1638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6390" name="页脚占位符 1638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/>
          </a:p>
        </p:txBody>
      </p:sp>
      <p:sp>
        <p:nvSpPr>
          <p:cNvPr id="16391" name="灯片编号占位符 1639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22040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701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smtClean="0">
                <a:latin typeface="Arial" panose="020B0604020202020204" pitchFamily="34" charset="0"/>
              </a:rPr>
              <a:t>2021-12-20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smtClean="0">
                <a:latin typeface="Arial" panose="020B0604020202020204" pitchFamily="34" charset="0"/>
              </a:rPr>
              <a:t>2021-12-20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6">
            <a:hlinkClick r:id="rId2" action="ppaction://hlinksldjump"/>
          </p:cNvPr>
          <p:cNvSpPr>
            <a:spLocks noTextEdit="1"/>
          </p:cNvSpPr>
          <p:nvPr/>
        </p:nvSpPr>
        <p:spPr>
          <a:xfrm>
            <a:off x="1600200" y="3581400"/>
            <a:ext cx="5334000" cy="685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291"/>
              </a:avLst>
            </a:prstTxWarp>
            <a:normAutofit/>
          </a:bodyPr>
          <a:lstStyle/>
          <a:p>
            <a:pPr algn="ctr"/>
            <a:r>
              <a:rPr lang="zh-CN" altLang="en-US" sz="3200" smtClean="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四川省</a:t>
            </a:r>
            <a:r>
              <a:rPr lang="zh-CN" altLang="en-US" sz="32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资阳中学 唐友成</a:t>
            </a:r>
          </a:p>
        </p:txBody>
      </p:sp>
      <p:sp>
        <p:nvSpPr>
          <p:cNvPr id="8197" name="WordArt 7"/>
          <p:cNvSpPr>
            <a:spLocks noTextEdit="1"/>
          </p:cNvSpPr>
          <p:nvPr/>
        </p:nvSpPr>
        <p:spPr>
          <a:xfrm>
            <a:off x="1143000" y="1447800"/>
            <a:ext cx="6553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lang="zh-CN" altLang="en-US" sz="44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语言表达</a:t>
            </a:r>
            <a:r>
              <a:rPr lang="zh-CN" altLang="en-US" sz="4400" smtClean="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得体</a:t>
            </a:r>
            <a:endParaRPr lang="zh-CN" altLang="en-US" sz="4400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69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71755"/>
            <a:ext cx="4593590" cy="1276350"/>
          </a:xfrm>
          <a:prstGeom prst="rect">
            <a:avLst/>
          </a:prstGeom>
        </p:spPr>
      </p:pic>
      <p:sp>
        <p:nvSpPr>
          <p:cNvPr id="1048651" name="Rectangle 3"/>
          <p:cNvSpPr/>
          <p:nvPr/>
        </p:nvSpPr>
        <p:spPr>
          <a:xfrm>
            <a:off x="299720" y="1699895"/>
            <a:ext cx="8070850" cy="3969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生老病死的禁忌语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（避讳说“死”，西方人忌称别人“老”）</a:t>
            </a:r>
            <a:b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节庆日的禁忌语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：（婚庆不说“分离”，喜庆不说“死”、“病”）</a:t>
            </a:r>
            <a:b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职业的禁忌语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（渔民忌“翻”，戏班忌“散”、“伞”）</a:t>
            </a:r>
            <a:b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私隐的禁忌语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（家庭情况、年龄、收入、感情生活）</a:t>
            </a:r>
            <a:b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48652" name="云形标注 1"/>
          <p:cNvSpPr/>
          <p:nvPr/>
        </p:nvSpPr>
        <p:spPr>
          <a:xfrm>
            <a:off x="5911215" y="217170"/>
            <a:ext cx="2790825" cy="1333500"/>
          </a:xfrm>
          <a:prstGeom prst="cloud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3" name="文本框 367619"/>
          <p:cNvSpPr txBox="1"/>
          <p:nvPr/>
        </p:nvSpPr>
        <p:spPr>
          <a:xfrm>
            <a:off x="6308408" y="529908"/>
            <a:ext cx="27368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禁 忌 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584201"/>
            <a:ext cx="5111750" cy="830262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sng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如何询问不同对象的年龄？</a:t>
            </a:r>
          </a:p>
        </p:txBody>
      </p:sp>
      <p:sp>
        <p:nvSpPr>
          <p:cNvPr id="10242" name="Rectangle 3"/>
          <p:cNvSpPr>
            <a:spLocks noGrp="1"/>
          </p:cNvSpPr>
          <p:nvPr>
            <p:ph type="body" idx="4294967295"/>
          </p:nvPr>
        </p:nvSpPr>
        <p:spPr>
          <a:xfrm>
            <a:off x="914400" y="1420813"/>
            <a:ext cx="8229600" cy="4525962"/>
          </a:xfrm>
        </p:spPr>
        <p:txBody>
          <a:bodyPr wrap="square" lIns="91440" tIns="45720" rIns="91440" bIns="45720" anchor="t"/>
          <a:lstStyle/>
          <a:p>
            <a:pPr>
              <a:lnSpc>
                <a:spcPct val="8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小孩</a:t>
            </a:r>
          </a:p>
          <a:p>
            <a:pPr>
              <a:lnSpc>
                <a:spcPct val="80000"/>
              </a:lnSpc>
            </a:pP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女青年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中年人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一般老年人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有文化的老年人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3954463" y="1414463"/>
            <a:ext cx="2447925" cy="433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你几岁啦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3" name="Text Box 6"/>
          <p:cNvSpPr txBox="1"/>
          <p:nvPr/>
        </p:nvSpPr>
        <p:spPr>
          <a:xfrm>
            <a:off x="3983038" y="2190750"/>
            <a:ext cx="28098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您芳龄几何</a:t>
            </a:r>
          </a:p>
        </p:txBody>
      </p:sp>
      <p:sp>
        <p:nvSpPr>
          <p:cNvPr id="12294" name="Text Box 7"/>
          <p:cNvSpPr txBox="1"/>
          <p:nvPr/>
        </p:nvSpPr>
        <p:spPr>
          <a:xfrm>
            <a:off x="3997325" y="3052763"/>
            <a:ext cx="19446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您贵庚啊</a:t>
            </a:r>
          </a:p>
        </p:txBody>
      </p:sp>
      <p:sp>
        <p:nvSpPr>
          <p:cNvPr id="12295" name="Text Box 8"/>
          <p:cNvSpPr txBox="1"/>
          <p:nvPr/>
        </p:nvSpPr>
        <p:spPr>
          <a:xfrm>
            <a:off x="3983038" y="3914775"/>
            <a:ext cx="23764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您多大岁数</a:t>
            </a:r>
          </a:p>
        </p:txBody>
      </p:sp>
      <p:sp>
        <p:nvSpPr>
          <p:cNvPr id="12296" name="Text Box 9"/>
          <p:cNvSpPr txBox="1"/>
          <p:nvPr/>
        </p:nvSpPr>
        <p:spPr>
          <a:xfrm>
            <a:off x="3997325" y="4797425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您老高寿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9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90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687" name="Freeform 5"/>
          <p:cNvSpPr/>
          <p:nvPr/>
        </p:nvSpPr>
        <p:spPr bwMode="auto">
          <a:xfrm>
            <a:off x="582930" y="713105"/>
            <a:ext cx="3250565" cy="671830"/>
          </a:xfrm>
          <a:custGeom>
            <a:avLst/>
            <a:gdLst>
              <a:gd name="T0" fmla="*/ 1588 w 1588"/>
              <a:gd name="T1" fmla="*/ 47 h 985"/>
              <a:gd name="T2" fmla="*/ 1495 w 1588"/>
              <a:gd name="T3" fmla="*/ 49 h 985"/>
              <a:gd name="T4" fmla="*/ 1448 w 1588"/>
              <a:gd name="T5" fmla="*/ 0 h 985"/>
              <a:gd name="T6" fmla="*/ 1401 w 1588"/>
              <a:gd name="T7" fmla="*/ 49 h 985"/>
              <a:gd name="T8" fmla="*/ 1308 w 1588"/>
              <a:gd name="T9" fmla="*/ 47 h 985"/>
              <a:gd name="T10" fmla="*/ 1308 w 1588"/>
              <a:gd name="T11" fmla="*/ 47 h 985"/>
              <a:gd name="T12" fmla="*/ 1215 w 1588"/>
              <a:gd name="T13" fmla="*/ 49 h 985"/>
              <a:gd name="T14" fmla="*/ 1167 w 1588"/>
              <a:gd name="T15" fmla="*/ 0 h 985"/>
              <a:gd name="T16" fmla="*/ 1120 w 1588"/>
              <a:gd name="T17" fmla="*/ 49 h 985"/>
              <a:gd name="T18" fmla="*/ 1027 w 1588"/>
              <a:gd name="T19" fmla="*/ 47 h 985"/>
              <a:gd name="T20" fmla="*/ 1027 w 1588"/>
              <a:gd name="T21" fmla="*/ 47 h 985"/>
              <a:gd name="T22" fmla="*/ 934 w 1588"/>
              <a:gd name="T23" fmla="*/ 49 h 985"/>
              <a:gd name="T24" fmla="*/ 887 w 1588"/>
              <a:gd name="T25" fmla="*/ 0 h 985"/>
              <a:gd name="T26" fmla="*/ 840 w 1588"/>
              <a:gd name="T27" fmla="*/ 49 h 985"/>
              <a:gd name="T28" fmla="*/ 747 w 1588"/>
              <a:gd name="T29" fmla="*/ 47 h 985"/>
              <a:gd name="T30" fmla="*/ 747 w 1588"/>
              <a:gd name="T31" fmla="*/ 47 h 985"/>
              <a:gd name="T32" fmla="*/ 654 w 1588"/>
              <a:gd name="T33" fmla="*/ 49 h 985"/>
              <a:gd name="T34" fmla="*/ 607 w 1588"/>
              <a:gd name="T35" fmla="*/ 0 h 985"/>
              <a:gd name="T36" fmla="*/ 560 w 1588"/>
              <a:gd name="T37" fmla="*/ 49 h 985"/>
              <a:gd name="T38" fmla="*/ 467 w 1588"/>
              <a:gd name="T39" fmla="*/ 47 h 985"/>
              <a:gd name="T40" fmla="*/ 467 w 1588"/>
              <a:gd name="T41" fmla="*/ 47 h 985"/>
              <a:gd name="T42" fmla="*/ 373 w 1588"/>
              <a:gd name="T43" fmla="*/ 49 h 985"/>
              <a:gd name="T44" fmla="*/ 327 w 1588"/>
              <a:gd name="T45" fmla="*/ 0 h 985"/>
              <a:gd name="T46" fmla="*/ 280 w 1588"/>
              <a:gd name="T47" fmla="*/ 49 h 985"/>
              <a:gd name="T48" fmla="*/ 187 w 1588"/>
              <a:gd name="T49" fmla="*/ 47 h 985"/>
              <a:gd name="T50" fmla="*/ 187 w 1588"/>
              <a:gd name="T51" fmla="*/ 47 h 985"/>
              <a:gd name="T52" fmla="*/ 93 w 1588"/>
              <a:gd name="T53" fmla="*/ 49 h 985"/>
              <a:gd name="T54" fmla="*/ 46 w 1588"/>
              <a:gd name="T55" fmla="*/ 0 h 985"/>
              <a:gd name="T56" fmla="*/ 0 w 1588"/>
              <a:gd name="T57" fmla="*/ 49 h 985"/>
              <a:gd name="T58" fmla="*/ 0 w 1588"/>
              <a:gd name="T59" fmla="*/ 939 h 985"/>
              <a:gd name="T60" fmla="*/ 93 w 1588"/>
              <a:gd name="T61" fmla="*/ 936 h 985"/>
              <a:gd name="T62" fmla="*/ 140 w 1588"/>
              <a:gd name="T63" fmla="*/ 985 h 985"/>
              <a:gd name="T64" fmla="*/ 187 w 1588"/>
              <a:gd name="T65" fmla="*/ 936 h 985"/>
              <a:gd name="T66" fmla="*/ 280 w 1588"/>
              <a:gd name="T67" fmla="*/ 939 h 985"/>
              <a:gd name="T68" fmla="*/ 280 w 1588"/>
              <a:gd name="T69" fmla="*/ 939 h 985"/>
              <a:gd name="T70" fmla="*/ 373 w 1588"/>
              <a:gd name="T71" fmla="*/ 936 h 985"/>
              <a:gd name="T72" fmla="*/ 420 w 1588"/>
              <a:gd name="T73" fmla="*/ 985 h 985"/>
              <a:gd name="T74" fmla="*/ 467 w 1588"/>
              <a:gd name="T75" fmla="*/ 936 h 985"/>
              <a:gd name="T76" fmla="*/ 560 w 1588"/>
              <a:gd name="T77" fmla="*/ 939 h 985"/>
              <a:gd name="T78" fmla="*/ 560 w 1588"/>
              <a:gd name="T79" fmla="*/ 939 h 985"/>
              <a:gd name="T80" fmla="*/ 653 w 1588"/>
              <a:gd name="T81" fmla="*/ 936 h 985"/>
              <a:gd name="T82" fmla="*/ 700 w 1588"/>
              <a:gd name="T83" fmla="*/ 985 h 985"/>
              <a:gd name="T84" fmla="*/ 747 w 1588"/>
              <a:gd name="T85" fmla="*/ 936 h 985"/>
              <a:gd name="T86" fmla="*/ 840 w 1588"/>
              <a:gd name="T87" fmla="*/ 939 h 985"/>
              <a:gd name="T88" fmla="*/ 840 w 1588"/>
              <a:gd name="T89" fmla="*/ 939 h 985"/>
              <a:gd name="T90" fmla="*/ 934 w 1588"/>
              <a:gd name="T91" fmla="*/ 936 h 985"/>
              <a:gd name="T92" fmla="*/ 980 w 1588"/>
              <a:gd name="T93" fmla="*/ 985 h 985"/>
              <a:gd name="T94" fmla="*/ 1027 w 1588"/>
              <a:gd name="T95" fmla="*/ 936 h 985"/>
              <a:gd name="T96" fmla="*/ 1121 w 1588"/>
              <a:gd name="T97" fmla="*/ 939 h 985"/>
              <a:gd name="T98" fmla="*/ 1121 w 1588"/>
              <a:gd name="T99" fmla="*/ 939 h 985"/>
              <a:gd name="T100" fmla="*/ 1214 w 1588"/>
              <a:gd name="T101" fmla="*/ 936 h 985"/>
              <a:gd name="T102" fmla="*/ 1261 w 1588"/>
              <a:gd name="T103" fmla="*/ 985 h 985"/>
              <a:gd name="T104" fmla="*/ 1308 w 1588"/>
              <a:gd name="T105" fmla="*/ 936 h 985"/>
              <a:gd name="T106" fmla="*/ 1402 w 1588"/>
              <a:gd name="T107" fmla="*/ 939 h 985"/>
              <a:gd name="T108" fmla="*/ 1402 w 1588"/>
              <a:gd name="T109" fmla="*/ 939 h 985"/>
              <a:gd name="T110" fmla="*/ 1495 w 1588"/>
              <a:gd name="T111" fmla="*/ 936 h 985"/>
              <a:gd name="T112" fmla="*/ 1542 w 1588"/>
              <a:gd name="T113" fmla="*/ 985 h 985"/>
              <a:gd name="T114" fmla="*/ 1588 w 1588"/>
              <a:gd name="T115" fmla="*/ 936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8" h="984">
                <a:moveTo>
                  <a:pt x="1588" y="49"/>
                </a:move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8"/>
                  <a:pt x="1588" y="47"/>
                </a:cubicBezTo>
                <a:cubicBezTo>
                  <a:pt x="1588" y="21"/>
                  <a:pt x="1567" y="0"/>
                  <a:pt x="1542" y="0"/>
                </a:cubicBezTo>
                <a:cubicBezTo>
                  <a:pt x="1516" y="0"/>
                  <a:pt x="1495" y="21"/>
                  <a:pt x="1495" y="47"/>
                </a:cubicBezTo>
                <a:cubicBezTo>
                  <a:pt x="1495" y="48"/>
                  <a:pt x="1495" y="49"/>
                  <a:pt x="1495" y="49"/>
                </a:cubicBezTo>
                <a:cubicBezTo>
                  <a:pt x="1495" y="49"/>
                  <a:pt x="1495" y="49"/>
                  <a:pt x="1495" y="49"/>
                </a:cubicBezTo>
                <a:cubicBezTo>
                  <a:pt x="1495" y="49"/>
                  <a:pt x="1495" y="48"/>
                  <a:pt x="1495" y="47"/>
                </a:cubicBezTo>
                <a:cubicBezTo>
                  <a:pt x="1495" y="21"/>
                  <a:pt x="1474" y="0"/>
                  <a:pt x="1448" y="0"/>
                </a:cubicBezTo>
                <a:cubicBezTo>
                  <a:pt x="1422" y="0"/>
                  <a:pt x="1402" y="21"/>
                  <a:pt x="1402" y="47"/>
                </a:cubicBezTo>
                <a:cubicBezTo>
                  <a:pt x="1402" y="48"/>
                  <a:pt x="1402" y="49"/>
                  <a:pt x="1402" y="49"/>
                </a:cubicBezTo>
                <a:cubicBezTo>
                  <a:pt x="1401" y="49"/>
                  <a:pt x="1401" y="49"/>
                  <a:pt x="1401" y="49"/>
                </a:cubicBezTo>
                <a:cubicBezTo>
                  <a:pt x="1401" y="49"/>
                  <a:pt x="1402" y="48"/>
                  <a:pt x="1402" y="47"/>
                </a:cubicBezTo>
                <a:cubicBezTo>
                  <a:pt x="1402" y="21"/>
                  <a:pt x="1381" y="0"/>
                  <a:pt x="1355" y="0"/>
                </a:cubicBezTo>
                <a:cubicBezTo>
                  <a:pt x="1329" y="0"/>
                  <a:pt x="1308" y="21"/>
                  <a:pt x="1308" y="47"/>
                </a:cubicBezTo>
                <a:cubicBezTo>
                  <a:pt x="1308" y="48"/>
                  <a:pt x="1308" y="49"/>
                  <a:pt x="1308" y="49"/>
                </a:cubicBezTo>
                <a:cubicBezTo>
                  <a:pt x="1308" y="49"/>
                  <a:pt x="1308" y="49"/>
                  <a:pt x="1308" y="49"/>
                </a:cubicBezTo>
                <a:cubicBezTo>
                  <a:pt x="1308" y="49"/>
                  <a:pt x="1308" y="48"/>
                  <a:pt x="1308" y="47"/>
                </a:cubicBezTo>
                <a:cubicBezTo>
                  <a:pt x="1308" y="21"/>
                  <a:pt x="1287" y="0"/>
                  <a:pt x="1261" y="0"/>
                </a:cubicBezTo>
                <a:cubicBezTo>
                  <a:pt x="1236" y="0"/>
                  <a:pt x="1215" y="21"/>
                  <a:pt x="1215" y="47"/>
                </a:cubicBezTo>
                <a:cubicBezTo>
                  <a:pt x="1215" y="48"/>
                  <a:pt x="1215" y="49"/>
                  <a:pt x="1215" y="49"/>
                </a:cubicBezTo>
                <a:cubicBezTo>
                  <a:pt x="1214" y="49"/>
                  <a:pt x="1214" y="49"/>
                  <a:pt x="1214" y="49"/>
                </a:cubicBezTo>
                <a:cubicBezTo>
                  <a:pt x="1214" y="49"/>
                  <a:pt x="1214" y="48"/>
                  <a:pt x="1214" y="47"/>
                </a:cubicBezTo>
                <a:cubicBezTo>
                  <a:pt x="1214" y="21"/>
                  <a:pt x="1193" y="0"/>
                  <a:pt x="1167" y="0"/>
                </a:cubicBezTo>
                <a:cubicBezTo>
                  <a:pt x="1141" y="0"/>
                  <a:pt x="1121" y="21"/>
                  <a:pt x="1121" y="47"/>
                </a:cubicBezTo>
                <a:cubicBezTo>
                  <a:pt x="1121" y="48"/>
                  <a:pt x="1121" y="49"/>
                  <a:pt x="1121" y="49"/>
                </a:cubicBezTo>
                <a:cubicBezTo>
                  <a:pt x="1120" y="49"/>
                  <a:pt x="1120" y="49"/>
                  <a:pt x="1120" y="49"/>
                </a:cubicBezTo>
                <a:cubicBezTo>
                  <a:pt x="1120" y="49"/>
                  <a:pt x="1121" y="48"/>
                  <a:pt x="1121" y="47"/>
                </a:cubicBezTo>
                <a:cubicBezTo>
                  <a:pt x="1121" y="21"/>
                  <a:pt x="1100" y="0"/>
                  <a:pt x="1074" y="0"/>
                </a:cubicBezTo>
                <a:cubicBezTo>
                  <a:pt x="1048" y="0"/>
                  <a:pt x="1027" y="21"/>
                  <a:pt x="1027" y="47"/>
                </a:cubicBezTo>
                <a:cubicBezTo>
                  <a:pt x="1027" y="48"/>
                  <a:pt x="1027" y="49"/>
                  <a:pt x="1027" y="49"/>
                </a:cubicBezTo>
                <a:cubicBezTo>
                  <a:pt x="1027" y="49"/>
                  <a:pt x="1027" y="49"/>
                  <a:pt x="1027" y="49"/>
                </a:cubicBezTo>
                <a:cubicBezTo>
                  <a:pt x="1027" y="49"/>
                  <a:pt x="1027" y="48"/>
                  <a:pt x="1027" y="47"/>
                </a:cubicBezTo>
                <a:cubicBezTo>
                  <a:pt x="1027" y="21"/>
                  <a:pt x="1006" y="0"/>
                  <a:pt x="980" y="0"/>
                </a:cubicBezTo>
                <a:cubicBezTo>
                  <a:pt x="955" y="0"/>
                  <a:pt x="934" y="21"/>
                  <a:pt x="934" y="47"/>
                </a:cubicBezTo>
                <a:cubicBezTo>
                  <a:pt x="934" y="48"/>
                  <a:pt x="934" y="49"/>
                  <a:pt x="934" y="49"/>
                </a:cubicBezTo>
                <a:cubicBezTo>
                  <a:pt x="934" y="49"/>
                  <a:pt x="934" y="49"/>
                  <a:pt x="934" y="49"/>
                </a:cubicBezTo>
                <a:cubicBezTo>
                  <a:pt x="934" y="49"/>
                  <a:pt x="934" y="48"/>
                  <a:pt x="934" y="47"/>
                </a:cubicBezTo>
                <a:cubicBezTo>
                  <a:pt x="934" y="21"/>
                  <a:pt x="913" y="0"/>
                  <a:pt x="887" y="0"/>
                </a:cubicBezTo>
                <a:cubicBezTo>
                  <a:pt x="861" y="0"/>
                  <a:pt x="840" y="21"/>
                  <a:pt x="840" y="47"/>
                </a:cubicBezTo>
                <a:cubicBezTo>
                  <a:pt x="840" y="48"/>
                  <a:pt x="840" y="49"/>
                  <a:pt x="840" y="49"/>
                </a:cubicBezTo>
                <a:cubicBezTo>
                  <a:pt x="840" y="49"/>
                  <a:pt x="840" y="49"/>
                  <a:pt x="840" y="49"/>
                </a:cubicBezTo>
                <a:cubicBezTo>
                  <a:pt x="840" y="49"/>
                  <a:pt x="840" y="48"/>
                  <a:pt x="840" y="47"/>
                </a:cubicBezTo>
                <a:cubicBezTo>
                  <a:pt x="840" y="21"/>
                  <a:pt x="819" y="0"/>
                  <a:pt x="794" y="0"/>
                </a:cubicBezTo>
                <a:cubicBezTo>
                  <a:pt x="768" y="0"/>
                  <a:pt x="747" y="21"/>
                  <a:pt x="747" y="47"/>
                </a:cubicBezTo>
                <a:cubicBezTo>
                  <a:pt x="747" y="48"/>
                  <a:pt x="747" y="49"/>
                  <a:pt x="747" y="49"/>
                </a:cubicBezTo>
                <a:cubicBezTo>
                  <a:pt x="747" y="49"/>
                  <a:pt x="747" y="49"/>
                  <a:pt x="747" y="49"/>
                </a:cubicBezTo>
                <a:cubicBezTo>
                  <a:pt x="747" y="49"/>
                  <a:pt x="747" y="48"/>
                  <a:pt x="747" y="47"/>
                </a:cubicBezTo>
                <a:cubicBezTo>
                  <a:pt x="747" y="21"/>
                  <a:pt x="726" y="0"/>
                  <a:pt x="700" y="0"/>
                </a:cubicBezTo>
                <a:cubicBezTo>
                  <a:pt x="674" y="0"/>
                  <a:pt x="654" y="21"/>
                  <a:pt x="654" y="47"/>
                </a:cubicBezTo>
                <a:cubicBezTo>
                  <a:pt x="654" y="48"/>
                  <a:pt x="654" y="49"/>
                  <a:pt x="654" y="49"/>
                </a:cubicBezTo>
                <a:cubicBezTo>
                  <a:pt x="653" y="49"/>
                  <a:pt x="653" y="49"/>
                  <a:pt x="653" y="49"/>
                </a:cubicBezTo>
                <a:cubicBezTo>
                  <a:pt x="653" y="49"/>
                  <a:pt x="654" y="48"/>
                  <a:pt x="654" y="47"/>
                </a:cubicBezTo>
                <a:cubicBezTo>
                  <a:pt x="654" y="21"/>
                  <a:pt x="633" y="0"/>
                  <a:pt x="607" y="0"/>
                </a:cubicBezTo>
                <a:cubicBezTo>
                  <a:pt x="581" y="0"/>
                  <a:pt x="560" y="21"/>
                  <a:pt x="560" y="47"/>
                </a:cubicBezTo>
                <a:cubicBezTo>
                  <a:pt x="560" y="48"/>
                  <a:pt x="560" y="49"/>
                  <a:pt x="560" y="49"/>
                </a:cubicBezTo>
                <a:cubicBezTo>
                  <a:pt x="560" y="49"/>
                  <a:pt x="560" y="49"/>
                  <a:pt x="560" y="49"/>
                </a:cubicBezTo>
                <a:cubicBezTo>
                  <a:pt x="560" y="49"/>
                  <a:pt x="560" y="48"/>
                  <a:pt x="560" y="47"/>
                </a:cubicBezTo>
                <a:cubicBezTo>
                  <a:pt x="560" y="21"/>
                  <a:pt x="539" y="0"/>
                  <a:pt x="513" y="0"/>
                </a:cubicBezTo>
                <a:cubicBezTo>
                  <a:pt x="488" y="0"/>
                  <a:pt x="467" y="21"/>
                  <a:pt x="467" y="47"/>
                </a:cubicBezTo>
                <a:cubicBezTo>
                  <a:pt x="467" y="48"/>
                  <a:pt x="467" y="49"/>
                  <a:pt x="467" y="49"/>
                </a:cubicBezTo>
                <a:cubicBezTo>
                  <a:pt x="467" y="49"/>
                  <a:pt x="467" y="49"/>
                  <a:pt x="467" y="49"/>
                </a:cubicBezTo>
                <a:cubicBezTo>
                  <a:pt x="467" y="49"/>
                  <a:pt x="467" y="48"/>
                  <a:pt x="467" y="47"/>
                </a:cubicBezTo>
                <a:cubicBezTo>
                  <a:pt x="467" y="21"/>
                  <a:pt x="446" y="0"/>
                  <a:pt x="420" y="0"/>
                </a:cubicBezTo>
                <a:cubicBezTo>
                  <a:pt x="394" y="0"/>
                  <a:pt x="373" y="21"/>
                  <a:pt x="373" y="47"/>
                </a:cubicBezTo>
                <a:cubicBezTo>
                  <a:pt x="373" y="48"/>
                  <a:pt x="373" y="49"/>
                  <a:pt x="373" y="49"/>
                </a:cubicBezTo>
                <a:cubicBezTo>
                  <a:pt x="373" y="49"/>
                  <a:pt x="373" y="49"/>
                  <a:pt x="373" y="49"/>
                </a:cubicBezTo>
                <a:cubicBezTo>
                  <a:pt x="373" y="49"/>
                  <a:pt x="373" y="48"/>
                  <a:pt x="373" y="47"/>
                </a:cubicBezTo>
                <a:cubicBezTo>
                  <a:pt x="373" y="21"/>
                  <a:pt x="352" y="0"/>
                  <a:pt x="327" y="0"/>
                </a:cubicBezTo>
                <a:cubicBezTo>
                  <a:pt x="301" y="0"/>
                  <a:pt x="280" y="21"/>
                  <a:pt x="280" y="47"/>
                </a:cubicBezTo>
                <a:cubicBezTo>
                  <a:pt x="280" y="48"/>
                  <a:pt x="280" y="49"/>
                  <a:pt x="280" y="49"/>
                </a:cubicBezTo>
                <a:cubicBezTo>
                  <a:pt x="280" y="49"/>
                  <a:pt x="280" y="49"/>
                  <a:pt x="280" y="49"/>
                </a:cubicBezTo>
                <a:cubicBezTo>
                  <a:pt x="280" y="49"/>
                  <a:pt x="280" y="48"/>
                  <a:pt x="280" y="47"/>
                </a:cubicBezTo>
                <a:cubicBezTo>
                  <a:pt x="280" y="21"/>
                  <a:pt x="259" y="0"/>
                  <a:pt x="233" y="0"/>
                </a:cubicBezTo>
                <a:cubicBezTo>
                  <a:pt x="207" y="0"/>
                  <a:pt x="187" y="21"/>
                  <a:pt x="187" y="47"/>
                </a:cubicBezTo>
                <a:cubicBezTo>
                  <a:pt x="187" y="48"/>
                  <a:pt x="187" y="49"/>
                  <a:pt x="187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7" y="49"/>
                  <a:pt x="187" y="48"/>
                  <a:pt x="187" y="47"/>
                </a:cubicBezTo>
                <a:cubicBezTo>
                  <a:pt x="187" y="21"/>
                  <a:pt x="166" y="0"/>
                  <a:pt x="140" y="0"/>
                </a:cubicBezTo>
                <a:cubicBezTo>
                  <a:pt x="114" y="0"/>
                  <a:pt x="93" y="21"/>
                  <a:pt x="93" y="47"/>
                </a:cubicBezTo>
                <a:cubicBezTo>
                  <a:pt x="93" y="48"/>
                  <a:pt x="93" y="49"/>
                  <a:pt x="93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3" y="49"/>
                  <a:pt x="93" y="48"/>
                  <a:pt x="93" y="47"/>
                </a:cubicBezTo>
                <a:cubicBezTo>
                  <a:pt x="93" y="21"/>
                  <a:pt x="72" y="0"/>
                  <a:pt x="46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7"/>
                  <a:pt x="0" y="938"/>
                  <a:pt x="0" y="939"/>
                </a:cubicBezTo>
                <a:cubicBezTo>
                  <a:pt x="0" y="965"/>
                  <a:pt x="21" y="985"/>
                  <a:pt x="46" y="985"/>
                </a:cubicBezTo>
                <a:cubicBezTo>
                  <a:pt x="72" y="985"/>
                  <a:pt x="93" y="965"/>
                  <a:pt x="93" y="939"/>
                </a:cubicBezTo>
                <a:cubicBezTo>
                  <a:pt x="93" y="938"/>
                  <a:pt x="93" y="937"/>
                  <a:pt x="93" y="936"/>
                </a:cubicBezTo>
                <a:cubicBezTo>
                  <a:pt x="93" y="936"/>
                  <a:pt x="93" y="936"/>
                  <a:pt x="93" y="936"/>
                </a:cubicBezTo>
                <a:cubicBezTo>
                  <a:pt x="93" y="937"/>
                  <a:pt x="93" y="938"/>
                  <a:pt x="93" y="939"/>
                </a:cubicBezTo>
                <a:cubicBezTo>
                  <a:pt x="93" y="965"/>
                  <a:pt x="114" y="985"/>
                  <a:pt x="140" y="985"/>
                </a:cubicBezTo>
                <a:cubicBezTo>
                  <a:pt x="166" y="985"/>
                  <a:pt x="187" y="965"/>
                  <a:pt x="187" y="939"/>
                </a:cubicBezTo>
                <a:cubicBezTo>
                  <a:pt x="187" y="938"/>
                  <a:pt x="186" y="937"/>
                  <a:pt x="186" y="936"/>
                </a:cubicBezTo>
                <a:cubicBezTo>
                  <a:pt x="187" y="936"/>
                  <a:pt x="187" y="936"/>
                  <a:pt x="187" y="936"/>
                </a:cubicBezTo>
                <a:cubicBezTo>
                  <a:pt x="187" y="937"/>
                  <a:pt x="187" y="938"/>
                  <a:pt x="187" y="939"/>
                </a:cubicBezTo>
                <a:cubicBezTo>
                  <a:pt x="187" y="965"/>
                  <a:pt x="207" y="985"/>
                  <a:pt x="233" y="985"/>
                </a:cubicBezTo>
                <a:cubicBezTo>
                  <a:pt x="259" y="985"/>
                  <a:pt x="280" y="965"/>
                  <a:pt x="280" y="939"/>
                </a:cubicBezTo>
                <a:cubicBezTo>
                  <a:pt x="280" y="938"/>
                  <a:pt x="280" y="937"/>
                  <a:pt x="280" y="936"/>
                </a:cubicBezTo>
                <a:cubicBezTo>
                  <a:pt x="280" y="936"/>
                  <a:pt x="280" y="936"/>
                  <a:pt x="280" y="936"/>
                </a:cubicBezTo>
                <a:cubicBezTo>
                  <a:pt x="280" y="937"/>
                  <a:pt x="280" y="938"/>
                  <a:pt x="280" y="939"/>
                </a:cubicBezTo>
                <a:cubicBezTo>
                  <a:pt x="280" y="965"/>
                  <a:pt x="301" y="985"/>
                  <a:pt x="327" y="985"/>
                </a:cubicBezTo>
                <a:cubicBezTo>
                  <a:pt x="352" y="985"/>
                  <a:pt x="373" y="965"/>
                  <a:pt x="373" y="939"/>
                </a:cubicBezTo>
                <a:cubicBezTo>
                  <a:pt x="373" y="938"/>
                  <a:pt x="373" y="937"/>
                  <a:pt x="373" y="936"/>
                </a:cubicBezTo>
                <a:cubicBezTo>
                  <a:pt x="374" y="936"/>
                  <a:pt x="374" y="936"/>
                  <a:pt x="374" y="936"/>
                </a:cubicBezTo>
                <a:cubicBezTo>
                  <a:pt x="373" y="937"/>
                  <a:pt x="373" y="938"/>
                  <a:pt x="373" y="939"/>
                </a:cubicBezTo>
                <a:cubicBezTo>
                  <a:pt x="373" y="965"/>
                  <a:pt x="394" y="985"/>
                  <a:pt x="420" y="985"/>
                </a:cubicBezTo>
                <a:cubicBezTo>
                  <a:pt x="446" y="985"/>
                  <a:pt x="467" y="965"/>
                  <a:pt x="467" y="939"/>
                </a:cubicBezTo>
                <a:cubicBezTo>
                  <a:pt x="467" y="938"/>
                  <a:pt x="467" y="937"/>
                  <a:pt x="467" y="936"/>
                </a:cubicBezTo>
                <a:cubicBezTo>
                  <a:pt x="467" y="936"/>
                  <a:pt x="467" y="936"/>
                  <a:pt x="467" y="936"/>
                </a:cubicBezTo>
                <a:cubicBezTo>
                  <a:pt x="467" y="937"/>
                  <a:pt x="467" y="938"/>
                  <a:pt x="467" y="939"/>
                </a:cubicBezTo>
                <a:cubicBezTo>
                  <a:pt x="467" y="965"/>
                  <a:pt x="488" y="985"/>
                  <a:pt x="513" y="985"/>
                </a:cubicBezTo>
                <a:cubicBezTo>
                  <a:pt x="539" y="985"/>
                  <a:pt x="560" y="965"/>
                  <a:pt x="560" y="939"/>
                </a:cubicBezTo>
                <a:cubicBezTo>
                  <a:pt x="560" y="938"/>
                  <a:pt x="560" y="937"/>
                  <a:pt x="560" y="936"/>
                </a:cubicBezTo>
                <a:cubicBezTo>
                  <a:pt x="560" y="936"/>
                  <a:pt x="560" y="936"/>
                  <a:pt x="560" y="936"/>
                </a:cubicBezTo>
                <a:cubicBezTo>
                  <a:pt x="560" y="937"/>
                  <a:pt x="560" y="938"/>
                  <a:pt x="560" y="939"/>
                </a:cubicBezTo>
                <a:cubicBezTo>
                  <a:pt x="560" y="965"/>
                  <a:pt x="581" y="985"/>
                  <a:pt x="607" y="985"/>
                </a:cubicBezTo>
                <a:cubicBezTo>
                  <a:pt x="633" y="985"/>
                  <a:pt x="654" y="965"/>
                  <a:pt x="654" y="939"/>
                </a:cubicBezTo>
                <a:cubicBezTo>
                  <a:pt x="654" y="938"/>
                  <a:pt x="653" y="937"/>
                  <a:pt x="653" y="936"/>
                </a:cubicBezTo>
                <a:cubicBezTo>
                  <a:pt x="654" y="936"/>
                  <a:pt x="654" y="936"/>
                  <a:pt x="654" y="936"/>
                </a:cubicBezTo>
                <a:cubicBezTo>
                  <a:pt x="654" y="937"/>
                  <a:pt x="654" y="938"/>
                  <a:pt x="654" y="939"/>
                </a:cubicBezTo>
                <a:cubicBezTo>
                  <a:pt x="654" y="965"/>
                  <a:pt x="674" y="985"/>
                  <a:pt x="700" y="985"/>
                </a:cubicBezTo>
                <a:cubicBezTo>
                  <a:pt x="726" y="985"/>
                  <a:pt x="747" y="965"/>
                  <a:pt x="747" y="939"/>
                </a:cubicBezTo>
                <a:cubicBezTo>
                  <a:pt x="747" y="938"/>
                  <a:pt x="747" y="937"/>
                  <a:pt x="747" y="936"/>
                </a:cubicBezTo>
                <a:cubicBezTo>
                  <a:pt x="747" y="936"/>
                  <a:pt x="747" y="936"/>
                  <a:pt x="747" y="936"/>
                </a:cubicBezTo>
                <a:cubicBezTo>
                  <a:pt x="747" y="937"/>
                  <a:pt x="747" y="938"/>
                  <a:pt x="747" y="939"/>
                </a:cubicBezTo>
                <a:cubicBezTo>
                  <a:pt x="747" y="965"/>
                  <a:pt x="768" y="985"/>
                  <a:pt x="794" y="985"/>
                </a:cubicBezTo>
                <a:cubicBezTo>
                  <a:pt x="819" y="985"/>
                  <a:pt x="840" y="965"/>
                  <a:pt x="840" y="939"/>
                </a:cubicBezTo>
                <a:cubicBezTo>
                  <a:pt x="840" y="938"/>
                  <a:pt x="840" y="937"/>
                  <a:pt x="840" y="936"/>
                </a:cubicBezTo>
                <a:cubicBezTo>
                  <a:pt x="840" y="936"/>
                  <a:pt x="840" y="936"/>
                  <a:pt x="840" y="936"/>
                </a:cubicBezTo>
                <a:cubicBezTo>
                  <a:pt x="840" y="937"/>
                  <a:pt x="840" y="938"/>
                  <a:pt x="840" y="939"/>
                </a:cubicBezTo>
                <a:cubicBezTo>
                  <a:pt x="840" y="965"/>
                  <a:pt x="861" y="985"/>
                  <a:pt x="887" y="985"/>
                </a:cubicBezTo>
                <a:cubicBezTo>
                  <a:pt x="913" y="985"/>
                  <a:pt x="934" y="965"/>
                  <a:pt x="934" y="939"/>
                </a:cubicBezTo>
                <a:cubicBezTo>
                  <a:pt x="934" y="938"/>
                  <a:pt x="934" y="937"/>
                  <a:pt x="934" y="936"/>
                </a:cubicBezTo>
                <a:cubicBezTo>
                  <a:pt x="934" y="936"/>
                  <a:pt x="934" y="936"/>
                  <a:pt x="934" y="936"/>
                </a:cubicBezTo>
                <a:cubicBezTo>
                  <a:pt x="934" y="937"/>
                  <a:pt x="934" y="938"/>
                  <a:pt x="934" y="939"/>
                </a:cubicBezTo>
                <a:cubicBezTo>
                  <a:pt x="934" y="965"/>
                  <a:pt x="955" y="985"/>
                  <a:pt x="980" y="985"/>
                </a:cubicBezTo>
                <a:cubicBezTo>
                  <a:pt x="1006" y="985"/>
                  <a:pt x="1027" y="965"/>
                  <a:pt x="1027" y="939"/>
                </a:cubicBezTo>
                <a:cubicBezTo>
                  <a:pt x="1027" y="938"/>
                  <a:pt x="1027" y="937"/>
                  <a:pt x="1027" y="936"/>
                </a:cubicBezTo>
                <a:cubicBezTo>
                  <a:pt x="1027" y="936"/>
                  <a:pt x="1027" y="936"/>
                  <a:pt x="1027" y="936"/>
                </a:cubicBezTo>
                <a:cubicBezTo>
                  <a:pt x="1027" y="937"/>
                  <a:pt x="1027" y="938"/>
                  <a:pt x="1027" y="939"/>
                </a:cubicBezTo>
                <a:cubicBezTo>
                  <a:pt x="1027" y="965"/>
                  <a:pt x="1048" y="985"/>
                  <a:pt x="1074" y="985"/>
                </a:cubicBezTo>
                <a:cubicBezTo>
                  <a:pt x="1100" y="985"/>
                  <a:pt x="1121" y="965"/>
                  <a:pt x="1121" y="939"/>
                </a:cubicBezTo>
                <a:cubicBezTo>
                  <a:pt x="1121" y="938"/>
                  <a:pt x="1120" y="937"/>
                  <a:pt x="1120" y="936"/>
                </a:cubicBezTo>
                <a:cubicBezTo>
                  <a:pt x="1121" y="936"/>
                  <a:pt x="1121" y="936"/>
                  <a:pt x="1121" y="936"/>
                </a:cubicBezTo>
                <a:cubicBezTo>
                  <a:pt x="1121" y="937"/>
                  <a:pt x="1121" y="938"/>
                  <a:pt x="1121" y="939"/>
                </a:cubicBezTo>
                <a:cubicBezTo>
                  <a:pt x="1121" y="965"/>
                  <a:pt x="1141" y="985"/>
                  <a:pt x="1167" y="985"/>
                </a:cubicBezTo>
                <a:cubicBezTo>
                  <a:pt x="1193" y="985"/>
                  <a:pt x="1214" y="965"/>
                  <a:pt x="1214" y="939"/>
                </a:cubicBezTo>
                <a:cubicBezTo>
                  <a:pt x="1214" y="938"/>
                  <a:pt x="1214" y="937"/>
                  <a:pt x="1214" y="936"/>
                </a:cubicBezTo>
                <a:cubicBezTo>
                  <a:pt x="1215" y="936"/>
                  <a:pt x="1215" y="936"/>
                  <a:pt x="1215" y="936"/>
                </a:cubicBezTo>
                <a:cubicBezTo>
                  <a:pt x="1215" y="937"/>
                  <a:pt x="1215" y="938"/>
                  <a:pt x="1215" y="939"/>
                </a:cubicBezTo>
                <a:cubicBezTo>
                  <a:pt x="1215" y="965"/>
                  <a:pt x="1236" y="985"/>
                  <a:pt x="1261" y="985"/>
                </a:cubicBezTo>
                <a:cubicBezTo>
                  <a:pt x="1287" y="985"/>
                  <a:pt x="1308" y="965"/>
                  <a:pt x="1308" y="939"/>
                </a:cubicBezTo>
                <a:cubicBezTo>
                  <a:pt x="1308" y="938"/>
                  <a:pt x="1308" y="937"/>
                  <a:pt x="1308" y="936"/>
                </a:cubicBezTo>
                <a:cubicBezTo>
                  <a:pt x="1308" y="936"/>
                  <a:pt x="1308" y="936"/>
                  <a:pt x="1308" y="936"/>
                </a:cubicBezTo>
                <a:cubicBezTo>
                  <a:pt x="1308" y="937"/>
                  <a:pt x="1308" y="938"/>
                  <a:pt x="1308" y="939"/>
                </a:cubicBezTo>
                <a:cubicBezTo>
                  <a:pt x="1308" y="965"/>
                  <a:pt x="1329" y="985"/>
                  <a:pt x="1355" y="985"/>
                </a:cubicBezTo>
                <a:cubicBezTo>
                  <a:pt x="1381" y="985"/>
                  <a:pt x="1402" y="965"/>
                  <a:pt x="1402" y="939"/>
                </a:cubicBezTo>
                <a:cubicBezTo>
                  <a:pt x="1402" y="938"/>
                  <a:pt x="1401" y="937"/>
                  <a:pt x="1401" y="936"/>
                </a:cubicBezTo>
                <a:cubicBezTo>
                  <a:pt x="1402" y="936"/>
                  <a:pt x="1402" y="936"/>
                  <a:pt x="1402" y="936"/>
                </a:cubicBezTo>
                <a:cubicBezTo>
                  <a:pt x="1402" y="937"/>
                  <a:pt x="1402" y="938"/>
                  <a:pt x="1402" y="939"/>
                </a:cubicBezTo>
                <a:cubicBezTo>
                  <a:pt x="1402" y="965"/>
                  <a:pt x="1422" y="985"/>
                  <a:pt x="1448" y="985"/>
                </a:cubicBezTo>
                <a:cubicBezTo>
                  <a:pt x="1474" y="985"/>
                  <a:pt x="1495" y="965"/>
                  <a:pt x="1495" y="939"/>
                </a:cubicBezTo>
                <a:cubicBezTo>
                  <a:pt x="1495" y="938"/>
                  <a:pt x="1495" y="937"/>
                  <a:pt x="1495" y="936"/>
                </a:cubicBezTo>
                <a:cubicBezTo>
                  <a:pt x="1495" y="936"/>
                  <a:pt x="1495" y="936"/>
                  <a:pt x="1495" y="936"/>
                </a:cubicBezTo>
                <a:cubicBezTo>
                  <a:pt x="1495" y="937"/>
                  <a:pt x="1495" y="938"/>
                  <a:pt x="1495" y="939"/>
                </a:cubicBezTo>
                <a:cubicBezTo>
                  <a:pt x="1495" y="965"/>
                  <a:pt x="1516" y="985"/>
                  <a:pt x="1542" y="985"/>
                </a:cubicBezTo>
                <a:cubicBezTo>
                  <a:pt x="1567" y="985"/>
                  <a:pt x="1588" y="965"/>
                  <a:pt x="1588" y="939"/>
                </a:cubicBezTo>
                <a:cubicBezTo>
                  <a:pt x="1588" y="938"/>
                  <a:pt x="1588" y="937"/>
                  <a:pt x="1588" y="936"/>
                </a:cubicBezTo>
                <a:cubicBezTo>
                  <a:pt x="1588" y="936"/>
                  <a:pt x="1588" y="936"/>
                  <a:pt x="1588" y="936"/>
                </a:cubicBezTo>
                <a:lnTo>
                  <a:pt x="1588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古琢体" panose="02010600010101010101" charset="-122"/>
              <a:ea typeface="古琢体" panose="02010600010101010101" charset="-122"/>
            </a:endParaRPr>
          </a:p>
        </p:txBody>
      </p:sp>
      <p:sp>
        <p:nvSpPr>
          <p:cNvPr id="1048688" name="文本框 16"/>
          <p:cNvSpPr txBox="1"/>
          <p:nvPr/>
        </p:nvSpPr>
        <p:spPr>
          <a:xfrm>
            <a:off x="455930" y="819150"/>
            <a:ext cx="3504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D7565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注意遣词，谦敬得当</a:t>
            </a:r>
            <a:endParaRPr lang="zh-CN" altLang="en-US" sz="2400" b="1" smtClean="0">
              <a:solidFill>
                <a:srgbClr val="D7565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89" name="文本框 1"/>
          <p:cNvSpPr txBox="1"/>
          <p:nvPr/>
        </p:nvSpPr>
        <p:spPr>
          <a:xfrm>
            <a:off x="365125" y="1754505"/>
            <a:ext cx="789749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2700655" algn="l"/>
              </a:tabLst>
            </a:pP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有些词语具有一定的倾向性，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敬辞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只能用于称呼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对方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谦辞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只能用于称呼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己方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。还要根据自己和对方的身份、地位、职业等来选择词语。如对长辈、上级等多用敬称。</a:t>
            </a:r>
            <a:endParaRPr lang="zh-CN" altLang="zh-CN" sz="3600" b="1" kern="100" smtClean="0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0" name="Text Box 4"/>
          <p:cNvSpPr txBox="1"/>
          <p:nvPr/>
        </p:nvSpPr>
        <p:spPr>
          <a:xfrm>
            <a:off x="0" y="1052513"/>
            <a:ext cx="91440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家大舍小令外人</a:t>
            </a:r>
            <a:endParaRPr lang="zh-CN" altLang="en-US" sz="2800" b="1">
              <a:solidFill>
                <a:srgbClr val="6666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．对别人称自己的长辈和年长的平辈时冠以“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家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”，</a:t>
            </a:r>
            <a:r>
              <a:rPr lang="zh-CN" altLang="en-US" sz="2800" b="1">
                <a:latin typeface="宋体" panose="02010600030101010101" pitchFamily="2" charset="-122"/>
              </a:rPr>
              <a:t>如家父（家严）、家母（家慈）、家叔、家兄等。</a:t>
            </a:r>
          </a:p>
          <a:p>
            <a:pPr algn="just"/>
            <a:r>
              <a:rPr lang="zh-CN" altLang="en-US" sz="2800" b="1"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．对别人称比自己小的家人时冠以“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舍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，如舍弟、舍妹、舍侄。</a:t>
            </a:r>
          </a:p>
          <a:p>
            <a:pPr algn="just"/>
            <a:r>
              <a:rPr lang="zh-CN" altLang="en-US" sz="2800" b="1"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．称别人家中的人</a:t>
            </a: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冠以“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令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”表示敬重</a:t>
            </a:r>
            <a:r>
              <a:rPr lang="zh-CN" altLang="en-US" sz="2800" b="1">
                <a:latin typeface="宋体" panose="02010600030101010101" pitchFamily="2" charset="-122"/>
              </a:rPr>
              <a:t>，如令堂、令尊、令慈、令正、令郎、令爱等。</a:t>
            </a:r>
          </a:p>
        </p:txBody>
      </p:sp>
      <p:sp>
        <p:nvSpPr>
          <p:cNvPr id="1048691" name="Text Box 3"/>
          <p:cNvSpPr txBox="1"/>
          <p:nvPr/>
        </p:nvSpPr>
        <p:spPr>
          <a:xfrm>
            <a:off x="179388" y="147638"/>
            <a:ext cx="2305050" cy="833437"/>
          </a:xfrm>
          <a:prstGeom prst="rect">
            <a:avLst/>
          </a:prstGeom>
          <a:solidFill>
            <a:srgbClr val="CCCCFF"/>
          </a:solidFill>
          <a:ln w="952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小积累</a:t>
            </a:r>
          </a:p>
        </p:txBody>
      </p:sp>
      <p:sp>
        <p:nvSpPr>
          <p:cNvPr id="1048692" name="Text Box 4"/>
          <p:cNvSpPr txBox="1"/>
          <p:nvPr/>
        </p:nvSpPr>
        <p:spPr>
          <a:xfrm>
            <a:off x="0" y="4278313"/>
            <a:ext cx="9144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“小”“拙”“愚”“鄙”“寒”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表谦</a:t>
            </a:r>
          </a:p>
          <a:p>
            <a:pPr algn="just"/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”（如小女，称自己的女儿）</a:t>
            </a:r>
          </a:p>
          <a:p>
            <a:pPr algn="just"/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拙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” 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愚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鄙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（如拙见，鄙见，愚见，称自己的见解）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不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（如不才，没有才能，不敢当）</a:t>
            </a:r>
          </a:p>
          <a:p>
            <a:pPr algn="just"/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寒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”（如寒舍，称自己的家）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4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0" grpId="0"/>
      <p:bldP spid="10486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Rectangle 2"/>
          <p:cNvSpPr>
            <a:spLocks noGrp="1" noRot="1"/>
          </p:cNvSpPr>
          <p:nvPr>
            <p:ph type="title"/>
          </p:nvPr>
        </p:nvSpPr>
        <p:spPr>
          <a:xfrm>
            <a:off x="90805" y="172085"/>
            <a:ext cx="853821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贵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拜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雅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惠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垂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表敬</a:t>
            </a:r>
          </a:p>
        </p:txBody>
      </p:sp>
      <p:sp>
        <p:nvSpPr>
          <p:cNvPr id="1048694" name="Rectangle 3"/>
          <p:cNvSpPr>
            <a:spLocks noGrp="1" noRot="1"/>
          </p:cNvSpPr>
          <p:nvPr>
            <p:ph idx="1"/>
          </p:nvPr>
        </p:nvSpPr>
        <p:spPr>
          <a:xfrm>
            <a:off x="89853" y="1251268"/>
            <a:ext cx="8964612" cy="5373687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/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贵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”（如贵庚、贵姓、贵国、贵校）</a:t>
            </a:r>
          </a:p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大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大作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，称对方作品）</a:t>
            </a:r>
          </a:p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高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高见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，称对方见解 ；高寿，用于问老人的年龄</a:t>
            </a:r>
            <a:r>
              <a:rPr lang="zh-CN" altLang="zh-CN" sz="2800" b="1">
                <a:latin typeface="宋体" panose="02010600030101010101" pitchFamily="2" charset="-122"/>
              </a:rPr>
              <a:t> 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）</a:t>
            </a:r>
          </a:p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拜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拜读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，指阅读对方的文章；拜访，指访问对方；拜托，指托对方办事情） </a:t>
            </a:r>
          </a:p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雅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雅正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，把自己的诗文书画等送给人时请对方指正）</a:t>
            </a:r>
          </a:p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惠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”（如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惠存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，请保存，多用于送人相片、书籍等纪念品时所题的上款 ；如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惠顾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，称对方到自己这里来，多用于商店对顾客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惠允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，指对方允许自己做某事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）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垂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3333CC"/>
                </a:solidFill>
                <a:latin typeface="宋体" panose="02010600030101010101" pitchFamily="2" charset="-122"/>
              </a:rPr>
              <a:t>（如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垂问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，表示别人对自己的询问，</a:t>
            </a:r>
            <a:r>
              <a:rPr lang="zh-CN" altLang="zh-CN" b="1">
                <a:solidFill>
                  <a:srgbClr val="3333CC"/>
                </a:solidFill>
                <a:latin typeface="宋体" panose="02010600030101010101" pitchFamily="2" charset="-122"/>
                <a:sym typeface="+mn-ea"/>
              </a:rPr>
              <a:t>多指长辈或上级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）</a:t>
            </a:r>
          </a:p>
          <a:p>
            <a:pPr eaLnBrk="1" hangingPunct="1">
              <a:buNone/>
            </a:pP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 如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垂爱，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称对方对自己的爱护（多用于书信，</a:t>
            </a:r>
            <a:r>
              <a:rPr lang="zh-CN" altLang="zh-CN" b="1">
                <a:solidFill>
                  <a:srgbClr val="3333CC"/>
                </a:solidFill>
                <a:latin typeface="宋体" panose="02010600030101010101" pitchFamily="2" charset="-122"/>
                <a:sym typeface="+mn-ea"/>
              </a:rPr>
              <a:t>多指长辈或上级</a:t>
            </a:r>
            <a:r>
              <a:rPr lang="zh-CN" altLang="zh-CN" sz="2800" b="1">
                <a:solidFill>
                  <a:srgbClr val="3333CC"/>
                </a:solidFill>
                <a:latin typeface="宋体" panose="02010600030101010101" pitchFamily="2" charset="-122"/>
              </a:rPr>
              <a:t>）。</a:t>
            </a:r>
          </a:p>
          <a:p>
            <a:pPr eaLnBrk="1" hangingPunct="1"/>
            <a:endParaRPr lang="zh-CN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1" name="图片 3"/>
          <p:cNvPicPr>
            <a:picLocks noChangeAspect="1"/>
          </p:cNvPicPr>
          <p:nvPr/>
        </p:nvPicPr>
        <p:blipFill>
          <a:blip r:embed="rId3"/>
          <a:srcRect t="30794" r="9499"/>
          <a:stretch>
            <a:fillRect/>
          </a:stretch>
        </p:blipFill>
        <p:spPr>
          <a:xfrm flipH="1">
            <a:off x="0" y="857250"/>
            <a:ext cx="866843" cy="811473"/>
          </a:xfrm>
          <a:prstGeom prst="rect">
            <a:avLst/>
          </a:prstGeom>
        </p:spPr>
      </p:pic>
      <p:sp>
        <p:nvSpPr>
          <p:cNvPr id="1048695" name="文本占位符 343041"/>
          <p:cNvSpPr>
            <a:spLocks noGrp="1"/>
          </p:cNvSpPr>
          <p:nvPr>
            <p:ph idx="1"/>
          </p:nvPr>
        </p:nvSpPr>
        <p:spPr>
          <a:xfrm>
            <a:off x="737235" y="115888"/>
            <a:ext cx="3744913" cy="6481762"/>
          </a:xfrm>
        </p:spPr>
        <p:txBody>
          <a:bodyPr/>
          <a:lstStyle/>
          <a:p>
            <a:pPr lvl="0"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  <p:sp>
        <p:nvSpPr>
          <p:cNvPr id="1048696" name="文本框 343044"/>
          <p:cNvSpPr txBox="1"/>
          <p:nvPr/>
        </p:nvSpPr>
        <p:spPr>
          <a:xfrm>
            <a:off x="737235" y="1364615"/>
            <a:ext cx="7920038" cy="55079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求人办事说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拜托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请改文章说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斧正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向人祝贺说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恭喜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老人年龄说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高寿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看望别人说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拜访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送礼给人说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笑纳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送人照片说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惠存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欢迎购买说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惠顾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希望照顾说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关照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赞人见解说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高见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归还物品说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奉还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请人赴约说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赏光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对方来信说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惠书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自己住所说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寒舍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请人谅解说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包涵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宾客来到说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光临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等候别人说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恭候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未及迎接说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失迎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 请人勿送说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留步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请人决定说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钧裁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48697" name="矩形 343045"/>
          <p:cNvSpPr/>
          <p:nvPr/>
        </p:nvSpPr>
        <p:spPr>
          <a:xfrm>
            <a:off x="521335" y="1341438"/>
            <a:ext cx="8351838" cy="53276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97192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25" y="65405"/>
            <a:ext cx="4218940" cy="1276350"/>
          </a:xfrm>
          <a:prstGeom prst="rect">
            <a:avLst/>
          </a:prstGeom>
        </p:spPr>
      </p:pic>
      <p:sp>
        <p:nvSpPr>
          <p:cNvPr id="1048698" name="Freeform 5"/>
          <p:cNvSpPr/>
          <p:nvPr/>
        </p:nvSpPr>
        <p:spPr bwMode="auto">
          <a:xfrm>
            <a:off x="468630" y="367030"/>
            <a:ext cx="3250565" cy="671830"/>
          </a:xfrm>
          <a:custGeom>
            <a:avLst/>
            <a:gdLst>
              <a:gd name="T0" fmla="*/ 1588 w 1588"/>
              <a:gd name="T1" fmla="*/ 47 h 985"/>
              <a:gd name="T2" fmla="*/ 1495 w 1588"/>
              <a:gd name="T3" fmla="*/ 49 h 985"/>
              <a:gd name="T4" fmla="*/ 1448 w 1588"/>
              <a:gd name="T5" fmla="*/ 0 h 985"/>
              <a:gd name="T6" fmla="*/ 1401 w 1588"/>
              <a:gd name="T7" fmla="*/ 49 h 985"/>
              <a:gd name="T8" fmla="*/ 1308 w 1588"/>
              <a:gd name="T9" fmla="*/ 47 h 985"/>
              <a:gd name="T10" fmla="*/ 1308 w 1588"/>
              <a:gd name="T11" fmla="*/ 47 h 985"/>
              <a:gd name="T12" fmla="*/ 1215 w 1588"/>
              <a:gd name="T13" fmla="*/ 49 h 985"/>
              <a:gd name="T14" fmla="*/ 1167 w 1588"/>
              <a:gd name="T15" fmla="*/ 0 h 985"/>
              <a:gd name="T16" fmla="*/ 1120 w 1588"/>
              <a:gd name="T17" fmla="*/ 49 h 985"/>
              <a:gd name="T18" fmla="*/ 1027 w 1588"/>
              <a:gd name="T19" fmla="*/ 47 h 985"/>
              <a:gd name="T20" fmla="*/ 1027 w 1588"/>
              <a:gd name="T21" fmla="*/ 47 h 985"/>
              <a:gd name="T22" fmla="*/ 934 w 1588"/>
              <a:gd name="T23" fmla="*/ 49 h 985"/>
              <a:gd name="T24" fmla="*/ 887 w 1588"/>
              <a:gd name="T25" fmla="*/ 0 h 985"/>
              <a:gd name="T26" fmla="*/ 840 w 1588"/>
              <a:gd name="T27" fmla="*/ 49 h 985"/>
              <a:gd name="T28" fmla="*/ 747 w 1588"/>
              <a:gd name="T29" fmla="*/ 47 h 985"/>
              <a:gd name="T30" fmla="*/ 747 w 1588"/>
              <a:gd name="T31" fmla="*/ 47 h 985"/>
              <a:gd name="T32" fmla="*/ 654 w 1588"/>
              <a:gd name="T33" fmla="*/ 49 h 985"/>
              <a:gd name="T34" fmla="*/ 607 w 1588"/>
              <a:gd name="T35" fmla="*/ 0 h 985"/>
              <a:gd name="T36" fmla="*/ 560 w 1588"/>
              <a:gd name="T37" fmla="*/ 49 h 985"/>
              <a:gd name="T38" fmla="*/ 467 w 1588"/>
              <a:gd name="T39" fmla="*/ 47 h 985"/>
              <a:gd name="T40" fmla="*/ 467 w 1588"/>
              <a:gd name="T41" fmla="*/ 47 h 985"/>
              <a:gd name="T42" fmla="*/ 373 w 1588"/>
              <a:gd name="T43" fmla="*/ 49 h 985"/>
              <a:gd name="T44" fmla="*/ 327 w 1588"/>
              <a:gd name="T45" fmla="*/ 0 h 985"/>
              <a:gd name="T46" fmla="*/ 280 w 1588"/>
              <a:gd name="T47" fmla="*/ 49 h 985"/>
              <a:gd name="T48" fmla="*/ 187 w 1588"/>
              <a:gd name="T49" fmla="*/ 47 h 985"/>
              <a:gd name="T50" fmla="*/ 187 w 1588"/>
              <a:gd name="T51" fmla="*/ 47 h 985"/>
              <a:gd name="T52" fmla="*/ 93 w 1588"/>
              <a:gd name="T53" fmla="*/ 49 h 985"/>
              <a:gd name="T54" fmla="*/ 46 w 1588"/>
              <a:gd name="T55" fmla="*/ 0 h 985"/>
              <a:gd name="T56" fmla="*/ 0 w 1588"/>
              <a:gd name="T57" fmla="*/ 49 h 985"/>
              <a:gd name="T58" fmla="*/ 0 w 1588"/>
              <a:gd name="T59" fmla="*/ 939 h 985"/>
              <a:gd name="T60" fmla="*/ 93 w 1588"/>
              <a:gd name="T61" fmla="*/ 936 h 985"/>
              <a:gd name="T62" fmla="*/ 140 w 1588"/>
              <a:gd name="T63" fmla="*/ 985 h 985"/>
              <a:gd name="T64" fmla="*/ 187 w 1588"/>
              <a:gd name="T65" fmla="*/ 936 h 985"/>
              <a:gd name="T66" fmla="*/ 280 w 1588"/>
              <a:gd name="T67" fmla="*/ 939 h 985"/>
              <a:gd name="T68" fmla="*/ 280 w 1588"/>
              <a:gd name="T69" fmla="*/ 939 h 985"/>
              <a:gd name="T70" fmla="*/ 373 w 1588"/>
              <a:gd name="T71" fmla="*/ 936 h 985"/>
              <a:gd name="T72" fmla="*/ 420 w 1588"/>
              <a:gd name="T73" fmla="*/ 985 h 985"/>
              <a:gd name="T74" fmla="*/ 467 w 1588"/>
              <a:gd name="T75" fmla="*/ 936 h 985"/>
              <a:gd name="T76" fmla="*/ 560 w 1588"/>
              <a:gd name="T77" fmla="*/ 939 h 985"/>
              <a:gd name="T78" fmla="*/ 560 w 1588"/>
              <a:gd name="T79" fmla="*/ 939 h 985"/>
              <a:gd name="T80" fmla="*/ 653 w 1588"/>
              <a:gd name="T81" fmla="*/ 936 h 985"/>
              <a:gd name="T82" fmla="*/ 700 w 1588"/>
              <a:gd name="T83" fmla="*/ 985 h 985"/>
              <a:gd name="T84" fmla="*/ 747 w 1588"/>
              <a:gd name="T85" fmla="*/ 936 h 985"/>
              <a:gd name="T86" fmla="*/ 840 w 1588"/>
              <a:gd name="T87" fmla="*/ 939 h 985"/>
              <a:gd name="T88" fmla="*/ 840 w 1588"/>
              <a:gd name="T89" fmla="*/ 939 h 985"/>
              <a:gd name="T90" fmla="*/ 934 w 1588"/>
              <a:gd name="T91" fmla="*/ 936 h 985"/>
              <a:gd name="T92" fmla="*/ 980 w 1588"/>
              <a:gd name="T93" fmla="*/ 985 h 985"/>
              <a:gd name="T94" fmla="*/ 1027 w 1588"/>
              <a:gd name="T95" fmla="*/ 936 h 985"/>
              <a:gd name="T96" fmla="*/ 1121 w 1588"/>
              <a:gd name="T97" fmla="*/ 939 h 985"/>
              <a:gd name="T98" fmla="*/ 1121 w 1588"/>
              <a:gd name="T99" fmla="*/ 939 h 985"/>
              <a:gd name="T100" fmla="*/ 1214 w 1588"/>
              <a:gd name="T101" fmla="*/ 936 h 985"/>
              <a:gd name="T102" fmla="*/ 1261 w 1588"/>
              <a:gd name="T103" fmla="*/ 985 h 985"/>
              <a:gd name="T104" fmla="*/ 1308 w 1588"/>
              <a:gd name="T105" fmla="*/ 936 h 985"/>
              <a:gd name="T106" fmla="*/ 1402 w 1588"/>
              <a:gd name="T107" fmla="*/ 939 h 985"/>
              <a:gd name="T108" fmla="*/ 1402 w 1588"/>
              <a:gd name="T109" fmla="*/ 939 h 985"/>
              <a:gd name="T110" fmla="*/ 1495 w 1588"/>
              <a:gd name="T111" fmla="*/ 936 h 985"/>
              <a:gd name="T112" fmla="*/ 1542 w 1588"/>
              <a:gd name="T113" fmla="*/ 985 h 985"/>
              <a:gd name="T114" fmla="*/ 1588 w 1588"/>
              <a:gd name="T115" fmla="*/ 936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8" h="984">
                <a:moveTo>
                  <a:pt x="1588" y="49"/>
                </a:move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8"/>
                  <a:pt x="1588" y="47"/>
                </a:cubicBezTo>
                <a:cubicBezTo>
                  <a:pt x="1588" y="21"/>
                  <a:pt x="1567" y="0"/>
                  <a:pt x="1542" y="0"/>
                </a:cubicBezTo>
                <a:cubicBezTo>
                  <a:pt x="1516" y="0"/>
                  <a:pt x="1495" y="21"/>
                  <a:pt x="1495" y="47"/>
                </a:cubicBezTo>
                <a:cubicBezTo>
                  <a:pt x="1495" y="48"/>
                  <a:pt x="1495" y="49"/>
                  <a:pt x="1495" y="49"/>
                </a:cubicBezTo>
                <a:cubicBezTo>
                  <a:pt x="1495" y="49"/>
                  <a:pt x="1495" y="49"/>
                  <a:pt x="1495" y="49"/>
                </a:cubicBezTo>
                <a:cubicBezTo>
                  <a:pt x="1495" y="49"/>
                  <a:pt x="1495" y="48"/>
                  <a:pt x="1495" y="47"/>
                </a:cubicBezTo>
                <a:cubicBezTo>
                  <a:pt x="1495" y="21"/>
                  <a:pt x="1474" y="0"/>
                  <a:pt x="1448" y="0"/>
                </a:cubicBezTo>
                <a:cubicBezTo>
                  <a:pt x="1422" y="0"/>
                  <a:pt x="1402" y="21"/>
                  <a:pt x="1402" y="47"/>
                </a:cubicBezTo>
                <a:cubicBezTo>
                  <a:pt x="1402" y="48"/>
                  <a:pt x="1402" y="49"/>
                  <a:pt x="1402" y="49"/>
                </a:cubicBezTo>
                <a:cubicBezTo>
                  <a:pt x="1401" y="49"/>
                  <a:pt x="1401" y="49"/>
                  <a:pt x="1401" y="49"/>
                </a:cubicBezTo>
                <a:cubicBezTo>
                  <a:pt x="1401" y="49"/>
                  <a:pt x="1402" y="48"/>
                  <a:pt x="1402" y="47"/>
                </a:cubicBezTo>
                <a:cubicBezTo>
                  <a:pt x="1402" y="21"/>
                  <a:pt x="1381" y="0"/>
                  <a:pt x="1355" y="0"/>
                </a:cubicBezTo>
                <a:cubicBezTo>
                  <a:pt x="1329" y="0"/>
                  <a:pt x="1308" y="21"/>
                  <a:pt x="1308" y="47"/>
                </a:cubicBezTo>
                <a:cubicBezTo>
                  <a:pt x="1308" y="48"/>
                  <a:pt x="1308" y="49"/>
                  <a:pt x="1308" y="49"/>
                </a:cubicBezTo>
                <a:cubicBezTo>
                  <a:pt x="1308" y="49"/>
                  <a:pt x="1308" y="49"/>
                  <a:pt x="1308" y="49"/>
                </a:cubicBezTo>
                <a:cubicBezTo>
                  <a:pt x="1308" y="49"/>
                  <a:pt x="1308" y="48"/>
                  <a:pt x="1308" y="47"/>
                </a:cubicBezTo>
                <a:cubicBezTo>
                  <a:pt x="1308" y="21"/>
                  <a:pt x="1287" y="0"/>
                  <a:pt x="1261" y="0"/>
                </a:cubicBezTo>
                <a:cubicBezTo>
                  <a:pt x="1236" y="0"/>
                  <a:pt x="1215" y="21"/>
                  <a:pt x="1215" y="47"/>
                </a:cubicBezTo>
                <a:cubicBezTo>
                  <a:pt x="1215" y="48"/>
                  <a:pt x="1215" y="49"/>
                  <a:pt x="1215" y="49"/>
                </a:cubicBezTo>
                <a:cubicBezTo>
                  <a:pt x="1214" y="49"/>
                  <a:pt x="1214" y="49"/>
                  <a:pt x="1214" y="49"/>
                </a:cubicBezTo>
                <a:cubicBezTo>
                  <a:pt x="1214" y="49"/>
                  <a:pt x="1214" y="48"/>
                  <a:pt x="1214" y="47"/>
                </a:cubicBezTo>
                <a:cubicBezTo>
                  <a:pt x="1214" y="21"/>
                  <a:pt x="1193" y="0"/>
                  <a:pt x="1167" y="0"/>
                </a:cubicBezTo>
                <a:cubicBezTo>
                  <a:pt x="1141" y="0"/>
                  <a:pt x="1121" y="21"/>
                  <a:pt x="1121" y="47"/>
                </a:cubicBezTo>
                <a:cubicBezTo>
                  <a:pt x="1121" y="48"/>
                  <a:pt x="1121" y="49"/>
                  <a:pt x="1121" y="49"/>
                </a:cubicBezTo>
                <a:cubicBezTo>
                  <a:pt x="1120" y="49"/>
                  <a:pt x="1120" y="49"/>
                  <a:pt x="1120" y="49"/>
                </a:cubicBezTo>
                <a:cubicBezTo>
                  <a:pt x="1120" y="49"/>
                  <a:pt x="1121" y="48"/>
                  <a:pt x="1121" y="47"/>
                </a:cubicBezTo>
                <a:cubicBezTo>
                  <a:pt x="1121" y="21"/>
                  <a:pt x="1100" y="0"/>
                  <a:pt x="1074" y="0"/>
                </a:cubicBezTo>
                <a:cubicBezTo>
                  <a:pt x="1048" y="0"/>
                  <a:pt x="1027" y="21"/>
                  <a:pt x="1027" y="47"/>
                </a:cubicBezTo>
                <a:cubicBezTo>
                  <a:pt x="1027" y="48"/>
                  <a:pt x="1027" y="49"/>
                  <a:pt x="1027" y="49"/>
                </a:cubicBezTo>
                <a:cubicBezTo>
                  <a:pt x="1027" y="49"/>
                  <a:pt x="1027" y="49"/>
                  <a:pt x="1027" y="49"/>
                </a:cubicBezTo>
                <a:cubicBezTo>
                  <a:pt x="1027" y="49"/>
                  <a:pt x="1027" y="48"/>
                  <a:pt x="1027" y="47"/>
                </a:cubicBezTo>
                <a:cubicBezTo>
                  <a:pt x="1027" y="21"/>
                  <a:pt x="1006" y="0"/>
                  <a:pt x="980" y="0"/>
                </a:cubicBezTo>
                <a:cubicBezTo>
                  <a:pt x="955" y="0"/>
                  <a:pt x="934" y="21"/>
                  <a:pt x="934" y="47"/>
                </a:cubicBezTo>
                <a:cubicBezTo>
                  <a:pt x="934" y="48"/>
                  <a:pt x="934" y="49"/>
                  <a:pt x="934" y="49"/>
                </a:cubicBezTo>
                <a:cubicBezTo>
                  <a:pt x="934" y="49"/>
                  <a:pt x="934" y="49"/>
                  <a:pt x="934" y="49"/>
                </a:cubicBezTo>
                <a:cubicBezTo>
                  <a:pt x="934" y="49"/>
                  <a:pt x="934" y="48"/>
                  <a:pt x="934" y="47"/>
                </a:cubicBezTo>
                <a:cubicBezTo>
                  <a:pt x="934" y="21"/>
                  <a:pt x="913" y="0"/>
                  <a:pt x="887" y="0"/>
                </a:cubicBezTo>
                <a:cubicBezTo>
                  <a:pt x="861" y="0"/>
                  <a:pt x="840" y="21"/>
                  <a:pt x="840" y="47"/>
                </a:cubicBezTo>
                <a:cubicBezTo>
                  <a:pt x="840" y="48"/>
                  <a:pt x="840" y="49"/>
                  <a:pt x="840" y="49"/>
                </a:cubicBezTo>
                <a:cubicBezTo>
                  <a:pt x="840" y="49"/>
                  <a:pt x="840" y="49"/>
                  <a:pt x="840" y="49"/>
                </a:cubicBezTo>
                <a:cubicBezTo>
                  <a:pt x="840" y="49"/>
                  <a:pt x="840" y="48"/>
                  <a:pt x="840" y="47"/>
                </a:cubicBezTo>
                <a:cubicBezTo>
                  <a:pt x="840" y="21"/>
                  <a:pt x="819" y="0"/>
                  <a:pt x="794" y="0"/>
                </a:cubicBezTo>
                <a:cubicBezTo>
                  <a:pt x="768" y="0"/>
                  <a:pt x="747" y="21"/>
                  <a:pt x="747" y="47"/>
                </a:cubicBezTo>
                <a:cubicBezTo>
                  <a:pt x="747" y="48"/>
                  <a:pt x="747" y="49"/>
                  <a:pt x="747" y="49"/>
                </a:cubicBezTo>
                <a:cubicBezTo>
                  <a:pt x="747" y="49"/>
                  <a:pt x="747" y="49"/>
                  <a:pt x="747" y="49"/>
                </a:cubicBezTo>
                <a:cubicBezTo>
                  <a:pt x="747" y="49"/>
                  <a:pt x="747" y="48"/>
                  <a:pt x="747" y="47"/>
                </a:cubicBezTo>
                <a:cubicBezTo>
                  <a:pt x="747" y="21"/>
                  <a:pt x="726" y="0"/>
                  <a:pt x="700" y="0"/>
                </a:cubicBezTo>
                <a:cubicBezTo>
                  <a:pt x="674" y="0"/>
                  <a:pt x="654" y="21"/>
                  <a:pt x="654" y="47"/>
                </a:cubicBezTo>
                <a:cubicBezTo>
                  <a:pt x="654" y="48"/>
                  <a:pt x="654" y="49"/>
                  <a:pt x="654" y="49"/>
                </a:cubicBezTo>
                <a:cubicBezTo>
                  <a:pt x="653" y="49"/>
                  <a:pt x="653" y="49"/>
                  <a:pt x="653" y="49"/>
                </a:cubicBezTo>
                <a:cubicBezTo>
                  <a:pt x="653" y="49"/>
                  <a:pt x="654" y="48"/>
                  <a:pt x="654" y="47"/>
                </a:cubicBezTo>
                <a:cubicBezTo>
                  <a:pt x="654" y="21"/>
                  <a:pt x="633" y="0"/>
                  <a:pt x="607" y="0"/>
                </a:cubicBezTo>
                <a:cubicBezTo>
                  <a:pt x="581" y="0"/>
                  <a:pt x="560" y="21"/>
                  <a:pt x="560" y="47"/>
                </a:cubicBezTo>
                <a:cubicBezTo>
                  <a:pt x="560" y="48"/>
                  <a:pt x="560" y="49"/>
                  <a:pt x="560" y="49"/>
                </a:cubicBezTo>
                <a:cubicBezTo>
                  <a:pt x="560" y="49"/>
                  <a:pt x="560" y="49"/>
                  <a:pt x="560" y="49"/>
                </a:cubicBezTo>
                <a:cubicBezTo>
                  <a:pt x="560" y="49"/>
                  <a:pt x="560" y="48"/>
                  <a:pt x="560" y="47"/>
                </a:cubicBezTo>
                <a:cubicBezTo>
                  <a:pt x="560" y="21"/>
                  <a:pt x="539" y="0"/>
                  <a:pt x="513" y="0"/>
                </a:cubicBezTo>
                <a:cubicBezTo>
                  <a:pt x="488" y="0"/>
                  <a:pt x="467" y="21"/>
                  <a:pt x="467" y="47"/>
                </a:cubicBezTo>
                <a:cubicBezTo>
                  <a:pt x="467" y="48"/>
                  <a:pt x="467" y="49"/>
                  <a:pt x="467" y="49"/>
                </a:cubicBezTo>
                <a:cubicBezTo>
                  <a:pt x="467" y="49"/>
                  <a:pt x="467" y="49"/>
                  <a:pt x="467" y="49"/>
                </a:cubicBezTo>
                <a:cubicBezTo>
                  <a:pt x="467" y="49"/>
                  <a:pt x="467" y="48"/>
                  <a:pt x="467" y="47"/>
                </a:cubicBezTo>
                <a:cubicBezTo>
                  <a:pt x="467" y="21"/>
                  <a:pt x="446" y="0"/>
                  <a:pt x="420" y="0"/>
                </a:cubicBezTo>
                <a:cubicBezTo>
                  <a:pt x="394" y="0"/>
                  <a:pt x="373" y="21"/>
                  <a:pt x="373" y="47"/>
                </a:cubicBezTo>
                <a:cubicBezTo>
                  <a:pt x="373" y="48"/>
                  <a:pt x="373" y="49"/>
                  <a:pt x="373" y="49"/>
                </a:cubicBezTo>
                <a:cubicBezTo>
                  <a:pt x="373" y="49"/>
                  <a:pt x="373" y="49"/>
                  <a:pt x="373" y="49"/>
                </a:cubicBezTo>
                <a:cubicBezTo>
                  <a:pt x="373" y="49"/>
                  <a:pt x="373" y="48"/>
                  <a:pt x="373" y="47"/>
                </a:cubicBezTo>
                <a:cubicBezTo>
                  <a:pt x="373" y="21"/>
                  <a:pt x="352" y="0"/>
                  <a:pt x="327" y="0"/>
                </a:cubicBezTo>
                <a:cubicBezTo>
                  <a:pt x="301" y="0"/>
                  <a:pt x="280" y="21"/>
                  <a:pt x="280" y="47"/>
                </a:cubicBezTo>
                <a:cubicBezTo>
                  <a:pt x="280" y="48"/>
                  <a:pt x="280" y="49"/>
                  <a:pt x="280" y="49"/>
                </a:cubicBezTo>
                <a:cubicBezTo>
                  <a:pt x="280" y="49"/>
                  <a:pt x="280" y="49"/>
                  <a:pt x="280" y="49"/>
                </a:cubicBezTo>
                <a:cubicBezTo>
                  <a:pt x="280" y="49"/>
                  <a:pt x="280" y="48"/>
                  <a:pt x="280" y="47"/>
                </a:cubicBezTo>
                <a:cubicBezTo>
                  <a:pt x="280" y="21"/>
                  <a:pt x="259" y="0"/>
                  <a:pt x="233" y="0"/>
                </a:cubicBezTo>
                <a:cubicBezTo>
                  <a:pt x="207" y="0"/>
                  <a:pt x="187" y="21"/>
                  <a:pt x="187" y="47"/>
                </a:cubicBezTo>
                <a:cubicBezTo>
                  <a:pt x="187" y="48"/>
                  <a:pt x="187" y="49"/>
                  <a:pt x="187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7" y="49"/>
                  <a:pt x="187" y="48"/>
                  <a:pt x="187" y="47"/>
                </a:cubicBezTo>
                <a:cubicBezTo>
                  <a:pt x="187" y="21"/>
                  <a:pt x="166" y="0"/>
                  <a:pt x="140" y="0"/>
                </a:cubicBezTo>
                <a:cubicBezTo>
                  <a:pt x="114" y="0"/>
                  <a:pt x="93" y="21"/>
                  <a:pt x="93" y="47"/>
                </a:cubicBezTo>
                <a:cubicBezTo>
                  <a:pt x="93" y="48"/>
                  <a:pt x="93" y="49"/>
                  <a:pt x="93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3" y="49"/>
                  <a:pt x="93" y="48"/>
                  <a:pt x="93" y="47"/>
                </a:cubicBezTo>
                <a:cubicBezTo>
                  <a:pt x="93" y="21"/>
                  <a:pt x="72" y="0"/>
                  <a:pt x="46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7"/>
                  <a:pt x="0" y="938"/>
                  <a:pt x="0" y="939"/>
                </a:cubicBezTo>
                <a:cubicBezTo>
                  <a:pt x="0" y="965"/>
                  <a:pt x="21" y="985"/>
                  <a:pt x="46" y="985"/>
                </a:cubicBezTo>
                <a:cubicBezTo>
                  <a:pt x="72" y="985"/>
                  <a:pt x="93" y="965"/>
                  <a:pt x="93" y="939"/>
                </a:cubicBezTo>
                <a:cubicBezTo>
                  <a:pt x="93" y="938"/>
                  <a:pt x="93" y="937"/>
                  <a:pt x="93" y="936"/>
                </a:cubicBezTo>
                <a:cubicBezTo>
                  <a:pt x="93" y="936"/>
                  <a:pt x="93" y="936"/>
                  <a:pt x="93" y="936"/>
                </a:cubicBezTo>
                <a:cubicBezTo>
                  <a:pt x="93" y="937"/>
                  <a:pt x="93" y="938"/>
                  <a:pt x="93" y="939"/>
                </a:cubicBezTo>
                <a:cubicBezTo>
                  <a:pt x="93" y="965"/>
                  <a:pt x="114" y="985"/>
                  <a:pt x="140" y="985"/>
                </a:cubicBezTo>
                <a:cubicBezTo>
                  <a:pt x="166" y="985"/>
                  <a:pt x="187" y="965"/>
                  <a:pt x="187" y="939"/>
                </a:cubicBezTo>
                <a:cubicBezTo>
                  <a:pt x="187" y="938"/>
                  <a:pt x="186" y="937"/>
                  <a:pt x="186" y="936"/>
                </a:cubicBezTo>
                <a:cubicBezTo>
                  <a:pt x="187" y="936"/>
                  <a:pt x="187" y="936"/>
                  <a:pt x="187" y="936"/>
                </a:cubicBezTo>
                <a:cubicBezTo>
                  <a:pt x="187" y="937"/>
                  <a:pt x="187" y="938"/>
                  <a:pt x="187" y="939"/>
                </a:cubicBezTo>
                <a:cubicBezTo>
                  <a:pt x="187" y="965"/>
                  <a:pt x="207" y="985"/>
                  <a:pt x="233" y="985"/>
                </a:cubicBezTo>
                <a:cubicBezTo>
                  <a:pt x="259" y="985"/>
                  <a:pt x="280" y="965"/>
                  <a:pt x="280" y="939"/>
                </a:cubicBezTo>
                <a:cubicBezTo>
                  <a:pt x="280" y="938"/>
                  <a:pt x="280" y="937"/>
                  <a:pt x="280" y="936"/>
                </a:cubicBezTo>
                <a:cubicBezTo>
                  <a:pt x="280" y="936"/>
                  <a:pt x="280" y="936"/>
                  <a:pt x="280" y="936"/>
                </a:cubicBezTo>
                <a:cubicBezTo>
                  <a:pt x="280" y="937"/>
                  <a:pt x="280" y="938"/>
                  <a:pt x="280" y="939"/>
                </a:cubicBezTo>
                <a:cubicBezTo>
                  <a:pt x="280" y="965"/>
                  <a:pt x="301" y="985"/>
                  <a:pt x="327" y="985"/>
                </a:cubicBezTo>
                <a:cubicBezTo>
                  <a:pt x="352" y="985"/>
                  <a:pt x="373" y="965"/>
                  <a:pt x="373" y="939"/>
                </a:cubicBezTo>
                <a:cubicBezTo>
                  <a:pt x="373" y="938"/>
                  <a:pt x="373" y="937"/>
                  <a:pt x="373" y="936"/>
                </a:cubicBezTo>
                <a:cubicBezTo>
                  <a:pt x="374" y="936"/>
                  <a:pt x="374" y="936"/>
                  <a:pt x="374" y="936"/>
                </a:cubicBezTo>
                <a:cubicBezTo>
                  <a:pt x="373" y="937"/>
                  <a:pt x="373" y="938"/>
                  <a:pt x="373" y="939"/>
                </a:cubicBezTo>
                <a:cubicBezTo>
                  <a:pt x="373" y="965"/>
                  <a:pt x="394" y="985"/>
                  <a:pt x="420" y="985"/>
                </a:cubicBezTo>
                <a:cubicBezTo>
                  <a:pt x="446" y="985"/>
                  <a:pt x="467" y="965"/>
                  <a:pt x="467" y="939"/>
                </a:cubicBezTo>
                <a:cubicBezTo>
                  <a:pt x="467" y="938"/>
                  <a:pt x="467" y="937"/>
                  <a:pt x="467" y="936"/>
                </a:cubicBezTo>
                <a:cubicBezTo>
                  <a:pt x="467" y="936"/>
                  <a:pt x="467" y="936"/>
                  <a:pt x="467" y="936"/>
                </a:cubicBezTo>
                <a:cubicBezTo>
                  <a:pt x="467" y="937"/>
                  <a:pt x="467" y="938"/>
                  <a:pt x="467" y="939"/>
                </a:cubicBezTo>
                <a:cubicBezTo>
                  <a:pt x="467" y="965"/>
                  <a:pt x="488" y="985"/>
                  <a:pt x="513" y="985"/>
                </a:cubicBezTo>
                <a:cubicBezTo>
                  <a:pt x="539" y="985"/>
                  <a:pt x="560" y="965"/>
                  <a:pt x="560" y="939"/>
                </a:cubicBezTo>
                <a:cubicBezTo>
                  <a:pt x="560" y="938"/>
                  <a:pt x="560" y="937"/>
                  <a:pt x="560" y="936"/>
                </a:cubicBezTo>
                <a:cubicBezTo>
                  <a:pt x="560" y="936"/>
                  <a:pt x="560" y="936"/>
                  <a:pt x="560" y="936"/>
                </a:cubicBezTo>
                <a:cubicBezTo>
                  <a:pt x="560" y="937"/>
                  <a:pt x="560" y="938"/>
                  <a:pt x="560" y="939"/>
                </a:cubicBezTo>
                <a:cubicBezTo>
                  <a:pt x="560" y="965"/>
                  <a:pt x="581" y="985"/>
                  <a:pt x="607" y="985"/>
                </a:cubicBezTo>
                <a:cubicBezTo>
                  <a:pt x="633" y="985"/>
                  <a:pt x="654" y="965"/>
                  <a:pt x="654" y="939"/>
                </a:cubicBezTo>
                <a:cubicBezTo>
                  <a:pt x="654" y="938"/>
                  <a:pt x="653" y="937"/>
                  <a:pt x="653" y="936"/>
                </a:cubicBezTo>
                <a:cubicBezTo>
                  <a:pt x="654" y="936"/>
                  <a:pt x="654" y="936"/>
                  <a:pt x="654" y="936"/>
                </a:cubicBezTo>
                <a:cubicBezTo>
                  <a:pt x="654" y="937"/>
                  <a:pt x="654" y="938"/>
                  <a:pt x="654" y="939"/>
                </a:cubicBezTo>
                <a:cubicBezTo>
                  <a:pt x="654" y="965"/>
                  <a:pt x="674" y="985"/>
                  <a:pt x="700" y="985"/>
                </a:cubicBezTo>
                <a:cubicBezTo>
                  <a:pt x="726" y="985"/>
                  <a:pt x="747" y="965"/>
                  <a:pt x="747" y="939"/>
                </a:cubicBezTo>
                <a:cubicBezTo>
                  <a:pt x="747" y="938"/>
                  <a:pt x="747" y="937"/>
                  <a:pt x="747" y="936"/>
                </a:cubicBezTo>
                <a:cubicBezTo>
                  <a:pt x="747" y="936"/>
                  <a:pt x="747" y="936"/>
                  <a:pt x="747" y="936"/>
                </a:cubicBezTo>
                <a:cubicBezTo>
                  <a:pt x="747" y="937"/>
                  <a:pt x="747" y="938"/>
                  <a:pt x="747" y="939"/>
                </a:cubicBezTo>
                <a:cubicBezTo>
                  <a:pt x="747" y="965"/>
                  <a:pt x="768" y="985"/>
                  <a:pt x="794" y="985"/>
                </a:cubicBezTo>
                <a:cubicBezTo>
                  <a:pt x="819" y="985"/>
                  <a:pt x="840" y="965"/>
                  <a:pt x="840" y="939"/>
                </a:cubicBezTo>
                <a:cubicBezTo>
                  <a:pt x="840" y="938"/>
                  <a:pt x="840" y="937"/>
                  <a:pt x="840" y="936"/>
                </a:cubicBezTo>
                <a:cubicBezTo>
                  <a:pt x="840" y="936"/>
                  <a:pt x="840" y="936"/>
                  <a:pt x="840" y="936"/>
                </a:cubicBezTo>
                <a:cubicBezTo>
                  <a:pt x="840" y="937"/>
                  <a:pt x="840" y="938"/>
                  <a:pt x="840" y="939"/>
                </a:cubicBezTo>
                <a:cubicBezTo>
                  <a:pt x="840" y="965"/>
                  <a:pt x="861" y="985"/>
                  <a:pt x="887" y="985"/>
                </a:cubicBezTo>
                <a:cubicBezTo>
                  <a:pt x="913" y="985"/>
                  <a:pt x="934" y="965"/>
                  <a:pt x="934" y="939"/>
                </a:cubicBezTo>
                <a:cubicBezTo>
                  <a:pt x="934" y="938"/>
                  <a:pt x="934" y="937"/>
                  <a:pt x="934" y="936"/>
                </a:cubicBezTo>
                <a:cubicBezTo>
                  <a:pt x="934" y="936"/>
                  <a:pt x="934" y="936"/>
                  <a:pt x="934" y="936"/>
                </a:cubicBezTo>
                <a:cubicBezTo>
                  <a:pt x="934" y="937"/>
                  <a:pt x="934" y="938"/>
                  <a:pt x="934" y="939"/>
                </a:cubicBezTo>
                <a:cubicBezTo>
                  <a:pt x="934" y="965"/>
                  <a:pt x="955" y="985"/>
                  <a:pt x="980" y="985"/>
                </a:cubicBezTo>
                <a:cubicBezTo>
                  <a:pt x="1006" y="985"/>
                  <a:pt x="1027" y="965"/>
                  <a:pt x="1027" y="939"/>
                </a:cubicBezTo>
                <a:cubicBezTo>
                  <a:pt x="1027" y="938"/>
                  <a:pt x="1027" y="937"/>
                  <a:pt x="1027" y="936"/>
                </a:cubicBezTo>
                <a:cubicBezTo>
                  <a:pt x="1027" y="936"/>
                  <a:pt x="1027" y="936"/>
                  <a:pt x="1027" y="936"/>
                </a:cubicBezTo>
                <a:cubicBezTo>
                  <a:pt x="1027" y="937"/>
                  <a:pt x="1027" y="938"/>
                  <a:pt x="1027" y="939"/>
                </a:cubicBezTo>
                <a:cubicBezTo>
                  <a:pt x="1027" y="965"/>
                  <a:pt x="1048" y="985"/>
                  <a:pt x="1074" y="985"/>
                </a:cubicBezTo>
                <a:cubicBezTo>
                  <a:pt x="1100" y="985"/>
                  <a:pt x="1121" y="965"/>
                  <a:pt x="1121" y="939"/>
                </a:cubicBezTo>
                <a:cubicBezTo>
                  <a:pt x="1121" y="938"/>
                  <a:pt x="1120" y="937"/>
                  <a:pt x="1120" y="936"/>
                </a:cubicBezTo>
                <a:cubicBezTo>
                  <a:pt x="1121" y="936"/>
                  <a:pt x="1121" y="936"/>
                  <a:pt x="1121" y="936"/>
                </a:cubicBezTo>
                <a:cubicBezTo>
                  <a:pt x="1121" y="937"/>
                  <a:pt x="1121" y="938"/>
                  <a:pt x="1121" y="939"/>
                </a:cubicBezTo>
                <a:cubicBezTo>
                  <a:pt x="1121" y="965"/>
                  <a:pt x="1141" y="985"/>
                  <a:pt x="1167" y="985"/>
                </a:cubicBezTo>
                <a:cubicBezTo>
                  <a:pt x="1193" y="985"/>
                  <a:pt x="1214" y="965"/>
                  <a:pt x="1214" y="939"/>
                </a:cubicBezTo>
                <a:cubicBezTo>
                  <a:pt x="1214" y="938"/>
                  <a:pt x="1214" y="937"/>
                  <a:pt x="1214" y="936"/>
                </a:cubicBezTo>
                <a:cubicBezTo>
                  <a:pt x="1215" y="936"/>
                  <a:pt x="1215" y="936"/>
                  <a:pt x="1215" y="936"/>
                </a:cubicBezTo>
                <a:cubicBezTo>
                  <a:pt x="1215" y="937"/>
                  <a:pt x="1215" y="938"/>
                  <a:pt x="1215" y="939"/>
                </a:cubicBezTo>
                <a:cubicBezTo>
                  <a:pt x="1215" y="965"/>
                  <a:pt x="1236" y="985"/>
                  <a:pt x="1261" y="985"/>
                </a:cubicBezTo>
                <a:cubicBezTo>
                  <a:pt x="1287" y="985"/>
                  <a:pt x="1308" y="965"/>
                  <a:pt x="1308" y="939"/>
                </a:cubicBezTo>
                <a:cubicBezTo>
                  <a:pt x="1308" y="938"/>
                  <a:pt x="1308" y="937"/>
                  <a:pt x="1308" y="936"/>
                </a:cubicBezTo>
                <a:cubicBezTo>
                  <a:pt x="1308" y="936"/>
                  <a:pt x="1308" y="936"/>
                  <a:pt x="1308" y="936"/>
                </a:cubicBezTo>
                <a:cubicBezTo>
                  <a:pt x="1308" y="937"/>
                  <a:pt x="1308" y="938"/>
                  <a:pt x="1308" y="939"/>
                </a:cubicBezTo>
                <a:cubicBezTo>
                  <a:pt x="1308" y="965"/>
                  <a:pt x="1329" y="985"/>
                  <a:pt x="1355" y="985"/>
                </a:cubicBezTo>
                <a:cubicBezTo>
                  <a:pt x="1381" y="985"/>
                  <a:pt x="1402" y="965"/>
                  <a:pt x="1402" y="939"/>
                </a:cubicBezTo>
                <a:cubicBezTo>
                  <a:pt x="1402" y="938"/>
                  <a:pt x="1401" y="937"/>
                  <a:pt x="1401" y="936"/>
                </a:cubicBezTo>
                <a:cubicBezTo>
                  <a:pt x="1402" y="936"/>
                  <a:pt x="1402" y="936"/>
                  <a:pt x="1402" y="936"/>
                </a:cubicBezTo>
                <a:cubicBezTo>
                  <a:pt x="1402" y="937"/>
                  <a:pt x="1402" y="938"/>
                  <a:pt x="1402" y="939"/>
                </a:cubicBezTo>
                <a:cubicBezTo>
                  <a:pt x="1402" y="965"/>
                  <a:pt x="1422" y="985"/>
                  <a:pt x="1448" y="985"/>
                </a:cubicBezTo>
                <a:cubicBezTo>
                  <a:pt x="1474" y="985"/>
                  <a:pt x="1495" y="965"/>
                  <a:pt x="1495" y="939"/>
                </a:cubicBezTo>
                <a:cubicBezTo>
                  <a:pt x="1495" y="938"/>
                  <a:pt x="1495" y="937"/>
                  <a:pt x="1495" y="936"/>
                </a:cubicBezTo>
                <a:cubicBezTo>
                  <a:pt x="1495" y="936"/>
                  <a:pt x="1495" y="936"/>
                  <a:pt x="1495" y="936"/>
                </a:cubicBezTo>
                <a:cubicBezTo>
                  <a:pt x="1495" y="937"/>
                  <a:pt x="1495" y="938"/>
                  <a:pt x="1495" y="939"/>
                </a:cubicBezTo>
                <a:cubicBezTo>
                  <a:pt x="1495" y="965"/>
                  <a:pt x="1516" y="985"/>
                  <a:pt x="1542" y="985"/>
                </a:cubicBezTo>
                <a:cubicBezTo>
                  <a:pt x="1567" y="985"/>
                  <a:pt x="1588" y="965"/>
                  <a:pt x="1588" y="939"/>
                </a:cubicBezTo>
                <a:cubicBezTo>
                  <a:pt x="1588" y="938"/>
                  <a:pt x="1588" y="937"/>
                  <a:pt x="1588" y="936"/>
                </a:cubicBezTo>
                <a:cubicBezTo>
                  <a:pt x="1588" y="936"/>
                  <a:pt x="1588" y="936"/>
                  <a:pt x="1588" y="936"/>
                </a:cubicBezTo>
                <a:lnTo>
                  <a:pt x="1588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古琢体" panose="02010600010101010101" charset="-122"/>
              <a:ea typeface="古琢体" panose="02010600010101010101" charset="-122"/>
            </a:endParaRPr>
          </a:p>
        </p:txBody>
      </p:sp>
      <p:sp>
        <p:nvSpPr>
          <p:cNvPr id="1048699" name="文本框 16"/>
          <p:cNvSpPr txBox="1"/>
          <p:nvPr/>
        </p:nvSpPr>
        <p:spPr>
          <a:xfrm>
            <a:off x="341630" y="473075"/>
            <a:ext cx="3274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D7565D"/>
                </a:solidFill>
                <a:latin typeface="微软雅黑" panose="020B0503020204020204" charset="-122"/>
                <a:ea typeface="微软雅黑" panose="020B0503020204020204" charset="-122"/>
              </a:rPr>
              <a:t>常见谦辞敬辞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6410325" cy="63357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914400" indent="-91440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13716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lvl="0" indent="0" algn="l" latinLnBrk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常见敬词</a:t>
            </a:r>
            <a:r>
              <a:rPr lang="zh-CN" altLang="en-US" sz="3200">
                <a:solidFill>
                  <a:srgbClr val="080808"/>
                </a:solidFill>
                <a:ea typeface="华文中宋" panose="02010600040101010101" pitchFamily="2" charset="-122"/>
              </a:rPr>
              <a:t>：</a:t>
            </a:r>
            <a:r>
              <a:rPr lang="zh-CN" altLang="en-US" sz="3200" b="1"/>
              <a:t> </a:t>
            </a:r>
            <a:br>
              <a:rPr lang="zh-CN" altLang="en-US" sz="3200" b="1"/>
            </a:br>
            <a:r>
              <a:rPr lang="zh-CN" altLang="en-US" sz="3200"/>
              <a:t>①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贵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（称人年龄叫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贵庚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b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②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大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（称人作品叫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大作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/>
            </a:r>
            <a:b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③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高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（称人见解叫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高见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b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④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尊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（问人姓氏说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尊姓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b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⑤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光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（称人到来说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光临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b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⑥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拜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（托人办事叫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拜托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b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⑦</a:t>
            </a:r>
            <a:r>
              <a:rPr lang="en-US" altLang="en-US" sz="3200"/>
              <a:t>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赐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（请人指教叫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赐教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b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⑧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雅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（请人指正叫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雅正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  <a:b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</a:br>
            <a:r>
              <a:rPr lang="zh-CN" altLang="en-US" sz="3200"/>
              <a:t>⑨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惠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华文中宋" panose="02010600040101010101" pitchFamily="2" charset="-122"/>
              </a:rPr>
              <a:t> 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（对方到来称</a:t>
            </a:r>
            <a:r>
              <a:rPr lang="zh-CN" altLang="en-US" sz="3200" b="1">
                <a:solidFill>
                  <a:srgbClr val="0000FF"/>
                </a:solidFill>
                <a:ea typeface="华文中宋" panose="02010600040101010101" pitchFamily="2" charset="-122"/>
              </a:rPr>
              <a:t>惠顾</a:t>
            </a:r>
            <a:r>
              <a:rPr lang="zh-CN" altLang="en-US" sz="3200">
                <a:solidFill>
                  <a:srgbClr val="0000FF"/>
                </a:solidFill>
                <a:ea typeface="华文中宋" panose="02010600040101010101" pitchFamily="2" charset="-122"/>
              </a:rPr>
              <a:t>）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3127375" cy="11731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914400" indent="-91440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13716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0"/>
            <a:r>
              <a:rPr lang="zh-CN" altLang="en-US" sz="5400" b="1">
                <a:solidFill>
                  <a:srgbClr val="FF0000"/>
                </a:solidFill>
              </a:rPr>
              <a:t>常见谦词</a:t>
            </a:r>
          </a:p>
        </p:txBody>
      </p:sp>
      <p:sp>
        <p:nvSpPr>
          <p:cNvPr id="17817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557338"/>
            <a:ext cx="7162800" cy="454183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lvl="0">
              <a:lnSpc>
                <a:spcPct val="90000"/>
              </a:lnSpc>
              <a:buNone/>
            </a:pPr>
            <a:r>
              <a:rPr lang="zh-CN" altLang="en-US" smtClean="0"/>
              <a:t>①</a:t>
            </a:r>
            <a:r>
              <a:rPr lang="zh-CN" altLang="en-US" b="1">
                <a:solidFill>
                  <a:srgbClr val="FF0000"/>
                </a:solidFill>
              </a:rPr>
              <a:t>“小</a:t>
            </a:r>
            <a:r>
              <a:rPr lang="en-US" altLang="en-US" b="1">
                <a:solidFill>
                  <a:srgbClr val="FF0000"/>
                </a:solidFill>
              </a:rPr>
              <a:t>”</a:t>
            </a:r>
            <a:r>
              <a:rPr lang="zh-CN" altLang="en-US"/>
              <a:t>： </a:t>
            </a:r>
            <a:r>
              <a:rPr lang="zh-CN" altLang="en-US">
                <a:solidFill>
                  <a:srgbClr val="0000FF"/>
                </a:solidFill>
              </a:rPr>
              <a:t>小女</a:t>
            </a:r>
            <a:r>
              <a:rPr lang="zh-CN" altLang="en-US"/>
              <a:t>（谦称自己的女儿）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>
                <a:solidFill>
                  <a:srgbClr val="0000FF"/>
                </a:solidFill>
              </a:rPr>
              <a:t>小店</a:t>
            </a:r>
            <a:r>
              <a:rPr lang="zh-CN" altLang="en-US"/>
              <a:t>（谦称自己的商店）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/>
              <a:t>②</a:t>
            </a:r>
            <a:r>
              <a:rPr lang="zh-CN" altLang="en-US" b="1">
                <a:solidFill>
                  <a:srgbClr val="FF0000"/>
                </a:solidFill>
              </a:rPr>
              <a:t>“拙”：</a:t>
            </a:r>
            <a:r>
              <a:rPr lang="zh-CN" altLang="en-US">
                <a:solidFill>
                  <a:srgbClr val="0000FF"/>
                </a:solidFill>
              </a:rPr>
              <a:t>拙见</a:t>
            </a:r>
            <a:r>
              <a:rPr lang="zh-CN" altLang="en-US"/>
              <a:t>（谦称自己的意见）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>
                <a:solidFill>
                  <a:srgbClr val="0000FF"/>
                </a:solidFill>
              </a:rPr>
              <a:t>拙著</a:t>
            </a:r>
            <a:r>
              <a:rPr lang="zh-CN" altLang="en-US"/>
              <a:t>（谦称自己的作品）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>
                <a:solidFill>
                  <a:srgbClr val="0000FF"/>
                </a:solidFill>
              </a:rPr>
              <a:t>拙</a:t>
            </a:r>
            <a:r>
              <a:rPr lang="zh-CN" altLang="en-US">
                <a:solidFill>
                  <a:srgbClr val="0000FF"/>
                </a:solidFill>
              </a:rPr>
              <a:t>荆</a:t>
            </a:r>
            <a:r>
              <a:rPr lang="zh-CN" altLang="en-US"/>
              <a:t>（谦称自己的妻子）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/>
              <a:t>③</a:t>
            </a:r>
            <a:r>
              <a:rPr lang="zh-CN" altLang="en-US" b="1">
                <a:solidFill>
                  <a:srgbClr val="FF0000"/>
                </a:solidFill>
              </a:rPr>
              <a:t>“鄙”：</a:t>
            </a:r>
            <a:r>
              <a:rPr lang="zh-CN" altLang="en-US">
                <a:solidFill>
                  <a:srgbClr val="0000FF"/>
                </a:solidFill>
              </a:rPr>
              <a:t>鄙人</a:t>
            </a:r>
            <a:r>
              <a:rPr lang="zh-CN" altLang="en-US"/>
              <a:t>、</a:t>
            </a:r>
            <a:r>
              <a:rPr lang="zh-CN" altLang="en-US">
                <a:solidFill>
                  <a:srgbClr val="0000FF"/>
                </a:solidFill>
              </a:rPr>
              <a:t>鄙意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/>
              <a:t>④</a:t>
            </a:r>
            <a:r>
              <a:rPr lang="zh-CN" altLang="en-US" b="1">
                <a:solidFill>
                  <a:srgbClr val="FF0000"/>
                </a:solidFill>
              </a:rPr>
              <a:t>“寒”：</a:t>
            </a:r>
            <a:r>
              <a:rPr lang="zh-CN" altLang="en-US">
                <a:solidFill>
                  <a:srgbClr val="0000FF"/>
                </a:solidFill>
              </a:rPr>
              <a:t>寒舍</a:t>
            </a:r>
            <a:r>
              <a:rPr lang="zh-CN" altLang="en-US"/>
              <a:t>、</a:t>
            </a:r>
            <a:r>
              <a:rPr lang="zh-CN" altLang="en-US">
                <a:solidFill>
                  <a:srgbClr val="0000FF"/>
                </a:solidFill>
              </a:rPr>
              <a:t>寒门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mtClean="0"/>
              <a:t>⑤</a:t>
            </a:r>
            <a:r>
              <a:rPr lang="zh-CN" altLang="en-US" b="1">
                <a:solidFill>
                  <a:srgbClr val="FF0000"/>
                </a:solidFill>
              </a:rPr>
              <a:t>“愚”：</a:t>
            </a:r>
            <a:r>
              <a:rPr lang="zh-CN" altLang="en-US">
                <a:solidFill>
                  <a:srgbClr val="0000FF"/>
                </a:solidFill>
              </a:rPr>
              <a:t>愚兄、愚见</a:t>
            </a:r>
          </a:p>
          <a:p>
            <a:pPr lvl="0">
              <a:lnSpc>
                <a:spcPct val="90000"/>
              </a:lnSpc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/>
          </p:cNvSpPr>
          <p:nvPr>
            <p:ph type="body" idx="4294967295"/>
          </p:nvPr>
        </p:nvSpPr>
        <p:spPr>
          <a:xfrm>
            <a:off x="609601" y="381000"/>
            <a:ext cx="8534400" cy="5638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rmAutofit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常用敬谦：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初次</a:t>
            </a:r>
            <a:r>
              <a:rPr lang="zh-CN" altLang="en-US" sz="2800" b="1"/>
              <a:t>见面说“</a:t>
            </a:r>
            <a:r>
              <a:rPr lang="zh-CN" altLang="en-US" sz="2800" b="1">
                <a:solidFill>
                  <a:srgbClr val="0000FF"/>
                </a:solidFill>
              </a:rPr>
              <a:t>久仰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请</a:t>
            </a:r>
            <a:r>
              <a:rPr lang="zh-CN" altLang="en-US" sz="2800" b="1"/>
              <a:t>人批评说“</a:t>
            </a:r>
            <a:r>
              <a:rPr lang="zh-CN" altLang="en-US" sz="2800" b="1">
                <a:solidFill>
                  <a:srgbClr val="0000FF"/>
                </a:solidFill>
              </a:rPr>
              <a:t>指教</a:t>
            </a:r>
            <a:r>
              <a:rPr lang="zh-CN" altLang="en-US" sz="2800" b="1"/>
              <a:t>” 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好久不见</a:t>
            </a:r>
            <a:r>
              <a:rPr lang="zh-CN" altLang="en-US" sz="2800" b="1"/>
              <a:t>说“</a:t>
            </a:r>
            <a:r>
              <a:rPr lang="zh-CN" altLang="en-US" sz="2800" b="1">
                <a:solidFill>
                  <a:srgbClr val="0000FF"/>
                </a:solidFill>
              </a:rPr>
              <a:t>久违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求人</a:t>
            </a:r>
            <a:r>
              <a:rPr lang="zh-CN" altLang="en-US" sz="2800" b="1"/>
              <a:t>原谅说“</a:t>
            </a:r>
            <a:r>
              <a:rPr lang="zh-CN" altLang="en-US" sz="2800" b="1">
                <a:solidFill>
                  <a:srgbClr val="0000FF"/>
                </a:solidFill>
              </a:rPr>
              <a:t>包涵</a:t>
            </a:r>
            <a:r>
              <a:rPr lang="zh-CN" altLang="en-US" sz="2800" b="1"/>
              <a:t>”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求人</a:t>
            </a:r>
            <a:r>
              <a:rPr lang="zh-CN" altLang="en-US" sz="2800" b="1"/>
              <a:t>帮忙说“</a:t>
            </a:r>
            <a:r>
              <a:rPr lang="zh-CN" altLang="en-US" sz="2800" b="1">
                <a:solidFill>
                  <a:srgbClr val="0000FF"/>
                </a:solidFill>
              </a:rPr>
              <a:t>劳驾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麻烦</a:t>
            </a:r>
            <a:r>
              <a:rPr lang="zh-CN" altLang="en-US" sz="2800" b="1"/>
              <a:t>别人说“</a:t>
            </a:r>
            <a:r>
              <a:rPr lang="zh-CN" altLang="en-US" sz="2800" b="1">
                <a:solidFill>
                  <a:srgbClr val="0000FF"/>
                </a:solidFill>
              </a:rPr>
              <a:t>打扰</a:t>
            </a:r>
            <a:r>
              <a:rPr lang="zh-CN" altLang="en-US" sz="2800" b="1"/>
              <a:t>”                                                                     求给方便说“</a:t>
            </a:r>
            <a:r>
              <a:rPr lang="zh-CN" altLang="en-US" sz="2800" b="1">
                <a:solidFill>
                  <a:srgbClr val="0000FF"/>
                </a:solidFill>
              </a:rPr>
              <a:t>借光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托</a:t>
            </a:r>
            <a:r>
              <a:rPr lang="zh-CN" altLang="en-US" sz="2800" b="1"/>
              <a:t>人办事说“</a:t>
            </a:r>
            <a:r>
              <a:rPr lang="zh-CN" altLang="en-US" sz="2800" b="1">
                <a:solidFill>
                  <a:srgbClr val="0000FF"/>
                </a:solidFill>
              </a:rPr>
              <a:t>拜托</a:t>
            </a:r>
            <a:r>
              <a:rPr lang="zh-CN" altLang="en-US" sz="2800" b="1"/>
              <a:t>”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看望</a:t>
            </a:r>
            <a:r>
              <a:rPr lang="zh-CN" altLang="en-US" sz="2800" b="1"/>
              <a:t>别人说“</a:t>
            </a:r>
            <a:r>
              <a:rPr lang="zh-CN" altLang="en-US" sz="2800" b="1">
                <a:solidFill>
                  <a:srgbClr val="0000FF"/>
                </a:solidFill>
              </a:rPr>
              <a:t>拜访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请</a:t>
            </a:r>
            <a:r>
              <a:rPr lang="zh-CN" altLang="en-US" sz="2800" b="1"/>
              <a:t>人勿送说“</a:t>
            </a:r>
            <a:r>
              <a:rPr lang="zh-CN" altLang="en-US" sz="2800" b="1">
                <a:solidFill>
                  <a:srgbClr val="0000FF"/>
                </a:solidFill>
              </a:rPr>
              <a:t>留步</a:t>
            </a:r>
            <a:r>
              <a:rPr lang="zh-CN" altLang="en-US" sz="2800" b="1"/>
              <a:t>”               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未及</a:t>
            </a:r>
            <a:r>
              <a:rPr lang="zh-CN" altLang="en-US" sz="2800" b="1"/>
              <a:t>远迎说“</a:t>
            </a:r>
            <a:r>
              <a:rPr lang="zh-CN" altLang="en-US" sz="2800" b="1">
                <a:solidFill>
                  <a:srgbClr val="0000FF"/>
                </a:solidFill>
              </a:rPr>
              <a:t>失迎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等候</a:t>
            </a:r>
            <a:r>
              <a:rPr lang="zh-CN" altLang="en-US" sz="2800" b="1"/>
              <a:t>客人说“</a:t>
            </a:r>
            <a:r>
              <a:rPr lang="zh-CN" altLang="en-US" sz="2800" b="1">
                <a:solidFill>
                  <a:srgbClr val="0000FF"/>
                </a:solidFill>
              </a:rPr>
              <a:t>恭候</a:t>
            </a:r>
            <a:r>
              <a:rPr lang="zh-CN" altLang="en-US" sz="2800" b="1"/>
              <a:t>”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无暇</a:t>
            </a:r>
            <a:r>
              <a:rPr lang="zh-CN" altLang="en-US" sz="2800" b="1"/>
              <a:t>陪客说“</a:t>
            </a:r>
            <a:r>
              <a:rPr lang="zh-CN" altLang="en-US" sz="2800" b="1">
                <a:solidFill>
                  <a:srgbClr val="0000FF"/>
                </a:solidFill>
              </a:rPr>
              <a:t>失陪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陪伴</a:t>
            </a:r>
            <a:r>
              <a:rPr lang="zh-CN" altLang="en-US" sz="2800" b="1"/>
              <a:t>朋友说“</a:t>
            </a:r>
            <a:r>
              <a:rPr lang="zh-CN" altLang="en-US" sz="2800" b="1">
                <a:solidFill>
                  <a:srgbClr val="0000FF"/>
                </a:solidFill>
              </a:rPr>
              <a:t>奉陪</a:t>
            </a:r>
            <a:r>
              <a:rPr lang="zh-CN" altLang="en-US" sz="2800" b="1"/>
              <a:t>”                               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问</a:t>
            </a:r>
            <a:r>
              <a:rPr lang="zh-CN" altLang="en-US" sz="2800" b="1"/>
              <a:t>人干吗说“</a:t>
            </a:r>
            <a:r>
              <a:rPr lang="zh-CN" altLang="en-US" sz="2800" b="1">
                <a:solidFill>
                  <a:srgbClr val="0000FF"/>
                </a:solidFill>
              </a:rPr>
              <a:t>贵干</a:t>
            </a:r>
            <a:r>
              <a:rPr lang="zh-CN" altLang="en-US" sz="2800" b="1"/>
              <a:t>”    </a:t>
            </a:r>
            <a:r>
              <a:rPr lang="zh-CN" altLang="en-US" sz="2800" b="1" smtClean="0"/>
              <a:t> 问人</a:t>
            </a:r>
            <a:r>
              <a:rPr lang="zh-CN" altLang="en-US" sz="2800" b="1"/>
              <a:t>姓氏说“</a:t>
            </a:r>
            <a:r>
              <a:rPr lang="zh-CN" altLang="en-US" sz="2800" b="1">
                <a:solidFill>
                  <a:srgbClr val="0000FF"/>
                </a:solidFill>
              </a:rPr>
              <a:t>贵姓</a:t>
            </a:r>
            <a:r>
              <a:rPr lang="zh-CN" altLang="en-US" sz="2800" b="1"/>
              <a:t>”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欢迎</a:t>
            </a:r>
            <a:r>
              <a:rPr lang="zh-CN" altLang="en-US" sz="2800" b="1"/>
              <a:t>购买说“</a:t>
            </a:r>
            <a:r>
              <a:rPr lang="zh-CN" altLang="en-US" sz="2800" b="1">
                <a:solidFill>
                  <a:srgbClr val="0000FF"/>
                </a:solidFill>
              </a:rPr>
              <a:t>惠顾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贵宾</a:t>
            </a:r>
            <a:r>
              <a:rPr lang="zh-CN" altLang="en-US" sz="2800" b="1"/>
              <a:t>来到说“</a:t>
            </a:r>
            <a:r>
              <a:rPr lang="zh-CN" altLang="en-US" sz="2800" b="1">
                <a:solidFill>
                  <a:srgbClr val="0000FF"/>
                </a:solidFill>
              </a:rPr>
              <a:t>莅临</a:t>
            </a:r>
            <a:r>
              <a:rPr lang="zh-CN" altLang="en-US" sz="2800" b="1"/>
              <a:t>”                                            请人告诉说“</a:t>
            </a:r>
            <a:r>
              <a:rPr lang="zh-CN" altLang="en-US" sz="2800" b="1">
                <a:solidFill>
                  <a:srgbClr val="0000FF"/>
                </a:solidFill>
              </a:rPr>
              <a:t>见告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欢迎</a:t>
            </a:r>
            <a:r>
              <a:rPr lang="zh-CN" altLang="en-US" sz="2800" b="1"/>
              <a:t>询问说“</a:t>
            </a:r>
            <a:r>
              <a:rPr lang="zh-CN" altLang="en-US" sz="2800" b="1">
                <a:solidFill>
                  <a:srgbClr val="0000FF"/>
                </a:solidFill>
              </a:rPr>
              <a:t>垂询</a:t>
            </a:r>
            <a:r>
              <a:rPr lang="zh-CN" altLang="en-US" sz="2800" b="1"/>
              <a:t>”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谢</a:t>
            </a:r>
            <a:r>
              <a:rPr lang="zh-CN" altLang="en-US" sz="2800" b="1"/>
              <a:t>人爱护说“</a:t>
            </a:r>
            <a:r>
              <a:rPr lang="zh-CN" altLang="en-US" sz="2800" b="1">
                <a:solidFill>
                  <a:srgbClr val="0000FF"/>
                </a:solidFill>
              </a:rPr>
              <a:t>错爱</a:t>
            </a:r>
            <a:r>
              <a:rPr lang="zh-CN" altLang="en-US" sz="2800" b="1"/>
              <a:t>”     </a:t>
            </a:r>
            <a:r>
              <a:rPr lang="zh-CN" altLang="en-US" sz="2800" b="1" smtClean="0"/>
              <a:t>称</a:t>
            </a:r>
            <a:r>
              <a:rPr lang="zh-CN" altLang="en-US" sz="2800" b="1"/>
              <a:t>人爱护说“</a:t>
            </a:r>
            <a:r>
              <a:rPr lang="zh-CN" altLang="en-US" sz="2800" b="1">
                <a:solidFill>
                  <a:srgbClr val="0000FF"/>
                </a:solidFill>
              </a:rPr>
              <a:t>垂爱</a:t>
            </a:r>
            <a:r>
              <a:rPr lang="zh-CN" altLang="en-US" sz="2800" b="1"/>
              <a:t>”                          </a:t>
            </a:r>
            <a:r>
              <a:rPr lang="zh-CN" altLang="en-US" sz="2800" b="1" smtClean="0"/>
              <a:t> 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smtClean="0"/>
              <a:t>称人赠予说“</a:t>
            </a:r>
            <a:r>
              <a:rPr lang="zh-CN" altLang="en-US" sz="2800" b="1" smtClean="0">
                <a:solidFill>
                  <a:srgbClr val="0000FF"/>
                </a:solidFill>
              </a:rPr>
              <a:t>惠赠</a:t>
            </a:r>
            <a:r>
              <a:rPr lang="zh-CN" altLang="en-US" sz="2800" b="1" smtClean="0"/>
              <a:t>”     请人保存说“</a:t>
            </a:r>
            <a:r>
              <a:rPr lang="zh-CN" altLang="en-US" sz="2800" b="1" smtClean="0">
                <a:solidFill>
                  <a:srgbClr val="0000FF"/>
                </a:solidFill>
              </a:rPr>
              <a:t>惠存</a:t>
            </a:r>
            <a:r>
              <a:rPr lang="zh-CN" altLang="en-US" sz="2800" b="1" smtClean="0"/>
              <a:t>”</a:t>
            </a:r>
            <a:endParaRPr lang="zh-CN" altLang="en-US" sz="4800" b="1" smtClean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2124075" cy="4032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>
            <a:normAutofit fontScale="90000"/>
          </a:bodyPr>
          <a:lstStyle>
            <a:lvl1pPr marL="914400" indent="-91440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13716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0"/>
            <a:r>
              <a:rPr lang="zh-CN" altLang="en-US" sz="2400" b="1">
                <a:solidFill>
                  <a:srgbClr val="FF0000"/>
                </a:solidFill>
              </a:rPr>
              <a:t>常用敬谦：</a:t>
            </a:r>
          </a:p>
        </p:txBody>
      </p:sp>
      <p:sp>
        <p:nvSpPr>
          <p:cNvPr id="180227" name="Rectangle 3"/>
          <p:cNvSpPr>
            <a:spLocks noGrp="1"/>
          </p:cNvSpPr>
          <p:nvPr>
            <p:ph type="body" idx="4294967295"/>
          </p:nvPr>
        </p:nvSpPr>
        <p:spPr>
          <a:xfrm>
            <a:off x="152400" y="1143000"/>
            <a:ext cx="8229600" cy="5576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rmAutofit fontScale="850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lvl="0">
              <a:lnSpc>
                <a:spcPct val="80000"/>
              </a:lnSpc>
              <a:buNone/>
            </a:pPr>
            <a:r>
              <a:rPr lang="zh-CN" altLang="en-US" sz="4400" b="1"/>
              <a:t>   </a:t>
            </a:r>
            <a:r>
              <a:rPr lang="zh-CN" altLang="en-US" sz="2800" b="1"/>
              <a:t>请人收礼说“</a:t>
            </a:r>
            <a:r>
              <a:rPr lang="zh-CN" altLang="en-US" sz="2800" b="1">
                <a:solidFill>
                  <a:srgbClr val="0000FF"/>
                </a:solidFill>
              </a:rPr>
              <a:t>笑纳</a:t>
            </a:r>
            <a:r>
              <a:rPr lang="zh-CN" altLang="en-US" sz="2800" b="1"/>
              <a:t>”           归还原物说“</a:t>
            </a:r>
            <a:r>
              <a:rPr lang="zh-CN" altLang="en-US" sz="2800" b="1">
                <a:solidFill>
                  <a:srgbClr val="0000FF"/>
                </a:solidFill>
              </a:rPr>
              <a:t>璧还</a:t>
            </a:r>
            <a:r>
              <a:rPr lang="zh-CN" altLang="en-US" sz="2800" b="1"/>
              <a:t>” 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称人之家说“</a:t>
            </a:r>
            <a:r>
              <a:rPr lang="zh-CN" altLang="en-US" sz="2800" b="1">
                <a:solidFill>
                  <a:srgbClr val="0000FF"/>
                </a:solidFill>
              </a:rPr>
              <a:t>贵府</a:t>
            </a:r>
            <a:r>
              <a:rPr lang="zh-CN" altLang="en-US" sz="2800" b="1"/>
              <a:t>”           称己之家说“</a:t>
            </a:r>
            <a:r>
              <a:rPr lang="zh-CN" altLang="en-US" sz="2800" b="1">
                <a:solidFill>
                  <a:srgbClr val="0000FF"/>
                </a:solidFill>
              </a:rPr>
              <a:t>寒舍</a:t>
            </a:r>
            <a:r>
              <a:rPr lang="zh-CN" altLang="en-US" sz="2800" b="1"/>
              <a:t>”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赞人见解说“</a:t>
            </a:r>
            <a:r>
              <a:rPr lang="zh-CN" altLang="en-US" sz="2800" b="1">
                <a:solidFill>
                  <a:srgbClr val="0000FF"/>
                </a:solidFill>
              </a:rPr>
              <a:t>高见</a:t>
            </a:r>
            <a:r>
              <a:rPr lang="zh-CN" altLang="en-US" sz="2800" b="1"/>
              <a:t>”           称已见解说“</a:t>
            </a:r>
            <a:r>
              <a:rPr lang="zh-CN" altLang="en-US" sz="2800" b="1">
                <a:solidFill>
                  <a:srgbClr val="0000FF"/>
                </a:solidFill>
              </a:rPr>
              <a:t>拙见</a:t>
            </a:r>
            <a:r>
              <a:rPr lang="zh-CN" altLang="en-US" sz="2800" b="1"/>
              <a:t>”    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称人父亲说“</a:t>
            </a:r>
            <a:r>
              <a:rPr lang="zh-CN" altLang="en-US" sz="2800" b="1">
                <a:solidFill>
                  <a:srgbClr val="0000FF"/>
                </a:solidFill>
              </a:rPr>
              <a:t>令尊</a:t>
            </a:r>
            <a:r>
              <a:rPr lang="zh-CN" altLang="en-US" sz="2800" b="1"/>
              <a:t>”           称己父亲说“</a:t>
            </a:r>
            <a:r>
              <a:rPr lang="zh-CN" altLang="en-US" sz="2800" b="1">
                <a:solidFill>
                  <a:srgbClr val="0000FF"/>
                </a:solidFill>
              </a:rPr>
              <a:t>家父</a:t>
            </a:r>
            <a:r>
              <a:rPr lang="zh-CN" altLang="en-US" sz="2800" b="1"/>
              <a:t>”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称人母亲说“</a:t>
            </a:r>
            <a:r>
              <a:rPr lang="zh-CN" altLang="en-US" sz="2800" b="1">
                <a:solidFill>
                  <a:srgbClr val="0000FF"/>
                </a:solidFill>
              </a:rPr>
              <a:t>令堂</a:t>
            </a:r>
            <a:r>
              <a:rPr lang="zh-CN" altLang="en-US" sz="2800" b="1"/>
              <a:t>”           称己母亲说“</a:t>
            </a:r>
            <a:r>
              <a:rPr lang="zh-CN" altLang="en-US" sz="2800" b="1">
                <a:solidFill>
                  <a:srgbClr val="0000FF"/>
                </a:solidFill>
              </a:rPr>
              <a:t>家母</a:t>
            </a:r>
            <a:r>
              <a:rPr lang="zh-CN" altLang="en-US" sz="2800" b="1"/>
              <a:t>”    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称人儿子说“</a:t>
            </a:r>
            <a:r>
              <a:rPr lang="zh-CN" altLang="en-US" sz="2800" b="1">
                <a:solidFill>
                  <a:srgbClr val="0000FF"/>
                </a:solidFill>
              </a:rPr>
              <a:t>令郎</a:t>
            </a:r>
            <a:r>
              <a:rPr lang="zh-CN" altLang="en-US" sz="2800" b="1"/>
              <a:t>”           称己儿子说“</a:t>
            </a:r>
            <a:r>
              <a:rPr lang="zh-CN" altLang="en-US" sz="2800" b="1">
                <a:solidFill>
                  <a:srgbClr val="0000FF"/>
                </a:solidFill>
              </a:rPr>
              <a:t>犬子</a:t>
            </a:r>
            <a:r>
              <a:rPr lang="zh-CN" altLang="en-US" sz="2800" b="1"/>
              <a:t>”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称人女儿说“</a:t>
            </a:r>
            <a:r>
              <a:rPr lang="zh-CN" altLang="en-US" sz="2800" b="1">
                <a:solidFill>
                  <a:srgbClr val="0000FF"/>
                </a:solidFill>
              </a:rPr>
              <a:t>令爱</a:t>
            </a:r>
            <a:r>
              <a:rPr lang="zh-CN" altLang="en-US" sz="2800" b="1"/>
              <a:t>”           称己女儿说“</a:t>
            </a:r>
            <a:r>
              <a:rPr lang="zh-CN" altLang="en-US" sz="2800" b="1">
                <a:solidFill>
                  <a:srgbClr val="0000FF"/>
                </a:solidFill>
              </a:rPr>
              <a:t>小女</a:t>
            </a:r>
            <a:r>
              <a:rPr lang="zh-CN" altLang="en-US" sz="2800" b="1"/>
              <a:t>”     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向人祝贺说“</a:t>
            </a:r>
            <a:r>
              <a:rPr lang="zh-CN" altLang="en-US" sz="2800" b="1">
                <a:solidFill>
                  <a:srgbClr val="0000FF"/>
                </a:solidFill>
              </a:rPr>
              <a:t>恭喜</a:t>
            </a:r>
            <a:r>
              <a:rPr lang="zh-CN" altLang="en-US" sz="2800" b="1"/>
              <a:t>”           求人改稿说“</a:t>
            </a:r>
            <a:r>
              <a:rPr lang="zh-CN" altLang="en-US" sz="2800" b="1">
                <a:solidFill>
                  <a:srgbClr val="0000FF"/>
                </a:solidFill>
              </a:rPr>
              <a:t>斧正</a:t>
            </a:r>
            <a:r>
              <a:rPr lang="zh-CN" altLang="en-US" sz="2800" b="1"/>
              <a:t>”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求人解答用“</a:t>
            </a:r>
            <a:r>
              <a:rPr lang="zh-CN" altLang="en-US" sz="2800" b="1">
                <a:solidFill>
                  <a:srgbClr val="0000FF"/>
                </a:solidFill>
              </a:rPr>
              <a:t>请问</a:t>
            </a:r>
            <a:r>
              <a:rPr lang="zh-CN" altLang="en-US" sz="2800" b="1"/>
              <a:t>”           请人指点用“</a:t>
            </a:r>
            <a:r>
              <a:rPr lang="zh-CN" altLang="en-US" sz="2800" b="1">
                <a:solidFill>
                  <a:srgbClr val="0000FF"/>
                </a:solidFill>
              </a:rPr>
              <a:t>赐教</a:t>
            </a:r>
            <a:r>
              <a:rPr lang="zh-CN" altLang="en-US" sz="2800" b="1"/>
              <a:t>”    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看望别人用“</a:t>
            </a:r>
            <a:r>
              <a:rPr lang="zh-CN" altLang="en-US" sz="2800" b="1">
                <a:solidFill>
                  <a:srgbClr val="0000FF"/>
                </a:solidFill>
              </a:rPr>
              <a:t>拜访</a:t>
            </a:r>
            <a:r>
              <a:rPr lang="zh-CN" altLang="en-US" sz="2800" b="1"/>
              <a:t>”           宾客来到用“</a:t>
            </a:r>
            <a:r>
              <a:rPr lang="zh-CN" altLang="en-US" sz="2800" b="1">
                <a:solidFill>
                  <a:srgbClr val="0000FF"/>
                </a:solidFill>
              </a:rPr>
              <a:t>光临</a:t>
            </a:r>
            <a:r>
              <a:rPr lang="zh-CN" altLang="en-US" sz="2800" b="1"/>
              <a:t>”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请人勿送用“</a:t>
            </a:r>
            <a:r>
              <a:rPr lang="zh-CN" altLang="en-US" sz="2800" b="1">
                <a:solidFill>
                  <a:srgbClr val="0000FF"/>
                </a:solidFill>
              </a:rPr>
              <a:t>留步</a:t>
            </a:r>
            <a:r>
              <a:rPr lang="zh-CN" altLang="en-US" sz="2800" b="1"/>
              <a:t>”           归还原物叫“</a:t>
            </a:r>
            <a:r>
              <a:rPr lang="zh-CN" altLang="en-US" sz="2800" b="1">
                <a:solidFill>
                  <a:srgbClr val="0000FF"/>
                </a:solidFill>
              </a:rPr>
              <a:t>奉还”</a:t>
            </a:r>
            <a:r>
              <a:rPr lang="zh-CN" altLang="en-US" sz="2800" b="1"/>
              <a:t>     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/>
              <a:t>     对方来信叫“</a:t>
            </a:r>
            <a:r>
              <a:rPr lang="zh-CN" altLang="en-US" sz="2800" b="1">
                <a:solidFill>
                  <a:srgbClr val="0000FF"/>
                </a:solidFill>
              </a:rPr>
              <a:t>惠书</a:t>
            </a:r>
            <a:r>
              <a:rPr lang="zh-CN" altLang="en-US" sz="2800" b="1"/>
              <a:t>”           老人年龄叫“</a:t>
            </a:r>
            <a:r>
              <a:rPr lang="zh-CN" altLang="en-US" sz="2800" b="1">
                <a:solidFill>
                  <a:srgbClr val="0000FF"/>
                </a:solidFill>
              </a:rPr>
              <a:t>高寿</a:t>
            </a:r>
            <a:r>
              <a:rPr lang="zh-CN" altLang="en-US" sz="2800" b="1"/>
              <a:t>”</a:t>
            </a:r>
            <a:r>
              <a:rPr lang="zh-CN" altLang="en-US" sz="2800"/>
              <a:t> </a:t>
            </a:r>
          </a:p>
          <a:p>
            <a:pPr lvl="0">
              <a:lnSpc>
                <a:spcPct val="80000"/>
              </a:lnSpc>
            </a:pPr>
            <a:endParaRPr lang="zh-CN" altLang="en-US" sz="280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idx="1"/>
          </p:nvPr>
        </p:nvSpPr>
        <p:spPr>
          <a:xfrm>
            <a:off x="609600" y="1219200"/>
            <a:ext cx="7924800" cy="5026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mtClean="0"/>
              <a:t>  1</a:t>
            </a:r>
            <a:r>
              <a:rPr lang="zh-CN" altLang="en-US" smtClean="0"/>
              <a:t>、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古时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，有三个人同去赴朋友给儿子举办的</a:t>
            </a:r>
            <a:r>
              <a:rPr lang="zh-CN" altLang="en-US" b="1">
                <a:ea typeface="黑体" panose="02010609060101010101" pitchFamily="2" charset="-122"/>
              </a:rPr>
              <a:t>“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百日宴</a:t>
            </a:r>
            <a:r>
              <a:rPr lang="zh-CN" altLang="en-US" b="1">
                <a:ea typeface="黑体" panose="02010609060101010101" pitchFamily="2" charset="-122"/>
              </a:rPr>
              <a:t>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，他们来到朋友家，看到刚过百天的孩子，一个恭贺道：</a:t>
            </a:r>
            <a:r>
              <a:rPr lang="zh-CN" altLang="en-US" b="1">
                <a:ea typeface="黑体" panose="02010609060101010101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这孩子天庭饱满，以后定能当大官</a:t>
            </a:r>
            <a:r>
              <a:rPr lang="zh-CN" altLang="en-US" b="1">
                <a:ea typeface="黑体" panose="02010609060101010101" pitchFamily="2" charset="-122"/>
              </a:rPr>
              <a:t>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，朋友大喜。第二个恭祝道：</a:t>
            </a:r>
            <a:r>
              <a:rPr lang="zh-CN" altLang="en-US" b="1">
                <a:ea typeface="黑体" panose="02010609060101010101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这孩子印堂发亮，以后定能发大财</a:t>
            </a:r>
            <a:r>
              <a:rPr lang="zh-CN" altLang="en-US" b="1">
                <a:ea typeface="黑体" panose="02010609060101010101" pitchFamily="2" charset="-122"/>
              </a:rPr>
              <a:t>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，朋友亦大喜。接着，最后一个人也上前一步说道：</a:t>
            </a:r>
            <a:r>
              <a:rPr lang="zh-CN" altLang="en-US" b="1">
                <a:ea typeface="黑体" panose="02010609060101010101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这孩子长大以后命大，将会慢慢的老死而不是病死呀</a:t>
            </a:r>
            <a:r>
              <a:rPr lang="zh-CN" altLang="en-US" b="1">
                <a:ea typeface="黑体" panose="02010609060101010101" pitchFamily="2" charset="-122"/>
              </a:rPr>
              <a:t>”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。 结果众人大怒。不但没喝上喜酒，反倒赔上两颗门牙。</a:t>
            </a:r>
          </a:p>
        </p:txBody>
      </p:sp>
      <p:sp>
        <p:nvSpPr>
          <p:cNvPr id="35843" name="Text Box 4"/>
          <p:cNvSpPr/>
          <p:nvPr/>
        </p:nvSpPr>
        <p:spPr>
          <a:xfrm>
            <a:off x="1066800" y="384313"/>
            <a:ext cx="3123565" cy="64633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一、</a:t>
            </a:r>
            <a:r>
              <a:rPr sz="3600" b="1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故事</a:t>
            </a: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导入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文本框 180225"/>
          <p:cNvSpPr txBox="1"/>
          <p:nvPr/>
        </p:nvSpPr>
        <p:spPr>
          <a:xfrm>
            <a:off x="211455" y="1149985"/>
            <a:ext cx="790384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</a:rPr>
              <a:t>一位八十多岁的老先生举办生日宴会</a:t>
            </a:r>
            <a:r>
              <a:rPr lang="en-US" altLang="zh-CN" sz="3600" b="1">
                <a:latin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</a:rPr>
              <a:t>宾朋满座</a:t>
            </a:r>
            <a:r>
              <a:rPr lang="en-US" altLang="zh-CN" sz="3600" b="1">
                <a:latin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</a:rPr>
              <a:t>酒酣兴浓。有人提议点歌来助兴</a:t>
            </a:r>
            <a:r>
              <a:rPr lang="en-US" altLang="zh-CN" sz="3600" b="1">
                <a:latin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</a:rPr>
              <a:t>某君高歌一曲电影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>
                <a:latin typeface="宋体" panose="02010600030101010101" pitchFamily="2" charset="-122"/>
              </a:rPr>
              <a:t>铁道游击队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r>
              <a:rPr lang="zh-CN" altLang="en-US" sz="3600" b="1">
                <a:latin typeface="宋体" panose="02010600030101010101" pitchFamily="2" charset="-122"/>
              </a:rPr>
              <a:t>主题歌</a:t>
            </a:r>
            <a:r>
              <a:rPr lang="en-US" altLang="zh-CN" sz="3600" b="1">
                <a:latin typeface="宋体" panose="02010600030101010101" pitchFamily="2" charset="-122"/>
              </a:rPr>
              <a:t>——《</a:t>
            </a:r>
            <a:r>
              <a:rPr lang="zh-CN" altLang="en-US" sz="3600" b="1">
                <a:latin typeface="宋体" panose="02010600030101010101" pitchFamily="2" charset="-122"/>
              </a:rPr>
              <a:t>弹起我心爱的土琵琶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r>
              <a:rPr lang="zh-CN" altLang="en-US" sz="3600" b="1"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180227" name="文本框 180226"/>
          <p:cNvSpPr txBox="1"/>
          <p:nvPr/>
        </p:nvSpPr>
        <p:spPr>
          <a:xfrm>
            <a:off x="381000" y="4114800"/>
            <a:ext cx="79032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4000" b="1">
                <a:solidFill>
                  <a:srgbClr val="000099"/>
                </a:solidFill>
                <a:latin typeface="Arial" panose="020B0604020202020204" pitchFamily="34" charset="0"/>
              </a:rPr>
              <a:t>西边的太阳快要落山了，鬼子的末日就要来到，弹起我心爱的土琵琶，唱起那动人的歌谣</a:t>
            </a:r>
            <a:r>
              <a:rPr lang="en-US" altLang="zh-CN" sz="4000" b="1">
                <a:solidFill>
                  <a:srgbClr val="000099"/>
                </a:solidFill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158726" name="矩形 158725"/>
          <p:cNvSpPr/>
          <p:nvPr/>
        </p:nvSpPr>
        <p:spPr>
          <a:xfrm>
            <a:off x="67945" y="365760"/>
            <a:ext cx="80467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solidFill>
                  <a:srgbClr val="0000CC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（二）分清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场合 巧妙用语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74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667" name="文本框 1"/>
          <p:cNvSpPr txBox="1"/>
          <p:nvPr/>
        </p:nvSpPr>
        <p:spPr>
          <a:xfrm>
            <a:off x="455930" y="1924050"/>
            <a:ext cx="8052435" cy="4076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交际的场合包括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时间、地点、人物、氛围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等。交际的场合各种各样，有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喜庆、哀伤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之分，有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庄重、轻松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之别等等。场合不同了，表达用语也必须随之变化，因地而异，讲究分寸，巧妙用语，以求达到最佳表达效果。</a:t>
            </a:r>
            <a:endParaRPr lang="zh-CN" altLang="en-US" sz="3600" b="1" smtClean="0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图片 3"/>
          <p:cNvPicPr>
            <a:picLocks noChangeAspect="1"/>
          </p:cNvPicPr>
          <p:nvPr/>
        </p:nvPicPr>
        <p:blipFill>
          <a:blip r:embed="rId2"/>
          <a:srcRect t="30794" r="9499"/>
          <a:stretch>
            <a:fillRect/>
          </a:stretch>
        </p:blipFill>
        <p:spPr>
          <a:xfrm flipH="1">
            <a:off x="0" y="857250"/>
            <a:ext cx="866843" cy="811473"/>
          </a:xfrm>
          <a:prstGeom prst="rect">
            <a:avLst/>
          </a:prstGeom>
        </p:spPr>
      </p:pic>
      <p:pic>
        <p:nvPicPr>
          <p:cNvPr id="2097176" name="图片 4"/>
          <p:cNvPicPr>
            <a:picLocks noChangeAspect="1"/>
          </p:cNvPicPr>
          <p:nvPr/>
        </p:nvPicPr>
        <p:blipFill>
          <a:blip r:embed="rId3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77" name="Picture 2" descr="20100913-11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15" y="144780"/>
            <a:ext cx="4204335" cy="311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78" name="Picture 3" descr="19300001314485133038929835301_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5785" y="3375025"/>
            <a:ext cx="4768215" cy="3220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68" name="Text Box 4"/>
          <p:cNvSpPr txBox="1"/>
          <p:nvPr/>
        </p:nvSpPr>
        <p:spPr>
          <a:xfrm>
            <a:off x="4182745" y="-3810"/>
            <a:ext cx="24320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48669" name="Text Box 5"/>
          <p:cNvSpPr txBox="1"/>
          <p:nvPr/>
        </p:nvSpPr>
        <p:spPr>
          <a:xfrm>
            <a:off x="4614228" y="1193165"/>
            <a:ext cx="417671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会议场合</a:t>
            </a:r>
          </a:p>
          <a:p>
            <a:pPr lvl="0" algn="ctr"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说话要庄重、规范，用书面语</a:t>
            </a:r>
          </a:p>
        </p:txBody>
      </p:sp>
      <p:sp>
        <p:nvSpPr>
          <p:cNvPr id="1048670" name="Text Box 6"/>
          <p:cNvSpPr txBox="1"/>
          <p:nvPr/>
        </p:nvSpPr>
        <p:spPr>
          <a:xfrm>
            <a:off x="290513" y="4292918"/>
            <a:ext cx="3887787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工作场合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用语准确、简要，常用术语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48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9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04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9" name="图片 3"/>
          <p:cNvPicPr>
            <a:picLocks noChangeAspect="1"/>
          </p:cNvPicPr>
          <p:nvPr/>
        </p:nvPicPr>
        <p:blipFill>
          <a:blip r:embed="rId2"/>
          <a:srcRect t="30794" r="9499"/>
          <a:stretch>
            <a:fillRect/>
          </a:stretch>
        </p:blipFill>
        <p:spPr>
          <a:xfrm flipH="1">
            <a:off x="0" y="857250"/>
            <a:ext cx="866843" cy="811473"/>
          </a:xfrm>
          <a:prstGeom prst="rect">
            <a:avLst/>
          </a:prstGeom>
        </p:spPr>
      </p:pic>
      <p:pic>
        <p:nvPicPr>
          <p:cNvPr id="2097180" name="图片 4"/>
          <p:cNvPicPr>
            <a:picLocks noChangeAspect="1"/>
          </p:cNvPicPr>
          <p:nvPr/>
        </p:nvPicPr>
        <p:blipFill>
          <a:blip r:embed="rId3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81" name="Picture 2" descr="2008725122546898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05" y="62865"/>
            <a:ext cx="4700270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82" name="Picture 3" descr="455997_203030141000_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635" y="3231515"/>
            <a:ext cx="4952365" cy="3373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71" name="Text Box 4"/>
          <p:cNvSpPr txBox="1"/>
          <p:nvPr/>
        </p:nvSpPr>
        <p:spPr>
          <a:xfrm>
            <a:off x="5006975" y="1040130"/>
            <a:ext cx="3865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生活场合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说话自然、灵活，多用口语</a:t>
            </a:r>
          </a:p>
        </p:txBody>
      </p:sp>
      <p:sp>
        <p:nvSpPr>
          <p:cNvPr id="1048672" name="Text Box 5"/>
          <p:cNvSpPr txBox="1"/>
          <p:nvPr/>
        </p:nvSpPr>
        <p:spPr>
          <a:xfrm>
            <a:off x="125095" y="4608830"/>
            <a:ext cx="40665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娱乐场合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说话风趣、生动， 多用口语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4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9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0486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1" grpId="0"/>
      <p:bldP spid="10486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98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715" name="Freeform 5"/>
          <p:cNvSpPr/>
          <p:nvPr/>
        </p:nvSpPr>
        <p:spPr bwMode="auto">
          <a:xfrm>
            <a:off x="457200" y="567084"/>
            <a:ext cx="4872990" cy="671830"/>
          </a:xfrm>
          <a:custGeom>
            <a:avLst/>
            <a:gdLst>
              <a:gd name="T0" fmla="*/ 1588 w 1588"/>
              <a:gd name="T1" fmla="*/ 47 h 985"/>
              <a:gd name="T2" fmla="*/ 1495 w 1588"/>
              <a:gd name="T3" fmla="*/ 49 h 985"/>
              <a:gd name="T4" fmla="*/ 1448 w 1588"/>
              <a:gd name="T5" fmla="*/ 0 h 985"/>
              <a:gd name="T6" fmla="*/ 1401 w 1588"/>
              <a:gd name="T7" fmla="*/ 49 h 985"/>
              <a:gd name="T8" fmla="*/ 1308 w 1588"/>
              <a:gd name="T9" fmla="*/ 47 h 985"/>
              <a:gd name="T10" fmla="*/ 1308 w 1588"/>
              <a:gd name="T11" fmla="*/ 47 h 985"/>
              <a:gd name="T12" fmla="*/ 1215 w 1588"/>
              <a:gd name="T13" fmla="*/ 49 h 985"/>
              <a:gd name="T14" fmla="*/ 1167 w 1588"/>
              <a:gd name="T15" fmla="*/ 0 h 985"/>
              <a:gd name="T16" fmla="*/ 1120 w 1588"/>
              <a:gd name="T17" fmla="*/ 49 h 985"/>
              <a:gd name="T18" fmla="*/ 1027 w 1588"/>
              <a:gd name="T19" fmla="*/ 47 h 985"/>
              <a:gd name="T20" fmla="*/ 1027 w 1588"/>
              <a:gd name="T21" fmla="*/ 47 h 985"/>
              <a:gd name="T22" fmla="*/ 934 w 1588"/>
              <a:gd name="T23" fmla="*/ 49 h 985"/>
              <a:gd name="T24" fmla="*/ 887 w 1588"/>
              <a:gd name="T25" fmla="*/ 0 h 985"/>
              <a:gd name="T26" fmla="*/ 840 w 1588"/>
              <a:gd name="T27" fmla="*/ 49 h 985"/>
              <a:gd name="T28" fmla="*/ 747 w 1588"/>
              <a:gd name="T29" fmla="*/ 47 h 985"/>
              <a:gd name="T30" fmla="*/ 747 w 1588"/>
              <a:gd name="T31" fmla="*/ 47 h 985"/>
              <a:gd name="T32" fmla="*/ 654 w 1588"/>
              <a:gd name="T33" fmla="*/ 49 h 985"/>
              <a:gd name="T34" fmla="*/ 607 w 1588"/>
              <a:gd name="T35" fmla="*/ 0 h 985"/>
              <a:gd name="T36" fmla="*/ 560 w 1588"/>
              <a:gd name="T37" fmla="*/ 49 h 985"/>
              <a:gd name="T38" fmla="*/ 467 w 1588"/>
              <a:gd name="T39" fmla="*/ 47 h 985"/>
              <a:gd name="T40" fmla="*/ 467 w 1588"/>
              <a:gd name="T41" fmla="*/ 47 h 985"/>
              <a:gd name="T42" fmla="*/ 373 w 1588"/>
              <a:gd name="T43" fmla="*/ 49 h 985"/>
              <a:gd name="T44" fmla="*/ 327 w 1588"/>
              <a:gd name="T45" fmla="*/ 0 h 985"/>
              <a:gd name="T46" fmla="*/ 280 w 1588"/>
              <a:gd name="T47" fmla="*/ 49 h 985"/>
              <a:gd name="T48" fmla="*/ 187 w 1588"/>
              <a:gd name="T49" fmla="*/ 47 h 985"/>
              <a:gd name="T50" fmla="*/ 187 w 1588"/>
              <a:gd name="T51" fmla="*/ 47 h 985"/>
              <a:gd name="T52" fmla="*/ 93 w 1588"/>
              <a:gd name="T53" fmla="*/ 49 h 985"/>
              <a:gd name="T54" fmla="*/ 46 w 1588"/>
              <a:gd name="T55" fmla="*/ 0 h 985"/>
              <a:gd name="T56" fmla="*/ 0 w 1588"/>
              <a:gd name="T57" fmla="*/ 49 h 985"/>
              <a:gd name="T58" fmla="*/ 0 w 1588"/>
              <a:gd name="T59" fmla="*/ 939 h 985"/>
              <a:gd name="T60" fmla="*/ 93 w 1588"/>
              <a:gd name="T61" fmla="*/ 936 h 985"/>
              <a:gd name="T62" fmla="*/ 140 w 1588"/>
              <a:gd name="T63" fmla="*/ 985 h 985"/>
              <a:gd name="T64" fmla="*/ 187 w 1588"/>
              <a:gd name="T65" fmla="*/ 936 h 985"/>
              <a:gd name="T66" fmla="*/ 280 w 1588"/>
              <a:gd name="T67" fmla="*/ 939 h 985"/>
              <a:gd name="T68" fmla="*/ 280 w 1588"/>
              <a:gd name="T69" fmla="*/ 939 h 985"/>
              <a:gd name="T70" fmla="*/ 373 w 1588"/>
              <a:gd name="T71" fmla="*/ 936 h 985"/>
              <a:gd name="T72" fmla="*/ 420 w 1588"/>
              <a:gd name="T73" fmla="*/ 985 h 985"/>
              <a:gd name="T74" fmla="*/ 467 w 1588"/>
              <a:gd name="T75" fmla="*/ 936 h 985"/>
              <a:gd name="T76" fmla="*/ 560 w 1588"/>
              <a:gd name="T77" fmla="*/ 939 h 985"/>
              <a:gd name="T78" fmla="*/ 560 w 1588"/>
              <a:gd name="T79" fmla="*/ 939 h 985"/>
              <a:gd name="T80" fmla="*/ 653 w 1588"/>
              <a:gd name="T81" fmla="*/ 936 h 985"/>
              <a:gd name="T82" fmla="*/ 700 w 1588"/>
              <a:gd name="T83" fmla="*/ 985 h 985"/>
              <a:gd name="T84" fmla="*/ 747 w 1588"/>
              <a:gd name="T85" fmla="*/ 936 h 985"/>
              <a:gd name="T86" fmla="*/ 840 w 1588"/>
              <a:gd name="T87" fmla="*/ 939 h 985"/>
              <a:gd name="T88" fmla="*/ 840 w 1588"/>
              <a:gd name="T89" fmla="*/ 939 h 985"/>
              <a:gd name="T90" fmla="*/ 934 w 1588"/>
              <a:gd name="T91" fmla="*/ 936 h 985"/>
              <a:gd name="T92" fmla="*/ 980 w 1588"/>
              <a:gd name="T93" fmla="*/ 985 h 985"/>
              <a:gd name="T94" fmla="*/ 1027 w 1588"/>
              <a:gd name="T95" fmla="*/ 936 h 985"/>
              <a:gd name="T96" fmla="*/ 1121 w 1588"/>
              <a:gd name="T97" fmla="*/ 939 h 985"/>
              <a:gd name="T98" fmla="*/ 1121 w 1588"/>
              <a:gd name="T99" fmla="*/ 939 h 985"/>
              <a:gd name="T100" fmla="*/ 1214 w 1588"/>
              <a:gd name="T101" fmla="*/ 936 h 985"/>
              <a:gd name="T102" fmla="*/ 1261 w 1588"/>
              <a:gd name="T103" fmla="*/ 985 h 985"/>
              <a:gd name="T104" fmla="*/ 1308 w 1588"/>
              <a:gd name="T105" fmla="*/ 936 h 985"/>
              <a:gd name="T106" fmla="*/ 1402 w 1588"/>
              <a:gd name="T107" fmla="*/ 939 h 985"/>
              <a:gd name="T108" fmla="*/ 1402 w 1588"/>
              <a:gd name="T109" fmla="*/ 939 h 985"/>
              <a:gd name="T110" fmla="*/ 1495 w 1588"/>
              <a:gd name="T111" fmla="*/ 936 h 985"/>
              <a:gd name="T112" fmla="*/ 1542 w 1588"/>
              <a:gd name="T113" fmla="*/ 985 h 985"/>
              <a:gd name="T114" fmla="*/ 1588 w 1588"/>
              <a:gd name="T115" fmla="*/ 936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8" h="984">
                <a:moveTo>
                  <a:pt x="1588" y="49"/>
                </a:move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8"/>
                  <a:pt x="1588" y="47"/>
                </a:cubicBezTo>
                <a:cubicBezTo>
                  <a:pt x="1588" y="21"/>
                  <a:pt x="1567" y="0"/>
                  <a:pt x="1542" y="0"/>
                </a:cubicBezTo>
                <a:cubicBezTo>
                  <a:pt x="1516" y="0"/>
                  <a:pt x="1495" y="21"/>
                  <a:pt x="1495" y="47"/>
                </a:cubicBezTo>
                <a:cubicBezTo>
                  <a:pt x="1495" y="48"/>
                  <a:pt x="1495" y="49"/>
                  <a:pt x="1495" y="49"/>
                </a:cubicBezTo>
                <a:cubicBezTo>
                  <a:pt x="1495" y="49"/>
                  <a:pt x="1495" y="49"/>
                  <a:pt x="1495" y="49"/>
                </a:cubicBezTo>
                <a:cubicBezTo>
                  <a:pt x="1495" y="49"/>
                  <a:pt x="1495" y="48"/>
                  <a:pt x="1495" y="47"/>
                </a:cubicBezTo>
                <a:cubicBezTo>
                  <a:pt x="1495" y="21"/>
                  <a:pt x="1474" y="0"/>
                  <a:pt x="1448" y="0"/>
                </a:cubicBezTo>
                <a:cubicBezTo>
                  <a:pt x="1422" y="0"/>
                  <a:pt x="1402" y="21"/>
                  <a:pt x="1402" y="47"/>
                </a:cubicBezTo>
                <a:cubicBezTo>
                  <a:pt x="1402" y="48"/>
                  <a:pt x="1402" y="49"/>
                  <a:pt x="1402" y="49"/>
                </a:cubicBezTo>
                <a:cubicBezTo>
                  <a:pt x="1401" y="49"/>
                  <a:pt x="1401" y="49"/>
                  <a:pt x="1401" y="49"/>
                </a:cubicBezTo>
                <a:cubicBezTo>
                  <a:pt x="1401" y="49"/>
                  <a:pt x="1402" y="48"/>
                  <a:pt x="1402" y="47"/>
                </a:cubicBezTo>
                <a:cubicBezTo>
                  <a:pt x="1402" y="21"/>
                  <a:pt x="1381" y="0"/>
                  <a:pt x="1355" y="0"/>
                </a:cubicBezTo>
                <a:cubicBezTo>
                  <a:pt x="1329" y="0"/>
                  <a:pt x="1308" y="21"/>
                  <a:pt x="1308" y="47"/>
                </a:cubicBezTo>
                <a:cubicBezTo>
                  <a:pt x="1308" y="48"/>
                  <a:pt x="1308" y="49"/>
                  <a:pt x="1308" y="49"/>
                </a:cubicBezTo>
                <a:cubicBezTo>
                  <a:pt x="1308" y="49"/>
                  <a:pt x="1308" y="49"/>
                  <a:pt x="1308" y="49"/>
                </a:cubicBezTo>
                <a:cubicBezTo>
                  <a:pt x="1308" y="49"/>
                  <a:pt x="1308" y="48"/>
                  <a:pt x="1308" y="47"/>
                </a:cubicBezTo>
                <a:cubicBezTo>
                  <a:pt x="1308" y="21"/>
                  <a:pt x="1287" y="0"/>
                  <a:pt x="1261" y="0"/>
                </a:cubicBezTo>
                <a:cubicBezTo>
                  <a:pt x="1236" y="0"/>
                  <a:pt x="1215" y="21"/>
                  <a:pt x="1215" y="47"/>
                </a:cubicBezTo>
                <a:cubicBezTo>
                  <a:pt x="1215" y="48"/>
                  <a:pt x="1215" y="49"/>
                  <a:pt x="1215" y="49"/>
                </a:cubicBezTo>
                <a:cubicBezTo>
                  <a:pt x="1214" y="49"/>
                  <a:pt x="1214" y="49"/>
                  <a:pt x="1214" y="49"/>
                </a:cubicBezTo>
                <a:cubicBezTo>
                  <a:pt x="1214" y="49"/>
                  <a:pt x="1214" y="48"/>
                  <a:pt x="1214" y="47"/>
                </a:cubicBezTo>
                <a:cubicBezTo>
                  <a:pt x="1214" y="21"/>
                  <a:pt x="1193" y="0"/>
                  <a:pt x="1167" y="0"/>
                </a:cubicBezTo>
                <a:cubicBezTo>
                  <a:pt x="1141" y="0"/>
                  <a:pt x="1121" y="21"/>
                  <a:pt x="1121" y="47"/>
                </a:cubicBezTo>
                <a:cubicBezTo>
                  <a:pt x="1121" y="48"/>
                  <a:pt x="1121" y="49"/>
                  <a:pt x="1121" y="49"/>
                </a:cubicBezTo>
                <a:cubicBezTo>
                  <a:pt x="1120" y="49"/>
                  <a:pt x="1120" y="49"/>
                  <a:pt x="1120" y="49"/>
                </a:cubicBezTo>
                <a:cubicBezTo>
                  <a:pt x="1120" y="49"/>
                  <a:pt x="1121" y="48"/>
                  <a:pt x="1121" y="47"/>
                </a:cubicBezTo>
                <a:cubicBezTo>
                  <a:pt x="1121" y="21"/>
                  <a:pt x="1100" y="0"/>
                  <a:pt x="1074" y="0"/>
                </a:cubicBezTo>
                <a:cubicBezTo>
                  <a:pt x="1048" y="0"/>
                  <a:pt x="1027" y="21"/>
                  <a:pt x="1027" y="47"/>
                </a:cubicBezTo>
                <a:cubicBezTo>
                  <a:pt x="1027" y="48"/>
                  <a:pt x="1027" y="49"/>
                  <a:pt x="1027" y="49"/>
                </a:cubicBezTo>
                <a:cubicBezTo>
                  <a:pt x="1027" y="49"/>
                  <a:pt x="1027" y="49"/>
                  <a:pt x="1027" y="49"/>
                </a:cubicBezTo>
                <a:cubicBezTo>
                  <a:pt x="1027" y="49"/>
                  <a:pt x="1027" y="48"/>
                  <a:pt x="1027" y="47"/>
                </a:cubicBezTo>
                <a:cubicBezTo>
                  <a:pt x="1027" y="21"/>
                  <a:pt x="1006" y="0"/>
                  <a:pt x="980" y="0"/>
                </a:cubicBezTo>
                <a:cubicBezTo>
                  <a:pt x="955" y="0"/>
                  <a:pt x="934" y="21"/>
                  <a:pt x="934" y="47"/>
                </a:cubicBezTo>
                <a:cubicBezTo>
                  <a:pt x="934" y="48"/>
                  <a:pt x="934" y="49"/>
                  <a:pt x="934" y="49"/>
                </a:cubicBezTo>
                <a:cubicBezTo>
                  <a:pt x="934" y="49"/>
                  <a:pt x="934" y="49"/>
                  <a:pt x="934" y="49"/>
                </a:cubicBezTo>
                <a:cubicBezTo>
                  <a:pt x="934" y="49"/>
                  <a:pt x="934" y="48"/>
                  <a:pt x="934" y="47"/>
                </a:cubicBezTo>
                <a:cubicBezTo>
                  <a:pt x="934" y="21"/>
                  <a:pt x="913" y="0"/>
                  <a:pt x="887" y="0"/>
                </a:cubicBezTo>
                <a:cubicBezTo>
                  <a:pt x="861" y="0"/>
                  <a:pt x="840" y="21"/>
                  <a:pt x="840" y="47"/>
                </a:cubicBezTo>
                <a:cubicBezTo>
                  <a:pt x="840" y="48"/>
                  <a:pt x="840" y="49"/>
                  <a:pt x="840" y="49"/>
                </a:cubicBezTo>
                <a:cubicBezTo>
                  <a:pt x="840" y="49"/>
                  <a:pt x="840" y="49"/>
                  <a:pt x="840" y="49"/>
                </a:cubicBezTo>
                <a:cubicBezTo>
                  <a:pt x="840" y="49"/>
                  <a:pt x="840" y="48"/>
                  <a:pt x="840" y="47"/>
                </a:cubicBezTo>
                <a:cubicBezTo>
                  <a:pt x="840" y="21"/>
                  <a:pt x="819" y="0"/>
                  <a:pt x="794" y="0"/>
                </a:cubicBezTo>
                <a:cubicBezTo>
                  <a:pt x="768" y="0"/>
                  <a:pt x="747" y="21"/>
                  <a:pt x="747" y="47"/>
                </a:cubicBezTo>
                <a:cubicBezTo>
                  <a:pt x="747" y="48"/>
                  <a:pt x="747" y="49"/>
                  <a:pt x="747" y="49"/>
                </a:cubicBezTo>
                <a:cubicBezTo>
                  <a:pt x="747" y="49"/>
                  <a:pt x="747" y="49"/>
                  <a:pt x="747" y="49"/>
                </a:cubicBezTo>
                <a:cubicBezTo>
                  <a:pt x="747" y="49"/>
                  <a:pt x="747" y="48"/>
                  <a:pt x="747" y="47"/>
                </a:cubicBezTo>
                <a:cubicBezTo>
                  <a:pt x="747" y="21"/>
                  <a:pt x="726" y="0"/>
                  <a:pt x="700" y="0"/>
                </a:cubicBezTo>
                <a:cubicBezTo>
                  <a:pt x="674" y="0"/>
                  <a:pt x="654" y="21"/>
                  <a:pt x="654" y="47"/>
                </a:cubicBezTo>
                <a:cubicBezTo>
                  <a:pt x="654" y="48"/>
                  <a:pt x="654" y="49"/>
                  <a:pt x="654" y="49"/>
                </a:cubicBezTo>
                <a:cubicBezTo>
                  <a:pt x="653" y="49"/>
                  <a:pt x="653" y="49"/>
                  <a:pt x="653" y="49"/>
                </a:cubicBezTo>
                <a:cubicBezTo>
                  <a:pt x="653" y="49"/>
                  <a:pt x="654" y="48"/>
                  <a:pt x="654" y="47"/>
                </a:cubicBezTo>
                <a:cubicBezTo>
                  <a:pt x="654" y="21"/>
                  <a:pt x="633" y="0"/>
                  <a:pt x="607" y="0"/>
                </a:cubicBezTo>
                <a:cubicBezTo>
                  <a:pt x="581" y="0"/>
                  <a:pt x="560" y="21"/>
                  <a:pt x="560" y="47"/>
                </a:cubicBezTo>
                <a:cubicBezTo>
                  <a:pt x="560" y="48"/>
                  <a:pt x="560" y="49"/>
                  <a:pt x="560" y="49"/>
                </a:cubicBezTo>
                <a:cubicBezTo>
                  <a:pt x="560" y="49"/>
                  <a:pt x="560" y="49"/>
                  <a:pt x="560" y="49"/>
                </a:cubicBezTo>
                <a:cubicBezTo>
                  <a:pt x="560" y="49"/>
                  <a:pt x="560" y="48"/>
                  <a:pt x="560" y="47"/>
                </a:cubicBezTo>
                <a:cubicBezTo>
                  <a:pt x="560" y="21"/>
                  <a:pt x="539" y="0"/>
                  <a:pt x="513" y="0"/>
                </a:cubicBezTo>
                <a:cubicBezTo>
                  <a:pt x="488" y="0"/>
                  <a:pt x="467" y="21"/>
                  <a:pt x="467" y="47"/>
                </a:cubicBezTo>
                <a:cubicBezTo>
                  <a:pt x="467" y="48"/>
                  <a:pt x="467" y="49"/>
                  <a:pt x="467" y="49"/>
                </a:cubicBezTo>
                <a:cubicBezTo>
                  <a:pt x="467" y="49"/>
                  <a:pt x="467" y="49"/>
                  <a:pt x="467" y="49"/>
                </a:cubicBezTo>
                <a:cubicBezTo>
                  <a:pt x="467" y="49"/>
                  <a:pt x="467" y="48"/>
                  <a:pt x="467" y="47"/>
                </a:cubicBezTo>
                <a:cubicBezTo>
                  <a:pt x="467" y="21"/>
                  <a:pt x="446" y="0"/>
                  <a:pt x="420" y="0"/>
                </a:cubicBezTo>
                <a:cubicBezTo>
                  <a:pt x="394" y="0"/>
                  <a:pt x="373" y="21"/>
                  <a:pt x="373" y="47"/>
                </a:cubicBezTo>
                <a:cubicBezTo>
                  <a:pt x="373" y="48"/>
                  <a:pt x="373" y="49"/>
                  <a:pt x="373" y="49"/>
                </a:cubicBezTo>
                <a:cubicBezTo>
                  <a:pt x="373" y="49"/>
                  <a:pt x="373" y="49"/>
                  <a:pt x="373" y="49"/>
                </a:cubicBezTo>
                <a:cubicBezTo>
                  <a:pt x="373" y="49"/>
                  <a:pt x="373" y="48"/>
                  <a:pt x="373" y="47"/>
                </a:cubicBezTo>
                <a:cubicBezTo>
                  <a:pt x="373" y="21"/>
                  <a:pt x="352" y="0"/>
                  <a:pt x="327" y="0"/>
                </a:cubicBezTo>
                <a:cubicBezTo>
                  <a:pt x="301" y="0"/>
                  <a:pt x="280" y="21"/>
                  <a:pt x="280" y="47"/>
                </a:cubicBezTo>
                <a:cubicBezTo>
                  <a:pt x="280" y="48"/>
                  <a:pt x="280" y="49"/>
                  <a:pt x="280" y="49"/>
                </a:cubicBezTo>
                <a:cubicBezTo>
                  <a:pt x="280" y="49"/>
                  <a:pt x="280" y="49"/>
                  <a:pt x="280" y="49"/>
                </a:cubicBezTo>
                <a:cubicBezTo>
                  <a:pt x="280" y="49"/>
                  <a:pt x="280" y="48"/>
                  <a:pt x="280" y="47"/>
                </a:cubicBezTo>
                <a:cubicBezTo>
                  <a:pt x="280" y="21"/>
                  <a:pt x="259" y="0"/>
                  <a:pt x="233" y="0"/>
                </a:cubicBezTo>
                <a:cubicBezTo>
                  <a:pt x="207" y="0"/>
                  <a:pt x="187" y="21"/>
                  <a:pt x="187" y="47"/>
                </a:cubicBezTo>
                <a:cubicBezTo>
                  <a:pt x="187" y="48"/>
                  <a:pt x="187" y="49"/>
                  <a:pt x="187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7" y="49"/>
                  <a:pt x="187" y="48"/>
                  <a:pt x="187" y="47"/>
                </a:cubicBezTo>
                <a:cubicBezTo>
                  <a:pt x="187" y="21"/>
                  <a:pt x="166" y="0"/>
                  <a:pt x="140" y="0"/>
                </a:cubicBezTo>
                <a:cubicBezTo>
                  <a:pt x="114" y="0"/>
                  <a:pt x="93" y="21"/>
                  <a:pt x="93" y="47"/>
                </a:cubicBezTo>
                <a:cubicBezTo>
                  <a:pt x="93" y="48"/>
                  <a:pt x="93" y="49"/>
                  <a:pt x="93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3" y="49"/>
                  <a:pt x="93" y="48"/>
                  <a:pt x="93" y="47"/>
                </a:cubicBezTo>
                <a:cubicBezTo>
                  <a:pt x="93" y="21"/>
                  <a:pt x="72" y="0"/>
                  <a:pt x="46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7"/>
                  <a:pt x="0" y="938"/>
                  <a:pt x="0" y="939"/>
                </a:cubicBezTo>
                <a:cubicBezTo>
                  <a:pt x="0" y="965"/>
                  <a:pt x="21" y="985"/>
                  <a:pt x="46" y="985"/>
                </a:cubicBezTo>
                <a:cubicBezTo>
                  <a:pt x="72" y="985"/>
                  <a:pt x="93" y="965"/>
                  <a:pt x="93" y="939"/>
                </a:cubicBezTo>
                <a:cubicBezTo>
                  <a:pt x="93" y="938"/>
                  <a:pt x="93" y="937"/>
                  <a:pt x="93" y="936"/>
                </a:cubicBezTo>
                <a:cubicBezTo>
                  <a:pt x="93" y="936"/>
                  <a:pt x="93" y="936"/>
                  <a:pt x="93" y="936"/>
                </a:cubicBezTo>
                <a:cubicBezTo>
                  <a:pt x="93" y="937"/>
                  <a:pt x="93" y="938"/>
                  <a:pt x="93" y="939"/>
                </a:cubicBezTo>
                <a:cubicBezTo>
                  <a:pt x="93" y="965"/>
                  <a:pt x="114" y="985"/>
                  <a:pt x="140" y="985"/>
                </a:cubicBezTo>
                <a:cubicBezTo>
                  <a:pt x="166" y="985"/>
                  <a:pt x="187" y="965"/>
                  <a:pt x="187" y="939"/>
                </a:cubicBezTo>
                <a:cubicBezTo>
                  <a:pt x="187" y="938"/>
                  <a:pt x="186" y="937"/>
                  <a:pt x="186" y="936"/>
                </a:cubicBezTo>
                <a:cubicBezTo>
                  <a:pt x="187" y="936"/>
                  <a:pt x="187" y="936"/>
                  <a:pt x="187" y="936"/>
                </a:cubicBezTo>
                <a:cubicBezTo>
                  <a:pt x="187" y="937"/>
                  <a:pt x="187" y="938"/>
                  <a:pt x="187" y="939"/>
                </a:cubicBezTo>
                <a:cubicBezTo>
                  <a:pt x="187" y="965"/>
                  <a:pt x="207" y="985"/>
                  <a:pt x="233" y="985"/>
                </a:cubicBezTo>
                <a:cubicBezTo>
                  <a:pt x="259" y="985"/>
                  <a:pt x="280" y="965"/>
                  <a:pt x="280" y="939"/>
                </a:cubicBezTo>
                <a:cubicBezTo>
                  <a:pt x="280" y="938"/>
                  <a:pt x="280" y="937"/>
                  <a:pt x="280" y="936"/>
                </a:cubicBezTo>
                <a:cubicBezTo>
                  <a:pt x="280" y="936"/>
                  <a:pt x="280" y="936"/>
                  <a:pt x="280" y="936"/>
                </a:cubicBezTo>
                <a:cubicBezTo>
                  <a:pt x="280" y="937"/>
                  <a:pt x="280" y="938"/>
                  <a:pt x="280" y="939"/>
                </a:cubicBezTo>
                <a:cubicBezTo>
                  <a:pt x="280" y="965"/>
                  <a:pt x="301" y="985"/>
                  <a:pt x="327" y="985"/>
                </a:cubicBezTo>
                <a:cubicBezTo>
                  <a:pt x="352" y="985"/>
                  <a:pt x="373" y="965"/>
                  <a:pt x="373" y="939"/>
                </a:cubicBezTo>
                <a:cubicBezTo>
                  <a:pt x="373" y="938"/>
                  <a:pt x="373" y="937"/>
                  <a:pt x="373" y="936"/>
                </a:cubicBezTo>
                <a:cubicBezTo>
                  <a:pt x="374" y="936"/>
                  <a:pt x="374" y="936"/>
                  <a:pt x="374" y="936"/>
                </a:cubicBezTo>
                <a:cubicBezTo>
                  <a:pt x="373" y="937"/>
                  <a:pt x="373" y="938"/>
                  <a:pt x="373" y="939"/>
                </a:cubicBezTo>
                <a:cubicBezTo>
                  <a:pt x="373" y="965"/>
                  <a:pt x="394" y="985"/>
                  <a:pt x="420" y="985"/>
                </a:cubicBezTo>
                <a:cubicBezTo>
                  <a:pt x="446" y="985"/>
                  <a:pt x="467" y="965"/>
                  <a:pt x="467" y="939"/>
                </a:cubicBezTo>
                <a:cubicBezTo>
                  <a:pt x="467" y="938"/>
                  <a:pt x="467" y="937"/>
                  <a:pt x="467" y="936"/>
                </a:cubicBezTo>
                <a:cubicBezTo>
                  <a:pt x="467" y="936"/>
                  <a:pt x="467" y="936"/>
                  <a:pt x="467" y="936"/>
                </a:cubicBezTo>
                <a:cubicBezTo>
                  <a:pt x="467" y="937"/>
                  <a:pt x="467" y="938"/>
                  <a:pt x="467" y="939"/>
                </a:cubicBezTo>
                <a:cubicBezTo>
                  <a:pt x="467" y="965"/>
                  <a:pt x="488" y="985"/>
                  <a:pt x="513" y="985"/>
                </a:cubicBezTo>
                <a:cubicBezTo>
                  <a:pt x="539" y="985"/>
                  <a:pt x="560" y="965"/>
                  <a:pt x="560" y="939"/>
                </a:cubicBezTo>
                <a:cubicBezTo>
                  <a:pt x="560" y="938"/>
                  <a:pt x="560" y="937"/>
                  <a:pt x="560" y="936"/>
                </a:cubicBezTo>
                <a:cubicBezTo>
                  <a:pt x="560" y="936"/>
                  <a:pt x="560" y="936"/>
                  <a:pt x="560" y="936"/>
                </a:cubicBezTo>
                <a:cubicBezTo>
                  <a:pt x="560" y="937"/>
                  <a:pt x="560" y="938"/>
                  <a:pt x="560" y="939"/>
                </a:cubicBezTo>
                <a:cubicBezTo>
                  <a:pt x="560" y="965"/>
                  <a:pt x="581" y="985"/>
                  <a:pt x="607" y="985"/>
                </a:cubicBezTo>
                <a:cubicBezTo>
                  <a:pt x="633" y="985"/>
                  <a:pt x="654" y="965"/>
                  <a:pt x="654" y="939"/>
                </a:cubicBezTo>
                <a:cubicBezTo>
                  <a:pt x="654" y="938"/>
                  <a:pt x="653" y="937"/>
                  <a:pt x="653" y="936"/>
                </a:cubicBezTo>
                <a:cubicBezTo>
                  <a:pt x="654" y="936"/>
                  <a:pt x="654" y="936"/>
                  <a:pt x="654" y="936"/>
                </a:cubicBezTo>
                <a:cubicBezTo>
                  <a:pt x="654" y="937"/>
                  <a:pt x="654" y="938"/>
                  <a:pt x="654" y="939"/>
                </a:cubicBezTo>
                <a:cubicBezTo>
                  <a:pt x="654" y="965"/>
                  <a:pt x="674" y="985"/>
                  <a:pt x="700" y="985"/>
                </a:cubicBezTo>
                <a:cubicBezTo>
                  <a:pt x="726" y="985"/>
                  <a:pt x="747" y="965"/>
                  <a:pt x="747" y="939"/>
                </a:cubicBezTo>
                <a:cubicBezTo>
                  <a:pt x="747" y="938"/>
                  <a:pt x="747" y="937"/>
                  <a:pt x="747" y="936"/>
                </a:cubicBezTo>
                <a:cubicBezTo>
                  <a:pt x="747" y="936"/>
                  <a:pt x="747" y="936"/>
                  <a:pt x="747" y="936"/>
                </a:cubicBezTo>
                <a:cubicBezTo>
                  <a:pt x="747" y="937"/>
                  <a:pt x="747" y="938"/>
                  <a:pt x="747" y="939"/>
                </a:cubicBezTo>
                <a:cubicBezTo>
                  <a:pt x="747" y="965"/>
                  <a:pt x="768" y="985"/>
                  <a:pt x="794" y="985"/>
                </a:cubicBezTo>
                <a:cubicBezTo>
                  <a:pt x="819" y="985"/>
                  <a:pt x="840" y="965"/>
                  <a:pt x="840" y="939"/>
                </a:cubicBezTo>
                <a:cubicBezTo>
                  <a:pt x="840" y="938"/>
                  <a:pt x="840" y="937"/>
                  <a:pt x="840" y="936"/>
                </a:cubicBezTo>
                <a:cubicBezTo>
                  <a:pt x="840" y="936"/>
                  <a:pt x="840" y="936"/>
                  <a:pt x="840" y="936"/>
                </a:cubicBezTo>
                <a:cubicBezTo>
                  <a:pt x="840" y="937"/>
                  <a:pt x="840" y="938"/>
                  <a:pt x="840" y="939"/>
                </a:cubicBezTo>
                <a:cubicBezTo>
                  <a:pt x="840" y="965"/>
                  <a:pt x="861" y="985"/>
                  <a:pt x="887" y="985"/>
                </a:cubicBezTo>
                <a:cubicBezTo>
                  <a:pt x="913" y="985"/>
                  <a:pt x="934" y="965"/>
                  <a:pt x="934" y="939"/>
                </a:cubicBezTo>
                <a:cubicBezTo>
                  <a:pt x="934" y="938"/>
                  <a:pt x="934" y="937"/>
                  <a:pt x="934" y="936"/>
                </a:cubicBezTo>
                <a:cubicBezTo>
                  <a:pt x="934" y="936"/>
                  <a:pt x="934" y="936"/>
                  <a:pt x="934" y="936"/>
                </a:cubicBezTo>
                <a:cubicBezTo>
                  <a:pt x="934" y="937"/>
                  <a:pt x="934" y="938"/>
                  <a:pt x="934" y="939"/>
                </a:cubicBezTo>
                <a:cubicBezTo>
                  <a:pt x="934" y="965"/>
                  <a:pt x="955" y="985"/>
                  <a:pt x="980" y="985"/>
                </a:cubicBezTo>
                <a:cubicBezTo>
                  <a:pt x="1006" y="985"/>
                  <a:pt x="1027" y="965"/>
                  <a:pt x="1027" y="939"/>
                </a:cubicBezTo>
                <a:cubicBezTo>
                  <a:pt x="1027" y="938"/>
                  <a:pt x="1027" y="937"/>
                  <a:pt x="1027" y="936"/>
                </a:cubicBezTo>
                <a:cubicBezTo>
                  <a:pt x="1027" y="936"/>
                  <a:pt x="1027" y="936"/>
                  <a:pt x="1027" y="936"/>
                </a:cubicBezTo>
                <a:cubicBezTo>
                  <a:pt x="1027" y="937"/>
                  <a:pt x="1027" y="938"/>
                  <a:pt x="1027" y="939"/>
                </a:cubicBezTo>
                <a:cubicBezTo>
                  <a:pt x="1027" y="965"/>
                  <a:pt x="1048" y="985"/>
                  <a:pt x="1074" y="985"/>
                </a:cubicBezTo>
                <a:cubicBezTo>
                  <a:pt x="1100" y="985"/>
                  <a:pt x="1121" y="965"/>
                  <a:pt x="1121" y="939"/>
                </a:cubicBezTo>
                <a:cubicBezTo>
                  <a:pt x="1121" y="938"/>
                  <a:pt x="1120" y="937"/>
                  <a:pt x="1120" y="936"/>
                </a:cubicBezTo>
                <a:cubicBezTo>
                  <a:pt x="1121" y="936"/>
                  <a:pt x="1121" y="936"/>
                  <a:pt x="1121" y="936"/>
                </a:cubicBezTo>
                <a:cubicBezTo>
                  <a:pt x="1121" y="937"/>
                  <a:pt x="1121" y="938"/>
                  <a:pt x="1121" y="939"/>
                </a:cubicBezTo>
                <a:cubicBezTo>
                  <a:pt x="1121" y="965"/>
                  <a:pt x="1141" y="985"/>
                  <a:pt x="1167" y="985"/>
                </a:cubicBezTo>
                <a:cubicBezTo>
                  <a:pt x="1193" y="985"/>
                  <a:pt x="1214" y="965"/>
                  <a:pt x="1214" y="939"/>
                </a:cubicBezTo>
                <a:cubicBezTo>
                  <a:pt x="1214" y="938"/>
                  <a:pt x="1214" y="937"/>
                  <a:pt x="1214" y="936"/>
                </a:cubicBezTo>
                <a:cubicBezTo>
                  <a:pt x="1215" y="936"/>
                  <a:pt x="1215" y="936"/>
                  <a:pt x="1215" y="936"/>
                </a:cubicBezTo>
                <a:cubicBezTo>
                  <a:pt x="1215" y="937"/>
                  <a:pt x="1215" y="938"/>
                  <a:pt x="1215" y="939"/>
                </a:cubicBezTo>
                <a:cubicBezTo>
                  <a:pt x="1215" y="965"/>
                  <a:pt x="1236" y="985"/>
                  <a:pt x="1261" y="985"/>
                </a:cubicBezTo>
                <a:cubicBezTo>
                  <a:pt x="1287" y="985"/>
                  <a:pt x="1308" y="965"/>
                  <a:pt x="1308" y="939"/>
                </a:cubicBezTo>
                <a:cubicBezTo>
                  <a:pt x="1308" y="938"/>
                  <a:pt x="1308" y="937"/>
                  <a:pt x="1308" y="936"/>
                </a:cubicBezTo>
                <a:cubicBezTo>
                  <a:pt x="1308" y="936"/>
                  <a:pt x="1308" y="936"/>
                  <a:pt x="1308" y="936"/>
                </a:cubicBezTo>
                <a:cubicBezTo>
                  <a:pt x="1308" y="937"/>
                  <a:pt x="1308" y="938"/>
                  <a:pt x="1308" y="939"/>
                </a:cubicBezTo>
                <a:cubicBezTo>
                  <a:pt x="1308" y="965"/>
                  <a:pt x="1329" y="985"/>
                  <a:pt x="1355" y="985"/>
                </a:cubicBezTo>
                <a:cubicBezTo>
                  <a:pt x="1381" y="985"/>
                  <a:pt x="1402" y="965"/>
                  <a:pt x="1402" y="939"/>
                </a:cubicBezTo>
                <a:cubicBezTo>
                  <a:pt x="1402" y="938"/>
                  <a:pt x="1401" y="937"/>
                  <a:pt x="1401" y="936"/>
                </a:cubicBezTo>
                <a:cubicBezTo>
                  <a:pt x="1402" y="936"/>
                  <a:pt x="1402" y="936"/>
                  <a:pt x="1402" y="936"/>
                </a:cubicBezTo>
                <a:cubicBezTo>
                  <a:pt x="1402" y="937"/>
                  <a:pt x="1402" y="938"/>
                  <a:pt x="1402" y="939"/>
                </a:cubicBezTo>
                <a:cubicBezTo>
                  <a:pt x="1402" y="965"/>
                  <a:pt x="1422" y="985"/>
                  <a:pt x="1448" y="985"/>
                </a:cubicBezTo>
                <a:cubicBezTo>
                  <a:pt x="1474" y="985"/>
                  <a:pt x="1495" y="965"/>
                  <a:pt x="1495" y="939"/>
                </a:cubicBezTo>
                <a:cubicBezTo>
                  <a:pt x="1495" y="938"/>
                  <a:pt x="1495" y="937"/>
                  <a:pt x="1495" y="936"/>
                </a:cubicBezTo>
                <a:cubicBezTo>
                  <a:pt x="1495" y="936"/>
                  <a:pt x="1495" y="936"/>
                  <a:pt x="1495" y="936"/>
                </a:cubicBezTo>
                <a:cubicBezTo>
                  <a:pt x="1495" y="937"/>
                  <a:pt x="1495" y="938"/>
                  <a:pt x="1495" y="939"/>
                </a:cubicBezTo>
                <a:cubicBezTo>
                  <a:pt x="1495" y="965"/>
                  <a:pt x="1516" y="985"/>
                  <a:pt x="1542" y="985"/>
                </a:cubicBezTo>
                <a:cubicBezTo>
                  <a:pt x="1567" y="985"/>
                  <a:pt x="1588" y="965"/>
                  <a:pt x="1588" y="939"/>
                </a:cubicBezTo>
                <a:cubicBezTo>
                  <a:pt x="1588" y="938"/>
                  <a:pt x="1588" y="937"/>
                  <a:pt x="1588" y="936"/>
                </a:cubicBezTo>
                <a:cubicBezTo>
                  <a:pt x="1588" y="936"/>
                  <a:pt x="1588" y="936"/>
                  <a:pt x="1588" y="936"/>
                </a:cubicBezTo>
                <a:lnTo>
                  <a:pt x="1588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古琢体" panose="02010600010101010101" charset="-122"/>
              <a:ea typeface="古琢体" panose="02010600010101010101" charset="-122"/>
            </a:endParaRPr>
          </a:p>
        </p:txBody>
      </p:sp>
      <p:sp>
        <p:nvSpPr>
          <p:cNvPr id="1048716" name="文本框 16"/>
          <p:cNvSpPr txBox="1"/>
          <p:nvPr/>
        </p:nvSpPr>
        <p:spPr>
          <a:xfrm>
            <a:off x="228599" y="610612"/>
            <a:ext cx="5029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a typeface="方正姚体" panose="02010601030101010101" pitchFamily="2" charset="-122"/>
              </a:rPr>
              <a:t>（三）目的</a:t>
            </a:r>
            <a:r>
              <a:rPr lang="zh-CN" altLang="en-US" sz="3200" b="1">
                <a:solidFill>
                  <a:srgbClr val="FF0000"/>
                </a:solidFill>
                <a:ea typeface="方正姚体" panose="02010601030101010101" pitchFamily="2" charset="-122"/>
              </a:rPr>
              <a:t>明确 有的放矢</a:t>
            </a:r>
            <a:endParaRPr lang="zh-CN" altLang="en-US" sz="3200" b="1">
              <a:solidFill>
                <a:srgbClr val="FF0000"/>
              </a:solidFill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1048717" name="文本框 1"/>
          <p:cNvSpPr txBox="1"/>
          <p:nvPr/>
        </p:nvSpPr>
        <p:spPr>
          <a:xfrm>
            <a:off x="582930" y="1754505"/>
            <a:ext cx="7897495" cy="35634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36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语言表达应该有明确的目的性，目的决定了语言得体的尺度，决定了语言表达的方式。交际目的不同，即使说同样的内容，说话的角度、重点等应有所不同。 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2700655" algn="l"/>
              </a:tabLst>
            </a:pPr>
            <a:endParaRPr lang="zh-CN" altLang="en-US" sz="3600" b="1" kern="100" smtClean="0">
              <a:solidFill>
                <a:srgbClr val="808080">
                  <a:lumMod val="25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431826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98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717" name="文本框 1"/>
          <p:cNvSpPr txBox="1"/>
          <p:nvPr/>
        </p:nvSpPr>
        <p:spPr>
          <a:xfrm>
            <a:off x="308610" y="1447165"/>
            <a:ext cx="8603975" cy="49182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Bef>
                <a:spcPct val="0"/>
              </a:spcBef>
              <a:buClr>
                <a:srgbClr val="330066"/>
              </a:buClr>
              <a:buSzPct val="70000"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由于目的不同，对同一事物的说明也应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有所不同。如：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0"/>
              </a:spcBef>
              <a:buClr>
                <a:srgbClr val="330066"/>
              </a:buClr>
              <a:buSzPct val="70000"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目的一：为找回自己的文具盒。</a:t>
            </a:r>
          </a:p>
          <a:p>
            <a:pPr lvl="0">
              <a:spcBef>
                <a:spcPct val="20000"/>
              </a:spcBef>
              <a:buClr>
                <a:srgbClr val="330066"/>
              </a:buClr>
              <a:buSzPct val="70000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</a:rPr>
              <a:t>您看见过我的文具盒吗？我忘记放在那儿了。它是长方形塑料的，盒面上有熊猫嬉竹图案，里面有一支钢笔、两支铅笔，一块橡皮。</a:t>
            </a:r>
          </a:p>
          <a:p>
            <a:pPr lvl="0">
              <a:spcBef>
                <a:spcPct val="0"/>
              </a:spcBef>
              <a:buClr>
                <a:srgbClr val="330066"/>
              </a:buClr>
              <a:buSzPct val="70000"/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二：向别人介绍、推荐自己用的文具盒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0"/>
              </a:spcBef>
              <a:buClr>
                <a:srgbClr val="330066"/>
              </a:buClr>
              <a:buSzPct val="70000"/>
            </a:pPr>
            <a:r>
              <a:rPr lang="zh-CN" altLang="en-US" sz="2800" b="1" smtClean="0">
                <a:solidFill>
                  <a:srgbClr val="0000FF"/>
                </a:solidFill>
                <a:ea typeface="黑体" panose="02010609060101010101" pitchFamily="2" charset="-122"/>
              </a:rPr>
              <a:t>您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</a:rPr>
              <a:t>看看我上星期买的文具盒吧！它容量大，可放的文具多，里面还有三个小格，笔和其它文具还可以分格放。它是强化塑料做的，又耐用又好看，盒盖图案上的跳舞的小姑娘多可爱！她好象天天向你笑呢！我可喜欢这文具盒了！况且，它还不贵，才四块钱</a:t>
            </a:r>
            <a:r>
              <a:rPr lang="zh-CN" altLang="en-US" sz="2800" b="1" smtClean="0">
                <a:solidFill>
                  <a:srgbClr val="0000FF"/>
                </a:solidFill>
                <a:ea typeface="黑体" panose="02010609060101010101" pitchFamily="2" charset="-122"/>
              </a:rPr>
              <a:t>。</a:t>
            </a:r>
            <a:endParaRPr lang="zh-CN" altLang="en-US" sz="2800" b="1" kern="100" smtClean="0">
              <a:solidFill>
                <a:srgbClr val="808080">
                  <a:lumMod val="25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770794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98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715" name="Freeform 5"/>
          <p:cNvSpPr/>
          <p:nvPr/>
        </p:nvSpPr>
        <p:spPr bwMode="auto">
          <a:xfrm>
            <a:off x="308610" y="775335"/>
            <a:ext cx="4796790" cy="671830"/>
          </a:xfrm>
          <a:custGeom>
            <a:avLst/>
            <a:gdLst>
              <a:gd name="T0" fmla="*/ 1588 w 1588"/>
              <a:gd name="T1" fmla="*/ 47 h 985"/>
              <a:gd name="T2" fmla="*/ 1495 w 1588"/>
              <a:gd name="T3" fmla="*/ 49 h 985"/>
              <a:gd name="T4" fmla="*/ 1448 w 1588"/>
              <a:gd name="T5" fmla="*/ 0 h 985"/>
              <a:gd name="T6" fmla="*/ 1401 w 1588"/>
              <a:gd name="T7" fmla="*/ 49 h 985"/>
              <a:gd name="T8" fmla="*/ 1308 w 1588"/>
              <a:gd name="T9" fmla="*/ 47 h 985"/>
              <a:gd name="T10" fmla="*/ 1308 w 1588"/>
              <a:gd name="T11" fmla="*/ 47 h 985"/>
              <a:gd name="T12" fmla="*/ 1215 w 1588"/>
              <a:gd name="T13" fmla="*/ 49 h 985"/>
              <a:gd name="T14" fmla="*/ 1167 w 1588"/>
              <a:gd name="T15" fmla="*/ 0 h 985"/>
              <a:gd name="T16" fmla="*/ 1120 w 1588"/>
              <a:gd name="T17" fmla="*/ 49 h 985"/>
              <a:gd name="T18" fmla="*/ 1027 w 1588"/>
              <a:gd name="T19" fmla="*/ 47 h 985"/>
              <a:gd name="T20" fmla="*/ 1027 w 1588"/>
              <a:gd name="T21" fmla="*/ 47 h 985"/>
              <a:gd name="T22" fmla="*/ 934 w 1588"/>
              <a:gd name="T23" fmla="*/ 49 h 985"/>
              <a:gd name="T24" fmla="*/ 887 w 1588"/>
              <a:gd name="T25" fmla="*/ 0 h 985"/>
              <a:gd name="T26" fmla="*/ 840 w 1588"/>
              <a:gd name="T27" fmla="*/ 49 h 985"/>
              <a:gd name="T28" fmla="*/ 747 w 1588"/>
              <a:gd name="T29" fmla="*/ 47 h 985"/>
              <a:gd name="T30" fmla="*/ 747 w 1588"/>
              <a:gd name="T31" fmla="*/ 47 h 985"/>
              <a:gd name="T32" fmla="*/ 654 w 1588"/>
              <a:gd name="T33" fmla="*/ 49 h 985"/>
              <a:gd name="T34" fmla="*/ 607 w 1588"/>
              <a:gd name="T35" fmla="*/ 0 h 985"/>
              <a:gd name="T36" fmla="*/ 560 w 1588"/>
              <a:gd name="T37" fmla="*/ 49 h 985"/>
              <a:gd name="T38" fmla="*/ 467 w 1588"/>
              <a:gd name="T39" fmla="*/ 47 h 985"/>
              <a:gd name="T40" fmla="*/ 467 w 1588"/>
              <a:gd name="T41" fmla="*/ 47 h 985"/>
              <a:gd name="T42" fmla="*/ 373 w 1588"/>
              <a:gd name="T43" fmla="*/ 49 h 985"/>
              <a:gd name="T44" fmla="*/ 327 w 1588"/>
              <a:gd name="T45" fmla="*/ 0 h 985"/>
              <a:gd name="T46" fmla="*/ 280 w 1588"/>
              <a:gd name="T47" fmla="*/ 49 h 985"/>
              <a:gd name="T48" fmla="*/ 187 w 1588"/>
              <a:gd name="T49" fmla="*/ 47 h 985"/>
              <a:gd name="T50" fmla="*/ 187 w 1588"/>
              <a:gd name="T51" fmla="*/ 47 h 985"/>
              <a:gd name="T52" fmla="*/ 93 w 1588"/>
              <a:gd name="T53" fmla="*/ 49 h 985"/>
              <a:gd name="T54" fmla="*/ 46 w 1588"/>
              <a:gd name="T55" fmla="*/ 0 h 985"/>
              <a:gd name="T56" fmla="*/ 0 w 1588"/>
              <a:gd name="T57" fmla="*/ 49 h 985"/>
              <a:gd name="T58" fmla="*/ 0 w 1588"/>
              <a:gd name="T59" fmla="*/ 939 h 985"/>
              <a:gd name="T60" fmla="*/ 93 w 1588"/>
              <a:gd name="T61" fmla="*/ 936 h 985"/>
              <a:gd name="T62" fmla="*/ 140 w 1588"/>
              <a:gd name="T63" fmla="*/ 985 h 985"/>
              <a:gd name="T64" fmla="*/ 187 w 1588"/>
              <a:gd name="T65" fmla="*/ 936 h 985"/>
              <a:gd name="T66" fmla="*/ 280 w 1588"/>
              <a:gd name="T67" fmla="*/ 939 h 985"/>
              <a:gd name="T68" fmla="*/ 280 w 1588"/>
              <a:gd name="T69" fmla="*/ 939 h 985"/>
              <a:gd name="T70" fmla="*/ 373 w 1588"/>
              <a:gd name="T71" fmla="*/ 936 h 985"/>
              <a:gd name="T72" fmla="*/ 420 w 1588"/>
              <a:gd name="T73" fmla="*/ 985 h 985"/>
              <a:gd name="T74" fmla="*/ 467 w 1588"/>
              <a:gd name="T75" fmla="*/ 936 h 985"/>
              <a:gd name="T76" fmla="*/ 560 w 1588"/>
              <a:gd name="T77" fmla="*/ 939 h 985"/>
              <a:gd name="T78" fmla="*/ 560 w 1588"/>
              <a:gd name="T79" fmla="*/ 939 h 985"/>
              <a:gd name="T80" fmla="*/ 653 w 1588"/>
              <a:gd name="T81" fmla="*/ 936 h 985"/>
              <a:gd name="T82" fmla="*/ 700 w 1588"/>
              <a:gd name="T83" fmla="*/ 985 h 985"/>
              <a:gd name="T84" fmla="*/ 747 w 1588"/>
              <a:gd name="T85" fmla="*/ 936 h 985"/>
              <a:gd name="T86" fmla="*/ 840 w 1588"/>
              <a:gd name="T87" fmla="*/ 939 h 985"/>
              <a:gd name="T88" fmla="*/ 840 w 1588"/>
              <a:gd name="T89" fmla="*/ 939 h 985"/>
              <a:gd name="T90" fmla="*/ 934 w 1588"/>
              <a:gd name="T91" fmla="*/ 936 h 985"/>
              <a:gd name="T92" fmla="*/ 980 w 1588"/>
              <a:gd name="T93" fmla="*/ 985 h 985"/>
              <a:gd name="T94" fmla="*/ 1027 w 1588"/>
              <a:gd name="T95" fmla="*/ 936 h 985"/>
              <a:gd name="T96" fmla="*/ 1121 w 1588"/>
              <a:gd name="T97" fmla="*/ 939 h 985"/>
              <a:gd name="T98" fmla="*/ 1121 w 1588"/>
              <a:gd name="T99" fmla="*/ 939 h 985"/>
              <a:gd name="T100" fmla="*/ 1214 w 1588"/>
              <a:gd name="T101" fmla="*/ 936 h 985"/>
              <a:gd name="T102" fmla="*/ 1261 w 1588"/>
              <a:gd name="T103" fmla="*/ 985 h 985"/>
              <a:gd name="T104" fmla="*/ 1308 w 1588"/>
              <a:gd name="T105" fmla="*/ 936 h 985"/>
              <a:gd name="T106" fmla="*/ 1402 w 1588"/>
              <a:gd name="T107" fmla="*/ 939 h 985"/>
              <a:gd name="T108" fmla="*/ 1402 w 1588"/>
              <a:gd name="T109" fmla="*/ 939 h 985"/>
              <a:gd name="T110" fmla="*/ 1495 w 1588"/>
              <a:gd name="T111" fmla="*/ 936 h 985"/>
              <a:gd name="T112" fmla="*/ 1542 w 1588"/>
              <a:gd name="T113" fmla="*/ 985 h 985"/>
              <a:gd name="T114" fmla="*/ 1588 w 1588"/>
              <a:gd name="T115" fmla="*/ 936 h 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8" h="984">
                <a:moveTo>
                  <a:pt x="1588" y="49"/>
                </a:move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8"/>
                  <a:pt x="1588" y="47"/>
                </a:cubicBezTo>
                <a:cubicBezTo>
                  <a:pt x="1588" y="21"/>
                  <a:pt x="1567" y="0"/>
                  <a:pt x="1542" y="0"/>
                </a:cubicBezTo>
                <a:cubicBezTo>
                  <a:pt x="1516" y="0"/>
                  <a:pt x="1495" y="21"/>
                  <a:pt x="1495" y="47"/>
                </a:cubicBezTo>
                <a:cubicBezTo>
                  <a:pt x="1495" y="48"/>
                  <a:pt x="1495" y="49"/>
                  <a:pt x="1495" y="49"/>
                </a:cubicBezTo>
                <a:cubicBezTo>
                  <a:pt x="1495" y="49"/>
                  <a:pt x="1495" y="49"/>
                  <a:pt x="1495" y="49"/>
                </a:cubicBezTo>
                <a:cubicBezTo>
                  <a:pt x="1495" y="49"/>
                  <a:pt x="1495" y="48"/>
                  <a:pt x="1495" y="47"/>
                </a:cubicBezTo>
                <a:cubicBezTo>
                  <a:pt x="1495" y="21"/>
                  <a:pt x="1474" y="0"/>
                  <a:pt x="1448" y="0"/>
                </a:cubicBezTo>
                <a:cubicBezTo>
                  <a:pt x="1422" y="0"/>
                  <a:pt x="1402" y="21"/>
                  <a:pt x="1402" y="47"/>
                </a:cubicBezTo>
                <a:cubicBezTo>
                  <a:pt x="1402" y="48"/>
                  <a:pt x="1402" y="49"/>
                  <a:pt x="1402" y="49"/>
                </a:cubicBezTo>
                <a:cubicBezTo>
                  <a:pt x="1401" y="49"/>
                  <a:pt x="1401" y="49"/>
                  <a:pt x="1401" y="49"/>
                </a:cubicBezTo>
                <a:cubicBezTo>
                  <a:pt x="1401" y="49"/>
                  <a:pt x="1402" y="48"/>
                  <a:pt x="1402" y="47"/>
                </a:cubicBezTo>
                <a:cubicBezTo>
                  <a:pt x="1402" y="21"/>
                  <a:pt x="1381" y="0"/>
                  <a:pt x="1355" y="0"/>
                </a:cubicBezTo>
                <a:cubicBezTo>
                  <a:pt x="1329" y="0"/>
                  <a:pt x="1308" y="21"/>
                  <a:pt x="1308" y="47"/>
                </a:cubicBezTo>
                <a:cubicBezTo>
                  <a:pt x="1308" y="48"/>
                  <a:pt x="1308" y="49"/>
                  <a:pt x="1308" y="49"/>
                </a:cubicBezTo>
                <a:cubicBezTo>
                  <a:pt x="1308" y="49"/>
                  <a:pt x="1308" y="49"/>
                  <a:pt x="1308" y="49"/>
                </a:cubicBezTo>
                <a:cubicBezTo>
                  <a:pt x="1308" y="49"/>
                  <a:pt x="1308" y="48"/>
                  <a:pt x="1308" y="47"/>
                </a:cubicBezTo>
                <a:cubicBezTo>
                  <a:pt x="1308" y="21"/>
                  <a:pt x="1287" y="0"/>
                  <a:pt x="1261" y="0"/>
                </a:cubicBezTo>
                <a:cubicBezTo>
                  <a:pt x="1236" y="0"/>
                  <a:pt x="1215" y="21"/>
                  <a:pt x="1215" y="47"/>
                </a:cubicBezTo>
                <a:cubicBezTo>
                  <a:pt x="1215" y="48"/>
                  <a:pt x="1215" y="49"/>
                  <a:pt x="1215" y="49"/>
                </a:cubicBezTo>
                <a:cubicBezTo>
                  <a:pt x="1214" y="49"/>
                  <a:pt x="1214" y="49"/>
                  <a:pt x="1214" y="49"/>
                </a:cubicBezTo>
                <a:cubicBezTo>
                  <a:pt x="1214" y="49"/>
                  <a:pt x="1214" y="48"/>
                  <a:pt x="1214" y="47"/>
                </a:cubicBezTo>
                <a:cubicBezTo>
                  <a:pt x="1214" y="21"/>
                  <a:pt x="1193" y="0"/>
                  <a:pt x="1167" y="0"/>
                </a:cubicBezTo>
                <a:cubicBezTo>
                  <a:pt x="1141" y="0"/>
                  <a:pt x="1121" y="21"/>
                  <a:pt x="1121" y="47"/>
                </a:cubicBezTo>
                <a:cubicBezTo>
                  <a:pt x="1121" y="48"/>
                  <a:pt x="1121" y="49"/>
                  <a:pt x="1121" y="49"/>
                </a:cubicBezTo>
                <a:cubicBezTo>
                  <a:pt x="1120" y="49"/>
                  <a:pt x="1120" y="49"/>
                  <a:pt x="1120" y="49"/>
                </a:cubicBezTo>
                <a:cubicBezTo>
                  <a:pt x="1120" y="49"/>
                  <a:pt x="1121" y="48"/>
                  <a:pt x="1121" y="47"/>
                </a:cubicBezTo>
                <a:cubicBezTo>
                  <a:pt x="1121" y="21"/>
                  <a:pt x="1100" y="0"/>
                  <a:pt x="1074" y="0"/>
                </a:cubicBezTo>
                <a:cubicBezTo>
                  <a:pt x="1048" y="0"/>
                  <a:pt x="1027" y="21"/>
                  <a:pt x="1027" y="47"/>
                </a:cubicBezTo>
                <a:cubicBezTo>
                  <a:pt x="1027" y="48"/>
                  <a:pt x="1027" y="49"/>
                  <a:pt x="1027" y="49"/>
                </a:cubicBezTo>
                <a:cubicBezTo>
                  <a:pt x="1027" y="49"/>
                  <a:pt x="1027" y="49"/>
                  <a:pt x="1027" y="49"/>
                </a:cubicBezTo>
                <a:cubicBezTo>
                  <a:pt x="1027" y="49"/>
                  <a:pt x="1027" y="48"/>
                  <a:pt x="1027" y="47"/>
                </a:cubicBezTo>
                <a:cubicBezTo>
                  <a:pt x="1027" y="21"/>
                  <a:pt x="1006" y="0"/>
                  <a:pt x="980" y="0"/>
                </a:cubicBezTo>
                <a:cubicBezTo>
                  <a:pt x="955" y="0"/>
                  <a:pt x="934" y="21"/>
                  <a:pt x="934" y="47"/>
                </a:cubicBezTo>
                <a:cubicBezTo>
                  <a:pt x="934" y="48"/>
                  <a:pt x="934" y="49"/>
                  <a:pt x="934" y="49"/>
                </a:cubicBezTo>
                <a:cubicBezTo>
                  <a:pt x="934" y="49"/>
                  <a:pt x="934" y="49"/>
                  <a:pt x="934" y="49"/>
                </a:cubicBezTo>
                <a:cubicBezTo>
                  <a:pt x="934" y="49"/>
                  <a:pt x="934" y="48"/>
                  <a:pt x="934" y="47"/>
                </a:cubicBezTo>
                <a:cubicBezTo>
                  <a:pt x="934" y="21"/>
                  <a:pt x="913" y="0"/>
                  <a:pt x="887" y="0"/>
                </a:cubicBezTo>
                <a:cubicBezTo>
                  <a:pt x="861" y="0"/>
                  <a:pt x="840" y="21"/>
                  <a:pt x="840" y="47"/>
                </a:cubicBezTo>
                <a:cubicBezTo>
                  <a:pt x="840" y="48"/>
                  <a:pt x="840" y="49"/>
                  <a:pt x="840" y="49"/>
                </a:cubicBezTo>
                <a:cubicBezTo>
                  <a:pt x="840" y="49"/>
                  <a:pt x="840" y="49"/>
                  <a:pt x="840" y="49"/>
                </a:cubicBezTo>
                <a:cubicBezTo>
                  <a:pt x="840" y="49"/>
                  <a:pt x="840" y="48"/>
                  <a:pt x="840" y="47"/>
                </a:cubicBezTo>
                <a:cubicBezTo>
                  <a:pt x="840" y="21"/>
                  <a:pt x="819" y="0"/>
                  <a:pt x="794" y="0"/>
                </a:cubicBezTo>
                <a:cubicBezTo>
                  <a:pt x="768" y="0"/>
                  <a:pt x="747" y="21"/>
                  <a:pt x="747" y="47"/>
                </a:cubicBezTo>
                <a:cubicBezTo>
                  <a:pt x="747" y="48"/>
                  <a:pt x="747" y="49"/>
                  <a:pt x="747" y="49"/>
                </a:cubicBezTo>
                <a:cubicBezTo>
                  <a:pt x="747" y="49"/>
                  <a:pt x="747" y="49"/>
                  <a:pt x="747" y="49"/>
                </a:cubicBezTo>
                <a:cubicBezTo>
                  <a:pt x="747" y="49"/>
                  <a:pt x="747" y="48"/>
                  <a:pt x="747" y="47"/>
                </a:cubicBezTo>
                <a:cubicBezTo>
                  <a:pt x="747" y="21"/>
                  <a:pt x="726" y="0"/>
                  <a:pt x="700" y="0"/>
                </a:cubicBezTo>
                <a:cubicBezTo>
                  <a:pt x="674" y="0"/>
                  <a:pt x="654" y="21"/>
                  <a:pt x="654" y="47"/>
                </a:cubicBezTo>
                <a:cubicBezTo>
                  <a:pt x="654" y="48"/>
                  <a:pt x="654" y="49"/>
                  <a:pt x="654" y="49"/>
                </a:cubicBezTo>
                <a:cubicBezTo>
                  <a:pt x="653" y="49"/>
                  <a:pt x="653" y="49"/>
                  <a:pt x="653" y="49"/>
                </a:cubicBezTo>
                <a:cubicBezTo>
                  <a:pt x="653" y="49"/>
                  <a:pt x="654" y="48"/>
                  <a:pt x="654" y="47"/>
                </a:cubicBezTo>
                <a:cubicBezTo>
                  <a:pt x="654" y="21"/>
                  <a:pt x="633" y="0"/>
                  <a:pt x="607" y="0"/>
                </a:cubicBezTo>
                <a:cubicBezTo>
                  <a:pt x="581" y="0"/>
                  <a:pt x="560" y="21"/>
                  <a:pt x="560" y="47"/>
                </a:cubicBezTo>
                <a:cubicBezTo>
                  <a:pt x="560" y="48"/>
                  <a:pt x="560" y="49"/>
                  <a:pt x="560" y="49"/>
                </a:cubicBezTo>
                <a:cubicBezTo>
                  <a:pt x="560" y="49"/>
                  <a:pt x="560" y="49"/>
                  <a:pt x="560" y="49"/>
                </a:cubicBezTo>
                <a:cubicBezTo>
                  <a:pt x="560" y="49"/>
                  <a:pt x="560" y="48"/>
                  <a:pt x="560" y="47"/>
                </a:cubicBezTo>
                <a:cubicBezTo>
                  <a:pt x="560" y="21"/>
                  <a:pt x="539" y="0"/>
                  <a:pt x="513" y="0"/>
                </a:cubicBezTo>
                <a:cubicBezTo>
                  <a:pt x="488" y="0"/>
                  <a:pt x="467" y="21"/>
                  <a:pt x="467" y="47"/>
                </a:cubicBezTo>
                <a:cubicBezTo>
                  <a:pt x="467" y="48"/>
                  <a:pt x="467" y="49"/>
                  <a:pt x="467" y="49"/>
                </a:cubicBezTo>
                <a:cubicBezTo>
                  <a:pt x="467" y="49"/>
                  <a:pt x="467" y="49"/>
                  <a:pt x="467" y="49"/>
                </a:cubicBezTo>
                <a:cubicBezTo>
                  <a:pt x="467" y="49"/>
                  <a:pt x="467" y="48"/>
                  <a:pt x="467" y="47"/>
                </a:cubicBezTo>
                <a:cubicBezTo>
                  <a:pt x="467" y="21"/>
                  <a:pt x="446" y="0"/>
                  <a:pt x="420" y="0"/>
                </a:cubicBezTo>
                <a:cubicBezTo>
                  <a:pt x="394" y="0"/>
                  <a:pt x="373" y="21"/>
                  <a:pt x="373" y="47"/>
                </a:cubicBezTo>
                <a:cubicBezTo>
                  <a:pt x="373" y="48"/>
                  <a:pt x="373" y="49"/>
                  <a:pt x="373" y="49"/>
                </a:cubicBezTo>
                <a:cubicBezTo>
                  <a:pt x="373" y="49"/>
                  <a:pt x="373" y="49"/>
                  <a:pt x="373" y="49"/>
                </a:cubicBezTo>
                <a:cubicBezTo>
                  <a:pt x="373" y="49"/>
                  <a:pt x="373" y="48"/>
                  <a:pt x="373" y="47"/>
                </a:cubicBezTo>
                <a:cubicBezTo>
                  <a:pt x="373" y="21"/>
                  <a:pt x="352" y="0"/>
                  <a:pt x="327" y="0"/>
                </a:cubicBezTo>
                <a:cubicBezTo>
                  <a:pt x="301" y="0"/>
                  <a:pt x="280" y="21"/>
                  <a:pt x="280" y="47"/>
                </a:cubicBezTo>
                <a:cubicBezTo>
                  <a:pt x="280" y="48"/>
                  <a:pt x="280" y="49"/>
                  <a:pt x="280" y="49"/>
                </a:cubicBezTo>
                <a:cubicBezTo>
                  <a:pt x="280" y="49"/>
                  <a:pt x="280" y="49"/>
                  <a:pt x="280" y="49"/>
                </a:cubicBezTo>
                <a:cubicBezTo>
                  <a:pt x="280" y="49"/>
                  <a:pt x="280" y="48"/>
                  <a:pt x="280" y="47"/>
                </a:cubicBezTo>
                <a:cubicBezTo>
                  <a:pt x="280" y="21"/>
                  <a:pt x="259" y="0"/>
                  <a:pt x="233" y="0"/>
                </a:cubicBezTo>
                <a:cubicBezTo>
                  <a:pt x="207" y="0"/>
                  <a:pt x="187" y="21"/>
                  <a:pt x="187" y="47"/>
                </a:cubicBezTo>
                <a:cubicBezTo>
                  <a:pt x="187" y="48"/>
                  <a:pt x="187" y="49"/>
                  <a:pt x="187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7" y="49"/>
                  <a:pt x="187" y="48"/>
                  <a:pt x="187" y="47"/>
                </a:cubicBezTo>
                <a:cubicBezTo>
                  <a:pt x="187" y="21"/>
                  <a:pt x="166" y="0"/>
                  <a:pt x="140" y="0"/>
                </a:cubicBezTo>
                <a:cubicBezTo>
                  <a:pt x="114" y="0"/>
                  <a:pt x="93" y="21"/>
                  <a:pt x="93" y="47"/>
                </a:cubicBezTo>
                <a:cubicBezTo>
                  <a:pt x="93" y="48"/>
                  <a:pt x="93" y="49"/>
                  <a:pt x="93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3" y="49"/>
                  <a:pt x="93" y="48"/>
                  <a:pt x="93" y="47"/>
                </a:cubicBezTo>
                <a:cubicBezTo>
                  <a:pt x="93" y="21"/>
                  <a:pt x="72" y="0"/>
                  <a:pt x="46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6"/>
                  <a:pt x="0" y="936"/>
                  <a:pt x="0" y="936"/>
                </a:cubicBezTo>
                <a:cubicBezTo>
                  <a:pt x="0" y="937"/>
                  <a:pt x="0" y="938"/>
                  <a:pt x="0" y="939"/>
                </a:cubicBezTo>
                <a:cubicBezTo>
                  <a:pt x="0" y="965"/>
                  <a:pt x="21" y="985"/>
                  <a:pt x="46" y="985"/>
                </a:cubicBezTo>
                <a:cubicBezTo>
                  <a:pt x="72" y="985"/>
                  <a:pt x="93" y="965"/>
                  <a:pt x="93" y="939"/>
                </a:cubicBezTo>
                <a:cubicBezTo>
                  <a:pt x="93" y="938"/>
                  <a:pt x="93" y="937"/>
                  <a:pt x="93" y="936"/>
                </a:cubicBezTo>
                <a:cubicBezTo>
                  <a:pt x="93" y="936"/>
                  <a:pt x="93" y="936"/>
                  <a:pt x="93" y="936"/>
                </a:cubicBezTo>
                <a:cubicBezTo>
                  <a:pt x="93" y="937"/>
                  <a:pt x="93" y="938"/>
                  <a:pt x="93" y="939"/>
                </a:cubicBezTo>
                <a:cubicBezTo>
                  <a:pt x="93" y="965"/>
                  <a:pt x="114" y="985"/>
                  <a:pt x="140" y="985"/>
                </a:cubicBezTo>
                <a:cubicBezTo>
                  <a:pt x="166" y="985"/>
                  <a:pt x="187" y="965"/>
                  <a:pt x="187" y="939"/>
                </a:cubicBezTo>
                <a:cubicBezTo>
                  <a:pt x="187" y="938"/>
                  <a:pt x="186" y="937"/>
                  <a:pt x="186" y="936"/>
                </a:cubicBezTo>
                <a:cubicBezTo>
                  <a:pt x="187" y="936"/>
                  <a:pt x="187" y="936"/>
                  <a:pt x="187" y="936"/>
                </a:cubicBezTo>
                <a:cubicBezTo>
                  <a:pt x="187" y="937"/>
                  <a:pt x="187" y="938"/>
                  <a:pt x="187" y="939"/>
                </a:cubicBezTo>
                <a:cubicBezTo>
                  <a:pt x="187" y="965"/>
                  <a:pt x="207" y="985"/>
                  <a:pt x="233" y="985"/>
                </a:cubicBezTo>
                <a:cubicBezTo>
                  <a:pt x="259" y="985"/>
                  <a:pt x="280" y="965"/>
                  <a:pt x="280" y="939"/>
                </a:cubicBezTo>
                <a:cubicBezTo>
                  <a:pt x="280" y="938"/>
                  <a:pt x="280" y="937"/>
                  <a:pt x="280" y="936"/>
                </a:cubicBezTo>
                <a:cubicBezTo>
                  <a:pt x="280" y="936"/>
                  <a:pt x="280" y="936"/>
                  <a:pt x="280" y="936"/>
                </a:cubicBezTo>
                <a:cubicBezTo>
                  <a:pt x="280" y="937"/>
                  <a:pt x="280" y="938"/>
                  <a:pt x="280" y="939"/>
                </a:cubicBezTo>
                <a:cubicBezTo>
                  <a:pt x="280" y="965"/>
                  <a:pt x="301" y="985"/>
                  <a:pt x="327" y="985"/>
                </a:cubicBezTo>
                <a:cubicBezTo>
                  <a:pt x="352" y="985"/>
                  <a:pt x="373" y="965"/>
                  <a:pt x="373" y="939"/>
                </a:cubicBezTo>
                <a:cubicBezTo>
                  <a:pt x="373" y="938"/>
                  <a:pt x="373" y="937"/>
                  <a:pt x="373" y="936"/>
                </a:cubicBezTo>
                <a:cubicBezTo>
                  <a:pt x="374" y="936"/>
                  <a:pt x="374" y="936"/>
                  <a:pt x="374" y="936"/>
                </a:cubicBezTo>
                <a:cubicBezTo>
                  <a:pt x="373" y="937"/>
                  <a:pt x="373" y="938"/>
                  <a:pt x="373" y="939"/>
                </a:cubicBezTo>
                <a:cubicBezTo>
                  <a:pt x="373" y="965"/>
                  <a:pt x="394" y="985"/>
                  <a:pt x="420" y="985"/>
                </a:cubicBezTo>
                <a:cubicBezTo>
                  <a:pt x="446" y="985"/>
                  <a:pt x="467" y="965"/>
                  <a:pt x="467" y="939"/>
                </a:cubicBezTo>
                <a:cubicBezTo>
                  <a:pt x="467" y="938"/>
                  <a:pt x="467" y="937"/>
                  <a:pt x="467" y="936"/>
                </a:cubicBezTo>
                <a:cubicBezTo>
                  <a:pt x="467" y="936"/>
                  <a:pt x="467" y="936"/>
                  <a:pt x="467" y="936"/>
                </a:cubicBezTo>
                <a:cubicBezTo>
                  <a:pt x="467" y="937"/>
                  <a:pt x="467" y="938"/>
                  <a:pt x="467" y="939"/>
                </a:cubicBezTo>
                <a:cubicBezTo>
                  <a:pt x="467" y="965"/>
                  <a:pt x="488" y="985"/>
                  <a:pt x="513" y="985"/>
                </a:cubicBezTo>
                <a:cubicBezTo>
                  <a:pt x="539" y="985"/>
                  <a:pt x="560" y="965"/>
                  <a:pt x="560" y="939"/>
                </a:cubicBezTo>
                <a:cubicBezTo>
                  <a:pt x="560" y="938"/>
                  <a:pt x="560" y="937"/>
                  <a:pt x="560" y="936"/>
                </a:cubicBezTo>
                <a:cubicBezTo>
                  <a:pt x="560" y="936"/>
                  <a:pt x="560" y="936"/>
                  <a:pt x="560" y="936"/>
                </a:cubicBezTo>
                <a:cubicBezTo>
                  <a:pt x="560" y="937"/>
                  <a:pt x="560" y="938"/>
                  <a:pt x="560" y="939"/>
                </a:cubicBezTo>
                <a:cubicBezTo>
                  <a:pt x="560" y="965"/>
                  <a:pt x="581" y="985"/>
                  <a:pt x="607" y="985"/>
                </a:cubicBezTo>
                <a:cubicBezTo>
                  <a:pt x="633" y="985"/>
                  <a:pt x="654" y="965"/>
                  <a:pt x="654" y="939"/>
                </a:cubicBezTo>
                <a:cubicBezTo>
                  <a:pt x="654" y="938"/>
                  <a:pt x="653" y="937"/>
                  <a:pt x="653" y="936"/>
                </a:cubicBezTo>
                <a:cubicBezTo>
                  <a:pt x="654" y="936"/>
                  <a:pt x="654" y="936"/>
                  <a:pt x="654" y="936"/>
                </a:cubicBezTo>
                <a:cubicBezTo>
                  <a:pt x="654" y="937"/>
                  <a:pt x="654" y="938"/>
                  <a:pt x="654" y="939"/>
                </a:cubicBezTo>
                <a:cubicBezTo>
                  <a:pt x="654" y="965"/>
                  <a:pt x="674" y="985"/>
                  <a:pt x="700" y="985"/>
                </a:cubicBezTo>
                <a:cubicBezTo>
                  <a:pt x="726" y="985"/>
                  <a:pt x="747" y="965"/>
                  <a:pt x="747" y="939"/>
                </a:cubicBezTo>
                <a:cubicBezTo>
                  <a:pt x="747" y="938"/>
                  <a:pt x="747" y="937"/>
                  <a:pt x="747" y="936"/>
                </a:cubicBezTo>
                <a:cubicBezTo>
                  <a:pt x="747" y="936"/>
                  <a:pt x="747" y="936"/>
                  <a:pt x="747" y="936"/>
                </a:cubicBezTo>
                <a:cubicBezTo>
                  <a:pt x="747" y="937"/>
                  <a:pt x="747" y="938"/>
                  <a:pt x="747" y="939"/>
                </a:cubicBezTo>
                <a:cubicBezTo>
                  <a:pt x="747" y="965"/>
                  <a:pt x="768" y="985"/>
                  <a:pt x="794" y="985"/>
                </a:cubicBezTo>
                <a:cubicBezTo>
                  <a:pt x="819" y="985"/>
                  <a:pt x="840" y="965"/>
                  <a:pt x="840" y="939"/>
                </a:cubicBezTo>
                <a:cubicBezTo>
                  <a:pt x="840" y="938"/>
                  <a:pt x="840" y="937"/>
                  <a:pt x="840" y="936"/>
                </a:cubicBezTo>
                <a:cubicBezTo>
                  <a:pt x="840" y="936"/>
                  <a:pt x="840" y="936"/>
                  <a:pt x="840" y="936"/>
                </a:cubicBezTo>
                <a:cubicBezTo>
                  <a:pt x="840" y="937"/>
                  <a:pt x="840" y="938"/>
                  <a:pt x="840" y="939"/>
                </a:cubicBezTo>
                <a:cubicBezTo>
                  <a:pt x="840" y="965"/>
                  <a:pt x="861" y="985"/>
                  <a:pt x="887" y="985"/>
                </a:cubicBezTo>
                <a:cubicBezTo>
                  <a:pt x="913" y="985"/>
                  <a:pt x="934" y="965"/>
                  <a:pt x="934" y="939"/>
                </a:cubicBezTo>
                <a:cubicBezTo>
                  <a:pt x="934" y="938"/>
                  <a:pt x="934" y="937"/>
                  <a:pt x="934" y="936"/>
                </a:cubicBezTo>
                <a:cubicBezTo>
                  <a:pt x="934" y="936"/>
                  <a:pt x="934" y="936"/>
                  <a:pt x="934" y="936"/>
                </a:cubicBezTo>
                <a:cubicBezTo>
                  <a:pt x="934" y="937"/>
                  <a:pt x="934" y="938"/>
                  <a:pt x="934" y="939"/>
                </a:cubicBezTo>
                <a:cubicBezTo>
                  <a:pt x="934" y="965"/>
                  <a:pt x="955" y="985"/>
                  <a:pt x="980" y="985"/>
                </a:cubicBezTo>
                <a:cubicBezTo>
                  <a:pt x="1006" y="985"/>
                  <a:pt x="1027" y="965"/>
                  <a:pt x="1027" y="939"/>
                </a:cubicBezTo>
                <a:cubicBezTo>
                  <a:pt x="1027" y="938"/>
                  <a:pt x="1027" y="937"/>
                  <a:pt x="1027" y="936"/>
                </a:cubicBezTo>
                <a:cubicBezTo>
                  <a:pt x="1027" y="936"/>
                  <a:pt x="1027" y="936"/>
                  <a:pt x="1027" y="936"/>
                </a:cubicBezTo>
                <a:cubicBezTo>
                  <a:pt x="1027" y="937"/>
                  <a:pt x="1027" y="938"/>
                  <a:pt x="1027" y="939"/>
                </a:cubicBezTo>
                <a:cubicBezTo>
                  <a:pt x="1027" y="965"/>
                  <a:pt x="1048" y="985"/>
                  <a:pt x="1074" y="985"/>
                </a:cubicBezTo>
                <a:cubicBezTo>
                  <a:pt x="1100" y="985"/>
                  <a:pt x="1121" y="965"/>
                  <a:pt x="1121" y="939"/>
                </a:cubicBezTo>
                <a:cubicBezTo>
                  <a:pt x="1121" y="938"/>
                  <a:pt x="1120" y="937"/>
                  <a:pt x="1120" y="936"/>
                </a:cubicBezTo>
                <a:cubicBezTo>
                  <a:pt x="1121" y="936"/>
                  <a:pt x="1121" y="936"/>
                  <a:pt x="1121" y="936"/>
                </a:cubicBezTo>
                <a:cubicBezTo>
                  <a:pt x="1121" y="937"/>
                  <a:pt x="1121" y="938"/>
                  <a:pt x="1121" y="939"/>
                </a:cubicBezTo>
                <a:cubicBezTo>
                  <a:pt x="1121" y="965"/>
                  <a:pt x="1141" y="985"/>
                  <a:pt x="1167" y="985"/>
                </a:cubicBezTo>
                <a:cubicBezTo>
                  <a:pt x="1193" y="985"/>
                  <a:pt x="1214" y="965"/>
                  <a:pt x="1214" y="939"/>
                </a:cubicBezTo>
                <a:cubicBezTo>
                  <a:pt x="1214" y="938"/>
                  <a:pt x="1214" y="937"/>
                  <a:pt x="1214" y="936"/>
                </a:cubicBezTo>
                <a:cubicBezTo>
                  <a:pt x="1215" y="936"/>
                  <a:pt x="1215" y="936"/>
                  <a:pt x="1215" y="936"/>
                </a:cubicBezTo>
                <a:cubicBezTo>
                  <a:pt x="1215" y="937"/>
                  <a:pt x="1215" y="938"/>
                  <a:pt x="1215" y="939"/>
                </a:cubicBezTo>
                <a:cubicBezTo>
                  <a:pt x="1215" y="965"/>
                  <a:pt x="1236" y="985"/>
                  <a:pt x="1261" y="985"/>
                </a:cubicBezTo>
                <a:cubicBezTo>
                  <a:pt x="1287" y="985"/>
                  <a:pt x="1308" y="965"/>
                  <a:pt x="1308" y="939"/>
                </a:cubicBezTo>
                <a:cubicBezTo>
                  <a:pt x="1308" y="938"/>
                  <a:pt x="1308" y="937"/>
                  <a:pt x="1308" y="936"/>
                </a:cubicBezTo>
                <a:cubicBezTo>
                  <a:pt x="1308" y="936"/>
                  <a:pt x="1308" y="936"/>
                  <a:pt x="1308" y="936"/>
                </a:cubicBezTo>
                <a:cubicBezTo>
                  <a:pt x="1308" y="937"/>
                  <a:pt x="1308" y="938"/>
                  <a:pt x="1308" y="939"/>
                </a:cubicBezTo>
                <a:cubicBezTo>
                  <a:pt x="1308" y="965"/>
                  <a:pt x="1329" y="985"/>
                  <a:pt x="1355" y="985"/>
                </a:cubicBezTo>
                <a:cubicBezTo>
                  <a:pt x="1381" y="985"/>
                  <a:pt x="1402" y="965"/>
                  <a:pt x="1402" y="939"/>
                </a:cubicBezTo>
                <a:cubicBezTo>
                  <a:pt x="1402" y="938"/>
                  <a:pt x="1401" y="937"/>
                  <a:pt x="1401" y="936"/>
                </a:cubicBezTo>
                <a:cubicBezTo>
                  <a:pt x="1402" y="936"/>
                  <a:pt x="1402" y="936"/>
                  <a:pt x="1402" y="936"/>
                </a:cubicBezTo>
                <a:cubicBezTo>
                  <a:pt x="1402" y="937"/>
                  <a:pt x="1402" y="938"/>
                  <a:pt x="1402" y="939"/>
                </a:cubicBezTo>
                <a:cubicBezTo>
                  <a:pt x="1402" y="965"/>
                  <a:pt x="1422" y="985"/>
                  <a:pt x="1448" y="985"/>
                </a:cubicBezTo>
                <a:cubicBezTo>
                  <a:pt x="1474" y="985"/>
                  <a:pt x="1495" y="965"/>
                  <a:pt x="1495" y="939"/>
                </a:cubicBezTo>
                <a:cubicBezTo>
                  <a:pt x="1495" y="938"/>
                  <a:pt x="1495" y="937"/>
                  <a:pt x="1495" y="936"/>
                </a:cubicBezTo>
                <a:cubicBezTo>
                  <a:pt x="1495" y="936"/>
                  <a:pt x="1495" y="936"/>
                  <a:pt x="1495" y="936"/>
                </a:cubicBezTo>
                <a:cubicBezTo>
                  <a:pt x="1495" y="937"/>
                  <a:pt x="1495" y="938"/>
                  <a:pt x="1495" y="939"/>
                </a:cubicBezTo>
                <a:cubicBezTo>
                  <a:pt x="1495" y="965"/>
                  <a:pt x="1516" y="985"/>
                  <a:pt x="1542" y="985"/>
                </a:cubicBezTo>
                <a:cubicBezTo>
                  <a:pt x="1567" y="985"/>
                  <a:pt x="1588" y="965"/>
                  <a:pt x="1588" y="939"/>
                </a:cubicBezTo>
                <a:cubicBezTo>
                  <a:pt x="1588" y="938"/>
                  <a:pt x="1588" y="937"/>
                  <a:pt x="1588" y="936"/>
                </a:cubicBezTo>
                <a:cubicBezTo>
                  <a:pt x="1588" y="936"/>
                  <a:pt x="1588" y="936"/>
                  <a:pt x="1588" y="936"/>
                </a:cubicBezTo>
                <a:lnTo>
                  <a:pt x="1588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古琢体" panose="02010600010101010101" charset="-122"/>
              <a:ea typeface="古琢体" panose="02010600010101010101" charset="-122"/>
            </a:endParaRPr>
          </a:p>
        </p:txBody>
      </p:sp>
      <p:sp>
        <p:nvSpPr>
          <p:cNvPr id="1048716" name="文本框 16"/>
          <p:cNvSpPr txBox="1"/>
          <p:nvPr/>
        </p:nvSpPr>
        <p:spPr>
          <a:xfrm>
            <a:off x="156210" y="779793"/>
            <a:ext cx="5101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a typeface="方正姚体" panose="02010601030101010101" pitchFamily="2" charset="-122"/>
                <a:sym typeface="+mn-ea"/>
              </a:rPr>
              <a:t>（四）注重</a:t>
            </a:r>
            <a:r>
              <a:rPr lang="zh-CN" altLang="en-US" sz="3200" b="1">
                <a:solidFill>
                  <a:srgbClr val="FF0000"/>
                </a:solidFill>
                <a:ea typeface="方正姚体" panose="02010601030101010101" pitchFamily="2" charset="-122"/>
                <a:sym typeface="+mn-ea"/>
              </a:rPr>
              <a:t>语体，符合要求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1048717" name="文本框 1"/>
          <p:cNvSpPr txBox="1"/>
          <p:nvPr/>
        </p:nvSpPr>
        <p:spPr>
          <a:xfrm>
            <a:off x="395288" y="1708150"/>
            <a:ext cx="789749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2700655" algn="l"/>
              </a:tabLs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不同的语体，往往运用不同的语言材料，适应各自不同的语境和交际需要，形成各自不同的语言特点。 </a:t>
            </a:r>
            <a:endParaRPr lang="zh-CN" altLang="en-US" sz="3600" b="1" kern="100" smtClean="0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48718" name="Rectangle 4"/>
          <p:cNvSpPr/>
          <p:nvPr/>
        </p:nvSpPr>
        <p:spPr>
          <a:xfrm>
            <a:off x="395288" y="4292600"/>
            <a:ext cx="7848600" cy="216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语体分为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口头语和书面语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口头语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            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书面语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719" name="Text Box 9"/>
          <p:cNvSpPr txBox="1"/>
          <p:nvPr/>
        </p:nvSpPr>
        <p:spPr>
          <a:xfrm>
            <a:off x="2895600" y="5038120"/>
            <a:ext cx="1965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通俗易懂 </a:t>
            </a:r>
          </a:p>
        </p:txBody>
      </p:sp>
      <p:sp>
        <p:nvSpPr>
          <p:cNvPr id="1048720" name="Text Box 10"/>
          <p:cNvSpPr txBox="1"/>
          <p:nvPr/>
        </p:nvSpPr>
        <p:spPr>
          <a:xfrm>
            <a:off x="2819400" y="5798970"/>
            <a:ext cx="1965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庄重典雅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4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4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8" grpId="0"/>
      <p:bldP spid="1048719" grpId="0"/>
      <p:bldP spid="10487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9" name="图片 3"/>
          <p:cNvPicPr>
            <a:picLocks noChangeAspect="1"/>
          </p:cNvPicPr>
          <p:nvPr/>
        </p:nvPicPr>
        <p:blipFill>
          <a:blip r:embed="rId2"/>
          <a:srcRect t="30794" r="9499"/>
          <a:stretch>
            <a:fillRect/>
          </a:stretch>
        </p:blipFill>
        <p:spPr>
          <a:xfrm flipH="1">
            <a:off x="0" y="857250"/>
            <a:ext cx="866843" cy="811473"/>
          </a:xfrm>
          <a:prstGeom prst="rect">
            <a:avLst/>
          </a:prstGeom>
        </p:spPr>
      </p:pic>
      <p:pic>
        <p:nvPicPr>
          <p:cNvPr id="2097200" name="图片 4"/>
          <p:cNvPicPr>
            <a:picLocks noChangeAspect="1"/>
          </p:cNvPicPr>
          <p:nvPr/>
        </p:nvPicPr>
        <p:blipFill>
          <a:blip r:embed="rId3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sp>
        <p:nvSpPr>
          <p:cNvPr id="1048721" name="Text Box 2"/>
          <p:cNvSpPr txBox="1"/>
          <p:nvPr/>
        </p:nvSpPr>
        <p:spPr>
          <a:xfrm>
            <a:off x="-607377" y="2362200"/>
            <a:ext cx="1659890" cy="2078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语体</a:t>
            </a:r>
          </a:p>
          <a:p>
            <a:pPr eaLnBrk="0" hangingPunct="0"/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722" name="AutoShape 3"/>
          <p:cNvSpPr/>
          <p:nvPr/>
        </p:nvSpPr>
        <p:spPr>
          <a:xfrm>
            <a:off x="914400" y="1600200"/>
            <a:ext cx="381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723" name="Rectangle 4"/>
          <p:cNvSpPr/>
          <p:nvPr/>
        </p:nvSpPr>
        <p:spPr>
          <a:xfrm>
            <a:off x="1295400" y="1371600"/>
            <a:ext cx="2286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口头语体</a:t>
            </a:r>
          </a:p>
        </p:txBody>
      </p:sp>
      <p:sp>
        <p:nvSpPr>
          <p:cNvPr id="1048724" name="Rectangle 5"/>
          <p:cNvSpPr/>
          <p:nvPr/>
        </p:nvSpPr>
        <p:spPr>
          <a:xfrm>
            <a:off x="1219200" y="42672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书面语体</a:t>
            </a:r>
          </a:p>
        </p:txBody>
      </p:sp>
      <p:sp>
        <p:nvSpPr>
          <p:cNvPr id="1048725" name="AutoShape 6"/>
          <p:cNvSpPr/>
          <p:nvPr/>
        </p:nvSpPr>
        <p:spPr>
          <a:xfrm>
            <a:off x="3429000" y="457200"/>
            <a:ext cx="533400" cy="2057400"/>
          </a:xfrm>
          <a:prstGeom prst="leftBrace">
            <a:avLst>
              <a:gd name="adj1" fmla="val 32142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726" name="AutoShape 7"/>
          <p:cNvSpPr/>
          <p:nvPr/>
        </p:nvSpPr>
        <p:spPr>
          <a:xfrm>
            <a:off x="3352800" y="2895600"/>
            <a:ext cx="528638" cy="3733800"/>
          </a:xfrm>
          <a:prstGeom prst="leftBrace">
            <a:avLst>
              <a:gd name="adj1" fmla="val 58858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727" name="Rectangle 8"/>
          <p:cNvSpPr/>
          <p:nvPr/>
        </p:nvSpPr>
        <p:spPr>
          <a:xfrm>
            <a:off x="3810000" y="2819400"/>
            <a:ext cx="35099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①公文事务语体</a:t>
            </a:r>
          </a:p>
        </p:txBody>
      </p:sp>
      <p:sp>
        <p:nvSpPr>
          <p:cNvPr id="1048728" name="Rectangle 9"/>
          <p:cNvSpPr/>
          <p:nvPr/>
        </p:nvSpPr>
        <p:spPr>
          <a:xfrm>
            <a:off x="3810000" y="3810000"/>
            <a:ext cx="25606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②文艺语体</a:t>
            </a:r>
          </a:p>
        </p:txBody>
      </p:sp>
      <p:sp>
        <p:nvSpPr>
          <p:cNvPr id="1048729" name="Rectangle 10"/>
          <p:cNvSpPr/>
          <p:nvPr/>
        </p:nvSpPr>
        <p:spPr>
          <a:xfrm>
            <a:off x="3810000" y="4724400"/>
            <a:ext cx="2566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③科技语体</a:t>
            </a:r>
          </a:p>
        </p:txBody>
      </p:sp>
      <p:sp>
        <p:nvSpPr>
          <p:cNvPr id="1048730" name="Rectangle 11"/>
          <p:cNvSpPr/>
          <p:nvPr/>
        </p:nvSpPr>
        <p:spPr>
          <a:xfrm>
            <a:off x="3810000" y="5668963"/>
            <a:ext cx="2819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④政论语体</a:t>
            </a:r>
          </a:p>
        </p:txBody>
      </p:sp>
      <p:sp>
        <p:nvSpPr>
          <p:cNvPr id="1048731" name="Rectangle 12"/>
          <p:cNvSpPr/>
          <p:nvPr/>
        </p:nvSpPr>
        <p:spPr>
          <a:xfrm>
            <a:off x="4038600" y="152400"/>
            <a:ext cx="3276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①日常生活用语</a:t>
            </a:r>
          </a:p>
        </p:txBody>
      </p:sp>
      <p:sp>
        <p:nvSpPr>
          <p:cNvPr id="1048732" name="Rectangle 13"/>
          <p:cNvSpPr/>
          <p:nvPr/>
        </p:nvSpPr>
        <p:spPr>
          <a:xfrm>
            <a:off x="4038600" y="762000"/>
            <a:ext cx="510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②文学作品中的人物对话</a:t>
            </a:r>
          </a:p>
        </p:txBody>
      </p:sp>
      <p:sp>
        <p:nvSpPr>
          <p:cNvPr id="1048733" name="Rectangle 14"/>
          <p:cNvSpPr/>
          <p:nvPr/>
        </p:nvSpPr>
        <p:spPr>
          <a:xfrm>
            <a:off x="4038600" y="1981200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④演说辩论</a:t>
            </a:r>
          </a:p>
        </p:txBody>
      </p:sp>
      <p:sp>
        <p:nvSpPr>
          <p:cNvPr id="1048734" name="Rectangle 15"/>
          <p:cNvSpPr/>
          <p:nvPr/>
        </p:nvSpPr>
        <p:spPr>
          <a:xfrm>
            <a:off x="4002088" y="1371600"/>
            <a:ext cx="18653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③广播</a:t>
            </a:r>
          </a:p>
        </p:txBody>
      </p:sp>
      <p:sp>
        <p:nvSpPr>
          <p:cNvPr id="1048735" name="Rectangle 16"/>
          <p:cNvSpPr/>
          <p:nvPr/>
        </p:nvSpPr>
        <p:spPr>
          <a:xfrm>
            <a:off x="1447800" y="2078355"/>
            <a:ext cx="2286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亲切自然，</a:t>
            </a:r>
          </a:p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生动活泼</a:t>
            </a:r>
          </a:p>
        </p:txBody>
      </p:sp>
      <p:sp>
        <p:nvSpPr>
          <p:cNvPr id="1048736" name="Rectangle 17"/>
          <p:cNvSpPr/>
          <p:nvPr/>
        </p:nvSpPr>
        <p:spPr>
          <a:xfrm>
            <a:off x="1447800" y="4935220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庄重、严谨</a:t>
            </a:r>
          </a:p>
        </p:txBody>
      </p:sp>
      <p:sp>
        <p:nvSpPr>
          <p:cNvPr id="1048737" name="Rectangle 18"/>
          <p:cNvSpPr/>
          <p:nvPr/>
        </p:nvSpPr>
        <p:spPr>
          <a:xfrm>
            <a:off x="3962083" y="5307648"/>
            <a:ext cx="49323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客观，平实，有逻辑性，多用长句</a:t>
            </a:r>
          </a:p>
        </p:txBody>
      </p:sp>
      <p:sp>
        <p:nvSpPr>
          <p:cNvPr id="1048738" name="Rectangle 19"/>
          <p:cNvSpPr/>
          <p:nvPr/>
        </p:nvSpPr>
        <p:spPr>
          <a:xfrm>
            <a:off x="4038283" y="4390390"/>
            <a:ext cx="49323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讲文采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语言生动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形象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，句式灵活</a:t>
            </a:r>
          </a:p>
        </p:txBody>
      </p:sp>
      <p:sp>
        <p:nvSpPr>
          <p:cNvPr id="1048739" name="Rectangle 20"/>
          <p:cNvSpPr/>
          <p:nvPr/>
        </p:nvSpPr>
        <p:spPr>
          <a:xfrm>
            <a:off x="4038600" y="3349625"/>
            <a:ext cx="3886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明确、简要、平实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程式化</a:t>
            </a:r>
          </a:p>
        </p:txBody>
      </p:sp>
      <p:sp>
        <p:nvSpPr>
          <p:cNvPr id="1048740" name="Rectangle 21"/>
          <p:cNvSpPr/>
          <p:nvPr/>
        </p:nvSpPr>
        <p:spPr>
          <a:xfrm>
            <a:off x="3962400" y="6168708"/>
            <a:ext cx="49307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逻辑性与形象性并重，准确严密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3" grpId="0"/>
      <p:bldP spid="1048724" grpId="0"/>
      <p:bldP spid="1048727" grpId="0"/>
      <p:bldP spid="1048728" grpId="0"/>
      <p:bldP spid="1048729" grpId="0"/>
      <p:bldP spid="1048730" grpId="0"/>
      <p:bldP spid="1048731" grpId="0"/>
      <p:bldP spid="1048732" grpId="0"/>
      <p:bldP spid="1048733" grpId="0"/>
      <p:bldP spid="1048734" grpId="0"/>
      <p:bldP spid="1048735" grpId="0"/>
      <p:bldP spid="1048736" grpId="0"/>
      <p:bldP spid="1048737" grpId="0"/>
      <p:bldP spid="1048738" grpId="0"/>
      <p:bldP spid="1048739" grpId="0"/>
      <p:bldP spid="10487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1" name="图片 3"/>
          <p:cNvPicPr>
            <a:picLocks noChangeAspect="1"/>
          </p:cNvPicPr>
          <p:nvPr/>
        </p:nvPicPr>
        <p:blipFill>
          <a:blip r:embed="rId2"/>
          <a:srcRect t="30794" r="9499"/>
          <a:stretch>
            <a:fillRect/>
          </a:stretch>
        </p:blipFill>
        <p:spPr>
          <a:xfrm flipH="1">
            <a:off x="0" y="857250"/>
            <a:ext cx="866843" cy="811473"/>
          </a:xfrm>
          <a:prstGeom prst="rect">
            <a:avLst/>
          </a:prstGeom>
        </p:spPr>
      </p:pic>
      <p:pic>
        <p:nvPicPr>
          <p:cNvPr id="2097202" name="图片 4"/>
          <p:cNvPicPr>
            <a:picLocks noChangeAspect="1"/>
          </p:cNvPicPr>
          <p:nvPr/>
        </p:nvPicPr>
        <p:blipFill>
          <a:blip r:embed="rId3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sp>
        <p:nvSpPr>
          <p:cNvPr id="1048741" name="Rectangle 4"/>
          <p:cNvSpPr/>
          <p:nvPr/>
        </p:nvSpPr>
        <p:spPr>
          <a:xfrm>
            <a:off x="433421" y="1379004"/>
            <a:ext cx="8532812" cy="378565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不同文体的语言差异</a:t>
            </a:r>
            <a:r>
              <a:rPr lang="en-US" altLang="zh-CN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: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议论文</a:t>
            </a:r>
            <a:r>
              <a:rPr lang="en-US" altLang="zh-CN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                   </a:t>
            </a:r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记叙文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说明文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                   </a:t>
            </a:r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新闻稿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广播稿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                    </a:t>
            </a:r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广告词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合    同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                    </a:t>
            </a:r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贺    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词</a:t>
            </a: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</a:t>
            </a:r>
          </a:p>
        </p:txBody>
      </p:sp>
      <p:sp>
        <p:nvSpPr>
          <p:cNvPr id="1048742" name="Text Box 13"/>
          <p:cNvSpPr txBox="1"/>
          <p:nvPr/>
        </p:nvSpPr>
        <p:spPr>
          <a:xfrm>
            <a:off x="2714624" y="4484984"/>
            <a:ext cx="1965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准确严密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48743" name="Text Box 9"/>
          <p:cNvSpPr txBox="1"/>
          <p:nvPr/>
        </p:nvSpPr>
        <p:spPr>
          <a:xfrm>
            <a:off x="2612507" y="3730438"/>
            <a:ext cx="1965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明白易懂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48744" name="Text Box 11"/>
          <p:cNvSpPr txBox="1"/>
          <p:nvPr/>
        </p:nvSpPr>
        <p:spPr>
          <a:xfrm>
            <a:off x="2599255" y="2982110"/>
            <a:ext cx="1965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平实严谨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48745" name="Text Box 13"/>
          <p:cNvSpPr txBox="1"/>
          <p:nvPr/>
        </p:nvSpPr>
        <p:spPr>
          <a:xfrm>
            <a:off x="2599255" y="2224881"/>
            <a:ext cx="1965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准确严密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48746" name="Text Box 8"/>
          <p:cNvSpPr txBox="1"/>
          <p:nvPr/>
        </p:nvSpPr>
        <p:spPr>
          <a:xfrm>
            <a:off x="6866764" y="3725524"/>
            <a:ext cx="1965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通俗凝练</a:t>
            </a:r>
          </a:p>
        </p:txBody>
      </p:sp>
      <p:sp>
        <p:nvSpPr>
          <p:cNvPr id="1048747" name="Text Box 10"/>
          <p:cNvSpPr txBox="1"/>
          <p:nvPr/>
        </p:nvSpPr>
        <p:spPr>
          <a:xfrm>
            <a:off x="6758609" y="2982111"/>
            <a:ext cx="1965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简洁扼要</a:t>
            </a:r>
          </a:p>
        </p:txBody>
      </p:sp>
      <p:sp>
        <p:nvSpPr>
          <p:cNvPr id="1048748" name="Text Box 12"/>
          <p:cNvSpPr txBox="1"/>
          <p:nvPr/>
        </p:nvSpPr>
        <p:spPr>
          <a:xfrm>
            <a:off x="6758609" y="2224881"/>
            <a:ext cx="1965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生动流畅</a:t>
            </a:r>
          </a:p>
        </p:txBody>
      </p:sp>
      <p:sp>
        <p:nvSpPr>
          <p:cNvPr id="1048749" name="Text Box 15"/>
          <p:cNvSpPr txBox="1"/>
          <p:nvPr/>
        </p:nvSpPr>
        <p:spPr>
          <a:xfrm>
            <a:off x="6969986" y="447262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热情洋溢</a:t>
            </a:r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09720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98200" y="124206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4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4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2" grpId="0"/>
      <p:bldP spid="1048743" grpId="0"/>
      <p:bldP spid="1048744" grpId="0"/>
      <p:bldP spid="1048745" grpId="0"/>
      <p:bldP spid="1048746" grpId="0"/>
      <p:bldP spid="1048747" grpId="0"/>
      <p:bldP spid="1048748" grpId="0"/>
      <p:bldP spid="10487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Text Box 4"/>
          <p:cNvSpPr txBox="1"/>
          <p:nvPr/>
        </p:nvSpPr>
        <p:spPr>
          <a:xfrm>
            <a:off x="267970" y="1227455"/>
            <a:ext cx="86734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000" b="1">
                <a:latin typeface="Calibri" panose="020F0502020204030204" pitchFamily="34" charset="0"/>
              </a:rPr>
              <a:t>        </a:t>
            </a:r>
            <a:r>
              <a:rPr lang="en-US" altLang="zh-CN" sz="3000" b="1" smtClean="0">
                <a:latin typeface="Calibri" panose="020F0502020204030204" pitchFamily="34" charset="0"/>
              </a:rPr>
              <a:t>2</a:t>
            </a:r>
            <a:r>
              <a:rPr lang="zh-CN" altLang="en-US" sz="3000" b="1" smtClean="0">
                <a:latin typeface="Calibri" panose="020F0502020204030204" pitchFamily="34" charset="0"/>
              </a:rPr>
              <a:t>、</a:t>
            </a:r>
            <a:r>
              <a:rPr lang="en-US" altLang="zh-CN" sz="3000" b="1" smtClean="0">
                <a:latin typeface="Calibri" panose="020F0502020204030204" pitchFamily="34" charset="0"/>
              </a:rPr>
              <a:t>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一秀才夜里被蝎子给蛰了，忙喊：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贤妻，速燃银灯，尔夫为毒虫所袭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！”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可连叫几声，却不见有动静。原来 “贤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妻”听不懂其说什么，正在拼命琢磨呢。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秀才疼得实在受不住了，便大嚷道：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老婆子，快点灯！我让蝎子给蛰着了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！”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他老婆说：“你早这样说不就完了，</a:t>
            </a:r>
          </a:p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疼死活该！”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desk1"/>
          <p:cNvSpPr>
            <a:spLocks noEditPoints="1"/>
          </p:cNvSpPr>
          <p:nvPr/>
        </p:nvSpPr>
        <p:spPr>
          <a:xfrm>
            <a:off x="381000" y="304800"/>
            <a:ext cx="8382000" cy="3048000"/>
          </a:xfrm>
          <a:custGeom>
            <a:avLst/>
            <a:gdLst>
              <a:gd name="txL" fmla="*/ 1000 w 21600"/>
              <a:gd name="txT" fmla="*/ 1000 h 21600"/>
              <a:gd name="txR" fmla="*/ 20600 w 21600"/>
              <a:gd name="txB" fmla="*/ 20600 h 21600"/>
            </a:gdLst>
            <a:ahLst/>
            <a:cxnLst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0" y="216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9267" name="文本框 139266"/>
          <p:cNvSpPr txBox="1"/>
          <p:nvPr/>
        </p:nvSpPr>
        <p:spPr>
          <a:xfrm>
            <a:off x="533400" y="685800"/>
            <a:ext cx="7772400" cy="2147888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</a:rPr>
              <a:t>舌为利害本  口是祸福门</a:t>
            </a:r>
          </a:p>
          <a:p>
            <a:pPr>
              <a:spcBef>
                <a:spcPct val="50000"/>
              </a:spcBef>
            </a:pP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</a:rPr>
              <a:t>成败皆在此  得体是根本</a:t>
            </a:r>
          </a:p>
        </p:txBody>
      </p:sp>
      <p:sp>
        <p:nvSpPr>
          <p:cNvPr id="139268" name="下箭头 139267"/>
          <p:cNvSpPr/>
          <p:nvPr/>
        </p:nvSpPr>
        <p:spPr>
          <a:xfrm>
            <a:off x="3563938" y="3429000"/>
            <a:ext cx="1368425" cy="1676400"/>
          </a:xfrm>
          <a:prstGeom prst="downArrow">
            <a:avLst>
              <a:gd name="adj1" fmla="val 50000"/>
              <a:gd name="adj2" fmla="val 306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9269" name="图片 139268" descr="BD1820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4876800"/>
            <a:ext cx="50292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70" name="文本框 139269"/>
          <p:cNvSpPr txBox="1"/>
          <p:nvPr/>
        </p:nvSpPr>
        <p:spPr>
          <a:xfrm>
            <a:off x="2209800" y="5638800"/>
            <a:ext cx="4495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0000CC"/>
                </a:solidFill>
                <a:latin typeface="Arial Black" panose="020B0A04020102020204" pitchFamily="34" charset="0"/>
                <a:ea typeface="华文行楷" panose="02010800040101010101" pitchFamily="2" charset="-122"/>
              </a:rPr>
              <a:t>语言表达得体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图片 107521" descr="图片点击可在新窗口打开查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3992880"/>
            <a:ext cx="5850890" cy="254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3" name="文本占位符 107522"/>
          <p:cNvSpPr>
            <a:spLocks noGrp="1"/>
          </p:cNvSpPr>
          <p:nvPr>
            <p:ph idx="1"/>
          </p:nvPr>
        </p:nvSpPr>
        <p:spPr>
          <a:xfrm>
            <a:off x="179705" y="2164080"/>
            <a:ext cx="8679815" cy="1828800"/>
          </a:xfrm>
          <a:ln>
            <a:solidFill>
              <a:schemeClr val="folHlink"/>
            </a:solidFill>
            <a:miter/>
          </a:ln>
        </p:spPr>
        <p:txBody>
          <a:bodyPr>
            <a:normAutofit fontScale="55000" lnSpcReduction="20000"/>
          </a:bodyPr>
          <a:lstStyle/>
          <a:p>
            <a:pPr marL="0" indent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7000" b="1"/>
              <a:t>能够根据</a:t>
            </a:r>
            <a:r>
              <a:rPr lang="zh-CN" altLang="en-US" sz="70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对象</a:t>
            </a:r>
            <a:r>
              <a:rPr lang="zh-CN" altLang="en-US" sz="7000" b="1">
                <a:solidFill>
                  <a:srgbClr val="FF0000"/>
                </a:solidFill>
                <a:ea typeface="黑体" panose="02010609060101010101" pitchFamily="2" charset="-122"/>
              </a:rPr>
              <a:t>、</a:t>
            </a:r>
            <a:r>
              <a:rPr lang="zh-CN" altLang="en-US" sz="70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场合</a:t>
            </a:r>
            <a:r>
              <a:rPr lang="zh-CN" altLang="en-US" sz="7000" b="1">
                <a:solidFill>
                  <a:srgbClr val="FF0000"/>
                </a:solidFill>
                <a:ea typeface="黑体" panose="02010609060101010101" pitchFamily="2" charset="-122"/>
              </a:rPr>
              <a:t>、目的、语体</a:t>
            </a:r>
            <a:r>
              <a:rPr lang="zh-CN" altLang="en-US" sz="7000" b="1"/>
              <a:t>的不同来使用语言，达到交际目的</a:t>
            </a:r>
            <a:r>
              <a:rPr lang="zh-CN" altLang="en-US" sz="7000" b="1" smtClean="0"/>
              <a:t>。</a:t>
            </a:r>
            <a:endParaRPr lang="zh-CN" altLang="en-US" sz="4400" b="1"/>
          </a:p>
        </p:txBody>
      </p:sp>
      <p:sp>
        <p:nvSpPr>
          <p:cNvPr id="107524" name="Text Box 3"/>
          <p:cNvSpPr txBox="1"/>
          <p:nvPr/>
        </p:nvSpPr>
        <p:spPr>
          <a:xfrm>
            <a:off x="609600" y="1066800"/>
            <a:ext cx="3733800" cy="769441"/>
          </a:xfrm>
          <a:prstGeom prst="rect">
            <a:avLst/>
          </a:prstGeom>
          <a:solidFill>
            <a:srgbClr val="00FF00"/>
          </a:solidFill>
          <a:ln w="508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二、教学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目标</a:t>
            </a:r>
            <a:endParaRPr lang="zh-CN" altLang="en-US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8520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图片 137217" descr="图片点击可在新窗口打开查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62800"/>
            <a:ext cx="2797175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19" name="文本占位符 137218"/>
          <p:cNvSpPr>
            <a:spLocks noGrp="1"/>
          </p:cNvSpPr>
          <p:nvPr>
            <p:ph idx="1"/>
          </p:nvPr>
        </p:nvSpPr>
        <p:spPr>
          <a:xfrm>
            <a:off x="116673" y="1905000"/>
            <a:ext cx="8900795" cy="3850005"/>
          </a:xfrm>
          <a:ln>
            <a:solidFill>
              <a:schemeClr val="folHlink"/>
            </a:solidFill>
            <a:miter/>
          </a:ln>
        </p:spPr>
        <p:txBody>
          <a:bodyPr/>
          <a:lstStyle/>
          <a:p>
            <a:pPr marL="0" indent="4572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smtClean="0"/>
              <a:t>语言</a:t>
            </a:r>
            <a:r>
              <a:rPr lang="zh-CN" altLang="en-US" sz="4000" b="1"/>
              <a:t>得体就是根据</a:t>
            </a:r>
            <a:r>
              <a:rPr lang="zh-CN" altLang="en-US" sz="4000" b="1">
                <a:solidFill>
                  <a:srgbClr val="FF3300"/>
                </a:solidFill>
              </a:rPr>
              <a:t>语境条件</a:t>
            </a:r>
            <a:r>
              <a:rPr lang="zh-CN" altLang="en-US" sz="4000" b="1"/>
              <a:t>使用语言，即根据</a:t>
            </a:r>
            <a:r>
              <a:rPr lang="zh-CN" altLang="en-US" sz="4000" b="1">
                <a:solidFill>
                  <a:srgbClr val="FF0000"/>
                </a:solidFill>
              </a:rPr>
              <a:t>内部语境</a:t>
            </a:r>
            <a:r>
              <a:rPr lang="zh-CN" altLang="en-US" sz="4000" b="1"/>
              <a:t>（上下文）和</a:t>
            </a:r>
            <a:r>
              <a:rPr lang="zh-CN" altLang="en-US" sz="4000" b="1">
                <a:solidFill>
                  <a:srgbClr val="FF0000"/>
                </a:solidFill>
              </a:rPr>
              <a:t>外部语境</a:t>
            </a:r>
            <a:r>
              <a:rPr lang="zh-CN" altLang="en-US" sz="4000" b="1"/>
              <a:t>（语言交际的各种情境条件），选用恰当的语句来表情达意。</a:t>
            </a:r>
          </a:p>
        </p:txBody>
      </p:sp>
      <p:sp>
        <p:nvSpPr>
          <p:cNvPr id="137220" name="Text Box 3"/>
          <p:cNvSpPr txBox="1"/>
          <p:nvPr/>
        </p:nvSpPr>
        <p:spPr>
          <a:xfrm>
            <a:off x="261730" y="1143000"/>
            <a:ext cx="3778168" cy="769441"/>
          </a:xfrm>
          <a:prstGeom prst="rect">
            <a:avLst/>
          </a:prstGeom>
          <a:solidFill>
            <a:srgbClr val="00FF00"/>
          </a:solidFill>
          <a:ln w="508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三、教学过程</a:t>
            </a:r>
            <a:endParaRPr lang="en-US" altLang="zh-CN" sz="44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图片 150529" descr="得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080" y="2107565"/>
            <a:ext cx="5693410" cy="4672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31" name="图片 150530" descr="08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530" r="13869"/>
          <a:stretch>
            <a:fillRect/>
          </a:stretch>
        </p:blipFill>
        <p:spPr>
          <a:xfrm>
            <a:off x="0" y="4648200"/>
            <a:ext cx="18669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2" name="云形标注 150531"/>
          <p:cNvSpPr/>
          <p:nvPr/>
        </p:nvSpPr>
        <p:spPr>
          <a:xfrm>
            <a:off x="60960" y="2287905"/>
            <a:ext cx="2865120" cy="1752600"/>
          </a:xfrm>
          <a:prstGeom prst="cloudCallout">
            <a:avLst>
              <a:gd name="adj1" fmla="val -26352"/>
              <a:gd name="adj2" fmla="val 116847"/>
            </a:avLst>
          </a:prstGeom>
          <a:solidFill>
            <a:schemeClr val="bg1"/>
          </a:solidFill>
          <a:ln w="50800" cap="rnd" cmpd="sng">
            <a:solidFill>
              <a:srgbClr val="FF00FF"/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为什么会这样？</a:t>
            </a:r>
          </a:p>
        </p:txBody>
      </p:sp>
      <p:sp>
        <p:nvSpPr>
          <p:cNvPr id="150533" name="矩形 150532"/>
          <p:cNvSpPr/>
          <p:nvPr/>
        </p:nvSpPr>
        <p:spPr>
          <a:xfrm>
            <a:off x="264795" y="1342390"/>
            <a:ext cx="574484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2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 panose="02010609030101010101" charset="0"/>
                <a:ea typeface="楷体_GB2312" panose="02010609030101010101" charset="0"/>
              </a:rPr>
              <a:t>见什么人说什么话</a:t>
            </a:r>
          </a:p>
        </p:txBody>
      </p:sp>
      <p:sp>
        <p:nvSpPr>
          <p:cNvPr id="143364" name="文本框 143363"/>
          <p:cNvSpPr txBox="1"/>
          <p:nvPr/>
        </p:nvSpPr>
        <p:spPr>
          <a:xfrm>
            <a:off x="142240" y="242570"/>
            <a:ext cx="71450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（一）看</a:t>
            </a:r>
            <a:r>
              <a:rPr lang="zh-CN" altLang="en-US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准对象 把握分寸</a:t>
            </a:r>
            <a:endParaRPr lang="zh-CN" altLang="en-US" sz="4800" b="1" i="1" u="sng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 animBg="1"/>
      <p:bldP spid="1433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8061086" y="4917838"/>
            <a:ext cx="1065688" cy="1100138"/>
          </a:xfrm>
          <a:prstGeom prst="rect">
            <a:avLst/>
          </a:prstGeom>
        </p:spPr>
      </p:pic>
      <p:pic>
        <p:nvPicPr>
          <p:cNvPr id="209716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638" name="文本框 1"/>
          <p:cNvSpPr txBox="1"/>
          <p:nvPr/>
        </p:nvSpPr>
        <p:spPr>
          <a:xfrm>
            <a:off x="582930" y="2073910"/>
            <a:ext cx="7770495" cy="31700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eaLnBrk="1" hangingPunct="1"/>
            <a:r>
              <a:rPr lang="zh-CN" altLang="en-US" sz="4000" b="1" smtClean="0">
                <a:solidFill>
                  <a:schemeClr val="bg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说写者一定要先明确交际或阅读的对象，即充分考虑对方的特征，诸如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性别、年龄、职业、身份、文化、气质、性格、爱好甚至禁忌</a:t>
            </a:r>
            <a:r>
              <a:rPr lang="zh-CN" altLang="en-US" sz="4000" b="1" smtClean="0">
                <a:solidFill>
                  <a:schemeClr val="bg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等，见什么人说什么话。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4"/>
          <p:cNvPicPr>
            <a:picLocks noChangeAspect="1"/>
          </p:cNvPicPr>
          <p:nvPr/>
        </p:nvPicPr>
        <p:blipFill>
          <a:blip r:embed="rId2"/>
          <a:srcRect t="29950" r="13110"/>
          <a:stretch>
            <a:fillRect/>
          </a:stretch>
        </p:blipFill>
        <p:spPr>
          <a:xfrm rot="5400000">
            <a:off x="7764541" y="5255658"/>
            <a:ext cx="1065688" cy="1100138"/>
          </a:xfrm>
          <a:prstGeom prst="rect">
            <a:avLst/>
          </a:prstGeom>
        </p:spPr>
      </p:pic>
      <p:pic>
        <p:nvPicPr>
          <p:cNvPr id="2097167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" y="411480"/>
            <a:ext cx="4593590" cy="1276350"/>
          </a:xfrm>
          <a:prstGeom prst="rect">
            <a:avLst/>
          </a:prstGeom>
        </p:spPr>
      </p:pic>
      <p:sp>
        <p:nvSpPr>
          <p:cNvPr id="1048641" name="文本框 372737"/>
          <p:cNvSpPr txBox="1"/>
          <p:nvPr/>
        </p:nvSpPr>
        <p:spPr>
          <a:xfrm>
            <a:off x="2599055" y="1886585"/>
            <a:ext cx="2125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buClr>
                <a:srgbClr val="000000"/>
              </a:buClr>
            </a:pP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听话人</a:t>
            </a:r>
          </a:p>
        </p:txBody>
      </p:sp>
      <p:sp>
        <p:nvSpPr>
          <p:cNvPr id="1048642" name="文本框 372738"/>
          <p:cNvSpPr txBox="1"/>
          <p:nvPr/>
        </p:nvSpPr>
        <p:spPr>
          <a:xfrm>
            <a:off x="4808855" y="737235"/>
            <a:ext cx="33242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年龄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身份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文化背景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性格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禁忌</a:t>
            </a:r>
          </a:p>
        </p:txBody>
      </p:sp>
      <p:sp>
        <p:nvSpPr>
          <p:cNvPr id="1048643" name="文本框 372740"/>
          <p:cNvSpPr txBox="1"/>
          <p:nvPr/>
        </p:nvSpPr>
        <p:spPr>
          <a:xfrm>
            <a:off x="4565015" y="3839210"/>
            <a:ext cx="31819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年龄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身份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性格</a:t>
            </a:r>
          </a:p>
          <a:p>
            <a:pPr lvl="0" eaLnBrk="1" hangingPunct="1">
              <a:buClr>
                <a:srgbClr val="000000"/>
              </a:buClr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文化程度</a:t>
            </a:r>
          </a:p>
        </p:txBody>
      </p:sp>
      <p:sp>
        <p:nvSpPr>
          <p:cNvPr id="1048644" name="左大括号 372741"/>
          <p:cNvSpPr/>
          <p:nvPr/>
        </p:nvSpPr>
        <p:spPr>
          <a:xfrm>
            <a:off x="2286000" y="2116455"/>
            <a:ext cx="228600" cy="2832100"/>
          </a:xfrm>
          <a:prstGeom prst="leftBrace">
            <a:avLst>
              <a:gd name="adj1" fmla="val 11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zh-CN" altLang="en-US" sz="1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48645" name="左大括号 372742"/>
          <p:cNvSpPr/>
          <p:nvPr/>
        </p:nvSpPr>
        <p:spPr>
          <a:xfrm>
            <a:off x="4275455" y="795020"/>
            <a:ext cx="533400" cy="2438400"/>
          </a:xfrm>
          <a:prstGeom prst="leftBrace">
            <a:avLst>
              <a:gd name="adj1" fmla="val 38095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400"/>
          </a:p>
        </p:txBody>
      </p:sp>
      <p:sp>
        <p:nvSpPr>
          <p:cNvPr id="1048646" name="左大括号 372743"/>
          <p:cNvSpPr/>
          <p:nvPr/>
        </p:nvSpPr>
        <p:spPr>
          <a:xfrm>
            <a:off x="4275455" y="3995420"/>
            <a:ext cx="381000" cy="1905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400"/>
          </a:p>
        </p:txBody>
      </p:sp>
      <p:sp>
        <p:nvSpPr>
          <p:cNvPr id="1048647" name="文本框 1"/>
          <p:cNvSpPr txBox="1"/>
          <p:nvPr/>
        </p:nvSpPr>
        <p:spPr>
          <a:xfrm>
            <a:off x="1212850" y="2428240"/>
            <a:ext cx="859790" cy="3153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注意对象</a:t>
            </a:r>
          </a:p>
        </p:txBody>
      </p:sp>
      <p:sp>
        <p:nvSpPr>
          <p:cNvPr id="1048648" name="文本框 2"/>
          <p:cNvSpPr txBox="1"/>
          <p:nvPr/>
        </p:nvSpPr>
        <p:spPr>
          <a:xfrm>
            <a:off x="2599055" y="4485640"/>
            <a:ext cx="2245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buClr>
                <a:srgbClr val="000000"/>
              </a:buClr>
            </a:pP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说话人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Arial"/>
        <a:cs typeface="Arial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Microsoft Office PowerPoint</Application>
  <PresentationFormat>全屏显示(4:3)</PresentationFormat>
  <Paragraphs>166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如何询问不同对象的年龄？</vt:lpstr>
      <vt:lpstr>PowerPoint 演示文稿</vt:lpstr>
      <vt:lpstr>PowerPoint 演示文稿</vt:lpstr>
      <vt:lpstr>③“贵”“大”“高”“拜”“雅”“惠”“垂”表敬</vt:lpstr>
      <vt:lpstr>PowerPoint 演示文稿</vt:lpstr>
      <vt:lpstr>常见敬词：  ① “贵” （称人年龄叫贵庚） ② “大” （称人作品叫大作） ③ “高” （称人见解叫高见） ④ “尊” （问人姓氏说尊姓） ⑤ “光” （称人到来说光临） ⑥ “拜” （托人办事叫拜托） ⑦ “赐” （请人指教叫赐教）  ⑧ “雅” （请人指正叫雅正） ⑨ “惠” （对方到来称惠顾）</vt:lpstr>
      <vt:lpstr>常见谦词</vt:lpstr>
      <vt:lpstr>PowerPoint 演示文稿</vt:lpstr>
      <vt:lpstr>常用敬谦：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2021-12-17T09:33:54Z</cp:lastPrinted>
  <dcterms:created xsi:type="dcterms:W3CDTF">2021-12-17T09:33:54Z</dcterms:created>
  <dcterms:modified xsi:type="dcterms:W3CDTF">2021-12-20T06:01:01Z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