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gif" ContentType="image/gif"/>
  <Default Extension="png" ContentType="image/png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5"/>
  </p:notesMasterIdLst>
  <p:sldIdLst>
    <p:sldId id="595" r:id="rId4"/>
    <p:sldId id="596" r:id="rId6"/>
    <p:sldId id="737" r:id="rId7"/>
    <p:sldId id="879" r:id="rId8"/>
    <p:sldId id="904" r:id="rId9"/>
    <p:sldId id="656" r:id="rId10"/>
    <p:sldId id="657" r:id="rId11"/>
    <p:sldId id="658" r:id="rId12"/>
    <p:sldId id="601" r:id="rId13"/>
    <p:sldId id="602" r:id="rId14"/>
    <p:sldId id="603" r:id="rId15"/>
    <p:sldId id="822" r:id="rId16"/>
    <p:sldId id="839" r:id="rId17"/>
    <p:sldId id="930" r:id="rId18"/>
    <p:sldId id="605" r:id="rId19"/>
    <p:sldId id="928" r:id="rId20"/>
    <p:sldId id="929" r:id="rId21"/>
    <p:sldId id="609" r:id="rId22"/>
    <p:sldId id="739" r:id="rId23"/>
    <p:sldId id="612" r:id="rId24"/>
    <p:sldId id="838" r:id="rId25"/>
    <p:sldId id="812" r:id="rId26"/>
    <p:sldId id="814" r:id="rId27"/>
    <p:sldId id="815" r:id="rId28"/>
    <p:sldId id="816" r:id="rId29"/>
    <p:sldId id="611" r:id="rId30"/>
    <p:sldId id="821" r:id="rId3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01"/>
  </p:normalViewPr>
  <p:slideViewPr>
    <p:cSldViewPr showGuides="1">
      <p:cViewPr varScale="1">
        <p:scale>
          <a:sx n="76" d="100"/>
          <a:sy n="76" d="100"/>
        </p:scale>
        <p:origin x="-582" y="-102"/>
      </p:cViewPr>
      <p:guideLst>
        <p:guide orient="horz" pos="2089"/>
        <p:guide pos="37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页眉占位符 686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1" name="日期占位符 686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068" name="幻灯片图像占位符 68611"/>
          <p:cNvSpPr>
            <a:spLocks noRo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6861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614" name="页脚占位符 6861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5" name="灯片编号占位符 6861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6172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44200" y="44450"/>
            <a:ext cx="1397000" cy="947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未知"/>
          <p:cNvSpPr/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641600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>
                <a:latin typeface="Garamond" pitchFamily="18" charset="0"/>
              </a:rPr>
            </a:fld>
            <a:endParaRPr lang="zh-CN" altLang="en-US" dirty="0">
              <a:latin typeface="Garamon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未知"/>
          <p:cNvSpPr/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t="5864" b="8080"/>
          <a:stretch>
            <a:fillRect/>
          </a:stretch>
        </p:blipFill>
        <p:spPr>
          <a:xfrm>
            <a:off x="6249035" y="109220"/>
            <a:ext cx="5123180" cy="6475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标题 1"/>
          <p:cNvSpPr txBox="1"/>
          <p:nvPr/>
        </p:nvSpPr>
        <p:spPr>
          <a:xfrm>
            <a:off x="1618615" y="1513205"/>
            <a:ext cx="5131435" cy="291655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/>
            <a:r>
              <a:rPr lang="zh-CN" altLang="en-US" sz="66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穿井得一人</a:t>
            </a:r>
            <a:endParaRPr lang="zh-CN" altLang="en-US" sz="5400" b="1" dirty="0">
              <a:solidFill>
                <a:srgbClr val="0000FF"/>
              </a:solidFill>
              <a:uFillTx/>
              <a:latin typeface="楷体_GB2312" charset="0"/>
              <a:ea typeface="楷体_GB2312" pitchFamily="49" charset="-122"/>
            </a:endParaRPr>
          </a:p>
          <a:p>
            <a:pPr algn="ctr"/>
            <a:endParaRPr lang="zh-CN" altLang="en-US" sz="5400" b="1" dirty="0">
              <a:solidFill>
                <a:srgbClr val="0000FF"/>
              </a:solidFill>
              <a:uFillTx/>
              <a:latin typeface="楷体_GB2312" charset="0"/>
              <a:ea typeface="楷体_GB2312" pitchFamily="49" charset="-122"/>
            </a:endParaRPr>
          </a:p>
          <a:p>
            <a:pPr algn="ctr"/>
            <a:r>
              <a:rPr lang="en-US" altLang="zh-CN" sz="4800" b="1" dirty="0">
                <a:solidFill>
                  <a:srgbClr val="00B050"/>
                </a:solidFill>
                <a:uFillTx/>
                <a:latin typeface="楷体_GB2312" charset="0"/>
                <a:ea typeface="楷体_GB2312" pitchFamily="49" charset="-122"/>
              </a:rPr>
              <a:t>《</a:t>
            </a:r>
            <a:r>
              <a:rPr lang="zh-CN" altLang="en-US" sz="4800" b="1" dirty="0">
                <a:solidFill>
                  <a:srgbClr val="00B050"/>
                </a:solidFill>
                <a:uFillTx/>
                <a:latin typeface="楷体_GB2312" charset="0"/>
                <a:ea typeface="楷体_GB2312" pitchFamily="49" charset="-122"/>
              </a:rPr>
              <a:t>吕氏春秋</a:t>
            </a:r>
            <a:r>
              <a:rPr lang="en-US" altLang="zh-CN" sz="4800" b="1" dirty="0">
                <a:solidFill>
                  <a:srgbClr val="00B050"/>
                </a:solidFill>
                <a:uFillTx/>
                <a:latin typeface="楷体_GB2312" charset="0"/>
                <a:ea typeface="楷体_GB2312" pitchFamily="49" charset="-122"/>
              </a:rPr>
              <a:t>》</a:t>
            </a:r>
            <a:endParaRPr lang="en-US" altLang="zh-CN" sz="4800" b="1" dirty="0">
              <a:solidFill>
                <a:srgbClr val="00B050"/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  <p:sp>
        <p:nvSpPr>
          <p:cNvPr id="6" name="日期占位符 5"/>
          <p:cNvSpPr/>
          <p:nvPr/>
        </p:nvSpPr>
        <p:spPr>
          <a:xfrm>
            <a:off x="9855835" y="6082030"/>
            <a:ext cx="2393950" cy="70294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u="none" kern="1200" baseline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7030A0"/>
                </a:solidFill>
                <a:uFillTx/>
              </a:rPr>
            </a:fld>
            <a:endParaRPr lang="zh-CN" altLang="en-US" sz="3600" b="1" dirty="0">
              <a:solidFill>
                <a:srgbClr val="7030A0"/>
              </a:solidFill>
              <a:uFillTx/>
            </a:endParaRPr>
          </a:p>
        </p:txBody>
      </p:sp>
      <p:pic>
        <p:nvPicPr>
          <p:cNvPr id="2" name="夜的钢琴曲%28五%2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80335" y="4259580"/>
            <a:ext cx="619125" cy="619125"/>
          </a:xfrm>
          <a:prstGeom prst="rect">
            <a:avLst/>
          </a:prstGeom>
        </p:spPr>
      </p:pic>
      <p:sp>
        <p:nvSpPr>
          <p:cNvPr id="7169" name="Rectangle 4"/>
          <p:cNvSpPr/>
          <p:nvPr/>
        </p:nvSpPr>
        <p:spPr>
          <a:xfrm>
            <a:off x="295910" y="109220"/>
            <a:ext cx="23025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8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寓 言</a:t>
            </a:r>
            <a:endParaRPr lang="zh-CN" altLang="en-US" sz="48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230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9000"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2"/>
          <p:cNvSpPr/>
          <p:nvPr/>
        </p:nvSpPr>
        <p:spPr>
          <a:xfrm>
            <a:off x="3002915" y="505460"/>
            <a:ext cx="3032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古今异义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9475" y="1150620"/>
            <a:ext cx="4324985" cy="229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ts val="572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</a:t>
            </a:r>
            <a:r>
              <a:rPr kumimoji="0" lang="en-US" altLang="zh-CN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）及其家穿井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>
              <a:lnSpc>
                <a:spcPts val="572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>
              <a:lnSpc>
                <a:spcPts val="572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丁氏对曰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6934835" y="1024255"/>
            <a:ext cx="37331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古义：待，等到    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今义：连词，和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6934835" y="2409825"/>
            <a:ext cx="43688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古义：应答，回答    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buClrTx/>
              <a:buSzTx/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今义：正确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65630" y="4680585"/>
            <a:ext cx="10267950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闻之于宋君（                          ）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得一人之使（                          </a:t>
            </a: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文言积累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84170" y="3865245"/>
            <a:ext cx="3032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、词类活用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5829935" y="1331595"/>
            <a:ext cx="532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及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6534785" y="1189990"/>
            <a:ext cx="231140" cy="86550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6534785" y="2576830"/>
            <a:ext cx="231140" cy="86550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Text Box 18"/>
          <p:cNvSpPr txBox="1"/>
          <p:nvPr/>
        </p:nvSpPr>
        <p:spPr>
          <a:xfrm>
            <a:off x="5829935" y="2686685"/>
            <a:ext cx="532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对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44845" y="4680585"/>
            <a:ext cx="6554470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动词的使动用法，闻，使知道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动词用作名词，使，劳动力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5" name="Text Box 14"/>
          <p:cNvSpPr txBox="1"/>
          <p:nvPr/>
        </p:nvSpPr>
        <p:spPr>
          <a:xfrm>
            <a:off x="3209290" y="1329373"/>
            <a:ext cx="6257925" cy="1419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有闻而传之者（          ）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闻之于君（            ）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086" name="Text Box 16"/>
          <p:cNvSpPr txBox="1"/>
          <p:nvPr/>
        </p:nvSpPr>
        <p:spPr>
          <a:xfrm>
            <a:off x="3209290" y="2943860"/>
            <a:ext cx="828548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得一人之使（           ）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闻之于宋君（                       ）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求闻之若此（             ）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 Box 18"/>
          <p:cNvSpPr txBox="1"/>
          <p:nvPr/>
        </p:nvSpPr>
        <p:spPr>
          <a:xfrm>
            <a:off x="7035800" y="1329690"/>
            <a:ext cx="22282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听到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 Box 20"/>
          <p:cNvSpPr txBox="1"/>
          <p:nvPr/>
        </p:nvSpPr>
        <p:spPr>
          <a:xfrm>
            <a:off x="5915660" y="2104390"/>
            <a:ext cx="36791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使……听到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 Box 21"/>
          <p:cNvSpPr txBox="1"/>
          <p:nvPr/>
        </p:nvSpPr>
        <p:spPr>
          <a:xfrm>
            <a:off x="6120130" y="3016885"/>
            <a:ext cx="33470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助词，的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 Box 21"/>
          <p:cNvSpPr txBox="1"/>
          <p:nvPr/>
        </p:nvSpPr>
        <p:spPr>
          <a:xfrm>
            <a:off x="6107430" y="3662045"/>
            <a:ext cx="54813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代词，指“穿井得一人”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 Box 21"/>
          <p:cNvSpPr txBox="1"/>
          <p:nvPr/>
        </p:nvSpPr>
        <p:spPr>
          <a:xfrm>
            <a:off x="6107430" y="4307205"/>
            <a:ext cx="31565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定语后置标志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093" name="Text Box 14"/>
          <p:cNvSpPr txBox="1"/>
          <p:nvPr/>
        </p:nvSpPr>
        <p:spPr>
          <a:xfrm>
            <a:off x="3209290" y="5222240"/>
            <a:ext cx="6834505" cy="1419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20000"/>
              </a:lnSpc>
              <a:buClrTx/>
              <a:buSzTx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闻之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于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宋君（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）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非得一人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于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井中（          ）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6" name="Text Box 18"/>
          <p:cNvSpPr txBox="1"/>
          <p:nvPr/>
        </p:nvSpPr>
        <p:spPr>
          <a:xfrm>
            <a:off x="6120130" y="5311775"/>
            <a:ext cx="27412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介词，被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 Box 20"/>
          <p:cNvSpPr txBox="1"/>
          <p:nvPr/>
        </p:nvSpPr>
        <p:spPr>
          <a:xfrm>
            <a:off x="6958330" y="5956935"/>
            <a:ext cx="35909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介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词</a:t>
            </a:r>
            <a:r>
              <a:rPr lang="zh-CN" altLang="en-US" sz="2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文言积累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2162175" y="1770380"/>
            <a:ext cx="532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闻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5058" name="矩形 2"/>
          <p:cNvSpPr/>
          <p:nvPr/>
        </p:nvSpPr>
        <p:spPr>
          <a:xfrm>
            <a:off x="2974975" y="505460"/>
            <a:ext cx="3032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、一词多义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870835" y="1604010"/>
            <a:ext cx="231140" cy="977900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2162175" y="3663315"/>
            <a:ext cx="532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之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2162175" y="5608955"/>
            <a:ext cx="532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于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870835" y="3239770"/>
            <a:ext cx="231140" cy="1568450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870835" y="5466080"/>
            <a:ext cx="231140" cy="93154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/>
      <p:bldP spid="20" grpId="0" bldLvl="0"/>
      <p:bldP spid="21" grpId="0" bldLvl="0"/>
      <p:bldP spid="16" grpId="0" bldLvl="0"/>
      <p:bldP spid="17" grpId="0" bldLvl="0"/>
      <p:bldP spid="26" grpId="0" bldLvl="0"/>
      <p:bldP spid="27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81" name="Text Box 29"/>
          <p:cNvSpPr txBox="1"/>
          <p:nvPr/>
        </p:nvSpPr>
        <p:spPr>
          <a:xfrm>
            <a:off x="2228850" y="726440"/>
            <a:ext cx="84709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本文的体裁是什么？讲了一个什么故事？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本文的内容可用哪一个成语概括？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3582" name="Text Box 30"/>
          <p:cNvSpPr txBox="1"/>
          <p:nvPr/>
        </p:nvSpPr>
        <p:spPr>
          <a:xfrm>
            <a:off x="1745615" y="2275205"/>
            <a:ext cx="6205220" cy="4107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22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寓言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52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   宋人丁氏打了一口井，趣说成“穿井得一人”，国人以讹传讹，国君派人问丁氏，才弄清了真相。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52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   以讹传讹。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7800" y="2370455"/>
            <a:ext cx="4250055" cy="3154680"/>
          </a:xfrm>
          <a:prstGeom prst="rect">
            <a:avLst/>
          </a:prstGeom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整体感知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390" y="3585210"/>
            <a:ext cx="5187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人事果</a:t>
            </a:r>
            <a:endParaRPr lang="zh-CN" altLang="en-US" sz="3600" b="1" dirty="0">
              <a:solidFill>
                <a:srgbClr val="00B05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3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3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30" y="2900045"/>
            <a:ext cx="4250055" cy="3154680"/>
          </a:xfrm>
          <a:prstGeom prst="rect">
            <a:avLst/>
          </a:prstGeom>
        </p:spPr>
      </p:pic>
      <p:sp>
        <p:nvSpPr>
          <p:cNvPr id="23581" name="Text Box 29"/>
          <p:cNvSpPr txBox="1"/>
          <p:nvPr/>
        </p:nvSpPr>
        <p:spPr>
          <a:xfrm>
            <a:off x="2472690" y="1503680"/>
            <a:ext cx="79705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本文的本文的中心句是哪一句？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23582" name="Text Box 30"/>
          <p:cNvSpPr txBox="1"/>
          <p:nvPr/>
        </p:nvSpPr>
        <p:spPr>
          <a:xfrm>
            <a:off x="4068445" y="2994660"/>
            <a:ext cx="66395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求闻之若此，不若无闻也。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整体感知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56360" y="1025525"/>
            <a:ext cx="10092690" cy="6108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spcBef>
                <a:spcPts val="2400"/>
              </a:spcBef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指出下列句子的朗读语调。</a:t>
            </a:r>
            <a:endParaRPr lang="zh-CN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）告人曰：“吾穿井得一人。”</a:t>
            </a:r>
            <a:endParaRPr lang="zh-CN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                     （                 ）</a:t>
            </a:r>
            <a:endParaRPr lang="zh-CN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有闻而传之者：“丁氏穿井得一人。”</a:t>
            </a:r>
            <a:endParaRPr lang="zh-CN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                      </a:t>
            </a: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         ）</a:t>
            </a:r>
            <a:endParaRPr lang="zh-CN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3</a:t>
            </a: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）丁家人答道，“得到一个空闲的人的劳力，并非在井内挖到了一个活人。”</a:t>
            </a:r>
            <a:r>
              <a:rPr 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     ）</a:t>
            </a:r>
            <a:endParaRPr lang="zh-CN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2280"/>
              </a:lnSpc>
              <a:spcBef>
                <a:spcPts val="2400"/>
              </a:spcBef>
            </a:pPr>
            <a:endParaRPr lang="zh-CN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10800000" flipV="1">
            <a:off x="6951345" y="2645410"/>
            <a:ext cx="3526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轻松喜悦的语调 </a:t>
            </a:r>
            <a:endParaRPr lang="zh-CN" sz="36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 rot="10800000" flipV="1">
            <a:off x="7296785" y="4434840"/>
            <a:ext cx="34296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</a:pPr>
            <a:r>
              <a:rPr 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神秘的语调</a:t>
            </a:r>
            <a:endParaRPr lang="zh-CN" sz="36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rot="10800000" flipV="1">
            <a:off x="8392160" y="5854065"/>
            <a:ext cx="2670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</a:pPr>
            <a:r>
              <a:rPr 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强调的语调</a:t>
            </a:r>
            <a:endParaRPr lang="zh-CN" sz="36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整体感知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9645" y="1512253"/>
            <a:ext cx="3252788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矩形 4"/>
          <p:cNvSpPr/>
          <p:nvPr/>
        </p:nvSpPr>
        <p:spPr>
          <a:xfrm>
            <a:off x="1202055" y="802958"/>
            <a:ext cx="82153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丁家穿井后，告人曰：“吾穿井得一人。”这句话是什么意思？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9154" name="矩形 4"/>
          <p:cNvSpPr/>
          <p:nvPr/>
        </p:nvSpPr>
        <p:spPr>
          <a:xfrm>
            <a:off x="929640" y="3227705"/>
            <a:ext cx="69113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algn="l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你认为产生误传的关键一词是什么？为什么？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1551940" y="2220913"/>
            <a:ext cx="82153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0000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意思是他家打井省了一个劳动力。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9935" y="4426585"/>
            <a:ext cx="77146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关键一词是“人”。因为“人”可指人，也可指劳动力。丁家本意是（打井后）节省一个人的劳力；话语传出后转变为“得到一人”。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矩形 4"/>
          <p:cNvSpPr/>
          <p:nvPr/>
        </p:nvSpPr>
        <p:spPr>
          <a:xfrm>
            <a:off x="2194560" y="1096328"/>
            <a:ext cx="82153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为什么这个谣言会传到国君耳中呢？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9154" name="矩形 4"/>
          <p:cNvSpPr/>
          <p:nvPr/>
        </p:nvSpPr>
        <p:spPr>
          <a:xfrm>
            <a:off x="2252980" y="3719195"/>
            <a:ext cx="69113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algn="l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这位国君的做法说明了什么？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2138045" y="1871028"/>
            <a:ext cx="82153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0000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因为事件很蹊跷，富有神奇色彩，加之流传很广泛。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14575" y="5041265"/>
            <a:ext cx="77146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调查研究是获得真理的唯一途径。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9588" y="2909253"/>
            <a:ext cx="2535237" cy="3379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矩形 4"/>
          <p:cNvSpPr/>
          <p:nvPr/>
        </p:nvSpPr>
        <p:spPr>
          <a:xfrm>
            <a:off x="2402840" y="1365568"/>
            <a:ext cx="82153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algn="l">
              <a:lnSpc>
                <a:spcPct val="100000"/>
              </a:lnSpc>
              <a:buClrTx/>
              <a:buSzTx/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</a:rPr>
              <a:t>文中的宋君是一个怎样的人？</a:t>
            </a:r>
            <a:endParaRPr lang="zh-CN" altLang="en-US" sz="4000" b="1" dirty="0">
              <a:solidFill>
                <a:srgbClr val="0000FF"/>
              </a:solidFill>
              <a:uFillTx/>
              <a:latin typeface="楷体_GB2312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4"/>
          <p:cNvSpPr/>
          <p:nvPr/>
        </p:nvSpPr>
        <p:spPr>
          <a:xfrm>
            <a:off x="2138045" y="2636203"/>
            <a:ext cx="8215313" cy="150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5500"/>
              </a:lnSpc>
              <a:buFont typeface="Wingdings" panose="05000000000000000000" charset="0"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    宋君是一个比较明智的人，并不轻信别人的传言。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线形标注 2 2"/>
          <p:cNvSpPr/>
          <p:nvPr/>
        </p:nvSpPr>
        <p:spPr>
          <a:xfrm>
            <a:off x="1416685" y="2385695"/>
            <a:ext cx="9639935" cy="2087245"/>
          </a:xfrm>
          <a:prstGeom prst="borderCallout2">
            <a:avLst>
              <a:gd name="adj1" fmla="val 211"/>
              <a:gd name="adj2" fmla="val 15301"/>
              <a:gd name="adj3" fmla="val 384"/>
              <a:gd name="adj4" fmla="val 20402"/>
              <a:gd name="adj5" fmla="val -631"/>
              <a:gd name="adj6" fmla="val 2604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          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</a:t>
            </a:r>
            <a:r>
              <a:rPr kumimoji="0" lang="zh-CN" altLang="en-US" sz="3600" b="1" i="0" baseline="0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  <a:cs typeface="+mn-cs"/>
              </a:rPr>
              <a:t>在交际中，语言的表达很重要，必须做到表达准确、清晰，以避免不必要的误会和歧义。</a:t>
            </a:r>
            <a:endParaRPr kumimoji="0" lang="zh-CN" altLang="en-US" sz="3600" b="1" i="0" baseline="0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2226" name="矩形 4"/>
          <p:cNvSpPr/>
          <p:nvPr/>
        </p:nvSpPr>
        <p:spPr>
          <a:xfrm>
            <a:off x="1992313" y="621348"/>
            <a:ext cx="82073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请分别从丁氏的角度和传之者的角度说说我们应该汲取什么教训？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2314575" y="1972310"/>
            <a:ext cx="7356475" cy="3210560"/>
          </a:xfrm>
          <a:prstGeom prst="borderCallout2">
            <a:avLst>
              <a:gd name="adj1" fmla="val 211"/>
              <a:gd name="adj2" fmla="val 15301"/>
              <a:gd name="adj3" fmla="val 384"/>
              <a:gd name="adj4" fmla="val 20402"/>
              <a:gd name="adj5" fmla="val -631"/>
              <a:gd name="adj6" fmla="val 2604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R="0" lvl="0" algn="l" defTabSz="914400" rtl="0">
              <a:lnSpc>
                <a:spcPts val="5020"/>
              </a:lnSpc>
              <a:buClrTx/>
              <a:buSzTx/>
              <a:buFont typeface="Wingdings" panose="05000000000000000000" charset="0"/>
            </a:pPr>
            <a:r>
              <a:rPr kumimoji="0" lang="zh-CN" altLang="en-US" sz="3600" b="1" i="0" baseline="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cs typeface="+mn-cs"/>
              </a:rPr>
              <a:t>从丁氏的角度来看：</a:t>
            </a:r>
            <a:endParaRPr kumimoji="0" lang="zh-CN" altLang="en-US" sz="3600" b="1" i="0" baseline="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cs typeface="+mn-cs"/>
            </a:endParaRPr>
          </a:p>
          <a:p>
            <a:pPr marR="0" lvl="0" algn="l" defTabSz="914400" rtl="0">
              <a:lnSpc>
                <a:spcPts val="5020"/>
              </a:lnSpc>
              <a:buClrTx/>
              <a:buSzTx/>
              <a:buFont typeface="Wingdings" panose="05000000000000000000" charset="0"/>
            </a:pPr>
            <a:endParaRPr kumimoji="0" lang="zh-CN" altLang="en-US" sz="3600" b="1" i="0" baseline="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cs typeface="+mn-cs"/>
            </a:endParaRPr>
          </a:p>
          <a:p>
            <a:pPr marR="0" lvl="0" algn="l" defTabSz="914400" rtl="0">
              <a:lnSpc>
                <a:spcPts val="5020"/>
              </a:lnSpc>
              <a:buClrTx/>
              <a:buSzTx/>
              <a:buFont typeface="Wingdings" panose="05000000000000000000" charset="0"/>
            </a:pPr>
            <a:endParaRPr kumimoji="0" lang="zh-CN" altLang="en-US" sz="3600" b="1" i="0" baseline="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cs typeface="+mn-cs"/>
            </a:endParaRPr>
          </a:p>
          <a:p>
            <a:pPr marR="0" lvl="0" algn="l" defTabSz="914400" rtl="0">
              <a:lnSpc>
                <a:spcPts val="5020"/>
              </a:lnSpc>
              <a:buClrTx/>
              <a:buSzTx/>
              <a:buFont typeface="Wingdings" panose="05000000000000000000" charset="0"/>
            </a:pPr>
            <a:r>
              <a:rPr kumimoji="0" lang="zh-CN" altLang="en-US" sz="3600" b="1" i="0" baseline="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cs typeface="+mn-cs"/>
              </a:rPr>
              <a:t>从“有闻而传之者”的角度来看：</a:t>
            </a:r>
            <a:endParaRPr kumimoji="0" lang="zh-CN" altLang="en-US" sz="3600" b="1" i="0" baseline="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线形标注 2 4"/>
          <p:cNvSpPr/>
          <p:nvPr/>
        </p:nvSpPr>
        <p:spPr>
          <a:xfrm>
            <a:off x="1346200" y="4605020"/>
            <a:ext cx="9527540" cy="2578100"/>
          </a:xfrm>
          <a:prstGeom prst="borderCallout2">
            <a:avLst>
              <a:gd name="adj1" fmla="val 211"/>
              <a:gd name="adj2" fmla="val 15301"/>
              <a:gd name="adj3" fmla="val 384"/>
              <a:gd name="adj4" fmla="val 20402"/>
              <a:gd name="adj5" fmla="val -631"/>
              <a:gd name="adj6" fmla="val 2604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kumimoji="0" lang="en-US" altLang="zh-CN" sz="3600" b="1" i="0" baseline="0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  <a:cs typeface="+mn-cs"/>
              </a:rPr>
              <a:t>    </a:t>
            </a:r>
            <a:r>
              <a:rPr kumimoji="0" lang="zh-CN" altLang="en-US" sz="3600" b="1" i="0" baseline="0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  <a:cs typeface="+mn-cs"/>
              </a:rPr>
              <a:t>不要听到什么传闻之后就外传，要动脑筋想一想是否合乎情理，不要人云亦云，听到风就是雨，以致于以讹传讹。</a:t>
            </a:r>
            <a:endParaRPr kumimoji="0" lang="zh-CN" altLang="en-US" sz="3600" b="1" i="0" baseline="0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8"/>
          <p:cNvSpPr/>
          <p:nvPr/>
        </p:nvSpPr>
        <p:spPr>
          <a:xfrm>
            <a:off x="3233738" y="2294335"/>
            <a:ext cx="137636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1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6" name="矩形 9"/>
          <p:cNvSpPr/>
          <p:nvPr/>
        </p:nvSpPr>
        <p:spPr>
          <a:xfrm>
            <a:off x="5142151" y="1109266"/>
            <a:ext cx="14605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主 旨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11265" name="Rectangle 1"/>
          <p:cNvSpPr/>
          <p:nvPr/>
        </p:nvSpPr>
        <p:spPr>
          <a:xfrm>
            <a:off x="1882140" y="2199640"/>
            <a:ext cx="84277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ct val="150000"/>
              </a:lnSpc>
            </a:pPr>
            <a:r>
              <a:rPr 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    这则寓言通过一个笑话告诫人们告诉人们</a:t>
            </a:r>
            <a:r>
              <a:rPr lang="zh-CN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</a:rPr>
              <a:t>不可轻信传言并盲目传播，说话、念词不要产生歧义。</a:t>
            </a:r>
            <a:endParaRPr lang="zh-CN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9"/>
          <p:cNvSpPr/>
          <p:nvPr/>
        </p:nvSpPr>
        <p:spPr>
          <a:xfrm>
            <a:off x="3867071" y="5394881"/>
            <a:ext cx="27355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寓意或道理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348480" y="504190"/>
            <a:ext cx="715962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1">
              <a:lnSpc>
                <a:spcPct val="100000"/>
              </a:lnSpc>
              <a:spcBef>
                <a:spcPts val="1200"/>
              </a:spcBef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吕氏春秋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是战国末年秦相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吕不韦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集合门客共同撰写的。全书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26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卷，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160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篇，由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12“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纪”、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8“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览”、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6“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论”三部分组成。因书中有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8“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览”，所以又称这部书为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吕览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。该书由于是集体著述，思想很不统一。以儒家、道家为主，兼采法家、墨家、名家、农家各派的学说，后人称它为“杂”家的代表著作。该书的文字朴实简劲，对司马迁的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史记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创作有显著影响。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490" y="988695"/>
            <a:ext cx="3522345" cy="5770880"/>
          </a:xfrm>
          <a:prstGeom prst="rect">
            <a:avLst/>
          </a:prstGeom>
        </p:spPr>
      </p:pic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作家作品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18310" y="982980"/>
            <a:ext cx="8756015" cy="5384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语言幽默风趣，寓理于事。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    故事中因对话中有一个多义词</a:t>
            </a: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(“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人”，可指人，也可指劳动力</a:t>
            </a: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或把“得”</a:t>
            </a: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需要或得到</a:t>
            </a:r>
            <a:r>
              <a:rPr lang="en-US" altLang="zh-CN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_GB2312" charset="0"/>
                <a:ea typeface="黑体" panose="02010609060101010101" pitchFamily="2" charset="-122"/>
              </a:rPr>
              <a:t>两音义混用，而被人误解，结果越传越远，居然传到国君耳朵里去了。最后道出真相，事实与传言相差太大，不禁令人发笑。文章就是在笑中教育了人们不可轻信、传播传言。</a:t>
            </a:r>
            <a:endParaRPr lang="zh-CN" altLang="en-US" sz="3600" b="1" dirty="0">
              <a:solidFill>
                <a:srgbClr val="0000FF"/>
              </a:solidFill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艺术特色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65225" y="1428115"/>
            <a:ext cx="1090168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               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十大网络谣言案例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一、柑橘蛆虫事件：全国的柑橘果农受损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二、“地震”传言令山西数百万受惊民众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三、“爆炸谣言”导致江苏盐城群众大逃亡和部分民众遇难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四、躺着中枪的中非希望工程及卢俊卿父女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五、被网络谣言恶意抹黑的“张海迪”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六、网络谣言引发疯狂的食盐抢购风潮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七、“被去世”的名人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八、被网络谣言中伤的海南支教学生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九、被“嫖娼”的少林寺方丈释永信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十、造谣新疆籍艾滋病人滴血投毒事件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4590" y="1243965"/>
            <a:ext cx="10733405" cy="56311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2400"/>
              </a:spcBef>
            </a:pPr>
            <a:endParaRPr lang="en-US" altLang="zh-CN" sz="4000" b="1" dirty="0">
              <a:solidFill>
                <a:srgbClr val="FF0000"/>
              </a:solidFill>
              <a:uFillTx/>
              <a:latin typeface="楷体_GB2312" charset="0"/>
              <a:sym typeface="+mn-ea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endParaRPr lang="en-US" altLang="zh-CN" sz="4000" b="1" dirty="0">
              <a:solidFill>
                <a:srgbClr val="FF0000"/>
              </a:solidFill>
              <a:uFillTx/>
              <a:latin typeface="楷体_GB2312" charset="0"/>
              <a:sym typeface="+mn-ea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altLang="zh-CN" sz="4000" b="1" dirty="0">
                <a:solidFill>
                  <a:srgbClr val="FF0000"/>
                </a:solidFill>
                <a:uFillTx/>
                <a:latin typeface="楷体_GB2312" charset="0"/>
                <a:sym typeface="+mn-ea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  <a:sym typeface="+mn-ea"/>
              </a:rPr>
              <a:t>在现实生活中对待传闻都应采取调查研究的审慎的态度、去伪存真的求实精神。不要轻信，不能盲从，更不能以讹传讹。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  <a:sym typeface="+mn-ea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26" name="矩形 4"/>
          <p:cNvSpPr/>
          <p:nvPr/>
        </p:nvSpPr>
        <p:spPr>
          <a:xfrm>
            <a:off x="2087245" y="167640"/>
            <a:ext cx="90582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现实生活中有没有类似“穿井得一人”这样的情况？如果有，我们应该怎样去对待？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5" name="矩形 32774"/>
          <p:cNvSpPr/>
          <p:nvPr/>
        </p:nvSpPr>
        <p:spPr>
          <a:xfrm>
            <a:off x="1593215" y="3716973"/>
            <a:ext cx="106108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l"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、选出“之”字用法不同的一项(　　)</a:t>
            </a:r>
            <a:endParaRPr lang="zh-CN" altLang="en-US" sz="32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A．国人道之　　B．闻之于宋君　　</a:t>
            </a:r>
            <a:endParaRPr lang="zh-CN" altLang="en-US" sz="32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C．问之于丁氏　D．得一人之使</a:t>
            </a:r>
            <a:endParaRPr lang="zh-CN" altLang="en-US" sz="32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algn="l"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穿井得一人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的故事告诉我们</a:t>
            </a:r>
            <a:r>
              <a:rPr lang="zh-CN" altLang="en-US" sz="3200" b="1" u="heavy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的危害。</a:t>
            </a:r>
            <a:endParaRPr lang="zh-CN" altLang="en-US" sz="32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19910" y="580073"/>
            <a:ext cx="8210550" cy="8299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algn="just">
              <a:lnSpc>
                <a:spcPct val="150000"/>
              </a:lnSpc>
            </a:pPr>
            <a:r>
              <a:rPr 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、《穿井得一人》选自</a:t>
            </a:r>
            <a:r>
              <a:rPr lang="zh-CN" altLang="en-US" sz="3200" b="1" u="heavy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 rot="10800000" flipV="1">
            <a:off x="6466205" y="726440"/>
            <a:ext cx="31121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《吕氏春秋》</a:t>
            </a:r>
            <a:endParaRPr lang="zh-CN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9910" y="1410335"/>
            <a:ext cx="87490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2、给下列句子划分朗读停顿。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（1）吾 穿 井 得 一 人。</a:t>
            </a:r>
            <a:endParaRPr lang="zh-CN" altLang="en-US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（2）得 一 人 之 使，非 得 一 人 于 井 中 也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 rot="10800000" flipV="1">
            <a:off x="8307705" y="3898265"/>
            <a:ext cx="6089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</a:t>
            </a:r>
            <a:endParaRPr lang="en-US" altLang="zh-CN" sz="28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rot="10800000" flipV="1">
            <a:off x="3516630" y="2334895"/>
            <a:ext cx="280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∕</a:t>
            </a:r>
            <a:endParaRPr lang="zh-CN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 rot="10800000" flipV="1">
            <a:off x="3629660" y="3056255"/>
            <a:ext cx="7162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uFillTx/>
                <a:ea typeface="黑体" panose="02010609060101010101" pitchFamily="2" charset="-122"/>
                <a:cs typeface="Times New Roman" panose="02020603050405020304" pitchFamily="18" charset="0"/>
              </a:rPr>
              <a:t>∕</a:t>
            </a:r>
            <a:endParaRPr lang="en-US" altLang="zh-CN" sz="28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 rot="10800000" flipV="1">
            <a:off x="6414135" y="3056255"/>
            <a:ext cx="3136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uFillTx/>
                <a:ea typeface="黑体" panose="02010609060101010101" pitchFamily="2" charset="-122"/>
                <a:cs typeface="Times New Roman" panose="02020603050405020304" pitchFamily="18" charset="0"/>
              </a:rPr>
              <a:t>∕</a:t>
            </a:r>
            <a:endParaRPr lang="en-US" altLang="zh-CN" sz="28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 rot="10800000" flipH="1" flipV="1">
            <a:off x="4591685" y="2334895"/>
            <a:ext cx="5029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uFillTx/>
                <a:ea typeface="黑体" panose="02010609060101010101" pitchFamily="2" charset="-122"/>
                <a:cs typeface="Times New Roman" panose="02020603050405020304" pitchFamily="18" charset="0"/>
              </a:rPr>
              <a:t>∕</a:t>
            </a:r>
            <a:endParaRPr lang="en-US" altLang="zh-CN" sz="28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 rot="10800000" flipV="1">
            <a:off x="8975090" y="3056255"/>
            <a:ext cx="2711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uFillTx/>
                <a:ea typeface="黑体" panose="02010609060101010101" pitchFamily="2" charset="-122"/>
                <a:cs typeface="Times New Roman" panose="02020603050405020304" pitchFamily="18" charset="0"/>
              </a:rPr>
              <a:t>∕</a:t>
            </a:r>
            <a:endParaRPr lang="en-US" altLang="zh-CN" sz="28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 rot="10800000" flipV="1">
            <a:off x="8476615" y="3056255"/>
            <a:ext cx="2711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uFillTx/>
                <a:ea typeface="黑体" panose="02010609060101010101" pitchFamily="2" charset="-122"/>
                <a:cs typeface="Times New Roman" panose="02020603050405020304" pitchFamily="18" charset="0"/>
              </a:rPr>
              <a:t>∕</a:t>
            </a:r>
            <a:endParaRPr lang="en-US" altLang="zh-CN" sz="280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 rot="10800000" flipV="1">
            <a:off x="8406765" y="5965825"/>
            <a:ext cx="31121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以讹传讹</a:t>
            </a:r>
            <a:endParaRPr lang="zh-CN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47925" y="595948"/>
            <a:ext cx="8747125" cy="85858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22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2" charset="-122"/>
            </a:endParaRPr>
          </a:p>
          <a:p>
            <a:pPr>
              <a:lnSpc>
                <a:spcPts val="22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2" charset="-122"/>
            </a:endParaRPr>
          </a:p>
          <a:p>
            <a:pPr>
              <a:lnSpc>
                <a:spcPts val="30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（1）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</a:rPr>
              <a:t>穿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井得一人（           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30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）家无井而出灌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  <a:sym typeface="+mn-ea"/>
              </a:rPr>
              <a:t>汲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   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30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  <a:sym typeface="+mn-ea"/>
              </a:rPr>
              <a:t>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其家井穿（         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30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）丁氏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  <a:sym typeface="+mn-ea"/>
              </a:rPr>
              <a:t>对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曰（         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30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）宋君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  <a:sym typeface="+mn-ea"/>
              </a:rPr>
              <a:t>令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人问之于丁氏（         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30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）国人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  <a:sym typeface="+mn-ea"/>
              </a:rPr>
              <a:t>道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之（         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30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7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黑体" panose="02010609060101010101" pitchFamily="2" charset="-122"/>
                <a:sym typeface="+mn-ea"/>
              </a:rPr>
              <a:t>不若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无闻也（   </a:t>
            </a:r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    ）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30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30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22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28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 rot="10800000" flipV="1">
            <a:off x="5964555" y="1663065"/>
            <a:ext cx="31121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挖掘，开凿</a:t>
            </a:r>
            <a:endParaRPr lang="zh-CN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 rot="10800000" flipV="1">
            <a:off x="6748145" y="2407285"/>
            <a:ext cx="31121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</a:pPr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从井里取水</a:t>
            </a:r>
            <a:endParaRPr lang="zh-CN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 rot="10800000" flipV="1">
            <a:off x="6389370" y="3096260"/>
            <a:ext cx="31121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</a:pPr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等到</a:t>
            </a:r>
            <a:endParaRPr lang="zh-CN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 rot="10800000" flipV="1">
            <a:off x="5964555" y="3817620"/>
            <a:ext cx="31121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</a:pPr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回答</a:t>
            </a:r>
            <a:endParaRPr lang="zh-CN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 rot="10800000" flipV="1">
            <a:off x="8022590" y="4502150"/>
            <a:ext cx="1342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</a:pPr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派</a:t>
            </a:r>
            <a:endParaRPr lang="zh-CN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 rot="10800000" flipV="1">
            <a:off x="5814060" y="5188585"/>
            <a:ext cx="16910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</a:pPr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说，讲</a:t>
            </a:r>
            <a:endParaRPr lang="zh-CN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 rot="10800000" flipV="1">
            <a:off x="6263640" y="5922645"/>
            <a:ext cx="1342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不如</a:t>
            </a:r>
            <a:endParaRPr lang="zh-CN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14575" y="595948"/>
            <a:ext cx="8210550" cy="8299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algn="just">
              <a:lnSpc>
                <a:spcPct val="150000"/>
              </a:lnSpc>
            </a:pPr>
            <a:r>
              <a:rPr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5、解释下列划线的词语。</a:t>
            </a:r>
            <a:endParaRPr sz="32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23620" y="1042670"/>
            <a:ext cx="9715500" cy="7575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2280"/>
              </a:lnSpc>
              <a:spcBef>
                <a:spcPts val="2400"/>
              </a:spcBef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、用现代汉语翻译下列句子。</a:t>
            </a:r>
            <a:endParaRPr lang="zh-CN" altLang="en-US" sz="2400"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2" charset="-122"/>
            </a:endParaRPr>
          </a:p>
          <a:p>
            <a:pPr>
              <a:lnSpc>
                <a:spcPts val="26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（1）宋之丁氏，家无井而出溉汲。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26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26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）国人道之，闻之于宋君。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26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26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）丁氏对曰：“得一人之使，非得一人于井中也。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26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2680"/>
              </a:lnSpc>
              <a:spcBef>
                <a:spcPts val="24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）”求闻之若此，不若无闻也。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26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30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22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2880"/>
              </a:lnSpc>
              <a:spcBef>
                <a:spcPts val="2400"/>
              </a:spcBef>
            </a:pP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 rot="10800000" flipV="1">
            <a:off x="1023620" y="2171700"/>
            <a:ext cx="121119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宋国有个姓丁的人，家里没有水井，需要出门到远处去打水浇田</a:t>
            </a:r>
            <a:endParaRPr lang="zh-CN" sz="28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 rot="10800000" flipV="1">
            <a:off x="1023620" y="3555365"/>
            <a:ext cx="103809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居住在国都中的人都在谈论这件事，使宋国的国君知道这件事。</a:t>
            </a:r>
            <a:endParaRPr lang="zh-CN" sz="280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 rot="10800000" flipV="1">
            <a:off x="473710" y="4745355"/>
            <a:ext cx="121119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丁家人答道，“得到一个空闲的人的劳力，并非在井内挖到了一个活人。”</a:t>
            </a:r>
            <a:endParaRPr lang="zh-CN" sz="28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 rot="10800000" flipV="1">
            <a:off x="2204085" y="6137275"/>
            <a:ext cx="66211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</a:pPr>
            <a:r>
              <a:rPr 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像这样听到传闻，还不如不听。</a:t>
            </a:r>
            <a:endParaRPr lang="zh-CN" sz="28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75410" y="1037590"/>
            <a:ext cx="97155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8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、宋君为什么要派人向丁氏询问这件事呢？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10800000" flipV="1">
            <a:off x="1613535" y="1807845"/>
            <a:ext cx="100945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spcBef>
                <a:spcPts val="2400"/>
              </a:spcBef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因为宋君不太相信“穿井得一人”这件事。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5410" y="2747645"/>
            <a:ext cx="97155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9、“穿井得人”这个故事原来就是一场误会，造成这个误会的原因是什么？你从中得到什么启示？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10800000" flipV="1">
            <a:off x="1404620" y="4471035"/>
            <a:ext cx="938276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spcBef>
                <a:spcPts val="2400"/>
              </a:spcBef>
              <a:buClrTx/>
              <a:buSzTx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原因：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传播者没有调查事实，道听途说。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spcBef>
                <a:spcPts val="2400"/>
              </a:spcBef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启示：不可轻信传言并盲目传播，说话、念词不要产生歧义。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2"/>
          <p:cNvSpPr txBox="1"/>
          <p:nvPr/>
        </p:nvSpPr>
        <p:spPr>
          <a:xfrm>
            <a:off x="2073275" y="1863090"/>
            <a:ext cx="663638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丁氏无井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出溉汲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穿井得一人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国人道之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国君调查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得一劳力（省一人）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595120" y="2164715"/>
            <a:ext cx="477838" cy="2208213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12"/>
          <p:cNvSpPr txBox="1"/>
          <p:nvPr/>
        </p:nvSpPr>
        <p:spPr>
          <a:xfrm>
            <a:off x="555308" y="1862773"/>
            <a:ext cx="534987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穿井得一人</a:t>
            </a:r>
            <a:endParaRPr lang="zh-CN" altLang="en-US" sz="36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8879840" y="2038350"/>
            <a:ext cx="434975" cy="2233613"/>
          </a:xfrm>
          <a:prstGeom prst="rightBrac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 Box 12"/>
          <p:cNvSpPr txBox="1"/>
          <p:nvPr/>
        </p:nvSpPr>
        <p:spPr>
          <a:xfrm>
            <a:off x="9190990" y="2164715"/>
            <a:ext cx="29184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不轻信流言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不以讹传讹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板 书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 bldLvl="0" animBg="1"/>
      <p:bldP spid="20" grpId="0"/>
      <p:bldP spid="4" grpId="0" bldLvl="0" animBg="1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0ec83e0n7b204febd4b3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4005" y="-465455"/>
            <a:ext cx="12992735" cy="7742555"/>
          </a:xfrm>
          <a:prstGeom prst="rect">
            <a:avLst/>
          </a:prstGeom>
        </p:spPr>
      </p:pic>
      <p:sp>
        <p:nvSpPr>
          <p:cNvPr id="87042" name="矩形 43009"/>
          <p:cNvSpPr>
            <a:spLocks noTextEdit="1"/>
          </p:cNvSpPr>
          <p:nvPr/>
        </p:nvSpPr>
        <p:spPr>
          <a:xfrm>
            <a:off x="2135188" y="1125538"/>
            <a:ext cx="7416800" cy="43195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再见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8"/>
          <p:cNvSpPr/>
          <p:nvPr/>
        </p:nvSpPr>
        <p:spPr>
          <a:xfrm>
            <a:off x="3125391" y="1484710"/>
            <a:ext cx="137755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1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1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3" name="Rectangle 1"/>
          <p:cNvSpPr/>
          <p:nvPr/>
        </p:nvSpPr>
        <p:spPr>
          <a:xfrm>
            <a:off x="1372870" y="1629728"/>
            <a:ext cx="973328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   标题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概括了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文章的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主要内容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宋体" panose="02010600030101010101" pitchFamily="2" charset="-122"/>
              </a:rPr>
              <a:t>                            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标题作用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5"/>
          <p:cNvSpPr txBox="1"/>
          <p:nvPr/>
        </p:nvSpPr>
        <p:spPr>
          <a:xfrm>
            <a:off x="405765" y="-436245"/>
            <a:ext cx="11768455" cy="8278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00000"/>
              </a:lnSpc>
              <a:spcBef>
                <a:spcPts val="0"/>
              </a:spcBef>
            </a:pPr>
            <a:endParaRPr lang="zh-CN" altLang="en-US" sz="2800" b="1" dirty="0">
              <a:solidFill>
                <a:srgbClr val="0000FF"/>
              </a:solidFill>
              <a:latin typeface="隶书" pitchFamily="49" charset="-122"/>
              <a:ea typeface="黑体" panose="02010609060101010101" pitchFamily="2" charset="-122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7030A0"/>
                </a:solidFill>
                <a:uFillTx/>
                <a:latin typeface="隶书" charset="0"/>
                <a:ea typeface="黑体" panose="02010609060101010101" pitchFamily="2" charset="-122"/>
              </a:rPr>
              <a:t>                                             </a:t>
            </a:r>
            <a:r>
              <a:rPr lang="zh-CN" altLang="en-US" sz="2800" b="1" dirty="0">
                <a:solidFill>
                  <a:srgbClr val="0033CC"/>
                </a:solidFill>
                <a:uFillTx/>
                <a:latin typeface="隶书" charset="0"/>
                <a:ea typeface="黑体" panose="02010609060101010101" pitchFamily="2" charset="-122"/>
              </a:rPr>
              <a:t>标题作用</a:t>
            </a:r>
            <a:endParaRPr lang="zh-CN" altLang="en-US" sz="2800" b="1" dirty="0">
              <a:solidFill>
                <a:srgbClr val="0033CC"/>
              </a:solidFill>
              <a:uFillTx/>
              <a:latin typeface="隶书" charset="0"/>
              <a:ea typeface="黑体" panose="02010609060101010101" pitchFamily="2" charset="-122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隶书" charset="0"/>
                <a:ea typeface="黑体" panose="02010609060101010101" pitchFamily="2" charset="-122"/>
              </a:rPr>
              <a:t>（1）起线索作用  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《皇帝的新装》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隶书" charset="0"/>
                <a:ea typeface="黑体" panose="02010609060101010101" pitchFamily="2" charset="-122"/>
              </a:rPr>
              <a:t>  </a:t>
            </a:r>
            <a:endParaRPr lang="zh-CN" altLang="en-US" sz="2800" b="1" dirty="0">
              <a:solidFill>
                <a:srgbClr val="7030A0"/>
              </a:solidFill>
              <a:uFillTx/>
              <a:latin typeface="隶书" charset="0"/>
              <a:ea typeface="黑体" panose="02010609060101010101" pitchFamily="2" charset="-122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隶书" charset="0"/>
                <a:ea typeface="黑体" panose="02010609060101010101" pitchFamily="2" charset="-122"/>
              </a:rPr>
              <a:t>（2）慨括主要内容 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《女娲造人》《动物笑谈》《走一步，再走一步》《散步》《咏雪》</a:t>
            </a:r>
            <a:endParaRPr lang="zh-CN" altLang="en-US" sz="2800" b="1" dirty="0">
              <a:solidFill>
                <a:srgbClr val="0000FF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隶书" charset="0"/>
                <a:ea typeface="黑体" panose="02010609060101010101" pitchFamily="2" charset="-122"/>
              </a:rPr>
              <a:t> （3）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隶书" charset="0"/>
                <a:ea typeface="黑体" panose="02010609060101010101" pitchFamily="2" charset="-122"/>
                <a:sym typeface="+mn-ea"/>
              </a:rPr>
              <a:t>交代写作对象  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隶书" charset="0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《春》《植树的牧羊人》《猫》《狼》</a:t>
            </a:r>
            <a:endParaRPr lang="zh-CN" altLang="en-US" sz="2800" b="1" dirty="0">
              <a:solidFill>
                <a:srgbClr val="0000FF"/>
              </a:solidFill>
              <a:uFillTx/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隶书" charset="0"/>
                <a:ea typeface="黑体" panose="02010609060101010101" pitchFamily="2" charset="-122"/>
              </a:rPr>
              <a:t>（4）设置悬念，激发读者阅读兴趣 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隶书" charset="0"/>
                <a:ea typeface="黑体" panose="02010609060101010101" pitchFamily="2" charset="-122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《植树的牧羊人》《走一步， 再走一步》《天上的街市》</a:t>
            </a:r>
            <a:r>
              <a:rPr lang="zh-CN" altLang="en-US" sz="2800" b="1" dirty="0"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　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《蚊子和狮子》</a:t>
            </a:r>
            <a:r>
              <a:rPr lang="zh-CN" altLang="en-US" sz="2800" b="1" dirty="0"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 </a:t>
            </a:r>
            <a:endParaRPr lang="zh-CN" altLang="en-US" sz="2800" b="1" dirty="0"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隶书" charset="0"/>
                <a:ea typeface="黑体" panose="02010609060101010101" pitchFamily="2" charset="-122"/>
              </a:rPr>
              <a:t>（5）新颖、生动、形象、吸引读者的阅读兴趣、耐人寻味 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隶书" charset="0"/>
                <a:ea typeface="黑体" panose="02010609060101010101" pitchFamily="2" charset="-122"/>
              </a:rPr>
              <a:t>  </a:t>
            </a:r>
            <a:r>
              <a:rPr lang="zh-CN" altLang="en-US" sz="2800" b="1" u="heavy" dirty="0">
                <a:solidFill>
                  <a:srgbClr val="7030A0"/>
                </a:solidFill>
                <a:uFill>
                  <a:solidFill>
                    <a:schemeClr val="tx1"/>
                  </a:solidFill>
                </a:uFill>
                <a:latin typeface="隶书" charset="0"/>
                <a:ea typeface="黑体" panose="02010609060101010101" pitchFamily="2" charset="-122"/>
                <a:sym typeface="+mn-ea"/>
              </a:rPr>
              <a:t>《太空一日》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隶书" charset="0"/>
                <a:ea typeface="黑体" panose="02010609060101010101" pitchFamily="2" charset="-122"/>
                <a:sym typeface="+mn-ea"/>
              </a:rPr>
              <a:t>《大自然的语言》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隶书" charset="0"/>
                <a:ea typeface="黑体" panose="02010609060101010101" pitchFamily="2" charset="-122"/>
              </a:rPr>
              <a:t>《变色龙》用比喻生动形象地写出了主人公善变（见风使舵）的性格。具有极强的讽刺性。《喂——出来》《死海不死》</a:t>
            </a:r>
            <a:endParaRPr lang="zh-CN" altLang="en-US" sz="2800" b="1" dirty="0">
              <a:solidFill>
                <a:srgbClr val="7030A0"/>
              </a:solidFill>
              <a:uFillTx/>
              <a:latin typeface="隶书" charset="0"/>
              <a:ea typeface="黑体" panose="02010609060101010101" pitchFamily="2" charset="-122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隶书" charset="0"/>
                <a:ea typeface="黑体" panose="02010609060101010101" pitchFamily="2" charset="-122"/>
              </a:rPr>
              <a:t>（6）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隶书" charset="0"/>
                <a:ea typeface="黑体" panose="02010609060101010101" pitchFamily="2" charset="-122"/>
                <a:sym typeface="+mn-ea"/>
              </a:rPr>
              <a:t>文眼；点明中心（主旨）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隶书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《走一步，再走一步》</a:t>
            </a:r>
            <a:endParaRPr lang="zh-CN" altLang="en-US" sz="2800" b="1" dirty="0">
              <a:solidFill>
                <a:srgbClr val="0000FF"/>
              </a:solidFill>
              <a:uFillTx/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隶书" charset="0"/>
                <a:ea typeface="黑体" panose="02010609060101010101" pitchFamily="2" charset="-122"/>
              </a:rPr>
              <a:t>（7）象征意义、双关 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隶书" charset="0"/>
                <a:ea typeface="黑体" panose="02010609060101010101" pitchFamily="2" charset="-122"/>
              </a:rPr>
              <a:t>   《爸爸的花儿落了》《心声》</a:t>
            </a:r>
            <a:endParaRPr lang="zh-CN" altLang="en-US" sz="2800" b="1" dirty="0">
              <a:solidFill>
                <a:srgbClr val="7030A0"/>
              </a:solidFill>
              <a:uFillTx/>
              <a:latin typeface="隶书" charset="0"/>
              <a:ea typeface="黑体" panose="02010609060101010101" pitchFamily="2" charset="-122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点明写作目的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：《纪念白求恩》《诫子书》</a:t>
            </a:r>
            <a:endParaRPr lang="zh-CN" altLang="en-US" sz="2800" b="1" dirty="0">
              <a:solidFill>
                <a:srgbClr val="0000FF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 lvl="0" algn="l" eaLnBrk="0" hangingPunct="0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《从百草园到三味书屋》：交代地点和范围。</a:t>
            </a:r>
            <a:endParaRPr lang="zh-CN" altLang="en-US" sz="2800" b="1" dirty="0">
              <a:solidFill>
                <a:srgbClr val="0000FF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 lvl="0" algn="l" eaLnBrk="0" hangingPunct="0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《陈太丘与友期行》：概括交代故事的起因</a:t>
            </a:r>
            <a:endParaRPr lang="zh-CN" altLang="en-US" sz="2800" b="1" dirty="0">
              <a:solidFill>
                <a:srgbClr val="0000FF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 lvl="0" algn="l" eaLnBrk="0" hangingPunct="0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《芦花荡》：交代故事发生的环境：</a:t>
            </a:r>
            <a:endParaRPr lang="zh-CN" altLang="en-US" sz="2800" b="1" dirty="0">
              <a:solidFill>
                <a:srgbClr val="0000FF"/>
              </a:solidFill>
              <a:uFillTx/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lvl="0" algn="l" eaLnBrk="0" hangingPunct="0">
              <a:lnSpc>
                <a:spcPct val="100000"/>
              </a:lnSpc>
              <a:spcBef>
                <a:spcPts val="0"/>
              </a:spcBef>
            </a:pPr>
            <a:endParaRPr lang="en-US" altLang="en-US" sz="2800" b="1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endParaRPr lang="zh-CN" altLang="en-US" sz="2800" b="1" dirty="0">
              <a:solidFill>
                <a:srgbClr val="7030A0"/>
              </a:solidFill>
              <a:uFillTx/>
              <a:latin typeface="隶书" charset="0"/>
              <a:ea typeface="黑体" panose="0201060906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020" y="-101600"/>
            <a:ext cx="12232640" cy="6957060"/>
          </a:xfrm>
          <a:prstGeom prst="rect">
            <a:avLst/>
          </a:prstGeom>
        </p:spPr>
      </p:pic>
      <p:sp>
        <p:nvSpPr>
          <p:cNvPr id="37891" name="Rectangle 3"/>
          <p:cNvSpPr>
            <a:spLocks noGrp="1"/>
          </p:cNvSpPr>
          <p:nvPr>
            <p:ph type="title"/>
          </p:nvPr>
        </p:nvSpPr>
        <p:spPr>
          <a:xfrm>
            <a:off x="561340" y="2249170"/>
            <a:ext cx="1313815" cy="838200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2" charset="-122"/>
              </a:rPr>
              <a:t>原则：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7892" name="Rectangle 4"/>
          <p:cNvSpPr>
            <a:spLocks noGrp="1"/>
          </p:cNvSpPr>
          <p:nvPr>
            <p:ph idx="1"/>
          </p:nvPr>
        </p:nvSpPr>
        <p:spPr>
          <a:xfrm>
            <a:off x="2029460" y="986155"/>
            <a:ext cx="9184005" cy="5196205"/>
          </a:xfrm>
          <a:solidFill>
            <a:schemeClr val="bg1"/>
          </a:solidFill>
        </p:spPr>
        <p:txBody>
          <a:bodyPr vert="horz" wrap="square" lIns="91440" tIns="45720" rIns="91440" bIns="45720" anchor="t"/>
          <a:p>
            <a:pPr marL="0" eaLnBrk="1" latinLnBrk="0" hangingPunct="1">
              <a:spcBef>
                <a:spcPts val="0"/>
              </a:spcBef>
              <a:buNone/>
            </a:pPr>
            <a:r>
              <a:rPr lang="zh-CN" altLang="en-US" sz="3200" b="1" dirty="0"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“信”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，就是译文要准确表达原文的意思，不歪曲、不遗漏、不增译。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“达”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，就是译文明白晓畅，符合现代汉语表达要求和习惯，无语病。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“雅”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，就是译文语句规范、得体、生动、优美。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latinLnBrk="0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latinLnBrk="0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六字歌诀：留、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对、换、加、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删、调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加字、换字、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直译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意译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）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561340" y="4864735"/>
            <a:ext cx="1313815" cy="838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2" charset="-122"/>
              </a:rPr>
              <a:t>方法：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副标题 2"/>
          <p:cNvSpPr txBox="1"/>
          <p:nvPr/>
        </p:nvSpPr>
        <p:spPr bwMode="auto">
          <a:xfrm>
            <a:off x="4820920" y="24130"/>
            <a:ext cx="2745740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FFFF00"/>
                </a:solidFill>
                <a:uFillTx/>
                <a:latin typeface="+中文标题" charset="0"/>
                <a:ea typeface="黑体" panose="02010609060101010101" pitchFamily="2" charset="-122"/>
              </a:rPr>
              <a:t>文言文翻译</a:t>
            </a:r>
            <a:endParaRPr lang="zh-CN" sz="4000" dirty="0">
              <a:solidFill>
                <a:srgbClr val="FFFF0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副标题 5122"/>
          <p:cNvSpPr>
            <a:spLocks noGrp="1"/>
          </p:cNvSpPr>
          <p:nvPr/>
        </p:nvSpPr>
        <p:spPr>
          <a:xfrm>
            <a:off x="1008380" y="1237615"/>
            <a:ext cx="10690860" cy="24733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宋之丁氏，家无井而出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溉汲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，常一人居外。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及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其家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穿井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，告人曰：“吾穿井得一人。”</a:t>
            </a:r>
            <a:b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　　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5345430" y="654050"/>
            <a:ext cx="3987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从井里打水浇地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639445" y="2337435"/>
            <a:ext cx="13741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等到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2232660" y="2337118"/>
            <a:ext cx="13684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打井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1461770" y="4111625"/>
            <a:ext cx="9447530" cy="2686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06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宋国有一家姓丁的，家中没有井，须到外面打水浇地，因此经常有一个人住在外面。等到他家打了一眼井之后，便对别人说：“我家打井得到一个人。”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8" grpId="0"/>
      <p:bldP spid="51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副标题 6146"/>
          <p:cNvSpPr>
            <a:spLocks noGrp="1"/>
          </p:cNvSpPr>
          <p:nvPr/>
        </p:nvSpPr>
        <p:spPr>
          <a:xfrm>
            <a:off x="1692275" y="1365885"/>
            <a:ext cx="9458960" cy="31667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有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闻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而传之者，曰：“丁氏穿井得一人。”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国人</a:t>
            </a:r>
            <a:r>
              <a:rPr lang="zh-CN" altLang="en-US" sz="4000" b="1" dirty="0">
                <a:solidFill>
                  <a:srgbClr val="FF3399"/>
                </a:solidFill>
                <a:uFillTx/>
                <a:latin typeface="Arial" panose="020B0604020202020204" pitchFamily="34" charset="0"/>
              </a:rPr>
              <a:t>       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道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之，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闻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之     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于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宋君。</a:t>
            </a:r>
            <a:b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</a:b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　　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2019618" y="878523"/>
            <a:ext cx="17287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听到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3818573" y="2470150"/>
            <a:ext cx="16573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谈论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54" name="文本框 6153"/>
          <p:cNvSpPr txBox="1"/>
          <p:nvPr/>
        </p:nvSpPr>
        <p:spPr>
          <a:xfrm>
            <a:off x="5205095" y="2411413"/>
            <a:ext cx="16573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使听见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55" name="文本框 6154"/>
          <p:cNvSpPr txBox="1"/>
          <p:nvPr/>
        </p:nvSpPr>
        <p:spPr>
          <a:xfrm>
            <a:off x="7148830" y="247015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>
              <a:spcBef>
                <a:spcPct val="50000"/>
              </a:spcBef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向、对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1692910" y="4189095"/>
            <a:ext cx="8805545" cy="2022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02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有人听到这话，传播说：“丁家打井打出了一个人。”都城的人都谈论这件事，这件事被宋君听见了。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9500" y="2470150"/>
            <a:ext cx="25850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国都中的人</a:t>
            </a:r>
            <a:endParaRPr lang="zh-CN" altLang="en-US" sz="32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2" grpId="0"/>
      <p:bldP spid="6154" grpId="0"/>
      <p:bldP spid="6155" grpId="0"/>
      <p:bldP spid="6150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副标题 7170"/>
          <p:cNvSpPr>
            <a:spLocks noGrp="1"/>
          </p:cNvSpPr>
          <p:nvPr/>
        </p:nvSpPr>
        <p:spPr>
          <a:xfrm>
            <a:off x="1758315" y="1431925"/>
            <a:ext cx="8674735" cy="197993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宋君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令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人问之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于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丁氏。丁氏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对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曰：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“得一人之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使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，非得一人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于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井中也。” 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2786063" y="908050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派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4861878" y="908050"/>
            <a:ext cx="1152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向</a:t>
            </a:r>
            <a:endParaRPr lang="zh-CN" altLang="en-US" sz="3200" b="1" dirty="0">
              <a:solidFill>
                <a:srgbClr val="00B05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7653655" y="966470"/>
            <a:ext cx="1295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回答 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81" name="文本框 7180"/>
          <p:cNvSpPr txBox="1"/>
          <p:nvPr/>
        </p:nvSpPr>
        <p:spPr>
          <a:xfrm>
            <a:off x="3928428" y="2595563"/>
            <a:ext cx="17637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劳动力</a:t>
            </a:r>
            <a:endParaRPr lang="zh-CN" altLang="en-US" sz="32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82" name="文本框 7181"/>
          <p:cNvSpPr txBox="1"/>
          <p:nvPr/>
        </p:nvSpPr>
        <p:spPr>
          <a:xfrm>
            <a:off x="7363143" y="2595880"/>
            <a:ext cx="7191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在</a:t>
            </a:r>
            <a:endParaRPr lang="zh-CN" altLang="en-US" sz="3200" b="1" dirty="0">
              <a:solidFill>
                <a:srgbClr val="00B05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1802765" y="3975100"/>
            <a:ext cx="8943975" cy="2022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02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宋国国君派人去问姓丁的。丁家的人回答说：“得到一个人的劳力，并不是从井中挖出一个人来呀。” 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5" grpId="0"/>
      <p:bldP spid="7178" grpId="0"/>
      <p:bldP spid="7181" grpId="0"/>
      <p:bldP spid="7182" grpId="0"/>
      <p:bldP spid="71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697038" y="4189413"/>
            <a:ext cx="8766175" cy="536575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036" name="TextBox 4"/>
          <p:cNvSpPr txBox="1"/>
          <p:nvPr/>
        </p:nvSpPr>
        <p:spPr>
          <a:xfrm>
            <a:off x="2303780" y="2011680"/>
            <a:ext cx="84823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求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闻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之 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若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此，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不若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无闻也。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49375" y="1424305"/>
            <a:ext cx="3086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听到，得到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25340" y="1424305"/>
            <a:ext cx="600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像</a:t>
            </a:r>
            <a:endParaRPr lang="zh-CN" altLang="en-US" sz="3200" b="1" dirty="0">
              <a:solidFill>
                <a:srgbClr val="00B05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30620" y="1366520"/>
            <a:ext cx="12668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不如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1560195" y="3876675"/>
            <a:ext cx="872299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像这样听取传闻，还不如什么都没听到呢。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717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3587</Words>
  <Application>WPS 演示</Application>
  <PresentationFormat>全屏显示(4:3)</PresentationFormat>
  <Paragraphs>390</Paragraphs>
  <Slides>27</Slides>
  <Notes>1</Notes>
  <HiddenSlides>0</HiddenSlides>
  <MMClips>1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</vt:lpstr>
      <vt:lpstr>宋体</vt:lpstr>
      <vt:lpstr>Wingdings</vt:lpstr>
      <vt:lpstr>Garamond</vt:lpstr>
      <vt:lpstr>楷体_GB2312</vt:lpstr>
      <vt:lpstr>新宋体</vt:lpstr>
      <vt:lpstr>楷体_GB2312</vt:lpstr>
      <vt:lpstr>黑体</vt:lpstr>
      <vt:lpstr>微软雅黑</vt:lpstr>
      <vt:lpstr>隶书</vt:lpstr>
      <vt:lpstr>隶书</vt:lpstr>
      <vt:lpstr>+中文标题</vt:lpstr>
      <vt:lpstr>Segoe Print</vt:lpstr>
      <vt:lpstr>Times New Roman</vt:lpstr>
      <vt:lpstr>Arial Unicode MS</vt:lpstr>
      <vt:lpstr>Calibri</vt:lpstr>
      <vt:lpstr>Wingdings</vt:lpstr>
      <vt:lpstr>默认设计模板</vt:lpstr>
      <vt:lpstr>Edge</vt:lpstr>
      <vt:lpstr>Equation.KSEE3</vt:lpstr>
      <vt:lpstr>PowerPoint 演示文稿</vt:lpstr>
      <vt:lpstr>PowerPoint 演示文稿</vt:lpstr>
      <vt:lpstr>PowerPoint 演示文稿</vt:lpstr>
      <vt:lpstr>PowerPoint 演示文稿</vt:lpstr>
      <vt:lpstr>原则：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62</cp:revision>
  <dcterms:created xsi:type="dcterms:W3CDTF">2012-02-06T06:03:00Z</dcterms:created>
  <dcterms:modified xsi:type="dcterms:W3CDTF">2019-09-12T15:13:11Z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