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79" r:id="rId5"/>
    <p:sldId id="261" r:id="rId6"/>
    <p:sldId id="262" r:id="rId7"/>
    <p:sldId id="281" r:id="rId8"/>
    <p:sldId id="285" r:id="rId9"/>
    <p:sldId id="283" r:id="rId10"/>
    <p:sldId id="286" r:id="rId11"/>
    <p:sldId id="282" r:id="rId12"/>
    <p:sldId id="287" r:id="rId13"/>
    <p:sldId id="263" r:id="rId14"/>
    <p:sldId id="264" r:id="rId15"/>
    <p:sldId id="267" r:id="rId16"/>
    <p:sldId id="260" r:id="rId17"/>
    <p:sldId id="284" r:id="rId18"/>
    <p:sldId id="26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9575D-16B4-4749-A8B4-8E0415B62E8E}" type="datetimeFigureOut">
              <a:rPr lang="zh-CN" altLang="en-US" smtClean="0"/>
              <a:t>2017/6/5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F2B9A-9C2D-4F73-95E0-FAE09327B8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89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F2B9A-9C2D-4F73-95E0-FAE09327B8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367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F97D5-B6E1-4F1B-88D0-C3A680808CF8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59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3EA7B-4EA0-4CA9-8B1E-82C566948F2B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98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BA82B-770C-499A-843C-696276C95F83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96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92647-DA4F-472D-A2FD-386723BB482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969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7FBC9-855F-46AB-9C43-9C1434B2893D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02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649D5-42B9-4B8F-B7D9-E847062E39B4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0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6354E-1294-47EA-9B18-BABFCB2564BE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451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F776D-CFCB-4D3B-A29A-31D99C11E12C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54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CE215-92A1-439F-82D4-DB354474240F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5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B952B9-190A-49A6-9853-A1AC0E6E6AB5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7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B088E3-4DB7-412D-8696-514C0E9583EE}" type="datetime1">
              <a:rPr lang="zh-CN" altLang="en-US"/>
              <a:pPr/>
              <a:t>2017/6/5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7245B5-CBEB-4E5B-9D34-6C790C8F5ED0}" type="slidenum">
              <a:rPr lang="zh-CN" altLang="en-US"/>
              <a:pPr/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DB088E3-4DB7-412D-8696-514C0E9583EE}" type="datetime1">
              <a:rPr lang="zh-CN" alt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2017/6/5</a:t>
            </a:fld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latin typeface="Arial" pitchFamily="34" charset="0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240013-8381-4A7C-AFCC-FF5699E35611}" type="slidenum">
              <a:rPr lang="zh-CN" alt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08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86000" y="836712"/>
            <a:ext cx="59584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 先生很瘦，黄里带白的皮肤显得他很憔悴，可是他深黑的眼珠散发出凛冽的光彩。他的头发一根一根的直立起来，最引人注目的是他的胡须，浓密极了，像极了隶书的“一”字。一袭长衫，一只烟斗是先生的标志性打扮。先生经常绷着脸没有什么表情，可是先生也爱笑，若是有人说了可笑的话他便会大笑起来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1174304"/>
            <a:ext cx="11521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猜一 猜</a:t>
            </a:r>
            <a:endParaRPr lang="zh-CN" altLang="en-US" sz="5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785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16216" y="29663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</a:rPr>
              <a:t>闻一多</a:t>
            </a:r>
          </a:p>
        </p:txBody>
      </p:sp>
      <p:sp>
        <p:nvSpPr>
          <p:cNvPr id="2" name="矩形 1"/>
          <p:cNvSpPr/>
          <p:nvPr/>
        </p:nvSpPr>
        <p:spPr>
          <a:xfrm>
            <a:off x="238831" y="881405"/>
            <a:ext cx="540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    闻先生</a:t>
            </a:r>
            <a:r>
              <a:rPr lang="zh-CN" altLang="en-US" sz="3200" b="1" dirty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高梳着他那浓厚的黑发，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架着银边眼镜</a:t>
            </a:r>
            <a:r>
              <a:rPr lang="zh-CN" altLang="en-US" sz="3200" b="1" dirty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，穿着黑色的长衫，抱着他那数十年来钻研所得的大叠大叠的手抄稿本，像一位道士样的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昂然</a:t>
            </a:r>
            <a:r>
              <a:rPr lang="zh-CN" altLang="en-US" sz="3200" b="1" dirty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走进教室里来</a:t>
            </a:r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。他的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目光炯炯</a:t>
            </a:r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，似要吃尽、消化尽中华民族几千年来的文化史；他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嘴角含笑</a:t>
            </a:r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，似对自己几年来的研究收获颇为满意，又似对满座的学生颇为满意。</a:t>
            </a:r>
            <a:endParaRPr lang="zh-CN" altLang="en-US" sz="32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8" name="Picture 6" descr="https://ss0.bdstatic.com/70cFvHSh_Q1YnxGkpoWK1HF6hhy/it/u=3016628978,2735984198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098" y="1135898"/>
            <a:ext cx="2530999" cy="465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96630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学者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7002" y="351121"/>
            <a:ext cx="42490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：</a:t>
            </a:r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博识 自信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97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44208" y="4679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</a:rPr>
              <a:t>闻一多</a:t>
            </a:r>
          </a:p>
        </p:txBody>
      </p:sp>
      <p:sp>
        <p:nvSpPr>
          <p:cNvPr id="2" name="矩形 1"/>
          <p:cNvSpPr/>
          <p:nvPr/>
        </p:nvSpPr>
        <p:spPr>
          <a:xfrm>
            <a:off x="253480" y="2060848"/>
            <a:ext cx="52715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面对着国民党反对派的手枪，闻一多先生面无惧色。他怒目圆睁，犀利的目光像利刃一般透过镜片直射向特务。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62" name="Picture 14" descr="https://ss3.bdstatic.com/70cFv8Sh_Q1YnxGkpoWK1HF6hhy/it/u=994047257,1816209088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16832"/>
            <a:ext cx="3456384" cy="36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480" y="760347"/>
            <a:ext cx="20872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革命者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773658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：大无畏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66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44208" y="46796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</a:rPr>
              <a:t>闻一多</a:t>
            </a:r>
          </a:p>
        </p:txBody>
      </p:sp>
      <p:sp>
        <p:nvSpPr>
          <p:cNvPr id="2" name="矩形 1"/>
          <p:cNvSpPr/>
          <p:nvPr/>
        </p:nvSpPr>
        <p:spPr>
          <a:xfrm>
            <a:off x="253480" y="2060848"/>
            <a:ext cx="52715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面对着国民党反对派的手枪，闻一多先生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面无惧色</a:t>
            </a:r>
            <a:r>
              <a:rPr lang="zh-CN" altLang="en-US" sz="32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。他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怒目圆睁</a:t>
            </a:r>
            <a:r>
              <a:rPr lang="zh-CN" altLang="en-US" sz="32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，犀利的目光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像利刃一般</a:t>
            </a:r>
            <a:r>
              <a:rPr lang="zh-CN" altLang="en-US" sz="32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透过镜片直射向特务。</a:t>
            </a:r>
            <a:endParaRPr lang="zh-CN" altLang="en-US" sz="32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62" name="Picture 14" descr="https://ss3.bdstatic.com/70cFv8Sh_Q1YnxGkpoWK1HF6hhy/it/u=994047257,1816209088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16832"/>
            <a:ext cx="3456384" cy="36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480" y="760347"/>
            <a:ext cx="2230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革命者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773658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：大无畏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9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844824"/>
            <a:ext cx="7272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0" dirty="0" smtClean="0">
                <a:solidFill>
                  <a:srgbClr val="007572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    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高高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的鼻梁</a:t>
            </a:r>
            <a:r>
              <a:rPr lang="en-US" altLang="zh-CN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,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一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张红红的小嘴巴能说会道</a:t>
            </a:r>
            <a:r>
              <a:rPr lang="en-US" altLang="zh-CN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,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浓密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的眉毛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下一双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炯炯有神的大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眼睛，上面还有一幅眼镜</a:t>
            </a:r>
            <a:r>
              <a:rPr lang="en-US" altLang="zh-CN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,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 脸上长着一些雀斑，这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就构成了一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个可爱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的我。</a:t>
            </a:r>
            <a:b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</a:b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620688"/>
            <a:ext cx="3780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改一改</a:t>
            </a:r>
            <a:endParaRPr lang="zh-CN" altLang="en-US" sz="54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836712"/>
            <a:ext cx="7200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    我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呀，小头圆脸像妈妈，浓眉大眼像爸爸。不够白净的脸上有许多褐色的雀斑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。每当我笑的时候，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那些雀斑也跟着</a:t>
            </a:r>
            <a:r>
              <a:rPr lang="zh-CN" altLang="en-US" sz="3600" b="1" kern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眉飞色舞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。由于</a:t>
            </a:r>
            <a:r>
              <a:rPr lang="zh-CN" altLang="en-US" sz="3600" b="1" kern="0" dirty="0">
                <a:latin typeface="华文新魏" pitchFamily="2" charset="-122"/>
                <a:ea typeface="华文新魏" pitchFamily="2" charset="-122"/>
                <a:cs typeface="+mj-cs"/>
              </a:rPr>
              <a:t>读书写字的姿势不正确，我成了近视眼，这不，最近我的鼻梁上又多了一副眼镜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。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鼻梁下</a:t>
            </a:r>
            <a:r>
              <a:rPr lang="zh-CN" altLang="en-US" sz="3600" b="1" kern="0" dirty="0" smtClean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活泼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的嘴一天到晚不是说着就是笑着</a:t>
            </a:r>
            <a:r>
              <a:rPr lang="zh-CN" altLang="en-US" sz="3600" b="1" kern="0" dirty="0" smtClean="0">
                <a:latin typeface="华文新魏" pitchFamily="2" charset="-122"/>
                <a:ea typeface="华文新魏" pitchFamily="2" charset="-122"/>
                <a:cs typeface="+mj-cs"/>
              </a:rPr>
              <a:t>。</a:t>
            </a:r>
            <a:r>
              <a:rPr lang="zh-CN" altLang="en-US" sz="3600" b="1" kern="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这就构成了一</a:t>
            </a:r>
            <a:r>
              <a:rPr lang="zh-CN" altLang="en-US" sz="3600" b="1" kern="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en-US" sz="3600" b="1" kern="0" dirty="0" smtClean="0">
                <a:solidFill>
                  <a:srgbClr val="00CC00"/>
                </a:solidFill>
                <a:latin typeface="华文新魏" pitchFamily="2" charset="-122"/>
                <a:ea typeface="华文新魏" pitchFamily="2" charset="-122"/>
              </a:rPr>
              <a:t>可爱</a:t>
            </a:r>
            <a:r>
              <a:rPr lang="zh-CN" altLang="en-US" sz="3600" b="1" kern="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的我。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4451" y="908720"/>
            <a:ext cx="1107996" cy="4824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写一写</a:t>
            </a:r>
            <a:endParaRPr lang="zh-CN" altLang="en-US" sz="60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4" name="Picture 2" descr="u=974333899,1856038232&amp;fm=0&amp;gp=32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4251"/>
            <a:ext cx="6696075" cy="669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作业</a:t>
            </a:r>
            <a:endParaRPr lang="zh-CN" altLang="en-US" sz="40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204864"/>
            <a:ext cx="7488832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lvl="0" indent="-357188" algn="just" eaLnBrk="0" fontAlgn="base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rgbClr val="18C2E2"/>
              </a:buClr>
              <a:buSzPct val="100000"/>
              <a:defRPr/>
            </a:pPr>
            <a:r>
              <a:rPr lang="zh-CN" altLang="en-US" sz="3600" b="1" kern="0" dirty="0" smtClean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       相处</a:t>
            </a:r>
            <a:r>
              <a:rPr lang="zh-CN" altLang="en-US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了</a:t>
            </a:r>
            <a:r>
              <a:rPr lang="zh-CN" altLang="en-US" sz="3600" b="1" kern="0" dirty="0" smtClean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快一年</a:t>
            </a:r>
            <a:r>
              <a:rPr lang="zh-CN" altLang="en-US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的同学，闭上眼睛也能想起</a:t>
            </a:r>
            <a:r>
              <a:rPr lang="en-US" altLang="zh-CN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TA</a:t>
            </a:r>
            <a:r>
              <a:rPr lang="zh-CN" altLang="en-US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的样貌，请写一写</a:t>
            </a:r>
            <a:r>
              <a:rPr lang="en-US" altLang="zh-CN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TA,</a:t>
            </a:r>
            <a:r>
              <a:rPr lang="zh-CN" altLang="en-US" sz="3600" b="1" kern="0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不仅要写出外貌特征，还要写出内在</a:t>
            </a:r>
            <a:r>
              <a:rPr lang="zh-CN" altLang="en-US" sz="3600" b="1" kern="0" dirty="0" smtClean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的精神。</a:t>
            </a:r>
            <a:endParaRPr lang="en-US" altLang="zh-CN" sz="3600" b="1" kern="0" dirty="0">
              <a:solidFill>
                <a:srgbClr val="021113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59" y="781253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kern="0" dirty="0" smtClean="0">
                <a:solidFill>
                  <a:srgbClr val="021113"/>
                </a:solidFill>
                <a:latin typeface="华文行楷" pitchFamily="2" charset="-122"/>
                <a:ea typeface="华文行楷" pitchFamily="2" charset="-122"/>
              </a:rPr>
              <a:t>寄语：</a:t>
            </a:r>
            <a:endParaRPr lang="zh-CN" altLang="en-US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9632" y="1612250"/>
            <a:ext cx="727280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关注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生活中各种各样的人，用自已的慧眼去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观察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他们</a:t>
            </a:r>
            <a:r>
              <a:rPr lang="zh-CN" altLang="en-US" sz="4400" b="1" dirty="0" smtClean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的一颦一笑，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用自己的心灵去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感受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他们的内在精神，用自己的头脑去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挑选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，用自己的妙笔去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描绘</a:t>
            </a:r>
            <a:r>
              <a:rPr lang="zh-CN" altLang="en-US" sz="4400" b="1" dirty="0">
                <a:solidFill>
                  <a:srgbClr val="021113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5713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1196752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21113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寄语：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3009225"/>
            <a:ext cx="4493538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7188" lvl="0" indent="-357188" algn="just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18C2E2"/>
              </a:buClr>
              <a:buSzPct val="100000"/>
              <a:defRPr/>
            </a:pPr>
            <a:r>
              <a:rPr lang="zh-CN" altLang="en-US" sz="4800" b="1" kern="0" dirty="0">
                <a:solidFill>
                  <a:srgbClr val="021113"/>
                </a:solidFill>
                <a:latin typeface="华文琥珀" pitchFamily="2" charset="-122"/>
                <a:ea typeface="华文琥珀" pitchFamily="2" charset="-122"/>
              </a:rPr>
              <a:t>做生活的有</a:t>
            </a:r>
            <a:r>
              <a:rPr lang="zh-CN" altLang="en-US" sz="4800" b="1" kern="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心</a:t>
            </a:r>
            <a:r>
              <a:rPr lang="zh-CN" altLang="en-US" sz="4800" b="1" kern="0" dirty="0">
                <a:solidFill>
                  <a:srgbClr val="021113"/>
                </a:solidFill>
                <a:latin typeface="华文琥珀" pitchFamily="2" charset="-122"/>
                <a:ea typeface="华文琥珀" pitchFamily="2" charset="-122"/>
              </a:rPr>
              <a:t>人</a:t>
            </a:r>
            <a:endParaRPr lang="zh-CN" altLang="en-US" sz="4400" b="1" kern="0" dirty="0">
              <a:solidFill>
                <a:srgbClr val="021113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174304"/>
            <a:ext cx="11521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猜一 猜</a:t>
            </a:r>
            <a:endParaRPr lang="en-US" altLang="zh-CN" sz="5400" b="1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5400" b="1" dirty="0">
              <a:solidFill>
                <a:srgbClr val="3F4143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" name="Picture 2" descr="https://timgsa.baidu.com/timg?image&amp;quality=80&amp;size=b9999_10000&amp;sec=1494220403667&amp;di=1052270799f560aaa1e7267472e8dd2c&amp;imgtype=0&amp;src=http%3A%2F%2Fimg1.cache.netease.com%2Fcatchpic%2F1%2F17%2F17D0ED4CDA27A76282AD7F1D8EA251D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64704"/>
            <a:ext cx="4429125" cy="5438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70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1720" y="1022538"/>
            <a:ext cx="61744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先生很瘦，黄里带白的皮肤显得他很憔悴，可是他深黑的眼珠散发出凛冽的光彩。他的头发一根一根的直立起来，最引人注目的是他的胡须，浓密极了，像极了隶书的“一”字。一袭长衫，一只烟斗是先生的标志性打扮。先生经常绷着脸没有什么表情，可是先生也爱笑，若是有人说了可笑的话他便会大笑起来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2044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1" y="1301981"/>
            <a:ext cx="6250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</a:rPr>
              <a:t>冷峻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</a:rPr>
              <a:t>倔强 爽朗</a:t>
            </a:r>
          </a:p>
        </p:txBody>
      </p:sp>
      <p:sp>
        <p:nvSpPr>
          <p:cNvPr id="5" name="矩形 4"/>
          <p:cNvSpPr/>
          <p:nvPr/>
        </p:nvSpPr>
        <p:spPr>
          <a:xfrm>
            <a:off x="2051720" y="1022538"/>
            <a:ext cx="61744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3F4143"/>
                </a:solidFill>
                <a:latin typeface="华文新魏" pitchFamily="2" charset="-122"/>
                <a:ea typeface="华文新魏" pitchFamily="2" charset="-122"/>
              </a:rPr>
              <a:t>     先生很瘦，黄里带白的皮肤显得他很憔悴，可是他深黑的眼珠散发出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凛冽的光彩</a:t>
            </a:r>
            <a:r>
              <a:rPr lang="zh-CN" altLang="en-US" sz="3200" b="1" kern="0" dirty="0" smtClean="0">
                <a:solidFill>
                  <a:srgbClr val="3F4143"/>
                </a:solidFill>
                <a:latin typeface="华文新魏" pitchFamily="2" charset="-122"/>
                <a:ea typeface="华文新魏" pitchFamily="2" charset="-122"/>
              </a:rPr>
              <a:t>。他的头发一根一根的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直立起来</a:t>
            </a:r>
            <a:r>
              <a:rPr lang="zh-CN" altLang="en-US" sz="3200" b="1" kern="0" dirty="0" smtClean="0">
                <a:solidFill>
                  <a:srgbClr val="3F4143"/>
                </a:solidFill>
                <a:latin typeface="华文新魏" pitchFamily="2" charset="-122"/>
                <a:ea typeface="华文新魏" pitchFamily="2" charset="-122"/>
              </a:rPr>
              <a:t>，最引人注目的是他的胡须，浓密极了，像极了隶书的“一”字。一袭长衫，一只烟斗是先生的标志性打扮。先生经常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绷着脸没有什么表情</a:t>
            </a:r>
            <a:r>
              <a:rPr lang="zh-CN" altLang="en-US" sz="3200" b="1" kern="0" dirty="0" smtClean="0">
                <a:solidFill>
                  <a:srgbClr val="3F4143"/>
                </a:solidFill>
                <a:latin typeface="华文新魏" pitchFamily="2" charset="-122"/>
                <a:ea typeface="华文新魏" pitchFamily="2" charset="-122"/>
              </a:rPr>
              <a:t>，可是先生也爱笑，</a:t>
            </a:r>
            <a:r>
              <a:rPr lang="zh-CN" altLang="en-US" sz="3200" b="1" kern="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若是有人说了可笑的话他便会大笑起来。</a:t>
            </a:r>
            <a:endParaRPr lang="zh-CN" altLang="en-US" kern="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8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2132856"/>
            <a:ext cx="36375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21113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绘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外貌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21113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   见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精神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760" y="3284984"/>
            <a:ext cx="603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21113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——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2111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记叙文中人物的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刻画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281139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外貌描写也称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肖像描写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,即是对人物的外貌特征(包括人物的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容貌、衣着、神情、体 型、姿态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等等)进行描写。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9692" y="3573016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精神指人的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思想、气质、品格、个性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等。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8391" y="201414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kern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赏一赏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1124744"/>
            <a:ext cx="5112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他（贝多芬）的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脸上呈现出悲剧，一张含蓄了许多愁苦和力量的脸；火一样蓬勃的头发，盖在他的头上，好像有生以来从未梳过；深邃的眼睛略带灰色，有一种凝重不可逼视的光；长而笨重的鼻子下一张紧闭的嘴，衬着略带方形的下颏，整个描绘出坚韧无比的生的意志。</a:t>
            </a:r>
          </a:p>
        </p:txBody>
      </p:sp>
      <p:pic>
        <p:nvPicPr>
          <p:cNvPr id="1026" name="Picture 2" descr="https://ss1.bdstatic.com/70cFvXSh_Q1YnxGkpoWK1HF6hhy/it/u=1189473381,2091029602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168352" cy="39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37944" y="1124744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坚韧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顽强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14539" y="349849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贝多芬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84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8562" y="201414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 b="1" kern="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赏一赏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1124744"/>
            <a:ext cx="5112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他（贝多芬）的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脸上呈现出悲剧，一张含蓄了许多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愁苦和力量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的脸；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火一样蓬勃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的头发，盖在他的头上，好像有生以来从未梳过；深邃的眼睛略带灰色，有一种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凝重不可逼视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的光；长而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笨重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的鼻子下一张紧闭的嘴，衬着略带方形的下颏，整个描绘出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坚韧无比的生的意志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pic>
        <p:nvPicPr>
          <p:cNvPr id="1026" name="Picture 2" descr="https://ss1.bdstatic.com/70cFvXSh_Q1YnxGkpoWK1HF6hhy/it/u=1189473381,2091029602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168352" cy="397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50768" y="1124744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坚韧</a:t>
            </a:r>
            <a:r>
              <a:rPr lang="zh-CN" altLang="en-US" sz="32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顽强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14539" y="349849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贝多芬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179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16216" y="29663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srgbClr val="FF0000"/>
                </a:solidFill>
              </a:rPr>
              <a:t>闻一多</a:t>
            </a:r>
          </a:p>
        </p:txBody>
      </p:sp>
      <p:sp>
        <p:nvSpPr>
          <p:cNvPr id="2" name="矩形 1"/>
          <p:cNvSpPr/>
          <p:nvPr/>
        </p:nvSpPr>
        <p:spPr>
          <a:xfrm>
            <a:off x="238831" y="881405"/>
            <a:ext cx="540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    闻先生</a:t>
            </a:r>
            <a:r>
              <a:rPr lang="zh-CN" altLang="en-US" sz="3200" b="1" dirty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高梳着他那浓厚的黑发，架着银边眼镜，穿着黑色的长衫，抱着他那数十年来钻研所得的大叠大叠的手抄稿本，像一位道士样的昂然走进教室里来</a:t>
            </a:r>
            <a:r>
              <a:rPr lang="zh-CN" altLang="en-US" sz="32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。他的目光炯炯，似要吃尽、消化尽中华民族几千年来的文化史；他嘴角含笑，似对自己几年来的研究收获颇为满意，又似对满座的学生颇为满意。</a:t>
            </a:r>
            <a:endParaRPr lang="zh-CN" altLang="en-US" sz="32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8" name="Picture 6" descr="https://ss0.bdstatic.com/70cFvHSh_Q1YnxGkpoWK1HF6hhy/it/u=3016628978,2735984198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098" y="1135898"/>
            <a:ext cx="2530999" cy="4658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96630"/>
            <a:ext cx="1620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学者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7002" y="351121"/>
            <a:ext cx="42490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：</a:t>
            </a:r>
            <a:r>
              <a:rPr lang="zh-CN" altLang="en-US" sz="4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博识 自信</a:t>
            </a:r>
            <a:endParaRPr lang="zh-CN" altLang="en-US" sz="4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22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5985</TotalTime>
  <Words>1017</Words>
  <Application>Microsoft Office PowerPoint</Application>
  <PresentationFormat>全屏显示(4:3)</PresentationFormat>
  <Paragraphs>45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xqzxuu</cp:lastModifiedBy>
  <cp:revision>51</cp:revision>
  <dcterms:created xsi:type="dcterms:W3CDTF">2017-05-30T14:32:23Z</dcterms:created>
  <dcterms:modified xsi:type="dcterms:W3CDTF">2017-06-05T06:18:36Z</dcterms:modified>
</cp:coreProperties>
</file>