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77" r:id="rId4"/>
    <p:sldId id="257" r:id="rId5"/>
    <p:sldId id="273" r:id="rId6"/>
    <p:sldId id="259" r:id="rId7"/>
    <p:sldId id="260" r:id="rId8"/>
    <p:sldId id="261" r:id="rId9"/>
    <p:sldId id="262" r:id="rId10"/>
    <p:sldId id="264" r:id="rId11"/>
    <p:sldId id="265" r:id="rId12"/>
    <p:sldId id="266" r:id="rId13"/>
    <p:sldId id="267" r:id="rId14"/>
    <p:sldId id="263" r:id="rId15"/>
    <p:sldId id="275" r:id="rId16"/>
    <p:sldId id="268" r:id="rId17"/>
    <p:sldId id="270" r:id="rId18"/>
    <p:sldId id="271" r:id="rId19"/>
    <p:sldId id="276"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8" d="100"/>
          <a:sy n="98" d="100"/>
        </p:scale>
        <p:origin x="-3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92FCDE9-9BE6-44D1-AB35-C200395F5D22}" type="slidenum">
              <a:rPr lang="en-US"/>
            </a:fld>
            <a:endParaRPr lang="en-US"/>
          </a:p>
        </p:txBody>
      </p:sp>
    </p:spTree>
  </p:cSld>
  <p:clrMapOvr>
    <a:masterClrMapping/>
  </p:clrMapOvr>
  <p:transition spd="slow">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3399958-3152-40FF-ACF4-763F7A521890}" type="slidenum">
              <a:rPr lang="en-US"/>
            </a:fld>
            <a:endParaRPr lang="en-US"/>
          </a:p>
        </p:txBody>
      </p:sp>
    </p:spTree>
  </p:cSld>
  <p:clrMapOvr>
    <a:masterClrMapping/>
  </p:clrMapOvr>
  <p:transition spd="slow">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9FD1402-64DE-4BFA-901F-CC456B6A0E89}" type="slidenum">
              <a:rPr lang="en-US"/>
            </a:fld>
            <a:endParaRPr lang="en-US"/>
          </a:p>
        </p:txBody>
      </p:sp>
    </p:spTree>
  </p:cSld>
  <p:clrMapOvr>
    <a:masterClrMapping/>
  </p:clrMapOvr>
  <p:transition spd="slow">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441DA5-1597-409D-B776-645B61218D7E}" type="slidenum">
              <a:rPr lang="en-US"/>
            </a:fld>
            <a:endParaRPr lang="en-US"/>
          </a:p>
        </p:txBody>
      </p:sp>
    </p:spTree>
  </p:cSld>
  <p:clrMapOvr>
    <a:masterClrMapping/>
  </p:clrMapOvr>
  <p:transition spd="slow">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88C93FBF-8F8B-48D1-A94F-BC67D3BAEDA5}" type="slidenum">
              <a:rPr lang="en-US"/>
            </a:fld>
            <a:endParaRPr lang="en-US"/>
          </a:p>
        </p:txBody>
      </p:sp>
    </p:spTree>
  </p:cSld>
  <p:clrMapOvr>
    <a:masterClrMapping/>
  </p:clrMapOvr>
  <p:transition spd="slow">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D7A62BCD-6634-4915-B124-8E91625FF556}" type="slidenum">
              <a:rPr lang="en-US"/>
            </a:fld>
            <a:endParaRPr lang="en-US"/>
          </a:p>
        </p:txBody>
      </p:sp>
    </p:spTree>
  </p:cSld>
  <p:clrMapOvr>
    <a:masterClrMapping/>
  </p:clrMapOvr>
  <p:transition spd="slow">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52F47F8D-83E5-412A-81A5-D0578366CCA3}" type="slidenum">
              <a:rPr lang="en-US"/>
            </a:fld>
            <a:endParaRPr lang="en-US"/>
          </a:p>
        </p:txBody>
      </p:sp>
    </p:spTree>
  </p:cSld>
  <p:clrMapOvr>
    <a:masterClrMapping/>
  </p:clrMapOvr>
  <p:transition spd="slow">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199B333A-4BA5-4158-B49A-4E2BDD34BFCE}" type="slidenum">
              <a:rPr lang="en-US"/>
            </a:fld>
            <a:endParaRPr lang="en-US"/>
          </a:p>
        </p:txBody>
      </p:sp>
    </p:spTree>
  </p:cSld>
  <p:clrMapOvr>
    <a:masterClrMapping/>
  </p:clrMapOvr>
  <p:transition spd="slow">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E1346965-FF0E-4559-B962-9EDC35BF520B}" type="slidenum">
              <a:rPr lang="en-US"/>
            </a:fld>
            <a:endParaRPr lang="en-US"/>
          </a:p>
        </p:txBody>
      </p:sp>
    </p:spTree>
  </p:cSld>
  <p:clrMapOvr>
    <a:masterClrMapping/>
  </p:clrMapOvr>
  <p:transition spd="slow">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BECB3A9-9639-441F-850D-88426105CCF8}" type="slidenum">
              <a:rPr lang="en-US"/>
            </a:fld>
            <a:endParaRPr lang="en-US"/>
          </a:p>
        </p:txBody>
      </p:sp>
    </p:spTree>
  </p:cSld>
  <p:clrMapOvr>
    <a:masterClrMapping/>
  </p:clrMapOvr>
  <p:transition spd="slow">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F455C7-3E48-4D2F-89A9-AE115C70F0A2}" type="slidenum">
              <a:rPr lang="en-US"/>
            </a:fld>
            <a:endParaRPr lang="en-US"/>
          </a:p>
        </p:txBody>
      </p:sp>
    </p:spTree>
  </p:cSld>
  <p:clrMapOvr>
    <a:masterClrMapping/>
  </p:clrMapOvr>
  <p:transition spd="slow">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t="-8000" r="-7000" b="-1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pPr>
              <a:defRPr/>
            </a:pPr>
            <a:fld id="{830FCAA2-B715-4026-A5EF-FA9DAA008B4A}" type="slidenum">
              <a:rPr lang="en-US"/>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TextBox 3"/>
          <p:cNvSpPr txBox="1">
            <a:spLocks noChangeArrowheads="1"/>
          </p:cNvSpPr>
          <p:nvPr/>
        </p:nvSpPr>
        <p:spPr bwMode="auto">
          <a:xfrm>
            <a:off x="1357309" y="1928813"/>
            <a:ext cx="6500839" cy="2306955"/>
          </a:xfrm>
          <a:prstGeom prst="rect">
            <a:avLst/>
          </a:prstGeom>
          <a:noFill/>
          <a:ln w="9525">
            <a:noFill/>
            <a:miter lim="800000"/>
          </a:ln>
        </p:spPr>
        <p:txBody>
          <a:bodyPr wrap="square">
            <a:spAutoFit/>
          </a:bodyPr>
          <a:lstStyle/>
          <a:p>
            <a:pPr algn="ctr"/>
            <a:r>
              <a:rPr lang="zh-CN" altLang="en-US" sz="5400" dirty="0" smtClean="0">
                <a:latin typeface="微软雅黑" panose="020B0503020204020204" pitchFamily="34" charset="-122"/>
                <a:ea typeface="微软雅黑" panose="020B0503020204020204" pitchFamily="34" charset="-122"/>
              </a:rPr>
              <a:t>第</a:t>
            </a:r>
            <a:r>
              <a:rPr lang="en-US" altLang="zh-CN" sz="5400" dirty="0" smtClean="0">
                <a:latin typeface="微软雅黑" panose="020B0503020204020204" pitchFamily="34" charset="-122"/>
                <a:ea typeface="微软雅黑" panose="020B0503020204020204" pitchFamily="34" charset="-122"/>
              </a:rPr>
              <a:t>6</a:t>
            </a:r>
            <a:r>
              <a:rPr lang="zh-CN" altLang="en-US" sz="5400" dirty="0" smtClean="0">
                <a:latin typeface="微软雅黑" panose="020B0503020204020204" pitchFamily="34" charset="-122"/>
                <a:ea typeface="微软雅黑" panose="020B0503020204020204" pitchFamily="34" charset="-122"/>
              </a:rPr>
              <a:t>单元</a:t>
            </a:r>
            <a:endParaRPr lang="en-US" altLang="zh-CN" sz="5400" dirty="0">
              <a:latin typeface="微软雅黑" panose="020B0503020204020204" pitchFamily="34" charset="-122"/>
              <a:ea typeface="微软雅黑" panose="020B0503020204020204" pitchFamily="34" charset="-122"/>
            </a:endParaRPr>
          </a:p>
          <a:p>
            <a:pPr algn="ctr"/>
            <a:endParaRPr lang="en-US" altLang="zh-CN" dirty="0">
              <a:latin typeface="微软雅黑" panose="020B0503020204020204" pitchFamily="34" charset="-122"/>
              <a:ea typeface="微软雅黑" panose="020B0503020204020204" pitchFamily="34" charset="-122"/>
            </a:endParaRPr>
          </a:p>
          <a:p>
            <a:pPr algn="ctr"/>
            <a:r>
              <a:rPr lang="en-US" altLang="zh-CN" sz="3600" dirty="0" smtClean="0">
                <a:latin typeface="微软雅黑" panose="020B0503020204020204" pitchFamily="34" charset="-122"/>
                <a:ea typeface="微软雅黑" panose="020B0503020204020204" pitchFamily="34" charset="-122"/>
              </a:rPr>
              <a:t>21  《</a:t>
            </a:r>
            <a:r>
              <a:rPr lang="zh-CN" altLang="en-US" sz="3600" dirty="0" smtClean="0">
                <a:latin typeface="微软雅黑" panose="020B0503020204020204" pitchFamily="34" charset="-122"/>
                <a:ea typeface="微软雅黑" panose="020B0503020204020204" pitchFamily="34" charset="-122"/>
              </a:rPr>
              <a:t>庄子</a:t>
            </a:r>
            <a:r>
              <a:rPr lang="en-US" altLang="zh-CN" sz="3600" dirty="0" smtClean="0">
                <a:latin typeface="微软雅黑" panose="020B0503020204020204" pitchFamily="34" charset="-122"/>
                <a:ea typeface="微软雅黑" panose="020B0503020204020204" pitchFamily="34" charset="-122"/>
              </a:rPr>
              <a:t>》</a:t>
            </a:r>
            <a:r>
              <a:rPr lang="zh-CN" altLang="en-US" sz="3600" dirty="0" smtClean="0">
                <a:latin typeface="微软雅黑" panose="020B0503020204020204" pitchFamily="34" charset="-122"/>
                <a:ea typeface="微软雅黑" panose="020B0503020204020204" pitchFamily="34" charset="-122"/>
              </a:rPr>
              <a:t>二则</a:t>
            </a:r>
            <a:endParaRPr lang="en-US" altLang="zh-CN" sz="36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第二课时</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4"/>
          <p:cNvSpPr>
            <a:spLocks noChangeArrowheads="1"/>
          </p:cNvSpPr>
          <p:nvPr/>
        </p:nvSpPr>
        <p:spPr bwMode="auto">
          <a:xfrm>
            <a:off x="107504" y="404664"/>
            <a:ext cx="6912767" cy="2062103"/>
          </a:xfrm>
          <a:prstGeom prst="rect">
            <a:avLst/>
          </a:prstGeom>
          <a:noFill/>
          <a:ln w="9525">
            <a:noFill/>
            <a:miter lim="800000"/>
          </a:ln>
        </p:spPr>
        <p:txBody>
          <a:bodyPr wrap="square">
            <a:spAutoFit/>
          </a:bodyPr>
          <a:lstStyle/>
          <a:p>
            <a:r>
              <a:rPr lang="zh-CN" altLang="en-US" sz="3200" b="1" dirty="0"/>
              <a:t>庄子曰：“请</a:t>
            </a:r>
            <a:r>
              <a:rPr lang="zh-CN" altLang="en-US" sz="3200" b="1" dirty="0">
                <a:solidFill>
                  <a:srgbClr val="FF0000"/>
                </a:solidFill>
              </a:rPr>
              <a:t>循</a:t>
            </a:r>
            <a:r>
              <a:rPr lang="zh-CN" altLang="en-US" sz="3200" b="1" dirty="0"/>
              <a:t>其</a:t>
            </a:r>
            <a:r>
              <a:rPr lang="zh-CN" altLang="en-US" sz="3200" b="1" dirty="0" smtClean="0">
                <a:solidFill>
                  <a:srgbClr val="FF0000"/>
                </a:solidFill>
              </a:rPr>
              <a:t>本</a:t>
            </a:r>
            <a:r>
              <a:rPr lang="zh-CN" altLang="en-US" sz="3200" b="1" dirty="0" smtClean="0"/>
              <a:t>。子曰‘汝安知鱼乐’</a:t>
            </a:r>
            <a:r>
              <a:rPr lang="zh-CN" altLang="en-US" sz="3200" b="1" dirty="0" smtClean="0">
                <a:solidFill>
                  <a:srgbClr val="FF0000"/>
                </a:solidFill>
              </a:rPr>
              <a:t>云者</a:t>
            </a:r>
            <a:r>
              <a:rPr lang="zh-CN" altLang="en-US" sz="3200" b="1" dirty="0" smtClean="0"/>
              <a:t>，既已知吾知之而问我，我知</a:t>
            </a:r>
            <a:r>
              <a:rPr lang="zh-CN" altLang="en-US" sz="3200" b="1" dirty="0" smtClean="0">
                <a:solidFill>
                  <a:srgbClr val="FF0000"/>
                </a:solidFill>
              </a:rPr>
              <a:t>之</a:t>
            </a:r>
            <a:r>
              <a:rPr lang="zh-CN" altLang="en-US" sz="3200" b="1" dirty="0" smtClean="0"/>
              <a:t>濠上也</a:t>
            </a:r>
            <a:r>
              <a:rPr lang="zh-CN" altLang="en-US" sz="2800" b="1" dirty="0" smtClean="0"/>
              <a:t>。”</a:t>
            </a:r>
            <a:endParaRPr lang="zh-CN" altLang="en-US" sz="3200" b="1" dirty="0" smtClean="0"/>
          </a:p>
          <a:p>
            <a:endParaRPr lang="zh-CN" altLang="en-US" sz="3200" b="1" dirty="0"/>
          </a:p>
        </p:txBody>
      </p:sp>
      <p:sp>
        <p:nvSpPr>
          <p:cNvPr id="130053" name="Text Box 5"/>
          <p:cNvSpPr txBox="1">
            <a:spLocks noChangeArrowheads="1"/>
          </p:cNvSpPr>
          <p:nvPr/>
        </p:nvSpPr>
        <p:spPr bwMode="auto">
          <a:xfrm>
            <a:off x="1618555" y="1988840"/>
            <a:ext cx="3745533" cy="523220"/>
          </a:xfrm>
          <a:prstGeom prst="rect">
            <a:avLst/>
          </a:prstGeom>
          <a:noFill/>
          <a:ln w="9525">
            <a:noFill/>
            <a:miter lim="800000"/>
          </a:ln>
        </p:spPr>
        <p:txBody>
          <a:bodyPr wrap="square">
            <a:spAutoFit/>
          </a:bodyPr>
          <a:lstStyle/>
          <a:p>
            <a:pPr>
              <a:spcBef>
                <a:spcPct val="50000"/>
              </a:spcBef>
            </a:pPr>
            <a:r>
              <a:rPr lang="zh-CN" altLang="en-US" sz="2800" b="1" dirty="0">
                <a:solidFill>
                  <a:srgbClr val="0000FF"/>
                </a:solidFill>
              </a:rPr>
              <a:t>循：</a:t>
            </a:r>
            <a:r>
              <a:rPr lang="zh-CN" altLang="en-US" sz="2800" b="1" dirty="0" smtClean="0">
                <a:solidFill>
                  <a:srgbClr val="0000FF"/>
                </a:solidFill>
              </a:rPr>
              <a:t>从</a:t>
            </a:r>
            <a:r>
              <a:rPr lang="en-US" altLang="zh-CN" sz="2800" b="1" dirty="0" smtClean="0">
                <a:solidFill>
                  <a:srgbClr val="0000FF"/>
                </a:solidFill>
                <a:latin typeface="+mn-ea"/>
              </a:rPr>
              <a:t>……</a:t>
            </a:r>
            <a:r>
              <a:rPr lang="zh-CN" altLang="en-US" sz="2800" b="1" dirty="0" smtClean="0">
                <a:solidFill>
                  <a:srgbClr val="0000FF"/>
                </a:solidFill>
              </a:rPr>
              <a:t>说</a:t>
            </a:r>
            <a:r>
              <a:rPr lang="zh-CN" altLang="en-US" sz="2800" b="1" dirty="0">
                <a:solidFill>
                  <a:srgbClr val="0000FF"/>
                </a:solidFill>
              </a:rPr>
              <a:t>起</a:t>
            </a:r>
            <a:endParaRPr lang="zh-CN" altLang="en-US" sz="2800" b="1" dirty="0">
              <a:solidFill>
                <a:srgbClr val="0000FF"/>
              </a:solidFill>
            </a:endParaRPr>
          </a:p>
        </p:txBody>
      </p:sp>
      <p:sp>
        <p:nvSpPr>
          <p:cNvPr id="130054" name="Text Box 6"/>
          <p:cNvSpPr txBox="1">
            <a:spLocks noChangeArrowheads="1"/>
          </p:cNvSpPr>
          <p:nvPr/>
        </p:nvSpPr>
        <p:spPr bwMode="auto">
          <a:xfrm>
            <a:off x="1619672" y="2564904"/>
            <a:ext cx="3600450" cy="519113"/>
          </a:xfrm>
          <a:prstGeom prst="rect">
            <a:avLst/>
          </a:prstGeom>
          <a:noFill/>
          <a:ln w="9525">
            <a:noFill/>
            <a:miter lim="800000"/>
          </a:ln>
        </p:spPr>
        <p:txBody>
          <a:bodyPr>
            <a:spAutoFit/>
          </a:bodyPr>
          <a:lstStyle/>
          <a:p>
            <a:pPr>
              <a:spcBef>
                <a:spcPct val="50000"/>
              </a:spcBef>
            </a:pPr>
            <a:r>
              <a:rPr lang="zh-CN" altLang="en-US" sz="2800" b="1" dirty="0">
                <a:solidFill>
                  <a:srgbClr val="0000FF"/>
                </a:solidFill>
              </a:rPr>
              <a:t>本：最初的话题</a:t>
            </a:r>
            <a:endParaRPr lang="zh-CN" altLang="en-US" sz="2800" b="1" dirty="0">
              <a:solidFill>
                <a:srgbClr val="0000FF"/>
              </a:solidFill>
            </a:endParaRPr>
          </a:p>
        </p:txBody>
      </p:sp>
      <p:sp>
        <p:nvSpPr>
          <p:cNvPr id="130055" name="Text Box 7"/>
          <p:cNvSpPr txBox="1">
            <a:spLocks noChangeArrowheads="1"/>
          </p:cNvSpPr>
          <p:nvPr/>
        </p:nvSpPr>
        <p:spPr bwMode="auto">
          <a:xfrm>
            <a:off x="1547664" y="4422055"/>
            <a:ext cx="6408712" cy="1815882"/>
          </a:xfrm>
          <a:prstGeom prst="rect">
            <a:avLst/>
          </a:prstGeom>
          <a:noFill/>
          <a:ln w="9525">
            <a:noFill/>
            <a:miter lim="800000"/>
          </a:ln>
        </p:spPr>
        <p:txBody>
          <a:bodyPr wrap="square">
            <a:spAutoFit/>
          </a:bodyPr>
          <a:lstStyle/>
          <a:p>
            <a:pPr>
              <a:spcBef>
                <a:spcPct val="50000"/>
              </a:spcBef>
            </a:pPr>
            <a:r>
              <a:rPr lang="zh-CN" altLang="en-US" sz="2800" b="1" dirty="0">
                <a:solidFill>
                  <a:srgbClr val="6600FF"/>
                </a:solidFill>
              </a:rPr>
              <a:t>庄子说：“请从我们最初的话题说起</a:t>
            </a:r>
            <a:r>
              <a:rPr lang="zh-CN" altLang="en-US" sz="2800" b="1" dirty="0" smtClean="0">
                <a:solidFill>
                  <a:srgbClr val="6600FF"/>
                </a:solidFill>
              </a:rPr>
              <a:t>。你说‘你哪儿知道鱼快乐’的话，说明你已经知道我知道鱼快乐而问我，我是在濠水的桥上知道的。” </a:t>
            </a:r>
            <a:endParaRPr lang="zh-CN" altLang="en-US" sz="2800" b="1" dirty="0">
              <a:solidFill>
                <a:srgbClr val="6600FF"/>
              </a:solidFill>
            </a:endParaRPr>
          </a:p>
        </p:txBody>
      </p:sp>
      <p:sp>
        <p:nvSpPr>
          <p:cNvPr id="130058" name="Text Box 10"/>
          <p:cNvSpPr txBox="1">
            <a:spLocks noChangeArrowheads="1"/>
          </p:cNvSpPr>
          <p:nvPr/>
        </p:nvSpPr>
        <p:spPr bwMode="auto">
          <a:xfrm>
            <a:off x="1619672" y="3140968"/>
            <a:ext cx="3384550" cy="519113"/>
          </a:xfrm>
          <a:prstGeom prst="rect">
            <a:avLst/>
          </a:prstGeom>
          <a:noFill/>
          <a:ln w="9525">
            <a:noFill/>
            <a:miter lim="800000"/>
          </a:ln>
        </p:spPr>
        <p:txBody>
          <a:bodyPr>
            <a:spAutoFit/>
          </a:bodyPr>
          <a:lstStyle/>
          <a:p>
            <a:pPr>
              <a:spcBef>
                <a:spcPct val="50000"/>
              </a:spcBef>
            </a:pPr>
            <a:r>
              <a:rPr lang="zh-CN" altLang="en-US" sz="2800" b="1" dirty="0">
                <a:solidFill>
                  <a:srgbClr val="0000FF"/>
                </a:solidFill>
              </a:rPr>
              <a:t>云者：如此如此</a:t>
            </a:r>
            <a:endParaRPr lang="zh-CN" altLang="en-US" sz="2800" b="1" dirty="0">
              <a:solidFill>
                <a:srgbClr val="0000FF"/>
              </a:solidFill>
            </a:endParaRPr>
          </a:p>
        </p:txBody>
      </p:sp>
      <p:sp>
        <p:nvSpPr>
          <p:cNvPr id="130061" name="Text Box 13"/>
          <p:cNvSpPr txBox="1">
            <a:spLocks noChangeArrowheads="1"/>
          </p:cNvSpPr>
          <p:nvPr/>
        </p:nvSpPr>
        <p:spPr bwMode="auto">
          <a:xfrm>
            <a:off x="1619672" y="3717032"/>
            <a:ext cx="4056063" cy="519113"/>
          </a:xfrm>
          <a:prstGeom prst="rect">
            <a:avLst/>
          </a:prstGeom>
          <a:noFill/>
          <a:ln w="9525">
            <a:noFill/>
            <a:miter lim="800000"/>
          </a:ln>
        </p:spPr>
        <p:txBody>
          <a:bodyPr>
            <a:spAutoFit/>
          </a:bodyPr>
          <a:lstStyle/>
          <a:p>
            <a:pPr>
              <a:spcBef>
                <a:spcPct val="50000"/>
              </a:spcBef>
            </a:pPr>
            <a:r>
              <a:rPr lang="zh-CN" altLang="en-US" sz="2800" b="1" dirty="0">
                <a:solidFill>
                  <a:srgbClr val="0000FF"/>
                </a:solidFill>
              </a:rPr>
              <a:t>之：它，指代鱼之乐</a:t>
            </a:r>
            <a:endParaRPr lang="zh-CN" altLang="en-US" sz="2800" b="1" dirty="0">
              <a:solidFill>
                <a:srgbClr val="0000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30052"/>
                                        </p:tgtEl>
                                        <p:attrNameLst>
                                          <p:attrName>style.visibility</p:attrName>
                                        </p:attrNameLst>
                                      </p:cBhvr>
                                      <p:to>
                                        <p:strVal val="visible"/>
                                      </p:to>
                                    </p:set>
                                    <p:animEffect transition="in" filter="fade">
                                      <p:cBhvr>
                                        <p:cTn id="7" dur="100"/>
                                        <p:tgtEl>
                                          <p:spTgt spid="130052"/>
                                        </p:tgtEl>
                                      </p:cBhvr>
                                    </p:animEffect>
                                    <p:anim calcmode="lin" valueType="num">
                                      <p:cBhvr>
                                        <p:cTn id="8" dur="400" fill="hold"/>
                                        <p:tgtEl>
                                          <p:spTgt spid="130052"/>
                                        </p:tgtEl>
                                        <p:attrNameLst>
                                          <p:attrName>ppt_x</p:attrName>
                                        </p:attrNameLst>
                                      </p:cBhvr>
                                      <p:tavLst>
                                        <p:tav tm="0">
                                          <p:val>
                                            <p:strVal val="#ppt_x"/>
                                          </p:val>
                                        </p:tav>
                                        <p:tav tm="100000">
                                          <p:val>
                                            <p:strVal val="#ppt_x"/>
                                          </p:val>
                                        </p:tav>
                                      </p:tavLst>
                                    </p:anim>
                                    <p:anim calcmode="lin" valueType="num">
                                      <p:cBhvr>
                                        <p:cTn id="9" dur="400" fill="hold"/>
                                        <p:tgtEl>
                                          <p:spTgt spid="13005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3005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3005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130053"/>
                                        </p:tgtEl>
                                        <p:attrNameLst>
                                          <p:attrName>style.visibility</p:attrName>
                                        </p:attrNameLst>
                                      </p:cBhvr>
                                      <p:to>
                                        <p:strVal val="visible"/>
                                      </p:to>
                                    </p:set>
                                    <p:animEffect transition="in" filter="fade">
                                      <p:cBhvr>
                                        <p:cTn id="16" dur="100"/>
                                        <p:tgtEl>
                                          <p:spTgt spid="130053"/>
                                        </p:tgtEl>
                                      </p:cBhvr>
                                    </p:animEffect>
                                    <p:anim calcmode="lin" valueType="num">
                                      <p:cBhvr>
                                        <p:cTn id="17" dur="400" fill="hold"/>
                                        <p:tgtEl>
                                          <p:spTgt spid="130053"/>
                                        </p:tgtEl>
                                        <p:attrNameLst>
                                          <p:attrName>ppt_x</p:attrName>
                                        </p:attrNameLst>
                                      </p:cBhvr>
                                      <p:tavLst>
                                        <p:tav tm="0">
                                          <p:val>
                                            <p:strVal val="#ppt_x"/>
                                          </p:val>
                                        </p:tav>
                                        <p:tav tm="100000">
                                          <p:val>
                                            <p:strVal val="#ppt_x"/>
                                          </p:val>
                                        </p:tav>
                                      </p:tavLst>
                                    </p:anim>
                                    <p:anim calcmode="lin" valueType="num">
                                      <p:cBhvr>
                                        <p:cTn id="18" dur="400" fill="hold"/>
                                        <p:tgtEl>
                                          <p:spTgt spid="130053"/>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13005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13005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130054"/>
                                        </p:tgtEl>
                                        <p:attrNameLst>
                                          <p:attrName>style.visibility</p:attrName>
                                        </p:attrNameLst>
                                      </p:cBhvr>
                                      <p:to>
                                        <p:strVal val="visible"/>
                                      </p:to>
                                    </p:set>
                                    <p:animEffect transition="in" filter="fade">
                                      <p:cBhvr>
                                        <p:cTn id="25" dur="100"/>
                                        <p:tgtEl>
                                          <p:spTgt spid="130054"/>
                                        </p:tgtEl>
                                      </p:cBhvr>
                                    </p:animEffect>
                                    <p:anim calcmode="lin" valueType="num">
                                      <p:cBhvr>
                                        <p:cTn id="26" dur="400" fill="hold"/>
                                        <p:tgtEl>
                                          <p:spTgt spid="130054"/>
                                        </p:tgtEl>
                                        <p:attrNameLst>
                                          <p:attrName>ppt_x</p:attrName>
                                        </p:attrNameLst>
                                      </p:cBhvr>
                                      <p:tavLst>
                                        <p:tav tm="0">
                                          <p:val>
                                            <p:strVal val="#ppt_x"/>
                                          </p:val>
                                        </p:tav>
                                        <p:tav tm="100000">
                                          <p:val>
                                            <p:strVal val="#ppt_x"/>
                                          </p:val>
                                        </p:tav>
                                      </p:tavLst>
                                    </p:anim>
                                    <p:anim calcmode="lin" valueType="num">
                                      <p:cBhvr>
                                        <p:cTn id="27" dur="400" fill="hold"/>
                                        <p:tgtEl>
                                          <p:spTgt spid="130054"/>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1300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1300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130058"/>
                                        </p:tgtEl>
                                        <p:attrNameLst>
                                          <p:attrName>style.visibility</p:attrName>
                                        </p:attrNameLst>
                                      </p:cBhvr>
                                      <p:to>
                                        <p:strVal val="visible"/>
                                      </p:to>
                                    </p:set>
                                    <p:animEffect transition="in" filter="fade">
                                      <p:cBhvr>
                                        <p:cTn id="34" dur="100"/>
                                        <p:tgtEl>
                                          <p:spTgt spid="130058"/>
                                        </p:tgtEl>
                                      </p:cBhvr>
                                    </p:animEffect>
                                    <p:anim calcmode="lin" valueType="num">
                                      <p:cBhvr>
                                        <p:cTn id="35" dur="400" fill="hold"/>
                                        <p:tgtEl>
                                          <p:spTgt spid="130058"/>
                                        </p:tgtEl>
                                        <p:attrNameLst>
                                          <p:attrName>ppt_x</p:attrName>
                                        </p:attrNameLst>
                                      </p:cBhvr>
                                      <p:tavLst>
                                        <p:tav tm="0">
                                          <p:val>
                                            <p:strVal val="#ppt_x"/>
                                          </p:val>
                                        </p:tav>
                                        <p:tav tm="100000">
                                          <p:val>
                                            <p:strVal val="#ppt_x"/>
                                          </p:val>
                                        </p:tav>
                                      </p:tavLst>
                                    </p:anim>
                                    <p:anim calcmode="lin" valueType="num">
                                      <p:cBhvr>
                                        <p:cTn id="36" dur="400" fill="hold"/>
                                        <p:tgtEl>
                                          <p:spTgt spid="130058"/>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13005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13005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3" presetClass="entr" presetSubtype="0" fill="hold" grpId="0" nodeType="clickEffect">
                                  <p:stCondLst>
                                    <p:cond delay="0"/>
                                  </p:stCondLst>
                                  <p:childTnLst>
                                    <p:set>
                                      <p:cBhvr>
                                        <p:cTn id="42" dur="1" fill="hold">
                                          <p:stCondLst>
                                            <p:cond delay="0"/>
                                          </p:stCondLst>
                                        </p:cTn>
                                        <p:tgtEl>
                                          <p:spTgt spid="130061"/>
                                        </p:tgtEl>
                                        <p:attrNameLst>
                                          <p:attrName>style.visibility</p:attrName>
                                        </p:attrNameLst>
                                      </p:cBhvr>
                                      <p:to>
                                        <p:strVal val="visible"/>
                                      </p:to>
                                    </p:set>
                                    <p:animEffect transition="in" filter="fade">
                                      <p:cBhvr>
                                        <p:cTn id="43" dur="100"/>
                                        <p:tgtEl>
                                          <p:spTgt spid="130061"/>
                                        </p:tgtEl>
                                      </p:cBhvr>
                                    </p:animEffect>
                                    <p:anim calcmode="lin" valueType="num">
                                      <p:cBhvr>
                                        <p:cTn id="44" dur="400" fill="hold"/>
                                        <p:tgtEl>
                                          <p:spTgt spid="130061"/>
                                        </p:tgtEl>
                                        <p:attrNameLst>
                                          <p:attrName>ppt_x</p:attrName>
                                        </p:attrNameLst>
                                      </p:cBhvr>
                                      <p:tavLst>
                                        <p:tav tm="0">
                                          <p:val>
                                            <p:strVal val="#ppt_x"/>
                                          </p:val>
                                        </p:tav>
                                        <p:tav tm="100000">
                                          <p:val>
                                            <p:strVal val="#ppt_x"/>
                                          </p:val>
                                        </p:tav>
                                      </p:tavLst>
                                    </p:anim>
                                    <p:anim calcmode="lin" valueType="num">
                                      <p:cBhvr>
                                        <p:cTn id="45" dur="400" fill="hold"/>
                                        <p:tgtEl>
                                          <p:spTgt spid="130061"/>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13006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13006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3" presetClass="entr" presetSubtype="0" fill="hold" grpId="0" nodeType="clickEffect">
                                  <p:stCondLst>
                                    <p:cond delay="0"/>
                                  </p:stCondLst>
                                  <p:childTnLst>
                                    <p:set>
                                      <p:cBhvr>
                                        <p:cTn id="51" dur="1" fill="hold">
                                          <p:stCondLst>
                                            <p:cond delay="0"/>
                                          </p:stCondLst>
                                        </p:cTn>
                                        <p:tgtEl>
                                          <p:spTgt spid="130055"/>
                                        </p:tgtEl>
                                        <p:attrNameLst>
                                          <p:attrName>style.visibility</p:attrName>
                                        </p:attrNameLst>
                                      </p:cBhvr>
                                      <p:to>
                                        <p:strVal val="visible"/>
                                      </p:to>
                                    </p:set>
                                    <p:animEffect transition="in" filter="fade">
                                      <p:cBhvr>
                                        <p:cTn id="52" dur="100"/>
                                        <p:tgtEl>
                                          <p:spTgt spid="130055"/>
                                        </p:tgtEl>
                                      </p:cBhvr>
                                    </p:animEffect>
                                    <p:anim calcmode="lin" valueType="num">
                                      <p:cBhvr>
                                        <p:cTn id="53" dur="400" fill="hold"/>
                                        <p:tgtEl>
                                          <p:spTgt spid="130055"/>
                                        </p:tgtEl>
                                        <p:attrNameLst>
                                          <p:attrName>ppt_x</p:attrName>
                                        </p:attrNameLst>
                                      </p:cBhvr>
                                      <p:tavLst>
                                        <p:tav tm="0">
                                          <p:val>
                                            <p:strVal val="#ppt_x"/>
                                          </p:val>
                                        </p:tav>
                                        <p:tav tm="100000">
                                          <p:val>
                                            <p:strVal val="#ppt_x"/>
                                          </p:val>
                                        </p:tav>
                                      </p:tavLst>
                                    </p:anim>
                                    <p:anim calcmode="lin" valueType="num">
                                      <p:cBhvr>
                                        <p:cTn id="54" dur="400" fill="hold"/>
                                        <p:tgtEl>
                                          <p:spTgt spid="130055"/>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1300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1300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p:bldP spid="130053" grpId="0"/>
      <p:bldP spid="130054" grpId="0"/>
      <p:bldP spid="130055" grpId="0"/>
      <p:bldP spid="130058" grpId="0"/>
      <p:bldP spid="1300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9c16fdfaaf51f3dec70a945e92eef01f3a29794b.jpg"/>
          <p:cNvPicPr>
            <a:picLocks noChangeAspect="1"/>
          </p:cNvPicPr>
          <p:nvPr/>
        </p:nvPicPr>
        <p:blipFill>
          <a:blip r:embed="rId1" cstate="print"/>
          <a:srcRect b="7397"/>
          <a:stretch>
            <a:fillRect/>
          </a:stretch>
        </p:blipFill>
        <p:spPr>
          <a:xfrm>
            <a:off x="0" y="516786"/>
            <a:ext cx="4071966" cy="6341214"/>
          </a:xfrm>
          <a:prstGeom prst="rect">
            <a:avLst/>
          </a:prstGeom>
        </p:spPr>
      </p:pic>
      <p:sp>
        <p:nvSpPr>
          <p:cNvPr id="8" name="矩形 7"/>
          <p:cNvSpPr/>
          <p:nvPr/>
        </p:nvSpPr>
        <p:spPr>
          <a:xfrm>
            <a:off x="4644008" y="2780928"/>
            <a:ext cx="3275256" cy="1015663"/>
          </a:xfrm>
          <a:prstGeom prst="rect">
            <a:avLst/>
          </a:prstGeom>
        </p:spPr>
        <p:txBody>
          <a:bodyPr wrap="none">
            <a:spAutoFit/>
          </a:bodyPr>
          <a:lstStyle/>
          <a:p>
            <a:pPr lvl="0" algn="ctr"/>
            <a:r>
              <a:rPr lang="zh-CN" altLang="en-US" sz="6000" b="1" dirty="0" smtClean="0">
                <a:solidFill>
                  <a:prstClr val="black"/>
                </a:solidFill>
                <a:latin typeface="+mn-ea"/>
              </a:rPr>
              <a:t>背诵课文</a:t>
            </a:r>
            <a:endParaRPr lang="zh-CN" altLang="en-US" sz="6000" b="1" dirty="0">
              <a:solidFill>
                <a:prstClr val="black"/>
              </a:solidFill>
              <a:latin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深层探究</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500034" y="2000240"/>
            <a:ext cx="7858180" cy="1323439"/>
          </a:xfrm>
          <a:prstGeom prst="rect">
            <a:avLst/>
          </a:prstGeom>
        </p:spPr>
        <p:txBody>
          <a:bodyPr wrap="square">
            <a:spAutoFit/>
          </a:bodyPr>
          <a:lstStyle/>
          <a:p>
            <a:pPr lvl="0"/>
            <a:r>
              <a:rPr lang="zh-CN" altLang="en-US" sz="4000" b="1" dirty="0" smtClean="0">
                <a:solidFill>
                  <a:prstClr val="black"/>
                </a:solidFill>
                <a:latin typeface="+mn-ea"/>
              </a:rPr>
              <a:t>庄子坚持认为“出游从容”的鱼儿很快乐，表现了他怎样的心境？</a:t>
            </a:r>
            <a:endParaRPr lang="zh-CN" altLang="en-US" sz="4000" b="1" dirty="0">
              <a:solidFill>
                <a:prstClr val="black"/>
              </a:solidFill>
              <a:latin typeface="+mn-ea"/>
            </a:endParaRPr>
          </a:p>
        </p:txBody>
      </p:sp>
      <p:sp>
        <p:nvSpPr>
          <p:cNvPr id="8" name="TextBox 7"/>
          <p:cNvSpPr txBox="1">
            <a:spLocks noChangeArrowheads="1"/>
          </p:cNvSpPr>
          <p:nvPr/>
        </p:nvSpPr>
        <p:spPr bwMode="auto">
          <a:xfrm>
            <a:off x="755576" y="3789040"/>
            <a:ext cx="7072312" cy="1323439"/>
          </a:xfrm>
          <a:prstGeom prst="rect">
            <a:avLst/>
          </a:prstGeom>
          <a:noFill/>
          <a:ln w="9525">
            <a:noFill/>
            <a:miter lim="800000"/>
          </a:ln>
        </p:spPr>
        <p:txBody>
          <a:bodyPr>
            <a:spAutoFit/>
          </a:bodyPr>
          <a:lstStyle/>
          <a:p>
            <a:r>
              <a:rPr lang="zh-CN" altLang="en-US" sz="4000" b="1" dirty="0" smtClean="0">
                <a:solidFill>
                  <a:srgbClr val="FF0000"/>
                </a:solidFill>
              </a:rPr>
              <a:t>庄</a:t>
            </a:r>
            <a:r>
              <a:rPr lang="zh-CN" altLang="en-US" sz="4000" b="1" dirty="0">
                <a:solidFill>
                  <a:srgbClr val="FF0000"/>
                </a:solidFill>
              </a:rPr>
              <a:t>子认为鱼“乐”，其实是他愉悦心境的投射与外化。</a:t>
            </a:r>
            <a:endParaRPr lang="en-US" altLang="zh-CN" sz="4000" b="1"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251520" y="764704"/>
            <a:ext cx="8215370" cy="5632311"/>
          </a:xfrm>
          <a:prstGeom prst="rect">
            <a:avLst/>
          </a:prstGeom>
          <a:noFill/>
          <a:ln w="9525">
            <a:noFill/>
            <a:miter lim="800000"/>
          </a:ln>
        </p:spPr>
        <p:txBody>
          <a:bodyPr wrap="square">
            <a:spAutoFit/>
          </a:bodyPr>
          <a:lstStyle/>
          <a:p>
            <a:r>
              <a:rPr lang="zh-CN" altLang="en-US" sz="4000" b="1" dirty="0" smtClean="0">
                <a:solidFill>
                  <a:srgbClr val="7030A0"/>
                </a:solidFill>
                <a:latin typeface="+mn-ea"/>
              </a:rPr>
              <a:t>引申：</a:t>
            </a:r>
            <a:endParaRPr lang="en-US" altLang="zh-CN" sz="4000" b="1" dirty="0" smtClean="0">
              <a:solidFill>
                <a:srgbClr val="7030A0"/>
              </a:solidFill>
              <a:latin typeface="+mn-ea"/>
            </a:endParaRPr>
          </a:p>
          <a:p>
            <a:r>
              <a:rPr lang="en-US" altLang="zh-CN" sz="4000" b="1" dirty="0" smtClean="0">
                <a:solidFill>
                  <a:srgbClr val="FF0000"/>
                </a:solidFill>
                <a:latin typeface="+mn-ea"/>
              </a:rPr>
              <a:t>《</a:t>
            </a:r>
            <a:r>
              <a:rPr lang="zh-CN" altLang="en-US" sz="4000" b="1" dirty="0" smtClean="0">
                <a:solidFill>
                  <a:srgbClr val="FF0000"/>
                </a:solidFill>
                <a:latin typeface="+mn-ea"/>
              </a:rPr>
              <a:t>庄子</a:t>
            </a:r>
            <a:r>
              <a:rPr lang="en-US" altLang="zh-CN" sz="4000" b="1" dirty="0" smtClean="0">
                <a:solidFill>
                  <a:srgbClr val="FF0000"/>
                </a:solidFill>
                <a:latin typeface="+mn-ea"/>
              </a:rPr>
              <a:t>·</a:t>
            </a:r>
            <a:r>
              <a:rPr lang="zh-CN" altLang="en-US" sz="4000" b="1" dirty="0" smtClean="0">
                <a:solidFill>
                  <a:srgbClr val="FF0000"/>
                </a:solidFill>
                <a:latin typeface="+mn-ea"/>
              </a:rPr>
              <a:t>秋水</a:t>
            </a:r>
            <a:r>
              <a:rPr lang="en-US" altLang="zh-CN" sz="4000" b="1" dirty="0">
                <a:solidFill>
                  <a:srgbClr val="FF0000"/>
                </a:solidFill>
                <a:latin typeface="+mn-ea"/>
              </a:rPr>
              <a:t>》</a:t>
            </a:r>
            <a:r>
              <a:rPr lang="zh-CN" altLang="en-US" sz="4000" b="1" dirty="0">
                <a:solidFill>
                  <a:srgbClr val="FF0000"/>
                </a:solidFill>
                <a:latin typeface="+mn-ea"/>
              </a:rPr>
              <a:t>中还有这样的故事：楚王打算让庄子做国</a:t>
            </a:r>
            <a:r>
              <a:rPr lang="zh-CN" altLang="en-US" sz="4000" b="1" dirty="0" smtClean="0">
                <a:solidFill>
                  <a:srgbClr val="FF0000"/>
                </a:solidFill>
                <a:latin typeface="+mn-ea"/>
              </a:rPr>
              <a:t>相，派</a:t>
            </a:r>
            <a:r>
              <a:rPr lang="zh-CN" altLang="en-US" sz="4000" b="1" dirty="0">
                <a:solidFill>
                  <a:srgbClr val="FF0000"/>
                </a:solidFill>
                <a:latin typeface="+mn-ea"/>
              </a:rPr>
              <a:t>人去请他。庄子却借乌龟的故事表示，他宁愿</a:t>
            </a:r>
            <a:r>
              <a:rPr lang="zh-CN" altLang="en-US" sz="4000" b="1" dirty="0" smtClean="0">
                <a:solidFill>
                  <a:srgbClr val="FF0000"/>
                </a:solidFill>
                <a:latin typeface="+mn-ea"/>
              </a:rPr>
              <a:t>在荒泽草野间过</a:t>
            </a:r>
            <a:r>
              <a:rPr lang="zh-CN" altLang="en-US" sz="4000" b="1" dirty="0">
                <a:solidFill>
                  <a:srgbClr val="FF0000"/>
                </a:solidFill>
                <a:latin typeface="+mn-ea"/>
              </a:rPr>
              <a:t>自由自在的生活。</a:t>
            </a:r>
            <a:r>
              <a:rPr lang="en-US" altLang="zh-CN" sz="4000" b="1" dirty="0">
                <a:solidFill>
                  <a:srgbClr val="FF0000"/>
                </a:solidFill>
                <a:latin typeface="+mn-ea"/>
              </a:rPr>
              <a:t>《</a:t>
            </a:r>
            <a:r>
              <a:rPr lang="zh-CN" altLang="en-US" sz="4000" b="1" dirty="0">
                <a:solidFill>
                  <a:srgbClr val="FF0000"/>
                </a:solidFill>
                <a:latin typeface="+mn-ea"/>
              </a:rPr>
              <a:t>庄子</a:t>
            </a:r>
            <a:r>
              <a:rPr lang="en-US" altLang="zh-CN" sz="4000" b="1" dirty="0">
                <a:solidFill>
                  <a:srgbClr val="FF0000"/>
                </a:solidFill>
                <a:latin typeface="+mn-ea"/>
              </a:rPr>
              <a:t>》</a:t>
            </a:r>
            <a:r>
              <a:rPr lang="zh-CN" altLang="en-US" sz="4000" b="1" dirty="0">
                <a:solidFill>
                  <a:srgbClr val="FF0000"/>
                </a:solidFill>
                <a:latin typeface="+mn-ea"/>
              </a:rPr>
              <a:t>从不干巴巴说教，而是通过一个个生动形</a:t>
            </a:r>
            <a:r>
              <a:rPr lang="zh-CN" altLang="en-US" sz="4000" b="1" dirty="0" smtClean="0">
                <a:solidFill>
                  <a:srgbClr val="FF0000"/>
                </a:solidFill>
                <a:latin typeface="+mn-ea"/>
              </a:rPr>
              <a:t>象、幽</a:t>
            </a:r>
            <a:r>
              <a:rPr lang="zh-CN" altLang="en-US" sz="4000" b="1" dirty="0">
                <a:solidFill>
                  <a:srgbClr val="FF0000"/>
                </a:solidFill>
                <a:latin typeface="+mn-ea"/>
              </a:rPr>
              <a:t>默机智的寓言故事说理，把哲理和诗情艺</a:t>
            </a:r>
            <a:r>
              <a:rPr lang="zh-CN" altLang="en-US" sz="4000" b="1" dirty="0" smtClean="0">
                <a:solidFill>
                  <a:srgbClr val="FF0000"/>
                </a:solidFill>
                <a:latin typeface="+mn-ea"/>
              </a:rPr>
              <a:t>术地交</a:t>
            </a:r>
            <a:r>
              <a:rPr lang="zh-CN" altLang="en-US" sz="4000" b="1" dirty="0">
                <a:solidFill>
                  <a:srgbClr val="FF0000"/>
                </a:solidFill>
                <a:latin typeface="+mn-ea"/>
              </a:rPr>
              <a:t>融在一起。</a:t>
            </a:r>
            <a:endParaRPr lang="zh-CN" altLang="en-US" sz="4000" b="1" dirty="0">
              <a:solidFill>
                <a:srgbClr val="FF0000"/>
              </a:solidFill>
              <a:latin typeface="+mn-ea"/>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4"/>
          <p:cNvSpPr>
            <a:spLocks noChangeArrowheads="1"/>
          </p:cNvSpPr>
          <p:nvPr/>
        </p:nvSpPr>
        <p:spPr bwMode="auto">
          <a:xfrm>
            <a:off x="214282" y="357166"/>
            <a:ext cx="7391400" cy="646331"/>
          </a:xfrm>
          <a:prstGeom prst="rect">
            <a:avLst/>
          </a:prstGeom>
          <a:noFill/>
          <a:ln w="9525">
            <a:noFill/>
            <a:miter lim="800000"/>
          </a:ln>
        </p:spPr>
        <p:txBody>
          <a:bodyPr>
            <a:spAutoFit/>
          </a:bodyPr>
          <a:lstStyle/>
          <a:p>
            <a:r>
              <a:rPr lang="zh-CN" altLang="en-US" sz="3600" b="1" dirty="0" smtClean="0">
                <a:latin typeface="+mn-ea"/>
              </a:rPr>
              <a:t>庄子</a:t>
            </a:r>
            <a:r>
              <a:rPr lang="zh-CN" altLang="en-US" sz="3600" b="1" dirty="0">
                <a:latin typeface="+mn-ea"/>
              </a:rPr>
              <a:t>和惠子的辩论中，谁是胜者？</a:t>
            </a:r>
            <a:endParaRPr lang="zh-CN" altLang="en-US" sz="3600" b="1" dirty="0">
              <a:latin typeface="+mn-ea"/>
            </a:endParaRPr>
          </a:p>
        </p:txBody>
      </p:sp>
      <p:sp>
        <p:nvSpPr>
          <p:cNvPr id="108553" name="Rectangle 9"/>
          <p:cNvSpPr>
            <a:spLocks noChangeArrowheads="1"/>
          </p:cNvSpPr>
          <p:nvPr/>
        </p:nvSpPr>
        <p:spPr bwMode="auto">
          <a:xfrm>
            <a:off x="179512" y="3714752"/>
            <a:ext cx="8215370" cy="2800767"/>
          </a:xfrm>
          <a:prstGeom prst="rect">
            <a:avLst/>
          </a:prstGeom>
          <a:noFill/>
          <a:ln w="9525">
            <a:noFill/>
            <a:miter lim="800000"/>
          </a:ln>
        </p:spPr>
        <p:txBody>
          <a:bodyPr wrap="square">
            <a:spAutoFit/>
          </a:bodyPr>
          <a:lstStyle/>
          <a:p>
            <a:pPr>
              <a:lnSpc>
                <a:spcPct val="110000"/>
              </a:lnSpc>
              <a:spcBef>
                <a:spcPct val="20000"/>
              </a:spcBef>
            </a:pPr>
            <a:r>
              <a:rPr lang="en-US" altLang="zh-CN" sz="3200" b="1" dirty="0" smtClean="0">
                <a:solidFill>
                  <a:srgbClr val="FF0000"/>
                </a:solidFill>
                <a:latin typeface="+mn-ea"/>
              </a:rPr>
              <a:t>2.</a:t>
            </a:r>
            <a:r>
              <a:rPr lang="zh-CN" altLang="en-US" sz="3200" b="1" dirty="0" smtClean="0">
                <a:solidFill>
                  <a:srgbClr val="FF0000"/>
                </a:solidFill>
                <a:latin typeface="+mn-ea"/>
              </a:rPr>
              <a:t>从</a:t>
            </a:r>
            <a:r>
              <a:rPr lang="zh-CN" altLang="en-US" sz="3200" b="1" dirty="0">
                <a:solidFill>
                  <a:srgbClr val="FF0000"/>
                </a:solidFill>
                <a:latin typeface="+mn-ea"/>
              </a:rPr>
              <a:t>逻辑上看，惠子是胜者。前面说过，庄子是靠故意曲解惠子的意思，才在争论中得以维持自己最初的判断，而这种做法显然是有悖于逻辑判断规则的，所以说，惠子才是胜者。</a:t>
            </a:r>
            <a:endParaRPr lang="zh-CN" altLang="en-US" sz="3200" b="1" dirty="0">
              <a:solidFill>
                <a:srgbClr val="FF0000"/>
              </a:solidFill>
              <a:latin typeface="+mn-ea"/>
            </a:endParaRPr>
          </a:p>
        </p:txBody>
      </p:sp>
      <p:sp>
        <p:nvSpPr>
          <p:cNvPr id="8" name="矩形 7"/>
          <p:cNvSpPr>
            <a:spLocks noChangeArrowheads="1"/>
          </p:cNvSpPr>
          <p:nvPr/>
        </p:nvSpPr>
        <p:spPr bwMode="auto">
          <a:xfrm>
            <a:off x="107504" y="1142984"/>
            <a:ext cx="8215370" cy="2456057"/>
          </a:xfrm>
          <a:prstGeom prst="rect">
            <a:avLst/>
          </a:prstGeom>
          <a:noFill/>
          <a:ln w="9525">
            <a:noFill/>
            <a:miter lim="800000"/>
          </a:ln>
        </p:spPr>
        <p:txBody>
          <a:bodyPr wrap="square">
            <a:spAutoFit/>
          </a:bodyPr>
          <a:lstStyle/>
          <a:p>
            <a:pPr>
              <a:lnSpc>
                <a:spcPct val="120000"/>
              </a:lnSpc>
            </a:pPr>
            <a:r>
              <a:rPr lang="en-US" altLang="zh-CN" sz="3200" b="1" dirty="0" smtClean="0">
                <a:solidFill>
                  <a:srgbClr val="FF0000"/>
                </a:solidFill>
                <a:latin typeface="+mn-ea"/>
              </a:rPr>
              <a:t>1.</a:t>
            </a:r>
            <a:r>
              <a:rPr lang="zh-CN" altLang="en-US" sz="3200" b="1" dirty="0" smtClean="0">
                <a:solidFill>
                  <a:srgbClr val="FF0000"/>
                </a:solidFill>
                <a:latin typeface="+mn-ea"/>
              </a:rPr>
              <a:t>从</a:t>
            </a:r>
            <a:r>
              <a:rPr lang="zh-CN" altLang="en-US" sz="3200" b="1" dirty="0">
                <a:solidFill>
                  <a:srgbClr val="FF0000"/>
                </a:solidFill>
                <a:latin typeface="+mn-ea"/>
              </a:rPr>
              <a:t>故事本身来看，庄子占了上风。结尾处，在惠子巧妙地援引庄子的反驳建立起符合逻辑的推理后，</a:t>
            </a:r>
            <a:r>
              <a:rPr lang="zh-CN" altLang="en-US" sz="3200" b="1" dirty="0" smtClean="0">
                <a:solidFill>
                  <a:srgbClr val="FF0000"/>
                </a:solidFill>
                <a:latin typeface="+mn-ea"/>
              </a:rPr>
              <a:t>庄子却借</a:t>
            </a:r>
            <a:r>
              <a:rPr lang="zh-CN" altLang="en-US" sz="3200" b="1" dirty="0">
                <a:solidFill>
                  <a:srgbClr val="FF0000"/>
                </a:solidFill>
                <a:latin typeface="+mn-ea"/>
              </a:rPr>
              <a:t>偷换概念而避重就轻地将惠子的发难化解了</a:t>
            </a:r>
            <a:r>
              <a:rPr lang="zh-CN" altLang="en-US" sz="3200" b="1" dirty="0" smtClean="0">
                <a:solidFill>
                  <a:srgbClr val="FF0000"/>
                </a:solidFill>
                <a:latin typeface="+mn-ea"/>
              </a:rPr>
              <a:t>。</a:t>
            </a:r>
            <a:endParaRPr lang="zh-CN" altLang="en-US" sz="3200" b="1" dirty="0">
              <a:solidFill>
                <a:srgbClr val="FF0000"/>
              </a:solidFill>
              <a:latin typeface="+mn-ea"/>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08553">
                                            <p:txEl>
                                              <p:pRg st="0" end="0"/>
                                            </p:txEl>
                                          </p:spTgt>
                                        </p:tgtEl>
                                        <p:attrNameLst>
                                          <p:attrName>style.visibility</p:attrName>
                                        </p:attrNameLst>
                                      </p:cBhvr>
                                      <p:to>
                                        <p:strVal val="visible"/>
                                      </p:to>
                                    </p:set>
                                    <p:anim calcmode="lin" valueType="num">
                                      <p:cBhvr>
                                        <p:cTn id="12" dur="500" fill="hold"/>
                                        <p:tgtEl>
                                          <p:spTgt spid="10855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0855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4"/>
          <p:cNvSpPr>
            <a:spLocks noChangeArrowheads="1"/>
          </p:cNvSpPr>
          <p:nvPr/>
        </p:nvSpPr>
        <p:spPr bwMode="auto">
          <a:xfrm>
            <a:off x="214282" y="357166"/>
            <a:ext cx="7391400" cy="1200150"/>
          </a:xfrm>
          <a:prstGeom prst="rect">
            <a:avLst/>
          </a:prstGeom>
          <a:noFill/>
          <a:ln w="9525">
            <a:noFill/>
            <a:miter lim="800000"/>
          </a:ln>
        </p:spPr>
        <p:txBody>
          <a:bodyPr>
            <a:spAutoFit/>
          </a:bodyPr>
          <a:lstStyle/>
          <a:p>
            <a:r>
              <a:rPr lang="zh-CN" altLang="en-US" sz="3600" b="1" dirty="0" smtClean="0">
                <a:latin typeface="+mn-ea"/>
              </a:rPr>
              <a:t>比较庄子与惠子思想、性格、气质等方面的差异。</a:t>
            </a:r>
            <a:endParaRPr lang="zh-CN" altLang="en-US" sz="3600" b="1" dirty="0">
              <a:latin typeface="+mn-ea"/>
            </a:endParaRPr>
          </a:p>
        </p:txBody>
      </p:sp>
      <p:sp>
        <p:nvSpPr>
          <p:cNvPr id="5" name="Rectangle 7"/>
          <p:cNvSpPr>
            <a:spLocks noChangeArrowheads="1"/>
          </p:cNvSpPr>
          <p:nvPr/>
        </p:nvSpPr>
        <p:spPr bwMode="auto">
          <a:xfrm>
            <a:off x="285720" y="1707525"/>
            <a:ext cx="3782224" cy="4150367"/>
          </a:xfrm>
          <a:prstGeom prst="rect">
            <a:avLst/>
          </a:prstGeom>
          <a:noFill/>
          <a:ln w="19050">
            <a:solidFill>
              <a:schemeClr val="tx1"/>
            </a:solidFill>
            <a:miter lim="800000"/>
          </a:ln>
        </p:spPr>
        <p:txBody>
          <a:bodyPr wrap="square">
            <a:spAutoFit/>
          </a:bodyPr>
          <a:lstStyle/>
          <a:p>
            <a:pPr>
              <a:lnSpc>
                <a:spcPct val="120000"/>
              </a:lnSpc>
            </a:pPr>
            <a:r>
              <a:rPr lang="zh-CN" altLang="en-US" sz="3200" b="1" dirty="0" smtClean="0">
                <a:latin typeface="+mn-ea"/>
              </a:rPr>
              <a:t>庄子</a:t>
            </a:r>
            <a:r>
              <a:rPr lang="zh-CN" altLang="en-US" sz="3200" b="1" dirty="0">
                <a:latin typeface="+mn-ea"/>
              </a:rPr>
              <a:t>：</a:t>
            </a:r>
            <a:endParaRPr lang="zh-CN" altLang="en-US" sz="3200" b="1" dirty="0">
              <a:latin typeface="+mn-ea"/>
            </a:endParaRPr>
          </a:p>
          <a:p>
            <a:pPr>
              <a:lnSpc>
                <a:spcPct val="120000"/>
              </a:lnSpc>
            </a:pPr>
            <a:r>
              <a:rPr lang="zh-CN" altLang="en-US" sz="3200" b="1" dirty="0">
                <a:latin typeface="+mn-ea"/>
              </a:rPr>
              <a:t>智辩，重欣赏，</a:t>
            </a:r>
            <a:r>
              <a:rPr lang="zh-CN" altLang="en-US" sz="3200" b="1" dirty="0" smtClean="0">
                <a:latin typeface="+mn-ea"/>
              </a:rPr>
              <a:t>对于外界的认识，带有</a:t>
            </a:r>
            <a:r>
              <a:rPr lang="zh-CN" altLang="en-US" sz="3200" b="1" dirty="0">
                <a:latin typeface="+mn-ea"/>
              </a:rPr>
              <a:t>欣赏的</a:t>
            </a:r>
            <a:r>
              <a:rPr lang="zh-CN" altLang="en-US" sz="3200" b="1" dirty="0" smtClean="0">
                <a:latin typeface="+mn-ea"/>
              </a:rPr>
              <a:t>态度，将主观的情感转移到外物上而产生移情同感的作用。</a:t>
            </a:r>
            <a:endParaRPr lang="zh-CN" altLang="en-US" sz="3200" b="1" dirty="0">
              <a:latin typeface="+mn-ea"/>
            </a:endParaRPr>
          </a:p>
        </p:txBody>
      </p:sp>
      <p:sp>
        <p:nvSpPr>
          <p:cNvPr id="6" name="Rectangle 5"/>
          <p:cNvSpPr>
            <a:spLocks noChangeArrowheads="1"/>
          </p:cNvSpPr>
          <p:nvPr/>
        </p:nvSpPr>
        <p:spPr bwMode="auto">
          <a:xfrm>
            <a:off x="4572000" y="1707525"/>
            <a:ext cx="4286248" cy="2734595"/>
          </a:xfrm>
          <a:prstGeom prst="rect">
            <a:avLst/>
          </a:prstGeom>
          <a:noFill/>
          <a:ln w="19050">
            <a:solidFill>
              <a:schemeClr val="tx1"/>
            </a:solidFill>
            <a:miter lim="800000"/>
          </a:ln>
        </p:spPr>
        <p:txBody>
          <a:bodyPr wrap="square">
            <a:spAutoFit/>
          </a:bodyPr>
          <a:lstStyle/>
          <a:p>
            <a:pPr>
              <a:lnSpc>
                <a:spcPct val="110000"/>
              </a:lnSpc>
            </a:pPr>
            <a:r>
              <a:rPr lang="zh-CN" altLang="en-US" sz="3200" b="1" dirty="0" smtClean="0">
                <a:latin typeface="+mn-ea"/>
              </a:rPr>
              <a:t>惠</a:t>
            </a:r>
            <a:r>
              <a:rPr lang="zh-CN" altLang="en-US" sz="3200" b="1" dirty="0">
                <a:latin typeface="+mn-ea"/>
              </a:rPr>
              <a:t>子：</a:t>
            </a:r>
            <a:endParaRPr lang="zh-CN" altLang="en-US" sz="3200" b="1" dirty="0">
              <a:latin typeface="+mn-ea"/>
            </a:endParaRPr>
          </a:p>
          <a:p>
            <a:pPr>
              <a:lnSpc>
                <a:spcPct val="110000"/>
              </a:lnSpc>
            </a:pPr>
            <a:r>
              <a:rPr lang="zh-CN" altLang="en-US" sz="3200" b="1" dirty="0">
                <a:latin typeface="+mn-ea"/>
              </a:rPr>
              <a:t>好辩，重分析，</a:t>
            </a:r>
            <a:r>
              <a:rPr lang="zh-CN" altLang="en-US" sz="3200" b="1" dirty="0" smtClean="0">
                <a:latin typeface="+mn-ea"/>
              </a:rPr>
              <a:t>对于事物</a:t>
            </a:r>
            <a:r>
              <a:rPr lang="zh-CN" altLang="en-US" sz="3200" b="1" dirty="0">
                <a:latin typeface="+mn-ea"/>
              </a:rPr>
              <a:t>有一种寻根究底</a:t>
            </a:r>
            <a:r>
              <a:rPr lang="zh-CN" altLang="en-US" sz="3200" b="1" dirty="0" smtClean="0">
                <a:latin typeface="+mn-ea"/>
              </a:rPr>
              <a:t>的认知态度</a:t>
            </a:r>
            <a:r>
              <a:rPr lang="zh-CN" altLang="en-US" sz="3200" b="1" dirty="0">
                <a:latin typeface="+mn-ea"/>
              </a:rPr>
              <a:t>，</a:t>
            </a:r>
            <a:r>
              <a:rPr lang="zh-CN" altLang="en-US" sz="3200" b="1" dirty="0" smtClean="0">
                <a:latin typeface="+mn-ea"/>
              </a:rPr>
              <a:t>重在知识</a:t>
            </a:r>
            <a:r>
              <a:rPr lang="zh-CN" altLang="en-US" sz="3200" b="1" dirty="0">
                <a:latin typeface="+mn-ea"/>
              </a:rPr>
              <a:t>的探讨。</a:t>
            </a:r>
            <a:endParaRPr lang="zh-CN" altLang="en-US" sz="3200" b="1" dirty="0">
              <a:latin typeface="+mn-ea"/>
            </a:endParaRPr>
          </a:p>
        </p:txBody>
      </p:sp>
      <p:sp>
        <p:nvSpPr>
          <p:cNvPr id="9" name="矩形 8"/>
          <p:cNvSpPr/>
          <p:nvPr/>
        </p:nvSpPr>
        <p:spPr>
          <a:xfrm>
            <a:off x="142844" y="5884151"/>
            <a:ext cx="4071966" cy="830997"/>
          </a:xfrm>
          <a:prstGeom prst="rect">
            <a:avLst/>
          </a:prstGeom>
        </p:spPr>
        <p:txBody>
          <a:bodyPr wrap="square">
            <a:spAutoFit/>
          </a:bodyPr>
          <a:lstStyle/>
          <a:p>
            <a:r>
              <a:rPr lang="zh-CN" altLang="en-US" sz="4800" b="1" dirty="0" smtClean="0">
                <a:solidFill>
                  <a:srgbClr val="FF0000"/>
                </a:solidFill>
                <a:latin typeface="+mn-ea"/>
              </a:rPr>
              <a:t>艺术家的风貌</a:t>
            </a:r>
            <a:endParaRPr lang="zh-CN" altLang="en-US" sz="4800" b="1" dirty="0">
              <a:solidFill>
                <a:srgbClr val="FF0000"/>
              </a:solidFill>
              <a:latin typeface="+mn-ea"/>
            </a:endParaRPr>
          </a:p>
        </p:txBody>
      </p:sp>
      <p:sp>
        <p:nvSpPr>
          <p:cNvPr id="10" name="矩形 9"/>
          <p:cNvSpPr/>
          <p:nvPr/>
        </p:nvSpPr>
        <p:spPr>
          <a:xfrm>
            <a:off x="4714876" y="4429132"/>
            <a:ext cx="4071966" cy="830997"/>
          </a:xfrm>
          <a:prstGeom prst="rect">
            <a:avLst/>
          </a:prstGeom>
        </p:spPr>
        <p:txBody>
          <a:bodyPr wrap="square">
            <a:spAutoFit/>
          </a:bodyPr>
          <a:lstStyle/>
          <a:p>
            <a:r>
              <a:rPr lang="zh-CN" altLang="en-US" sz="4800" b="1" dirty="0" smtClean="0">
                <a:solidFill>
                  <a:srgbClr val="FF0000"/>
                </a:solidFill>
                <a:latin typeface="+mn-ea"/>
              </a:rPr>
              <a:t>逻辑家的个性</a:t>
            </a:r>
            <a:endParaRPr lang="zh-CN" altLang="en-US" sz="4800" b="1" dirty="0">
              <a:solidFill>
                <a:srgbClr val="FF0000"/>
              </a:solidFill>
              <a:latin typeface="+mn-ea"/>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拓展延伸</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500034" y="1500174"/>
            <a:ext cx="8286808" cy="4524315"/>
          </a:xfrm>
          <a:prstGeom prst="rect">
            <a:avLst/>
          </a:prstGeom>
        </p:spPr>
        <p:txBody>
          <a:bodyPr wrap="square">
            <a:spAutoFit/>
          </a:bodyPr>
          <a:lstStyle/>
          <a:p>
            <a:pPr lvl="0"/>
            <a:r>
              <a:rPr lang="en-US" altLang="zh-CN" sz="3200" b="1" dirty="0" smtClean="0">
                <a:solidFill>
                  <a:prstClr val="black"/>
                </a:solidFill>
                <a:latin typeface="+mn-ea"/>
              </a:rPr>
              <a:t>1.</a:t>
            </a:r>
            <a:r>
              <a:rPr lang="zh-CN" altLang="en-US" sz="3200" b="1" dirty="0" smtClean="0">
                <a:solidFill>
                  <a:prstClr val="black"/>
                </a:solidFill>
                <a:latin typeface="+mn-ea"/>
              </a:rPr>
              <a:t>各组组长要组织本组组员组内合作交流，解决探究时的疑难，为展示做准备。小组可共同预设本组合作展示的内容和方式（讲解、表演、板书等）。</a:t>
            </a:r>
            <a:endParaRPr lang="zh-CN" altLang="en-US" sz="3200" b="1" dirty="0" smtClean="0">
              <a:solidFill>
                <a:prstClr val="black"/>
              </a:solidFill>
              <a:latin typeface="+mn-ea"/>
            </a:endParaRPr>
          </a:p>
          <a:p>
            <a:pPr lvl="0"/>
            <a:r>
              <a:rPr lang="en-US" altLang="zh-CN" sz="3200" b="1" dirty="0" smtClean="0">
                <a:solidFill>
                  <a:prstClr val="black"/>
                </a:solidFill>
                <a:latin typeface="+mn-ea"/>
              </a:rPr>
              <a:t>2.</a:t>
            </a:r>
            <a:r>
              <a:rPr lang="zh-CN" altLang="en-US" sz="3200" b="1" dirty="0" smtClean="0">
                <a:solidFill>
                  <a:prstClr val="black"/>
                </a:solidFill>
                <a:latin typeface="+mn-ea"/>
              </a:rPr>
              <a:t>你对本节课的理解，可以进行升华拓展，以不同的形式展示。欢迎有创意的表达和精彩展示。 </a:t>
            </a:r>
            <a:endParaRPr lang="zh-CN" altLang="en-US" sz="3200" b="1" dirty="0" smtClean="0">
              <a:solidFill>
                <a:prstClr val="black"/>
              </a:solidFill>
              <a:latin typeface="+mn-ea"/>
            </a:endParaRPr>
          </a:p>
          <a:p>
            <a:pPr lvl="0"/>
            <a:r>
              <a:rPr lang="en-US" altLang="zh-CN" sz="3200" b="1" dirty="0" smtClean="0">
                <a:solidFill>
                  <a:prstClr val="black"/>
                </a:solidFill>
                <a:latin typeface="+mn-ea"/>
              </a:rPr>
              <a:t>3.</a:t>
            </a:r>
            <a:r>
              <a:rPr lang="zh-CN" altLang="en-US" sz="3200" b="1" dirty="0" smtClean="0">
                <a:solidFill>
                  <a:prstClr val="black"/>
                </a:solidFill>
                <a:latin typeface="+mn-ea"/>
              </a:rPr>
              <a:t>小组要开展展示竞赛，比一比哪个组与哪些同学表现最踊跃、最有创意。</a:t>
            </a:r>
            <a:endParaRPr lang="zh-CN" altLang="en-US" sz="3200" b="1" dirty="0" smtClean="0">
              <a:solidFill>
                <a:prstClr val="black"/>
              </a:solidFill>
              <a:latin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692696"/>
            <a:ext cx="7715304" cy="4508927"/>
          </a:xfrm>
          <a:prstGeom prst="rect">
            <a:avLst/>
          </a:prstGeom>
          <a:noFill/>
          <a:scene3d>
            <a:camera prst="orthographicFront"/>
            <a:lightRig rig="threePt" dir="t"/>
          </a:scene3d>
          <a:sp3d>
            <a:bevelT prst="convex"/>
          </a:sp3d>
        </p:spPr>
        <p:txBody>
          <a:bodyPr wrap="square" lIns="91440" tIns="45720" rIns="91440" bIns="45720">
            <a:spAutoFit/>
          </a:bodyPr>
          <a:lstStyle/>
          <a:p>
            <a:pPr algn="ctr"/>
            <a:r>
              <a:rPr lang="zh-CN" altLang="en-US" sz="28700" dirty="0" smtClean="0">
                <a:ln w="18415" cmpd="sng">
                  <a:solidFill>
                    <a:srgbClr val="FFFFFF"/>
                  </a:solidFill>
                  <a:prstDash val="solid"/>
                </a:ln>
                <a:solidFill>
                  <a:srgbClr val="7030A0"/>
                </a:solidFill>
                <a:effectLst>
                  <a:outerShdw blurRad="63500" dir="3600000" algn="tl" rotWithShape="0">
                    <a:srgbClr val="000000">
                      <a:alpha val="70000"/>
                    </a:srgbClr>
                  </a:outerShdw>
                </a:effectLst>
                <a:latin typeface="+mn-ea"/>
              </a:rPr>
              <a:t>谢谢</a:t>
            </a:r>
            <a:endParaRPr lang="zh-CN" altLang="en-US" sz="6000" dirty="0">
              <a:ln w="18415" cmpd="sng">
                <a:solidFill>
                  <a:srgbClr val="FFFFFF"/>
                </a:solidFill>
                <a:prstDash val="solid"/>
              </a:ln>
              <a:solidFill>
                <a:srgbClr val="7030A0"/>
              </a:solidFill>
              <a:effectLst>
                <a:outerShdw blurRad="63500" dir="3600000" algn="tl" rotWithShape="0">
                  <a:srgbClr val="000000">
                    <a:alpha val="70000"/>
                  </a:srgbClr>
                </a:outerShdw>
              </a:effectLst>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8000" b="-8000"/>
          </a:stretch>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1406" y="1052736"/>
            <a:ext cx="8072526" cy="5016758"/>
          </a:xfrm>
          <a:prstGeom prst="rect">
            <a:avLst/>
          </a:prstGeom>
          <a:noFill/>
          <a:ln w="9525">
            <a:noFill/>
            <a:miter lim="800000"/>
          </a:ln>
        </p:spPr>
        <p:txBody>
          <a:bodyPr wrap="square">
            <a:spAutoFit/>
          </a:bodyPr>
          <a:lstStyle/>
          <a:p>
            <a:r>
              <a:rPr lang="zh-CN" altLang="en-US" sz="4000" b="1" dirty="0" smtClean="0">
                <a:latin typeface="+mn-ea"/>
              </a:rPr>
              <a:t>庄子的想象力极为丰富，语言运用自如，灵活多变，能把一些微妙难言的哲理说得引人入胜。鲁迅称赞道：“其文则汪洋辟阖，仪态万方，晚周诸子之作，莫能先也。”郭沫若也评价说：“以思想家而兼文章家的人，在中国古代哲人中，实在是绝无仅有。”</a:t>
            </a:r>
            <a:endParaRPr lang="zh-CN" altLang="en-US" sz="4000" b="1" dirty="0">
              <a:latin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8000" b="-8000"/>
          </a:stretch>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3528" y="1628800"/>
            <a:ext cx="8215370" cy="3170099"/>
          </a:xfrm>
          <a:prstGeom prst="rect">
            <a:avLst/>
          </a:prstGeom>
          <a:noFill/>
          <a:ln w="9525">
            <a:noFill/>
            <a:miter lim="800000"/>
          </a:ln>
        </p:spPr>
        <p:txBody>
          <a:bodyPr wrap="square">
            <a:spAutoFit/>
          </a:bodyPr>
          <a:lstStyle/>
          <a:p>
            <a:r>
              <a:rPr lang="zh-CN" altLang="en-US" sz="4000" b="1" dirty="0" smtClean="0">
                <a:latin typeface="+mn-ea"/>
              </a:rPr>
              <a:t>庄子在先秦诸子中，无论就他的思想或文风来说，都是属于南方一系，即楚文化的代表，所谓“庄狂屈狷”，正道出了他们独具的浪漫主义精神。</a:t>
            </a:r>
            <a:endParaRPr lang="zh-CN" altLang="en-US" sz="4000" b="1" dirty="0">
              <a:latin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r="-8000" b="-9000"/>
          </a:stretch>
        </a:blipFill>
        <a:effectLst/>
      </p:bgPr>
    </p:bg>
    <p:spTree>
      <p:nvGrpSpPr>
        <p:cNvPr id="1" name=""/>
        <p:cNvGrpSpPr/>
        <p:nvPr/>
      </p:nvGrpSpPr>
      <p:grpSpPr>
        <a:xfrm>
          <a:off x="0" y="0"/>
          <a:ext cx="0" cy="0"/>
          <a:chOff x="0" y="0"/>
          <a:chExt cx="0" cy="0"/>
        </a:xfrm>
      </p:grpSpPr>
      <p:pic>
        <p:nvPicPr>
          <p:cNvPr id="3" name="图片 2" descr="9c16fdfaaf51f3dec70a945e92eef01f3a29794b.jpg"/>
          <p:cNvPicPr>
            <a:picLocks noChangeAspect="1"/>
          </p:cNvPicPr>
          <p:nvPr/>
        </p:nvPicPr>
        <p:blipFill>
          <a:blip r:embed="rId2" cstate="print"/>
          <a:srcRect b="7397"/>
          <a:stretch>
            <a:fillRect/>
          </a:stretch>
        </p:blipFill>
        <p:spPr>
          <a:xfrm>
            <a:off x="0" y="357142"/>
            <a:ext cx="3837044" cy="6500858"/>
          </a:xfrm>
          <a:prstGeom prst="rect">
            <a:avLst/>
          </a:prstGeom>
        </p:spPr>
      </p:pic>
      <p:sp>
        <p:nvSpPr>
          <p:cNvPr id="2" name="矩形 1"/>
          <p:cNvSpPr/>
          <p:nvPr/>
        </p:nvSpPr>
        <p:spPr>
          <a:xfrm>
            <a:off x="3851920" y="836712"/>
            <a:ext cx="5072098" cy="3785652"/>
          </a:xfrm>
          <a:prstGeom prst="rect">
            <a:avLst/>
          </a:prstGeom>
        </p:spPr>
        <p:txBody>
          <a:bodyPr wrap="square">
            <a:spAutoFit/>
          </a:bodyPr>
          <a:lstStyle/>
          <a:p>
            <a:pPr algn="ctr"/>
            <a:r>
              <a:rPr lang="zh-CN" altLang="en-US" sz="8000" b="1" dirty="0" smtClean="0">
                <a:ln>
                  <a:solidFill>
                    <a:schemeClr val="accent5">
                      <a:lumMod val="60000"/>
                      <a:lumOff val="40000"/>
                    </a:schemeClr>
                  </a:solidFill>
                </a:ln>
                <a:latin typeface="+mn-ea"/>
              </a:rPr>
              <a:t>庄子与惠子游于濠梁之上</a:t>
            </a:r>
            <a:endParaRPr lang="zh-CN" altLang="en-US" sz="8000" b="1" dirty="0">
              <a:ln>
                <a:solidFill>
                  <a:schemeClr val="accent5">
                    <a:lumMod val="60000"/>
                    <a:lumOff val="40000"/>
                  </a:schemeClr>
                </a:solidFill>
              </a:ln>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标注 1"/>
          <p:cNvSpPr/>
          <p:nvPr/>
        </p:nvSpPr>
        <p:spPr>
          <a:xfrm>
            <a:off x="857224" y="1643050"/>
            <a:ext cx="8072494" cy="4071966"/>
          </a:xfrm>
          <a:prstGeom prst="cloudCallout">
            <a:avLst>
              <a:gd name="adj1" fmla="val -56812"/>
              <a:gd name="adj2" fmla="val 64390"/>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6600" dirty="0" smtClean="0">
                <a:solidFill>
                  <a:schemeClr val="tx1"/>
                </a:solidFill>
                <a:latin typeface="华文行楷" panose="02010800040101010101" pitchFamily="2" charset="-122"/>
                <a:ea typeface="华文行楷" panose="02010800040101010101" pitchFamily="2" charset="-122"/>
              </a:rPr>
              <a:t>朗读课文，在难以读准的字下画上横线</a:t>
            </a:r>
            <a:endParaRPr lang="zh-CN" altLang="en-US" sz="6600" dirty="0">
              <a:solidFill>
                <a:schemeClr val="tx1"/>
              </a:solidFill>
              <a:latin typeface="华文行楷" panose="02010800040101010101" pitchFamily="2" charset="-122"/>
              <a:ea typeface="华文行楷" panose="02010800040101010101" pitchFamily="2" charset="-122"/>
            </a:endParaRPr>
          </a:p>
        </p:txBody>
      </p:sp>
      <p:grpSp>
        <p:nvGrpSpPr>
          <p:cNvPr id="3"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整体感知</a:t>
              </a:r>
              <a:endParaRPr lang="zh-CN" sz="4400" b="1" dirty="0">
                <a:solidFill>
                  <a:srgbClr val="CC0000"/>
                </a:solidFill>
                <a:latin typeface="Times New Roman" panose="02020603050405020304" pitchFamily="18" charset="0"/>
                <a:ea typeface="方正姚体" panose="02010601030101010101" pitchFamily="2" charset="-122"/>
              </a:endParaRP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标注 1"/>
          <p:cNvSpPr/>
          <p:nvPr/>
        </p:nvSpPr>
        <p:spPr>
          <a:xfrm>
            <a:off x="323528" y="404664"/>
            <a:ext cx="5869886" cy="1021792"/>
          </a:xfrm>
          <a:prstGeom prst="cloudCallout">
            <a:avLst>
              <a:gd name="adj1" fmla="val -49162"/>
              <a:gd name="adj2" fmla="val 73249"/>
            </a:avLst>
          </a:prstGeom>
          <a:noFill/>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4400" b="1" dirty="0" smtClean="0">
                <a:solidFill>
                  <a:schemeClr val="tx1"/>
                </a:solidFill>
                <a:latin typeface="+mn-ea"/>
              </a:rPr>
              <a:t>概述课文内容</a:t>
            </a:r>
            <a:endParaRPr lang="zh-CN" altLang="en-US" sz="4400" b="1" dirty="0">
              <a:solidFill>
                <a:schemeClr val="tx1"/>
              </a:solidFill>
              <a:latin typeface="+mn-ea"/>
            </a:endParaRPr>
          </a:p>
        </p:txBody>
      </p:sp>
      <p:sp>
        <p:nvSpPr>
          <p:cNvPr id="3" name="矩形 2"/>
          <p:cNvSpPr/>
          <p:nvPr/>
        </p:nvSpPr>
        <p:spPr>
          <a:xfrm>
            <a:off x="683568" y="2060848"/>
            <a:ext cx="7272808" cy="3477875"/>
          </a:xfrm>
          <a:prstGeom prst="rect">
            <a:avLst/>
          </a:prstGeom>
        </p:spPr>
        <p:txBody>
          <a:bodyPr wrap="square">
            <a:spAutoFit/>
          </a:bodyPr>
          <a:lstStyle/>
          <a:p>
            <a:r>
              <a:rPr lang="zh-CN" altLang="en-US" sz="4400" b="1" dirty="0" smtClean="0">
                <a:solidFill>
                  <a:srgbClr val="FF0000"/>
                </a:solidFill>
                <a:latin typeface="+mn-ea"/>
              </a:rPr>
              <a:t>这篇文章记叙了庄子与惠子二人在濠水桥上游玩时进行的一场小辩论，展现了庄子的一种“天人合一”的哲学观点。</a:t>
            </a:r>
            <a:endParaRPr lang="zh-CN" altLang="en-US" sz="4400" dirty="0">
              <a:solidFill>
                <a:srgbClr val="FF0000"/>
              </a:solidFill>
              <a:latin typeface="+mn-ea"/>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理解识记</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611560" y="2132856"/>
            <a:ext cx="4680520" cy="1446550"/>
          </a:xfrm>
          <a:prstGeom prst="rect">
            <a:avLst/>
          </a:prstGeom>
        </p:spPr>
        <p:txBody>
          <a:bodyPr wrap="square">
            <a:spAutoFit/>
          </a:bodyPr>
          <a:lstStyle/>
          <a:p>
            <a:pPr lvl="0"/>
            <a:r>
              <a:rPr lang="en-US" altLang="zh-CN" sz="4400" b="1" dirty="0" smtClean="0">
                <a:solidFill>
                  <a:prstClr val="black"/>
                </a:solidFill>
                <a:latin typeface="+mn-ea"/>
              </a:rPr>
              <a:t>1.</a:t>
            </a:r>
            <a:r>
              <a:rPr lang="zh-CN" altLang="en-US" sz="4400" b="1" dirty="0" smtClean="0">
                <a:solidFill>
                  <a:prstClr val="black"/>
                </a:solidFill>
                <a:latin typeface="+mn-ea"/>
              </a:rPr>
              <a:t>组内交流自学中不能解决的问题。</a:t>
            </a:r>
            <a:endParaRPr lang="zh-CN" altLang="en-US" sz="4400" b="1" dirty="0">
              <a:solidFill>
                <a:prstClr val="black"/>
              </a:solidFill>
              <a:latin typeface="+mn-ea"/>
            </a:endParaRPr>
          </a:p>
        </p:txBody>
      </p:sp>
      <p:pic>
        <p:nvPicPr>
          <p:cNvPr id="7" name="图片 6" descr="9c16fdfaaf51f3dec70a945e92eef01f3a29794b.jpg"/>
          <p:cNvPicPr>
            <a:picLocks noChangeAspect="1"/>
          </p:cNvPicPr>
          <p:nvPr/>
        </p:nvPicPr>
        <p:blipFill>
          <a:blip r:embed="rId1" cstate="print"/>
          <a:srcRect b="7397"/>
          <a:stretch>
            <a:fillRect/>
          </a:stretch>
        </p:blipFill>
        <p:spPr>
          <a:xfrm>
            <a:off x="6138348" y="2177342"/>
            <a:ext cx="3005652" cy="4680658"/>
          </a:xfrm>
          <a:prstGeom prst="rect">
            <a:avLst/>
          </a:prstGeom>
        </p:spPr>
      </p:pic>
      <p:sp>
        <p:nvSpPr>
          <p:cNvPr id="8" name="矩形 7"/>
          <p:cNvSpPr/>
          <p:nvPr/>
        </p:nvSpPr>
        <p:spPr>
          <a:xfrm>
            <a:off x="683568" y="3933056"/>
            <a:ext cx="5072098" cy="769441"/>
          </a:xfrm>
          <a:prstGeom prst="rect">
            <a:avLst/>
          </a:prstGeom>
        </p:spPr>
        <p:txBody>
          <a:bodyPr wrap="square">
            <a:spAutoFit/>
          </a:bodyPr>
          <a:lstStyle/>
          <a:p>
            <a:pPr lvl="0"/>
            <a:r>
              <a:rPr lang="en-US" altLang="zh-CN" sz="4400" b="1" dirty="0" smtClean="0">
                <a:solidFill>
                  <a:prstClr val="black"/>
                </a:solidFill>
                <a:latin typeface="+mn-ea"/>
              </a:rPr>
              <a:t>2.</a:t>
            </a:r>
            <a:r>
              <a:rPr lang="zh-CN" altLang="en-US" sz="4400" b="1" dirty="0" smtClean="0">
                <a:solidFill>
                  <a:prstClr val="black"/>
                </a:solidFill>
                <a:latin typeface="+mn-ea"/>
              </a:rPr>
              <a:t>小组内翻译接龙。</a:t>
            </a:r>
            <a:endParaRPr lang="zh-CN" altLang="en-US" sz="4400" b="1" dirty="0">
              <a:solidFill>
                <a:prstClr val="black"/>
              </a:solidFill>
              <a:latin typeface="+mn-ea"/>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5"/>
          <p:cNvSpPr>
            <a:spLocks noChangeArrowheads="1"/>
          </p:cNvSpPr>
          <p:nvPr/>
        </p:nvSpPr>
        <p:spPr bwMode="auto">
          <a:xfrm>
            <a:off x="467544" y="1124744"/>
            <a:ext cx="5080000" cy="579438"/>
          </a:xfrm>
          <a:prstGeom prst="rect">
            <a:avLst/>
          </a:prstGeom>
          <a:noFill/>
          <a:ln w="9525">
            <a:noFill/>
            <a:miter lim="800000"/>
          </a:ln>
        </p:spPr>
        <p:txBody>
          <a:bodyPr wrap="none">
            <a:spAutoFit/>
          </a:bodyPr>
          <a:lstStyle/>
          <a:p>
            <a:r>
              <a:rPr lang="zh-CN" altLang="en-US" sz="3200" b="1" dirty="0"/>
              <a:t>庄子与惠子游</a:t>
            </a:r>
            <a:r>
              <a:rPr lang="zh-CN" altLang="en-US" sz="3200" b="1" dirty="0">
                <a:solidFill>
                  <a:srgbClr val="FF0000"/>
                </a:solidFill>
              </a:rPr>
              <a:t>于</a:t>
            </a:r>
            <a:r>
              <a:rPr lang="zh-CN" altLang="en-US" sz="3200" b="1" dirty="0"/>
              <a:t>濠梁之上。</a:t>
            </a:r>
            <a:endParaRPr lang="zh-CN" altLang="en-US" sz="3200" b="1" dirty="0"/>
          </a:p>
        </p:txBody>
      </p:sp>
      <p:sp>
        <p:nvSpPr>
          <p:cNvPr id="128006" name="Text Box 6"/>
          <p:cNvSpPr txBox="1">
            <a:spLocks noChangeArrowheads="1"/>
          </p:cNvSpPr>
          <p:nvPr/>
        </p:nvSpPr>
        <p:spPr bwMode="auto">
          <a:xfrm>
            <a:off x="879376" y="1757759"/>
            <a:ext cx="1676400" cy="519113"/>
          </a:xfrm>
          <a:prstGeom prst="rect">
            <a:avLst/>
          </a:prstGeom>
          <a:noFill/>
          <a:ln w="9525">
            <a:noFill/>
            <a:miter lim="800000"/>
          </a:ln>
        </p:spPr>
        <p:txBody>
          <a:bodyPr>
            <a:spAutoFit/>
          </a:bodyPr>
          <a:lstStyle/>
          <a:p>
            <a:pPr>
              <a:spcBef>
                <a:spcPct val="50000"/>
              </a:spcBef>
            </a:pPr>
            <a:r>
              <a:rPr lang="zh-CN" altLang="en-US" sz="2800" b="1" dirty="0">
                <a:solidFill>
                  <a:srgbClr val="0000FF"/>
                </a:solidFill>
              </a:rPr>
              <a:t>于：在</a:t>
            </a:r>
            <a:endParaRPr lang="zh-CN" altLang="en-US" sz="2800" b="1" dirty="0">
              <a:solidFill>
                <a:srgbClr val="0000FF"/>
              </a:solidFill>
            </a:endParaRPr>
          </a:p>
        </p:txBody>
      </p:sp>
      <p:sp>
        <p:nvSpPr>
          <p:cNvPr id="128007" name="Text Box 7"/>
          <p:cNvSpPr txBox="1">
            <a:spLocks noChangeArrowheads="1"/>
          </p:cNvSpPr>
          <p:nvPr/>
        </p:nvSpPr>
        <p:spPr bwMode="auto">
          <a:xfrm>
            <a:off x="827584" y="2261815"/>
            <a:ext cx="6553200" cy="519113"/>
          </a:xfrm>
          <a:prstGeom prst="rect">
            <a:avLst/>
          </a:prstGeom>
          <a:noFill/>
          <a:ln w="9525">
            <a:noFill/>
            <a:miter lim="800000"/>
          </a:ln>
        </p:spPr>
        <p:txBody>
          <a:bodyPr>
            <a:spAutoFit/>
          </a:bodyPr>
          <a:lstStyle/>
          <a:p>
            <a:pPr>
              <a:spcBef>
                <a:spcPct val="50000"/>
              </a:spcBef>
            </a:pPr>
            <a:r>
              <a:rPr lang="en-US" altLang="zh-CN" sz="2800" b="1" dirty="0">
                <a:solidFill>
                  <a:srgbClr val="6600FF"/>
                </a:solidFill>
                <a:ea typeface="楷体_GB2312" pitchFamily="49" charset="-122"/>
              </a:rPr>
              <a:t> </a:t>
            </a:r>
            <a:r>
              <a:rPr lang="zh-CN" altLang="en-US" sz="2800" b="1" dirty="0">
                <a:solidFill>
                  <a:srgbClr val="6600FF"/>
                </a:solidFill>
                <a:latin typeface="楷体_GB2312" pitchFamily="49" charset="-122"/>
                <a:ea typeface="楷体_GB2312" pitchFamily="49" charset="-122"/>
              </a:rPr>
              <a:t>庄子与惠施在濠水的桥上游玩。</a:t>
            </a:r>
            <a:r>
              <a:rPr lang="zh-CN" altLang="en-US" sz="2800" dirty="0">
                <a:solidFill>
                  <a:srgbClr val="6600FF"/>
                </a:solidFill>
                <a:latin typeface="楷体_GB2312" pitchFamily="49" charset="-122"/>
                <a:ea typeface="楷体_GB2312" pitchFamily="49" charset="-122"/>
              </a:rPr>
              <a:t> </a:t>
            </a:r>
            <a:endParaRPr lang="zh-CN" altLang="en-US" sz="2800" dirty="0">
              <a:solidFill>
                <a:srgbClr val="6600FF"/>
              </a:solidFill>
              <a:latin typeface="楷体_GB2312" pitchFamily="49" charset="-122"/>
              <a:ea typeface="楷体_GB2312" pitchFamily="49" charset="-122"/>
            </a:endParaRPr>
          </a:p>
        </p:txBody>
      </p:sp>
      <p:sp>
        <p:nvSpPr>
          <p:cNvPr id="128008" name="Rectangle 8"/>
          <p:cNvSpPr>
            <a:spLocks noChangeArrowheads="1"/>
          </p:cNvSpPr>
          <p:nvPr/>
        </p:nvSpPr>
        <p:spPr bwMode="auto">
          <a:xfrm>
            <a:off x="467544" y="2705546"/>
            <a:ext cx="8012130" cy="584775"/>
          </a:xfrm>
          <a:prstGeom prst="rect">
            <a:avLst/>
          </a:prstGeom>
          <a:noFill/>
          <a:ln w="9525">
            <a:noFill/>
            <a:miter lim="800000"/>
          </a:ln>
        </p:spPr>
        <p:txBody>
          <a:bodyPr wrap="none">
            <a:spAutoFit/>
          </a:bodyPr>
          <a:lstStyle/>
          <a:p>
            <a:r>
              <a:rPr lang="zh-CN" altLang="en-US" sz="3200" b="1" dirty="0"/>
              <a:t>庄子曰</a:t>
            </a:r>
            <a:r>
              <a:rPr lang="zh-CN" altLang="en-US" sz="3200" b="1" dirty="0" smtClean="0"/>
              <a:t>：“鲦鱼</a:t>
            </a:r>
            <a:r>
              <a:rPr lang="zh-CN" altLang="en-US" sz="3200" b="1" dirty="0"/>
              <a:t>出游从容，</a:t>
            </a:r>
            <a:r>
              <a:rPr lang="zh-CN" altLang="en-US" sz="3200" b="1" dirty="0">
                <a:solidFill>
                  <a:srgbClr val="FF0000"/>
                </a:solidFill>
              </a:rPr>
              <a:t>是</a:t>
            </a:r>
            <a:r>
              <a:rPr lang="zh-CN" altLang="en-US" sz="3200" b="1" dirty="0"/>
              <a:t>鱼之乐也。”</a:t>
            </a:r>
            <a:endParaRPr lang="zh-CN" altLang="en-US" sz="3200" b="1" dirty="0"/>
          </a:p>
        </p:txBody>
      </p:sp>
      <p:sp>
        <p:nvSpPr>
          <p:cNvPr id="128009" name="Text Box 9"/>
          <p:cNvSpPr txBox="1">
            <a:spLocks noChangeArrowheads="1"/>
          </p:cNvSpPr>
          <p:nvPr/>
        </p:nvSpPr>
        <p:spPr bwMode="auto">
          <a:xfrm>
            <a:off x="899592" y="3706986"/>
            <a:ext cx="7488832" cy="954107"/>
          </a:xfrm>
          <a:prstGeom prst="rect">
            <a:avLst/>
          </a:prstGeom>
          <a:noFill/>
          <a:ln w="9525">
            <a:noFill/>
            <a:miter lim="800000"/>
          </a:ln>
        </p:spPr>
        <p:txBody>
          <a:bodyPr wrap="square">
            <a:spAutoFit/>
          </a:bodyPr>
          <a:lstStyle/>
          <a:p>
            <a:pPr>
              <a:spcBef>
                <a:spcPct val="50000"/>
              </a:spcBef>
            </a:pPr>
            <a:r>
              <a:rPr lang="zh-CN" altLang="en-US" sz="2800" b="1" dirty="0" smtClean="0">
                <a:solidFill>
                  <a:srgbClr val="6600FF"/>
                </a:solidFill>
                <a:latin typeface="楷体_GB2312" pitchFamily="49" charset="-122"/>
                <a:ea typeface="楷体_GB2312" pitchFamily="49" charset="-122"/>
              </a:rPr>
              <a:t>庄</a:t>
            </a:r>
            <a:r>
              <a:rPr lang="zh-CN" altLang="en-US" sz="2800" b="1" dirty="0">
                <a:solidFill>
                  <a:srgbClr val="6600FF"/>
                </a:solidFill>
                <a:latin typeface="楷体_GB2312" pitchFamily="49" charset="-122"/>
                <a:ea typeface="楷体_GB2312" pitchFamily="49" charset="-122"/>
              </a:rPr>
              <a:t>子说</a:t>
            </a:r>
            <a:r>
              <a:rPr lang="zh-CN" altLang="en-US" sz="2800" b="1" dirty="0" smtClean="0">
                <a:solidFill>
                  <a:srgbClr val="6600FF"/>
                </a:solidFill>
                <a:latin typeface="楷体_GB2312" pitchFamily="49" charset="-122"/>
                <a:ea typeface="楷体_GB2312" pitchFamily="49" charset="-122"/>
              </a:rPr>
              <a:t>：</a:t>
            </a:r>
            <a:r>
              <a:rPr lang="zh-CN" altLang="en-US" sz="2800" b="1" dirty="0" smtClean="0">
                <a:solidFill>
                  <a:srgbClr val="6600FF"/>
                </a:solidFill>
                <a:ea typeface="楷体_GB2312" pitchFamily="49" charset="-122"/>
              </a:rPr>
              <a:t>“</a:t>
            </a:r>
            <a:r>
              <a:rPr lang="zh-CN" altLang="en-US" sz="2800" b="1" dirty="0" smtClean="0">
                <a:solidFill>
                  <a:srgbClr val="6600FF"/>
                </a:solidFill>
                <a:latin typeface="楷体_GB2312" pitchFamily="49" charset="-122"/>
                <a:ea typeface="楷体_GB2312" pitchFamily="49" charset="-122"/>
              </a:rPr>
              <a:t>鲦鱼</a:t>
            </a:r>
            <a:r>
              <a:rPr lang="zh-CN" altLang="en-US" sz="2800" b="1" dirty="0">
                <a:solidFill>
                  <a:srgbClr val="6600FF"/>
                </a:solidFill>
                <a:latin typeface="楷体_GB2312" pitchFamily="49" charset="-122"/>
                <a:ea typeface="楷体_GB2312" pitchFamily="49" charset="-122"/>
              </a:rPr>
              <a:t>在河水中游得多么悠闲自得，这是鱼的快乐啊。</a:t>
            </a:r>
            <a:r>
              <a:rPr lang="zh-CN" altLang="en-US" sz="2800" b="1" dirty="0">
                <a:solidFill>
                  <a:srgbClr val="6600FF"/>
                </a:solidFill>
                <a:ea typeface="楷体_GB2312" pitchFamily="49" charset="-122"/>
              </a:rPr>
              <a:t>”</a:t>
            </a:r>
            <a:r>
              <a:rPr lang="zh-CN" altLang="en-US" sz="2800" b="1" dirty="0">
                <a:solidFill>
                  <a:srgbClr val="6600FF"/>
                </a:solidFill>
                <a:latin typeface="楷体_GB2312" pitchFamily="49" charset="-122"/>
                <a:ea typeface="楷体_GB2312" pitchFamily="49" charset="-122"/>
              </a:rPr>
              <a:t> </a:t>
            </a:r>
            <a:endParaRPr lang="zh-CN" altLang="en-US" sz="2800" b="1" dirty="0">
              <a:solidFill>
                <a:srgbClr val="6600FF"/>
              </a:solidFill>
              <a:latin typeface="楷体_GB2312" pitchFamily="49" charset="-122"/>
              <a:ea typeface="楷体_GB2312" pitchFamily="49" charset="-122"/>
            </a:endParaRPr>
          </a:p>
        </p:txBody>
      </p:sp>
      <p:sp>
        <p:nvSpPr>
          <p:cNvPr id="128010" name="Rectangle 10"/>
          <p:cNvSpPr>
            <a:spLocks noChangeArrowheads="1"/>
          </p:cNvSpPr>
          <p:nvPr/>
        </p:nvSpPr>
        <p:spPr bwMode="auto">
          <a:xfrm>
            <a:off x="845840" y="3212976"/>
            <a:ext cx="2286000" cy="519113"/>
          </a:xfrm>
          <a:prstGeom prst="rect">
            <a:avLst/>
          </a:prstGeom>
          <a:noFill/>
          <a:ln w="9525">
            <a:noFill/>
            <a:miter lim="800000"/>
          </a:ln>
        </p:spPr>
        <p:txBody>
          <a:bodyPr>
            <a:spAutoFit/>
          </a:bodyPr>
          <a:lstStyle/>
          <a:p>
            <a:r>
              <a:rPr lang="zh-CN" altLang="en-US" sz="2800" b="1" dirty="0">
                <a:solidFill>
                  <a:srgbClr val="0000FF"/>
                </a:solidFill>
              </a:rPr>
              <a:t>是：这</a:t>
            </a:r>
            <a:endParaRPr lang="zh-CN" altLang="en-US" sz="2800" b="1" dirty="0">
              <a:solidFill>
                <a:srgbClr val="0000FF"/>
              </a:solidFill>
            </a:endParaRPr>
          </a:p>
        </p:txBody>
      </p:sp>
      <p:sp>
        <p:nvSpPr>
          <p:cNvPr id="128011" name="Rectangle 11"/>
          <p:cNvSpPr>
            <a:spLocks noChangeArrowheads="1"/>
          </p:cNvSpPr>
          <p:nvPr/>
        </p:nvSpPr>
        <p:spPr bwMode="auto">
          <a:xfrm>
            <a:off x="433536" y="4707632"/>
            <a:ext cx="7162800" cy="579438"/>
          </a:xfrm>
          <a:prstGeom prst="rect">
            <a:avLst/>
          </a:prstGeom>
          <a:noFill/>
          <a:ln w="9525">
            <a:noFill/>
            <a:miter lim="800000"/>
          </a:ln>
        </p:spPr>
        <p:txBody>
          <a:bodyPr>
            <a:spAutoFit/>
          </a:bodyPr>
          <a:lstStyle/>
          <a:p>
            <a:r>
              <a:rPr lang="zh-CN" altLang="en-US" sz="3200" b="1" dirty="0"/>
              <a:t>惠子曰：“子非鱼，</a:t>
            </a:r>
            <a:r>
              <a:rPr lang="zh-CN" altLang="en-US" sz="3200" b="1" dirty="0">
                <a:solidFill>
                  <a:srgbClr val="FF0000"/>
                </a:solidFill>
              </a:rPr>
              <a:t>安</a:t>
            </a:r>
            <a:r>
              <a:rPr lang="zh-CN" altLang="en-US" sz="3200" b="1" dirty="0"/>
              <a:t>知鱼之乐？”</a:t>
            </a:r>
            <a:endParaRPr lang="zh-CN" altLang="en-US" sz="3200" b="1" dirty="0"/>
          </a:p>
        </p:txBody>
      </p:sp>
      <p:sp>
        <p:nvSpPr>
          <p:cNvPr id="128012" name="Text Box 12"/>
          <p:cNvSpPr txBox="1">
            <a:spLocks noChangeArrowheads="1"/>
          </p:cNvSpPr>
          <p:nvPr/>
        </p:nvSpPr>
        <p:spPr bwMode="auto">
          <a:xfrm>
            <a:off x="846584" y="5858108"/>
            <a:ext cx="7541840" cy="523220"/>
          </a:xfrm>
          <a:prstGeom prst="rect">
            <a:avLst/>
          </a:prstGeom>
          <a:noFill/>
          <a:ln w="9525">
            <a:noFill/>
            <a:miter lim="800000"/>
          </a:ln>
        </p:spPr>
        <p:txBody>
          <a:bodyPr wrap="square">
            <a:spAutoFit/>
          </a:bodyPr>
          <a:lstStyle/>
          <a:p>
            <a:pPr>
              <a:spcBef>
                <a:spcPct val="50000"/>
              </a:spcBef>
            </a:pPr>
            <a:r>
              <a:rPr lang="zh-CN" altLang="en-US" sz="2800" b="1" dirty="0" smtClean="0">
                <a:solidFill>
                  <a:srgbClr val="6600FF"/>
                </a:solidFill>
                <a:latin typeface="楷体_GB2312" pitchFamily="49" charset="-122"/>
                <a:ea typeface="楷体_GB2312" pitchFamily="49" charset="-122"/>
              </a:rPr>
              <a:t>惠</a:t>
            </a:r>
            <a:r>
              <a:rPr lang="zh-CN" altLang="en-US" sz="2800" b="1" dirty="0">
                <a:solidFill>
                  <a:srgbClr val="6600FF"/>
                </a:solidFill>
                <a:latin typeface="楷体_GB2312" pitchFamily="49" charset="-122"/>
                <a:ea typeface="楷体_GB2312" pitchFamily="49" charset="-122"/>
              </a:rPr>
              <a:t>子说：</a:t>
            </a:r>
            <a:r>
              <a:rPr lang="zh-CN" altLang="en-US" sz="2800" b="1" dirty="0">
                <a:solidFill>
                  <a:srgbClr val="6600FF"/>
                </a:solidFill>
                <a:ea typeface="楷体_GB2312" pitchFamily="49" charset="-122"/>
              </a:rPr>
              <a:t>“</a:t>
            </a:r>
            <a:r>
              <a:rPr lang="zh-CN" altLang="en-US" sz="2800" b="1" dirty="0">
                <a:solidFill>
                  <a:srgbClr val="6600FF"/>
                </a:solidFill>
                <a:latin typeface="楷体_GB2312" pitchFamily="49" charset="-122"/>
                <a:ea typeface="楷体_GB2312" pitchFamily="49" charset="-122"/>
              </a:rPr>
              <a:t>你不是鱼，怎么知道鱼的快乐呢？</a:t>
            </a:r>
            <a:r>
              <a:rPr lang="zh-CN" altLang="en-US" sz="2800" b="1" dirty="0">
                <a:solidFill>
                  <a:srgbClr val="6600FF"/>
                </a:solidFill>
                <a:ea typeface="楷体_GB2312" pitchFamily="49" charset="-122"/>
              </a:rPr>
              <a:t>”</a:t>
            </a:r>
            <a:r>
              <a:rPr lang="zh-CN" altLang="en-US" sz="2800" dirty="0">
                <a:solidFill>
                  <a:srgbClr val="6600FF"/>
                </a:solidFill>
                <a:latin typeface="楷体_GB2312" pitchFamily="49" charset="-122"/>
                <a:ea typeface="楷体_GB2312" pitchFamily="49" charset="-122"/>
              </a:rPr>
              <a:t> </a:t>
            </a:r>
            <a:endParaRPr lang="zh-CN" altLang="en-US" sz="2800" dirty="0">
              <a:solidFill>
                <a:srgbClr val="6600FF"/>
              </a:solidFill>
              <a:latin typeface="楷体_GB2312" pitchFamily="49" charset="-122"/>
              <a:ea typeface="楷体_GB2312" pitchFamily="49" charset="-122"/>
            </a:endParaRPr>
          </a:p>
        </p:txBody>
      </p:sp>
      <p:sp>
        <p:nvSpPr>
          <p:cNvPr id="128013" name="Rectangle 13"/>
          <p:cNvSpPr>
            <a:spLocks noChangeArrowheads="1"/>
          </p:cNvSpPr>
          <p:nvPr/>
        </p:nvSpPr>
        <p:spPr bwMode="auto">
          <a:xfrm>
            <a:off x="870868" y="5301208"/>
            <a:ext cx="1612900" cy="519113"/>
          </a:xfrm>
          <a:prstGeom prst="rect">
            <a:avLst/>
          </a:prstGeom>
          <a:noFill/>
          <a:ln w="9525">
            <a:noFill/>
            <a:miter lim="800000"/>
          </a:ln>
        </p:spPr>
        <p:txBody>
          <a:bodyPr wrap="none">
            <a:spAutoFit/>
          </a:bodyPr>
          <a:lstStyle/>
          <a:p>
            <a:r>
              <a:rPr lang="zh-CN" altLang="en-US" sz="2800" b="1" dirty="0">
                <a:solidFill>
                  <a:srgbClr val="0000FF"/>
                </a:solidFill>
              </a:rPr>
              <a:t>安：怎么</a:t>
            </a:r>
            <a:endParaRPr lang="zh-CN" altLang="en-US" sz="2800" b="1" dirty="0">
              <a:solidFill>
                <a:srgbClr val="0000FF"/>
              </a:solidFill>
            </a:endParaRPr>
          </a:p>
        </p:txBody>
      </p:sp>
      <p:sp>
        <p:nvSpPr>
          <p:cNvPr id="13" name="矩形 12"/>
          <p:cNvSpPr/>
          <p:nvPr/>
        </p:nvSpPr>
        <p:spPr>
          <a:xfrm>
            <a:off x="107504" y="260648"/>
            <a:ext cx="3579826" cy="769441"/>
          </a:xfrm>
          <a:prstGeom prst="rect">
            <a:avLst/>
          </a:prstGeom>
        </p:spPr>
        <p:txBody>
          <a:bodyPr wrap="none">
            <a:spAutoFit/>
          </a:bodyPr>
          <a:lstStyle/>
          <a:p>
            <a:r>
              <a:rPr lang="zh-CN" altLang="en-US" sz="4400" b="1" dirty="0" smtClean="0">
                <a:solidFill>
                  <a:prstClr val="black"/>
                </a:solidFill>
                <a:latin typeface="+mn-ea"/>
              </a:rPr>
              <a:t>理解课文内容</a:t>
            </a:r>
            <a:endParaRPr lang="zh-CN" altLang="en-US" sz="4400" dirty="0">
              <a:latin typeface="+mn-ea"/>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8005"/>
                                        </p:tgtEl>
                                        <p:attrNameLst>
                                          <p:attrName>style.visibility</p:attrName>
                                        </p:attrNameLst>
                                      </p:cBhvr>
                                      <p:to>
                                        <p:strVal val="visible"/>
                                      </p:to>
                                    </p:set>
                                    <p:anim calcmode="lin" valueType="num">
                                      <p:cBhvr>
                                        <p:cTn id="7" dur="500" fill="hold"/>
                                        <p:tgtEl>
                                          <p:spTgt spid="128005"/>
                                        </p:tgtEl>
                                        <p:attrNameLst>
                                          <p:attrName>ppt_w</p:attrName>
                                        </p:attrNameLst>
                                      </p:cBhvr>
                                      <p:tavLst>
                                        <p:tav tm="0">
                                          <p:val>
                                            <p:fltVal val="0"/>
                                          </p:val>
                                        </p:tav>
                                        <p:tav tm="100000">
                                          <p:val>
                                            <p:strVal val="#ppt_w"/>
                                          </p:val>
                                        </p:tav>
                                      </p:tavLst>
                                    </p:anim>
                                    <p:anim calcmode="lin" valueType="num">
                                      <p:cBhvr>
                                        <p:cTn id="8" dur="500" fill="hold"/>
                                        <p:tgtEl>
                                          <p:spTgt spid="12800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8006"/>
                                        </p:tgtEl>
                                        <p:attrNameLst>
                                          <p:attrName>style.visibility</p:attrName>
                                        </p:attrNameLst>
                                      </p:cBhvr>
                                      <p:to>
                                        <p:strVal val="visible"/>
                                      </p:to>
                                    </p:set>
                                    <p:anim calcmode="lin" valueType="num">
                                      <p:cBhvr>
                                        <p:cTn id="13" dur="500" fill="hold"/>
                                        <p:tgtEl>
                                          <p:spTgt spid="128006"/>
                                        </p:tgtEl>
                                        <p:attrNameLst>
                                          <p:attrName>ppt_w</p:attrName>
                                        </p:attrNameLst>
                                      </p:cBhvr>
                                      <p:tavLst>
                                        <p:tav tm="0">
                                          <p:val>
                                            <p:fltVal val="0"/>
                                          </p:val>
                                        </p:tav>
                                        <p:tav tm="100000">
                                          <p:val>
                                            <p:strVal val="#ppt_w"/>
                                          </p:val>
                                        </p:tav>
                                      </p:tavLst>
                                    </p:anim>
                                    <p:anim calcmode="lin" valueType="num">
                                      <p:cBhvr>
                                        <p:cTn id="14" dur="500" fill="hold"/>
                                        <p:tgtEl>
                                          <p:spTgt spid="12800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28007"/>
                                        </p:tgtEl>
                                        <p:attrNameLst>
                                          <p:attrName>style.visibility</p:attrName>
                                        </p:attrNameLst>
                                      </p:cBhvr>
                                      <p:to>
                                        <p:strVal val="visible"/>
                                      </p:to>
                                    </p:set>
                                    <p:anim calcmode="lin" valueType="num">
                                      <p:cBhvr>
                                        <p:cTn id="19" dur="500" fill="hold"/>
                                        <p:tgtEl>
                                          <p:spTgt spid="128007"/>
                                        </p:tgtEl>
                                        <p:attrNameLst>
                                          <p:attrName>ppt_w</p:attrName>
                                        </p:attrNameLst>
                                      </p:cBhvr>
                                      <p:tavLst>
                                        <p:tav tm="0">
                                          <p:val>
                                            <p:fltVal val="0"/>
                                          </p:val>
                                        </p:tav>
                                        <p:tav tm="100000">
                                          <p:val>
                                            <p:strVal val="#ppt_w"/>
                                          </p:val>
                                        </p:tav>
                                      </p:tavLst>
                                    </p:anim>
                                    <p:anim calcmode="lin" valueType="num">
                                      <p:cBhvr>
                                        <p:cTn id="20" dur="500" fill="hold"/>
                                        <p:tgtEl>
                                          <p:spTgt spid="128007"/>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28008"/>
                                        </p:tgtEl>
                                        <p:attrNameLst>
                                          <p:attrName>style.visibility</p:attrName>
                                        </p:attrNameLst>
                                      </p:cBhvr>
                                      <p:to>
                                        <p:strVal val="visible"/>
                                      </p:to>
                                    </p:set>
                                    <p:anim calcmode="lin" valueType="num">
                                      <p:cBhvr>
                                        <p:cTn id="25" dur="500" fill="hold"/>
                                        <p:tgtEl>
                                          <p:spTgt spid="128008"/>
                                        </p:tgtEl>
                                        <p:attrNameLst>
                                          <p:attrName>ppt_w</p:attrName>
                                        </p:attrNameLst>
                                      </p:cBhvr>
                                      <p:tavLst>
                                        <p:tav tm="0">
                                          <p:val>
                                            <p:fltVal val="0"/>
                                          </p:val>
                                        </p:tav>
                                        <p:tav tm="100000">
                                          <p:val>
                                            <p:strVal val="#ppt_w"/>
                                          </p:val>
                                        </p:tav>
                                      </p:tavLst>
                                    </p:anim>
                                    <p:anim calcmode="lin" valueType="num">
                                      <p:cBhvr>
                                        <p:cTn id="26" dur="500" fill="hold"/>
                                        <p:tgtEl>
                                          <p:spTgt spid="128008"/>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28010"/>
                                        </p:tgtEl>
                                        <p:attrNameLst>
                                          <p:attrName>style.visibility</p:attrName>
                                        </p:attrNameLst>
                                      </p:cBhvr>
                                      <p:to>
                                        <p:strVal val="visible"/>
                                      </p:to>
                                    </p:set>
                                    <p:anim calcmode="lin" valueType="num">
                                      <p:cBhvr>
                                        <p:cTn id="31" dur="500" fill="hold"/>
                                        <p:tgtEl>
                                          <p:spTgt spid="128010"/>
                                        </p:tgtEl>
                                        <p:attrNameLst>
                                          <p:attrName>ppt_w</p:attrName>
                                        </p:attrNameLst>
                                      </p:cBhvr>
                                      <p:tavLst>
                                        <p:tav tm="0">
                                          <p:val>
                                            <p:fltVal val="0"/>
                                          </p:val>
                                        </p:tav>
                                        <p:tav tm="100000">
                                          <p:val>
                                            <p:strVal val="#ppt_w"/>
                                          </p:val>
                                        </p:tav>
                                      </p:tavLst>
                                    </p:anim>
                                    <p:anim calcmode="lin" valueType="num">
                                      <p:cBhvr>
                                        <p:cTn id="32" dur="500" fill="hold"/>
                                        <p:tgtEl>
                                          <p:spTgt spid="128010"/>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28009"/>
                                        </p:tgtEl>
                                        <p:attrNameLst>
                                          <p:attrName>style.visibility</p:attrName>
                                        </p:attrNameLst>
                                      </p:cBhvr>
                                      <p:to>
                                        <p:strVal val="visible"/>
                                      </p:to>
                                    </p:set>
                                    <p:anim calcmode="lin" valueType="num">
                                      <p:cBhvr>
                                        <p:cTn id="37" dur="500" fill="hold"/>
                                        <p:tgtEl>
                                          <p:spTgt spid="128009"/>
                                        </p:tgtEl>
                                        <p:attrNameLst>
                                          <p:attrName>ppt_w</p:attrName>
                                        </p:attrNameLst>
                                      </p:cBhvr>
                                      <p:tavLst>
                                        <p:tav tm="0">
                                          <p:val>
                                            <p:fltVal val="0"/>
                                          </p:val>
                                        </p:tav>
                                        <p:tav tm="100000">
                                          <p:val>
                                            <p:strVal val="#ppt_w"/>
                                          </p:val>
                                        </p:tav>
                                      </p:tavLst>
                                    </p:anim>
                                    <p:anim calcmode="lin" valueType="num">
                                      <p:cBhvr>
                                        <p:cTn id="38" dur="500" fill="hold"/>
                                        <p:tgtEl>
                                          <p:spTgt spid="12800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28011"/>
                                        </p:tgtEl>
                                        <p:attrNameLst>
                                          <p:attrName>style.visibility</p:attrName>
                                        </p:attrNameLst>
                                      </p:cBhvr>
                                      <p:to>
                                        <p:strVal val="visible"/>
                                      </p:to>
                                    </p:set>
                                    <p:anim calcmode="lin" valueType="num">
                                      <p:cBhvr>
                                        <p:cTn id="43" dur="500" fill="hold"/>
                                        <p:tgtEl>
                                          <p:spTgt spid="128011"/>
                                        </p:tgtEl>
                                        <p:attrNameLst>
                                          <p:attrName>ppt_w</p:attrName>
                                        </p:attrNameLst>
                                      </p:cBhvr>
                                      <p:tavLst>
                                        <p:tav tm="0">
                                          <p:val>
                                            <p:fltVal val="0"/>
                                          </p:val>
                                        </p:tav>
                                        <p:tav tm="100000">
                                          <p:val>
                                            <p:strVal val="#ppt_w"/>
                                          </p:val>
                                        </p:tav>
                                      </p:tavLst>
                                    </p:anim>
                                    <p:anim calcmode="lin" valueType="num">
                                      <p:cBhvr>
                                        <p:cTn id="44" dur="500" fill="hold"/>
                                        <p:tgtEl>
                                          <p:spTgt spid="128011"/>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28013"/>
                                        </p:tgtEl>
                                        <p:attrNameLst>
                                          <p:attrName>style.visibility</p:attrName>
                                        </p:attrNameLst>
                                      </p:cBhvr>
                                      <p:to>
                                        <p:strVal val="visible"/>
                                      </p:to>
                                    </p:set>
                                    <p:anim calcmode="lin" valueType="num">
                                      <p:cBhvr>
                                        <p:cTn id="49" dur="500" fill="hold"/>
                                        <p:tgtEl>
                                          <p:spTgt spid="128013"/>
                                        </p:tgtEl>
                                        <p:attrNameLst>
                                          <p:attrName>ppt_w</p:attrName>
                                        </p:attrNameLst>
                                      </p:cBhvr>
                                      <p:tavLst>
                                        <p:tav tm="0">
                                          <p:val>
                                            <p:fltVal val="0"/>
                                          </p:val>
                                        </p:tav>
                                        <p:tav tm="100000">
                                          <p:val>
                                            <p:strVal val="#ppt_w"/>
                                          </p:val>
                                        </p:tav>
                                      </p:tavLst>
                                    </p:anim>
                                    <p:anim calcmode="lin" valueType="num">
                                      <p:cBhvr>
                                        <p:cTn id="50" dur="500" fill="hold"/>
                                        <p:tgtEl>
                                          <p:spTgt spid="128013"/>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28012"/>
                                        </p:tgtEl>
                                        <p:attrNameLst>
                                          <p:attrName>style.visibility</p:attrName>
                                        </p:attrNameLst>
                                      </p:cBhvr>
                                      <p:to>
                                        <p:strVal val="visible"/>
                                      </p:to>
                                    </p:set>
                                    <p:anim calcmode="lin" valueType="num">
                                      <p:cBhvr>
                                        <p:cTn id="55" dur="500" fill="hold"/>
                                        <p:tgtEl>
                                          <p:spTgt spid="128012"/>
                                        </p:tgtEl>
                                        <p:attrNameLst>
                                          <p:attrName>ppt_w</p:attrName>
                                        </p:attrNameLst>
                                      </p:cBhvr>
                                      <p:tavLst>
                                        <p:tav tm="0">
                                          <p:val>
                                            <p:fltVal val="0"/>
                                          </p:val>
                                        </p:tav>
                                        <p:tav tm="100000">
                                          <p:val>
                                            <p:strVal val="#ppt_w"/>
                                          </p:val>
                                        </p:tav>
                                      </p:tavLst>
                                    </p:anim>
                                    <p:anim calcmode="lin" valueType="num">
                                      <p:cBhvr>
                                        <p:cTn id="56" dur="500" fill="hold"/>
                                        <p:tgtEl>
                                          <p:spTgt spid="1280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5" grpId="0"/>
      <p:bldP spid="128006" grpId="0"/>
      <p:bldP spid="128007" grpId="0"/>
      <p:bldP spid="128008" grpId="0"/>
      <p:bldP spid="128009" grpId="0"/>
      <p:bldP spid="128010" grpId="0"/>
      <p:bldP spid="128011" grpId="0"/>
      <p:bldP spid="128012" grpId="0"/>
      <p:bldP spid="1280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4"/>
          <p:cNvSpPr>
            <a:spLocks noChangeArrowheads="1"/>
          </p:cNvSpPr>
          <p:nvPr/>
        </p:nvSpPr>
        <p:spPr bwMode="auto">
          <a:xfrm>
            <a:off x="107504" y="764704"/>
            <a:ext cx="7526338" cy="579438"/>
          </a:xfrm>
          <a:prstGeom prst="rect">
            <a:avLst/>
          </a:prstGeom>
          <a:noFill/>
          <a:ln w="9525">
            <a:noFill/>
            <a:miter lim="800000"/>
          </a:ln>
        </p:spPr>
        <p:txBody>
          <a:bodyPr wrap="none">
            <a:spAutoFit/>
          </a:bodyPr>
          <a:lstStyle/>
          <a:p>
            <a:r>
              <a:rPr lang="zh-CN" altLang="en-US" sz="3200" b="1" dirty="0"/>
              <a:t>庄子曰：“子非我，安知我不知鱼之乐？”</a:t>
            </a:r>
            <a:endParaRPr lang="zh-CN" altLang="en-US" sz="3200" b="1" dirty="0"/>
          </a:p>
        </p:txBody>
      </p:sp>
      <p:sp>
        <p:nvSpPr>
          <p:cNvPr id="129029" name="Text Box 5"/>
          <p:cNvSpPr txBox="1">
            <a:spLocks noChangeArrowheads="1"/>
          </p:cNvSpPr>
          <p:nvPr/>
        </p:nvSpPr>
        <p:spPr bwMode="auto">
          <a:xfrm>
            <a:off x="899592" y="1484784"/>
            <a:ext cx="7613848" cy="946150"/>
          </a:xfrm>
          <a:prstGeom prst="rect">
            <a:avLst/>
          </a:prstGeom>
          <a:noFill/>
          <a:ln w="9525">
            <a:noFill/>
            <a:miter lim="800000"/>
          </a:ln>
        </p:spPr>
        <p:txBody>
          <a:bodyPr wrap="square">
            <a:spAutoFit/>
          </a:bodyPr>
          <a:lstStyle/>
          <a:p>
            <a:pPr>
              <a:spcBef>
                <a:spcPct val="50000"/>
              </a:spcBef>
            </a:pPr>
            <a:r>
              <a:rPr lang="zh-CN" altLang="en-US" sz="2800" b="1" dirty="0" smtClean="0">
                <a:solidFill>
                  <a:srgbClr val="6600FF"/>
                </a:solidFill>
              </a:rPr>
              <a:t>庄</a:t>
            </a:r>
            <a:r>
              <a:rPr lang="zh-CN" altLang="en-US" sz="2800" b="1" dirty="0">
                <a:solidFill>
                  <a:srgbClr val="6600FF"/>
                </a:solidFill>
              </a:rPr>
              <a:t>子说：“你不是我，怎么知道我不知道鱼的快乐呢？” </a:t>
            </a:r>
            <a:endParaRPr lang="zh-CN" altLang="en-US" sz="2800" b="1" dirty="0">
              <a:solidFill>
                <a:srgbClr val="6600FF"/>
              </a:solidFill>
            </a:endParaRPr>
          </a:p>
        </p:txBody>
      </p:sp>
      <p:sp>
        <p:nvSpPr>
          <p:cNvPr id="129030" name="Rectangle 6"/>
          <p:cNvSpPr>
            <a:spLocks noChangeArrowheads="1"/>
          </p:cNvSpPr>
          <p:nvPr/>
        </p:nvSpPr>
        <p:spPr bwMode="auto">
          <a:xfrm>
            <a:off x="129009" y="2564904"/>
            <a:ext cx="8331423" cy="1569660"/>
          </a:xfrm>
          <a:prstGeom prst="rect">
            <a:avLst/>
          </a:prstGeom>
          <a:noFill/>
          <a:ln w="9525">
            <a:noFill/>
            <a:miter lim="800000"/>
          </a:ln>
        </p:spPr>
        <p:txBody>
          <a:bodyPr wrap="square">
            <a:spAutoFit/>
          </a:bodyPr>
          <a:lstStyle/>
          <a:p>
            <a:r>
              <a:rPr lang="zh-CN" altLang="en-US" sz="3200" b="1" dirty="0"/>
              <a:t>惠子曰：“我非子，固不知子矣</a:t>
            </a:r>
            <a:r>
              <a:rPr lang="zh-CN" altLang="en-US" sz="3200" b="1" dirty="0" smtClean="0"/>
              <a:t>；子</a:t>
            </a:r>
            <a:r>
              <a:rPr lang="zh-CN" altLang="en-US" sz="3200" b="1" dirty="0" smtClean="0">
                <a:solidFill>
                  <a:srgbClr val="FF0000"/>
                </a:solidFill>
              </a:rPr>
              <a:t>固</a:t>
            </a:r>
            <a:r>
              <a:rPr lang="zh-CN" altLang="en-US" sz="3200" b="1" dirty="0" smtClean="0"/>
              <a:t>非鱼也，子之不知鱼之乐，全矣！”</a:t>
            </a:r>
            <a:endParaRPr lang="zh-CN" altLang="en-US" sz="3200" b="1" dirty="0" smtClean="0"/>
          </a:p>
          <a:p>
            <a:endParaRPr lang="zh-CN" altLang="en-US" sz="3200" b="1" dirty="0"/>
          </a:p>
        </p:txBody>
      </p:sp>
      <p:sp>
        <p:nvSpPr>
          <p:cNvPr id="129031" name="Text Box 7"/>
          <p:cNvSpPr txBox="1">
            <a:spLocks noChangeArrowheads="1"/>
          </p:cNvSpPr>
          <p:nvPr/>
        </p:nvSpPr>
        <p:spPr bwMode="auto">
          <a:xfrm>
            <a:off x="899592" y="3861048"/>
            <a:ext cx="2286000" cy="519113"/>
          </a:xfrm>
          <a:prstGeom prst="rect">
            <a:avLst/>
          </a:prstGeom>
          <a:noFill/>
          <a:ln w="9525">
            <a:noFill/>
            <a:miter lim="800000"/>
          </a:ln>
        </p:spPr>
        <p:txBody>
          <a:bodyPr>
            <a:spAutoFit/>
          </a:bodyPr>
          <a:lstStyle/>
          <a:p>
            <a:pPr>
              <a:spcBef>
                <a:spcPct val="50000"/>
              </a:spcBef>
            </a:pPr>
            <a:r>
              <a:rPr lang="zh-CN" altLang="en-US" sz="2800" b="1" dirty="0">
                <a:solidFill>
                  <a:srgbClr val="0000FF"/>
                </a:solidFill>
              </a:rPr>
              <a:t>固：本来</a:t>
            </a:r>
            <a:endParaRPr lang="zh-CN" altLang="en-US" sz="2800" b="1" dirty="0">
              <a:solidFill>
                <a:srgbClr val="0000FF"/>
              </a:solidFill>
            </a:endParaRPr>
          </a:p>
        </p:txBody>
      </p:sp>
      <p:sp>
        <p:nvSpPr>
          <p:cNvPr id="129033" name="Text Box 9"/>
          <p:cNvSpPr txBox="1">
            <a:spLocks noChangeArrowheads="1"/>
          </p:cNvSpPr>
          <p:nvPr/>
        </p:nvSpPr>
        <p:spPr bwMode="auto">
          <a:xfrm>
            <a:off x="894928" y="4494063"/>
            <a:ext cx="7421488" cy="1384995"/>
          </a:xfrm>
          <a:prstGeom prst="rect">
            <a:avLst/>
          </a:prstGeom>
          <a:noFill/>
          <a:ln w="9525">
            <a:noFill/>
            <a:miter lim="800000"/>
          </a:ln>
        </p:spPr>
        <p:txBody>
          <a:bodyPr wrap="square">
            <a:spAutoFit/>
          </a:bodyPr>
          <a:lstStyle/>
          <a:p>
            <a:pPr>
              <a:spcBef>
                <a:spcPct val="50000"/>
              </a:spcBef>
            </a:pPr>
            <a:r>
              <a:rPr lang="zh-CN" altLang="en-US" sz="2800" b="1" dirty="0">
                <a:solidFill>
                  <a:srgbClr val="6600FF"/>
                </a:solidFill>
              </a:rPr>
              <a:t>惠施说：“我不是你，本来就不知道你</a:t>
            </a:r>
            <a:r>
              <a:rPr lang="zh-CN" altLang="en-US" sz="2800" b="1" dirty="0" smtClean="0">
                <a:solidFill>
                  <a:srgbClr val="6600FF"/>
                </a:solidFill>
              </a:rPr>
              <a:t>；你本来就不是鱼，你不知道鱼的快乐，是可以肯定的！” </a:t>
            </a:r>
            <a:endParaRPr lang="zh-CN" altLang="en-US" sz="2800" b="1" dirty="0" smtClean="0">
              <a:solidFill>
                <a:srgbClr val="6600FF"/>
              </a:solidFill>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29028"/>
                                        </p:tgtEl>
                                        <p:attrNameLst>
                                          <p:attrName>style.visibility</p:attrName>
                                        </p:attrNameLst>
                                      </p:cBhvr>
                                      <p:to>
                                        <p:strVal val="visible"/>
                                      </p:to>
                                    </p:set>
                                    <p:anim calcmode="lin" valueType="num">
                                      <p:cBhvr>
                                        <p:cTn id="7" dur="500" fill="hold"/>
                                        <p:tgtEl>
                                          <p:spTgt spid="129028"/>
                                        </p:tgtEl>
                                        <p:attrNameLst>
                                          <p:attrName>ppt_w</p:attrName>
                                        </p:attrNameLst>
                                      </p:cBhvr>
                                      <p:tavLst>
                                        <p:tav tm="0">
                                          <p:val>
                                            <p:fltVal val="0"/>
                                          </p:val>
                                        </p:tav>
                                        <p:tav tm="100000">
                                          <p:val>
                                            <p:strVal val="#ppt_w"/>
                                          </p:val>
                                        </p:tav>
                                      </p:tavLst>
                                    </p:anim>
                                    <p:anim calcmode="lin" valueType="num">
                                      <p:cBhvr>
                                        <p:cTn id="8" dur="500" fill="hold"/>
                                        <p:tgtEl>
                                          <p:spTgt spid="12902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129029"/>
                                        </p:tgtEl>
                                        <p:attrNameLst>
                                          <p:attrName>style.visibility</p:attrName>
                                        </p:attrNameLst>
                                      </p:cBhvr>
                                      <p:to>
                                        <p:strVal val="visible"/>
                                      </p:to>
                                    </p:set>
                                    <p:animEffect transition="in" filter="fade">
                                      <p:cBhvr>
                                        <p:cTn id="13" dur="800" decel="100000"/>
                                        <p:tgtEl>
                                          <p:spTgt spid="129029"/>
                                        </p:tgtEl>
                                      </p:cBhvr>
                                    </p:animEffect>
                                    <p:anim calcmode="lin" valueType="num">
                                      <p:cBhvr>
                                        <p:cTn id="14" dur="800" decel="100000" fill="hold"/>
                                        <p:tgtEl>
                                          <p:spTgt spid="129029"/>
                                        </p:tgtEl>
                                        <p:attrNameLst>
                                          <p:attrName>style.rotation</p:attrName>
                                        </p:attrNameLst>
                                      </p:cBhvr>
                                      <p:tavLst>
                                        <p:tav tm="0">
                                          <p:val>
                                            <p:fltVal val="-90"/>
                                          </p:val>
                                        </p:tav>
                                        <p:tav tm="100000">
                                          <p:val>
                                            <p:fltVal val="0"/>
                                          </p:val>
                                        </p:tav>
                                      </p:tavLst>
                                    </p:anim>
                                    <p:anim calcmode="lin" valueType="num">
                                      <p:cBhvr>
                                        <p:cTn id="15" dur="800" decel="100000" fill="hold"/>
                                        <p:tgtEl>
                                          <p:spTgt spid="129029"/>
                                        </p:tgtEl>
                                        <p:attrNameLst>
                                          <p:attrName>ppt_x</p:attrName>
                                        </p:attrNameLst>
                                      </p:cBhvr>
                                      <p:tavLst>
                                        <p:tav tm="0">
                                          <p:val>
                                            <p:strVal val="#ppt_x+0.4"/>
                                          </p:val>
                                        </p:tav>
                                        <p:tav tm="100000">
                                          <p:val>
                                            <p:strVal val="#ppt_x-0.05"/>
                                          </p:val>
                                        </p:tav>
                                      </p:tavLst>
                                    </p:anim>
                                    <p:anim calcmode="lin" valueType="num">
                                      <p:cBhvr>
                                        <p:cTn id="16" dur="800" decel="100000" fill="hold"/>
                                        <p:tgtEl>
                                          <p:spTgt spid="129029"/>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29029"/>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29029"/>
                                        </p:tgtEl>
                                        <p:attrNameLst>
                                          <p:attrName>ppt_y</p:attrName>
                                        </p:attrNameLst>
                                      </p:cBhvr>
                                      <p:tavLst>
                                        <p:tav tm="0">
                                          <p:val>
                                            <p:strVal val="#ppt_y+0.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29030"/>
                                        </p:tgtEl>
                                        <p:attrNameLst>
                                          <p:attrName>style.visibility</p:attrName>
                                        </p:attrNameLst>
                                      </p:cBhvr>
                                      <p:to>
                                        <p:strVal val="visible"/>
                                      </p:to>
                                    </p:set>
                                    <p:anim calcmode="lin" valueType="num">
                                      <p:cBhvr>
                                        <p:cTn id="23" dur="500" fill="hold"/>
                                        <p:tgtEl>
                                          <p:spTgt spid="129030"/>
                                        </p:tgtEl>
                                        <p:attrNameLst>
                                          <p:attrName>ppt_w</p:attrName>
                                        </p:attrNameLst>
                                      </p:cBhvr>
                                      <p:tavLst>
                                        <p:tav tm="0">
                                          <p:val>
                                            <p:fltVal val="0"/>
                                          </p:val>
                                        </p:tav>
                                        <p:tav tm="100000">
                                          <p:val>
                                            <p:strVal val="#ppt_w"/>
                                          </p:val>
                                        </p:tav>
                                      </p:tavLst>
                                    </p:anim>
                                    <p:anim calcmode="lin" valueType="num">
                                      <p:cBhvr>
                                        <p:cTn id="24" dur="500" fill="hold"/>
                                        <p:tgtEl>
                                          <p:spTgt spid="129030"/>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129031"/>
                                        </p:tgtEl>
                                        <p:attrNameLst>
                                          <p:attrName>style.visibility</p:attrName>
                                        </p:attrNameLst>
                                      </p:cBhvr>
                                      <p:to>
                                        <p:strVal val="visible"/>
                                      </p:to>
                                    </p:set>
                                    <p:animEffect transition="in" filter="fade">
                                      <p:cBhvr>
                                        <p:cTn id="29" dur="800" decel="100000"/>
                                        <p:tgtEl>
                                          <p:spTgt spid="129031"/>
                                        </p:tgtEl>
                                      </p:cBhvr>
                                    </p:animEffect>
                                    <p:anim calcmode="lin" valueType="num">
                                      <p:cBhvr>
                                        <p:cTn id="30" dur="800" decel="100000" fill="hold"/>
                                        <p:tgtEl>
                                          <p:spTgt spid="129031"/>
                                        </p:tgtEl>
                                        <p:attrNameLst>
                                          <p:attrName>style.rotation</p:attrName>
                                        </p:attrNameLst>
                                      </p:cBhvr>
                                      <p:tavLst>
                                        <p:tav tm="0">
                                          <p:val>
                                            <p:fltVal val="-90"/>
                                          </p:val>
                                        </p:tav>
                                        <p:tav tm="100000">
                                          <p:val>
                                            <p:fltVal val="0"/>
                                          </p:val>
                                        </p:tav>
                                      </p:tavLst>
                                    </p:anim>
                                    <p:anim calcmode="lin" valueType="num">
                                      <p:cBhvr>
                                        <p:cTn id="31" dur="800" decel="100000" fill="hold"/>
                                        <p:tgtEl>
                                          <p:spTgt spid="129031"/>
                                        </p:tgtEl>
                                        <p:attrNameLst>
                                          <p:attrName>ppt_x</p:attrName>
                                        </p:attrNameLst>
                                      </p:cBhvr>
                                      <p:tavLst>
                                        <p:tav tm="0">
                                          <p:val>
                                            <p:strVal val="#ppt_x+0.4"/>
                                          </p:val>
                                        </p:tav>
                                        <p:tav tm="100000">
                                          <p:val>
                                            <p:strVal val="#ppt_x-0.05"/>
                                          </p:val>
                                        </p:tav>
                                      </p:tavLst>
                                    </p:anim>
                                    <p:anim calcmode="lin" valueType="num">
                                      <p:cBhvr>
                                        <p:cTn id="32" dur="800" decel="100000" fill="hold"/>
                                        <p:tgtEl>
                                          <p:spTgt spid="129031"/>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29031"/>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29031"/>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0" presetClass="entr" presetSubtype="0" fill="hold" grpId="0" nodeType="clickEffect">
                                  <p:stCondLst>
                                    <p:cond delay="0"/>
                                  </p:stCondLst>
                                  <p:childTnLst>
                                    <p:set>
                                      <p:cBhvr>
                                        <p:cTn id="38" dur="1" fill="hold">
                                          <p:stCondLst>
                                            <p:cond delay="0"/>
                                          </p:stCondLst>
                                        </p:cTn>
                                        <p:tgtEl>
                                          <p:spTgt spid="129033"/>
                                        </p:tgtEl>
                                        <p:attrNameLst>
                                          <p:attrName>style.visibility</p:attrName>
                                        </p:attrNameLst>
                                      </p:cBhvr>
                                      <p:to>
                                        <p:strVal val="visible"/>
                                      </p:to>
                                    </p:set>
                                    <p:animEffect transition="in" filter="fade">
                                      <p:cBhvr>
                                        <p:cTn id="39" dur="800" decel="100000"/>
                                        <p:tgtEl>
                                          <p:spTgt spid="129033"/>
                                        </p:tgtEl>
                                      </p:cBhvr>
                                    </p:animEffect>
                                    <p:anim calcmode="lin" valueType="num">
                                      <p:cBhvr>
                                        <p:cTn id="40" dur="800" decel="100000" fill="hold"/>
                                        <p:tgtEl>
                                          <p:spTgt spid="129033"/>
                                        </p:tgtEl>
                                        <p:attrNameLst>
                                          <p:attrName>style.rotation</p:attrName>
                                        </p:attrNameLst>
                                      </p:cBhvr>
                                      <p:tavLst>
                                        <p:tav tm="0">
                                          <p:val>
                                            <p:fltVal val="-90"/>
                                          </p:val>
                                        </p:tav>
                                        <p:tav tm="100000">
                                          <p:val>
                                            <p:fltVal val="0"/>
                                          </p:val>
                                        </p:tav>
                                      </p:tavLst>
                                    </p:anim>
                                    <p:anim calcmode="lin" valueType="num">
                                      <p:cBhvr>
                                        <p:cTn id="41" dur="800" decel="100000" fill="hold"/>
                                        <p:tgtEl>
                                          <p:spTgt spid="129033"/>
                                        </p:tgtEl>
                                        <p:attrNameLst>
                                          <p:attrName>ppt_x</p:attrName>
                                        </p:attrNameLst>
                                      </p:cBhvr>
                                      <p:tavLst>
                                        <p:tav tm="0">
                                          <p:val>
                                            <p:strVal val="#ppt_x+0.4"/>
                                          </p:val>
                                        </p:tav>
                                        <p:tav tm="100000">
                                          <p:val>
                                            <p:strVal val="#ppt_x-0.05"/>
                                          </p:val>
                                        </p:tav>
                                      </p:tavLst>
                                    </p:anim>
                                    <p:anim calcmode="lin" valueType="num">
                                      <p:cBhvr>
                                        <p:cTn id="42" dur="800" decel="100000" fill="hold"/>
                                        <p:tgtEl>
                                          <p:spTgt spid="129033"/>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29033"/>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2903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P spid="129029" grpId="0"/>
      <p:bldP spid="129030" grpId="0"/>
      <p:bldP spid="129031" grpId="0"/>
      <p:bldP spid="129033"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1317</Words>
  <Application>WPS 演示</Application>
  <PresentationFormat>全屏显示(4:3)</PresentationFormat>
  <Paragraphs>106</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Arial</vt:lpstr>
      <vt:lpstr>宋体</vt:lpstr>
      <vt:lpstr>Wingdings</vt:lpstr>
      <vt:lpstr>Calibri</vt:lpstr>
      <vt:lpstr>幼圆</vt:lpstr>
      <vt:lpstr>微软雅黑</vt:lpstr>
      <vt:lpstr>华文仿宋</vt:lpstr>
      <vt:lpstr>华文行楷</vt:lpstr>
      <vt:lpstr>Times New Roman</vt:lpstr>
      <vt:lpstr>方正姚体</vt:lpstr>
      <vt:lpstr>楷体_GB2312</vt:lpstr>
      <vt:lpstr>Arial Unicode MS</vt:lpstr>
      <vt:lpstr>新宋体</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相忘于江湖</cp:lastModifiedBy>
  <cp:revision>50</cp:revision>
  <dcterms:created xsi:type="dcterms:W3CDTF">2018-03-08T07:34:05Z</dcterms:created>
  <dcterms:modified xsi:type="dcterms:W3CDTF">2018-03-08T07:34:26Z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