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sldIdLst>
    <p:sldId id="275" r:id="rId3"/>
    <p:sldId id="276" r:id="rId4"/>
    <p:sldId id="289" r:id="rId5"/>
    <p:sldId id="299" r:id="rId6"/>
    <p:sldId id="320" r:id="rId7"/>
    <p:sldId id="321" r:id="rId8"/>
    <p:sldId id="300" r:id="rId9"/>
    <p:sldId id="301" r:id="rId10"/>
    <p:sldId id="303" r:id="rId11"/>
    <p:sldId id="304" r:id="rId12"/>
    <p:sldId id="322" r:id="rId13"/>
    <p:sldId id="323" r:id="rId14"/>
    <p:sldId id="324" r:id="rId15"/>
    <p:sldId id="309" r:id="rId16"/>
    <p:sldId id="325" r:id="rId17"/>
    <p:sldId id="310" r:id="rId18"/>
    <p:sldId id="326" r:id="rId19"/>
    <p:sldId id="311" r:id="rId20"/>
    <p:sldId id="312" r:id="rId21"/>
    <p:sldId id="313" r:id="rId22"/>
    <p:sldId id="314" r:id="rId23"/>
    <p:sldId id="317" r:id="rId24"/>
    <p:sldId id="318" r:id="rId25"/>
    <p:sldId id="319" r:id="rId26"/>
    <p:sldId id="329" r:id="rId27"/>
    <p:sldId id="327" r:id="rId28"/>
    <p:sldId id="328" r:id="rId29"/>
    <p:sldId id="330" r:id="rId30"/>
    <p:sldId id="331" r:id="rId31"/>
    <p:sldId id="302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37" y="6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hyperlink" Target="http://www.1ppt.com/moban/" TargetMode="Externa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987008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4191922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7505" y="65593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模板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97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0103552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593632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2022/8/11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0748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2022/8/11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12535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88071459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65989580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92337440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34395344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740191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541790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950179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030433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4211145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../media/image1.jpeg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2.pn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65472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646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F0058F5-E665-40DB-ABE9-881A29DDA88B}"/>
              </a:ext>
            </a:extLst>
          </p:cNvPr>
          <p:cNvSpPr txBox="1"/>
          <p:nvPr/>
        </p:nvSpPr>
        <p:spPr>
          <a:xfrm>
            <a:off x="2929704" y="2222644"/>
            <a:ext cx="6649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赤子之心，逐梦稻田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619208-39E7-786B-6DD0-12D9826A56A5}"/>
              </a:ext>
            </a:extLst>
          </p:cNvPr>
          <p:cNvSpPr txBox="1"/>
          <p:nvPr/>
        </p:nvSpPr>
        <p:spPr>
          <a:xfrm>
            <a:off x="4092606" y="3360451"/>
            <a:ext cx="4864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——《</a:t>
            </a:r>
            <a:r>
              <a:rPr lang="zh-CN" altLang="en-US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喜看稻菽千重浪</a:t>
            </a:r>
            <a:r>
              <a:rPr lang="en-US" altLang="zh-CN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素材锦集</a:t>
            </a:r>
          </a:p>
        </p:txBody>
      </p:sp>
    </p:spTree>
    <p:extLst>
      <p:ext uri="{BB962C8B-B14F-4D97-AF65-F5344CB8AC3E}">
        <p14:creationId xmlns:p14="http://schemas.microsoft.com/office/powerpoint/2010/main" val="262070513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4609730" y="86916"/>
            <a:ext cx="7582270" cy="67710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（一）事迹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1.《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喜看稻菽千重浪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最早刊载在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科技日报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上，入选教材前，作者沈英甲曾多次修改文章，删除了原本为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科技日报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科研读者们介绍的技术细节，从而集中表现袁隆平的人物形象，让中学生读来更加流畅易懂。他希望自己笔下的袁隆平，是一个有血有肉的科学家，而不仅仅是执着的工作者。沈英甲无疑是幸运的，采访袁隆平的机会很难得，作品能被年轻人学习更是殊荣。他谦虚地说，这篇稿件的成功，不是自己一个人的功劳，还离不开负责录入、编辑、校对等工作的同事们，同时也离不开审稿时提出意见的各位领导，它凝结了大家的心血。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】“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宣传”“走进人物”“文章修改”等。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EF3357-37DA-AD2A-EB93-8A52ADEB2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56" y="1306449"/>
            <a:ext cx="3383573" cy="45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0675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4609730" y="86916"/>
            <a:ext cx="7582270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家郝安曾带着清样稿，请袁隆平审定有关袁隆平自己的一篇文稿。袁隆平拿着稿件仔细阅读，不一会儿，他说：“错了一个字，这是‘身价’，不是‘身家’。”说罢，他拿起笔改正了。一会儿，又听他自言自语，“我梦见的是谷粒像花生米那样大，不是花生那样大，哪有那么大，这个‘米’字丢不得。”边说，他边拿起笔在“花生”后工工整整加了一个“米”字。“这个字也不确切。”一直低头看稿的袁隆平抬起头，“我梦见的是自己躺在稻穗下乘凉，说躺在‘水稻’下面不准确。”袁隆平看稿时，竟像小学生对自己的功课一样严谨认真，改正的这几个字无论语义还是修辞都恰到好处。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求学、志向、决心等。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EF3357-37DA-AD2A-EB93-8A52ADEB2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56" y="1306449"/>
            <a:ext cx="3383573" cy="45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21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4503198" y="797510"/>
            <a:ext cx="758227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在长沙举办的中非农业合作发展研讨会上，袁隆平献上了一段英文致辞。致辞中，他表示自己正致力于研究超级杂交水稻，非常愿意帮助其他发展中国家，解决粮食短缺的问题。  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这段并不算特别流利的英文致辞，顿时火遍全网，赢得无数点赞。不少人表示，看得出来袁老真的老了，说一句话要停顿一下，然后喘口气，再继续。都快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了却还在忙碌，让人不由得泪目。当记者再次提及此事，袁老却谦虚地表示，“我的英文就是破碎的英语。”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决心、意志、精神等。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EF3357-37DA-AD2A-EB93-8A52ADEB2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56" y="1306449"/>
            <a:ext cx="3383573" cy="45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7040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4503198" y="797510"/>
            <a:ext cx="758227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早在十年前，福布斯排行榜显示袁隆平身价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1008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亿，而袁隆平坦言：不错，我身价值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1008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亿，可我真的有那么多钱吗？没有。我现在就是靠每个月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6000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多元的工资生活，已经很满足了。对金钱我不会挥霍浪费，但该花的还是要花。至于我获奖得的奖金都放到基金会里边了。我今天穿的衣服就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块钱，但我喜欢的还是昨天穿的那件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块的衬衫，穿着很精神呢。我的表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260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元，鞋子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多块。要说一点名利思想都没有是不可能的，但要淡薄名利，对物质别要求太高。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简朴、作风、无私奉献等。</a:t>
            </a:r>
          </a:p>
          <a:p>
            <a:pPr marL="0" marR="0" algn="l">
              <a:spcBef>
                <a:spcPct val="0"/>
              </a:spcBef>
              <a:spcAft>
                <a:spcPct val="0"/>
              </a:spcAft>
            </a:pPr>
            <a:endParaRPr lang="zh-CN" altLang="en-US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3EF3357-37DA-AD2A-EB93-8A52ADEB2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56" y="1306449"/>
            <a:ext cx="3383573" cy="451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31204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861134" y="661889"/>
            <a:ext cx="10921055" cy="3222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我觉得，人就像一粒种子。要做一粒好种子，身体、精神、情感都要健康。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成功没有捷径。我不在家，就在试验田；不在试验田，就在去试验田的路上。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4519373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8206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5161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不要怕失败。怕失败的人最好是不要搞研究，搞研究，绝大部分实验都是失败的，不会那么一帆风顺的。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袁隆平从事杂交水稻研究已经半个世纪了，不畏艰难，甘于奉献，呕心沥血，苦苦追求，为解决中国人的吃饭问题做出了重大贡献。先生的杰出成就不仅属于中国，而且影响世界。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新华网评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243" y="5060272"/>
            <a:ext cx="4078940" cy="163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0342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435006" y="164740"/>
            <a:ext cx="11638625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b="1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是一位真正的耕耘者。当他还是一个乡村教师的时候，已经具有颠覆世界权威的胆识；当他名满天下的时候，却仍然只是专注于田畴。淡泊名利，一介农夫，播撒智慧，收获富足。他毕生的梦想，就是让所有人远离饥饿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中国科技评奖委员会评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060" y="4306309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0293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435006" y="164740"/>
            <a:ext cx="11638625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b="1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他是一位真正的耕耘者。当他还是一个乡村教师的时候，已经具有颠覆世界权威的胆识；当他名满天下的时候，却仍然只是专注于田畴，淡泊名利，一介农夫，播撒智慧，收获富足。他毕生的梦想，就是让所有的人远离饥饿。喜看稻菽千重浪，最是风流袁隆平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感动中国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2004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年度人物颁奖词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060" y="4306309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2413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学以致用：片段示例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91613715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275208" y="1109707"/>
            <a:ext cx="8966447" cy="6239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经常有人问我，成功的“秘诀”是什么？其实谈不上什么秘诀，我的体会是“知识、汗水、灵感、机遇”这八个字。首先，知识就是力量，是创新的基础。同学们不但要打好基础，还要开阔视野，掌握最新发展动态。第二，汗水指的是要能吃苦，任何一个科研成果都来自于深入、细致的实干和苦干。第三，要有灵感，灵感就是思想火花，是知识、经验、思索和追求综合在一起升华的产物，同学们要做“有心人”，随时注意捕捉思想的火花。第四是机遇，偶然的东西带给我们的可能是灵感和机遇，你们要学会用哲学的思维看问题，透过偶然性的表面现象，找出隐藏在其背后的必然性。我认为坚持做到这几点，才能突破障碍，实现梦想。</a:t>
            </a:r>
          </a:p>
          <a:p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袁隆平在湖南农大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级开学典礼上的讲话</a:t>
            </a:r>
          </a:p>
          <a:p>
            <a:pPr>
              <a:lnSpc>
                <a:spcPct val="150000"/>
              </a:lnSpc>
            </a:pPr>
            <a:endParaRPr lang="zh-CN" altLang="en-US" sz="2800" kern="10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038" y="3959215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104008" y="319596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1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83553971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DDE2F341-D840-49D2-BE2D-59D5BF32C720}"/>
              </a:ext>
            </a:extLst>
          </p:cNvPr>
          <p:cNvGrpSpPr/>
          <p:nvPr/>
        </p:nvGrpSpPr>
        <p:grpSpPr>
          <a:xfrm>
            <a:off x="2895991" y="1461741"/>
            <a:ext cx="5700007" cy="743558"/>
            <a:chOff x="3234024" y="1781928"/>
            <a:chExt cx="5681376" cy="74355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0C428E7-08C2-4A24-8628-0F3A1534F5F0}"/>
                </a:ext>
              </a:extLst>
            </p:cNvPr>
            <p:cNvGrpSpPr/>
            <p:nvPr/>
          </p:nvGrpSpPr>
          <p:grpSpPr>
            <a:xfrm>
              <a:off x="3234024" y="1781928"/>
              <a:ext cx="5681376" cy="743558"/>
              <a:chOff x="3234024" y="1781928"/>
              <a:chExt cx="5681376" cy="74355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31B069C1-8A27-421A-80E5-D15128367D0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6224EB86-156E-49AC-8B43-31D9317CC8E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229514-9E0F-4DA5-A483-BA35D924B95C}"/>
                </a:ext>
              </a:extLst>
            </p:cNvPr>
            <p:cNvSpPr/>
            <p:nvPr/>
          </p:nvSpPr>
          <p:spPr>
            <a:xfrm>
              <a:off x="3756162" y="1892097"/>
              <a:ext cx="4637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一、源头活水：课文素材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FD9C481-2D58-4DBB-8142-ED6A67C887D3}"/>
              </a:ext>
            </a:extLst>
          </p:cNvPr>
          <p:cNvGrpSpPr/>
          <p:nvPr/>
        </p:nvGrpSpPr>
        <p:grpSpPr>
          <a:xfrm>
            <a:off x="2895991" y="2524658"/>
            <a:ext cx="5700007" cy="743558"/>
            <a:chOff x="3312896" y="2772742"/>
            <a:chExt cx="5681376" cy="74355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D508824-6B36-4DF4-94B1-1492D226C00E}"/>
                </a:ext>
              </a:extLst>
            </p:cNvPr>
            <p:cNvGrpSpPr/>
            <p:nvPr/>
          </p:nvGrpSpPr>
          <p:grpSpPr>
            <a:xfrm>
              <a:off x="3312896" y="2772742"/>
              <a:ext cx="5681376" cy="743558"/>
              <a:chOff x="3234024" y="1781928"/>
              <a:chExt cx="5681376" cy="743558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id="{B1B22EC8-FAB0-4AD5-8ACC-26C320FE45BC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id="{C253BA5D-6F92-47FD-BC59-6482462ED4A1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ED8B3FB-828A-48C6-A2D5-D9B636E3CCF0}"/>
                </a:ext>
              </a:extLst>
            </p:cNvPr>
            <p:cNvSpPr/>
            <p:nvPr/>
          </p:nvSpPr>
          <p:spPr>
            <a:xfrm>
              <a:off x="3835034" y="2882911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二、旁征博引：课外资源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897C864-ABA7-41E1-BDAC-DE06E21AB590}"/>
              </a:ext>
            </a:extLst>
          </p:cNvPr>
          <p:cNvGrpSpPr/>
          <p:nvPr/>
        </p:nvGrpSpPr>
        <p:grpSpPr>
          <a:xfrm>
            <a:off x="2895991" y="3587575"/>
            <a:ext cx="5700007" cy="743558"/>
            <a:chOff x="3273460" y="3918460"/>
            <a:chExt cx="5681376" cy="74355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2985F37-53DA-413E-BE9B-60FC25661C3D}"/>
                </a:ext>
              </a:extLst>
            </p:cNvPr>
            <p:cNvGrpSpPr/>
            <p:nvPr/>
          </p:nvGrpSpPr>
          <p:grpSpPr>
            <a:xfrm>
              <a:off x="3273460" y="3918460"/>
              <a:ext cx="5681376" cy="743558"/>
              <a:chOff x="3234024" y="1781928"/>
              <a:chExt cx="5681376" cy="743558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9CD5AA4F-0619-4B8A-B9B3-9680F61CD0D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EF133116-9C73-4CE5-A401-CF1A5D661B5C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A77B037-E7BE-4073-9553-1ACA0F569EC4}"/>
                </a:ext>
              </a:extLst>
            </p:cNvPr>
            <p:cNvSpPr/>
            <p:nvPr/>
          </p:nvSpPr>
          <p:spPr>
            <a:xfrm>
              <a:off x="3795598" y="4028629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三、学以致用：片段示例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EDCC91-B298-4E70-A993-E730F122CFE8}"/>
              </a:ext>
            </a:extLst>
          </p:cNvPr>
          <p:cNvGrpSpPr/>
          <p:nvPr/>
        </p:nvGrpSpPr>
        <p:grpSpPr>
          <a:xfrm>
            <a:off x="2895991" y="4650493"/>
            <a:ext cx="5700007" cy="743558"/>
            <a:chOff x="3312896" y="4970680"/>
            <a:chExt cx="5681376" cy="74355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42FDFF4-74F6-4945-8542-0BF00F3FEF78}"/>
                </a:ext>
              </a:extLst>
            </p:cNvPr>
            <p:cNvGrpSpPr/>
            <p:nvPr/>
          </p:nvGrpSpPr>
          <p:grpSpPr>
            <a:xfrm>
              <a:off x="3312896" y="4970680"/>
              <a:ext cx="5681376" cy="743558"/>
              <a:chOff x="3234024" y="1781928"/>
              <a:chExt cx="5681376" cy="743558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8E42C60A-2547-4667-B68C-E3ECA814B6BB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id="{9D13705A-6798-4D1A-8524-C1F929AD136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38B62C5-9D03-4E46-A555-32F0B23A6D2D}"/>
                </a:ext>
              </a:extLst>
            </p:cNvPr>
            <p:cNvSpPr/>
            <p:nvPr/>
          </p:nvSpPr>
          <p:spPr>
            <a:xfrm>
              <a:off x="3835033" y="5080849"/>
              <a:ext cx="4637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四、沙场练兵：链接高考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FE859BE-FD08-4A2C-9770-B7972EAF0372}"/>
              </a:ext>
            </a:extLst>
          </p:cNvPr>
          <p:cNvGrpSpPr/>
          <p:nvPr/>
        </p:nvGrpSpPr>
        <p:grpSpPr>
          <a:xfrm>
            <a:off x="912387" y="1833520"/>
            <a:ext cx="1538883" cy="2928257"/>
            <a:chOff x="5976423" y="1162259"/>
            <a:chExt cx="5111524" cy="132343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23EB331-518A-4C11-AFE0-C72ABBADCA9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gradFill flip="none" rotWithShape="1">
                    <a:gsLst>
                      <a:gs pos="0">
                        <a:srgbClr val="F6D33C"/>
                      </a:gs>
                      <a:gs pos="100000">
                        <a:srgbClr val="FADF5C"/>
                      </a:gs>
                    </a:gsLst>
                    <a:lin ang="5400000" scaled="1"/>
                  </a:grad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E9EFA85-1226-40AE-8AF8-7C56E831046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algn="dist">
                <a:defRPr sz="6600">
                  <a:blipFill dpi="0" rotWithShape="1">
                    <a:blip r:embed="rId2">
                      <a:alphaModFix amt="45000"/>
                    </a:blip>
                    <a:tile tx="0" ty="0" sx="100000" sy="100000" flip="none" algn="br"/>
                  </a:blip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>
                  <a:solidFill>
                    <a:srgbClr val="3B5C5B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251" y="-1524711"/>
            <a:ext cx="4571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8136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297401" y="842816"/>
            <a:ext cx="89664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是最小国，国是千万家；有家才有国，有国才有家；有了强的国，才有富的家。国家是一个人存在的根本，如果没有强大的国家，人民的生活就会如蝼蚁一般。百年的剥削与压迫、凌辱与践踏，仍然历历在目。为了国家的独立，多少革命志士抛头颅、洒热血，捍卫民族独立：杨靖宇艰苦抗日，牺牲后肚中只有草根和棉絮；虽肚裂肠出，又被日寇狠踹一脚，奄奄一息的赵尚志仍怒目圆睁斥敌寇。为了国家的发展与强大，多少建设者无私奉献、殚精竭虑。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1038" y="3959215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104008" y="319596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2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60844227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452761" y="1775533"/>
            <a:ext cx="9135122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袁隆平，一颗稻谷里的爱国情怀，“就像候鸟追着太阳”，袁隆平为了让人民从“吃饱饭”到“吃得好”“更健康”，奋斗不息，爱国不止；黄大年，“振兴中华，乃我辈之责！”作为世界级的顶尖科学家，他听从祖国的召唤，宁可破产也要回国报效，奋斗七年带给中国百年进步。正是因为有了这样一批人，中华民族必将生生不息，永远传承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6140" y="3550842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50" y="905523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片段</a:t>
            </a:r>
            <a:r>
              <a:rPr lang="en-US" altLang="zh-CN" sz="2800" b="1"/>
              <a:t>3</a:t>
            </a:r>
            <a:endParaRPr lang="zh-CN" altLang="en-US" sz="2800" b="1"/>
          </a:p>
        </p:txBody>
      </p:sp>
    </p:spTree>
    <p:extLst>
      <p:ext uri="{BB962C8B-B14F-4D97-AF65-F5344CB8AC3E}">
        <p14:creationId xmlns:p14="http://schemas.microsoft.com/office/powerpoint/2010/main" val="150454485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沙场练兵：链接高考</a:t>
            </a:r>
            <a:endParaRPr lang="zh-CN" altLang="en-US" sz="4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20559655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69651" y="1036761"/>
            <a:ext cx="1105269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2019·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卷）阅读下面的材料，根据要求写作。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民生在勤，勤则不匮”，劳动是财富的源泉，也是幸福的源泉。“夙兴夜寐，洒扫庭内”，热爱劳动是中华民族的优秀传统，绵延至今。可是现实生活中，也有一些同学不理解劳动，不愿意劳动。有的说：“我们学习这么忙，劳动太占时间了！”有的说：“科技进步这么快，劳动的事，以后可以交给人工智能啊！”也有的说：“劳动这么苦，这么累，干吗非得自己干？花点钱让别人去做好了！”此外，我们身边也还有着一些不尊重劳动的现象。这引起了人们的深思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请结合材料内容，面向本校（统称“复兴中学”）同学写一篇演讲稿，倡议大家“热爱劳动，从我做起”，体现你的认识与思考，并提出希望与建议。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要求：自拟标题，自选角度，确定立意；不要套作，不得抄袭；不得泄露个人信息；不少于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（一）真题回顾</a:t>
            </a:r>
          </a:p>
        </p:txBody>
      </p:sp>
    </p:spTree>
    <p:extLst>
      <p:ext uri="{BB962C8B-B14F-4D97-AF65-F5344CB8AC3E}">
        <p14:creationId xmlns:p14="http://schemas.microsoft.com/office/powerpoint/2010/main" val="339398073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205666" y="1322773"/>
            <a:ext cx="1178066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学习的是科学文化知识，而劳动是科学文化的源泉。古有鲁班造锯，现有袁隆平研究杂交水稻，现代科技，再也不是“四体不勤，五谷不分”的人闭门造车的产物。你看“世界杂交水稻之父”袁隆平，为了研究杂交水稻，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余年如一日，吃住在田间地头，始终坚持在农业科研第一线，辛勤耕耘，不懈探索，才解决了几亿人的温饱问题。现在，袁隆平又研究出了海水稻，成为世界水稻史上的又一个传奇。试想，如果离开了一线劳动，这些成就还可能出现吗？曾经的重度盐碱土地，如今已被绿色稻苗覆盖。正是袁隆平带领他的团队辛勤劳作，艰苦奋斗才创造了“绿色奇迹”。因此，学习怎么能离得开劳动？劳动是最好的学校！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年全国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卷优秀作文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热爱劳动，未来可期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DA4FE6-EFCB-2D54-38F0-781B090B90BE}"/>
              </a:ext>
            </a:extLst>
          </p:cNvPr>
          <p:cNvSpPr txBox="1"/>
          <p:nvPr/>
        </p:nvSpPr>
        <p:spPr>
          <a:xfrm>
            <a:off x="2885244" y="470516"/>
            <a:ext cx="5069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（二）作文片段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2451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69651" y="1498400"/>
            <a:ext cx="1105269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2019·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II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卷）阅读下面的材料，根据要求写作。</a:t>
            </a:r>
          </a:p>
          <a:p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年，民族危亡之际，中国青年学生掀起了一场彻底反帝反封建的伟大爱国革命运动。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1949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年，中国人从此站立起来了！新中国青年投身于祖国建设的新征程。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1979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年，“科学的春天”生机勃勃，莘莘学子胸怀报国之志，汇入改革开放的时代洪流。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年，青春中国凯歌前行，新时代青年奋勇接棒，宣誓“强国有我”。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2049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年，中华民族实现伟大复兴，中国青年接续奋斗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（一）真题回顾</a:t>
            </a:r>
          </a:p>
        </p:txBody>
      </p:sp>
    </p:spTree>
    <p:extLst>
      <p:ext uri="{BB962C8B-B14F-4D97-AF65-F5344CB8AC3E}">
        <p14:creationId xmlns:p14="http://schemas.microsoft.com/office/powerpoint/2010/main" val="77258305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69651" y="1036761"/>
            <a:ext cx="1105269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请从下列任务中任选一个，以青年学生当事人的身份完成写作。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 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日，在学生集会上的演讲稿。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 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1949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日，参加开国大典庆祝游行后写给家人的信。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 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1979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日，参加新生开学典礼后写给同学的信。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④ 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日，收看“纪念五四运动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周年大会”后的观后感。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⑤ 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2049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日，写给某位“百年中国功勋人物”的国庆节慰问信。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要求：结合材料，自选角度，确定立意；切合身份，贴合背景；符合文体特征；不要套作，不得抄袭；不得泄露个人信息；不少于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（一）真题回顾</a:t>
            </a:r>
          </a:p>
        </p:txBody>
      </p:sp>
    </p:spTree>
    <p:extLst>
      <p:ext uri="{BB962C8B-B14F-4D97-AF65-F5344CB8AC3E}">
        <p14:creationId xmlns:p14="http://schemas.microsoft.com/office/powerpoint/2010/main" val="8248873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205666" y="1322773"/>
            <a:ext cx="1178066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学习的是科学文化知识，而劳动是科学文化的源泉。古有鲁班造锯，现有袁隆平研究杂交水稻，现代科技，再也不是“四体不勤，五谷不分”的人闭门造车的产物。你看“世界杂交水稻之父”袁隆平，为了研究杂交水稻，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余年如一日，吃住在田间地头，始终坚持在农业科研第一线，辛勤耕耘，不懈探索，才解决了几亿人的温饱问题。现在，袁隆平又研究出了海水稻，成为世界水稻史上的又一个传奇。试想，如果离开了一线劳动，这些成就还可能出现吗？曾经的重度盐碱土地，如今已被绿色稻苗覆盖。正是袁隆平带领他的团队辛勤劳作，艰苦奋斗才创造了“绿色奇迹”。因此，学习怎么能离得开劳动？劳动是最好的学校！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年全国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卷优秀作文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热爱劳动，未来可期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DA4FE6-EFCB-2D54-38F0-781B090B90BE}"/>
              </a:ext>
            </a:extLst>
          </p:cNvPr>
          <p:cNvSpPr txBox="1"/>
          <p:nvPr/>
        </p:nvSpPr>
        <p:spPr>
          <a:xfrm>
            <a:off x="2885244" y="470516"/>
            <a:ext cx="5069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（二）作文片段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75705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69651" y="1036761"/>
            <a:ext cx="113530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2019·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天津卷）阅读下面的材料，根据要求写作。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不错，目前的中国，固然是江山破碎，国弊民穷，但谁能断言，中国没有一个光明的前途呢？不，决不会的，我们相信，中国一定有个可赞美的光明前途。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方志敏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国家是大家的。爱国是个个人的本分。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陶行知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若能作一朵小小的浪花奔腾，呼啸加入献身者的滚滚洪流中推动人类历史向前发展，我觉得这才是一生中最值得骄傲和自豪的事情。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黄大年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以上材料触发了你怎样的思考和感悟？请据此写一篇文章。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要求：① 自选角度，自拟标题；② 文体不限（诗歌除外），文体特征明显；③ 不少于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字；④ 不得抄袭，不得套作。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（一）真题回顾</a:t>
            </a:r>
          </a:p>
        </p:txBody>
      </p:sp>
    </p:spTree>
    <p:extLst>
      <p:ext uri="{BB962C8B-B14F-4D97-AF65-F5344CB8AC3E}">
        <p14:creationId xmlns:p14="http://schemas.microsoft.com/office/powerpoint/2010/main" val="47878243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205666" y="1322773"/>
            <a:ext cx="117806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传承百年，今日到我；激荡未来，壮志在我！爱国，要体现在行动上，体现在实践中。我们可以先看看身边的人，以他们为标杆。“世界杂交水稻之父”袁隆平说：“我毕生的追求就是让所有人远离饥饿。”如果袁隆平申请专利，他一定会跃居中国富人榜，但责任和担当让他把研究成果无私地贡献给国家。正是这种伟大的爱国精神，不懈的追求和担当，成就了他非凡的业绩和伟大的人生。袁隆平主动舍弃优厚的待遇，放弃舒适的环境，克服恶劣的条件，义无反顾地投入到水稻研究中去，为国家富强、民族复兴奋战不息。爱国之体现，在于智慧的结晶！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2019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年天津卷优秀作文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爱国，体现在行动上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DA4FE6-EFCB-2D54-38F0-781B090B90BE}"/>
              </a:ext>
            </a:extLst>
          </p:cNvPr>
          <p:cNvSpPr txBox="1"/>
          <p:nvPr/>
        </p:nvSpPr>
        <p:spPr>
          <a:xfrm>
            <a:off x="2885244" y="470516"/>
            <a:ext cx="5069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（二）作文片段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8566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源头活水：课文素材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290238924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260115" y="2680914"/>
            <a:ext cx="5671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谢谢欣赏</a:t>
            </a:r>
            <a:endParaRPr lang="zh-CN" altLang="en-US" sz="7200">
              <a:solidFill>
                <a:srgbClr val="3B5C5B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42800" y="124968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679235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379867" y="754602"/>
            <a:ext cx="6607946" cy="4946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沈英甲，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1948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年生，吉林辉南人。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1968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年应征入伍，历任空军部队无线电员，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世界知识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杂志编辑，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科技日报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机动记者、主任记者，科技日报社副刊部主编，机动记者部主任。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1979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年开始发表作品。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1983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年毕业于北京广播电视大学机械系。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1993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年加入中国作家协会。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2896D8-3639-E392-F35F-0BBEB9A2E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497" y="732356"/>
            <a:ext cx="3719610" cy="5371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147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344357" y="298272"/>
            <a:ext cx="6607946" cy="6239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pPr>
              <a:lnSpc>
                <a:spcPct val="150000"/>
              </a:lnSpc>
            </a:pP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袁隆平（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1930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-2021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日）  ，男，汉族，生于北京，无党派人士，江西省九江市德安县人。享誉海内外的著名农业科学家，中国杂交水稻事业的开创者和领导者，中国共产党的亲密朋友，无党派人士的杰出代表，“共和国勋章”获得者，湖南省政协原副主席，国家杂交水稻工程技术研究中心原主任，中国工程院院士，被誉为“杂交水稻之父”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E2EC17-BAF3-83F2-423D-78568B67A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970" y="916271"/>
            <a:ext cx="3871022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0411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344357" y="298272"/>
            <a:ext cx="660794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联合国粮农组织曾经公布的一份报告称，世界上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个国家和地区由于内战或气候恶劣等原因，面临粮食严重短缺问题。在发展中国家，有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1/5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的人无法获得足够的粮食，全世界每年有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万学龄前儿童因饥饿而夭折。在解决粮食紧缺问题的过程中，科技进步无疑发挥着重要的作用。而我国率先培育成功的增产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的超级水稻必将造福世界。发明“杂交水稻”的袁隆平也因此得到了世界的认可和尊敬。本文就是在袁隆平获得国家最高科技奖后，记者为介绍他的先进事迹所做的人物报道。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E2EC17-BAF3-83F2-423D-78568B67A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970" y="916271"/>
            <a:ext cx="3871022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6346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6051615" y="409981"/>
            <a:ext cx="614038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文本解读</a:t>
            </a:r>
            <a:r>
              <a:rPr lang="en-US" altLang="zh-CN" sz="2800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喜看稻菽千重浪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记首届国家最高科技奖获得者袁隆平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篇人物通讯叙议结合，展现了科学家袁隆平实事求是、不迷信权威、扎根实践、开拓创新的精神，其中他的一个梦尤能凸显一个科学家济世的情怀：“我做过一个梦，梦见我们的水稻有高粱那么高，穗子有扫帚那么长，籽粒有花生米那么大，我看着好高兴，坐到稻穗下乘凉。”同时，也足见其对自己研究的痴迷，以至于梦中所想，还是水稻。</a:t>
            </a:r>
            <a:endParaRPr lang="zh-CN" altLang="en-US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B78EA0-0468-CC82-08D9-59D20547F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364" y="783106"/>
            <a:ext cx="3871022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0514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A841262-D53A-E9DC-8923-58EAF8A7D983}"/>
              </a:ext>
            </a:extLst>
          </p:cNvPr>
          <p:cNvSpPr txBox="1"/>
          <p:nvPr/>
        </p:nvSpPr>
        <p:spPr>
          <a:xfrm>
            <a:off x="6096000" y="403348"/>
            <a:ext cx="5835588" cy="6454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运用范例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真正的科学家，不光要有过硬的科研水平，执着于学术的精神，更要有济世为民、奉献国家的情怀。正如袁隆平，他一生扎根农村，将毕生精力奉献于杂交水稻的研究，心心念念的是如何增产增收，如何让更多的百姓摆脱贫困，远离饥饿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】“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专注”“奉献，服务百姓”“勤奋”等。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700126-947A-DE28-C502-3D50EFADA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582" y="1173284"/>
            <a:ext cx="3807632" cy="514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4857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旁征博引：课外资源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15064096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q2u1ybn">
      <a:majorFont>
        <a:latin typeface="微软雅黑"/>
        <a:ea typeface="义启小魏楷"/>
        <a:cs typeface="Arial"/>
      </a:majorFont>
      <a:minorFont>
        <a:latin typeface="微软雅黑"/>
        <a:ea typeface="义启小魏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90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微软雅黑</vt:lpstr>
      <vt:lpstr>义启小魏楷</vt:lpstr>
      <vt:lpstr>Calibri</vt:lpstr>
      <vt:lpstr>三极春联字体简</vt:lpstr>
      <vt:lpstr>汉仪大宋简</vt:lpstr>
      <vt:lpstr>宋体</vt:lpstr>
      <vt:lpstr>楷体</vt:lpstr>
      <vt:lpstr>Times New Roman</vt:lpstr>
      <vt:lpstr>第一PPT，www.1ppt.com​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2022-08-11T15:35:59.280</cp:lastPrinted>
  <dcterms:created xsi:type="dcterms:W3CDTF">2022-08-11T15:35:59Z</dcterms:created>
  <dcterms:modified xsi:type="dcterms:W3CDTF">2022-08-11T07:36:02Z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